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54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677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390525"/>
            <a:ext cx="598170" cy="38100"/>
          </a:xfrm>
          <a:custGeom>
            <a:avLst/>
            <a:gdLst/>
            <a:ahLst/>
            <a:cxnLst/>
            <a:rect l="l" t="t" r="r" b="b"/>
            <a:pathLst>
              <a:path w="598170" h="38100">
                <a:moveTo>
                  <a:pt x="597712" y="0"/>
                </a:moveTo>
                <a:lnTo>
                  <a:pt x="0" y="0"/>
                </a:lnTo>
                <a:lnTo>
                  <a:pt x="0" y="38100"/>
                </a:lnTo>
                <a:lnTo>
                  <a:pt x="597712" y="38100"/>
                </a:lnTo>
                <a:lnTo>
                  <a:pt x="597712" y="0"/>
                </a:lnTo>
                <a:close/>
              </a:path>
            </a:pathLst>
          </a:custGeom>
          <a:solidFill>
            <a:srgbClr val="AF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63250" y="6391273"/>
            <a:ext cx="94297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68823" y="3030474"/>
            <a:ext cx="2054352" cy="44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48325" y="0"/>
            <a:ext cx="653414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2182475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334125"/>
            <a:ext cx="12192000" cy="523875"/>
          </a:xfrm>
          <a:custGeom>
            <a:avLst/>
            <a:gdLst/>
            <a:ahLst/>
            <a:cxnLst/>
            <a:rect l="l" t="t" r="r" b="b"/>
            <a:pathLst>
              <a:path w="12192000" h="523875">
                <a:moveTo>
                  <a:pt x="12192000" y="0"/>
                </a:moveTo>
                <a:lnTo>
                  <a:pt x="0" y="0"/>
                </a:lnTo>
                <a:lnTo>
                  <a:pt x="0" y="523875"/>
                </a:lnTo>
                <a:lnTo>
                  <a:pt x="12192000" y="5238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85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90525"/>
            <a:ext cx="598170" cy="38100"/>
          </a:xfrm>
          <a:custGeom>
            <a:avLst/>
            <a:gdLst/>
            <a:ahLst/>
            <a:cxnLst/>
            <a:rect l="l" t="t" r="r" b="b"/>
            <a:pathLst>
              <a:path w="598170" h="38100">
                <a:moveTo>
                  <a:pt x="597712" y="0"/>
                </a:moveTo>
                <a:lnTo>
                  <a:pt x="0" y="0"/>
                </a:lnTo>
                <a:lnTo>
                  <a:pt x="0" y="38100"/>
                </a:lnTo>
                <a:lnTo>
                  <a:pt x="597712" y="38100"/>
                </a:lnTo>
                <a:lnTo>
                  <a:pt x="597712" y="0"/>
                </a:lnTo>
                <a:close/>
              </a:path>
            </a:pathLst>
          </a:custGeom>
          <a:solidFill>
            <a:srgbClr val="AF1C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3112" y="496824"/>
            <a:ext cx="4558030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43D4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22195" y="6388445"/>
            <a:ext cx="7320914" cy="304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INTERNAL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55" dirty="0"/>
              <a:t>ONLY.</a:t>
            </a:r>
            <a:r>
              <a:rPr spc="3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10" dirty="0"/>
              <a:t>DUPLICATE,</a:t>
            </a:r>
            <a:r>
              <a:rPr spc="-40" dirty="0"/>
              <a:t> </a:t>
            </a:r>
            <a:r>
              <a:rPr spc="-10" dirty="0"/>
              <a:t>DISTRIBUTE,</a:t>
            </a:r>
            <a:r>
              <a:rPr spc="-40" dirty="0"/>
              <a:t> </a:t>
            </a:r>
            <a:r>
              <a:rPr dirty="0"/>
              <a:t>OR USE</a:t>
            </a:r>
            <a:r>
              <a:rPr spc="-75" dirty="0"/>
              <a:t> </a:t>
            </a:r>
            <a:r>
              <a:rPr dirty="0"/>
              <a:t>IN </a:t>
            </a:r>
            <a:r>
              <a:rPr spc="-10" dirty="0"/>
              <a:t>DETAILING.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86364" y="6494293"/>
            <a:ext cx="1739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1345" y="2438400"/>
            <a:ext cx="1127760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lang="en-IN" b="1" spc="-20" dirty="0">
                <a:solidFill>
                  <a:srgbClr val="416BB9"/>
                </a:solidFill>
                <a:latin typeface="Century Schoolbook" panose="02040604050505020304" pitchFamily="18" charset="0"/>
                <a:cs typeface="Arial"/>
              </a:rPr>
              <a:t>1. REVA – REMOTE ELECTRONIC VIRTUAL ASSISTANT</a:t>
            </a:r>
            <a:br>
              <a:rPr lang="en-IN" b="1" spc="-20" dirty="0">
                <a:solidFill>
                  <a:srgbClr val="416BB9"/>
                </a:solidFill>
                <a:latin typeface="Century Schoolbook" panose="02040604050505020304" pitchFamily="18" charset="0"/>
                <a:cs typeface="Arial"/>
              </a:rPr>
            </a:br>
            <a:r>
              <a:rPr lang="en-IN" b="1" spc="-20" dirty="0">
                <a:solidFill>
                  <a:srgbClr val="416BB9"/>
                </a:solidFill>
                <a:latin typeface="Century Schoolbook" panose="02040604050505020304" pitchFamily="18" charset="0"/>
                <a:cs typeface="Arial"/>
              </a:rPr>
              <a:t>2. TECHNICALACUMEN</a:t>
            </a:r>
            <a:endParaRPr b="1" spc="-20" dirty="0">
              <a:solidFill>
                <a:srgbClr val="416BB9"/>
              </a:solidFill>
              <a:latin typeface="Century Schoolbook" panose="02040604050505020304" pitchFamily="18" charset="0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112" y="648620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7200" y="4183039"/>
            <a:ext cx="3810000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000" dirty="0">
                <a:solidFill>
                  <a:srgbClr val="343D4D"/>
                </a:solidFill>
                <a:latin typeface="Century Schoolbook" panose="02040604050505020304" pitchFamily="18" charset="0"/>
                <a:cs typeface="Arial MT"/>
              </a:rPr>
              <a:t>RANJANI VENKATESAN (SUMMER 2025 INTERN)</a:t>
            </a:r>
            <a:endParaRPr sz="2000" dirty="0">
              <a:latin typeface="Century Schoolbook" panose="02040604050505020304" pitchFamily="18" charset="0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62748"/>
            <a:chOff x="0" y="0"/>
            <a:chExt cx="12192000" cy="676274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8950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75" dirty="0"/>
              <a:t>Agenda/</a:t>
            </a:r>
            <a:r>
              <a:rPr spc="-480" dirty="0"/>
              <a:t> </a:t>
            </a:r>
            <a:r>
              <a:rPr dirty="0"/>
              <a:t>I</a:t>
            </a:r>
            <a:r>
              <a:rPr spc="-395" dirty="0"/>
              <a:t> </a:t>
            </a:r>
            <a:r>
              <a:rPr spc="275" dirty="0"/>
              <a:t>ntroduction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04B80-A176-BFA6-0B19-4B497AE9F25E}"/>
              </a:ext>
            </a:extLst>
          </p:cNvPr>
          <p:cNvSpPr txBox="1"/>
          <p:nvPr/>
        </p:nvSpPr>
        <p:spPr>
          <a:xfrm>
            <a:off x="812482" y="1143000"/>
            <a:ext cx="77149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Schoolbook" panose="02040604050505020304" pitchFamily="18" charset="0"/>
              </a:rPr>
              <a:t>PROJECT – 1 REVA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Developed an automated image processing workflow using AWS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entury Schoolbook" panose="02040604050505020304" pitchFamily="18" charset="0"/>
              </a:rPr>
              <a:t>Goal</a:t>
            </a:r>
            <a:r>
              <a:rPr lang="en-US" dirty="0">
                <a:latin typeface="Century Schoolbook" panose="02040604050505020304" pitchFamily="18" charset="0"/>
              </a:rPr>
              <a:t>: Analyze and process medical images efficiently and accurately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r>
              <a:rPr lang="en-US" sz="2000" b="1" dirty="0">
                <a:latin typeface="Century Schoolbook" panose="02040604050505020304" pitchFamily="18" charset="0"/>
              </a:rPr>
              <a:t>PROJECT – 2 TechnicalAcumen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entury Schoolbook" panose="02040604050505020304" pitchFamily="18" charset="0"/>
              </a:rPr>
              <a:t>Built a website for sharing learning resources and tools in AI and technology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entury Schoolbook" panose="02040604050505020304" pitchFamily="18" charset="0"/>
              </a:rPr>
              <a:t>Goal</a:t>
            </a:r>
            <a:r>
              <a:rPr lang="en-US" dirty="0">
                <a:latin typeface="Century Schoolbook" panose="02040604050505020304" pitchFamily="18" charset="0"/>
              </a:rPr>
              <a:t>: Provide an accessible platform for tech education and community engagement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62750"/>
            <a:chOff x="0" y="0"/>
            <a:chExt cx="12192000" cy="6762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8106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48510" algn="l"/>
              </a:tabLst>
            </a:pPr>
            <a:r>
              <a:rPr spc="229" dirty="0"/>
              <a:t>Proj</a:t>
            </a:r>
            <a:r>
              <a:rPr spc="-405" dirty="0"/>
              <a:t> </a:t>
            </a:r>
            <a:r>
              <a:rPr spc="225" dirty="0"/>
              <a:t>ect(</a:t>
            </a:r>
            <a:r>
              <a:rPr spc="-409" dirty="0"/>
              <a:t> </a:t>
            </a:r>
            <a:r>
              <a:rPr spc="150" dirty="0"/>
              <a:t>s)</a:t>
            </a:r>
            <a:r>
              <a:rPr dirty="0"/>
              <a:t>	</a:t>
            </a:r>
            <a:r>
              <a:rPr spc="270" dirty="0"/>
              <a:t>Overview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1E09C-6ADC-6150-F76A-E25818B6C0C2}"/>
              </a:ext>
            </a:extLst>
          </p:cNvPr>
          <p:cNvSpPr txBox="1"/>
          <p:nvPr/>
        </p:nvSpPr>
        <p:spPr>
          <a:xfrm>
            <a:off x="812482" y="961327"/>
            <a:ext cx="10921567" cy="527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entury Schoolbook" panose="02040604050505020304" pitchFamily="18" charset="0"/>
              </a:rPr>
              <a:t>REVA – Project Overview</a:t>
            </a:r>
          </a:p>
          <a:p>
            <a:r>
              <a:rPr lang="en-IN" sz="1600" b="1" dirty="0">
                <a:latin typeface="Century Schoolbook" panose="02040604050505020304" pitchFamily="18" charset="0"/>
              </a:rPr>
              <a:t>Purpose:</a:t>
            </a:r>
          </a:p>
          <a:p>
            <a:r>
              <a:rPr lang="en-IN" sz="1600" dirty="0">
                <a:latin typeface="Century Schoolbook" panose="02040604050505020304" pitchFamily="18" charset="0"/>
              </a:rPr>
              <a:t>Centralized system for capturing, storing, and reviewing rash images and related data in clinical trials.</a:t>
            </a:r>
          </a:p>
          <a:p>
            <a:endParaRPr lang="en-IN" sz="1600" dirty="0">
              <a:latin typeface="Century Schoolbook" panose="02040604050505020304" pitchFamily="18" charset="0"/>
            </a:endParaRPr>
          </a:p>
          <a:p>
            <a:r>
              <a:rPr lang="en-IN" sz="1600" b="1" dirty="0">
                <a:latin typeface="Century Schoolbook" panose="02040604050505020304" pitchFamily="18" charset="0"/>
              </a:rPr>
              <a:t>Core Setup: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Mobile &amp; web apps for data/image entry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Node.js backend with MongoDB 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Integration with Beehive EMR for medical records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Audit logging and backup systems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Internal email notifications (</a:t>
            </a:r>
            <a:r>
              <a:rPr lang="en-IN" sz="1600" dirty="0" err="1">
                <a:latin typeface="Century Schoolbook" panose="02040604050505020304" pitchFamily="18" charset="0"/>
              </a:rPr>
              <a:t>Nodemailer</a:t>
            </a:r>
            <a:r>
              <a:rPr lang="en-IN" sz="1600" dirty="0">
                <a:latin typeface="Century Schoolbook" panose="02040604050505020304" pitchFamily="18" charset="0"/>
              </a:rPr>
              <a:t>/SMTP)</a:t>
            </a:r>
          </a:p>
          <a:p>
            <a:endParaRPr lang="en-IN" sz="1600" dirty="0">
              <a:latin typeface="Century Schoolbook" panose="02040604050505020304" pitchFamily="18" charset="0"/>
            </a:endParaRPr>
          </a:p>
          <a:p>
            <a:r>
              <a:rPr lang="en-IN" sz="1600" b="1" dirty="0">
                <a:latin typeface="Century Schoolbook" panose="02040604050505020304" pitchFamily="18" charset="0"/>
              </a:rPr>
              <a:t>Workflow: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Registration: Add users, sites, and trials via web forms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Rash Reporting: Subjects/clinicians submit rash details and photos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Review: Dermatologists and monitors review cases; clinicians manage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Report Generation: PDF reports created from database and EMR info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Century Schoolbook" panose="02040604050505020304" pitchFamily="18" charset="0"/>
              </a:rPr>
              <a:t>Notifications &amp; Security: Email alerts, role-based dashboards, and strict access control</a:t>
            </a:r>
          </a:p>
          <a:p>
            <a:endParaRPr lang="en-IN" sz="1600" dirty="0">
              <a:latin typeface="Century Schoolbook" panose="02040604050505020304" pitchFamily="18" charset="0"/>
            </a:endParaRPr>
          </a:p>
          <a:p>
            <a:r>
              <a:rPr lang="en-IN" sz="1600" b="1" dirty="0">
                <a:latin typeface="Century Schoolbook" panose="02040604050505020304" pitchFamily="18" charset="0"/>
              </a:rPr>
              <a:t>Key Features:</a:t>
            </a:r>
          </a:p>
          <a:p>
            <a:r>
              <a:rPr lang="en-IN" sz="1600" dirty="0">
                <a:latin typeface="Century Schoolbook" panose="02040604050505020304" pitchFamily="18" charset="0"/>
              </a:rPr>
              <a:t>Multi-role dashboards, Audit trails, Secure image and data handling, Automated emails, Scalable NoSQL storage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32327" y="0"/>
            <a:ext cx="12219709" cy="6817877"/>
            <a:chOff x="0" y="-55129"/>
            <a:chExt cx="12219709" cy="681787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709" y="-55129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45580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06220" algn="l"/>
                <a:tab pos="2724150" algn="l"/>
              </a:tabLst>
            </a:pPr>
            <a:r>
              <a:rPr spc="260" dirty="0"/>
              <a:t>Detail</a:t>
            </a:r>
            <a:r>
              <a:rPr spc="-395" dirty="0"/>
              <a:t> </a:t>
            </a:r>
            <a:r>
              <a:rPr spc="-50" dirty="0"/>
              <a:t>s</a:t>
            </a:r>
            <a:r>
              <a:rPr dirty="0"/>
              <a:t>	</a:t>
            </a:r>
            <a:r>
              <a:rPr spc="245" dirty="0"/>
              <a:t>about</a:t>
            </a:r>
            <a:r>
              <a:rPr dirty="0"/>
              <a:t>	</a:t>
            </a:r>
            <a:r>
              <a:rPr spc="275" dirty="0"/>
              <a:t>project(</a:t>
            </a:r>
            <a:r>
              <a:rPr spc="-405" dirty="0"/>
              <a:t> </a:t>
            </a:r>
            <a:r>
              <a:rPr spc="110" dirty="0"/>
              <a:t>s)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E5281-0B27-EA35-133B-E8CE778710DE}"/>
              </a:ext>
            </a:extLst>
          </p:cNvPr>
          <p:cNvSpPr txBox="1"/>
          <p:nvPr/>
        </p:nvSpPr>
        <p:spPr>
          <a:xfrm>
            <a:off x="749871" y="1292161"/>
            <a:ext cx="1012348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REVA – My Work: AWS Automation Pipeline for Rash Detection</a:t>
            </a:r>
          </a:p>
          <a:p>
            <a:endParaRPr lang="en-US" sz="1600" b="1" dirty="0">
              <a:latin typeface="Century Schoolbook" panose="02040604050505020304" pitchFamily="18" charset="0"/>
            </a:endParaRPr>
          </a:p>
          <a:p>
            <a:r>
              <a:rPr lang="en-US" sz="1600" b="1" dirty="0">
                <a:latin typeface="Century Schoolbook" panose="02040604050505020304" pitchFamily="18" charset="0"/>
              </a:rPr>
              <a:t>1. Designed a Serverless Architecture for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Proposed and architected a workflow leveraging AWS services to automate rash image analysis, removing manual intervention and streamlining the detection process.</a:t>
            </a:r>
            <a:endParaRPr lang="en-US" sz="1600" b="1" dirty="0">
              <a:latin typeface="Century Schoolbook" panose="02040604050505020304" pitchFamily="18" charset="0"/>
            </a:endParaRPr>
          </a:p>
          <a:p>
            <a:endParaRPr lang="en-US" sz="1600" b="1" dirty="0">
              <a:latin typeface="Century Schoolbook" panose="02040604050505020304" pitchFamily="18" charset="0"/>
            </a:endParaRPr>
          </a:p>
          <a:p>
            <a:r>
              <a:rPr lang="en-US" sz="1600" b="1" dirty="0">
                <a:latin typeface="Century Schoolbook" panose="02040604050505020304" pitchFamily="18" charset="0"/>
              </a:rPr>
              <a:t>2. Amazon S3 for Image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Used the Amazon S3 service to store user uploaded images securely in S3.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Stored both the original uploaded images and processed images (after Rekognition analysis and masking) in separate folders within the S3 bucket.</a:t>
            </a:r>
          </a:p>
          <a:p>
            <a:endParaRPr lang="en-US" sz="1600" dirty="0">
              <a:latin typeface="Century Schoolbook" panose="02040604050505020304" pitchFamily="18" charset="0"/>
            </a:endParaRPr>
          </a:p>
          <a:p>
            <a:r>
              <a:rPr lang="en-US" sz="1600" b="1" dirty="0">
                <a:latin typeface="Century Schoolbook" panose="02040604050505020304" pitchFamily="18" charset="0"/>
              </a:rPr>
              <a:t>3. Automated Image Analysis with AWS Lambda &amp; Rekognition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Developed Lambda functions that are triggered instantly when new images are uploaded to S3.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Set up these functions to invoke Amazon Rekognition, which analyzes the images for clinical rash features (such as region, attributes, etc.).</a:t>
            </a:r>
          </a:p>
          <a:p>
            <a:endParaRPr lang="en-US" sz="1600" dirty="0">
              <a:latin typeface="Century Schoolbook" panose="020406040505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62750"/>
            <a:chOff x="0" y="0"/>
            <a:chExt cx="12192000" cy="6762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7973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49070" algn="l"/>
                <a:tab pos="1953260" algn="l"/>
              </a:tabLst>
            </a:pPr>
            <a:r>
              <a:rPr spc="150" dirty="0"/>
              <a:t>Im</a:t>
            </a:r>
            <a:r>
              <a:rPr spc="-380" dirty="0"/>
              <a:t> </a:t>
            </a:r>
            <a:r>
              <a:rPr spc="215" dirty="0"/>
              <a:t>pact</a:t>
            </a:r>
            <a:r>
              <a:rPr dirty="0"/>
              <a:t>	</a:t>
            </a:r>
            <a:r>
              <a:rPr spc="110" dirty="0"/>
              <a:t>of</a:t>
            </a:r>
            <a:r>
              <a:rPr dirty="0"/>
              <a:t>	</a:t>
            </a:r>
            <a:r>
              <a:rPr spc="235" dirty="0"/>
              <a:t>proj</a:t>
            </a:r>
            <a:r>
              <a:rPr spc="-400" dirty="0"/>
              <a:t> </a:t>
            </a:r>
            <a:r>
              <a:rPr spc="225" dirty="0"/>
              <a:t>ect(</a:t>
            </a:r>
            <a:r>
              <a:rPr spc="-409" dirty="0"/>
              <a:t> </a:t>
            </a:r>
            <a:r>
              <a:rPr spc="150" dirty="0"/>
              <a:t>s)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C14C7-EF41-13ED-3487-E6F97F458E1F}"/>
              </a:ext>
            </a:extLst>
          </p:cNvPr>
          <p:cNvSpPr txBox="1"/>
          <p:nvPr/>
        </p:nvSpPr>
        <p:spPr>
          <a:xfrm>
            <a:off x="773112" y="1219201"/>
            <a:ext cx="105806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REVA AWS Automation – Project Impact</a:t>
            </a:r>
          </a:p>
          <a:p>
            <a:endParaRPr lang="en-US" sz="1600" b="1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entury Schoolbook" panose="02040604050505020304" pitchFamily="18" charset="0"/>
              </a:rPr>
              <a:t>Storage: </a:t>
            </a:r>
            <a:r>
              <a:rPr lang="en-US" sz="1600" dirty="0">
                <a:latin typeface="Century Schoolbook" panose="02040604050505020304" pitchFamily="18" charset="0"/>
              </a:rPr>
              <a:t>Replaced local/server file storage with Amazon S3 for all image uploads and processed outputs.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entury Schoolbook" panose="02040604050505020304" pitchFamily="18" charset="0"/>
              </a:rPr>
              <a:t>Image Processing: </a:t>
            </a:r>
            <a:r>
              <a:rPr lang="en-US" sz="1600" dirty="0">
                <a:latin typeface="Century Schoolbook" panose="02040604050505020304" pitchFamily="18" charset="0"/>
              </a:rPr>
              <a:t>Moved from custom Python scripts to AWS Lambda functions for automatic, scalable processing.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entury Schoolbook" panose="02040604050505020304" pitchFamily="18" charset="0"/>
              </a:rPr>
              <a:t>Image Analysis: </a:t>
            </a:r>
            <a:r>
              <a:rPr lang="en-US" sz="1600" dirty="0">
                <a:latin typeface="Century Schoolbook" panose="02040604050505020304" pitchFamily="18" charset="0"/>
              </a:rPr>
              <a:t>Amazon Rekognition now handles all image analysis, removing the need for manual or custom-coded detection logic.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entury Schoolbook" panose="02040604050505020304" pitchFamily="18" charset="0"/>
              </a:rPr>
              <a:t>Automation: </a:t>
            </a:r>
            <a:r>
              <a:rPr lang="en-US" sz="1600" dirty="0">
                <a:latin typeface="Century Schoolbook" panose="02040604050505020304" pitchFamily="18" charset="0"/>
              </a:rPr>
              <a:t>Entire workflow from upload to analysis is automated, with no manual intervention needed for detection or storage.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entury Schoolbook" panose="02040604050505020304" pitchFamily="18" charset="0"/>
              </a:rPr>
              <a:t>Reliability &amp; Scalability: </a:t>
            </a:r>
            <a:r>
              <a:rPr lang="en-US" sz="1600" dirty="0">
                <a:latin typeface="Century Schoolbook" panose="02040604050505020304" pitchFamily="18" charset="0"/>
              </a:rPr>
              <a:t>Leveraged AWS cloud services for better reliability, high availability, and easy scaling as image volume grows.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entury Schoolbook" panose="02040604050505020304" pitchFamily="18" charset="0"/>
              </a:rPr>
              <a:t>Security &amp; Compliance: </a:t>
            </a:r>
            <a:r>
              <a:rPr lang="en-US" sz="1600" dirty="0">
                <a:latin typeface="Century Schoolbook" panose="02040604050505020304" pitchFamily="18" charset="0"/>
              </a:rPr>
              <a:t>All data flows and storage are handled securely within AWS, supporting compliance and data privacy requirements.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Century Schoolbook" panose="02040604050505020304" pitchFamily="18" charset="0"/>
              </a:rPr>
              <a:t>Efficiency: </a:t>
            </a:r>
            <a:r>
              <a:rPr lang="en-US" sz="1600" dirty="0">
                <a:latin typeface="Century Schoolbook" panose="02040604050505020304" pitchFamily="18" charset="0"/>
              </a:rPr>
              <a:t>Reduced processing time and human effort, allowing clinicians to access detection results quickly via the REVA dashboard.</a:t>
            </a:r>
          </a:p>
          <a:p>
            <a:endParaRPr lang="en-IN" sz="16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43CF9-E380-AD95-4FED-4E75EB304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B1AA1F-8DA7-860E-D384-B0A59984BB16}"/>
              </a:ext>
            </a:extLst>
          </p:cNvPr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8C8D06F-2E85-E6D0-0F99-45953834E5C6}"/>
              </a:ext>
            </a:extLst>
          </p:cNvPr>
          <p:cNvGrpSpPr/>
          <p:nvPr/>
        </p:nvGrpSpPr>
        <p:grpSpPr>
          <a:xfrm>
            <a:off x="0" y="0"/>
            <a:ext cx="12192000" cy="6762750"/>
            <a:chOff x="0" y="0"/>
            <a:chExt cx="12192000" cy="676275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DF953C5-EA51-2CAB-36AC-86D1CB9239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46E5480-12DF-B882-CEF8-05B44EE735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C43D035-2EF5-F58A-7AE1-6BB27771E025}"/>
                </a:ext>
              </a:extLst>
            </p:cNvPr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7E925DA-5C6E-561F-7407-2134FDDF4CAE}"/>
                </a:ext>
              </a:extLst>
            </p:cNvPr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87BCDDA8-9618-D241-9598-2F3DB5CCE96F}"/>
              </a:ext>
            </a:extLst>
          </p:cNvPr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E515F0A1-6045-E7DF-3E52-B20DB71ED1E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65751BD3-6F47-D99F-06BC-48915C319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8106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48510" algn="l"/>
              </a:tabLst>
            </a:pPr>
            <a:r>
              <a:rPr spc="229" dirty="0"/>
              <a:t>Proj</a:t>
            </a:r>
            <a:r>
              <a:rPr spc="-405" dirty="0"/>
              <a:t> </a:t>
            </a:r>
            <a:r>
              <a:rPr spc="225" dirty="0"/>
              <a:t>ect(</a:t>
            </a:r>
            <a:r>
              <a:rPr spc="-409" dirty="0"/>
              <a:t> </a:t>
            </a:r>
            <a:r>
              <a:rPr spc="150" dirty="0"/>
              <a:t>s)</a:t>
            </a:r>
            <a:r>
              <a:rPr dirty="0"/>
              <a:t>	</a:t>
            </a:r>
            <a:r>
              <a:rPr spc="270" dirty="0"/>
              <a:t>Overview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4C2A1F3-BEC3-B973-B5FD-1F6D442ECCD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18470-3433-B983-02B9-0CDC4BC22351}"/>
              </a:ext>
            </a:extLst>
          </p:cNvPr>
          <p:cNvSpPr txBox="1"/>
          <p:nvPr/>
        </p:nvSpPr>
        <p:spPr>
          <a:xfrm>
            <a:off x="812482" y="1143000"/>
            <a:ext cx="89411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TechnicalAcumen – Project Overview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r>
              <a:rPr lang="en-US" sz="1600" b="1" dirty="0">
                <a:latin typeface="Century Schoolbook" panose="02040604050505020304" pitchFamily="18" charset="0"/>
              </a:rPr>
              <a:t>Goal: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Build a web platform to provide easy access to AI and technology learning resources, news, blogs, and interactive tools.</a:t>
            </a:r>
          </a:p>
          <a:p>
            <a:endParaRPr lang="en-US" sz="1600" dirty="0">
              <a:latin typeface="Century Schoolbook" panose="02040604050505020304" pitchFamily="18" charset="0"/>
            </a:endParaRPr>
          </a:p>
          <a:p>
            <a:r>
              <a:rPr lang="en-US" sz="1600" b="1" dirty="0">
                <a:latin typeface="Century Schoolbook" panose="02040604050505020304" pitchFamily="18" charset="0"/>
              </a:rPr>
              <a:t>What it Offers: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Central hub for curated tech content and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Multiple interactive features to engage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Clean, modern, and user-friendly interface</a:t>
            </a:r>
          </a:p>
          <a:p>
            <a:endParaRPr lang="en-US" sz="1600" dirty="0">
              <a:latin typeface="Century Schoolbook" panose="02040604050505020304" pitchFamily="18" charset="0"/>
            </a:endParaRPr>
          </a:p>
          <a:p>
            <a:r>
              <a:rPr lang="en-US" sz="1600" b="1" dirty="0">
                <a:latin typeface="Century Schoolbook" panose="02040604050505020304" pitchFamily="18" charset="0"/>
              </a:rPr>
              <a:t>Key Technologies: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React.js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Node.js/Express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AWS integrated chatroom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Schoolbook" panose="02040604050505020304" pitchFamily="18" charset="0"/>
              </a:rPr>
              <a:t>API integrations for dynamic content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5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970A-09E5-9E66-8BAB-233A692B3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A00F71-8966-A4B4-B849-19E5B74DD9D6}"/>
              </a:ext>
            </a:extLst>
          </p:cNvPr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FD7A4CE-2698-9E3F-1583-DF9C01E0A6BA}"/>
              </a:ext>
            </a:extLst>
          </p:cNvPr>
          <p:cNvGrpSpPr/>
          <p:nvPr/>
        </p:nvGrpSpPr>
        <p:grpSpPr>
          <a:xfrm>
            <a:off x="-32327" y="0"/>
            <a:ext cx="12219709" cy="6817877"/>
            <a:chOff x="0" y="-55129"/>
            <a:chExt cx="12219709" cy="6817877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CFC6A28-B30E-4A83-1219-BDCAC172B18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30B8985-5638-09C9-D203-4923C5DA468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115C0C2-4790-43E2-8AE1-492CDF9387EC}"/>
                </a:ext>
              </a:extLst>
            </p:cNvPr>
            <p:cNvSpPr/>
            <p:nvPr/>
          </p:nvSpPr>
          <p:spPr>
            <a:xfrm>
              <a:off x="27709" y="-55129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484D66B-0AE8-6765-EBBE-E2B68DA048B5}"/>
                </a:ext>
              </a:extLst>
            </p:cNvPr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D9EFA52-949D-7AB0-EED8-B6D3B9C7FBA2}"/>
              </a:ext>
            </a:extLst>
          </p:cNvPr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F5E2BF00-2100-8CF5-2C5B-3AA01B9F483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10C4694E-1812-3953-96FF-44E8576A6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45580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06220" algn="l"/>
                <a:tab pos="2724150" algn="l"/>
              </a:tabLst>
            </a:pPr>
            <a:r>
              <a:rPr spc="260" dirty="0"/>
              <a:t>Detail</a:t>
            </a:r>
            <a:r>
              <a:rPr spc="-395" dirty="0"/>
              <a:t> </a:t>
            </a:r>
            <a:r>
              <a:rPr spc="-50" dirty="0"/>
              <a:t>s</a:t>
            </a:r>
            <a:r>
              <a:rPr dirty="0"/>
              <a:t>	</a:t>
            </a:r>
            <a:r>
              <a:rPr spc="245" dirty="0"/>
              <a:t>about</a:t>
            </a:r>
            <a:r>
              <a:rPr dirty="0"/>
              <a:t>	</a:t>
            </a:r>
            <a:r>
              <a:rPr spc="275" dirty="0"/>
              <a:t>project(</a:t>
            </a:r>
            <a:r>
              <a:rPr spc="-405" dirty="0"/>
              <a:t> </a:t>
            </a:r>
            <a:r>
              <a:rPr spc="110" dirty="0"/>
              <a:t>s)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C136D74-9D3D-EFEA-1725-E015D9009B0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2F37F9-C287-489D-A44B-100AA9C9643A}"/>
              </a:ext>
            </a:extLst>
          </p:cNvPr>
          <p:cNvSpPr txBox="1"/>
          <p:nvPr/>
        </p:nvSpPr>
        <p:spPr>
          <a:xfrm>
            <a:off x="773111" y="946404"/>
            <a:ext cx="10100247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latin typeface="Century Schoolbook" panose="02040604050505020304" pitchFamily="18" charset="0"/>
              </a:rPr>
              <a:t>Purpose:</a:t>
            </a:r>
          </a:p>
          <a:p>
            <a:r>
              <a:rPr lang="en-IN" sz="1500" dirty="0">
                <a:latin typeface="Century Schoolbook" panose="02040604050505020304" pitchFamily="18" charset="0"/>
              </a:rPr>
              <a:t>A web platform to share AI, tech learning resources, news, blogs, podcasts, and interactive tools for the tech community.</a:t>
            </a:r>
          </a:p>
          <a:p>
            <a:endParaRPr lang="en-IN" sz="1500" dirty="0">
              <a:latin typeface="Century Schoolbook" panose="02040604050505020304" pitchFamily="18" charset="0"/>
            </a:endParaRPr>
          </a:p>
          <a:p>
            <a:r>
              <a:rPr lang="en-IN" sz="1500" b="1" dirty="0">
                <a:latin typeface="Century Schoolbook" panose="02040604050505020304" pitchFamily="18" charset="0"/>
              </a:rPr>
              <a:t>Core Features: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Homepage</a:t>
            </a:r>
            <a:r>
              <a:rPr lang="en-IN" sz="1500" dirty="0">
                <a:latin typeface="Century Schoolbook" panose="02040604050505020304" pitchFamily="18" charset="0"/>
              </a:rPr>
              <a:t>: Modern landing page with site branding and intro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Learning Hub: </a:t>
            </a:r>
            <a:r>
              <a:rPr lang="en-IN" sz="1500" dirty="0">
                <a:latin typeface="Century Schoolbook" panose="02040604050505020304" pitchFamily="18" charset="0"/>
              </a:rPr>
              <a:t>Categorized AI/ML courses, resources, and PDF downloads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Blog Section</a:t>
            </a:r>
            <a:r>
              <a:rPr lang="en-IN" sz="1500" dirty="0">
                <a:latin typeface="Century Schoolbook" panose="02040604050505020304" pitchFamily="18" charset="0"/>
              </a:rPr>
              <a:t>: Auto-updating tech blogs and news via RSS feeds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Podcast Section</a:t>
            </a:r>
            <a:r>
              <a:rPr lang="en-IN" sz="1500" dirty="0">
                <a:latin typeface="Century Schoolbook" panose="02040604050505020304" pitchFamily="18" charset="0"/>
              </a:rPr>
              <a:t>: Embedded Spotify podcasts and curated tech shows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Industry News: </a:t>
            </a:r>
            <a:r>
              <a:rPr lang="en-IN" sz="1500" dirty="0">
                <a:latin typeface="Century Schoolbook" panose="02040604050505020304" pitchFamily="18" charset="0"/>
              </a:rPr>
              <a:t>Real-time tech news with image-based cards (RSS/API integration)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Chatroom: </a:t>
            </a:r>
            <a:r>
              <a:rPr lang="en-IN" sz="1500" dirty="0">
                <a:latin typeface="Century Schoolbook" panose="02040604050505020304" pitchFamily="18" charset="0"/>
              </a:rPr>
              <a:t>Live threaded chatroom for user interaction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Leaderboard: </a:t>
            </a:r>
            <a:r>
              <a:rPr lang="en-IN" sz="1500" dirty="0">
                <a:latin typeface="Century Schoolbook" panose="02040604050505020304" pitchFamily="18" charset="0"/>
              </a:rPr>
              <a:t>Gamified user leaderboard for engagement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Feedback Page: </a:t>
            </a:r>
            <a:r>
              <a:rPr lang="en-IN" sz="1500" dirty="0">
                <a:latin typeface="Century Schoolbook" panose="02040604050505020304" pitchFamily="18" charset="0"/>
              </a:rPr>
              <a:t>Emoji-based feedback and suggestions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User Authentication: </a:t>
            </a:r>
            <a:r>
              <a:rPr lang="en-IN" sz="1500" dirty="0">
                <a:latin typeface="Century Schoolbook" panose="02040604050505020304" pitchFamily="18" charset="0"/>
              </a:rPr>
              <a:t>Login/signup system for user accounts</a:t>
            </a:r>
          </a:p>
          <a:p>
            <a:endParaRPr lang="en-IN" sz="1500" dirty="0">
              <a:latin typeface="Century Schoolbook" panose="02040604050505020304" pitchFamily="18" charset="0"/>
            </a:endParaRPr>
          </a:p>
          <a:p>
            <a:r>
              <a:rPr lang="en-IN" sz="1500" b="1" dirty="0">
                <a:latin typeface="Century Schoolbook" panose="02040604050505020304" pitchFamily="18" charset="0"/>
              </a:rPr>
              <a:t>Tech Stack: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Frontend: </a:t>
            </a:r>
            <a:r>
              <a:rPr lang="en-IN" sz="1500" dirty="0">
                <a:latin typeface="Century Schoolbook" panose="02040604050505020304" pitchFamily="18" charset="0"/>
              </a:rPr>
              <a:t>React.js, HTML5, CSS3 (modern design, responsive, custom themes)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Backend: </a:t>
            </a:r>
            <a:r>
              <a:rPr lang="en-IN" sz="1500" dirty="0">
                <a:latin typeface="Century Schoolbook" panose="02040604050505020304" pitchFamily="18" charset="0"/>
              </a:rPr>
              <a:t>Node.js, Express.js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Database: </a:t>
            </a:r>
            <a:r>
              <a:rPr lang="en-IN" sz="1500" dirty="0">
                <a:latin typeface="Century Schoolbook" panose="02040604050505020304" pitchFamily="18" charset="0"/>
              </a:rPr>
              <a:t>PostgreSQL (user data, feedback, etc.)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Cloud Services: </a:t>
            </a:r>
            <a:r>
              <a:rPr lang="en-IN" sz="1500" dirty="0">
                <a:latin typeface="Century Schoolbook" panose="02040604050505020304" pitchFamily="18" charset="0"/>
              </a:rPr>
              <a:t>Lex &amp; Chime SDK (AI chatbot integration),</a:t>
            </a:r>
          </a:p>
          <a:p>
            <a:r>
              <a:rPr lang="en-IN" sz="1500" b="1" dirty="0">
                <a:latin typeface="Century Schoolbook" panose="02040604050505020304" pitchFamily="18" charset="0"/>
              </a:rPr>
              <a:t>Other Integrations: </a:t>
            </a:r>
            <a:r>
              <a:rPr lang="en-IN" sz="1500" dirty="0">
                <a:latin typeface="Century Schoolbook" panose="02040604050505020304" pitchFamily="18" charset="0"/>
              </a:rPr>
              <a:t>RSS, Spotify API</a:t>
            </a:r>
          </a:p>
          <a:p>
            <a:endParaRPr lang="en-US" sz="1600" dirty="0">
              <a:latin typeface="Century Schoolbook" panose="020406040505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77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BFC83-87F0-0D91-BCB3-9FE855262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829524-C24D-2D86-39DF-194455B46E05}"/>
              </a:ext>
            </a:extLst>
          </p:cNvPr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1271791-D867-4A40-551F-BF2204A1AE32}"/>
              </a:ext>
            </a:extLst>
          </p:cNvPr>
          <p:cNvGrpSpPr/>
          <p:nvPr/>
        </p:nvGrpSpPr>
        <p:grpSpPr>
          <a:xfrm>
            <a:off x="0" y="-72242"/>
            <a:ext cx="12192000" cy="6762750"/>
            <a:chOff x="0" y="0"/>
            <a:chExt cx="12192000" cy="676275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0111290E-A438-4AC1-E0D9-1696C406683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2DC7EDC-A727-9F3A-98DF-6175946CCB1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506E508-F584-303A-DCF6-CC70A874A096}"/>
                </a:ext>
              </a:extLst>
            </p:cNvPr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2C6299B-8207-AA06-8D4A-A406BA5CC7D1}"/>
                </a:ext>
              </a:extLst>
            </p:cNvPr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F00FB66-F57C-E63B-5EC5-0956EE42D040}"/>
              </a:ext>
            </a:extLst>
          </p:cNvPr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B3CDD7CB-98B5-D5D7-E341-ACD3BA7169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0D05D293-0E56-4C02-4AFF-F465D3490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7973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49070" algn="l"/>
                <a:tab pos="1953260" algn="l"/>
              </a:tabLst>
            </a:pPr>
            <a:r>
              <a:rPr spc="150" dirty="0"/>
              <a:t>Im</a:t>
            </a:r>
            <a:r>
              <a:rPr spc="-380" dirty="0"/>
              <a:t> </a:t>
            </a:r>
            <a:r>
              <a:rPr spc="215" dirty="0"/>
              <a:t>pact</a:t>
            </a:r>
            <a:r>
              <a:rPr dirty="0"/>
              <a:t>	</a:t>
            </a:r>
            <a:r>
              <a:rPr spc="110" dirty="0"/>
              <a:t>of</a:t>
            </a:r>
            <a:r>
              <a:rPr dirty="0"/>
              <a:t>	</a:t>
            </a:r>
            <a:r>
              <a:rPr spc="235" dirty="0"/>
              <a:t>proj</a:t>
            </a:r>
            <a:r>
              <a:rPr spc="-400" dirty="0"/>
              <a:t> </a:t>
            </a:r>
            <a:r>
              <a:rPr spc="225" dirty="0"/>
              <a:t>ect(</a:t>
            </a:r>
            <a:r>
              <a:rPr spc="-409" dirty="0"/>
              <a:t> </a:t>
            </a:r>
            <a:r>
              <a:rPr spc="150" dirty="0"/>
              <a:t>s)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146A9AB-9F06-6A6D-12E4-B146BFD0C57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C68EFC-83A3-9739-20FA-EC45F1DBEDFD}"/>
              </a:ext>
            </a:extLst>
          </p:cNvPr>
          <p:cNvSpPr txBox="1"/>
          <p:nvPr/>
        </p:nvSpPr>
        <p:spPr>
          <a:xfrm>
            <a:off x="1273319" y="1576133"/>
            <a:ext cx="86756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Schoolbook" panose="02040604050505020304" pitchFamily="18" charset="0"/>
              </a:rPr>
              <a:t>Served as a one-stop gateway connecting users to top learning platforms and tech courses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Schoolbook" panose="02040604050505020304" pitchFamily="18" charset="0"/>
              </a:rPr>
              <a:t>Automated content updates for blogs, news, and podcasts no manual maintenance needed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Schoolbook" panose="02040604050505020304" pitchFamily="18" charset="0"/>
              </a:rPr>
              <a:t>Fostered a sense of community with a chatroom and interactive features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entury Schoolbook" panose="02040604050505020304" pitchFamily="18" charset="0"/>
              </a:rPr>
              <a:t>Simplified tech discovery by curating the most relevant and up-to-date resources in one place</a:t>
            </a:r>
          </a:p>
          <a:p>
            <a:endParaRPr lang="en-IN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7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82" y="331013"/>
            <a:ext cx="310007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62750"/>
            <a:chOff x="0" y="0"/>
            <a:chExt cx="12192000" cy="6762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025" y="200025"/>
              <a:ext cx="1914525" cy="8191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6400798"/>
              <a:ext cx="933450" cy="361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12192000" y="0"/>
                  </a:moveTo>
                  <a:lnTo>
                    <a:pt x="0" y="0"/>
                  </a:lnTo>
                  <a:lnTo>
                    <a:pt x="0" y="6334125"/>
                  </a:lnTo>
                  <a:lnTo>
                    <a:pt x="12192000" y="63341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9E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525"/>
              <a:ext cx="598170" cy="38100"/>
            </a:xfrm>
            <a:custGeom>
              <a:avLst/>
              <a:gdLst/>
              <a:ahLst/>
              <a:cxnLst/>
              <a:rect l="l" t="t" r="r" b="b"/>
              <a:pathLst>
                <a:path w="598170" h="38100">
                  <a:moveTo>
                    <a:pt x="5977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97712" y="38100"/>
                  </a:lnTo>
                  <a:lnTo>
                    <a:pt x="597712" y="0"/>
                  </a:lnTo>
                  <a:close/>
                </a:path>
              </a:pathLst>
            </a:custGeom>
            <a:solidFill>
              <a:srgbClr val="AF1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9782" y="272986"/>
            <a:ext cx="31254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T</a:t>
            </a:r>
            <a:r>
              <a:rPr sz="1200" spc="-2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N</a:t>
            </a:r>
            <a:r>
              <a:rPr sz="1200" spc="130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P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G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A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M</a:t>
            </a:r>
            <a:r>
              <a:rPr sz="1200" spc="135" dirty="0">
                <a:solidFill>
                  <a:srgbClr val="48566E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O</a:t>
            </a:r>
            <a:r>
              <a:rPr sz="1200" spc="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8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R</a:t>
            </a:r>
            <a:r>
              <a:rPr sz="1200" spc="-8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V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I</a:t>
            </a:r>
            <a:r>
              <a:rPr sz="1200" spc="-75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8566E"/>
                </a:solidFill>
                <a:latin typeface="Arial MT"/>
                <a:cs typeface="Arial MT"/>
              </a:rPr>
              <a:t>E</a:t>
            </a:r>
            <a:r>
              <a:rPr sz="1200" spc="-10" dirty="0">
                <a:solidFill>
                  <a:srgbClr val="48566E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8566E"/>
                </a:solidFill>
                <a:latin typeface="Arial MT"/>
                <a:cs typeface="Arial MT"/>
              </a:rPr>
              <a:t>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6025" y="200025"/>
            <a:ext cx="1914525" cy="8191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73112" y="496824"/>
            <a:ext cx="32867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44345" algn="l"/>
              </a:tabLst>
            </a:pPr>
            <a:r>
              <a:rPr spc="270" dirty="0"/>
              <a:t>Lessons</a:t>
            </a:r>
            <a:r>
              <a:rPr dirty="0"/>
              <a:t>	</a:t>
            </a:r>
            <a:r>
              <a:rPr spc="235" dirty="0"/>
              <a:t>Lear</a:t>
            </a:r>
            <a:r>
              <a:rPr spc="-409" dirty="0"/>
              <a:t> </a:t>
            </a:r>
            <a:r>
              <a:rPr spc="180" dirty="0"/>
              <a:t>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86B8F-60CC-F6C3-EA37-E141E07C15BB}"/>
              </a:ext>
            </a:extLst>
          </p:cNvPr>
          <p:cNvSpPr txBox="1"/>
          <p:nvPr/>
        </p:nvSpPr>
        <p:spPr>
          <a:xfrm>
            <a:off x="685800" y="1219200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entury Schoolbook" panose="02040604050505020304" pitchFamily="18" charset="0"/>
              </a:rPr>
              <a:t>Importance of designing scalable and automated workflows using cloud technologies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entury Schoolbook" panose="02040604050505020304" pitchFamily="18" charset="0"/>
              </a:rPr>
              <a:t>Value of clear data flow and integration when connecting multiple systems and services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entury Schoolbook" panose="02040604050505020304" pitchFamily="18" charset="0"/>
              </a:rPr>
              <a:t>Need for user-friendly interfaces and easy navigation to drive engagement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entury Schoolbook" panose="02040604050505020304" pitchFamily="18" charset="0"/>
              </a:rPr>
              <a:t>Security and privacy considerations are critical when handling user and medical data</a:t>
            </a: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entury Schoolbook" panose="02040604050505020304" pitchFamily="18" charset="0"/>
              </a:rPr>
              <a:t>Regular feedback and testing help identify real user needs and improve features quickly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1281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MT</vt:lpstr>
      <vt:lpstr>Calibri</vt:lpstr>
      <vt:lpstr>Century Schoolbook</vt:lpstr>
      <vt:lpstr>Courier New</vt:lpstr>
      <vt:lpstr>Wingdings</vt:lpstr>
      <vt:lpstr>Office Theme</vt:lpstr>
      <vt:lpstr>1. REVA – REMOTE ELECTRONIC VIRTUAL ASSISTANT 2. TECHNICALACUMEN</vt:lpstr>
      <vt:lpstr>Agenda/ I ntroduction</vt:lpstr>
      <vt:lpstr>Proj ect( s) Overview</vt:lpstr>
      <vt:lpstr>Detail s about project( s)</vt:lpstr>
      <vt:lpstr>Im pact of proj ect( s)</vt:lpstr>
      <vt:lpstr>Proj ect( s) Overview</vt:lpstr>
      <vt:lpstr>Detail s about project( s)</vt:lpstr>
      <vt:lpstr>Im pact of proj ect( s)</vt:lpstr>
      <vt:lpstr>Lessons Lear 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Ranjani V</dc:creator>
  <cp:lastModifiedBy>Ranjani V</cp:lastModifiedBy>
  <cp:revision>1</cp:revision>
  <dcterms:created xsi:type="dcterms:W3CDTF">2025-08-04T20:14:52Z</dcterms:created>
  <dcterms:modified xsi:type="dcterms:W3CDTF">2025-08-04T22:18:37Z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LastSaved">
    <vt:filetime>2025-08-04T00:00:00Z</vt:filetime>
  </property>
</Properties>
</file>