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9"/>
  </p:notesMasterIdLst>
  <p:sldIdLst>
    <p:sldId id="274" r:id="rId2"/>
    <p:sldId id="257" r:id="rId3"/>
    <p:sldId id="258" r:id="rId4"/>
    <p:sldId id="259" r:id="rId5"/>
    <p:sldId id="267" r:id="rId6"/>
    <p:sldId id="260" r:id="rId7"/>
    <p:sldId id="261" r:id="rId8"/>
    <p:sldId id="272" r:id="rId9"/>
    <p:sldId id="275" r:id="rId10"/>
    <p:sldId id="273" r:id="rId11"/>
    <p:sldId id="262" r:id="rId12"/>
    <p:sldId id="271" r:id="rId13"/>
    <p:sldId id="269" r:id="rId14"/>
    <p:sldId id="270" r:id="rId15"/>
    <p:sldId id="263" r:id="rId16"/>
    <p:sldId id="264" r:id="rId17"/>
    <p:sldId id="265" r:id="rId18"/>
    <p:sldId id="266" r:id="rId19"/>
    <p:sldId id="286" r:id="rId20"/>
    <p:sldId id="287" r:id="rId21"/>
    <p:sldId id="279" r:id="rId22"/>
    <p:sldId id="280" r:id="rId23"/>
    <p:sldId id="281" r:id="rId24"/>
    <p:sldId id="282" r:id="rId25"/>
    <p:sldId id="283" r:id="rId26"/>
    <p:sldId id="284"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976E17-1285-4557-9184-10D92123D128}" type="datetimeFigureOut">
              <a:rPr lang="en-US" smtClean="0"/>
              <a:pPr/>
              <a:t>12/13/2017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34E04D-A16B-4BF9-A650-E872C39CE1A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6639B0-6B72-418D-87B9-98C4A4F80076}" type="slidenum">
              <a:rPr lang="en-US" smtClean="0"/>
              <a:pPr/>
              <a:t>8</a:t>
            </a:fld>
            <a:endParaRPr lang="en-US"/>
          </a:p>
        </p:txBody>
      </p:sp>
    </p:spTree>
    <p:extLst>
      <p:ext uri="{BB962C8B-B14F-4D97-AF65-F5344CB8AC3E}">
        <p14:creationId xmlns:p14="http://schemas.microsoft.com/office/powerpoint/2010/main" xmlns="" val="277783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A09259F-F607-4E6F-87F8-FBD0379DF764}" type="slidenum">
              <a:rPr lang="en-IN" smtClean="0"/>
              <a:pPr/>
              <a:t>19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09259F-F607-4E6F-87F8-FBD0379DF764}" type="slidenum">
              <a:rPr lang="en-IN" smtClean="0"/>
              <a:pPr/>
              <a:t>22</a:t>
            </a:fld>
            <a:endParaRPr lang="en-IN"/>
          </a:p>
        </p:txBody>
      </p:sp>
    </p:spTree>
    <p:extLst>
      <p:ext uri="{BB962C8B-B14F-4D97-AF65-F5344CB8AC3E}">
        <p14:creationId xmlns="" xmlns:p14="http://schemas.microsoft.com/office/powerpoint/2010/main" val="1662291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79541C8-6DCC-4B3D-87AC-28BC1960DD3D}" type="datetimeFigureOut">
              <a:rPr lang="en-US" smtClean="0"/>
              <a:pPr/>
              <a:t>12/13/2017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5570E71-4640-41F5-9E1F-AEB160A1D54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9541C8-6DCC-4B3D-87AC-28BC1960DD3D}" type="datetimeFigureOut">
              <a:rPr lang="en-US" smtClean="0"/>
              <a:pPr/>
              <a:t>12/13/2017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5570E71-4640-41F5-9E1F-AEB160A1D54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9541C8-6DCC-4B3D-87AC-28BC1960DD3D}" type="datetimeFigureOut">
              <a:rPr lang="en-US" smtClean="0"/>
              <a:pPr/>
              <a:t>12/13/2017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5570E71-4640-41F5-9E1F-AEB160A1D54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9541C8-6DCC-4B3D-87AC-28BC1960DD3D}" type="datetimeFigureOut">
              <a:rPr lang="en-US" smtClean="0"/>
              <a:pPr/>
              <a:t>12/13/2017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5570E71-4640-41F5-9E1F-AEB160A1D546}"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79541C8-6DCC-4B3D-87AC-28BC1960DD3D}" type="datetimeFigureOut">
              <a:rPr lang="en-US" smtClean="0"/>
              <a:pPr/>
              <a:t>12/13/2017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5570E71-4640-41F5-9E1F-AEB160A1D546}"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9541C8-6DCC-4B3D-87AC-28BC1960DD3D}" type="datetimeFigureOut">
              <a:rPr lang="en-US" smtClean="0"/>
              <a:pPr/>
              <a:t>12/13/2017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5570E71-4640-41F5-9E1F-AEB160A1D546}"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9541C8-6DCC-4B3D-87AC-28BC1960DD3D}" type="datetimeFigureOut">
              <a:rPr lang="en-US" smtClean="0"/>
              <a:pPr/>
              <a:t>12/13/2017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5570E71-4640-41F5-9E1F-AEB160A1D54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79541C8-6DCC-4B3D-87AC-28BC1960DD3D}" type="datetimeFigureOut">
              <a:rPr lang="en-US" smtClean="0"/>
              <a:pPr/>
              <a:t>12/13/2017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5570E71-4640-41F5-9E1F-AEB160A1D546}"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79541C8-6DCC-4B3D-87AC-28BC1960DD3D}" type="datetimeFigureOut">
              <a:rPr lang="en-US" smtClean="0"/>
              <a:pPr/>
              <a:t>12/13/2017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5570E71-4640-41F5-9E1F-AEB160A1D54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79541C8-6DCC-4B3D-87AC-28BC1960DD3D}" type="datetimeFigureOut">
              <a:rPr lang="en-US" smtClean="0"/>
              <a:pPr/>
              <a:t>12/13/2017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5570E71-4640-41F5-9E1F-AEB160A1D54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79541C8-6DCC-4B3D-87AC-28BC1960DD3D}" type="datetimeFigureOut">
              <a:rPr lang="en-US" smtClean="0"/>
              <a:pPr/>
              <a:t>12/13/2017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5570E71-4640-41F5-9E1F-AEB160A1D546}"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79541C8-6DCC-4B3D-87AC-28BC1960DD3D}" type="datetimeFigureOut">
              <a:rPr lang="en-US" smtClean="0"/>
              <a:pPr/>
              <a:t>12/13/2017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5570E71-4640-41F5-9E1F-AEB160A1D546}"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928670"/>
            <a:ext cx="8534400" cy="1219200"/>
          </a:xfrm>
        </p:spPr>
        <p:txBody>
          <a:bodyPr>
            <a:normAutofit/>
          </a:bodyPr>
          <a:lstStyle/>
          <a:p>
            <a:r>
              <a:rPr lang="en-US" sz="6000" dirty="0" smtClean="0">
                <a:solidFill>
                  <a:schemeClr val="accent6">
                    <a:lumMod val="20000"/>
                    <a:lumOff val="80000"/>
                  </a:schemeClr>
                </a:solidFill>
                <a:latin typeface="Algerian" pitchFamily="82" charset="0"/>
              </a:rPr>
              <a:t>CASE PRESENTATION</a:t>
            </a:r>
            <a:endParaRPr lang="en-US" sz="6000" dirty="0">
              <a:solidFill>
                <a:schemeClr val="accent6">
                  <a:lumMod val="20000"/>
                  <a:lumOff val="80000"/>
                </a:schemeClr>
              </a:solidFill>
              <a:latin typeface="Algerian" pitchFamily="82" charset="0"/>
            </a:endParaRPr>
          </a:p>
        </p:txBody>
      </p:sp>
      <p:sp>
        <p:nvSpPr>
          <p:cNvPr id="3" name="Subtitle 2"/>
          <p:cNvSpPr>
            <a:spLocks noGrp="1"/>
          </p:cNvSpPr>
          <p:nvPr>
            <p:ph type="subTitle" idx="1"/>
          </p:nvPr>
        </p:nvSpPr>
        <p:spPr>
          <a:xfrm>
            <a:off x="1071538" y="2643182"/>
            <a:ext cx="7391400" cy="2324104"/>
          </a:xfrm>
        </p:spPr>
        <p:txBody>
          <a:bodyPr>
            <a:normAutofit/>
          </a:bodyPr>
          <a:lstStyle/>
          <a:p>
            <a:pPr algn="ctr"/>
            <a:r>
              <a:rPr lang="en-US" sz="2400" b="1" dirty="0" smtClean="0">
                <a:solidFill>
                  <a:schemeClr val="accent3">
                    <a:lumMod val="60000"/>
                    <a:lumOff val="40000"/>
                  </a:schemeClr>
                </a:solidFill>
              </a:rPr>
              <a:t>By</a:t>
            </a:r>
          </a:p>
          <a:p>
            <a:pPr algn="ctr"/>
            <a:r>
              <a:rPr lang="en-US" sz="2400" b="1" dirty="0" smtClean="0">
                <a:solidFill>
                  <a:schemeClr val="accent3">
                    <a:lumMod val="60000"/>
                    <a:lumOff val="40000"/>
                  </a:schemeClr>
                </a:solidFill>
              </a:rPr>
              <a:t> Dr CHAITHRA S SHETTY</a:t>
            </a:r>
          </a:p>
          <a:p>
            <a:pPr algn="ctr"/>
            <a:r>
              <a:rPr lang="en-US" sz="2400" b="1" dirty="0" smtClean="0">
                <a:solidFill>
                  <a:schemeClr val="accent3">
                    <a:lumMod val="60000"/>
                    <a:lumOff val="40000"/>
                  </a:schemeClr>
                </a:solidFill>
              </a:rPr>
              <a:t>3</a:t>
            </a:r>
            <a:r>
              <a:rPr lang="en-US" sz="2400" b="1" baseline="30000" dirty="0" smtClean="0">
                <a:solidFill>
                  <a:schemeClr val="accent3">
                    <a:lumMod val="60000"/>
                    <a:lumOff val="40000"/>
                  </a:schemeClr>
                </a:solidFill>
              </a:rPr>
              <a:t>RD</a:t>
            </a:r>
            <a:r>
              <a:rPr lang="en-US" sz="2400" b="1" dirty="0" smtClean="0">
                <a:solidFill>
                  <a:schemeClr val="accent3">
                    <a:lumMod val="60000"/>
                    <a:lumOff val="40000"/>
                  </a:schemeClr>
                </a:solidFill>
              </a:rPr>
              <a:t>  year P.G Scholar</a:t>
            </a:r>
          </a:p>
          <a:p>
            <a:pPr algn="ctr"/>
            <a:r>
              <a:rPr lang="en-US" sz="2400" b="1" dirty="0" smtClean="0">
                <a:solidFill>
                  <a:schemeClr val="accent3">
                    <a:lumMod val="60000"/>
                    <a:lumOff val="40000"/>
                  </a:schemeClr>
                </a:solidFill>
              </a:rPr>
              <a:t>P.G Department of </a:t>
            </a:r>
            <a:r>
              <a:rPr lang="en-US" sz="2400" b="1" dirty="0" err="1" smtClean="0">
                <a:solidFill>
                  <a:schemeClr val="accent3">
                    <a:lumMod val="60000"/>
                    <a:lumOff val="40000"/>
                  </a:schemeClr>
                </a:solidFill>
              </a:rPr>
              <a:t>Roganidana</a:t>
            </a:r>
            <a:r>
              <a:rPr lang="en-US" sz="2400" b="1" dirty="0">
                <a:solidFill>
                  <a:schemeClr val="accent3">
                    <a:lumMod val="60000"/>
                    <a:lumOff val="40000"/>
                  </a:schemeClr>
                </a:solidFill>
              </a:rPr>
              <a:t> </a:t>
            </a:r>
            <a:endParaRPr lang="en-US" sz="2400" b="1" dirty="0" smtClean="0">
              <a:solidFill>
                <a:schemeClr val="accent3">
                  <a:lumMod val="60000"/>
                  <a:lumOff val="40000"/>
                </a:schemeClr>
              </a:solidFill>
            </a:endParaRPr>
          </a:p>
          <a:p>
            <a:pPr algn="ctr"/>
            <a:r>
              <a:rPr lang="en-US" sz="2400" b="1" dirty="0" smtClean="0">
                <a:solidFill>
                  <a:schemeClr val="accent3">
                    <a:lumMod val="60000"/>
                    <a:lumOff val="40000"/>
                  </a:schemeClr>
                </a:solidFill>
              </a:rPr>
              <a:t>SDMCA </a:t>
            </a:r>
            <a:r>
              <a:rPr lang="en-US" sz="2400" b="1" dirty="0" err="1" smtClean="0">
                <a:solidFill>
                  <a:schemeClr val="accent3">
                    <a:lumMod val="60000"/>
                    <a:lumOff val="40000"/>
                  </a:schemeClr>
                </a:solidFill>
              </a:rPr>
              <a:t>Udupi</a:t>
            </a:r>
            <a:endParaRPr lang="en-US" sz="2400" b="1" dirty="0">
              <a:solidFill>
                <a:schemeClr val="accent3">
                  <a:lumMod val="60000"/>
                  <a:lumOff val="40000"/>
                </a:schemeClr>
              </a:solidFill>
            </a:endParaRPr>
          </a:p>
        </p:txBody>
      </p:sp>
    </p:spTree>
    <p:extLst>
      <p:ext uri="{BB962C8B-B14F-4D97-AF65-F5344CB8AC3E}">
        <p14:creationId xmlns:p14="http://schemas.microsoft.com/office/powerpoint/2010/main" xmlns="" val="3641604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0"/>
            <a:ext cx="8382000" cy="3785652"/>
          </a:xfrm>
          <a:prstGeom prst="rect">
            <a:avLst/>
          </a:prstGeom>
        </p:spPr>
        <p:txBody>
          <a:bodyPr wrap="square">
            <a:spAutoFit/>
          </a:bodyPr>
          <a:lstStyle/>
          <a:p>
            <a:r>
              <a:rPr lang="en-IN" sz="2400" dirty="0" smtClean="0">
                <a:solidFill>
                  <a:schemeClr val="accent1">
                    <a:lumMod val="75000"/>
                  </a:schemeClr>
                </a:solidFill>
                <a:latin typeface="Times New Roman" pitchFamily="18" charset="0"/>
                <a:cs typeface="Times New Roman" pitchFamily="18" charset="0"/>
              </a:rPr>
              <a:t>Other habits </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adyahsana</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vishamashana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viruddhashana</a:t>
            </a:r>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solidFill>
                <a:schemeClr val="accent1">
                  <a:lumMod val="75000"/>
                </a:schemeClr>
              </a:solidFill>
              <a:latin typeface="Times New Roman" pitchFamily="18" charset="0"/>
              <a:cs typeface="Times New Roman" pitchFamily="18" charset="0"/>
            </a:endParaRPr>
          </a:p>
          <a:p>
            <a:r>
              <a:rPr lang="en-IN" sz="2400" b="1" u="sng" dirty="0" err="1" smtClean="0">
                <a:solidFill>
                  <a:schemeClr val="accent6">
                    <a:lumMod val="60000"/>
                    <a:lumOff val="40000"/>
                  </a:schemeClr>
                </a:solidFill>
                <a:latin typeface="Times New Roman" pitchFamily="18" charset="0"/>
                <a:cs typeface="Times New Roman" pitchFamily="18" charset="0"/>
              </a:rPr>
              <a:t>Vihara</a:t>
            </a:r>
            <a:endParaRPr lang="en-IN" sz="2400" b="1" u="sng" dirty="0" smtClean="0">
              <a:solidFill>
                <a:schemeClr val="accent6">
                  <a:lumMod val="60000"/>
                  <a:lumOff val="40000"/>
                </a:schemeClr>
              </a:solidFill>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IN" sz="2400" dirty="0" err="1" smtClean="0">
                <a:solidFill>
                  <a:schemeClr val="accent1">
                    <a:lumMod val="75000"/>
                  </a:schemeClr>
                </a:solidFill>
                <a:latin typeface="Times New Roman" pitchFamily="18" charset="0"/>
                <a:cs typeface="Times New Roman" pitchFamily="18" charset="0"/>
              </a:rPr>
              <a:t>Nidra</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Diwasawapna</a:t>
            </a:r>
            <a:r>
              <a:rPr lang="en-IN" sz="2400" dirty="0" smtClean="0">
                <a:latin typeface="Times New Roman" pitchFamily="18" charset="0"/>
                <a:cs typeface="Times New Roman" pitchFamily="18" charset="0"/>
              </a:rPr>
              <a:t>-+  (2-3 hours after lunch)</a:t>
            </a:r>
          </a:p>
          <a:p>
            <a:r>
              <a:rPr lang="en-IN" sz="2400" dirty="0" smtClean="0">
                <a:latin typeface="Times New Roman" pitchFamily="18" charset="0"/>
                <a:cs typeface="Times New Roman" pitchFamily="18" charset="0"/>
              </a:rPr>
              <a:t>                            Night : 10pm – 8am (sound)</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r>
              <a:rPr lang="en-IN" sz="2400" dirty="0" err="1" smtClean="0">
                <a:solidFill>
                  <a:schemeClr val="accent1">
                    <a:lumMod val="75000"/>
                  </a:schemeClr>
                </a:solidFill>
                <a:latin typeface="Times New Roman" pitchFamily="18" charset="0"/>
                <a:cs typeface="Times New Roman" pitchFamily="18" charset="0"/>
              </a:rPr>
              <a:t>Vayama</a:t>
            </a:r>
            <a:r>
              <a:rPr lang="en-IN" sz="2400" dirty="0" smtClean="0">
                <a:latin typeface="Times New Roman" pitchFamily="18" charset="0"/>
                <a:cs typeface="Times New Roman" pitchFamily="18" charset="0"/>
              </a:rPr>
              <a:t>              : not significant</a:t>
            </a:r>
          </a:p>
          <a:p>
            <a:r>
              <a:rPr lang="en-IN" sz="2400" dirty="0" err="1" smtClean="0">
                <a:solidFill>
                  <a:schemeClr val="accent1">
                    <a:lumMod val="75000"/>
                  </a:schemeClr>
                </a:solidFill>
                <a:latin typeface="Times New Roman" pitchFamily="18" charset="0"/>
                <a:cs typeface="Times New Roman" pitchFamily="18" charset="0"/>
              </a:rPr>
              <a:t>Vegadharana</a:t>
            </a:r>
            <a:r>
              <a:rPr lang="en-IN" sz="2400" dirty="0" smtClean="0">
                <a:solidFill>
                  <a:schemeClr val="accent1">
                    <a:lumMod val="75000"/>
                  </a:schemeClr>
                </a:solidFill>
                <a:latin typeface="Times New Roman" pitchFamily="18" charset="0"/>
                <a:cs typeface="Times New Roman" pitchFamily="18" charset="0"/>
              </a:rPr>
              <a:t>      </a:t>
            </a:r>
            <a:r>
              <a:rPr lang="en-IN" sz="2400" dirty="0" smtClean="0">
                <a:latin typeface="Times New Roman" pitchFamily="18" charset="0"/>
                <a:cs typeface="Times New Roman" pitchFamily="18" charset="0"/>
              </a:rPr>
              <a:t>: not seen</a:t>
            </a:r>
            <a:r>
              <a:rPr lang="en-IN" sz="2400" dirty="0">
                <a:latin typeface="Times New Roman" pitchFamily="18" charset="0"/>
                <a:cs typeface="Times New Roman" pitchFamily="18" charset="0"/>
              </a:rPr>
              <a:t>					</a:t>
            </a:r>
          </a:p>
          <a:p>
            <a:r>
              <a:rPr lang="en-IN" sz="2400" dirty="0" err="1">
                <a:solidFill>
                  <a:schemeClr val="accent1">
                    <a:lumMod val="75000"/>
                  </a:schemeClr>
                </a:solidFill>
                <a:latin typeface="Times New Roman" pitchFamily="18" charset="0"/>
                <a:cs typeface="Times New Roman" pitchFamily="18" charset="0"/>
              </a:rPr>
              <a:t>Vyasana</a:t>
            </a:r>
            <a:r>
              <a:rPr lang="en-IN" sz="2400" dirty="0">
                <a:solidFill>
                  <a:schemeClr val="accent1">
                    <a:lumMod val="75000"/>
                  </a:schemeClr>
                </a:solidFill>
                <a:latin typeface="Times New Roman" pitchFamily="18" charset="0"/>
                <a:cs typeface="Times New Roman" pitchFamily="18" charset="0"/>
              </a:rPr>
              <a:t> </a:t>
            </a:r>
            <a:r>
              <a:rPr lang="en-IN" sz="2400" dirty="0" smtClean="0">
                <a:solidFill>
                  <a:schemeClr val="accent1">
                    <a:lumMod val="75000"/>
                  </a:schemeClr>
                </a:solidFill>
                <a:latin typeface="Times New Roman" pitchFamily="18" charset="0"/>
                <a:cs typeface="Times New Roman" pitchFamily="18" charset="0"/>
              </a:rPr>
              <a:t> </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ab</a:t>
            </a:r>
            <a:endParaRPr lang="en-US" sz="2400" dirty="0">
              <a:latin typeface="Times New Roman" pitchFamily="18" charset="0"/>
              <a:cs typeface="Times New Roman" pitchFamily="18" charset="0"/>
            </a:endParaRPr>
          </a:p>
        </p:txBody>
      </p:sp>
      <p:sp>
        <p:nvSpPr>
          <p:cNvPr id="3" name="Rectangle 2"/>
          <p:cNvSpPr/>
          <p:nvPr/>
        </p:nvSpPr>
        <p:spPr>
          <a:xfrm>
            <a:off x="762000" y="433203"/>
            <a:ext cx="7391400" cy="584775"/>
          </a:xfrm>
          <a:prstGeom prst="rect">
            <a:avLst/>
          </a:prstGeom>
        </p:spPr>
        <p:txBody>
          <a:bodyPr wrap="square">
            <a:spAutoFit/>
          </a:bodyPr>
          <a:lstStyle/>
          <a:p>
            <a:pPr algn="ctr"/>
            <a:r>
              <a:rPr lang="en-IN" sz="3200" b="1" u="sng" dirty="0" smtClean="0">
                <a:solidFill>
                  <a:srgbClr val="FF0000"/>
                </a:solidFill>
                <a:latin typeface="Algerian" pitchFamily="82" charset="0"/>
                <a:cs typeface="Aharoni" pitchFamily="2" charset="-79"/>
              </a:rPr>
              <a:t>VAYAKTIKAVRUTTANTA</a:t>
            </a:r>
            <a:endParaRPr lang="en-IN" sz="3200" b="1" u="sng" dirty="0">
              <a:solidFill>
                <a:srgbClr val="FF0000"/>
              </a:solidFill>
              <a:latin typeface="Algerian" pitchFamily="82" charset="0"/>
              <a:cs typeface="Aharoni" pitchFamily="2" charset="-79"/>
            </a:endParaRPr>
          </a:p>
        </p:txBody>
      </p:sp>
    </p:spTree>
    <p:extLst>
      <p:ext uri="{BB962C8B-B14F-4D97-AF65-F5344CB8AC3E}">
        <p14:creationId xmlns:p14="http://schemas.microsoft.com/office/powerpoint/2010/main" xmlns="" val="1351509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28605"/>
            <a:ext cx="6429404" cy="5570756"/>
          </a:xfrm>
          <a:prstGeom prst="rect">
            <a:avLst/>
          </a:prstGeom>
        </p:spPr>
        <p:txBody>
          <a:bodyPr wrap="square">
            <a:spAutoFit/>
          </a:bodyPr>
          <a:lstStyle/>
          <a:p>
            <a:pPr lvl="0" algn="ctr" fontAlgn="base">
              <a:spcBef>
                <a:spcPct val="0"/>
              </a:spcBef>
              <a:spcAft>
                <a:spcPct val="0"/>
              </a:spcAft>
              <a:tabLst>
                <a:tab pos="342900" algn="l"/>
                <a:tab pos="685800" algn="l"/>
                <a:tab pos="1485900" algn="l"/>
                <a:tab pos="1800225" algn="l"/>
                <a:tab pos="2114550" algn="l"/>
                <a:tab pos="2457450" algn="l"/>
                <a:tab pos="2771775" algn="l"/>
                <a:tab pos="3086100" algn="l"/>
                <a:tab pos="3371850" algn="l"/>
              </a:tabLst>
            </a:pPr>
            <a:r>
              <a:rPr lang="hi-IN" sz="4000" b="1" u="sng" dirty="0" smtClean="0">
                <a:solidFill>
                  <a:srgbClr val="FF0000"/>
                </a:solidFill>
                <a:latin typeface="Aparajita" pitchFamily="18" charset="0"/>
                <a:ea typeface="Times New Roman" pitchFamily="18" charset="0"/>
                <a:cs typeface="Aparajita" pitchFamily="18" charset="0"/>
              </a:rPr>
              <a:t>अष्ट स्थान परीक्षा</a:t>
            </a:r>
            <a:endParaRPr lang="en-US" sz="4000" b="1" u="sng" dirty="0" smtClean="0">
              <a:solidFill>
                <a:srgbClr val="FF0000"/>
              </a:solidFill>
              <a:latin typeface="Aparajita" pitchFamily="18" charset="0"/>
              <a:ea typeface="Times New Roman" pitchFamily="18" charset="0"/>
              <a:cs typeface="Aparajita" pitchFamily="18" charset="0"/>
            </a:endParaRPr>
          </a:p>
          <a:p>
            <a:pPr lvl="0" algn="ctr" fontAlgn="base">
              <a:spcBef>
                <a:spcPct val="0"/>
              </a:spcBef>
              <a:spcAft>
                <a:spcPct val="0"/>
              </a:spcAft>
              <a:tabLst>
                <a:tab pos="342900" algn="l"/>
                <a:tab pos="685800" algn="l"/>
                <a:tab pos="1485900" algn="l"/>
                <a:tab pos="1800225" algn="l"/>
                <a:tab pos="2114550" algn="l"/>
                <a:tab pos="2457450" algn="l"/>
                <a:tab pos="2771775" algn="l"/>
                <a:tab pos="3086100" algn="l"/>
                <a:tab pos="3371850" algn="l"/>
              </a:tabLst>
            </a:pPr>
            <a:endParaRPr lang="hi-IN" sz="2800" b="1" dirty="0" smtClean="0"/>
          </a:p>
          <a:p>
            <a:pPr lvl="0" fontAlgn="base">
              <a:lnSpc>
                <a:spcPct val="150000"/>
              </a:lnSpc>
              <a:spcBef>
                <a:spcPct val="0"/>
              </a:spcBef>
              <a:spcAft>
                <a:spcPct val="0"/>
              </a:spcAft>
              <a:tabLst>
                <a:tab pos="342900" algn="l"/>
                <a:tab pos="685800" algn="l"/>
                <a:tab pos="1485900" algn="l"/>
                <a:tab pos="1800225" algn="l"/>
                <a:tab pos="2114550" algn="l"/>
                <a:tab pos="2457450" algn="l"/>
                <a:tab pos="2771775" algn="l"/>
                <a:tab pos="3086100" algn="l"/>
                <a:tab pos="3371850" algn="l"/>
              </a:tabLst>
            </a:pPr>
            <a:r>
              <a:rPr lang="en-US" sz="2400" b="1" dirty="0" smtClean="0">
                <a:latin typeface="Monotype Corsiva" pitchFamily="66" charset="0"/>
                <a:cs typeface="Times New Roman" pitchFamily="18" charset="0"/>
              </a:rPr>
              <a:t>    </a:t>
            </a:r>
            <a:r>
              <a:rPr lang="en-US" sz="2400" b="1" dirty="0" err="1" smtClean="0">
                <a:latin typeface="Times New Roman" pitchFamily="18" charset="0"/>
                <a:cs typeface="Times New Roman" pitchFamily="18" charset="0"/>
              </a:rPr>
              <a:t>Nadi</a:t>
            </a:r>
            <a:r>
              <a:rPr lang="hi-IN" sz="2400" b="1" dirty="0" smtClean="0">
                <a:latin typeface="Times New Roman" pitchFamily="18" charset="0"/>
              </a:rPr>
              <a:t>  </a:t>
            </a:r>
            <a:r>
              <a:rPr lang="en-US" sz="2400" b="1" dirty="0" smtClean="0">
                <a:latin typeface="Times New Roman" pitchFamily="18" charset="0"/>
                <a:cs typeface="Times New Roman" pitchFamily="18" charset="0"/>
              </a:rPr>
              <a:t>       </a:t>
            </a:r>
            <a:r>
              <a:rPr lang="hi-IN" sz="2400" b="1" dirty="0" smtClean="0">
                <a:latin typeface="Times New Roman" pitchFamily="18" charset="0"/>
              </a:rPr>
              <a:t>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72/min, </a:t>
            </a:r>
            <a:r>
              <a:rPr lang="en-US" sz="2400" dirty="0" err="1" smtClean="0">
                <a:latin typeface="Times New Roman" pitchFamily="18" charset="0"/>
                <a:cs typeface="Times New Roman" pitchFamily="18" charset="0"/>
              </a:rPr>
              <a:t>vatakaphaja</a:t>
            </a:r>
            <a:endParaRPr lang="en-US" sz="2400" dirty="0" smtClean="0">
              <a:latin typeface="Times New Roman" pitchFamily="18" charset="0"/>
              <a:cs typeface="Times New Roman" pitchFamily="18" charset="0"/>
            </a:endParaRPr>
          </a:p>
          <a:p>
            <a:pPr lvl="0" fontAlgn="base">
              <a:lnSpc>
                <a:spcPct val="150000"/>
              </a:lnSpc>
              <a:spcBef>
                <a:spcPct val="0"/>
              </a:spcBef>
              <a:spcAft>
                <a:spcPct val="0"/>
              </a:spcAft>
              <a:tabLst>
                <a:tab pos="342900" algn="l"/>
                <a:tab pos="685800" algn="l"/>
                <a:tab pos="1485900" algn="l"/>
                <a:tab pos="1800225" algn="l"/>
                <a:tab pos="2114550" algn="l"/>
                <a:tab pos="2457450" algn="l"/>
                <a:tab pos="2771775" algn="l"/>
                <a:tab pos="3086100" algn="l"/>
                <a:tab pos="3371850" algn="l"/>
              </a:tabLst>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Mutra</a:t>
            </a:r>
            <a:r>
              <a:rPr lang="en-US" sz="2400" b="1" dirty="0" smtClean="0">
                <a:latin typeface="Times New Roman" pitchFamily="18" charset="0"/>
                <a:cs typeface="Times New Roman" pitchFamily="18" charset="0"/>
              </a:rPr>
              <a:t>      </a:t>
            </a:r>
            <a:r>
              <a:rPr lang="hi-IN" sz="2400" b="1" dirty="0" smtClean="0">
                <a:latin typeface="Times New Roman" pitchFamily="18" charset="0"/>
              </a:rPr>
              <a: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4-5/day, Once/</a:t>
            </a:r>
            <a:r>
              <a:rPr lang="en-US" sz="2400" dirty="0" err="1" smtClean="0">
                <a:latin typeface="Times New Roman" pitchFamily="18" charset="0"/>
                <a:cs typeface="Times New Roman" pitchFamily="18" charset="0"/>
              </a:rPr>
              <a:t>night,prakrutha</a:t>
            </a:r>
            <a:endParaRPr lang="en-US" sz="2400" dirty="0" smtClean="0">
              <a:latin typeface="Times New Roman" pitchFamily="18" charset="0"/>
              <a:cs typeface="Times New Roman" pitchFamily="18" charset="0"/>
            </a:endParaRPr>
          </a:p>
          <a:p>
            <a:pPr>
              <a:lnSpc>
                <a:spcPct val="150000"/>
              </a:lnSpc>
            </a:pPr>
            <a:r>
              <a:rPr lang="en-US" sz="2400" b="1" dirty="0" smtClean="0">
                <a:latin typeface="Times New Roman" pitchFamily="18" charset="0"/>
                <a:cs typeface="Times New Roman" pitchFamily="18" charset="0"/>
              </a:rPr>
              <a:t>     Mala</a:t>
            </a:r>
            <a:r>
              <a:rPr lang="hi-IN" sz="2400" b="1" dirty="0" smtClean="0">
                <a:latin typeface="Times New Roman" pitchFamily="18" charset="0"/>
              </a:rPr>
              <a:t>   </a:t>
            </a:r>
            <a:r>
              <a:rPr lang="en-US" sz="2400" b="1" dirty="0" smtClean="0">
                <a:latin typeface="Times New Roman" pitchFamily="18" charset="0"/>
                <a:cs typeface="Times New Roman" pitchFamily="18" charset="0"/>
              </a:rPr>
              <a:t>     </a:t>
            </a:r>
            <a:r>
              <a:rPr lang="hi-IN" sz="2400" b="1" dirty="0" smtClean="0">
                <a:latin typeface="Times New Roman" pitchFamily="18" charset="0"/>
              </a:rPr>
              <a: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1-2/ </a:t>
            </a:r>
            <a:r>
              <a:rPr lang="en-US" sz="2400" dirty="0" err="1" smtClean="0">
                <a:latin typeface="Times New Roman" pitchFamily="18" charset="0"/>
                <a:cs typeface="Times New Roman" pitchFamily="18" charset="0"/>
              </a:rPr>
              <a:t>day,prakrutha</a:t>
            </a:r>
            <a:endParaRPr lang="en-US" sz="2400" dirty="0" smtClean="0">
              <a:latin typeface="Times New Roman" pitchFamily="18" charset="0"/>
              <a:cs typeface="Times New Roman" pitchFamily="18" charset="0"/>
            </a:endParaRPr>
          </a:p>
          <a:p>
            <a:pPr>
              <a:lnSpc>
                <a:spcPct val="150000"/>
              </a:lnSpc>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Jihwa</a:t>
            </a:r>
            <a:r>
              <a:rPr lang="en-US" sz="2400" b="1" dirty="0" smtClean="0">
                <a:latin typeface="Times New Roman" pitchFamily="18" charset="0"/>
                <a:cs typeface="Times New Roman" pitchFamily="18" charset="0"/>
              </a:rPr>
              <a:t>       </a:t>
            </a:r>
            <a:r>
              <a:rPr lang="hi-IN" sz="2400" b="1" dirty="0" smtClean="0">
                <a:latin typeface="Times New Roman" pitchFamily="18" charset="0"/>
              </a:rPr>
              <a:t>:</a:t>
            </a:r>
            <a:r>
              <a:rPr lang="en-IN" sz="2400" dirty="0" err="1" smtClean="0">
                <a:latin typeface="Times New Roman" pitchFamily="18" charset="0"/>
                <a:cs typeface="Times New Roman" pitchFamily="18" charset="0"/>
              </a:rPr>
              <a:t>prakruta</a:t>
            </a: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nSpc>
                <a:spcPct val="150000"/>
              </a:lnSpc>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Shabda</a:t>
            </a:r>
            <a:r>
              <a:rPr lang="en-US" sz="2400" b="1" dirty="0" smtClean="0">
                <a:latin typeface="Times New Roman" pitchFamily="18" charset="0"/>
                <a:cs typeface="Times New Roman" pitchFamily="18" charset="0"/>
              </a:rPr>
              <a:t>     </a:t>
            </a:r>
            <a:r>
              <a:rPr lang="hi-IN" sz="2400" b="1" dirty="0" smtClean="0">
                <a:latin typeface="Times New Roman" pitchFamily="18" charset="0"/>
              </a:rPr>
              <a:t>:</a:t>
            </a: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Prakruta</a:t>
            </a:r>
            <a:endParaRPr lang="en-US" sz="2400" dirty="0" smtClean="0">
              <a:latin typeface="Times New Roman" pitchFamily="18" charset="0"/>
              <a:cs typeface="Times New Roman" pitchFamily="18" charset="0"/>
            </a:endParaRPr>
          </a:p>
          <a:p>
            <a:pPr>
              <a:lnSpc>
                <a:spcPct val="150000"/>
              </a:lnSpc>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Sparsha</a:t>
            </a:r>
            <a:r>
              <a:rPr lang="en-US" sz="2400" b="1" dirty="0" smtClean="0">
                <a:latin typeface="Times New Roman" pitchFamily="18" charset="0"/>
                <a:cs typeface="Times New Roman" pitchFamily="18" charset="0"/>
              </a:rPr>
              <a:t>    </a:t>
            </a:r>
            <a:r>
              <a:rPr lang="hi-IN" sz="2400" b="1" dirty="0" smtClean="0">
                <a:latin typeface="Times New Roman" pitchFamily="18" charset="0"/>
              </a:rPr>
              <a:t>:</a:t>
            </a: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Prakruta</a:t>
            </a:r>
            <a:endParaRPr lang="en-US" sz="2400" dirty="0" smtClean="0">
              <a:latin typeface="Times New Roman" pitchFamily="18" charset="0"/>
              <a:cs typeface="Times New Roman" pitchFamily="18" charset="0"/>
            </a:endParaRPr>
          </a:p>
          <a:p>
            <a:pPr>
              <a:lnSpc>
                <a:spcPct val="150000"/>
              </a:lnSpc>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Drik</a:t>
            </a:r>
            <a:r>
              <a:rPr lang="en-US" sz="2400" b="1" dirty="0" smtClean="0">
                <a:latin typeface="Times New Roman" pitchFamily="18" charset="0"/>
                <a:cs typeface="Times New Roman" pitchFamily="18" charset="0"/>
              </a:rPr>
              <a:t> </a:t>
            </a:r>
            <a:r>
              <a:rPr lang="hi-IN" sz="2400" b="1" dirty="0" smtClean="0">
                <a:latin typeface="Times New Roman" pitchFamily="18" charset="0"/>
              </a:rPr>
              <a:t> </a:t>
            </a:r>
            <a:r>
              <a:rPr lang="en-US" sz="2400" b="1" dirty="0" smtClean="0">
                <a:latin typeface="Times New Roman" pitchFamily="18" charset="0"/>
                <a:cs typeface="Times New Roman" pitchFamily="18" charset="0"/>
              </a:rPr>
              <a:t>       </a:t>
            </a:r>
            <a:r>
              <a:rPr lang="hi-IN" sz="2400" b="1" dirty="0" smtClean="0">
                <a:latin typeface="Times New Roman" pitchFamily="18" charset="0"/>
              </a:rPr>
              <a:t>:</a:t>
            </a: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Prakruta</a:t>
            </a:r>
            <a:endParaRPr lang="en-US" sz="2400" dirty="0" smtClean="0">
              <a:latin typeface="Times New Roman" pitchFamily="18" charset="0"/>
              <a:cs typeface="Times New Roman" pitchFamily="18" charset="0"/>
            </a:endParaRPr>
          </a:p>
          <a:p>
            <a:pPr>
              <a:lnSpc>
                <a:spcPct val="150000"/>
              </a:lnSpc>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Akrkuthi</a:t>
            </a:r>
            <a:r>
              <a:rPr lang="en-US" sz="2400" dirty="0" smtClean="0">
                <a:latin typeface="Times New Roman" pitchFamily="18" charset="0"/>
                <a:cs typeface="Times New Roman" pitchFamily="18" charset="0"/>
              </a:rPr>
              <a:t>  </a:t>
            </a:r>
            <a:r>
              <a:rPr lang="hi-IN" sz="2400" dirty="0" smtClean="0">
                <a:latin typeface="Times New Roman" pitchFamily="18" charset="0"/>
              </a:rPr>
              <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Prakruta</a:t>
            </a:r>
            <a:endParaRPr lang="hi-IN" sz="2400" dirty="0" smtClean="0">
              <a:latin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9982" y="775855"/>
            <a:ext cx="3974165" cy="584775"/>
          </a:xfrm>
          <a:prstGeom prst="rect">
            <a:avLst/>
          </a:prstGeom>
        </p:spPr>
        <p:txBody>
          <a:bodyPr wrap="none">
            <a:spAutoFit/>
          </a:bodyPr>
          <a:lstStyle/>
          <a:p>
            <a:r>
              <a:rPr lang="en-IN" sz="3200" b="1" u="sng" dirty="0" smtClean="0">
                <a:solidFill>
                  <a:schemeClr val="accent6">
                    <a:lumMod val="60000"/>
                    <a:lumOff val="40000"/>
                  </a:schemeClr>
                </a:solidFill>
                <a:latin typeface="Aharoni" pitchFamily="2" charset="-79"/>
                <a:cs typeface="Aharoni" pitchFamily="2" charset="-79"/>
              </a:rPr>
              <a:t>MANAS  PARIKSHA</a:t>
            </a:r>
            <a:endParaRPr lang="en-US" sz="3200" u="sng" dirty="0">
              <a:solidFill>
                <a:schemeClr val="accent6">
                  <a:lumMod val="60000"/>
                  <a:lumOff val="40000"/>
                </a:schemeClr>
              </a:solidFill>
              <a:latin typeface="Aharoni" pitchFamily="2" charset="-79"/>
              <a:cs typeface="Aharoni" pitchFamily="2" charset="-79"/>
            </a:endParaRPr>
          </a:p>
        </p:txBody>
      </p:sp>
      <p:sp>
        <p:nvSpPr>
          <p:cNvPr id="3" name="Rectangle 2"/>
          <p:cNvSpPr/>
          <p:nvPr/>
        </p:nvSpPr>
        <p:spPr>
          <a:xfrm>
            <a:off x="1239982" y="2209800"/>
            <a:ext cx="5638800" cy="3693319"/>
          </a:xfrm>
          <a:prstGeom prst="rect">
            <a:avLst/>
          </a:prstGeom>
        </p:spPr>
        <p:txBody>
          <a:bodyPr wrap="square">
            <a:spAutoFit/>
          </a:bodyPr>
          <a:lstStyle/>
          <a:p>
            <a:r>
              <a:rPr lang="en-IN" sz="2400" dirty="0" err="1" smtClean="0">
                <a:solidFill>
                  <a:srgbClr val="C00000"/>
                </a:solidFill>
                <a:latin typeface="Aharoni" pitchFamily="2" charset="-79"/>
                <a:cs typeface="Aharoni" pitchFamily="2" charset="-79"/>
              </a:rPr>
              <a:t>Mana</a:t>
            </a:r>
            <a:r>
              <a:rPr lang="en-IN" sz="2400" dirty="0" smtClean="0">
                <a:latin typeface="Aharoni" pitchFamily="2" charset="-79"/>
                <a:cs typeface="Aharoni" pitchFamily="2" charset="-79"/>
              </a:rPr>
              <a:t>         : </a:t>
            </a:r>
            <a:r>
              <a:rPr lang="en-IN" sz="2400" dirty="0" err="1" smtClean="0">
                <a:latin typeface="Times New Roman" pitchFamily="18" charset="0"/>
                <a:cs typeface="Times New Roman" pitchFamily="18" charset="0"/>
              </a:rPr>
              <a:t>prakruta</a:t>
            </a:r>
            <a:r>
              <a:rPr lang="en-IN" sz="2400" dirty="0" smtClean="0">
                <a:latin typeface="Times New Roman" pitchFamily="18" charset="0"/>
                <a:cs typeface="Times New Roman" pitchFamily="18" charset="0"/>
              </a:rPr>
              <a:t>  </a:t>
            </a:r>
            <a:r>
              <a:rPr lang="en-IN" sz="2400" dirty="0" smtClean="0">
                <a:latin typeface="Aharoni" pitchFamily="2" charset="-79"/>
                <a:cs typeface="Aharoni" pitchFamily="2" charset="-79"/>
              </a:rPr>
              <a:t>                                                </a:t>
            </a:r>
          </a:p>
          <a:p>
            <a:r>
              <a:rPr lang="en-IN" sz="2400" dirty="0" err="1" smtClean="0">
                <a:solidFill>
                  <a:srgbClr val="C00000"/>
                </a:solidFill>
                <a:latin typeface="Aharoni" pitchFamily="2" charset="-79"/>
                <a:cs typeface="Aharoni" pitchFamily="2" charset="-79"/>
              </a:rPr>
              <a:t>Buddhi</a:t>
            </a:r>
            <a:r>
              <a:rPr lang="en-IN" sz="2400" dirty="0" smtClean="0">
                <a:latin typeface="Aharoni" pitchFamily="2" charset="-79"/>
                <a:cs typeface="Aharoni" pitchFamily="2" charset="-79"/>
              </a:rPr>
              <a:t>       </a:t>
            </a:r>
            <a:r>
              <a:rPr lang="en-IN" sz="2400" dirty="0" smtClean="0">
                <a:latin typeface="Times New Roman" pitchFamily="18" charset="0"/>
                <a:cs typeface="Times New Roman" pitchFamily="18" charset="0"/>
              </a:rPr>
              <a:t>:</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prakruta</a:t>
            </a:r>
            <a:endParaRPr lang="en-US" sz="2400" dirty="0">
              <a:latin typeface="Times New Roman" pitchFamily="18" charset="0"/>
              <a:cs typeface="Times New Roman" pitchFamily="18" charset="0"/>
            </a:endParaRPr>
          </a:p>
          <a:p>
            <a:r>
              <a:rPr lang="en-IN" sz="2400" dirty="0" err="1" smtClean="0">
                <a:solidFill>
                  <a:srgbClr val="C00000"/>
                </a:solidFill>
                <a:latin typeface="Aharoni" pitchFamily="2" charset="-79"/>
                <a:cs typeface="Aharoni" pitchFamily="2" charset="-79"/>
              </a:rPr>
              <a:t>Samjna</a:t>
            </a:r>
            <a:r>
              <a:rPr lang="en-IN" sz="2400" dirty="0">
                <a:latin typeface="Aharoni" pitchFamily="2" charset="-79"/>
                <a:cs typeface="Aharoni" pitchFamily="2" charset="-79"/>
              </a:rPr>
              <a:t> </a:t>
            </a:r>
            <a:r>
              <a:rPr lang="en-IN" sz="2400" dirty="0" smtClean="0">
                <a:latin typeface="Aharoni" pitchFamily="2" charset="-79"/>
                <a:cs typeface="Aharoni" pitchFamily="2" charset="-79"/>
              </a:rPr>
              <a:t>     : </a:t>
            </a:r>
            <a:r>
              <a:rPr lang="en-IN" sz="2400" dirty="0" err="1" smtClean="0">
                <a:latin typeface="Times New Roman" pitchFamily="18" charset="0"/>
                <a:cs typeface="Times New Roman" pitchFamily="18" charset="0"/>
              </a:rPr>
              <a:t>prakruta</a:t>
            </a:r>
            <a:r>
              <a:rPr lang="en-IN" sz="2400" dirty="0" smtClean="0">
                <a:latin typeface="Times New Roman" pitchFamily="18" charset="0"/>
                <a:cs typeface="Times New Roman" pitchFamily="18" charset="0"/>
              </a:rPr>
              <a:t> </a:t>
            </a:r>
            <a:r>
              <a:rPr lang="en-IN" sz="2400" dirty="0">
                <a:latin typeface="Aharoni" pitchFamily="2" charset="-79"/>
                <a:cs typeface="Aharoni" pitchFamily="2" charset="-79"/>
              </a:rPr>
              <a:t>	</a:t>
            </a:r>
            <a:r>
              <a:rPr lang="en-IN" sz="2400" dirty="0" smtClean="0">
                <a:latin typeface="Aharoni" pitchFamily="2" charset="-79"/>
                <a:cs typeface="Aharoni" pitchFamily="2" charset="-79"/>
              </a:rPr>
              <a:t>    </a:t>
            </a:r>
            <a:endParaRPr lang="en-IN" sz="2400" dirty="0">
              <a:latin typeface="Aharoni" pitchFamily="2" charset="-79"/>
              <a:cs typeface="Aharoni" pitchFamily="2" charset="-79"/>
            </a:endParaRPr>
          </a:p>
          <a:p>
            <a:r>
              <a:rPr lang="en-IN" sz="2400" dirty="0" err="1" smtClean="0">
                <a:solidFill>
                  <a:srgbClr val="C00000"/>
                </a:solidFill>
                <a:latin typeface="Aharoni" pitchFamily="2" charset="-79"/>
                <a:cs typeface="Aharoni" pitchFamily="2" charset="-79"/>
              </a:rPr>
              <a:t>Jnana</a:t>
            </a:r>
            <a:r>
              <a:rPr lang="en-IN" sz="2400" dirty="0" smtClean="0">
                <a:latin typeface="Aharoni" pitchFamily="2" charset="-79"/>
                <a:cs typeface="Aharoni" pitchFamily="2" charset="-79"/>
              </a:rPr>
              <a:t>         :</a:t>
            </a:r>
            <a:r>
              <a:rPr lang="en-IN" sz="2400" dirty="0">
                <a:latin typeface="Aharoni" pitchFamily="2" charset="-79"/>
                <a:cs typeface="Aharoni" pitchFamily="2" charset="-79"/>
              </a:rPr>
              <a:t> </a:t>
            </a:r>
            <a:r>
              <a:rPr lang="en-IN" sz="2400" dirty="0" err="1">
                <a:latin typeface="Times New Roman" pitchFamily="18" charset="0"/>
                <a:cs typeface="Times New Roman" pitchFamily="18" charset="0"/>
              </a:rPr>
              <a:t>prakruta</a:t>
            </a:r>
            <a:endParaRPr lang="en-US" sz="2400" dirty="0">
              <a:latin typeface="Times New Roman" pitchFamily="18" charset="0"/>
              <a:cs typeface="Times New Roman" pitchFamily="18" charset="0"/>
            </a:endParaRPr>
          </a:p>
          <a:p>
            <a:r>
              <a:rPr lang="en-IN" sz="2400" dirty="0" err="1" smtClean="0">
                <a:solidFill>
                  <a:srgbClr val="C00000"/>
                </a:solidFill>
                <a:latin typeface="Aharoni" pitchFamily="2" charset="-79"/>
                <a:cs typeface="Aharoni" pitchFamily="2" charset="-79"/>
              </a:rPr>
              <a:t>Smrithi</a:t>
            </a:r>
            <a:r>
              <a:rPr lang="en-IN" sz="2400" dirty="0" smtClean="0">
                <a:latin typeface="Aharoni" pitchFamily="2" charset="-79"/>
                <a:cs typeface="Aharoni" pitchFamily="2" charset="-79"/>
              </a:rPr>
              <a:t>       :</a:t>
            </a:r>
            <a:r>
              <a:rPr lang="en-IN" sz="2400" dirty="0" smtClean="0">
                <a:latin typeface="Times New Roman" pitchFamily="18" charset="0"/>
                <a:cs typeface="Times New Roman" pitchFamily="18" charset="0"/>
              </a:rPr>
              <a:t> </a:t>
            </a:r>
            <a:r>
              <a:rPr lang="en-IN" sz="2400" dirty="0" err="1">
                <a:latin typeface="Times New Roman" pitchFamily="18" charset="0"/>
                <a:cs typeface="Times New Roman" pitchFamily="18" charset="0"/>
              </a:rPr>
              <a:t>prakruta</a:t>
            </a:r>
            <a:r>
              <a:rPr lang="en-IN" sz="2400" dirty="0" smtClean="0">
                <a:latin typeface="Times New Roman" pitchFamily="18" charset="0"/>
                <a:cs typeface="Times New Roman" pitchFamily="18" charset="0"/>
              </a:rPr>
              <a:t>  </a:t>
            </a:r>
            <a:r>
              <a:rPr lang="en-IN" sz="2400" dirty="0" smtClean="0">
                <a:latin typeface="Aharoni" pitchFamily="2" charset="-79"/>
                <a:cs typeface="Aharoni" pitchFamily="2" charset="-79"/>
              </a:rPr>
              <a:t>                          </a:t>
            </a:r>
          </a:p>
          <a:p>
            <a:r>
              <a:rPr lang="en-IN" sz="2400" dirty="0" err="1" smtClean="0">
                <a:solidFill>
                  <a:srgbClr val="C00000"/>
                </a:solidFill>
                <a:latin typeface="Aharoni" pitchFamily="2" charset="-79"/>
                <a:cs typeface="Aharoni" pitchFamily="2" charset="-79"/>
              </a:rPr>
              <a:t>Bakthi</a:t>
            </a:r>
            <a:r>
              <a:rPr lang="en-IN" sz="2400" dirty="0" smtClean="0">
                <a:latin typeface="Aharoni" pitchFamily="2" charset="-79"/>
                <a:cs typeface="Aharoni" pitchFamily="2" charset="-79"/>
              </a:rPr>
              <a:t>        : </a:t>
            </a:r>
            <a:r>
              <a:rPr lang="en-IN" sz="2400" dirty="0" err="1">
                <a:latin typeface="Times New Roman" pitchFamily="18" charset="0"/>
                <a:cs typeface="Times New Roman" pitchFamily="18" charset="0"/>
              </a:rPr>
              <a:t>prakruta</a:t>
            </a:r>
            <a:r>
              <a:rPr lang="en-IN" sz="2400" dirty="0" smtClean="0">
                <a:latin typeface="Times New Roman" pitchFamily="18" charset="0"/>
                <a:cs typeface="Times New Roman" pitchFamily="18" charset="0"/>
              </a:rPr>
              <a:t> </a:t>
            </a:r>
            <a:r>
              <a:rPr lang="en-IN" sz="2400" dirty="0" smtClean="0">
                <a:latin typeface="Aharoni" pitchFamily="2" charset="-79"/>
                <a:cs typeface="Aharoni" pitchFamily="2" charset="-79"/>
              </a:rPr>
              <a:t>                                                                     </a:t>
            </a:r>
            <a:endParaRPr lang="en-US" sz="2400" dirty="0">
              <a:latin typeface="Aharoni" pitchFamily="2" charset="-79"/>
              <a:cs typeface="Aharoni" pitchFamily="2" charset="-79"/>
            </a:endParaRPr>
          </a:p>
          <a:p>
            <a:r>
              <a:rPr lang="en-IN" sz="2400" dirty="0" err="1" smtClean="0">
                <a:solidFill>
                  <a:srgbClr val="C00000"/>
                </a:solidFill>
                <a:latin typeface="Aharoni" pitchFamily="2" charset="-79"/>
                <a:cs typeface="Aharoni" pitchFamily="2" charset="-79"/>
              </a:rPr>
              <a:t>Sheela</a:t>
            </a:r>
            <a:r>
              <a:rPr lang="en-IN" sz="2400" dirty="0" smtClean="0">
                <a:solidFill>
                  <a:srgbClr val="C00000"/>
                </a:solidFill>
                <a:latin typeface="Aharoni" pitchFamily="2" charset="-79"/>
                <a:cs typeface="Aharoni" pitchFamily="2" charset="-79"/>
              </a:rPr>
              <a:t> </a:t>
            </a:r>
            <a:r>
              <a:rPr lang="en-IN" sz="2400" dirty="0" smtClean="0">
                <a:latin typeface="Aharoni" pitchFamily="2" charset="-79"/>
                <a:cs typeface="Aharoni" pitchFamily="2" charset="-79"/>
              </a:rPr>
              <a:t>       : </a:t>
            </a:r>
            <a:r>
              <a:rPr lang="en-IN" sz="2400" dirty="0" err="1">
                <a:latin typeface="Times New Roman" pitchFamily="18" charset="0"/>
                <a:cs typeface="Times New Roman" pitchFamily="18" charset="0"/>
              </a:rPr>
              <a:t>prakruta</a:t>
            </a:r>
            <a:r>
              <a:rPr lang="en-IN" sz="2400" dirty="0" smtClean="0">
                <a:latin typeface="Aharoni" pitchFamily="2" charset="-79"/>
                <a:cs typeface="Aharoni" pitchFamily="2" charset="-79"/>
              </a:rPr>
              <a:t>                        </a:t>
            </a:r>
          </a:p>
          <a:p>
            <a:r>
              <a:rPr lang="en-IN" sz="2400" dirty="0" err="1" smtClean="0">
                <a:solidFill>
                  <a:srgbClr val="C00000"/>
                </a:solidFill>
                <a:latin typeface="Aharoni" pitchFamily="2" charset="-79"/>
                <a:cs typeface="Aharoni" pitchFamily="2" charset="-79"/>
              </a:rPr>
              <a:t>Cheshta</a:t>
            </a:r>
            <a:r>
              <a:rPr lang="en-IN" sz="2400" dirty="0" smtClean="0">
                <a:latin typeface="Aharoni" pitchFamily="2" charset="-79"/>
                <a:cs typeface="Aharoni" pitchFamily="2" charset="-79"/>
              </a:rPr>
              <a:t>      :</a:t>
            </a:r>
            <a:r>
              <a:rPr lang="en-IN" sz="2400" dirty="0">
                <a:latin typeface="Aharoni" pitchFamily="2" charset="-79"/>
                <a:cs typeface="Aharoni" pitchFamily="2" charset="-79"/>
              </a:rPr>
              <a:t> </a:t>
            </a:r>
            <a:r>
              <a:rPr lang="en-IN" sz="2400" dirty="0" err="1">
                <a:latin typeface="Times New Roman" pitchFamily="18" charset="0"/>
                <a:cs typeface="Times New Roman" pitchFamily="18" charset="0"/>
              </a:rPr>
              <a:t>prakruta</a:t>
            </a:r>
            <a:endParaRPr lang="en-US" sz="2400" dirty="0">
              <a:latin typeface="Times New Roman" pitchFamily="18" charset="0"/>
              <a:cs typeface="Times New Roman" pitchFamily="18" charset="0"/>
            </a:endParaRPr>
          </a:p>
          <a:p>
            <a:r>
              <a:rPr lang="en-IN" sz="2400" dirty="0" err="1" smtClean="0">
                <a:solidFill>
                  <a:srgbClr val="C00000"/>
                </a:solidFill>
                <a:latin typeface="Aharoni" pitchFamily="2" charset="-79"/>
                <a:cs typeface="Aharoni" pitchFamily="2" charset="-79"/>
              </a:rPr>
              <a:t>Achara</a:t>
            </a:r>
            <a:r>
              <a:rPr lang="en-IN" sz="2400" dirty="0" smtClean="0">
                <a:solidFill>
                  <a:srgbClr val="C00000"/>
                </a:solidFill>
                <a:latin typeface="Aharoni" pitchFamily="2" charset="-79"/>
                <a:cs typeface="Aharoni" pitchFamily="2" charset="-79"/>
              </a:rPr>
              <a:t> </a:t>
            </a:r>
            <a:r>
              <a:rPr lang="en-IN" sz="2400" dirty="0" smtClean="0">
                <a:latin typeface="Aharoni" pitchFamily="2" charset="-79"/>
                <a:cs typeface="Aharoni" pitchFamily="2" charset="-79"/>
              </a:rPr>
              <a:t>      :</a:t>
            </a:r>
            <a:r>
              <a:rPr lang="en-IN" sz="2400" dirty="0">
                <a:latin typeface="Aharoni" pitchFamily="2" charset="-79"/>
                <a:cs typeface="Aharoni" pitchFamily="2" charset="-79"/>
              </a:rPr>
              <a:t> </a:t>
            </a:r>
            <a:r>
              <a:rPr lang="en-IN" sz="2400" dirty="0" err="1">
                <a:latin typeface="Times New Roman" pitchFamily="18" charset="0"/>
                <a:cs typeface="Times New Roman" pitchFamily="18" charset="0"/>
              </a:rPr>
              <a:t>prakruta</a:t>
            </a:r>
            <a:endParaRPr lang="en-US" sz="2400" dirty="0">
              <a:latin typeface="Times New Roman" pitchFamily="18" charset="0"/>
              <a:cs typeface="Times New Roman" pitchFamily="18" charset="0"/>
            </a:endParaRPr>
          </a:p>
          <a:p>
            <a:r>
              <a:rPr lang="en-IN" dirty="0"/>
              <a:t> </a:t>
            </a:r>
            <a:endParaRPr lang="en-US" dirty="0"/>
          </a:p>
        </p:txBody>
      </p:sp>
    </p:spTree>
    <p:extLst>
      <p:ext uri="{BB962C8B-B14F-4D97-AF65-F5344CB8AC3E}">
        <p14:creationId xmlns:p14="http://schemas.microsoft.com/office/powerpoint/2010/main" xmlns="" val="3673508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0"/>
            <a:ext cx="7313220" cy="523220"/>
          </a:xfrm>
          <a:prstGeom prst="rect">
            <a:avLst/>
          </a:prstGeom>
        </p:spPr>
        <p:txBody>
          <a:bodyPr wrap="none">
            <a:spAutoFit/>
          </a:bodyPr>
          <a:lstStyle/>
          <a:p>
            <a:r>
              <a:rPr lang="en-IN" sz="2800" b="1" u="sng" dirty="0" smtClean="0">
                <a:solidFill>
                  <a:schemeClr val="accent6">
                    <a:lumMod val="60000"/>
                    <a:lumOff val="40000"/>
                  </a:schemeClr>
                </a:solidFill>
                <a:latin typeface="Aharoni" pitchFamily="2" charset="-79"/>
                <a:cs typeface="Aharoni" pitchFamily="2" charset="-79"/>
              </a:rPr>
              <a:t>PRATYAKSHA AND ANUMANA PARIKSHA</a:t>
            </a:r>
            <a:endParaRPr lang="en-US" sz="2800" u="sng" dirty="0">
              <a:solidFill>
                <a:schemeClr val="accent6">
                  <a:lumMod val="60000"/>
                  <a:lumOff val="40000"/>
                </a:schemeClr>
              </a:solidFill>
              <a:latin typeface="Aharoni" pitchFamily="2" charset="-79"/>
              <a:cs typeface="Aharoni" pitchFamily="2" charset="-79"/>
            </a:endParaRPr>
          </a:p>
        </p:txBody>
      </p:sp>
      <p:graphicFrame>
        <p:nvGraphicFramePr>
          <p:cNvPr id="3" name="Table 2"/>
          <p:cNvGraphicFramePr>
            <a:graphicFrameLocks noGrp="1"/>
          </p:cNvGraphicFramePr>
          <p:nvPr>
            <p:extLst>
              <p:ext uri="{D42A27DB-BD31-4B8C-83A1-F6EECF244321}">
                <p14:modId xmlns:p14="http://schemas.microsoft.com/office/powerpoint/2010/main" xmlns="" val="2293352017"/>
              </p:ext>
            </p:extLst>
          </p:nvPr>
        </p:nvGraphicFramePr>
        <p:xfrm>
          <a:off x="357158" y="363601"/>
          <a:ext cx="8534400" cy="6204204"/>
        </p:xfrm>
        <a:graphic>
          <a:graphicData uri="http://schemas.openxmlformats.org/drawingml/2006/table">
            <a:tbl>
              <a:tblPr firstRow="1" firstCol="1" bandRow="1">
                <a:tableStyleId>{5940675A-B579-460E-94D1-54222C63F5DA}</a:tableStyleId>
              </a:tblPr>
              <a:tblGrid>
                <a:gridCol w="1238884"/>
                <a:gridCol w="2333016"/>
                <a:gridCol w="1500198"/>
                <a:gridCol w="1285884"/>
                <a:gridCol w="1071570"/>
                <a:gridCol w="1104848"/>
              </a:tblGrid>
              <a:tr h="532575">
                <a:tc>
                  <a:txBody>
                    <a:bodyPr/>
                    <a:lstStyle/>
                    <a:p>
                      <a:pPr marL="0" marR="0" algn="ctr">
                        <a:lnSpc>
                          <a:spcPct val="115000"/>
                        </a:lnSpc>
                        <a:spcBef>
                          <a:spcPts val="0"/>
                        </a:spcBef>
                        <a:spcAft>
                          <a:spcPts val="0"/>
                        </a:spcAft>
                      </a:pPr>
                      <a:r>
                        <a:rPr lang="en-IN" sz="1200" dirty="0">
                          <a:effectLst/>
                        </a:rPr>
                        <a:t> </a:t>
                      </a:r>
                      <a:endParaRPr lang="en-US" sz="11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err="1" smtClean="0">
                          <a:effectLst/>
                        </a:rPr>
                        <a:t>Chakshurindriyatah</a:t>
                      </a:r>
                      <a:endParaRPr lang="en-IN" sz="1200" dirty="0" smtClean="0">
                        <a:effectLst/>
                      </a:endParaRPr>
                    </a:p>
                    <a:p>
                      <a:pPr marL="0" marR="0" algn="ctr">
                        <a:lnSpc>
                          <a:spcPct val="115000"/>
                        </a:lnSpc>
                        <a:spcBef>
                          <a:spcPts val="0"/>
                        </a:spcBef>
                        <a:spcAft>
                          <a:spcPts val="0"/>
                        </a:spcAft>
                      </a:pPr>
                      <a:r>
                        <a:rPr lang="en-IN" sz="1200" dirty="0" err="1" smtClean="0">
                          <a:effectLst/>
                        </a:rPr>
                        <a:t>Pariksha</a:t>
                      </a:r>
                      <a:endParaRPr lang="en-US" sz="11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err="1" smtClean="0">
                          <a:effectLst/>
                        </a:rPr>
                        <a:t>Sparshanendriyatah</a:t>
                      </a:r>
                      <a:endParaRPr lang="en-IN" sz="1200" dirty="0" smtClean="0">
                        <a:effectLst/>
                      </a:endParaRPr>
                    </a:p>
                    <a:p>
                      <a:pPr marL="0" marR="0" algn="ctr">
                        <a:lnSpc>
                          <a:spcPct val="115000"/>
                        </a:lnSpc>
                        <a:spcBef>
                          <a:spcPts val="0"/>
                        </a:spcBef>
                        <a:spcAft>
                          <a:spcPts val="0"/>
                        </a:spcAft>
                      </a:pPr>
                      <a:r>
                        <a:rPr lang="en-IN" sz="1200" dirty="0" err="1" smtClean="0">
                          <a:effectLst/>
                        </a:rPr>
                        <a:t>Pariksha</a:t>
                      </a:r>
                      <a:endParaRPr lang="en-US" sz="11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err="1" smtClean="0">
                          <a:effectLst/>
                        </a:rPr>
                        <a:t>Shrotrendriyatah</a:t>
                      </a:r>
                      <a:endParaRPr lang="en-IN" sz="1200" dirty="0" smtClean="0">
                        <a:effectLst/>
                      </a:endParaRPr>
                    </a:p>
                    <a:p>
                      <a:pPr marL="0" marR="0" algn="ctr">
                        <a:lnSpc>
                          <a:spcPct val="115000"/>
                        </a:lnSpc>
                        <a:spcBef>
                          <a:spcPts val="0"/>
                        </a:spcBef>
                        <a:spcAft>
                          <a:spcPts val="0"/>
                        </a:spcAft>
                      </a:pPr>
                      <a:r>
                        <a:rPr lang="en-IN" sz="1200" dirty="0" err="1" smtClean="0">
                          <a:effectLst/>
                        </a:rPr>
                        <a:t>Pariksha</a:t>
                      </a:r>
                      <a:endParaRPr lang="en-US" sz="11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err="1" smtClean="0">
                          <a:effectLst/>
                        </a:rPr>
                        <a:t>Ghranendriyatah</a:t>
                      </a:r>
                      <a:endParaRPr lang="en-IN" sz="1200" dirty="0" smtClean="0">
                        <a:effectLst/>
                      </a:endParaRPr>
                    </a:p>
                    <a:p>
                      <a:pPr marL="0" marR="0" algn="ctr">
                        <a:lnSpc>
                          <a:spcPct val="115000"/>
                        </a:lnSpc>
                        <a:spcBef>
                          <a:spcPts val="0"/>
                        </a:spcBef>
                        <a:spcAft>
                          <a:spcPts val="0"/>
                        </a:spcAft>
                      </a:pPr>
                      <a:r>
                        <a:rPr lang="en-IN" sz="1200" dirty="0" err="1" smtClean="0">
                          <a:effectLst/>
                        </a:rPr>
                        <a:t>Pariksha</a:t>
                      </a:r>
                      <a:endParaRPr lang="en-US" sz="11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err="1">
                          <a:effectLst/>
                        </a:rPr>
                        <a:t>Rasanendriyatah</a:t>
                      </a:r>
                      <a:endParaRPr lang="en-US" sz="1100" dirty="0">
                        <a:effectLst/>
                      </a:endParaRPr>
                    </a:p>
                    <a:p>
                      <a:pPr marL="0" marR="0" algn="ctr">
                        <a:lnSpc>
                          <a:spcPct val="115000"/>
                        </a:lnSpc>
                        <a:spcBef>
                          <a:spcPts val="0"/>
                        </a:spcBef>
                        <a:spcAft>
                          <a:spcPts val="0"/>
                        </a:spcAft>
                      </a:pPr>
                      <a:r>
                        <a:rPr lang="en-IN" sz="1200" dirty="0" err="1">
                          <a:effectLst/>
                        </a:rPr>
                        <a:t>Pariksha</a:t>
                      </a:r>
                      <a:endParaRPr lang="en-US" sz="1100" dirty="0">
                        <a:effectLst/>
                        <a:latin typeface="Calibri"/>
                        <a:ea typeface="Times New Roman"/>
                        <a:cs typeface="Mangal"/>
                      </a:endParaRPr>
                    </a:p>
                  </a:txBody>
                  <a:tcPr marL="20738" marR="20738" marT="0" marB="0"/>
                </a:tc>
              </a:tr>
              <a:tr h="281831">
                <a:tc>
                  <a:txBody>
                    <a:bodyPr/>
                    <a:lstStyle/>
                    <a:p>
                      <a:pPr marL="0" marR="0" algn="ctr">
                        <a:lnSpc>
                          <a:spcPct val="115000"/>
                        </a:lnSpc>
                        <a:spcBef>
                          <a:spcPts val="0"/>
                        </a:spcBef>
                        <a:spcAft>
                          <a:spcPts val="0"/>
                        </a:spcAft>
                      </a:pPr>
                      <a:r>
                        <a:rPr lang="en-IN" sz="1600" dirty="0">
                          <a:effectLst/>
                        </a:rPr>
                        <a:t> </a:t>
                      </a:r>
                      <a:r>
                        <a:rPr lang="en-IN" sz="1600" dirty="0" err="1" smtClean="0">
                          <a:effectLst/>
                        </a:rPr>
                        <a:t>Pranavaha</a:t>
                      </a:r>
                      <a:r>
                        <a:rPr lang="en-IN" sz="1600" dirty="0" smtClean="0">
                          <a:effectLst/>
                        </a:rPr>
                        <a:t> </a:t>
                      </a:r>
                    </a:p>
                    <a:p>
                      <a:pPr marL="0" marR="0" algn="ctr">
                        <a:lnSpc>
                          <a:spcPct val="115000"/>
                        </a:lnSpc>
                        <a:spcBef>
                          <a:spcPts val="0"/>
                        </a:spcBef>
                        <a:spcAft>
                          <a:spcPts val="0"/>
                        </a:spcAft>
                      </a:pPr>
                      <a:r>
                        <a:rPr lang="en-IN" sz="1600" dirty="0" err="1" smtClean="0">
                          <a:effectLst/>
                        </a:rPr>
                        <a:t>Srotas</a:t>
                      </a:r>
                      <a:r>
                        <a:rPr lang="en-IN" sz="1600" dirty="0">
                          <a:effectLst/>
                        </a:rPr>
                        <a:t> </a:t>
                      </a:r>
                      <a:endParaRPr lang="en-US" sz="14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532575">
                <a:tc>
                  <a:txBody>
                    <a:bodyPr/>
                    <a:lstStyle/>
                    <a:p>
                      <a:pPr marL="0" marR="0" algn="ctr">
                        <a:lnSpc>
                          <a:spcPct val="115000"/>
                        </a:lnSpc>
                        <a:spcBef>
                          <a:spcPts val="0"/>
                        </a:spcBef>
                        <a:spcAft>
                          <a:spcPts val="0"/>
                        </a:spcAft>
                      </a:pPr>
                      <a:r>
                        <a:rPr lang="en-IN" sz="1600" dirty="0">
                          <a:effectLst/>
                        </a:rPr>
                        <a:t> </a:t>
                      </a:r>
                      <a:r>
                        <a:rPr lang="en-IN" sz="1600" dirty="0" err="1" smtClean="0">
                          <a:effectLst/>
                        </a:rPr>
                        <a:t>Udakavaha</a:t>
                      </a:r>
                      <a:endParaRPr lang="en-US" sz="1400" dirty="0" smtClean="0">
                        <a:effectLst/>
                      </a:endParaRPr>
                    </a:p>
                    <a:p>
                      <a:pPr marL="0" marR="0" algn="ctr">
                        <a:lnSpc>
                          <a:spcPct val="115000"/>
                        </a:lnSpc>
                        <a:spcBef>
                          <a:spcPts val="0"/>
                        </a:spcBef>
                        <a:spcAft>
                          <a:spcPts val="0"/>
                        </a:spcAft>
                      </a:pPr>
                      <a:r>
                        <a:rPr lang="en-IN" sz="1600" dirty="0" err="1" smtClean="0">
                          <a:effectLst/>
                        </a:rPr>
                        <a:t>Srotas</a:t>
                      </a:r>
                      <a:r>
                        <a:rPr lang="en-IN" sz="1600" dirty="0">
                          <a:effectLst/>
                        </a:rPr>
                        <a:t> </a:t>
                      </a:r>
                      <a:endParaRPr lang="en-US" sz="14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endParaRPr lang="en-US" sz="12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532575">
                <a:tc>
                  <a:txBody>
                    <a:bodyPr/>
                    <a:lstStyle/>
                    <a:p>
                      <a:pPr marL="0" marR="0" algn="ctr">
                        <a:lnSpc>
                          <a:spcPct val="115000"/>
                        </a:lnSpc>
                        <a:spcBef>
                          <a:spcPts val="0"/>
                        </a:spcBef>
                        <a:spcAft>
                          <a:spcPts val="0"/>
                        </a:spcAft>
                      </a:pPr>
                      <a:r>
                        <a:rPr lang="en-IN" sz="1600" dirty="0">
                          <a:effectLst/>
                        </a:rPr>
                        <a:t> </a:t>
                      </a:r>
                      <a:r>
                        <a:rPr lang="en-IN" sz="1600" dirty="0" err="1" smtClean="0">
                          <a:effectLst/>
                        </a:rPr>
                        <a:t>Annavaha</a:t>
                      </a:r>
                      <a:endParaRPr lang="en-US" sz="1400" dirty="0">
                        <a:effectLst/>
                      </a:endParaRPr>
                    </a:p>
                    <a:p>
                      <a:pPr marL="0" marR="0" algn="ctr">
                        <a:lnSpc>
                          <a:spcPct val="115000"/>
                        </a:lnSpc>
                        <a:spcBef>
                          <a:spcPts val="0"/>
                        </a:spcBef>
                        <a:spcAft>
                          <a:spcPts val="0"/>
                        </a:spcAft>
                      </a:pPr>
                      <a:r>
                        <a:rPr lang="en-IN" sz="1600" dirty="0" err="1" smtClean="0">
                          <a:effectLst/>
                        </a:rPr>
                        <a:t>Srotas</a:t>
                      </a:r>
                      <a:r>
                        <a:rPr lang="en-IN" sz="1600" dirty="0">
                          <a:effectLst/>
                        </a:rPr>
                        <a:t> </a:t>
                      </a:r>
                      <a:endParaRPr lang="en-US" sz="14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r>
                        <a:rPr lang="en-IN" sz="2000" dirty="0" err="1" smtClean="0">
                          <a:effectLst/>
                          <a:latin typeface="Times New Roman" pitchFamily="18" charset="0"/>
                          <a:cs typeface="Times New Roman" pitchFamily="18" charset="0"/>
                        </a:rPr>
                        <a:t>anannabhilasha</a:t>
                      </a:r>
                      <a:r>
                        <a:rPr lang="en-IN" sz="2000" dirty="0" smtClean="0">
                          <a:effectLst/>
                          <a:latin typeface="Times New Roman" pitchFamily="18" charset="0"/>
                          <a:cs typeface="Times New Roman" pitchFamily="18" charset="0"/>
                        </a:rPr>
                        <a:t>/</a:t>
                      </a:r>
                    </a:p>
                    <a:p>
                      <a:pPr marL="0" marR="0">
                        <a:lnSpc>
                          <a:spcPct val="115000"/>
                        </a:lnSpc>
                        <a:spcBef>
                          <a:spcPts val="0"/>
                        </a:spcBef>
                        <a:spcAft>
                          <a:spcPts val="0"/>
                        </a:spcAft>
                      </a:pPr>
                      <a:r>
                        <a:rPr lang="en-IN" sz="2000" dirty="0" err="1" smtClean="0">
                          <a:effectLst/>
                          <a:latin typeface="Times New Roman" pitchFamily="18" charset="0"/>
                          <a:cs typeface="Times New Roman" pitchFamily="18" charset="0"/>
                        </a:rPr>
                        <a:t>arochaka</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1800" dirty="0">
                          <a:effectLst/>
                        </a:rPr>
                        <a:t> </a:t>
                      </a:r>
                      <a:r>
                        <a:rPr lang="en-IN" sz="1800" dirty="0" smtClean="0">
                          <a:effectLst/>
                        </a:rPr>
                        <a:t> </a:t>
                      </a:r>
                      <a:endParaRPr lang="en-US" sz="16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532575">
                <a:tc>
                  <a:txBody>
                    <a:bodyPr/>
                    <a:lstStyle/>
                    <a:p>
                      <a:pPr marL="0" marR="0" algn="ctr">
                        <a:lnSpc>
                          <a:spcPct val="115000"/>
                        </a:lnSpc>
                        <a:spcBef>
                          <a:spcPts val="0"/>
                        </a:spcBef>
                        <a:spcAft>
                          <a:spcPts val="0"/>
                        </a:spcAft>
                      </a:pPr>
                      <a:r>
                        <a:rPr lang="en-IN" sz="1800" dirty="0">
                          <a:effectLst/>
                          <a:latin typeface="Times New Roman" pitchFamily="18" charset="0"/>
                          <a:cs typeface="Times New Roman" pitchFamily="18" charset="0"/>
                        </a:rPr>
                        <a:t> </a:t>
                      </a:r>
                      <a:r>
                        <a:rPr lang="en-IN" sz="1800" dirty="0" err="1" smtClean="0">
                          <a:effectLst/>
                          <a:latin typeface="Times New Roman" pitchFamily="18" charset="0"/>
                          <a:cs typeface="Times New Roman" pitchFamily="18" charset="0"/>
                        </a:rPr>
                        <a:t>Rasavaha</a:t>
                      </a:r>
                      <a:endParaRPr lang="en-US" sz="1800" dirty="0">
                        <a:effectLst/>
                        <a:latin typeface="Times New Roman" pitchFamily="18" charset="0"/>
                        <a:cs typeface="Times New Roman" pitchFamily="18" charset="0"/>
                      </a:endParaRPr>
                    </a:p>
                    <a:p>
                      <a:pPr marL="0" marR="0" algn="ctr">
                        <a:lnSpc>
                          <a:spcPct val="115000"/>
                        </a:lnSpc>
                        <a:spcBef>
                          <a:spcPts val="0"/>
                        </a:spcBef>
                        <a:spcAft>
                          <a:spcPts val="0"/>
                        </a:spcAft>
                      </a:pPr>
                      <a:r>
                        <a:rPr lang="en-IN" sz="1800" dirty="0" err="1" smtClean="0">
                          <a:effectLst/>
                          <a:latin typeface="Times New Roman" pitchFamily="18" charset="0"/>
                          <a:cs typeface="Times New Roman" pitchFamily="18" charset="0"/>
                        </a:rPr>
                        <a:t>Srotas</a:t>
                      </a:r>
                      <a:r>
                        <a:rPr lang="en-IN" sz="1800" dirty="0">
                          <a:effectLst/>
                          <a:latin typeface="Times New Roman" pitchFamily="18" charset="0"/>
                          <a:cs typeface="Times New Roman" pitchFamily="18" charset="0"/>
                        </a:rPr>
                        <a:t> </a:t>
                      </a:r>
                      <a:endParaRPr lang="en-US" sz="1800" dirty="0">
                        <a:effectLst/>
                        <a:latin typeface="Times New Roman" pitchFamily="18" charset="0"/>
                        <a:ea typeface="Times New Roman"/>
                        <a:cs typeface="Times New Roman" pitchFamily="18" charset="0"/>
                      </a:endParaRPr>
                    </a:p>
                  </a:txBody>
                  <a:tcPr marL="20738" marR="20738" marT="0" marB="0"/>
                </a:tc>
                <a:tc>
                  <a:txBody>
                    <a:bodyPr/>
                    <a:lstStyle/>
                    <a:p>
                      <a:pPr marL="0" marR="0">
                        <a:lnSpc>
                          <a:spcPct val="115000"/>
                        </a:lnSpc>
                        <a:spcBef>
                          <a:spcPts val="0"/>
                        </a:spcBef>
                        <a:spcAft>
                          <a:spcPts val="0"/>
                        </a:spcAft>
                      </a:pPr>
                      <a:r>
                        <a:rPr lang="en-IN" sz="1800" dirty="0">
                          <a:effectLst/>
                          <a:latin typeface="Times New Roman" pitchFamily="18" charset="0"/>
                          <a:cs typeface="Times New Roman" pitchFamily="18" charset="0"/>
                        </a:rPr>
                        <a:t> </a:t>
                      </a:r>
                      <a:r>
                        <a:rPr lang="en-IN" sz="1800" dirty="0" err="1" smtClean="0">
                          <a:effectLst/>
                          <a:latin typeface="Times New Roman" pitchFamily="18" charset="0"/>
                          <a:cs typeface="Times New Roman" pitchFamily="18" charset="0"/>
                        </a:rPr>
                        <a:t>ashruddha,</a:t>
                      </a:r>
                      <a:r>
                        <a:rPr lang="en-IN" sz="1800" dirty="0" err="1" smtClean="0">
                          <a:effectLst/>
                          <a:latin typeface="Times New Roman" pitchFamily="18" charset="0"/>
                          <a:ea typeface="Times New Roman"/>
                          <a:cs typeface="Times New Roman" pitchFamily="18" charset="0"/>
                        </a:rPr>
                        <a:t>Aruchi</a:t>
                      </a:r>
                      <a:endParaRPr lang="en-IN" sz="1800" dirty="0" smtClean="0">
                        <a:effectLst/>
                        <a:latin typeface="Times New Roman" pitchFamily="18" charset="0"/>
                        <a:ea typeface="Times New Roman"/>
                        <a:cs typeface="Times New Roman" pitchFamily="18" charset="0"/>
                      </a:endParaRPr>
                    </a:p>
                    <a:p>
                      <a:pPr marL="0" marR="0">
                        <a:lnSpc>
                          <a:spcPct val="115000"/>
                        </a:lnSpc>
                        <a:spcBef>
                          <a:spcPts val="0"/>
                        </a:spcBef>
                        <a:spcAft>
                          <a:spcPts val="0"/>
                        </a:spcAft>
                      </a:pPr>
                      <a:r>
                        <a:rPr lang="en-IN" sz="1800" dirty="0" smtClean="0">
                          <a:effectLst/>
                          <a:latin typeface="Times New Roman" pitchFamily="18" charset="0"/>
                          <a:ea typeface="Times New Roman"/>
                          <a:cs typeface="Times New Roman" pitchFamily="18" charset="0"/>
                        </a:rPr>
                        <a:t>,</a:t>
                      </a:r>
                      <a:r>
                        <a:rPr lang="en-IN" sz="1800" dirty="0" err="1" smtClean="0">
                          <a:effectLst/>
                          <a:latin typeface="Times New Roman" pitchFamily="18" charset="0"/>
                          <a:ea typeface="Times New Roman"/>
                          <a:cs typeface="Times New Roman" pitchFamily="18" charset="0"/>
                        </a:rPr>
                        <a:t>guruta</a:t>
                      </a:r>
                      <a:r>
                        <a:rPr lang="en-IN" sz="1800" dirty="0" smtClean="0">
                          <a:effectLst/>
                          <a:latin typeface="Times New Roman" pitchFamily="18" charset="0"/>
                          <a:ea typeface="Times New Roman"/>
                          <a:cs typeface="Times New Roman" pitchFamily="18" charset="0"/>
                        </a:rPr>
                        <a:t> of </a:t>
                      </a:r>
                      <a:r>
                        <a:rPr lang="en-IN" sz="1800" dirty="0" err="1" smtClean="0">
                          <a:effectLst/>
                          <a:latin typeface="Times New Roman" pitchFamily="18" charset="0"/>
                          <a:ea typeface="Times New Roman"/>
                          <a:cs typeface="Times New Roman" pitchFamily="18" charset="0"/>
                        </a:rPr>
                        <a:t>gatra</a:t>
                      </a:r>
                      <a:r>
                        <a:rPr lang="en-IN" sz="1800" dirty="0" smtClean="0">
                          <a:effectLst/>
                          <a:latin typeface="Times New Roman" pitchFamily="18" charset="0"/>
                          <a:ea typeface="Times New Roman"/>
                          <a:cs typeface="Times New Roman" pitchFamily="18" charset="0"/>
                        </a:rPr>
                        <a:t>,</a:t>
                      </a:r>
                      <a:r>
                        <a:rPr lang="en-IN" sz="1800" baseline="0" dirty="0" smtClean="0">
                          <a:effectLst/>
                          <a:latin typeface="Times New Roman" pitchFamily="18" charset="0"/>
                          <a:ea typeface="Times New Roman"/>
                          <a:cs typeface="Times New Roman" pitchFamily="18" charset="0"/>
                        </a:rPr>
                        <a:t> </a:t>
                      </a:r>
                      <a:r>
                        <a:rPr lang="en-IN" sz="1800" dirty="0" err="1" smtClean="0">
                          <a:effectLst/>
                          <a:latin typeface="Times New Roman" pitchFamily="18" charset="0"/>
                          <a:ea typeface="Times New Roman"/>
                          <a:cs typeface="Times New Roman" pitchFamily="18" charset="0"/>
                        </a:rPr>
                        <a:t>angasada</a:t>
                      </a:r>
                      <a:r>
                        <a:rPr lang="en-IN" sz="1800" dirty="0" smtClean="0">
                          <a:effectLst/>
                          <a:latin typeface="Times New Roman" pitchFamily="18" charset="0"/>
                          <a:ea typeface="Times New Roman"/>
                          <a:cs typeface="Times New Roman" pitchFamily="18" charset="0"/>
                        </a:rPr>
                        <a:t>/</a:t>
                      </a:r>
                      <a:r>
                        <a:rPr lang="en-IN" sz="1800" dirty="0" err="1" smtClean="0">
                          <a:effectLst/>
                          <a:latin typeface="Times New Roman" pitchFamily="18" charset="0"/>
                          <a:ea typeface="Times New Roman"/>
                          <a:cs typeface="Times New Roman" pitchFamily="18" charset="0"/>
                        </a:rPr>
                        <a:t>marda,panduta</a:t>
                      </a:r>
                      <a:endParaRPr lang="en-US" sz="1800" dirty="0">
                        <a:effectLst/>
                        <a:latin typeface="Times New Roman" pitchFamily="18" charset="0"/>
                        <a:ea typeface="Times New Roman"/>
                        <a:cs typeface="Times New Roman" pitchFamily="18" charset="0"/>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532575">
                <a:tc>
                  <a:txBody>
                    <a:bodyPr/>
                    <a:lstStyle/>
                    <a:p>
                      <a:pPr marL="0" marR="0" algn="ctr">
                        <a:lnSpc>
                          <a:spcPct val="115000"/>
                        </a:lnSpc>
                        <a:spcBef>
                          <a:spcPts val="0"/>
                        </a:spcBef>
                        <a:spcAft>
                          <a:spcPts val="0"/>
                        </a:spcAft>
                      </a:pPr>
                      <a:r>
                        <a:rPr lang="en-IN" sz="1600" dirty="0">
                          <a:effectLst/>
                        </a:rPr>
                        <a:t> </a:t>
                      </a:r>
                      <a:r>
                        <a:rPr lang="en-IN" sz="1600" dirty="0" err="1" smtClean="0">
                          <a:effectLst/>
                        </a:rPr>
                        <a:t>Raktavaha</a:t>
                      </a:r>
                      <a:endParaRPr lang="en-IN" sz="1600" dirty="0" smtClean="0">
                        <a:effectLst/>
                      </a:endParaRPr>
                    </a:p>
                    <a:p>
                      <a:pPr marL="0" marR="0" algn="ctr">
                        <a:lnSpc>
                          <a:spcPct val="115000"/>
                        </a:lnSpc>
                        <a:spcBef>
                          <a:spcPts val="0"/>
                        </a:spcBef>
                        <a:spcAft>
                          <a:spcPts val="0"/>
                        </a:spcAft>
                      </a:pPr>
                      <a:r>
                        <a:rPr lang="en-IN" sz="1600" dirty="0" err="1" smtClean="0">
                          <a:effectLst/>
                        </a:rPr>
                        <a:t>Srotas</a:t>
                      </a:r>
                      <a:r>
                        <a:rPr lang="en-IN" sz="1600" dirty="0">
                          <a:effectLst/>
                        </a:rPr>
                        <a:t> </a:t>
                      </a:r>
                      <a:endParaRPr lang="en-US" sz="14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532575">
                <a:tc>
                  <a:txBody>
                    <a:bodyPr/>
                    <a:lstStyle/>
                    <a:p>
                      <a:pPr marL="0" marR="0" algn="ctr">
                        <a:lnSpc>
                          <a:spcPct val="115000"/>
                        </a:lnSpc>
                        <a:spcBef>
                          <a:spcPts val="0"/>
                        </a:spcBef>
                        <a:spcAft>
                          <a:spcPts val="0"/>
                        </a:spcAft>
                      </a:pPr>
                      <a:r>
                        <a:rPr lang="en-IN" sz="1600" dirty="0" err="1" smtClean="0">
                          <a:effectLst/>
                        </a:rPr>
                        <a:t>Mamsavaha</a:t>
                      </a:r>
                      <a:endParaRPr lang="en-IN" sz="1600" dirty="0" smtClean="0">
                        <a:effectLst/>
                      </a:endParaRPr>
                    </a:p>
                    <a:p>
                      <a:pPr marL="0" marR="0" algn="ctr">
                        <a:lnSpc>
                          <a:spcPct val="115000"/>
                        </a:lnSpc>
                        <a:spcBef>
                          <a:spcPts val="0"/>
                        </a:spcBef>
                        <a:spcAft>
                          <a:spcPts val="0"/>
                        </a:spcAft>
                      </a:pPr>
                      <a:r>
                        <a:rPr lang="en-IN" sz="1600" dirty="0" err="1" smtClean="0">
                          <a:effectLst/>
                        </a:rPr>
                        <a:t>Srotas</a:t>
                      </a:r>
                      <a:r>
                        <a:rPr lang="en-IN" sz="1600" dirty="0">
                          <a:effectLst/>
                        </a:rPr>
                        <a:t> </a:t>
                      </a:r>
                      <a:endParaRPr lang="en-US" sz="14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532575">
                <a:tc>
                  <a:txBody>
                    <a:bodyPr/>
                    <a:lstStyle/>
                    <a:p>
                      <a:pPr marL="0" marR="0" algn="ctr">
                        <a:lnSpc>
                          <a:spcPct val="115000"/>
                        </a:lnSpc>
                        <a:spcBef>
                          <a:spcPts val="0"/>
                        </a:spcBef>
                        <a:spcAft>
                          <a:spcPts val="0"/>
                        </a:spcAft>
                      </a:pPr>
                      <a:r>
                        <a:rPr lang="en-IN" sz="1600" dirty="0">
                          <a:effectLst/>
                        </a:rPr>
                        <a:t> </a:t>
                      </a:r>
                      <a:r>
                        <a:rPr lang="en-IN" sz="1600" dirty="0" err="1" smtClean="0">
                          <a:effectLst/>
                        </a:rPr>
                        <a:t>Medovaha</a:t>
                      </a:r>
                      <a:endParaRPr lang="en-IN" sz="1600" dirty="0" smtClean="0">
                        <a:effectLst/>
                      </a:endParaRPr>
                    </a:p>
                    <a:p>
                      <a:pPr marL="0" marR="0" algn="ctr">
                        <a:lnSpc>
                          <a:spcPct val="115000"/>
                        </a:lnSpc>
                        <a:spcBef>
                          <a:spcPts val="0"/>
                        </a:spcBef>
                        <a:spcAft>
                          <a:spcPts val="0"/>
                        </a:spcAft>
                      </a:pPr>
                      <a:r>
                        <a:rPr lang="en-IN" sz="1600" dirty="0" err="1" smtClean="0">
                          <a:effectLst/>
                        </a:rPr>
                        <a:t>Srotas</a:t>
                      </a:r>
                      <a:r>
                        <a:rPr lang="en-IN" sz="1600" dirty="0">
                          <a:effectLst/>
                        </a:rPr>
                        <a:t> </a:t>
                      </a:r>
                      <a:endParaRPr lang="en-US" sz="14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532575">
                <a:tc>
                  <a:txBody>
                    <a:bodyPr/>
                    <a:lstStyle/>
                    <a:p>
                      <a:pPr marL="0" marR="0" algn="ctr">
                        <a:lnSpc>
                          <a:spcPct val="115000"/>
                        </a:lnSpc>
                        <a:spcBef>
                          <a:spcPts val="0"/>
                        </a:spcBef>
                        <a:spcAft>
                          <a:spcPts val="0"/>
                        </a:spcAft>
                      </a:pPr>
                      <a:r>
                        <a:rPr lang="en-IN" sz="1600" dirty="0">
                          <a:effectLst/>
                        </a:rPr>
                        <a:t> </a:t>
                      </a:r>
                      <a:r>
                        <a:rPr lang="en-IN" sz="1600" dirty="0" err="1" smtClean="0">
                          <a:effectLst/>
                        </a:rPr>
                        <a:t>Asthivaha</a:t>
                      </a:r>
                      <a:endParaRPr lang="en-US" sz="1400" dirty="0">
                        <a:effectLst/>
                      </a:endParaRPr>
                    </a:p>
                    <a:p>
                      <a:pPr marL="0" marR="0" algn="ctr">
                        <a:lnSpc>
                          <a:spcPct val="115000"/>
                        </a:lnSpc>
                        <a:spcBef>
                          <a:spcPts val="0"/>
                        </a:spcBef>
                        <a:spcAft>
                          <a:spcPts val="0"/>
                        </a:spcAft>
                      </a:pPr>
                      <a:r>
                        <a:rPr lang="en-IN" sz="1600" dirty="0" err="1" smtClean="0">
                          <a:effectLst/>
                        </a:rPr>
                        <a:t>Srotas</a:t>
                      </a:r>
                      <a:r>
                        <a:rPr lang="en-IN" sz="1600" dirty="0">
                          <a:effectLst/>
                        </a:rPr>
                        <a:t> </a:t>
                      </a:r>
                      <a:endParaRPr lang="en-US" sz="14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r>
                        <a:rPr lang="en-IN" sz="2000" dirty="0" err="1" smtClean="0">
                          <a:effectLst/>
                          <a:latin typeface="Times New Roman" pitchFamily="18" charset="0"/>
                          <a:cs typeface="Times New Roman" pitchFamily="18" charset="0"/>
                        </a:rPr>
                        <a:t>shoola</a:t>
                      </a:r>
                      <a:r>
                        <a:rPr lang="en-IN" sz="2000" baseline="0" dirty="0" smtClean="0">
                          <a:effectLst/>
                          <a:latin typeface="Times New Roman" pitchFamily="18" charset="0"/>
                          <a:cs typeface="Times New Roman" pitchFamily="18" charset="0"/>
                        </a:rPr>
                        <a:t> /</a:t>
                      </a:r>
                      <a:r>
                        <a:rPr lang="en-IN" sz="2000" baseline="0" dirty="0" err="1" smtClean="0">
                          <a:effectLst/>
                          <a:latin typeface="Times New Roman" pitchFamily="18" charset="0"/>
                          <a:cs typeface="Times New Roman" pitchFamily="18" charset="0"/>
                        </a:rPr>
                        <a:t>bheda</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532575">
                <a:tc>
                  <a:txBody>
                    <a:bodyPr/>
                    <a:lstStyle/>
                    <a:p>
                      <a:pPr marL="0" marR="0" algn="ctr">
                        <a:lnSpc>
                          <a:spcPct val="115000"/>
                        </a:lnSpc>
                        <a:spcBef>
                          <a:spcPts val="0"/>
                        </a:spcBef>
                        <a:spcAft>
                          <a:spcPts val="0"/>
                        </a:spcAft>
                      </a:pPr>
                      <a:r>
                        <a:rPr lang="en-IN" sz="1600" dirty="0">
                          <a:effectLst/>
                        </a:rPr>
                        <a:t> </a:t>
                      </a:r>
                      <a:r>
                        <a:rPr lang="en-IN" sz="1600" dirty="0" err="1" smtClean="0">
                          <a:effectLst/>
                        </a:rPr>
                        <a:t>Majjavaha</a:t>
                      </a:r>
                      <a:endParaRPr lang="en-IN" sz="1600" dirty="0" smtClean="0">
                        <a:effectLst/>
                      </a:endParaRPr>
                    </a:p>
                    <a:p>
                      <a:pPr marL="0" marR="0" algn="ctr">
                        <a:lnSpc>
                          <a:spcPct val="115000"/>
                        </a:lnSpc>
                        <a:spcBef>
                          <a:spcPts val="0"/>
                        </a:spcBef>
                        <a:spcAft>
                          <a:spcPts val="0"/>
                        </a:spcAft>
                      </a:pPr>
                      <a:r>
                        <a:rPr lang="en-IN" sz="1600" dirty="0" err="1" smtClean="0">
                          <a:effectLst/>
                        </a:rPr>
                        <a:t>Srotas</a:t>
                      </a:r>
                      <a:r>
                        <a:rPr lang="en-IN" sz="1600" dirty="0">
                          <a:effectLst/>
                        </a:rPr>
                        <a:t> </a:t>
                      </a:r>
                      <a:endParaRPr lang="en-US" sz="14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r>
                        <a:rPr lang="en-IN" sz="2000" dirty="0" err="1" smtClean="0">
                          <a:effectLst/>
                          <a:latin typeface="Times New Roman" pitchFamily="18" charset="0"/>
                          <a:cs typeface="Times New Roman" pitchFamily="18" charset="0"/>
                        </a:rPr>
                        <a:t>ruk</a:t>
                      </a:r>
                      <a:r>
                        <a:rPr lang="en-IN" sz="2000" dirty="0" smtClean="0">
                          <a:effectLst/>
                          <a:latin typeface="Times New Roman" pitchFamily="18" charset="0"/>
                          <a:cs typeface="Times New Roman" pitchFamily="18" charset="0"/>
                        </a:rPr>
                        <a:t> </a:t>
                      </a:r>
                      <a:r>
                        <a:rPr lang="en-IN" sz="2000" dirty="0" err="1" smtClean="0">
                          <a:effectLst/>
                          <a:latin typeface="Times New Roman" pitchFamily="18" charset="0"/>
                          <a:cs typeface="Times New Roman" pitchFamily="18" charset="0"/>
                        </a:rPr>
                        <a:t>parvanam</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r>
            </a:tbl>
          </a:graphicData>
        </a:graphic>
      </p:graphicFrame>
    </p:spTree>
    <p:extLst>
      <p:ext uri="{BB962C8B-B14F-4D97-AF65-F5344CB8AC3E}">
        <p14:creationId xmlns:p14="http://schemas.microsoft.com/office/powerpoint/2010/main" xmlns="" val="1784575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063748031"/>
              </p:ext>
            </p:extLst>
          </p:nvPr>
        </p:nvGraphicFramePr>
        <p:xfrm>
          <a:off x="304800" y="838200"/>
          <a:ext cx="8153400" cy="5737860"/>
        </p:xfrm>
        <a:graphic>
          <a:graphicData uri="http://schemas.openxmlformats.org/drawingml/2006/table">
            <a:tbl>
              <a:tblPr firstRow="1" firstCol="1" bandRow="1">
                <a:tableStyleId>{5940675A-B579-460E-94D1-54222C63F5DA}</a:tableStyleId>
              </a:tblPr>
              <a:tblGrid>
                <a:gridCol w="1524000"/>
                <a:gridCol w="1295400"/>
                <a:gridCol w="1351738"/>
                <a:gridCol w="1329794"/>
                <a:gridCol w="1330339"/>
                <a:gridCol w="1322129"/>
              </a:tblGrid>
              <a:tr h="685800">
                <a:tc>
                  <a:txBody>
                    <a:bodyPr/>
                    <a:lstStyle/>
                    <a:p>
                      <a:pPr marL="0" marR="0" algn="ctr">
                        <a:lnSpc>
                          <a:spcPct val="115000"/>
                        </a:lnSpc>
                        <a:spcBef>
                          <a:spcPts val="0"/>
                        </a:spcBef>
                        <a:spcAft>
                          <a:spcPts val="0"/>
                        </a:spcAft>
                      </a:pPr>
                      <a:endParaRPr lang="en-US" sz="16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err="1" smtClean="0">
                          <a:effectLst/>
                        </a:rPr>
                        <a:t>Chakshurindriyatah</a:t>
                      </a:r>
                      <a:endParaRPr lang="en-IN" sz="1200" dirty="0" smtClean="0">
                        <a:effectLst/>
                      </a:endParaRPr>
                    </a:p>
                    <a:p>
                      <a:pPr marL="0" marR="0" algn="ctr">
                        <a:lnSpc>
                          <a:spcPct val="115000"/>
                        </a:lnSpc>
                        <a:spcBef>
                          <a:spcPts val="0"/>
                        </a:spcBef>
                        <a:spcAft>
                          <a:spcPts val="0"/>
                        </a:spcAft>
                      </a:pPr>
                      <a:r>
                        <a:rPr lang="en-IN" sz="1200" dirty="0" err="1" smtClean="0">
                          <a:effectLst/>
                        </a:rPr>
                        <a:t>Pariksha</a:t>
                      </a:r>
                      <a:endParaRPr lang="en-US" sz="11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err="1" smtClean="0">
                          <a:effectLst/>
                        </a:rPr>
                        <a:t>Sparshanendriyatah</a:t>
                      </a:r>
                      <a:endParaRPr lang="en-IN" sz="1200" dirty="0" smtClean="0">
                        <a:effectLst/>
                      </a:endParaRPr>
                    </a:p>
                    <a:p>
                      <a:pPr marL="0" marR="0" algn="ctr">
                        <a:lnSpc>
                          <a:spcPct val="115000"/>
                        </a:lnSpc>
                        <a:spcBef>
                          <a:spcPts val="0"/>
                        </a:spcBef>
                        <a:spcAft>
                          <a:spcPts val="0"/>
                        </a:spcAft>
                      </a:pPr>
                      <a:r>
                        <a:rPr lang="en-IN" sz="1200" dirty="0" err="1" smtClean="0">
                          <a:effectLst/>
                        </a:rPr>
                        <a:t>Pariksha</a:t>
                      </a:r>
                      <a:endParaRPr lang="en-US" sz="11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err="1" smtClean="0">
                          <a:effectLst/>
                        </a:rPr>
                        <a:t>Shrotrendriyatah</a:t>
                      </a:r>
                      <a:endParaRPr lang="en-IN" sz="1200" dirty="0" smtClean="0">
                        <a:effectLst/>
                      </a:endParaRPr>
                    </a:p>
                    <a:p>
                      <a:pPr marL="0" marR="0" algn="ctr">
                        <a:lnSpc>
                          <a:spcPct val="115000"/>
                        </a:lnSpc>
                        <a:spcBef>
                          <a:spcPts val="0"/>
                        </a:spcBef>
                        <a:spcAft>
                          <a:spcPts val="0"/>
                        </a:spcAft>
                      </a:pPr>
                      <a:r>
                        <a:rPr lang="en-IN" sz="1200" dirty="0" err="1" smtClean="0">
                          <a:effectLst/>
                        </a:rPr>
                        <a:t>Pariksha</a:t>
                      </a:r>
                      <a:endParaRPr lang="en-US" sz="11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err="1" smtClean="0">
                          <a:effectLst/>
                        </a:rPr>
                        <a:t>Ghranendriyatah</a:t>
                      </a:r>
                      <a:endParaRPr lang="en-IN" sz="1200" dirty="0" smtClean="0">
                        <a:effectLst/>
                      </a:endParaRPr>
                    </a:p>
                    <a:p>
                      <a:pPr marL="0" marR="0" algn="ctr">
                        <a:lnSpc>
                          <a:spcPct val="115000"/>
                        </a:lnSpc>
                        <a:spcBef>
                          <a:spcPts val="0"/>
                        </a:spcBef>
                        <a:spcAft>
                          <a:spcPts val="0"/>
                        </a:spcAft>
                      </a:pPr>
                      <a:r>
                        <a:rPr lang="en-IN" sz="1200" dirty="0" err="1" smtClean="0">
                          <a:effectLst/>
                        </a:rPr>
                        <a:t>Pariksha</a:t>
                      </a:r>
                      <a:endParaRPr lang="en-US" sz="11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err="1">
                          <a:effectLst/>
                        </a:rPr>
                        <a:t>Rasanendriyatah</a:t>
                      </a:r>
                      <a:endParaRPr lang="en-US" sz="1100" dirty="0">
                        <a:effectLst/>
                      </a:endParaRPr>
                    </a:p>
                    <a:p>
                      <a:pPr marL="0" marR="0" algn="ctr">
                        <a:lnSpc>
                          <a:spcPct val="115000"/>
                        </a:lnSpc>
                        <a:spcBef>
                          <a:spcPts val="0"/>
                        </a:spcBef>
                        <a:spcAft>
                          <a:spcPts val="0"/>
                        </a:spcAft>
                      </a:pPr>
                      <a:r>
                        <a:rPr lang="en-IN" sz="1200" dirty="0" err="1">
                          <a:effectLst/>
                        </a:rPr>
                        <a:t>Pariksha</a:t>
                      </a:r>
                      <a:endParaRPr lang="en-US" sz="1100" dirty="0">
                        <a:effectLst/>
                        <a:latin typeface="Calibri"/>
                        <a:ea typeface="Times New Roman"/>
                        <a:cs typeface="Mangal"/>
                      </a:endParaRPr>
                    </a:p>
                  </a:txBody>
                  <a:tcPr marL="20738" marR="20738" marT="0" marB="0"/>
                </a:tc>
              </a:tr>
              <a:tr h="685800">
                <a:tc>
                  <a:txBody>
                    <a:bodyPr/>
                    <a:lstStyle/>
                    <a:p>
                      <a:pPr marL="0" marR="0" algn="ctr">
                        <a:lnSpc>
                          <a:spcPct val="115000"/>
                        </a:lnSpc>
                        <a:spcBef>
                          <a:spcPts val="0"/>
                        </a:spcBef>
                        <a:spcAft>
                          <a:spcPts val="0"/>
                        </a:spcAft>
                      </a:pPr>
                      <a:r>
                        <a:rPr lang="en-IN" sz="1800" dirty="0" err="1" smtClean="0">
                          <a:effectLst/>
                        </a:rPr>
                        <a:t>Shukravaha</a:t>
                      </a:r>
                      <a:endParaRPr lang="en-IN" sz="1800" dirty="0" smtClean="0">
                        <a:effectLst/>
                      </a:endParaRPr>
                    </a:p>
                    <a:p>
                      <a:pPr marL="0" marR="0" algn="ctr">
                        <a:lnSpc>
                          <a:spcPct val="115000"/>
                        </a:lnSpc>
                        <a:spcBef>
                          <a:spcPts val="0"/>
                        </a:spcBef>
                        <a:spcAft>
                          <a:spcPts val="0"/>
                        </a:spcAft>
                      </a:pPr>
                      <a:r>
                        <a:rPr lang="en-IN" sz="1800" dirty="0" err="1" smtClean="0">
                          <a:effectLst/>
                        </a:rPr>
                        <a:t>Srotas</a:t>
                      </a:r>
                      <a:r>
                        <a:rPr lang="en-IN" sz="1800" dirty="0">
                          <a:effectLst/>
                        </a:rPr>
                        <a:t> </a:t>
                      </a:r>
                      <a:endParaRPr lang="en-US" sz="16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a:effectLst/>
                        </a:rPr>
                        <a:t> </a:t>
                      </a:r>
                      <a:endParaRPr lang="en-US" sz="11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r>
              <a:tr h="685800">
                <a:tc>
                  <a:txBody>
                    <a:bodyPr/>
                    <a:lstStyle/>
                    <a:p>
                      <a:pPr marL="0" marR="0" algn="ctr">
                        <a:lnSpc>
                          <a:spcPct val="115000"/>
                        </a:lnSpc>
                        <a:spcBef>
                          <a:spcPts val="0"/>
                        </a:spcBef>
                        <a:spcAft>
                          <a:spcPts val="0"/>
                        </a:spcAft>
                      </a:pPr>
                      <a:r>
                        <a:rPr lang="en-IN" sz="1800" dirty="0">
                          <a:effectLst/>
                        </a:rPr>
                        <a:t> </a:t>
                      </a:r>
                      <a:r>
                        <a:rPr lang="en-IN" sz="1800" dirty="0" err="1" smtClean="0">
                          <a:effectLst/>
                        </a:rPr>
                        <a:t>Mootravaha</a:t>
                      </a:r>
                      <a:endParaRPr lang="en-IN" sz="1800" dirty="0" smtClean="0">
                        <a:effectLst/>
                      </a:endParaRPr>
                    </a:p>
                    <a:p>
                      <a:pPr marL="0" marR="0" algn="ctr">
                        <a:lnSpc>
                          <a:spcPct val="115000"/>
                        </a:lnSpc>
                        <a:spcBef>
                          <a:spcPts val="0"/>
                        </a:spcBef>
                        <a:spcAft>
                          <a:spcPts val="0"/>
                        </a:spcAft>
                      </a:pPr>
                      <a:r>
                        <a:rPr lang="en-IN" sz="1800" dirty="0" err="1" smtClean="0">
                          <a:effectLst/>
                        </a:rPr>
                        <a:t>Srotas</a:t>
                      </a:r>
                      <a:endParaRPr lang="en-US" sz="1600" dirty="0">
                        <a:effectLst/>
                      </a:endParaRPr>
                    </a:p>
                  </a:txBody>
                  <a:tcPr marL="20738" marR="20738" marT="0" marB="0"/>
                </a:tc>
                <a:tc>
                  <a:txBody>
                    <a:bodyPr/>
                    <a:lstStyle/>
                    <a:p>
                      <a:pPr marL="0" marR="0" algn="ctr">
                        <a:lnSpc>
                          <a:spcPct val="115000"/>
                        </a:lnSpc>
                        <a:spcBef>
                          <a:spcPts val="0"/>
                        </a:spcBef>
                        <a:spcAft>
                          <a:spcPts val="0"/>
                        </a:spcAft>
                      </a:pPr>
                      <a:r>
                        <a:rPr lang="en-IN" sz="1200" dirty="0">
                          <a:effectLst/>
                        </a:rPr>
                        <a:t> </a:t>
                      </a:r>
                      <a:endParaRPr lang="en-US" sz="11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296784">
                <a:tc>
                  <a:txBody>
                    <a:bodyPr/>
                    <a:lstStyle/>
                    <a:p>
                      <a:pPr marL="0" marR="0" algn="ctr">
                        <a:lnSpc>
                          <a:spcPct val="115000"/>
                        </a:lnSpc>
                        <a:spcBef>
                          <a:spcPts val="0"/>
                        </a:spcBef>
                        <a:spcAft>
                          <a:spcPts val="0"/>
                        </a:spcAft>
                      </a:pPr>
                      <a:r>
                        <a:rPr lang="en-IN" sz="1800" dirty="0">
                          <a:effectLst/>
                        </a:rPr>
                        <a:t> </a:t>
                      </a:r>
                      <a:r>
                        <a:rPr lang="en-IN" sz="1800" dirty="0" err="1" smtClean="0">
                          <a:effectLst/>
                        </a:rPr>
                        <a:t>Purishavaha</a:t>
                      </a:r>
                      <a:endParaRPr lang="en-IN" sz="1800" dirty="0" smtClean="0">
                        <a:effectLst/>
                      </a:endParaRPr>
                    </a:p>
                    <a:p>
                      <a:pPr marL="0" marR="0" algn="ctr">
                        <a:lnSpc>
                          <a:spcPct val="115000"/>
                        </a:lnSpc>
                        <a:spcBef>
                          <a:spcPts val="0"/>
                        </a:spcBef>
                        <a:spcAft>
                          <a:spcPts val="0"/>
                        </a:spcAft>
                      </a:pPr>
                      <a:r>
                        <a:rPr lang="en-IN" sz="1800" dirty="0" err="1" smtClean="0">
                          <a:effectLst/>
                        </a:rPr>
                        <a:t>Srotas</a:t>
                      </a:r>
                      <a:endParaRPr lang="en-US" sz="1600" dirty="0">
                        <a:effectLst/>
                      </a:endParaRPr>
                    </a:p>
                  </a:txBody>
                  <a:tcPr marL="20738" marR="20738" marT="0" marB="0"/>
                </a:tc>
                <a:tc>
                  <a:txBody>
                    <a:bodyPr/>
                    <a:lstStyle/>
                    <a:p>
                      <a:pPr marL="0" marR="0" algn="ctr">
                        <a:lnSpc>
                          <a:spcPct val="115000"/>
                        </a:lnSpc>
                        <a:spcBef>
                          <a:spcPts val="0"/>
                        </a:spcBef>
                        <a:spcAft>
                          <a:spcPts val="0"/>
                        </a:spcAft>
                      </a:pPr>
                      <a:r>
                        <a:rPr lang="en-IN" sz="1200" dirty="0">
                          <a:effectLst/>
                        </a:rPr>
                        <a:t> </a:t>
                      </a:r>
                      <a:endParaRPr lang="en-US" sz="11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222588">
                <a:tc>
                  <a:txBody>
                    <a:bodyPr/>
                    <a:lstStyle/>
                    <a:p>
                      <a:pPr marL="0" marR="0" algn="ctr">
                        <a:lnSpc>
                          <a:spcPct val="115000"/>
                        </a:lnSpc>
                        <a:spcBef>
                          <a:spcPts val="0"/>
                        </a:spcBef>
                        <a:spcAft>
                          <a:spcPts val="0"/>
                        </a:spcAft>
                      </a:pPr>
                      <a:r>
                        <a:rPr lang="en-IN" sz="1800" dirty="0">
                          <a:effectLst/>
                        </a:rPr>
                        <a:t> </a:t>
                      </a:r>
                      <a:r>
                        <a:rPr lang="en-IN" sz="1800" dirty="0" err="1" smtClean="0">
                          <a:effectLst/>
                        </a:rPr>
                        <a:t>Swedavaha</a:t>
                      </a:r>
                      <a:endParaRPr lang="en-IN" sz="1800" dirty="0" smtClean="0">
                        <a:effectLst/>
                      </a:endParaRPr>
                    </a:p>
                    <a:p>
                      <a:pPr marL="0" marR="0" algn="ctr">
                        <a:lnSpc>
                          <a:spcPct val="115000"/>
                        </a:lnSpc>
                        <a:spcBef>
                          <a:spcPts val="0"/>
                        </a:spcBef>
                        <a:spcAft>
                          <a:spcPts val="0"/>
                        </a:spcAft>
                      </a:pPr>
                      <a:r>
                        <a:rPr lang="en-IN" sz="1800" dirty="0" err="1" smtClean="0">
                          <a:effectLst/>
                        </a:rPr>
                        <a:t>Srotas</a:t>
                      </a:r>
                      <a:endParaRPr lang="en-US" sz="1600" dirty="0">
                        <a:effectLst/>
                      </a:endParaRPr>
                    </a:p>
                  </a:txBody>
                  <a:tcPr marL="20738" marR="20738" marT="0" marB="0"/>
                </a:tc>
                <a:tc>
                  <a:txBody>
                    <a:bodyPr/>
                    <a:lstStyle/>
                    <a:p>
                      <a:pPr marL="0" marR="0" algn="ctr">
                        <a:lnSpc>
                          <a:spcPct val="115000"/>
                        </a:lnSpc>
                        <a:spcBef>
                          <a:spcPts val="0"/>
                        </a:spcBef>
                        <a:spcAft>
                          <a:spcPts val="0"/>
                        </a:spcAft>
                      </a:pPr>
                      <a:r>
                        <a:rPr lang="en-IN" sz="1200" dirty="0">
                          <a:effectLst/>
                        </a:rPr>
                        <a:t> </a:t>
                      </a:r>
                      <a:endParaRPr lang="en-US" sz="11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296784">
                <a:tc>
                  <a:txBody>
                    <a:bodyPr/>
                    <a:lstStyle/>
                    <a:p>
                      <a:pPr marL="0" marR="0" algn="ctr">
                        <a:lnSpc>
                          <a:spcPct val="115000"/>
                        </a:lnSpc>
                        <a:spcBef>
                          <a:spcPts val="0"/>
                        </a:spcBef>
                        <a:spcAft>
                          <a:spcPts val="0"/>
                        </a:spcAft>
                      </a:pPr>
                      <a:r>
                        <a:rPr lang="en-IN" sz="1800" dirty="0">
                          <a:effectLst/>
                        </a:rPr>
                        <a:t> </a:t>
                      </a:r>
                      <a:r>
                        <a:rPr lang="en-IN" sz="1800" dirty="0" err="1" smtClean="0">
                          <a:effectLst/>
                        </a:rPr>
                        <a:t>Upadhatu</a:t>
                      </a:r>
                      <a:endParaRPr lang="en-US" sz="1600" dirty="0">
                        <a:effectLst/>
                      </a:endParaRPr>
                    </a:p>
                    <a:p>
                      <a:pPr marL="0" marR="0" algn="ctr">
                        <a:lnSpc>
                          <a:spcPct val="115000"/>
                        </a:lnSpc>
                        <a:spcBef>
                          <a:spcPts val="0"/>
                        </a:spcBef>
                        <a:spcAft>
                          <a:spcPts val="0"/>
                        </a:spcAft>
                      </a:pPr>
                      <a:r>
                        <a:rPr lang="en-IN" sz="1800" dirty="0" err="1" smtClean="0">
                          <a:effectLst/>
                        </a:rPr>
                        <a:t>Pareeksha</a:t>
                      </a:r>
                      <a:endParaRPr lang="en-US" sz="1600" dirty="0">
                        <a:effectLst/>
                      </a:endParaRPr>
                    </a:p>
                  </a:txBody>
                  <a:tcPr marL="20738" marR="20738" marT="0" marB="0"/>
                </a:tc>
                <a:tc>
                  <a:txBody>
                    <a:bodyPr/>
                    <a:lstStyle/>
                    <a:p>
                      <a:pPr marL="0" marR="0" algn="ctr">
                        <a:lnSpc>
                          <a:spcPct val="115000"/>
                        </a:lnSpc>
                        <a:spcBef>
                          <a:spcPts val="0"/>
                        </a:spcBef>
                        <a:spcAft>
                          <a:spcPts val="0"/>
                        </a:spcAft>
                      </a:pPr>
                      <a:r>
                        <a:rPr lang="en-IN" sz="2000" dirty="0" err="1" smtClean="0">
                          <a:effectLst/>
                        </a:rPr>
                        <a:t>stambha</a:t>
                      </a:r>
                      <a:r>
                        <a:rPr lang="en-IN" sz="2000" dirty="0">
                          <a:effectLst/>
                        </a:rPr>
                        <a:t> </a:t>
                      </a:r>
                      <a:endParaRPr lang="en-US" sz="20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296784">
                <a:tc>
                  <a:txBody>
                    <a:bodyPr/>
                    <a:lstStyle/>
                    <a:p>
                      <a:pPr marL="0" marR="0" algn="ctr">
                        <a:lnSpc>
                          <a:spcPct val="115000"/>
                        </a:lnSpc>
                        <a:spcBef>
                          <a:spcPts val="0"/>
                        </a:spcBef>
                        <a:spcAft>
                          <a:spcPts val="0"/>
                        </a:spcAft>
                      </a:pPr>
                      <a:r>
                        <a:rPr lang="en-IN" sz="1050" dirty="0">
                          <a:effectLst/>
                        </a:rPr>
                        <a:t> </a:t>
                      </a:r>
                      <a:r>
                        <a:rPr lang="en-IN" sz="1800" dirty="0" err="1" smtClean="0">
                          <a:effectLst/>
                        </a:rPr>
                        <a:t>Indriya</a:t>
                      </a:r>
                      <a:endParaRPr lang="en-US" sz="1600" dirty="0">
                        <a:effectLst/>
                      </a:endParaRPr>
                    </a:p>
                    <a:p>
                      <a:pPr marL="0" marR="0" algn="ctr">
                        <a:lnSpc>
                          <a:spcPct val="115000"/>
                        </a:lnSpc>
                        <a:spcBef>
                          <a:spcPts val="0"/>
                        </a:spcBef>
                        <a:spcAft>
                          <a:spcPts val="0"/>
                        </a:spcAft>
                      </a:pPr>
                      <a:r>
                        <a:rPr lang="en-IN" sz="1800" dirty="0" err="1" smtClean="0">
                          <a:effectLst/>
                        </a:rPr>
                        <a:t>Pareeksha</a:t>
                      </a:r>
                      <a:endParaRPr lang="en-US" sz="1600" dirty="0">
                        <a:effectLst/>
                      </a:endParaRPr>
                    </a:p>
                  </a:txBody>
                  <a:tcPr marL="20738" marR="20738" marT="0" marB="0"/>
                </a:tc>
                <a:tc>
                  <a:txBody>
                    <a:bodyPr/>
                    <a:lstStyle/>
                    <a:p>
                      <a:pPr marL="0" marR="0" algn="ctr">
                        <a:lnSpc>
                          <a:spcPct val="115000"/>
                        </a:lnSpc>
                        <a:spcBef>
                          <a:spcPts val="0"/>
                        </a:spcBef>
                        <a:spcAft>
                          <a:spcPts val="0"/>
                        </a:spcAft>
                      </a:pPr>
                      <a:r>
                        <a:rPr lang="en-IN" sz="1200" dirty="0">
                          <a:effectLst/>
                        </a:rPr>
                        <a:t> </a:t>
                      </a:r>
                      <a:endParaRPr lang="en-US" sz="11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r>
              <a:tr h="296784">
                <a:tc>
                  <a:txBody>
                    <a:bodyPr/>
                    <a:lstStyle/>
                    <a:p>
                      <a:pPr marL="0" marR="0" algn="ctr">
                        <a:lnSpc>
                          <a:spcPct val="115000"/>
                        </a:lnSpc>
                        <a:spcBef>
                          <a:spcPts val="0"/>
                        </a:spcBef>
                        <a:spcAft>
                          <a:spcPts val="0"/>
                        </a:spcAft>
                      </a:pPr>
                      <a:r>
                        <a:rPr lang="en-IN" sz="1800" dirty="0" err="1" smtClean="0">
                          <a:effectLst/>
                        </a:rPr>
                        <a:t>Avayava</a:t>
                      </a:r>
                      <a:endParaRPr lang="en-US" sz="1600" dirty="0">
                        <a:effectLst/>
                      </a:endParaRPr>
                    </a:p>
                    <a:p>
                      <a:pPr marL="0" marR="0" algn="ctr">
                        <a:lnSpc>
                          <a:spcPct val="115000"/>
                        </a:lnSpc>
                        <a:spcBef>
                          <a:spcPts val="0"/>
                        </a:spcBef>
                        <a:spcAft>
                          <a:spcPts val="0"/>
                        </a:spcAft>
                      </a:pPr>
                      <a:r>
                        <a:rPr lang="en-IN" sz="1800" dirty="0" err="1" smtClean="0">
                          <a:effectLst/>
                        </a:rPr>
                        <a:t>Pareeksha</a:t>
                      </a:r>
                      <a:r>
                        <a:rPr lang="en-IN" sz="1050" dirty="0">
                          <a:effectLst/>
                        </a:rPr>
                        <a:t> </a:t>
                      </a:r>
                      <a:endParaRPr lang="en-US" sz="10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a:effectLst/>
                        </a:rPr>
                        <a:t> </a:t>
                      </a:r>
                      <a:endParaRPr lang="en-US" sz="11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r>
              <a:tr h="222588">
                <a:tc>
                  <a:txBody>
                    <a:bodyPr/>
                    <a:lstStyle/>
                    <a:p>
                      <a:pPr marL="0" marR="0" algn="ctr">
                        <a:lnSpc>
                          <a:spcPct val="115000"/>
                        </a:lnSpc>
                        <a:spcBef>
                          <a:spcPts val="0"/>
                        </a:spcBef>
                        <a:spcAft>
                          <a:spcPts val="0"/>
                        </a:spcAft>
                      </a:pPr>
                      <a:r>
                        <a:rPr lang="en-IN" sz="2000" dirty="0" smtClean="0">
                          <a:effectLst/>
                        </a:rPr>
                        <a:t>Anya</a:t>
                      </a:r>
                      <a:endParaRPr lang="en-US" sz="1800" dirty="0">
                        <a:effectLst/>
                      </a:endParaRPr>
                    </a:p>
                    <a:p>
                      <a:pPr marL="0" marR="0" algn="ctr">
                        <a:lnSpc>
                          <a:spcPct val="115000"/>
                        </a:lnSpc>
                        <a:spcBef>
                          <a:spcPts val="0"/>
                        </a:spcBef>
                        <a:spcAft>
                          <a:spcPts val="0"/>
                        </a:spcAft>
                      </a:pPr>
                      <a:r>
                        <a:rPr lang="en-IN" sz="1000" dirty="0">
                          <a:effectLst/>
                        </a:rPr>
                        <a:t> </a:t>
                      </a:r>
                      <a:endParaRPr lang="en-US" sz="900" dirty="0">
                        <a:effectLst/>
                        <a:latin typeface="Calibri"/>
                        <a:ea typeface="Times New Roman"/>
                        <a:cs typeface="Mangal"/>
                      </a:endParaRPr>
                    </a:p>
                  </a:txBody>
                  <a:tcPr marL="20738" marR="20738" marT="0" marB="0"/>
                </a:tc>
                <a:tc>
                  <a:txBody>
                    <a:bodyPr/>
                    <a:lstStyle/>
                    <a:p>
                      <a:pPr marL="0" marR="0" algn="ctr">
                        <a:lnSpc>
                          <a:spcPct val="115000"/>
                        </a:lnSpc>
                        <a:spcBef>
                          <a:spcPts val="0"/>
                        </a:spcBef>
                        <a:spcAft>
                          <a:spcPts val="0"/>
                        </a:spcAft>
                      </a:pPr>
                      <a:r>
                        <a:rPr lang="en-IN" sz="1200" dirty="0">
                          <a:effectLst/>
                        </a:rPr>
                        <a:t> </a:t>
                      </a:r>
                      <a:endParaRPr lang="en-US" sz="1100" dirty="0">
                        <a:effectLst/>
                        <a:latin typeface="Calibri"/>
                        <a:ea typeface="Times New Roman"/>
                        <a:cs typeface="Mangal"/>
                      </a:endParaRPr>
                    </a:p>
                  </a:txBody>
                  <a:tcPr marL="20738" marR="20738" marT="0" marB="0"/>
                </a:tc>
                <a:tc>
                  <a:txBody>
                    <a:bodyPr/>
                    <a:lstStyle/>
                    <a:p>
                      <a:pPr marL="45720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457200" marR="0">
                        <a:lnSpc>
                          <a:spcPct val="115000"/>
                        </a:lnSpc>
                        <a:spcBef>
                          <a:spcPts val="0"/>
                        </a:spcBef>
                        <a:spcAft>
                          <a:spcPts val="0"/>
                        </a:spcAft>
                      </a:pPr>
                      <a:r>
                        <a:rPr lang="en-IN" sz="400">
                          <a:effectLst/>
                        </a:rPr>
                        <a:t> </a:t>
                      </a:r>
                      <a:endParaRPr lang="en-US" sz="300">
                        <a:effectLst/>
                        <a:latin typeface="Calibri"/>
                        <a:ea typeface="Times New Roman"/>
                        <a:cs typeface="Mangal"/>
                      </a:endParaRPr>
                    </a:p>
                  </a:txBody>
                  <a:tcPr marL="20738" marR="20738" marT="0" marB="0"/>
                </a:tc>
                <a:tc>
                  <a:txBody>
                    <a:bodyPr/>
                    <a:lstStyle/>
                    <a:p>
                      <a:pPr marL="45720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c>
                  <a:txBody>
                    <a:bodyPr/>
                    <a:lstStyle/>
                    <a:p>
                      <a:pPr marL="457200" marR="0">
                        <a:lnSpc>
                          <a:spcPct val="115000"/>
                        </a:lnSpc>
                        <a:spcBef>
                          <a:spcPts val="0"/>
                        </a:spcBef>
                        <a:spcAft>
                          <a:spcPts val="0"/>
                        </a:spcAft>
                      </a:pPr>
                      <a:r>
                        <a:rPr lang="en-IN" sz="400" dirty="0">
                          <a:effectLst/>
                        </a:rPr>
                        <a:t> </a:t>
                      </a:r>
                      <a:endParaRPr lang="en-US" sz="300" dirty="0">
                        <a:effectLst/>
                        <a:latin typeface="Calibri"/>
                        <a:ea typeface="Times New Roman"/>
                        <a:cs typeface="Mangal"/>
                      </a:endParaRPr>
                    </a:p>
                  </a:txBody>
                  <a:tcPr marL="20738" marR="20738" marT="0" marB="0"/>
                </a:tc>
              </a:tr>
            </a:tbl>
          </a:graphicData>
        </a:graphic>
      </p:graphicFrame>
      <p:sp>
        <p:nvSpPr>
          <p:cNvPr id="4" name="Rectangle 3"/>
          <p:cNvSpPr/>
          <p:nvPr/>
        </p:nvSpPr>
        <p:spPr>
          <a:xfrm>
            <a:off x="535892" y="228600"/>
            <a:ext cx="7313220" cy="523220"/>
          </a:xfrm>
          <a:prstGeom prst="rect">
            <a:avLst/>
          </a:prstGeom>
        </p:spPr>
        <p:txBody>
          <a:bodyPr wrap="none">
            <a:spAutoFit/>
          </a:bodyPr>
          <a:lstStyle/>
          <a:p>
            <a:r>
              <a:rPr lang="en-IN" sz="2800" b="1" u="sng" dirty="0" smtClean="0">
                <a:solidFill>
                  <a:schemeClr val="accent6">
                    <a:lumMod val="60000"/>
                    <a:lumOff val="40000"/>
                  </a:schemeClr>
                </a:solidFill>
                <a:latin typeface="Aharoni" pitchFamily="2" charset="-79"/>
                <a:cs typeface="Aharoni" pitchFamily="2" charset="-79"/>
              </a:rPr>
              <a:t>PRATYAKSHA AND ANUMANA PARIKSHA</a:t>
            </a:r>
            <a:endParaRPr lang="en-US" sz="2800" u="sng" dirty="0">
              <a:solidFill>
                <a:schemeClr val="accent6">
                  <a:lumMod val="60000"/>
                  <a:lumOff val="40000"/>
                </a:schemeClr>
              </a:solidFill>
              <a:latin typeface="Aharoni" pitchFamily="2" charset="-79"/>
              <a:cs typeface="Aharoni" pitchFamily="2" charset="-79"/>
            </a:endParaRPr>
          </a:p>
        </p:txBody>
      </p:sp>
    </p:spTree>
    <p:extLst>
      <p:ext uri="{BB962C8B-B14F-4D97-AF65-F5344CB8AC3E}">
        <p14:creationId xmlns:p14="http://schemas.microsoft.com/office/powerpoint/2010/main" xmlns="" val="890761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857232"/>
            <a:ext cx="7429552" cy="5447645"/>
          </a:xfrm>
          <a:prstGeom prst="rect">
            <a:avLst/>
          </a:prstGeom>
        </p:spPr>
        <p:txBody>
          <a:bodyPr wrap="square">
            <a:spAutoFit/>
          </a:bodyPr>
          <a:lstStyle/>
          <a:p>
            <a:pPr lvl="0" eaLnBrk="0" fontAlgn="base" hangingPunct="0">
              <a:lnSpc>
                <a:spcPct val="150000"/>
              </a:lnSpc>
              <a:spcBef>
                <a:spcPct val="0"/>
              </a:spcBef>
              <a:spcAft>
                <a:spcPct val="0"/>
              </a:spcAft>
              <a:buFont typeface="Arial" pitchFamily="34" charset="0"/>
              <a:buChar char="•"/>
              <a:tabLst>
                <a:tab pos="342900" algn="l"/>
                <a:tab pos="685800" algn="l"/>
                <a:tab pos="1485900" algn="l"/>
                <a:tab pos="1800225" algn="l"/>
                <a:tab pos="2114550" algn="l"/>
                <a:tab pos="2457450" algn="l"/>
                <a:tab pos="2771775" algn="l"/>
                <a:tab pos="3086100" algn="l"/>
                <a:tab pos="3371850" algn="l"/>
              </a:tabLst>
            </a:pPr>
            <a:r>
              <a:rPr kumimoji="0" lang="en-US" sz="2400" b="1" i="0" u="none" strike="noStrike" cap="none" normalizeH="0" baseline="0" dirty="0" smtClean="0">
                <a:ln>
                  <a:noFill/>
                </a:ln>
                <a:solidFill>
                  <a:schemeClr val="tx1"/>
                </a:solidFill>
                <a:effectLst/>
                <a:latin typeface="Monotype Corsiva" pitchFamily="66" charset="0"/>
                <a:ea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Prakruti</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lang="en-US" sz="2400" dirty="0" smtClean="0">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Vata-kapha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tabLst>
                <a:tab pos="342900" algn="l"/>
                <a:tab pos="685800" algn="l"/>
                <a:tab pos="1485900" algn="l"/>
                <a:tab pos="1800225" algn="l"/>
                <a:tab pos="2114550" algn="l"/>
                <a:tab pos="2457450" algn="l"/>
                <a:tab pos="2771775" algn="l"/>
                <a:tab pos="3086100" algn="l"/>
                <a:tab pos="3371850" algn="l"/>
              </a:tabLst>
            </a:pPr>
            <a:r>
              <a:rPr kumimoji="0" lang="it-IT"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Sara                        :</a:t>
            </a:r>
            <a:r>
              <a:rPr kumimoji="0" lang="it-IT" sz="24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it-IT" sz="240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Madyama</a:t>
            </a:r>
            <a:endParaRPr kumimoji="0" lang="en-US" sz="240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tabLst>
                <a:tab pos="342900" algn="l"/>
                <a:tab pos="685800" algn="l"/>
                <a:tab pos="1485900" algn="l"/>
                <a:tab pos="1800225" algn="l"/>
                <a:tab pos="2114550" algn="l"/>
                <a:tab pos="2457450" algn="l"/>
                <a:tab pos="2771775" algn="l"/>
                <a:tab pos="3086100" algn="l"/>
                <a:tab pos="3371850" algn="l"/>
              </a:tabLst>
            </a:pPr>
            <a:r>
              <a:rPr kumimoji="0" lang="sv-SE"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Samhanana            :  </a:t>
            </a:r>
            <a:r>
              <a:rPr lang="sv-SE" sz="2400" dirty="0" smtClean="0">
                <a:latin typeface="Times New Roman" pitchFamily="18" charset="0"/>
                <a:ea typeface="Times New Roman" pitchFamily="18" charset="0"/>
                <a:cs typeface="Times New Roman" pitchFamily="18" charset="0"/>
              </a:rPr>
              <a:t> Madyama</a:t>
            </a:r>
            <a:endParaRPr kumimoji="0" lang="en-US" sz="2400" b="0" i="0" u="none" strike="noStrike" cap="none" normalizeH="0" baseline="0" dirty="0" smtClean="0">
              <a:ln>
                <a:noFill/>
              </a:ln>
              <a:effectLst/>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tabLst>
                <a:tab pos="342900" algn="l"/>
                <a:tab pos="685800" algn="l"/>
                <a:tab pos="1485900" algn="l"/>
                <a:tab pos="1800225" algn="l"/>
                <a:tab pos="2114550" algn="l"/>
                <a:tab pos="2457450" algn="l"/>
                <a:tab pos="2771775" algn="l"/>
                <a:tab pos="3086100" algn="l"/>
                <a:tab pos="3371850" algn="l"/>
              </a:tabLst>
            </a:pPr>
            <a:r>
              <a:rPr kumimoji="0" lang="sv-SE"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Pramana               :   </a:t>
            </a:r>
            <a:r>
              <a:rPr kumimoji="0" lang="sv-SE" sz="24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Madyama</a:t>
            </a:r>
            <a:endParaRPr kumimoji="0" lang="en-US" sz="240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tabLst>
                <a:tab pos="342900" algn="l"/>
                <a:tab pos="685800" algn="l"/>
                <a:tab pos="1485900" algn="l"/>
                <a:tab pos="1800225" algn="l"/>
                <a:tab pos="2114550" algn="l"/>
                <a:tab pos="2457450" algn="l"/>
                <a:tab pos="2771775" algn="l"/>
                <a:tab pos="3086100" algn="l"/>
                <a:tab pos="3371850" algn="l"/>
              </a:tabLst>
            </a:pPr>
            <a:r>
              <a:rPr kumimoji="0" lang="sv-SE"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Satmya                  :   </a:t>
            </a:r>
            <a:r>
              <a:rPr kumimoji="0" lang="sv-SE"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Madyama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tabLst>
                <a:tab pos="342900" algn="l"/>
                <a:tab pos="685800" algn="l"/>
                <a:tab pos="1485900" algn="l"/>
                <a:tab pos="1800225" algn="l"/>
                <a:tab pos="2114550" algn="l"/>
                <a:tab pos="2457450" algn="l"/>
                <a:tab pos="2771775" algn="l"/>
                <a:tab pos="3086100" algn="l"/>
                <a:tab pos="3371850" algn="l"/>
              </a:tabLst>
            </a:pPr>
            <a:r>
              <a:rPr kumimoji="0" lang="sv-SE"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Satwa                   :</a:t>
            </a:r>
            <a:r>
              <a:rPr lang="sv-SE" sz="2400" dirty="0" smtClean="0">
                <a:latin typeface="Times New Roman" pitchFamily="18" charset="0"/>
                <a:ea typeface="Times New Roman" pitchFamily="18" charset="0"/>
                <a:cs typeface="Times New Roman" pitchFamily="18" charset="0"/>
              </a:rPr>
              <a:t>    uttama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tabLst>
                <a:tab pos="342900" algn="l"/>
                <a:tab pos="685800" algn="l"/>
                <a:tab pos="1485900" algn="l"/>
                <a:tab pos="1800225" algn="l"/>
                <a:tab pos="2114550" algn="l"/>
                <a:tab pos="2457450" algn="l"/>
                <a:tab pos="2771775" algn="l"/>
                <a:tab pos="3086100" algn="l"/>
                <a:tab pos="3371850" algn="l"/>
              </a:tabLst>
            </a:pPr>
            <a:r>
              <a:rPr kumimoji="0" lang="sv-SE" sz="24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Aharashakti          :</a:t>
            </a:r>
            <a:r>
              <a:rPr kumimoji="0" lang="sv-SE"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Abhyavarana           :   </a:t>
            </a:r>
            <a:r>
              <a:rPr lang="sv-SE" sz="2400" dirty="0" smtClean="0">
                <a:latin typeface="Times New Roman" pitchFamily="18" charset="0"/>
                <a:ea typeface="Times New Roman" pitchFamily="18" charset="0"/>
                <a:cs typeface="Times New Roman" pitchFamily="18" charset="0"/>
              </a:rPr>
              <a:t>Pra</a:t>
            </a:r>
            <a:r>
              <a:rPr kumimoji="0" lang="sv-SE"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vara</a:t>
            </a:r>
            <a:endParaRPr lang="sv-SE" sz="2400" dirty="0" smtClean="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tabLst>
                <a:tab pos="342900" algn="l"/>
                <a:tab pos="685800" algn="l"/>
                <a:tab pos="1485900" algn="l"/>
                <a:tab pos="1800225" algn="l"/>
                <a:tab pos="2114550" algn="l"/>
                <a:tab pos="2457450" algn="l"/>
                <a:tab pos="2771775" algn="l"/>
                <a:tab pos="3086100" algn="l"/>
                <a:tab pos="3371850" algn="l"/>
              </a:tabLst>
            </a:pPr>
            <a:r>
              <a:rPr kumimoji="0" lang="sv-SE" sz="2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sv-SE"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Jarana</a:t>
            </a:r>
            <a:r>
              <a:rPr kumimoji="0" lang="sv-SE" sz="2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sv-SE"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v-SE" sz="2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Madyama</a:t>
            </a:r>
            <a:endParaRPr lang="en-US" sz="2400" dirty="0" smtClean="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 typeface="Arial" pitchFamily="34" charset="0"/>
              <a:buChar char="•"/>
              <a:tabLst>
                <a:tab pos="342900" algn="l"/>
                <a:tab pos="685800" algn="l"/>
                <a:tab pos="1485900" algn="l"/>
                <a:tab pos="1800225" algn="l"/>
                <a:tab pos="2114550" algn="l"/>
                <a:tab pos="2457450" algn="l"/>
                <a:tab pos="2771775" algn="l"/>
                <a:tab pos="3086100" algn="l"/>
                <a:tab pos="3371850" algn="l"/>
              </a:tabLst>
            </a:pPr>
            <a:r>
              <a:rPr kumimoji="0" lang="it-IT" sz="24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VyayamaShakti    : </a:t>
            </a:r>
            <a:r>
              <a:rPr kumimoji="0" lang="sv-SE"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Poorvakaleena         :   Pravara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hangingPunct="0">
              <a:tabLst>
                <a:tab pos="342900" algn="l"/>
                <a:tab pos="685800" algn="l"/>
                <a:tab pos="1485900" algn="l"/>
                <a:tab pos="1800225" algn="l"/>
                <a:tab pos="2114550" algn="l"/>
                <a:tab pos="2457450" algn="l"/>
                <a:tab pos="2771775" algn="l"/>
                <a:tab pos="3086100" algn="l"/>
                <a:tab pos="3371850" algn="l"/>
              </a:tabLst>
            </a:pPr>
            <a:r>
              <a:rPr kumimoji="0" lang="sv-SE"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sv-SE" sz="2400" dirty="0" smtClean="0">
                <a:latin typeface="Times New Roman" pitchFamily="18" charset="0"/>
                <a:ea typeface="Times New Roman" pitchFamily="18" charset="0"/>
                <a:cs typeface="Times New Roman" pitchFamily="18" charset="0"/>
              </a:rPr>
              <a:t>                               Adhyatanakaleena  : Madyama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lnSpc>
                <a:spcPct val="150000"/>
              </a:lnSpc>
              <a:spcBef>
                <a:spcPct val="0"/>
              </a:spcBef>
              <a:spcAft>
                <a:spcPct val="0"/>
              </a:spcAft>
              <a:buFontTx/>
              <a:buChar char="•"/>
              <a:tabLst>
                <a:tab pos="342900" algn="l"/>
                <a:tab pos="685800" algn="l"/>
                <a:tab pos="1485900" algn="l"/>
                <a:tab pos="1800225" algn="l"/>
                <a:tab pos="2114550" algn="l"/>
                <a:tab pos="2457450" algn="l"/>
                <a:tab pos="2771775" algn="l"/>
                <a:tab pos="3086100" algn="l"/>
                <a:tab pos="3371850" algn="l"/>
              </a:tabLst>
            </a:pPr>
            <a:r>
              <a:rPr kumimoji="0" lang="sv-SE"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Vaya                      </a:t>
            </a:r>
            <a:r>
              <a:rPr kumimoji="0" lang="sv-SE"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sv-SE" sz="2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sv-SE"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Madhyama - 35</a:t>
            </a:r>
            <a:r>
              <a:rPr lang="sv-SE" sz="2400" dirty="0" smtClean="0">
                <a:latin typeface="Times New Roman" pitchFamily="18" charset="0"/>
                <a:ea typeface="Times New Roman" pitchFamily="18" charset="0"/>
                <a:cs typeface="Times New Roman" pitchFamily="18" charset="0"/>
              </a:rPr>
              <a:t> Years</a:t>
            </a:r>
            <a:r>
              <a:rPr lang="en-US" sz="2400" dirty="0" smtClean="0">
                <a:latin typeface="Times New Roman" pitchFamily="18" charset="0"/>
                <a:ea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3" name="TextBox 2"/>
          <p:cNvSpPr txBox="1"/>
          <p:nvPr/>
        </p:nvSpPr>
        <p:spPr>
          <a:xfrm>
            <a:off x="2279073" y="235528"/>
            <a:ext cx="5334000" cy="707886"/>
          </a:xfrm>
          <a:prstGeom prst="rect">
            <a:avLst/>
          </a:prstGeom>
          <a:noFill/>
        </p:spPr>
        <p:txBody>
          <a:bodyPr wrap="square" rtlCol="0">
            <a:spAutoFit/>
          </a:bodyPr>
          <a:lstStyle/>
          <a:p>
            <a:pPr lvl="0" fontAlgn="base">
              <a:spcBef>
                <a:spcPct val="0"/>
              </a:spcBef>
              <a:spcAft>
                <a:spcPct val="0"/>
              </a:spcAft>
              <a:tabLst>
                <a:tab pos="342900" algn="l"/>
                <a:tab pos="685800" algn="l"/>
                <a:tab pos="1485900" algn="l"/>
                <a:tab pos="1800225" algn="l"/>
                <a:tab pos="2114550" algn="l"/>
                <a:tab pos="2457450" algn="l"/>
                <a:tab pos="2771775" algn="l"/>
                <a:tab pos="3086100" algn="l"/>
                <a:tab pos="3371850" algn="l"/>
              </a:tabLst>
            </a:pPr>
            <a:r>
              <a:rPr lang="hi-IN" sz="4000" b="1" u="sng" dirty="0" smtClean="0">
                <a:solidFill>
                  <a:srgbClr val="FF0000"/>
                </a:solidFill>
                <a:latin typeface="Aparajita" pitchFamily="18" charset="0"/>
                <a:ea typeface="Times New Roman" pitchFamily="18" charset="0"/>
                <a:cs typeface="Aparajita" pitchFamily="18" charset="0"/>
              </a:rPr>
              <a:t>दशविध परीक्ष</a:t>
            </a:r>
            <a:endParaRPr lang="en-US" sz="4000" b="1" u="sng" dirty="0" smtClean="0">
              <a:solidFill>
                <a:srgbClr val="FF0000"/>
              </a:solidFill>
              <a:latin typeface="Aparajita" pitchFamily="18" charset="0"/>
              <a:ea typeface="Times New Roman" pitchFamily="18" charset="0"/>
              <a:cs typeface="Aparajit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1473" y="1066800"/>
            <a:ext cx="8572528" cy="538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Char char="v"/>
              <a:tabLst>
                <a:tab pos="2479675" algn="l"/>
              </a:tabLst>
            </a:pPr>
            <a:r>
              <a:rPr kumimoji="0" lang="en-US" sz="2400" b="1" i="0" u="none" strike="noStrike" cap="none" normalizeH="0" baseline="0" dirty="0" smtClean="0">
                <a:ln>
                  <a:noFill/>
                </a:ln>
                <a:solidFill>
                  <a:srgbClr val="FF0000"/>
                </a:solidFill>
                <a:effectLst/>
                <a:latin typeface="Algerian" pitchFamily="82" charset="0"/>
                <a:ea typeface="Times New Roman" pitchFamily="18" charset="0"/>
                <a:cs typeface="Times New Roman" pitchFamily="18" charset="0"/>
              </a:rPr>
              <a:t>  </a:t>
            </a:r>
            <a:r>
              <a:rPr kumimoji="0" lang="en-US" sz="3200" b="1" i="0" u="sng" strike="noStrike" cap="none" normalizeH="0" baseline="0" dirty="0" smtClean="0">
                <a:ln>
                  <a:noFill/>
                </a:ln>
                <a:solidFill>
                  <a:srgbClr val="FF0000"/>
                </a:solidFill>
                <a:effectLst/>
                <a:latin typeface="Algerian" pitchFamily="82" charset="0"/>
                <a:ea typeface="Times New Roman" pitchFamily="18" charset="0"/>
                <a:cs typeface="Times New Roman" pitchFamily="18" charset="0"/>
              </a:rPr>
              <a:t>VIKRUTHI</a:t>
            </a:r>
            <a:r>
              <a:rPr kumimoji="0" lang="en-US" sz="3200" b="1" i="0" u="none" strike="noStrike" cap="none" normalizeH="0" baseline="0" dirty="0" smtClean="0">
                <a:ln>
                  <a:noFill/>
                </a:ln>
                <a:solidFill>
                  <a:srgbClr val="FF0000"/>
                </a:solidFill>
                <a:effectLst/>
                <a:latin typeface="Algerian" pitchFamily="82" charset="0"/>
                <a:ea typeface="Times New Roman" pitchFamily="18" charset="0"/>
                <a:cs typeface="Times New Roman" pitchFamily="18" charset="0"/>
              </a:rPr>
              <a:t> :</a:t>
            </a:r>
            <a:endParaRPr kumimoji="0" lang="en-US" sz="2400" b="1" i="0" u="none" strike="noStrike" cap="none" normalizeH="0" baseline="0" dirty="0" smtClean="0">
              <a:ln>
                <a:noFill/>
              </a:ln>
              <a:solidFill>
                <a:srgbClr val="FF0000"/>
              </a:solidFill>
              <a:effectLst/>
              <a:latin typeface="Algerian" pitchFamily="82"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tab pos="2479675" algn="l"/>
              </a:tabLst>
            </a:pPr>
            <a:endParaRPr kumimoji="0" lang="en-US" sz="2400" b="1" i="0" u="none" strike="noStrike" cap="none" normalizeH="0" baseline="0" dirty="0" smtClean="0">
              <a:ln>
                <a:noFill/>
              </a:ln>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tab pos="2479675" algn="l"/>
              </a:tabLst>
            </a:pPr>
            <a:endParaRPr lang="en-US" sz="2400" b="1" dirty="0" smtClean="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tab pos="2479675" algn="l"/>
              </a:tabLst>
            </a:pPr>
            <a:r>
              <a:rPr kumimoji="0" lang="en-US" sz="2400" b="1" i="0" u="none" strike="noStrike" cap="none" normalizeH="0" baseline="0" dirty="0" smtClean="0">
                <a:ln>
                  <a:noFill/>
                </a:ln>
                <a:effectLst/>
                <a:latin typeface="Times New Roman" pitchFamily="18" charset="0"/>
                <a:ea typeface="Times New Roman" pitchFamily="18" charset="0"/>
                <a:cs typeface="Times New Roman" pitchFamily="18" charset="0"/>
              </a:rPr>
              <a:t> Dosha           : </a:t>
            </a:r>
            <a:r>
              <a:rPr kumimoji="0" lang="en-US" sz="2400" i="0" u="none" strike="noStrike" cap="none" normalizeH="0" baseline="0" dirty="0" err="1" smtClean="0">
                <a:ln>
                  <a:noFill/>
                </a:ln>
                <a:effectLst/>
                <a:latin typeface="Times New Roman" pitchFamily="18" charset="0"/>
                <a:ea typeface="Times New Roman" pitchFamily="18" charset="0"/>
                <a:cs typeface="Times New Roman" pitchFamily="18" charset="0"/>
              </a:rPr>
              <a:t>tridosha</a:t>
            </a:r>
            <a:endParaRPr kumimoji="0" lang="en-US" sz="2400" i="0" u="none" strike="noStrike" cap="none" normalizeH="0" baseline="0" dirty="0" smtClean="0">
              <a:ln>
                <a:noFill/>
              </a:ln>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tab pos="2479675" algn="l"/>
              </a:tabLst>
            </a:pPr>
            <a:endParaRPr kumimoji="0" lang="en-US" sz="24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2479675" algn="l"/>
              </a:tabLst>
            </a:pPr>
            <a:r>
              <a:rPr kumimoji="0" lang="en-US" sz="2400" b="1"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1" i="0" u="none" strike="noStrike" cap="none" normalizeH="0" baseline="0" dirty="0" err="1" smtClean="0">
                <a:ln>
                  <a:noFill/>
                </a:ln>
                <a:effectLst/>
                <a:latin typeface="Times New Roman" pitchFamily="18" charset="0"/>
                <a:ea typeface="Times New Roman" pitchFamily="18" charset="0"/>
                <a:cs typeface="Times New Roman" pitchFamily="18" charset="0"/>
              </a:rPr>
              <a:t>Dushya</a:t>
            </a:r>
            <a:r>
              <a:rPr kumimoji="0" lang="en-US" sz="2400" b="1" i="0" u="none" strike="noStrike" cap="none" normalizeH="0" baseline="0" dirty="0" smtClean="0">
                <a:ln>
                  <a:noFill/>
                </a:ln>
                <a:effectLst/>
                <a:latin typeface="Times New Roman" pitchFamily="18" charset="0"/>
                <a:ea typeface="Times New Roman" pitchFamily="18" charset="0"/>
                <a:cs typeface="Times New Roman" pitchFamily="18" charset="0"/>
              </a:rPr>
              <a:t>         :  </a:t>
            </a:r>
            <a:r>
              <a:rPr lang="en-US" sz="2400" dirty="0">
                <a:latin typeface="Times New Roman" pitchFamily="18" charset="0"/>
                <a:ea typeface="Times New Roman" pitchFamily="18" charset="0"/>
                <a:cs typeface="Times New Roman" pitchFamily="18" charset="0"/>
              </a:rPr>
              <a:t>R</a:t>
            </a:r>
            <a:r>
              <a:rPr kumimoji="0" lang="en-US" sz="2400" i="0" u="none" strike="noStrike" cap="none" normalizeH="0" baseline="0" dirty="0" smtClean="0">
                <a:ln>
                  <a:noFill/>
                </a:ln>
                <a:effectLst/>
                <a:latin typeface="Times New Roman" pitchFamily="18" charset="0"/>
                <a:ea typeface="Times New Roman" pitchFamily="18" charset="0"/>
                <a:cs typeface="Times New Roman" pitchFamily="18" charset="0"/>
              </a:rPr>
              <a:t>asa ,</a:t>
            </a:r>
            <a:r>
              <a:rPr kumimoji="0" lang="en-US" sz="2400" i="0" u="none" strike="noStrike" cap="none" normalizeH="0" baseline="0" dirty="0" err="1" smtClean="0">
                <a:ln>
                  <a:noFill/>
                </a:ln>
                <a:effectLst/>
                <a:latin typeface="Times New Roman" pitchFamily="18" charset="0"/>
                <a:ea typeface="Times New Roman" pitchFamily="18" charset="0"/>
                <a:cs typeface="Times New Roman" pitchFamily="18" charset="0"/>
              </a:rPr>
              <a:t>A</a:t>
            </a:r>
            <a:r>
              <a:rPr lang="en-US" sz="2400" dirty="0" err="1" smtClean="0">
                <a:latin typeface="Times New Roman" pitchFamily="18" charset="0"/>
                <a:ea typeface="Times New Roman" pitchFamily="18" charset="0"/>
                <a:cs typeface="Times New Roman" pitchFamily="18" charset="0"/>
              </a:rPr>
              <a:t>sthi</a:t>
            </a: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Majja,kandara,snayu</a:t>
            </a:r>
            <a:endParaRPr kumimoji="0" lang="en-US" sz="2400" i="0" u="none" strike="noStrike" cap="none" normalizeH="0" baseline="0" dirty="0" smtClean="0">
              <a:ln>
                <a:noFill/>
              </a:ln>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479675" algn="l"/>
              </a:tabLst>
            </a:pPr>
            <a:endParaRPr kumimoji="0" lang="en-US" sz="24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2479675" algn="l"/>
              </a:tabLst>
            </a:pPr>
            <a:r>
              <a:rPr kumimoji="0" lang="en-US" sz="2400" b="1" i="0" u="none" strike="noStrike" cap="none" normalizeH="0" baseline="0" dirty="0" smtClean="0">
                <a:ln>
                  <a:noFill/>
                </a:ln>
                <a:effectLst/>
                <a:latin typeface="Times New Roman" pitchFamily="18" charset="0"/>
                <a:ea typeface="Times New Roman" pitchFamily="18" charset="0"/>
                <a:cs typeface="Times New Roman" pitchFamily="18" charset="0"/>
              </a:rPr>
              <a:t>Agni</a:t>
            </a:r>
            <a:r>
              <a:rPr lang="en-US" sz="2400" b="1" dirty="0" smtClean="0">
                <a:latin typeface="Times New Roman" pitchFamily="18" charset="0"/>
                <a:ea typeface="Times New Roman" pitchFamily="18" charset="0"/>
                <a:cs typeface="Times New Roman" pitchFamily="18" charset="0"/>
              </a:rPr>
              <a:t>               </a:t>
            </a: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Vishamagni</a:t>
            </a:r>
            <a:endParaRPr kumimoji="0" lang="en-US" sz="240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479675" algn="l"/>
              </a:tabLst>
            </a:pPr>
            <a:r>
              <a:rPr kumimoji="0" lang="en-US"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2479675" algn="l"/>
              </a:tabLst>
            </a:pPr>
            <a:r>
              <a:rPr kumimoji="0" lang="en-US" sz="2400" b="1"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1" i="0" u="none" strike="noStrike" cap="none" normalizeH="0" baseline="0" dirty="0" err="1" smtClean="0">
                <a:ln>
                  <a:noFill/>
                </a:ln>
                <a:effectLst/>
                <a:latin typeface="Times New Roman" pitchFamily="18" charset="0"/>
                <a:ea typeface="Times New Roman" pitchFamily="18" charset="0"/>
                <a:cs typeface="Times New Roman" pitchFamily="18" charset="0"/>
              </a:rPr>
              <a:t>Kosta</a:t>
            </a:r>
            <a:r>
              <a:rPr kumimoji="0" lang="en-US" sz="2400" b="1" i="0" u="none" strike="noStrike" cap="none" normalizeH="0" baseline="0" dirty="0" smtClean="0">
                <a:ln>
                  <a:noFill/>
                </a:ln>
                <a:effectLst/>
                <a:latin typeface="Times New Roman" pitchFamily="18" charset="0"/>
                <a:ea typeface="Times New Roman" pitchFamily="18" charset="0"/>
                <a:cs typeface="Times New Roman" pitchFamily="18" charset="0"/>
              </a:rPr>
              <a:t>:           :  </a:t>
            </a:r>
            <a:r>
              <a:rPr kumimoji="0" lang="en-US" sz="2400" i="0" u="none" strike="noStrike" cap="none" normalizeH="0" baseline="0" dirty="0" err="1" smtClean="0">
                <a:ln>
                  <a:noFill/>
                </a:ln>
                <a:effectLst/>
                <a:latin typeface="Times New Roman" pitchFamily="18" charset="0"/>
                <a:ea typeface="Times New Roman" pitchFamily="18" charset="0"/>
                <a:cs typeface="Times New Roman" pitchFamily="18" charset="0"/>
              </a:rPr>
              <a:t>K</a:t>
            </a:r>
            <a:r>
              <a:rPr lang="en-US" sz="2400" dirty="0" err="1" smtClean="0">
                <a:latin typeface="Times New Roman" pitchFamily="18" charset="0"/>
                <a:ea typeface="Times New Roman" pitchFamily="18" charset="0"/>
                <a:cs typeface="Times New Roman" pitchFamily="18" charset="0"/>
              </a:rPr>
              <a:t>rura</a:t>
            </a: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kosta</a:t>
            </a:r>
            <a:endParaRPr lang="en-US" sz="2400" dirty="0" smtClean="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2479675" algn="l"/>
              </a:tabLst>
            </a:pPr>
            <a:endParaRPr lang="en-US" sz="2400" dirty="0" smtClean="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2479675" algn="l"/>
              </a:tabLst>
            </a:pPr>
            <a:r>
              <a:rPr kumimoji="0" lang="en-US" sz="2400" b="1" i="0" u="none" strike="noStrike" cap="none" normalizeH="0" baseline="0" dirty="0" err="1" smtClean="0">
                <a:ln>
                  <a:noFill/>
                </a:ln>
                <a:effectLst/>
                <a:latin typeface="Times New Roman" pitchFamily="18" charset="0"/>
                <a:ea typeface="Times New Roman" pitchFamily="18" charset="0"/>
                <a:cs typeface="Times New Roman" pitchFamily="18" charset="0"/>
              </a:rPr>
              <a:t>Aama</a:t>
            </a:r>
            <a:r>
              <a:rPr kumimoji="0" lang="en-US" sz="2400" b="1"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2400" b="1" i="0" u="none" strike="noStrike" cap="none" normalizeH="0" dirty="0" smtClean="0">
                <a:ln>
                  <a:noFill/>
                </a:ln>
                <a:effectLst/>
                <a:latin typeface="Times New Roman" pitchFamily="18" charset="0"/>
                <a:ea typeface="Times New Roman" pitchFamily="18" charset="0"/>
                <a:cs typeface="Times New Roman" pitchFamily="18" charset="0"/>
              </a:rPr>
              <a:t> </a:t>
            </a:r>
            <a:r>
              <a:rPr kumimoji="0" lang="en-US" sz="2400" i="0" u="none" strike="noStrike" cap="none" normalizeH="0" dirty="0" err="1" smtClean="0">
                <a:ln>
                  <a:noFill/>
                </a:ln>
                <a:effectLst/>
                <a:latin typeface="Times New Roman" pitchFamily="18" charset="0"/>
                <a:ea typeface="Times New Roman" pitchFamily="18" charset="0"/>
                <a:cs typeface="Times New Roman" pitchFamily="18" charset="0"/>
              </a:rPr>
              <a:t>Pratama</a:t>
            </a:r>
            <a:r>
              <a:rPr kumimoji="0" lang="en-US" sz="2400" i="0" u="none" strike="noStrike" cap="none" normalizeH="0" dirty="0" smtClean="0">
                <a:ln>
                  <a:noFill/>
                </a:ln>
                <a:effectLst/>
                <a:latin typeface="Times New Roman" pitchFamily="18" charset="0"/>
                <a:ea typeface="Times New Roman" pitchFamily="18" charset="0"/>
                <a:cs typeface="Times New Roman" pitchFamily="18" charset="0"/>
              </a:rPr>
              <a:t> </a:t>
            </a:r>
            <a:r>
              <a:rPr kumimoji="0" lang="en-US" sz="2400" i="0" u="none" strike="noStrike" cap="none" normalizeH="0" dirty="0" err="1" smtClean="0">
                <a:ln>
                  <a:noFill/>
                </a:ln>
                <a:effectLst/>
                <a:latin typeface="Times New Roman" pitchFamily="18" charset="0"/>
                <a:ea typeface="Times New Roman" pitchFamily="18" charset="0"/>
                <a:cs typeface="Times New Roman" pitchFamily="18" charset="0"/>
              </a:rPr>
              <a:t>dosha</a:t>
            </a:r>
            <a:r>
              <a:rPr kumimoji="0" lang="en-US" sz="2400" i="0" u="none" strike="noStrike" cap="none" normalizeH="0" dirty="0" smtClean="0">
                <a:ln>
                  <a:noFill/>
                </a:ln>
                <a:effectLst/>
                <a:latin typeface="Times New Roman" pitchFamily="18" charset="0"/>
                <a:ea typeface="Times New Roman" pitchFamily="18" charset="0"/>
                <a:cs typeface="Times New Roman" pitchFamily="18" charset="0"/>
              </a:rPr>
              <a:t> </a:t>
            </a:r>
            <a:r>
              <a:rPr kumimoji="0" lang="en-US" sz="2400" i="0" u="none" strike="noStrike" cap="none" normalizeH="0" dirty="0" err="1" smtClean="0">
                <a:ln>
                  <a:noFill/>
                </a:ln>
                <a:effectLst/>
                <a:latin typeface="Times New Roman" pitchFamily="18" charset="0"/>
                <a:ea typeface="Times New Roman" pitchFamily="18" charset="0"/>
                <a:cs typeface="Times New Roman" pitchFamily="18" charset="0"/>
              </a:rPr>
              <a:t>dusti</a:t>
            </a:r>
            <a:r>
              <a:rPr kumimoji="0" lang="en-US" sz="2400" i="0" u="none" strike="noStrike" cap="none" normalizeH="0" dirty="0" smtClean="0">
                <a:ln>
                  <a:noFill/>
                </a:ln>
                <a:effectLst/>
                <a:latin typeface="Times New Roman" pitchFamily="18" charset="0"/>
                <a:ea typeface="Times New Roman" pitchFamily="18" charset="0"/>
                <a:cs typeface="Times New Roman" pitchFamily="18" charset="0"/>
              </a:rPr>
              <a:t>- </a:t>
            </a:r>
            <a:r>
              <a:rPr kumimoji="0" lang="en-US" sz="2400" i="0" u="none" strike="noStrike" cap="none" normalizeH="0" dirty="0" err="1" smtClean="0">
                <a:ln>
                  <a:noFill/>
                </a:ln>
                <a:effectLst/>
                <a:latin typeface="Times New Roman" pitchFamily="18" charset="0"/>
                <a:ea typeface="Times New Roman" pitchFamily="18" charset="0"/>
                <a:cs typeface="Times New Roman" pitchFamily="18" charset="0"/>
              </a:rPr>
              <a:t>anyonya</a:t>
            </a:r>
            <a:r>
              <a:rPr kumimoji="0" lang="en-US" sz="2400" i="0" u="none" strike="noStrike" cap="none" normalizeH="0" dirty="0" smtClean="0">
                <a:ln>
                  <a:noFill/>
                </a:ln>
                <a:effectLst/>
                <a:latin typeface="Times New Roman" pitchFamily="18" charset="0"/>
                <a:ea typeface="Times New Roman" pitchFamily="18" charset="0"/>
                <a:cs typeface="Times New Roman" pitchFamily="18" charset="0"/>
              </a:rPr>
              <a:t>  </a:t>
            </a:r>
            <a:r>
              <a:rPr kumimoji="0" lang="en-US" sz="2400" i="0" u="none" strike="noStrike" cap="none" normalizeH="0" dirty="0" err="1" smtClean="0">
                <a:ln>
                  <a:noFill/>
                </a:ln>
                <a:effectLst/>
                <a:latin typeface="Times New Roman" pitchFamily="18" charset="0"/>
                <a:ea typeface="Times New Roman" pitchFamily="18" charset="0"/>
                <a:cs typeface="Times New Roman" pitchFamily="18" charset="0"/>
              </a:rPr>
              <a:t>moorchita</a:t>
            </a:r>
            <a:endParaRPr kumimoji="0" lang="en-US" sz="2400" i="0" u="none" strike="noStrike" cap="none" normalizeH="0" dirty="0" smtClean="0">
              <a:ln>
                <a:noFill/>
              </a:ln>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2479675" algn="l"/>
              </a:tabLst>
            </a:pPr>
            <a:r>
              <a:rPr lang="en-US" sz="2400" dirty="0" smtClean="0">
                <a:latin typeface="Times New Roman" pitchFamily="18" charset="0"/>
                <a:ea typeface="Times New Roman" pitchFamily="18" charset="0"/>
                <a:cs typeface="Times New Roman" pitchFamily="18" charset="0"/>
              </a:rPr>
              <a:t>                                         </a:t>
            </a:r>
            <a:endParaRPr kumimoji="0" lang="en-US" sz="2400" i="0" u="none" strike="noStrike" cap="none" normalizeH="0" dirty="0" smtClean="0">
              <a:ln>
                <a:noFill/>
              </a:ln>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2479675" algn="l"/>
              </a:tabLst>
            </a:pPr>
            <a:endParaRPr kumimoji="0" lang="en-US" sz="2400" b="0" i="0" u="none" strike="noStrike" cap="none" normalizeH="0" baseline="0" dirty="0" smtClean="0">
              <a:ln>
                <a:noFill/>
              </a:ln>
              <a:effectLst/>
              <a:latin typeface="Monotype Corsiva" pitchFamily="66" charset="0"/>
              <a:ea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8286808" cy="6001643"/>
          </a:xfrm>
          <a:prstGeom prst="rect">
            <a:avLst/>
          </a:prstGeom>
          <a:noFill/>
        </p:spPr>
        <p:txBody>
          <a:bodyPr wrap="square" rtlCol="0">
            <a:spAutoFit/>
          </a:bodyPr>
          <a:lstStyle/>
          <a:p>
            <a:pPr lvl="0" eaLnBrk="0" fontAlgn="base" hangingPunct="0">
              <a:spcBef>
                <a:spcPct val="0"/>
              </a:spcBef>
              <a:spcAft>
                <a:spcPct val="0"/>
              </a:spcAft>
              <a:buFont typeface="Arial" pitchFamily="34" charset="0"/>
              <a:buChar char="•"/>
              <a:tabLst>
                <a:tab pos="2479675" algn="l"/>
              </a:tabLst>
            </a:pPr>
            <a:r>
              <a:rPr lang="en-US" sz="2400" b="1" dirty="0" smtClean="0">
                <a:latin typeface="Monotype Corsiva" pitchFamily="66" charset="0"/>
                <a:ea typeface="Times New Roman" pitchFamily="18" charset="0"/>
                <a:cs typeface="Times New Roman" pitchFamily="18" charset="0"/>
              </a:rPr>
              <a:t>   </a:t>
            </a:r>
            <a:r>
              <a:rPr lang="en-US" sz="2400" b="1" dirty="0" err="1" smtClean="0">
                <a:latin typeface="Times New Roman" pitchFamily="18" charset="0"/>
                <a:ea typeface="Times New Roman" pitchFamily="18" charset="0"/>
                <a:cs typeface="Times New Roman" pitchFamily="18" charset="0"/>
              </a:rPr>
              <a:t>Srotas</a:t>
            </a:r>
            <a:r>
              <a:rPr lang="en-US" sz="2400" b="1" dirty="0" smtClean="0">
                <a:latin typeface="Times New Roman" pitchFamily="18" charset="0"/>
                <a:ea typeface="Times New Roman" pitchFamily="18" charset="0"/>
                <a:cs typeface="Times New Roman" pitchFamily="18" charset="0"/>
              </a:rPr>
              <a:t>                                          : </a:t>
            </a: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Rasavaha</a:t>
            </a:r>
            <a:r>
              <a:rPr lang="en-US" sz="2400" dirty="0" smtClean="0">
                <a:latin typeface="Times New Roman" pitchFamily="18" charset="0"/>
                <a:ea typeface="Times New Roman" pitchFamily="18" charset="0"/>
                <a:cs typeface="Times New Roman" pitchFamily="18" charset="0"/>
              </a:rPr>
              <a:t>, </a:t>
            </a:r>
            <a:endParaRPr lang="en-US" sz="2400" b="1" dirty="0" smtClean="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tabLst>
                <a:tab pos="2479675" algn="l"/>
              </a:tabLst>
            </a:pPr>
            <a:r>
              <a:rPr lang="en-US" sz="2400" dirty="0" smtClean="0">
                <a:latin typeface="Times New Roman" pitchFamily="18" charset="0"/>
                <a:cs typeface="Times New Roman" pitchFamily="18" charset="0"/>
              </a:rPr>
              <a:t>         				</a:t>
            </a: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Asthivaha,majjavaha</a:t>
            </a:r>
            <a:r>
              <a:rPr lang="en-US" sz="2400" dirty="0" smtClean="0">
                <a:latin typeface="Times New Roman" pitchFamily="18" charset="0"/>
                <a:ea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lvl="0" eaLnBrk="0" fontAlgn="base" hangingPunct="0">
              <a:spcBef>
                <a:spcPct val="0"/>
              </a:spcBef>
              <a:spcAft>
                <a:spcPct val="0"/>
              </a:spcAft>
              <a:buFont typeface="Arial" pitchFamily="34" charset="0"/>
              <a:buChar char="•"/>
              <a:tabLst>
                <a:tab pos="2479675" algn="l"/>
              </a:tabLst>
            </a:pPr>
            <a:r>
              <a:rPr lang="en-US" sz="2400" b="1" dirty="0" smtClean="0">
                <a:latin typeface="Times New Roman" pitchFamily="18" charset="0"/>
                <a:ea typeface="Times New Roman" pitchFamily="18" charset="0"/>
                <a:cs typeface="Times New Roman" pitchFamily="18" charset="0"/>
              </a:rPr>
              <a:t>   </a:t>
            </a:r>
            <a:r>
              <a:rPr lang="en-US" sz="2400" b="1" dirty="0" err="1" smtClean="0">
                <a:latin typeface="Times New Roman" pitchFamily="18" charset="0"/>
                <a:ea typeface="Times New Roman" pitchFamily="18" charset="0"/>
                <a:cs typeface="Times New Roman" pitchFamily="18" charset="0"/>
              </a:rPr>
              <a:t>Sroto</a:t>
            </a:r>
            <a:r>
              <a:rPr lang="en-US" sz="2400" b="1" dirty="0" smtClean="0">
                <a:latin typeface="Times New Roman" pitchFamily="18" charset="0"/>
                <a:ea typeface="Times New Roman" pitchFamily="18" charset="0"/>
                <a:cs typeface="Times New Roman" pitchFamily="18" charset="0"/>
              </a:rPr>
              <a:t> </a:t>
            </a:r>
            <a:r>
              <a:rPr lang="en-US" sz="2400" b="1" dirty="0" err="1" smtClean="0">
                <a:latin typeface="Times New Roman" pitchFamily="18" charset="0"/>
                <a:ea typeface="Times New Roman" pitchFamily="18" charset="0"/>
                <a:cs typeface="Times New Roman" pitchFamily="18" charset="0"/>
              </a:rPr>
              <a:t>Dushti</a:t>
            </a:r>
            <a:r>
              <a:rPr lang="en-US" sz="2400" b="1" dirty="0" smtClean="0">
                <a:latin typeface="Times New Roman" pitchFamily="18" charset="0"/>
                <a:ea typeface="Times New Roman" pitchFamily="18" charset="0"/>
                <a:cs typeface="Times New Roman" pitchFamily="18" charset="0"/>
              </a:rPr>
              <a:t> </a:t>
            </a:r>
            <a:r>
              <a:rPr lang="en-US" sz="2400" b="1" dirty="0" err="1" smtClean="0">
                <a:latin typeface="Times New Roman" pitchFamily="18" charset="0"/>
                <a:ea typeface="Times New Roman" pitchFamily="18" charset="0"/>
                <a:cs typeface="Times New Roman" pitchFamily="18" charset="0"/>
              </a:rPr>
              <a:t>Prakara</a:t>
            </a:r>
            <a:r>
              <a:rPr lang="en-US" sz="2400" b="1" dirty="0" smtClean="0">
                <a:latin typeface="Times New Roman" pitchFamily="18" charset="0"/>
                <a:ea typeface="Times New Roman" pitchFamily="18" charset="0"/>
                <a:cs typeface="Times New Roman" pitchFamily="18" charset="0"/>
              </a:rPr>
              <a:t>               :  </a:t>
            </a:r>
            <a:r>
              <a:rPr lang="en-US" sz="2400" dirty="0" smtClean="0">
                <a:latin typeface="Times New Roman" pitchFamily="18" charset="0"/>
                <a:ea typeface="Times New Roman" pitchFamily="18" charset="0"/>
                <a:cs typeface="Times New Roman" pitchFamily="18" charset="0"/>
              </a:rPr>
              <a:t>Sanga</a:t>
            </a:r>
          </a:p>
          <a:p>
            <a:pPr lvl="0" eaLnBrk="0" fontAlgn="base" hangingPunct="0">
              <a:spcBef>
                <a:spcPct val="0"/>
              </a:spcBef>
              <a:spcAft>
                <a:spcPct val="0"/>
              </a:spcAft>
              <a:tabLst>
                <a:tab pos="2479675" algn="l"/>
              </a:tabLst>
            </a:pPr>
            <a:endParaRPr lang="en-US" sz="2400" b="1" dirty="0" smtClean="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 typeface="Arial" pitchFamily="34" charset="0"/>
              <a:buChar char="•"/>
              <a:tabLst>
                <a:tab pos="2479675" algn="l"/>
              </a:tabLst>
            </a:pPr>
            <a:r>
              <a:rPr lang="en-US" sz="2400" b="1" dirty="0" smtClean="0">
                <a:latin typeface="Times New Roman" pitchFamily="18" charset="0"/>
                <a:ea typeface="Times New Roman" pitchFamily="18" charset="0"/>
                <a:cs typeface="Times New Roman" pitchFamily="18" charset="0"/>
              </a:rPr>
              <a:t>  </a:t>
            </a:r>
            <a:r>
              <a:rPr lang="en-US" sz="2400" b="1" dirty="0" err="1" smtClean="0">
                <a:latin typeface="Times New Roman" pitchFamily="18" charset="0"/>
                <a:ea typeface="Times New Roman" pitchFamily="18" charset="0"/>
                <a:cs typeface="Times New Roman" pitchFamily="18" charset="0"/>
              </a:rPr>
              <a:t>UdbhavaSthana</a:t>
            </a:r>
            <a:r>
              <a:rPr lang="en-US" sz="2400" b="1" dirty="0" smtClean="0">
                <a:latin typeface="Times New Roman" pitchFamily="18" charset="0"/>
                <a:ea typeface="Times New Roman" pitchFamily="18" charset="0"/>
                <a:cs typeface="Times New Roman" pitchFamily="18" charset="0"/>
              </a:rPr>
              <a:t>                         :  </a:t>
            </a:r>
            <a:r>
              <a:rPr lang="en-US" sz="2400" dirty="0" err="1" smtClean="0">
                <a:latin typeface="Times New Roman" pitchFamily="18" charset="0"/>
                <a:ea typeface="Times New Roman" pitchFamily="18" charset="0"/>
                <a:cs typeface="Times New Roman" pitchFamily="18" charset="0"/>
              </a:rPr>
              <a:t>Amapakvashaya</a:t>
            </a:r>
            <a:endParaRPr lang="en-US" sz="2400" dirty="0" smtClean="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 typeface="Arial" pitchFamily="34" charset="0"/>
              <a:buChar char="•"/>
              <a:tabLst>
                <a:tab pos="2479675" algn="l"/>
              </a:tabLst>
            </a:pPr>
            <a:endParaRPr lang="en-US" sz="2400" dirty="0" smtClean="0">
              <a:latin typeface="Times New Roman" pitchFamily="18" charset="0"/>
              <a:cs typeface="Times New Roman" pitchFamily="18" charset="0"/>
            </a:endParaRPr>
          </a:p>
          <a:p>
            <a:pPr lvl="0" eaLnBrk="0" fontAlgn="base" hangingPunct="0">
              <a:spcBef>
                <a:spcPct val="0"/>
              </a:spcBef>
              <a:spcAft>
                <a:spcPct val="0"/>
              </a:spcAft>
              <a:buFont typeface="Arial" pitchFamily="34" charset="0"/>
              <a:buChar char="•"/>
              <a:tabLst>
                <a:tab pos="2479675" algn="l"/>
              </a:tabLst>
            </a:pPr>
            <a:r>
              <a:rPr lang="en-US" sz="2400" b="1" dirty="0" smtClean="0">
                <a:latin typeface="Times New Roman" pitchFamily="18" charset="0"/>
                <a:ea typeface="Times New Roman" pitchFamily="18" charset="0"/>
                <a:cs typeface="Times New Roman" pitchFamily="18" charset="0"/>
              </a:rPr>
              <a:t>  </a:t>
            </a:r>
            <a:r>
              <a:rPr lang="en-US" sz="2400" b="1" dirty="0" err="1" smtClean="0">
                <a:latin typeface="Times New Roman" pitchFamily="18" charset="0"/>
                <a:ea typeface="Times New Roman" pitchFamily="18" charset="0"/>
                <a:cs typeface="Times New Roman" pitchFamily="18" charset="0"/>
              </a:rPr>
              <a:t>Sancharasthana</a:t>
            </a:r>
            <a:r>
              <a:rPr lang="en-US" sz="2400" b="1" dirty="0" smtClean="0">
                <a:latin typeface="Times New Roman" pitchFamily="18" charset="0"/>
                <a:ea typeface="Times New Roman" pitchFamily="18" charset="0"/>
                <a:cs typeface="Times New Roman" pitchFamily="18" charset="0"/>
              </a:rPr>
              <a:t>                        :  </a:t>
            </a:r>
            <a:r>
              <a:rPr lang="en-US" sz="2400" dirty="0" err="1" smtClean="0">
                <a:latin typeface="Times New Roman" pitchFamily="18" charset="0"/>
                <a:ea typeface="Times New Roman" pitchFamily="18" charset="0"/>
                <a:cs typeface="Times New Roman" pitchFamily="18" charset="0"/>
              </a:rPr>
              <a:t>Sarvadaihika</a:t>
            </a:r>
            <a:endParaRPr lang="en-US" sz="2400" dirty="0" smtClean="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 typeface="Arial" pitchFamily="34" charset="0"/>
              <a:buChar char="•"/>
              <a:tabLst>
                <a:tab pos="2479675" algn="l"/>
              </a:tabLst>
            </a:pPr>
            <a:endParaRPr lang="en-US" sz="2400" dirty="0" smtClean="0">
              <a:latin typeface="Times New Roman" pitchFamily="18" charset="0"/>
              <a:cs typeface="Times New Roman" pitchFamily="18" charset="0"/>
            </a:endParaRPr>
          </a:p>
          <a:p>
            <a:pPr lvl="0" eaLnBrk="0" hangingPunct="0">
              <a:buFont typeface="Arial" pitchFamily="34" charset="0"/>
              <a:buChar char="•"/>
              <a:tabLst>
                <a:tab pos="2479675" algn="l"/>
              </a:tabLst>
            </a:pPr>
            <a:r>
              <a:rPr lang="en-US" sz="2400" b="1" dirty="0" smtClean="0">
                <a:latin typeface="Times New Roman" pitchFamily="18" charset="0"/>
                <a:ea typeface="Times New Roman" pitchFamily="18" charset="0"/>
                <a:cs typeface="Times New Roman" pitchFamily="18" charset="0"/>
              </a:rPr>
              <a:t>  </a:t>
            </a:r>
            <a:r>
              <a:rPr lang="en-US" sz="2400" b="1" dirty="0" err="1" smtClean="0">
                <a:latin typeface="Times New Roman" pitchFamily="18" charset="0"/>
                <a:ea typeface="Times New Roman" pitchFamily="18" charset="0"/>
                <a:cs typeface="Times New Roman" pitchFamily="18" charset="0"/>
              </a:rPr>
              <a:t>Vyaktasthana</a:t>
            </a:r>
            <a:r>
              <a:rPr lang="en-US" sz="2400" b="1" dirty="0" smtClean="0">
                <a:latin typeface="Times New Roman" pitchFamily="18" charset="0"/>
                <a:ea typeface="Times New Roman" pitchFamily="18" charset="0"/>
                <a:cs typeface="Times New Roman" pitchFamily="18" charset="0"/>
              </a:rPr>
              <a:t>                            : </a:t>
            </a:r>
            <a:r>
              <a:rPr lang="en-US" sz="2400" dirty="0" err="1" smtClean="0">
                <a:latin typeface="Times New Roman" pitchFamily="18" charset="0"/>
                <a:ea typeface="Times New Roman" pitchFamily="18" charset="0"/>
                <a:cs typeface="Times New Roman" pitchFamily="18" charset="0"/>
              </a:rPr>
              <a:t>amsa</a:t>
            </a: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sandi</a:t>
            </a:r>
            <a:endParaRPr lang="en-US" sz="2400" dirty="0" smtClean="0">
              <a:latin typeface="Times New Roman" pitchFamily="18" charset="0"/>
              <a:ea typeface="Times New Roman" pitchFamily="18" charset="0"/>
              <a:cs typeface="Times New Roman" pitchFamily="18" charset="0"/>
            </a:endParaRPr>
          </a:p>
          <a:p>
            <a:pPr lvl="0" eaLnBrk="0" hangingPunct="0">
              <a:tabLst>
                <a:tab pos="2479675" algn="l"/>
              </a:tabLst>
            </a:pP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Kurpara</a:t>
            </a: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sandi</a:t>
            </a:r>
            <a:endParaRPr lang="en-US" sz="2400" dirty="0" smtClean="0">
              <a:latin typeface="Times New Roman" pitchFamily="18" charset="0"/>
              <a:ea typeface="Times New Roman" pitchFamily="18" charset="0"/>
              <a:cs typeface="Times New Roman" pitchFamily="18" charset="0"/>
            </a:endParaRPr>
          </a:p>
          <a:p>
            <a:pPr lvl="8" eaLnBrk="0" hangingPunct="0">
              <a:tabLst>
                <a:tab pos="2479675" algn="l"/>
              </a:tabLst>
            </a:pP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Vama</a:t>
            </a: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Gulpha</a:t>
            </a: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sandi</a:t>
            </a:r>
            <a:endParaRPr lang="en-US" sz="2400" dirty="0" smtClean="0">
              <a:latin typeface="Times New Roman" pitchFamily="18" charset="0"/>
              <a:ea typeface="Times New Roman" pitchFamily="18" charset="0"/>
              <a:cs typeface="Times New Roman" pitchFamily="18" charset="0"/>
            </a:endParaRPr>
          </a:p>
          <a:p>
            <a:pPr lvl="0" eaLnBrk="0" hangingPunct="0">
              <a:tabLst>
                <a:tab pos="2479675" algn="l"/>
              </a:tabLst>
            </a:pP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Hasta,sandi</a:t>
            </a:r>
            <a:endParaRPr lang="en-US" sz="2400" b="1" dirty="0" smtClean="0">
              <a:latin typeface="Times New Roman" pitchFamily="18" charset="0"/>
              <a:cs typeface="Times New Roman" pitchFamily="18" charset="0"/>
            </a:endParaRPr>
          </a:p>
          <a:p>
            <a:pPr lvl="0" eaLnBrk="0" fontAlgn="base" hangingPunct="0">
              <a:spcBef>
                <a:spcPct val="0"/>
              </a:spcBef>
              <a:spcAft>
                <a:spcPct val="0"/>
              </a:spcAft>
              <a:tabLst>
                <a:tab pos="2479675" algn="l"/>
              </a:tabLst>
            </a:pPr>
            <a:endParaRPr lang="en-US" sz="2400" dirty="0" smtClean="0">
              <a:latin typeface="Times New Roman" pitchFamily="18" charset="0"/>
              <a:cs typeface="Times New Roman" pitchFamily="18" charset="0"/>
            </a:endParaRPr>
          </a:p>
          <a:p>
            <a:pPr lvl="0" eaLnBrk="0" fontAlgn="base" hangingPunct="0">
              <a:spcBef>
                <a:spcPct val="0"/>
              </a:spcBef>
              <a:spcAft>
                <a:spcPct val="0"/>
              </a:spcAft>
              <a:buFont typeface="Arial" pitchFamily="34" charset="0"/>
              <a:buChar char="•"/>
              <a:tabLst>
                <a:tab pos="2479675" algn="l"/>
              </a:tabLst>
            </a:pPr>
            <a:r>
              <a:rPr lang="en-US" sz="2400" dirty="0" smtClean="0">
                <a:latin typeface="Times New Roman" pitchFamily="18" charset="0"/>
                <a:ea typeface="Times New Roman" pitchFamily="18" charset="0"/>
                <a:cs typeface="Times New Roman" pitchFamily="18" charset="0"/>
              </a:rPr>
              <a:t>  </a:t>
            </a:r>
            <a:r>
              <a:rPr lang="en-US" sz="2400" b="1" dirty="0" smtClean="0">
                <a:latin typeface="Times New Roman" pitchFamily="18" charset="0"/>
                <a:ea typeface="Times New Roman" pitchFamily="18" charset="0"/>
                <a:cs typeface="Times New Roman" pitchFamily="18" charset="0"/>
              </a:rPr>
              <a:t> </a:t>
            </a:r>
            <a:r>
              <a:rPr lang="en-US" sz="2400" b="1" dirty="0" err="1" smtClean="0">
                <a:latin typeface="Times New Roman" pitchFamily="18" charset="0"/>
                <a:ea typeface="Times New Roman" pitchFamily="18" charset="0"/>
                <a:cs typeface="Times New Roman" pitchFamily="18" charset="0"/>
              </a:rPr>
              <a:t>Rogamarga</a:t>
            </a:r>
            <a:r>
              <a:rPr lang="en-US" sz="2400" b="1" dirty="0" smtClean="0">
                <a:latin typeface="Times New Roman" pitchFamily="18" charset="0"/>
                <a:ea typeface="Times New Roman" pitchFamily="18" charset="0"/>
                <a:cs typeface="Times New Roman" pitchFamily="18" charset="0"/>
              </a:rPr>
              <a:t>                               </a:t>
            </a: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Madyama</a:t>
            </a:r>
            <a:endParaRPr lang="en-US" sz="2400" dirty="0" smtClean="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 typeface="Arial" pitchFamily="34" charset="0"/>
              <a:buChar char="•"/>
              <a:tabLst>
                <a:tab pos="2479675" algn="l"/>
              </a:tabLst>
            </a:pPr>
            <a:r>
              <a:rPr lang="en-US" sz="2400" dirty="0" err="1" smtClean="0">
                <a:latin typeface="Times New Roman" pitchFamily="18" charset="0"/>
                <a:ea typeface="Times New Roman" pitchFamily="18" charset="0"/>
                <a:cs typeface="Times New Roman" pitchFamily="18" charset="0"/>
              </a:rPr>
              <a:t>Vyadhi</a:t>
            </a:r>
            <a:r>
              <a:rPr lang="en-US" sz="2400" dirty="0" smtClean="0">
                <a:latin typeface="Times New Roman" pitchFamily="18" charset="0"/>
                <a:ea typeface="Times New Roman" pitchFamily="18" charset="0"/>
                <a:cs typeface="Times New Roman" pitchFamily="18" charset="0"/>
              </a:rPr>
              <a:t> </a:t>
            </a:r>
            <a:r>
              <a:rPr lang="en-US" sz="2400" dirty="0" err="1" smtClean="0">
                <a:latin typeface="Times New Roman" pitchFamily="18" charset="0"/>
                <a:ea typeface="Times New Roman" pitchFamily="18" charset="0"/>
                <a:cs typeface="Times New Roman" pitchFamily="18" charset="0"/>
              </a:rPr>
              <a:t>swabava</a:t>
            </a:r>
            <a:r>
              <a:rPr lang="en-US" sz="2400" dirty="0" smtClean="0">
                <a:latin typeface="Times New Roman" pitchFamily="18" charset="0"/>
                <a:ea typeface="Times New Roman" pitchFamily="18" charset="0"/>
                <a:cs typeface="Times New Roman" pitchFamily="18" charset="0"/>
              </a:rPr>
              <a:t>                            :  </a:t>
            </a:r>
            <a:r>
              <a:rPr lang="en-US" sz="2400" dirty="0" err="1" smtClean="0">
                <a:latin typeface="Times New Roman" pitchFamily="18" charset="0"/>
                <a:ea typeface="Times New Roman" pitchFamily="18" charset="0"/>
                <a:cs typeface="Times New Roman" pitchFamily="18" charset="0"/>
              </a:rPr>
              <a:t>chirakaari</a:t>
            </a:r>
            <a:endParaRPr lang="en-US" sz="2400" dirty="0" smtClean="0">
              <a:latin typeface="Times New Roman" pitchFamily="18" charset="0"/>
              <a:ea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715404" cy="6432530"/>
          </a:xfrm>
          <a:prstGeom prst="rect">
            <a:avLst/>
          </a:prstGeom>
          <a:noFill/>
        </p:spPr>
        <p:txBody>
          <a:bodyPr wrap="square" rtlCol="0">
            <a:spAutoFit/>
          </a:bodyPr>
          <a:lstStyle/>
          <a:p>
            <a:pPr algn="just"/>
            <a:r>
              <a:rPr lang="en-US" sz="2400" b="1" u="sng" dirty="0" smtClean="0">
                <a:latin typeface="Times New Roman" pitchFamily="18" charset="0"/>
                <a:cs typeface="Times New Roman" pitchFamily="18" charset="0"/>
              </a:rPr>
              <a:t>NIDANA</a:t>
            </a:r>
            <a:r>
              <a:rPr lang="en-US" sz="2400" b="1"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Avyaktha</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adyashana.vishamashna</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viruddha,snigda.abhishyandi,guru-vidahi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shetala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ahara</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Dadhi</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masha</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dugda</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matsya</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anupa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mamasa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sevana</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viruddha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chesta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divashayana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nischesta</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b="1" u="sng" dirty="0" smtClean="0">
                <a:latin typeface="Times New Roman" pitchFamily="18" charset="0"/>
                <a:cs typeface="Times New Roman" pitchFamily="18" charset="0"/>
              </a:rPr>
              <a:t>POORVAROOPA</a:t>
            </a:r>
            <a:r>
              <a:rPr lang="en-US" sz="2400" b="1" dirty="0" smtClean="0">
                <a:latin typeface="Times New Roman" pitchFamily="18" charset="0"/>
                <a:cs typeface="Times New Roman" pitchFamily="18" charset="0"/>
              </a:rPr>
              <a:t> :</a:t>
            </a:r>
          </a:p>
          <a:p>
            <a:pPr algn="just"/>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ruja</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shopha</a:t>
            </a:r>
            <a:r>
              <a:rPr lang="en-US" sz="2400" dirty="0" smtClean="0">
                <a:latin typeface="Times New Roman" pitchFamily="18" charset="0"/>
                <a:cs typeface="Times New Roman" pitchFamily="18" charset="0"/>
              </a:rPr>
              <a:t> in </a:t>
            </a:r>
            <a:r>
              <a:rPr lang="en-US" sz="2400" dirty="0" err="1" smtClean="0">
                <a:latin typeface="Times New Roman" pitchFamily="18" charset="0"/>
                <a:cs typeface="Times New Roman" pitchFamily="18" charset="0"/>
              </a:rPr>
              <a:t>hasta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sandi</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b="1" u="sng" dirty="0" smtClean="0">
                <a:latin typeface="Times New Roman" pitchFamily="18" charset="0"/>
                <a:cs typeface="Times New Roman" pitchFamily="18" charset="0"/>
              </a:rPr>
              <a:t>ROOPA</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Ruja,ragaand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Shopha</a:t>
            </a:r>
            <a:r>
              <a:rPr lang="en-US" sz="2400" dirty="0" smtClean="0">
                <a:latin typeface="Times New Roman" pitchFamily="18" charset="0"/>
                <a:cs typeface="Times New Roman" pitchFamily="18" charset="0"/>
              </a:rPr>
              <a:t> in </a:t>
            </a:r>
            <a:r>
              <a:rPr lang="en-US" sz="2400" dirty="0" err="1" smtClean="0">
                <a:latin typeface="Times New Roman" pitchFamily="18" charset="0"/>
                <a:cs typeface="Times New Roman" pitchFamily="18" charset="0"/>
              </a:rPr>
              <a:t>amsa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gulpha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manibanda,kurpara</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hasta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sandi</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stabdatha</a:t>
            </a:r>
            <a:r>
              <a:rPr lang="en-US" sz="2400" dirty="0" smtClean="0">
                <a:latin typeface="Times New Roman" pitchFamily="18" charset="0"/>
                <a:cs typeface="Times New Roman" pitchFamily="18" charset="0"/>
              </a:rPr>
              <a:t> in </a:t>
            </a:r>
            <a:r>
              <a:rPr lang="en-US" sz="2400" dirty="0" err="1" smtClean="0">
                <a:latin typeface="Times New Roman" pitchFamily="18" charset="0"/>
                <a:cs typeface="Times New Roman" pitchFamily="18" charset="0"/>
              </a:rPr>
              <a:t>kurpara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sandi</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vakratha</a:t>
            </a:r>
            <a:r>
              <a:rPr lang="en-US" sz="2400" dirty="0" smtClean="0">
                <a:latin typeface="Times New Roman" pitchFamily="18" charset="0"/>
                <a:cs typeface="Times New Roman" pitchFamily="18" charset="0"/>
              </a:rPr>
              <a:t> in </a:t>
            </a:r>
            <a:r>
              <a:rPr lang="en-US" sz="2400" dirty="0" err="1" smtClean="0">
                <a:latin typeface="Times New Roman" pitchFamily="18" charset="0"/>
                <a:cs typeface="Times New Roman" pitchFamily="18" charset="0"/>
              </a:rPr>
              <a:t>hasta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sandi</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vaama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manibanda</a:t>
            </a:r>
            <a:r>
              <a:rPr lang="en-US" sz="2400" dirty="0" smtClean="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b="1" u="sng" dirty="0" smtClean="0">
                <a:latin typeface="Times New Roman" pitchFamily="18" charset="0"/>
                <a:cs typeface="Times New Roman" pitchFamily="18" charset="0"/>
              </a:rPr>
              <a:t>UPASHAYA</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usna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paana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usna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snana</a:t>
            </a:r>
            <a:r>
              <a:rPr lang="en-US" sz="2400" dirty="0" smtClean="0">
                <a:latin typeface="Times New Roman" pitchFamily="18" charset="0"/>
                <a:cs typeface="Times New Roman" pitchFamily="18" charset="0"/>
              </a:rPr>
              <a:t>, </a:t>
            </a:r>
          </a:p>
          <a:p>
            <a:pPr algn="just"/>
            <a:endParaRPr lang="en-US" sz="2800" dirty="0" smtClean="0">
              <a:latin typeface="Times New Roman" pitchFamily="18" charset="0"/>
              <a:cs typeface="Times New Roman" pitchFamily="18" charset="0"/>
            </a:endParaRPr>
          </a:p>
        </p:txBody>
      </p:sp>
      <p:sp>
        <p:nvSpPr>
          <p:cNvPr id="3" name="TextBox 2"/>
          <p:cNvSpPr txBox="1"/>
          <p:nvPr/>
        </p:nvSpPr>
        <p:spPr>
          <a:xfrm>
            <a:off x="3071802" y="214290"/>
            <a:ext cx="3974165" cy="584775"/>
          </a:xfrm>
          <a:prstGeom prst="rect">
            <a:avLst/>
          </a:prstGeom>
          <a:noFill/>
        </p:spPr>
        <p:txBody>
          <a:bodyPr wrap="none" rtlCol="0">
            <a:spAutoFit/>
          </a:bodyPr>
          <a:lstStyle/>
          <a:p>
            <a:r>
              <a:rPr lang="en-IN" sz="3200" b="1" u="sng" dirty="0" smtClean="0">
                <a:solidFill>
                  <a:srgbClr val="FF0000"/>
                </a:solidFill>
                <a:latin typeface="Algerian" pitchFamily="82" charset="0"/>
              </a:rPr>
              <a:t>NIDANA PANCHAKA</a:t>
            </a:r>
            <a:endParaRPr lang="en-IN" sz="3200" b="1" u="sng" dirty="0">
              <a:solidFill>
                <a:srgbClr val="FF0000"/>
              </a:solidFill>
              <a:latin typeface="Algerian" pitchFamily="8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76103" y="5286388"/>
            <a:ext cx="7667897" cy="1200329"/>
          </a:xfrm>
          <a:prstGeom prst="rect">
            <a:avLst/>
          </a:prstGeom>
        </p:spPr>
        <p:txBody>
          <a:bodyPr wrap="square">
            <a:spAutoFit/>
          </a:bodyPr>
          <a:lstStyle/>
          <a:p>
            <a:pPr algn="r"/>
            <a:r>
              <a:rPr lang="sa-IN" sz="2400" dirty="0" smtClean="0">
                <a:latin typeface="Aparajita" pitchFamily="18" charset="0"/>
                <a:cs typeface="Aparajita" pitchFamily="18" charset="0"/>
              </a:rPr>
              <a:t>आममन्नरसं केचित्, केचित्तु मलसञ्चयम्</a:t>
            </a:r>
            <a:r>
              <a:rPr lang="en-IN" sz="2400" dirty="0" smtClean="0">
                <a:latin typeface="Aparajita" pitchFamily="18" charset="0"/>
                <a:cs typeface="Aparajita" pitchFamily="18" charset="0"/>
              </a:rPr>
              <a:t> </a:t>
            </a:r>
            <a:r>
              <a:rPr lang="sa-IN" sz="2400" dirty="0" smtClean="0">
                <a:latin typeface="Aparajita" pitchFamily="18" charset="0"/>
                <a:cs typeface="Aparajita" pitchFamily="18" charset="0"/>
              </a:rPr>
              <a:t>| </a:t>
            </a:r>
            <a:endParaRPr lang="en-IN" sz="2400" dirty="0" smtClean="0">
              <a:latin typeface="Aparajita" pitchFamily="18" charset="0"/>
              <a:cs typeface="Aparajita" pitchFamily="18" charset="0"/>
            </a:endParaRPr>
          </a:p>
          <a:p>
            <a:pPr algn="r"/>
            <a:r>
              <a:rPr lang="sa-IN" sz="2400" dirty="0" smtClean="0">
                <a:solidFill>
                  <a:srgbClr val="FFFF00"/>
                </a:solidFill>
                <a:latin typeface="Aparajita" pitchFamily="18" charset="0"/>
                <a:cs typeface="Aparajita" pitchFamily="18" charset="0"/>
              </a:rPr>
              <a:t>प्रथमां दोषदुष्टिं </a:t>
            </a:r>
            <a:r>
              <a:rPr lang="sa-IN" sz="2400" dirty="0" smtClean="0">
                <a:latin typeface="Aparajita" pitchFamily="18" charset="0"/>
                <a:cs typeface="Aparajita" pitchFamily="18" charset="0"/>
              </a:rPr>
              <a:t>च केचिदामं प्रचक्षते</a:t>
            </a:r>
            <a:r>
              <a:rPr lang="en-IN" sz="2400" dirty="0" smtClean="0">
                <a:latin typeface="Aparajita" pitchFamily="18" charset="0"/>
                <a:cs typeface="Aparajita" pitchFamily="18" charset="0"/>
              </a:rPr>
              <a:t> </a:t>
            </a:r>
            <a:r>
              <a:rPr lang="sa-IN" sz="2400" dirty="0" smtClean="0">
                <a:latin typeface="Aparajita" pitchFamily="18" charset="0"/>
                <a:cs typeface="Aparajita" pitchFamily="18" charset="0"/>
              </a:rPr>
              <a:t>||</a:t>
            </a:r>
            <a:endParaRPr lang="en-IN" sz="2400" dirty="0" smtClean="0">
              <a:latin typeface="Aparajita" pitchFamily="18" charset="0"/>
              <a:cs typeface="Aparajita" pitchFamily="18" charset="0"/>
            </a:endParaRPr>
          </a:p>
          <a:p>
            <a:pPr algn="r"/>
            <a:r>
              <a:rPr lang="sa-IN" sz="2400" dirty="0" smtClean="0">
                <a:latin typeface="Aparajita" pitchFamily="18" charset="0"/>
                <a:cs typeface="Aparajita" pitchFamily="18" charset="0"/>
              </a:rPr>
              <a:t>मा.नि.२५/१ -मधुकोश</a:t>
            </a:r>
            <a:endParaRPr lang="en-IN" sz="2400" dirty="0" smtClean="0">
              <a:latin typeface="Aparajita" pitchFamily="18" charset="0"/>
              <a:cs typeface="Aparajita" pitchFamily="18" charset="0"/>
            </a:endParaRPr>
          </a:p>
        </p:txBody>
      </p:sp>
      <p:sp>
        <p:nvSpPr>
          <p:cNvPr id="4" name="TextBox 3"/>
          <p:cNvSpPr txBox="1"/>
          <p:nvPr/>
        </p:nvSpPr>
        <p:spPr>
          <a:xfrm>
            <a:off x="3571868" y="285728"/>
            <a:ext cx="1433406" cy="707886"/>
          </a:xfrm>
          <a:prstGeom prst="rect">
            <a:avLst/>
          </a:prstGeom>
          <a:noFill/>
        </p:spPr>
        <p:txBody>
          <a:bodyPr wrap="none" rtlCol="0">
            <a:spAutoFit/>
          </a:bodyPr>
          <a:lstStyle/>
          <a:p>
            <a:r>
              <a:rPr lang="sa-IN" sz="4000" b="1" u="sng" dirty="0" smtClean="0">
                <a:solidFill>
                  <a:srgbClr val="FF0000"/>
                </a:solidFill>
                <a:latin typeface="Aparajita" pitchFamily="18" charset="0"/>
                <a:cs typeface="Aparajita" pitchFamily="18" charset="0"/>
              </a:rPr>
              <a:t>संप्राप्ति</a:t>
            </a:r>
            <a:endParaRPr lang="en-IN" sz="4000" b="1" u="sng" dirty="0">
              <a:solidFill>
                <a:srgbClr val="FF0000"/>
              </a:solidFill>
              <a:latin typeface="Aparajita" pitchFamily="18" charset="0"/>
              <a:cs typeface="Aparajita" pitchFamily="18" charset="0"/>
            </a:endParaRPr>
          </a:p>
        </p:txBody>
      </p:sp>
      <p:sp>
        <p:nvSpPr>
          <p:cNvPr id="5" name="TextBox 4"/>
          <p:cNvSpPr txBox="1"/>
          <p:nvPr/>
        </p:nvSpPr>
        <p:spPr>
          <a:xfrm>
            <a:off x="714348" y="1214422"/>
            <a:ext cx="7202658" cy="830997"/>
          </a:xfrm>
          <a:prstGeom prst="rect">
            <a:avLst/>
          </a:prstGeom>
          <a:noFill/>
        </p:spPr>
        <p:txBody>
          <a:bodyPr wrap="square" rtlCol="0">
            <a:spAutoFit/>
          </a:bodyPr>
          <a:lstStyle/>
          <a:p>
            <a:pPr algn="just"/>
            <a:r>
              <a:rPr lang="en-US" sz="2400" dirty="0" err="1" smtClean="0">
                <a:latin typeface="Monotype Corsiva" pitchFamily="66" charset="0"/>
              </a:rPr>
              <a:t>Dusta</a:t>
            </a:r>
            <a:r>
              <a:rPr lang="en-US" sz="2400" dirty="0" smtClean="0">
                <a:latin typeface="Monotype Corsiva" pitchFamily="66" charset="0"/>
              </a:rPr>
              <a:t> </a:t>
            </a:r>
            <a:r>
              <a:rPr lang="en-US" sz="2400" dirty="0" err="1" smtClean="0">
                <a:latin typeface="Monotype Corsiva" pitchFamily="66" charset="0"/>
              </a:rPr>
              <a:t>sammurchita</a:t>
            </a:r>
            <a:r>
              <a:rPr lang="en-US" sz="2400" dirty="0" smtClean="0">
                <a:latin typeface="Monotype Corsiva" pitchFamily="66" charset="0"/>
              </a:rPr>
              <a:t> </a:t>
            </a:r>
            <a:r>
              <a:rPr lang="en-US" sz="2400" dirty="0" err="1" smtClean="0">
                <a:latin typeface="Monotype Corsiva" pitchFamily="66" charset="0"/>
              </a:rPr>
              <a:t>Vata</a:t>
            </a:r>
            <a:r>
              <a:rPr lang="en-US" sz="2400" dirty="0" smtClean="0">
                <a:latin typeface="Monotype Corsiva" pitchFamily="66" charset="0"/>
              </a:rPr>
              <a:t> </a:t>
            </a:r>
            <a:r>
              <a:rPr lang="en-US" sz="2400" dirty="0" err="1" smtClean="0">
                <a:latin typeface="Monotype Corsiva" pitchFamily="66" charset="0"/>
              </a:rPr>
              <a:t>kapha</a:t>
            </a:r>
            <a:r>
              <a:rPr lang="en-US" sz="2400" dirty="0" smtClean="0">
                <a:latin typeface="Monotype Corsiva" pitchFamily="66" charset="0"/>
              </a:rPr>
              <a:t> </a:t>
            </a:r>
            <a:r>
              <a:rPr lang="en-US" sz="2400" dirty="0" err="1" smtClean="0">
                <a:latin typeface="Monotype Corsiva" pitchFamily="66" charset="0"/>
              </a:rPr>
              <a:t>dosha</a:t>
            </a:r>
            <a:r>
              <a:rPr lang="en-US" sz="2400" dirty="0" smtClean="0">
                <a:latin typeface="Monotype Corsiva" pitchFamily="66" charset="0"/>
              </a:rPr>
              <a:t> takes </a:t>
            </a:r>
            <a:r>
              <a:rPr lang="en-US" sz="2400" dirty="0" err="1" smtClean="0">
                <a:latin typeface="Monotype Corsiva" pitchFamily="66" charset="0"/>
              </a:rPr>
              <a:t>sthanasamshraya</a:t>
            </a:r>
            <a:r>
              <a:rPr lang="en-US" sz="2400" dirty="0" smtClean="0">
                <a:latin typeface="Monotype Corsiva" pitchFamily="66" charset="0"/>
              </a:rPr>
              <a:t> in  </a:t>
            </a:r>
            <a:r>
              <a:rPr lang="en-US" sz="2400" dirty="0" err="1" smtClean="0">
                <a:latin typeface="Monotype Corsiva" pitchFamily="66" charset="0"/>
              </a:rPr>
              <a:t>sandhi</a:t>
            </a:r>
            <a:r>
              <a:rPr lang="en-US" sz="2400" dirty="0" smtClean="0">
                <a:latin typeface="Monotype Corsiva" pitchFamily="66" charset="0"/>
              </a:rPr>
              <a:t>  results in </a:t>
            </a:r>
            <a:r>
              <a:rPr lang="en-US" sz="2400" dirty="0" err="1" smtClean="0">
                <a:latin typeface="Monotype Corsiva" pitchFamily="66" charset="0"/>
              </a:rPr>
              <a:t>Vyadhi</a:t>
            </a:r>
            <a:r>
              <a:rPr lang="en-US" sz="2400" dirty="0" smtClean="0">
                <a:latin typeface="Monotype Corsiva" pitchFamily="66" charset="0"/>
              </a:rPr>
              <a:t>. </a:t>
            </a:r>
            <a:endParaRPr lang="en-IN" sz="2400" dirty="0">
              <a:latin typeface="Monotype Corsiva" pitchFamily="66" charset="0"/>
            </a:endParaRPr>
          </a:p>
        </p:txBody>
      </p:sp>
      <p:sp>
        <p:nvSpPr>
          <p:cNvPr id="7" name="Rectangle 6"/>
          <p:cNvSpPr/>
          <p:nvPr/>
        </p:nvSpPr>
        <p:spPr>
          <a:xfrm>
            <a:off x="571472" y="2857496"/>
            <a:ext cx="8786842" cy="2308324"/>
          </a:xfrm>
          <a:prstGeom prst="rect">
            <a:avLst/>
          </a:prstGeom>
        </p:spPr>
        <p:txBody>
          <a:bodyPr wrap="square">
            <a:spAutoFit/>
          </a:bodyPr>
          <a:lstStyle/>
          <a:p>
            <a:r>
              <a:rPr lang="hi-IN" sz="2400" dirty="0" smtClean="0">
                <a:latin typeface="Aparajita" pitchFamily="18" charset="0"/>
                <a:cs typeface="Aparajita" pitchFamily="18" charset="0"/>
              </a:rPr>
              <a:t/>
            </a:r>
            <a:br>
              <a:rPr lang="hi-IN" sz="2400" dirty="0" smtClean="0">
                <a:latin typeface="Aparajita" pitchFamily="18" charset="0"/>
                <a:cs typeface="Aparajita" pitchFamily="18" charset="0"/>
              </a:rPr>
            </a:br>
            <a:r>
              <a:rPr lang="hi-IN" sz="2400" dirty="0" smtClean="0">
                <a:latin typeface="Aparajita" pitchFamily="18" charset="0"/>
                <a:cs typeface="Aparajita" pitchFamily="18" charset="0"/>
              </a:rPr>
              <a:t>वायुना प्रेरितो ह्यामः श्लेष्मस्थानं प्रधावति | तेनात्यर्थं विदग्धोऽसौ धमनीः प्रतिपद्यते ||</a:t>
            </a:r>
            <a:br>
              <a:rPr lang="hi-IN" sz="2400" dirty="0" smtClean="0">
                <a:latin typeface="Aparajita" pitchFamily="18" charset="0"/>
                <a:cs typeface="Aparajita" pitchFamily="18" charset="0"/>
              </a:rPr>
            </a:br>
            <a:r>
              <a:rPr lang="hi-IN" sz="2400" dirty="0" smtClean="0">
                <a:latin typeface="Aparajita" pitchFamily="18" charset="0"/>
                <a:cs typeface="Aparajita" pitchFamily="18" charset="0"/>
              </a:rPr>
              <a:t>वातपित्तकफैर्भूयो दूषितः सोऽन्नजो रसः | स्रोतांस्यभिष्यन्दयति नानावर्णोऽतिपिच्छिलः |</a:t>
            </a:r>
            <a:br>
              <a:rPr lang="hi-IN" sz="2400" dirty="0" smtClean="0">
                <a:latin typeface="Aparajita" pitchFamily="18" charset="0"/>
                <a:cs typeface="Aparajita" pitchFamily="18" charset="0"/>
              </a:rPr>
            </a:br>
            <a:r>
              <a:rPr lang="hi-IN" sz="2400" dirty="0" smtClean="0">
                <a:latin typeface="Aparajita" pitchFamily="18" charset="0"/>
                <a:cs typeface="Aparajita" pitchFamily="18" charset="0"/>
              </a:rPr>
              <a:t>जनयत्याशु दौर्बल्यं गौरवं हृदयस्य च | व्याधीनामाश्रयो ह्येष आमसञ्ज्ञोऽतिदारुणः |</a:t>
            </a:r>
            <a:br>
              <a:rPr lang="hi-IN" sz="2400" dirty="0" smtClean="0">
                <a:latin typeface="Aparajita" pitchFamily="18" charset="0"/>
                <a:cs typeface="Aparajita" pitchFamily="18" charset="0"/>
              </a:rPr>
            </a:br>
            <a:r>
              <a:rPr lang="hi-IN" sz="2400" dirty="0" smtClean="0">
                <a:latin typeface="Aparajita" pitchFamily="18" charset="0"/>
                <a:cs typeface="Aparajita" pitchFamily="18" charset="0"/>
              </a:rPr>
              <a:t>युगपत्कुपितावन्तस्त्रिकसन्धिप्रवेशकौ | </a:t>
            </a:r>
            <a:r>
              <a:rPr lang="hi-IN" sz="2400" dirty="0" smtClean="0">
                <a:solidFill>
                  <a:srgbClr val="FFFF00"/>
                </a:solidFill>
                <a:latin typeface="Aparajita" pitchFamily="18" charset="0"/>
                <a:cs typeface="Aparajita" pitchFamily="18" charset="0"/>
              </a:rPr>
              <a:t>स्तब्धं च कुरुतो गात्रमामवातः </a:t>
            </a:r>
            <a:r>
              <a:rPr lang="hi-IN" sz="2400" dirty="0" smtClean="0">
                <a:latin typeface="Aparajita" pitchFamily="18" charset="0"/>
                <a:cs typeface="Aparajita" pitchFamily="18" charset="0"/>
              </a:rPr>
              <a:t>स उच्यते |</a:t>
            </a:r>
            <a:r>
              <a:rPr lang="en-IN" sz="2400" dirty="0" smtClean="0">
                <a:latin typeface="Aparajita" pitchFamily="18" charset="0"/>
                <a:cs typeface="Aparajita" pitchFamily="18" charset="0"/>
              </a:rPr>
              <a:t>|</a:t>
            </a:r>
            <a:r>
              <a:rPr lang="hi-IN" sz="2400" dirty="0" smtClean="0">
                <a:latin typeface="Aparajita" pitchFamily="18" charset="0"/>
                <a:cs typeface="Aparajita" pitchFamily="18" charset="0"/>
              </a:rPr>
              <a:t> </a:t>
            </a:r>
            <a:endParaRPr lang="en-IN" sz="2400" dirty="0" smtClean="0">
              <a:latin typeface="Aparajita" pitchFamily="18" charset="0"/>
              <a:cs typeface="Aparajita" pitchFamily="18" charset="0"/>
            </a:endParaRPr>
          </a:p>
          <a:p>
            <a:r>
              <a:rPr lang="en-IN" sz="2400" dirty="0" smtClean="0">
                <a:latin typeface="Aparajita" pitchFamily="18" charset="0"/>
                <a:cs typeface="Aparajita" pitchFamily="18" charset="0"/>
              </a:rPr>
              <a:t>							MA NI 25/ 2-5</a:t>
            </a:r>
            <a:endParaRPr lang="en-IN" sz="2400" dirty="0">
              <a:latin typeface="Aparajita" pitchFamily="18" charset="0"/>
              <a:cs typeface="Aparajita"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643042" y="-214338"/>
            <a:ext cx="7000924" cy="78483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kn-IN" sz="4000" b="1" i="0" u="sng" strike="noStrike" cap="none" normalizeH="0" baseline="0" dirty="0" smtClean="0">
                <a:ln>
                  <a:noFill/>
                </a:ln>
                <a:solidFill>
                  <a:srgbClr val="FF0000"/>
                </a:solidFill>
                <a:effectLst/>
                <a:latin typeface="Algerian" pitchFamily="82" charset="0"/>
                <a:ea typeface="Times New Roman" pitchFamily="18" charset="0"/>
                <a:cs typeface="Tunga"/>
              </a:rPr>
              <a:t>ATURA VIVARA</a:t>
            </a:r>
            <a:endParaRPr kumimoji="0" lang="en-US" sz="4000" b="0" i="0" u="none" strike="noStrike" cap="none" normalizeH="0" baseline="0" dirty="0" smtClean="0">
              <a:ln>
                <a:noFill/>
              </a:ln>
              <a:solidFill>
                <a:srgbClr val="FF0000"/>
              </a:solidFill>
              <a:effectLst/>
              <a:latin typeface="Algerian" pitchFamily="82"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kn-IN" sz="2400" b="0" i="0" u="none" strike="noStrike" cap="none" normalizeH="0" baseline="0" dirty="0" smtClean="0">
                <a:ln>
                  <a:noFill/>
                </a:ln>
                <a:effectLst/>
                <a:latin typeface="Times New Roman" pitchFamily="18" charset="0"/>
                <a:ea typeface="Times New Roman" pitchFamily="18" charset="0"/>
                <a:cs typeface="Tunga"/>
              </a:rPr>
              <a:t>Atura nama</a:t>
            </a:r>
            <a:r>
              <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kn-IN" sz="2400" b="0" i="0" u="none" strike="noStrike" cap="none" normalizeH="0" baseline="0" dirty="0" smtClean="0">
                <a:ln>
                  <a:noFill/>
                </a:ln>
                <a:effectLst/>
                <a:latin typeface="Times New Roman" pitchFamily="18" charset="0"/>
                <a:ea typeface="Times New Roman" pitchFamily="18" charset="0"/>
                <a:cs typeface="Tunga"/>
              </a:rPr>
              <a:t> </a:t>
            </a:r>
            <a:r>
              <a:rPr lang="en-IN" sz="2400" dirty="0" smtClean="0">
                <a:latin typeface="Times New Roman" pitchFamily="18" charset="0"/>
                <a:ea typeface="Times New Roman" pitchFamily="18" charset="0"/>
                <a:cs typeface="Times New Roman" pitchFamily="18" charset="0"/>
              </a:rPr>
              <a:t>:  S</a:t>
            </a:r>
            <a:r>
              <a:rPr kumimoji="0" lang="kn-IN" sz="2400" b="0" i="0" u="none" strike="noStrike" cap="none" normalizeH="0" baseline="0" dirty="0" smtClean="0">
                <a:ln>
                  <a:noFill/>
                </a:ln>
                <a:effectLst/>
                <a:latin typeface="Times New Roman" pitchFamily="18" charset="0"/>
                <a:ea typeface="Times New Roman" pitchFamily="18" charset="0"/>
                <a:cs typeface="Tunga"/>
              </a:rPr>
              <a:t>ugandhi </a:t>
            </a:r>
            <a:endParaRPr lang="en-IN" sz="2400" dirty="0" smtClean="0">
              <a:latin typeface="Times New Roman" pitchFamily="18" charset="0"/>
              <a:ea typeface="Times New Roman" pitchFamily="18" charset="0"/>
              <a:cs typeface="Tunga"/>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kn-IN" sz="2400" b="0" i="0" u="none" strike="noStrike" cap="none" normalizeH="0" baseline="0" dirty="0" smtClean="0">
                <a:ln>
                  <a:noFill/>
                </a:ln>
                <a:effectLst/>
                <a:latin typeface="Times New Roman" pitchFamily="18" charset="0"/>
                <a:ea typeface="Times New Roman" pitchFamily="18" charset="0"/>
                <a:cs typeface="Tunga"/>
              </a:rPr>
              <a:t>Vaya</a:t>
            </a:r>
            <a:r>
              <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IN" sz="2400" b="0" i="0" u="none" strike="noStrike" cap="none" normalizeH="0" dirty="0" smtClean="0">
                <a:ln>
                  <a:noFill/>
                </a:ln>
                <a:effectLst/>
                <a:latin typeface="Times New Roman" pitchFamily="18" charset="0"/>
                <a:ea typeface="Times New Roman" pitchFamily="18" charset="0"/>
                <a:cs typeface="Times New Roman" pitchFamily="18" charset="0"/>
              </a:rPr>
              <a:t> </a:t>
            </a:r>
            <a:r>
              <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kn-IN" sz="2400" b="0" i="0" u="none" strike="noStrike" cap="none" normalizeH="0" baseline="0" dirty="0" smtClean="0">
                <a:ln>
                  <a:noFill/>
                </a:ln>
                <a:effectLst/>
                <a:latin typeface="Times New Roman" pitchFamily="18" charset="0"/>
                <a:ea typeface="Times New Roman" pitchFamily="18" charset="0"/>
                <a:cs typeface="Tunga"/>
              </a:rPr>
              <a:t>:  35years</a:t>
            </a:r>
            <a:endParaRPr kumimoji="0" lang="en-US" sz="24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kn-IN" sz="2400" b="0" i="0" u="none" strike="noStrike" cap="none" normalizeH="0" baseline="0" dirty="0" smtClean="0">
                <a:ln>
                  <a:noFill/>
                </a:ln>
                <a:effectLst/>
                <a:latin typeface="Times New Roman" pitchFamily="18" charset="0"/>
                <a:ea typeface="Times New Roman" pitchFamily="18" charset="0"/>
                <a:cs typeface="Tunga"/>
              </a:rPr>
              <a:t>Linga</a:t>
            </a:r>
            <a:r>
              <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kn-IN" sz="2400" b="0" i="0" u="none" strike="noStrike" cap="none" normalizeH="0" baseline="0" dirty="0" smtClean="0">
                <a:ln>
                  <a:noFill/>
                </a:ln>
                <a:effectLst/>
                <a:latin typeface="Times New Roman" pitchFamily="18" charset="0"/>
                <a:ea typeface="Times New Roman" pitchFamily="18" charset="0"/>
                <a:cs typeface="Tunga"/>
              </a:rPr>
              <a:t>:   F                                                 Vaivahika vruttanta</a:t>
            </a:r>
            <a:r>
              <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kn-IN" sz="2400" b="0" i="0" u="none" strike="noStrike" cap="none" normalizeH="0" baseline="0" dirty="0" smtClean="0">
                <a:ln>
                  <a:noFill/>
                </a:ln>
                <a:effectLst/>
                <a:latin typeface="Times New Roman" pitchFamily="18" charset="0"/>
                <a:ea typeface="Times New Roman" pitchFamily="18" charset="0"/>
                <a:cs typeface="Tunga"/>
              </a:rPr>
              <a:t>:  M       	            		 </a:t>
            </a:r>
            <a:endParaRPr kumimoji="0" lang="en-US" sz="24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kn-IN" sz="2400" b="0" i="0" u="none" strike="noStrike" cap="none" normalizeH="0" baseline="0" dirty="0" smtClean="0">
                <a:ln>
                  <a:noFill/>
                </a:ln>
                <a:effectLst/>
                <a:latin typeface="Times New Roman" pitchFamily="18" charset="0"/>
                <a:ea typeface="Times New Roman" pitchFamily="18" charset="0"/>
                <a:cs typeface="Tunga"/>
              </a:rPr>
              <a:t>Vrutti</a:t>
            </a:r>
            <a:r>
              <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kn-IN" sz="2400" b="0" i="0" u="none" strike="noStrike" cap="none" normalizeH="0" baseline="0" dirty="0" smtClean="0">
                <a:ln>
                  <a:noFill/>
                </a:ln>
                <a:effectLst/>
                <a:latin typeface="Times New Roman" pitchFamily="18" charset="0"/>
                <a:ea typeface="Times New Roman" pitchFamily="18" charset="0"/>
                <a:cs typeface="Tunga"/>
              </a:rPr>
              <a:t>: housewife                                        </a:t>
            </a:r>
            <a:endParaRPr kumimoji="0" lang="en-US" sz="24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kn-IN" sz="2400" b="0" i="0" u="none" strike="noStrike" cap="none" normalizeH="0" baseline="0" dirty="0" smtClean="0">
                <a:ln>
                  <a:noFill/>
                </a:ln>
                <a:effectLst/>
                <a:latin typeface="Times New Roman" pitchFamily="18" charset="0"/>
                <a:ea typeface="Times New Roman" pitchFamily="18" charset="0"/>
                <a:cs typeface="Tunga"/>
              </a:rPr>
              <a:t>Jati</a:t>
            </a:r>
            <a:r>
              <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kn-IN" sz="2400" b="0" i="0" u="none" strike="noStrike" cap="none" normalizeH="0" baseline="0" dirty="0" smtClean="0">
                <a:ln>
                  <a:noFill/>
                </a:ln>
                <a:effectLst/>
                <a:latin typeface="Times New Roman" pitchFamily="18" charset="0"/>
                <a:ea typeface="Times New Roman" pitchFamily="18" charset="0"/>
                <a:cs typeface="Tunga"/>
              </a:rPr>
              <a:t>:    H indu	  </a:t>
            </a:r>
            <a:endPar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endParaRPr>
          </a:p>
          <a:p>
            <a:pPr lvl="0" eaLnBrk="0" fontAlgn="base" hangingPunct="0">
              <a:lnSpc>
                <a:spcPct val="150000"/>
              </a:lnSpc>
              <a:spcBef>
                <a:spcPct val="0"/>
              </a:spcBef>
              <a:spcAft>
                <a:spcPct val="0"/>
              </a:spcAft>
            </a:pPr>
            <a:r>
              <a:rPr lang="kn-IN" sz="2400" dirty="0">
                <a:latin typeface="Times New Roman" pitchFamily="18" charset="0"/>
                <a:ea typeface="Times New Roman" pitchFamily="18" charset="0"/>
              </a:rPr>
              <a:t> Pravesa </a:t>
            </a:r>
            <a:r>
              <a:rPr lang="kn-IN" sz="2400" dirty="0" smtClean="0">
                <a:latin typeface="Times New Roman" pitchFamily="18" charset="0"/>
                <a:ea typeface="Times New Roman" pitchFamily="18" charset="0"/>
              </a:rPr>
              <a:t>dinanka</a:t>
            </a:r>
            <a:r>
              <a:rPr lang="en-IN" sz="2400" dirty="0" smtClean="0">
                <a:latin typeface="Times New Roman" pitchFamily="18" charset="0"/>
                <a:ea typeface="Times New Roman" pitchFamily="18" charset="0"/>
                <a:cs typeface="Times New Roman" pitchFamily="18" charset="0"/>
              </a:rPr>
              <a:t>       : 19/11/17</a:t>
            </a:r>
            <a:endPar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endParaRPr>
          </a:p>
          <a:p>
            <a:pPr lvl="0" eaLnBrk="0" fontAlgn="base" hangingPunct="0">
              <a:lnSpc>
                <a:spcPct val="150000"/>
              </a:lnSpc>
              <a:spcBef>
                <a:spcPct val="0"/>
              </a:spcBef>
              <a:spcAft>
                <a:spcPct val="0"/>
              </a:spcAft>
            </a:pPr>
            <a:r>
              <a:rPr lang="kn-IN" sz="2400" dirty="0" smtClean="0">
                <a:latin typeface="Times New Roman" pitchFamily="18" charset="0"/>
                <a:ea typeface="Times New Roman" pitchFamily="18" charset="0"/>
              </a:rPr>
              <a:t> Bahi kramanka</a:t>
            </a:r>
            <a:r>
              <a:rPr lang="en-IN" sz="2400" dirty="0" smtClean="0">
                <a:latin typeface="Times New Roman" pitchFamily="18" charset="0"/>
                <a:ea typeface="Times New Roman" pitchFamily="18" charset="0"/>
                <a:cs typeface="Times New Roman" pitchFamily="18" charset="0"/>
              </a:rPr>
              <a:t>         </a:t>
            </a:r>
            <a:r>
              <a:rPr lang="kn-IN" sz="2400" dirty="0" smtClean="0">
                <a:latin typeface="Times New Roman" pitchFamily="18" charset="0"/>
                <a:ea typeface="Times New Roman" pitchFamily="18" charset="0"/>
              </a:rPr>
              <a:t>:</a:t>
            </a:r>
            <a:r>
              <a:rPr lang="en-IN" sz="2400" dirty="0" smtClean="0">
                <a:latin typeface="Times New Roman" pitchFamily="18" charset="0"/>
                <a:ea typeface="Times New Roman" pitchFamily="18" charset="0"/>
                <a:cs typeface="Times New Roman" pitchFamily="18" charset="0"/>
              </a:rPr>
              <a:t>  </a:t>
            </a:r>
            <a:r>
              <a:rPr lang="kn-IN" sz="2400" dirty="0" smtClean="0">
                <a:latin typeface="Times New Roman" pitchFamily="18" charset="0"/>
                <a:ea typeface="Times New Roman" pitchFamily="18" charset="0"/>
              </a:rPr>
              <a:t>ip</a:t>
            </a:r>
            <a:r>
              <a:rPr lang="en-IN" sz="2400" dirty="0" smtClean="0">
                <a:latin typeface="Times New Roman" pitchFamily="18" charset="0"/>
                <a:ea typeface="Times New Roman" pitchFamily="18" charset="0"/>
                <a:cs typeface="Times New Roman" pitchFamily="18" charset="0"/>
              </a:rPr>
              <a:t>-</a:t>
            </a:r>
            <a:r>
              <a:rPr lang="kn-IN" sz="2400" dirty="0" smtClean="0">
                <a:latin typeface="Times New Roman" pitchFamily="18" charset="0"/>
                <a:ea typeface="Times New Roman" pitchFamily="18" charset="0"/>
              </a:rPr>
              <a:t>126353</a:t>
            </a:r>
            <a:r>
              <a:rPr kumimoji="0" lang="kn-IN" sz="2400" b="0" i="0" u="none" strike="noStrike" cap="none" normalizeH="0" baseline="0" dirty="0" smtClean="0">
                <a:ln>
                  <a:noFill/>
                </a:ln>
                <a:effectLst/>
                <a:latin typeface="Times New Roman" pitchFamily="18" charset="0"/>
                <a:ea typeface="Times New Roman" pitchFamily="18" charset="0"/>
                <a:cs typeface="Tunga"/>
              </a:rPr>
              <a:t> </a:t>
            </a:r>
            <a:endPar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endParaRPr>
          </a:p>
          <a:p>
            <a:pPr lvl="0" eaLnBrk="0" fontAlgn="base" hangingPunct="0">
              <a:lnSpc>
                <a:spcPct val="150000"/>
              </a:lnSpc>
              <a:spcBef>
                <a:spcPct val="0"/>
              </a:spcBef>
              <a:spcAft>
                <a:spcPct val="0"/>
              </a:spcAft>
            </a:pPr>
            <a:r>
              <a:rPr lang="kn-IN" sz="2400" dirty="0" smtClean="0">
                <a:latin typeface="Times New Roman" pitchFamily="18" charset="0"/>
                <a:ea typeface="Times New Roman" pitchFamily="18" charset="0"/>
              </a:rPr>
              <a:t>Antah kramanka</a:t>
            </a:r>
            <a:r>
              <a:rPr lang="en-IN" sz="2400" dirty="0" smtClean="0">
                <a:latin typeface="Times New Roman" pitchFamily="18" charset="0"/>
                <a:ea typeface="Times New Roman" pitchFamily="18" charset="0"/>
                <a:cs typeface="Times New Roman" pitchFamily="18" charset="0"/>
              </a:rPr>
              <a:t>        </a:t>
            </a:r>
            <a:r>
              <a:rPr lang="kn-IN" sz="2400" dirty="0" smtClean="0">
                <a:latin typeface="Times New Roman" pitchFamily="18" charset="0"/>
                <a:ea typeface="Times New Roman" pitchFamily="18" charset="0"/>
              </a:rPr>
              <a:t>:</a:t>
            </a:r>
            <a:r>
              <a:rPr lang="en-IN" sz="2400" dirty="0" smtClean="0">
                <a:latin typeface="Times New Roman" pitchFamily="18" charset="0"/>
                <a:ea typeface="Times New Roman" pitchFamily="18" charset="0"/>
                <a:cs typeface="Times New Roman" pitchFamily="18" charset="0"/>
              </a:rPr>
              <a:t> </a:t>
            </a:r>
            <a:r>
              <a:rPr lang="kn-IN" sz="2400" dirty="0" smtClean="0">
                <a:latin typeface="Times New Roman" pitchFamily="18" charset="0"/>
                <a:ea typeface="Times New Roman" pitchFamily="18" charset="0"/>
              </a:rPr>
              <a:t>op-345667</a:t>
            </a:r>
            <a:r>
              <a:rPr kumimoji="0" lang="kn-IN" sz="2400" b="0" i="0" u="none" strike="noStrike" cap="none" normalizeH="0" baseline="0" dirty="0" smtClean="0">
                <a:ln>
                  <a:noFill/>
                </a:ln>
                <a:effectLst/>
                <a:latin typeface="Times New Roman" pitchFamily="18" charset="0"/>
                <a:ea typeface="Times New Roman" pitchFamily="18" charset="0"/>
                <a:cs typeface="Tunga"/>
              </a:rPr>
              <a:t>                     </a:t>
            </a:r>
            <a:endParaRPr lang="en-IN" sz="2400" dirty="0" smtClean="0">
              <a:latin typeface="Times New Roman" pitchFamily="18" charset="0"/>
              <a:ea typeface="Times New Roman" pitchFamily="18" charset="0"/>
              <a:cs typeface="Tunga"/>
            </a:endParaRPr>
          </a:p>
          <a:p>
            <a:pPr lvl="0" eaLnBrk="0" fontAlgn="base" hangingPunct="0">
              <a:lnSpc>
                <a:spcPct val="150000"/>
              </a:lnSpc>
              <a:spcBef>
                <a:spcPct val="0"/>
              </a:spcBef>
              <a:spcAft>
                <a:spcPct val="0"/>
              </a:spcAft>
            </a:pPr>
            <a:r>
              <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rPr>
              <a:t>V</a:t>
            </a:r>
            <a:r>
              <a:rPr kumimoji="0" lang="kn-IN" sz="2400" b="0" i="0" u="none" strike="noStrike" cap="none" normalizeH="0" baseline="0" dirty="0" smtClean="0">
                <a:ln>
                  <a:noFill/>
                </a:ln>
                <a:effectLst/>
                <a:latin typeface="Times New Roman" pitchFamily="18" charset="0"/>
                <a:ea typeface="Times New Roman" pitchFamily="18" charset="0"/>
                <a:cs typeface="Tunga"/>
              </a:rPr>
              <a:t>ilasa</a:t>
            </a:r>
            <a:r>
              <a:rPr kumimoji="0" lang="en-IN" sz="2400" b="0" i="0" u="none" strike="noStrike" cap="none" normalizeH="0" dirty="0" smtClean="0">
                <a:ln>
                  <a:noFill/>
                </a:ln>
                <a:effectLst/>
                <a:latin typeface="Times New Roman" pitchFamily="18" charset="0"/>
                <a:ea typeface="Times New Roman" pitchFamily="18" charset="0"/>
                <a:cs typeface="Times New Roman" pitchFamily="18" charset="0"/>
              </a:rPr>
              <a:t>                         : </a:t>
            </a:r>
            <a:r>
              <a:rPr kumimoji="0" lang="kn-IN" sz="2400" b="0" i="0" u="none" strike="noStrike" cap="none" normalizeH="0" baseline="0" dirty="0" smtClean="0">
                <a:ln>
                  <a:noFill/>
                </a:ln>
                <a:effectLst/>
                <a:latin typeface="Times New Roman" pitchFamily="18" charset="0"/>
                <a:ea typeface="Times New Roman" pitchFamily="18" charset="0"/>
                <a:cs typeface="Tunga"/>
              </a:rPr>
              <a:t>udupi</a:t>
            </a:r>
            <a:endPar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endParaRPr>
          </a:p>
          <a:p>
            <a:pPr lvl="0" eaLnBrk="0" fontAlgn="base" hangingPunct="0">
              <a:lnSpc>
                <a:spcPct val="150000"/>
              </a:lnSpc>
              <a:spcBef>
                <a:spcPct val="0"/>
              </a:spcBef>
              <a:spcAft>
                <a:spcPct val="0"/>
              </a:spcAft>
            </a:pPr>
            <a:r>
              <a:rPr lang="kn-IN" sz="2400" dirty="0">
                <a:latin typeface="Times New Roman" pitchFamily="18" charset="0"/>
                <a:ea typeface="Times New Roman" pitchFamily="18" charset="0"/>
              </a:rPr>
              <a:t>Shayyagara kramanka: FGW45</a:t>
            </a:r>
            <a:endParaRPr kumimoji="0" lang="en-IN" sz="2400" b="0" i="0" u="none" strike="noStrike" cap="none" normalizeH="0" baseline="0" dirty="0" smtClean="0">
              <a:ln>
                <a:noFill/>
              </a:ln>
              <a:effectLst/>
              <a:latin typeface="Times New Roman" pitchFamily="18" charset="0"/>
              <a:ea typeface="Times New Roman" pitchFamily="18" charset="0"/>
              <a:cs typeface="Times New Roman" pitchFamily="18" charset="0"/>
            </a:endParaRPr>
          </a:p>
          <a:p>
            <a:pPr lvl="0" eaLnBrk="0" fontAlgn="base" hangingPunct="0">
              <a:lnSpc>
                <a:spcPct val="150000"/>
              </a:lnSpc>
              <a:spcBef>
                <a:spcPct val="0"/>
              </a:spcBef>
              <a:spcAft>
                <a:spcPct val="0"/>
              </a:spcAft>
            </a:pPr>
            <a:endParaRPr kumimoji="0" lang="kn-IN" sz="32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43636" y="785794"/>
            <a:ext cx="1670650" cy="369332"/>
          </a:xfrm>
          <a:prstGeom prst="rect">
            <a:avLst/>
          </a:prstGeom>
          <a:noFill/>
        </p:spPr>
        <p:txBody>
          <a:bodyPr wrap="none" rtlCol="0">
            <a:spAutoFit/>
          </a:bodyPr>
          <a:lstStyle/>
          <a:p>
            <a:r>
              <a:rPr lang="en-IN" dirty="0" err="1" smtClean="0"/>
              <a:t>Vata</a:t>
            </a:r>
            <a:r>
              <a:rPr lang="en-IN" dirty="0" smtClean="0"/>
              <a:t> </a:t>
            </a:r>
            <a:r>
              <a:rPr lang="en-IN" dirty="0" err="1" smtClean="0"/>
              <a:t>prakopa</a:t>
            </a:r>
            <a:endParaRPr lang="en-IN" dirty="0"/>
          </a:p>
        </p:txBody>
      </p:sp>
      <p:sp>
        <p:nvSpPr>
          <p:cNvPr id="5" name="Content Placeholder 4"/>
          <p:cNvSpPr txBox="1">
            <a:spLocks noGrp="1"/>
          </p:cNvSpPr>
          <p:nvPr>
            <p:ph idx="1"/>
          </p:nvPr>
        </p:nvSpPr>
        <p:spPr>
          <a:xfrm>
            <a:off x="785786" y="214290"/>
            <a:ext cx="2593018" cy="759182"/>
          </a:xfrm>
          <a:prstGeom prst="rect">
            <a:avLst/>
          </a:prstGeom>
          <a:noFill/>
        </p:spPr>
        <p:txBody>
          <a:bodyPr wrap="none" rtlCol="0">
            <a:spAutoFit/>
          </a:bodyPr>
          <a:lstStyle/>
          <a:p>
            <a:r>
              <a:rPr lang="en-IN" sz="2000" dirty="0" smtClean="0"/>
              <a:t>Guru –</a:t>
            </a:r>
            <a:r>
              <a:rPr lang="en-IN" sz="2000" dirty="0" err="1" smtClean="0"/>
              <a:t>snigdhadi</a:t>
            </a:r>
            <a:endParaRPr lang="en-IN" sz="2000" dirty="0" smtClean="0"/>
          </a:p>
          <a:p>
            <a:pPr>
              <a:buNone/>
            </a:pPr>
            <a:r>
              <a:rPr lang="en-IN" sz="2000" dirty="0" smtClean="0"/>
              <a:t>Nidana </a:t>
            </a:r>
            <a:r>
              <a:rPr lang="en-IN" sz="2000" dirty="0" err="1" smtClean="0"/>
              <a:t>sevana</a:t>
            </a:r>
            <a:endParaRPr lang="en-IN" sz="2000" dirty="0"/>
          </a:p>
        </p:txBody>
      </p:sp>
      <p:sp>
        <p:nvSpPr>
          <p:cNvPr id="6" name="TextBox 5"/>
          <p:cNvSpPr txBox="1"/>
          <p:nvPr/>
        </p:nvSpPr>
        <p:spPr>
          <a:xfrm>
            <a:off x="6072198" y="0"/>
            <a:ext cx="2007281" cy="646331"/>
          </a:xfrm>
          <a:prstGeom prst="rect">
            <a:avLst/>
          </a:prstGeom>
          <a:noFill/>
        </p:spPr>
        <p:txBody>
          <a:bodyPr wrap="none" rtlCol="0">
            <a:spAutoFit/>
          </a:bodyPr>
          <a:lstStyle/>
          <a:p>
            <a:r>
              <a:rPr lang="en-IN" dirty="0" err="1" smtClean="0"/>
              <a:t>Vata</a:t>
            </a:r>
            <a:r>
              <a:rPr lang="en-IN" dirty="0" smtClean="0"/>
              <a:t> </a:t>
            </a:r>
            <a:r>
              <a:rPr lang="en-IN" dirty="0" err="1" smtClean="0"/>
              <a:t>prakopaka</a:t>
            </a:r>
            <a:r>
              <a:rPr lang="en-IN" dirty="0" smtClean="0"/>
              <a:t> </a:t>
            </a:r>
          </a:p>
          <a:p>
            <a:r>
              <a:rPr lang="en-IN" dirty="0" smtClean="0"/>
              <a:t>Nidana </a:t>
            </a:r>
            <a:r>
              <a:rPr lang="en-IN" dirty="0" err="1" smtClean="0"/>
              <a:t>sevana</a:t>
            </a:r>
            <a:endParaRPr lang="en-IN" dirty="0"/>
          </a:p>
        </p:txBody>
      </p:sp>
      <p:sp>
        <p:nvSpPr>
          <p:cNvPr id="7" name="TextBox 6"/>
          <p:cNvSpPr txBox="1"/>
          <p:nvPr/>
        </p:nvSpPr>
        <p:spPr>
          <a:xfrm>
            <a:off x="2714612" y="3286124"/>
            <a:ext cx="4830168" cy="369332"/>
          </a:xfrm>
          <a:prstGeom prst="rect">
            <a:avLst/>
          </a:prstGeom>
          <a:noFill/>
        </p:spPr>
        <p:txBody>
          <a:bodyPr wrap="none" rtlCol="0">
            <a:spAutoFit/>
          </a:bodyPr>
          <a:lstStyle/>
          <a:p>
            <a:r>
              <a:rPr lang="en-IN" dirty="0" err="1" smtClean="0"/>
              <a:t>Damani</a:t>
            </a:r>
            <a:r>
              <a:rPr lang="en-IN" dirty="0" smtClean="0"/>
              <a:t> </a:t>
            </a:r>
            <a:r>
              <a:rPr lang="en-IN" dirty="0" err="1" smtClean="0"/>
              <a:t>dwara</a:t>
            </a:r>
            <a:r>
              <a:rPr lang="en-IN" dirty="0" smtClean="0"/>
              <a:t> </a:t>
            </a:r>
            <a:r>
              <a:rPr lang="en-IN" dirty="0" err="1" smtClean="0"/>
              <a:t>sarva</a:t>
            </a:r>
            <a:r>
              <a:rPr lang="en-IN" dirty="0" smtClean="0"/>
              <a:t> </a:t>
            </a:r>
            <a:r>
              <a:rPr lang="en-IN" dirty="0" err="1" smtClean="0"/>
              <a:t>shareera</a:t>
            </a:r>
            <a:r>
              <a:rPr lang="en-IN" dirty="0" smtClean="0"/>
              <a:t> </a:t>
            </a:r>
            <a:r>
              <a:rPr lang="en-IN" dirty="0" err="1" smtClean="0"/>
              <a:t>sancharana</a:t>
            </a:r>
            <a:endParaRPr lang="en-IN" dirty="0"/>
          </a:p>
        </p:txBody>
      </p:sp>
      <p:sp>
        <p:nvSpPr>
          <p:cNvPr id="8" name="TextBox 7"/>
          <p:cNvSpPr txBox="1"/>
          <p:nvPr/>
        </p:nvSpPr>
        <p:spPr>
          <a:xfrm>
            <a:off x="1357290" y="2714620"/>
            <a:ext cx="1398140" cy="369332"/>
          </a:xfrm>
          <a:prstGeom prst="rect">
            <a:avLst/>
          </a:prstGeom>
          <a:noFill/>
        </p:spPr>
        <p:txBody>
          <a:bodyPr wrap="none" rtlCol="0">
            <a:spAutoFit/>
          </a:bodyPr>
          <a:lstStyle/>
          <a:p>
            <a:r>
              <a:rPr lang="en-IN" dirty="0" err="1" smtClean="0"/>
              <a:t>aamotpatti</a:t>
            </a:r>
            <a:endParaRPr lang="en-IN" dirty="0"/>
          </a:p>
        </p:txBody>
      </p:sp>
      <p:sp>
        <p:nvSpPr>
          <p:cNvPr id="9" name="TextBox 8"/>
          <p:cNvSpPr txBox="1"/>
          <p:nvPr/>
        </p:nvSpPr>
        <p:spPr>
          <a:xfrm>
            <a:off x="1285852" y="2000240"/>
            <a:ext cx="1805302" cy="369332"/>
          </a:xfrm>
          <a:prstGeom prst="rect">
            <a:avLst/>
          </a:prstGeom>
          <a:noFill/>
        </p:spPr>
        <p:txBody>
          <a:bodyPr wrap="none" rtlCol="0">
            <a:spAutoFit/>
          </a:bodyPr>
          <a:lstStyle/>
          <a:p>
            <a:r>
              <a:rPr lang="en-IN" dirty="0" smtClean="0"/>
              <a:t>Nidana </a:t>
            </a:r>
            <a:r>
              <a:rPr lang="en-IN" dirty="0" err="1" smtClean="0"/>
              <a:t>sevana</a:t>
            </a:r>
            <a:endParaRPr lang="en-IN" dirty="0"/>
          </a:p>
        </p:txBody>
      </p:sp>
      <p:sp>
        <p:nvSpPr>
          <p:cNvPr id="10" name="TextBox 9"/>
          <p:cNvSpPr txBox="1"/>
          <p:nvPr/>
        </p:nvSpPr>
        <p:spPr>
          <a:xfrm>
            <a:off x="1428728" y="1357298"/>
            <a:ext cx="1547218" cy="369332"/>
          </a:xfrm>
          <a:prstGeom prst="rect">
            <a:avLst/>
          </a:prstGeom>
          <a:noFill/>
        </p:spPr>
        <p:txBody>
          <a:bodyPr wrap="none" rtlCol="0">
            <a:spAutoFit/>
          </a:bodyPr>
          <a:lstStyle/>
          <a:p>
            <a:r>
              <a:rPr lang="en-IN" dirty="0" err="1" smtClean="0"/>
              <a:t>agnimandya</a:t>
            </a:r>
            <a:endParaRPr lang="en-IN" dirty="0"/>
          </a:p>
        </p:txBody>
      </p:sp>
      <p:sp>
        <p:nvSpPr>
          <p:cNvPr id="11" name="Down Arrow 10"/>
          <p:cNvSpPr/>
          <p:nvPr/>
        </p:nvSpPr>
        <p:spPr>
          <a:xfrm>
            <a:off x="1857356" y="928670"/>
            <a:ext cx="484632"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1857356" y="1643050"/>
            <a:ext cx="484632"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1785918" y="2285992"/>
            <a:ext cx="484632"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4572000" y="5214950"/>
            <a:ext cx="484632"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4572000" y="4429132"/>
            <a:ext cx="484632"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4643438" y="3714752"/>
            <a:ext cx="484632"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6786578" y="1214422"/>
            <a:ext cx="484632"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6786578" y="500042"/>
            <a:ext cx="484632"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Brace 18"/>
          <p:cNvSpPr/>
          <p:nvPr/>
        </p:nvSpPr>
        <p:spPr>
          <a:xfrm rot="5400000">
            <a:off x="4964909" y="321447"/>
            <a:ext cx="214316" cy="55721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TextBox 19"/>
          <p:cNvSpPr txBox="1"/>
          <p:nvPr/>
        </p:nvSpPr>
        <p:spPr>
          <a:xfrm>
            <a:off x="3143240" y="4071942"/>
            <a:ext cx="4514377" cy="369332"/>
          </a:xfrm>
          <a:prstGeom prst="rect">
            <a:avLst/>
          </a:prstGeom>
          <a:noFill/>
        </p:spPr>
        <p:txBody>
          <a:bodyPr wrap="none" rtlCol="0">
            <a:spAutoFit/>
          </a:bodyPr>
          <a:lstStyle/>
          <a:p>
            <a:r>
              <a:rPr lang="en-IN" dirty="0" smtClean="0"/>
              <a:t>Undergoes </a:t>
            </a:r>
            <a:r>
              <a:rPr lang="en-IN" dirty="0" err="1" smtClean="0"/>
              <a:t>dooshana</a:t>
            </a:r>
            <a:r>
              <a:rPr lang="en-IN" dirty="0" smtClean="0"/>
              <a:t> by </a:t>
            </a:r>
            <a:r>
              <a:rPr lang="en-IN" dirty="0" err="1" smtClean="0"/>
              <a:t>stanika</a:t>
            </a:r>
            <a:r>
              <a:rPr lang="en-IN" dirty="0" smtClean="0"/>
              <a:t> dosha</a:t>
            </a:r>
            <a:endParaRPr lang="en-IN" dirty="0"/>
          </a:p>
        </p:txBody>
      </p:sp>
      <p:sp>
        <p:nvSpPr>
          <p:cNvPr id="21" name="TextBox 20"/>
          <p:cNvSpPr txBox="1"/>
          <p:nvPr/>
        </p:nvSpPr>
        <p:spPr>
          <a:xfrm>
            <a:off x="2571736" y="4857760"/>
            <a:ext cx="6215106" cy="369332"/>
          </a:xfrm>
          <a:prstGeom prst="rect">
            <a:avLst/>
          </a:prstGeom>
          <a:noFill/>
        </p:spPr>
        <p:txBody>
          <a:bodyPr wrap="square" rtlCol="0">
            <a:spAutoFit/>
          </a:bodyPr>
          <a:lstStyle/>
          <a:p>
            <a:r>
              <a:rPr lang="en-IN" dirty="0" smtClean="0"/>
              <a:t>Gets </a:t>
            </a:r>
            <a:r>
              <a:rPr lang="en-IN" dirty="0" err="1" smtClean="0"/>
              <a:t>samshritha</a:t>
            </a:r>
            <a:r>
              <a:rPr lang="en-IN" dirty="0" smtClean="0"/>
              <a:t> in </a:t>
            </a:r>
            <a:r>
              <a:rPr lang="en-IN" dirty="0" err="1" smtClean="0"/>
              <a:t>sleshma</a:t>
            </a:r>
            <a:r>
              <a:rPr lang="en-IN" dirty="0" smtClean="0"/>
              <a:t> </a:t>
            </a:r>
            <a:r>
              <a:rPr lang="en-IN" dirty="0" err="1" smtClean="0"/>
              <a:t>sthana</a:t>
            </a:r>
            <a:endParaRPr lang="en-IN" dirty="0"/>
          </a:p>
        </p:txBody>
      </p:sp>
      <p:sp>
        <p:nvSpPr>
          <p:cNvPr id="22" name="TextBox 21"/>
          <p:cNvSpPr txBox="1"/>
          <p:nvPr/>
        </p:nvSpPr>
        <p:spPr>
          <a:xfrm>
            <a:off x="3929058" y="5643578"/>
            <a:ext cx="2698175" cy="369332"/>
          </a:xfrm>
          <a:prstGeom prst="rect">
            <a:avLst/>
          </a:prstGeom>
          <a:noFill/>
        </p:spPr>
        <p:txBody>
          <a:bodyPr wrap="none" rtlCol="0">
            <a:spAutoFit/>
          </a:bodyPr>
          <a:lstStyle/>
          <a:p>
            <a:r>
              <a:rPr lang="en-IN" dirty="0" err="1" smtClean="0"/>
              <a:t>Rasavaha</a:t>
            </a:r>
            <a:r>
              <a:rPr lang="en-IN" dirty="0" smtClean="0"/>
              <a:t> </a:t>
            </a:r>
            <a:r>
              <a:rPr lang="en-IN" dirty="0" err="1" smtClean="0"/>
              <a:t>stroto</a:t>
            </a:r>
            <a:r>
              <a:rPr lang="en-IN" dirty="0" smtClean="0"/>
              <a:t> </a:t>
            </a:r>
            <a:r>
              <a:rPr lang="en-IN" dirty="0" err="1" smtClean="0"/>
              <a:t>sanga</a:t>
            </a:r>
            <a:endParaRPr lang="en-IN" dirty="0"/>
          </a:p>
        </p:txBody>
      </p:sp>
      <p:sp>
        <p:nvSpPr>
          <p:cNvPr id="24" name="Down Arrow 23"/>
          <p:cNvSpPr/>
          <p:nvPr/>
        </p:nvSpPr>
        <p:spPr>
          <a:xfrm>
            <a:off x="4572000" y="6000768"/>
            <a:ext cx="484632"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4214810" y="6572272"/>
            <a:ext cx="1247457" cy="369332"/>
          </a:xfrm>
          <a:prstGeom prst="rect">
            <a:avLst/>
          </a:prstGeom>
          <a:noFill/>
        </p:spPr>
        <p:txBody>
          <a:bodyPr wrap="none" rtlCol="0">
            <a:spAutoFit/>
          </a:bodyPr>
          <a:lstStyle/>
          <a:p>
            <a:r>
              <a:rPr lang="en-IN" smtClean="0"/>
              <a:t>aamavata</a:t>
            </a: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114" y="301933"/>
            <a:ext cx="3942946" cy="803535"/>
          </a:xfrm>
        </p:spPr>
        <p:txBody>
          <a:bodyPr/>
          <a:lstStyle/>
          <a:p>
            <a:r>
              <a:rPr lang="sa-IN" sz="4400" b="1" u="sng" dirty="0" smtClean="0">
                <a:solidFill>
                  <a:srgbClr val="FF0000"/>
                </a:solidFill>
                <a:latin typeface="Aparajita" panose="020B0604020202020204" pitchFamily="34" charset="0"/>
                <a:cs typeface="Aparajita" panose="020B0604020202020204" pitchFamily="34" charset="0"/>
              </a:rPr>
              <a:t>व्यवच्छेदक निदान </a:t>
            </a:r>
            <a:endParaRPr lang="en-IN" dirty="0">
              <a:solidFill>
                <a:srgbClr val="FF0000"/>
              </a:solidFill>
            </a:endParaRPr>
          </a:p>
        </p:txBody>
      </p:sp>
      <p:sp>
        <p:nvSpPr>
          <p:cNvPr id="3" name="TextBox 2"/>
          <p:cNvSpPr txBox="1"/>
          <p:nvPr/>
        </p:nvSpPr>
        <p:spPr>
          <a:xfrm>
            <a:off x="1634368" y="1199953"/>
            <a:ext cx="7232057" cy="2677656"/>
          </a:xfrm>
          <a:prstGeom prst="rect">
            <a:avLst/>
          </a:prstGeom>
          <a:noFill/>
        </p:spPr>
        <p:txBody>
          <a:bodyPr wrap="square" rtlCol="0">
            <a:spAutoFit/>
          </a:bodyPr>
          <a:lstStyle/>
          <a:p>
            <a:pPr algn="just"/>
            <a:r>
              <a:rPr lang="en-IN" sz="2800" dirty="0" smtClean="0">
                <a:latin typeface="Times New Roman" pitchFamily="18" charset="0"/>
                <a:cs typeface="Times New Roman" pitchFamily="18" charset="0"/>
              </a:rPr>
              <a:t>Patient presenting with </a:t>
            </a:r>
          </a:p>
          <a:p>
            <a:pPr algn="just"/>
            <a:endParaRPr lang="en-IN" sz="2800" dirty="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Suggestive of </a:t>
            </a:r>
          </a:p>
          <a:p>
            <a:pPr algn="just"/>
            <a:endParaRPr lang="en-IN" sz="2800" dirty="0">
              <a:latin typeface="Times New Roman" pitchFamily="18" charset="0"/>
              <a:cs typeface="Times New Roman" pitchFamily="18" charset="0"/>
            </a:endParaRPr>
          </a:p>
          <a:p>
            <a:pPr algn="just"/>
            <a:r>
              <a:rPr lang="sa-IN" sz="2800" dirty="0" smtClean="0">
                <a:solidFill>
                  <a:srgbClr val="FFFF00"/>
                </a:solidFill>
                <a:latin typeface="Times New Roman" pitchFamily="18" charset="0"/>
                <a:cs typeface="Aparajita" panose="020B0604020202020204" pitchFamily="34" charset="0"/>
              </a:rPr>
              <a:t>संधिगत वात</a:t>
            </a:r>
          </a:p>
          <a:p>
            <a:pPr algn="just"/>
            <a:r>
              <a:rPr lang="sa-IN" sz="2800" dirty="0" smtClean="0">
                <a:solidFill>
                  <a:srgbClr val="FFFF00"/>
                </a:solidFill>
                <a:latin typeface="Times New Roman" pitchFamily="18" charset="0"/>
                <a:cs typeface="Aparajita" panose="020B0604020202020204" pitchFamily="34" charset="0"/>
              </a:rPr>
              <a:t>त्रिकपृष्ठकटिग्रह </a:t>
            </a:r>
            <a:endParaRPr lang="en-IN" sz="2800" dirty="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75538E-C933-46B1-BF2D-5E5149F5A4BE}" type="slidenum">
              <a:rPr lang="en-IN" smtClean="0"/>
              <a:pPr/>
              <a:t>21</a:t>
            </a:fld>
            <a:endParaRPr lang="en-I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357422" y="285728"/>
            <a:ext cx="3942946" cy="803535"/>
          </a:xfrm>
          <a:prstGeom prst="rect">
            <a:avLst/>
          </a:prstGeom>
        </p:spPr>
        <p:txBody>
          <a:bodyPr/>
          <a:lst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a:lstStyle>
          <a:p>
            <a:r>
              <a:rPr lang="sa-IN" sz="4400" b="1" u="sng" kern="0" dirty="0" smtClean="0">
                <a:solidFill>
                  <a:srgbClr val="FF0000"/>
                </a:solidFill>
                <a:latin typeface="Aparajita" panose="020B0604020202020204" pitchFamily="34" charset="0"/>
                <a:cs typeface="Aparajita" panose="020B0604020202020204" pitchFamily="34" charset="0"/>
              </a:rPr>
              <a:t>व्यवच्छेदक निदान </a:t>
            </a:r>
            <a:endParaRPr lang="en-IN" kern="0" dirty="0">
              <a:solidFill>
                <a:srgbClr val="FF0000"/>
              </a:solidFill>
            </a:endParaRPr>
          </a:p>
        </p:txBody>
      </p:sp>
      <p:sp>
        <p:nvSpPr>
          <p:cNvPr id="4" name="TextBox 3"/>
          <p:cNvSpPr txBox="1"/>
          <p:nvPr/>
        </p:nvSpPr>
        <p:spPr>
          <a:xfrm>
            <a:off x="1705968" y="1050876"/>
            <a:ext cx="7001303" cy="4524315"/>
          </a:xfrm>
          <a:prstGeom prst="rect">
            <a:avLst/>
          </a:prstGeom>
          <a:noFill/>
        </p:spPr>
        <p:txBody>
          <a:bodyPr wrap="square" rtlCol="0">
            <a:spAutoFit/>
          </a:bodyPr>
          <a:lstStyle/>
          <a:p>
            <a:r>
              <a:rPr lang="sa-IN" sz="3600" dirty="0" smtClean="0">
                <a:solidFill>
                  <a:srgbClr val="FFFF00"/>
                </a:solidFill>
                <a:latin typeface="Aparajita" panose="020B0604020202020204" pitchFamily="34" charset="0"/>
                <a:cs typeface="Aparajita" panose="020B0604020202020204" pitchFamily="34" charset="0"/>
              </a:rPr>
              <a:t>संधिगत वात   </a:t>
            </a:r>
          </a:p>
          <a:p>
            <a:r>
              <a:rPr lang="en-US" sz="2800" dirty="0" smtClean="0">
                <a:latin typeface="Monotype Corsiva" panose="03010101010201010101" pitchFamily="66" charset="0"/>
                <a:cs typeface="Aparajita" panose="020B0604020202020204" pitchFamily="34" charset="0"/>
              </a:rPr>
              <a:t>  </a:t>
            </a:r>
            <a:r>
              <a:rPr lang="en-US" sz="2800" dirty="0" err="1" smtClean="0">
                <a:latin typeface="Monotype Corsiva" panose="03010101010201010101" pitchFamily="66" charset="0"/>
                <a:cs typeface="Aparajita" panose="020B0604020202020204" pitchFamily="34" charset="0"/>
              </a:rPr>
              <a:t>ruja,shopha</a:t>
            </a:r>
            <a:r>
              <a:rPr lang="en-US" sz="2800" dirty="0" smtClean="0">
                <a:latin typeface="Monotype Corsiva" panose="03010101010201010101" pitchFamily="66" charset="0"/>
                <a:cs typeface="Aparajita" panose="020B0604020202020204" pitchFamily="34" charset="0"/>
              </a:rPr>
              <a:t> and </a:t>
            </a:r>
            <a:r>
              <a:rPr lang="en-US" sz="2800" dirty="0" err="1" smtClean="0">
                <a:latin typeface="Monotype Corsiva" panose="03010101010201010101" pitchFamily="66" charset="0"/>
                <a:cs typeface="Aparajita" panose="020B0604020202020204" pitchFamily="34" charset="0"/>
              </a:rPr>
              <a:t>stbdatha</a:t>
            </a:r>
            <a:r>
              <a:rPr lang="en-US" sz="2800" dirty="0" smtClean="0">
                <a:latin typeface="Monotype Corsiva" panose="03010101010201010101" pitchFamily="66" charset="0"/>
                <a:cs typeface="Aparajita" panose="020B0604020202020204" pitchFamily="34" charset="0"/>
              </a:rPr>
              <a:t> the multiple </a:t>
            </a:r>
            <a:r>
              <a:rPr lang="en-US" sz="2800" dirty="0" err="1" smtClean="0">
                <a:latin typeface="Monotype Corsiva" panose="03010101010201010101" pitchFamily="66" charset="0"/>
                <a:cs typeface="Aparajita" panose="020B0604020202020204" pitchFamily="34" charset="0"/>
              </a:rPr>
              <a:t>sandis</a:t>
            </a:r>
            <a:endParaRPr lang="en-US" sz="2800" dirty="0" smtClean="0">
              <a:latin typeface="Monotype Corsiva" panose="03010101010201010101" pitchFamily="66" charset="0"/>
              <a:cs typeface="Aparajita" panose="020B0604020202020204" pitchFamily="34" charset="0"/>
            </a:endParaRPr>
          </a:p>
          <a:p>
            <a:r>
              <a:rPr lang="en-US" sz="2800" dirty="0" smtClean="0">
                <a:latin typeface="Monotype Corsiva" panose="03010101010201010101" pitchFamily="66" charset="0"/>
                <a:cs typeface="Aparajita" panose="020B0604020202020204" pitchFamily="34" charset="0"/>
              </a:rPr>
              <a:t> </a:t>
            </a:r>
          </a:p>
          <a:p>
            <a:endParaRPr lang="en-US" sz="2800" dirty="0">
              <a:latin typeface="Monotype Corsiva" panose="03010101010201010101" pitchFamily="66" charset="0"/>
              <a:cs typeface="Aparajita" panose="020B0604020202020204" pitchFamily="34" charset="0"/>
            </a:endParaRPr>
          </a:p>
          <a:p>
            <a:r>
              <a:rPr lang="en-US" sz="2800" dirty="0" smtClean="0">
                <a:latin typeface="Monotype Corsiva" panose="03010101010201010101" pitchFamily="66" charset="0"/>
                <a:cs typeface="Aparajita" panose="020B0604020202020204" pitchFamily="34" charset="0"/>
              </a:rPr>
              <a:t>Observed in :</a:t>
            </a:r>
            <a:endParaRPr lang="sa-IN" sz="2800" dirty="0" smtClean="0">
              <a:latin typeface="Monotype Corsiva" panose="03010101010201010101" pitchFamily="66" charset="0"/>
              <a:cs typeface="Aparajita" panose="020B0604020202020204" pitchFamily="34" charset="0"/>
            </a:endParaRPr>
          </a:p>
          <a:p>
            <a:r>
              <a:rPr lang="en-US" sz="2800" dirty="0" smtClean="0">
                <a:latin typeface="Monotype Corsiva" panose="03010101010201010101" pitchFamily="66" charset="0"/>
                <a:cs typeface="Aparajita" panose="020B0604020202020204" pitchFamily="34" charset="0"/>
              </a:rPr>
              <a:t> </a:t>
            </a:r>
            <a:r>
              <a:rPr lang="sa-IN" sz="2800" dirty="0" smtClean="0">
                <a:latin typeface="Monotype Corsiva" panose="03010101010201010101" pitchFamily="66" charset="0"/>
                <a:cs typeface="Aparajita" panose="020B0604020202020204" pitchFamily="34" charset="0"/>
              </a:rPr>
              <a:t>संधिगत  वात </a:t>
            </a:r>
            <a:endParaRPr lang="en-US" sz="2800" dirty="0" smtClean="0">
              <a:latin typeface="Monotype Corsiva" panose="03010101010201010101" pitchFamily="66" charset="0"/>
              <a:cs typeface="Aparajita" panose="020B0604020202020204" pitchFamily="34" charset="0"/>
            </a:endParaRPr>
          </a:p>
          <a:p>
            <a:r>
              <a:rPr lang="en-US" sz="2800" dirty="0" smtClean="0">
                <a:latin typeface="Monotype Corsiva" panose="03010101010201010101" pitchFamily="66" charset="0"/>
                <a:cs typeface="Aparajita" panose="020B0604020202020204" pitchFamily="34" charset="0"/>
              </a:rPr>
              <a:t>   </a:t>
            </a:r>
            <a:r>
              <a:rPr lang="sa-IN" sz="2800" dirty="0" smtClean="0">
                <a:latin typeface="Monotype Corsiva" panose="03010101010201010101" pitchFamily="66" charset="0"/>
                <a:cs typeface="Aparajita" panose="020B0604020202020204" pitchFamily="34" charset="0"/>
              </a:rPr>
              <a:t>वातरक्त</a:t>
            </a:r>
          </a:p>
          <a:p>
            <a:r>
              <a:rPr lang="sa-IN" sz="2800" dirty="0">
                <a:latin typeface="Monotype Corsiva" panose="03010101010201010101" pitchFamily="66" charset="0"/>
                <a:cs typeface="Aparajita" panose="020B0604020202020204" pitchFamily="34" charset="0"/>
              </a:rPr>
              <a:t> </a:t>
            </a:r>
            <a:r>
              <a:rPr lang="sa-IN" sz="2800" dirty="0" smtClean="0">
                <a:latin typeface="Monotype Corsiva" panose="03010101010201010101" pitchFamily="66" charset="0"/>
                <a:cs typeface="Aparajita" panose="020B0604020202020204" pitchFamily="34" charset="0"/>
              </a:rPr>
              <a:t>  संधिग संन्निपात ज्वर</a:t>
            </a:r>
          </a:p>
          <a:p>
            <a:r>
              <a:rPr lang="sa-IN" sz="2800" dirty="0">
                <a:latin typeface="Monotype Corsiva" panose="03010101010201010101" pitchFamily="66" charset="0"/>
                <a:cs typeface="Aparajita" panose="020B0604020202020204" pitchFamily="34" charset="0"/>
              </a:rPr>
              <a:t> </a:t>
            </a:r>
            <a:r>
              <a:rPr lang="sa-IN" sz="2800" dirty="0" smtClean="0">
                <a:latin typeface="Monotype Corsiva" panose="03010101010201010101" pitchFamily="66" charset="0"/>
                <a:cs typeface="Aparajita" panose="020B0604020202020204" pitchFamily="34" charset="0"/>
              </a:rPr>
              <a:t>   </a:t>
            </a:r>
            <a:r>
              <a:rPr lang="sa-IN" sz="2800" dirty="0">
                <a:latin typeface="Monotype Corsiva" panose="03010101010201010101" pitchFamily="66" charset="0"/>
                <a:cs typeface="Aparajita" panose="020B0604020202020204" pitchFamily="34" charset="0"/>
              </a:rPr>
              <a:t>आमवात</a:t>
            </a:r>
          </a:p>
          <a:p>
            <a:r>
              <a:rPr lang="en-US" sz="2800" dirty="0" smtClean="0">
                <a:latin typeface="Monotype Corsiva" panose="03010101010201010101" pitchFamily="66" charset="0"/>
                <a:cs typeface="Aparajita" panose="020B0604020202020204" pitchFamily="34" charset="0"/>
              </a:rPr>
              <a:t>    </a:t>
            </a:r>
            <a:endParaRPr lang="en-IN" sz="2800" dirty="0">
              <a:latin typeface="Monotype Corsiva" panose="03010101010201010101" pitchFamily="66" charset="0"/>
              <a:cs typeface="Aparajita" panose="020B0604020202020204" pitchFamily="34" charset="0"/>
            </a:endParaRPr>
          </a:p>
        </p:txBody>
      </p:sp>
      <p:sp>
        <p:nvSpPr>
          <p:cNvPr id="5" name="Rectangle 4"/>
          <p:cNvSpPr/>
          <p:nvPr/>
        </p:nvSpPr>
        <p:spPr>
          <a:xfrm>
            <a:off x="4046562" y="4323132"/>
            <a:ext cx="4960961" cy="1938992"/>
          </a:xfrm>
          <a:prstGeom prst="rect">
            <a:avLst/>
          </a:prstGeom>
        </p:spPr>
        <p:txBody>
          <a:bodyPr wrap="square">
            <a:spAutoFit/>
          </a:bodyPr>
          <a:lstStyle/>
          <a:p>
            <a:pPr algn="r"/>
            <a:r>
              <a:rPr lang="sa-IN" sz="2400" dirty="0">
                <a:latin typeface="Aparajita" panose="020B0604020202020204" pitchFamily="34" charset="0"/>
                <a:cs typeface="Aparajita" panose="020B0604020202020204" pitchFamily="34" charset="0"/>
              </a:rPr>
              <a:t>वातपूर्णदृतिस्पर्शः शोथः </a:t>
            </a:r>
            <a:r>
              <a:rPr lang="sa-IN" sz="2400" dirty="0" smtClean="0">
                <a:latin typeface="Aparajita" panose="020B0604020202020204" pitchFamily="34" charset="0"/>
                <a:cs typeface="Aparajita" panose="020B0604020202020204" pitchFamily="34" charset="0"/>
              </a:rPr>
              <a:t>सन्धिगतेऽनिले | </a:t>
            </a:r>
            <a:r>
              <a:rPr lang="sa-IN" sz="2400" dirty="0">
                <a:latin typeface="Aparajita" panose="020B0604020202020204" pitchFamily="34" charset="0"/>
                <a:cs typeface="Aparajita" panose="020B0604020202020204" pitchFamily="34" charset="0"/>
              </a:rPr>
              <a:t/>
            </a:r>
            <a:br>
              <a:rPr lang="sa-IN" sz="2400" dirty="0">
                <a:latin typeface="Aparajita" panose="020B0604020202020204" pitchFamily="34" charset="0"/>
                <a:cs typeface="Aparajita" panose="020B0604020202020204" pitchFamily="34" charset="0"/>
              </a:rPr>
            </a:br>
            <a:r>
              <a:rPr lang="sa-IN" sz="2400" dirty="0">
                <a:latin typeface="Aparajita" panose="020B0604020202020204" pitchFamily="34" charset="0"/>
                <a:cs typeface="Aparajita" panose="020B0604020202020204" pitchFamily="34" charset="0"/>
              </a:rPr>
              <a:t>प्रसारणाकुञ्चनयोः </a:t>
            </a:r>
            <a:r>
              <a:rPr lang="sa-IN" sz="2400" dirty="0" smtClean="0">
                <a:latin typeface="Aparajita" panose="020B0604020202020204" pitchFamily="34" charset="0"/>
                <a:cs typeface="Aparajita" panose="020B0604020202020204" pitchFamily="34" charset="0"/>
              </a:rPr>
              <a:t>प्रवृत्तिश्च सवेदना || च.चि.२८/३७</a:t>
            </a:r>
          </a:p>
          <a:p>
            <a:pPr algn="r"/>
            <a:r>
              <a:rPr lang="sa-IN" sz="2400" dirty="0">
                <a:latin typeface="Aparajita" panose="020B0604020202020204" pitchFamily="34" charset="0"/>
                <a:cs typeface="Aparajita" panose="020B0604020202020204" pitchFamily="34" charset="0"/>
              </a:rPr>
              <a:t>हन्ति सन्धिगतः सन्धीन् शूलशोफौ करोति च </a:t>
            </a:r>
            <a:r>
              <a:rPr lang="sa-IN" sz="2400" dirty="0" smtClean="0">
                <a:latin typeface="Aparajita" panose="020B0604020202020204" pitchFamily="34" charset="0"/>
                <a:cs typeface="Aparajita" panose="020B0604020202020204" pitchFamily="34" charset="0"/>
              </a:rPr>
              <a:t>|</a:t>
            </a:r>
          </a:p>
          <a:p>
            <a:pPr algn="r"/>
            <a:r>
              <a:rPr lang="sa-IN" sz="2400" dirty="0" smtClean="0">
                <a:latin typeface="Aparajita" panose="020B0604020202020204" pitchFamily="34" charset="0"/>
                <a:cs typeface="Aparajita" panose="020B0604020202020204" pitchFamily="34" charset="0"/>
              </a:rPr>
              <a:t>सु.नि.१/२८  </a:t>
            </a:r>
            <a:endParaRPr lang="en-IN" sz="2400" dirty="0">
              <a:latin typeface="Aparajita" panose="020B0604020202020204" pitchFamily="34" charset="0"/>
              <a:cs typeface="Aparajita" panose="020B0604020202020204" pitchFamily="34" charset="0"/>
            </a:endParaRPr>
          </a:p>
        </p:txBody>
      </p:sp>
      <p:sp>
        <p:nvSpPr>
          <p:cNvPr id="6" name="Slide Number Placeholder 5"/>
          <p:cNvSpPr>
            <a:spLocks noGrp="1"/>
          </p:cNvSpPr>
          <p:nvPr>
            <p:ph type="sldNum" sz="quarter" idx="12"/>
          </p:nvPr>
        </p:nvSpPr>
        <p:spPr/>
        <p:txBody>
          <a:bodyPr/>
          <a:lstStyle/>
          <a:p>
            <a:fld id="{0F3A3210-401B-4981-BD17-9ABDC7A4986D}" type="slidenum">
              <a:rPr lang="en-IN" smtClean="0"/>
              <a:pPr/>
              <a:t>22</a:t>
            </a:fld>
            <a:endParaRPr lang="en-IN"/>
          </a:p>
        </p:txBody>
      </p:sp>
    </p:spTree>
    <p:extLst>
      <p:ext uri="{BB962C8B-B14F-4D97-AF65-F5344CB8AC3E}">
        <p14:creationId xmlns="" xmlns:p14="http://schemas.microsoft.com/office/powerpoint/2010/main" val="141418528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71670" y="214290"/>
            <a:ext cx="3942946" cy="803535"/>
          </a:xfrm>
          <a:prstGeom prst="rect">
            <a:avLst/>
          </a:prstGeom>
        </p:spPr>
        <p:txBody>
          <a:bodyPr/>
          <a:lst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a:lstStyle>
          <a:p>
            <a:pPr algn="ctr"/>
            <a:r>
              <a:rPr lang="sa-IN" sz="4400" b="1" u="sng" kern="0" dirty="0" smtClean="0">
                <a:solidFill>
                  <a:srgbClr val="FF0000"/>
                </a:solidFill>
                <a:latin typeface="Aparajita" panose="020B0604020202020204" pitchFamily="34" charset="0"/>
                <a:cs typeface="Aparajita" panose="020B0604020202020204" pitchFamily="34" charset="0"/>
              </a:rPr>
              <a:t>व्यवच्छेदक निदान </a:t>
            </a:r>
            <a:endParaRPr lang="en-IN" kern="0" dirty="0">
              <a:solidFill>
                <a:srgbClr val="FF0000"/>
              </a:solidFill>
            </a:endParaRPr>
          </a:p>
        </p:txBody>
      </p:sp>
      <p:sp>
        <p:nvSpPr>
          <p:cNvPr id="3" name="TextBox 2"/>
          <p:cNvSpPr txBox="1"/>
          <p:nvPr/>
        </p:nvSpPr>
        <p:spPr>
          <a:xfrm>
            <a:off x="1733265" y="1405719"/>
            <a:ext cx="6892120" cy="1384995"/>
          </a:xfrm>
          <a:prstGeom prst="rect">
            <a:avLst/>
          </a:prstGeom>
          <a:noFill/>
        </p:spPr>
        <p:txBody>
          <a:bodyPr wrap="square" rtlCol="0">
            <a:spAutoFit/>
          </a:bodyPr>
          <a:lstStyle/>
          <a:p>
            <a:r>
              <a:rPr lang="sa-IN" sz="2800" b="1" dirty="0" smtClean="0">
                <a:solidFill>
                  <a:srgbClr val="FFFF00"/>
                </a:solidFill>
                <a:latin typeface="Aparajita" panose="020B0604020202020204" pitchFamily="34" charset="0"/>
                <a:cs typeface="Aparajita" panose="020B0604020202020204" pitchFamily="34" charset="0"/>
              </a:rPr>
              <a:t>वातरक्त</a:t>
            </a:r>
          </a:p>
          <a:p>
            <a:r>
              <a:rPr lang="en-US" sz="2800" dirty="0" smtClean="0">
                <a:latin typeface="Aparajita" panose="020B0604020202020204" pitchFamily="34" charset="0"/>
                <a:cs typeface="Aparajita" panose="020B0604020202020204" pitchFamily="34" charset="0"/>
              </a:rPr>
              <a:t>Absence of </a:t>
            </a:r>
            <a:r>
              <a:rPr lang="en-US" sz="2800" dirty="0" err="1" smtClean="0">
                <a:latin typeface="Aparajita" panose="020B0604020202020204" pitchFamily="34" charset="0"/>
                <a:cs typeface="Aparajita" panose="020B0604020202020204" pitchFamily="34" charset="0"/>
              </a:rPr>
              <a:t>Rakta</a:t>
            </a:r>
            <a:r>
              <a:rPr lang="en-US" sz="2800" dirty="0" smtClean="0">
                <a:latin typeface="Aparajita" panose="020B0604020202020204" pitchFamily="34" charset="0"/>
                <a:cs typeface="Aparajita" panose="020B0604020202020204" pitchFamily="34" charset="0"/>
              </a:rPr>
              <a:t> </a:t>
            </a:r>
            <a:r>
              <a:rPr lang="en-US" sz="2800" dirty="0" err="1" smtClean="0">
                <a:latin typeface="Aparajita" panose="020B0604020202020204" pitchFamily="34" charset="0"/>
                <a:cs typeface="Aparajita" panose="020B0604020202020204" pitchFamily="34" charset="0"/>
              </a:rPr>
              <a:t>dusti</a:t>
            </a:r>
            <a:r>
              <a:rPr lang="en-US" sz="2800" dirty="0" smtClean="0">
                <a:latin typeface="Aparajita" panose="020B0604020202020204" pitchFamily="34" charset="0"/>
                <a:cs typeface="Aparajita" panose="020B0604020202020204" pitchFamily="34" charset="0"/>
              </a:rPr>
              <a:t> </a:t>
            </a:r>
            <a:r>
              <a:rPr lang="en-US" sz="2800" dirty="0" err="1" smtClean="0">
                <a:latin typeface="Aparajita" panose="020B0604020202020204" pitchFamily="34" charset="0"/>
                <a:cs typeface="Aparajita" panose="020B0604020202020204" pitchFamily="34" charset="0"/>
              </a:rPr>
              <a:t>lakshana</a:t>
            </a:r>
            <a:r>
              <a:rPr lang="en-US" sz="2800" dirty="0" smtClean="0">
                <a:latin typeface="Aparajita" panose="020B0604020202020204" pitchFamily="34" charset="0"/>
                <a:cs typeface="Aparajita" panose="020B0604020202020204" pitchFamily="34" charset="0"/>
              </a:rPr>
              <a:t> </a:t>
            </a:r>
            <a:r>
              <a:rPr lang="sa-IN" sz="2800" dirty="0" smtClean="0">
                <a:latin typeface="Aparajita" panose="020B0604020202020204" pitchFamily="34" charset="0"/>
                <a:cs typeface="Aparajita" panose="020B0604020202020204" pitchFamily="34" charset="0"/>
              </a:rPr>
              <a:t> </a:t>
            </a:r>
            <a:r>
              <a:rPr lang="en-US" sz="2800" dirty="0" smtClean="0">
                <a:latin typeface="Aparajita" panose="020B0604020202020204" pitchFamily="34" charset="0"/>
                <a:cs typeface="Aparajita" panose="020B0604020202020204" pitchFamily="34" charset="0"/>
              </a:rPr>
              <a:t>along with </a:t>
            </a:r>
            <a:r>
              <a:rPr lang="en-US" sz="2800" dirty="0" err="1" smtClean="0">
                <a:latin typeface="Aparajita" panose="020B0604020202020204" pitchFamily="34" charset="0"/>
                <a:cs typeface="Aparajita" panose="020B0604020202020204" pitchFamily="34" charset="0"/>
              </a:rPr>
              <a:t>sandhigata</a:t>
            </a:r>
            <a:r>
              <a:rPr lang="en-US" sz="2800" dirty="0" smtClean="0">
                <a:latin typeface="Aparajita" panose="020B0604020202020204" pitchFamily="34" charset="0"/>
                <a:cs typeface="Aparajita" panose="020B0604020202020204" pitchFamily="34" charset="0"/>
              </a:rPr>
              <a:t> </a:t>
            </a:r>
            <a:r>
              <a:rPr lang="en-US" sz="2800" dirty="0" err="1" smtClean="0">
                <a:latin typeface="Aparajita" panose="020B0604020202020204" pitchFamily="34" charset="0"/>
                <a:cs typeface="Aparajita" panose="020B0604020202020204" pitchFamily="34" charset="0"/>
              </a:rPr>
              <a:t>vata</a:t>
            </a:r>
            <a:r>
              <a:rPr lang="en-US" sz="2800" dirty="0" smtClean="0">
                <a:latin typeface="Aparajita" panose="020B0604020202020204" pitchFamily="34" charset="0"/>
                <a:cs typeface="Aparajita" panose="020B0604020202020204" pitchFamily="34" charset="0"/>
              </a:rPr>
              <a:t> excludes </a:t>
            </a:r>
            <a:r>
              <a:rPr lang="en-US" sz="2800" dirty="0" err="1" smtClean="0">
                <a:latin typeface="Aparajita" panose="020B0604020202020204" pitchFamily="34" charset="0"/>
                <a:cs typeface="Aparajita" panose="020B0604020202020204" pitchFamily="34" charset="0"/>
              </a:rPr>
              <a:t>Vararakta</a:t>
            </a:r>
            <a:r>
              <a:rPr lang="en-US" sz="2800" dirty="0" smtClean="0">
                <a:latin typeface="Aparajita" panose="020B0604020202020204" pitchFamily="34" charset="0"/>
                <a:cs typeface="Aparajita" panose="020B0604020202020204" pitchFamily="34" charset="0"/>
              </a:rPr>
              <a:t>.</a:t>
            </a:r>
          </a:p>
        </p:txBody>
      </p:sp>
      <p:sp>
        <p:nvSpPr>
          <p:cNvPr id="4" name="Rectangle 3"/>
          <p:cNvSpPr/>
          <p:nvPr/>
        </p:nvSpPr>
        <p:spPr>
          <a:xfrm>
            <a:off x="3439236" y="3957558"/>
            <a:ext cx="5561462" cy="2677656"/>
          </a:xfrm>
          <a:prstGeom prst="rect">
            <a:avLst/>
          </a:prstGeom>
        </p:spPr>
        <p:txBody>
          <a:bodyPr wrap="square">
            <a:spAutoFit/>
          </a:bodyPr>
          <a:lstStyle/>
          <a:p>
            <a:pPr algn="r"/>
            <a:r>
              <a:rPr lang="sa-IN" sz="2400" dirty="0">
                <a:latin typeface="Aparajita" panose="020B0604020202020204" pitchFamily="34" charset="0"/>
                <a:cs typeface="Aparajita" panose="020B0604020202020204" pitchFamily="34" charset="0"/>
              </a:rPr>
              <a:t>स्वेदोऽत्यर्थं न वा कार्ष्ण्यं स्पर्शाज्ञत्वं </a:t>
            </a:r>
            <a:r>
              <a:rPr lang="sa-IN" sz="2400" dirty="0" smtClean="0">
                <a:latin typeface="Aparajita" panose="020B0604020202020204" pitchFamily="34" charset="0"/>
                <a:cs typeface="Aparajita" panose="020B0604020202020204" pitchFamily="34" charset="0"/>
              </a:rPr>
              <a:t>क्षतेऽतिरुक्</a:t>
            </a:r>
            <a:r>
              <a:rPr lang="en-US" sz="2400" dirty="0" smtClean="0">
                <a:latin typeface="Aparajita" panose="020B0604020202020204" pitchFamily="34" charset="0"/>
                <a:cs typeface="Aparajita" panose="020B0604020202020204" pitchFamily="34" charset="0"/>
              </a:rPr>
              <a:t> </a:t>
            </a:r>
            <a:r>
              <a:rPr lang="sa-IN" sz="2400" dirty="0" smtClean="0">
                <a:latin typeface="Aparajita" panose="020B0604020202020204" pitchFamily="34" charset="0"/>
                <a:cs typeface="Aparajita" panose="020B0604020202020204" pitchFamily="34" charset="0"/>
              </a:rPr>
              <a:t>| </a:t>
            </a:r>
            <a:r>
              <a:rPr lang="sa-IN" sz="2400" dirty="0">
                <a:latin typeface="Aparajita" panose="020B0604020202020204" pitchFamily="34" charset="0"/>
                <a:cs typeface="Aparajita" panose="020B0604020202020204" pitchFamily="34" charset="0"/>
              </a:rPr>
              <a:t/>
            </a:r>
            <a:br>
              <a:rPr lang="sa-IN" sz="2400" dirty="0">
                <a:latin typeface="Aparajita" panose="020B0604020202020204" pitchFamily="34" charset="0"/>
                <a:cs typeface="Aparajita" panose="020B0604020202020204" pitchFamily="34" charset="0"/>
              </a:rPr>
            </a:br>
            <a:r>
              <a:rPr lang="sa-IN" sz="2400" dirty="0">
                <a:latin typeface="Aparajita" panose="020B0604020202020204" pitchFamily="34" charset="0"/>
                <a:cs typeface="Aparajita" panose="020B0604020202020204" pitchFamily="34" charset="0"/>
              </a:rPr>
              <a:t>सन्धिशैथिल्यमालस्यं सदनं </a:t>
            </a:r>
            <a:r>
              <a:rPr lang="sa-IN" sz="2400" dirty="0" smtClean="0">
                <a:latin typeface="Aparajita" panose="020B0604020202020204" pitchFamily="34" charset="0"/>
                <a:cs typeface="Aparajita" panose="020B0604020202020204" pitchFamily="34" charset="0"/>
              </a:rPr>
              <a:t>पिडकोद्गमः</a:t>
            </a:r>
            <a:r>
              <a:rPr lang="en-US" sz="2400" dirty="0" smtClean="0">
                <a:latin typeface="Aparajita" panose="020B0604020202020204" pitchFamily="34" charset="0"/>
                <a:cs typeface="Aparajita" panose="020B0604020202020204" pitchFamily="34" charset="0"/>
              </a:rPr>
              <a:t> </a:t>
            </a:r>
            <a:r>
              <a:rPr lang="sa-IN" sz="2400" dirty="0" smtClean="0">
                <a:latin typeface="Aparajita" panose="020B0604020202020204" pitchFamily="34" charset="0"/>
                <a:cs typeface="Aparajita" panose="020B0604020202020204" pitchFamily="34" charset="0"/>
              </a:rPr>
              <a:t>||</a:t>
            </a:r>
            <a:r>
              <a:rPr lang="sa-IN" sz="2400" dirty="0">
                <a:latin typeface="Aparajita" panose="020B0604020202020204" pitchFamily="34" charset="0"/>
                <a:cs typeface="Aparajita" panose="020B0604020202020204" pitchFamily="34" charset="0"/>
              </a:rPr>
              <a:t/>
            </a:r>
            <a:br>
              <a:rPr lang="sa-IN" sz="2400" dirty="0">
                <a:latin typeface="Aparajita" panose="020B0604020202020204" pitchFamily="34" charset="0"/>
                <a:cs typeface="Aparajita" panose="020B0604020202020204" pitchFamily="34" charset="0"/>
              </a:rPr>
            </a:br>
            <a:r>
              <a:rPr lang="sa-IN" sz="2400" dirty="0" smtClean="0">
                <a:latin typeface="Aparajita" panose="020B0604020202020204" pitchFamily="34" charset="0"/>
                <a:cs typeface="Aparajita" panose="020B0604020202020204" pitchFamily="34" charset="0"/>
              </a:rPr>
              <a:t>जानुजङ्घोरुकट्यंसहस्तपादाङ्गसन्धिषु</a:t>
            </a:r>
            <a:r>
              <a:rPr lang="en-US" sz="2400" dirty="0" smtClean="0">
                <a:latin typeface="Aparajita" panose="020B0604020202020204" pitchFamily="34" charset="0"/>
                <a:cs typeface="Aparajita" panose="020B0604020202020204" pitchFamily="34" charset="0"/>
              </a:rPr>
              <a:t> </a:t>
            </a:r>
            <a:r>
              <a:rPr lang="sa-IN" sz="2400" dirty="0" smtClean="0">
                <a:latin typeface="Aparajita" panose="020B0604020202020204" pitchFamily="34" charset="0"/>
                <a:cs typeface="Aparajita" panose="020B0604020202020204" pitchFamily="34" charset="0"/>
              </a:rPr>
              <a:t>| </a:t>
            </a:r>
            <a:r>
              <a:rPr lang="sa-IN" sz="2400" dirty="0">
                <a:latin typeface="Aparajita" panose="020B0604020202020204" pitchFamily="34" charset="0"/>
                <a:cs typeface="Aparajita" panose="020B0604020202020204" pitchFamily="34" charset="0"/>
              </a:rPr>
              <a:t/>
            </a:r>
            <a:br>
              <a:rPr lang="sa-IN" sz="2400" dirty="0">
                <a:latin typeface="Aparajita" panose="020B0604020202020204" pitchFamily="34" charset="0"/>
                <a:cs typeface="Aparajita" panose="020B0604020202020204" pitchFamily="34" charset="0"/>
              </a:rPr>
            </a:br>
            <a:r>
              <a:rPr lang="sa-IN" sz="2400" dirty="0">
                <a:latin typeface="Aparajita" panose="020B0604020202020204" pitchFamily="34" charset="0"/>
                <a:cs typeface="Aparajita" panose="020B0604020202020204" pitchFamily="34" charset="0"/>
              </a:rPr>
              <a:t>निस्तोदः स्फुरणं भेदो गुरुत्वं सुप्तिरेव </a:t>
            </a:r>
            <a:r>
              <a:rPr lang="sa-IN" sz="2400" dirty="0" smtClean="0">
                <a:latin typeface="Aparajita" panose="020B0604020202020204" pitchFamily="34" charset="0"/>
                <a:cs typeface="Aparajita" panose="020B0604020202020204" pitchFamily="34" charset="0"/>
              </a:rPr>
              <a:t>च</a:t>
            </a:r>
            <a:r>
              <a:rPr lang="en-US" sz="2400" dirty="0" smtClean="0">
                <a:latin typeface="Aparajita" panose="020B0604020202020204" pitchFamily="34" charset="0"/>
                <a:cs typeface="Aparajita" panose="020B0604020202020204" pitchFamily="34" charset="0"/>
              </a:rPr>
              <a:t> </a:t>
            </a:r>
            <a:r>
              <a:rPr lang="sa-IN" sz="2400" dirty="0" smtClean="0">
                <a:latin typeface="Aparajita" panose="020B0604020202020204" pitchFamily="34" charset="0"/>
                <a:cs typeface="Aparajita" panose="020B0604020202020204" pitchFamily="34" charset="0"/>
              </a:rPr>
              <a:t>|| </a:t>
            </a:r>
            <a:r>
              <a:rPr lang="sa-IN" sz="2400" dirty="0">
                <a:latin typeface="Aparajita" panose="020B0604020202020204" pitchFamily="34" charset="0"/>
                <a:cs typeface="Aparajita" panose="020B0604020202020204" pitchFamily="34" charset="0"/>
              </a:rPr>
              <a:t/>
            </a:r>
            <a:br>
              <a:rPr lang="sa-IN" sz="2400" dirty="0">
                <a:latin typeface="Aparajita" panose="020B0604020202020204" pitchFamily="34" charset="0"/>
                <a:cs typeface="Aparajita" panose="020B0604020202020204" pitchFamily="34" charset="0"/>
              </a:rPr>
            </a:br>
            <a:r>
              <a:rPr lang="sa-IN" sz="2400" dirty="0">
                <a:latin typeface="Aparajita" panose="020B0604020202020204" pitchFamily="34" charset="0"/>
                <a:cs typeface="Aparajita" panose="020B0604020202020204" pitchFamily="34" charset="0"/>
              </a:rPr>
              <a:t>कण्डूः सन्धिषु रुग्भूत्वा भूत्वा नश्यति </a:t>
            </a:r>
            <a:r>
              <a:rPr lang="sa-IN" sz="2400" dirty="0" smtClean="0">
                <a:latin typeface="Aparajita" panose="020B0604020202020204" pitchFamily="34" charset="0"/>
                <a:cs typeface="Aparajita" panose="020B0604020202020204" pitchFamily="34" charset="0"/>
              </a:rPr>
              <a:t>चासकृत्</a:t>
            </a:r>
            <a:r>
              <a:rPr lang="en-US" sz="2400" dirty="0" smtClean="0">
                <a:latin typeface="Aparajita" panose="020B0604020202020204" pitchFamily="34" charset="0"/>
                <a:cs typeface="Aparajita" panose="020B0604020202020204" pitchFamily="34" charset="0"/>
              </a:rPr>
              <a:t> </a:t>
            </a:r>
            <a:r>
              <a:rPr lang="sa-IN" sz="2400" dirty="0" smtClean="0">
                <a:latin typeface="Aparajita" panose="020B0604020202020204" pitchFamily="34" charset="0"/>
                <a:cs typeface="Aparajita" panose="020B0604020202020204" pitchFamily="34" charset="0"/>
              </a:rPr>
              <a:t>| </a:t>
            </a:r>
            <a:r>
              <a:rPr lang="sa-IN" sz="2400" dirty="0">
                <a:latin typeface="Aparajita" panose="020B0604020202020204" pitchFamily="34" charset="0"/>
                <a:cs typeface="Aparajita" panose="020B0604020202020204" pitchFamily="34" charset="0"/>
              </a:rPr>
              <a:t/>
            </a:r>
            <a:br>
              <a:rPr lang="sa-IN" sz="2400" dirty="0">
                <a:latin typeface="Aparajita" panose="020B0604020202020204" pitchFamily="34" charset="0"/>
                <a:cs typeface="Aparajita" panose="020B0604020202020204" pitchFamily="34" charset="0"/>
              </a:rPr>
            </a:br>
            <a:r>
              <a:rPr lang="sa-IN" sz="2400" dirty="0">
                <a:latin typeface="Aparajita" panose="020B0604020202020204" pitchFamily="34" charset="0"/>
                <a:cs typeface="Aparajita" panose="020B0604020202020204" pitchFamily="34" charset="0"/>
              </a:rPr>
              <a:t>वैवर्ण्यं </a:t>
            </a:r>
            <a:r>
              <a:rPr lang="sa-IN" sz="2400" dirty="0" smtClean="0">
                <a:latin typeface="Aparajita" panose="020B0604020202020204" pitchFamily="34" charset="0"/>
                <a:cs typeface="Aparajita" panose="020B0604020202020204" pitchFamily="34" charset="0"/>
              </a:rPr>
              <a:t>मण्डलोत्पत्तिर्वातासृक्पूर्वलक्षणम्</a:t>
            </a:r>
            <a:r>
              <a:rPr lang="en-US" sz="2400" dirty="0" smtClean="0">
                <a:latin typeface="Aparajita" panose="020B0604020202020204" pitchFamily="34" charset="0"/>
                <a:cs typeface="Aparajita" panose="020B0604020202020204" pitchFamily="34" charset="0"/>
              </a:rPr>
              <a:t> </a:t>
            </a:r>
            <a:r>
              <a:rPr lang="sa-IN" sz="2400" dirty="0" smtClean="0">
                <a:latin typeface="Aparajita" panose="020B0604020202020204" pitchFamily="34" charset="0"/>
                <a:cs typeface="Aparajita" panose="020B0604020202020204" pitchFamily="34" charset="0"/>
              </a:rPr>
              <a:t>||</a:t>
            </a:r>
            <a:endParaRPr lang="en-US" sz="2400" dirty="0" smtClean="0">
              <a:latin typeface="Aparajita" panose="020B0604020202020204" pitchFamily="34" charset="0"/>
              <a:cs typeface="Aparajita" panose="020B0604020202020204" pitchFamily="34" charset="0"/>
            </a:endParaRPr>
          </a:p>
          <a:p>
            <a:pPr algn="r"/>
            <a:r>
              <a:rPr lang="sa-IN" sz="2400" dirty="0" smtClean="0">
                <a:latin typeface="Aparajita" panose="020B0604020202020204" pitchFamily="34" charset="0"/>
                <a:cs typeface="Aparajita" panose="020B0604020202020204" pitchFamily="34" charset="0"/>
              </a:rPr>
              <a:t>च.चि.२९/१६</a:t>
            </a:r>
            <a:r>
              <a:rPr lang="en-US" sz="2400" dirty="0" smtClean="0">
                <a:latin typeface="Aparajita" panose="020B0604020202020204" pitchFamily="34" charset="0"/>
                <a:cs typeface="Aparajita" panose="020B0604020202020204" pitchFamily="34" charset="0"/>
              </a:rPr>
              <a:t>,</a:t>
            </a:r>
            <a:r>
              <a:rPr lang="sa-IN" sz="2400" dirty="0" smtClean="0">
                <a:latin typeface="Aparajita" panose="020B0604020202020204" pitchFamily="34" charset="0"/>
                <a:cs typeface="Aparajita" panose="020B0604020202020204" pitchFamily="34" charset="0"/>
              </a:rPr>
              <a:t>१८ </a:t>
            </a:r>
            <a:endParaRPr lang="en-IN" sz="2400" dirty="0">
              <a:latin typeface="Aparajita" panose="020B0604020202020204" pitchFamily="34" charset="0"/>
              <a:cs typeface="Aparajita" panose="020B0604020202020204" pitchFamily="34" charset="0"/>
            </a:endParaRPr>
          </a:p>
        </p:txBody>
      </p:sp>
      <p:sp>
        <p:nvSpPr>
          <p:cNvPr id="5" name="Slide Number Placeholder 4"/>
          <p:cNvSpPr>
            <a:spLocks noGrp="1"/>
          </p:cNvSpPr>
          <p:nvPr>
            <p:ph type="sldNum" sz="quarter" idx="12"/>
          </p:nvPr>
        </p:nvSpPr>
        <p:spPr/>
        <p:txBody>
          <a:bodyPr/>
          <a:lstStyle/>
          <a:p>
            <a:fld id="{0F3A3210-401B-4981-BD17-9ABDC7A4986D}" type="slidenum">
              <a:rPr lang="en-IN" smtClean="0"/>
              <a:pPr/>
              <a:t>23</a:t>
            </a:fld>
            <a:endParaRPr lang="en-IN"/>
          </a:p>
        </p:txBody>
      </p:sp>
    </p:spTree>
    <p:extLst>
      <p:ext uri="{BB962C8B-B14F-4D97-AF65-F5344CB8AC3E}">
        <p14:creationId xmlns="" xmlns:p14="http://schemas.microsoft.com/office/powerpoint/2010/main" val="13949425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33265" y="76230"/>
            <a:ext cx="3942946" cy="803535"/>
          </a:xfrm>
          <a:prstGeom prst="rect">
            <a:avLst/>
          </a:prstGeom>
        </p:spPr>
        <p:txBody>
          <a:bodyPr/>
          <a:lst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a:lstStyle>
          <a:p>
            <a:r>
              <a:rPr lang="sa-IN" sz="4400" b="1" u="sng" kern="0" dirty="0" smtClean="0">
                <a:solidFill>
                  <a:srgbClr val="FF0000"/>
                </a:solidFill>
                <a:latin typeface="Aparajita" panose="020B0604020202020204" pitchFamily="34" charset="0"/>
                <a:cs typeface="Aparajita" panose="020B0604020202020204" pitchFamily="34" charset="0"/>
              </a:rPr>
              <a:t>व्यवच्छेदक निदान </a:t>
            </a:r>
            <a:endParaRPr lang="en-IN" kern="0" dirty="0">
              <a:solidFill>
                <a:srgbClr val="FF0000"/>
              </a:solidFill>
            </a:endParaRPr>
          </a:p>
        </p:txBody>
      </p:sp>
      <p:sp>
        <p:nvSpPr>
          <p:cNvPr id="3" name="TextBox 2"/>
          <p:cNvSpPr txBox="1"/>
          <p:nvPr/>
        </p:nvSpPr>
        <p:spPr>
          <a:xfrm>
            <a:off x="1733265" y="1405719"/>
            <a:ext cx="6892120" cy="1384995"/>
          </a:xfrm>
          <a:prstGeom prst="rect">
            <a:avLst/>
          </a:prstGeom>
          <a:noFill/>
        </p:spPr>
        <p:txBody>
          <a:bodyPr wrap="square" rtlCol="0">
            <a:spAutoFit/>
          </a:bodyPr>
          <a:lstStyle/>
          <a:p>
            <a:r>
              <a:rPr lang="sa-IN" sz="2800" b="1" dirty="0">
                <a:solidFill>
                  <a:srgbClr val="FFFF00"/>
                </a:solidFill>
                <a:latin typeface="Monotype Corsiva" panose="03010101010201010101" pitchFamily="66" charset="0"/>
                <a:cs typeface="Aparajita" panose="020B0604020202020204" pitchFamily="34" charset="0"/>
              </a:rPr>
              <a:t>संधिग </a:t>
            </a:r>
            <a:r>
              <a:rPr lang="sa-IN" sz="2800" b="1" dirty="0" smtClean="0">
                <a:solidFill>
                  <a:srgbClr val="FFFF00"/>
                </a:solidFill>
                <a:latin typeface="Monotype Corsiva" panose="03010101010201010101" pitchFamily="66" charset="0"/>
                <a:cs typeface="Aparajita" panose="020B0604020202020204" pitchFamily="34" charset="0"/>
              </a:rPr>
              <a:t>संन्निपात </a:t>
            </a:r>
            <a:r>
              <a:rPr lang="sa-IN" sz="2800" b="1" dirty="0">
                <a:solidFill>
                  <a:srgbClr val="FFFF00"/>
                </a:solidFill>
                <a:latin typeface="Monotype Corsiva" panose="03010101010201010101" pitchFamily="66" charset="0"/>
                <a:cs typeface="Aparajita" panose="020B0604020202020204" pitchFamily="34" charset="0"/>
              </a:rPr>
              <a:t>ज्वर </a:t>
            </a:r>
            <a:endParaRPr lang="sa-IN" sz="2800" b="1" dirty="0" smtClean="0">
              <a:solidFill>
                <a:srgbClr val="FFFF00"/>
              </a:solidFill>
              <a:latin typeface="Monotype Corsiva" panose="03010101010201010101" pitchFamily="66" charset="0"/>
              <a:cs typeface="Aparajita" panose="020B0604020202020204" pitchFamily="34" charset="0"/>
            </a:endParaRPr>
          </a:p>
          <a:p>
            <a:r>
              <a:rPr lang="en-US" sz="2800" dirty="0" smtClean="0">
                <a:latin typeface="Aparajita" panose="020B0604020202020204" pitchFamily="34" charset="0"/>
                <a:cs typeface="Aparajita" panose="020B0604020202020204" pitchFamily="34" charset="0"/>
              </a:rPr>
              <a:t>Absence of </a:t>
            </a:r>
            <a:r>
              <a:rPr lang="en-US" sz="2800" dirty="0" err="1" smtClean="0">
                <a:latin typeface="Aparajita" panose="020B0604020202020204" pitchFamily="34" charset="0"/>
                <a:cs typeface="Aparajita" panose="020B0604020202020204" pitchFamily="34" charset="0"/>
              </a:rPr>
              <a:t>Sannipata</a:t>
            </a:r>
            <a:r>
              <a:rPr lang="en-US" sz="2800" dirty="0" smtClean="0">
                <a:latin typeface="Aparajita" panose="020B0604020202020204" pitchFamily="34" charset="0"/>
                <a:cs typeface="Aparajita" panose="020B0604020202020204" pitchFamily="34" charset="0"/>
              </a:rPr>
              <a:t> </a:t>
            </a:r>
            <a:r>
              <a:rPr lang="en-US" sz="2800" dirty="0" err="1" smtClean="0">
                <a:latin typeface="Aparajita" panose="020B0604020202020204" pitchFamily="34" charset="0"/>
                <a:cs typeface="Aparajita" panose="020B0604020202020204" pitchFamily="34" charset="0"/>
              </a:rPr>
              <a:t>jwara</a:t>
            </a:r>
            <a:r>
              <a:rPr lang="en-US" sz="2800" dirty="0" smtClean="0">
                <a:latin typeface="Aparajita" panose="020B0604020202020204" pitchFamily="34" charset="0"/>
                <a:cs typeface="Aparajita" panose="020B0604020202020204" pitchFamily="34" charset="0"/>
              </a:rPr>
              <a:t> along with </a:t>
            </a:r>
            <a:r>
              <a:rPr lang="en-US" sz="2800" dirty="0" err="1" smtClean="0">
                <a:latin typeface="Aparajita" panose="020B0604020202020204" pitchFamily="34" charset="0"/>
                <a:cs typeface="Aparajita" panose="020B0604020202020204" pitchFamily="34" charset="0"/>
              </a:rPr>
              <a:t>sandhigata</a:t>
            </a:r>
            <a:r>
              <a:rPr lang="en-US" sz="2800" dirty="0" smtClean="0">
                <a:latin typeface="Aparajita" panose="020B0604020202020204" pitchFamily="34" charset="0"/>
                <a:cs typeface="Aparajita" panose="020B0604020202020204" pitchFamily="34" charset="0"/>
              </a:rPr>
              <a:t> </a:t>
            </a:r>
            <a:r>
              <a:rPr lang="en-US" sz="2800" dirty="0" err="1" smtClean="0">
                <a:latin typeface="Aparajita" panose="020B0604020202020204" pitchFamily="34" charset="0"/>
                <a:cs typeface="Aparajita" panose="020B0604020202020204" pitchFamily="34" charset="0"/>
              </a:rPr>
              <a:t>vata</a:t>
            </a:r>
            <a:r>
              <a:rPr lang="en-US" sz="2800" dirty="0" smtClean="0">
                <a:latin typeface="Aparajita" panose="020B0604020202020204" pitchFamily="34" charset="0"/>
                <a:cs typeface="Aparajita" panose="020B0604020202020204" pitchFamily="34" charset="0"/>
              </a:rPr>
              <a:t> excludes </a:t>
            </a:r>
            <a:r>
              <a:rPr lang="en-US" sz="2800" dirty="0" err="1" smtClean="0">
                <a:latin typeface="Aparajita" panose="020B0604020202020204" pitchFamily="34" charset="0"/>
                <a:cs typeface="Aparajita" panose="020B0604020202020204" pitchFamily="34" charset="0"/>
              </a:rPr>
              <a:t>Sandhiga</a:t>
            </a:r>
            <a:r>
              <a:rPr lang="en-US" sz="2800" dirty="0" smtClean="0">
                <a:latin typeface="Aparajita" panose="020B0604020202020204" pitchFamily="34" charset="0"/>
                <a:cs typeface="Aparajita" panose="020B0604020202020204" pitchFamily="34" charset="0"/>
              </a:rPr>
              <a:t> </a:t>
            </a:r>
            <a:r>
              <a:rPr lang="en-US" sz="2800" dirty="0" err="1" smtClean="0">
                <a:latin typeface="Aparajita" panose="020B0604020202020204" pitchFamily="34" charset="0"/>
                <a:cs typeface="Aparajita" panose="020B0604020202020204" pitchFamily="34" charset="0"/>
              </a:rPr>
              <a:t>sanniapata</a:t>
            </a:r>
            <a:r>
              <a:rPr lang="en-US" sz="2800" dirty="0" smtClean="0">
                <a:latin typeface="Aparajita" panose="020B0604020202020204" pitchFamily="34" charset="0"/>
                <a:cs typeface="Aparajita" panose="020B0604020202020204" pitchFamily="34" charset="0"/>
              </a:rPr>
              <a:t> </a:t>
            </a:r>
            <a:r>
              <a:rPr lang="en-US" sz="2800" dirty="0" err="1" smtClean="0">
                <a:latin typeface="Aparajita" panose="020B0604020202020204" pitchFamily="34" charset="0"/>
                <a:cs typeface="Aparajita" panose="020B0604020202020204" pitchFamily="34" charset="0"/>
              </a:rPr>
              <a:t>Jwara</a:t>
            </a:r>
            <a:r>
              <a:rPr lang="en-US" sz="2800" dirty="0" smtClean="0">
                <a:latin typeface="Aparajita" panose="020B0604020202020204" pitchFamily="34" charset="0"/>
                <a:cs typeface="Aparajita" panose="020B0604020202020204" pitchFamily="34" charset="0"/>
              </a:rPr>
              <a:t>.</a:t>
            </a:r>
          </a:p>
        </p:txBody>
      </p:sp>
      <p:sp>
        <p:nvSpPr>
          <p:cNvPr id="4" name="Rectangle 3"/>
          <p:cNvSpPr/>
          <p:nvPr/>
        </p:nvSpPr>
        <p:spPr>
          <a:xfrm>
            <a:off x="4060209" y="4575746"/>
            <a:ext cx="4742597" cy="1938992"/>
          </a:xfrm>
          <a:prstGeom prst="rect">
            <a:avLst/>
          </a:prstGeom>
        </p:spPr>
        <p:txBody>
          <a:bodyPr wrap="square">
            <a:spAutoFit/>
          </a:bodyPr>
          <a:lstStyle/>
          <a:p>
            <a:pPr algn="r"/>
            <a:r>
              <a:rPr lang="sa-IN" sz="2400" dirty="0" smtClean="0">
                <a:latin typeface="Aparajita" panose="020B0604020202020204" pitchFamily="34" charset="0"/>
                <a:cs typeface="Aparajita" panose="020B0604020202020204" pitchFamily="34" charset="0"/>
              </a:rPr>
              <a:t>व्यथाऽतिषयिता भवेच्छ्वयथुसंयुता संधिपु |</a:t>
            </a:r>
          </a:p>
          <a:p>
            <a:pPr algn="r"/>
            <a:r>
              <a:rPr lang="sa-IN" sz="2400" dirty="0" smtClean="0">
                <a:latin typeface="Aparajita" panose="020B0604020202020204" pitchFamily="34" charset="0"/>
                <a:cs typeface="Aparajita" panose="020B0604020202020204" pitchFamily="34" charset="0"/>
              </a:rPr>
              <a:t>प्रभूतकफता मुखे विगतनिद्रता कासरुक् ||</a:t>
            </a:r>
          </a:p>
          <a:p>
            <a:pPr algn="r"/>
            <a:r>
              <a:rPr lang="sa-IN" sz="2400" dirty="0" smtClean="0">
                <a:latin typeface="Aparajita" panose="020B0604020202020204" pitchFamily="34" charset="0"/>
                <a:cs typeface="Aparajita" panose="020B0604020202020204" pitchFamily="34" charset="0"/>
              </a:rPr>
              <a:t>समस्तमिति कीर्त्तितं भवति लक्ष्म यत्र ज्वरे |</a:t>
            </a:r>
          </a:p>
          <a:p>
            <a:pPr algn="r"/>
            <a:r>
              <a:rPr lang="sa-IN" sz="2400" dirty="0" smtClean="0">
                <a:latin typeface="Aparajita" panose="020B0604020202020204" pitchFamily="34" charset="0"/>
                <a:cs typeface="Aparajita" panose="020B0604020202020204" pitchFamily="34" charset="0"/>
              </a:rPr>
              <a:t>त्रिदोषजनिते बुधैः स हि निगद्यते  संधिगः ||</a:t>
            </a:r>
          </a:p>
          <a:p>
            <a:pPr algn="r"/>
            <a:r>
              <a:rPr lang="sa-IN" sz="2400" dirty="0" smtClean="0">
                <a:latin typeface="Aparajita" panose="020B0604020202020204" pitchFamily="34" charset="0"/>
                <a:cs typeface="Aparajita" panose="020B0604020202020204" pitchFamily="34" charset="0"/>
              </a:rPr>
              <a:t>भा.प्र.म. ख. ८/५००  </a:t>
            </a:r>
            <a:endParaRPr lang="en-IN" sz="2400"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xmlns="" val="161509307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37630" y="4753164"/>
            <a:ext cx="4742597" cy="1938992"/>
          </a:xfrm>
          <a:prstGeom prst="rect">
            <a:avLst/>
          </a:prstGeom>
        </p:spPr>
        <p:txBody>
          <a:bodyPr wrap="square">
            <a:spAutoFit/>
          </a:bodyPr>
          <a:lstStyle/>
          <a:p>
            <a:pPr algn="r"/>
            <a:r>
              <a:rPr lang="sa-IN" sz="2400" dirty="0">
                <a:solidFill>
                  <a:srgbClr val="FFFF00"/>
                </a:solidFill>
                <a:latin typeface="Aparajita" panose="020B0604020202020204" pitchFamily="34" charset="0"/>
                <a:cs typeface="Aparajita" panose="020B0604020202020204" pitchFamily="34" charset="0"/>
              </a:rPr>
              <a:t>“</a:t>
            </a:r>
            <a:r>
              <a:rPr lang="sa-IN" sz="2400" dirty="0">
                <a:latin typeface="Aparajita" panose="020B0604020202020204" pitchFamily="34" charset="0"/>
                <a:cs typeface="Aparajita" panose="020B0604020202020204" pitchFamily="34" charset="0"/>
              </a:rPr>
              <a:t>वायुः सामो </a:t>
            </a:r>
            <a:r>
              <a:rPr lang="sa-IN" sz="2400" dirty="0" smtClean="0">
                <a:latin typeface="Aparajita" panose="020B0604020202020204" pitchFamily="34" charset="0"/>
                <a:cs typeface="Aparajita" panose="020B0604020202020204" pitchFamily="34" charset="0"/>
              </a:rPr>
              <a:t>विबन्धाग्निसादतन्द्रान्त्रकूजनैः || </a:t>
            </a:r>
            <a:r>
              <a:rPr lang="sa-IN" sz="2400" dirty="0">
                <a:latin typeface="Aparajita" panose="020B0604020202020204" pitchFamily="34" charset="0"/>
                <a:cs typeface="Aparajita" panose="020B0604020202020204" pitchFamily="34" charset="0"/>
              </a:rPr>
              <a:t>वेदनाशोथनिस्तोदैः क्रमशोऽङ्गानि </a:t>
            </a:r>
            <a:r>
              <a:rPr lang="sa-IN" sz="2400" dirty="0" smtClean="0">
                <a:latin typeface="Aparajita" panose="020B0604020202020204" pitchFamily="34" charset="0"/>
                <a:cs typeface="Aparajita" panose="020B0604020202020204" pitchFamily="34" charset="0"/>
              </a:rPr>
              <a:t>पीडयेत् | </a:t>
            </a:r>
            <a:r>
              <a:rPr lang="sa-IN" sz="2400" dirty="0">
                <a:latin typeface="Aparajita" panose="020B0604020202020204" pitchFamily="34" charset="0"/>
                <a:cs typeface="Aparajita" panose="020B0604020202020204" pitchFamily="34" charset="0"/>
              </a:rPr>
              <a:t>विचरेद्युगपच्चापि गृह्णाति कुपितो </a:t>
            </a:r>
            <a:r>
              <a:rPr lang="sa-IN" sz="2400" dirty="0" smtClean="0">
                <a:latin typeface="Aparajita" panose="020B0604020202020204" pitchFamily="34" charset="0"/>
                <a:cs typeface="Aparajita" panose="020B0604020202020204" pitchFamily="34" charset="0"/>
              </a:rPr>
              <a:t>भृशम् || </a:t>
            </a:r>
            <a:r>
              <a:rPr lang="sa-IN" sz="2400" dirty="0">
                <a:latin typeface="Aparajita" panose="020B0604020202020204" pitchFamily="34" charset="0"/>
                <a:cs typeface="Aparajita" panose="020B0604020202020204" pitchFamily="34" charset="0"/>
              </a:rPr>
              <a:t>स्नेहाद्यैर्वृद्धिमाप्नोति सूर्यमेघोदये </a:t>
            </a:r>
            <a:r>
              <a:rPr lang="sa-IN" sz="2400" dirty="0" smtClean="0">
                <a:latin typeface="Aparajita" panose="020B0604020202020204" pitchFamily="34" charset="0"/>
                <a:cs typeface="Aparajita" panose="020B0604020202020204" pitchFamily="34" charset="0"/>
              </a:rPr>
              <a:t>निशि |</a:t>
            </a:r>
          </a:p>
          <a:p>
            <a:pPr algn="r"/>
            <a:r>
              <a:rPr lang="sa-IN" sz="2400" dirty="0" smtClean="0">
                <a:latin typeface="Aparajita" panose="020B0604020202020204" pitchFamily="34" charset="0"/>
                <a:cs typeface="Aparajita" panose="020B0604020202020204" pitchFamily="34" charset="0"/>
              </a:rPr>
              <a:t>मा.नि.१/५ –मधुकोश</a:t>
            </a:r>
          </a:p>
        </p:txBody>
      </p:sp>
      <p:sp>
        <p:nvSpPr>
          <p:cNvPr id="4" name="Title 1"/>
          <p:cNvSpPr txBox="1">
            <a:spLocks/>
          </p:cNvSpPr>
          <p:nvPr/>
        </p:nvSpPr>
        <p:spPr>
          <a:xfrm>
            <a:off x="1733265" y="76230"/>
            <a:ext cx="3942946" cy="803535"/>
          </a:xfrm>
          <a:prstGeom prst="rect">
            <a:avLst/>
          </a:prstGeom>
        </p:spPr>
        <p:txBody>
          <a:bodyPr/>
          <a:lst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a:lstStyle>
          <a:p>
            <a:r>
              <a:rPr lang="sa-IN" sz="4400" b="1" u="sng" kern="0" dirty="0" smtClean="0">
                <a:solidFill>
                  <a:srgbClr val="FF0000"/>
                </a:solidFill>
                <a:latin typeface="Aparajita" panose="020B0604020202020204" pitchFamily="34" charset="0"/>
                <a:cs typeface="Aparajita" panose="020B0604020202020204" pitchFamily="34" charset="0"/>
              </a:rPr>
              <a:t>व्यवच्छेदक निदान </a:t>
            </a:r>
            <a:endParaRPr lang="en-IN" kern="0" dirty="0">
              <a:solidFill>
                <a:srgbClr val="FF0000"/>
              </a:solidFill>
            </a:endParaRPr>
          </a:p>
        </p:txBody>
      </p:sp>
      <p:sp>
        <p:nvSpPr>
          <p:cNvPr id="5" name="TextBox 4"/>
          <p:cNvSpPr txBox="1"/>
          <p:nvPr/>
        </p:nvSpPr>
        <p:spPr>
          <a:xfrm>
            <a:off x="928662" y="1357298"/>
            <a:ext cx="6673756" cy="1384995"/>
          </a:xfrm>
          <a:prstGeom prst="rect">
            <a:avLst/>
          </a:prstGeom>
          <a:noFill/>
        </p:spPr>
        <p:txBody>
          <a:bodyPr wrap="square" rtlCol="0">
            <a:spAutoFit/>
          </a:bodyPr>
          <a:lstStyle/>
          <a:p>
            <a:r>
              <a:rPr lang="sa-IN" sz="2800" b="1" dirty="0">
                <a:solidFill>
                  <a:srgbClr val="FFFF00"/>
                </a:solidFill>
                <a:latin typeface="Monotype Corsiva" panose="03010101010201010101" pitchFamily="66" charset="0"/>
                <a:cs typeface="Aparajita" panose="020B0604020202020204" pitchFamily="34" charset="0"/>
              </a:rPr>
              <a:t>आमवात</a:t>
            </a:r>
          </a:p>
          <a:p>
            <a:r>
              <a:rPr lang="en-US" sz="2800" dirty="0" smtClean="0">
                <a:latin typeface="Aparajita" panose="020B0604020202020204" pitchFamily="34" charset="0"/>
                <a:cs typeface="Aparajita" panose="020B0604020202020204" pitchFamily="34" charset="0"/>
              </a:rPr>
              <a:t>Presence of </a:t>
            </a:r>
            <a:r>
              <a:rPr lang="en-US" sz="2800" dirty="0" err="1" smtClean="0">
                <a:latin typeface="Aparajita" panose="020B0604020202020204" pitchFamily="34" charset="0"/>
                <a:cs typeface="Aparajita" panose="020B0604020202020204" pitchFamily="34" charset="0"/>
              </a:rPr>
              <a:t>Samavata</a:t>
            </a:r>
            <a:r>
              <a:rPr lang="en-US" sz="2800" dirty="0" smtClean="0">
                <a:latin typeface="Aparajita" panose="020B0604020202020204" pitchFamily="34" charset="0"/>
                <a:cs typeface="Aparajita" panose="020B0604020202020204" pitchFamily="34" charset="0"/>
              </a:rPr>
              <a:t> </a:t>
            </a:r>
            <a:r>
              <a:rPr lang="en-US" sz="2800" dirty="0" err="1" smtClean="0">
                <a:latin typeface="Aparajita" panose="020B0604020202020204" pitchFamily="34" charset="0"/>
                <a:cs typeface="Aparajita" panose="020B0604020202020204" pitchFamily="34" charset="0"/>
              </a:rPr>
              <a:t>lakshana</a:t>
            </a:r>
            <a:r>
              <a:rPr lang="en-US" sz="2800" dirty="0" smtClean="0">
                <a:latin typeface="Aparajita" panose="020B0604020202020204" pitchFamily="34" charset="0"/>
                <a:cs typeface="Aparajita" panose="020B0604020202020204" pitchFamily="34" charset="0"/>
              </a:rPr>
              <a:t> along with </a:t>
            </a:r>
            <a:r>
              <a:rPr lang="en-US" sz="2800" dirty="0" err="1" smtClean="0">
                <a:latin typeface="Aparajita" panose="020B0604020202020204" pitchFamily="34" charset="0"/>
                <a:cs typeface="Aparajita" panose="020B0604020202020204" pitchFamily="34" charset="0"/>
              </a:rPr>
              <a:t>sandhigata</a:t>
            </a:r>
            <a:r>
              <a:rPr lang="en-US" sz="2800" dirty="0" smtClean="0">
                <a:latin typeface="Aparajita" panose="020B0604020202020204" pitchFamily="34" charset="0"/>
                <a:cs typeface="Aparajita" panose="020B0604020202020204" pitchFamily="34" charset="0"/>
              </a:rPr>
              <a:t> </a:t>
            </a:r>
            <a:r>
              <a:rPr lang="en-US" sz="2800" dirty="0" err="1" smtClean="0">
                <a:latin typeface="Aparajita" panose="020B0604020202020204" pitchFamily="34" charset="0"/>
                <a:cs typeface="Aparajita" panose="020B0604020202020204" pitchFamily="34" charset="0"/>
              </a:rPr>
              <a:t>vata</a:t>
            </a:r>
            <a:r>
              <a:rPr lang="en-US" sz="2800" dirty="0" smtClean="0">
                <a:latin typeface="Aparajita" panose="020B0604020202020204" pitchFamily="34" charset="0"/>
                <a:cs typeface="Aparajita" panose="020B0604020202020204" pitchFamily="34" charset="0"/>
              </a:rPr>
              <a:t> suggests the diagnosis of </a:t>
            </a:r>
            <a:r>
              <a:rPr lang="en-US" sz="2800" dirty="0" err="1" smtClean="0">
                <a:latin typeface="Aparajita" panose="020B0604020202020204" pitchFamily="34" charset="0"/>
                <a:cs typeface="Aparajita" panose="020B0604020202020204" pitchFamily="34" charset="0"/>
              </a:rPr>
              <a:t>Amavata,presenting</a:t>
            </a:r>
            <a:r>
              <a:rPr lang="en-US" sz="2800" dirty="0" smtClean="0">
                <a:latin typeface="Aparajita" panose="020B0604020202020204" pitchFamily="34" charset="0"/>
                <a:cs typeface="Aparajita" panose="020B0604020202020204" pitchFamily="34" charset="0"/>
              </a:rPr>
              <a:t> with </a:t>
            </a:r>
          </a:p>
        </p:txBody>
      </p:sp>
    </p:spTree>
    <p:extLst>
      <p:ext uri="{BB962C8B-B14F-4D97-AF65-F5344CB8AC3E}">
        <p14:creationId xmlns="" xmlns:p14="http://schemas.microsoft.com/office/powerpoint/2010/main" val="251605781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802" y="285728"/>
            <a:ext cx="2836033" cy="707886"/>
          </a:xfrm>
          <a:prstGeom prst="rect">
            <a:avLst/>
          </a:prstGeom>
          <a:noFill/>
        </p:spPr>
        <p:txBody>
          <a:bodyPr wrap="none" rtlCol="0">
            <a:spAutoFit/>
          </a:bodyPr>
          <a:lstStyle/>
          <a:p>
            <a:r>
              <a:rPr lang="sa-IN" sz="4000" u="sng" dirty="0" smtClean="0">
                <a:solidFill>
                  <a:srgbClr val="FF0000"/>
                </a:solidFill>
                <a:latin typeface="Aparajita" panose="020B0604020202020204" pitchFamily="34" charset="0"/>
                <a:cs typeface="Aparajita" panose="020B0604020202020204" pitchFamily="34" charset="0"/>
              </a:rPr>
              <a:t>व्याधि विनिश्चय </a:t>
            </a:r>
            <a:endParaRPr lang="en-IN" sz="4000" u="sng" dirty="0">
              <a:solidFill>
                <a:srgbClr val="FF0000"/>
              </a:solidFill>
              <a:latin typeface="Aparajita" panose="020B0604020202020204" pitchFamily="34" charset="0"/>
              <a:cs typeface="Aparajita" panose="020B0604020202020204" pitchFamily="34" charset="0"/>
            </a:endParaRPr>
          </a:p>
        </p:txBody>
      </p:sp>
      <p:sp>
        <p:nvSpPr>
          <p:cNvPr id="3" name="Rectangle 2"/>
          <p:cNvSpPr/>
          <p:nvPr/>
        </p:nvSpPr>
        <p:spPr>
          <a:xfrm>
            <a:off x="593678" y="3643314"/>
            <a:ext cx="8550322" cy="2677656"/>
          </a:xfrm>
          <a:prstGeom prst="rect">
            <a:avLst/>
          </a:prstGeom>
        </p:spPr>
        <p:txBody>
          <a:bodyPr wrap="square">
            <a:spAutoFit/>
          </a:bodyPr>
          <a:lstStyle/>
          <a:p>
            <a:pPr algn="r"/>
            <a:r>
              <a:rPr lang="sa-IN" sz="2400" dirty="0">
                <a:latin typeface="Aparajita" panose="020B0604020202020204" pitchFamily="34" charset="0"/>
                <a:cs typeface="Aparajita" panose="020B0604020202020204" pitchFamily="34" charset="0"/>
              </a:rPr>
              <a:t>स कष्टः सर्वरोगाणां यदा प्रकुपितो भवेत् | </a:t>
            </a:r>
            <a:r>
              <a:rPr lang="sa-IN" sz="2400" dirty="0" smtClean="0">
                <a:latin typeface="Aparajita" panose="020B0604020202020204" pitchFamily="34" charset="0"/>
                <a:cs typeface="Aparajita" panose="020B0604020202020204" pitchFamily="34" charset="0"/>
              </a:rPr>
              <a:t>हस्तपादशिरोगुल्फत्रिकजानूरुसन्धिषु ||</a:t>
            </a:r>
            <a:r>
              <a:rPr lang="sa-IN" sz="2400" dirty="0">
                <a:latin typeface="Aparajita" panose="020B0604020202020204" pitchFamily="34" charset="0"/>
                <a:cs typeface="Aparajita" panose="020B0604020202020204" pitchFamily="34" charset="0"/>
              </a:rPr>
              <a:t/>
            </a:r>
            <a:br>
              <a:rPr lang="sa-IN" sz="2400" dirty="0">
                <a:latin typeface="Aparajita" panose="020B0604020202020204" pitchFamily="34" charset="0"/>
                <a:cs typeface="Aparajita" panose="020B0604020202020204" pitchFamily="34" charset="0"/>
              </a:rPr>
            </a:br>
            <a:r>
              <a:rPr lang="sa-IN" sz="2400" dirty="0">
                <a:latin typeface="Aparajita" panose="020B0604020202020204" pitchFamily="34" charset="0"/>
                <a:cs typeface="Aparajita" panose="020B0604020202020204" pitchFamily="34" charset="0"/>
              </a:rPr>
              <a:t>करोति सरुजं शोथं यत्र दोषः प्रपद्यते | </a:t>
            </a:r>
            <a:r>
              <a:rPr lang="sa-IN" sz="2400" dirty="0" smtClean="0">
                <a:latin typeface="Aparajita" panose="020B0604020202020204" pitchFamily="34" charset="0"/>
                <a:cs typeface="Aparajita" panose="020B0604020202020204" pitchFamily="34" charset="0"/>
              </a:rPr>
              <a:t>स </a:t>
            </a:r>
            <a:r>
              <a:rPr lang="sa-IN" sz="2400" dirty="0">
                <a:latin typeface="Aparajita" panose="020B0604020202020204" pitchFamily="34" charset="0"/>
                <a:cs typeface="Aparajita" panose="020B0604020202020204" pitchFamily="34" charset="0"/>
              </a:rPr>
              <a:t>देशो </a:t>
            </a:r>
            <a:r>
              <a:rPr lang="sa-IN" sz="2400" dirty="0" smtClean="0">
                <a:latin typeface="Aparajita" panose="020B0604020202020204" pitchFamily="34" charset="0"/>
                <a:cs typeface="Aparajita" panose="020B0604020202020204" pitchFamily="34" charset="0"/>
              </a:rPr>
              <a:t>रुज्यतेऽत्यर्थं </a:t>
            </a:r>
            <a:r>
              <a:rPr lang="sa-IN" sz="2400" dirty="0">
                <a:latin typeface="Aparajita" panose="020B0604020202020204" pitchFamily="34" charset="0"/>
                <a:cs typeface="Aparajita" panose="020B0604020202020204" pitchFamily="34" charset="0"/>
              </a:rPr>
              <a:t>व्याविद्ध इव वृश्चिकैः </a:t>
            </a:r>
            <a:r>
              <a:rPr lang="sa-IN" sz="2400" dirty="0" smtClean="0">
                <a:latin typeface="Aparajita" panose="020B0604020202020204" pitchFamily="34" charset="0"/>
                <a:cs typeface="Aparajita" panose="020B0604020202020204" pitchFamily="34" charset="0"/>
              </a:rPr>
              <a:t>|| </a:t>
            </a:r>
            <a:r>
              <a:rPr lang="sa-IN" sz="2400" dirty="0">
                <a:latin typeface="Aparajita" panose="020B0604020202020204" pitchFamily="34" charset="0"/>
                <a:cs typeface="Aparajita" panose="020B0604020202020204" pitchFamily="34" charset="0"/>
              </a:rPr>
              <a:t/>
            </a:r>
            <a:br>
              <a:rPr lang="sa-IN" sz="2400" dirty="0">
                <a:latin typeface="Aparajita" panose="020B0604020202020204" pitchFamily="34" charset="0"/>
                <a:cs typeface="Aparajita" panose="020B0604020202020204" pitchFamily="34" charset="0"/>
              </a:rPr>
            </a:br>
            <a:r>
              <a:rPr lang="sa-IN" sz="2400" dirty="0">
                <a:latin typeface="Aparajita" panose="020B0604020202020204" pitchFamily="34" charset="0"/>
                <a:cs typeface="Aparajita" panose="020B0604020202020204" pitchFamily="34" charset="0"/>
              </a:rPr>
              <a:t>जनयेत् सोऽग्निदौर्बल्यं प्रसेकारुचिगौरवम् | </a:t>
            </a:r>
            <a:r>
              <a:rPr lang="sa-IN" sz="2400" dirty="0" smtClean="0">
                <a:latin typeface="Aparajita" panose="020B0604020202020204" pitchFamily="34" charset="0"/>
                <a:cs typeface="Aparajita" panose="020B0604020202020204" pitchFamily="34" charset="0"/>
              </a:rPr>
              <a:t>उत्साहहानिं </a:t>
            </a:r>
            <a:r>
              <a:rPr lang="sa-IN" sz="2400" dirty="0">
                <a:latin typeface="Aparajita" panose="020B0604020202020204" pitchFamily="34" charset="0"/>
                <a:cs typeface="Aparajita" panose="020B0604020202020204" pitchFamily="34" charset="0"/>
              </a:rPr>
              <a:t>वैरस्यं दाहं च बहुमूत्रताम् </a:t>
            </a:r>
            <a:r>
              <a:rPr lang="sa-IN" sz="2400" dirty="0" smtClean="0">
                <a:latin typeface="Aparajita" panose="020B0604020202020204" pitchFamily="34" charset="0"/>
                <a:cs typeface="Aparajita" panose="020B0604020202020204" pitchFamily="34" charset="0"/>
              </a:rPr>
              <a:t>|| </a:t>
            </a:r>
            <a:br>
              <a:rPr lang="sa-IN" sz="2400" dirty="0" smtClean="0">
                <a:latin typeface="Aparajita" panose="020B0604020202020204" pitchFamily="34" charset="0"/>
                <a:cs typeface="Aparajita" panose="020B0604020202020204" pitchFamily="34" charset="0"/>
              </a:rPr>
            </a:br>
            <a:r>
              <a:rPr lang="sa-IN" sz="2400" dirty="0" smtClean="0">
                <a:latin typeface="Aparajita" panose="020B0604020202020204" pitchFamily="34" charset="0"/>
                <a:cs typeface="Aparajita" panose="020B0604020202020204" pitchFamily="34" charset="0"/>
              </a:rPr>
              <a:t>कुक्षौ </a:t>
            </a:r>
            <a:r>
              <a:rPr lang="sa-IN" sz="2400" dirty="0">
                <a:latin typeface="Aparajita" panose="020B0604020202020204" pitchFamily="34" charset="0"/>
                <a:cs typeface="Aparajita" panose="020B0604020202020204" pitchFamily="34" charset="0"/>
              </a:rPr>
              <a:t>कठिनतां शूलं तथा निद्राविपर्ययम् | </a:t>
            </a:r>
            <a:r>
              <a:rPr lang="sa-IN" sz="2400" dirty="0" smtClean="0">
                <a:latin typeface="Aparajita" panose="020B0604020202020204" pitchFamily="34" charset="0"/>
                <a:cs typeface="Aparajita" panose="020B0604020202020204" pitchFamily="34" charset="0"/>
              </a:rPr>
              <a:t>तृट्छर्दिभ्रममूर्छाश्च </a:t>
            </a:r>
            <a:r>
              <a:rPr lang="sa-IN" sz="2400" dirty="0">
                <a:latin typeface="Aparajita" panose="020B0604020202020204" pitchFamily="34" charset="0"/>
                <a:cs typeface="Aparajita" panose="020B0604020202020204" pitchFamily="34" charset="0"/>
              </a:rPr>
              <a:t>हृद्ग्रहं विड्विबद्धताम् | </a:t>
            </a:r>
            <a:br>
              <a:rPr lang="sa-IN" sz="2400" dirty="0">
                <a:latin typeface="Aparajita" panose="020B0604020202020204" pitchFamily="34" charset="0"/>
                <a:cs typeface="Aparajita" panose="020B0604020202020204" pitchFamily="34" charset="0"/>
              </a:rPr>
            </a:br>
            <a:r>
              <a:rPr lang="sa-IN" sz="2400" dirty="0">
                <a:latin typeface="Aparajita" panose="020B0604020202020204" pitchFamily="34" charset="0"/>
                <a:cs typeface="Aparajita" panose="020B0604020202020204" pitchFamily="34" charset="0"/>
              </a:rPr>
              <a:t>जाड्यान्त्रकूजमानाहं कष्टांश्चान्यानुपद्रवान् </a:t>
            </a:r>
            <a:r>
              <a:rPr lang="sa-IN" sz="2400" dirty="0" smtClean="0">
                <a:latin typeface="Aparajita" panose="020B0604020202020204" pitchFamily="34" charset="0"/>
                <a:cs typeface="Aparajita" panose="020B0604020202020204" pitchFamily="34" charset="0"/>
              </a:rPr>
              <a:t>|| </a:t>
            </a:r>
          </a:p>
          <a:p>
            <a:pPr algn="r"/>
            <a:r>
              <a:rPr lang="sa-IN" sz="2400" dirty="0" smtClean="0">
                <a:latin typeface="Aparajita" panose="020B0604020202020204" pitchFamily="34" charset="0"/>
                <a:cs typeface="Aparajita" panose="020B0604020202020204" pitchFamily="34" charset="0"/>
              </a:rPr>
              <a:t>मा.नि.२५/७,१०</a:t>
            </a:r>
          </a:p>
          <a:p>
            <a:pPr algn="r"/>
            <a:r>
              <a:rPr lang="sa-IN" sz="2400" dirty="0" smtClean="0">
                <a:latin typeface="Aparajita" panose="020B0604020202020204" pitchFamily="34" charset="0"/>
                <a:cs typeface="Aparajita" panose="020B0604020202020204" pitchFamily="34" charset="0"/>
              </a:rPr>
              <a:t> </a:t>
            </a:r>
            <a:endParaRPr lang="en-IN" sz="2400" dirty="0">
              <a:solidFill>
                <a:srgbClr val="FFFF00"/>
              </a:solidFill>
              <a:latin typeface="Aparajita" panose="020B0604020202020204" pitchFamily="34" charset="0"/>
              <a:cs typeface="Aparajita" panose="020B0604020202020204" pitchFamily="34" charset="0"/>
            </a:endParaRPr>
          </a:p>
        </p:txBody>
      </p:sp>
      <p:sp>
        <p:nvSpPr>
          <p:cNvPr id="5" name="TextBox 4"/>
          <p:cNvSpPr txBox="1"/>
          <p:nvPr/>
        </p:nvSpPr>
        <p:spPr>
          <a:xfrm>
            <a:off x="1000100" y="1071546"/>
            <a:ext cx="6673756" cy="2062103"/>
          </a:xfrm>
          <a:prstGeom prst="rect">
            <a:avLst/>
          </a:prstGeom>
          <a:noFill/>
        </p:spPr>
        <p:txBody>
          <a:bodyPr wrap="square" rtlCol="0">
            <a:spAutoFit/>
          </a:bodyPr>
          <a:lstStyle/>
          <a:p>
            <a:r>
              <a:rPr lang="sa-IN" sz="3200" b="1" dirty="0" smtClean="0">
                <a:solidFill>
                  <a:srgbClr val="FFFF00"/>
                </a:solidFill>
                <a:latin typeface="Monotype Corsiva" panose="03010101010201010101" pitchFamily="66" charset="0"/>
                <a:cs typeface="Aparajita" panose="020B0604020202020204" pitchFamily="34" charset="0"/>
              </a:rPr>
              <a:t>प्रवृद्ध आमवात</a:t>
            </a:r>
            <a:endParaRPr lang="en-IN" sz="3200" b="1" dirty="0" smtClean="0">
              <a:solidFill>
                <a:srgbClr val="FFFF00"/>
              </a:solidFill>
              <a:latin typeface="Monotype Corsiva" panose="03010101010201010101" pitchFamily="66" charset="0"/>
              <a:cs typeface="Aparajita" panose="020B0604020202020204" pitchFamily="34" charset="0"/>
            </a:endParaRPr>
          </a:p>
          <a:p>
            <a:r>
              <a:rPr lang="en-IN" sz="2400" dirty="0" err="1" smtClean="0">
                <a:latin typeface="Times New Roman" pitchFamily="18" charset="0"/>
                <a:cs typeface="Times New Roman" pitchFamily="18" charset="0"/>
              </a:rPr>
              <a:t>Hasta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paada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gulpha,kurpara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amsa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sandi</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vedana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shopha,stabdatha</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Associated with </a:t>
            </a:r>
            <a:r>
              <a:rPr lang="en-IN" sz="2400" dirty="0" err="1" smtClean="0">
                <a:latin typeface="Times New Roman" pitchFamily="18" charset="0"/>
                <a:cs typeface="Times New Roman" pitchFamily="18" charset="0"/>
              </a:rPr>
              <a:t>ustahahaani</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virasya,arushi,guruta</a:t>
            </a:r>
            <a:r>
              <a:rPr lang="en-IN" sz="2400" dirty="0" smtClean="0">
                <a:latin typeface="Times New Roman" pitchFamily="18" charset="0"/>
                <a:cs typeface="Times New Roman" pitchFamily="18" charset="0"/>
              </a:rPr>
              <a:t> of </a:t>
            </a:r>
            <a:r>
              <a:rPr lang="en-IN" sz="2400" dirty="0" err="1" smtClean="0">
                <a:latin typeface="Times New Roman" pitchFamily="18" charset="0"/>
                <a:cs typeface="Times New Roman" pitchFamily="18" charset="0"/>
              </a:rPr>
              <a:t>gaatra</a:t>
            </a:r>
            <a:r>
              <a:rPr lang="en-IN" sz="2400" dirty="0" smtClean="0">
                <a:latin typeface="Times New Roman" pitchFamily="18" charset="0"/>
                <a:cs typeface="Times New Roman" pitchFamily="18" charset="0"/>
              </a:rPr>
              <a:t> </a:t>
            </a:r>
            <a:endParaRPr lang="sa-IN" sz="2400" dirty="0">
              <a:latin typeface="Times New Roman" pitchFamily="18" charset="0"/>
              <a:cs typeface="Aparajita" panose="020B0604020202020204" pitchFamily="34" charset="0"/>
            </a:endParaRPr>
          </a:p>
        </p:txBody>
      </p:sp>
    </p:spTree>
    <p:extLst>
      <p:ext uri="{BB962C8B-B14F-4D97-AF65-F5344CB8AC3E}">
        <p14:creationId xmlns="" xmlns:p14="http://schemas.microsoft.com/office/powerpoint/2010/main" val="10963038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2143116"/>
            <a:ext cx="4312399" cy="1015663"/>
          </a:xfrm>
          <a:prstGeom prst="rect">
            <a:avLst/>
          </a:prstGeom>
          <a:noFill/>
        </p:spPr>
        <p:txBody>
          <a:bodyPr wrap="none" rtlCol="0">
            <a:spAutoFit/>
          </a:bodyPr>
          <a:lstStyle/>
          <a:p>
            <a:r>
              <a:rPr lang="en-IN" sz="6000" dirty="0" smtClean="0">
                <a:solidFill>
                  <a:srgbClr val="FF0000"/>
                </a:solidFill>
                <a:latin typeface="Algerian" pitchFamily="82" charset="0"/>
              </a:rPr>
              <a:t>Thank you</a:t>
            </a:r>
            <a:endParaRPr lang="en-IN" sz="6000" dirty="0">
              <a:solidFill>
                <a:srgbClr val="FF0000"/>
              </a:solidFill>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57158" y="2214554"/>
            <a:ext cx="857256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endParaRPr lang="en-IN" sz="2400" b="1"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kn-IN" sz="2400" b="1" i="0" u="none" strike="noStrike" cap="none" normalizeH="0" baseline="0" dirty="0" smtClean="0">
                <a:ln>
                  <a:noFill/>
                </a:ln>
                <a:solidFill>
                  <a:schemeClr val="tx1"/>
                </a:solidFill>
                <a:effectLst/>
                <a:latin typeface="Times New Roman" pitchFamily="18" charset="0"/>
                <a:ea typeface="Times New Roman" pitchFamily="18" charset="0"/>
                <a:cs typeface="Tunga"/>
              </a:rPr>
              <a:t> </a:t>
            </a:r>
            <a:r>
              <a:rPr kumimoji="0" lang="kn-IN" sz="2400" b="0" i="0" u="none" strike="noStrike" cap="none" normalizeH="0" baseline="0" dirty="0" smtClean="0">
                <a:ln>
                  <a:noFill/>
                </a:ln>
                <a:solidFill>
                  <a:schemeClr val="tx1"/>
                </a:solidFill>
                <a:effectLst/>
                <a:latin typeface="Times New Roman" pitchFamily="18" charset="0"/>
                <a:ea typeface="Times New Roman" pitchFamily="18" charset="0"/>
                <a:cs typeface="Tunga"/>
              </a:rPr>
              <a:t>C/O </a:t>
            </a:r>
            <a:r>
              <a:rPr kumimoji="0" lang="en-IN"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t>
            </a:r>
            <a:r>
              <a:rPr kumimoji="0" lang="kn-IN" sz="2400" b="0" i="0" u="none" strike="noStrike" cap="none" normalizeH="0" baseline="0" dirty="0" smtClean="0">
                <a:ln>
                  <a:noFill/>
                </a:ln>
                <a:solidFill>
                  <a:schemeClr val="tx1"/>
                </a:solidFill>
                <a:effectLst/>
                <a:latin typeface="Times New Roman" pitchFamily="18" charset="0"/>
                <a:ea typeface="Times New Roman" pitchFamily="18" charset="0"/>
                <a:cs typeface="Tunga"/>
              </a:rPr>
              <a:t>hoola  in hasta sandi ,manibanda, kurpara, amsa,hanu and gulpha sandi pradesha associated with raga and shopha since 15 days.</a:t>
            </a:r>
            <a:r>
              <a:rPr kumimoji="0" lang="kn-IN" sz="2400" b="1" i="0" u="none" strike="noStrike" cap="none" normalizeH="0" baseline="0" dirty="0" smtClean="0">
                <a:ln>
                  <a:noFill/>
                </a:ln>
                <a:solidFill>
                  <a:schemeClr val="tx1"/>
                </a:solidFill>
                <a:effectLst/>
                <a:latin typeface="Times New Roman" pitchFamily="18" charset="0"/>
                <a:ea typeface="Times New Roman" pitchFamily="18" charset="0"/>
                <a:cs typeface="Tunga"/>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2"/>
          <p:cNvSpPr/>
          <p:nvPr/>
        </p:nvSpPr>
        <p:spPr>
          <a:xfrm>
            <a:off x="2357422" y="785794"/>
            <a:ext cx="5458546" cy="707886"/>
          </a:xfrm>
          <a:prstGeom prst="rect">
            <a:avLst/>
          </a:prstGeom>
        </p:spPr>
        <p:txBody>
          <a:bodyPr wrap="none">
            <a:spAutoFit/>
          </a:bodyPr>
          <a:lstStyle/>
          <a:p>
            <a:pPr lvl="0" fontAlgn="base">
              <a:spcBef>
                <a:spcPct val="0"/>
              </a:spcBef>
              <a:spcAft>
                <a:spcPct val="0"/>
              </a:spcAft>
            </a:pPr>
            <a:r>
              <a:rPr lang="kn-IN" sz="4000" b="1" u="sng" dirty="0" smtClean="0">
                <a:solidFill>
                  <a:srgbClr val="FF0000"/>
                </a:solidFill>
                <a:latin typeface="Algerian" pitchFamily="82" charset="0"/>
                <a:ea typeface="Times New Roman" pitchFamily="18" charset="0"/>
              </a:rPr>
              <a:t>PRADHAN</a:t>
            </a:r>
            <a:r>
              <a:rPr kumimoji="0" lang="en-IN" sz="4000" b="1" i="0" u="sng" strike="noStrike" cap="none" normalizeH="0" baseline="0" dirty="0" smtClean="0">
                <a:ln>
                  <a:noFill/>
                </a:ln>
                <a:solidFill>
                  <a:srgbClr val="FF0000"/>
                </a:solidFill>
                <a:effectLst/>
                <a:latin typeface="Algerian" pitchFamily="82" charset="0"/>
                <a:ea typeface="Times New Roman" pitchFamily="18" charset="0"/>
                <a:cs typeface="Tunga"/>
              </a:rPr>
              <a:t>A</a:t>
            </a:r>
            <a:r>
              <a:rPr lang="kn-IN" sz="4000" b="1" u="sng" dirty="0" smtClean="0">
                <a:solidFill>
                  <a:srgbClr val="FF0000"/>
                </a:solidFill>
                <a:latin typeface="Algerian" pitchFamily="82" charset="0"/>
                <a:ea typeface="Times New Roman" pitchFamily="18" charset="0"/>
              </a:rPr>
              <a:t> VEDANA   </a:t>
            </a:r>
            <a:endParaRPr kumimoji="0" lang="en-IN" sz="4000" b="1" i="0" u="sng" strike="noStrike" cap="none" normalizeH="0" baseline="0" dirty="0" smtClean="0">
              <a:ln>
                <a:noFill/>
              </a:ln>
              <a:solidFill>
                <a:srgbClr val="FF0000"/>
              </a:solidFill>
              <a:effectLst/>
              <a:latin typeface="Algerian" pitchFamily="82" charset="0"/>
              <a:ea typeface="Times New Roman" pitchFamily="18" charset="0"/>
              <a:cs typeface="Aparajit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500034" y="1214422"/>
            <a:ext cx="8143932"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tab pos="3267075" algn="l"/>
              </a:tabLst>
            </a:pPr>
            <a:r>
              <a:rPr kumimoji="0" lang="kn-IN" sz="2400" b="0" i="0" u="none" strike="noStrike" cap="none" normalizeH="0" baseline="0" dirty="0" smtClean="0">
                <a:ln>
                  <a:noFill/>
                </a:ln>
                <a:solidFill>
                  <a:schemeClr val="tx1"/>
                </a:solidFill>
                <a:effectLst/>
                <a:latin typeface="Times New Roman" pitchFamily="18" charset="0"/>
                <a:ea typeface="Times New Roman" pitchFamily="18" charset="0"/>
                <a:cs typeface="Tunga"/>
              </a:rPr>
              <a:t>Patient aged 35 years was said to be healthy 4 years back. She noticed mild shopha and ruja in hasta sandis .later she developed raga ,ruja and shopha in vamamanibanda with difficulty in movement .she took analgesics and the pain reduced within 4 days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3267075" algn="l"/>
              </a:tabLst>
            </a:pPr>
            <a:r>
              <a:rPr kumimoji="0" lang="kn-IN" sz="2400" b="0" i="0" u="none" strike="noStrike" cap="none" normalizeH="0" baseline="0" dirty="0" smtClean="0">
                <a:ln>
                  <a:noFill/>
                </a:ln>
                <a:solidFill>
                  <a:schemeClr val="tx1"/>
                </a:solidFill>
                <a:effectLst/>
                <a:latin typeface="Times New Roman" pitchFamily="18" charset="0"/>
                <a:ea typeface="Times New Roman" pitchFamily="18" charset="0"/>
                <a:cs typeface="Tunga"/>
              </a:rPr>
              <a:t>      Few weeks later she started with teevra ruja and raga in hasta sandis manibanda and gulpha sandis which was more in morning hours and after exposure to cold water.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3267075" algn="l"/>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2"/>
          <p:cNvSpPr/>
          <p:nvPr/>
        </p:nvSpPr>
        <p:spPr>
          <a:xfrm>
            <a:off x="2428860" y="285728"/>
            <a:ext cx="4884671" cy="646331"/>
          </a:xfrm>
          <a:prstGeom prst="rect">
            <a:avLst/>
          </a:prstGeom>
        </p:spPr>
        <p:txBody>
          <a:bodyPr wrap="none">
            <a:spAutoFit/>
          </a:bodyPr>
          <a:lstStyle/>
          <a:p>
            <a:pPr lvl="0" fontAlgn="base">
              <a:spcBef>
                <a:spcPct val="0"/>
              </a:spcBef>
              <a:spcAft>
                <a:spcPct val="0"/>
              </a:spcAft>
              <a:tabLst>
                <a:tab pos="3267075" algn="l"/>
              </a:tabLst>
            </a:pPr>
            <a:r>
              <a:rPr lang="kn-IN" sz="3600" b="1" u="sng" dirty="0" smtClean="0">
                <a:solidFill>
                  <a:srgbClr val="FF0000"/>
                </a:solidFill>
                <a:latin typeface="Algerian" pitchFamily="82" charset="0"/>
                <a:ea typeface="Times New Roman" pitchFamily="18" charset="0"/>
              </a:rPr>
              <a:t>VEDANA VRUTTANTA </a:t>
            </a:r>
            <a:endParaRPr kumimoji="0" lang="en-US" b="0" i="0" u="sng" strike="noStrike" cap="none" normalizeH="0" baseline="0" dirty="0" smtClean="0">
              <a:ln>
                <a:noFill/>
              </a:ln>
              <a:solidFill>
                <a:srgbClr val="FF0000"/>
              </a:solidFill>
              <a:effectLst/>
              <a:latin typeface="Algerian" pitchFamily="82" charset="0"/>
              <a:cs typeface="Aparajit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571480"/>
            <a:ext cx="8001056" cy="5011949"/>
          </a:xfrm>
          <a:prstGeom prst="rect">
            <a:avLst/>
          </a:prstGeom>
        </p:spPr>
        <p:txBody>
          <a:bodyPr wrap="square">
            <a:spAutoFit/>
          </a:bodyPr>
          <a:lstStyle/>
          <a:p>
            <a:pPr lvl="0" eaLnBrk="0" fontAlgn="base" hangingPunct="0">
              <a:lnSpc>
                <a:spcPct val="150000"/>
              </a:lnSpc>
              <a:spcBef>
                <a:spcPct val="0"/>
              </a:spcBef>
              <a:spcAft>
                <a:spcPct val="0"/>
              </a:spcAft>
              <a:tabLst>
                <a:tab pos="3267075" algn="l"/>
              </a:tabLst>
            </a:pPr>
            <a:r>
              <a:rPr lang="kn-IN" sz="2400" dirty="0" smtClean="0">
                <a:latin typeface="Times New Roman" pitchFamily="18" charset="0"/>
                <a:ea typeface="Times New Roman" pitchFamily="18" charset="0"/>
              </a:rPr>
              <a:t>Gradually she developed shotha in these sandis with restricted movements of the sandi. She consulted an ayurvedic physician and continued medications for 9 months. The complaints subsided and she was aymptomatic for 2 and ½ years. </a:t>
            </a:r>
            <a:endParaRPr lang="en-IN" sz="2400" dirty="0" smtClean="0">
              <a:latin typeface="Times New Roman" pitchFamily="18" charset="0"/>
              <a:ea typeface="Times New Roman" pitchFamily="18" charset="0"/>
            </a:endParaRPr>
          </a:p>
          <a:p>
            <a:pPr lvl="0" eaLnBrk="0" fontAlgn="base" hangingPunct="0">
              <a:lnSpc>
                <a:spcPct val="150000"/>
              </a:lnSpc>
              <a:spcBef>
                <a:spcPct val="0"/>
              </a:spcBef>
              <a:spcAft>
                <a:spcPct val="0"/>
              </a:spcAft>
              <a:tabLst>
                <a:tab pos="3267075" algn="l"/>
              </a:tabLst>
            </a:pPr>
            <a:endParaRPr lang="en-IN" sz="2400" dirty="0" smtClean="0">
              <a:latin typeface="Times New Roman" pitchFamily="18" charset="0"/>
              <a:ea typeface="Times New Roman" pitchFamily="18" charset="0"/>
            </a:endParaRPr>
          </a:p>
          <a:p>
            <a:pPr lvl="0" eaLnBrk="0" fontAlgn="base" hangingPunct="0">
              <a:lnSpc>
                <a:spcPct val="150000"/>
              </a:lnSpc>
              <a:spcBef>
                <a:spcPct val="0"/>
              </a:spcBef>
              <a:spcAft>
                <a:spcPct val="0"/>
              </a:spcAft>
              <a:tabLst>
                <a:tab pos="3267075" algn="l"/>
              </a:tabLst>
            </a:pPr>
            <a:r>
              <a:rPr lang="kn-IN" sz="2400" dirty="0" smtClean="0">
                <a:latin typeface="Times New Roman" pitchFamily="18" charset="0"/>
                <a:ea typeface="Times New Roman" pitchFamily="18" charset="0"/>
              </a:rPr>
              <a:t>From past 3 months there is a reccuance of ruja and shotha in kurpara ,manibanda, amsa and hasta sandis with evening raise of temperature</a:t>
            </a:r>
            <a:r>
              <a:rPr lang="en-IN" sz="2400" dirty="0" smtClean="0">
                <a:latin typeface="Times New Roman" pitchFamily="18" charset="0"/>
                <a:ea typeface="Times New Roman" pitchFamily="18" charset="0"/>
                <a:cs typeface="Times New Roman" pitchFamily="18" charset="0"/>
              </a:rPr>
              <a:t> and </a:t>
            </a:r>
            <a:r>
              <a:rPr lang="en-IN" sz="2400" dirty="0" err="1" smtClean="0">
                <a:latin typeface="Times New Roman" pitchFamily="18" charset="0"/>
                <a:ea typeface="Times New Roman" pitchFamily="18" charset="0"/>
                <a:cs typeface="Times New Roman" pitchFamily="18" charset="0"/>
              </a:rPr>
              <a:t>angamarda</a:t>
            </a:r>
            <a:r>
              <a:rPr lang="en-IN" sz="2400" dirty="0" smtClean="0">
                <a:latin typeface="Times New Roman" pitchFamily="18" charset="0"/>
                <a:ea typeface="Times New Roman" pitchFamily="18" charset="0"/>
                <a:cs typeface="Times New Roman" pitchFamily="18" charset="0"/>
              </a:rPr>
              <a:t> and </a:t>
            </a:r>
            <a:r>
              <a:rPr lang="en-IN" sz="2400" dirty="0" err="1" smtClean="0">
                <a:latin typeface="Times New Roman" pitchFamily="18" charset="0"/>
                <a:ea typeface="Times New Roman" pitchFamily="18" charset="0"/>
                <a:cs typeface="Times New Roman" pitchFamily="18" charset="0"/>
              </a:rPr>
              <a:t>aalsya</a:t>
            </a:r>
            <a:r>
              <a:rPr lang="kn-IN" sz="2400" dirty="0" smtClean="0">
                <a:latin typeface="Times New Roman" pitchFamily="18" charset="0"/>
                <a:ea typeface="Times New Roman" pitchFamily="18" charset="0"/>
              </a:rPr>
              <a:t>. </a:t>
            </a:r>
            <a:endParaRPr lang="en-IN" sz="2400" dirty="0" smtClean="0">
              <a:latin typeface="Times New Roman" pitchFamily="18" charset="0"/>
              <a:ea typeface="Times New Roman" pitchFamily="18" charset="0"/>
            </a:endParaRPr>
          </a:p>
          <a:p>
            <a:pPr lvl="0" eaLnBrk="0" fontAlgn="base" hangingPunct="0">
              <a:lnSpc>
                <a:spcPct val="150000"/>
              </a:lnSpc>
              <a:spcBef>
                <a:spcPct val="0"/>
              </a:spcBef>
              <a:spcAft>
                <a:spcPct val="0"/>
              </a:spcAft>
              <a:tabLst>
                <a:tab pos="3267075" algn="l"/>
              </a:tabLst>
            </a:pPr>
            <a:endParaRPr lang="en-US" sz="24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643050"/>
            <a:ext cx="8001056" cy="2308324"/>
          </a:xfrm>
          <a:prstGeom prst="rect">
            <a:avLst/>
          </a:prstGeom>
        </p:spPr>
        <p:txBody>
          <a:bodyPr wrap="square">
            <a:spAutoFit/>
          </a:bodyPr>
          <a:lstStyle/>
          <a:p>
            <a:pPr lvl="0" eaLnBrk="0" fontAlgn="base" hangingPunct="0">
              <a:lnSpc>
                <a:spcPct val="150000"/>
              </a:lnSpc>
              <a:spcBef>
                <a:spcPct val="0"/>
              </a:spcBef>
              <a:spcAft>
                <a:spcPct val="0"/>
              </a:spcAft>
              <a:tabLst>
                <a:tab pos="3267075" algn="l"/>
              </a:tabLst>
            </a:pPr>
            <a:r>
              <a:rPr lang="kn-IN" sz="2400" dirty="0" smtClean="0">
                <a:latin typeface="Times New Roman" pitchFamily="18" charset="0"/>
                <a:ea typeface="Times New Roman" pitchFamily="18" charset="0"/>
              </a:rPr>
              <a:t>She </a:t>
            </a:r>
            <a:r>
              <a:rPr lang="kn-IN" sz="2400" dirty="0">
                <a:latin typeface="Times New Roman" pitchFamily="18" charset="0"/>
                <a:ea typeface="Times New Roman" pitchFamily="18" charset="0"/>
              </a:rPr>
              <a:t>got admitted in allopathic hospital and treated with analgesics and steroids and she got symptomatic relif.</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lnSpc>
                <a:spcPct val="150000"/>
              </a:lnSpc>
              <a:spcBef>
                <a:spcPct val="0"/>
              </a:spcBef>
              <a:spcAft>
                <a:spcPct val="0"/>
              </a:spcAft>
              <a:tabLst>
                <a:tab pos="3267075" algn="l"/>
              </a:tabLst>
            </a:pPr>
            <a:r>
              <a:rPr lang="kn-IN" sz="2400" dirty="0">
                <a:latin typeface="Times New Roman" pitchFamily="18" charset="0"/>
                <a:ea typeface="Times New Roman" pitchFamily="18" charset="0"/>
              </a:rPr>
              <a:t>Now since 15 days the same symptoms recurred .so for further evaluation and management she got admitted in our hospital.</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428596" y="642918"/>
            <a:ext cx="8286808" cy="52283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kn-IN" sz="2800" b="1" i="0" u="sng" strike="noStrike" cap="none" normalizeH="0" baseline="0" dirty="0" smtClean="0">
                <a:ln>
                  <a:noFill/>
                </a:ln>
                <a:solidFill>
                  <a:srgbClr val="FF0000"/>
                </a:solidFill>
                <a:effectLst/>
                <a:latin typeface="Algerian" pitchFamily="82" charset="0"/>
                <a:ea typeface="Times New Roman" pitchFamily="18" charset="0"/>
                <a:cs typeface="Tunga"/>
              </a:rPr>
              <a:t>POORVA VYADHI VRUTTANTA</a:t>
            </a:r>
            <a:endParaRPr kumimoji="0" lang="en-IN" sz="2800" b="1" i="0" u="sng" strike="noStrike" cap="none" normalizeH="0" baseline="0" dirty="0" smtClean="0">
              <a:ln>
                <a:noFill/>
              </a:ln>
              <a:solidFill>
                <a:srgbClr val="FF0000"/>
              </a:solidFill>
              <a:effectLst/>
              <a:latin typeface="Algerian" pitchFamily="82" charset="0"/>
              <a:ea typeface="Times New Roman" pitchFamily="18" charset="0"/>
              <a:cs typeface="Tunga"/>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IN"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kn-IN" sz="2400" b="0" i="0" u="none" strike="noStrike" cap="none" normalizeH="0" baseline="0" dirty="0" smtClean="0">
                <a:ln>
                  <a:noFill/>
                </a:ln>
                <a:solidFill>
                  <a:schemeClr val="tx1"/>
                </a:solidFill>
                <a:effectLst/>
                <a:latin typeface="Times New Roman" pitchFamily="18" charset="0"/>
                <a:ea typeface="Times New Roman" pitchFamily="18" charset="0"/>
                <a:cs typeface="Tunga"/>
              </a:rPr>
              <a:t>Nothing significant</a:t>
            </a:r>
            <a:endParaRPr kumimoji="0" lang="en-IN"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IN" sz="2000" dirty="0">
              <a:latin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IN" sz="20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IN" sz="2000" dirty="0">
              <a:latin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kn-IN" sz="2800" b="1" i="0" u="sng" strike="noStrike" cap="none" normalizeH="0" baseline="0" dirty="0" smtClean="0">
                <a:ln>
                  <a:noFill/>
                </a:ln>
                <a:solidFill>
                  <a:srgbClr val="FF0000"/>
                </a:solidFill>
                <a:effectLst/>
                <a:latin typeface="Algerian" pitchFamily="82" charset="0"/>
                <a:ea typeface="Times New Roman" pitchFamily="18" charset="0"/>
                <a:cs typeface="Tunga"/>
              </a:rPr>
              <a:t>POORVA AUSHADHI VRUTTANTA </a:t>
            </a:r>
            <a:endParaRPr kumimoji="0" lang="en-IN" sz="2800" b="1" i="0" u="sng" strike="noStrike" cap="none" normalizeH="0" baseline="0" dirty="0" smtClean="0">
              <a:ln>
                <a:noFill/>
              </a:ln>
              <a:solidFill>
                <a:srgbClr val="FF0000"/>
              </a:solidFill>
              <a:effectLst/>
              <a:latin typeface="Algerian" pitchFamily="82" charset="0"/>
              <a:ea typeface="Times New Roman" pitchFamily="18" charset="0"/>
              <a:cs typeface="Tunga"/>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kn-IN" sz="2400" b="0" i="0" u="none" strike="noStrike" cap="none" normalizeH="0" baseline="0" dirty="0" smtClean="0">
                <a:ln>
                  <a:noFill/>
                </a:ln>
                <a:solidFill>
                  <a:schemeClr val="tx1"/>
                </a:solidFill>
                <a:effectLst/>
                <a:latin typeface="Times New Roman" pitchFamily="18" charset="0"/>
                <a:ea typeface="Times New Roman" pitchFamily="18" charset="0"/>
                <a:cs typeface="Tunga"/>
              </a:rPr>
              <a:t>Tab.Wysolone</a:t>
            </a:r>
            <a:r>
              <a:rPr kumimoji="0" lang="kn-IN" sz="2400" b="1" i="0" u="sng" strike="noStrike" cap="none" normalizeH="0" baseline="0" dirty="0" smtClean="0">
                <a:ln>
                  <a:noFill/>
                </a:ln>
                <a:solidFill>
                  <a:schemeClr val="tx1"/>
                </a:solidFill>
                <a:effectLst/>
                <a:latin typeface="Times New Roman" pitchFamily="18" charset="0"/>
                <a:ea typeface="Times New Roman" pitchFamily="18" charset="0"/>
                <a:cs typeface="Tunga"/>
              </a:rPr>
              <a:t> </a:t>
            </a:r>
            <a:r>
              <a:rPr kumimoji="0" lang="kn-IN" sz="2400" b="0" i="0" u="none" strike="noStrike" cap="none" normalizeH="0" baseline="0" dirty="0" smtClean="0">
                <a:ln>
                  <a:noFill/>
                </a:ln>
                <a:solidFill>
                  <a:schemeClr val="tx1"/>
                </a:solidFill>
                <a:effectLst/>
                <a:latin typeface="Times New Roman" pitchFamily="18" charset="0"/>
                <a:ea typeface="Times New Roman" pitchFamily="18" charset="0"/>
                <a:cs typeface="Tunga"/>
              </a:rPr>
              <a:t>10mg  1-0-1(1 week) and ½-0-1/2 (1 week),</a:t>
            </a:r>
            <a:endParaRPr kumimoji="0" lang="en-IN" sz="2400" b="0" i="0" u="none" strike="noStrike" cap="none" normalizeH="0" baseline="0" dirty="0" smtClean="0">
              <a:ln>
                <a:noFill/>
              </a:ln>
              <a:solidFill>
                <a:schemeClr val="tx1"/>
              </a:solidFill>
              <a:effectLst/>
              <a:latin typeface="Times New Roman" pitchFamily="18" charset="0"/>
              <a:ea typeface="Times New Roman" pitchFamily="18" charset="0"/>
              <a:cs typeface="Tunga"/>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kn-IN" sz="2400" b="0" i="0" u="none" strike="noStrike" cap="none" normalizeH="0" baseline="0" dirty="0" smtClean="0">
                <a:ln>
                  <a:noFill/>
                </a:ln>
                <a:solidFill>
                  <a:schemeClr val="tx1"/>
                </a:solidFill>
                <a:effectLst/>
                <a:latin typeface="Times New Roman" pitchFamily="18" charset="0"/>
                <a:ea typeface="Times New Roman" pitchFamily="18" charset="0"/>
                <a:cs typeface="Tunga"/>
              </a:rPr>
              <a:t>0-0-1/2 (1week)</a:t>
            </a:r>
            <a:endParaRPr kumimoji="0" lang="kn-IN" sz="2400" b="0" i="0" u="none" strike="noStrike" cap="none" normalizeH="0" baseline="0" dirty="0" smtClean="0">
              <a:ln>
                <a:noFill/>
              </a:ln>
              <a:solidFill>
                <a:schemeClr val="tx1"/>
              </a:solidFill>
              <a:effectLst/>
              <a:latin typeface="Times New Roman" pitchFamily="18"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5376" y="433203"/>
            <a:ext cx="7391400" cy="584775"/>
          </a:xfrm>
          <a:prstGeom prst="rect">
            <a:avLst/>
          </a:prstGeom>
        </p:spPr>
        <p:txBody>
          <a:bodyPr wrap="square">
            <a:spAutoFit/>
          </a:bodyPr>
          <a:lstStyle/>
          <a:p>
            <a:pPr algn="ctr"/>
            <a:r>
              <a:rPr lang="en-IN" sz="3200" b="1" u="sng" dirty="0" smtClean="0">
                <a:solidFill>
                  <a:srgbClr val="FF0000"/>
                </a:solidFill>
                <a:latin typeface="Algerian" pitchFamily="82" charset="0"/>
                <a:cs typeface="Aharoni" pitchFamily="2" charset="-79"/>
              </a:rPr>
              <a:t>VAYAKTIKA VRUTTANTA</a:t>
            </a:r>
            <a:endParaRPr lang="en-IN" sz="3200" b="1" u="sng" dirty="0">
              <a:solidFill>
                <a:srgbClr val="FF0000"/>
              </a:solidFill>
              <a:latin typeface="Algerian" pitchFamily="82" charset="0"/>
              <a:cs typeface="Aharoni" pitchFamily="2" charset="-79"/>
            </a:endParaRPr>
          </a:p>
        </p:txBody>
      </p:sp>
      <p:sp>
        <p:nvSpPr>
          <p:cNvPr id="3" name="Rectangle 2"/>
          <p:cNvSpPr/>
          <p:nvPr/>
        </p:nvSpPr>
        <p:spPr>
          <a:xfrm>
            <a:off x="214282" y="917912"/>
            <a:ext cx="8686800" cy="5940088"/>
          </a:xfrm>
          <a:prstGeom prst="rect">
            <a:avLst/>
          </a:prstGeom>
        </p:spPr>
        <p:txBody>
          <a:bodyPr wrap="square">
            <a:spAutoFit/>
          </a:bodyPr>
          <a:lstStyle/>
          <a:p>
            <a:r>
              <a:rPr lang="en-IN" sz="3200" b="1" u="sng" dirty="0" err="1" smtClean="0">
                <a:solidFill>
                  <a:schemeClr val="accent1">
                    <a:lumMod val="75000"/>
                  </a:schemeClr>
                </a:solidFill>
                <a:latin typeface="Aharoni" pitchFamily="2" charset="-79"/>
                <a:cs typeface="Aharoni" pitchFamily="2" charset="-79"/>
              </a:rPr>
              <a:t>Aahara</a:t>
            </a:r>
            <a:endParaRPr lang="en-IN" sz="3200" b="1" u="sng" dirty="0" smtClean="0">
              <a:solidFill>
                <a:schemeClr val="accent1">
                  <a:lumMod val="75000"/>
                </a:schemeClr>
              </a:solidFill>
              <a:latin typeface="Aharoni" pitchFamily="2" charset="-79"/>
              <a:cs typeface="Aharoni" pitchFamily="2" charset="-79"/>
            </a:endParaRPr>
          </a:p>
          <a:p>
            <a:endParaRPr lang="en-US" sz="2400" b="1" dirty="0"/>
          </a:p>
          <a:p>
            <a:pPr>
              <a:lnSpc>
                <a:spcPct val="150000"/>
              </a:lnSpc>
            </a:pPr>
            <a:r>
              <a:rPr lang="en-IN" sz="2400" b="1" dirty="0" err="1" smtClean="0">
                <a:solidFill>
                  <a:schemeClr val="accent6">
                    <a:lumMod val="60000"/>
                    <a:lumOff val="40000"/>
                  </a:schemeClr>
                </a:solidFill>
                <a:latin typeface="Times New Roman" pitchFamily="18" charset="0"/>
                <a:cs typeface="Times New Roman" pitchFamily="18" charset="0"/>
              </a:rPr>
              <a:t>Prakriti</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p>
          <a:p>
            <a:pPr>
              <a:lnSpc>
                <a:spcPct val="150000"/>
              </a:lnSpc>
            </a:pPr>
            <a:r>
              <a:rPr lang="en-IN" sz="2400" dirty="0" err="1" smtClean="0">
                <a:latin typeface="Times New Roman" pitchFamily="18" charset="0"/>
                <a:cs typeface="Times New Roman" pitchFamily="18" charset="0"/>
              </a:rPr>
              <a:t>Dhanya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varga</a:t>
            </a:r>
            <a:r>
              <a:rPr lang="en-IN" sz="2400" dirty="0" smtClean="0">
                <a:latin typeface="Times New Roman" pitchFamily="18" charset="0"/>
                <a:cs typeface="Times New Roman" pitchFamily="18" charset="0"/>
              </a:rPr>
              <a:t>   - Nava </a:t>
            </a:r>
            <a:r>
              <a:rPr lang="en-IN" sz="2400" dirty="0" err="1" smtClean="0">
                <a:latin typeface="Times New Roman" pitchFamily="18" charset="0"/>
                <a:cs typeface="Times New Roman" pitchFamily="18" charset="0"/>
              </a:rPr>
              <a:t>shali</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nava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godhooma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kulatha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masha,yava</a:t>
            </a:r>
            <a:r>
              <a:rPr lang="en-IN" sz="2400" dirty="0" smtClean="0">
                <a:latin typeface="Times New Roman" pitchFamily="18" charset="0"/>
                <a:cs typeface="Times New Roman" pitchFamily="18" charset="0"/>
              </a:rPr>
              <a:t>,  </a:t>
            </a:r>
          </a:p>
          <a:p>
            <a:pPr>
              <a:lnSpc>
                <a:spcPct val="150000"/>
              </a:lnSpc>
            </a:pPr>
            <a:r>
              <a:rPr lang="en-IN" sz="2400" dirty="0" err="1" smtClean="0">
                <a:latin typeface="Times New Roman" pitchFamily="18" charset="0"/>
                <a:cs typeface="Times New Roman" pitchFamily="18" charset="0"/>
              </a:rPr>
              <a:t>Phala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varga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chikku</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dadima</a:t>
            </a:r>
            <a:r>
              <a:rPr lang="en-IN" sz="2400" dirty="0" smtClean="0">
                <a:latin typeface="Times New Roman" pitchFamily="18" charset="0"/>
                <a:cs typeface="Times New Roman" pitchFamily="18" charset="0"/>
              </a:rPr>
              <a:t>,      </a:t>
            </a:r>
          </a:p>
          <a:p>
            <a:pPr>
              <a:lnSpc>
                <a:spcPct val="150000"/>
              </a:lnSpc>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shaka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varga</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kanda</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spinach,tomato</a:t>
            </a:r>
            <a:r>
              <a:rPr lang="en-IN" sz="2400" dirty="0" smtClean="0">
                <a:latin typeface="Times New Roman" pitchFamily="18" charset="0"/>
                <a:cs typeface="Times New Roman" pitchFamily="18" charset="0"/>
              </a:rPr>
              <a:t>,</a:t>
            </a:r>
          </a:p>
          <a:p>
            <a:pPr>
              <a:lnSpc>
                <a:spcPct val="150000"/>
              </a:lnSpc>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ksheera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varga</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ksheera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dhadi</a:t>
            </a:r>
            <a:endParaRPr lang="en-IN" sz="2400" dirty="0" smtClean="0">
              <a:latin typeface="Times New Roman" pitchFamily="18" charset="0"/>
              <a:cs typeface="Times New Roman" pitchFamily="18" charset="0"/>
            </a:endParaRPr>
          </a:p>
          <a:p>
            <a:pPr>
              <a:lnSpc>
                <a:spcPct val="150000"/>
              </a:lnSpc>
            </a:pPr>
            <a:r>
              <a:rPr lang="en-IN" sz="2400" dirty="0" err="1" smtClean="0">
                <a:latin typeface="Times New Roman" pitchFamily="18" charset="0"/>
                <a:cs typeface="Times New Roman" pitchFamily="18" charset="0"/>
              </a:rPr>
              <a:t>Mamsa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varga</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matsya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kukkuta</a:t>
            </a:r>
            <a:endParaRPr lang="en-IN" sz="2400" dirty="0" smtClean="0">
              <a:latin typeface="Times New Roman" pitchFamily="18" charset="0"/>
              <a:cs typeface="Times New Roman" pitchFamily="18" charset="0"/>
            </a:endParaRPr>
          </a:p>
          <a:p>
            <a:pPr>
              <a:lnSpc>
                <a:spcPct val="150000"/>
              </a:lnSpc>
            </a:pPr>
            <a:r>
              <a:rPr lang="en-IN" sz="2400" dirty="0" err="1" smtClean="0">
                <a:latin typeface="Times New Roman" pitchFamily="18" charset="0"/>
                <a:cs typeface="Times New Roman" pitchFamily="18" charset="0"/>
              </a:rPr>
              <a:t>Ikshu</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varga</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guda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sharkara</a:t>
            </a:r>
            <a:r>
              <a:rPr lang="en-IN" sz="2400" dirty="0" smtClean="0">
                <a:latin typeface="Times New Roman" pitchFamily="18" charset="0"/>
                <a:cs typeface="Times New Roman" pitchFamily="18" charset="0"/>
              </a:rPr>
              <a:t>    </a:t>
            </a:r>
          </a:p>
          <a:p>
            <a:pPr>
              <a:lnSpc>
                <a:spcPct val="150000"/>
              </a:lnSpc>
            </a:pPr>
            <a:r>
              <a:rPr lang="en-IN" sz="2400" b="1" dirty="0" smtClean="0">
                <a:solidFill>
                  <a:schemeClr val="accent6">
                    <a:lumMod val="60000"/>
                    <a:lumOff val="40000"/>
                  </a:schemeClr>
                </a:solidFill>
                <a:latin typeface="Times New Roman" pitchFamily="18" charset="0"/>
                <a:cs typeface="Times New Roman" pitchFamily="18" charset="0"/>
              </a:rPr>
              <a:t>Karana</a:t>
            </a:r>
            <a:r>
              <a:rPr lang="en-IN" sz="2400" b="1" dirty="0">
                <a:solidFill>
                  <a:schemeClr val="accent1">
                    <a:lumMod val="75000"/>
                  </a:schemeClr>
                </a:solidFill>
                <a:latin typeface="Times New Roman" pitchFamily="18" charset="0"/>
                <a:cs typeface="Times New Roman" pitchFamily="18" charset="0"/>
              </a:rPr>
              <a:t>	</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Thoya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agnisannikarska</a:t>
            </a:r>
            <a:r>
              <a:rPr lang="en-IN" sz="2400" dirty="0" smtClean="0">
                <a:latin typeface="Times New Roman" pitchFamily="18" charset="0"/>
                <a:cs typeface="Times New Roman" pitchFamily="18" charset="0"/>
              </a:rPr>
              <a:t>  , </a:t>
            </a:r>
            <a:r>
              <a:rPr lang="en-IN"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nSpc>
                <a:spcPct val="150000"/>
              </a:lnSpc>
            </a:pPr>
            <a:r>
              <a:rPr lang="en-IN" sz="2400" b="1" dirty="0" err="1" smtClean="0">
                <a:solidFill>
                  <a:schemeClr val="accent6">
                    <a:lumMod val="60000"/>
                    <a:lumOff val="40000"/>
                  </a:schemeClr>
                </a:solidFill>
                <a:latin typeface="Times New Roman" pitchFamily="18" charset="0"/>
                <a:cs typeface="Times New Roman" pitchFamily="18" charset="0"/>
              </a:rPr>
              <a:t>Samyoga</a:t>
            </a:r>
            <a:r>
              <a:rPr lang="en-IN" sz="2400" b="1" dirty="0" smtClean="0">
                <a:solidFill>
                  <a:schemeClr val="accent6">
                    <a:lumMod val="60000"/>
                    <a:lumOff val="40000"/>
                  </a:schemeClr>
                </a:solidFill>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dirty="0" err="1">
                <a:latin typeface="Times New Roman" pitchFamily="18" charset="0"/>
                <a:cs typeface="Times New Roman" pitchFamily="18" charset="0"/>
              </a:rPr>
              <a:t>S</a:t>
            </a:r>
            <a:r>
              <a:rPr lang="en-IN" sz="2400" dirty="0" err="1" smtClean="0">
                <a:latin typeface="Times New Roman" pitchFamily="18" charset="0"/>
                <a:cs typeface="Times New Roman" pitchFamily="18" charset="0"/>
              </a:rPr>
              <a:t>hali</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masha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matsya</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ksheera</a:t>
            </a: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77096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8501122" cy="5632311"/>
          </a:xfrm>
          <a:prstGeom prst="rect">
            <a:avLst/>
          </a:prstGeom>
        </p:spPr>
        <p:txBody>
          <a:bodyPr wrap="square">
            <a:spAutoFit/>
          </a:bodyPr>
          <a:lstStyle/>
          <a:p>
            <a:pPr>
              <a:lnSpc>
                <a:spcPct val="150000"/>
              </a:lnSpc>
            </a:pPr>
            <a:r>
              <a:rPr lang="en-IN" sz="2400" b="1" dirty="0" err="1" smtClean="0">
                <a:solidFill>
                  <a:schemeClr val="accent6">
                    <a:lumMod val="60000"/>
                    <a:lumOff val="40000"/>
                  </a:schemeClr>
                </a:solidFill>
                <a:latin typeface="Times New Roman" pitchFamily="18" charset="0"/>
                <a:cs typeface="Times New Roman" pitchFamily="18" charset="0"/>
              </a:rPr>
              <a:t>Rashi</a:t>
            </a:r>
            <a:r>
              <a:rPr lang="en-IN" sz="2400" dirty="0" smtClean="0">
                <a:solidFill>
                  <a:schemeClr val="accent6">
                    <a:lumMod val="60000"/>
                    <a:lumOff val="40000"/>
                  </a:schemeClr>
                </a:solidFill>
                <a:latin typeface="Times New Roman" pitchFamily="18" charset="0"/>
                <a:cs typeface="Times New Roman" pitchFamily="18" charset="0"/>
              </a:rPr>
              <a:t>	</a:t>
            </a:r>
            <a:r>
              <a:rPr lang="en-IN" sz="2400" dirty="0" smtClean="0">
                <a:latin typeface="Times New Roman" pitchFamily="18" charset="0"/>
                <a:cs typeface="Times New Roman" pitchFamily="18" charset="0"/>
              </a:rPr>
              <a:t>      :   </a:t>
            </a:r>
            <a:r>
              <a:rPr lang="en-IN" sz="2400" b="1" dirty="0" smtClean="0">
                <a:latin typeface="Times New Roman" pitchFamily="18" charset="0"/>
                <a:cs typeface="Times New Roman" pitchFamily="18" charset="0"/>
              </a:rPr>
              <a:t>Morning</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ganji</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dosa</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idli</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kichadi</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pulav</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chapathi</a:t>
            </a:r>
            <a:endParaRPr lang="en-IN" sz="2400" dirty="0" smtClean="0">
              <a:latin typeface="Times New Roman" pitchFamily="18" charset="0"/>
              <a:cs typeface="Times New Roman" pitchFamily="18" charset="0"/>
            </a:endParaRPr>
          </a:p>
          <a:p>
            <a:pPr>
              <a:lnSpc>
                <a:spcPct val="150000"/>
              </a:lnSpc>
            </a:pPr>
            <a:r>
              <a:rPr lang="en-IN" sz="2400" b="1" dirty="0" smtClean="0">
                <a:latin typeface="Times New Roman" pitchFamily="18" charset="0"/>
                <a:cs typeface="Times New Roman" pitchFamily="18" charset="0"/>
              </a:rPr>
              <a:t>                      Afternoon</a:t>
            </a:r>
            <a:r>
              <a:rPr lang="en-IN" sz="2400" dirty="0" smtClean="0">
                <a:latin typeface="Times New Roman" pitchFamily="18" charset="0"/>
                <a:cs typeface="Times New Roman" pitchFamily="18" charset="0"/>
              </a:rPr>
              <a:t> : rice + </a:t>
            </a:r>
            <a:r>
              <a:rPr lang="en-IN" sz="2400" dirty="0" err="1" smtClean="0">
                <a:latin typeface="Times New Roman" pitchFamily="18" charset="0"/>
                <a:cs typeface="Times New Roman" pitchFamily="18" charset="0"/>
              </a:rPr>
              <a:t>sambar</a:t>
            </a:r>
            <a:r>
              <a:rPr lang="en-IN" sz="2400" dirty="0" smtClean="0">
                <a:latin typeface="Times New Roman" pitchFamily="18" charset="0"/>
                <a:cs typeface="Times New Roman" pitchFamily="18" charset="0"/>
              </a:rPr>
              <a:t>( vegetable)or </a:t>
            </a:r>
            <a:r>
              <a:rPr lang="en-IN" sz="2400" dirty="0" err="1" smtClean="0">
                <a:latin typeface="Times New Roman" pitchFamily="18" charset="0"/>
                <a:cs typeface="Times New Roman" pitchFamily="18" charset="0"/>
              </a:rPr>
              <a:t>nonveg</a:t>
            </a:r>
            <a:r>
              <a:rPr lang="en-IN" sz="2400" dirty="0" smtClean="0">
                <a:latin typeface="Times New Roman" pitchFamily="18" charset="0"/>
                <a:cs typeface="Times New Roman" pitchFamily="18" charset="0"/>
              </a:rPr>
              <a:t> </a:t>
            </a:r>
          </a:p>
          <a:p>
            <a:pPr>
              <a:lnSpc>
                <a:spcPct val="150000"/>
              </a:lnSpc>
            </a:pPr>
            <a:r>
              <a:rPr lang="en-IN" sz="2400" dirty="0" smtClean="0">
                <a:latin typeface="Times New Roman" pitchFamily="18" charset="0"/>
                <a:cs typeface="Times New Roman" pitchFamily="18" charset="0"/>
              </a:rPr>
              <a:t>                                         and </a:t>
            </a:r>
            <a:r>
              <a:rPr lang="en-IN" sz="2400" dirty="0" err="1" smtClean="0">
                <a:latin typeface="Times New Roman" pitchFamily="18" charset="0"/>
                <a:cs typeface="Times New Roman" pitchFamily="18" charset="0"/>
              </a:rPr>
              <a:t>dadhi</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takra</a:t>
            </a:r>
            <a:endParaRPr lang="en-IN"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Eveining</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buiscuits</a:t>
            </a:r>
            <a:r>
              <a:rPr lang="en-IN" sz="2400" dirty="0" smtClean="0">
                <a:latin typeface="Times New Roman" pitchFamily="18" charset="0"/>
                <a:cs typeface="Times New Roman" pitchFamily="18" charset="0"/>
              </a:rPr>
              <a:t> + banana + tea/ chats</a:t>
            </a:r>
          </a:p>
          <a:p>
            <a:pPr>
              <a:lnSpc>
                <a:spcPct val="150000"/>
              </a:lnSpc>
            </a:pP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Night</a:t>
            </a:r>
            <a:r>
              <a:rPr lang="en-IN" sz="2400" dirty="0" smtClean="0">
                <a:latin typeface="Times New Roman" pitchFamily="18" charset="0"/>
                <a:cs typeface="Times New Roman" pitchFamily="18" charset="0"/>
              </a:rPr>
              <a:t> : rice + </a:t>
            </a:r>
            <a:r>
              <a:rPr lang="en-IN" sz="2400" dirty="0" err="1" smtClean="0">
                <a:latin typeface="Times New Roman" pitchFamily="18" charset="0"/>
                <a:cs typeface="Times New Roman" pitchFamily="18" charset="0"/>
              </a:rPr>
              <a:t>sambar</a:t>
            </a:r>
            <a:r>
              <a:rPr lang="en-IN" sz="2400" dirty="0" smtClean="0">
                <a:latin typeface="Times New Roman" pitchFamily="18" charset="0"/>
                <a:cs typeface="Times New Roman" pitchFamily="18" charset="0"/>
              </a:rPr>
              <a:t> / fish/ chicken curry/</a:t>
            </a:r>
            <a:r>
              <a:rPr lang="en-IN" sz="2400" dirty="0" err="1" smtClean="0">
                <a:latin typeface="Times New Roman" pitchFamily="18" charset="0"/>
                <a:cs typeface="Times New Roman" pitchFamily="18" charset="0"/>
              </a:rPr>
              <a:t>papad</a:t>
            </a:r>
            <a:r>
              <a:rPr lang="en-IN" sz="2400" dirty="0" smtClean="0">
                <a:latin typeface="Times New Roman" pitchFamily="18" charset="0"/>
                <a:cs typeface="Times New Roman" pitchFamily="18" charset="0"/>
              </a:rPr>
              <a:t>/</a:t>
            </a:r>
          </a:p>
          <a:p>
            <a:pPr>
              <a:lnSpc>
                <a:spcPct val="150000"/>
              </a:lnSpc>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chilichima</a:t>
            </a:r>
            <a:r>
              <a:rPr lang="en-IN" sz="2400" dirty="0" smtClean="0">
                <a:latin typeface="Times New Roman" pitchFamily="18" charset="0"/>
                <a:cs typeface="Times New Roman" pitchFamily="18" charset="0"/>
              </a:rPr>
              <a:t> preparation/</a:t>
            </a:r>
            <a:r>
              <a:rPr lang="en-IN" sz="2400" dirty="0" err="1" smtClean="0">
                <a:latin typeface="Times New Roman" pitchFamily="18" charset="0"/>
                <a:cs typeface="Times New Roman" pitchFamily="18" charset="0"/>
              </a:rPr>
              <a:t>dadhi</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ksheera</a:t>
            </a:r>
            <a:r>
              <a:rPr lang="en-IN"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nSpc>
                <a:spcPct val="150000"/>
              </a:lnSpc>
            </a:pPr>
            <a:r>
              <a:rPr lang="en-IN" sz="2400" b="1" dirty="0" err="1" smtClean="0">
                <a:solidFill>
                  <a:schemeClr val="accent6">
                    <a:lumMod val="60000"/>
                    <a:lumOff val="40000"/>
                  </a:schemeClr>
                </a:solidFill>
                <a:latin typeface="Times New Roman" pitchFamily="18" charset="0"/>
                <a:cs typeface="Times New Roman" pitchFamily="18" charset="0"/>
              </a:rPr>
              <a:t>Desha</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anupa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desha</a:t>
            </a:r>
            <a:r>
              <a:rPr lang="en-IN" sz="2400" dirty="0" smtClean="0">
                <a:latin typeface="Times New Roman" pitchFamily="18" charset="0"/>
                <a:cs typeface="Times New Roman" pitchFamily="18" charset="0"/>
              </a:rPr>
              <a:t>				        </a:t>
            </a:r>
          </a:p>
          <a:p>
            <a:pPr>
              <a:lnSpc>
                <a:spcPct val="150000"/>
              </a:lnSpc>
            </a:pPr>
            <a:r>
              <a:rPr lang="en-IN" sz="2400" dirty="0" smtClean="0">
                <a:solidFill>
                  <a:schemeClr val="accent6">
                    <a:lumMod val="60000"/>
                    <a:lumOff val="40000"/>
                  </a:schemeClr>
                </a:solidFill>
                <a:latin typeface="Times New Roman" pitchFamily="18" charset="0"/>
                <a:cs typeface="Times New Roman" pitchFamily="18" charset="0"/>
              </a:rPr>
              <a:t> </a:t>
            </a:r>
            <a:r>
              <a:rPr lang="en-IN" sz="2400" b="1" dirty="0" smtClean="0">
                <a:solidFill>
                  <a:schemeClr val="accent6">
                    <a:lumMod val="60000"/>
                    <a:lumOff val="40000"/>
                  </a:schemeClr>
                </a:solidFill>
                <a:latin typeface="Times New Roman" pitchFamily="18" charset="0"/>
                <a:cs typeface="Times New Roman" pitchFamily="18" charset="0"/>
              </a:rPr>
              <a:t>Kala </a:t>
            </a:r>
            <a:r>
              <a:rPr lang="en-IN" sz="2400" dirty="0" smtClean="0">
                <a:solidFill>
                  <a:schemeClr val="accent6">
                    <a:lumMod val="60000"/>
                    <a:lumOff val="40000"/>
                  </a:schemeClr>
                </a:solidFill>
                <a:latin typeface="Times New Roman" pitchFamily="18" charset="0"/>
                <a:cs typeface="Times New Roman" pitchFamily="18" charset="0"/>
              </a:rPr>
              <a:t>          </a:t>
            </a:r>
            <a:r>
              <a:rPr lang="en-IN" sz="2400" dirty="0" smtClean="0">
                <a:latin typeface="Times New Roman" pitchFamily="18" charset="0"/>
                <a:cs typeface="Times New Roman" pitchFamily="18" charset="0"/>
              </a:rPr>
              <a:t>: do not adopt regimens according to </a:t>
            </a:r>
            <a:r>
              <a:rPr lang="en-IN" sz="2400" dirty="0" err="1" smtClean="0">
                <a:latin typeface="Times New Roman" pitchFamily="18" charset="0"/>
                <a:cs typeface="Times New Roman" pitchFamily="18" charset="0"/>
              </a:rPr>
              <a:t>kala</a:t>
            </a:r>
            <a:r>
              <a:rPr lang="en-IN" sz="2400" dirty="0" smtClean="0">
                <a:latin typeface="Times New Roman" pitchFamily="18" charset="0"/>
                <a:cs typeface="Times New Roman" pitchFamily="18" charset="0"/>
              </a:rPr>
              <a:t> </a:t>
            </a:r>
            <a:r>
              <a:rPr lang="en-IN" sz="2400" b="1" dirty="0" err="1" smtClean="0">
                <a:solidFill>
                  <a:schemeClr val="accent6">
                    <a:lumMod val="60000"/>
                    <a:lumOff val="40000"/>
                  </a:schemeClr>
                </a:solidFill>
                <a:latin typeface="Times New Roman" pitchFamily="18" charset="0"/>
                <a:cs typeface="Times New Roman" pitchFamily="18" charset="0"/>
              </a:rPr>
              <a:t>Upayogasamstha</a:t>
            </a:r>
            <a:r>
              <a:rPr lang="en-IN" sz="2400" b="1" dirty="0" smtClean="0">
                <a:solidFill>
                  <a:schemeClr val="accent1">
                    <a:lumMod val="75000"/>
                  </a:schemeClr>
                </a:solidFill>
                <a:latin typeface="Times New Roman" pitchFamily="18" charset="0"/>
                <a:cs typeface="Times New Roman" pitchFamily="18" charset="0"/>
              </a:rPr>
              <a:t> </a:t>
            </a:r>
            <a:r>
              <a:rPr lang="en-IN" sz="2400" b="1" dirty="0" smtClean="0">
                <a:latin typeface="Times New Roman" pitchFamily="18" charset="0"/>
                <a:cs typeface="Times New Roman" pitchFamily="18" charset="0"/>
              </a:rPr>
              <a:t> : 		</a:t>
            </a:r>
          </a:p>
          <a:p>
            <a:pPr>
              <a:lnSpc>
                <a:spcPct val="150000"/>
              </a:lnSpc>
            </a:pPr>
            <a:r>
              <a:rPr lang="en-IN" sz="2400" b="1" dirty="0" err="1" smtClean="0">
                <a:solidFill>
                  <a:schemeClr val="accent6">
                    <a:lumMod val="60000"/>
                    <a:lumOff val="40000"/>
                  </a:schemeClr>
                </a:solidFill>
                <a:latin typeface="Times New Roman" pitchFamily="18" charset="0"/>
                <a:cs typeface="Times New Roman" pitchFamily="18" charset="0"/>
              </a:rPr>
              <a:t>Upabhokta</a:t>
            </a:r>
            <a:r>
              <a:rPr lang="en-US" sz="2400" b="1" dirty="0" smtClean="0">
                <a:solidFill>
                  <a:schemeClr val="accent1">
                    <a:lumMod val="75000"/>
                  </a:schemeClr>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okhasatmya</a:t>
            </a:r>
            <a:r>
              <a:rPr lang="en-US" sz="2400" dirty="0" smtClean="0">
                <a:latin typeface="Times New Roman" pitchFamily="18" charset="0"/>
                <a:cs typeface="Times New Roman" pitchFamily="18" charset="0"/>
              </a:rPr>
              <a:t> found for </a:t>
            </a:r>
            <a:r>
              <a:rPr lang="en-US" sz="2400" dirty="0" err="1" smtClean="0">
                <a:latin typeface="Times New Roman" pitchFamily="18" charset="0"/>
                <a:cs typeface="Times New Roman" pitchFamily="18" charset="0"/>
              </a:rPr>
              <a:t>dadhi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ksheera</a:t>
            </a:r>
            <a:r>
              <a:rPr lang="en-US" sz="2400" dirty="0" smtClean="0">
                <a:latin typeface="Times New Roman" pitchFamily="18" charset="0"/>
                <a:cs typeface="Times New Roman" pitchFamily="18" charset="0"/>
              </a:rPr>
              <a:t> in night </a:t>
            </a:r>
            <a:endParaRPr lang="en-IN" sz="2400"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197</TotalTime>
  <Words>747</Words>
  <Application>Microsoft Office PowerPoint</Application>
  <PresentationFormat>On-screen Show (4:3)</PresentationFormat>
  <Paragraphs>364</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CASE PRESENTATION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व्यवच्छेदक निदान </vt:lpstr>
      <vt:lpstr>Slide 22</vt:lpstr>
      <vt:lpstr>Slide 23</vt:lpstr>
      <vt:lpstr>Slide 24</vt:lpstr>
      <vt:lpstr>Slide 25</vt:lpstr>
      <vt:lpstr>Slide 26</vt:lpstr>
      <vt:lpstr>Slide 27</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Chaithra shetty</dc:creator>
  <cp:lastModifiedBy>Chaithra shetty</cp:lastModifiedBy>
  <cp:revision>9</cp:revision>
  <dcterms:created xsi:type="dcterms:W3CDTF">2017-11-29T07:35:16Z</dcterms:created>
  <dcterms:modified xsi:type="dcterms:W3CDTF">2017-12-13T10:48:12Z</dcterms:modified>
</cp:coreProperties>
</file>