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68" r:id="rId4"/>
    <p:sldId id="257" r:id="rId5"/>
    <p:sldId id="258" r:id="rId6"/>
    <p:sldId id="262" r:id="rId7"/>
    <p:sldId id="259" r:id="rId8"/>
    <p:sldId id="263" r:id="rId9"/>
    <p:sldId id="260" r:id="rId10"/>
    <p:sldId id="261" r:id="rId11"/>
    <p:sldId id="264" r:id="rId12"/>
    <p:sldId id="270" r:id="rId13"/>
    <p:sldId id="271" r:id="rId14"/>
    <p:sldId id="272" r:id="rId15"/>
    <p:sldId id="273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EE2D-56BB-4AFD-9C15-08B9873F576C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0948-EECF-4EBC-8A19-6B56865C9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EE2D-56BB-4AFD-9C15-08B9873F576C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0948-EECF-4EBC-8A19-6B56865C9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EE2D-56BB-4AFD-9C15-08B9873F576C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0948-EECF-4EBC-8A19-6B56865C9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EE2D-56BB-4AFD-9C15-08B9873F576C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0948-EECF-4EBC-8A19-6B56865C9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EE2D-56BB-4AFD-9C15-08B9873F576C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0948-EECF-4EBC-8A19-6B56865C9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EE2D-56BB-4AFD-9C15-08B9873F576C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0948-EECF-4EBC-8A19-6B56865C9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EE2D-56BB-4AFD-9C15-08B9873F576C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0948-EECF-4EBC-8A19-6B56865C9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EE2D-56BB-4AFD-9C15-08B9873F576C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0948-EECF-4EBC-8A19-6B56865C9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EE2D-56BB-4AFD-9C15-08B9873F576C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0948-EECF-4EBC-8A19-6B56865C9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EE2D-56BB-4AFD-9C15-08B9873F576C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0948-EECF-4EBC-8A19-6B56865C9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EE2D-56BB-4AFD-9C15-08B9873F576C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EF0948-EECF-4EBC-8A19-6B56865C9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1CEE2D-56BB-4AFD-9C15-08B9873F576C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EF0948-EECF-4EBC-8A19-6B56865C9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799" y="2590800"/>
            <a:ext cx="58674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latin typeface="Algerian" pitchFamily="82" charset="0"/>
              </a:rPr>
              <a:t>Cognos</a:t>
            </a:r>
            <a:r>
              <a:rPr lang="en-US" sz="4400" b="1" dirty="0" smtClean="0">
                <a:latin typeface="Algerian" pitchFamily="82" charset="0"/>
              </a:rPr>
              <a:t>  8 Architecture</a:t>
            </a:r>
            <a:endParaRPr lang="en-US" sz="4400" b="1" dirty="0">
              <a:latin typeface="Algerian" pitchFamily="82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609600"/>
            <a:ext cx="8382000" cy="55165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Working with models and packages to author reports and analyses for viewing   </a:t>
            </a:r>
          </a:p>
          <a:p>
            <a:pPr lvl="2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Modelers create one or more metadata models, and use those models to    publish packages that can be used to author reports and analyses.</a:t>
            </a:r>
          </a:p>
          <a:p>
            <a:pPr lvl="2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Authors use published models to create and maintain reports and analyses. Report users view and print reports and analyses through IBM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Cognos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Connection. 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creating   score carding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applications and monitoring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metrics    </a:t>
            </a:r>
          </a:p>
          <a:p>
            <a:pPr lvl="2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Scorecard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authors create packages that contain connection, report,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maintenance task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information.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Authors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then deploy, maintain, and access scorecard applications in Metric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Studio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Business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users use metrics to monitor and analyze performance in key business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areas.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914400"/>
            <a:ext cx="7772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creating Transformer models and Power Cubes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Modelers create one or more metadata models and then use those models to   create Power Cubes that can be used in reporting and analysis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managing events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Users create agents to monitor data and detect occurrences of business events.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algn="ctr"/>
            <a:r>
              <a:rPr lang="en-US" b="1" i="1" dirty="0" smtClean="0"/>
              <a:t>COGNOS WORKFLOW</a:t>
            </a:r>
            <a:endParaRPr lang="en-US" b="1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914400"/>
          <a:ext cx="9144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7918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PLAN</a:t>
                      </a:r>
                      <a:endParaRPr lang="en-US" sz="2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MANAGE</a:t>
                      </a:r>
                      <a:endParaRPr lang="en-US" sz="2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MODEL</a:t>
                      </a:r>
                      <a:endParaRPr lang="en-US" sz="2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AUTHOR</a:t>
                      </a:r>
                      <a:endParaRPr lang="en-US" sz="2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CONSUMER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907794"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        PLAN</a:t>
                      </a:r>
                      <a:r>
                        <a:rPr lang="en-US" sz="1400" baseline="0" dirty="0" smtClean="0"/>
                        <a:t> FOR IMPLEMENTATION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        INSTALL SERVERS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        FRAME WORK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AUTHOR REPORT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       RUN REPORTS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30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       BRS/BRD IS PREPARED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1&gt;DATABASE</a:t>
                      </a:r>
                      <a:r>
                        <a:rPr lang="en-US" sz="1400" baseline="0" dirty="0" smtClean="0"/>
                        <a:t> SERVER</a:t>
                      </a:r>
                      <a:r>
                        <a:rPr lang="en-US" sz="1400" dirty="0" smtClean="0"/>
                        <a:t>     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  PUBLISH      </a:t>
                      </a:r>
                    </a:p>
                    <a:p>
                      <a:pPr algn="ctr"/>
                      <a:r>
                        <a:rPr lang="en-US" sz="1400" dirty="0" smtClean="0"/>
                        <a:t>   PROJECTS             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COGNOS DEVELOPER IS INVOLVED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       </a:t>
                      </a:r>
                    </a:p>
                    <a:p>
                      <a:pPr algn="ctr"/>
                      <a:r>
                        <a:rPr lang="en-US" sz="1400" dirty="0" smtClean="0"/>
                        <a:t>        VIEW REPORTS</a:t>
                      </a:r>
                      <a:endParaRPr lang="en-US" sz="1400" dirty="0"/>
                    </a:p>
                  </a:txBody>
                  <a:tcPr/>
                </a:tc>
              </a:tr>
              <a:tr h="730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       PROJECT MANAGER IS INVOLVED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2&gt;WEB SERVER      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        COGNOS  ARCHITECT IS INVOLVED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       PRINT REPORTS</a:t>
                      </a:r>
                      <a:endParaRPr lang="en-US" sz="1400" dirty="0"/>
                    </a:p>
                  </a:txBody>
                  <a:tcPr/>
                </a:tc>
              </a:tr>
              <a:tr h="730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      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3&gt;APPLICATION SERVER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 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        EXPORT REPORTS</a:t>
                      </a:r>
                      <a:endParaRPr lang="en-US" sz="1400" dirty="0"/>
                    </a:p>
                  </a:txBody>
                  <a:tcPr/>
                </a:tc>
              </a:tr>
              <a:tr h="94410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4&gt;AUTHENTICATION PROVIDER(LDAP)SERVERS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      </a:t>
                      </a:r>
                    </a:p>
                    <a:p>
                      <a:pPr algn="ctr"/>
                      <a:r>
                        <a:rPr lang="en-US" sz="1400" dirty="0" smtClean="0"/>
                        <a:t>        BI CONSUMER IS INVOLVED</a:t>
                      </a:r>
                      <a:endParaRPr lang="en-US" sz="1400" dirty="0"/>
                    </a:p>
                  </a:txBody>
                  <a:tcPr/>
                </a:tc>
              </a:tr>
              <a:tr h="110453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            </a:t>
                      </a:r>
                    </a:p>
                    <a:p>
                      <a:pPr algn="ctr"/>
                      <a:r>
                        <a:rPr lang="en-US" sz="1400" dirty="0" smtClean="0"/>
                        <a:t> SETUP</a:t>
                      </a:r>
                      <a:r>
                        <a:rPr lang="en-US" sz="1400" baseline="0" dirty="0" smtClean="0"/>
                        <a:t> SECURITY</a:t>
                      </a:r>
                      <a:r>
                        <a:rPr lang="en-US" sz="1400" dirty="0" smtClean="0"/>
                        <a:t>                     </a:t>
                      </a:r>
                    </a:p>
                    <a:p>
                      <a:pPr algn="ctr"/>
                      <a:r>
                        <a:rPr lang="en-US" sz="1400" dirty="0" smtClean="0"/>
                        <a:t>       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Down Arrow 27"/>
          <p:cNvSpPr/>
          <p:nvPr/>
        </p:nvSpPr>
        <p:spPr>
          <a:xfrm>
            <a:off x="2743200" y="2362200"/>
            <a:ext cx="4571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2743200" y="3124200"/>
            <a:ext cx="4571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2743200" y="3810000"/>
            <a:ext cx="4571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2743200" y="4572000"/>
            <a:ext cx="4571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572000" y="2362200"/>
            <a:ext cx="4571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    COMPARISON BETWEEN COGNOS 7 &amp; COGNOS 8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00200" y="1295400"/>
            <a:ext cx="1828800" cy="457200"/>
          </a:xfrm>
        </p:spPr>
        <p:txBody>
          <a:bodyPr/>
          <a:lstStyle/>
          <a:p>
            <a:r>
              <a:rPr lang="en-US" dirty="0" smtClean="0"/>
              <a:t>COGNOS  7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5562600" y="1295401"/>
            <a:ext cx="1981200" cy="457199"/>
          </a:xfrm>
        </p:spPr>
        <p:txBody>
          <a:bodyPr/>
          <a:lstStyle/>
          <a:p>
            <a:r>
              <a:rPr lang="en-US" dirty="0" smtClean="0"/>
              <a:t>COGNOS 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828800"/>
            <a:ext cx="4040188" cy="4876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Client / Server based architecture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Proprietary application servers and storage formats</a:t>
            </a:r>
          </a:p>
          <a:p>
            <a:pPr algn="just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Different metadata by product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centrally located/shared.</a:t>
            </a:r>
          </a:p>
          <a:p>
            <a:pPr algn="just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security, requires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use of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Cognos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Access Manager and   user information must be replicated in Access Manager.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Single threaded report processing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and  Fewer server deployment options.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Different administrative consoles and tools for each product</a:t>
            </a:r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53152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Open architecture built using modern Web standards such as XML, SOAP, and WSDL</a:t>
            </a:r>
          </a:p>
          <a:p>
            <a:pPr algn="just">
              <a:buFont typeface="Wingdings" pitchFamily="2" charset="2"/>
              <a:buChar char="q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Central relational database (Oracle,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, Sybase)</a:t>
            </a:r>
          </a:p>
          <a:p>
            <a:pPr algn="just">
              <a:buFont typeface="Wingdings" pitchFamily="2" charset="2"/>
              <a:buChar char="q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Single metadata layer for all BI capabilities and Import metadata directly from 3</a:t>
            </a:r>
            <a:r>
              <a:rPr lang="en-US" sz="72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party sources.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Authentication and Authorization centrally administered and Supports multiple security providers simultaneously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Peer-to-peer,    multi-  threaded architecture    provides   a  distributed environment  and server independent.</a:t>
            </a:r>
          </a:p>
          <a:p>
            <a:pPr>
              <a:buFont typeface="Wingdings" pitchFamily="2" charset="2"/>
              <a:buChar char="q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Administration can be centralized distributed .</a:t>
            </a:r>
            <a:br>
              <a:rPr lang="en-US" sz="7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019800" cy="60960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dirty="0" smtClean="0"/>
              <a:t>    New features of </a:t>
            </a:r>
            <a:r>
              <a:rPr lang="en-US" sz="4000" dirty="0" err="1" smtClean="0"/>
              <a:t>cognos</a:t>
            </a:r>
            <a:r>
              <a:rPr lang="en-US" sz="4000" dirty="0" smtClean="0"/>
              <a:t> 10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562600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 smtClean="0"/>
              <a:t>Life Cycle Management </a:t>
            </a:r>
            <a:r>
              <a:rPr lang="en-US" sz="2100" dirty="0" smtClean="0"/>
              <a:t>: It </a:t>
            </a:r>
            <a:r>
              <a:rPr lang="en-US" sz="2100" dirty="0" smtClean="0"/>
              <a:t>is the capability to handle upgrades from one version to another</a:t>
            </a:r>
            <a:r>
              <a:rPr lang="en-US" sz="2100" dirty="0" smtClean="0"/>
              <a:t>.</a:t>
            </a:r>
            <a:r>
              <a:rPr lang="en-US" sz="2100" dirty="0" smtClean="0"/>
              <a:t> Lifecycle Manager connects to the source and target environments, validates and executes reports in both environments, and then compares them. The results of the comparison are presented in a dashboard</a:t>
            </a:r>
            <a:r>
              <a:rPr lang="en-US" sz="2100" dirty="0" smtClean="0"/>
              <a:t>.</a:t>
            </a:r>
            <a:endParaRPr lang="en-US" sz="2100" dirty="0" smtClean="0"/>
          </a:p>
          <a:p>
            <a:pPr algn="just"/>
            <a:r>
              <a:rPr lang="en-US" sz="2100" b="1" dirty="0" smtClean="0"/>
              <a:t>Dynamic </a:t>
            </a:r>
            <a:r>
              <a:rPr lang="en-US" sz="2100" b="1" dirty="0" smtClean="0"/>
              <a:t>Query : </a:t>
            </a:r>
            <a:r>
              <a:rPr lang="en-US" sz="2100" dirty="0" smtClean="0"/>
              <a:t>We</a:t>
            </a:r>
            <a:r>
              <a:rPr lang="en-US" sz="2100" dirty="0" smtClean="0"/>
              <a:t> </a:t>
            </a:r>
            <a:r>
              <a:rPr lang="en-US" sz="2100" dirty="0" smtClean="0"/>
              <a:t>can validate reports executed using the dynamic query mode. This query mode is available only in </a:t>
            </a:r>
            <a:r>
              <a:rPr lang="en-US" sz="2100" dirty="0" smtClean="0"/>
              <a:t>IBM </a:t>
            </a:r>
            <a:r>
              <a:rPr lang="en-US" sz="2100" dirty="0" err="1" smtClean="0"/>
              <a:t>C</a:t>
            </a:r>
            <a:r>
              <a:rPr lang="en-US" sz="2100" dirty="0" err="1" smtClean="0"/>
              <a:t>ognos</a:t>
            </a:r>
            <a:r>
              <a:rPr lang="en-US" sz="2100" dirty="0" smtClean="0"/>
              <a:t> 10.</a:t>
            </a:r>
          </a:p>
          <a:p>
            <a:pPr algn="just"/>
            <a:r>
              <a:rPr lang="en-US" sz="2100" b="1" dirty="0" smtClean="0"/>
              <a:t>Integrated statistical insight </a:t>
            </a:r>
            <a:r>
              <a:rPr lang="en-US" sz="2100" b="1" dirty="0" smtClean="0"/>
              <a:t>: </a:t>
            </a:r>
            <a:r>
              <a:rPr lang="en-US" sz="2100" dirty="0" smtClean="0"/>
              <a:t>Analysts </a:t>
            </a:r>
            <a:r>
              <a:rPr lang="en-US" sz="2100" dirty="0" smtClean="0"/>
              <a:t>can now easily assemble reports containing statistical information and distribute the information across the enterprise saving valuable time. </a:t>
            </a:r>
            <a:endParaRPr lang="en-US" sz="2100" dirty="0" smtClean="0"/>
          </a:p>
          <a:p>
            <a:pPr algn="just"/>
            <a:r>
              <a:rPr lang="en-US" sz="2100" b="1" dirty="0" smtClean="0"/>
              <a:t>Specify Date-Time Value When Comparing Reports </a:t>
            </a:r>
            <a:r>
              <a:rPr lang="en-US" sz="2100" b="1" dirty="0" smtClean="0"/>
              <a:t>: </a:t>
            </a:r>
            <a:r>
              <a:rPr lang="en-US" sz="2100" dirty="0" smtClean="0"/>
              <a:t>If </a:t>
            </a:r>
            <a:r>
              <a:rPr lang="en-US" sz="2100" dirty="0" smtClean="0"/>
              <a:t>the target environment is </a:t>
            </a:r>
            <a:r>
              <a:rPr lang="en-US" sz="2100" dirty="0" err="1" smtClean="0"/>
              <a:t>Cognos</a:t>
            </a:r>
            <a:r>
              <a:rPr lang="en-US" sz="2100" dirty="0" smtClean="0"/>
              <a:t> 10, we </a:t>
            </a:r>
            <a:r>
              <a:rPr lang="en-US" sz="2100" dirty="0" smtClean="0"/>
              <a:t>can now specify a static date-time value for comparing outputs in the user </a:t>
            </a:r>
            <a:r>
              <a:rPr lang="en-US" sz="2100" dirty="0" smtClean="0"/>
              <a:t>interface.</a:t>
            </a:r>
          </a:p>
          <a:p>
            <a:pPr algn="just"/>
            <a:r>
              <a:rPr lang="en-US" sz="2000" b="1" dirty="0" smtClean="0"/>
              <a:t>Compare Reports in Different Formats &amp; Languages</a:t>
            </a:r>
          </a:p>
          <a:p>
            <a:pPr algn="just"/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685800"/>
            <a:ext cx="7848600" cy="5943600"/>
          </a:xfrm>
        </p:spPr>
        <p:txBody>
          <a:bodyPr>
            <a:normAutofit fontScale="92500"/>
          </a:bodyPr>
          <a:lstStyle/>
          <a:p>
            <a:endParaRPr lang="en-US" sz="2200" b="1" dirty="0" smtClean="0"/>
          </a:p>
          <a:p>
            <a:pPr algn="just"/>
            <a:r>
              <a:rPr lang="en-US" sz="2200" b="1" dirty="0" smtClean="0"/>
              <a:t>Business  Insight Advanced : </a:t>
            </a:r>
            <a:r>
              <a:rPr lang="en-US" sz="2200" dirty="0" smtClean="0"/>
              <a:t>With the introduction of Business Insight Advanced, users will no longer need to take into account the type of underlying data source or package before selecting a working environment. All of the functionality of Analysis Studio, Query Studio, Report Studio Express, and more, have been condensed into Business Insight Advanced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b="1" dirty="0" smtClean="0"/>
              <a:t>Active Reports </a:t>
            </a:r>
            <a:r>
              <a:rPr lang="en-US" sz="2200" b="1" dirty="0" smtClean="0"/>
              <a:t>: </a:t>
            </a:r>
            <a:r>
              <a:rPr lang="en-US" sz="2200" dirty="0" smtClean="0"/>
              <a:t>Allow </a:t>
            </a:r>
            <a:r>
              <a:rPr lang="en-US" sz="2200" dirty="0" smtClean="0"/>
              <a:t>users to receive self-contained interactive reports by email. This extends the reach of BI to mobile and offline workers that can work on these active reports and perform what-if scenarios if required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pPr algn="just"/>
            <a:r>
              <a:rPr lang="en-US" sz="2200" b="1" dirty="0" smtClean="0"/>
              <a:t>Platform Enhancements </a:t>
            </a:r>
            <a:r>
              <a:rPr lang="en-US" sz="2200" b="1" dirty="0" smtClean="0"/>
              <a:t>: </a:t>
            </a:r>
            <a:r>
              <a:rPr lang="en-US" sz="2200" dirty="0" smtClean="0"/>
              <a:t>Designed </a:t>
            </a:r>
            <a:r>
              <a:rPr lang="en-US" sz="2200" dirty="0" smtClean="0"/>
              <a:t>to make life easier for those that have to support the platform. These include optimized query generation, life cycle management and performance enhancements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b="1" dirty="0" smtClean="0"/>
              <a:t>View </a:t>
            </a:r>
            <a:r>
              <a:rPr lang="en-US" sz="2200" b="1" dirty="0" smtClean="0"/>
              <a:t>Report Execution Times </a:t>
            </a:r>
            <a:r>
              <a:rPr lang="en-US" sz="2200" b="1" dirty="0" smtClean="0"/>
              <a:t>: </a:t>
            </a:r>
            <a:r>
              <a:rPr lang="en-US" sz="2200" dirty="0" smtClean="0"/>
              <a:t>We </a:t>
            </a:r>
            <a:r>
              <a:rPr lang="en-US" sz="2200" dirty="0" smtClean="0"/>
              <a:t>can now view the time it takes to execute a report in each format and language specified for the </a:t>
            </a:r>
            <a:r>
              <a:rPr lang="en-US" sz="2200" dirty="0" smtClean="0"/>
              <a:t>report and to </a:t>
            </a:r>
            <a:r>
              <a:rPr lang="en-US" sz="2200" dirty="0" smtClean="0"/>
              <a:t>easily compare execution times between the source and target environments </a:t>
            </a:r>
            <a:r>
              <a:rPr lang="en-US" sz="2200" dirty="0" smtClean="0"/>
              <a:t>.</a:t>
            </a:r>
            <a:endParaRPr lang="en-US" sz="2200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0" y="4944070"/>
            <a:ext cx="3810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Thanks and Regards</a:t>
            </a:r>
          </a:p>
          <a:p>
            <a:r>
              <a:rPr lang="en-US" dirty="0" err="1" smtClean="0"/>
              <a:t>Santak</a:t>
            </a:r>
            <a:r>
              <a:rPr lang="en-US" dirty="0" smtClean="0"/>
              <a:t>  Jena-102357</a:t>
            </a:r>
          </a:p>
          <a:p>
            <a:r>
              <a:rPr lang="en-US" dirty="0" err="1" smtClean="0"/>
              <a:t>Madhuchhanda</a:t>
            </a:r>
            <a:r>
              <a:rPr lang="en-US" dirty="0" smtClean="0"/>
              <a:t>  Maity-102370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9600" dirty="0" smtClean="0"/>
              <a:t>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Cognos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8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is built on a web based service oriented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architecture   (“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soa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”)  i.e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designed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scalability , availability and  openness.</a:t>
            </a:r>
          </a:p>
          <a:p>
            <a:pPr algn="just">
              <a:buNone/>
            </a:pP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COGNOS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CONSISTS OF MAINLY 3 TIER IN THE ENTIRE ARCHITECTURE. </a:t>
            </a:r>
          </a:p>
          <a:p>
            <a:pPr algn="just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1)WEB TIER</a:t>
            </a:r>
          </a:p>
          <a:p>
            <a:pPr algn="just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2)APPLICATION TIER</a:t>
            </a:r>
          </a:p>
          <a:p>
            <a:pPr algn="just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3)DATA TIER</a:t>
            </a:r>
          </a:p>
          <a:p>
            <a:pPr algn="just">
              <a:buNone/>
            </a:pP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tiers are based on business function, and are typically separated by network firewalls. 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Cognos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8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Business Intelligence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is  Modern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, multi-tier architecture built using open, modern Web standards such as XML, SOAP, and WSDL.</a:t>
            </a:r>
          </a:p>
          <a:p>
            <a:pPr lvl="0" algn="just"/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Single point of update; deploy changes to all users simultaneously  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7400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endParaRPr lang="en-US" sz="7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latin typeface="Calibri" pitchFamily="34" charset="0"/>
              </a:rPr>
              <a:t/>
            </a:r>
            <a:br>
              <a:rPr lang="en-US" sz="5400" dirty="0" smtClean="0">
                <a:latin typeface="Calibri" pitchFamily="34" charset="0"/>
              </a:rPr>
            </a:br>
            <a:r>
              <a:rPr lang="en-US" sz="5400" dirty="0" smtClean="0">
                <a:latin typeface="Calibri" pitchFamily="34" charset="0"/>
              </a:rPr>
              <a:t>   </a:t>
            </a:r>
            <a:r>
              <a:rPr lang="en-US" sz="4000" dirty="0" smtClean="0">
                <a:latin typeface="Calibri" pitchFamily="34" charset="0"/>
              </a:rPr>
              <a:t>COGNOS 8 ARCHITECTURE</a:t>
            </a:r>
            <a:endParaRPr lang="en-US" sz="4000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52600"/>
            <a:ext cx="62484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WEB TIER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23672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eb tier consists of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ibm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cognos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gateway 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Cognos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gateway manages all web based communication 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cognos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platform.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Gateway is another programming that transfers data from one server to another.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ognos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 8 supports several types of web gateways, including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CGI(Common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ateway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nterface)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ISAPI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Internet Server Application Programming Interface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Apache _mode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ervlet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1991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APPLICATION TIER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Cognos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 8 applications tier contains one or more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Cognos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 8 servers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A 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Cognos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 8 server runs requests, such as reports, analyses 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and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queries, that are forwarded by a gateway.                                                                                                                                                      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A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Cognos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 8 server also renders the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Cognos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Connection and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Metric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Studio interfaces.</a:t>
            </a:r>
          </a:p>
          <a:p>
            <a:pPr>
              <a:buFont typeface="Wingdings" pitchFamily="2" charset="2"/>
              <a:buChar char="q"/>
            </a:pP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APPLICATION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TIER COMPONENTS-</a:t>
            </a:r>
          </a:p>
          <a:p>
            <a:pPr marL="342900" lvl="1" indent="-342900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     1. Dispatcher</a:t>
            </a:r>
          </a:p>
          <a:p>
            <a:pPr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     2. Content manager</a:t>
            </a:r>
          </a:p>
          <a:p>
            <a:pPr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</a:p>
          <a:p>
            <a:pPr>
              <a:buNone/>
            </a:pP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534400" cy="502920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96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ontent manager</a:t>
            </a:r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>
              <a:buFont typeface="Arial" pitchFamily="34" charset="0"/>
              <a:buChar char="•"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Content manager  is a service which manages content store</a:t>
            </a:r>
          </a:p>
          <a:p>
            <a:pPr algn="just">
              <a:buFont typeface="Arial" pitchFamily="34" charset="0"/>
              <a:buChar char="•"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Content Manager is needed to publish packages, retrieve or store report specifications, manage scheduling information, and manage the 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Cognos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namespace. </a:t>
            </a:r>
          </a:p>
          <a:p>
            <a:pPr>
              <a:buFont typeface="Wingdings" pitchFamily="2" charset="2"/>
              <a:buChar char="q"/>
            </a:pPr>
            <a:r>
              <a:rPr lang="en-US" sz="96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ispatcher</a:t>
            </a:r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Each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cognos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server runs dispatcher.</a:t>
            </a:r>
          </a:p>
          <a:p>
            <a:pPr algn="just"/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Dispatcher is a service which manages all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ibm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cognos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services(functions          or code written by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cognos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/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Configuration changes are routinely communicated to all running dispatchers. The dispatcher includes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ibm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cognos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application firewall to provide security for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ibm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cognos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8. </a:t>
            </a:r>
          </a:p>
          <a:p>
            <a:pPr algn="just"/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he dispatcher can route requests to a local service, such as the report service, presentation service, job service, or monitor service.</a:t>
            </a:r>
          </a:p>
          <a:p>
            <a:pPr algn="just"/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A  dispatcher can also route requests to a specific dispatcher to run a given request.</a:t>
            </a:r>
          </a:p>
          <a:p>
            <a:pPr algn="just">
              <a:buNone/>
            </a:pP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DATA TIER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305800" cy="480060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Data tier consists of  </a:t>
            </a:r>
            <a:endParaRPr lang="en-US" sz="11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A)CONTENT STORE</a:t>
            </a:r>
          </a:p>
          <a:p>
            <a:pPr>
              <a:buNone/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B)DATA SOURCES</a:t>
            </a:r>
          </a:p>
          <a:p>
            <a:pPr>
              <a:buNone/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C)METRIC STORE</a:t>
            </a:r>
          </a:p>
          <a:p>
            <a:pPr>
              <a:buNone/>
            </a:pPr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9600" b="1" dirty="0">
                <a:latin typeface="Times New Roman" pitchFamily="18" charset="0"/>
                <a:cs typeface="Times New Roman" pitchFamily="18" charset="0"/>
              </a:rPr>
              <a:t>Content Store </a:t>
            </a:r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ontent store is a relational database i.e. used to store information regarding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Report specification:  fields , calculations, filters used in the      report.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Package specification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User account information-role &amp; group</a:t>
            </a:r>
          </a:p>
          <a:p>
            <a:pPr algn="just">
              <a:buFont typeface="Wingdings" pitchFamily="2" charset="2"/>
              <a:buChar char="Ø"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Connection information-connection name. </a:t>
            </a:r>
          </a:p>
          <a:p>
            <a:pPr algn="just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447800"/>
            <a:ext cx="7315200" cy="4678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Sources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 sources are relational databases, dimensional cubes, files, or other physical data stores that can be accessed through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Cognos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8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Metric Store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metric store is a relational database that contains content      for metric packages. A metric store also contains Metric Studio settings, such as user preferences.</a:t>
            </a:r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001000" cy="7802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WORK FLOW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dirty="0" smtClean="0"/>
              <a:t>      The </a:t>
            </a:r>
            <a:r>
              <a:rPr lang="en-US" dirty="0"/>
              <a:t>series of tasks that people in your organization will perform to understand, install, configure, and use IBM </a:t>
            </a:r>
            <a:r>
              <a:rPr lang="en-US" dirty="0" err="1"/>
              <a:t>Cognos</a:t>
            </a:r>
            <a:r>
              <a:rPr lang="en-US" dirty="0"/>
              <a:t> Business Intelligence include the following: 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Planning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implementation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Implementation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planning should be done before installing and configuring IBM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Cognos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BI. It is typically carried out by a team assembled and led by the business intelligence solutions architect.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Installing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configuring IBM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Cognos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BI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Technical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personnel install and configure IBM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Cognos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BI, typically under the direction of the business intelligence solutions architect.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Administering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IBM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Cognos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BI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Administrators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establish and maintain security, set up multilingual capabilities, install fonts, manage report distribution, and perform ongoing administration.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511</TotalTime>
  <Words>1109</Words>
  <Application>Microsoft Office PowerPoint</Application>
  <PresentationFormat>On-screen Show (4:3)</PresentationFormat>
  <Paragraphs>164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Slide 1</vt:lpstr>
      <vt:lpstr> </vt:lpstr>
      <vt:lpstr>    COGNOS 8 ARCHITECTURE</vt:lpstr>
      <vt:lpstr>WEB TIER</vt:lpstr>
      <vt:lpstr>APPLICATION TIER</vt:lpstr>
      <vt:lpstr>Slide 6</vt:lpstr>
      <vt:lpstr>DATA TIER </vt:lpstr>
      <vt:lpstr>Slide 8</vt:lpstr>
      <vt:lpstr>WORK FLOW </vt:lpstr>
      <vt:lpstr>Slide 10</vt:lpstr>
      <vt:lpstr>Slide 11</vt:lpstr>
      <vt:lpstr>COGNOS WORKFLOW</vt:lpstr>
      <vt:lpstr>    COMPARISON BETWEEN COGNOS 7 &amp; COGNOS 8</vt:lpstr>
      <vt:lpstr>    New features of cognos 10</vt:lpstr>
      <vt:lpstr>Slide 15</vt:lpstr>
      <vt:lpstr>Slide 16</vt:lpstr>
    </vt:vector>
  </TitlesOfParts>
  <Company>scsl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Cognos 8 Architecture  </dc:title>
  <dc:creator>SJ102357</dc:creator>
  <cp:lastModifiedBy>SJ102357</cp:lastModifiedBy>
  <cp:revision>97</cp:revision>
  <dcterms:created xsi:type="dcterms:W3CDTF">2012-07-31T06:19:40Z</dcterms:created>
  <dcterms:modified xsi:type="dcterms:W3CDTF">2012-08-08T06:02:47Z</dcterms:modified>
</cp:coreProperties>
</file>