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304" r:id="rId5"/>
    <p:sldId id="305" r:id="rId6"/>
    <p:sldId id="306" r:id="rId7"/>
    <p:sldId id="311" r:id="rId8"/>
    <p:sldId id="303" r:id="rId9"/>
    <p:sldId id="313" r:id="rId10"/>
    <p:sldId id="312" r:id="rId11"/>
    <p:sldId id="315" r:id="rId12"/>
    <p:sldId id="320" r:id="rId13"/>
    <p:sldId id="321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434" autoAdjust="0"/>
  </p:normalViewPr>
  <p:slideViewPr>
    <p:cSldViewPr snapToGrid="0" showGuides="1">
      <p:cViewPr varScale="1">
        <p:scale>
          <a:sx n="57" d="100"/>
          <a:sy n="57" d="100"/>
        </p:scale>
        <p:origin x="9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9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3083"/>
            <a:ext cx="9720072" cy="119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05845"/>
            <a:ext cx="9720073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0F18B9-401D-48B1-814B-07C259BBB130}"/>
              </a:ext>
            </a:extLst>
          </p:cNvPr>
          <p:cNvCxnSpPr/>
          <p:nvPr userDrawn="1"/>
        </p:nvCxnSpPr>
        <p:spPr>
          <a:xfrm>
            <a:off x="750013" y="544530"/>
            <a:ext cx="0" cy="55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9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6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0ED2CC-B9F1-4A63-9AF4-E6ACCB7F157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59CA-DA66-493C-ABF9-C1658FA0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4270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</a:t>
            </a:r>
            <a:r>
              <a:rPr lang="en-US" sz="4400" dirty="0" err="1"/>
              <a:t>casting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5845"/>
            <a:ext cx="9720073" cy="4694233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parent object </a:t>
            </a:r>
            <a:r>
              <a:rPr lang="en-US" sz="2400" dirty="0" err="1"/>
              <a:t>menjadi</a:t>
            </a:r>
            <a:r>
              <a:rPr lang="en-US" sz="2400" dirty="0"/>
              <a:t> child object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implisit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Jika hewan2 </a:t>
            </a:r>
            <a:r>
              <a:rPr lang="en-US" sz="2400" dirty="0" err="1"/>
              <a:t>didowncast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object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Ular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3500" cap="none" dirty="0" err="1">
                <a:solidFill>
                  <a:srgbClr val="C00000"/>
                </a:solidFill>
              </a:rPr>
              <a:t>Java.Lang.ClassCastException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D484-3F78-B01B-D863-C838ADDA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64" y="2546907"/>
            <a:ext cx="5069877" cy="22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103B1-D67C-F7A7-237B-0BE9D40024FE}"/>
              </a:ext>
            </a:extLst>
          </p:cNvPr>
          <p:cNvSpPr/>
          <p:nvPr/>
        </p:nvSpPr>
        <p:spPr>
          <a:xfrm>
            <a:off x="4330387" y="1249959"/>
            <a:ext cx="2834640" cy="822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nip: String</a:t>
            </a:r>
          </a:p>
          <a:p>
            <a:r>
              <a:rPr lang="en-US" dirty="0" err="1"/>
              <a:t>nama</a:t>
            </a:r>
            <a:r>
              <a:rPr lang="en-US" dirty="0"/>
              <a:t>: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FB661-03AA-254A-A075-460038D1E67F}"/>
              </a:ext>
            </a:extLst>
          </p:cNvPr>
          <p:cNvSpPr/>
          <p:nvPr/>
        </p:nvSpPr>
        <p:spPr>
          <a:xfrm>
            <a:off x="4330387" y="708873"/>
            <a:ext cx="283464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Pegawai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3DD51-8AC4-3B7E-C995-3A285A6C3AA2}"/>
              </a:ext>
            </a:extLst>
          </p:cNvPr>
          <p:cNvSpPr/>
          <p:nvPr/>
        </p:nvSpPr>
        <p:spPr>
          <a:xfrm>
            <a:off x="4330387" y="2082837"/>
            <a:ext cx="283464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displayinfo</a:t>
            </a:r>
            <a:r>
              <a:rPr lang="en-US" dirty="0"/>
              <a:t>(): void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AC2F4-A1EF-5E24-BD26-B718852E9E68}"/>
              </a:ext>
            </a:extLst>
          </p:cNvPr>
          <p:cNvSpPr/>
          <p:nvPr/>
        </p:nvSpPr>
        <p:spPr>
          <a:xfrm>
            <a:off x="1979806" y="4633173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nidn</a:t>
            </a:r>
            <a:r>
              <a:rPr lang="en-US" dirty="0"/>
              <a:t>: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45F0-8B35-8962-A3F3-D2947A595B78}"/>
              </a:ext>
            </a:extLst>
          </p:cNvPr>
          <p:cNvSpPr/>
          <p:nvPr/>
        </p:nvSpPr>
        <p:spPr>
          <a:xfrm>
            <a:off x="1979806" y="4099772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Dosen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91628-C722-B0C2-2630-FEF85B87D283}"/>
              </a:ext>
            </a:extLst>
          </p:cNvPr>
          <p:cNvSpPr/>
          <p:nvPr/>
        </p:nvSpPr>
        <p:spPr>
          <a:xfrm>
            <a:off x="1979806" y="5014173"/>
            <a:ext cx="2800350" cy="8179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displayinfo</a:t>
            </a:r>
            <a:r>
              <a:rPr lang="en-US" dirty="0"/>
              <a:t>(): void</a:t>
            </a:r>
          </a:p>
          <a:p>
            <a:r>
              <a:rPr lang="en-US" dirty="0" err="1"/>
              <a:t>mengajar</a:t>
            </a:r>
            <a:r>
              <a:rPr lang="en-US" dirty="0"/>
              <a:t>(): void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3B0D8-4993-89A2-BB98-5EE4AC52740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379981" y="2676110"/>
            <a:ext cx="2367726" cy="142366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0809B-C78B-8A16-AFAD-4354CE952808}"/>
              </a:ext>
            </a:extLst>
          </p:cNvPr>
          <p:cNvSpPr/>
          <p:nvPr/>
        </p:nvSpPr>
        <p:spPr>
          <a:xfrm>
            <a:off x="6304156" y="4633173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kategori</a:t>
            </a:r>
            <a:r>
              <a:rPr lang="en-US" dirty="0"/>
              <a:t>: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26D51-2820-5687-89B8-7841A4443BDE}"/>
              </a:ext>
            </a:extLst>
          </p:cNvPr>
          <p:cNvSpPr/>
          <p:nvPr/>
        </p:nvSpPr>
        <p:spPr>
          <a:xfrm>
            <a:off x="6304156" y="4099772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TenagaKependidikan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B12680-9F67-DCC6-0700-E3A915E8E550}"/>
              </a:ext>
            </a:extLst>
          </p:cNvPr>
          <p:cNvSpPr/>
          <p:nvPr/>
        </p:nvSpPr>
        <p:spPr>
          <a:xfrm>
            <a:off x="6304156" y="5014173"/>
            <a:ext cx="2800350" cy="7021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displayinfo</a:t>
            </a:r>
            <a:r>
              <a:rPr lang="en-US" dirty="0"/>
              <a:t>(): void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E9ABD-0295-B26C-6C81-23E235924EF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5747707" y="2676110"/>
            <a:ext cx="1956624" cy="142366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1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ED029-D449-E6D3-1013-36E5354F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35" y="811970"/>
            <a:ext cx="9141959" cy="2778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1C8E-C617-80ED-DA54-A8F71685F3ED}"/>
              </a:ext>
            </a:extLst>
          </p:cNvPr>
          <p:cNvSpPr txBox="1">
            <a:spLocks/>
          </p:cNvSpPr>
          <p:nvPr/>
        </p:nvSpPr>
        <p:spPr>
          <a:xfrm>
            <a:off x="858064" y="3925228"/>
            <a:ext cx="10765803" cy="240643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dosen1 </a:t>
            </a:r>
            <a:r>
              <a:rPr lang="en-US" sz="2400" dirty="0" err="1"/>
              <a:t>merupakan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Dosen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proses upcasting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dikenali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sebagai</a:t>
            </a:r>
            <a:r>
              <a:rPr lang="en-US" sz="2400" dirty="0">
                <a:solidFill>
                  <a:srgbClr val="0070C0"/>
                </a:solidFill>
              </a:rPr>
              <a:t> object </a:t>
            </a:r>
            <a:r>
              <a:rPr lang="en-US" sz="2400" dirty="0" err="1">
                <a:solidFill>
                  <a:srgbClr val="0070C0"/>
                </a:solidFill>
              </a:rPr>
              <a:t>bertipe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Pegawai</a:t>
            </a:r>
            <a:endParaRPr lang="en-US" sz="2400" dirty="0">
              <a:solidFill>
                <a:srgbClr val="0070C0"/>
              </a:solidFill>
            </a:endParaRP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Oleh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dosen1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dideklarasikan</a:t>
            </a:r>
            <a:r>
              <a:rPr lang="en-US" sz="2400" dirty="0"/>
              <a:t> di class </a:t>
            </a:r>
            <a:r>
              <a:rPr lang="en-US" sz="2400" dirty="0" err="1"/>
              <a:t>Dosen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nidn</a:t>
            </a:r>
            <a:r>
              <a:rPr lang="en-US" sz="2400" dirty="0"/>
              <a:t>)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yang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di class </a:t>
            </a:r>
            <a:r>
              <a:rPr lang="en-US" sz="2400" dirty="0" err="1"/>
              <a:t>Dosen</a:t>
            </a:r>
            <a:r>
              <a:rPr lang="en-US" sz="2400" dirty="0"/>
              <a:t> (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mengajar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0563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18E19-C5B9-4F9A-9A1A-6C933CAD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71" y="907465"/>
            <a:ext cx="9154451" cy="2471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48055-B839-6E7C-3547-88FAB6FE436A}"/>
              </a:ext>
            </a:extLst>
          </p:cNvPr>
          <p:cNvSpPr txBox="1"/>
          <p:nvPr/>
        </p:nvSpPr>
        <p:spPr>
          <a:xfrm>
            <a:off x="1621573" y="3914078"/>
            <a:ext cx="8470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000" dirty="0"/>
              <a:t>Method </a:t>
            </a:r>
            <a:r>
              <a:rPr lang="en-US" sz="2000" dirty="0" err="1"/>
              <a:t>displayInfo</a:t>
            </a:r>
            <a:r>
              <a:rPr lang="en-US" sz="2000" dirty="0"/>
              <a:t>()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dikenali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class </a:t>
            </a:r>
            <a:r>
              <a:rPr lang="en-US" sz="2000" dirty="0" err="1"/>
              <a:t>Pegawai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overriding </a:t>
            </a:r>
            <a:r>
              <a:rPr lang="en-US" sz="2000" dirty="0" err="1"/>
              <a:t>maka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method </a:t>
            </a:r>
            <a:r>
              <a:rPr lang="en-US" sz="2000" dirty="0" err="1"/>
              <a:t>displayInfo</a:t>
            </a:r>
            <a:r>
              <a:rPr lang="en-US" sz="2000" dirty="0"/>
              <a:t>() pada class </a:t>
            </a:r>
            <a:r>
              <a:rPr lang="en-US" sz="2000" dirty="0" err="1"/>
              <a:t>Dosen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POLYMORPHIC </a:t>
            </a:r>
            <a:r>
              <a:rPr lang="en-US" sz="4400" dirty="0" err="1"/>
              <a:t>argumentS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polimorfisme</a:t>
            </a:r>
            <a:r>
              <a:rPr lang="en-US" sz="2400" dirty="0"/>
              <a:t> juga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method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argument </a:t>
            </a:r>
            <a:r>
              <a:rPr lang="en-US" sz="2400" dirty="0" err="1">
                <a:solidFill>
                  <a:srgbClr val="0070C0"/>
                </a:solidFill>
              </a:rPr>
              <a:t>dengan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berbagai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bentuk</a:t>
            </a:r>
            <a:r>
              <a:rPr lang="en-US" sz="2400" dirty="0">
                <a:solidFill>
                  <a:srgbClr val="0070C0"/>
                </a:solidFill>
              </a:rPr>
              <a:t> object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Misalkan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method train() </a:t>
            </a:r>
            <a:r>
              <a:rPr lang="en-US" sz="2400" dirty="0" err="1"/>
              <a:t>dengan</a:t>
            </a:r>
            <a:r>
              <a:rPr lang="en-US" sz="2400" dirty="0"/>
              <a:t> parameter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. Method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argument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class lain yang </a:t>
            </a:r>
            <a:r>
              <a:rPr lang="en-US" sz="2400" dirty="0" err="1"/>
              <a:t>merupakan</a:t>
            </a:r>
            <a:r>
              <a:rPr lang="en-US" sz="2400" dirty="0"/>
              <a:t> subclass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Proses </a:t>
            </a:r>
            <a:r>
              <a:rPr lang="en-US" sz="2400" dirty="0" err="1"/>
              <a:t>ini</a:t>
            </a:r>
            <a:r>
              <a:rPr lang="en-US" sz="2400" dirty="0"/>
              <a:t> juga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upcasting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F2331-C7BD-8622-F0DC-E81811BC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73" y="4186902"/>
            <a:ext cx="7616782" cy="13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A6C601-44A9-DBD5-3FAB-22C02812A95B}"/>
              </a:ext>
            </a:extLst>
          </p:cNvPr>
          <p:cNvSpPr txBox="1"/>
          <p:nvPr/>
        </p:nvSpPr>
        <p:spPr>
          <a:xfrm>
            <a:off x="2501022" y="4599878"/>
            <a:ext cx="630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Method train()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argument dosen1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Dosen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tendik1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TenagaKependidikan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>
                <a:solidFill>
                  <a:srgbClr val="0070C0"/>
                </a:solidFill>
              </a:rPr>
              <a:t> upcasting </a:t>
            </a:r>
            <a:r>
              <a:rPr lang="en-US" sz="2000" dirty="0" err="1"/>
              <a:t>ke</a:t>
            </a:r>
            <a:r>
              <a:rPr lang="en-US" sz="2000" dirty="0"/>
              <a:t> class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Pegawai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7076C-5AC4-DB1E-071F-1A3DA5E5E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" t="14151" b="9296"/>
          <a:stretch/>
        </p:blipFill>
        <p:spPr>
          <a:xfrm>
            <a:off x="143203" y="752706"/>
            <a:ext cx="11905594" cy="32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INSTANCEOF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5845"/>
            <a:ext cx="9720073" cy="4850350"/>
          </a:xfrm>
        </p:spPr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Keyword </a:t>
            </a:r>
            <a:r>
              <a:rPr lang="en-US" sz="2400" dirty="0" err="1">
                <a:solidFill>
                  <a:srgbClr val="0070C0"/>
                </a:solidFill>
              </a:rPr>
              <a:t>instanceOf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object </a:t>
            </a:r>
            <a:r>
              <a:rPr lang="en-US" sz="2400" dirty="0" err="1"/>
              <a:t>merupakan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class/interface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6C1CC-14B1-F8A6-902C-586541E7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395305"/>
            <a:ext cx="8114203" cy="20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BA6624-79BE-7EC2-8A3A-72445F06D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" t="46399" r="30850" b="7249"/>
          <a:stretch/>
        </p:blipFill>
        <p:spPr>
          <a:xfrm>
            <a:off x="947854" y="1360448"/>
            <a:ext cx="1047282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Heterogenous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Object 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Polymorphic Arguments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InstanceOf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1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809-1AE2-4515-AEA4-C396DE5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1C3-ACFA-4529-A55E-C173A1DA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800" dirty="0"/>
              <a:t>Polymorphism: poly (</a:t>
            </a:r>
            <a:r>
              <a:rPr lang="en-US" sz="2800" dirty="0" err="1"/>
              <a:t>banyak</a:t>
            </a:r>
            <a:r>
              <a:rPr lang="en-US" sz="2800" dirty="0"/>
              <a:t>), morph (</a:t>
            </a:r>
            <a:r>
              <a:rPr lang="en-US" sz="2800" dirty="0" err="1"/>
              <a:t>bentuk</a:t>
            </a:r>
            <a:r>
              <a:rPr lang="en-US" sz="2800" dirty="0"/>
              <a:t>)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800" dirty="0" err="1"/>
              <a:t>Polimorfisme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konsep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dalam</a:t>
            </a:r>
            <a:r>
              <a:rPr lang="en-US" sz="2800" dirty="0">
                <a:sym typeface="Wingdings" panose="05000000000000000000" pitchFamily="2" charset="2"/>
              </a:rPr>
              <a:t> OOP yang </a:t>
            </a:r>
            <a:r>
              <a:rPr lang="en-US" sz="2800" dirty="0" err="1"/>
              <a:t>memperbolehkan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endParaRPr lang="en-US" sz="28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800" dirty="0" err="1"/>
              <a:t>Polimorfisme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err="1">
                <a:sym typeface="Wingdings" panose="05000000000000000000" pitchFamily="2" charset="2"/>
              </a:rPr>
              <a:t>konsep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dalam</a:t>
            </a:r>
            <a:r>
              <a:rPr lang="en-US" sz="2800" dirty="0">
                <a:sym typeface="Wingdings" panose="05000000000000000000" pitchFamily="2" charset="2"/>
              </a:rPr>
              <a:t> OOP yang </a:t>
            </a:r>
            <a:r>
              <a:rPr lang="en-US" sz="2800" dirty="0" err="1">
                <a:sym typeface="Wingdings" panose="05000000000000000000" pitchFamily="2" charset="2"/>
              </a:rPr>
              <a:t>memperbolehkan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sebuah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objek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untuk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memiliki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banyak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bentuk</a:t>
            </a:r>
            <a:endParaRPr lang="en-US" sz="2800" dirty="0">
              <a:sym typeface="Wingdings" panose="05000000000000000000" pitchFamily="2" charset="2"/>
            </a:endParaRPr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491892-6258-9D02-05A4-5F2A3CDEE319}"/>
              </a:ext>
            </a:extLst>
          </p:cNvPr>
          <p:cNvSpPr/>
          <p:nvPr/>
        </p:nvSpPr>
        <p:spPr>
          <a:xfrm>
            <a:off x="1732150" y="1337590"/>
            <a:ext cx="2834640" cy="3592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B8A9-9885-1C66-0692-816EDC0C5257}"/>
              </a:ext>
            </a:extLst>
          </p:cNvPr>
          <p:cNvSpPr/>
          <p:nvPr/>
        </p:nvSpPr>
        <p:spPr>
          <a:xfrm>
            <a:off x="1732150" y="804189"/>
            <a:ext cx="283464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Pegawai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A9E23-6AA5-0184-2395-8D369656A34C}"/>
              </a:ext>
            </a:extLst>
          </p:cNvPr>
          <p:cNvSpPr/>
          <p:nvPr/>
        </p:nvSpPr>
        <p:spPr>
          <a:xfrm>
            <a:off x="1732150" y="1696817"/>
            <a:ext cx="283464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84190-7F58-6829-84B7-BE6073B59E5B}"/>
              </a:ext>
            </a:extLst>
          </p:cNvPr>
          <p:cNvSpPr/>
          <p:nvPr/>
        </p:nvSpPr>
        <p:spPr>
          <a:xfrm>
            <a:off x="401446" y="4978861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90B30-AC99-910A-6666-3C3EB601D26C}"/>
              </a:ext>
            </a:extLst>
          </p:cNvPr>
          <p:cNvSpPr/>
          <p:nvPr/>
        </p:nvSpPr>
        <p:spPr>
          <a:xfrm>
            <a:off x="401446" y="4445460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Dosen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B9A73-C15E-31C3-6EFB-2452CC53F15C}"/>
              </a:ext>
            </a:extLst>
          </p:cNvPr>
          <p:cNvSpPr/>
          <p:nvPr/>
        </p:nvSpPr>
        <p:spPr>
          <a:xfrm>
            <a:off x="401446" y="5359861"/>
            <a:ext cx="2800350" cy="7021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50950-52CC-FB35-4779-4217648A9A92}"/>
              </a:ext>
            </a:extLst>
          </p:cNvPr>
          <p:cNvCxnSpPr>
            <a:stCxn id="6" idx="0"/>
          </p:cNvCxnSpPr>
          <p:nvPr/>
        </p:nvCxnSpPr>
        <p:spPr>
          <a:xfrm flipV="1">
            <a:off x="1801622" y="2290090"/>
            <a:ext cx="962025" cy="215537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DB3D0D-AC8C-8FDD-D645-C8FBC7116BFA}"/>
              </a:ext>
            </a:extLst>
          </p:cNvPr>
          <p:cNvSpPr/>
          <p:nvPr/>
        </p:nvSpPr>
        <p:spPr>
          <a:xfrm>
            <a:off x="3449446" y="4978861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17829-E593-6674-A5CC-FCC72957B93B}"/>
              </a:ext>
            </a:extLst>
          </p:cNvPr>
          <p:cNvSpPr/>
          <p:nvPr/>
        </p:nvSpPr>
        <p:spPr>
          <a:xfrm>
            <a:off x="3449446" y="4445460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TenagaKependidikan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2C3C6-5253-7222-519F-7FEB09B0000D}"/>
              </a:ext>
            </a:extLst>
          </p:cNvPr>
          <p:cNvSpPr/>
          <p:nvPr/>
        </p:nvSpPr>
        <p:spPr>
          <a:xfrm>
            <a:off x="3449446" y="5359861"/>
            <a:ext cx="2800350" cy="7021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F19DD-8B5F-42A9-456B-E21A21C0F291}"/>
              </a:ext>
            </a:extLst>
          </p:cNvPr>
          <p:cNvCxnSpPr/>
          <p:nvPr/>
        </p:nvCxnSpPr>
        <p:spPr>
          <a:xfrm flipH="1" flipV="1">
            <a:off x="3201796" y="2290090"/>
            <a:ext cx="933450" cy="215537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9A132F-7BFE-4FDD-626B-D8BD25BB4E6B}"/>
              </a:ext>
            </a:extLst>
          </p:cNvPr>
          <p:cNvSpPr txBox="1"/>
          <p:nvPr/>
        </p:nvSpPr>
        <p:spPr>
          <a:xfrm>
            <a:off x="7170236" y="4569196"/>
            <a:ext cx="4081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dosen1 </a:t>
            </a:r>
            <a:r>
              <a:rPr lang="en-US" sz="2400" dirty="0" err="1"/>
              <a:t>merupakan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object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D9FEB1-3B3D-17CF-4C44-198853C6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1" y="920252"/>
            <a:ext cx="7498079" cy="1280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5862FE-A740-6C17-4F79-8F22CAC6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73" y="2728915"/>
            <a:ext cx="6203093" cy="10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55149-E4C1-B5B2-ED6F-BA15A41321BE}"/>
              </a:ext>
            </a:extLst>
          </p:cNvPr>
          <p:cNvSpPr/>
          <p:nvPr/>
        </p:nvSpPr>
        <p:spPr>
          <a:xfrm>
            <a:off x="683939" y="936147"/>
            <a:ext cx="2834640" cy="3592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AC872-2F14-765A-1FA3-6E8490CAB700}"/>
              </a:ext>
            </a:extLst>
          </p:cNvPr>
          <p:cNvSpPr/>
          <p:nvPr/>
        </p:nvSpPr>
        <p:spPr>
          <a:xfrm>
            <a:off x="683939" y="402746"/>
            <a:ext cx="283464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Hewan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072A6-8A80-20B9-0015-6CABA5AA4EE1}"/>
              </a:ext>
            </a:extLst>
          </p:cNvPr>
          <p:cNvSpPr/>
          <p:nvPr/>
        </p:nvSpPr>
        <p:spPr>
          <a:xfrm>
            <a:off x="683939" y="1295374"/>
            <a:ext cx="283464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F0CC58-1BA6-8C9A-E481-6276377A811C}"/>
              </a:ext>
            </a:extLst>
          </p:cNvPr>
          <p:cNvCxnSpPr>
            <a:cxnSpLocks/>
          </p:cNvCxnSpPr>
          <p:nvPr/>
        </p:nvCxnSpPr>
        <p:spPr>
          <a:xfrm flipV="1">
            <a:off x="2101259" y="1888647"/>
            <a:ext cx="0" cy="78764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35F0C7-7920-2762-6996-4328BF7BA3C3}"/>
              </a:ext>
            </a:extLst>
          </p:cNvPr>
          <p:cNvSpPr/>
          <p:nvPr/>
        </p:nvSpPr>
        <p:spPr>
          <a:xfrm>
            <a:off x="735980" y="3229581"/>
            <a:ext cx="2834640" cy="3592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5F973-F99D-E9A0-3CFA-DCC619D20DB4}"/>
              </a:ext>
            </a:extLst>
          </p:cNvPr>
          <p:cNvSpPr/>
          <p:nvPr/>
        </p:nvSpPr>
        <p:spPr>
          <a:xfrm>
            <a:off x="735980" y="2696180"/>
            <a:ext cx="283464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Kucing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9BA39-76AC-B80A-53E3-F560392250D1}"/>
              </a:ext>
            </a:extLst>
          </p:cNvPr>
          <p:cNvSpPr/>
          <p:nvPr/>
        </p:nvSpPr>
        <p:spPr>
          <a:xfrm>
            <a:off x="735980" y="3588808"/>
            <a:ext cx="283464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25B95-C3C7-1D81-61D7-88E481671973}"/>
              </a:ext>
            </a:extLst>
          </p:cNvPr>
          <p:cNvSpPr/>
          <p:nvPr/>
        </p:nvSpPr>
        <p:spPr>
          <a:xfrm>
            <a:off x="709964" y="5511863"/>
            <a:ext cx="2834640" cy="3592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618BD-2769-3909-75F8-AE8E21599C86}"/>
              </a:ext>
            </a:extLst>
          </p:cNvPr>
          <p:cNvSpPr/>
          <p:nvPr/>
        </p:nvSpPr>
        <p:spPr>
          <a:xfrm>
            <a:off x="709964" y="4978462"/>
            <a:ext cx="283464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Anggora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09F29-D269-2323-7C58-1BEA6A29D44C}"/>
              </a:ext>
            </a:extLst>
          </p:cNvPr>
          <p:cNvSpPr/>
          <p:nvPr/>
        </p:nvSpPr>
        <p:spPr>
          <a:xfrm>
            <a:off x="709964" y="5871090"/>
            <a:ext cx="283464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5472E-7015-9413-C344-A0A2480F7080}"/>
              </a:ext>
            </a:extLst>
          </p:cNvPr>
          <p:cNvCxnSpPr>
            <a:cxnSpLocks/>
          </p:cNvCxnSpPr>
          <p:nvPr/>
        </p:nvCxnSpPr>
        <p:spPr>
          <a:xfrm flipV="1">
            <a:off x="2080069" y="4182081"/>
            <a:ext cx="0" cy="78764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63034-4EEF-E7B7-4228-95BD63E7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45" y="2516491"/>
            <a:ext cx="5246294" cy="1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i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24956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>
                <a:solidFill>
                  <a:schemeClr val="accent2"/>
                </a:solidFill>
              </a:rPr>
              <a:t>Object </a:t>
            </a:r>
            <a:r>
              <a:rPr lang="en-US" sz="2400" dirty="0" err="1"/>
              <a:t>merupakan</a:t>
            </a:r>
            <a:r>
              <a:rPr lang="en-US" sz="2400" dirty="0"/>
              <a:t> root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class. </a:t>
            </a:r>
            <a:r>
              <a:rPr lang="en-US" sz="2400" dirty="0" err="1"/>
              <a:t>Artinya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object </a:t>
            </a:r>
            <a:r>
              <a:rPr lang="en-US" sz="2400" dirty="0" err="1"/>
              <a:t>memiliki</a:t>
            </a:r>
            <a:r>
              <a:rPr lang="en-US" sz="2400" dirty="0"/>
              <a:t> superclass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Object.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instance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Object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A7BD-C2A2-26BC-DB1A-5E917F0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74" y="3094813"/>
            <a:ext cx="5229624" cy="12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4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Heterogenous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Dalam</a:t>
            </a:r>
            <a:r>
              <a:rPr lang="en-US" sz="2400" dirty="0"/>
              <a:t> Java,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array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array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heterogen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4F6A2-1832-347E-6CA0-6CFBE505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7" y="2536822"/>
            <a:ext cx="8044651" cy="1533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034F6-17B4-EDC3-F6BA-C7D926A8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" y="5833718"/>
            <a:ext cx="7154390" cy="649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F46CF-EB9C-C39A-4325-E85792863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8" y="4070193"/>
            <a:ext cx="6518137" cy="15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Typecasting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konversi</a:t>
            </a:r>
            <a:r>
              <a:rPr lang="en-US" sz="2400" dirty="0"/>
              <a:t> variable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lainnya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Typecasting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object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Terdapat</a:t>
            </a:r>
            <a:r>
              <a:rPr lang="en-US" sz="2400" dirty="0"/>
              <a:t> 2 </a:t>
            </a:r>
            <a:r>
              <a:rPr lang="en-US" sz="2400" dirty="0" err="1"/>
              <a:t>jenis</a:t>
            </a:r>
            <a:r>
              <a:rPr lang="en-US" sz="2400" dirty="0"/>
              <a:t> object casting: </a:t>
            </a:r>
            <a:r>
              <a:rPr lang="en-US" sz="2400" dirty="0">
                <a:solidFill>
                  <a:srgbClr val="0070C0"/>
                </a:solidFill>
              </a:rPr>
              <a:t>upcasting &amp; </a:t>
            </a:r>
            <a:r>
              <a:rPr lang="en-US" sz="2400" dirty="0" err="1">
                <a:solidFill>
                  <a:srgbClr val="0070C0"/>
                </a:solidFill>
              </a:rPr>
              <a:t>downcasting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8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266-0531-4A3B-ACE8-C81681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UPcasting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5845"/>
            <a:ext cx="9720073" cy="4961862"/>
          </a:xfrm>
        </p:spPr>
        <p:txBody>
          <a:bodyPr>
            <a:normAutofit lnSpcReduction="10000"/>
          </a:bodyPr>
          <a:lstStyle/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child object </a:t>
            </a:r>
            <a:r>
              <a:rPr lang="en-US" sz="2400" dirty="0" err="1"/>
              <a:t>menjadi</a:t>
            </a:r>
            <a:r>
              <a:rPr lang="en-US" sz="2400" dirty="0"/>
              <a:t> parent object</a:t>
            </a:r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implisit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dosen1 </a:t>
            </a:r>
            <a:r>
              <a:rPr lang="en-US" sz="2400" dirty="0" err="1"/>
              <a:t>merupakan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Dosen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proses upcasting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object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r>
              <a:rPr lang="en-US" sz="2400" dirty="0"/>
              <a:t>tendik1 </a:t>
            </a:r>
            <a:r>
              <a:rPr lang="en-US" sz="2400" dirty="0" err="1"/>
              <a:t>merupakan</a:t>
            </a:r>
            <a:r>
              <a:rPr lang="en-US" sz="2400" dirty="0"/>
              <a:t> instance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TenagaKependidikan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upcasting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object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6075" indent="-346075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BFD89-8056-5DC0-85AD-B70054EB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18" y="2478486"/>
            <a:ext cx="8066540" cy="21381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0D5E3-4BBB-39C1-233E-19B2582D3B94}"/>
              </a:ext>
            </a:extLst>
          </p:cNvPr>
          <p:cNvCxnSpPr>
            <a:cxnSpLocks/>
          </p:cNvCxnSpPr>
          <p:nvPr/>
        </p:nvCxnSpPr>
        <p:spPr>
          <a:xfrm flipH="1">
            <a:off x="7192537" y="3267307"/>
            <a:ext cx="9144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BA0FDA-5EC1-5E91-8946-800F4DCC6AF3}"/>
              </a:ext>
            </a:extLst>
          </p:cNvPr>
          <p:cNvSpPr txBox="1"/>
          <p:nvPr/>
        </p:nvSpPr>
        <p:spPr>
          <a:xfrm>
            <a:off x="8140390" y="301417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eksplisit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76B9E-6BBC-7501-DD88-2A00ABF4C06D}"/>
              </a:ext>
            </a:extLst>
          </p:cNvPr>
          <p:cNvSpPr/>
          <p:nvPr/>
        </p:nvSpPr>
        <p:spPr>
          <a:xfrm>
            <a:off x="3702205" y="3014172"/>
            <a:ext cx="1382751" cy="414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13117</TotalTime>
  <Words>408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Tw Cen MT</vt:lpstr>
      <vt:lpstr>Tw Cen MT Condensed</vt:lpstr>
      <vt:lpstr>Wingdings</vt:lpstr>
      <vt:lpstr>Wingdings 3</vt:lpstr>
      <vt:lpstr>Integral</vt:lpstr>
      <vt:lpstr>Polymorphism</vt:lpstr>
      <vt:lpstr>Polymorphism</vt:lpstr>
      <vt:lpstr>Polymorphism</vt:lpstr>
      <vt:lpstr>PowerPoint Presentation</vt:lpstr>
      <vt:lpstr>PowerPoint Presentation</vt:lpstr>
      <vt:lpstr>Class Object</vt:lpstr>
      <vt:lpstr>Heterogenous Collection</vt:lpstr>
      <vt:lpstr>OBJECT CASTING</vt:lpstr>
      <vt:lpstr>UPcasting</vt:lpstr>
      <vt:lpstr>DOWNcasting</vt:lpstr>
      <vt:lpstr>PowerPoint Presentation</vt:lpstr>
      <vt:lpstr>PowerPoint Presentation</vt:lpstr>
      <vt:lpstr>PowerPoint Presentation</vt:lpstr>
      <vt:lpstr>POLYMORPHIC argumentS</vt:lpstr>
      <vt:lpstr>PowerPoint Presentation</vt:lpstr>
      <vt:lpstr>INSTANCEOF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&amp; overloading (part of Polymorphism)</dc:title>
  <dc:creator>banni andoko</dc:creator>
  <cp:lastModifiedBy>Vit Zuraida</cp:lastModifiedBy>
  <cp:revision>280</cp:revision>
  <dcterms:created xsi:type="dcterms:W3CDTF">2020-10-23T00:42:15Z</dcterms:created>
  <dcterms:modified xsi:type="dcterms:W3CDTF">2024-06-08T12:29:36Z</dcterms:modified>
</cp:coreProperties>
</file>