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70" r:id="rId5"/>
    <p:sldId id="276" r:id="rId6"/>
    <p:sldId id="274" r:id="rId7"/>
    <p:sldId id="264" r:id="rId8"/>
    <p:sldId id="287" r:id="rId9"/>
    <p:sldId id="275" r:id="rId10"/>
    <p:sldId id="262" r:id="rId11"/>
    <p:sldId id="279" r:id="rId12"/>
    <p:sldId id="284" r:id="rId13"/>
    <p:sldId id="288" r:id="rId14"/>
    <p:sldId id="285" r:id="rId15"/>
    <p:sldId id="265" r:id="rId16"/>
    <p:sldId id="283" r:id="rId17"/>
    <p:sldId id="28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540" y="12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C8056-D130-4029-8731-FB373D4D1B86}" type="datetimeFigureOut">
              <a:rPr lang="en-ID" smtClean="0"/>
              <a:t>10/09/2024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54DB2-AE84-4329-9D90-26A89065F73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69103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754DB2-AE84-4329-9D90-26A89065F730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9591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x-none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6111146-D8E2-A047-9A08-02DE1D4CE89E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CA4AC8-9734-E949-BAB4-03A04926D6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1146-D8E2-A047-9A08-02DE1D4CE89E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4AC8-9734-E949-BAB4-03A04926D6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46111146-D8E2-A047-9A08-02DE1D4CE89E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66CA4AC8-9734-E949-BAB4-03A04926D6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1146-D8E2-A047-9A08-02DE1D4CE89E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6CA4AC8-9734-E949-BAB4-03A04926D67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x-none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1146-D8E2-A047-9A08-02DE1D4CE89E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6CA4AC8-9734-E949-BAB4-03A04926D67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6111146-D8E2-A047-9A08-02DE1D4CE89E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6CA4AC8-9734-E949-BAB4-03A04926D67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6111146-D8E2-A047-9A08-02DE1D4CE89E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6CA4AC8-9734-E949-BAB4-03A04926D67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x-none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x-none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1146-D8E2-A047-9A08-02DE1D4CE89E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6CA4AC8-9734-E949-BAB4-03A04926D6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1146-D8E2-A047-9A08-02DE1D4CE89E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CA4AC8-9734-E949-BAB4-03A04926D6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1146-D8E2-A047-9A08-02DE1D4CE89E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6CA4AC8-9734-E949-BAB4-03A04926D67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x-none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x-none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46111146-D8E2-A047-9A08-02DE1D4CE89E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6CA4AC8-9734-E949-BAB4-03A04926D67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x-none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x-none"/>
              <a:t>Click to edit Master text styles</a:t>
            </a:r>
          </a:p>
          <a:p>
            <a:pPr lvl="1" eaLnBrk="1" latinLnBrk="0" hangingPunct="1"/>
            <a:r>
              <a:rPr kumimoji="0" lang="x-none"/>
              <a:t>Second level</a:t>
            </a:r>
          </a:p>
          <a:p>
            <a:pPr lvl="2" eaLnBrk="1" latinLnBrk="0" hangingPunct="1"/>
            <a:r>
              <a:rPr kumimoji="0" lang="x-none"/>
              <a:t>Third level</a:t>
            </a:r>
          </a:p>
          <a:p>
            <a:pPr lvl="3" eaLnBrk="1" latinLnBrk="0" hangingPunct="1"/>
            <a:r>
              <a:rPr kumimoji="0" lang="x-none"/>
              <a:t>Fourth level</a:t>
            </a:r>
          </a:p>
          <a:p>
            <a:pPr lvl="4" eaLnBrk="1" latinLnBrk="0" hangingPunct="1"/>
            <a:r>
              <a:rPr kumimoji="0" lang="x-none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6111146-D8E2-A047-9A08-02DE1D4CE89E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6CA4AC8-9734-E949-BAB4-03A04926D67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Enkapsulasi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Minggu</a:t>
            </a:r>
            <a:r>
              <a:rPr lang="en-US" dirty="0">
                <a:solidFill>
                  <a:schemeClr val="bg1"/>
                </a:solidFill>
              </a:rPr>
              <a:t> ke-3 PBO</a:t>
            </a:r>
          </a:p>
        </p:txBody>
      </p:sp>
    </p:spTree>
    <p:extLst>
      <p:ext uri="{BB962C8B-B14F-4D97-AF65-F5344CB8AC3E}">
        <p14:creationId xmlns:p14="http://schemas.microsoft.com/office/powerpoint/2010/main" val="327786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Setter </a:t>
            </a:r>
            <a:r>
              <a:rPr lang="en-US" dirty="0" err="1"/>
              <a:t>dan</a:t>
            </a:r>
            <a:r>
              <a:rPr lang="en-US" dirty="0"/>
              <a:t> Getter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/>
              <a:t>Getter</a:t>
            </a:r>
            <a:endParaRPr lang="en-US" dirty="0"/>
          </a:p>
          <a:p>
            <a:pPr marL="662940" lvl="1" indent="-342900"/>
            <a:r>
              <a:rPr lang="en-US" dirty="0"/>
              <a:t>P</a:t>
            </a:r>
            <a:r>
              <a:rPr lang="tr-TR" dirty="0"/>
              <a:t>ublic method </a:t>
            </a:r>
            <a:r>
              <a:rPr lang="en-US" dirty="0"/>
              <a:t>yang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b="1" dirty="0" err="1"/>
              <a:t>mengembalikan</a:t>
            </a:r>
            <a:r>
              <a:rPr lang="en-US" b="1" dirty="0"/>
              <a:t> </a:t>
            </a:r>
            <a:r>
              <a:rPr lang="tr-TR" b="1" dirty="0"/>
              <a:t>nilai dari atribut private</a:t>
            </a:r>
            <a:endParaRPr lang="en-US" b="1" dirty="0"/>
          </a:p>
          <a:p>
            <a:pPr marL="662940" lvl="1" indent="-342900"/>
            <a:r>
              <a:rPr lang="en-US" dirty="0">
                <a:sym typeface="Wingdings" panose="05000000000000000000" pitchFamily="2" charset="2"/>
              </a:rPr>
              <a:t>Ada return value</a:t>
            </a:r>
            <a:r>
              <a:rPr lang="tr-TR" dirty="0"/>
              <a:t> </a:t>
            </a:r>
          </a:p>
          <a:p>
            <a:r>
              <a:rPr lang="tr-TR" dirty="0"/>
              <a:t>Setter</a:t>
            </a:r>
            <a:endParaRPr lang="en-US" dirty="0"/>
          </a:p>
          <a:p>
            <a:pPr lvl="1"/>
            <a:r>
              <a:rPr lang="en-US" dirty="0"/>
              <a:t>P</a:t>
            </a:r>
            <a:r>
              <a:rPr lang="tr-TR" dirty="0"/>
              <a:t>ublic method yang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b="1" dirty="0" err="1"/>
              <a:t>memanipulasi</a:t>
            </a:r>
            <a:r>
              <a:rPr lang="en-US" b="1" dirty="0"/>
              <a:t> </a:t>
            </a:r>
            <a:r>
              <a:rPr lang="en-US" b="1" dirty="0" err="1"/>
              <a:t>nilai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atribut</a:t>
            </a:r>
            <a:r>
              <a:rPr lang="en-US" b="1" dirty="0"/>
              <a:t> private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Tidak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ada</a:t>
            </a:r>
            <a:r>
              <a:rPr lang="en-US" dirty="0">
                <a:sym typeface="Wingdings" panose="05000000000000000000" pitchFamily="2" charset="2"/>
              </a:rPr>
              <a:t> return value</a:t>
            </a:r>
            <a:endParaRPr 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823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Enkapsulasi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77B867-C778-3C7E-42B1-B7C44B4B1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66" y="1951672"/>
            <a:ext cx="3947614" cy="147732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B72005-3396-4808-C92F-781760922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989" y="1951672"/>
            <a:ext cx="6819655" cy="403859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30834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Enkapsulasi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DFD472-99C0-45A2-ACD3-1956C8E12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56" y="1133968"/>
            <a:ext cx="5086353" cy="542852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9192F9-DAA6-D326-D5B4-61C029ACF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936" y="1113274"/>
            <a:ext cx="5792008" cy="318179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6F74D63-FCD6-2BD2-2867-31E6F5DB48FD}"/>
              </a:ext>
            </a:extLst>
          </p:cNvPr>
          <p:cNvSpPr/>
          <p:nvPr/>
        </p:nvSpPr>
        <p:spPr>
          <a:xfrm>
            <a:off x="2508738" y="1395046"/>
            <a:ext cx="703385" cy="351692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E836189-BDDE-87AE-CC66-937BAF32671B}"/>
              </a:ext>
            </a:extLst>
          </p:cNvPr>
          <p:cNvSpPr/>
          <p:nvPr/>
        </p:nvSpPr>
        <p:spPr>
          <a:xfrm>
            <a:off x="3903784" y="2229596"/>
            <a:ext cx="703385" cy="351692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996D5E-6DE3-DDFC-6B30-EFE15F03D0B2}"/>
              </a:ext>
            </a:extLst>
          </p:cNvPr>
          <p:cNvSpPr/>
          <p:nvPr/>
        </p:nvSpPr>
        <p:spPr>
          <a:xfrm>
            <a:off x="1277815" y="2528325"/>
            <a:ext cx="703385" cy="351692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E03730F-88E4-D975-63AB-7CCD09E65F98}"/>
              </a:ext>
            </a:extLst>
          </p:cNvPr>
          <p:cNvSpPr/>
          <p:nvPr/>
        </p:nvSpPr>
        <p:spPr>
          <a:xfrm>
            <a:off x="2227385" y="2229596"/>
            <a:ext cx="422030" cy="2987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9BB576-F650-76FE-CA04-09D84E524527}"/>
              </a:ext>
            </a:extLst>
          </p:cNvPr>
          <p:cNvCxnSpPr>
            <a:stCxn id="7" idx="4"/>
          </p:cNvCxnSpPr>
          <p:nvPr/>
        </p:nvCxnSpPr>
        <p:spPr>
          <a:xfrm>
            <a:off x="2438400" y="2528325"/>
            <a:ext cx="1465384" cy="648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17B3D95-6B44-8C44-F69F-BB0AD8FE993E}"/>
              </a:ext>
            </a:extLst>
          </p:cNvPr>
          <p:cNvSpPr/>
          <p:nvPr/>
        </p:nvSpPr>
        <p:spPr>
          <a:xfrm>
            <a:off x="3903784" y="2880017"/>
            <a:ext cx="1611625" cy="595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2"/>
                </a:solidFill>
              </a:rPr>
              <a:t>memanipulasi</a:t>
            </a:r>
            <a:r>
              <a:rPr lang="en-US" sz="1400" b="1" dirty="0">
                <a:solidFill>
                  <a:schemeClr val="tx2"/>
                </a:solidFill>
              </a:rPr>
              <a:t> </a:t>
            </a:r>
            <a:r>
              <a:rPr lang="en-US" sz="1400" b="1" dirty="0" err="1">
                <a:solidFill>
                  <a:schemeClr val="tx2"/>
                </a:solidFill>
              </a:rPr>
              <a:t>nilai</a:t>
            </a:r>
            <a:r>
              <a:rPr lang="en-US" sz="1400" b="1" dirty="0">
                <a:solidFill>
                  <a:schemeClr val="tx2"/>
                </a:solidFill>
              </a:rPr>
              <a:t> </a:t>
            </a:r>
            <a:r>
              <a:rPr lang="en-US" sz="1400" b="1" dirty="0" err="1">
                <a:solidFill>
                  <a:schemeClr val="tx2"/>
                </a:solidFill>
              </a:rPr>
              <a:t>dari</a:t>
            </a:r>
            <a:r>
              <a:rPr lang="en-US" sz="1400" b="1" dirty="0">
                <a:solidFill>
                  <a:schemeClr val="tx2"/>
                </a:solidFill>
              </a:rPr>
              <a:t> </a:t>
            </a:r>
            <a:r>
              <a:rPr lang="en-US" sz="1400" b="1" dirty="0" err="1">
                <a:solidFill>
                  <a:schemeClr val="tx2"/>
                </a:solidFill>
              </a:rPr>
              <a:t>atribut</a:t>
            </a:r>
            <a:r>
              <a:rPr lang="en-US" sz="1400" b="1" dirty="0">
                <a:solidFill>
                  <a:schemeClr val="tx2"/>
                </a:solidFill>
              </a:rPr>
              <a:t> private, </a:t>
            </a:r>
            <a:r>
              <a:rPr lang="en-US" sz="1400" b="1" dirty="0" err="1">
                <a:solidFill>
                  <a:schemeClr val="tx2"/>
                </a:solidFill>
              </a:rPr>
              <a:t>tidak</a:t>
            </a:r>
            <a:r>
              <a:rPr lang="en-US" sz="1400" b="1" dirty="0">
                <a:solidFill>
                  <a:schemeClr val="tx2"/>
                </a:solidFill>
              </a:rPr>
              <a:t> </a:t>
            </a:r>
            <a:r>
              <a:rPr lang="en-US" sz="1400" b="1" dirty="0" err="1">
                <a:solidFill>
                  <a:schemeClr val="tx2"/>
                </a:solidFill>
              </a:rPr>
              <a:t>ada</a:t>
            </a:r>
            <a:r>
              <a:rPr lang="en-US" sz="1400" b="1" dirty="0">
                <a:solidFill>
                  <a:schemeClr val="tx2"/>
                </a:solidFill>
              </a:rPr>
              <a:t> return</a:t>
            </a:r>
            <a:endParaRPr lang="en-ID" sz="14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E839C6-6429-0705-6877-4E31B74B5556}"/>
              </a:ext>
            </a:extLst>
          </p:cNvPr>
          <p:cNvSpPr/>
          <p:nvPr/>
        </p:nvSpPr>
        <p:spPr>
          <a:xfrm>
            <a:off x="3801356" y="3699402"/>
            <a:ext cx="1611625" cy="595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2"/>
                </a:solidFill>
              </a:rPr>
              <a:t>mengembalikan</a:t>
            </a:r>
            <a:r>
              <a:rPr lang="en-US" sz="1200" b="1" dirty="0">
                <a:solidFill>
                  <a:schemeClr val="tx2"/>
                </a:solidFill>
              </a:rPr>
              <a:t> </a:t>
            </a:r>
            <a:r>
              <a:rPr lang="tr-TR" sz="1200" b="1" dirty="0">
                <a:solidFill>
                  <a:schemeClr val="tx2"/>
                </a:solidFill>
              </a:rPr>
              <a:t>nilai dari atribut private</a:t>
            </a:r>
            <a:r>
              <a:rPr lang="en-US" sz="1200" b="1" dirty="0">
                <a:solidFill>
                  <a:schemeClr val="tx2"/>
                </a:solidFill>
              </a:rPr>
              <a:t>, </a:t>
            </a:r>
            <a:r>
              <a:rPr lang="en-US" sz="1200" b="1" dirty="0" err="1">
                <a:solidFill>
                  <a:schemeClr val="tx2"/>
                </a:solidFill>
              </a:rPr>
              <a:t>ada</a:t>
            </a:r>
            <a:r>
              <a:rPr lang="en-US" sz="1200" b="1" dirty="0">
                <a:solidFill>
                  <a:schemeClr val="tx2"/>
                </a:solidFill>
              </a:rPr>
              <a:t> return</a:t>
            </a:r>
            <a:endParaRPr lang="en-ID" sz="900" dirty="0">
              <a:solidFill>
                <a:schemeClr val="tx2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4733C4B-1212-39AB-DA05-A88A8CE09873}"/>
              </a:ext>
            </a:extLst>
          </p:cNvPr>
          <p:cNvSpPr/>
          <p:nvPr/>
        </p:nvSpPr>
        <p:spPr>
          <a:xfrm>
            <a:off x="2415867" y="3279635"/>
            <a:ext cx="422030" cy="2987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0D94FB-02F3-9A0B-0E82-78042E596E44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661208" y="3538721"/>
            <a:ext cx="1140148" cy="4585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108ADC83-0B14-4EF6-DCD0-96705B76F35E}"/>
              </a:ext>
            </a:extLst>
          </p:cNvPr>
          <p:cNvSpPr/>
          <p:nvPr/>
        </p:nvSpPr>
        <p:spPr>
          <a:xfrm>
            <a:off x="1277815" y="4619502"/>
            <a:ext cx="703385" cy="351692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8DDFCB-7F54-4507-49F3-8061011110C9}"/>
              </a:ext>
            </a:extLst>
          </p:cNvPr>
          <p:cNvCxnSpPr>
            <a:cxnSpLocks/>
            <a:stCxn id="17" idx="5"/>
          </p:cNvCxnSpPr>
          <p:nvPr/>
        </p:nvCxnSpPr>
        <p:spPr>
          <a:xfrm>
            <a:off x="1878192" y="4919690"/>
            <a:ext cx="2728977" cy="4479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B0ECA7E-C1DC-AEA2-DBE9-59FAFE3F14A8}"/>
              </a:ext>
            </a:extLst>
          </p:cNvPr>
          <p:cNvSpPr/>
          <p:nvPr/>
        </p:nvSpPr>
        <p:spPr>
          <a:xfrm>
            <a:off x="4762005" y="5142016"/>
            <a:ext cx="2458192" cy="8138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2"/>
                </a:solidFill>
              </a:rPr>
              <a:t>mengeliminasi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kebingungan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antara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atribut</a:t>
            </a:r>
            <a:r>
              <a:rPr lang="en-US" sz="1400" dirty="0">
                <a:solidFill>
                  <a:schemeClr val="tx2"/>
                </a:solidFill>
              </a:rPr>
              <a:t> dan parameter dengan </a:t>
            </a:r>
            <a:r>
              <a:rPr lang="en-US" sz="1400" dirty="0" err="1">
                <a:solidFill>
                  <a:schemeClr val="tx2"/>
                </a:solidFill>
              </a:rPr>
              <a:t>nama</a:t>
            </a:r>
            <a:r>
              <a:rPr lang="en-US" sz="1400" dirty="0">
                <a:solidFill>
                  <a:schemeClr val="tx2"/>
                </a:solidFill>
              </a:rPr>
              <a:t> yang </a:t>
            </a:r>
            <a:r>
              <a:rPr lang="en-US" sz="1400" dirty="0" err="1">
                <a:solidFill>
                  <a:schemeClr val="tx2"/>
                </a:solidFill>
              </a:rPr>
              <a:t>sama</a:t>
            </a:r>
            <a:endParaRPr lang="en-ID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860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86F2A-E7EA-4FE6-9CD9-CE0D526D6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this</a:t>
            </a:r>
            <a:r>
              <a:rPr lang="en-US" dirty="0"/>
              <a:t> keyword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671B2-3D11-D891-4AF6-2C636A50ABE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Keyword </a:t>
            </a:r>
            <a:r>
              <a:rPr lang="en-US" i="1" dirty="0">
                <a:solidFill>
                  <a:srgbClr val="0070C0"/>
                </a:solidFill>
              </a:rPr>
              <a:t>this</a:t>
            </a:r>
            <a:r>
              <a:rPr lang="en-US" dirty="0"/>
              <a:t> </a:t>
            </a:r>
            <a:r>
              <a:rPr lang="en-US" dirty="0" err="1"/>
              <a:t>merujuk</a:t>
            </a:r>
            <a:r>
              <a:rPr lang="en-US" dirty="0"/>
              <a:t> pada current object </a:t>
            </a:r>
          </a:p>
          <a:p>
            <a:r>
              <a:rPr lang="en-US" dirty="0"/>
              <a:t>Keyword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mengeliminasi</a:t>
            </a:r>
            <a:r>
              <a:rPr lang="en-US" dirty="0"/>
              <a:t> </a:t>
            </a:r>
            <a:r>
              <a:rPr lang="en-US" dirty="0" err="1"/>
              <a:t>kebingungan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dan parameter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yang </a:t>
            </a:r>
            <a:r>
              <a:rPr lang="en-US" dirty="0" err="1"/>
              <a:t>sama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990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C14E0-0AE0-181E-ECA3-A3A449004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Read-Only &amp; Write-Only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BA38A-B239-704D-F8AE-27217ADF740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Read-only attribute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hanya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memiliki</a:t>
            </a:r>
            <a:r>
              <a:rPr lang="en-US" dirty="0">
                <a:sym typeface="Wingdings" panose="05000000000000000000" pitchFamily="2" charset="2"/>
              </a:rPr>
              <a:t> getter, </a:t>
            </a:r>
            <a:r>
              <a:rPr lang="en-US" dirty="0" err="1">
                <a:sym typeface="Wingdings" panose="05000000000000000000" pitchFamily="2" charset="2"/>
              </a:rPr>
              <a:t>tetapi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tidak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memiliki</a:t>
            </a:r>
            <a:r>
              <a:rPr lang="en-US" dirty="0">
                <a:sym typeface="Wingdings" panose="05000000000000000000" pitchFamily="2" charset="2"/>
              </a:rPr>
              <a:t> setter</a:t>
            </a:r>
          </a:p>
          <a:p>
            <a:r>
              <a:rPr lang="en-US" dirty="0">
                <a:sym typeface="Wingdings" panose="05000000000000000000" pitchFamily="2" charset="2"/>
              </a:rPr>
              <a:t>Write-only attribute  </a:t>
            </a:r>
            <a:r>
              <a:rPr lang="en-US" dirty="0" err="1">
                <a:sym typeface="Wingdings" panose="05000000000000000000" pitchFamily="2" charset="2"/>
              </a:rPr>
              <a:t>hanya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memiliki</a:t>
            </a:r>
            <a:r>
              <a:rPr lang="en-US" dirty="0">
                <a:sym typeface="Wingdings" panose="05000000000000000000" pitchFamily="2" charset="2"/>
              </a:rPr>
              <a:t> setter, </a:t>
            </a:r>
            <a:r>
              <a:rPr lang="en-US" dirty="0" err="1">
                <a:sym typeface="Wingdings" panose="05000000000000000000" pitchFamily="2" charset="2"/>
              </a:rPr>
              <a:t>tetapi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tidak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memiliki</a:t>
            </a:r>
            <a:r>
              <a:rPr lang="en-US" dirty="0">
                <a:sym typeface="Wingdings" panose="05000000000000000000" pitchFamily="2" charset="2"/>
              </a:rPr>
              <a:t> getter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66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UML 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Notasi</a:t>
            </a:r>
            <a:r>
              <a:rPr lang="en-US" dirty="0"/>
              <a:t> access level modifier </a:t>
            </a:r>
            <a:r>
              <a:rPr lang="en-US" dirty="0" err="1"/>
              <a:t>pada</a:t>
            </a:r>
            <a:r>
              <a:rPr lang="en-US" dirty="0"/>
              <a:t> UML class diagram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Tanda</a:t>
            </a:r>
            <a:r>
              <a:rPr lang="en-US" dirty="0"/>
              <a:t> plus (+) </a:t>
            </a:r>
            <a:r>
              <a:rPr lang="en-US" dirty="0" err="1"/>
              <a:t>untuk</a:t>
            </a:r>
            <a:r>
              <a:rPr lang="en-US" dirty="0"/>
              <a:t> public</a:t>
            </a:r>
          </a:p>
          <a:p>
            <a:pPr lvl="1"/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pagar</a:t>
            </a:r>
            <a:r>
              <a:rPr lang="en-US" dirty="0"/>
              <a:t> (#)  </a:t>
            </a:r>
            <a:r>
              <a:rPr lang="en-US" dirty="0" err="1"/>
              <a:t>untuk</a:t>
            </a:r>
            <a:r>
              <a:rPr lang="en-US" dirty="0"/>
              <a:t> protected</a:t>
            </a:r>
          </a:p>
          <a:p>
            <a:pPr lvl="1"/>
            <a:r>
              <a:rPr lang="en-US" dirty="0" err="1"/>
              <a:t>Tanda</a:t>
            </a:r>
            <a:r>
              <a:rPr lang="en-US" dirty="0"/>
              <a:t>  minus (-) </a:t>
            </a:r>
            <a:r>
              <a:rPr lang="en-US" dirty="0" err="1"/>
              <a:t>untuk</a:t>
            </a:r>
            <a:r>
              <a:rPr lang="en-US" dirty="0"/>
              <a:t> private</a:t>
            </a:r>
          </a:p>
          <a:p>
            <a:pPr lvl="1"/>
            <a:r>
              <a:rPr lang="en-US" dirty="0" err="1"/>
              <a:t>Untuk</a:t>
            </a:r>
            <a:r>
              <a:rPr lang="en-US" dirty="0"/>
              <a:t> no-modifier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diberi</a:t>
            </a:r>
            <a:r>
              <a:rPr lang="en-US" dirty="0"/>
              <a:t> </a:t>
            </a:r>
            <a:r>
              <a:rPr lang="en-US" dirty="0" err="1"/>
              <a:t>notasi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9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UML 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F442CD-DE6E-49C0-BBFE-796ACE92ECFE}"/>
              </a:ext>
            </a:extLst>
          </p:cNvPr>
          <p:cNvGraphicFramePr>
            <a:graphicFrameLocks noGrp="1"/>
          </p:cNvGraphicFramePr>
          <p:nvPr/>
        </p:nvGraphicFramePr>
        <p:xfrm>
          <a:off x="4240957" y="2490019"/>
          <a:ext cx="3769568" cy="2016760"/>
        </p:xfrm>
        <a:graphic>
          <a:graphicData uri="http://schemas.openxmlformats.org/drawingml/2006/table">
            <a:tbl>
              <a:tblPr firstRow="1">
                <a:tableStyleId>{69CF1AB2-1976-4502-BF36-3FF5EA218861}</a:tableStyleId>
              </a:tblPr>
              <a:tblGrid>
                <a:gridCol w="3769568">
                  <a:extLst>
                    <a:ext uri="{9D8B030D-6E8A-4147-A177-3AD203B41FA5}">
                      <a16:colId xmlns:a16="http://schemas.microsoft.com/office/drawing/2014/main" val="669555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/>
                        <a:t>Anggota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5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- </a:t>
                      </a:r>
                      <a:r>
                        <a:rPr lang="en-US" sz="1600" dirty="0" err="1"/>
                        <a:t>nama</a:t>
                      </a:r>
                      <a:r>
                        <a:rPr lang="en-US" sz="1600" dirty="0"/>
                        <a:t>: String</a:t>
                      </a:r>
                    </a:p>
                    <a:p>
                      <a:r>
                        <a:rPr lang="en-US" sz="1600" dirty="0"/>
                        <a:t>- </a:t>
                      </a:r>
                      <a:r>
                        <a:rPr lang="en-US" sz="1600" dirty="0" err="1"/>
                        <a:t>alamat</a:t>
                      </a:r>
                      <a:r>
                        <a:rPr lang="en-US" sz="1600" dirty="0"/>
                        <a:t>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69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getNama</a:t>
                      </a:r>
                      <a:r>
                        <a:rPr lang="en-US" sz="1600" dirty="0"/>
                        <a:t>(): String</a:t>
                      </a:r>
                    </a:p>
                    <a:p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setNama</a:t>
                      </a:r>
                      <a:r>
                        <a:rPr lang="en-US" sz="1600" dirty="0"/>
                        <a:t>(</a:t>
                      </a:r>
                      <a:r>
                        <a:rPr lang="en-US" sz="1600" dirty="0" err="1"/>
                        <a:t>newNama</a:t>
                      </a:r>
                      <a:r>
                        <a:rPr lang="en-US" sz="1600" dirty="0"/>
                        <a:t>: String): void</a:t>
                      </a:r>
                    </a:p>
                    <a:p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getAlamat</a:t>
                      </a:r>
                      <a:r>
                        <a:rPr lang="en-US" sz="1600" dirty="0"/>
                        <a:t>(): String</a:t>
                      </a:r>
                    </a:p>
                    <a:p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setAlamat</a:t>
                      </a:r>
                      <a:r>
                        <a:rPr lang="en-US" sz="1600" dirty="0"/>
                        <a:t>(</a:t>
                      </a:r>
                      <a:r>
                        <a:rPr lang="en-US" sz="1600" dirty="0" err="1"/>
                        <a:t>newAlamat</a:t>
                      </a:r>
                      <a:r>
                        <a:rPr lang="en-US" sz="1600" dirty="0"/>
                        <a:t>: String):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268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044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65D4F-FDB7-DA2C-0C67-6411BAD85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41602-60E8-9D48-45ED-830376D396D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Pada </a:t>
            </a:r>
            <a:r>
              <a:rPr lang="en-US" dirty="0" err="1"/>
              <a:t>Tugas</a:t>
            </a:r>
            <a:r>
              <a:rPr lang="en-US" dirty="0"/>
              <a:t> sebelumnya </a:t>
            </a:r>
            <a:r>
              <a:rPr lang="en-US" dirty="0" err="1"/>
              <a:t>modifikasi</a:t>
            </a:r>
            <a:r>
              <a:rPr lang="en-US" dirty="0"/>
              <a:t> 5 class diagram Anda lengkapi dengan </a:t>
            </a:r>
            <a:r>
              <a:rPr lang="en-US" dirty="0" err="1"/>
              <a:t>Notasi</a:t>
            </a:r>
            <a:r>
              <a:rPr lang="en-US" dirty="0"/>
              <a:t> modifier dan </a:t>
            </a:r>
            <a:r>
              <a:rPr lang="en-US" dirty="0" err="1"/>
              <a:t>berikan</a:t>
            </a:r>
            <a:r>
              <a:rPr lang="en-US" dirty="0"/>
              <a:t> </a:t>
            </a:r>
            <a:r>
              <a:rPr lang="en-US" dirty="0" err="1"/>
              <a:t>alasan</a:t>
            </a:r>
            <a:r>
              <a:rPr lang="en-US" dirty="0"/>
              <a:t> </a:t>
            </a:r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aksesnya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16667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Enkapsulasi</a:t>
            </a:r>
            <a:endParaRPr lang="en-US" dirty="0"/>
          </a:p>
          <a:p>
            <a:pPr lvl="1"/>
            <a:r>
              <a:rPr lang="it-IT" dirty="0"/>
              <a:t>Definisi </a:t>
            </a:r>
          </a:p>
          <a:p>
            <a:pPr lvl="1"/>
            <a:r>
              <a:rPr lang="it-IT" dirty="0"/>
              <a:t>Tujuan </a:t>
            </a:r>
          </a:p>
          <a:p>
            <a:pPr lvl="1"/>
            <a:r>
              <a:rPr lang="it-IT" dirty="0"/>
              <a:t>Mekanisme</a:t>
            </a:r>
          </a:p>
          <a:p>
            <a:pPr lvl="1"/>
            <a:r>
              <a:rPr lang="it-IT" dirty="0"/>
              <a:t>Access Level Modifier</a:t>
            </a:r>
          </a:p>
          <a:p>
            <a:pPr lvl="1"/>
            <a:r>
              <a:rPr lang="it-IT" dirty="0"/>
              <a:t>Setter &amp; Getter</a:t>
            </a:r>
          </a:p>
          <a:p>
            <a:r>
              <a:rPr lang="it-IT" dirty="0"/>
              <a:t>Notasi pada UML Class Diagram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98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Enkapsulasi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 descr="ArtImgKPTPrr_OOP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906" y="2783630"/>
            <a:ext cx="5707763" cy="212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7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Enkapsulasi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Definisi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Penyatuan</a:t>
            </a:r>
            <a:r>
              <a:rPr lang="en-US" dirty="0"/>
              <a:t>/</a:t>
            </a:r>
            <a:r>
              <a:rPr lang="en-US" dirty="0" err="1"/>
              <a:t>penggabungan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method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kesatuan</a:t>
            </a:r>
            <a:endParaRPr lang="en-US" dirty="0"/>
          </a:p>
          <a:p>
            <a:pPr lvl="1"/>
            <a:r>
              <a:rPr lang="en-US" dirty="0" err="1"/>
              <a:t>Pembatasan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objek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930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Enkapsulasi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Penyembunyian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internal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information hiding/data hiding</a:t>
            </a:r>
            <a:endParaRPr lang="en-US" dirty="0"/>
          </a:p>
          <a:p>
            <a:r>
              <a:rPr lang="en-US" dirty="0" err="1"/>
              <a:t>Melindungi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di </a:t>
            </a:r>
            <a:r>
              <a:rPr lang="en-US" dirty="0" err="1"/>
              <a:t>luar</a:t>
            </a:r>
            <a:r>
              <a:rPr lang="en-US" dirty="0"/>
              <a:t> class </a:t>
            </a:r>
            <a:r>
              <a:rPr lang="en-US" dirty="0" err="1"/>
              <a:t>secara</a:t>
            </a:r>
            <a:r>
              <a:rPr lang="en-US" dirty="0"/>
              <a:t> random.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read-only </a:t>
            </a:r>
            <a:r>
              <a:rPr lang="en-US" dirty="0" err="1"/>
              <a:t>atau</a:t>
            </a:r>
            <a:r>
              <a:rPr lang="en-US" dirty="0"/>
              <a:t> write-only</a:t>
            </a:r>
          </a:p>
          <a:p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requirements</a:t>
            </a:r>
          </a:p>
          <a:p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unit </a:t>
            </a:r>
            <a:r>
              <a:rPr lang="en-US" dirty="0" err="1"/>
              <a:t>sistem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2419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Mekanisme</a:t>
            </a:r>
            <a:r>
              <a:rPr lang="en-US" dirty="0"/>
              <a:t> </a:t>
            </a:r>
            <a:r>
              <a:rPr lang="en-US" dirty="0" err="1"/>
              <a:t>Enkapsulasi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Set access level modifier </a:t>
            </a:r>
            <a:r>
              <a:rPr lang="en-US" dirty="0" err="1"/>
              <a:t>menjadi</a:t>
            </a:r>
            <a:r>
              <a:rPr lang="en-US" dirty="0"/>
              <a:t> private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di </a:t>
            </a:r>
            <a:r>
              <a:rPr lang="en-US" dirty="0" err="1"/>
              <a:t>luar</a:t>
            </a:r>
            <a:r>
              <a:rPr lang="en-US" dirty="0"/>
              <a:t> class</a:t>
            </a:r>
          </a:p>
          <a:p>
            <a:r>
              <a:rPr lang="en-US" dirty="0" err="1"/>
              <a:t>Sediakan</a:t>
            </a:r>
            <a:r>
              <a:rPr lang="en-US" dirty="0"/>
              <a:t> getter dan setter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memodifikasi</a:t>
            </a:r>
            <a:r>
              <a:rPr lang="en-US" dirty="0"/>
              <a:t> private attribute</a:t>
            </a:r>
          </a:p>
        </p:txBody>
      </p:sp>
    </p:spTree>
    <p:extLst>
      <p:ext uri="{BB962C8B-B14F-4D97-AF65-F5344CB8AC3E}">
        <p14:creationId xmlns:p14="http://schemas.microsoft.com/office/powerpoint/2010/main" val="2015561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Level Modifier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4 a</a:t>
            </a:r>
            <a:r>
              <a:rPr lang="en-US" dirty="0" err="1"/>
              <a:t>ccess</a:t>
            </a:r>
            <a:r>
              <a:rPr lang="en-US" dirty="0"/>
              <a:t> level </a:t>
            </a:r>
            <a:r>
              <a:rPr lang="tr-TR" dirty="0"/>
              <a:t>modifier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atribut</a:t>
            </a:r>
            <a:r>
              <a:rPr lang="en-US" dirty="0">
                <a:solidFill>
                  <a:srgbClr val="0070C0"/>
                </a:solidFill>
              </a:rPr>
              <a:t> dan method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ym typeface="Wingdings" panose="05000000000000000000" pitchFamily="2" charset="2"/>
              </a:rPr>
              <a:t> public, protected, no modifier, private</a:t>
            </a:r>
            <a:endParaRPr lang="en-US" dirty="0"/>
          </a:p>
          <a:p>
            <a:r>
              <a:rPr lang="en-US" dirty="0"/>
              <a:t>2 access level modifier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class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 </a:t>
            </a:r>
            <a:r>
              <a:rPr lang="en-US" dirty="0"/>
              <a:t>public dan no modifier</a:t>
            </a:r>
          </a:p>
        </p:txBody>
      </p:sp>
    </p:spTree>
    <p:extLst>
      <p:ext uri="{BB962C8B-B14F-4D97-AF65-F5344CB8AC3E}">
        <p14:creationId xmlns:p14="http://schemas.microsoft.com/office/powerpoint/2010/main" val="376494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Level Modifier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6483404" cy="4495800"/>
          </a:xfrm>
        </p:spPr>
        <p:txBody>
          <a:bodyPr>
            <a:normAutofit/>
          </a:bodyPr>
          <a:lstStyle/>
          <a:p>
            <a:r>
              <a:rPr lang="tr-TR" dirty="0"/>
              <a:t>Terdapat 4 a</a:t>
            </a:r>
            <a:r>
              <a:rPr lang="en-US" dirty="0" err="1"/>
              <a:t>ccess</a:t>
            </a:r>
            <a:r>
              <a:rPr lang="en-US" dirty="0"/>
              <a:t> level </a:t>
            </a:r>
            <a:r>
              <a:rPr lang="tr-TR" dirty="0"/>
              <a:t>modifier yaitu: </a:t>
            </a:r>
          </a:p>
          <a:p>
            <a:pPr lvl="1"/>
            <a:r>
              <a:rPr lang="tr-TR" dirty="0"/>
              <a:t>public – dapat diakases dari mana saja </a:t>
            </a:r>
            <a:endParaRPr lang="en-US" dirty="0"/>
          </a:p>
          <a:p>
            <a:pPr lvl="1"/>
            <a:r>
              <a:rPr lang="tr-TR" dirty="0"/>
              <a:t>protected – dapat diakses di luar package </a:t>
            </a:r>
            <a:r>
              <a:rPr lang="en-US" dirty="0" err="1"/>
              <a:t>asal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tr-TR" dirty="0"/>
              <a:t> subclass </a:t>
            </a:r>
            <a:r>
              <a:rPr lang="tr-TR" dirty="0">
                <a:solidFill>
                  <a:srgbClr val="FF0000"/>
                </a:solidFill>
              </a:rPr>
              <a:t>(inherit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terhadap</a:t>
            </a:r>
            <a:r>
              <a:rPr lang="en-US" dirty="0">
                <a:solidFill>
                  <a:srgbClr val="FF0000"/>
                </a:solidFill>
              </a:rPr>
              <a:t> class </a:t>
            </a:r>
            <a:r>
              <a:rPr lang="en-US" dirty="0" err="1">
                <a:solidFill>
                  <a:srgbClr val="FF0000"/>
                </a:solidFill>
              </a:rPr>
              <a:t>nya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dirty="0"/>
              <a:t>no modifier (</a:t>
            </a:r>
            <a:r>
              <a:rPr lang="en-US" i="1" dirty="0"/>
              <a:t>package-private</a:t>
            </a:r>
            <a:r>
              <a:rPr lang="en-US" dirty="0"/>
              <a:t>) </a:t>
            </a:r>
            <a:r>
              <a:rPr lang="tr-TR" dirty="0"/>
              <a:t>– hanya dapat diakses di dalam package yang sam</a:t>
            </a:r>
            <a:r>
              <a:rPr lang="en-US" dirty="0"/>
              <a:t>a</a:t>
            </a:r>
          </a:p>
          <a:p>
            <a:pPr lvl="1"/>
            <a:r>
              <a:rPr lang="tr-TR" dirty="0"/>
              <a:t>private – hanya dapat diakses di dalam kelas yang sama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8020DC-4181-8FC2-9B09-D55D770D1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0268" y="1960825"/>
            <a:ext cx="4463194" cy="168188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F990A8-FB90-5DEA-7978-2369CF5EE639}"/>
              </a:ext>
            </a:extLst>
          </p:cNvPr>
          <p:cNvCxnSpPr>
            <a:cxnSpLocks/>
          </p:cNvCxnSpPr>
          <p:nvPr/>
        </p:nvCxnSpPr>
        <p:spPr>
          <a:xfrm>
            <a:off x="7089569" y="3218213"/>
            <a:ext cx="2106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D2FF09F-C73F-6D11-3143-4B02007F0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918" y="4416859"/>
            <a:ext cx="4659436" cy="168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451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Akses</a:t>
            </a:r>
            <a:r>
              <a:rPr lang="en-US" dirty="0"/>
              <a:t> Modifier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38550545"/>
              </p:ext>
            </p:extLst>
          </p:nvPr>
        </p:nvGraphicFramePr>
        <p:xfrm>
          <a:off x="816864" y="1567595"/>
          <a:ext cx="8153400" cy="2103120"/>
        </p:xfrm>
        <a:graphic>
          <a:graphicData uri="http://schemas.openxmlformats.org/drawingml/2006/table">
            <a:tbl>
              <a:tblPr bandRow="1">
                <a:tableStyleId>{284E427A-3D55-4303-BF80-6455036E1DE7}</a:tableStyleId>
              </a:tblPr>
              <a:tblGrid>
                <a:gridCol w="1630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Modifier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Package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Subclass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Outside</a:t>
                      </a:r>
                      <a:r>
                        <a:rPr lang="en-US" b="1" baseline="0" dirty="0"/>
                        <a:t> Package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public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protected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 modifier</a:t>
                      </a:r>
                      <a:endParaRPr lang="en-US" i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private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8DA4A07-A14C-86E9-3F67-F4F57F6AC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952" y="3803984"/>
            <a:ext cx="4415571" cy="251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6346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3178</TotalTime>
  <Words>437</Words>
  <Application>Microsoft Office PowerPoint</Application>
  <PresentationFormat>Widescreen</PresentationFormat>
  <Paragraphs>91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Tw Cen MT</vt:lpstr>
      <vt:lpstr>Wingdings</vt:lpstr>
      <vt:lpstr>Wingdings 2</vt:lpstr>
      <vt:lpstr>Median</vt:lpstr>
      <vt:lpstr>Enkapsulasi</vt:lpstr>
      <vt:lpstr>Overview</vt:lpstr>
      <vt:lpstr>Enkapsulasi</vt:lpstr>
      <vt:lpstr>Enkapsulasi</vt:lpstr>
      <vt:lpstr>Tujuan Enkapsulasi</vt:lpstr>
      <vt:lpstr>Mekanisme Enkapsulasi</vt:lpstr>
      <vt:lpstr>Access Level Modifier</vt:lpstr>
      <vt:lpstr>Access Level Modifier</vt:lpstr>
      <vt:lpstr>Akses Modifier</vt:lpstr>
      <vt:lpstr>Setter dan Getter</vt:lpstr>
      <vt:lpstr>Tanpa Enkapsulasi</vt:lpstr>
      <vt:lpstr>Dengan Enkapsulasi</vt:lpstr>
      <vt:lpstr>this keyword  </vt:lpstr>
      <vt:lpstr>Read-Only &amp; Write-Only Attribute</vt:lpstr>
      <vt:lpstr>Notasi Pada UML Class Diagram</vt:lpstr>
      <vt:lpstr>Notasi Pada UML Class Diagram</vt:lpstr>
      <vt:lpstr>Tugas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Enkapsulasi</dc:title>
  <dc:creator>Arie</dc:creator>
  <cp:lastModifiedBy>endah septa sintiya</cp:lastModifiedBy>
  <cp:revision>173</cp:revision>
  <dcterms:created xsi:type="dcterms:W3CDTF">2018-09-09T21:17:00Z</dcterms:created>
  <dcterms:modified xsi:type="dcterms:W3CDTF">2024-09-10T02:15:17Z</dcterms:modified>
</cp:coreProperties>
</file>