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6" r:id="rId3"/>
    <p:sldId id="261" r:id="rId4"/>
    <p:sldId id="263" r:id="rId5"/>
    <p:sldId id="262" r:id="rId6"/>
    <p:sldId id="268" r:id="rId7"/>
    <p:sldId id="269" r:id="rId8"/>
    <p:sldId id="270" r:id="rId9"/>
    <p:sldId id="271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64" r:id="rId19"/>
    <p:sldId id="257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8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96E54E3-7EEB-47D2-941C-CADED3A52540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7BF5034-B188-4C74-9880-5EBD99D4B3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AD2FBB-B9C9-464C-AA52-88E8629DC5BC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060909-3A1D-4863-8225-4C9BE95E05F8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F573DB-C1F2-4F7B-8C48-6DE197315208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F5034-B188-4C74-9880-5EBD99D4B35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D0517-62A1-488E-93CF-AF0E6A5D6651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08850-CD26-4786-9549-BA85DB3B9B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D1EBC-9DDB-44DB-8F8D-C44AE83502B6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8224-2DC8-400B-916F-94D45675D9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4FBE2-A758-4816-8041-2899F2E01ABE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F2842-E67E-4A48-99CB-BFB6581368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DC3045-8E43-4B4C-A581-16188EC82F4F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C50030-53E0-4E2A-9A3E-9602EAF273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795E3-8FB0-4932-877F-F5FCF9C82278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3072D-2949-4591-9EAF-681C338A52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4B9F-8013-45E4-858E-9EAB4C8A7547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6AA02-FD38-4E9A-A7C8-61E711C437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25954-18F9-4E11-8803-AEAF86AD0EB9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78ECC-DC69-48C9-B0FF-47334A734B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69B240-622E-41AD-BCEE-40E7814DB886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B075EC7-99A8-4CE7-82F3-C02C015CC1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12890-C103-4E84-BEDC-D94EF5E31D2E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98F9C-8D07-4E3E-A1F4-8E9C6B8F41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B21827-EC75-4B2A-8DB3-CA465D884A2E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630709-2763-44F8-BFED-801F3EFE1B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AAC09C-44A3-47A3-B825-6A5A161D4551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68B7790-4E25-4588-AE0F-6A68AA7859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86809B-D8D0-48BB-A316-FAB014FB9E8D}" type="datetimeFigureOut">
              <a:rPr lang="en-GB"/>
              <a:pPr>
                <a:defRPr/>
              </a:pPr>
              <a:t>30/10/2010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1C34A6-79B7-4E19-92C8-EEE301F638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67" r:id="rId4"/>
    <p:sldLayoutId id="2147483668" r:id="rId5"/>
    <p:sldLayoutId id="2147483675" r:id="rId6"/>
    <p:sldLayoutId id="2147483669" r:id="rId7"/>
    <p:sldLayoutId id="2147483676" r:id="rId8"/>
    <p:sldLayoutId id="2147483677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Contraception		</a:t>
            </a:r>
            <a:endParaRPr lang="en-GB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2339975" y="5013325"/>
            <a:ext cx="6172200" cy="1371600"/>
          </a:xfrm>
        </p:spPr>
        <p:txBody>
          <a:bodyPr/>
          <a:lstStyle/>
          <a:p>
            <a:r>
              <a:rPr lang="en-GB" smtClean="0"/>
              <a:t>Alastair Rankin</a:t>
            </a:r>
          </a:p>
          <a:p>
            <a:pPr algn="r"/>
            <a:endParaRPr lang="en-GB" sz="1400" i="1" smtClean="0"/>
          </a:p>
          <a:p>
            <a:pPr algn="r"/>
            <a:r>
              <a:rPr lang="en-GB" sz="1400" i="1" smtClean="0"/>
              <a:t>Obstetrics &amp; Gynaecology Block</a:t>
            </a:r>
          </a:p>
          <a:p>
            <a:pPr algn="r"/>
            <a:r>
              <a:rPr lang="en-GB" sz="1400" i="1" smtClean="0"/>
              <a:t>November 2010</a:t>
            </a:r>
          </a:p>
          <a:p>
            <a:pPr algn="r"/>
            <a:endParaRPr lang="en-GB" sz="1200" i="1" smtClean="0"/>
          </a:p>
          <a:p>
            <a:pPr algn="r"/>
            <a:endParaRPr lang="en-GB" smtClean="0"/>
          </a:p>
        </p:txBody>
      </p:sp>
      <p:pic>
        <p:nvPicPr>
          <p:cNvPr id="14339" name="Picture 18" descr="http://blogs.creativeloafing.com/dailyloaf/files/2010/07/1.balloon-animal-sutra_DUREX_condom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192088"/>
            <a:ext cx="6180138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Hormonal </a:t>
            </a:r>
            <a:r>
              <a:rPr lang="en-GB" sz="1800" dirty="0" smtClean="0"/>
              <a:t>(</a:t>
            </a:r>
            <a:r>
              <a:rPr lang="en-GB" sz="1800" cap="none" dirty="0" smtClean="0"/>
              <a:t>cont’d</a:t>
            </a:r>
            <a:r>
              <a:rPr lang="en-GB" sz="1800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Also available as…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2" descr="http://www.stcloudstate.edu/healthservices/images/orthoextra/nuva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3783351" cy="2952328"/>
          </a:xfrm>
          <a:prstGeom prst="rect">
            <a:avLst/>
          </a:prstGeom>
          <a:noFill/>
        </p:spPr>
      </p:pic>
      <p:pic>
        <p:nvPicPr>
          <p:cNvPr id="5" name="Picture 4" descr="http://i1-news.softpedia-static.com/images/news2/Use-Contreceptive-Patches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348880"/>
            <a:ext cx="3729346" cy="2772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Hormonal </a:t>
            </a:r>
            <a:r>
              <a:rPr lang="en-GB" sz="1800" dirty="0" smtClean="0"/>
              <a:t>(</a:t>
            </a:r>
            <a:r>
              <a:rPr lang="en-GB" sz="1800" cap="none" dirty="0" smtClean="0"/>
              <a:t>cont’d</a:t>
            </a:r>
            <a:r>
              <a:rPr lang="en-GB" sz="1800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The </a:t>
            </a:r>
            <a:r>
              <a:rPr lang="en-GB" b="1" dirty="0" err="1" smtClean="0"/>
              <a:t>progestogen</a:t>
            </a:r>
            <a:r>
              <a:rPr lang="en-GB" b="1" dirty="0" smtClean="0"/>
              <a:t> only pill (POP)</a:t>
            </a:r>
          </a:p>
          <a:p>
            <a:pPr lvl="1"/>
            <a:r>
              <a:rPr lang="en-GB" dirty="0" smtClean="0"/>
              <a:t>Taken every day</a:t>
            </a:r>
          </a:p>
          <a:p>
            <a:pPr lvl="1"/>
            <a:r>
              <a:rPr lang="en-GB" dirty="0" smtClean="0"/>
              <a:t>99% effective with perfect use</a:t>
            </a:r>
          </a:p>
          <a:p>
            <a:pPr lvl="1"/>
            <a:r>
              <a:rPr lang="en-GB" dirty="0" smtClean="0"/>
              <a:t>However more user dependent (12 hour window)</a:t>
            </a:r>
          </a:p>
          <a:p>
            <a:r>
              <a:rPr lang="en-GB" dirty="0" smtClean="0"/>
              <a:t>Good for patient </a:t>
            </a:r>
            <a:r>
              <a:rPr lang="en-GB" dirty="0" err="1" smtClean="0"/>
              <a:t>CI’d</a:t>
            </a:r>
            <a:r>
              <a:rPr lang="en-GB" dirty="0" smtClean="0"/>
              <a:t> to COCP</a:t>
            </a:r>
          </a:p>
          <a:p>
            <a:r>
              <a:rPr lang="en-GB" dirty="0" smtClean="0"/>
              <a:t>Primarily works by affecting cervical mucus</a:t>
            </a:r>
          </a:p>
          <a:p>
            <a:r>
              <a:rPr lang="en-GB" dirty="0" smtClean="0"/>
              <a:t>Prevents ovulation in 25%</a:t>
            </a:r>
          </a:p>
          <a:p>
            <a:endParaRPr lang="en-GB" dirty="0" smtClean="0"/>
          </a:p>
          <a:p>
            <a:r>
              <a:rPr lang="en-GB" dirty="0" smtClean="0"/>
              <a:t>-’s: menstrual irregularities (due to lack of oestrogen)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Hormonal </a:t>
            </a:r>
            <a:r>
              <a:rPr lang="en-GB" sz="1800" dirty="0" smtClean="0"/>
              <a:t>(</a:t>
            </a:r>
            <a:r>
              <a:rPr lang="en-GB" sz="1800" cap="none" dirty="0" smtClean="0"/>
              <a:t>cont’d</a:t>
            </a:r>
            <a:r>
              <a:rPr lang="en-GB" sz="1800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err="1" smtClean="0"/>
              <a:t>Depoprovera</a:t>
            </a:r>
            <a:endParaRPr lang="en-GB" dirty="0" smtClean="0"/>
          </a:p>
          <a:p>
            <a:pPr lvl="1"/>
            <a:r>
              <a:rPr lang="en-GB" dirty="0" smtClean="0"/>
              <a:t> Progesterone injection</a:t>
            </a:r>
          </a:p>
          <a:p>
            <a:pPr lvl="1"/>
            <a:r>
              <a:rPr lang="en-GB" dirty="0" smtClean="0"/>
              <a:t>Given IM into buttock</a:t>
            </a:r>
          </a:p>
          <a:p>
            <a:pPr lvl="1"/>
            <a:r>
              <a:rPr lang="en-GB" dirty="0" smtClean="0"/>
              <a:t>Lasts 14 weeks</a:t>
            </a:r>
          </a:p>
          <a:p>
            <a:pPr lvl="1"/>
            <a:r>
              <a:rPr lang="en-GB" dirty="0" smtClean="0"/>
              <a:t>&gt;99% effective</a:t>
            </a:r>
          </a:p>
          <a:p>
            <a:pPr lvl="1"/>
            <a:r>
              <a:rPr lang="en-GB" i="1" dirty="0" smtClean="0"/>
              <a:t>Disadvantages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Cannot reverse treatment if side effects  (lasts 14 weeks)</a:t>
            </a:r>
          </a:p>
          <a:p>
            <a:pPr lvl="2"/>
            <a:r>
              <a:rPr lang="en-GB" dirty="0" smtClean="0"/>
              <a:t>Delay for fertility to return can be up to 18 months!</a:t>
            </a:r>
          </a:p>
          <a:p>
            <a:pPr lvl="2"/>
            <a:r>
              <a:rPr lang="en-GB" dirty="0" smtClean="0"/>
              <a:t>Weight gain (↑ appetite)</a:t>
            </a:r>
          </a:p>
          <a:p>
            <a:pPr lvl="2"/>
            <a:r>
              <a:rPr lang="en-GB" dirty="0" err="1" smtClean="0"/>
              <a:t>Oesteopaenia</a:t>
            </a:r>
            <a:r>
              <a:rPr lang="en-GB" dirty="0" smtClean="0"/>
              <a:t> (reversible) – DXA scan at 5 years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/>
              <a:t>Injection has now been superseded by the implant.</a:t>
            </a:r>
            <a:endParaRPr lang="en-GB" dirty="0"/>
          </a:p>
        </p:txBody>
      </p:sp>
      <p:pic>
        <p:nvPicPr>
          <p:cNvPr id="5" name="Picture 10" descr="http://nwso.net/wp-content/uploads/2010/06/Birth-control-collage.jpg"/>
          <p:cNvPicPr>
            <a:picLocks noChangeAspect="1" noChangeArrowheads="1"/>
          </p:cNvPicPr>
          <p:nvPr/>
        </p:nvPicPr>
        <p:blipFill>
          <a:blip r:embed="rId3" cstate="print"/>
          <a:srcRect t="31733" r="68483" b="30187"/>
          <a:stretch>
            <a:fillRect/>
          </a:stretch>
        </p:blipFill>
        <p:spPr bwMode="auto">
          <a:xfrm>
            <a:off x="5220072" y="764704"/>
            <a:ext cx="280831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Acting reversible Contraception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err="1" smtClean="0"/>
              <a:t>Implannon</a:t>
            </a:r>
            <a:endParaRPr lang="en-GB" b="1" dirty="0" smtClean="0"/>
          </a:p>
          <a:p>
            <a:pPr lvl="1"/>
            <a:r>
              <a:rPr lang="en-GB" dirty="0" smtClean="0"/>
              <a:t>Implant inserted subcutaneously </a:t>
            </a:r>
          </a:p>
          <a:p>
            <a:pPr lvl="1">
              <a:buNone/>
            </a:pPr>
            <a:r>
              <a:rPr lang="en-GB" dirty="0" smtClean="0"/>
              <a:t>    under local into upper arm </a:t>
            </a:r>
          </a:p>
          <a:p>
            <a:pPr lvl="1"/>
            <a:r>
              <a:rPr lang="en-GB" dirty="0" smtClean="0"/>
              <a:t>Very effective contraceptive</a:t>
            </a:r>
          </a:p>
          <a:p>
            <a:pPr lvl="1"/>
            <a:r>
              <a:rPr lang="en-GB" dirty="0" smtClean="0"/>
              <a:t>Only reported failures due to error in insertion</a:t>
            </a:r>
          </a:p>
          <a:p>
            <a:pPr lvl="1"/>
            <a:r>
              <a:rPr lang="en-GB" dirty="0" smtClean="0"/>
              <a:t>Lasts 3 years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s/e: 1 in 6 will have irregular bleeding that persists (1 in 5 will be </a:t>
            </a:r>
            <a:r>
              <a:rPr lang="en-GB" dirty="0" err="1" smtClean="0"/>
              <a:t>amenorrhoeic</a:t>
            </a:r>
            <a:r>
              <a:rPr lang="en-GB" dirty="0" smtClean="0"/>
              <a:t>). Acne, mood changes, weight gain all possible.</a:t>
            </a:r>
          </a:p>
          <a:p>
            <a:endParaRPr lang="en-GB" b="1" dirty="0"/>
          </a:p>
        </p:txBody>
      </p:sp>
      <p:pic>
        <p:nvPicPr>
          <p:cNvPr id="5" name="Picture 10" descr="http://nwso.net/wp-content/uploads/2010/06/Birth-control-collage.jpg"/>
          <p:cNvPicPr>
            <a:picLocks noChangeAspect="1" noChangeArrowheads="1"/>
          </p:cNvPicPr>
          <p:nvPr/>
        </p:nvPicPr>
        <p:blipFill>
          <a:blip r:embed="rId3" cstate="print"/>
          <a:srcRect l="31517" t="31733" r="26461" b="30187"/>
          <a:stretch>
            <a:fillRect/>
          </a:stretch>
        </p:blipFill>
        <p:spPr bwMode="auto">
          <a:xfrm>
            <a:off x="5364088" y="1484784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Acting reversible Contraception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err="1" smtClean="0"/>
              <a:t>Mirena</a:t>
            </a:r>
            <a:r>
              <a:rPr lang="en-GB" b="1" dirty="0" smtClean="0"/>
              <a:t> Coil</a:t>
            </a:r>
            <a:endParaRPr lang="en-GB" dirty="0" smtClean="0"/>
          </a:p>
          <a:p>
            <a:pPr lvl="1"/>
            <a:r>
              <a:rPr lang="en-GB" dirty="0" smtClean="0"/>
              <a:t> Aka </a:t>
            </a:r>
            <a:r>
              <a:rPr lang="en-GB" dirty="0" err="1" smtClean="0"/>
              <a:t>levonorgestrel</a:t>
            </a:r>
            <a:r>
              <a:rPr lang="en-GB" dirty="0" smtClean="0"/>
              <a:t> releasing intrauterine system (IUS)</a:t>
            </a:r>
          </a:p>
          <a:p>
            <a:pPr lvl="1"/>
            <a:r>
              <a:rPr lang="en-GB" dirty="0" smtClean="0"/>
              <a:t>Sits in uterine cavity and continually releases small dose of hormone </a:t>
            </a:r>
          </a:p>
          <a:p>
            <a:pPr lvl="1"/>
            <a:r>
              <a:rPr lang="en-GB" dirty="0" smtClean="0"/>
              <a:t>Produces high concentration within the uterus</a:t>
            </a:r>
          </a:p>
          <a:p>
            <a:pPr lvl="1"/>
            <a:r>
              <a:rPr lang="en-GB" dirty="0" smtClean="0"/>
              <a:t>Lasts 4-5 years</a:t>
            </a:r>
          </a:p>
          <a:p>
            <a:pPr lvl="1"/>
            <a:r>
              <a:rPr lang="en-GB" dirty="0" smtClean="0"/>
              <a:t>Very effective</a:t>
            </a:r>
          </a:p>
          <a:p>
            <a:pPr lvl="1"/>
            <a:r>
              <a:rPr lang="en-GB" dirty="0" smtClean="0"/>
              <a:t>Failure rate = 1 in 200 per year (= female sterilisation)</a:t>
            </a:r>
          </a:p>
          <a:p>
            <a:pPr lvl="1"/>
            <a:r>
              <a:rPr lang="en-GB" dirty="0" smtClean="0"/>
              <a:t>Can cause irregular bleeding for first 6 months</a:t>
            </a:r>
          </a:p>
          <a:p>
            <a:pPr lvl="1"/>
            <a:r>
              <a:rPr lang="en-GB" dirty="0" err="1" smtClean="0"/>
              <a:t>Cis</a:t>
            </a:r>
            <a:r>
              <a:rPr lang="en-GB" dirty="0" smtClean="0"/>
              <a:t>: abnormal uterine cavity (</a:t>
            </a:r>
            <a:r>
              <a:rPr lang="en-GB" dirty="0" err="1" smtClean="0"/>
              <a:t>eg</a:t>
            </a:r>
            <a:r>
              <a:rPr lang="en-GB" dirty="0" smtClean="0"/>
              <a:t> large fibroids)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Acting reversible Contraception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The Copper coil</a:t>
            </a:r>
            <a:endParaRPr lang="en-GB" dirty="0" smtClean="0"/>
          </a:p>
          <a:p>
            <a:pPr lvl="1"/>
            <a:r>
              <a:rPr lang="en-GB" dirty="0" smtClean="0"/>
              <a:t> Copper containing Intrauterine Device (IUD)</a:t>
            </a:r>
          </a:p>
          <a:p>
            <a:pPr lvl="1"/>
            <a:r>
              <a:rPr lang="en-GB" dirty="0" smtClean="0"/>
              <a:t>Prevents implantation</a:t>
            </a:r>
          </a:p>
          <a:p>
            <a:pPr lvl="1"/>
            <a:r>
              <a:rPr lang="en-GB" dirty="0" smtClean="0"/>
              <a:t>Copper is spermicidal</a:t>
            </a:r>
          </a:p>
          <a:p>
            <a:pPr lvl="1"/>
            <a:r>
              <a:rPr lang="en-GB" dirty="0" smtClean="0"/>
              <a:t>&gt;99% effective</a:t>
            </a:r>
          </a:p>
          <a:p>
            <a:pPr lvl="1"/>
            <a:r>
              <a:rPr lang="en-GB" dirty="0" smtClean="0"/>
              <a:t>Lasts 10 years!</a:t>
            </a:r>
          </a:p>
          <a:p>
            <a:pPr lvl="1"/>
            <a:r>
              <a:rPr lang="en-GB" dirty="0" smtClean="0"/>
              <a:t>Cheap, hormone free</a:t>
            </a:r>
          </a:p>
          <a:p>
            <a:pPr lvl="1"/>
            <a:r>
              <a:rPr lang="en-GB" dirty="0" smtClean="0"/>
              <a:t>Most failures with poor insertion</a:t>
            </a:r>
          </a:p>
          <a:p>
            <a:pPr lvl="1"/>
            <a:r>
              <a:rPr lang="en-GB" dirty="0" smtClean="0"/>
              <a:t>-’s: </a:t>
            </a:r>
          </a:p>
          <a:p>
            <a:pPr lvl="2"/>
            <a:r>
              <a:rPr lang="en-GB" dirty="0" smtClean="0"/>
              <a:t>Increases risk of ectopic (if fall pregnant).</a:t>
            </a:r>
          </a:p>
          <a:p>
            <a:pPr lvl="2"/>
            <a:r>
              <a:rPr lang="en-GB" dirty="0" smtClean="0"/>
              <a:t>Can increase pain and heaviness of periods</a:t>
            </a:r>
          </a:p>
          <a:p>
            <a:pPr lvl="2"/>
            <a:r>
              <a:rPr lang="en-GB" dirty="0" smtClean="0"/>
              <a:t>Expulsion – 1 in 300</a:t>
            </a:r>
          </a:p>
          <a:p>
            <a:pPr lvl="1"/>
            <a:r>
              <a:rPr lang="en-GB" dirty="0" smtClean="0"/>
              <a:t> CIs: abnormal uterine cavity, copper allergy, </a:t>
            </a:r>
            <a:r>
              <a:rPr lang="en-GB" dirty="0" err="1" smtClean="0"/>
              <a:t>menorrhagia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Irreversible sterilisation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Female sterilisation</a:t>
            </a:r>
          </a:p>
          <a:p>
            <a:pPr lvl="1"/>
            <a:r>
              <a:rPr lang="en-GB" dirty="0" smtClean="0"/>
              <a:t>1 in 200 lifetime failure</a:t>
            </a:r>
          </a:p>
          <a:p>
            <a:pPr lvl="1"/>
            <a:r>
              <a:rPr lang="en-GB" dirty="0" smtClean="0"/>
              <a:t>Failure results in ectopic</a:t>
            </a:r>
          </a:p>
          <a:p>
            <a:pPr lvl="1"/>
            <a:r>
              <a:rPr lang="en-GB" dirty="0" smtClean="0"/>
              <a:t>Commonly used in couples over 40</a:t>
            </a:r>
          </a:p>
          <a:p>
            <a:pPr lvl="1"/>
            <a:r>
              <a:rPr lang="en-GB" dirty="0" smtClean="0"/>
              <a:t>Fallopian tubes are clipped</a:t>
            </a:r>
          </a:p>
          <a:p>
            <a:pPr lvl="1"/>
            <a:r>
              <a:rPr lang="en-GB" dirty="0" smtClean="0"/>
              <a:t>Essentially irreversible</a:t>
            </a:r>
          </a:p>
          <a:p>
            <a:pPr lvl="1"/>
            <a:r>
              <a:rPr lang="en-GB" dirty="0" smtClean="0"/>
              <a:t>Small laparoscopic procedure</a:t>
            </a:r>
          </a:p>
          <a:p>
            <a:pPr lvl="1"/>
            <a:r>
              <a:rPr lang="en-GB" dirty="0" smtClean="0"/>
              <a:t>However still risks associated</a:t>
            </a:r>
          </a:p>
          <a:p>
            <a:pPr lvl="1"/>
            <a:r>
              <a:rPr lang="en-GB" dirty="0" smtClean="0"/>
              <a:t>More complex if previous C-sections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*Always advise patient that this is not the safest option!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Irreversible sterilisation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Vasectomy</a:t>
            </a:r>
            <a:endParaRPr lang="en-GB" dirty="0" smtClean="0"/>
          </a:p>
          <a:p>
            <a:pPr lvl="1"/>
            <a:r>
              <a:rPr lang="en-GB" dirty="0" smtClean="0"/>
              <a:t>Can be done under local</a:t>
            </a:r>
          </a:p>
          <a:p>
            <a:pPr lvl="1"/>
            <a:r>
              <a:rPr lang="en-GB" dirty="0" smtClean="0"/>
              <a:t>Most effective - 1 in 2000 lifetime risk – due to </a:t>
            </a:r>
            <a:r>
              <a:rPr lang="en-GB" dirty="0" err="1" smtClean="0"/>
              <a:t>recanalisation</a:t>
            </a:r>
            <a:endParaRPr lang="en-GB" dirty="0" smtClean="0"/>
          </a:p>
          <a:p>
            <a:pPr lvl="1"/>
            <a:r>
              <a:rPr lang="en-GB" dirty="0" smtClean="0"/>
              <a:t>Permanent division of the vas deferens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</a:t>
            </a:r>
            <a:r>
              <a:rPr lang="en-GB" dirty="0" smtClean="0"/>
              <a:t> no sperm in ejaculate</a:t>
            </a:r>
          </a:p>
          <a:p>
            <a:pPr lvl="1"/>
            <a:r>
              <a:rPr lang="en-GB" dirty="0" smtClean="0"/>
              <a:t>Does not affect ejaculate colour or volume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Emergency Contraception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4149080"/>
            <a:ext cx="3285978" cy="2174380"/>
            <a:chOff x="611560" y="4149080"/>
            <a:chExt cx="3285978" cy="2174380"/>
          </a:xfrm>
        </p:grpSpPr>
        <p:pic>
          <p:nvPicPr>
            <p:cNvPr id="29698" name="Picture 2" descr="http://www.otherlandtoys.co.uk/images/fireengine2_8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5013176"/>
              <a:ext cx="3285978" cy="1310284"/>
            </a:xfrm>
            <a:prstGeom prst="rect">
              <a:avLst/>
            </a:prstGeom>
            <a:noFill/>
          </p:spPr>
        </p:pic>
        <p:pic>
          <p:nvPicPr>
            <p:cNvPr id="29700" name="Picture 4" descr="http://ec.princeton.edu/images/levonell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1295320">
              <a:off x="899592" y="4149080"/>
              <a:ext cx="1905000" cy="933450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5004048" y="3870895"/>
            <a:ext cx="3128937" cy="2675038"/>
            <a:chOff x="5004048" y="3870895"/>
            <a:chExt cx="3128937" cy="2675038"/>
          </a:xfrm>
        </p:grpSpPr>
        <p:pic>
          <p:nvPicPr>
            <p:cNvPr id="29702" name="Picture 6" descr="http://l.thumbs.canstockphoto.com/canstock1162018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4048" y="4293096"/>
              <a:ext cx="3128937" cy="2252837"/>
            </a:xfrm>
            <a:prstGeom prst="rect">
              <a:avLst/>
            </a:prstGeom>
            <a:noFill/>
          </p:spPr>
        </p:pic>
        <p:pic>
          <p:nvPicPr>
            <p:cNvPr id="29704" name="Picture 8" descr="http://effectivecontraception.com/images/mirena_iud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622008">
              <a:off x="5623555" y="3870895"/>
              <a:ext cx="1971700" cy="1618188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Levonelle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progestogen</a:t>
            </a:r>
            <a:endParaRPr lang="en-GB" dirty="0" smtClean="0"/>
          </a:p>
          <a:p>
            <a:pPr lvl="1"/>
            <a:r>
              <a:rPr lang="en-GB" dirty="0" smtClean="0"/>
              <a:t>Action varies depending on point in cycle</a:t>
            </a:r>
          </a:p>
          <a:p>
            <a:pPr lvl="1"/>
            <a:r>
              <a:rPr lang="en-GB" dirty="0" smtClean="0"/>
              <a:t>Effective up to 72 hours after UPSI</a:t>
            </a:r>
          </a:p>
          <a:p>
            <a:r>
              <a:rPr lang="en-GB" dirty="0" smtClean="0"/>
              <a:t>Copper coil</a:t>
            </a:r>
          </a:p>
          <a:p>
            <a:pPr lvl="1"/>
            <a:r>
              <a:rPr lang="en-GB" dirty="0" smtClean="0"/>
              <a:t>More effective </a:t>
            </a:r>
          </a:p>
          <a:p>
            <a:pPr lvl="1"/>
            <a:r>
              <a:rPr lang="en-GB" dirty="0" smtClean="0"/>
              <a:t>Works for up to 5 days after UPSI</a:t>
            </a:r>
          </a:p>
        </p:txBody>
      </p:sp>
      <p:pic>
        <p:nvPicPr>
          <p:cNvPr id="14" name="Picture 2" descr="http://blog.inlina.com/wp-content/uploads/2009/06/breakglas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4544" y="1"/>
            <a:ext cx="1015999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GB" smtClean="0"/>
              <a:t>Any questions?</a:t>
            </a:r>
          </a:p>
        </p:txBody>
      </p:sp>
      <p:pic>
        <p:nvPicPr>
          <p:cNvPr id="20483" name="Picture 14" descr="Condom Sponso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775" y="190500"/>
            <a:ext cx="3660775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Contraception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dirty="0" smtClean="0"/>
              <a:t>Family planning is an integral service in the provision of health promotion.</a:t>
            </a:r>
          </a:p>
          <a:p>
            <a:pPr lvl="0">
              <a:buNone/>
            </a:pPr>
            <a:endParaRPr lang="en-GB" dirty="0" smtClean="0"/>
          </a:p>
          <a:p>
            <a:pPr lvl="0"/>
            <a:r>
              <a:rPr lang="en-GB" dirty="0" smtClean="0"/>
              <a:t>The health and social benefits of effective contraception are immense</a:t>
            </a:r>
          </a:p>
          <a:p>
            <a:pPr lvl="0">
              <a:buNone/>
            </a:pPr>
            <a:endParaRPr lang="en-GB" dirty="0" smtClean="0"/>
          </a:p>
          <a:p>
            <a:pPr lvl="0"/>
            <a:r>
              <a:rPr lang="en-GB" dirty="0" smtClean="0"/>
              <a:t>Similarly immense is the different types of contraception that are available.</a:t>
            </a:r>
          </a:p>
          <a:p>
            <a:endParaRPr lang="en-GB" dirty="0" smtClean="0"/>
          </a:p>
          <a:p>
            <a:r>
              <a:rPr lang="en-GB" dirty="0" smtClean="0"/>
              <a:t>So what makes a good contraceptive?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0" descr="http://nwso.net/wp-content/uploads/2010/06/Birth-control-collag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318" y="980728"/>
            <a:ext cx="5483382" cy="453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The Ideal contraceptive</a:t>
            </a:r>
            <a:endParaRPr lang="en-GB" dirty="0"/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100% effective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100% reversible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Free of adverse effects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Convenient and unrelated to intercourse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Protective against STIs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Have other non-contraceptive benefits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GB" dirty="0" smtClean="0"/>
              <a:t>Require little on-going medical input.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Important history</a:t>
            </a:r>
            <a:endParaRPr lang="en-US" cap="none" dirty="0" smtClean="0"/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467544" y="1484784"/>
            <a:ext cx="7467600" cy="4873625"/>
          </a:xfrm>
        </p:spPr>
        <p:txBody>
          <a:bodyPr/>
          <a:lstStyle/>
          <a:p>
            <a:pPr lvl="0"/>
            <a:r>
              <a:rPr lang="en-GB" sz="2000" dirty="0" smtClean="0"/>
              <a:t>LMP (are they pregnant now?)</a:t>
            </a:r>
          </a:p>
          <a:p>
            <a:pPr lvl="0"/>
            <a:r>
              <a:rPr lang="en-GB" sz="2000" dirty="0" smtClean="0"/>
              <a:t>Unprotected sexual intercourse (UPSI) (could they be about to get pregnant?)</a:t>
            </a:r>
          </a:p>
          <a:p>
            <a:pPr lvl="0"/>
            <a:r>
              <a:rPr lang="en-GB" sz="2000" dirty="0" smtClean="0"/>
              <a:t>Past contraception (what worked well/did not work well in the past?)</a:t>
            </a:r>
          </a:p>
          <a:p>
            <a:r>
              <a:rPr lang="en-GB" sz="2000" dirty="0" smtClean="0"/>
              <a:t>Smoking/ BMI/ DVT/ Migraines (</a:t>
            </a:r>
            <a:r>
              <a:rPr lang="en-GB" sz="2000" dirty="0" err="1" smtClean="0"/>
              <a:t>esp</a:t>
            </a:r>
            <a:r>
              <a:rPr lang="en-GB" sz="2000" dirty="0" smtClean="0"/>
              <a:t> with aura)</a:t>
            </a:r>
          </a:p>
          <a:p>
            <a:pPr lvl="1"/>
            <a:r>
              <a:rPr lang="en-GB" sz="1700" dirty="0" smtClean="0">
                <a:sym typeface="Wingdings" pitchFamily="2" charset="2"/>
              </a:rPr>
              <a:t></a:t>
            </a:r>
            <a:r>
              <a:rPr lang="en-GB" sz="1700" dirty="0" smtClean="0"/>
              <a:t> </a:t>
            </a:r>
            <a:r>
              <a:rPr lang="en-GB" sz="1700" i="1" dirty="0" smtClean="0"/>
              <a:t>may not be suitable for COCP</a:t>
            </a:r>
            <a:endParaRPr lang="en-GB" sz="1700" dirty="0" smtClean="0"/>
          </a:p>
          <a:p>
            <a:pPr lvl="0"/>
            <a:r>
              <a:rPr lang="en-GB" sz="2000" dirty="0" smtClean="0"/>
              <a:t>STIs – may need to advise barrier contraceptive use</a:t>
            </a:r>
          </a:p>
          <a:p>
            <a:pPr lvl="0"/>
            <a:r>
              <a:rPr lang="en-GB" sz="2000" dirty="0" smtClean="0"/>
              <a:t>Acne (would benefit from </a:t>
            </a:r>
            <a:r>
              <a:rPr lang="en-GB" sz="2000" dirty="0" err="1" smtClean="0"/>
              <a:t>Dianette</a:t>
            </a:r>
            <a:r>
              <a:rPr lang="en-GB" sz="2000" dirty="0" smtClean="0"/>
              <a:t>)</a:t>
            </a:r>
          </a:p>
          <a:p>
            <a:pPr lvl="0"/>
            <a:r>
              <a:rPr lang="en-GB" sz="2000" dirty="0" smtClean="0"/>
              <a:t>PH or FH of breast Ca – COCP increases risk</a:t>
            </a:r>
          </a:p>
          <a:p>
            <a:pPr lvl="0"/>
            <a:r>
              <a:rPr lang="en-GB" sz="2000" dirty="0" smtClean="0"/>
              <a:t>Current meds – interactions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pPr lvl="0"/>
            <a:r>
              <a:rPr lang="en-US" sz="2000" dirty="0" smtClean="0"/>
              <a:t>Future fertility plans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Types of contraception </a:t>
            </a:r>
            <a:endParaRPr lang="en-US" cap="none" dirty="0" smtClean="0"/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 smtClean="0"/>
              <a:t>Traditional – abstinence, coitus </a:t>
            </a:r>
            <a:r>
              <a:rPr lang="en-GB" dirty="0" err="1" smtClean="0"/>
              <a:t>interruptus</a:t>
            </a:r>
            <a:endParaRPr lang="en-GB" dirty="0" smtClean="0"/>
          </a:p>
          <a:p>
            <a:r>
              <a:rPr lang="en-GB" dirty="0" smtClean="0"/>
              <a:t>Natural – rhythm, breast-feeding</a:t>
            </a:r>
          </a:p>
          <a:p>
            <a:r>
              <a:rPr lang="en-GB" dirty="0" smtClean="0"/>
              <a:t>Barrier - Condom, </a:t>
            </a:r>
            <a:r>
              <a:rPr lang="en-GB" dirty="0" err="1" smtClean="0"/>
              <a:t>femidom</a:t>
            </a:r>
            <a:r>
              <a:rPr lang="en-GB" dirty="0" smtClean="0"/>
              <a:t>, diaphragm, cap</a:t>
            </a:r>
          </a:p>
          <a:p>
            <a:r>
              <a:rPr lang="en-GB" dirty="0" smtClean="0"/>
              <a:t>Hormonal – COCP, POP, patch, </a:t>
            </a:r>
            <a:r>
              <a:rPr lang="en-GB" dirty="0" err="1" smtClean="0"/>
              <a:t>depo</a:t>
            </a:r>
            <a:endParaRPr lang="en-GB" dirty="0" smtClean="0"/>
          </a:p>
          <a:p>
            <a:r>
              <a:rPr lang="en-GB" dirty="0" smtClean="0"/>
              <a:t>LARC – </a:t>
            </a:r>
            <a:r>
              <a:rPr lang="en-GB" dirty="0" err="1" smtClean="0"/>
              <a:t>implanon</a:t>
            </a:r>
            <a:r>
              <a:rPr lang="en-GB" dirty="0" smtClean="0"/>
              <a:t>, </a:t>
            </a:r>
            <a:r>
              <a:rPr lang="en-GB" dirty="0" err="1" smtClean="0"/>
              <a:t>mirena</a:t>
            </a:r>
            <a:r>
              <a:rPr lang="en-GB" dirty="0" smtClean="0"/>
              <a:t>, copper coil,</a:t>
            </a:r>
          </a:p>
          <a:p>
            <a:r>
              <a:rPr lang="en-GB" dirty="0" smtClean="0"/>
              <a:t>Irreversible – vasectomy, sterilisation</a:t>
            </a:r>
          </a:p>
          <a:p>
            <a:r>
              <a:rPr lang="en-GB" dirty="0" smtClean="0"/>
              <a:t>Emergency – </a:t>
            </a:r>
            <a:r>
              <a:rPr lang="en-GB" dirty="0" err="1" smtClean="0"/>
              <a:t>levonorgestrel</a:t>
            </a:r>
            <a:r>
              <a:rPr lang="en-GB" dirty="0" smtClean="0"/>
              <a:t>, copper coil</a:t>
            </a:r>
          </a:p>
          <a:p>
            <a:r>
              <a:rPr lang="en-GB" dirty="0" smtClean="0"/>
              <a:t>New – </a:t>
            </a:r>
            <a:r>
              <a:rPr lang="en-GB" dirty="0" err="1" smtClean="0"/>
              <a:t>nuva</a:t>
            </a:r>
            <a:r>
              <a:rPr lang="en-GB" dirty="0" smtClean="0"/>
              <a:t> ring, gel</a:t>
            </a:r>
          </a:p>
          <a:p>
            <a:endParaRPr lang="en-GB" dirty="0" smtClean="0"/>
          </a:p>
          <a:p>
            <a:r>
              <a:rPr lang="en-GB" dirty="0" err="1" smtClean="0"/>
              <a:t>Dianette</a:t>
            </a:r>
            <a:r>
              <a:rPr lang="en-GB" dirty="0" smtClean="0"/>
              <a:t> – </a:t>
            </a:r>
            <a:r>
              <a:rPr lang="en-GB" dirty="0" err="1" smtClean="0"/>
              <a:t>antiandrogen</a:t>
            </a:r>
            <a:r>
              <a:rPr lang="en-GB" dirty="0" smtClean="0"/>
              <a:t> effect – good for acne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and natural methods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Abstinence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Coitus </a:t>
            </a:r>
            <a:r>
              <a:rPr lang="en-GB" dirty="0" err="1" smtClean="0"/>
              <a:t>Interruptus</a:t>
            </a:r>
            <a:endParaRPr lang="en-GB" dirty="0" smtClean="0"/>
          </a:p>
          <a:p>
            <a:pPr marL="547687" lvl="2">
              <a:spcBef>
                <a:spcPts val="600"/>
              </a:spcBef>
              <a:buSzPct val="70000"/>
            </a:pPr>
            <a:r>
              <a:rPr lang="en-GB" dirty="0" smtClean="0"/>
              <a:t>“a heard of wild horses couldn’t get me to pull out”</a:t>
            </a:r>
          </a:p>
          <a:p>
            <a:pPr marL="547687" lvl="2">
              <a:spcBef>
                <a:spcPts val="600"/>
              </a:spcBef>
              <a:buSzPct val="70000"/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err="1" smtClean="0"/>
              <a:t>Rhthym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Aims to identify the infertile times in a women’s cycle</a:t>
            </a:r>
            <a:endParaRPr lang="en-GB" sz="1700" dirty="0" smtClean="0"/>
          </a:p>
          <a:p>
            <a:pPr lvl="1"/>
            <a:r>
              <a:rPr lang="en-GB" dirty="0" smtClean="0"/>
              <a:t>Can be up to 98% effective </a:t>
            </a:r>
          </a:p>
          <a:p>
            <a:pPr lvl="2"/>
            <a:r>
              <a:rPr lang="en-GB" dirty="0" smtClean="0"/>
              <a:t>if use </a:t>
            </a:r>
            <a:r>
              <a:rPr lang="en-GB" b="1" dirty="0" smtClean="0"/>
              <a:t>basal body temp </a:t>
            </a:r>
            <a:r>
              <a:rPr lang="en-GB" dirty="0" smtClean="0"/>
              <a:t>and </a:t>
            </a:r>
            <a:r>
              <a:rPr lang="en-GB" b="1" dirty="0" smtClean="0"/>
              <a:t>cervical mucus monitoring </a:t>
            </a:r>
            <a:r>
              <a:rPr lang="en-GB" dirty="0" smtClean="0"/>
              <a:t>to determine ovulation</a:t>
            </a:r>
            <a:endParaRPr lang="en-GB" sz="1400" dirty="0" smtClean="0"/>
          </a:p>
          <a:p>
            <a:pPr lvl="1"/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7" name="Picture 8" descr="http://www.ziggy.com.au/funny%20graphics%20family%20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947" y="1600201"/>
            <a:ext cx="4931593" cy="37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6313 L 0.37239 -0.22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Barrier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Condoms</a:t>
            </a:r>
          </a:p>
          <a:p>
            <a:pPr lvl="1"/>
            <a:r>
              <a:rPr lang="en-GB" dirty="0" smtClean="0"/>
              <a:t>98% effective with perfect use (very user dependant)</a:t>
            </a:r>
          </a:p>
          <a:p>
            <a:pPr lvl="1"/>
            <a:r>
              <a:rPr lang="en-GB" dirty="0" smtClean="0"/>
              <a:t>+’s: cheap, widely available, PROTECT AGAINST STIs </a:t>
            </a:r>
          </a:p>
          <a:p>
            <a:pPr lvl="1"/>
            <a:r>
              <a:rPr lang="en-GB" dirty="0" smtClean="0"/>
              <a:t>-’s: don’t work if you don’t wear one, interrupt sex, allergy, decrease sensation, can be damaged by oil-based products (</a:t>
            </a:r>
            <a:r>
              <a:rPr lang="en-GB" dirty="0" err="1" smtClean="0"/>
              <a:t>cannestan</a:t>
            </a:r>
            <a:r>
              <a:rPr lang="en-GB" dirty="0" smtClean="0"/>
              <a:t>, baby-oil), user dependent, can fail (break), don’t protect against all STIs</a:t>
            </a:r>
          </a:p>
        </p:txBody>
      </p:sp>
      <p:pic>
        <p:nvPicPr>
          <p:cNvPr id="4" name="Picture 12" descr="http://t2.gstatic.com/images?q=tbn:vmmq9Uul_gigMM:http://cdn.hellobeautiful.com/wp-content/uploads/2008/12/condoms-300x300.jpg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5838" y="0"/>
            <a:ext cx="14128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NakedGunfullbodycondom.png Full Body Condom image by bentherdonetha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123357"/>
            <a:ext cx="4859735" cy="273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216024" y="4149080"/>
            <a:ext cx="3275856" cy="2693913"/>
            <a:chOff x="2307459" y="908720"/>
            <a:chExt cx="6577976" cy="5409427"/>
          </a:xfrm>
        </p:grpSpPr>
        <p:pic>
          <p:nvPicPr>
            <p:cNvPr id="7" name="Picture 2" descr="http://www.moviewallpaper.net/wpp/Katherine_Heigl_in_Knocked_Up_Wallpaper_2_102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908720"/>
              <a:ext cx="6096000" cy="45720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307459" y="5391115"/>
              <a:ext cx="6577976" cy="92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“just do it already”</a:t>
              </a:r>
              <a:endParaRPr lang="en-GB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Barrier contraception </a:t>
            </a:r>
            <a:r>
              <a:rPr lang="en-GB" sz="2000" dirty="0" smtClean="0"/>
              <a:t>(</a:t>
            </a:r>
            <a:r>
              <a:rPr lang="en-GB" sz="2000" cap="none" dirty="0" smtClean="0"/>
              <a:t>cont’d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Diaphragms</a:t>
            </a:r>
          </a:p>
          <a:p>
            <a:pPr lvl="1"/>
            <a:r>
              <a:rPr lang="en-GB" dirty="0" smtClean="0"/>
              <a:t>Rarely used now</a:t>
            </a:r>
          </a:p>
          <a:p>
            <a:pPr lvl="1"/>
            <a:r>
              <a:rPr lang="en-GB" dirty="0" smtClean="0"/>
              <a:t>Lie across the cervix</a:t>
            </a:r>
            <a:endParaRPr lang="en-GB" sz="1700" dirty="0" smtClean="0"/>
          </a:p>
          <a:p>
            <a:pPr lvl="1"/>
            <a:r>
              <a:rPr lang="en-GB" dirty="0" smtClean="0"/>
              <a:t>Must be used with </a:t>
            </a:r>
            <a:r>
              <a:rPr lang="en-GB" dirty="0" err="1" smtClean="0"/>
              <a:t>spermicide</a:t>
            </a:r>
            <a:endParaRPr lang="en-GB" sz="1700" dirty="0" smtClean="0"/>
          </a:p>
          <a:p>
            <a:pPr lvl="1"/>
            <a:r>
              <a:rPr lang="en-GB" dirty="0" smtClean="0"/>
              <a:t>Keep in for 6 hours after sex</a:t>
            </a:r>
            <a:endParaRPr lang="en-GB" sz="1700" dirty="0" smtClean="0"/>
          </a:p>
          <a:p>
            <a:pPr lvl="1"/>
            <a:r>
              <a:rPr lang="en-GB" dirty="0" smtClean="0"/>
              <a:t>User dependent</a:t>
            </a:r>
            <a:endParaRPr lang="en-GB" sz="1700" dirty="0" smtClean="0"/>
          </a:p>
          <a:p>
            <a:pPr lvl="1"/>
            <a:r>
              <a:rPr lang="en-GB" dirty="0" smtClean="0"/>
              <a:t>Protect against some STIs</a:t>
            </a:r>
            <a:endParaRPr lang="en-GB" sz="1700" dirty="0" smtClean="0"/>
          </a:p>
          <a:p>
            <a:pPr lvl="1"/>
            <a:r>
              <a:rPr lang="en-GB" dirty="0" smtClean="0"/>
              <a:t>Initially fitted by a doctor</a:t>
            </a:r>
            <a:endParaRPr lang="en-GB" sz="1700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dirty="0" err="1" smtClean="0"/>
              <a:t>Femidoms</a:t>
            </a:r>
            <a:endParaRPr lang="en-GB" dirty="0" smtClean="0"/>
          </a:p>
          <a:p>
            <a:r>
              <a:rPr lang="en-GB" dirty="0" smtClean="0"/>
              <a:t>Caps 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10" descr="http://nwso.net/wp-content/uploads/2010/06/Birth-control-collage.jpg"/>
          <p:cNvPicPr>
            <a:picLocks noChangeAspect="1" noChangeArrowheads="1"/>
          </p:cNvPicPr>
          <p:nvPr/>
        </p:nvPicPr>
        <p:blipFill>
          <a:blip r:embed="rId3" cstate="print"/>
          <a:srcRect l="49035" t="71030" r="23388"/>
          <a:stretch>
            <a:fillRect/>
          </a:stretch>
        </p:blipFill>
        <p:spPr bwMode="auto">
          <a:xfrm>
            <a:off x="5292079" y="1898194"/>
            <a:ext cx="2837263" cy="246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hormonal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Combined Oral contraceptive Pill </a:t>
            </a:r>
            <a:r>
              <a:rPr lang="en-GB" dirty="0" smtClean="0"/>
              <a:t>(COCP)</a:t>
            </a:r>
          </a:p>
          <a:p>
            <a:pPr lvl="1"/>
            <a:r>
              <a:rPr lang="en-GB" dirty="0" smtClean="0"/>
              <a:t>Contains oestrogen and </a:t>
            </a:r>
            <a:r>
              <a:rPr lang="en-GB" dirty="0" err="1" smtClean="0"/>
              <a:t>progestogen</a:t>
            </a:r>
            <a:endParaRPr lang="en-GB" dirty="0" smtClean="0"/>
          </a:p>
          <a:p>
            <a:pPr lvl="1"/>
            <a:r>
              <a:rPr lang="en-GB" dirty="0" smtClean="0"/>
              <a:t>Take for 3 weeks out of 4</a:t>
            </a:r>
          </a:p>
          <a:p>
            <a:pPr lvl="1"/>
            <a:r>
              <a:rPr lang="en-GB" dirty="0" smtClean="0"/>
              <a:t>If taken correctly 99% effective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Mode of action</a:t>
            </a:r>
          </a:p>
          <a:p>
            <a:pPr lvl="1"/>
            <a:r>
              <a:rPr lang="en-GB" dirty="0" smtClean="0"/>
              <a:t>Prevents ovulation – stops FSH and LH surge</a:t>
            </a:r>
          </a:p>
          <a:p>
            <a:pPr lvl="1"/>
            <a:r>
              <a:rPr lang="en-GB" dirty="0" smtClean="0"/>
              <a:t>Makes </a:t>
            </a:r>
            <a:r>
              <a:rPr lang="en-GB" dirty="0" err="1" smtClean="0"/>
              <a:t>endometrium</a:t>
            </a:r>
            <a:r>
              <a:rPr lang="en-GB" dirty="0" smtClean="0"/>
              <a:t> inhospitable</a:t>
            </a:r>
          </a:p>
          <a:p>
            <a:pPr lvl="1"/>
            <a:r>
              <a:rPr lang="en-GB" dirty="0" smtClean="0"/>
              <a:t>Increases viscosity of cervical mucus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Contraindications</a:t>
            </a:r>
          </a:p>
          <a:p>
            <a:r>
              <a:rPr lang="en-GB" dirty="0" smtClean="0"/>
              <a:t>Interactions</a:t>
            </a:r>
          </a:p>
        </p:txBody>
      </p:sp>
      <p:pic>
        <p:nvPicPr>
          <p:cNvPr id="4" name="Picture 2" descr="http://geniusbeauty.com/wp-content/uploads/2009/09/Contraception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25247">
            <a:off x="5849396" y="-531440"/>
            <a:ext cx="35471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1414</TotalTime>
  <Words>799</Words>
  <Application>Microsoft Office PowerPoint</Application>
  <PresentationFormat>On-screen Show (4:3)</PresentationFormat>
  <Paragraphs>191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Contraception  </vt:lpstr>
      <vt:lpstr>Contraception</vt:lpstr>
      <vt:lpstr>The Ideal contraceptive</vt:lpstr>
      <vt:lpstr>Important history</vt:lpstr>
      <vt:lpstr>Types of contraception </vt:lpstr>
      <vt:lpstr>Traditional and natural methods</vt:lpstr>
      <vt:lpstr>Barrier Methods</vt:lpstr>
      <vt:lpstr>Barrier contraception (cont’d)</vt:lpstr>
      <vt:lpstr>hormonal</vt:lpstr>
      <vt:lpstr>Hormonal (cont’d)</vt:lpstr>
      <vt:lpstr>Hormonal (cont’d)</vt:lpstr>
      <vt:lpstr>Hormonal (cont’d)</vt:lpstr>
      <vt:lpstr>Long Acting reversible Contraception</vt:lpstr>
      <vt:lpstr>Long Acting reversible Contraception</vt:lpstr>
      <vt:lpstr>Long Acting reversible Contraception</vt:lpstr>
      <vt:lpstr>Irreversible sterilisation</vt:lpstr>
      <vt:lpstr>Irreversible sterilisation</vt:lpstr>
      <vt:lpstr>Emergency Contraception</vt:lpstr>
      <vt:lpstr>Thank you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44</cp:revision>
  <dcterms:created xsi:type="dcterms:W3CDTF">2010-10-25T10:35:29Z</dcterms:created>
  <dcterms:modified xsi:type="dcterms:W3CDTF">2010-10-30T15:19:18Z</dcterms:modified>
</cp:coreProperties>
</file>