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31"/>
  </p:notesMasterIdLst>
  <p:handoutMasterIdLst>
    <p:handoutMasterId r:id="rId32"/>
  </p:handoutMasterIdLst>
  <p:sldIdLst>
    <p:sldId id="256" r:id="rId5"/>
    <p:sldId id="276" r:id="rId6"/>
    <p:sldId id="290" r:id="rId7"/>
    <p:sldId id="302" r:id="rId8"/>
    <p:sldId id="288" r:id="rId9"/>
    <p:sldId id="277" r:id="rId10"/>
    <p:sldId id="278" r:id="rId11"/>
    <p:sldId id="279" r:id="rId12"/>
    <p:sldId id="303" r:id="rId13"/>
    <p:sldId id="305" r:id="rId14"/>
    <p:sldId id="306" r:id="rId15"/>
    <p:sldId id="307" r:id="rId16"/>
    <p:sldId id="289" r:id="rId17"/>
    <p:sldId id="297" r:id="rId18"/>
    <p:sldId id="301" r:id="rId19"/>
    <p:sldId id="300" r:id="rId20"/>
    <p:sldId id="298" r:id="rId21"/>
    <p:sldId id="299" r:id="rId22"/>
    <p:sldId id="291" r:id="rId23"/>
    <p:sldId id="293" r:id="rId24"/>
    <p:sldId id="294" r:id="rId25"/>
    <p:sldId id="295" r:id="rId26"/>
    <p:sldId id="296" r:id="rId27"/>
    <p:sldId id="308" r:id="rId28"/>
    <p:sldId id="285" r:id="rId29"/>
    <p:sldId id="287"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2D2AA2D-4E12-4859-9247-24FD5B6E275A}">
          <p14:sldIdLst>
            <p14:sldId id="256"/>
            <p14:sldId id="276"/>
            <p14:sldId id="290"/>
            <p14:sldId id="302"/>
            <p14:sldId id="288"/>
            <p14:sldId id="277"/>
            <p14:sldId id="278"/>
            <p14:sldId id="279"/>
            <p14:sldId id="303"/>
            <p14:sldId id="305"/>
            <p14:sldId id="306"/>
            <p14:sldId id="307"/>
            <p14:sldId id="289"/>
            <p14:sldId id="297"/>
            <p14:sldId id="301"/>
            <p14:sldId id="300"/>
          </p14:sldIdLst>
        </p14:section>
        <p14:section name="Untitled Section" id="{18C167E5-C6B0-48F8-A58E-93B7CDFC55C7}">
          <p14:sldIdLst>
            <p14:sldId id="298"/>
            <p14:sldId id="299"/>
            <p14:sldId id="291"/>
            <p14:sldId id="293"/>
            <p14:sldId id="294"/>
            <p14:sldId id="295"/>
            <p14:sldId id="296"/>
            <p14:sldId id="308"/>
            <p14:sldId id="285"/>
            <p14:sldId id="287"/>
          </p14:sldIdLst>
        </p14:section>
      </p14:sectionLst>
    </p:ext>
    <p:ext uri="{EFAFB233-063F-42B5-8137-9DF3F51BA10A}">
      <p15:sldGuideLst xmlns:p15="http://schemas.microsoft.com/office/powerpoint/2012/main">
        <p15:guide id="1" orient="horz" pos="2328" userDrawn="1">
          <p15:clr>
            <a:srgbClr val="A4A3A4"/>
          </p15:clr>
        </p15:guide>
        <p15:guide id="2" pos="3864" userDrawn="1">
          <p15:clr>
            <a:srgbClr val="A4A3A4"/>
          </p15:clr>
        </p15:guide>
        <p15:guide id="3" pos="7512" userDrawn="1">
          <p15:clr>
            <a:srgbClr val="A4A3A4"/>
          </p15:clr>
        </p15:guide>
        <p15:guide id="4" pos="144" userDrawn="1">
          <p15:clr>
            <a:srgbClr val="A4A3A4"/>
          </p15:clr>
        </p15:guide>
        <p15:guide id="5" orient="horz" pos="624" userDrawn="1">
          <p15:clr>
            <a:srgbClr val="A4A3A4"/>
          </p15:clr>
        </p15:guide>
        <p15:guide id="6" orient="horz" pos="40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761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52" autoAdjust="0"/>
  </p:normalViewPr>
  <p:slideViewPr>
    <p:cSldViewPr snapToGrid="0" showGuides="1">
      <p:cViewPr varScale="1">
        <p:scale>
          <a:sx n="70" d="100"/>
          <a:sy n="70" d="100"/>
        </p:scale>
        <p:origin x="53" y="442"/>
      </p:cViewPr>
      <p:guideLst>
        <p:guide orient="horz" pos="2328"/>
        <p:guide pos="3864"/>
        <p:guide pos="7512"/>
        <p:guide pos="144"/>
        <p:guide orient="horz" pos="624"/>
        <p:guide orient="horz" pos="4056"/>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4.xml"/></Relationships>
</file>

<file path=ppt/diagrams/_rels/data1.xml.rels><?xml version="1.0" encoding="UTF-8" standalone="yes"?>
<Relationships xmlns="http://schemas.openxmlformats.org/package/2006/relationships"><Relationship Id="rId1" Type="http://schemas.openxmlformats.org/officeDocument/2006/relationships/image" Target="../media/image7.jpg"/></Relationships>
</file>

<file path=ppt/diagrams/_rels/drawing1.xml.rels><?xml version="1.0" encoding="UTF-8" standalone="yes"?>
<Relationships xmlns="http://schemas.openxmlformats.org/package/2006/relationships"><Relationship Id="rId1" Type="http://schemas.openxmlformats.org/officeDocument/2006/relationships/image" Target="../media/image7.jp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E133BD0-58BA-4393-AB7A-73470386842A}" type="doc">
      <dgm:prSet loTypeId="urn:microsoft.com/office/officeart/2008/layout/CircularPictureCallout" loCatId="picture" qsTypeId="urn:microsoft.com/office/officeart/2005/8/quickstyle/simple1" qsCatId="simple" csTypeId="urn:microsoft.com/office/officeart/2005/8/colors/accent1_2" csCatId="accent1" phldr="1"/>
      <dgm:spPr/>
    </dgm:pt>
    <dgm:pt modelId="{996F6E5F-2547-4139-83CB-B85323336E43}">
      <dgm:prSet phldrT="[Text]"/>
      <dgm:spPr/>
      <dgm:t>
        <a:bodyPr/>
        <a:lstStyle/>
        <a:p>
          <a:r>
            <a:rPr lang="en-US" dirty="0" smtClean="0"/>
            <a:t>  </a:t>
          </a:r>
          <a:endParaRPr lang="en-US" dirty="0"/>
        </a:p>
      </dgm:t>
    </dgm:pt>
    <dgm:pt modelId="{DCF09036-E458-4D06-AE7C-520B8F785A55}" type="sibTrans" cxnId="{7AAD1E6F-15E4-4B8C-92EB-86474046805C}">
      <dgm:prSet/>
      <dgm:spPr>
        <a:blipFill>
          <a:blip xmlns:r="http://schemas.openxmlformats.org/officeDocument/2006/relationships" r:embed="rId1">
            <a:extLst>
              <a:ext uri="{28A0092B-C50C-407E-A947-70E740481C1C}">
                <a14:useLocalDpi xmlns:a14="http://schemas.microsoft.com/office/drawing/2010/main" val="0"/>
              </a:ext>
            </a:extLst>
          </a:blip>
          <a:srcRect/>
          <a:stretch>
            <a:fillRect l="-28000" r="-28000"/>
          </a:stretch>
        </a:blipFill>
      </dgm:spPr>
      <dgm:t>
        <a:bodyPr/>
        <a:lstStyle/>
        <a:p>
          <a:endParaRPr lang="en-US"/>
        </a:p>
      </dgm:t>
    </dgm:pt>
    <dgm:pt modelId="{54E728B3-A6D8-46AD-B334-FCBAFE08FBD7}" type="parTrans" cxnId="{7AAD1E6F-15E4-4B8C-92EB-86474046805C}">
      <dgm:prSet/>
      <dgm:spPr/>
      <dgm:t>
        <a:bodyPr/>
        <a:lstStyle/>
        <a:p>
          <a:endParaRPr lang="en-US"/>
        </a:p>
      </dgm:t>
    </dgm:pt>
    <dgm:pt modelId="{477D9C02-2264-4C22-B519-BFCA0B5BD54A}" type="pres">
      <dgm:prSet presAssocID="{CE133BD0-58BA-4393-AB7A-73470386842A}" presName="Name0" presStyleCnt="0">
        <dgm:presLayoutVars>
          <dgm:chMax val="7"/>
          <dgm:chPref val="7"/>
          <dgm:dir/>
        </dgm:presLayoutVars>
      </dgm:prSet>
      <dgm:spPr/>
    </dgm:pt>
    <dgm:pt modelId="{A18B07AE-CEC5-4401-AAA8-A801CBA26CD2}" type="pres">
      <dgm:prSet presAssocID="{CE133BD0-58BA-4393-AB7A-73470386842A}" presName="Name1" presStyleCnt="0"/>
      <dgm:spPr/>
    </dgm:pt>
    <dgm:pt modelId="{82F45916-0649-4CC2-9F6C-13DAD944C8AC}" type="pres">
      <dgm:prSet presAssocID="{DCF09036-E458-4D06-AE7C-520B8F785A55}" presName="picture_1" presStyleCnt="0"/>
      <dgm:spPr/>
    </dgm:pt>
    <dgm:pt modelId="{D96F460A-56CB-4A6D-90D2-31101BF75347}" type="pres">
      <dgm:prSet presAssocID="{DCF09036-E458-4D06-AE7C-520B8F785A55}" presName="pictureRepeatNode" presStyleLbl="alignImgPlace1" presStyleIdx="0" presStyleCnt="1" custScaleX="138290" custScaleY="132924" custLinFactNeighborX="32965" custLinFactNeighborY="-6957"/>
      <dgm:spPr/>
    </dgm:pt>
    <dgm:pt modelId="{BC8D0A43-DB8C-4FC4-AB86-257D3957C05A}" type="pres">
      <dgm:prSet presAssocID="{996F6E5F-2547-4139-83CB-B85323336E43}" presName="text_1" presStyleLbl="node1" presStyleIdx="0" presStyleCnt="0" custScaleX="97122">
        <dgm:presLayoutVars>
          <dgm:bulletEnabled val="1"/>
        </dgm:presLayoutVars>
      </dgm:prSet>
      <dgm:spPr/>
      <dgm:t>
        <a:bodyPr/>
        <a:lstStyle/>
        <a:p>
          <a:endParaRPr lang="en-US"/>
        </a:p>
      </dgm:t>
    </dgm:pt>
  </dgm:ptLst>
  <dgm:cxnLst>
    <dgm:cxn modelId="{55A90E22-DAE8-4AD0-955D-6DAFF5FDCCBC}" type="presOf" srcId="{CE133BD0-58BA-4393-AB7A-73470386842A}" destId="{477D9C02-2264-4C22-B519-BFCA0B5BD54A}" srcOrd="0" destOrd="0" presId="urn:microsoft.com/office/officeart/2008/layout/CircularPictureCallout"/>
    <dgm:cxn modelId="{90547C4E-E384-40E5-8258-8FD3183F6D82}" type="presOf" srcId="{996F6E5F-2547-4139-83CB-B85323336E43}" destId="{BC8D0A43-DB8C-4FC4-AB86-257D3957C05A}" srcOrd="0" destOrd="0" presId="urn:microsoft.com/office/officeart/2008/layout/CircularPictureCallout"/>
    <dgm:cxn modelId="{C0C5926D-D38F-40E4-91B0-596F52E70769}" type="presOf" srcId="{DCF09036-E458-4D06-AE7C-520B8F785A55}" destId="{D96F460A-56CB-4A6D-90D2-31101BF75347}" srcOrd="0" destOrd="0" presId="urn:microsoft.com/office/officeart/2008/layout/CircularPictureCallout"/>
    <dgm:cxn modelId="{7AAD1E6F-15E4-4B8C-92EB-86474046805C}" srcId="{CE133BD0-58BA-4393-AB7A-73470386842A}" destId="{996F6E5F-2547-4139-83CB-B85323336E43}" srcOrd="0" destOrd="0" parTransId="{54E728B3-A6D8-46AD-B334-FCBAFE08FBD7}" sibTransId="{DCF09036-E458-4D06-AE7C-520B8F785A55}"/>
    <dgm:cxn modelId="{35E565D6-F7EF-492C-ACC4-A10818B02BE5}" type="presParOf" srcId="{477D9C02-2264-4C22-B519-BFCA0B5BD54A}" destId="{A18B07AE-CEC5-4401-AAA8-A801CBA26CD2}" srcOrd="0" destOrd="0" presId="urn:microsoft.com/office/officeart/2008/layout/CircularPictureCallout"/>
    <dgm:cxn modelId="{A3A439F1-2CD2-404A-BCC1-C586C4A568AA}" type="presParOf" srcId="{A18B07AE-CEC5-4401-AAA8-A801CBA26CD2}" destId="{82F45916-0649-4CC2-9F6C-13DAD944C8AC}" srcOrd="0" destOrd="0" presId="urn:microsoft.com/office/officeart/2008/layout/CircularPictureCallout"/>
    <dgm:cxn modelId="{19A225BA-F5F7-40CD-9AB7-08D036094604}" type="presParOf" srcId="{82F45916-0649-4CC2-9F6C-13DAD944C8AC}" destId="{D96F460A-56CB-4A6D-90D2-31101BF75347}" srcOrd="0" destOrd="0" presId="urn:microsoft.com/office/officeart/2008/layout/CircularPictureCallout"/>
    <dgm:cxn modelId="{5531F686-BD5B-4354-962E-56F7B1C50AEE}" type="presParOf" srcId="{A18B07AE-CEC5-4401-AAA8-A801CBA26CD2}" destId="{BC8D0A43-DB8C-4FC4-AB86-257D3957C05A}" srcOrd="1" destOrd="0" presId="urn:microsoft.com/office/officeart/2008/layout/CircularPictureCallout"/>
  </dgm:cxnLst>
  <dgm:bg/>
  <dgm:whole/>
  <dgm:extLst>
    <a:ext uri="http://schemas.microsoft.com/office/drawing/2008/diagram">
      <dsp:dataModelExt xmlns:dsp="http://schemas.microsoft.com/office/drawing/2008/diagram" relId="rId2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065E864-D503-4ACC-B2CE-33E1C7E1A737}" type="doc">
      <dgm:prSet loTypeId="urn:microsoft.com/office/officeart/2005/8/layout/gear1" loCatId="cycle" qsTypeId="urn:microsoft.com/office/officeart/2005/8/quickstyle/simple2" qsCatId="simple" csTypeId="urn:microsoft.com/office/officeart/2005/8/colors/accent3_2" csCatId="accent3" phldr="1"/>
      <dgm:spPr/>
    </dgm:pt>
    <dgm:pt modelId="{F9C2C516-ADD2-4611-9C73-B75C5AA150CA}">
      <dgm:prSet phldrT="[Text]"/>
      <dgm:spPr/>
      <dgm:t>
        <a:bodyPr/>
        <a:lstStyle/>
        <a:p>
          <a:r>
            <a:rPr lang="en-US" dirty="0" smtClean="0"/>
            <a:t> </a:t>
          </a:r>
          <a:endParaRPr lang="en-US" dirty="0"/>
        </a:p>
      </dgm:t>
    </dgm:pt>
    <dgm:pt modelId="{C22CEBFA-A05C-4B23-8097-D1BDE9E03AC7}" type="parTrans" cxnId="{B156AC4A-A644-41D3-AA2B-CD508F572C3F}">
      <dgm:prSet/>
      <dgm:spPr/>
      <dgm:t>
        <a:bodyPr/>
        <a:lstStyle/>
        <a:p>
          <a:endParaRPr lang="en-US"/>
        </a:p>
      </dgm:t>
    </dgm:pt>
    <dgm:pt modelId="{8708EC21-ACF8-4C50-AEC1-A6AEAFAD1CC0}" type="sibTrans" cxnId="{B156AC4A-A644-41D3-AA2B-CD508F572C3F}">
      <dgm:prSet/>
      <dgm:spPr/>
      <dgm:t>
        <a:bodyPr/>
        <a:lstStyle/>
        <a:p>
          <a:endParaRPr lang="en-US"/>
        </a:p>
      </dgm:t>
    </dgm:pt>
    <dgm:pt modelId="{C4051B66-1BDF-4CD3-A248-339B12A82EF1}">
      <dgm:prSet phldrT="[Text]"/>
      <dgm:spPr/>
      <dgm:t>
        <a:bodyPr/>
        <a:lstStyle/>
        <a:p>
          <a:r>
            <a:rPr lang="en-US" dirty="0" smtClean="0"/>
            <a:t> </a:t>
          </a:r>
          <a:endParaRPr lang="en-US" dirty="0"/>
        </a:p>
      </dgm:t>
    </dgm:pt>
    <dgm:pt modelId="{048AFEB3-A346-487E-A167-FAF725CCD1A6}" type="parTrans" cxnId="{0D9C5A4C-75A9-4AB9-8A6C-08DB580C3C71}">
      <dgm:prSet/>
      <dgm:spPr/>
      <dgm:t>
        <a:bodyPr/>
        <a:lstStyle/>
        <a:p>
          <a:endParaRPr lang="en-US"/>
        </a:p>
      </dgm:t>
    </dgm:pt>
    <dgm:pt modelId="{3E803B3B-CE81-40E5-8823-C2076E26A652}" type="sibTrans" cxnId="{0D9C5A4C-75A9-4AB9-8A6C-08DB580C3C71}">
      <dgm:prSet/>
      <dgm:spPr/>
      <dgm:t>
        <a:bodyPr/>
        <a:lstStyle/>
        <a:p>
          <a:endParaRPr lang="en-US"/>
        </a:p>
      </dgm:t>
    </dgm:pt>
    <dgm:pt modelId="{34A7BF67-D6E6-4769-97D2-64D43F79BF26}" type="pres">
      <dgm:prSet presAssocID="{C065E864-D503-4ACC-B2CE-33E1C7E1A737}" presName="composite" presStyleCnt="0">
        <dgm:presLayoutVars>
          <dgm:chMax val="3"/>
          <dgm:animLvl val="lvl"/>
          <dgm:resizeHandles val="exact"/>
        </dgm:presLayoutVars>
      </dgm:prSet>
      <dgm:spPr/>
    </dgm:pt>
    <dgm:pt modelId="{66C9179F-F84F-41E8-BEC7-E94DF47C0912}" type="pres">
      <dgm:prSet presAssocID="{F9C2C516-ADD2-4611-9C73-B75C5AA150CA}" presName="gear1" presStyleLbl="node1" presStyleIdx="0" presStyleCnt="2" custLinFactNeighborX="-89127" custLinFactNeighborY="22520">
        <dgm:presLayoutVars>
          <dgm:chMax val="1"/>
          <dgm:bulletEnabled val="1"/>
        </dgm:presLayoutVars>
      </dgm:prSet>
      <dgm:spPr/>
    </dgm:pt>
    <dgm:pt modelId="{FD6DDE26-C88D-47F5-8D5C-6DF0400BDA10}" type="pres">
      <dgm:prSet presAssocID="{F9C2C516-ADD2-4611-9C73-B75C5AA150CA}" presName="gear1srcNode" presStyleLbl="node1" presStyleIdx="0" presStyleCnt="2"/>
      <dgm:spPr/>
    </dgm:pt>
    <dgm:pt modelId="{EA7E1690-3EBC-4996-B711-8BB54E6A2E60}" type="pres">
      <dgm:prSet presAssocID="{F9C2C516-ADD2-4611-9C73-B75C5AA150CA}" presName="gear1dstNode" presStyleLbl="node1" presStyleIdx="0" presStyleCnt="2"/>
      <dgm:spPr/>
    </dgm:pt>
    <dgm:pt modelId="{652F7C19-BFA0-4EDB-9899-7E2EC8013B54}" type="pres">
      <dgm:prSet presAssocID="{C4051B66-1BDF-4CD3-A248-339B12A82EF1}" presName="gear2" presStyleLbl="node1" presStyleIdx="1" presStyleCnt="2" custLinFactNeighborX="49105" custLinFactNeighborY="-7613">
        <dgm:presLayoutVars>
          <dgm:chMax val="1"/>
          <dgm:bulletEnabled val="1"/>
        </dgm:presLayoutVars>
      </dgm:prSet>
      <dgm:spPr/>
    </dgm:pt>
    <dgm:pt modelId="{9FD0BF48-0528-454D-B13B-C7D1AE39BCA7}" type="pres">
      <dgm:prSet presAssocID="{C4051B66-1BDF-4CD3-A248-339B12A82EF1}" presName="gear2srcNode" presStyleLbl="node1" presStyleIdx="1" presStyleCnt="2"/>
      <dgm:spPr/>
    </dgm:pt>
    <dgm:pt modelId="{5E83534A-6C18-45E0-B35F-E32BCE676E5D}" type="pres">
      <dgm:prSet presAssocID="{C4051B66-1BDF-4CD3-A248-339B12A82EF1}" presName="gear2dstNode" presStyleLbl="node1" presStyleIdx="1" presStyleCnt="2"/>
      <dgm:spPr/>
    </dgm:pt>
    <dgm:pt modelId="{CBE88A28-1957-432B-9982-B6550F2D452F}" type="pres">
      <dgm:prSet presAssocID="{8708EC21-ACF8-4C50-AEC1-A6AEAFAD1CC0}" presName="connector1" presStyleLbl="sibTrans2D1" presStyleIdx="0" presStyleCnt="2" custAng="9035704" custLinFactNeighborX="-84054" custLinFactNeighborY="22565"/>
      <dgm:spPr/>
    </dgm:pt>
    <dgm:pt modelId="{42FC8968-FC1B-48EF-8E35-08DF48D02A31}" type="pres">
      <dgm:prSet presAssocID="{3E803B3B-CE81-40E5-8823-C2076E26A652}" presName="connector2" presStyleLbl="sibTrans2D1" presStyleIdx="1" presStyleCnt="2" custLinFactNeighborX="18775" custLinFactNeighborY="-10063"/>
      <dgm:spPr/>
    </dgm:pt>
  </dgm:ptLst>
  <dgm:cxnLst>
    <dgm:cxn modelId="{35B88843-5924-442E-AD0F-79E92D7D4FCC}" type="presOf" srcId="{C4051B66-1BDF-4CD3-A248-339B12A82EF1}" destId="{5E83534A-6C18-45E0-B35F-E32BCE676E5D}" srcOrd="2" destOrd="0" presId="urn:microsoft.com/office/officeart/2005/8/layout/gear1"/>
    <dgm:cxn modelId="{B156AC4A-A644-41D3-AA2B-CD508F572C3F}" srcId="{C065E864-D503-4ACC-B2CE-33E1C7E1A737}" destId="{F9C2C516-ADD2-4611-9C73-B75C5AA150CA}" srcOrd="0" destOrd="0" parTransId="{C22CEBFA-A05C-4B23-8097-D1BDE9E03AC7}" sibTransId="{8708EC21-ACF8-4C50-AEC1-A6AEAFAD1CC0}"/>
    <dgm:cxn modelId="{673D1E8B-D5F6-49EB-B7B4-A38E2E2C72C2}" type="presOf" srcId="{F9C2C516-ADD2-4611-9C73-B75C5AA150CA}" destId="{66C9179F-F84F-41E8-BEC7-E94DF47C0912}" srcOrd="0" destOrd="0" presId="urn:microsoft.com/office/officeart/2005/8/layout/gear1"/>
    <dgm:cxn modelId="{C01C44BB-8714-4BFE-A0D7-451E50D28847}" type="presOf" srcId="{8708EC21-ACF8-4C50-AEC1-A6AEAFAD1CC0}" destId="{CBE88A28-1957-432B-9982-B6550F2D452F}" srcOrd="0" destOrd="0" presId="urn:microsoft.com/office/officeart/2005/8/layout/gear1"/>
    <dgm:cxn modelId="{0FE65D17-AB4E-4E30-92A6-78BCF1EC9D94}" type="presOf" srcId="{F9C2C516-ADD2-4611-9C73-B75C5AA150CA}" destId="{FD6DDE26-C88D-47F5-8D5C-6DF0400BDA10}" srcOrd="1" destOrd="0" presId="urn:microsoft.com/office/officeart/2005/8/layout/gear1"/>
    <dgm:cxn modelId="{574DD690-8F2B-42B0-9E5A-83313D678A28}" type="presOf" srcId="{C4051B66-1BDF-4CD3-A248-339B12A82EF1}" destId="{652F7C19-BFA0-4EDB-9899-7E2EC8013B54}" srcOrd="0" destOrd="0" presId="urn:microsoft.com/office/officeart/2005/8/layout/gear1"/>
    <dgm:cxn modelId="{5F8C00F0-8524-4B9D-9ED5-D1E585F89BA1}" type="presOf" srcId="{F9C2C516-ADD2-4611-9C73-B75C5AA150CA}" destId="{EA7E1690-3EBC-4996-B711-8BB54E6A2E60}" srcOrd="2" destOrd="0" presId="urn:microsoft.com/office/officeart/2005/8/layout/gear1"/>
    <dgm:cxn modelId="{0D9C5A4C-75A9-4AB9-8A6C-08DB580C3C71}" srcId="{C065E864-D503-4ACC-B2CE-33E1C7E1A737}" destId="{C4051B66-1BDF-4CD3-A248-339B12A82EF1}" srcOrd="1" destOrd="0" parTransId="{048AFEB3-A346-487E-A167-FAF725CCD1A6}" sibTransId="{3E803B3B-CE81-40E5-8823-C2076E26A652}"/>
    <dgm:cxn modelId="{3AC5E1FF-D41B-4387-8C76-129E56FEAA38}" type="presOf" srcId="{3E803B3B-CE81-40E5-8823-C2076E26A652}" destId="{42FC8968-FC1B-48EF-8E35-08DF48D02A31}" srcOrd="0" destOrd="0" presId="urn:microsoft.com/office/officeart/2005/8/layout/gear1"/>
    <dgm:cxn modelId="{1D42942C-0200-414D-A672-C6AE48C18576}" type="presOf" srcId="{C4051B66-1BDF-4CD3-A248-339B12A82EF1}" destId="{9FD0BF48-0528-454D-B13B-C7D1AE39BCA7}" srcOrd="1" destOrd="0" presId="urn:microsoft.com/office/officeart/2005/8/layout/gear1"/>
    <dgm:cxn modelId="{9B88ADC0-AC7D-4CBB-861E-599B29DF0FAA}" type="presOf" srcId="{C065E864-D503-4ACC-B2CE-33E1C7E1A737}" destId="{34A7BF67-D6E6-4769-97D2-64D43F79BF26}" srcOrd="0" destOrd="0" presId="urn:microsoft.com/office/officeart/2005/8/layout/gear1"/>
    <dgm:cxn modelId="{D123D1CF-892F-4DF2-8D92-462162AAB650}" type="presParOf" srcId="{34A7BF67-D6E6-4769-97D2-64D43F79BF26}" destId="{66C9179F-F84F-41E8-BEC7-E94DF47C0912}" srcOrd="0" destOrd="0" presId="urn:microsoft.com/office/officeart/2005/8/layout/gear1"/>
    <dgm:cxn modelId="{0732CD24-3678-49BE-86DB-BA19ED5E5489}" type="presParOf" srcId="{34A7BF67-D6E6-4769-97D2-64D43F79BF26}" destId="{FD6DDE26-C88D-47F5-8D5C-6DF0400BDA10}" srcOrd="1" destOrd="0" presId="urn:microsoft.com/office/officeart/2005/8/layout/gear1"/>
    <dgm:cxn modelId="{2C74D75F-0057-483C-9280-298070DADACD}" type="presParOf" srcId="{34A7BF67-D6E6-4769-97D2-64D43F79BF26}" destId="{EA7E1690-3EBC-4996-B711-8BB54E6A2E60}" srcOrd="2" destOrd="0" presId="urn:microsoft.com/office/officeart/2005/8/layout/gear1"/>
    <dgm:cxn modelId="{AB559612-AFD6-4802-A8F4-F138975BB4AC}" type="presParOf" srcId="{34A7BF67-D6E6-4769-97D2-64D43F79BF26}" destId="{652F7C19-BFA0-4EDB-9899-7E2EC8013B54}" srcOrd="3" destOrd="0" presId="urn:microsoft.com/office/officeart/2005/8/layout/gear1"/>
    <dgm:cxn modelId="{436423B8-1B62-409D-BA95-B0D5798914C1}" type="presParOf" srcId="{34A7BF67-D6E6-4769-97D2-64D43F79BF26}" destId="{9FD0BF48-0528-454D-B13B-C7D1AE39BCA7}" srcOrd="4" destOrd="0" presId="urn:microsoft.com/office/officeart/2005/8/layout/gear1"/>
    <dgm:cxn modelId="{7C331AD6-AC3E-4E5C-9FD3-7DD1BB108600}" type="presParOf" srcId="{34A7BF67-D6E6-4769-97D2-64D43F79BF26}" destId="{5E83534A-6C18-45E0-B35F-E32BCE676E5D}" srcOrd="5" destOrd="0" presId="urn:microsoft.com/office/officeart/2005/8/layout/gear1"/>
    <dgm:cxn modelId="{8ECEEE5B-BC60-47EF-91E6-AF5A790E3272}" type="presParOf" srcId="{34A7BF67-D6E6-4769-97D2-64D43F79BF26}" destId="{CBE88A28-1957-432B-9982-B6550F2D452F}" srcOrd="6" destOrd="0" presId="urn:microsoft.com/office/officeart/2005/8/layout/gear1"/>
    <dgm:cxn modelId="{C264049B-7CFE-4C68-851E-495F894C162C}" type="presParOf" srcId="{34A7BF67-D6E6-4769-97D2-64D43F79BF26}" destId="{42FC8968-FC1B-48EF-8E35-08DF48D02A31}" srcOrd="7" destOrd="0" presId="urn:microsoft.com/office/officeart/2005/8/layout/gear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065E864-D503-4ACC-B2CE-33E1C7E1A737}" type="doc">
      <dgm:prSet loTypeId="urn:microsoft.com/office/officeart/2005/8/layout/gear1" loCatId="cycle" qsTypeId="urn:microsoft.com/office/officeart/2005/8/quickstyle/simple2" qsCatId="simple" csTypeId="urn:microsoft.com/office/officeart/2005/8/colors/accent6_2" csCatId="accent6" phldr="1"/>
      <dgm:spPr/>
    </dgm:pt>
    <dgm:pt modelId="{F9C2C516-ADD2-4611-9C73-B75C5AA150CA}">
      <dgm:prSet phldrT="[Text]"/>
      <dgm:spPr/>
      <dgm:t>
        <a:bodyPr/>
        <a:lstStyle/>
        <a:p>
          <a:r>
            <a:rPr lang="en-US" dirty="0" smtClean="0"/>
            <a:t> </a:t>
          </a:r>
          <a:endParaRPr lang="en-US" dirty="0"/>
        </a:p>
      </dgm:t>
    </dgm:pt>
    <dgm:pt modelId="{C22CEBFA-A05C-4B23-8097-D1BDE9E03AC7}" type="parTrans" cxnId="{B156AC4A-A644-41D3-AA2B-CD508F572C3F}">
      <dgm:prSet/>
      <dgm:spPr/>
      <dgm:t>
        <a:bodyPr/>
        <a:lstStyle/>
        <a:p>
          <a:endParaRPr lang="en-US"/>
        </a:p>
      </dgm:t>
    </dgm:pt>
    <dgm:pt modelId="{8708EC21-ACF8-4C50-AEC1-A6AEAFAD1CC0}" type="sibTrans" cxnId="{B156AC4A-A644-41D3-AA2B-CD508F572C3F}">
      <dgm:prSet/>
      <dgm:spPr/>
      <dgm:t>
        <a:bodyPr/>
        <a:lstStyle/>
        <a:p>
          <a:endParaRPr lang="en-US"/>
        </a:p>
      </dgm:t>
    </dgm:pt>
    <dgm:pt modelId="{C4051B66-1BDF-4CD3-A248-339B12A82EF1}">
      <dgm:prSet phldrT="[Text]"/>
      <dgm:spPr/>
      <dgm:t>
        <a:bodyPr/>
        <a:lstStyle/>
        <a:p>
          <a:r>
            <a:rPr lang="en-US" dirty="0" smtClean="0"/>
            <a:t> </a:t>
          </a:r>
          <a:endParaRPr lang="en-US" dirty="0"/>
        </a:p>
      </dgm:t>
    </dgm:pt>
    <dgm:pt modelId="{048AFEB3-A346-487E-A167-FAF725CCD1A6}" type="parTrans" cxnId="{0D9C5A4C-75A9-4AB9-8A6C-08DB580C3C71}">
      <dgm:prSet/>
      <dgm:spPr/>
      <dgm:t>
        <a:bodyPr/>
        <a:lstStyle/>
        <a:p>
          <a:endParaRPr lang="en-US"/>
        </a:p>
      </dgm:t>
    </dgm:pt>
    <dgm:pt modelId="{3E803B3B-CE81-40E5-8823-C2076E26A652}" type="sibTrans" cxnId="{0D9C5A4C-75A9-4AB9-8A6C-08DB580C3C71}">
      <dgm:prSet/>
      <dgm:spPr/>
      <dgm:t>
        <a:bodyPr/>
        <a:lstStyle/>
        <a:p>
          <a:endParaRPr lang="en-US"/>
        </a:p>
      </dgm:t>
    </dgm:pt>
    <dgm:pt modelId="{34A7BF67-D6E6-4769-97D2-64D43F79BF26}" type="pres">
      <dgm:prSet presAssocID="{C065E864-D503-4ACC-B2CE-33E1C7E1A737}" presName="composite" presStyleCnt="0">
        <dgm:presLayoutVars>
          <dgm:chMax val="3"/>
          <dgm:animLvl val="lvl"/>
          <dgm:resizeHandles val="exact"/>
        </dgm:presLayoutVars>
      </dgm:prSet>
      <dgm:spPr/>
    </dgm:pt>
    <dgm:pt modelId="{66C9179F-F84F-41E8-BEC7-E94DF47C0912}" type="pres">
      <dgm:prSet presAssocID="{F9C2C516-ADD2-4611-9C73-B75C5AA150CA}" presName="gear1" presStyleLbl="node1" presStyleIdx="0" presStyleCnt="2" custLinFactNeighborX="-67795" custLinFactNeighborY="-149">
        <dgm:presLayoutVars>
          <dgm:chMax val="1"/>
          <dgm:bulletEnabled val="1"/>
        </dgm:presLayoutVars>
      </dgm:prSet>
      <dgm:spPr/>
    </dgm:pt>
    <dgm:pt modelId="{FD6DDE26-C88D-47F5-8D5C-6DF0400BDA10}" type="pres">
      <dgm:prSet presAssocID="{F9C2C516-ADD2-4611-9C73-B75C5AA150CA}" presName="gear1srcNode" presStyleLbl="node1" presStyleIdx="0" presStyleCnt="2"/>
      <dgm:spPr/>
    </dgm:pt>
    <dgm:pt modelId="{EA7E1690-3EBC-4996-B711-8BB54E6A2E60}" type="pres">
      <dgm:prSet presAssocID="{F9C2C516-ADD2-4611-9C73-B75C5AA150CA}" presName="gear1dstNode" presStyleLbl="node1" presStyleIdx="0" presStyleCnt="2"/>
      <dgm:spPr/>
    </dgm:pt>
    <dgm:pt modelId="{652F7C19-BFA0-4EDB-9899-7E2EC8013B54}" type="pres">
      <dgm:prSet presAssocID="{C4051B66-1BDF-4CD3-A248-339B12A82EF1}" presName="gear2" presStyleLbl="node1" presStyleIdx="1" presStyleCnt="2" custLinFactNeighborX="71895" custLinFactNeighborY="-34155">
        <dgm:presLayoutVars>
          <dgm:chMax val="1"/>
          <dgm:bulletEnabled val="1"/>
        </dgm:presLayoutVars>
      </dgm:prSet>
      <dgm:spPr/>
    </dgm:pt>
    <dgm:pt modelId="{9FD0BF48-0528-454D-B13B-C7D1AE39BCA7}" type="pres">
      <dgm:prSet presAssocID="{C4051B66-1BDF-4CD3-A248-339B12A82EF1}" presName="gear2srcNode" presStyleLbl="node1" presStyleIdx="1" presStyleCnt="2"/>
      <dgm:spPr/>
    </dgm:pt>
    <dgm:pt modelId="{5E83534A-6C18-45E0-B35F-E32BCE676E5D}" type="pres">
      <dgm:prSet presAssocID="{C4051B66-1BDF-4CD3-A248-339B12A82EF1}" presName="gear2dstNode" presStyleLbl="node1" presStyleIdx="1" presStyleCnt="2"/>
      <dgm:spPr/>
    </dgm:pt>
    <dgm:pt modelId="{CBE88A28-1957-432B-9982-B6550F2D452F}" type="pres">
      <dgm:prSet presAssocID="{8708EC21-ACF8-4C50-AEC1-A6AEAFAD1CC0}" presName="connector1" presStyleLbl="sibTrans2D1" presStyleIdx="0" presStyleCnt="2" custAng="8021252" custLinFactNeighborX="-63955" custLinFactNeighborY="2065"/>
      <dgm:spPr/>
    </dgm:pt>
    <dgm:pt modelId="{42FC8968-FC1B-48EF-8E35-08DF48D02A31}" type="pres">
      <dgm:prSet presAssocID="{3E803B3B-CE81-40E5-8823-C2076E26A652}" presName="connector2" presStyleLbl="sibTrans2D1" presStyleIdx="1" presStyleCnt="2" custLinFactNeighborX="57276" custLinFactNeighborY="-28425"/>
      <dgm:spPr/>
    </dgm:pt>
  </dgm:ptLst>
  <dgm:cxnLst>
    <dgm:cxn modelId="{9B88ADC0-AC7D-4CBB-861E-599B29DF0FAA}" type="presOf" srcId="{C065E864-D503-4ACC-B2CE-33E1C7E1A737}" destId="{34A7BF67-D6E6-4769-97D2-64D43F79BF26}" srcOrd="0" destOrd="0" presId="urn:microsoft.com/office/officeart/2005/8/layout/gear1"/>
    <dgm:cxn modelId="{1D42942C-0200-414D-A672-C6AE48C18576}" type="presOf" srcId="{C4051B66-1BDF-4CD3-A248-339B12A82EF1}" destId="{9FD0BF48-0528-454D-B13B-C7D1AE39BCA7}" srcOrd="1" destOrd="0" presId="urn:microsoft.com/office/officeart/2005/8/layout/gear1"/>
    <dgm:cxn modelId="{B156AC4A-A644-41D3-AA2B-CD508F572C3F}" srcId="{C065E864-D503-4ACC-B2CE-33E1C7E1A737}" destId="{F9C2C516-ADD2-4611-9C73-B75C5AA150CA}" srcOrd="0" destOrd="0" parTransId="{C22CEBFA-A05C-4B23-8097-D1BDE9E03AC7}" sibTransId="{8708EC21-ACF8-4C50-AEC1-A6AEAFAD1CC0}"/>
    <dgm:cxn modelId="{C01C44BB-8714-4BFE-A0D7-451E50D28847}" type="presOf" srcId="{8708EC21-ACF8-4C50-AEC1-A6AEAFAD1CC0}" destId="{CBE88A28-1957-432B-9982-B6550F2D452F}" srcOrd="0" destOrd="0" presId="urn:microsoft.com/office/officeart/2005/8/layout/gear1"/>
    <dgm:cxn modelId="{0D9C5A4C-75A9-4AB9-8A6C-08DB580C3C71}" srcId="{C065E864-D503-4ACC-B2CE-33E1C7E1A737}" destId="{C4051B66-1BDF-4CD3-A248-339B12A82EF1}" srcOrd="1" destOrd="0" parTransId="{048AFEB3-A346-487E-A167-FAF725CCD1A6}" sibTransId="{3E803B3B-CE81-40E5-8823-C2076E26A652}"/>
    <dgm:cxn modelId="{574DD690-8F2B-42B0-9E5A-83313D678A28}" type="presOf" srcId="{C4051B66-1BDF-4CD3-A248-339B12A82EF1}" destId="{652F7C19-BFA0-4EDB-9899-7E2EC8013B54}" srcOrd="0" destOrd="0" presId="urn:microsoft.com/office/officeart/2005/8/layout/gear1"/>
    <dgm:cxn modelId="{3AC5E1FF-D41B-4387-8C76-129E56FEAA38}" type="presOf" srcId="{3E803B3B-CE81-40E5-8823-C2076E26A652}" destId="{42FC8968-FC1B-48EF-8E35-08DF48D02A31}" srcOrd="0" destOrd="0" presId="urn:microsoft.com/office/officeart/2005/8/layout/gear1"/>
    <dgm:cxn modelId="{673D1E8B-D5F6-49EB-B7B4-A38E2E2C72C2}" type="presOf" srcId="{F9C2C516-ADD2-4611-9C73-B75C5AA150CA}" destId="{66C9179F-F84F-41E8-BEC7-E94DF47C0912}" srcOrd="0" destOrd="0" presId="urn:microsoft.com/office/officeart/2005/8/layout/gear1"/>
    <dgm:cxn modelId="{5F8C00F0-8524-4B9D-9ED5-D1E585F89BA1}" type="presOf" srcId="{F9C2C516-ADD2-4611-9C73-B75C5AA150CA}" destId="{EA7E1690-3EBC-4996-B711-8BB54E6A2E60}" srcOrd="2" destOrd="0" presId="urn:microsoft.com/office/officeart/2005/8/layout/gear1"/>
    <dgm:cxn modelId="{0FE65D17-AB4E-4E30-92A6-78BCF1EC9D94}" type="presOf" srcId="{F9C2C516-ADD2-4611-9C73-B75C5AA150CA}" destId="{FD6DDE26-C88D-47F5-8D5C-6DF0400BDA10}" srcOrd="1" destOrd="0" presId="urn:microsoft.com/office/officeart/2005/8/layout/gear1"/>
    <dgm:cxn modelId="{35B88843-5924-442E-AD0F-79E92D7D4FCC}" type="presOf" srcId="{C4051B66-1BDF-4CD3-A248-339B12A82EF1}" destId="{5E83534A-6C18-45E0-B35F-E32BCE676E5D}" srcOrd="2" destOrd="0" presId="urn:microsoft.com/office/officeart/2005/8/layout/gear1"/>
    <dgm:cxn modelId="{D123D1CF-892F-4DF2-8D92-462162AAB650}" type="presParOf" srcId="{34A7BF67-D6E6-4769-97D2-64D43F79BF26}" destId="{66C9179F-F84F-41E8-BEC7-E94DF47C0912}" srcOrd="0" destOrd="0" presId="urn:microsoft.com/office/officeart/2005/8/layout/gear1"/>
    <dgm:cxn modelId="{0732CD24-3678-49BE-86DB-BA19ED5E5489}" type="presParOf" srcId="{34A7BF67-D6E6-4769-97D2-64D43F79BF26}" destId="{FD6DDE26-C88D-47F5-8D5C-6DF0400BDA10}" srcOrd="1" destOrd="0" presId="urn:microsoft.com/office/officeart/2005/8/layout/gear1"/>
    <dgm:cxn modelId="{2C74D75F-0057-483C-9280-298070DADACD}" type="presParOf" srcId="{34A7BF67-D6E6-4769-97D2-64D43F79BF26}" destId="{EA7E1690-3EBC-4996-B711-8BB54E6A2E60}" srcOrd="2" destOrd="0" presId="urn:microsoft.com/office/officeart/2005/8/layout/gear1"/>
    <dgm:cxn modelId="{AB559612-AFD6-4802-A8F4-F138975BB4AC}" type="presParOf" srcId="{34A7BF67-D6E6-4769-97D2-64D43F79BF26}" destId="{652F7C19-BFA0-4EDB-9899-7E2EC8013B54}" srcOrd="3" destOrd="0" presId="urn:microsoft.com/office/officeart/2005/8/layout/gear1"/>
    <dgm:cxn modelId="{436423B8-1B62-409D-BA95-B0D5798914C1}" type="presParOf" srcId="{34A7BF67-D6E6-4769-97D2-64D43F79BF26}" destId="{9FD0BF48-0528-454D-B13B-C7D1AE39BCA7}" srcOrd="4" destOrd="0" presId="urn:microsoft.com/office/officeart/2005/8/layout/gear1"/>
    <dgm:cxn modelId="{7C331AD6-AC3E-4E5C-9FD3-7DD1BB108600}" type="presParOf" srcId="{34A7BF67-D6E6-4769-97D2-64D43F79BF26}" destId="{5E83534A-6C18-45E0-B35F-E32BCE676E5D}" srcOrd="5" destOrd="0" presId="urn:microsoft.com/office/officeart/2005/8/layout/gear1"/>
    <dgm:cxn modelId="{8ECEEE5B-BC60-47EF-91E6-AF5A790E3272}" type="presParOf" srcId="{34A7BF67-D6E6-4769-97D2-64D43F79BF26}" destId="{CBE88A28-1957-432B-9982-B6550F2D452F}" srcOrd="6" destOrd="0" presId="urn:microsoft.com/office/officeart/2005/8/layout/gear1"/>
    <dgm:cxn modelId="{C264049B-7CFE-4C68-851E-495F894C162C}" type="presParOf" srcId="{34A7BF67-D6E6-4769-97D2-64D43F79BF26}" destId="{42FC8968-FC1B-48EF-8E35-08DF48D02A31}" srcOrd="7" destOrd="0" presId="urn:microsoft.com/office/officeart/2005/8/layout/gear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6F460A-56CB-4A6D-90D2-31101BF75347}">
      <dsp:nvSpPr>
        <dsp:cNvPr id="0" name=""/>
        <dsp:cNvSpPr/>
      </dsp:nvSpPr>
      <dsp:spPr>
        <a:xfrm>
          <a:off x="1849367" y="94164"/>
          <a:ext cx="4144369" cy="398355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28000" r="-28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C8D0A43-DB8C-4FC4-AB86-257D3957C05A}">
      <dsp:nvSpPr>
        <dsp:cNvPr id="0" name=""/>
        <dsp:cNvSpPr/>
      </dsp:nvSpPr>
      <dsp:spPr>
        <a:xfrm>
          <a:off x="2065470" y="2387337"/>
          <a:ext cx="1862795" cy="988966"/>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b" anchorCtr="0">
          <a:noAutofit/>
        </a:bodyPr>
        <a:lstStyle/>
        <a:p>
          <a:pPr lvl="0" algn="ctr" defTabSz="2889250">
            <a:lnSpc>
              <a:spcPct val="90000"/>
            </a:lnSpc>
            <a:spcBef>
              <a:spcPct val="0"/>
            </a:spcBef>
            <a:spcAft>
              <a:spcPct val="35000"/>
            </a:spcAft>
          </a:pPr>
          <a:r>
            <a:rPr lang="en-US" sz="6500" kern="1200" dirty="0" smtClean="0"/>
            <a:t>  </a:t>
          </a:r>
          <a:endParaRPr lang="en-US" sz="6500" kern="1200" dirty="0"/>
        </a:p>
      </dsp:txBody>
      <dsp:txXfrm>
        <a:off x="2065470" y="2387337"/>
        <a:ext cx="1862795" cy="98896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C9179F-F84F-41E8-BEC7-E94DF47C0912}">
      <dsp:nvSpPr>
        <dsp:cNvPr id="0" name=""/>
        <dsp:cNvSpPr/>
      </dsp:nvSpPr>
      <dsp:spPr>
        <a:xfrm>
          <a:off x="34719" y="513389"/>
          <a:ext cx="627475" cy="627475"/>
        </a:xfrm>
        <a:prstGeom prst="gear9">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kern="1200" dirty="0" smtClean="0"/>
            <a:t> </a:t>
          </a:r>
          <a:endParaRPr lang="en-US" sz="1200" kern="1200" dirty="0"/>
        </a:p>
      </dsp:txBody>
      <dsp:txXfrm>
        <a:off x="160869" y="660372"/>
        <a:ext cx="375175" cy="322535"/>
      </dsp:txXfrm>
    </dsp:sp>
    <dsp:sp modelId="{652F7C19-BFA0-4EDB-9899-7E2EC8013B54}">
      <dsp:nvSpPr>
        <dsp:cNvPr id="0" name=""/>
        <dsp:cNvSpPr/>
      </dsp:nvSpPr>
      <dsp:spPr>
        <a:xfrm>
          <a:off x="452982" y="216248"/>
          <a:ext cx="456346" cy="456346"/>
        </a:xfrm>
        <a:prstGeom prst="gear6">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kern="1200" dirty="0" smtClean="0"/>
            <a:t> </a:t>
          </a:r>
          <a:endParaRPr lang="en-US" sz="1200" kern="1200" dirty="0"/>
        </a:p>
      </dsp:txBody>
      <dsp:txXfrm>
        <a:off x="567868" y="331829"/>
        <a:ext cx="226574" cy="225184"/>
      </dsp:txXfrm>
    </dsp:sp>
    <dsp:sp modelId="{CBE88A28-1957-432B-9982-B6550F2D452F}">
      <dsp:nvSpPr>
        <dsp:cNvPr id="0" name=""/>
        <dsp:cNvSpPr/>
      </dsp:nvSpPr>
      <dsp:spPr>
        <a:xfrm rot="9035704">
          <a:off x="-75027" y="492953"/>
          <a:ext cx="771795" cy="771795"/>
        </a:xfrm>
        <a:prstGeom prst="circularArrow">
          <a:avLst>
            <a:gd name="adj1" fmla="val 4878"/>
            <a:gd name="adj2" fmla="val 312630"/>
            <a:gd name="adj3" fmla="val 2697761"/>
            <a:gd name="adj4" fmla="val 15984781"/>
            <a:gd name="adj5" fmla="val 5691"/>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sp>
    <dsp:sp modelId="{42FC8968-FC1B-48EF-8E35-08DF48D02A31}">
      <dsp:nvSpPr>
        <dsp:cNvPr id="0" name=""/>
        <dsp:cNvSpPr/>
      </dsp:nvSpPr>
      <dsp:spPr>
        <a:xfrm>
          <a:off x="257637" y="104399"/>
          <a:ext cx="583552" cy="583552"/>
        </a:xfrm>
        <a:prstGeom prst="leftCircularArrow">
          <a:avLst>
            <a:gd name="adj1" fmla="val 6452"/>
            <a:gd name="adj2" fmla="val 429999"/>
            <a:gd name="adj3" fmla="val 10489124"/>
            <a:gd name="adj4" fmla="val 14837806"/>
            <a:gd name="adj5" fmla="val 7527"/>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C9179F-F84F-41E8-BEC7-E94DF47C0912}">
      <dsp:nvSpPr>
        <dsp:cNvPr id="0" name=""/>
        <dsp:cNvSpPr/>
      </dsp:nvSpPr>
      <dsp:spPr>
        <a:xfrm>
          <a:off x="186447" y="473568"/>
          <a:ext cx="745924" cy="745924"/>
        </a:xfrm>
        <a:prstGeom prst="gear9">
          <a:avLst/>
        </a:prstGeom>
        <a:solidFill>
          <a:schemeClr val="accent6">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en-US" sz="1500" kern="1200" dirty="0" smtClean="0"/>
            <a:t> </a:t>
          </a:r>
          <a:endParaRPr lang="en-US" sz="1500" kern="1200" dirty="0"/>
        </a:p>
      </dsp:txBody>
      <dsp:txXfrm>
        <a:off x="336411" y="648297"/>
        <a:ext cx="445996" cy="383420"/>
      </dsp:txXfrm>
    </dsp:sp>
    <dsp:sp modelId="{652F7C19-BFA0-4EDB-9899-7E2EC8013B54}">
      <dsp:nvSpPr>
        <dsp:cNvPr id="0" name=""/>
        <dsp:cNvSpPr/>
      </dsp:nvSpPr>
      <dsp:spPr>
        <a:xfrm>
          <a:off x="648178" y="113082"/>
          <a:ext cx="542490" cy="542490"/>
        </a:xfrm>
        <a:prstGeom prst="gear6">
          <a:avLst/>
        </a:prstGeom>
        <a:solidFill>
          <a:schemeClr val="accent6">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en-US" sz="1500" kern="1200" dirty="0" smtClean="0"/>
            <a:t> </a:t>
          </a:r>
          <a:endParaRPr lang="en-US" sz="1500" kern="1200" dirty="0"/>
        </a:p>
      </dsp:txBody>
      <dsp:txXfrm>
        <a:off x="784751" y="250481"/>
        <a:ext cx="269344" cy="267692"/>
      </dsp:txXfrm>
    </dsp:sp>
    <dsp:sp modelId="{CBE88A28-1957-432B-9982-B6550F2D452F}">
      <dsp:nvSpPr>
        <dsp:cNvPr id="0" name=""/>
        <dsp:cNvSpPr/>
      </dsp:nvSpPr>
      <dsp:spPr>
        <a:xfrm rot="8021252">
          <a:off x="90419" y="393213"/>
          <a:ext cx="917487" cy="917487"/>
        </a:xfrm>
        <a:prstGeom prst="circularArrow">
          <a:avLst>
            <a:gd name="adj1" fmla="val 4878"/>
            <a:gd name="adj2" fmla="val 312630"/>
            <a:gd name="adj3" fmla="val 2760066"/>
            <a:gd name="adj4" fmla="val 15850696"/>
            <a:gd name="adj5" fmla="val 5691"/>
          </a:avLst>
        </a:prstGeom>
        <a:solidFill>
          <a:schemeClr val="accent6">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sp>
    <dsp:sp modelId="{42FC8968-FC1B-48EF-8E35-08DF48D02A31}">
      <dsp:nvSpPr>
        <dsp:cNvPr id="0" name=""/>
        <dsp:cNvSpPr/>
      </dsp:nvSpPr>
      <dsp:spPr>
        <a:xfrm>
          <a:off x="559409" y="-6670"/>
          <a:ext cx="693710" cy="693710"/>
        </a:xfrm>
        <a:prstGeom prst="leftCircularArrow">
          <a:avLst>
            <a:gd name="adj1" fmla="val 6452"/>
            <a:gd name="adj2" fmla="val 429999"/>
            <a:gd name="adj3" fmla="val 10489124"/>
            <a:gd name="adj4" fmla="val 14837806"/>
            <a:gd name="adj5" fmla="val 7527"/>
          </a:avLst>
        </a:prstGeom>
        <a:solidFill>
          <a:schemeClr val="accent6">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8/layout/CircularPictureCallout">
  <dgm:title val=""/>
  <dgm:desc val=""/>
  <dgm:catLst>
    <dgm:cat type="picture" pri="2000"/>
    <dgm:cat type="pictureconvert" pri="2000"/>
  </dgm:catLst>
  <dgm:sampData>
    <dgm:dataModel>
      <dgm:ptLst>
        <dgm:pt modelId="0" type="doc"/>
        <dgm:pt modelId="1"/>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2"/>
    </dgm:constrLst>
    <dgm:layoutNode name="Name1">
      <dgm:alg type="composite"/>
      <dgm:shape xmlns:r="http://schemas.openxmlformats.org/officeDocument/2006/relationships" r:blip="">
        <dgm:adjLst/>
      </dgm:shape>
      <dgm:choose name="Name2">
        <dgm:if name="Name3" axis="ch" ptType="node" func="cnt" op="lte" val="1">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w" refFor="ch" refForName="picture_1" fact="0.18"/>
            <dgm:constr type="t" for="ch" forName="text_1" refType="h" refFor="ch" refForName="picture_1" fact="0.531"/>
          </dgm:constrLst>
        </dgm:if>
        <dgm:if name="Name4" axis="ch" ptType="node" func="cnt" op="lte" val="2">
          <dgm:choose name="Name5">
            <dgm:if name="Name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l" for="ch" forName="picture_2" refType="w" refFor="ch" refForName="picture_1" fact="1.21"/>
                <dgm:constr type="ctrY" for="ch" forName="picture_2" refType="h" refFor="ch" refForName="picture_1" fact="0.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Lst>
            </dgm:if>
            <dgm:else name="Name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r" for="ch" forName="picture_2" refType="w"/>
                <dgm:constr type="rOff" for="ch" forName="picture_2" refType="w" refFor="ch" refForName="picture_1" fact="-1.21"/>
                <dgm:constr type="ctrY" for="ch" forName="picture_2" refType="h" refFor="ch" refForName="picture_1" fact="0.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Lst>
            </dgm:else>
          </dgm:choose>
        </dgm:if>
        <dgm:if name="Name8" axis="ch" ptType="node" func="cnt" op="lte" val="3">
          <dgm:choose name="Name9">
            <dgm:if name="Name10"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l" for="ch" forName="picture_2" refType="w" refFor="ch" refForName="picture_1" fact="1.21"/>
                <dgm:constr type="ctrY" for="ch" forName="picture_2" refType="h" refFor="ch" refForName="picture_1" fact="0.18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l" for="ch" forName="picture_3" refType="w" refFor="ch" refForName="picture_1" fact="1.21"/>
                <dgm:constr type="ctrY" for="ch" forName="picture_3" refType="h" refFor="ch" refForName="picture_1" fact="0.812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Lst>
            </dgm:if>
            <dgm:else name="Name11">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r" for="ch" forName="picture_2" refType="w"/>
                <dgm:constr type="rOff" for="ch" forName="picture_2" refType="w" refFor="ch" refForName="picture_1" fact="-1.21"/>
                <dgm:constr type="ctrY" for="ch" forName="picture_2" refType="h" refFor="ch" refForName="picture_1" fact="0.18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r" for="ch" forName="picture_3" refType="w"/>
                <dgm:constr type="rOff" for="ch" forName="picture_3" refType="w" refFor="ch" refForName="picture_1" fact="-1.21"/>
                <dgm:constr type="ctrY" for="ch" forName="picture_3" refType="h" refFor="ch" refForName="picture_1" fact="0.812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Lst>
            </dgm:else>
          </dgm:choose>
        </dgm:if>
        <dgm:if name="Name12" axis="ch" ptType="node" func="cnt" op="lte" val="4">
          <dgm:choose name="Name13">
            <dgm:if name="Name14"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l" for="ch" forName="picture_2" refType="w" refFor="ch" refForName="picture_1" fact="1.354"/>
                <dgm:constr type="ctrY" for="ch" forName="picture_2" refType="h" refFor="ch" refForName="picture_1" fact="0.1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l" for="ch" forName="picture_3" refType="w" refFor="ch" refForName="picture_1" fact="1.21"/>
                <dgm:constr type="ctrY" for="ch" forName="picture_3" refType="h" refFor="ch" refForName="picture_1" fact="0.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l" for="ch" forName="picture_4" refType="w" refFor="ch" refForName="picture_1" fact="1.354"/>
                <dgm:constr type="ctrY" for="ch" forName="picture_4" refType="h" refFor="ch" refForName="picture_1" fact="0.8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Lst>
            </dgm:if>
            <dgm:else name="Name15">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r" for="ch" forName="picture_2" refType="w"/>
                <dgm:constr type="rOff" for="ch" forName="picture_2" refType="w" refFor="ch" refForName="picture_1" fact="-1.354"/>
                <dgm:constr type="ctrY" for="ch" forName="picture_2" refType="h" refFor="ch" refForName="picture_1" fact="0.1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r" for="ch" forName="picture_3" refType="w"/>
                <dgm:constr type="rOff" for="ch" forName="picture_3" refType="w" refFor="ch" refForName="picture_1" fact="-1.21"/>
                <dgm:constr type="ctrY" for="ch" forName="picture_3" refType="h" refFor="ch" refForName="picture_1" fact="0.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r" for="ch" forName="picture_4" refType="w"/>
                <dgm:constr type="rOff" for="ch" forName="picture_4" refType="w" refFor="ch" refForName="picture_1" fact="-1.354"/>
                <dgm:constr type="ctrY" for="ch" forName="picture_4" refType="h" refFor="ch" refForName="picture_1" fact="0.8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Lst>
            </dgm:else>
          </dgm:choose>
        </dgm:if>
        <dgm:if name="Name16" axis="ch" ptType="node" func="cnt" op="lte" val="5">
          <dgm:choose name="Name17">
            <dgm:if name="Name18"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l" for="ch" forName="picture_2" refType="w" refFor="ch" refForName="picture_1" fact="1.375"/>
                <dgm:constr type="ctrY" for="ch" forName="picture_2" refType="h" refFor="ch" refForName="picture_1" fact="0.11"/>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l" for="ch" forName="picture_3" refType="w" refFor="ch" refForName="picture_1" fact="1.21"/>
                <dgm:constr type="ctrY" for="ch" forName="picture_3" refType="h" refFor="ch" refForName="picture_1" fact="0.353"/>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l" for="ch" forName="picture_4" refType="w" refFor="ch" refForName="picture_1" fact="1.21"/>
                <dgm:constr type="ctrY" for="ch" forName="picture_4" refType="h" refFor="ch" refForName="picture_1" fact="0.647"/>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l" for="ch" forName="picture_5" refType="w" refFor="ch" refForName="picture_1" fact="1.375"/>
                <dgm:constr type="ctrY" for="ch" forName="picture_5" refType="h" refFor="ch" refForName="picture_1" fact="0.8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Lst>
            </dgm:if>
            <dgm:else name="Name19">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r" for="ch" forName="picture_2" refType="w"/>
                <dgm:constr type="rOff" for="ch" forName="picture_2" refType="w" refFor="ch" refForName="picture_1" fact="-1.375"/>
                <dgm:constr type="ctrY" for="ch" forName="picture_2" refType="h" refFor="ch" refForName="picture_1" fact="0.11"/>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r" for="ch" forName="picture_3" refType="w"/>
                <dgm:constr type="rOff" for="ch" forName="picture_3" refType="w" refFor="ch" refForName="picture_1" fact="-1.21"/>
                <dgm:constr type="ctrY" for="ch" forName="picture_3" refType="h" refFor="ch" refForName="picture_1" fact="0.353"/>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r" for="ch" forName="picture_4" refType="w"/>
                <dgm:constr type="rOff" for="ch" forName="picture_4" refType="w" refFor="ch" refForName="picture_1" fact="-1.21"/>
                <dgm:constr type="ctrY" for="ch" forName="picture_4" refType="h" refFor="ch" refForName="picture_1" fact="0.647"/>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r" for="ch" forName="picture_5" refType="w"/>
                <dgm:constr type="rOff" for="ch" forName="picture_5" refType="w" refFor="ch" refForName="picture_1" fact="-1.375"/>
                <dgm:constr type="ctrY" for="ch" forName="picture_5" refType="h" refFor="ch" refForName="picture_1" fact="0.8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Lst>
            </dgm:else>
          </dgm:choose>
        </dgm:if>
        <dgm:if name="Name20" axis="ch" ptType="node" func="cnt" op="lte" val="6">
          <dgm:choose name="Name21">
            <dgm:if name="Name22"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l" for="ch" forName="picture_2" refType="w" refFor="ch" refForName="picture_1" fact="1.4238"/>
                <dgm:constr type="ctrY" for="ch" forName="picture_2" refType="h" refFor="ch" refForName="picture_1" fact="0.09"/>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l" for="ch" forName="picture_3" refType="w" refFor="ch" refForName="picture_1" fact="1.2667"/>
                <dgm:constr type="ctrY" for="ch" forName="picture_3" refType="h" refFor="ch" refForName="picture_1" fact="0.261"/>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l" for="ch" forName="picture_4" refType="w" refFor="ch" refForName="picture_1" fact="1.21"/>
                <dgm:constr type="ctrY" for="ch" forName="picture_4" refType="h" refFor="ch" refForName="picture_1" fact="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l" for="ch" forName="picture_5" refType="w" refFor="ch" refForName="picture_1" fact="1.2667"/>
                <dgm:constr type="ctrY" for="ch" forName="picture_5" refType="h" refFor="ch" refForName="picture_1" fact="0.73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l" for="ch" forName="picture_6" refType="w" refFor="ch" refForName="picture_1" fact="1.4238"/>
                <dgm:constr type="ctrY" for="ch" forName="picture_6" refType="h" refFor="ch" refForName="picture_1" fact="0.91"/>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Lst>
            </dgm:if>
            <dgm:else name="Name23">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r" for="ch" forName="picture_2" refType="w"/>
                <dgm:constr type="rOff" for="ch" forName="picture_2" refType="w" refFor="ch" refForName="picture_1" fact="-1.4238"/>
                <dgm:constr type="ctrY" for="ch" forName="picture_2" refType="h" refFor="ch" refForName="picture_1" fact="0.09"/>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r" for="ch" forName="picture_3" refType="w"/>
                <dgm:constr type="rOff" for="ch" forName="picture_3" refType="w" refFor="ch" refForName="picture_1" fact="-1.2667"/>
                <dgm:constr type="ctrY" for="ch" forName="picture_3" refType="h" refFor="ch" refForName="picture_1" fact="0.261"/>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r" for="ch" forName="picture_4" refType="w"/>
                <dgm:constr type="rOff" for="ch" forName="picture_4" refType="w" refFor="ch" refForName="picture_1" fact="-1.21"/>
                <dgm:constr type="ctrY" for="ch" forName="picture_4" refType="h" refFor="ch" refForName="picture_1" fact="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r" for="ch" forName="picture_5" refType="w"/>
                <dgm:constr type="rOff" for="ch" forName="picture_5" refType="w" refFor="ch" refForName="picture_1" fact="-1.2667"/>
                <dgm:constr type="ctrY" for="ch" forName="picture_5" refType="h" refFor="ch" refForName="picture_1" fact="0.73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r" for="ch" forName="picture_6" refType="w"/>
                <dgm:constr type="rOff" for="ch" forName="picture_6" refType="w" refFor="ch" refForName="picture_1" fact="-1.4238"/>
                <dgm:constr type="ctrY" for="ch" forName="picture_6" refType="h" refFor="ch" refForName="picture_1" fact="0.91"/>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Lst>
            </dgm:else>
          </dgm:choose>
        </dgm:if>
        <dgm:else name="Name24">
          <dgm:choose name="Name25">
            <dgm:if name="Name2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l" for="ch" forName="picture_2" refType="w" refFor="ch" refForName="picture_1" fact="1.4363"/>
                <dgm:constr type="ctrY" for="ch" forName="picture_2" refType="h" refFor="ch" refForName="picture_1" fact="0.0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l" for="ch" forName="picture_3" refType="w" refFor="ch" refForName="picture_1" fact="1.2898"/>
                <dgm:constr type="ctrY" for="ch" forName="picture_3" refType="h" refFor="ch" refForName="picture_1" fact="0.227"/>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l" for="ch" forName="picture_4" refType="w" refFor="ch" refForName="picture_1" fact="1.21"/>
                <dgm:constr type="ctrY" for="ch" forName="picture_4" refType="h" refFor="ch" refForName="picture_1" fact="0.4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l" for="ch" forName="picture_5" refType="w" refFor="ch" refForName="picture_1" fact="1.21"/>
                <dgm:constr type="ctrY" for="ch" forName="picture_5" refType="h" refFor="ch" refForName="picture_1" fact="0.595"/>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l" for="ch" forName="picture_6" refType="w" refFor="ch" refForName="picture_1" fact="1.2898"/>
                <dgm:constr type="ctrY" for="ch" forName="picture_6" refType="h" refFor="ch" refForName="picture_1" fact="0.773"/>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l" for="ch" forName="picture_7" refType="w" refFor="ch" refForName="picture_1" fact="1.4363"/>
                <dgm:constr type="ctrY" for="ch" forName="picture_7" refType="h" refFor="ch" refForName="picture_1" fact="0.925"/>
                <dgm:constr type="l" for="ch" forName="line_7" refType="ctrX" refFor="ch" refForName="picture_1"/>
                <dgm:constr type="h" for="ch" forName="line_7"/>
                <dgm:constr type="r" for="ch" forName="line_7" refType="ctrX" refFor="ch" refForName="picture_7"/>
                <dgm:constr type="ctrY" for="ch" forName="line_7" refType="ctrY" refFor="ch" refForName="picture_7"/>
                <dgm:constr type="r" for="ch" forName="textparent_7" refType="w"/>
                <dgm:constr type="h" for="ch" forName="textparent_7" refType="h" refFor="ch" refForName="picture_7"/>
                <dgm:constr type="l" for="ch" forName="textparent_7" refType="r" refFor="ch" refForName="picture_7"/>
                <dgm:constr type="ctrY" for="ch" forName="textparent_7" refType="ctrY" refFor="ch" refForName="picture_7"/>
                <dgm:constr type="primFontSz" for="des" forName="text_7" refType="primFontSz" refFor="des" refForName="text_2" op="equ"/>
              </dgm:constrLst>
            </dgm:if>
            <dgm:else name="Name2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r" for="ch" forName="picture_2" refType="w"/>
                <dgm:constr type="rOff" for="ch" forName="picture_2" refType="w" refFor="ch" refForName="picture_1" fact="-1.4363"/>
                <dgm:constr type="ctrY" for="ch" forName="picture_2" refType="h" refFor="ch" refForName="picture_1" fact="0.0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r" for="ch" forName="picture_3" refType="w"/>
                <dgm:constr type="rOff" for="ch" forName="picture_3" refType="w" refFor="ch" refForName="picture_1" fact="-1.2898"/>
                <dgm:constr type="ctrY" for="ch" forName="picture_3" refType="h" refFor="ch" refForName="picture_1" fact="0.227"/>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r" for="ch" forName="picture_4" refType="w"/>
                <dgm:constr type="rOff" for="ch" forName="picture_4" refType="w" refFor="ch" refForName="picture_1" fact="-1.21"/>
                <dgm:constr type="ctrY" for="ch" forName="picture_4" refType="h" refFor="ch" refForName="picture_1" fact="0.4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r" for="ch" forName="picture_5" refType="w"/>
                <dgm:constr type="rOff" for="ch" forName="picture_5" refType="w" refFor="ch" refForName="picture_1" fact="-1.21"/>
                <dgm:constr type="ctrY" for="ch" forName="picture_5" refType="h" refFor="ch" refForName="picture_1" fact="0.595"/>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r" for="ch" forName="picture_6" refType="w"/>
                <dgm:constr type="rOff" for="ch" forName="picture_6" refType="w" refFor="ch" refForName="picture_1" fact="-1.2898"/>
                <dgm:constr type="ctrY" for="ch" forName="picture_6" refType="h" refFor="ch" refForName="picture_1" fact="0.773"/>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r" for="ch" forName="picture_7" refType="w"/>
                <dgm:constr type="rOff" for="ch" forName="picture_7" refType="w" refFor="ch" refForName="picture_1" fact="-1.4363"/>
                <dgm:constr type="ctrY" for="ch" forName="picture_7" refType="h" refFor="ch" refForName="picture_1" fact="0.925"/>
                <dgm:constr type="r" for="ch" forName="line_7" refType="ctrX" refFor="ch" refForName="picture_1"/>
                <dgm:constr type="h" for="ch" forName="line_7"/>
                <dgm:constr type="l" for="ch" forName="line_7" refType="ctrX" refFor="ch" refForName="picture_7"/>
                <dgm:constr type="ctrY" for="ch" forName="line_7" refType="ctrY" refFor="ch" refForName="picture_7"/>
                <dgm:constr type="l" for="ch" forName="textparent_7"/>
                <dgm:constr type="h" for="ch" forName="textparent_7" refType="h" refFor="ch" refForName="picture_7"/>
                <dgm:constr type="r" for="ch" forName="textparent_7" refType="l" refFor="ch" refForName="picture_7"/>
                <dgm:constr type="ctrY" for="ch" forName="textparent_7" refType="ctrY" refFor="ch" refForName="picture_7"/>
                <dgm:constr type="primFontSz" for="des" forName="text_7" refType="primFontSz" refFor="des" refForName="text_2" op="equ"/>
              </dgm:constrLst>
            </dgm:else>
          </dgm:choose>
        </dgm:else>
      </dgm:choose>
      <dgm:forEach name="wrapper" axis="self" ptType="parTrans">
        <dgm:forEach name="wrapper2" axis="self" ptType="sibTrans" st="2">
          <dgm:forEach name="pictureRepeat" axis="self">
            <dgm:layoutNode name="pictureRepeatNode" styleLbl="alignImgPlace1">
              <dgm:alg type="sp"/>
              <dgm:shape xmlns:r="http://schemas.openxmlformats.org/officeDocument/2006/relationships" type="ellipse" r:blip="" blipPhldr="1">
                <dgm:adjLst/>
              </dgm:shape>
              <dgm:presOf axis="self"/>
            </dgm:layoutNode>
          </dgm:forEach>
        </dgm:forEach>
      </dgm:forEach>
      <dgm:forEach name="Name28" axis="ch" ptType="sibTrans" hideLastTrans="0" cnt="1">
        <dgm:layoutNode name="picture_1">
          <dgm:alg type="sp"/>
          <dgm:shape xmlns:r="http://schemas.openxmlformats.org/officeDocument/2006/relationships" r:blip="">
            <dgm:adjLst/>
          </dgm:shape>
          <dgm:presOf/>
          <dgm:constrLst/>
          <dgm:forEach name="Name29" ref="pictureRepeat"/>
        </dgm:layoutNode>
      </dgm:forEach>
      <dgm:forEach name="Name30" axis="ch" ptType="node" cnt="1">
        <dgm:layoutNode name="text_1" styleLbl="node1">
          <dgm:varLst>
            <dgm:bulletEnabled val="1"/>
          </dgm:varLst>
          <dgm:alg type="tx">
            <dgm:param type="txAnchorVert" val="b"/>
            <dgm:param type="txAnchorVertCh" val="b"/>
            <dgm:param type="parTxRTLAlign" val="r"/>
            <dgm:param type="shpTxRTLAlignCh" val="r"/>
          </dgm:alg>
          <dgm:shape xmlns:r="http://schemas.openxmlformats.org/officeDocument/2006/relationships" type="rect" r:blip="" hideGeom="1">
            <dgm:adjLst/>
          </dgm:shape>
          <dgm:presOf axis="desOrSelf" ptType="node"/>
          <dgm:constrLst>
            <dgm:constr type="primFontSz" val="65"/>
            <dgm:constr type="lMarg"/>
            <dgm:constr type="rMarg"/>
            <dgm:constr type="tMarg"/>
            <dgm:constr type="bMarg"/>
          </dgm:constrLst>
          <dgm:ruleLst>
            <dgm:rule type="primFontSz" val="5" fact="NaN" max="NaN"/>
          </dgm:ruleLst>
        </dgm:layoutNode>
      </dgm:forEach>
      <dgm:forEach name="Name31" axis="ch" ptType="sibTrans" hideLastTrans="0" st="2" cnt="1">
        <dgm:layoutNode name="picture_2">
          <dgm:alg type="sp"/>
          <dgm:shape xmlns:r="http://schemas.openxmlformats.org/officeDocument/2006/relationships" r:blip="">
            <dgm:adjLst/>
          </dgm:shape>
          <dgm:presOf/>
          <dgm:constrLst/>
          <dgm:forEach name="Name32" ref="pictureRepeat"/>
        </dgm:layoutNode>
      </dgm:forEach>
      <dgm:forEach name="Name33" axis="ch" ptType="node" st="2" cnt="1">
        <dgm:layoutNode name="line_2" styleLbl="parChTrans1D1">
          <dgm:alg type="sp"/>
          <dgm:shape xmlns:r="http://schemas.openxmlformats.org/officeDocument/2006/relationships" type="line" r:blip="" zOrderOff="-100">
            <dgm:adjLst/>
          </dgm:shape>
          <dgm:presOf/>
        </dgm:layoutNode>
        <dgm:layoutNode name="textparent_2">
          <dgm:choose name="Name34">
            <dgm:if name="Name35" func="var" arg="dir" op="equ" val="norm">
              <dgm:alg type="lin">
                <dgm:param type="horzAlign" val="l"/>
              </dgm:alg>
            </dgm:if>
            <dgm:else name="Name36">
              <dgm:alg type="lin">
                <dgm:param type="horzAlign" val="r"/>
              </dgm:alg>
            </dgm:else>
          </dgm:choose>
          <dgm:shape xmlns:r="http://schemas.openxmlformats.org/officeDocument/2006/relationships" type="rect" r:blip="" hideGeom="1">
            <dgm:adjLst/>
          </dgm:shape>
          <dgm:constrLst>
            <dgm:constr type="userW" for="ch" forName="text_2" refType="w"/>
            <dgm:constr type="h" for="ch" forName="text_2" refType="h"/>
          </dgm:constrLst>
          <dgm:presOf/>
          <dgm:layoutNode name="text_2" styleLbl="revTx">
            <dgm:varLst>
              <dgm:bulletEnabled val="1"/>
            </dgm:varLst>
            <dgm:choose name="Name37">
              <dgm:if name="Name38" func="var" arg="dir" op="equ" val="norm">
                <dgm:alg type="tx">
                  <dgm:param type="parTxLTRAlign" val="l"/>
                  <dgm:param type="shpTxLTRAlignCh" val="l"/>
                  <dgm:param type="parTxRTLAlign" val="r"/>
                  <dgm:param type="shpTxRTLAlignCh" val="r"/>
                </dgm:alg>
              </dgm:if>
              <dgm:else name="Name39">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0" axis="ch" ptType="sibTrans" hideLastTrans="0" st="3" cnt="1">
        <dgm:layoutNode name="picture_3">
          <dgm:alg type="sp"/>
          <dgm:shape xmlns:r="http://schemas.openxmlformats.org/officeDocument/2006/relationships" r:blip="">
            <dgm:adjLst/>
          </dgm:shape>
          <dgm:presOf/>
          <dgm:constrLst/>
          <dgm:forEach name="Name41" ref="pictureRepeat"/>
        </dgm:layoutNode>
      </dgm:forEach>
      <dgm:forEach name="Name42" axis="ch" ptType="node" st="3" cnt="1">
        <dgm:layoutNode name="line_3" styleLbl="parChTrans1D1">
          <dgm:alg type="sp"/>
          <dgm:shape xmlns:r="http://schemas.openxmlformats.org/officeDocument/2006/relationships" type="line" r:blip="" zOrderOff="-100">
            <dgm:adjLst/>
          </dgm:shape>
          <dgm:presOf/>
        </dgm:layoutNode>
        <dgm:layoutNode name="textparent_3">
          <dgm:choose name="Name43">
            <dgm:if name="Name44" func="var" arg="dir" op="equ" val="norm">
              <dgm:alg type="lin">
                <dgm:param type="horzAlign" val="l"/>
              </dgm:alg>
            </dgm:if>
            <dgm:else name="Name45">
              <dgm:alg type="lin">
                <dgm:param type="horzAlign" val="r"/>
              </dgm:alg>
            </dgm:else>
          </dgm:choose>
          <dgm:shape xmlns:r="http://schemas.openxmlformats.org/officeDocument/2006/relationships" type="rect" r:blip="" hideGeom="1">
            <dgm:adjLst/>
          </dgm:shape>
          <dgm:constrLst>
            <dgm:constr type="userW" for="ch" forName="text_3" refType="w"/>
            <dgm:constr type="h" for="ch" forName="text_3" refType="h"/>
          </dgm:constrLst>
          <dgm:presOf/>
          <dgm:layoutNode name="text_3" styleLbl="revTx">
            <dgm:varLst>
              <dgm:bulletEnabled val="1"/>
            </dgm:varLst>
            <dgm:choose name="Name46">
              <dgm:if name="Name47" func="var" arg="dir" op="equ" val="norm">
                <dgm:alg type="tx">
                  <dgm:param type="parTxLTRAlign" val="l"/>
                  <dgm:param type="shpTxLTRAlignCh" val="l"/>
                  <dgm:param type="parTxRTLAlign" val="r"/>
                  <dgm:param type="shpTxRTLAlignCh" val="r"/>
                </dgm:alg>
              </dgm:if>
              <dgm:else name="Name48">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9" axis="ch" ptType="sibTrans" hideLastTrans="0" st="4" cnt="1">
        <dgm:layoutNode name="picture_4">
          <dgm:alg type="sp"/>
          <dgm:shape xmlns:r="http://schemas.openxmlformats.org/officeDocument/2006/relationships" r:blip="">
            <dgm:adjLst/>
          </dgm:shape>
          <dgm:presOf/>
          <dgm:constrLst/>
          <dgm:forEach name="Name50" ref="pictureRepeat"/>
        </dgm:layoutNode>
      </dgm:forEach>
      <dgm:forEach name="Name51" axis="ch" ptType="node" st="4" cnt="1">
        <dgm:layoutNode name="line_4" styleLbl="parChTrans1D1">
          <dgm:alg type="sp"/>
          <dgm:shape xmlns:r="http://schemas.openxmlformats.org/officeDocument/2006/relationships" type="line" r:blip="" zOrderOff="-100">
            <dgm:adjLst/>
          </dgm:shape>
          <dgm:presOf/>
        </dgm:layoutNode>
        <dgm:layoutNode name="textparent_4">
          <dgm:choose name="Name52">
            <dgm:if name="Name53" func="var" arg="dir" op="equ" val="norm">
              <dgm:alg type="lin">
                <dgm:param type="horzAlign" val="l"/>
              </dgm:alg>
            </dgm:if>
            <dgm:else name="Name54">
              <dgm:alg type="lin">
                <dgm:param type="horzAlign" val="r"/>
              </dgm:alg>
            </dgm:else>
          </dgm:choose>
          <dgm:shape xmlns:r="http://schemas.openxmlformats.org/officeDocument/2006/relationships" type="rect" r:blip="" hideGeom="1">
            <dgm:adjLst/>
          </dgm:shape>
          <dgm:constrLst>
            <dgm:constr type="userW" for="ch" forName="text_4" refType="w"/>
            <dgm:constr type="h" for="ch" forName="text_4" refType="h"/>
          </dgm:constrLst>
          <dgm:presOf/>
          <dgm:layoutNode name="text_4" styleLbl="revTx">
            <dgm:varLst>
              <dgm:bulletEnabled val="1"/>
            </dgm:varLst>
            <dgm:choose name="Name55">
              <dgm:if name="Name56" func="var" arg="dir" op="equ" val="norm">
                <dgm:alg type="tx">
                  <dgm:param type="parTxLTRAlign" val="l"/>
                  <dgm:param type="shpTxLTRAlignCh" val="l"/>
                  <dgm:param type="parTxRTLAlign" val="r"/>
                  <dgm:param type="shpTxRTLAlignCh" val="r"/>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58" axis="ch" ptType="sibTrans" hideLastTrans="0" st="5" cnt="1">
        <dgm:layoutNode name="picture_5">
          <dgm:alg type="sp"/>
          <dgm:shape xmlns:r="http://schemas.openxmlformats.org/officeDocument/2006/relationships" r:blip="">
            <dgm:adjLst/>
          </dgm:shape>
          <dgm:presOf/>
          <dgm:constrLst/>
          <dgm:forEach name="Name59" ref="pictureRepeat"/>
        </dgm:layoutNode>
      </dgm:forEach>
      <dgm:forEach name="Name60" axis="ch" ptType="node" st="5" cnt="1">
        <dgm:layoutNode name="line_5" styleLbl="parChTrans1D1">
          <dgm:alg type="sp"/>
          <dgm:shape xmlns:r="http://schemas.openxmlformats.org/officeDocument/2006/relationships" type="line" r:blip="" zOrderOff="-100">
            <dgm:adjLst/>
          </dgm:shape>
          <dgm:presOf/>
        </dgm:layoutNode>
        <dgm:layoutNode name="textparent_5">
          <dgm:choose name="Name61">
            <dgm:if name="Name62" func="var" arg="dir" op="equ" val="norm">
              <dgm:alg type="lin">
                <dgm:param type="horzAlign" val="l"/>
              </dgm:alg>
            </dgm:if>
            <dgm:else name="Name63">
              <dgm:alg type="lin">
                <dgm:param type="horzAlign" val="r"/>
              </dgm:alg>
            </dgm:else>
          </dgm:choose>
          <dgm:shape xmlns:r="http://schemas.openxmlformats.org/officeDocument/2006/relationships" type="rect" r:blip="" hideGeom="1">
            <dgm:adjLst/>
          </dgm:shape>
          <dgm:constrLst>
            <dgm:constr type="userW" for="ch" forName="text_5" refType="w"/>
            <dgm:constr type="h" for="ch" forName="text_5" refType="h"/>
          </dgm:constrLst>
          <dgm:presOf/>
          <dgm:layoutNode name="text_5" styleLbl="revTx">
            <dgm:varLst>
              <dgm:bulletEnabled val="1"/>
            </dgm:varLst>
            <dgm:choose name="Name64">
              <dgm:if name="Name65" func="var" arg="dir" op="equ" val="norm">
                <dgm:alg type="tx">
                  <dgm:param type="parTxLTRAlign" val="l"/>
                  <dgm:param type="shpTxLTRAlignCh" val="l"/>
                  <dgm:param type="parTxRTLAlign" val="r"/>
                  <dgm:param type="shpTxRTLAlignCh" val="r"/>
                </dgm:alg>
              </dgm:if>
              <dgm:else name="Name66">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67" axis="ch" ptType="sibTrans" hideLastTrans="0" st="6" cnt="1">
        <dgm:layoutNode name="picture_6">
          <dgm:alg type="sp"/>
          <dgm:shape xmlns:r="http://schemas.openxmlformats.org/officeDocument/2006/relationships" r:blip="">
            <dgm:adjLst/>
          </dgm:shape>
          <dgm:presOf/>
          <dgm:constrLst/>
          <dgm:forEach name="Name68" ref="pictureRepeat"/>
        </dgm:layoutNode>
      </dgm:forEach>
      <dgm:forEach name="Name69" axis="ch" ptType="node" st="6" cnt="1">
        <dgm:layoutNode name="line_6" styleLbl="parChTrans1D1">
          <dgm:alg type="sp"/>
          <dgm:shape xmlns:r="http://schemas.openxmlformats.org/officeDocument/2006/relationships" type="line" r:blip="" zOrderOff="-100">
            <dgm:adjLst/>
          </dgm:shape>
          <dgm:presOf/>
        </dgm:layoutNode>
        <dgm:layoutNode name="textparent_6">
          <dgm:choose name="Name70">
            <dgm:if name="Name71" func="var" arg="dir" op="equ" val="norm">
              <dgm:alg type="lin">
                <dgm:param type="horzAlign" val="l"/>
              </dgm:alg>
            </dgm:if>
            <dgm:else name="Name72">
              <dgm:alg type="lin">
                <dgm:param type="horzAlign" val="r"/>
              </dgm:alg>
            </dgm:else>
          </dgm:choose>
          <dgm:shape xmlns:r="http://schemas.openxmlformats.org/officeDocument/2006/relationships" type="rect" r:blip="" hideGeom="1">
            <dgm:adjLst/>
          </dgm:shape>
          <dgm:constrLst>
            <dgm:constr type="userW" for="ch" forName="text_6" refType="w"/>
            <dgm:constr type="h" for="ch" forName="text_6" refType="h"/>
          </dgm:constrLst>
          <dgm:presOf/>
          <dgm:layoutNode name="text_6" styleLbl="revTx">
            <dgm:varLst>
              <dgm:bulletEnabled val="1"/>
            </dgm:varLst>
            <dgm:choose name="Name73">
              <dgm:if name="Name74" func="var" arg="dir" op="equ" val="norm">
                <dgm:alg type="tx">
                  <dgm:param type="parTxLTRAlign" val="l"/>
                  <dgm:param type="shpTxLTRAlignCh" val="l"/>
                  <dgm:param type="parTxRTLAlign" val="r"/>
                  <dgm:param type="shpTxRTLAlignCh" val="r"/>
                </dgm:alg>
              </dgm:if>
              <dgm:else name="Name75">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76" axis="ch" ptType="sibTrans" hideLastTrans="0" st="7" cnt="1">
        <dgm:layoutNode name="picture_7">
          <dgm:alg type="sp"/>
          <dgm:shape xmlns:r="http://schemas.openxmlformats.org/officeDocument/2006/relationships" r:blip="">
            <dgm:adjLst/>
          </dgm:shape>
          <dgm:presOf/>
          <dgm:constrLst/>
          <dgm:forEach name="Name77" ref="pictureRepeat"/>
        </dgm:layoutNode>
      </dgm:forEach>
      <dgm:forEach name="Name78" axis="ch" ptType="node" st="7" cnt="1">
        <dgm:layoutNode name="line_7" styleLbl="parChTrans1D1">
          <dgm:alg type="sp"/>
          <dgm:shape xmlns:r="http://schemas.openxmlformats.org/officeDocument/2006/relationships" type="line" r:blip="" zOrderOff="-100">
            <dgm:adjLst/>
          </dgm:shape>
          <dgm:presOf/>
        </dgm:layoutNode>
        <dgm:layoutNode name="textparent_7">
          <dgm:choose name="Name79">
            <dgm:if name="Name80" func="var" arg="dir" op="equ" val="norm">
              <dgm:alg type="lin">
                <dgm:param type="horzAlign" val="l"/>
              </dgm:alg>
            </dgm:if>
            <dgm:else name="Name81">
              <dgm:alg type="lin">
                <dgm:param type="horzAlign" val="r"/>
              </dgm:alg>
            </dgm:else>
          </dgm:choose>
          <dgm:shape xmlns:r="http://schemas.openxmlformats.org/officeDocument/2006/relationships" type="rect" r:blip="" hideGeom="1">
            <dgm:adjLst/>
          </dgm:shape>
          <dgm:constrLst>
            <dgm:constr type="userW" for="ch" forName="text_7" refType="w"/>
            <dgm:constr type="h" for="ch" forName="text_7" refType="h"/>
          </dgm:constrLst>
          <dgm:presOf/>
          <dgm:layoutNode name="text_7" styleLbl="revTx">
            <dgm:varLst>
              <dgm:bulletEnabled val="1"/>
            </dgm:varLst>
            <dgm:choose name="Name82">
              <dgm:if name="Name83" func="var" arg="dir" op="equ" val="norm">
                <dgm:alg type="tx">
                  <dgm:param type="parTxLTRAlign" val="l"/>
                  <dgm:param type="shpTxLTRAlignCh" val="l"/>
                  <dgm:param type="parTxRTLAlign" val="r"/>
                  <dgm:param type="shpTxRTLAlignCh" val="r"/>
                </dgm:alg>
              </dgm:if>
              <dgm:else name="Name84">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465D3EB-CBDD-4100-83B7-3BFE0A8F411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72B4595-A79D-4567-9FE1-DCF31A42B3D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E5C0719-993D-42E1-80ED-8F01056F36C2}" type="datetimeFigureOut">
              <a:rPr lang="en-US" smtClean="0"/>
              <a:t>3/11/2021</a:t>
            </a:fld>
            <a:endParaRPr lang="en-US" dirty="0"/>
          </a:p>
        </p:txBody>
      </p:sp>
      <p:sp>
        <p:nvSpPr>
          <p:cNvPr id="4" name="Footer Placeholder 3">
            <a:extLst>
              <a:ext uri="{FF2B5EF4-FFF2-40B4-BE49-F238E27FC236}">
                <a16:creationId xmlns:a16="http://schemas.microsoft.com/office/drawing/2014/main" id="{850E452F-E862-4273-987C-980229E5320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3EE394C-9AD7-48EA-AB0F-18032A3E097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00421AD-3AC0-48CB-8727-BB447FD2264E}" type="slidenum">
              <a:rPr lang="en-US" smtClean="0"/>
              <a:t>‹#›</a:t>
            </a:fld>
            <a:endParaRPr lang="en-US" dirty="0"/>
          </a:p>
        </p:txBody>
      </p:sp>
    </p:spTree>
    <p:extLst>
      <p:ext uri="{BB962C8B-B14F-4D97-AF65-F5344CB8AC3E}">
        <p14:creationId xmlns:p14="http://schemas.microsoft.com/office/powerpoint/2010/main" val="32681598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D3BC9C-6C58-464F-B94E-FD73C5FB016E}" type="datetimeFigureOut">
              <a:rPr lang="en-US" smtClean="0"/>
              <a:t>3/11/2021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60DC36-8EFA-4378-9855-E019C55AC472}" type="slidenum">
              <a:rPr lang="en-US" smtClean="0"/>
              <a:t>‹#›</a:t>
            </a:fld>
            <a:endParaRPr lang="en-US" dirty="0"/>
          </a:p>
        </p:txBody>
      </p:sp>
    </p:spTree>
    <p:extLst>
      <p:ext uri="{BB962C8B-B14F-4D97-AF65-F5344CB8AC3E}">
        <p14:creationId xmlns:p14="http://schemas.microsoft.com/office/powerpoint/2010/main" val="1877053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a:t>
            </a:fld>
            <a:endParaRPr lang="en-US" dirty="0"/>
          </a:p>
        </p:txBody>
      </p:sp>
    </p:spTree>
    <p:extLst>
      <p:ext uri="{BB962C8B-B14F-4D97-AF65-F5344CB8AC3E}">
        <p14:creationId xmlns:p14="http://schemas.microsoft.com/office/powerpoint/2010/main" val="17735278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10</a:t>
            </a:fld>
            <a:endParaRPr lang="en-US" dirty="0"/>
          </a:p>
        </p:txBody>
      </p:sp>
    </p:spTree>
    <p:extLst>
      <p:ext uri="{BB962C8B-B14F-4D97-AF65-F5344CB8AC3E}">
        <p14:creationId xmlns:p14="http://schemas.microsoft.com/office/powerpoint/2010/main" val="61196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11</a:t>
            </a:fld>
            <a:endParaRPr lang="en-US" dirty="0"/>
          </a:p>
        </p:txBody>
      </p:sp>
    </p:spTree>
    <p:extLst>
      <p:ext uri="{BB962C8B-B14F-4D97-AF65-F5344CB8AC3E}">
        <p14:creationId xmlns:p14="http://schemas.microsoft.com/office/powerpoint/2010/main" val="10352353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12</a:t>
            </a:fld>
            <a:endParaRPr lang="en-US" dirty="0"/>
          </a:p>
        </p:txBody>
      </p:sp>
    </p:spTree>
    <p:extLst>
      <p:ext uri="{BB962C8B-B14F-4D97-AF65-F5344CB8AC3E}">
        <p14:creationId xmlns:p14="http://schemas.microsoft.com/office/powerpoint/2010/main" val="1714402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13</a:t>
            </a:fld>
            <a:endParaRPr lang="en-US" dirty="0"/>
          </a:p>
        </p:txBody>
      </p:sp>
    </p:spTree>
    <p:extLst>
      <p:ext uri="{BB962C8B-B14F-4D97-AF65-F5344CB8AC3E}">
        <p14:creationId xmlns:p14="http://schemas.microsoft.com/office/powerpoint/2010/main" val="40225843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14</a:t>
            </a:fld>
            <a:endParaRPr lang="en-US" dirty="0"/>
          </a:p>
        </p:txBody>
      </p:sp>
    </p:spTree>
    <p:extLst>
      <p:ext uri="{BB962C8B-B14F-4D97-AF65-F5344CB8AC3E}">
        <p14:creationId xmlns:p14="http://schemas.microsoft.com/office/powerpoint/2010/main" val="8631902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15</a:t>
            </a:fld>
            <a:endParaRPr lang="en-US" dirty="0"/>
          </a:p>
        </p:txBody>
      </p:sp>
    </p:spTree>
    <p:extLst>
      <p:ext uri="{BB962C8B-B14F-4D97-AF65-F5344CB8AC3E}">
        <p14:creationId xmlns:p14="http://schemas.microsoft.com/office/powerpoint/2010/main" val="39201015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16</a:t>
            </a:fld>
            <a:endParaRPr lang="en-US" dirty="0"/>
          </a:p>
        </p:txBody>
      </p:sp>
    </p:spTree>
    <p:extLst>
      <p:ext uri="{BB962C8B-B14F-4D97-AF65-F5344CB8AC3E}">
        <p14:creationId xmlns:p14="http://schemas.microsoft.com/office/powerpoint/2010/main" val="24446071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17</a:t>
            </a:fld>
            <a:endParaRPr lang="en-US" dirty="0"/>
          </a:p>
        </p:txBody>
      </p:sp>
    </p:spTree>
    <p:extLst>
      <p:ext uri="{BB962C8B-B14F-4D97-AF65-F5344CB8AC3E}">
        <p14:creationId xmlns:p14="http://schemas.microsoft.com/office/powerpoint/2010/main" val="4488994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18</a:t>
            </a:fld>
            <a:endParaRPr lang="en-US" dirty="0"/>
          </a:p>
        </p:txBody>
      </p:sp>
    </p:spTree>
    <p:extLst>
      <p:ext uri="{BB962C8B-B14F-4D97-AF65-F5344CB8AC3E}">
        <p14:creationId xmlns:p14="http://schemas.microsoft.com/office/powerpoint/2010/main" val="37087005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19</a:t>
            </a:fld>
            <a:endParaRPr lang="en-US" dirty="0"/>
          </a:p>
        </p:txBody>
      </p:sp>
    </p:spTree>
    <p:extLst>
      <p:ext uri="{BB962C8B-B14F-4D97-AF65-F5344CB8AC3E}">
        <p14:creationId xmlns:p14="http://schemas.microsoft.com/office/powerpoint/2010/main" val="42900335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a:t>
            </a:fld>
            <a:endParaRPr lang="en-US" dirty="0"/>
          </a:p>
        </p:txBody>
      </p:sp>
    </p:spTree>
    <p:extLst>
      <p:ext uri="{BB962C8B-B14F-4D97-AF65-F5344CB8AC3E}">
        <p14:creationId xmlns:p14="http://schemas.microsoft.com/office/powerpoint/2010/main" val="22686548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20</a:t>
            </a:fld>
            <a:endParaRPr lang="en-US" dirty="0"/>
          </a:p>
        </p:txBody>
      </p:sp>
    </p:spTree>
    <p:extLst>
      <p:ext uri="{BB962C8B-B14F-4D97-AF65-F5344CB8AC3E}">
        <p14:creationId xmlns:p14="http://schemas.microsoft.com/office/powerpoint/2010/main" val="42235694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21</a:t>
            </a:fld>
            <a:endParaRPr lang="en-US" dirty="0"/>
          </a:p>
        </p:txBody>
      </p:sp>
    </p:spTree>
    <p:extLst>
      <p:ext uri="{BB962C8B-B14F-4D97-AF65-F5344CB8AC3E}">
        <p14:creationId xmlns:p14="http://schemas.microsoft.com/office/powerpoint/2010/main" val="29562688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22</a:t>
            </a:fld>
            <a:endParaRPr lang="en-US" dirty="0"/>
          </a:p>
        </p:txBody>
      </p:sp>
    </p:spTree>
    <p:extLst>
      <p:ext uri="{BB962C8B-B14F-4D97-AF65-F5344CB8AC3E}">
        <p14:creationId xmlns:p14="http://schemas.microsoft.com/office/powerpoint/2010/main" val="194577278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23</a:t>
            </a:fld>
            <a:endParaRPr lang="en-US" dirty="0"/>
          </a:p>
        </p:txBody>
      </p:sp>
    </p:spTree>
    <p:extLst>
      <p:ext uri="{BB962C8B-B14F-4D97-AF65-F5344CB8AC3E}">
        <p14:creationId xmlns:p14="http://schemas.microsoft.com/office/powerpoint/2010/main" val="137544725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24</a:t>
            </a:fld>
            <a:endParaRPr lang="en-US" dirty="0"/>
          </a:p>
        </p:txBody>
      </p:sp>
    </p:spTree>
    <p:extLst>
      <p:ext uri="{BB962C8B-B14F-4D97-AF65-F5344CB8AC3E}">
        <p14:creationId xmlns:p14="http://schemas.microsoft.com/office/powerpoint/2010/main" val="345217248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25</a:t>
            </a:fld>
            <a:endParaRPr lang="en-US" dirty="0"/>
          </a:p>
        </p:txBody>
      </p:sp>
    </p:spTree>
    <p:extLst>
      <p:ext uri="{BB962C8B-B14F-4D97-AF65-F5344CB8AC3E}">
        <p14:creationId xmlns:p14="http://schemas.microsoft.com/office/powerpoint/2010/main" val="39679189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26</a:t>
            </a:fld>
            <a:endParaRPr lang="en-US" dirty="0"/>
          </a:p>
        </p:txBody>
      </p:sp>
    </p:spTree>
    <p:extLst>
      <p:ext uri="{BB962C8B-B14F-4D97-AF65-F5344CB8AC3E}">
        <p14:creationId xmlns:p14="http://schemas.microsoft.com/office/powerpoint/2010/main" val="40857126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3</a:t>
            </a:fld>
            <a:endParaRPr lang="en-US" dirty="0"/>
          </a:p>
        </p:txBody>
      </p:sp>
    </p:spTree>
    <p:extLst>
      <p:ext uri="{BB962C8B-B14F-4D97-AF65-F5344CB8AC3E}">
        <p14:creationId xmlns:p14="http://schemas.microsoft.com/office/powerpoint/2010/main" val="42680149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4</a:t>
            </a:fld>
            <a:endParaRPr lang="en-US" dirty="0"/>
          </a:p>
        </p:txBody>
      </p:sp>
    </p:spTree>
    <p:extLst>
      <p:ext uri="{BB962C8B-B14F-4D97-AF65-F5344CB8AC3E}">
        <p14:creationId xmlns:p14="http://schemas.microsoft.com/office/powerpoint/2010/main" val="38376422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5</a:t>
            </a:fld>
            <a:endParaRPr lang="en-US" dirty="0"/>
          </a:p>
        </p:txBody>
      </p:sp>
    </p:spTree>
    <p:extLst>
      <p:ext uri="{BB962C8B-B14F-4D97-AF65-F5344CB8AC3E}">
        <p14:creationId xmlns:p14="http://schemas.microsoft.com/office/powerpoint/2010/main" val="29811257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6</a:t>
            </a:fld>
            <a:endParaRPr lang="en-US" dirty="0"/>
          </a:p>
        </p:txBody>
      </p:sp>
    </p:spTree>
    <p:extLst>
      <p:ext uri="{BB962C8B-B14F-4D97-AF65-F5344CB8AC3E}">
        <p14:creationId xmlns:p14="http://schemas.microsoft.com/office/powerpoint/2010/main" val="22004710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7</a:t>
            </a:fld>
            <a:endParaRPr lang="en-US" dirty="0"/>
          </a:p>
        </p:txBody>
      </p:sp>
    </p:spTree>
    <p:extLst>
      <p:ext uri="{BB962C8B-B14F-4D97-AF65-F5344CB8AC3E}">
        <p14:creationId xmlns:p14="http://schemas.microsoft.com/office/powerpoint/2010/main" val="17721518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8</a:t>
            </a:fld>
            <a:endParaRPr lang="en-US" dirty="0"/>
          </a:p>
        </p:txBody>
      </p:sp>
    </p:spTree>
    <p:extLst>
      <p:ext uri="{BB962C8B-B14F-4D97-AF65-F5344CB8AC3E}">
        <p14:creationId xmlns:p14="http://schemas.microsoft.com/office/powerpoint/2010/main" val="11715460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9</a:t>
            </a:fld>
            <a:endParaRPr lang="en-US" dirty="0"/>
          </a:p>
        </p:txBody>
      </p:sp>
    </p:spTree>
    <p:extLst>
      <p:ext uri="{BB962C8B-B14F-4D97-AF65-F5344CB8AC3E}">
        <p14:creationId xmlns:p14="http://schemas.microsoft.com/office/powerpoint/2010/main" val="31982026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F864C-44C4-4000-952D-01F31BFB3FD3}"/>
              </a:ext>
            </a:extLst>
          </p:cNvPr>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a:extLst>
              <a:ext uri="{FF2B5EF4-FFF2-40B4-BE49-F238E27FC236}">
                <a16:creationId xmlns:a16="http://schemas.microsoft.com/office/drawing/2014/main" id="{21392E06-C914-467E-9D4F-BD763EDA2D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a:extLst>
              <a:ext uri="{FF2B5EF4-FFF2-40B4-BE49-F238E27FC236}">
                <a16:creationId xmlns:a16="http://schemas.microsoft.com/office/drawing/2014/main" id="{1FBEFBAF-82E9-49AD-B2CF-7D154E024431}"/>
              </a:ext>
            </a:extLst>
          </p:cNvPr>
          <p:cNvSpPr>
            <a:spLocks noGrp="1"/>
          </p:cNvSpPr>
          <p:nvPr>
            <p:ph type="dt" sz="half" idx="10"/>
          </p:nvPr>
        </p:nvSpPr>
        <p:spPr/>
        <p:txBody>
          <a:bodyPr/>
          <a:lstStyle/>
          <a:p>
            <a:fld id="{40DA1498-92C7-4E4B-8045-C9195F453964}" type="datetimeFigureOut">
              <a:rPr lang="en-US" smtClean="0"/>
              <a:t>3/11/2021</a:t>
            </a:fld>
            <a:endParaRPr lang="en-US" dirty="0"/>
          </a:p>
        </p:txBody>
      </p:sp>
      <p:sp>
        <p:nvSpPr>
          <p:cNvPr id="5" name="Footer Placeholder 4">
            <a:extLst>
              <a:ext uri="{FF2B5EF4-FFF2-40B4-BE49-F238E27FC236}">
                <a16:creationId xmlns:a16="http://schemas.microsoft.com/office/drawing/2014/main" id="{5AD8006A-94B1-44F7-972D-56767EDE3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5E7BFAB-D84B-45E1-A0BD-2516AC14F8AC}"/>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8564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7B869-BFB2-4C20-8AB1-46704BB3D177}"/>
              </a:ext>
            </a:extLst>
          </p:cNvPr>
          <p:cNvSpPr>
            <a:spLocks noGrp="1"/>
          </p:cNvSpPr>
          <p:nvPr>
            <p:ph type="title"/>
          </p:nvPr>
        </p:nvSpPr>
        <p:spPr/>
        <p:txBody>
          <a:bodyPr/>
          <a:lstStyle/>
          <a:p>
            <a:r>
              <a:rPr lang="en-US" smtClean="0"/>
              <a:t>Click to edit Master title style</a:t>
            </a:r>
            <a:endParaRPr lang="en-US"/>
          </a:p>
        </p:txBody>
      </p:sp>
      <p:sp>
        <p:nvSpPr>
          <p:cNvPr id="3" name="Vertical Text Placeholder 2">
            <a:extLst>
              <a:ext uri="{FF2B5EF4-FFF2-40B4-BE49-F238E27FC236}">
                <a16:creationId xmlns:a16="http://schemas.microsoft.com/office/drawing/2014/main" id="{19F007DB-4F12-4428-9C48-5120DF07046D}"/>
              </a:ext>
            </a:extLst>
          </p:cNvPr>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a16="http://schemas.microsoft.com/office/drawing/2014/main" id="{16FFA8DA-0E31-4CA6-BBFC-2467AAD1D30B}"/>
              </a:ext>
            </a:extLst>
          </p:cNvPr>
          <p:cNvSpPr>
            <a:spLocks noGrp="1"/>
          </p:cNvSpPr>
          <p:nvPr>
            <p:ph type="dt" sz="half" idx="10"/>
          </p:nvPr>
        </p:nvSpPr>
        <p:spPr/>
        <p:txBody>
          <a:bodyPr/>
          <a:lstStyle/>
          <a:p>
            <a:fld id="{40DA1498-92C7-4E4B-8045-C9195F453964}" type="datetimeFigureOut">
              <a:rPr lang="en-US" smtClean="0"/>
              <a:t>3/11/2021</a:t>
            </a:fld>
            <a:endParaRPr lang="en-US" dirty="0"/>
          </a:p>
        </p:txBody>
      </p:sp>
      <p:sp>
        <p:nvSpPr>
          <p:cNvPr id="5" name="Footer Placeholder 4">
            <a:extLst>
              <a:ext uri="{FF2B5EF4-FFF2-40B4-BE49-F238E27FC236}">
                <a16:creationId xmlns:a16="http://schemas.microsoft.com/office/drawing/2014/main" id="{064974BD-9845-459A-9AAA-12731E2507C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2A71B0A-FDFB-4B2C-A9EC-2334C590013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31409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0B5D73-1652-4A8E-B5A3-101523D7290A}"/>
              </a:ext>
            </a:extLst>
          </p:cNvPr>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a:extLst>
              <a:ext uri="{FF2B5EF4-FFF2-40B4-BE49-F238E27FC236}">
                <a16:creationId xmlns:a16="http://schemas.microsoft.com/office/drawing/2014/main" id="{A9B7FB99-7425-444D-B602-01B672BCE8C6}"/>
              </a:ext>
            </a:extLst>
          </p:cNvPr>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a16="http://schemas.microsoft.com/office/drawing/2014/main" id="{00EEA9C5-552A-48A1-AB54-ED54209B3B48}"/>
              </a:ext>
            </a:extLst>
          </p:cNvPr>
          <p:cNvSpPr>
            <a:spLocks noGrp="1"/>
          </p:cNvSpPr>
          <p:nvPr>
            <p:ph type="dt" sz="half" idx="10"/>
          </p:nvPr>
        </p:nvSpPr>
        <p:spPr/>
        <p:txBody>
          <a:bodyPr/>
          <a:lstStyle/>
          <a:p>
            <a:fld id="{40DA1498-92C7-4E4B-8045-C9195F453964}" type="datetimeFigureOut">
              <a:rPr lang="en-US" smtClean="0"/>
              <a:t>3/11/2021</a:t>
            </a:fld>
            <a:endParaRPr lang="en-US" dirty="0"/>
          </a:p>
        </p:txBody>
      </p:sp>
      <p:sp>
        <p:nvSpPr>
          <p:cNvPr id="5" name="Footer Placeholder 4">
            <a:extLst>
              <a:ext uri="{FF2B5EF4-FFF2-40B4-BE49-F238E27FC236}">
                <a16:creationId xmlns:a16="http://schemas.microsoft.com/office/drawing/2014/main" id="{1A83AAA3-4155-48FB-8F00-16DBE0C9C25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D694EAE-CB3C-4DEF-A66D-583C7AAC92D8}"/>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746804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07FBE-061D-452C-A8A6-213063CFD678}"/>
              </a:ext>
            </a:extLst>
          </p:cNvPr>
          <p:cNvSpPr>
            <a:spLocks noGrp="1"/>
          </p:cNvSpPr>
          <p:nvPr>
            <p:ph type="title"/>
          </p:nvPr>
        </p:nvSpPr>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433A3535-1708-499D-B5D2-7D8F9FD182D0}"/>
              </a:ext>
            </a:extLst>
          </p:cNvPr>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a16="http://schemas.microsoft.com/office/drawing/2014/main" id="{ACB06063-A112-49AB-80C8-504D99ECD771}"/>
              </a:ext>
            </a:extLst>
          </p:cNvPr>
          <p:cNvSpPr>
            <a:spLocks noGrp="1"/>
          </p:cNvSpPr>
          <p:nvPr>
            <p:ph type="dt" sz="half" idx="10"/>
          </p:nvPr>
        </p:nvSpPr>
        <p:spPr/>
        <p:txBody>
          <a:bodyPr/>
          <a:lstStyle/>
          <a:p>
            <a:fld id="{40DA1498-92C7-4E4B-8045-C9195F453964}" type="datetimeFigureOut">
              <a:rPr lang="en-US" smtClean="0"/>
              <a:t>3/11/2021</a:t>
            </a:fld>
            <a:endParaRPr lang="en-US" dirty="0"/>
          </a:p>
        </p:txBody>
      </p:sp>
      <p:sp>
        <p:nvSpPr>
          <p:cNvPr id="5" name="Footer Placeholder 4">
            <a:extLst>
              <a:ext uri="{FF2B5EF4-FFF2-40B4-BE49-F238E27FC236}">
                <a16:creationId xmlns:a16="http://schemas.microsoft.com/office/drawing/2014/main" id="{6344C8D5-F898-4318-A76D-1FBD8732919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976EC76-E8E8-4FFA-B671-7FA2F3EF5DE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2789287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2CABF-E3C1-431A-A69C-D4881CC43F0F}"/>
              </a:ext>
            </a:extLst>
          </p:cNvPr>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id="{D5584226-69DA-4211-B2C8-C29FD05A4A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a:extLst>
              <a:ext uri="{FF2B5EF4-FFF2-40B4-BE49-F238E27FC236}">
                <a16:creationId xmlns:a16="http://schemas.microsoft.com/office/drawing/2014/main" id="{D5FF82DB-B518-40FD-8A66-44B874C055FB}"/>
              </a:ext>
            </a:extLst>
          </p:cNvPr>
          <p:cNvSpPr>
            <a:spLocks noGrp="1"/>
          </p:cNvSpPr>
          <p:nvPr>
            <p:ph type="dt" sz="half" idx="10"/>
          </p:nvPr>
        </p:nvSpPr>
        <p:spPr/>
        <p:txBody>
          <a:bodyPr/>
          <a:lstStyle/>
          <a:p>
            <a:fld id="{40DA1498-92C7-4E4B-8045-C9195F453964}" type="datetimeFigureOut">
              <a:rPr lang="en-US" smtClean="0"/>
              <a:t>3/11/2021</a:t>
            </a:fld>
            <a:endParaRPr lang="en-US" dirty="0"/>
          </a:p>
        </p:txBody>
      </p:sp>
      <p:sp>
        <p:nvSpPr>
          <p:cNvPr id="5" name="Footer Placeholder 4">
            <a:extLst>
              <a:ext uri="{FF2B5EF4-FFF2-40B4-BE49-F238E27FC236}">
                <a16:creationId xmlns:a16="http://schemas.microsoft.com/office/drawing/2014/main" id="{FCC1CCEE-725F-4745-837B-87EFB70E71D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561522A-E0E6-406B-BF30-A7C7A57294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230041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C9BDC-6F21-4EF5-A8DD-E35E27EACA58}"/>
              </a:ext>
            </a:extLst>
          </p:cNvPr>
          <p:cNvSpPr>
            <a:spLocks noGrp="1"/>
          </p:cNvSpPr>
          <p:nvPr>
            <p:ph type="title"/>
          </p:nvPr>
        </p:nvSpPr>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6B968D5F-2AB6-42D3-A54E-AB3E60325170}"/>
              </a:ext>
            </a:extLst>
          </p:cNvPr>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a:extLst>
              <a:ext uri="{FF2B5EF4-FFF2-40B4-BE49-F238E27FC236}">
                <a16:creationId xmlns:a16="http://schemas.microsoft.com/office/drawing/2014/main" id="{465AB07F-D5F7-402A-AE4E-027BF1CA9127}"/>
              </a:ext>
            </a:extLst>
          </p:cNvPr>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a:extLst>
              <a:ext uri="{FF2B5EF4-FFF2-40B4-BE49-F238E27FC236}">
                <a16:creationId xmlns:a16="http://schemas.microsoft.com/office/drawing/2014/main" id="{85108EDC-3863-43B9-93C7-37465DC73B28}"/>
              </a:ext>
            </a:extLst>
          </p:cNvPr>
          <p:cNvSpPr>
            <a:spLocks noGrp="1"/>
          </p:cNvSpPr>
          <p:nvPr>
            <p:ph type="dt" sz="half" idx="10"/>
          </p:nvPr>
        </p:nvSpPr>
        <p:spPr/>
        <p:txBody>
          <a:bodyPr/>
          <a:lstStyle/>
          <a:p>
            <a:fld id="{40DA1498-92C7-4E4B-8045-C9195F453964}" type="datetimeFigureOut">
              <a:rPr lang="en-US" smtClean="0"/>
              <a:t>3/11/2021</a:t>
            </a:fld>
            <a:endParaRPr lang="en-US" dirty="0"/>
          </a:p>
        </p:txBody>
      </p:sp>
      <p:sp>
        <p:nvSpPr>
          <p:cNvPr id="6" name="Footer Placeholder 5">
            <a:extLst>
              <a:ext uri="{FF2B5EF4-FFF2-40B4-BE49-F238E27FC236}">
                <a16:creationId xmlns:a16="http://schemas.microsoft.com/office/drawing/2014/main" id="{A777D452-958D-4159-A9A4-16DD29680A0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89654B6-1460-48B9-AC7E-592F68BAB276}"/>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7404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8C848-926A-4FD3-A311-A100A2662BE1}"/>
              </a:ext>
            </a:extLst>
          </p:cNvPr>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id="{3C8ECD90-B4F0-4DFB-BB3D-F231020789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a:extLst>
              <a:ext uri="{FF2B5EF4-FFF2-40B4-BE49-F238E27FC236}">
                <a16:creationId xmlns:a16="http://schemas.microsoft.com/office/drawing/2014/main" id="{335A6C3A-033E-474B-AB97-D8291A04E7DD}"/>
              </a:ext>
            </a:extLst>
          </p:cNvPr>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a:extLst>
              <a:ext uri="{FF2B5EF4-FFF2-40B4-BE49-F238E27FC236}">
                <a16:creationId xmlns:a16="http://schemas.microsoft.com/office/drawing/2014/main" id="{A532B928-3A23-4FCA-AD1F-E45A467B54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a:extLst>
              <a:ext uri="{FF2B5EF4-FFF2-40B4-BE49-F238E27FC236}">
                <a16:creationId xmlns:a16="http://schemas.microsoft.com/office/drawing/2014/main" id="{3BDC8376-6FC6-4A11-B0DB-9A148E9C00E2}"/>
              </a:ext>
            </a:extLst>
          </p:cNvPr>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a:extLst>
              <a:ext uri="{FF2B5EF4-FFF2-40B4-BE49-F238E27FC236}">
                <a16:creationId xmlns:a16="http://schemas.microsoft.com/office/drawing/2014/main" id="{6E80206F-8846-425C-A56E-16FFBA442014}"/>
              </a:ext>
            </a:extLst>
          </p:cNvPr>
          <p:cNvSpPr>
            <a:spLocks noGrp="1"/>
          </p:cNvSpPr>
          <p:nvPr>
            <p:ph type="dt" sz="half" idx="10"/>
          </p:nvPr>
        </p:nvSpPr>
        <p:spPr/>
        <p:txBody>
          <a:bodyPr/>
          <a:lstStyle/>
          <a:p>
            <a:fld id="{40DA1498-92C7-4E4B-8045-C9195F453964}" type="datetimeFigureOut">
              <a:rPr lang="en-US" smtClean="0"/>
              <a:t>3/11/2021</a:t>
            </a:fld>
            <a:endParaRPr lang="en-US" dirty="0"/>
          </a:p>
        </p:txBody>
      </p:sp>
      <p:sp>
        <p:nvSpPr>
          <p:cNvPr id="8" name="Footer Placeholder 7">
            <a:extLst>
              <a:ext uri="{FF2B5EF4-FFF2-40B4-BE49-F238E27FC236}">
                <a16:creationId xmlns:a16="http://schemas.microsoft.com/office/drawing/2014/main" id="{6A45E89F-12CF-4561-A5F2-1E05783A3063}"/>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EB4DFE4-927C-43B1-A061-5CB97FFB33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69058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0E367-8DA0-4655-BCBC-F4280D8642CD}"/>
              </a:ext>
            </a:extLst>
          </p:cNvPr>
          <p:cNvSpPr>
            <a:spLocks noGrp="1"/>
          </p:cNvSpPr>
          <p:nvPr>
            <p:ph type="title"/>
          </p:nvPr>
        </p:nvSpPr>
        <p:spPr/>
        <p:txBody>
          <a:bodyPr/>
          <a:lstStyle/>
          <a:p>
            <a:r>
              <a:rPr lang="en-US" smtClean="0"/>
              <a:t>Click to edit Master title style</a:t>
            </a:r>
            <a:endParaRPr lang="en-US"/>
          </a:p>
        </p:txBody>
      </p:sp>
      <p:sp>
        <p:nvSpPr>
          <p:cNvPr id="3" name="Date Placeholder 2">
            <a:extLst>
              <a:ext uri="{FF2B5EF4-FFF2-40B4-BE49-F238E27FC236}">
                <a16:creationId xmlns:a16="http://schemas.microsoft.com/office/drawing/2014/main" id="{2FEF9592-AA3C-4CF8-A5DB-4D010195A438}"/>
              </a:ext>
            </a:extLst>
          </p:cNvPr>
          <p:cNvSpPr>
            <a:spLocks noGrp="1"/>
          </p:cNvSpPr>
          <p:nvPr>
            <p:ph type="dt" sz="half" idx="10"/>
          </p:nvPr>
        </p:nvSpPr>
        <p:spPr/>
        <p:txBody>
          <a:bodyPr/>
          <a:lstStyle/>
          <a:p>
            <a:fld id="{40DA1498-92C7-4E4B-8045-C9195F453964}" type="datetimeFigureOut">
              <a:rPr lang="en-US" smtClean="0"/>
              <a:t>3/11/2021</a:t>
            </a:fld>
            <a:endParaRPr lang="en-US" dirty="0"/>
          </a:p>
        </p:txBody>
      </p:sp>
      <p:sp>
        <p:nvSpPr>
          <p:cNvPr id="4" name="Footer Placeholder 3">
            <a:extLst>
              <a:ext uri="{FF2B5EF4-FFF2-40B4-BE49-F238E27FC236}">
                <a16:creationId xmlns:a16="http://schemas.microsoft.com/office/drawing/2014/main" id="{3C2C9377-F93E-4515-852A-264707755154}"/>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AED076D-476B-42BA-8795-14FE6C1E6974}"/>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625551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A599B4-6AB2-4190-82B5-7667EE1E922A}"/>
              </a:ext>
            </a:extLst>
          </p:cNvPr>
          <p:cNvSpPr>
            <a:spLocks noGrp="1"/>
          </p:cNvSpPr>
          <p:nvPr>
            <p:ph type="dt" sz="half" idx="10"/>
          </p:nvPr>
        </p:nvSpPr>
        <p:spPr/>
        <p:txBody>
          <a:bodyPr/>
          <a:lstStyle/>
          <a:p>
            <a:fld id="{40DA1498-92C7-4E4B-8045-C9195F453964}" type="datetimeFigureOut">
              <a:rPr lang="en-US" smtClean="0"/>
              <a:t>3/11/2021</a:t>
            </a:fld>
            <a:endParaRPr lang="en-US" dirty="0"/>
          </a:p>
        </p:txBody>
      </p:sp>
      <p:sp>
        <p:nvSpPr>
          <p:cNvPr id="3" name="Footer Placeholder 2">
            <a:extLst>
              <a:ext uri="{FF2B5EF4-FFF2-40B4-BE49-F238E27FC236}">
                <a16:creationId xmlns:a16="http://schemas.microsoft.com/office/drawing/2014/main" id="{1B8FBFB3-AD86-4E39-B8AE-B4EC1452815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9A4AF55-C114-4B60-9A20-56B00A11B3B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058200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83DA1-5CB8-405D-9613-8A9B7BC5664C}"/>
              </a:ext>
            </a:extLst>
          </p:cNvPr>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9842BB15-A24D-42E9-9CAE-BB82722630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a:extLst>
              <a:ext uri="{FF2B5EF4-FFF2-40B4-BE49-F238E27FC236}">
                <a16:creationId xmlns:a16="http://schemas.microsoft.com/office/drawing/2014/main" id="{78F0849D-D3C3-462A-9751-4EAB0B9145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a:extLst>
              <a:ext uri="{FF2B5EF4-FFF2-40B4-BE49-F238E27FC236}">
                <a16:creationId xmlns:a16="http://schemas.microsoft.com/office/drawing/2014/main" id="{F180DD20-7A20-4574-98A4-427795876739}"/>
              </a:ext>
            </a:extLst>
          </p:cNvPr>
          <p:cNvSpPr>
            <a:spLocks noGrp="1"/>
          </p:cNvSpPr>
          <p:nvPr>
            <p:ph type="dt" sz="half" idx="10"/>
          </p:nvPr>
        </p:nvSpPr>
        <p:spPr/>
        <p:txBody>
          <a:bodyPr/>
          <a:lstStyle/>
          <a:p>
            <a:fld id="{40DA1498-92C7-4E4B-8045-C9195F453964}" type="datetimeFigureOut">
              <a:rPr lang="en-US" smtClean="0"/>
              <a:t>3/11/2021</a:t>
            </a:fld>
            <a:endParaRPr lang="en-US" dirty="0"/>
          </a:p>
        </p:txBody>
      </p:sp>
      <p:sp>
        <p:nvSpPr>
          <p:cNvPr id="6" name="Footer Placeholder 5">
            <a:extLst>
              <a:ext uri="{FF2B5EF4-FFF2-40B4-BE49-F238E27FC236}">
                <a16:creationId xmlns:a16="http://schemas.microsoft.com/office/drawing/2014/main" id="{54D0ED2B-71C4-421A-9DB0-676E00C10BD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8C4572A-ADFC-4C53-BCA2-42BDF693BC4D}"/>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230950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F5C67-EEEC-4AB0-9653-0F80D6B10941}"/>
              </a:ext>
            </a:extLst>
          </p:cNvPr>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a:extLst>
              <a:ext uri="{FF2B5EF4-FFF2-40B4-BE49-F238E27FC236}">
                <a16:creationId xmlns:a16="http://schemas.microsoft.com/office/drawing/2014/main" id="{1DD50D6D-5277-4324-AF23-5FAF007834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a:extLst>
              <a:ext uri="{FF2B5EF4-FFF2-40B4-BE49-F238E27FC236}">
                <a16:creationId xmlns:a16="http://schemas.microsoft.com/office/drawing/2014/main" id="{75275657-2BF9-4761-96B6-50EE3CFCFA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a:extLst>
              <a:ext uri="{FF2B5EF4-FFF2-40B4-BE49-F238E27FC236}">
                <a16:creationId xmlns:a16="http://schemas.microsoft.com/office/drawing/2014/main" id="{5C3C3F7B-A4C8-4F9D-8165-BC5186EA0929}"/>
              </a:ext>
            </a:extLst>
          </p:cNvPr>
          <p:cNvSpPr>
            <a:spLocks noGrp="1"/>
          </p:cNvSpPr>
          <p:nvPr>
            <p:ph type="dt" sz="half" idx="10"/>
          </p:nvPr>
        </p:nvSpPr>
        <p:spPr/>
        <p:txBody>
          <a:bodyPr/>
          <a:lstStyle/>
          <a:p>
            <a:fld id="{40DA1498-92C7-4E4B-8045-C9195F453964}" type="datetimeFigureOut">
              <a:rPr lang="en-US" smtClean="0"/>
              <a:t>3/11/2021</a:t>
            </a:fld>
            <a:endParaRPr lang="en-US" dirty="0"/>
          </a:p>
        </p:txBody>
      </p:sp>
      <p:sp>
        <p:nvSpPr>
          <p:cNvPr id="6" name="Footer Placeholder 5">
            <a:extLst>
              <a:ext uri="{FF2B5EF4-FFF2-40B4-BE49-F238E27FC236}">
                <a16:creationId xmlns:a16="http://schemas.microsoft.com/office/drawing/2014/main" id="{DE696EA5-2FA2-464D-982F-C53E6426A84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911B398-191B-4AB1-86ED-00D0046EACF5}"/>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586601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3445CA-54C1-4DDE-A216-DD2414E3F5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id="{0306395A-6879-4E93-B24E-067F88AC1D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a16="http://schemas.microsoft.com/office/drawing/2014/main" id="{9450FF5B-A6A6-4F0F-AA5D-3F0F69A43A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DA1498-92C7-4E4B-8045-C9195F453964}" type="datetimeFigureOut">
              <a:rPr lang="en-US" smtClean="0"/>
              <a:t>3/11/2021</a:t>
            </a:fld>
            <a:endParaRPr lang="en-US" dirty="0"/>
          </a:p>
        </p:txBody>
      </p:sp>
      <p:sp>
        <p:nvSpPr>
          <p:cNvPr id="5" name="Footer Placeholder 4">
            <a:extLst>
              <a:ext uri="{FF2B5EF4-FFF2-40B4-BE49-F238E27FC236}">
                <a16:creationId xmlns:a16="http://schemas.microsoft.com/office/drawing/2014/main" id="{FA798FAA-76CC-42EF-8BE0-466A41BBAB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149FF02-6890-4E10-B958-1097AD32C6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FEDF93-2BFD-41CA-ABC7-B039102F3792}" type="slidenum">
              <a:rPr lang="en-US" smtClean="0"/>
              <a:t>‹#›</a:t>
            </a:fld>
            <a:endParaRPr lang="en-US" dirty="0"/>
          </a:p>
        </p:txBody>
      </p:sp>
    </p:spTree>
    <p:extLst>
      <p:ext uri="{BB962C8B-B14F-4D97-AF65-F5344CB8AC3E}">
        <p14:creationId xmlns:p14="http://schemas.microsoft.com/office/powerpoint/2010/main" val="2603789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8" Type="http://schemas.openxmlformats.org/officeDocument/2006/relationships/diagramData" Target="../diagrams/data3.xml"/><Relationship Id="rId13" Type="http://schemas.openxmlformats.org/officeDocument/2006/relationships/image" Target="../media/image15.png"/><Relationship Id="rId3" Type="http://schemas.openxmlformats.org/officeDocument/2006/relationships/diagramData" Target="../diagrams/data2.xml"/><Relationship Id="rId7" Type="http://schemas.microsoft.com/office/2007/relationships/diagramDrawing" Target="../diagrams/drawing2.xml"/><Relationship Id="rId12" Type="http://schemas.microsoft.com/office/2007/relationships/diagramDrawing" Target="../diagrams/drawing3.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2.xml"/><Relationship Id="rId11" Type="http://schemas.openxmlformats.org/officeDocument/2006/relationships/diagramColors" Target="../diagrams/colors3.xml"/><Relationship Id="rId5" Type="http://schemas.openxmlformats.org/officeDocument/2006/relationships/diagramQuickStyle" Target="../diagrams/quickStyle2.xml"/><Relationship Id="rId10" Type="http://schemas.openxmlformats.org/officeDocument/2006/relationships/diagramQuickStyle" Target="../diagrams/quickStyle3.xml"/><Relationship Id="rId4" Type="http://schemas.openxmlformats.org/officeDocument/2006/relationships/diagramLayout" Target="../diagrams/layout2.xml"/><Relationship Id="rId9" Type="http://schemas.openxmlformats.org/officeDocument/2006/relationships/diagramLayout" Target="../diagrams/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8" Type="http://schemas.openxmlformats.org/officeDocument/2006/relationships/image" Target="../media/image16.svg"/><Relationship Id="rId26" Type="http://schemas.openxmlformats.org/officeDocument/2006/relationships/diagramColors" Target="../diagrams/colors1.xml"/><Relationship Id="rId3" Type="http://schemas.openxmlformats.org/officeDocument/2006/relationships/image" Target="../media/image2.png"/><Relationship Id="rId21" Type="http://schemas.openxmlformats.org/officeDocument/2006/relationships/image" Target="../media/image6.png"/><Relationship Id="rId17" Type="http://schemas.openxmlformats.org/officeDocument/2006/relationships/image" Target="../media/image4.png"/><Relationship Id="rId25" Type="http://schemas.openxmlformats.org/officeDocument/2006/relationships/diagramQuickStyle" Target="../diagrams/quickStyle1.xml"/><Relationship Id="rId2" Type="http://schemas.openxmlformats.org/officeDocument/2006/relationships/notesSlide" Target="../notesSlides/notesSlide2.xml"/><Relationship Id="rId16" Type="http://schemas.openxmlformats.org/officeDocument/2006/relationships/image" Target="../media/image14.svg"/><Relationship Id="rId20" Type="http://schemas.openxmlformats.org/officeDocument/2006/relationships/image" Target="../media/image18.svg"/><Relationship Id="rId1" Type="http://schemas.openxmlformats.org/officeDocument/2006/relationships/slideLayout" Target="../slideLayouts/slideLayout7.xml"/><Relationship Id="rId24" Type="http://schemas.openxmlformats.org/officeDocument/2006/relationships/diagramLayout" Target="../diagrams/layout1.xml"/><Relationship Id="rId15" Type="http://schemas.openxmlformats.org/officeDocument/2006/relationships/image" Target="../media/image3.png"/><Relationship Id="rId23" Type="http://schemas.openxmlformats.org/officeDocument/2006/relationships/diagramData" Target="../diagrams/data1.xml"/><Relationship Id="rId19" Type="http://schemas.openxmlformats.org/officeDocument/2006/relationships/image" Target="../media/image5.png"/><Relationship Id="rId14" Type="http://schemas.openxmlformats.org/officeDocument/2006/relationships/image" Target="../media/image12.svg"/><Relationship Id="rId22" Type="http://schemas.openxmlformats.org/officeDocument/2006/relationships/image" Target="../media/image20.svg"/><Relationship Id="rId27" Type="http://schemas.microsoft.com/office/2007/relationships/diagramDrawing" Target="../diagrams/drawing1.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00AEF-1595-4419-801B-6E36A33BB8CF}"/>
              </a:ext>
            </a:extLst>
          </p:cNvPr>
          <p:cNvSpPr>
            <a:spLocks noGrp="1"/>
          </p:cNvSpPr>
          <p:nvPr>
            <p:ph type="ctrTitle"/>
          </p:nvPr>
        </p:nvSpPr>
        <p:spPr>
          <a:xfrm>
            <a:off x="409575" y="4315639"/>
            <a:ext cx="11372850" cy="1384995"/>
          </a:xfrm>
        </p:spPr>
        <p:txBody>
          <a:bodyPr wrap="square" lIns="0" tIns="0" rIns="0" bIns="0" anchor="t">
            <a:spAutoFit/>
          </a:bodyPr>
          <a:lstStyle/>
          <a:p>
            <a:r>
              <a:rPr lang="en-US" b="1" dirty="0" smtClean="0">
                <a:solidFill>
                  <a:schemeClr val="bg1"/>
                </a:solidFill>
              </a:rPr>
              <a:t>Data Science Presentation</a:t>
            </a:r>
            <a:r>
              <a:rPr lang="en-US" dirty="0">
                <a:solidFill>
                  <a:schemeClr val="bg1"/>
                </a:solidFill>
              </a:rPr>
              <a:t/>
            </a:r>
            <a:br>
              <a:rPr lang="en-US" dirty="0">
                <a:solidFill>
                  <a:schemeClr val="bg1"/>
                </a:solidFill>
              </a:rPr>
            </a:br>
            <a:r>
              <a:rPr lang="en-US" sz="4000" dirty="0">
                <a:solidFill>
                  <a:schemeClr val="accent4"/>
                </a:solidFill>
              </a:rPr>
              <a:t>Presentation</a:t>
            </a:r>
            <a:endParaRPr lang="en-US" dirty="0">
              <a:solidFill>
                <a:schemeClr val="accent4"/>
              </a:solidFill>
            </a:endParaRPr>
          </a:p>
        </p:txBody>
      </p:sp>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3402" r="53020"/>
          <a:stretch/>
        </p:blipFill>
        <p:spPr>
          <a:xfrm>
            <a:off x="4277557" y="251084"/>
            <a:ext cx="3636886" cy="4064555"/>
          </a:xfrm>
          <a:prstGeom prst="rect">
            <a:avLst/>
          </a:prstGeom>
        </p:spPr>
      </p:pic>
      <p:sp>
        <p:nvSpPr>
          <p:cNvPr id="6" name="TextBox 5"/>
          <p:cNvSpPr txBox="1"/>
          <p:nvPr/>
        </p:nvSpPr>
        <p:spPr>
          <a:xfrm>
            <a:off x="923925" y="5810250"/>
            <a:ext cx="2609850" cy="369332"/>
          </a:xfrm>
          <a:prstGeom prst="rect">
            <a:avLst/>
          </a:prstGeom>
          <a:noFill/>
        </p:spPr>
        <p:txBody>
          <a:bodyPr wrap="square" rtlCol="0">
            <a:spAutoFit/>
          </a:bodyPr>
          <a:lstStyle/>
          <a:p>
            <a:r>
              <a:rPr lang="en-ZA" b="1" dirty="0" smtClean="0">
                <a:solidFill>
                  <a:schemeClr val="bg1"/>
                </a:solidFill>
              </a:rPr>
              <a:t>By: Quiete Rankwe</a:t>
            </a:r>
          </a:p>
        </p:txBody>
      </p:sp>
    </p:spTree>
    <p:extLst>
      <p:ext uri="{BB962C8B-B14F-4D97-AF65-F5344CB8AC3E}">
        <p14:creationId xmlns:p14="http://schemas.microsoft.com/office/powerpoint/2010/main" val="238784904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2AC0C949-7A02-4C95-8017-D82E7E71C4F7}"/>
              </a:ext>
            </a:extLst>
          </p:cNvPr>
          <p:cNvSpPr>
            <a:spLocks noGrp="1"/>
          </p:cNvSpPr>
          <p:nvPr>
            <p:ph type="title"/>
          </p:nvPr>
        </p:nvSpPr>
        <p:spPr/>
        <p:txBody>
          <a:bodyPr/>
          <a:lstStyle/>
          <a:p>
            <a:r>
              <a:rPr lang="en-US" dirty="0"/>
              <a:t>Project analysis slide 5</a:t>
            </a:r>
          </a:p>
        </p:txBody>
      </p:sp>
      <p:sp>
        <p:nvSpPr>
          <p:cNvPr id="2" name="Content Placeholder 1"/>
          <p:cNvSpPr>
            <a:spLocks noGrp="1"/>
          </p:cNvSpPr>
          <p:nvPr>
            <p:ph idx="1"/>
          </p:nvPr>
        </p:nvSpPr>
        <p:spPr/>
        <p:txBody>
          <a:bodyPr>
            <a:normAutofit/>
          </a:bodyPr>
          <a:lstStyle/>
          <a:p>
            <a:endParaRPr lang="en-ZA" dirty="0" smtClean="0"/>
          </a:p>
          <a:p>
            <a:endParaRPr lang="en-ZA" dirty="0"/>
          </a:p>
        </p:txBody>
      </p:sp>
      <p:sp>
        <p:nvSpPr>
          <p:cNvPr id="7" name="Text Placeholder 6"/>
          <p:cNvSpPr>
            <a:spLocks noGrp="1"/>
          </p:cNvSpPr>
          <p:nvPr>
            <p:ph type="body" sz="half" idx="2"/>
          </p:nvPr>
        </p:nvSpPr>
        <p:spPr>
          <a:xfrm>
            <a:off x="511630" y="1298495"/>
            <a:ext cx="4260396" cy="4570493"/>
          </a:xfrm>
        </p:spPr>
        <p:txBody>
          <a:bodyPr>
            <a:normAutofit fontScale="92500" lnSpcReduction="20000"/>
          </a:bodyPr>
          <a:lstStyle/>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ZA" sz="2400" dirty="0"/>
              <a:t>Our goal is to develop a model that’s determines </a:t>
            </a:r>
            <a:r>
              <a:rPr lang="en-ZA" sz="2400" dirty="0" smtClean="0"/>
              <a:t>whether a person has a potential of suffering from stroke.</a:t>
            </a:r>
            <a:endParaRPr lang="en-ZA" sz="2400" dirty="0"/>
          </a:p>
          <a:p>
            <a:pPr marL="285750" indent="-285750">
              <a:buFont typeface="Arial" panose="020B0604020202020204" pitchFamily="34" charset="0"/>
              <a:buChar char="•"/>
            </a:pPr>
            <a:r>
              <a:rPr lang="en-ZA" sz="2400" dirty="0" smtClean="0"/>
              <a:t>The target variable is labelled as 1 for patients who have stroke and 0 for those who do not have stroke</a:t>
            </a:r>
            <a:endParaRPr lang="en-ZA" sz="2400" dirty="0"/>
          </a:p>
          <a:p>
            <a:pPr marL="285750" indent="-285750">
              <a:buFont typeface="Arial" panose="020B0604020202020204" pitchFamily="34" charset="0"/>
              <a:buChar char="•"/>
            </a:pPr>
            <a:r>
              <a:rPr lang="en-ZA" sz="2400" dirty="0"/>
              <a:t>Target variable is </a:t>
            </a:r>
            <a:r>
              <a:rPr lang="en-ZA" sz="2400" dirty="0" smtClean="0"/>
              <a:t>labelled, </a:t>
            </a:r>
            <a:r>
              <a:rPr lang="en-ZA" sz="2400" dirty="0"/>
              <a:t>therefore Supervised learning is best fit.</a:t>
            </a:r>
          </a:p>
          <a:p>
            <a:pPr marL="285750" indent="-285750">
              <a:buFont typeface="Arial" panose="020B0604020202020204" pitchFamily="34" charset="0"/>
              <a:buChar char="•"/>
            </a:pPr>
            <a:r>
              <a:rPr lang="en-ZA" sz="2400" dirty="0"/>
              <a:t>Count comparison, the dataset is skewed towards False. </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 xmlns:adec="http://schemas.microsoft.com/office/drawing/2017/decorative" val="1"/>
              </a:ext>
            </a:extLst>
          </p:cNvPr>
          <p:cNvCxnSpPr>
            <a:cxnSpLocks/>
          </p:cNvCxnSpPr>
          <p:nvPr/>
        </p:nvCxnSpPr>
        <p:spPr>
          <a:xfrm>
            <a:off x="8643257" y="522898"/>
            <a:ext cx="3548743"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163286" y="401608"/>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smtClean="0">
                <a:solidFill>
                  <a:schemeClr val="tx1">
                    <a:lumMod val="75000"/>
                    <a:lumOff val="25000"/>
                  </a:schemeClr>
                </a:solidFill>
              </a:rPr>
              <a:t>Model Develo</a:t>
            </a:r>
            <a:r>
              <a:rPr lang="en-US" sz="2800" b="1" dirty="0" smtClean="0">
                <a:solidFill>
                  <a:schemeClr val="tx1">
                    <a:lumMod val="75000"/>
                    <a:lumOff val="25000"/>
                  </a:schemeClr>
                </a:solidFill>
              </a:rPr>
              <a:t>pment</a:t>
            </a:r>
            <a:r>
              <a:rPr lang="en-US" sz="2800" dirty="0">
                <a:solidFill>
                  <a:schemeClr val="tx1">
                    <a:lumMod val="75000"/>
                    <a:lumOff val="25000"/>
                  </a:schemeClr>
                </a:solidFill>
              </a:rPr>
              <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 xmlns:adec="http://schemas.microsoft.com/office/drawing/2017/decorative" val="1"/>
              </a:ext>
            </a:extLst>
          </p:cNvPr>
          <p:cNvCxnSpPr>
            <a:cxnSpLocks/>
          </p:cNvCxnSpPr>
          <p:nvPr/>
        </p:nvCxnSpPr>
        <p:spPr>
          <a:xfrm>
            <a:off x="0" y="522898"/>
            <a:ext cx="3701143"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3"/>
          <a:stretch>
            <a:fillRect/>
          </a:stretch>
        </p:blipFill>
        <p:spPr>
          <a:xfrm>
            <a:off x="4759261" y="1149123"/>
            <a:ext cx="7285782" cy="4550228"/>
          </a:xfrm>
          <a:prstGeom prst="rect">
            <a:avLst/>
          </a:prstGeom>
        </p:spPr>
      </p:pic>
    </p:spTree>
    <p:extLst>
      <p:ext uri="{BB962C8B-B14F-4D97-AF65-F5344CB8AC3E}">
        <p14:creationId xmlns:p14="http://schemas.microsoft.com/office/powerpoint/2010/main" val="33809632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2AC0C949-7A02-4C95-8017-D82E7E71C4F7}"/>
              </a:ext>
            </a:extLst>
          </p:cNvPr>
          <p:cNvSpPr>
            <a:spLocks noGrp="1"/>
          </p:cNvSpPr>
          <p:nvPr>
            <p:ph type="title"/>
          </p:nvPr>
        </p:nvSpPr>
        <p:spPr/>
        <p:txBody>
          <a:bodyPr/>
          <a:lstStyle/>
          <a:p>
            <a:r>
              <a:rPr lang="en-US" dirty="0"/>
              <a:t>Project analysis slide 5</a:t>
            </a:r>
          </a:p>
        </p:txBody>
      </p:sp>
      <p:sp>
        <p:nvSpPr>
          <p:cNvPr id="2" name="Content Placeholder 1"/>
          <p:cNvSpPr>
            <a:spLocks noGrp="1"/>
          </p:cNvSpPr>
          <p:nvPr>
            <p:ph idx="1"/>
          </p:nvPr>
        </p:nvSpPr>
        <p:spPr/>
        <p:txBody>
          <a:bodyPr>
            <a:normAutofit/>
          </a:bodyPr>
          <a:lstStyle/>
          <a:p>
            <a:endParaRPr lang="en-ZA" dirty="0" smtClean="0"/>
          </a:p>
          <a:p>
            <a:endParaRPr lang="en-ZA" dirty="0"/>
          </a:p>
        </p:txBody>
      </p:sp>
      <p:sp>
        <p:nvSpPr>
          <p:cNvPr id="7" name="Text Placeholder 6"/>
          <p:cNvSpPr>
            <a:spLocks noGrp="1"/>
          </p:cNvSpPr>
          <p:nvPr>
            <p:ph type="body" sz="half" idx="2"/>
          </p:nvPr>
        </p:nvSpPr>
        <p:spPr>
          <a:xfrm>
            <a:off x="511630" y="1298495"/>
            <a:ext cx="4260396" cy="4570493"/>
          </a:xfrm>
        </p:spPr>
        <p:txBody>
          <a:bodyPr>
            <a:normAutofit fontScale="85000" lnSpcReduction="20000"/>
          </a:bodyPr>
          <a:lstStyle/>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ZA" sz="2400" dirty="0"/>
              <a:t>Process of an algorithm learning from the training dataset.</a:t>
            </a:r>
          </a:p>
          <a:p>
            <a:pPr marL="285750" indent="-285750">
              <a:buFont typeface="Arial" panose="020B0604020202020204" pitchFamily="34" charset="0"/>
              <a:buChar char="•"/>
            </a:pPr>
            <a:r>
              <a:rPr lang="en-ZA" sz="2400" dirty="0" smtClean="0"/>
              <a:t>Decision tree algorithm is </a:t>
            </a:r>
            <a:r>
              <a:rPr lang="en-ZA" sz="2400" dirty="0"/>
              <a:t>ideal for binary classification.</a:t>
            </a:r>
          </a:p>
          <a:p>
            <a:pPr marL="285750" indent="-285750">
              <a:buFont typeface="Arial" panose="020B0604020202020204" pitchFamily="34" charset="0"/>
              <a:buChar char="•"/>
            </a:pPr>
            <a:r>
              <a:rPr lang="en-ZA" sz="2400" dirty="0"/>
              <a:t>Data is split into two. 1- Training data to be used for training the model and, 2 - Testing data that will be used to evaluate the performance of the model. </a:t>
            </a:r>
          </a:p>
          <a:p>
            <a:pPr marL="285750" indent="-285750">
              <a:buFont typeface="Arial" panose="020B0604020202020204" pitchFamily="34" charset="0"/>
              <a:buChar char="•"/>
            </a:pPr>
            <a:r>
              <a:rPr lang="en-ZA" sz="2400" dirty="0"/>
              <a:t>The model is fed the training data as per the top significant features identified in the Feature Selection section. </a:t>
            </a:r>
          </a:p>
          <a:p>
            <a:pPr marL="285750" indent="-285750">
              <a:buFont typeface="Arial" panose="020B0604020202020204" pitchFamily="34" charset="0"/>
              <a:buChar char="•"/>
            </a:pPr>
            <a:r>
              <a:rPr lang="en-ZA" sz="2400" dirty="0"/>
              <a:t>Upon training completion, we now predict using the test dataset.</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 xmlns:adec="http://schemas.microsoft.com/office/drawing/2017/decorative" val="1"/>
              </a:ext>
            </a:extLst>
          </p:cNvPr>
          <p:cNvCxnSpPr>
            <a:cxnSpLocks/>
          </p:cNvCxnSpPr>
          <p:nvPr/>
        </p:nvCxnSpPr>
        <p:spPr>
          <a:xfrm>
            <a:off x="9873343" y="522898"/>
            <a:ext cx="2318657"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163286" y="401608"/>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smtClean="0">
                <a:solidFill>
                  <a:schemeClr val="tx1">
                    <a:lumMod val="75000"/>
                    <a:lumOff val="25000"/>
                  </a:schemeClr>
                </a:solidFill>
              </a:rPr>
              <a:t>Model Develo</a:t>
            </a:r>
            <a:r>
              <a:rPr lang="en-US" sz="2800" b="1" dirty="0" smtClean="0">
                <a:solidFill>
                  <a:schemeClr val="tx1">
                    <a:lumMod val="75000"/>
                    <a:lumOff val="25000"/>
                  </a:schemeClr>
                </a:solidFill>
              </a:rPr>
              <a:t>pment – Supervised Learning</a:t>
            </a:r>
            <a:r>
              <a:rPr lang="en-US" sz="2800" dirty="0">
                <a:solidFill>
                  <a:schemeClr val="tx1">
                    <a:lumMod val="75000"/>
                    <a:lumOff val="25000"/>
                  </a:schemeClr>
                </a:solidFill>
              </a:rPr>
              <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 xmlns:adec="http://schemas.microsoft.com/office/drawing/2017/decorative" val="1"/>
              </a:ext>
            </a:extLst>
          </p:cNvPr>
          <p:cNvCxnSpPr>
            <a:cxnSpLocks/>
          </p:cNvCxnSpPr>
          <p:nvPr/>
        </p:nvCxnSpPr>
        <p:spPr>
          <a:xfrm>
            <a:off x="0" y="522898"/>
            <a:ext cx="2188029"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3"/>
          <a:stretch>
            <a:fillRect/>
          </a:stretch>
        </p:blipFill>
        <p:spPr>
          <a:xfrm>
            <a:off x="4835231" y="1298495"/>
            <a:ext cx="7213557" cy="4055844"/>
          </a:xfrm>
          <a:prstGeom prst="rect">
            <a:avLst/>
          </a:prstGeom>
        </p:spPr>
      </p:pic>
    </p:spTree>
    <p:extLst>
      <p:ext uri="{BB962C8B-B14F-4D97-AF65-F5344CB8AC3E}">
        <p14:creationId xmlns:p14="http://schemas.microsoft.com/office/powerpoint/2010/main" val="282104122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2AC0C949-7A02-4C95-8017-D82E7E71C4F7}"/>
              </a:ext>
            </a:extLst>
          </p:cNvPr>
          <p:cNvSpPr>
            <a:spLocks noGrp="1"/>
          </p:cNvSpPr>
          <p:nvPr>
            <p:ph type="title"/>
          </p:nvPr>
        </p:nvSpPr>
        <p:spPr/>
        <p:txBody>
          <a:bodyPr/>
          <a:lstStyle/>
          <a:p>
            <a:r>
              <a:rPr lang="en-US" dirty="0"/>
              <a:t>Project analysis slide 5</a:t>
            </a:r>
          </a:p>
        </p:txBody>
      </p:sp>
      <p:sp>
        <p:nvSpPr>
          <p:cNvPr id="2" name="Content Placeholder 1"/>
          <p:cNvSpPr>
            <a:spLocks noGrp="1"/>
          </p:cNvSpPr>
          <p:nvPr>
            <p:ph idx="1"/>
          </p:nvPr>
        </p:nvSpPr>
        <p:spPr/>
        <p:txBody>
          <a:bodyPr>
            <a:normAutofit/>
          </a:bodyPr>
          <a:lstStyle/>
          <a:p>
            <a:endParaRPr lang="en-ZA" dirty="0" smtClean="0"/>
          </a:p>
          <a:p>
            <a:endParaRPr lang="en-ZA" dirty="0"/>
          </a:p>
        </p:txBody>
      </p:sp>
      <p:sp>
        <p:nvSpPr>
          <p:cNvPr id="7" name="Text Placeholder 6"/>
          <p:cNvSpPr>
            <a:spLocks noGrp="1"/>
          </p:cNvSpPr>
          <p:nvPr>
            <p:ph type="body" sz="half" idx="2"/>
          </p:nvPr>
        </p:nvSpPr>
        <p:spPr>
          <a:xfrm>
            <a:off x="511630" y="1298495"/>
            <a:ext cx="4260396" cy="4570493"/>
          </a:xfrm>
        </p:spPr>
        <p:txBody>
          <a:bodyPr>
            <a:normAutofit fontScale="70000" lnSpcReduction="20000"/>
          </a:bodyPr>
          <a:lstStyle/>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a:p>
          <a:p>
            <a:pPr marL="285750" indent="-285750" algn="just">
              <a:buFont typeface="Arial" panose="020B0604020202020204" pitchFamily="34" charset="0"/>
              <a:buChar char="•"/>
            </a:pPr>
            <a:r>
              <a:rPr lang="en-ZA" sz="2400" dirty="0"/>
              <a:t>The model was evaluated and scored, the score of the model was found to be </a:t>
            </a:r>
            <a:r>
              <a:rPr lang="en-ZA" sz="2400" dirty="0" smtClean="0"/>
              <a:t>90% </a:t>
            </a:r>
            <a:r>
              <a:rPr lang="en-ZA" sz="2400" dirty="0"/>
              <a:t>using </a:t>
            </a:r>
            <a:r>
              <a:rPr lang="en-ZA" sz="2400" dirty="0" err="1"/>
              <a:t>sci</a:t>
            </a:r>
            <a:r>
              <a:rPr lang="en-ZA" sz="2400" dirty="0"/>
              <a:t> kit learn method accuracy score.</a:t>
            </a:r>
          </a:p>
          <a:p>
            <a:pPr marL="285750" indent="-285750" algn="just">
              <a:buFont typeface="Arial" panose="020B0604020202020204" pitchFamily="34" charset="0"/>
              <a:buChar char="•"/>
            </a:pPr>
            <a:r>
              <a:rPr lang="en-ZA" sz="2400" dirty="0"/>
              <a:t>This means that the model predicts correctly </a:t>
            </a:r>
            <a:r>
              <a:rPr lang="en-ZA" sz="2400" dirty="0" smtClean="0"/>
              <a:t>90% of the </a:t>
            </a:r>
            <a:r>
              <a:rPr lang="en-ZA" sz="2400" dirty="0"/>
              <a:t>data given to it</a:t>
            </a:r>
            <a:r>
              <a:rPr lang="en-ZA" sz="2400" dirty="0" smtClean="0"/>
              <a:t>.</a:t>
            </a:r>
          </a:p>
          <a:p>
            <a:pPr marL="342900" indent="-342900" algn="just">
              <a:buFont typeface="Arial" panose="020B0604020202020204" pitchFamily="34" charset="0"/>
              <a:buChar char="•"/>
            </a:pPr>
            <a:r>
              <a:rPr lang="en-US" sz="2400" dirty="0" smtClean="0"/>
              <a:t>Further </a:t>
            </a:r>
            <a:r>
              <a:rPr lang="en-US" sz="2400" dirty="0"/>
              <a:t>actions could be taken such as observation of what happens if the data is normalized or standardized.</a:t>
            </a:r>
          </a:p>
          <a:p>
            <a:pPr marL="342900" indent="-342900" algn="just">
              <a:buFont typeface="Arial" panose="020B0604020202020204" pitchFamily="34" charset="0"/>
              <a:buChar char="•"/>
            </a:pPr>
            <a:r>
              <a:rPr lang="en-US" sz="2400" dirty="0" smtClean="0"/>
              <a:t>If </a:t>
            </a:r>
            <a:r>
              <a:rPr lang="en-US" sz="2400" dirty="0"/>
              <a:t>the model did not give a good score, the next step would be to tune the hyper parameters to find the most optimal combination.</a:t>
            </a:r>
          </a:p>
          <a:p>
            <a:pPr marL="342900" indent="-342900" algn="just">
              <a:buFont typeface="Arial" panose="020B0604020202020204" pitchFamily="34" charset="0"/>
              <a:buChar char="•"/>
            </a:pPr>
            <a:r>
              <a:rPr lang="en-US" sz="2400" dirty="0"/>
              <a:t>If tuning is not yielding results, the next step would be to look at other classification models such a </a:t>
            </a:r>
            <a:r>
              <a:rPr lang="en-ZA" sz="2400" dirty="0"/>
              <a:t>Support Vector Machine, Naive Bayes, random forest or ensemble </a:t>
            </a:r>
            <a:r>
              <a:rPr lang="en-ZA" sz="2400" dirty="0" smtClean="0"/>
              <a:t>methods.</a:t>
            </a:r>
            <a:endParaRPr lang="en-ZA" sz="2400" dirty="0"/>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 xmlns:adec="http://schemas.microsoft.com/office/drawing/2017/decorative" val="1"/>
              </a:ext>
            </a:extLst>
          </p:cNvPr>
          <p:cNvCxnSpPr>
            <a:cxnSpLocks/>
          </p:cNvCxnSpPr>
          <p:nvPr/>
        </p:nvCxnSpPr>
        <p:spPr>
          <a:xfrm>
            <a:off x="9873343" y="522898"/>
            <a:ext cx="2318657"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163286" y="401608"/>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Evaluation and Results</a:t>
            </a:r>
            <a:r>
              <a:rPr lang="en-US" sz="2800" dirty="0">
                <a:solidFill>
                  <a:schemeClr val="tx1">
                    <a:lumMod val="75000"/>
                    <a:lumOff val="25000"/>
                  </a:schemeClr>
                </a:solidFill>
              </a:rPr>
              <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 xmlns:adec="http://schemas.microsoft.com/office/drawing/2017/decorative" val="1"/>
              </a:ext>
            </a:extLst>
          </p:cNvPr>
          <p:cNvCxnSpPr>
            <a:cxnSpLocks/>
          </p:cNvCxnSpPr>
          <p:nvPr/>
        </p:nvCxnSpPr>
        <p:spPr>
          <a:xfrm>
            <a:off x="0" y="522898"/>
            <a:ext cx="2188029"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3"/>
          <a:stretch>
            <a:fillRect/>
          </a:stretch>
        </p:blipFill>
        <p:spPr>
          <a:xfrm>
            <a:off x="4772026" y="987424"/>
            <a:ext cx="7321319" cy="5338151"/>
          </a:xfrm>
          <a:prstGeom prst="rect">
            <a:avLst/>
          </a:prstGeom>
        </p:spPr>
      </p:pic>
    </p:spTree>
    <p:extLst>
      <p:ext uri="{BB962C8B-B14F-4D97-AF65-F5344CB8AC3E}">
        <p14:creationId xmlns:p14="http://schemas.microsoft.com/office/powerpoint/2010/main" val="137657295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alpha val="94000"/>
          </a:schemeClr>
        </a:solidFill>
        <a:effectLst/>
      </p:bgPr>
    </p:bg>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7C70995F-D8C5-410A-AA8B-1EE172A29454}"/>
              </a:ext>
            </a:extLst>
          </p:cNvPr>
          <p:cNvSpPr>
            <a:spLocks noGrp="1"/>
          </p:cNvSpPr>
          <p:nvPr>
            <p:ph type="title"/>
          </p:nvPr>
        </p:nvSpPr>
        <p:spPr/>
        <p:txBody>
          <a:bodyPr/>
          <a:lstStyle/>
          <a:p>
            <a:r>
              <a:rPr lang="en-US" dirty="0"/>
              <a:t>Project analysis slide 10</a:t>
            </a:r>
          </a:p>
        </p:txBody>
      </p:sp>
      <p:sp>
        <p:nvSpPr>
          <p:cNvPr id="2" name="Content Placeholder 1"/>
          <p:cNvSpPr>
            <a:spLocks noGrp="1"/>
          </p:cNvSpPr>
          <p:nvPr>
            <p:ph idx="1"/>
          </p:nvPr>
        </p:nvSpPr>
        <p:spPr>
          <a:xfrm>
            <a:off x="781105" y="686218"/>
            <a:ext cx="10515600" cy="5240792"/>
          </a:xfrm>
        </p:spPr>
        <p:txBody>
          <a:bodyPr/>
          <a:lstStyle/>
          <a:p>
            <a:r>
              <a:rPr lang="en-US" sz="2400" dirty="0" smtClean="0"/>
              <a:t>The Last stage of the machine Learning Life Cycle. </a:t>
            </a:r>
          </a:p>
          <a:p>
            <a:r>
              <a:rPr lang="en-US" sz="2400" dirty="0" smtClean="0"/>
              <a:t>Its is the method by which we integrate machine learning model into a production environment to make practical decisions</a:t>
            </a:r>
          </a:p>
          <a:p>
            <a:r>
              <a:rPr lang="en-US" sz="2400" dirty="0" smtClean="0"/>
              <a:t>We want to avail the power of machine learning models to real life situation at real time</a:t>
            </a:r>
            <a:r>
              <a:rPr lang="en-US" dirty="0" smtClean="0"/>
              <a:t>.</a:t>
            </a:r>
          </a:p>
          <a:p>
            <a:endParaRPr lang="en-US" dirty="0" smtClean="0"/>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353820"/>
            <a:ext cx="11734800" cy="6647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smtClean="0">
                <a:solidFill>
                  <a:schemeClr val="tx1">
                    <a:lumMod val="75000"/>
                    <a:lumOff val="25000"/>
                  </a:schemeClr>
                </a:solidFill>
              </a:rPr>
              <a:t>Model Deployment</a:t>
            </a:r>
            <a:r>
              <a:rPr lang="en-US" sz="2800" dirty="0">
                <a:solidFill>
                  <a:schemeClr val="tx1">
                    <a:lumMod val="75000"/>
                    <a:lumOff val="25000"/>
                  </a:schemeClr>
                </a:solidFill>
              </a:rPr>
              <a:t/>
            </a:r>
            <a:br>
              <a:rPr lang="en-US" sz="2800" dirty="0">
                <a:solidFill>
                  <a:schemeClr val="tx1">
                    <a:lumMod val="75000"/>
                    <a:lumOff val="25000"/>
                  </a:schemeClr>
                </a:solidFill>
              </a:rPr>
            </a:br>
            <a:r>
              <a:rPr lang="en-US" sz="2000" dirty="0">
                <a:solidFill>
                  <a:schemeClr val="tx1">
                    <a:lumMod val="75000"/>
                    <a:lumOff val="25000"/>
                  </a:schemeClr>
                </a:solidFill>
              </a:rPr>
              <a:t> </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aphicFrame>
        <p:nvGraphicFramePr>
          <p:cNvPr id="29" name="Diagram 28"/>
          <p:cNvGraphicFramePr/>
          <p:nvPr>
            <p:extLst>
              <p:ext uri="{D42A27DB-BD31-4B8C-83A1-F6EECF244321}">
                <p14:modId xmlns:p14="http://schemas.microsoft.com/office/powerpoint/2010/main" val="3018997367"/>
              </p:ext>
            </p:extLst>
          </p:nvPr>
        </p:nvGraphicFramePr>
        <p:xfrm>
          <a:off x="6332652" y="3400553"/>
          <a:ext cx="1302027" cy="11408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61" name="Straight Arrow Connector 60"/>
          <p:cNvCxnSpPr/>
          <p:nvPr/>
        </p:nvCxnSpPr>
        <p:spPr>
          <a:xfrm>
            <a:off x="2408174" y="4082492"/>
            <a:ext cx="931254" cy="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flipV="1">
            <a:off x="7209533" y="4102112"/>
            <a:ext cx="1895143" cy="1569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79" name="Group 78"/>
          <p:cNvGrpSpPr/>
          <p:nvPr/>
        </p:nvGrpSpPr>
        <p:grpSpPr>
          <a:xfrm>
            <a:off x="962025" y="2638610"/>
            <a:ext cx="11951293" cy="3835273"/>
            <a:chOff x="962025" y="2638610"/>
            <a:chExt cx="11951293" cy="3835273"/>
          </a:xfrm>
        </p:grpSpPr>
        <p:grpSp>
          <p:nvGrpSpPr>
            <p:cNvPr id="76" name="Group 75"/>
            <p:cNvGrpSpPr/>
            <p:nvPr/>
          </p:nvGrpSpPr>
          <p:grpSpPr>
            <a:xfrm>
              <a:off x="962025" y="2638610"/>
              <a:ext cx="11951293" cy="3835273"/>
              <a:chOff x="962025" y="2638610"/>
              <a:chExt cx="11951293" cy="3835273"/>
            </a:xfrm>
          </p:grpSpPr>
          <p:graphicFrame>
            <p:nvGraphicFramePr>
              <p:cNvPr id="26" name="Diagram 25"/>
              <p:cNvGraphicFramePr/>
              <p:nvPr>
                <p:extLst>
                  <p:ext uri="{D42A27DB-BD31-4B8C-83A1-F6EECF244321}">
                    <p14:modId xmlns:p14="http://schemas.microsoft.com/office/powerpoint/2010/main" val="1564974463"/>
                  </p:ext>
                </p:extLst>
              </p:nvPr>
            </p:nvGraphicFramePr>
            <p:xfrm>
              <a:off x="3150053" y="3433323"/>
              <a:ext cx="1519917" cy="1356227"/>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28" name="Flowchart: Magnetic Disk 27"/>
              <p:cNvSpPr/>
              <p:nvPr/>
            </p:nvSpPr>
            <p:spPr>
              <a:xfrm>
                <a:off x="1191984" y="3415824"/>
                <a:ext cx="1137558" cy="1251857"/>
              </a:xfrm>
              <a:prstGeom prst="flowChartMagneticDisk">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Historical Data</a:t>
                </a:r>
                <a:endParaRPr lang="en-ZA" dirty="0"/>
              </a:p>
            </p:txBody>
          </p:sp>
          <p:sp>
            <p:nvSpPr>
              <p:cNvPr id="30" name="Flowchart: Magnetic Disk 29"/>
              <p:cNvSpPr/>
              <p:nvPr/>
            </p:nvSpPr>
            <p:spPr>
              <a:xfrm>
                <a:off x="6298452" y="5154509"/>
                <a:ext cx="810986" cy="1104899"/>
              </a:xfrm>
              <a:prstGeom prst="flowChartMagneticDisk">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Live Data</a:t>
                </a:r>
                <a:endParaRPr lang="en-ZA" dirty="0"/>
              </a:p>
            </p:txBody>
          </p:sp>
          <p:grpSp>
            <p:nvGrpSpPr>
              <p:cNvPr id="31" name="Group 30">
                <a:extLst>
                  <a:ext uri="{FF2B5EF4-FFF2-40B4-BE49-F238E27FC236}">
                    <a16:creationId xmlns:a16="http://schemas.microsoft.com/office/drawing/2014/main" id="{935C7BA9-3301-4D86-BDC8-3EE0B593312C}"/>
                  </a:ext>
                </a:extLst>
              </p:cNvPr>
              <p:cNvGrpSpPr/>
              <p:nvPr/>
            </p:nvGrpSpPr>
            <p:grpSpPr>
              <a:xfrm>
                <a:off x="9172700" y="3306614"/>
                <a:ext cx="1631867" cy="1782621"/>
                <a:chOff x="2373531" y="1947080"/>
                <a:chExt cx="6862147" cy="4478740"/>
              </a:xfrm>
            </p:grpSpPr>
            <p:cxnSp>
              <p:nvCxnSpPr>
                <p:cNvPr id="32" name="Straight Connector 31">
                  <a:extLst>
                    <a:ext uri="{FF2B5EF4-FFF2-40B4-BE49-F238E27FC236}">
                      <a16:creationId xmlns:a16="http://schemas.microsoft.com/office/drawing/2014/main" id="{AB02CD4E-19A2-4C82-92C2-0E1FA7959EB8}"/>
                    </a:ext>
                  </a:extLst>
                </p:cNvPr>
                <p:cNvCxnSpPr>
                  <a:cxnSpLocks/>
                </p:cNvCxnSpPr>
                <p:nvPr/>
              </p:nvCxnSpPr>
              <p:spPr>
                <a:xfrm flipV="1">
                  <a:off x="7517666" y="2445223"/>
                  <a:ext cx="1298788" cy="1758287"/>
                </a:xfrm>
                <a:prstGeom prst="line">
                  <a:avLst/>
                </a:prstGeom>
                <a:ln w="136525">
                  <a:solidFill>
                    <a:srgbClr val="01B0CC">
                      <a:alpha val="65000"/>
                    </a:srgbClr>
                  </a:solidFill>
                </a:ln>
                <a:effectLst>
                  <a:outerShdw blurRad="1905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A9FD2429-1C02-4302-8E7E-933F6FD60143}"/>
                    </a:ext>
                  </a:extLst>
                </p:cNvPr>
                <p:cNvCxnSpPr>
                  <a:cxnSpLocks/>
                </p:cNvCxnSpPr>
                <p:nvPr/>
              </p:nvCxnSpPr>
              <p:spPr>
                <a:xfrm>
                  <a:off x="6061771" y="3985145"/>
                  <a:ext cx="1093985" cy="307075"/>
                </a:xfrm>
                <a:prstGeom prst="line">
                  <a:avLst/>
                </a:prstGeom>
                <a:ln w="136525">
                  <a:solidFill>
                    <a:srgbClr val="6E5BAA">
                      <a:alpha val="65000"/>
                    </a:srgbClr>
                  </a:solidFill>
                </a:ln>
                <a:effectLst>
                  <a:outerShdw blurRad="1905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00B2BA94-65DC-44BE-9731-CE60F61B9D0B}"/>
                    </a:ext>
                  </a:extLst>
                </p:cNvPr>
                <p:cNvCxnSpPr>
                  <a:cxnSpLocks/>
                  <a:stCxn id="36" idx="7"/>
                </p:cNvCxnSpPr>
                <p:nvPr/>
              </p:nvCxnSpPr>
              <p:spPr>
                <a:xfrm flipV="1">
                  <a:off x="2897741" y="2866030"/>
                  <a:ext cx="1228895" cy="1427420"/>
                </a:xfrm>
                <a:prstGeom prst="line">
                  <a:avLst/>
                </a:prstGeom>
                <a:ln w="136525">
                  <a:solidFill>
                    <a:srgbClr val="E3671B">
                      <a:alpha val="65000"/>
                    </a:srgbClr>
                  </a:solidFill>
                </a:ln>
                <a:effectLst>
                  <a:outerShdw blurRad="1905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889BEBB7-EEB5-4CC5-BC28-F27683D9BA76}"/>
                    </a:ext>
                  </a:extLst>
                </p:cNvPr>
                <p:cNvCxnSpPr>
                  <a:cxnSpLocks/>
                </p:cNvCxnSpPr>
                <p:nvPr/>
              </p:nvCxnSpPr>
              <p:spPr>
                <a:xfrm>
                  <a:off x="4353636" y="2866030"/>
                  <a:ext cx="1228895" cy="928048"/>
                </a:xfrm>
                <a:prstGeom prst="line">
                  <a:avLst/>
                </a:prstGeom>
                <a:ln w="136525">
                  <a:solidFill>
                    <a:srgbClr val="C273A4">
                      <a:alpha val="65000"/>
                    </a:srgbClr>
                  </a:solidFill>
                </a:ln>
                <a:effectLst>
                  <a:outerShdw blurRad="1905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36" name="Circle: Hollow 27">
                  <a:extLst>
                    <a:ext uri="{FF2B5EF4-FFF2-40B4-BE49-F238E27FC236}">
                      <a16:creationId xmlns:a16="http://schemas.microsoft.com/office/drawing/2014/main" id="{5DAA854E-4F61-450D-B7AF-82EFEF6CD8A2}"/>
                    </a:ext>
                  </a:extLst>
                </p:cNvPr>
                <p:cNvSpPr/>
                <p:nvPr/>
              </p:nvSpPr>
              <p:spPr>
                <a:xfrm>
                  <a:off x="2373531" y="4203510"/>
                  <a:ext cx="614150" cy="614150"/>
                </a:xfrm>
                <a:prstGeom prst="donut">
                  <a:avLst/>
                </a:prstGeom>
                <a:gradFill flip="none" rotWithShape="1">
                  <a:gsLst>
                    <a:gs pos="100000">
                      <a:srgbClr val="C25816"/>
                    </a:gs>
                    <a:gs pos="0">
                      <a:srgbClr val="E5681B"/>
                    </a:gs>
                  </a:gsLst>
                  <a:lin ang="13500000" scaled="1"/>
                  <a:tileRect/>
                </a:gradFill>
                <a:ln>
                  <a:noFill/>
                </a:ln>
                <a:effectLst>
                  <a:outerShdw blurRad="2540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7" name="Circle: Hollow 29">
                  <a:extLst>
                    <a:ext uri="{FF2B5EF4-FFF2-40B4-BE49-F238E27FC236}">
                      <a16:creationId xmlns:a16="http://schemas.microsoft.com/office/drawing/2014/main" id="{61BF205A-A9FA-490A-BF9F-86160CAA6B0D}"/>
                    </a:ext>
                  </a:extLst>
                </p:cNvPr>
                <p:cNvSpPr/>
                <p:nvPr/>
              </p:nvSpPr>
              <p:spPr>
                <a:xfrm>
                  <a:off x="3917511" y="2402595"/>
                  <a:ext cx="614150" cy="614150"/>
                </a:xfrm>
                <a:prstGeom prst="donut">
                  <a:avLst/>
                </a:prstGeom>
                <a:gradFill flip="none" rotWithShape="1">
                  <a:gsLst>
                    <a:gs pos="100000">
                      <a:srgbClr val="AA4986"/>
                    </a:gs>
                    <a:gs pos="0">
                      <a:srgbClr val="C579A8"/>
                    </a:gs>
                  </a:gsLst>
                  <a:lin ang="13500000" scaled="1"/>
                  <a:tileRect/>
                </a:gradFill>
                <a:ln>
                  <a:noFill/>
                </a:ln>
                <a:effectLst>
                  <a:outerShdw blurRad="2540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a:solidFill>
                      <a:schemeClr val="tx1"/>
                    </a:solidFill>
                  </a:endParaRPr>
                </a:p>
              </p:txBody>
            </p:sp>
            <p:sp>
              <p:nvSpPr>
                <p:cNvPr id="38" name="Circle: Hollow 30">
                  <a:extLst>
                    <a:ext uri="{FF2B5EF4-FFF2-40B4-BE49-F238E27FC236}">
                      <a16:creationId xmlns:a16="http://schemas.microsoft.com/office/drawing/2014/main" id="{CF9F8C9C-183F-40DE-86D4-BC8BB4B03E0C}"/>
                    </a:ext>
                  </a:extLst>
                </p:cNvPr>
                <p:cNvSpPr/>
                <p:nvPr/>
              </p:nvSpPr>
              <p:spPr>
                <a:xfrm>
                  <a:off x="5492591" y="3589360"/>
                  <a:ext cx="614150" cy="614150"/>
                </a:xfrm>
                <a:prstGeom prst="donut">
                  <a:avLst/>
                </a:prstGeom>
                <a:gradFill flip="none" rotWithShape="1">
                  <a:gsLst>
                    <a:gs pos="100000">
                      <a:srgbClr val="5A498E"/>
                    </a:gs>
                    <a:gs pos="0">
                      <a:srgbClr val="6F5CAC"/>
                    </a:gs>
                  </a:gsLst>
                  <a:lin ang="13500000" scaled="1"/>
                  <a:tileRect/>
                </a:gradFill>
                <a:ln>
                  <a:noFill/>
                </a:ln>
                <a:effectLst>
                  <a:outerShdw blurRad="2540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a:solidFill>
                      <a:schemeClr val="tx1"/>
                    </a:solidFill>
                  </a:endParaRPr>
                </a:p>
              </p:txBody>
            </p:sp>
            <p:sp>
              <p:nvSpPr>
                <p:cNvPr id="39" name="Circle: Hollow 31">
                  <a:extLst>
                    <a:ext uri="{FF2B5EF4-FFF2-40B4-BE49-F238E27FC236}">
                      <a16:creationId xmlns:a16="http://schemas.microsoft.com/office/drawing/2014/main" id="{E46328F7-BDFE-417B-9899-CF650D03BB01}"/>
                    </a:ext>
                  </a:extLst>
                </p:cNvPr>
                <p:cNvSpPr/>
                <p:nvPr/>
              </p:nvSpPr>
              <p:spPr>
                <a:xfrm>
                  <a:off x="7052121" y="3985145"/>
                  <a:ext cx="614150" cy="614150"/>
                </a:xfrm>
                <a:prstGeom prst="donut">
                  <a:avLst/>
                </a:prstGeom>
                <a:gradFill flip="none" rotWithShape="1">
                  <a:gsLst>
                    <a:gs pos="100000">
                      <a:srgbClr val="018DA4"/>
                    </a:gs>
                    <a:gs pos="0">
                      <a:srgbClr val="01B2CF"/>
                    </a:gs>
                  </a:gsLst>
                  <a:lin ang="13500000" scaled="1"/>
                  <a:tileRect/>
                </a:gradFill>
                <a:ln>
                  <a:noFill/>
                </a:ln>
                <a:effectLst>
                  <a:outerShdw blurRad="2540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a:solidFill>
                      <a:schemeClr val="tx1"/>
                    </a:solidFill>
                  </a:endParaRPr>
                </a:p>
              </p:txBody>
            </p:sp>
            <p:sp>
              <p:nvSpPr>
                <p:cNvPr id="40" name="Circle: Hollow 32">
                  <a:extLst>
                    <a:ext uri="{FF2B5EF4-FFF2-40B4-BE49-F238E27FC236}">
                      <a16:creationId xmlns:a16="http://schemas.microsoft.com/office/drawing/2014/main" id="{5186159D-8A2C-470B-96A1-2EBB4CF23601}"/>
                    </a:ext>
                  </a:extLst>
                </p:cNvPr>
                <p:cNvSpPr/>
                <p:nvPr/>
              </p:nvSpPr>
              <p:spPr>
                <a:xfrm>
                  <a:off x="8611652" y="1947080"/>
                  <a:ext cx="614150" cy="614150"/>
                </a:xfrm>
                <a:prstGeom prst="donut">
                  <a:avLst/>
                </a:prstGeom>
                <a:gradFill flip="none" rotWithShape="1">
                  <a:gsLst>
                    <a:gs pos="100000">
                      <a:srgbClr val="939DA3"/>
                    </a:gs>
                    <a:gs pos="0">
                      <a:srgbClr val="9FA8AD"/>
                    </a:gs>
                  </a:gsLst>
                  <a:lin ang="13500000" scaled="1"/>
                  <a:tileRect/>
                </a:gradFill>
                <a:ln>
                  <a:noFill/>
                </a:ln>
                <a:effectLst>
                  <a:outerShdw blurRad="2540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a:solidFill>
                      <a:schemeClr val="tx1"/>
                    </a:solidFill>
                  </a:endParaRPr>
                </a:p>
              </p:txBody>
            </p:sp>
            <p:sp>
              <p:nvSpPr>
                <p:cNvPr id="41" name="Oval 40">
                  <a:extLst>
                    <a:ext uri="{FF2B5EF4-FFF2-40B4-BE49-F238E27FC236}">
                      <a16:creationId xmlns:a16="http://schemas.microsoft.com/office/drawing/2014/main" id="{1C52605A-E1C1-4474-95D0-F4009A9D8927}"/>
                    </a:ext>
                  </a:extLst>
                </p:cNvPr>
                <p:cNvSpPr/>
                <p:nvPr/>
              </p:nvSpPr>
              <p:spPr>
                <a:xfrm>
                  <a:off x="2594863" y="6123294"/>
                  <a:ext cx="6640815" cy="302526"/>
                </a:xfrm>
                <a:prstGeom prst="ellipse">
                  <a:avLst/>
                </a:prstGeom>
                <a:solidFill>
                  <a:srgbClr val="D1D1D1">
                    <a:alpha val="68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43" name="Straight Arrow Connector 42"/>
              <p:cNvCxnSpPr/>
              <p:nvPr/>
            </p:nvCxnSpPr>
            <p:spPr>
              <a:xfrm flipV="1">
                <a:off x="962025" y="2998453"/>
                <a:ext cx="4376057" cy="27956"/>
              </a:xfrm>
              <a:prstGeom prst="straightConnector1">
                <a:avLst/>
              </a:prstGeom>
              <a:ln w="28575" cmpd="sng">
                <a:solidFill>
                  <a:srgbClr val="ED7613"/>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flipH="1">
                <a:off x="5403459" y="2984889"/>
                <a:ext cx="5958560" cy="10178"/>
              </a:xfrm>
              <a:prstGeom prst="straightConnector1">
                <a:avLst/>
              </a:prstGeom>
              <a:ln w="28575">
                <a:solidFill>
                  <a:schemeClr val="accent5">
                    <a:lumMod val="75000"/>
                  </a:schemeClr>
                </a:solidFill>
                <a:headEnd type="oval"/>
                <a:tailEnd type="oval"/>
              </a:ln>
            </p:spPr>
            <p:style>
              <a:lnRef idx="1">
                <a:schemeClr val="accent1"/>
              </a:lnRef>
              <a:fillRef idx="0">
                <a:schemeClr val="accent1"/>
              </a:fillRef>
              <a:effectRef idx="0">
                <a:schemeClr val="accent1"/>
              </a:effectRef>
              <a:fontRef idx="minor">
                <a:schemeClr val="tx1"/>
              </a:fontRef>
            </p:style>
          </p:cxnSp>
          <p:pic>
            <p:nvPicPr>
              <p:cNvPr id="49" name="Picture 48"/>
              <p:cNvPicPr>
                <a:picLocks noChangeAspect="1"/>
              </p:cNvPicPr>
              <p:nvPr/>
            </p:nvPicPr>
            <p:blipFill rotWithShape="1">
              <a:blip r:embed="rId13" cstate="hqprint">
                <a:extLst>
                  <a:ext uri="{28A0092B-C50C-407E-A947-70E740481C1C}">
                    <a14:useLocalDpi xmlns:a14="http://schemas.microsoft.com/office/drawing/2010/main" val="0"/>
                  </a:ext>
                </a:extLst>
              </a:blip>
              <a:srcRect l="24636" t="20216" r="29926" b="36182"/>
              <a:stretch/>
            </p:blipFill>
            <p:spPr>
              <a:xfrm>
                <a:off x="9196923" y="5657790"/>
                <a:ext cx="1088379" cy="739026"/>
              </a:xfrm>
              <a:prstGeom prst="rect">
                <a:avLst/>
              </a:prstGeom>
              <a:ln>
                <a:solidFill>
                  <a:schemeClr val="accent2">
                    <a:lumMod val="75000"/>
                  </a:schemeClr>
                </a:solidFill>
              </a:ln>
              <a:effectLst>
                <a:glow rad="139700">
                  <a:srgbClr val="00B050">
                    <a:alpha val="40000"/>
                  </a:srgbClr>
                </a:glow>
              </a:effectLst>
            </p:spPr>
          </p:pic>
          <p:cxnSp>
            <p:nvCxnSpPr>
              <p:cNvPr id="51" name="Straight Arrow Connector 50"/>
              <p:cNvCxnSpPr/>
              <p:nvPr/>
            </p:nvCxnSpPr>
            <p:spPr>
              <a:xfrm flipH="1" flipV="1">
                <a:off x="2329542" y="4621792"/>
                <a:ext cx="3851716" cy="1035999"/>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54" name="Elbow Connector 53"/>
              <p:cNvCxnSpPr>
                <a:stCxn id="49" idx="2"/>
              </p:cNvCxnSpPr>
              <p:nvPr/>
            </p:nvCxnSpPr>
            <p:spPr>
              <a:xfrm rot="5400000" flipH="1">
                <a:off x="4894272" y="1549976"/>
                <a:ext cx="1688537" cy="8005144"/>
              </a:xfrm>
              <a:prstGeom prst="bentConnector4">
                <a:avLst>
                  <a:gd name="adj1" fmla="val -9670"/>
                  <a:gd name="adj2" fmla="val 100449"/>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4137722" y="4086424"/>
                <a:ext cx="2043535" cy="3137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a:off x="7011741" y="4307192"/>
                <a:ext cx="2063262" cy="1249818"/>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71" name="TextBox 70"/>
              <p:cNvSpPr txBox="1"/>
              <p:nvPr/>
            </p:nvSpPr>
            <p:spPr>
              <a:xfrm>
                <a:off x="2754086" y="2638610"/>
                <a:ext cx="1796143" cy="369332"/>
              </a:xfrm>
              <a:prstGeom prst="rect">
                <a:avLst/>
              </a:prstGeom>
              <a:noFill/>
            </p:spPr>
            <p:txBody>
              <a:bodyPr wrap="square" rtlCol="0">
                <a:spAutoFit/>
              </a:bodyPr>
              <a:lstStyle/>
              <a:p>
                <a:r>
                  <a:rPr lang="en-US" b="1" dirty="0" smtClean="0"/>
                  <a:t>Batch Training</a:t>
                </a:r>
                <a:endParaRPr lang="en-ZA" b="1" dirty="0"/>
              </a:p>
            </p:txBody>
          </p:sp>
          <p:sp>
            <p:nvSpPr>
              <p:cNvPr id="72" name="TextBox 71"/>
              <p:cNvSpPr txBox="1"/>
              <p:nvPr/>
            </p:nvSpPr>
            <p:spPr>
              <a:xfrm>
                <a:off x="7311063" y="2646012"/>
                <a:ext cx="2603371" cy="369332"/>
              </a:xfrm>
              <a:prstGeom prst="rect">
                <a:avLst/>
              </a:prstGeom>
              <a:noFill/>
            </p:spPr>
            <p:txBody>
              <a:bodyPr wrap="square" rtlCol="0">
                <a:spAutoFit/>
              </a:bodyPr>
              <a:lstStyle/>
              <a:p>
                <a:r>
                  <a:rPr lang="en-US" b="1" dirty="0" smtClean="0"/>
                  <a:t>Real-time predictions</a:t>
                </a:r>
                <a:endParaRPr lang="en-ZA" b="1" dirty="0"/>
              </a:p>
            </p:txBody>
          </p:sp>
          <p:sp>
            <p:nvSpPr>
              <p:cNvPr id="73" name="TextBox 72"/>
              <p:cNvSpPr txBox="1"/>
              <p:nvPr/>
            </p:nvSpPr>
            <p:spPr>
              <a:xfrm>
                <a:off x="9707711" y="4365143"/>
                <a:ext cx="2603371" cy="369332"/>
              </a:xfrm>
              <a:prstGeom prst="rect">
                <a:avLst/>
              </a:prstGeom>
              <a:noFill/>
            </p:spPr>
            <p:txBody>
              <a:bodyPr wrap="square" rtlCol="0">
                <a:spAutoFit/>
              </a:bodyPr>
              <a:lstStyle/>
              <a:p>
                <a:r>
                  <a:rPr lang="en-US" b="1" dirty="0" smtClean="0"/>
                  <a:t>predictions</a:t>
                </a:r>
                <a:endParaRPr lang="en-ZA" b="1" dirty="0"/>
              </a:p>
            </p:txBody>
          </p:sp>
          <p:sp>
            <p:nvSpPr>
              <p:cNvPr id="74" name="TextBox 73"/>
              <p:cNvSpPr txBox="1"/>
              <p:nvPr/>
            </p:nvSpPr>
            <p:spPr>
              <a:xfrm>
                <a:off x="10309947" y="6104551"/>
                <a:ext cx="2603371" cy="369332"/>
              </a:xfrm>
              <a:prstGeom prst="rect">
                <a:avLst/>
              </a:prstGeom>
              <a:noFill/>
            </p:spPr>
            <p:txBody>
              <a:bodyPr wrap="square" rtlCol="0">
                <a:spAutoFit/>
              </a:bodyPr>
              <a:lstStyle/>
              <a:p>
                <a:r>
                  <a:rPr lang="en-US" b="1" dirty="0" smtClean="0"/>
                  <a:t>Feedback</a:t>
                </a:r>
                <a:endParaRPr lang="en-ZA" b="1" dirty="0"/>
              </a:p>
            </p:txBody>
          </p:sp>
          <p:sp>
            <p:nvSpPr>
              <p:cNvPr id="75" name="TextBox 74"/>
              <p:cNvSpPr txBox="1"/>
              <p:nvPr/>
            </p:nvSpPr>
            <p:spPr>
              <a:xfrm>
                <a:off x="2836036" y="3635433"/>
                <a:ext cx="2603371" cy="369332"/>
              </a:xfrm>
              <a:prstGeom prst="rect">
                <a:avLst/>
              </a:prstGeom>
              <a:noFill/>
            </p:spPr>
            <p:txBody>
              <a:bodyPr wrap="square" rtlCol="0">
                <a:spAutoFit/>
              </a:bodyPr>
              <a:lstStyle/>
              <a:p>
                <a:r>
                  <a:rPr lang="en-US" b="1" dirty="0" smtClean="0"/>
                  <a:t>Model</a:t>
                </a:r>
                <a:endParaRPr lang="en-ZA" b="1" dirty="0"/>
              </a:p>
            </p:txBody>
          </p:sp>
        </p:grpSp>
        <p:cxnSp>
          <p:nvCxnSpPr>
            <p:cNvPr id="78" name="Straight Arrow Connector 77"/>
            <p:cNvCxnSpPr/>
            <p:nvPr/>
          </p:nvCxnSpPr>
          <p:spPr>
            <a:xfrm flipV="1">
              <a:off x="6703945" y="4708279"/>
              <a:ext cx="0" cy="35862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29602366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alpha val="94000"/>
          </a:schemeClr>
        </a:solidFill>
        <a:effectLst/>
      </p:bgPr>
    </p:bg>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7C70995F-D8C5-410A-AA8B-1EE172A29454}"/>
              </a:ext>
            </a:extLst>
          </p:cNvPr>
          <p:cNvSpPr>
            <a:spLocks noGrp="1"/>
          </p:cNvSpPr>
          <p:nvPr>
            <p:ph type="title"/>
          </p:nvPr>
        </p:nvSpPr>
        <p:spPr/>
        <p:txBody>
          <a:bodyPr/>
          <a:lstStyle/>
          <a:p>
            <a:r>
              <a:rPr lang="en-US" dirty="0"/>
              <a:t>Project analysis slide 10</a:t>
            </a:r>
          </a:p>
        </p:txBody>
      </p:sp>
      <p:sp>
        <p:nvSpPr>
          <p:cNvPr id="2" name="Content Placeholder 1"/>
          <p:cNvSpPr>
            <a:spLocks noGrp="1"/>
          </p:cNvSpPr>
          <p:nvPr>
            <p:ph idx="1"/>
          </p:nvPr>
        </p:nvSpPr>
        <p:spPr>
          <a:xfrm>
            <a:off x="781105" y="686218"/>
            <a:ext cx="10515600" cy="5240792"/>
          </a:xfrm>
        </p:spPr>
        <p:txBody>
          <a:bodyPr/>
          <a:lstStyle/>
          <a:p>
            <a:r>
              <a:rPr lang="en-US" dirty="0" smtClean="0"/>
              <a:t>Machine Learning DevOps(</a:t>
            </a:r>
            <a:r>
              <a:rPr lang="en-US" dirty="0" err="1" smtClean="0"/>
              <a:t>MLOps</a:t>
            </a:r>
            <a:r>
              <a:rPr lang="en-US" dirty="0" smtClean="0"/>
              <a:t>)</a:t>
            </a:r>
          </a:p>
          <a:p>
            <a:r>
              <a:rPr lang="en-ZA" dirty="0"/>
              <a:t>The goal of building a machine learning model is to solve a </a:t>
            </a:r>
            <a:r>
              <a:rPr lang="en-ZA" dirty="0" smtClean="0"/>
              <a:t>real world problem, so the model must be exposed to real time environment.</a:t>
            </a:r>
          </a:p>
          <a:p>
            <a:pPr marL="0" indent="0">
              <a:buNone/>
            </a:pPr>
            <a:endParaRPr lang="en-ZA" dirty="0" smtClean="0"/>
          </a:p>
          <a:p>
            <a:r>
              <a:rPr lang="en-US" dirty="0" smtClean="0"/>
              <a:t>Key Areas:</a:t>
            </a:r>
          </a:p>
          <a:p>
            <a:pPr>
              <a:buFont typeface="Wingdings" panose="05000000000000000000" pitchFamily="2" charset="2"/>
              <a:buChar char="q"/>
            </a:pPr>
            <a:r>
              <a:rPr lang="en-US" dirty="0" smtClean="0"/>
              <a:t>                  </a:t>
            </a:r>
            <a:r>
              <a:rPr lang="en-ZA" dirty="0"/>
              <a:t>Data storage and retrieval</a:t>
            </a:r>
          </a:p>
          <a:p>
            <a:pPr>
              <a:buFont typeface="Wingdings" panose="05000000000000000000" pitchFamily="2" charset="2"/>
              <a:buChar char="q"/>
            </a:pPr>
            <a:r>
              <a:rPr lang="en-ZA" dirty="0" smtClean="0"/>
              <a:t>                  Frameworks </a:t>
            </a:r>
            <a:r>
              <a:rPr lang="en-ZA" dirty="0"/>
              <a:t>and tooling </a:t>
            </a:r>
          </a:p>
          <a:p>
            <a:pPr>
              <a:buFont typeface="Wingdings" panose="05000000000000000000" pitchFamily="2" charset="2"/>
              <a:buChar char="q"/>
            </a:pPr>
            <a:r>
              <a:rPr lang="en-ZA" dirty="0" smtClean="0"/>
              <a:t>                  Feedback </a:t>
            </a:r>
            <a:r>
              <a:rPr lang="en-ZA" dirty="0"/>
              <a:t>and iteration </a:t>
            </a:r>
            <a:r>
              <a:rPr lang="en-US" dirty="0" smtClean="0"/>
              <a:t>        </a:t>
            </a:r>
            <a:endParaRPr lang="en-ZA" dirty="0" smtClean="0"/>
          </a:p>
          <a:p>
            <a:endParaRPr lang="en-US" dirty="0" smtClean="0"/>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353820"/>
            <a:ext cx="11734800" cy="6647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smtClean="0">
                <a:solidFill>
                  <a:schemeClr val="tx1">
                    <a:lumMod val="75000"/>
                    <a:lumOff val="25000"/>
                  </a:schemeClr>
                </a:solidFill>
              </a:rPr>
              <a:t>Model Deployment</a:t>
            </a:r>
            <a:r>
              <a:rPr lang="en-US" sz="2800" dirty="0">
                <a:solidFill>
                  <a:schemeClr val="tx1">
                    <a:lumMod val="75000"/>
                    <a:lumOff val="25000"/>
                  </a:schemeClr>
                </a:solidFill>
              </a:rPr>
              <a:t/>
            </a:r>
            <a:br>
              <a:rPr lang="en-US" sz="2800" dirty="0">
                <a:solidFill>
                  <a:schemeClr val="tx1">
                    <a:lumMod val="75000"/>
                    <a:lumOff val="25000"/>
                  </a:schemeClr>
                </a:solidFill>
              </a:rPr>
            </a:br>
            <a:r>
              <a:rPr lang="en-US" sz="2000" dirty="0">
                <a:solidFill>
                  <a:schemeClr val="tx1">
                    <a:lumMod val="75000"/>
                    <a:lumOff val="25000"/>
                  </a:schemeClr>
                </a:solidFill>
              </a:rPr>
              <a:t> </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480336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alpha val="94000"/>
          </a:schemeClr>
        </a:solidFill>
        <a:effectLst/>
      </p:bgPr>
    </p:bg>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7C70995F-D8C5-410A-AA8B-1EE172A29454}"/>
              </a:ext>
            </a:extLst>
          </p:cNvPr>
          <p:cNvSpPr>
            <a:spLocks noGrp="1"/>
          </p:cNvSpPr>
          <p:nvPr>
            <p:ph type="title"/>
          </p:nvPr>
        </p:nvSpPr>
        <p:spPr/>
        <p:txBody>
          <a:bodyPr/>
          <a:lstStyle/>
          <a:p>
            <a:r>
              <a:rPr lang="en-US" dirty="0"/>
              <a:t>Project analysis slide 10</a:t>
            </a:r>
          </a:p>
        </p:txBody>
      </p:sp>
      <p:sp>
        <p:nvSpPr>
          <p:cNvPr id="2" name="Content Placeholder 1"/>
          <p:cNvSpPr>
            <a:spLocks noGrp="1"/>
          </p:cNvSpPr>
          <p:nvPr>
            <p:ph idx="1"/>
          </p:nvPr>
        </p:nvSpPr>
        <p:spPr>
          <a:xfrm>
            <a:off x="781105" y="686218"/>
            <a:ext cx="10515600" cy="5240792"/>
          </a:xfrm>
        </p:spPr>
        <p:txBody>
          <a:bodyPr/>
          <a:lstStyle/>
          <a:p>
            <a:r>
              <a:rPr lang="en-ZA" dirty="0"/>
              <a:t>The validated model is deployed to a target environment to serve predictions</a:t>
            </a:r>
            <a:endParaRPr lang="en-ZA" dirty="0" smtClean="0"/>
          </a:p>
          <a:p>
            <a:pPr marL="0" indent="0">
              <a:buNone/>
            </a:pPr>
            <a:r>
              <a:rPr lang="en-US" dirty="0" smtClean="0"/>
              <a:t>                                 </a:t>
            </a:r>
            <a:r>
              <a:rPr lang="en-US" sz="2400" dirty="0" smtClean="0"/>
              <a:t>                              </a:t>
            </a:r>
            <a:endParaRPr lang="en-ZA" dirty="0"/>
          </a:p>
          <a:p>
            <a:endParaRPr lang="en-US" dirty="0" smtClean="0"/>
          </a:p>
          <a:p>
            <a:endParaRPr lang="en-US" dirty="0"/>
          </a:p>
          <a:p>
            <a:pPr marL="0" indent="0">
              <a:buNone/>
            </a:pPr>
            <a:endParaRPr lang="en-ZA" dirty="0" smtClean="0"/>
          </a:p>
          <a:p>
            <a:r>
              <a:rPr lang="en-ZA" dirty="0"/>
              <a:t>An </a:t>
            </a:r>
            <a:r>
              <a:rPr lang="en-ZA"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embedded model </a:t>
            </a:r>
            <a:r>
              <a:rPr lang="en-ZA" dirty="0"/>
              <a:t>to </a:t>
            </a:r>
            <a:r>
              <a:rPr lang="en-ZA" dirty="0" smtClean="0"/>
              <a:t>a web application </a:t>
            </a:r>
            <a:r>
              <a:rPr lang="en-ZA" dirty="0"/>
              <a:t>or mobile device</a:t>
            </a:r>
            <a:r>
              <a:rPr lang="en-ZA" dirty="0" smtClean="0"/>
              <a:t>.</a:t>
            </a:r>
            <a:endParaRPr lang="en-ZA" dirty="0"/>
          </a:p>
          <a:p>
            <a:r>
              <a:rPr lang="en-ZA" dirty="0" err="1" smtClean="0"/>
              <a:t>Microservices</a:t>
            </a:r>
            <a:r>
              <a:rPr lang="en-ZA" dirty="0" smtClean="0"/>
              <a:t> </a:t>
            </a:r>
            <a:r>
              <a:rPr lang="en-ZA" dirty="0"/>
              <a:t>with a </a:t>
            </a:r>
            <a:r>
              <a:rPr lang="en-ZA"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REST API </a:t>
            </a:r>
            <a:r>
              <a:rPr lang="en-ZA" dirty="0"/>
              <a:t>to serve online predictions.</a:t>
            </a:r>
          </a:p>
          <a:p>
            <a:r>
              <a:rPr lang="en-ZA" dirty="0" smtClean="0"/>
              <a:t>Part </a:t>
            </a:r>
            <a:r>
              <a:rPr lang="en-ZA" dirty="0"/>
              <a:t>of a </a:t>
            </a:r>
            <a:r>
              <a:rPr lang="en-ZA"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batch prediction system</a:t>
            </a:r>
            <a:r>
              <a:rPr lang="en-ZA" dirty="0"/>
              <a:t>.</a:t>
            </a:r>
            <a:endParaRPr lang="en-US" dirty="0" smtClean="0"/>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 xmlns:adec="http://schemas.microsoft.com/office/drawing/2017/decorative" val="1"/>
              </a:ext>
            </a:extLst>
          </p:cNvPr>
          <p:cNvCxnSpPr>
            <a:cxnSpLocks/>
          </p:cNvCxnSpPr>
          <p:nvPr/>
        </p:nvCxnSpPr>
        <p:spPr>
          <a:xfrm>
            <a:off x="9241971" y="522898"/>
            <a:ext cx="2950029" cy="0"/>
          </a:xfrm>
          <a:prstGeom prst="line">
            <a:avLst/>
          </a:prstGeom>
          <a:ln w="25400">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353820"/>
            <a:ext cx="11734800" cy="6647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smtClean="0">
                <a:solidFill>
                  <a:schemeClr val="tx1">
                    <a:lumMod val="75000"/>
                    <a:lumOff val="25000"/>
                  </a:schemeClr>
                </a:solidFill>
              </a:rPr>
              <a:t>Model </a:t>
            </a:r>
            <a:r>
              <a:rPr lang="en-US" sz="2800" b="1" dirty="0">
                <a:solidFill>
                  <a:schemeClr val="tx1">
                    <a:lumMod val="75000"/>
                    <a:lumOff val="25000"/>
                  </a:schemeClr>
                </a:solidFill>
              </a:rPr>
              <a:t>Deployment </a:t>
            </a:r>
            <a:r>
              <a:rPr lang="en-US" sz="2800" b="1" dirty="0" smtClean="0">
                <a:solidFill>
                  <a:schemeClr val="tx1">
                    <a:lumMod val="75000"/>
                    <a:lumOff val="25000"/>
                  </a:schemeClr>
                </a:solidFill>
              </a:rPr>
              <a:t>- Model </a:t>
            </a:r>
            <a:r>
              <a:rPr lang="en-US" sz="2800" b="1" dirty="0">
                <a:solidFill>
                  <a:schemeClr val="tx1">
                    <a:lumMod val="75000"/>
                    <a:lumOff val="25000"/>
                  </a:schemeClr>
                </a:solidFill>
              </a:rPr>
              <a:t>serving   </a:t>
            </a:r>
            <a:r>
              <a:rPr lang="en-US" sz="2800" dirty="0">
                <a:solidFill>
                  <a:schemeClr val="tx1">
                    <a:lumMod val="75000"/>
                    <a:lumOff val="25000"/>
                  </a:schemeClr>
                </a:solidFill>
              </a:rPr>
              <a:t/>
            </a:r>
            <a:br>
              <a:rPr lang="en-US" sz="2800" dirty="0">
                <a:solidFill>
                  <a:schemeClr val="tx1">
                    <a:lumMod val="75000"/>
                    <a:lumOff val="25000"/>
                  </a:schemeClr>
                </a:solidFill>
              </a:rPr>
            </a:br>
            <a:r>
              <a:rPr lang="en-US" sz="2000" dirty="0">
                <a:solidFill>
                  <a:schemeClr val="tx1">
                    <a:lumMod val="75000"/>
                    <a:lumOff val="25000"/>
                  </a:schemeClr>
                </a:solidFill>
              </a:rPr>
              <a:t> </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 xmlns:adec="http://schemas.microsoft.com/office/drawing/2017/decorative" val="1"/>
              </a:ext>
            </a:extLst>
          </p:cNvPr>
          <p:cNvCxnSpPr>
            <a:cxnSpLocks/>
          </p:cNvCxnSpPr>
          <p:nvPr/>
        </p:nvCxnSpPr>
        <p:spPr>
          <a:xfrm>
            <a:off x="0" y="522898"/>
            <a:ext cx="2906486" cy="0"/>
          </a:xfrm>
          <a:prstGeom prst="line">
            <a:avLst/>
          </a:prstGeom>
          <a:ln w="25400">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5" name="Rounded Rectangle 4"/>
          <p:cNvSpPr/>
          <p:nvPr/>
        </p:nvSpPr>
        <p:spPr>
          <a:xfrm>
            <a:off x="1324840" y="1607920"/>
            <a:ext cx="2310063" cy="1018673"/>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Business System</a:t>
            </a:r>
            <a:endParaRPr lang="en-ZA" dirty="0"/>
          </a:p>
        </p:txBody>
      </p:sp>
      <p:sp>
        <p:nvSpPr>
          <p:cNvPr id="10" name="Rounded Rectangle 9"/>
          <p:cNvSpPr/>
          <p:nvPr/>
        </p:nvSpPr>
        <p:spPr>
          <a:xfrm>
            <a:off x="6443704" y="1607919"/>
            <a:ext cx="2310063" cy="1018673"/>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ML Model</a:t>
            </a:r>
            <a:endParaRPr lang="en-ZA" dirty="0"/>
          </a:p>
        </p:txBody>
      </p:sp>
      <p:cxnSp>
        <p:nvCxnSpPr>
          <p:cNvPr id="9" name="Straight Arrow Connector 8"/>
          <p:cNvCxnSpPr/>
          <p:nvPr/>
        </p:nvCxnSpPr>
        <p:spPr>
          <a:xfrm>
            <a:off x="3634903" y="1944804"/>
            <a:ext cx="280880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a:off x="3634902" y="2420579"/>
            <a:ext cx="280880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3721348" y="2420579"/>
            <a:ext cx="2722356" cy="369332"/>
          </a:xfrm>
          <a:prstGeom prst="rect">
            <a:avLst/>
          </a:prstGeom>
          <a:noFill/>
        </p:spPr>
        <p:txBody>
          <a:bodyPr wrap="square" rtlCol="0">
            <a:spAutoFit/>
          </a:bodyPr>
          <a:lstStyle/>
          <a:p>
            <a:r>
              <a:rPr lang="en-US" dirty="0" smtClean="0"/>
              <a:t>Results from the model</a:t>
            </a:r>
            <a:endParaRPr lang="en-ZA" dirty="0"/>
          </a:p>
        </p:txBody>
      </p:sp>
      <p:sp>
        <p:nvSpPr>
          <p:cNvPr id="19" name="TextBox 18"/>
          <p:cNvSpPr txBox="1"/>
          <p:nvPr/>
        </p:nvSpPr>
        <p:spPr>
          <a:xfrm>
            <a:off x="4245431" y="1575471"/>
            <a:ext cx="2111828" cy="369332"/>
          </a:xfrm>
          <a:prstGeom prst="rect">
            <a:avLst/>
          </a:prstGeom>
          <a:noFill/>
        </p:spPr>
        <p:txBody>
          <a:bodyPr wrap="square" rtlCol="0">
            <a:spAutoFit/>
          </a:bodyPr>
          <a:lstStyle/>
          <a:p>
            <a:r>
              <a:rPr lang="en-US" dirty="0" smtClean="0"/>
              <a:t>Live Data</a:t>
            </a:r>
            <a:endParaRPr lang="en-ZA" dirty="0"/>
          </a:p>
        </p:txBody>
      </p:sp>
    </p:spTree>
    <p:extLst>
      <p:ext uri="{BB962C8B-B14F-4D97-AF65-F5344CB8AC3E}">
        <p14:creationId xmlns:p14="http://schemas.microsoft.com/office/powerpoint/2010/main" val="92258648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alpha val="94000"/>
          </a:schemeClr>
        </a:solidFill>
        <a:effectLst/>
      </p:bgPr>
    </p:bg>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7C70995F-D8C5-410A-AA8B-1EE172A29454}"/>
              </a:ext>
            </a:extLst>
          </p:cNvPr>
          <p:cNvSpPr>
            <a:spLocks noGrp="1"/>
          </p:cNvSpPr>
          <p:nvPr>
            <p:ph type="title"/>
          </p:nvPr>
        </p:nvSpPr>
        <p:spPr/>
        <p:txBody>
          <a:bodyPr/>
          <a:lstStyle/>
          <a:p>
            <a:r>
              <a:rPr lang="en-US" dirty="0"/>
              <a:t>Project analysis slide 10</a:t>
            </a:r>
          </a:p>
        </p:txBody>
      </p:sp>
      <p:sp>
        <p:nvSpPr>
          <p:cNvPr id="2" name="Content Placeholder 1"/>
          <p:cNvSpPr>
            <a:spLocks noGrp="1"/>
          </p:cNvSpPr>
          <p:nvPr>
            <p:ph idx="1"/>
          </p:nvPr>
        </p:nvSpPr>
        <p:spPr>
          <a:xfrm>
            <a:off x="228599" y="686217"/>
            <a:ext cx="11832771" cy="6073812"/>
          </a:xfrm>
        </p:spPr>
        <p:txBody>
          <a:bodyPr>
            <a:normAutofit fontScale="92500" lnSpcReduction="10000"/>
          </a:bodyPr>
          <a:lstStyle/>
          <a:p>
            <a:r>
              <a:rPr lang="en-US" dirty="0" smtClean="0"/>
              <a:t>Every machine learning model is associated with data, we need to know the logistics of that data:</a:t>
            </a:r>
          </a:p>
          <a:p>
            <a:pPr marL="0" indent="0">
              <a:buNone/>
            </a:pPr>
            <a:r>
              <a:rPr lang="en-ZA" dirty="0" smtClean="0"/>
              <a:t>1. How </a:t>
            </a:r>
            <a:r>
              <a:rPr lang="en-ZA" dirty="0"/>
              <a:t>is your training data stored</a:t>
            </a:r>
            <a:r>
              <a:rPr lang="en-ZA" dirty="0" smtClean="0"/>
              <a:t>?</a:t>
            </a:r>
          </a:p>
          <a:p>
            <a:pPr>
              <a:buFont typeface="Wingdings" panose="05000000000000000000" pitchFamily="2" charset="2"/>
              <a:buChar char="Ø"/>
            </a:pPr>
            <a:r>
              <a:rPr lang="en-ZA" dirty="0" smtClean="0">
                <a:solidFill>
                  <a:schemeClr val="accent5">
                    <a:lumMod val="50000"/>
                  </a:schemeClr>
                </a:solidFill>
              </a:rPr>
              <a:t>Data </a:t>
            </a:r>
            <a:r>
              <a:rPr lang="en-ZA" dirty="0">
                <a:solidFill>
                  <a:schemeClr val="accent5">
                    <a:lumMod val="50000"/>
                  </a:schemeClr>
                </a:solidFill>
              </a:rPr>
              <a:t>can be stored in </a:t>
            </a:r>
            <a:r>
              <a:rPr lang="en-ZA" dirty="0" err="1">
                <a:solidFill>
                  <a:schemeClr val="accent5">
                    <a:lumMod val="50000"/>
                  </a:schemeClr>
                </a:solidFill>
              </a:rPr>
              <a:t>on-premise</a:t>
            </a:r>
            <a:r>
              <a:rPr lang="en-ZA" dirty="0">
                <a:solidFill>
                  <a:schemeClr val="accent5">
                    <a:lumMod val="50000"/>
                  </a:schemeClr>
                </a:solidFill>
              </a:rPr>
              <a:t>, in cloud storage, or in a hybrid of </a:t>
            </a:r>
            <a:r>
              <a:rPr lang="en-ZA" dirty="0" smtClean="0">
                <a:solidFill>
                  <a:schemeClr val="accent5">
                    <a:lumMod val="50000"/>
                  </a:schemeClr>
                </a:solidFill>
              </a:rPr>
              <a:t> the </a:t>
            </a:r>
            <a:r>
              <a:rPr lang="en-ZA" dirty="0">
                <a:solidFill>
                  <a:schemeClr val="accent5">
                    <a:lumMod val="50000"/>
                  </a:schemeClr>
                </a:solidFill>
              </a:rPr>
              <a:t>two</a:t>
            </a:r>
            <a:r>
              <a:rPr lang="en-ZA" dirty="0" smtClean="0">
                <a:solidFill>
                  <a:schemeClr val="accent5">
                    <a:lumMod val="50000"/>
                  </a:schemeClr>
                </a:solidFill>
              </a:rPr>
              <a:t>. It is best to deploy the model where the data is stored.</a:t>
            </a:r>
            <a:endParaRPr lang="en-ZA" dirty="0">
              <a:solidFill>
                <a:schemeClr val="accent5">
                  <a:lumMod val="50000"/>
                </a:schemeClr>
              </a:solidFill>
            </a:endParaRPr>
          </a:p>
          <a:p>
            <a:pPr marL="0" indent="0">
              <a:buNone/>
            </a:pPr>
            <a:r>
              <a:rPr lang="en-ZA" dirty="0" smtClean="0"/>
              <a:t>2. How </a:t>
            </a:r>
            <a:r>
              <a:rPr lang="en-ZA" dirty="0"/>
              <a:t>large is your data</a:t>
            </a:r>
            <a:r>
              <a:rPr lang="en-ZA" dirty="0" smtClean="0"/>
              <a:t>?</a:t>
            </a:r>
          </a:p>
          <a:p>
            <a:pPr>
              <a:buFont typeface="Wingdings" panose="05000000000000000000" pitchFamily="2" charset="2"/>
              <a:buChar char="Ø"/>
            </a:pPr>
            <a:r>
              <a:rPr lang="en-US" dirty="0" smtClean="0">
                <a:solidFill>
                  <a:schemeClr val="accent5">
                    <a:lumMod val="50000"/>
                  </a:schemeClr>
                </a:solidFill>
              </a:rPr>
              <a:t>Large dataset =  more computing power, </a:t>
            </a:r>
            <a:r>
              <a:rPr lang="en-ZA" dirty="0">
                <a:solidFill>
                  <a:schemeClr val="accent5">
                    <a:lumMod val="50000"/>
                  </a:schemeClr>
                </a:solidFill>
              </a:rPr>
              <a:t>auto-scaling in a cloud </a:t>
            </a:r>
            <a:r>
              <a:rPr lang="en-ZA" dirty="0" smtClean="0">
                <a:solidFill>
                  <a:schemeClr val="accent5">
                    <a:lumMod val="50000"/>
                  </a:schemeClr>
                </a:solidFill>
              </a:rPr>
              <a:t>environment is ideal as it helps you with budgeting.</a:t>
            </a:r>
            <a:endParaRPr lang="en-ZA" dirty="0">
              <a:solidFill>
                <a:schemeClr val="accent5">
                  <a:lumMod val="50000"/>
                </a:schemeClr>
              </a:solidFill>
            </a:endParaRPr>
          </a:p>
          <a:p>
            <a:pPr marL="0" indent="0">
              <a:buNone/>
            </a:pPr>
            <a:r>
              <a:rPr lang="en-ZA" dirty="0" smtClean="0"/>
              <a:t>3.  How </a:t>
            </a:r>
            <a:r>
              <a:rPr lang="en-ZA" dirty="0"/>
              <a:t>will you retrieve the data for training</a:t>
            </a:r>
            <a:r>
              <a:rPr lang="en-ZA" dirty="0" smtClean="0"/>
              <a:t>?</a:t>
            </a:r>
          </a:p>
          <a:p>
            <a:pPr>
              <a:buFont typeface="Wingdings" panose="05000000000000000000" pitchFamily="2" charset="2"/>
              <a:buChar char="Ø"/>
            </a:pPr>
            <a:r>
              <a:rPr lang="en-US" dirty="0">
                <a:solidFill>
                  <a:schemeClr val="accent5">
                    <a:lumMod val="50000"/>
                  </a:schemeClr>
                </a:solidFill>
              </a:rPr>
              <a:t> </a:t>
            </a:r>
            <a:r>
              <a:rPr lang="en-US" dirty="0" smtClean="0">
                <a:solidFill>
                  <a:schemeClr val="accent5">
                    <a:lumMod val="50000"/>
                  </a:schemeClr>
                </a:solidFill>
              </a:rPr>
              <a:t>Batch or real time?</a:t>
            </a:r>
            <a:endParaRPr lang="en-ZA" dirty="0">
              <a:solidFill>
                <a:schemeClr val="accent5">
                  <a:lumMod val="50000"/>
                </a:schemeClr>
              </a:solidFill>
            </a:endParaRPr>
          </a:p>
          <a:p>
            <a:pPr marL="0" indent="0">
              <a:buNone/>
            </a:pPr>
            <a:r>
              <a:rPr lang="en-ZA" dirty="0" smtClean="0"/>
              <a:t>4. How </a:t>
            </a:r>
            <a:r>
              <a:rPr lang="en-ZA" dirty="0"/>
              <a:t>will you retrieve data for prediction</a:t>
            </a:r>
            <a:r>
              <a:rPr lang="en-ZA" dirty="0" smtClean="0"/>
              <a:t>?</a:t>
            </a:r>
          </a:p>
          <a:p>
            <a:pPr>
              <a:buFont typeface="Wingdings" panose="05000000000000000000" pitchFamily="2" charset="2"/>
              <a:buChar char="Ø"/>
            </a:pPr>
            <a:r>
              <a:rPr lang="en-US" dirty="0" smtClean="0">
                <a:solidFill>
                  <a:schemeClr val="accent5">
                    <a:lumMod val="50000"/>
                  </a:schemeClr>
                </a:solidFill>
              </a:rPr>
              <a:t>Webpages, APIs, batch or real time?</a:t>
            </a:r>
          </a:p>
          <a:p>
            <a:pPr>
              <a:buFont typeface="Wingdings" panose="05000000000000000000" pitchFamily="2" charset="2"/>
              <a:buChar char="Ø"/>
            </a:pPr>
            <a:r>
              <a:rPr lang="en-ZA" dirty="0">
                <a:solidFill>
                  <a:schemeClr val="accent5">
                    <a:lumMod val="50000"/>
                  </a:schemeClr>
                </a:solidFill>
              </a:rPr>
              <a:t>For batch inference, you might want to save a prediction request to a central store and then make inferences after a designated period, while in real-time, prediction is performed as soon as the inference request is made.</a:t>
            </a:r>
            <a:endParaRPr lang="en-ZA" dirty="0">
              <a:solidFill>
                <a:schemeClr val="accent5">
                  <a:lumMod val="50000"/>
                </a:schemeClr>
              </a:solidFill>
            </a:endParaRP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 xmlns:adec="http://schemas.microsoft.com/office/drawing/2017/decorative" val="1"/>
              </a:ext>
            </a:extLst>
          </p:cNvPr>
          <p:cNvCxnSpPr>
            <a:cxnSpLocks/>
          </p:cNvCxnSpPr>
          <p:nvPr/>
        </p:nvCxnSpPr>
        <p:spPr>
          <a:xfrm>
            <a:off x="10308771" y="522898"/>
            <a:ext cx="1883229" cy="0"/>
          </a:xfrm>
          <a:prstGeom prst="line">
            <a:avLst/>
          </a:prstGeom>
          <a:ln w="25400">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353820"/>
            <a:ext cx="11734800" cy="6647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smtClean="0">
                <a:solidFill>
                  <a:schemeClr val="tx1">
                    <a:lumMod val="75000"/>
                    <a:lumOff val="25000"/>
                  </a:schemeClr>
                </a:solidFill>
              </a:rPr>
              <a:t>Model Deployment – Data Storage and Retrieval</a:t>
            </a:r>
            <a:r>
              <a:rPr lang="en-US" sz="2800" dirty="0" smtClean="0">
                <a:solidFill>
                  <a:schemeClr val="tx1">
                    <a:lumMod val="75000"/>
                    <a:lumOff val="25000"/>
                  </a:schemeClr>
                </a:solidFill>
              </a:rPr>
              <a:t/>
            </a:r>
            <a:br>
              <a:rPr lang="en-US" sz="2800" dirty="0" smtClean="0">
                <a:solidFill>
                  <a:schemeClr val="tx1">
                    <a:lumMod val="75000"/>
                    <a:lumOff val="25000"/>
                  </a:schemeClr>
                </a:solidFill>
              </a:rPr>
            </a:br>
            <a:r>
              <a:rPr lang="en-US" sz="2000" dirty="0" smtClean="0">
                <a:solidFill>
                  <a:schemeClr val="tx1">
                    <a:lumMod val="75000"/>
                    <a:lumOff val="25000"/>
                  </a:schemeClr>
                </a:solidFill>
              </a:rPr>
              <a:t> </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 xmlns:adec="http://schemas.microsoft.com/office/drawing/2017/decorative" val="1"/>
              </a:ext>
            </a:extLst>
          </p:cNvPr>
          <p:cNvCxnSpPr>
            <a:cxnSpLocks/>
          </p:cNvCxnSpPr>
          <p:nvPr/>
        </p:nvCxnSpPr>
        <p:spPr>
          <a:xfrm>
            <a:off x="0" y="522898"/>
            <a:ext cx="1883229" cy="0"/>
          </a:xfrm>
          <a:prstGeom prst="line">
            <a:avLst/>
          </a:prstGeom>
          <a:ln w="25400">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91447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alpha val="94000"/>
          </a:schemeClr>
        </a:solidFill>
        <a:effectLst/>
      </p:bgPr>
    </p:bg>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7C70995F-D8C5-410A-AA8B-1EE172A29454}"/>
              </a:ext>
            </a:extLst>
          </p:cNvPr>
          <p:cNvSpPr>
            <a:spLocks noGrp="1"/>
          </p:cNvSpPr>
          <p:nvPr>
            <p:ph type="title"/>
          </p:nvPr>
        </p:nvSpPr>
        <p:spPr/>
        <p:txBody>
          <a:bodyPr/>
          <a:lstStyle/>
          <a:p>
            <a:r>
              <a:rPr lang="en-US" dirty="0"/>
              <a:t>Project analysis slide 10</a:t>
            </a:r>
          </a:p>
        </p:txBody>
      </p:sp>
      <p:sp>
        <p:nvSpPr>
          <p:cNvPr id="2" name="Content Placeholder 1"/>
          <p:cNvSpPr>
            <a:spLocks noGrp="1"/>
          </p:cNvSpPr>
          <p:nvPr>
            <p:ph idx="1"/>
          </p:nvPr>
        </p:nvSpPr>
        <p:spPr>
          <a:xfrm>
            <a:off x="228600" y="686217"/>
            <a:ext cx="11734800" cy="5975839"/>
          </a:xfrm>
        </p:spPr>
        <p:txBody>
          <a:bodyPr>
            <a:normAutofit fontScale="92500" lnSpcReduction="10000"/>
          </a:bodyPr>
          <a:lstStyle/>
          <a:p>
            <a:r>
              <a:rPr lang="en-US" dirty="0" smtClean="0"/>
              <a:t>Problem statement, nature of the data and organization infrastructure determines that tools and frameworks to be used. </a:t>
            </a:r>
          </a:p>
          <a:p>
            <a:r>
              <a:rPr lang="en-ZA" dirty="0"/>
              <a:t>The choice of framework </a:t>
            </a:r>
            <a:r>
              <a:rPr lang="en-ZA" dirty="0" smtClean="0"/>
              <a:t>can decide </a:t>
            </a:r>
            <a:r>
              <a:rPr lang="en-ZA" dirty="0"/>
              <a:t>the continuity, maintenance, and use of a model</a:t>
            </a:r>
            <a:r>
              <a:rPr lang="en-ZA" dirty="0" smtClean="0"/>
              <a:t>.</a:t>
            </a:r>
          </a:p>
          <a:p>
            <a:pPr marL="0" indent="0">
              <a:buNone/>
            </a:pPr>
            <a:r>
              <a:rPr lang="en-ZA" dirty="0" smtClean="0"/>
              <a:t>1. What </a:t>
            </a:r>
            <a:r>
              <a:rPr lang="en-ZA" dirty="0"/>
              <a:t>is the best tool for the task at hand</a:t>
            </a:r>
            <a:r>
              <a:rPr lang="en-ZA" dirty="0" smtClean="0"/>
              <a:t>?</a:t>
            </a:r>
          </a:p>
          <a:p>
            <a:pPr>
              <a:buFont typeface="Wingdings" panose="05000000000000000000" pitchFamily="2" charset="2"/>
              <a:buChar char="ü"/>
            </a:pPr>
            <a:r>
              <a:rPr lang="en-US" b="1" dirty="0" smtClean="0"/>
              <a:t>Efficiency: </a:t>
            </a:r>
            <a:r>
              <a:rPr lang="en-US" dirty="0" smtClean="0"/>
              <a:t>optimal use of memory, CPU, and time.</a:t>
            </a:r>
          </a:p>
          <a:p>
            <a:pPr>
              <a:buFont typeface="Wingdings" panose="05000000000000000000" pitchFamily="2" charset="2"/>
              <a:buChar char="ü"/>
            </a:pPr>
            <a:r>
              <a:rPr lang="en-US" b="1" dirty="0" smtClean="0"/>
              <a:t>Popularity: </a:t>
            </a:r>
            <a:r>
              <a:rPr lang="en-ZA" dirty="0" smtClean="0"/>
              <a:t>Popularity </a:t>
            </a:r>
            <a:r>
              <a:rPr lang="en-ZA" dirty="0"/>
              <a:t>often means it works well, is actively in use</a:t>
            </a:r>
            <a:r>
              <a:rPr lang="en-ZA" dirty="0" smtClean="0"/>
              <a:t>, large community </a:t>
            </a:r>
            <a:r>
              <a:rPr lang="en-ZA" dirty="0"/>
              <a:t>and has a lot of support.</a:t>
            </a:r>
          </a:p>
          <a:p>
            <a:pPr marL="0" indent="0">
              <a:buNone/>
            </a:pPr>
            <a:r>
              <a:rPr lang="en-ZA" dirty="0" smtClean="0"/>
              <a:t>2. Are </a:t>
            </a:r>
            <a:r>
              <a:rPr lang="en-ZA" dirty="0"/>
              <a:t>the choice of tools open-source or closed</a:t>
            </a:r>
            <a:r>
              <a:rPr lang="en-ZA" dirty="0" smtClean="0"/>
              <a:t>?</a:t>
            </a:r>
          </a:p>
          <a:p>
            <a:pPr>
              <a:buFont typeface="Wingdings" panose="05000000000000000000" pitchFamily="2" charset="2"/>
              <a:buChar char="ü"/>
            </a:pPr>
            <a:r>
              <a:rPr lang="en-US" dirty="0" smtClean="0"/>
              <a:t> Open source = cut costs but is it flexible to integrate with your business structure?</a:t>
            </a:r>
            <a:endParaRPr lang="en-ZA" dirty="0"/>
          </a:p>
          <a:p>
            <a:pPr marL="0" indent="0">
              <a:buNone/>
            </a:pPr>
            <a:r>
              <a:rPr lang="en-ZA" dirty="0" smtClean="0"/>
              <a:t>3. How </a:t>
            </a:r>
            <a:r>
              <a:rPr lang="en-ZA" dirty="0"/>
              <a:t>many </a:t>
            </a:r>
            <a:r>
              <a:rPr lang="en-ZA" dirty="0" smtClean="0"/>
              <a:t>platforms/targets </a:t>
            </a:r>
            <a:r>
              <a:rPr lang="en-ZA" dirty="0"/>
              <a:t>support the tool</a:t>
            </a:r>
            <a:r>
              <a:rPr lang="en-ZA" dirty="0" smtClean="0"/>
              <a:t>?</a:t>
            </a:r>
          </a:p>
          <a:p>
            <a:pPr>
              <a:buFont typeface="Wingdings" panose="05000000000000000000" pitchFamily="2" charset="2"/>
              <a:buChar char="ü"/>
            </a:pPr>
            <a:r>
              <a:rPr lang="en-ZA" dirty="0" smtClean="0"/>
              <a:t>Does this framework </a:t>
            </a:r>
            <a:r>
              <a:rPr lang="en-ZA" dirty="0"/>
              <a:t>support popular platforms like the web or mobile environments? Does it run on Windows, Linux, or Mac OS? Is it easy to customize or implement in this target </a:t>
            </a:r>
            <a:r>
              <a:rPr lang="en-ZA" dirty="0" smtClean="0"/>
              <a:t>environment?</a:t>
            </a:r>
            <a:endParaRPr lang="en-US" dirty="0"/>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 xmlns:adec="http://schemas.microsoft.com/office/drawing/2017/decorative" val="1"/>
              </a:ext>
            </a:extLst>
          </p:cNvPr>
          <p:cNvCxnSpPr>
            <a:cxnSpLocks/>
          </p:cNvCxnSpPr>
          <p:nvPr/>
        </p:nvCxnSpPr>
        <p:spPr>
          <a:xfrm>
            <a:off x="10308771" y="522898"/>
            <a:ext cx="1883229" cy="0"/>
          </a:xfrm>
          <a:prstGeom prst="line">
            <a:avLst/>
          </a:prstGeom>
          <a:ln w="25400">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35382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smtClean="0">
                <a:solidFill>
                  <a:schemeClr val="tx1">
                    <a:lumMod val="75000"/>
                    <a:lumOff val="25000"/>
                  </a:schemeClr>
                </a:solidFill>
              </a:rPr>
              <a:t>Model Deployment </a:t>
            </a:r>
            <a:r>
              <a:rPr lang="en-US" sz="2800" b="1" dirty="0">
                <a:solidFill>
                  <a:schemeClr val="tx1">
                    <a:lumMod val="75000"/>
                    <a:lumOff val="25000"/>
                  </a:schemeClr>
                </a:solidFill>
              </a:rPr>
              <a:t>– Frameworks and tooling</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 xmlns:adec="http://schemas.microsoft.com/office/drawing/2017/decorative" val="1"/>
              </a:ext>
            </a:extLst>
          </p:cNvPr>
          <p:cNvCxnSpPr>
            <a:cxnSpLocks/>
          </p:cNvCxnSpPr>
          <p:nvPr/>
        </p:nvCxnSpPr>
        <p:spPr>
          <a:xfrm>
            <a:off x="0" y="522898"/>
            <a:ext cx="1883229" cy="0"/>
          </a:xfrm>
          <a:prstGeom prst="line">
            <a:avLst/>
          </a:prstGeom>
          <a:ln w="25400">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006452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alpha val="94000"/>
          </a:schemeClr>
        </a:solidFill>
        <a:effectLst/>
      </p:bgPr>
    </p:bg>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7C70995F-D8C5-410A-AA8B-1EE172A29454}"/>
              </a:ext>
            </a:extLst>
          </p:cNvPr>
          <p:cNvSpPr>
            <a:spLocks noGrp="1"/>
          </p:cNvSpPr>
          <p:nvPr>
            <p:ph type="title"/>
          </p:nvPr>
        </p:nvSpPr>
        <p:spPr/>
        <p:txBody>
          <a:bodyPr/>
          <a:lstStyle/>
          <a:p>
            <a:r>
              <a:rPr lang="en-US" dirty="0"/>
              <a:t>Project analysis slide 10</a:t>
            </a:r>
          </a:p>
        </p:txBody>
      </p:sp>
      <p:sp>
        <p:nvSpPr>
          <p:cNvPr id="2" name="Content Placeholder 1"/>
          <p:cNvSpPr>
            <a:spLocks noGrp="1"/>
          </p:cNvSpPr>
          <p:nvPr>
            <p:ph idx="1"/>
          </p:nvPr>
        </p:nvSpPr>
        <p:spPr>
          <a:xfrm>
            <a:off x="228600" y="686217"/>
            <a:ext cx="11734800" cy="5975839"/>
          </a:xfrm>
        </p:spPr>
        <p:txBody>
          <a:bodyPr/>
          <a:lstStyle/>
          <a:p>
            <a:endParaRPr lang="en-US" dirty="0" smtClean="0"/>
          </a:p>
          <a:p>
            <a:endParaRPr lang="en-US" dirty="0"/>
          </a:p>
          <a:p>
            <a:r>
              <a:rPr lang="en-US" dirty="0" smtClean="0"/>
              <a:t>We need to track and receive feedback from the model in production.</a:t>
            </a:r>
          </a:p>
          <a:p>
            <a:r>
              <a:rPr lang="en-US" dirty="0" smtClean="0"/>
              <a:t>Receive warning, exceptions on state of the model performance. This ensures that problems are identified and addressed before the end user is affected.</a:t>
            </a:r>
          </a:p>
          <a:p>
            <a:r>
              <a:rPr lang="en-US" dirty="0" smtClean="0"/>
              <a:t>We need to do this without affecting the model in production, there we need to do continuous integration.  </a:t>
            </a:r>
          </a:p>
          <a:p>
            <a:pPr marL="0" indent="0">
              <a:buNone/>
            </a:pPr>
            <a:r>
              <a:rPr lang="en-US" dirty="0"/>
              <a:t> </a:t>
            </a:r>
            <a:r>
              <a:rPr lang="en-US" dirty="0" smtClean="0"/>
              <a:t>   </a:t>
            </a:r>
            <a:endParaRPr lang="en-ZA" dirty="0"/>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 xmlns:adec="http://schemas.microsoft.com/office/drawing/2017/decorative" val="1"/>
              </a:ext>
            </a:extLst>
          </p:cNvPr>
          <p:cNvCxnSpPr>
            <a:cxnSpLocks/>
          </p:cNvCxnSpPr>
          <p:nvPr/>
        </p:nvCxnSpPr>
        <p:spPr>
          <a:xfrm>
            <a:off x="10308771" y="522898"/>
            <a:ext cx="1883229" cy="0"/>
          </a:xfrm>
          <a:prstGeom prst="line">
            <a:avLst/>
          </a:prstGeom>
          <a:ln w="25400">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353820"/>
            <a:ext cx="11734800" cy="6647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smtClean="0">
                <a:solidFill>
                  <a:schemeClr val="tx1">
                    <a:lumMod val="75000"/>
                    <a:lumOff val="25000"/>
                  </a:schemeClr>
                </a:solidFill>
              </a:rPr>
              <a:t>Model </a:t>
            </a:r>
            <a:r>
              <a:rPr lang="en-US" sz="2800" b="1" dirty="0">
                <a:solidFill>
                  <a:schemeClr val="tx1">
                    <a:lumMod val="75000"/>
                    <a:lumOff val="25000"/>
                  </a:schemeClr>
                </a:solidFill>
              </a:rPr>
              <a:t>Deployment </a:t>
            </a:r>
            <a:r>
              <a:rPr lang="en-US" sz="2800" b="1" dirty="0" smtClean="0">
                <a:solidFill>
                  <a:schemeClr val="tx1">
                    <a:lumMod val="75000"/>
                    <a:lumOff val="25000"/>
                  </a:schemeClr>
                </a:solidFill>
              </a:rPr>
              <a:t>– Feedback </a:t>
            </a:r>
            <a:r>
              <a:rPr lang="en-US" sz="2800" b="1" dirty="0">
                <a:solidFill>
                  <a:schemeClr val="tx1">
                    <a:lumMod val="75000"/>
                    <a:lumOff val="25000"/>
                  </a:schemeClr>
                </a:solidFill>
              </a:rPr>
              <a:t>and iteration   </a:t>
            </a:r>
            <a:r>
              <a:rPr lang="en-US" sz="2800" dirty="0" smtClean="0">
                <a:solidFill>
                  <a:schemeClr val="tx1">
                    <a:lumMod val="75000"/>
                    <a:lumOff val="25000"/>
                  </a:schemeClr>
                </a:solidFill>
              </a:rPr>
              <a:t/>
            </a:r>
            <a:br>
              <a:rPr lang="en-US" sz="2800" dirty="0" smtClean="0">
                <a:solidFill>
                  <a:schemeClr val="tx1">
                    <a:lumMod val="75000"/>
                    <a:lumOff val="25000"/>
                  </a:schemeClr>
                </a:solidFill>
              </a:rPr>
            </a:br>
            <a:r>
              <a:rPr lang="en-US" sz="2000" dirty="0" smtClean="0">
                <a:solidFill>
                  <a:schemeClr val="tx1">
                    <a:lumMod val="75000"/>
                    <a:lumOff val="25000"/>
                  </a:schemeClr>
                </a:solidFill>
              </a:rPr>
              <a:t> </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 xmlns:adec="http://schemas.microsoft.com/office/drawing/2017/decorative" val="1"/>
              </a:ext>
            </a:extLst>
          </p:cNvPr>
          <p:cNvCxnSpPr>
            <a:cxnSpLocks/>
          </p:cNvCxnSpPr>
          <p:nvPr/>
        </p:nvCxnSpPr>
        <p:spPr>
          <a:xfrm>
            <a:off x="0" y="522898"/>
            <a:ext cx="1883229" cy="0"/>
          </a:xfrm>
          <a:prstGeom prst="line">
            <a:avLst/>
          </a:prstGeom>
          <a:ln w="25400">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3247250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7C70995F-D8C5-410A-AA8B-1EE172A29454}"/>
              </a:ext>
            </a:extLst>
          </p:cNvPr>
          <p:cNvSpPr>
            <a:spLocks noGrp="1"/>
          </p:cNvSpPr>
          <p:nvPr>
            <p:ph type="title"/>
          </p:nvPr>
        </p:nvSpPr>
        <p:spPr/>
        <p:txBody>
          <a:bodyPr/>
          <a:lstStyle/>
          <a:p>
            <a:r>
              <a:rPr lang="en-US" dirty="0"/>
              <a:t>Project analysis slide 10</a:t>
            </a:r>
          </a:p>
        </p:txBody>
      </p:sp>
      <p:sp>
        <p:nvSpPr>
          <p:cNvPr id="2" name="Content Placeholder 1"/>
          <p:cNvSpPr>
            <a:spLocks noGrp="1"/>
          </p:cNvSpPr>
          <p:nvPr>
            <p:ph sz="half" idx="1"/>
          </p:nvPr>
        </p:nvSpPr>
        <p:spPr>
          <a:xfrm>
            <a:off x="1066799" y="1676282"/>
            <a:ext cx="5889171" cy="4351338"/>
          </a:xfrm>
        </p:spPr>
        <p:txBody>
          <a:bodyPr>
            <a:normAutofit fontScale="92500" lnSpcReduction="10000"/>
          </a:bodyPr>
          <a:lstStyle/>
          <a:p>
            <a:pPr marL="0" indent="0">
              <a:buNone/>
            </a:pPr>
            <a:r>
              <a:rPr lang="en-US" b="1" dirty="0" smtClean="0">
                <a:solidFill>
                  <a:srgbClr val="FF0000"/>
                </a:solidFill>
              </a:rPr>
              <a:t>1. Overfitting</a:t>
            </a:r>
          </a:p>
          <a:p>
            <a:r>
              <a:rPr lang="en-ZA" dirty="0"/>
              <a:t>Great performance in training, </a:t>
            </a:r>
            <a:r>
              <a:rPr lang="en-ZA" dirty="0" smtClean="0"/>
              <a:t>poor performance </a:t>
            </a:r>
            <a:r>
              <a:rPr lang="en-ZA" dirty="0"/>
              <a:t>in real </a:t>
            </a:r>
            <a:r>
              <a:rPr lang="en-ZA" dirty="0" smtClean="0"/>
              <a:t>usage.</a:t>
            </a:r>
          </a:p>
          <a:p>
            <a:pPr marL="0" indent="0">
              <a:buNone/>
            </a:pPr>
            <a:r>
              <a:rPr lang="en-US" dirty="0" smtClean="0"/>
              <a:t>Solution:</a:t>
            </a:r>
          </a:p>
          <a:p>
            <a:pPr>
              <a:buFont typeface="Wingdings" panose="05000000000000000000" pitchFamily="2" charset="2"/>
              <a:buChar char="ü"/>
            </a:pPr>
            <a:r>
              <a:rPr lang="en-US" dirty="0"/>
              <a:t> </a:t>
            </a:r>
            <a:r>
              <a:rPr lang="en-ZA" dirty="0" smtClean="0"/>
              <a:t>Cross-Validation</a:t>
            </a:r>
            <a:endParaRPr lang="en-ZA" dirty="0"/>
          </a:p>
          <a:p>
            <a:pPr>
              <a:buFont typeface="Wingdings" panose="05000000000000000000" pitchFamily="2" charset="2"/>
              <a:buChar char="ü"/>
            </a:pPr>
            <a:r>
              <a:rPr lang="en-ZA" dirty="0"/>
              <a:t>Training With More </a:t>
            </a:r>
            <a:r>
              <a:rPr lang="en-ZA" dirty="0" smtClean="0"/>
              <a:t>Data</a:t>
            </a:r>
            <a:endParaRPr lang="en-ZA" dirty="0"/>
          </a:p>
          <a:p>
            <a:pPr>
              <a:buFont typeface="Wingdings" panose="05000000000000000000" pitchFamily="2" charset="2"/>
              <a:buChar char="ü"/>
            </a:pPr>
            <a:r>
              <a:rPr lang="en-ZA" dirty="0"/>
              <a:t>Removing </a:t>
            </a:r>
            <a:r>
              <a:rPr lang="en-ZA" dirty="0" smtClean="0"/>
              <a:t>Features</a:t>
            </a:r>
            <a:endParaRPr lang="en-ZA" dirty="0"/>
          </a:p>
          <a:p>
            <a:pPr>
              <a:buFont typeface="Wingdings" panose="05000000000000000000" pitchFamily="2" charset="2"/>
              <a:buChar char="ü"/>
            </a:pPr>
            <a:r>
              <a:rPr lang="en-ZA" dirty="0"/>
              <a:t>Early </a:t>
            </a:r>
            <a:r>
              <a:rPr lang="en-ZA" dirty="0" smtClean="0"/>
              <a:t>Stopping</a:t>
            </a:r>
            <a:endParaRPr lang="en-ZA" dirty="0"/>
          </a:p>
          <a:p>
            <a:pPr>
              <a:buFont typeface="Wingdings" panose="05000000000000000000" pitchFamily="2" charset="2"/>
              <a:buChar char="ü"/>
            </a:pPr>
            <a:r>
              <a:rPr lang="en-ZA" dirty="0" smtClean="0"/>
              <a:t>Regularization</a:t>
            </a:r>
            <a:endParaRPr lang="en-ZA" dirty="0"/>
          </a:p>
          <a:p>
            <a:pPr>
              <a:buFont typeface="Wingdings" panose="05000000000000000000" pitchFamily="2" charset="2"/>
              <a:buChar char="ü"/>
            </a:pPr>
            <a:r>
              <a:rPr lang="en-ZA" dirty="0" smtClean="0"/>
              <a:t>Ensemble</a:t>
            </a:r>
            <a:endParaRPr lang="en-US" dirty="0" smtClean="0"/>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 xmlns:adec="http://schemas.microsoft.com/office/drawing/2017/decorative" val="1"/>
              </a:ext>
            </a:extLst>
          </p:cNvPr>
          <p:cNvCxnSpPr>
            <a:cxnSpLocks/>
          </p:cNvCxnSpPr>
          <p:nvPr/>
        </p:nvCxnSpPr>
        <p:spPr>
          <a:xfrm>
            <a:off x="9515230" y="522898"/>
            <a:ext cx="2676770"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353820"/>
            <a:ext cx="11734800" cy="6647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smtClean="0">
                <a:solidFill>
                  <a:schemeClr val="tx1">
                    <a:lumMod val="75000"/>
                    <a:lumOff val="25000"/>
                  </a:schemeClr>
                </a:solidFill>
              </a:rPr>
              <a:t>Factors </a:t>
            </a:r>
            <a:r>
              <a:rPr lang="en-US" sz="2800" b="1" dirty="0">
                <a:solidFill>
                  <a:schemeClr val="tx1">
                    <a:lumMod val="75000"/>
                    <a:lumOff val="25000"/>
                  </a:schemeClr>
                </a:solidFill>
              </a:rPr>
              <a:t>Impacting Deployed Models</a:t>
            </a:r>
            <a:r>
              <a:rPr lang="en-US" sz="2800" dirty="0">
                <a:solidFill>
                  <a:schemeClr val="tx1">
                    <a:lumMod val="75000"/>
                    <a:lumOff val="25000"/>
                  </a:schemeClr>
                </a:solidFill>
              </a:rPr>
              <a:t/>
            </a:r>
            <a:br>
              <a:rPr lang="en-US" sz="2800" dirty="0">
                <a:solidFill>
                  <a:schemeClr val="tx1">
                    <a:lumMod val="75000"/>
                    <a:lumOff val="25000"/>
                  </a:schemeClr>
                </a:solidFill>
              </a:rPr>
            </a:br>
            <a:r>
              <a:rPr lang="en-US" sz="2000" dirty="0">
                <a:solidFill>
                  <a:schemeClr val="tx1">
                    <a:lumMod val="75000"/>
                    <a:lumOff val="25000"/>
                  </a:schemeClr>
                </a:solidFill>
              </a:rPr>
              <a:t> </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 xmlns:adec="http://schemas.microsoft.com/office/drawing/2017/decorative" val="1"/>
              </a:ext>
            </a:extLst>
          </p:cNvPr>
          <p:cNvCxnSpPr>
            <a:cxnSpLocks/>
          </p:cNvCxnSpPr>
          <p:nvPr/>
        </p:nvCxnSpPr>
        <p:spPr>
          <a:xfrm>
            <a:off x="0" y="501510"/>
            <a:ext cx="2699657" cy="21388"/>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892629" y="892952"/>
            <a:ext cx="9688286" cy="369332"/>
          </a:xfrm>
          <a:prstGeom prst="rect">
            <a:avLst/>
          </a:prstGeom>
          <a:noFill/>
        </p:spPr>
        <p:txBody>
          <a:bodyPr wrap="square" rtlCol="0">
            <a:spAutoFit/>
          </a:bodyPr>
          <a:lstStyle/>
          <a:p>
            <a:r>
              <a:rPr lang="en-ZA" b="1" dirty="0"/>
              <a:t>The problem we face is that the models </a:t>
            </a:r>
            <a:r>
              <a:rPr lang="en-ZA" b="1" dirty="0" smtClean="0"/>
              <a:t>perform </a:t>
            </a:r>
            <a:r>
              <a:rPr lang="en-ZA" b="1" dirty="0"/>
              <a:t>worse in production than in </a:t>
            </a:r>
            <a:r>
              <a:rPr lang="en-ZA" b="1" dirty="0" smtClean="0"/>
              <a:t>development.</a:t>
            </a:r>
            <a:endParaRPr lang="en-ZA" b="1" dirty="0"/>
          </a:p>
        </p:txBody>
      </p:sp>
      <p:pic>
        <p:nvPicPr>
          <p:cNvPr id="40" name="Content Placeholder 39"/>
          <p:cNvPicPr>
            <a:picLocks noGrp="1" noChangeAspect="1"/>
          </p:cNvPicPr>
          <p:nvPr>
            <p:ph sz="half" idx="2"/>
          </p:nvPr>
        </p:nvPicPr>
        <p:blipFill>
          <a:blip r:embed="rId3"/>
          <a:stretch>
            <a:fillRect/>
          </a:stretch>
        </p:blipFill>
        <p:spPr>
          <a:xfrm>
            <a:off x="6955971" y="1846614"/>
            <a:ext cx="5145097" cy="3911930"/>
          </a:xfrm>
          <a:prstGeom prst="rect">
            <a:avLst/>
          </a:prstGeom>
        </p:spPr>
      </p:pic>
    </p:spTree>
    <p:extLst>
      <p:ext uri="{BB962C8B-B14F-4D97-AF65-F5344CB8AC3E}">
        <p14:creationId xmlns:p14="http://schemas.microsoft.com/office/powerpoint/2010/main" val="21023719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smtClean="0">
                <a:solidFill>
                  <a:schemeClr val="tx1">
                    <a:lumMod val="75000"/>
                    <a:lumOff val="25000"/>
                  </a:schemeClr>
                </a:solidFill>
              </a:rPr>
              <a:t>Contents</a:t>
            </a:r>
            <a:r>
              <a:rPr lang="en-US" sz="2800" dirty="0">
                <a:solidFill>
                  <a:schemeClr val="tx1">
                    <a:lumMod val="75000"/>
                    <a:lumOff val="25000"/>
                  </a:schemeClr>
                </a:solidFill>
              </a:rPr>
              <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5" name="Freeform 4665" descr="Icon of graph. ">
            <a:extLst>
              <a:ext uri="{FF2B5EF4-FFF2-40B4-BE49-F238E27FC236}">
                <a16:creationId xmlns:a16="http://schemas.microsoft.com/office/drawing/2014/main" id="{557E39B2-E017-4E5C-B53E-DDE3B9D4C92C}"/>
              </a:ext>
            </a:extLst>
          </p:cNvPr>
          <p:cNvSpPr>
            <a:spLocks/>
          </p:cNvSpPr>
          <p:nvPr/>
        </p:nvSpPr>
        <p:spPr bwMode="auto">
          <a:xfrm>
            <a:off x="7877961" y="3531386"/>
            <a:ext cx="347679" cy="347679"/>
          </a:xfrm>
          <a:custGeom>
            <a:avLst/>
            <a:gdLst>
              <a:gd name="T0" fmla="*/ 761 w 904"/>
              <a:gd name="T1" fmla="*/ 213 h 903"/>
              <a:gd name="T2" fmla="*/ 754 w 904"/>
              <a:gd name="T3" fmla="*/ 225 h 903"/>
              <a:gd name="T4" fmla="*/ 576 w 904"/>
              <a:gd name="T5" fmla="*/ 277 h 903"/>
              <a:gd name="T6" fmla="*/ 498 w 904"/>
              <a:gd name="T7" fmla="*/ 298 h 903"/>
              <a:gd name="T8" fmla="*/ 431 w 904"/>
              <a:gd name="T9" fmla="*/ 329 h 903"/>
              <a:gd name="T10" fmla="*/ 578 w 904"/>
              <a:gd name="T11" fmla="*/ 170 h 903"/>
              <a:gd name="T12" fmla="*/ 618 w 904"/>
              <a:gd name="T13" fmla="*/ 180 h 903"/>
              <a:gd name="T14" fmla="*/ 661 w 904"/>
              <a:gd name="T15" fmla="*/ 169 h 903"/>
              <a:gd name="T16" fmla="*/ 693 w 904"/>
              <a:gd name="T17" fmla="*/ 141 h 903"/>
              <a:gd name="T18" fmla="*/ 707 w 904"/>
              <a:gd name="T19" fmla="*/ 99 h 903"/>
              <a:gd name="T20" fmla="*/ 701 w 904"/>
              <a:gd name="T21" fmla="*/ 55 h 903"/>
              <a:gd name="T22" fmla="*/ 676 w 904"/>
              <a:gd name="T23" fmla="*/ 20 h 903"/>
              <a:gd name="T24" fmla="*/ 636 w 904"/>
              <a:gd name="T25" fmla="*/ 2 h 903"/>
              <a:gd name="T26" fmla="*/ 591 w 904"/>
              <a:gd name="T27" fmla="*/ 4 h 903"/>
              <a:gd name="T28" fmla="*/ 554 w 904"/>
              <a:gd name="T29" fmla="*/ 25 h 903"/>
              <a:gd name="T30" fmla="*/ 531 w 904"/>
              <a:gd name="T31" fmla="*/ 63 h 903"/>
              <a:gd name="T32" fmla="*/ 532 w 904"/>
              <a:gd name="T33" fmla="*/ 118 h 903"/>
              <a:gd name="T34" fmla="*/ 369 w 904"/>
              <a:gd name="T35" fmla="*/ 289 h 903"/>
              <a:gd name="T36" fmla="*/ 325 w 904"/>
              <a:gd name="T37" fmla="*/ 289 h 903"/>
              <a:gd name="T38" fmla="*/ 294 w 904"/>
              <a:gd name="T39" fmla="*/ 308 h 903"/>
              <a:gd name="T40" fmla="*/ 275 w 904"/>
              <a:gd name="T41" fmla="*/ 338 h 903"/>
              <a:gd name="T42" fmla="*/ 275 w 904"/>
              <a:gd name="T43" fmla="*/ 383 h 903"/>
              <a:gd name="T44" fmla="*/ 113 w 904"/>
              <a:gd name="T45" fmla="*/ 545 h 903"/>
              <a:gd name="T46" fmla="*/ 64 w 904"/>
              <a:gd name="T47" fmla="*/ 546 h 903"/>
              <a:gd name="T48" fmla="*/ 26 w 904"/>
              <a:gd name="T49" fmla="*/ 568 h 903"/>
              <a:gd name="T50" fmla="*/ 5 w 904"/>
              <a:gd name="T51" fmla="*/ 605 h 903"/>
              <a:gd name="T52" fmla="*/ 3 w 904"/>
              <a:gd name="T53" fmla="*/ 650 h 903"/>
              <a:gd name="T54" fmla="*/ 21 w 904"/>
              <a:gd name="T55" fmla="*/ 690 h 903"/>
              <a:gd name="T56" fmla="*/ 56 w 904"/>
              <a:gd name="T57" fmla="*/ 716 h 903"/>
              <a:gd name="T58" fmla="*/ 100 w 904"/>
              <a:gd name="T59" fmla="*/ 722 h 903"/>
              <a:gd name="T60" fmla="*/ 142 w 904"/>
              <a:gd name="T61" fmla="*/ 706 h 903"/>
              <a:gd name="T62" fmla="*/ 170 w 904"/>
              <a:gd name="T63" fmla="*/ 675 h 903"/>
              <a:gd name="T64" fmla="*/ 181 w 904"/>
              <a:gd name="T65" fmla="*/ 632 h 903"/>
              <a:gd name="T66" fmla="*/ 171 w 904"/>
              <a:gd name="T67" fmla="*/ 591 h 903"/>
              <a:gd name="T68" fmla="*/ 316 w 904"/>
              <a:gd name="T69" fmla="*/ 430 h 903"/>
              <a:gd name="T70" fmla="*/ 286 w 904"/>
              <a:gd name="T71" fmla="*/ 538 h 903"/>
              <a:gd name="T72" fmla="*/ 271 w 904"/>
              <a:gd name="T73" fmla="*/ 753 h 903"/>
              <a:gd name="T74" fmla="*/ 216 w 904"/>
              <a:gd name="T75" fmla="*/ 757 h 903"/>
              <a:gd name="T76" fmla="*/ 212 w 904"/>
              <a:gd name="T77" fmla="*/ 888 h 903"/>
              <a:gd name="T78" fmla="*/ 218 w 904"/>
              <a:gd name="T79" fmla="*/ 901 h 903"/>
              <a:gd name="T80" fmla="*/ 349 w 904"/>
              <a:gd name="T81" fmla="*/ 903 h 903"/>
              <a:gd name="T82" fmla="*/ 361 w 904"/>
              <a:gd name="T83" fmla="*/ 894 h 903"/>
              <a:gd name="T84" fmla="*/ 361 w 904"/>
              <a:gd name="T85" fmla="*/ 762 h 903"/>
              <a:gd name="T86" fmla="*/ 349 w 904"/>
              <a:gd name="T87" fmla="*/ 753 h 903"/>
              <a:gd name="T88" fmla="*/ 305 w 904"/>
              <a:gd name="T89" fmla="*/ 597 h 903"/>
              <a:gd name="T90" fmla="*/ 343 w 904"/>
              <a:gd name="T91" fmla="*/ 469 h 903"/>
              <a:gd name="T92" fmla="*/ 383 w 904"/>
              <a:gd name="T93" fmla="*/ 426 h 903"/>
              <a:gd name="T94" fmla="*/ 418 w 904"/>
              <a:gd name="T95" fmla="*/ 383 h 903"/>
              <a:gd name="T96" fmla="*/ 471 w 904"/>
              <a:gd name="T97" fmla="*/ 342 h 903"/>
              <a:gd name="T98" fmla="*/ 544 w 904"/>
              <a:gd name="T99" fmla="*/ 315 h 903"/>
              <a:gd name="T100" fmla="*/ 627 w 904"/>
              <a:gd name="T101" fmla="*/ 302 h 903"/>
              <a:gd name="T102" fmla="*/ 754 w 904"/>
              <a:gd name="T103" fmla="*/ 348 h 903"/>
              <a:gd name="T104" fmla="*/ 763 w 904"/>
              <a:gd name="T105" fmla="*/ 360 h 903"/>
              <a:gd name="T106" fmla="*/ 895 w 904"/>
              <a:gd name="T107" fmla="*/ 360 h 903"/>
              <a:gd name="T108" fmla="*/ 904 w 904"/>
              <a:gd name="T109" fmla="*/ 348 h 903"/>
              <a:gd name="T110" fmla="*/ 902 w 904"/>
              <a:gd name="T111" fmla="*/ 217 h 903"/>
              <a:gd name="T112" fmla="*/ 889 w 904"/>
              <a:gd name="T113" fmla="*/ 211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4" h="903">
                <a:moveTo>
                  <a:pt x="889" y="211"/>
                </a:moveTo>
                <a:lnTo>
                  <a:pt x="768" y="211"/>
                </a:lnTo>
                <a:lnTo>
                  <a:pt x="765" y="211"/>
                </a:lnTo>
                <a:lnTo>
                  <a:pt x="763" y="212"/>
                </a:lnTo>
                <a:lnTo>
                  <a:pt x="761" y="213"/>
                </a:lnTo>
                <a:lnTo>
                  <a:pt x="758" y="215"/>
                </a:lnTo>
                <a:lnTo>
                  <a:pt x="756" y="217"/>
                </a:lnTo>
                <a:lnTo>
                  <a:pt x="755" y="220"/>
                </a:lnTo>
                <a:lnTo>
                  <a:pt x="754" y="222"/>
                </a:lnTo>
                <a:lnTo>
                  <a:pt x="754" y="225"/>
                </a:lnTo>
                <a:lnTo>
                  <a:pt x="754" y="271"/>
                </a:lnTo>
                <a:lnTo>
                  <a:pt x="663" y="271"/>
                </a:lnTo>
                <a:lnTo>
                  <a:pt x="627" y="272"/>
                </a:lnTo>
                <a:lnTo>
                  <a:pt x="593" y="275"/>
                </a:lnTo>
                <a:lnTo>
                  <a:pt x="576" y="277"/>
                </a:lnTo>
                <a:lnTo>
                  <a:pt x="561" y="281"/>
                </a:lnTo>
                <a:lnTo>
                  <a:pt x="545" y="284"/>
                </a:lnTo>
                <a:lnTo>
                  <a:pt x="529" y="287"/>
                </a:lnTo>
                <a:lnTo>
                  <a:pt x="513" y="292"/>
                </a:lnTo>
                <a:lnTo>
                  <a:pt x="498" y="298"/>
                </a:lnTo>
                <a:lnTo>
                  <a:pt x="484" y="302"/>
                </a:lnTo>
                <a:lnTo>
                  <a:pt x="470" y="309"/>
                </a:lnTo>
                <a:lnTo>
                  <a:pt x="457" y="315"/>
                </a:lnTo>
                <a:lnTo>
                  <a:pt x="443" y="323"/>
                </a:lnTo>
                <a:lnTo>
                  <a:pt x="431" y="329"/>
                </a:lnTo>
                <a:lnTo>
                  <a:pt x="418" y="337"/>
                </a:lnTo>
                <a:lnTo>
                  <a:pt x="415" y="328"/>
                </a:lnTo>
                <a:lnTo>
                  <a:pt x="409" y="319"/>
                </a:lnTo>
                <a:lnTo>
                  <a:pt x="565" y="163"/>
                </a:lnTo>
                <a:lnTo>
                  <a:pt x="578" y="170"/>
                </a:lnTo>
                <a:lnTo>
                  <a:pt x="590" y="176"/>
                </a:lnTo>
                <a:lnTo>
                  <a:pt x="597" y="178"/>
                </a:lnTo>
                <a:lnTo>
                  <a:pt x="604" y="179"/>
                </a:lnTo>
                <a:lnTo>
                  <a:pt x="610" y="180"/>
                </a:lnTo>
                <a:lnTo>
                  <a:pt x="618" y="180"/>
                </a:lnTo>
                <a:lnTo>
                  <a:pt x="627" y="180"/>
                </a:lnTo>
                <a:lnTo>
                  <a:pt x="636" y="178"/>
                </a:lnTo>
                <a:lnTo>
                  <a:pt x="644" y="176"/>
                </a:lnTo>
                <a:lnTo>
                  <a:pt x="653" y="173"/>
                </a:lnTo>
                <a:lnTo>
                  <a:pt x="661" y="169"/>
                </a:lnTo>
                <a:lnTo>
                  <a:pt x="668" y="164"/>
                </a:lnTo>
                <a:lnTo>
                  <a:pt x="676" y="160"/>
                </a:lnTo>
                <a:lnTo>
                  <a:pt x="681" y="154"/>
                </a:lnTo>
                <a:lnTo>
                  <a:pt x="687" y="147"/>
                </a:lnTo>
                <a:lnTo>
                  <a:pt x="693" y="141"/>
                </a:lnTo>
                <a:lnTo>
                  <a:pt x="697" y="133"/>
                </a:lnTo>
                <a:lnTo>
                  <a:pt x="701" y="125"/>
                </a:lnTo>
                <a:lnTo>
                  <a:pt x="704" y="117"/>
                </a:lnTo>
                <a:lnTo>
                  <a:pt x="706" y="108"/>
                </a:lnTo>
                <a:lnTo>
                  <a:pt x="707" y="99"/>
                </a:lnTo>
                <a:lnTo>
                  <a:pt x="709" y="90"/>
                </a:lnTo>
                <a:lnTo>
                  <a:pt x="707" y="81"/>
                </a:lnTo>
                <a:lnTo>
                  <a:pt x="706" y="72"/>
                </a:lnTo>
                <a:lnTo>
                  <a:pt x="704" y="63"/>
                </a:lnTo>
                <a:lnTo>
                  <a:pt x="701" y="55"/>
                </a:lnTo>
                <a:lnTo>
                  <a:pt x="697" y="47"/>
                </a:lnTo>
                <a:lnTo>
                  <a:pt x="693" y="39"/>
                </a:lnTo>
                <a:lnTo>
                  <a:pt x="687" y="32"/>
                </a:lnTo>
                <a:lnTo>
                  <a:pt x="681" y="25"/>
                </a:lnTo>
                <a:lnTo>
                  <a:pt x="676" y="20"/>
                </a:lnTo>
                <a:lnTo>
                  <a:pt x="668" y="15"/>
                </a:lnTo>
                <a:lnTo>
                  <a:pt x="661" y="11"/>
                </a:lnTo>
                <a:lnTo>
                  <a:pt x="653" y="6"/>
                </a:lnTo>
                <a:lnTo>
                  <a:pt x="644" y="4"/>
                </a:lnTo>
                <a:lnTo>
                  <a:pt x="636" y="2"/>
                </a:lnTo>
                <a:lnTo>
                  <a:pt x="627" y="0"/>
                </a:lnTo>
                <a:lnTo>
                  <a:pt x="618" y="0"/>
                </a:lnTo>
                <a:lnTo>
                  <a:pt x="609" y="0"/>
                </a:lnTo>
                <a:lnTo>
                  <a:pt x="600" y="2"/>
                </a:lnTo>
                <a:lnTo>
                  <a:pt x="591" y="4"/>
                </a:lnTo>
                <a:lnTo>
                  <a:pt x="583" y="6"/>
                </a:lnTo>
                <a:lnTo>
                  <a:pt x="575" y="11"/>
                </a:lnTo>
                <a:lnTo>
                  <a:pt x="567" y="15"/>
                </a:lnTo>
                <a:lnTo>
                  <a:pt x="561" y="20"/>
                </a:lnTo>
                <a:lnTo>
                  <a:pt x="554" y="25"/>
                </a:lnTo>
                <a:lnTo>
                  <a:pt x="548" y="32"/>
                </a:lnTo>
                <a:lnTo>
                  <a:pt x="543" y="39"/>
                </a:lnTo>
                <a:lnTo>
                  <a:pt x="538" y="47"/>
                </a:lnTo>
                <a:lnTo>
                  <a:pt x="535" y="55"/>
                </a:lnTo>
                <a:lnTo>
                  <a:pt x="531" y="63"/>
                </a:lnTo>
                <a:lnTo>
                  <a:pt x="529" y="72"/>
                </a:lnTo>
                <a:lnTo>
                  <a:pt x="528" y="81"/>
                </a:lnTo>
                <a:lnTo>
                  <a:pt x="528" y="90"/>
                </a:lnTo>
                <a:lnTo>
                  <a:pt x="529" y="105"/>
                </a:lnTo>
                <a:lnTo>
                  <a:pt x="532" y="118"/>
                </a:lnTo>
                <a:lnTo>
                  <a:pt x="537" y="131"/>
                </a:lnTo>
                <a:lnTo>
                  <a:pt x="545" y="142"/>
                </a:lnTo>
                <a:lnTo>
                  <a:pt x="388" y="298"/>
                </a:lnTo>
                <a:lnTo>
                  <a:pt x="379" y="293"/>
                </a:lnTo>
                <a:lnTo>
                  <a:pt x="369" y="289"/>
                </a:lnTo>
                <a:lnTo>
                  <a:pt x="358" y="286"/>
                </a:lnTo>
                <a:lnTo>
                  <a:pt x="347" y="285"/>
                </a:lnTo>
                <a:lnTo>
                  <a:pt x="339" y="286"/>
                </a:lnTo>
                <a:lnTo>
                  <a:pt x="331" y="287"/>
                </a:lnTo>
                <a:lnTo>
                  <a:pt x="325" y="289"/>
                </a:lnTo>
                <a:lnTo>
                  <a:pt x="318" y="292"/>
                </a:lnTo>
                <a:lnTo>
                  <a:pt x="311" y="294"/>
                </a:lnTo>
                <a:lnTo>
                  <a:pt x="304" y="299"/>
                </a:lnTo>
                <a:lnTo>
                  <a:pt x="299" y="303"/>
                </a:lnTo>
                <a:lnTo>
                  <a:pt x="294" y="308"/>
                </a:lnTo>
                <a:lnTo>
                  <a:pt x="288" y="313"/>
                </a:lnTo>
                <a:lnTo>
                  <a:pt x="284" y="319"/>
                </a:lnTo>
                <a:lnTo>
                  <a:pt x="281" y="325"/>
                </a:lnTo>
                <a:lnTo>
                  <a:pt x="277" y="332"/>
                </a:lnTo>
                <a:lnTo>
                  <a:pt x="275" y="338"/>
                </a:lnTo>
                <a:lnTo>
                  <a:pt x="273" y="346"/>
                </a:lnTo>
                <a:lnTo>
                  <a:pt x="271" y="353"/>
                </a:lnTo>
                <a:lnTo>
                  <a:pt x="271" y="361"/>
                </a:lnTo>
                <a:lnTo>
                  <a:pt x="273" y="372"/>
                </a:lnTo>
                <a:lnTo>
                  <a:pt x="275" y="383"/>
                </a:lnTo>
                <a:lnTo>
                  <a:pt x="278" y="393"/>
                </a:lnTo>
                <a:lnTo>
                  <a:pt x="284" y="403"/>
                </a:lnTo>
                <a:lnTo>
                  <a:pt x="134" y="553"/>
                </a:lnTo>
                <a:lnTo>
                  <a:pt x="124" y="547"/>
                </a:lnTo>
                <a:lnTo>
                  <a:pt x="113" y="545"/>
                </a:lnTo>
                <a:lnTo>
                  <a:pt x="102" y="543"/>
                </a:lnTo>
                <a:lnTo>
                  <a:pt x="91" y="542"/>
                </a:lnTo>
                <a:lnTo>
                  <a:pt x="82" y="542"/>
                </a:lnTo>
                <a:lnTo>
                  <a:pt x="73" y="544"/>
                </a:lnTo>
                <a:lnTo>
                  <a:pt x="64" y="546"/>
                </a:lnTo>
                <a:lnTo>
                  <a:pt x="56" y="548"/>
                </a:lnTo>
                <a:lnTo>
                  <a:pt x="48" y="553"/>
                </a:lnTo>
                <a:lnTo>
                  <a:pt x="40" y="557"/>
                </a:lnTo>
                <a:lnTo>
                  <a:pt x="33" y="562"/>
                </a:lnTo>
                <a:lnTo>
                  <a:pt x="26" y="568"/>
                </a:lnTo>
                <a:lnTo>
                  <a:pt x="21" y="574"/>
                </a:lnTo>
                <a:lnTo>
                  <a:pt x="16" y="581"/>
                </a:lnTo>
                <a:lnTo>
                  <a:pt x="12" y="589"/>
                </a:lnTo>
                <a:lnTo>
                  <a:pt x="7" y="597"/>
                </a:lnTo>
                <a:lnTo>
                  <a:pt x="5" y="605"/>
                </a:lnTo>
                <a:lnTo>
                  <a:pt x="3" y="614"/>
                </a:lnTo>
                <a:lnTo>
                  <a:pt x="0" y="623"/>
                </a:lnTo>
                <a:lnTo>
                  <a:pt x="0" y="632"/>
                </a:lnTo>
                <a:lnTo>
                  <a:pt x="0" y="641"/>
                </a:lnTo>
                <a:lnTo>
                  <a:pt x="3" y="650"/>
                </a:lnTo>
                <a:lnTo>
                  <a:pt x="5" y="659"/>
                </a:lnTo>
                <a:lnTo>
                  <a:pt x="7" y="667"/>
                </a:lnTo>
                <a:lnTo>
                  <a:pt x="12" y="675"/>
                </a:lnTo>
                <a:lnTo>
                  <a:pt x="16" y="683"/>
                </a:lnTo>
                <a:lnTo>
                  <a:pt x="21" y="690"/>
                </a:lnTo>
                <a:lnTo>
                  <a:pt x="26" y="696"/>
                </a:lnTo>
                <a:lnTo>
                  <a:pt x="33" y="702"/>
                </a:lnTo>
                <a:lnTo>
                  <a:pt x="40" y="706"/>
                </a:lnTo>
                <a:lnTo>
                  <a:pt x="48" y="711"/>
                </a:lnTo>
                <a:lnTo>
                  <a:pt x="56" y="716"/>
                </a:lnTo>
                <a:lnTo>
                  <a:pt x="64" y="718"/>
                </a:lnTo>
                <a:lnTo>
                  <a:pt x="73" y="720"/>
                </a:lnTo>
                <a:lnTo>
                  <a:pt x="82" y="722"/>
                </a:lnTo>
                <a:lnTo>
                  <a:pt x="91" y="722"/>
                </a:lnTo>
                <a:lnTo>
                  <a:pt x="100" y="722"/>
                </a:lnTo>
                <a:lnTo>
                  <a:pt x="109" y="720"/>
                </a:lnTo>
                <a:lnTo>
                  <a:pt x="118" y="718"/>
                </a:lnTo>
                <a:lnTo>
                  <a:pt x="126" y="716"/>
                </a:lnTo>
                <a:lnTo>
                  <a:pt x="134" y="711"/>
                </a:lnTo>
                <a:lnTo>
                  <a:pt x="142" y="706"/>
                </a:lnTo>
                <a:lnTo>
                  <a:pt x="148" y="702"/>
                </a:lnTo>
                <a:lnTo>
                  <a:pt x="155" y="696"/>
                </a:lnTo>
                <a:lnTo>
                  <a:pt x="161" y="690"/>
                </a:lnTo>
                <a:lnTo>
                  <a:pt x="165" y="683"/>
                </a:lnTo>
                <a:lnTo>
                  <a:pt x="170" y="675"/>
                </a:lnTo>
                <a:lnTo>
                  <a:pt x="174" y="667"/>
                </a:lnTo>
                <a:lnTo>
                  <a:pt x="177" y="659"/>
                </a:lnTo>
                <a:lnTo>
                  <a:pt x="179" y="650"/>
                </a:lnTo>
                <a:lnTo>
                  <a:pt x="181" y="641"/>
                </a:lnTo>
                <a:lnTo>
                  <a:pt x="181" y="632"/>
                </a:lnTo>
                <a:lnTo>
                  <a:pt x="181" y="623"/>
                </a:lnTo>
                <a:lnTo>
                  <a:pt x="180" y="615"/>
                </a:lnTo>
                <a:lnTo>
                  <a:pt x="178" y="607"/>
                </a:lnTo>
                <a:lnTo>
                  <a:pt x="174" y="599"/>
                </a:lnTo>
                <a:lnTo>
                  <a:pt x="171" y="591"/>
                </a:lnTo>
                <a:lnTo>
                  <a:pt x="168" y="585"/>
                </a:lnTo>
                <a:lnTo>
                  <a:pt x="163" y="578"/>
                </a:lnTo>
                <a:lnTo>
                  <a:pt x="157" y="571"/>
                </a:lnTo>
                <a:lnTo>
                  <a:pt x="305" y="424"/>
                </a:lnTo>
                <a:lnTo>
                  <a:pt x="316" y="430"/>
                </a:lnTo>
                <a:lnTo>
                  <a:pt x="328" y="433"/>
                </a:lnTo>
                <a:lnTo>
                  <a:pt x="314" y="457"/>
                </a:lnTo>
                <a:lnTo>
                  <a:pt x="303" y="483"/>
                </a:lnTo>
                <a:lnTo>
                  <a:pt x="294" y="510"/>
                </a:lnTo>
                <a:lnTo>
                  <a:pt x="286" y="538"/>
                </a:lnTo>
                <a:lnTo>
                  <a:pt x="279" y="568"/>
                </a:lnTo>
                <a:lnTo>
                  <a:pt x="275" y="598"/>
                </a:lnTo>
                <a:lnTo>
                  <a:pt x="273" y="630"/>
                </a:lnTo>
                <a:lnTo>
                  <a:pt x="271" y="662"/>
                </a:lnTo>
                <a:lnTo>
                  <a:pt x="271" y="753"/>
                </a:lnTo>
                <a:lnTo>
                  <a:pt x="226" y="753"/>
                </a:lnTo>
                <a:lnTo>
                  <a:pt x="223" y="753"/>
                </a:lnTo>
                <a:lnTo>
                  <a:pt x="221" y="754"/>
                </a:lnTo>
                <a:lnTo>
                  <a:pt x="218" y="755"/>
                </a:lnTo>
                <a:lnTo>
                  <a:pt x="216" y="757"/>
                </a:lnTo>
                <a:lnTo>
                  <a:pt x="214" y="760"/>
                </a:lnTo>
                <a:lnTo>
                  <a:pt x="213" y="762"/>
                </a:lnTo>
                <a:lnTo>
                  <a:pt x="212" y="764"/>
                </a:lnTo>
                <a:lnTo>
                  <a:pt x="212" y="767"/>
                </a:lnTo>
                <a:lnTo>
                  <a:pt x="212" y="888"/>
                </a:lnTo>
                <a:lnTo>
                  <a:pt x="212" y="891"/>
                </a:lnTo>
                <a:lnTo>
                  <a:pt x="213" y="894"/>
                </a:lnTo>
                <a:lnTo>
                  <a:pt x="214" y="896"/>
                </a:lnTo>
                <a:lnTo>
                  <a:pt x="216" y="898"/>
                </a:lnTo>
                <a:lnTo>
                  <a:pt x="218" y="901"/>
                </a:lnTo>
                <a:lnTo>
                  <a:pt x="221" y="902"/>
                </a:lnTo>
                <a:lnTo>
                  <a:pt x="223" y="903"/>
                </a:lnTo>
                <a:lnTo>
                  <a:pt x="226" y="903"/>
                </a:lnTo>
                <a:lnTo>
                  <a:pt x="347" y="903"/>
                </a:lnTo>
                <a:lnTo>
                  <a:pt x="349" y="903"/>
                </a:lnTo>
                <a:lnTo>
                  <a:pt x="353" y="902"/>
                </a:lnTo>
                <a:lnTo>
                  <a:pt x="355" y="901"/>
                </a:lnTo>
                <a:lnTo>
                  <a:pt x="357" y="898"/>
                </a:lnTo>
                <a:lnTo>
                  <a:pt x="360" y="896"/>
                </a:lnTo>
                <a:lnTo>
                  <a:pt x="361" y="894"/>
                </a:lnTo>
                <a:lnTo>
                  <a:pt x="362" y="891"/>
                </a:lnTo>
                <a:lnTo>
                  <a:pt x="362" y="888"/>
                </a:lnTo>
                <a:lnTo>
                  <a:pt x="362" y="767"/>
                </a:lnTo>
                <a:lnTo>
                  <a:pt x="362" y="764"/>
                </a:lnTo>
                <a:lnTo>
                  <a:pt x="361" y="762"/>
                </a:lnTo>
                <a:lnTo>
                  <a:pt x="360" y="760"/>
                </a:lnTo>
                <a:lnTo>
                  <a:pt x="357" y="757"/>
                </a:lnTo>
                <a:lnTo>
                  <a:pt x="355" y="755"/>
                </a:lnTo>
                <a:lnTo>
                  <a:pt x="353" y="754"/>
                </a:lnTo>
                <a:lnTo>
                  <a:pt x="349" y="753"/>
                </a:lnTo>
                <a:lnTo>
                  <a:pt x="347" y="753"/>
                </a:lnTo>
                <a:lnTo>
                  <a:pt x="302" y="753"/>
                </a:lnTo>
                <a:lnTo>
                  <a:pt x="302" y="662"/>
                </a:lnTo>
                <a:lnTo>
                  <a:pt x="303" y="629"/>
                </a:lnTo>
                <a:lnTo>
                  <a:pt x="305" y="597"/>
                </a:lnTo>
                <a:lnTo>
                  <a:pt x="310" y="566"/>
                </a:lnTo>
                <a:lnTo>
                  <a:pt x="317" y="537"/>
                </a:lnTo>
                <a:lnTo>
                  <a:pt x="326" y="509"/>
                </a:lnTo>
                <a:lnTo>
                  <a:pt x="336" y="482"/>
                </a:lnTo>
                <a:lnTo>
                  <a:pt x="343" y="469"/>
                </a:lnTo>
                <a:lnTo>
                  <a:pt x="348" y="457"/>
                </a:lnTo>
                <a:lnTo>
                  <a:pt x="355" y="446"/>
                </a:lnTo>
                <a:lnTo>
                  <a:pt x="363" y="434"/>
                </a:lnTo>
                <a:lnTo>
                  <a:pt x="373" y="431"/>
                </a:lnTo>
                <a:lnTo>
                  <a:pt x="383" y="426"/>
                </a:lnTo>
                <a:lnTo>
                  <a:pt x="393" y="420"/>
                </a:lnTo>
                <a:lnTo>
                  <a:pt x="401" y="413"/>
                </a:lnTo>
                <a:lnTo>
                  <a:pt x="408" y="404"/>
                </a:lnTo>
                <a:lnTo>
                  <a:pt x="414" y="395"/>
                </a:lnTo>
                <a:lnTo>
                  <a:pt x="418" y="383"/>
                </a:lnTo>
                <a:lnTo>
                  <a:pt x="421" y="372"/>
                </a:lnTo>
                <a:lnTo>
                  <a:pt x="433" y="364"/>
                </a:lnTo>
                <a:lnTo>
                  <a:pt x="445" y="356"/>
                </a:lnTo>
                <a:lnTo>
                  <a:pt x="458" y="348"/>
                </a:lnTo>
                <a:lnTo>
                  <a:pt x="471" y="342"/>
                </a:lnTo>
                <a:lnTo>
                  <a:pt x="485" y="335"/>
                </a:lnTo>
                <a:lnTo>
                  <a:pt x="498" y="329"/>
                </a:lnTo>
                <a:lnTo>
                  <a:pt x="513" y="324"/>
                </a:lnTo>
                <a:lnTo>
                  <a:pt x="529" y="319"/>
                </a:lnTo>
                <a:lnTo>
                  <a:pt x="544" y="315"/>
                </a:lnTo>
                <a:lnTo>
                  <a:pt x="559" y="311"/>
                </a:lnTo>
                <a:lnTo>
                  <a:pt x="576" y="308"/>
                </a:lnTo>
                <a:lnTo>
                  <a:pt x="593" y="306"/>
                </a:lnTo>
                <a:lnTo>
                  <a:pt x="610" y="303"/>
                </a:lnTo>
                <a:lnTo>
                  <a:pt x="627" y="302"/>
                </a:lnTo>
                <a:lnTo>
                  <a:pt x="645" y="301"/>
                </a:lnTo>
                <a:lnTo>
                  <a:pt x="663" y="301"/>
                </a:lnTo>
                <a:lnTo>
                  <a:pt x="754" y="301"/>
                </a:lnTo>
                <a:lnTo>
                  <a:pt x="754" y="346"/>
                </a:lnTo>
                <a:lnTo>
                  <a:pt x="754" y="348"/>
                </a:lnTo>
                <a:lnTo>
                  <a:pt x="755" y="352"/>
                </a:lnTo>
                <a:lnTo>
                  <a:pt x="756" y="354"/>
                </a:lnTo>
                <a:lnTo>
                  <a:pt x="758" y="356"/>
                </a:lnTo>
                <a:lnTo>
                  <a:pt x="761" y="359"/>
                </a:lnTo>
                <a:lnTo>
                  <a:pt x="763" y="360"/>
                </a:lnTo>
                <a:lnTo>
                  <a:pt x="765" y="361"/>
                </a:lnTo>
                <a:lnTo>
                  <a:pt x="768" y="361"/>
                </a:lnTo>
                <a:lnTo>
                  <a:pt x="889" y="361"/>
                </a:lnTo>
                <a:lnTo>
                  <a:pt x="892" y="361"/>
                </a:lnTo>
                <a:lnTo>
                  <a:pt x="895" y="360"/>
                </a:lnTo>
                <a:lnTo>
                  <a:pt x="897" y="359"/>
                </a:lnTo>
                <a:lnTo>
                  <a:pt x="899" y="356"/>
                </a:lnTo>
                <a:lnTo>
                  <a:pt x="902" y="354"/>
                </a:lnTo>
                <a:lnTo>
                  <a:pt x="903" y="352"/>
                </a:lnTo>
                <a:lnTo>
                  <a:pt x="904" y="348"/>
                </a:lnTo>
                <a:lnTo>
                  <a:pt x="904" y="346"/>
                </a:lnTo>
                <a:lnTo>
                  <a:pt x="904" y="225"/>
                </a:lnTo>
                <a:lnTo>
                  <a:pt x="904" y="222"/>
                </a:lnTo>
                <a:lnTo>
                  <a:pt x="903" y="220"/>
                </a:lnTo>
                <a:lnTo>
                  <a:pt x="902" y="217"/>
                </a:lnTo>
                <a:lnTo>
                  <a:pt x="899" y="215"/>
                </a:lnTo>
                <a:lnTo>
                  <a:pt x="897" y="213"/>
                </a:lnTo>
                <a:lnTo>
                  <a:pt x="895" y="212"/>
                </a:lnTo>
                <a:lnTo>
                  <a:pt x="892" y="211"/>
                </a:lnTo>
                <a:lnTo>
                  <a:pt x="889" y="211"/>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94" name="TextBox 93"/>
          <p:cNvSpPr txBox="1"/>
          <p:nvPr/>
        </p:nvSpPr>
        <p:spPr>
          <a:xfrm>
            <a:off x="8887915" y="4326098"/>
            <a:ext cx="2610317" cy="261610"/>
          </a:xfrm>
          <a:prstGeom prst="rect">
            <a:avLst/>
          </a:prstGeom>
          <a:noFill/>
        </p:spPr>
        <p:txBody>
          <a:bodyPr wrap="square" rtlCol="0">
            <a:spAutoFit/>
          </a:bodyPr>
          <a:lstStyle/>
          <a:p>
            <a:r>
              <a:rPr lang="en-IN" sz="1100" dirty="0" smtClean="0">
                <a:solidFill>
                  <a:schemeClr val="bg1"/>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rPr>
              <a:t>Loading and preparing Data</a:t>
            </a:r>
            <a:endParaRPr lang="en-IN" sz="1100" dirty="0">
              <a:solidFill>
                <a:schemeClr val="bg1"/>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endParaRPr>
          </a:p>
        </p:txBody>
      </p:sp>
      <p:sp>
        <p:nvSpPr>
          <p:cNvPr id="144" name="TextBox 143"/>
          <p:cNvSpPr txBox="1"/>
          <p:nvPr/>
        </p:nvSpPr>
        <p:spPr>
          <a:xfrm>
            <a:off x="8011211" y="5024252"/>
            <a:ext cx="2950434" cy="338554"/>
          </a:xfrm>
          <a:prstGeom prst="rect">
            <a:avLst/>
          </a:prstGeom>
          <a:noFill/>
        </p:spPr>
        <p:txBody>
          <a:bodyPr wrap="square" rtlCol="0">
            <a:spAutoFit/>
          </a:bodyPr>
          <a:lstStyle/>
          <a:p>
            <a:r>
              <a:rPr lang="en-IN" sz="1600" dirty="0" smtClean="0">
                <a:solidFill>
                  <a:schemeClr val="bg1"/>
                </a:solidFill>
                <a:latin typeface="Open Sans Condensed" panose="020B0806030504020204"/>
                <a:ea typeface="Open Sans Condensed Light" panose="020B0306030504020204" pitchFamily="34" charset="0"/>
                <a:cs typeface="Open Sans Condensed Light" panose="020B0306030504020204" pitchFamily="34" charset="0"/>
              </a:rPr>
              <a:t>Model Development and Evaluation</a:t>
            </a:r>
            <a:endParaRPr lang="en-IN" sz="1600" dirty="0">
              <a:solidFill>
                <a:schemeClr val="bg1"/>
              </a:solidFill>
              <a:latin typeface="Open Sans Condensed" panose="020B0806030504020204"/>
              <a:ea typeface="Open Sans Condensed Light" panose="020B0306030504020204" pitchFamily="34" charset="0"/>
              <a:cs typeface="Open Sans Condensed Light" panose="020B0306030504020204" pitchFamily="34" charset="0"/>
            </a:endParaRPr>
          </a:p>
        </p:txBody>
      </p:sp>
      <p:sp>
        <p:nvSpPr>
          <p:cNvPr id="145" name="TextBox 144"/>
          <p:cNvSpPr txBox="1"/>
          <p:nvPr/>
        </p:nvSpPr>
        <p:spPr>
          <a:xfrm>
            <a:off x="7797828" y="5675256"/>
            <a:ext cx="2610317" cy="338554"/>
          </a:xfrm>
          <a:prstGeom prst="rect">
            <a:avLst/>
          </a:prstGeom>
          <a:noFill/>
        </p:spPr>
        <p:txBody>
          <a:bodyPr wrap="square" rtlCol="0">
            <a:spAutoFit/>
          </a:bodyPr>
          <a:lstStyle/>
          <a:p>
            <a:r>
              <a:rPr lang="en-IN" sz="1600" dirty="0" smtClean="0">
                <a:solidFill>
                  <a:schemeClr val="bg1"/>
                </a:solidFill>
                <a:latin typeface="Open Sans Condensed" panose="020B0806030504020204"/>
                <a:ea typeface="Open Sans Condensed Light" panose="020B0306030504020204" pitchFamily="34" charset="0"/>
                <a:cs typeface="Open Sans Condensed Light" panose="020B0306030504020204" pitchFamily="34" charset="0"/>
              </a:rPr>
              <a:t>Model Deployment</a:t>
            </a:r>
            <a:endParaRPr lang="en-IN" sz="1600" dirty="0">
              <a:solidFill>
                <a:schemeClr val="bg1"/>
              </a:solidFill>
              <a:latin typeface="Open Sans Condensed" panose="020B0806030504020204"/>
              <a:ea typeface="Open Sans Condensed Light" panose="020B0306030504020204" pitchFamily="34" charset="0"/>
              <a:cs typeface="Open Sans Condensed Light" panose="020B0306030504020204" pitchFamily="34" charset="0"/>
            </a:endParaRPr>
          </a:p>
        </p:txBody>
      </p:sp>
      <p:grpSp>
        <p:nvGrpSpPr>
          <p:cNvPr id="169" name="Group 168"/>
          <p:cNvGrpSpPr/>
          <p:nvPr/>
        </p:nvGrpSpPr>
        <p:grpSpPr>
          <a:xfrm>
            <a:off x="421611" y="828440"/>
            <a:ext cx="10949740" cy="5753570"/>
            <a:chOff x="399839" y="686995"/>
            <a:chExt cx="10949740" cy="5753570"/>
          </a:xfrm>
        </p:grpSpPr>
        <p:grpSp>
          <p:nvGrpSpPr>
            <p:cNvPr id="39" name="Group 38"/>
            <p:cNvGrpSpPr/>
            <p:nvPr/>
          </p:nvGrpSpPr>
          <p:grpSpPr>
            <a:xfrm>
              <a:off x="399839" y="686995"/>
              <a:ext cx="10949740" cy="5753570"/>
              <a:chOff x="373683" y="834252"/>
              <a:chExt cx="10949740" cy="5753570"/>
            </a:xfrm>
          </p:grpSpPr>
          <p:grpSp>
            <p:nvGrpSpPr>
              <p:cNvPr id="43" name="Group 42"/>
              <p:cNvGrpSpPr/>
              <p:nvPr/>
            </p:nvGrpSpPr>
            <p:grpSpPr>
              <a:xfrm>
                <a:off x="373683" y="834252"/>
                <a:ext cx="10949740" cy="5753570"/>
                <a:chOff x="711221" y="600275"/>
                <a:chExt cx="10949740" cy="5753570"/>
              </a:xfrm>
            </p:grpSpPr>
            <p:sp>
              <p:nvSpPr>
                <p:cNvPr id="44" name="Oval 43"/>
                <p:cNvSpPr/>
                <p:nvPr/>
              </p:nvSpPr>
              <p:spPr>
                <a:xfrm>
                  <a:off x="1508710" y="1223720"/>
                  <a:ext cx="4446163" cy="4446163"/>
                </a:xfrm>
                <a:prstGeom prst="ellipse">
                  <a:avLst/>
                </a:prstGeom>
                <a:pattFill prst="smGrid">
                  <a:fgClr>
                    <a:schemeClr val="bg1">
                      <a:lumMod val="95000"/>
                    </a:schemeClr>
                  </a:fgClr>
                  <a:bgClr>
                    <a:srgbClr val="DDE1E2"/>
                  </a:bgClr>
                </a:pattFill>
                <a:ln>
                  <a:noFill/>
                </a:ln>
                <a:effectLst>
                  <a:innerShdw blurRad="952500">
                    <a:schemeClr val="tx1">
                      <a:lumMod val="50000"/>
                      <a:lumOff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5" name="Oval 44"/>
                <p:cNvSpPr/>
                <p:nvPr/>
              </p:nvSpPr>
              <p:spPr>
                <a:xfrm>
                  <a:off x="1850758" y="1649746"/>
                  <a:ext cx="3701413" cy="3701413"/>
                </a:xfrm>
                <a:prstGeom prst="ellipse">
                  <a:avLst/>
                </a:prstGeom>
                <a:gradFill flip="none" rotWithShape="1">
                  <a:gsLst>
                    <a:gs pos="0">
                      <a:srgbClr val="DDE1E2"/>
                    </a:gs>
                    <a:gs pos="100000">
                      <a:srgbClr val="FFFFFF"/>
                    </a:gs>
                  </a:gsLst>
                  <a:lin ang="16200000" scaled="1"/>
                  <a:tileRect/>
                </a:gradFill>
                <a:ln w="558800">
                  <a:noFill/>
                </a:ln>
                <a:effectLst>
                  <a:outerShdw blurRad="508000" dist="76200" dir="2700000" sx="102000" sy="102000" algn="tl" rotWithShape="0">
                    <a:schemeClr val="tx1">
                      <a:lumMod val="65000"/>
                      <a:lumOff val="35000"/>
                      <a:alpha val="40000"/>
                    </a:schemeClr>
                  </a:outerShdw>
                </a:effectLst>
                <a:scene3d>
                  <a:camera prst="orthographicFront"/>
                  <a:lightRig rig="threePt" dir="t"/>
                </a:scene3d>
                <a:sp3d extrusionH="152400" prstMaterial="matte">
                  <a:bevelT w="101600" h="12700" prst="softRound"/>
                  <a:contourClr>
                    <a:schemeClr val="bg1">
                      <a:lumMod val="7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 name="Rectangle: Rounded Corners 19"/>
                <p:cNvSpPr/>
                <p:nvPr/>
              </p:nvSpPr>
              <p:spPr>
                <a:xfrm>
                  <a:off x="6914483" y="600275"/>
                  <a:ext cx="3691885" cy="519557"/>
                </a:xfrm>
                <a:prstGeom prst="roundRect">
                  <a:avLst>
                    <a:gd name="adj" fmla="val 50000"/>
                  </a:avLst>
                </a:prstGeom>
                <a:gradFill flip="none" rotWithShape="1">
                  <a:gsLst>
                    <a:gs pos="0">
                      <a:srgbClr val="FCB117"/>
                    </a:gs>
                    <a:gs pos="100000">
                      <a:srgbClr val="FFDB3F"/>
                    </a:gs>
                  </a:gsLst>
                  <a:lin ang="13500000" scaled="1"/>
                  <a:tileRect/>
                </a:gradFill>
                <a:ln>
                  <a:noFill/>
                </a:ln>
                <a:effectLst>
                  <a:innerShdw blurRad="254000" dist="381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7" name="Rectangle: Rounded Corners 20"/>
                <p:cNvSpPr/>
                <p:nvPr/>
              </p:nvSpPr>
              <p:spPr>
                <a:xfrm>
                  <a:off x="7433005" y="1323721"/>
                  <a:ext cx="3691885" cy="491148"/>
                </a:xfrm>
                <a:prstGeom prst="roundRect">
                  <a:avLst>
                    <a:gd name="adj" fmla="val 50000"/>
                  </a:avLst>
                </a:prstGeom>
                <a:gradFill flip="none" rotWithShape="1">
                  <a:gsLst>
                    <a:gs pos="0">
                      <a:srgbClr val="F05222"/>
                    </a:gs>
                    <a:gs pos="100000">
                      <a:srgbClr val="FBA31A"/>
                    </a:gs>
                  </a:gsLst>
                  <a:lin ang="13500000" scaled="1"/>
                  <a:tileRect/>
                </a:gradFill>
                <a:ln>
                  <a:noFill/>
                </a:ln>
                <a:effectLst>
                  <a:innerShdw blurRad="254000" dist="381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8" name="Rectangle: Rounded Corners 21"/>
                <p:cNvSpPr/>
                <p:nvPr/>
              </p:nvSpPr>
              <p:spPr>
                <a:xfrm>
                  <a:off x="7740639" y="2070545"/>
                  <a:ext cx="3691885" cy="536770"/>
                </a:xfrm>
                <a:prstGeom prst="roundRect">
                  <a:avLst>
                    <a:gd name="adj" fmla="val 50000"/>
                  </a:avLst>
                </a:prstGeom>
                <a:gradFill flip="none" rotWithShape="1">
                  <a:gsLst>
                    <a:gs pos="0">
                      <a:srgbClr val="A6228F"/>
                    </a:gs>
                    <a:gs pos="100000">
                      <a:srgbClr val="D3509D"/>
                    </a:gs>
                  </a:gsLst>
                  <a:lin ang="13500000" scaled="1"/>
                  <a:tileRect/>
                </a:gradFill>
                <a:ln>
                  <a:noFill/>
                </a:ln>
                <a:effectLst>
                  <a:innerShdw blurRad="254000" dist="381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9" name="Rectangle: Rounded Corners 22"/>
                <p:cNvSpPr/>
                <p:nvPr/>
              </p:nvSpPr>
              <p:spPr>
                <a:xfrm>
                  <a:off x="7951868" y="2822401"/>
                  <a:ext cx="3691885" cy="538501"/>
                </a:xfrm>
                <a:prstGeom prst="roundRect">
                  <a:avLst>
                    <a:gd name="adj" fmla="val 50000"/>
                  </a:avLst>
                </a:prstGeom>
                <a:gradFill flip="none" rotWithShape="1">
                  <a:gsLst>
                    <a:gs pos="0">
                      <a:srgbClr val="473E8F"/>
                    </a:gs>
                    <a:gs pos="100000">
                      <a:srgbClr val="6957A1"/>
                    </a:gs>
                  </a:gsLst>
                  <a:lin ang="13500000" scaled="1"/>
                  <a:tileRect/>
                </a:gradFill>
                <a:ln>
                  <a:noFill/>
                </a:ln>
                <a:effectLst>
                  <a:innerShdw blurRad="254000" dist="381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0" name="Rectangle: Rounded Corners 23"/>
                <p:cNvSpPr/>
                <p:nvPr/>
              </p:nvSpPr>
              <p:spPr>
                <a:xfrm>
                  <a:off x="7969076" y="3533833"/>
                  <a:ext cx="3691885" cy="542382"/>
                </a:xfrm>
                <a:prstGeom prst="roundRect">
                  <a:avLst>
                    <a:gd name="adj" fmla="val 50000"/>
                  </a:avLst>
                </a:prstGeom>
                <a:gradFill flip="none" rotWithShape="1">
                  <a:gsLst>
                    <a:gs pos="0">
                      <a:srgbClr val="00AAA9"/>
                    </a:gs>
                    <a:gs pos="100000">
                      <a:srgbClr val="00AED0"/>
                    </a:gs>
                  </a:gsLst>
                  <a:lin ang="13500000" scaled="1"/>
                  <a:tileRect/>
                </a:gradFill>
                <a:ln>
                  <a:noFill/>
                </a:ln>
                <a:effectLst>
                  <a:innerShdw blurRad="254000" dist="381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 </a:t>
                  </a:r>
                  <a:endParaRPr lang="en-IN" dirty="0"/>
                </a:p>
              </p:txBody>
            </p:sp>
            <p:sp>
              <p:nvSpPr>
                <p:cNvPr id="51" name="Freeform: Shape 32"/>
                <p:cNvSpPr/>
                <p:nvPr/>
              </p:nvSpPr>
              <p:spPr>
                <a:xfrm>
                  <a:off x="3763516" y="618242"/>
                  <a:ext cx="2688152" cy="5376300"/>
                </a:xfrm>
                <a:custGeom>
                  <a:avLst/>
                  <a:gdLst>
                    <a:gd name="connsiteX0" fmla="*/ 0 w 2688152"/>
                    <a:gd name="connsiteY0" fmla="*/ 0 h 5376300"/>
                    <a:gd name="connsiteX1" fmla="*/ 2 w 2688152"/>
                    <a:gd name="connsiteY1" fmla="*/ 0 h 5376300"/>
                    <a:gd name="connsiteX2" fmla="*/ 2688152 w 2688152"/>
                    <a:gd name="connsiteY2" fmla="*/ 2688150 h 5376300"/>
                    <a:gd name="connsiteX3" fmla="*/ 2 w 2688152"/>
                    <a:gd name="connsiteY3" fmla="*/ 5376300 h 5376300"/>
                    <a:gd name="connsiteX4" fmla="*/ 0 w 2688152"/>
                    <a:gd name="connsiteY4" fmla="*/ 5376300 h 5376300"/>
                    <a:gd name="connsiteX5" fmla="*/ 0 w 2688152"/>
                    <a:gd name="connsiteY5" fmla="*/ 5268071 h 5376300"/>
                    <a:gd name="connsiteX6" fmla="*/ 186213 w 2688152"/>
                    <a:gd name="connsiteY6" fmla="*/ 5258902 h 5376300"/>
                    <a:gd name="connsiteX7" fmla="*/ 2565270 w 2688152"/>
                    <a:gd name="connsiteY7" fmla="*/ 2688151 h 5376300"/>
                    <a:gd name="connsiteX8" fmla="*/ 186213 w 2688152"/>
                    <a:gd name="connsiteY8" fmla="*/ 117401 h 5376300"/>
                    <a:gd name="connsiteX9" fmla="*/ 0 w 2688152"/>
                    <a:gd name="connsiteY9" fmla="*/ 108231 h 5376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88152" h="5376300">
                      <a:moveTo>
                        <a:pt x="0" y="0"/>
                      </a:moveTo>
                      <a:lnTo>
                        <a:pt x="2" y="0"/>
                      </a:lnTo>
                      <a:cubicBezTo>
                        <a:pt x="1484626" y="0"/>
                        <a:pt x="2688152" y="1203526"/>
                        <a:pt x="2688152" y="2688150"/>
                      </a:cubicBezTo>
                      <a:cubicBezTo>
                        <a:pt x="2688152" y="4172775"/>
                        <a:pt x="1484626" y="5376300"/>
                        <a:pt x="2" y="5376300"/>
                      </a:cubicBezTo>
                      <a:lnTo>
                        <a:pt x="0" y="5376300"/>
                      </a:lnTo>
                      <a:lnTo>
                        <a:pt x="0" y="5268071"/>
                      </a:lnTo>
                      <a:lnTo>
                        <a:pt x="186213" y="5258902"/>
                      </a:lnTo>
                      <a:cubicBezTo>
                        <a:pt x="1522494" y="5126571"/>
                        <a:pt x="2565270" y="4026109"/>
                        <a:pt x="2565270" y="2688151"/>
                      </a:cubicBezTo>
                      <a:cubicBezTo>
                        <a:pt x="2565270" y="1350193"/>
                        <a:pt x="1522494" y="249732"/>
                        <a:pt x="186213" y="117401"/>
                      </a:cubicBezTo>
                      <a:lnTo>
                        <a:pt x="0" y="108231"/>
                      </a:lnTo>
                      <a:close/>
                    </a:path>
                  </a:pathLst>
                </a:custGeom>
                <a:gradFill flip="none" rotWithShape="1">
                  <a:gsLst>
                    <a:gs pos="61000">
                      <a:srgbClr val="307EAD"/>
                    </a:gs>
                    <a:gs pos="46000">
                      <a:srgbClr val="60509C"/>
                    </a:gs>
                    <a:gs pos="32000">
                      <a:srgbClr val="C74399"/>
                    </a:gs>
                    <a:gs pos="16000">
                      <a:srgbClr val="F4941D"/>
                    </a:gs>
                    <a:gs pos="0">
                      <a:srgbClr val="FFD63A"/>
                    </a:gs>
                    <a:gs pos="73000">
                      <a:srgbClr val="58876C"/>
                    </a:gs>
                    <a:gs pos="86000">
                      <a:srgbClr val="5AB2AF"/>
                    </a:gs>
                    <a:gs pos="97000">
                      <a:schemeClr val="accent6">
                        <a:lumMod val="50000"/>
                      </a:schemeClr>
                    </a:gs>
                  </a:gsLst>
                  <a:lin ang="5400000" scaled="1"/>
                  <a:tileRect/>
                </a:gradFill>
                <a:ln w="82550">
                  <a:solidFill>
                    <a:schemeClr val="bg1">
                      <a:lumMod val="95000"/>
                    </a:schemeClr>
                  </a:solidFill>
                </a:ln>
                <a:effectLst>
                  <a:glow rad="76200">
                    <a:schemeClr val="accent5">
                      <a:satMod val="175000"/>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52" name="Oval 51"/>
                <p:cNvSpPr/>
                <p:nvPr/>
              </p:nvSpPr>
              <p:spPr>
                <a:xfrm>
                  <a:off x="4389251" y="686014"/>
                  <a:ext cx="352449" cy="352449"/>
                </a:xfrm>
                <a:prstGeom prst="ellipse">
                  <a:avLst/>
                </a:prstGeom>
                <a:solidFill>
                  <a:srgbClr val="FFD539"/>
                </a:solidFill>
                <a:ln>
                  <a:noFill/>
                </a:ln>
                <a:effectLst>
                  <a:outerShdw blurRad="254000" dist="38100" dir="2700000" sx="102000" sy="102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3" name="Oval 52"/>
                <p:cNvSpPr/>
                <p:nvPr/>
              </p:nvSpPr>
              <p:spPr>
                <a:xfrm>
                  <a:off x="5489603" y="1393839"/>
                  <a:ext cx="352449" cy="352449"/>
                </a:xfrm>
                <a:prstGeom prst="ellipse">
                  <a:avLst/>
                </a:prstGeom>
                <a:solidFill>
                  <a:srgbClr val="F9951F"/>
                </a:solidFill>
                <a:ln>
                  <a:noFill/>
                </a:ln>
                <a:effectLst>
                  <a:outerShdw blurRad="254000" dist="38100" dir="2700000" sx="102000" sy="102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4" name="Oval 53"/>
                <p:cNvSpPr/>
                <p:nvPr/>
              </p:nvSpPr>
              <p:spPr>
                <a:xfrm>
                  <a:off x="6019408" y="2179121"/>
                  <a:ext cx="352449" cy="352449"/>
                </a:xfrm>
                <a:prstGeom prst="ellipse">
                  <a:avLst/>
                </a:prstGeom>
                <a:solidFill>
                  <a:srgbClr val="CC499B"/>
                </a:solidFill>
                <a:ln>
                  <a:noFill/>
                </a:ln>
                <a:effectLst>
                  <a:outerShdw blurRad="254000" dist="38100" dir="2700000" sx="102000" sy="102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5" name="Oval 54"/>
                <p:cNvSpPr/>
                <p:nvPr/>
              </p:nvSpPr>
              <p:spPr>
                <a:xfrm>
                  <a:off x="6171208" y="2934504"/>
                  <a:ext cx="352449" cy="352449"/>
                </a:xfrm>
                <a:prstGeom prst="ellipse">
                  <a:avLst/>
                </a:prstGeom>
                <a:solidFill>
                  <a:srgbClr val="64539E"/>
                </a:solidFill>
                <a:ln>
                  <a:noFill/>
                </a:ln>
                <a:effectLst>
                  <a:outerShdw blurRad="254000" dist="38100" dir="2700000" sx="102000" sy="102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6" name="Oval 55"/>
                <p:cNvSpPr/>
                <p:nvPr/>
              </p:nvSpPr>
              <p:spPr>
                <a:xfrm>
                  <a:off x="6169725" y="3620336"/>
                  <a:ext cx="352449" cy="352449"/>
                </a:xfrm>
                <a:prstGeom prst="ellipse">
                  <a:avLst/>
                </a:prstGeom>
                <a:solidFill>
                  <a:srgbClr val="00AECD"/>
                </a:solidFill>
                <a:ln>
                  <a:noFill/>
                </a:ln>
                <a:effectLst>
                  <a:outerShdw blurRad="254000" dist="38100" dir="2700000" sx="102000" sy="102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57" name="Straight Connector 56"/>
                <p:cNvCxnSpPr>
                  <a:stCxn id="52" idx="6"/>
                  <a:endCxn id="46" idx="1"/>
                </p:cNvCxnSpPr>
                <p:nvPr/>
              </p:nvCxnSpPr>
              <p:spPr>
                <a:xfrm flipV="1">
                  <a:off x="4741700" y="860054"/>
                  <a:ext cx="2172783" cy="2185"/>
                </a:xfrm>
                <a:prstGeom prst="line">
                  <a:avLst/>
                </a:prstGeom>
                <a:ln>
                  <a:solidFill>
                    <a:schemeClr val="bg1">
                      <a:lumMod val="75000"/>
                    </a:schemeClr>
                  </a:solidFill>
                  <a:prstDash val="solid"/>
                  <a:tailEnd type="none" w="lg" len="lg"/>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a:cxnSpLocks/>
                  <a:stCxn id="53" idx="6"/>
                  <a:endCxn id="47" idx="1"/>
                </p:cNvCxnSpPr>
                <p:nvPr/>
              </p:nvCxnSpPr>
              <p:spPr>
                <a:xfrm flipV="1">
                  <a:off x="5842052" y="1569295"/>
                  <a:ext cx="1590953" cy="769"/>
                </a:xfrm>
                <a:prstGeom prst="line">
                  <a:avLst/>
                </a:prstGeom>
                <a:ln>
                  <a:solidFill>
                    <a:schemeClr val="bg1">
                      <a:lumMod val="75000"/>
                    </a:schemeClr>
                  </a:solidFill>
                  <a:prstDash val="solid"/>
                  <a:tailEnd type="none" w="lg" len="lg"/>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a:cxnSpLocks/>
                  <a:stCxn id="54" idx="6"/>
                  <a:endCxn id="48" idx="1"/>
                </p:cNvCxnSpPr>
                <p:nvPr/>
              </p:nvCxnSpPr>
              <p:spPr>
                <a:xfrm flipV="1">
                  <a:off x="6371857" y="2338930"/>
                  <a:ext cx="1368782" cy="16416"/>
                </a:xfrm>
                <a:prstGeom prst="line">
                  <a:avLst/>
                </a:prstGeom>
                <a:ln>
                  <a:solidFill>
                    <a:schemeClr val="bg1">
                      <a:lumMod val="75000"/>
                    </a:schemeClr>
                  </a:solidFill>
                  <a:prstDash val="solid"/>
                  <a:tailEnd type="none" w="lg" len="lg"/>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a:cxnSpLocks/>
                  <a:stCxn id="55" idx="6"/>
                  <a:endCxn id="49" idx="1"/>
                </p:cNvCxnSpPr>
                <p:nvPr/>
              </p:nvCxnSpPr>
              <p:spPr>
                <a:xfrm flipV="1">
                  <a:off x="6523657" y="3091652"/>
                  <a:ext cx="1428211" cy="19077"/>
                </a:xfrm>
                <a:prstGeom prst="line">
                  <a:avLst/>
                </a:prstGeom>
                <a:ln>
                  <a:solidFill>
                    <a:schemeClr val="bg1">
                      <a:lumMod val="75000"/>
                    </a:schemeClr>
                  </a:solidFill>
                  <a:prstDash val="solid"/>
                  <a:tailEnd type="none" w="lg" len="lg"/>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a:cxnSpLocks/>
                  <a:stCxn id="56" idx="6"/>
                  <a:endCxn id="50" idx="1"/>
                </p:cNvCxnSpPr>
                <p:nvPr/>
              </p:nvCxnSpPr>
              <p:spPr>
                <a:xfrm>
                  <a:off x="6522174" y="3796561"/>
                  <a:ext cx="1446902" cy="8463"/>
                </a:xfrm>
                <a:prstGeom prst="line">
                  <a:avLst/>
                </a:prstGeom>
                <a:ln>
                  <a:solidFill>
                    <a:schemeClr val="bg1">
                      <a:lumMod val="75000"/>
                    </a:schemeClr>
                  </a:solidFill>
                  <a:prstDash val="solid"/>
                  <a:tailEnd type="none" w="lg" len="lg"/>
                </a:ln>
              </p:spPr>
              <p:style>
                <a:lnRef idx="1">
                  <a:schemeClr val="accent1"/>
                </a:lnRef>
                <a:fillRef idx="0">
                  <a:schemeClr val="accent1"/>
                </a:fillRef>
                <a:effectRef idx="0">
                  <a:schemeClr val="accent1"/>
                </a:effectRef>
                <a:fontRef idx="minor">
                  <a:schemeClr val="tx1"/>
                </a:fontRef>
              </p:style>
            </p:cxnSp>
            <p:sp>
              <p:nvSpPr>
                <p:cNvPr id="62" name="Oval 61"/>
                <p:cNvSpPr/>
                <p:nvPr/>
              </p:nvSpPr>
              <p:spPr>
                <a:xfrm>
                  <a:off x="6990088" y="628439"/>
                  <a:ext cx="442917" cy="431489"/>
                </a:xfrm>
                <a:prstGeom prst="ellipse">
                  <a:avLst/>
                </a:prstGeom>
                <a:gradFill flip="none" rotWithShape="1">
                  <a:gsLst>
                    <a:gs pos="0">
                      <a:srgbClr val="DDE1E2"/>
                    </a:gs>
                    <a:gs pos="100000">
                      <a:srgbClr val="FFFFFF"/>
                    </a:gs>
                  </a:gsLst>
                  <a:lin ang="16200000" scaled="1"/>
                  <a:tileRect/>
                </a:gradFill>
                <a:ln w="558800">
                  <a:noFill/>
                </a:ln>
                <a:effectLst>
                  <a:outerShdw blurRad="330200" dist="63500" dir="2700000" sx="106000" sy="106000" algn="tl" rotWithShape="0">
                    <a:schemeClr val="tx1">
                      <a:lumMod val="75000"/>
                      <a:lumOff val="25000"/>
                      <a:alpha val="40000"/>
                    </a:schemeClr>
                  </a:outerShdw>
                </a:effectLst>
                <a:scene3d>
                  <a:camera prst="orthographicFront"/>
                  <a:lightRig rig="threePt" dir="t"/>
                </a:scene3d>
                <a:sp3d extrusionH="152400" prstMaterial="matte">
                  <a:bevelT w="101600" h="12700" prst="softRound"/>
                  <a:contourClr>
                    <a:schemeClr val="bg1">
                      <a:lumMod val="7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3" name="Oval 62"/>
                <p:cNvSpPr/>
                <p:nvPr/>
              </p:nvSpPr>
              <p:spPr>
                <a:xfrm>
                  <a:off x="7529410" y="1356110"/>
                  <a:ext cx="422458" cy="418408"/>
                </a:xfrm>
                <a:prstGeom prst="ellipse">
                  <a:avLst/>
                </a:prstGeom>
                <a:gradFill flip="none" rotWithShape="1">
                  <a:gsLst>
                    <a:gs pos="0">
                      <a:srgbClr val="DDE1E2"/>
                    </a:gs>
                    <a:gs pos="100000">
                      <a:srgbClr val="FFFFFF"/>
                    </a:gs>
                  </a:gsLst>
                  <a:lin ang="16200000" scaled="1"/>
                  <a:tileRect/>
                </a:gradFill>
                <a:ln w="558800">
                  <a:noFill/>
                </a:ln>
                <a:effectLst>
                  <a:outerShdw blurRad="330200" dist="63500" dir="2700000" sx="106000" sy="106000" algn="tl" rotWithShape="0">
                    <a:schemeClr val="tx1">
                      <a:lumMod val="75000"/>
                      <a:lumOff val="25000"/>
                      <a:alpha val="40000"/>
                    </a:schemeClr>
                  </a:outerShdw>
                </a:effectLst>
                <a:scene3d>
                  <a:camera prst="orthographicFront"/>
                  <a:lightRig rig="threePt" dir="t"/>
                </a:scene3d>
                <a:sp3d extrusionH="152400" prstMaterial="matte">
                  <a:bevelT w="101600" h="12700" prst="softRound"/>
                  <a:contourClr>
                    <a:schemeClr val="bg1">
                      <a:lumMod val="7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4" name="Oval 63"/>
                <p:cNvSpPr/>
                <p:nvPr/>
              </p:nvSpPr>
              <p:spPr>
                <a:xfrm>
                  <a:off x="7820550" y="2104334"/>
                  <a:ext cx="450498" cy="440127"/>
                </a:xfrm>
                <a:prstGeom prst="ellipse">
                  <a:avLst/>
                </a:prstGeom>
                <a:gradFill flip="none" rotWithShape="1">
                  <a:gsLst>
                    <a:gs pos="0">
                      <a:srgbClr val="DDE1E2"/>
                    </a:gs>
                    <a:gs pos="100000">
                      <a:srgbClr val="FFFFFF"/>
                    </a:gs>
                  </a:gsLst>
                  <a:lin ang="16200000" scaled="1"/>
                  <a:tileRect/>
                </a:gradFill>
                <a:ln w="558800">
                  <a:noFill/>
                </a:ln>
                <a:effectLst>
                  <a:outerShdw blurRad="330200" dist="63500" dir="2700000" sx="106000" sy="106000" algn="tl" rotWithShape="0">
                    <a:schemeClr val="tx1">
                      <a:lumMod val="75000"/>
                      <a:lumOff val="25000"/>
                      <a:alpha val="40000"/>
                    </a:schemeClr>
                  </a:outerShdw>
                </a:effectLst>
                <a:scene3d>
                  <a:camera prst="orthographicFront"/>
                  <a:lightRig rig="threePt" dir="t"/>
                </a:scene3d>
                <a:sp3d extrusionH="152400" prstMaterial="matte">
                  <a:bevelT w="101600" h="12700" prst="softRound"/>
                  <a:contourClr>
                    <a:schemeClr val="bg1">
                      <a:lumMod val="7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5" name="Oval 64"/>
                <p:cNvSpPr/>
                <p:nvPr/>
              </p:nvSpPr>
              <p:spPr>
                <a:xfrm>
                  <a:off x="8084090" y="2905379"/>
                  <a:ext cx="373916" cy="391322"/>
                </a:xfrm>
                <a:prstGeom prst="ellipse">
                  <a:avLst/>
                </a:prstGeom>
                <a:gradFill flip="none" rotWithShape="1">
                  <a:gsLst>
                    <a:gs pos="0">
                      <a:srgbClr val="DDE1E2"/>
                    </a:gs>
                    <a:gs pos="100000">
                      <a:srgbClr val="FFFFFF"/>
                    </a:gs>
                  </a:gsLst>
                  <a:lin ang="16200000" scaled="1"/>
                  <a:tileRect/>
                </a:gradFill>
                <a:ln w="558800">
                  <a:noFill/>
                </a:ln>
                <a:effectLst>
                  <a:outerShdw blurRad="330200" dist="63500" dir="2700000" sx="106000" sy="106000" algn="tl" rotWithShape="0">
                    <a:schemeClr val="tx1">
                      <a:lumMod val="75000"/>
                      <a:lumOff val="25000"/>
                      <a:alpha val="40000"/>
                    </a:schemeClr>
                  </a:outerShdw>
                </a:effectLst>
                <a:scene3d>
                  <a:camera prst="orthographicFront"/>
                  <a:lightRig rig="threePt" dir="t"/>
                </a:scene3d>
                <a:sp3d extrusionH="152400" prstMaterial="matte">
                  <a:bevelT w="101600" h="12700" prst="softRound"/>
                  <a:contourClr>
                    <a:schemeClr val="bg1">
                      <a:lumMod val="7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6" name="Oval 65"/>
                <p:cNvSpPr/>
                <p:nvPr/>
              </p:nvSpPr>
              <p:spPr>
                <a:xfrm>
                  <a:off x="8040427" y="3620336"/>
                  <a:ext cx="417579" cy="418081"/>
                </a:xfrm>
                <a:prstGeom prst="ellipse">
                  <a:avLst/>
                </a:prstGeom>
                <a:gradFill flip="none" rotWithShape="1">
                  <a:gsLst>
                    <a:gs pos="0">
                      <a:srgbClr val="DDE1E2"/>
                    </a:gs>
                    <a:gs pos="100000">
                      <a:srgbClr val="FFFFFF"/>
                    </a:gs>
                  </a:gsLst>
                  <a:lin ang="16200000" scaled="1"/>
                  <a:tileRect/>
                </a:gradFill>
                <a:ln w="558800">
                  <a:noFill/>
                </a:ln>
                <a:effectLst>
                  <a:outerShdw blurRad="330200" dist="63500" dir="2700000" sx="106000" sy="106000" algn="tl" rotWithShape="0">
                    <a:schemeClr val="tx1">
                      <a:lumMod val="75000"/>
                      <a:lumOff val="25000"/>
                      <a:alpha val="40000"/>
                    </a:schemeClr>
                  </a:outerShdw>
                </a:effectLst>
                <a:scene3d>
                  <a:camera prst="orthographicFront"/>
                  <a:lightRig rig="threePt" dir="t"/>
                </a:scene3d>
                <a:sp3d extrusionH="152400" prstMaterial="matte">
                  <a:bevelT w="101600" h="12700" prst="softRound"/>
                  <a:contourClr>
                    <a:schemeClr val="bg1">
                      <a:lumMod val="7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7" name="Oval 66"/>
                <p:cNvSpPr/>
                <p:nvPr/>
              </p:nvSpPr>
              <p:spPr>
                <a:xfrm>
                  <a:off x="1964415" y="1740532"/>
                  <a:ext cx="3474097" cy="3474097"/>
                </a:xfrm>
                <a:prstGeom prst="ellipse">
                  <a:avLst/>
                </a:prstGeom>
                <a:noFill/>
                <a:ln w="15875">
                  <a:solidFill>
                    <a:schemeClr val="bg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8" name="Oval 67"/>
                <p:cNvSpPr/>
                <p:nvPr/>
              </p:nvSpPr>
              <p:spPr>
                <a:xfrm>
                  <a:off x="2018723" y="1793986"/>
                  <a:ext cx="3367188" cy="3367188"/>
                </a:xfrm>
                <a:prstGeom prst="ellipse">
                  <a:avLst/>
                </a:prstGeom>
                <a:noFill/>
                <a:ln w="15875">
                  <a:solidFill>
                    <a:schemeClr val="bg1">
                      <a:lumMod val="75000"/>
                    </a:schemeClr>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9" name="Oval 68"/>
                <p:cNvSpPr/>
                <p:nvPr/>
              </p:nvSpPr>
              <p:spPr>
                <a:xfrm>
                  <a:off x="3642887" y="1712814"/>
                  <a:ext cx="112102" cy="112102"/>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0" name="Oval 69"/>
                <p:cNvSpPr/>
                <p:nvPr/>
              </p:nvSpPr>
              <p:spPr>
                <a:xfrm>
                  <a:off x="3642887" y="5128127"/>
                  <a:ext cx="112102" cy="112102"/>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1" name="Oval 70"/>
                <p:cNvSpPr/>
                <p:nvPr/>
              </p:nvSpPr>
              <p:spPr>
                <a:xfrm>
                  <a:off x="5364358" y="3421529"/>
                  <a:ext cx="112102" cy="112102"/>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2" name="Oval 71"/>
                <p:cNvSpPr/>
                <p:nvPr/>
              </p:nvSpPr>
              <p:spPr>
                <a:xfrm>
                  <a:off x="1949728" y="3421529"/>
                  <a:ext cx="112102" cy="112102"/>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8" name="Graphic 80" descr="Single gea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 xmlns:asvg="http://schemas.microsoft.com/office/drawing/2016/SVG/main" r:embed="rId14"/>
                    </a:ext>
                  </a:extLst>
                </a:blip>
                <a:stretch>
                  <a:fillRect/>
                </a:stretch>
              </p:blipFill>
              <p:spPr>
                <a:xfrm>
                  <a:off x="2565919" y="4359281"/>
                  <a:ext cx="360000" cy="360000"/>
                </a:xfrm>
                <a:prstGeom prst="rect">
                  <a:avLst/>
                </a:prstGeom>
              </p:spPr>
            </p:pic>
            <p:pic>
              <p:nvPicPr>
                <p:cNvPr id="79" name="Graphic 82" descr="Stopwatch"/>
                <p:cNvPicPr>
                  <a:picLocks noChangeAspect="1"/>
                </p:cNvPicPr>
                <p:nvPr/>
              </p:nvPicPr>
              <p:blipFill>
                <a:blip r:embed="rId15" cstate="hqprint">
                  <a:extLst>
                    <a:ext uri="{28A0092B-C50C-407E-A947-70E740481C1C}">
                      <a14:useLocalDpi xmlns:a14="http://schemas.microsoft.com/office/drawing/2010/main" val="0"/>
                    </a:ext>
                    <a:ext uri="{96DAC541-7B7A-43D3-8B79-37D633B846F1}">
                      <asvg:svgBlip xmlns="" xmlns:asvg="http://schemas.microsoft.com/office/drawing/2016/SVG/main" r:embed="rId16"/>
                    </a:ext>
                  </a:extLst>
                </a:blip>
                <a:stretch>
                  <a:fillRect/>
                </a:stretch>
              </p:blipFill>
              <p:spPr>
                <a:xfrm>
                  <a:off x="2207528" y="3954903"/>
                  <a:ext cx="360000" cy="360000"/>
                </a:xfrm>
                <a:prstGeom prst="rect">
                  <a:avLst/>
                </a:prstGeom>
              </p:spPr>
            </p:pic>
            <p:pic>
              <p:nvPicPr>
                <p:cNvPr id="80" name="Graphic 84" descr="Lightbulb"/>
                <p:cNvPicPr>
                  <a:picLocks noChangeAspect="1"/>
                </p:cNvPicPr>
                <p:nvPr/>
              </p:nvPicPr>
              <p:blipFill>
                <a:blip r:embed="rId17" cstate="hqprint">
                  <a:extLst>
                    <a:ext uri="{28A0092B-C50C-407E-A947-70E740481C1C}">
                      <a14:useLocalDpi xmlns:a14="http://schemas.microsoft.com/office/drawing/2010/main" val="0"/>
                    </a:ext>
                    <a:ext uri="{96DAC541-7B7A-43D3-8B79-37D633B846F1}">
                      <asvg:svgBlip xmlns="" xmlns:asvg="http://schemas.microsoft.com/office/drawing/2016/SVG/main" r:embed="rId18"/>
                    </a:ext>
                  </a:extLst>
                </a:blip>
                <a:stretch>
                  <a:fillRect/>
                </a:stretch>
              </p:blipFill>
              <p:spPr>
                <a:xfrm>
                  <a:off x="3520599" y="4701357"/>
                  <a:ext cx="360000" cy="360000"/>
                </a:xfrm>
                <a:prstGeom prst="rect">
                  <a:avLst/>
                </a:prstGeom>
              </p:spPr>
            </p:pic>
            <p:pic>
              <p:nvPicPr>
                <p:cNvPr id="81" name="Graphic 86" descr="Head with Gears"/>
                <p:cNvPicPr>
                  <a:picLocks noChangeAspect="1"/>
                </p:cNvPicPr>
                <p:nvPr/>
              </p:nvPicPr>
              <p:blipFill>
                <a:blip r:embed="rId19" cstate="hqprint">
                  <a:extLst>
                    <a:ext uri="{28A0092B-C50C-407E-A947-70E740481C1C}">
                      <a14:useLocalDpi xmlns:a14="http://schemas.microsoft.com/office/drawing/2010/main" val="0"/>
                    </a:ext>
                    <a:ext uri="{96DAC541-7B7A-43D3-8B79-37D633B846F1}">
                      <asvg:svgBlip xmlns="" xmlns:asvg="http://schemas.microsoft.com/office/drawing/2016/SVG/main" r:embed="rId20"/>
                    </a:ext>
                  </a:extLst>
                </a:blip>
                <a:stretch>
                  <a:fillRect/>
                </a:stretch>
              </p:blipFill>
              <p:spPr>
                <a:xfrm>
                  <a:off x="3010956" y="4633974"/>
                  <a:ext cx="360000" cy="360000"/>
                </a:xfrm>
                <a:prstGeom prst="rect">
                  <a:avLst/>
                </a:prstGeom>
              </p:spPr>
            </p:pic>
            <p:sp>
              <p:nvSpPr>
                <p:cNvPr id="82" name="Oval 81"/>
                <p:cNvSpPr/>
                <p:nvPr/>
              </p:nvSpPr>
              <p:spPr>
                <a:xfrm>
                  <a:off x="4041120" y="4826944"/>
                  <a:ext cx="112102" cy="112102"/>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3" name="Oval 82"/>
                <p:cNvSpPr/>
                <p:nvPr/>
              </p:nvSpPr>
              <p:spPr>
                <a:xfrm>
                  <a:off x="4333200" y="4709737"/>
                  <a:ext cx="112102" cy="112102"/>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4" name="Oval 83"/>
                <p:cNvSpPr/>
                <p:nvPr/>
              </p:nvSpPr>
              <p:spPr>
                <a:xfrm>
                  <a:off x="4591554" y="4545692"/>
                  <a:ext cx="112102" cy="112102"/>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5" name="Graphic 91" descr="Teacher"/>
                <p:cNvPicPr>
                  <a:picLocks noChangeAspect="1"/>
                </p:cNvPicPr>
                <p:nvPr/>
              </p:nvPicPr>
              <p:blipFill>
                <a:blip r:embed="rId21" cstate="hqprint">
                  <a:extLst>
                    <a:ext uri="{28A0092B-C50C-407E-A947-70E740481C1C}">
                      <a14:useLocalDpi xmlns:a14="http://schemas.microsoft.com/office/drawing/2010/main" val="0"/>
                    </a:ext>
                    <a:ext uri="{96DAC541-7B7A-43D3-8B79-37D633B846F1}">
                      <asvg:svgBlip xmlns="" xmlns:asvg="http://schemas.microsoft.com/office/drawing/2016/SVG/main" r:embed="rId22"/>
                    </a:ext>
                  </a:extLst>
                </a:blip>
                <a:stretch>
                  <a:fillRect/>
                </a:stretch>
              </p:blipFill>
              <p:spPr>
                <a:xfrm>
                  <a:off x="711221" y="5439445"/>
                  <a:ext cx="914400" cy="914400"/>
                </a:xfrm>
                <a:prstGeom prst="rect">
                  <a:avLst/>
                </a:prstGeom>
              </p:spPr>
            </p:pic>
            <p:sp>
              <p:nvSpPr>
                <p:cNvPr id="88" name="TextBox 87"/>
                <p:cNvSpPr txBox="1"/>
                <p:nvPr/>
              </p:nvSpPr>
              <p:spPr>
                <a:xfrm>
                  <a:off x="7856570" y="688662"/>
                  <a:ext cx="2610317" cy="338554"/>
                </a:xfrm>
                <a:prstGeom prst="rect">
                  <a:avLst/>
                </a:prstGeom>
                <a:noFill/>
              </p:spPr>
              <p:txBody>
                <a:bodyPr wrap="square" rtlCol="0">
                  <a:spAutoFit/>
                </a:bodyPr>
                <a:lstStyle/>
                <a:p>
                  <a:r>
                    <a:rPr lang="en-IN" sz="1600" dirty="0" smtClean="0">
                      <a:solidFill>
                        <a:schemeClr val="bg1"/>
                      </a:solidFill>
                      <a:latin typeface="Open Sans Condensed" panose="020B0806030504020204"/>
                      <a:ea typeface="Open Sans Condensed Light" panose="020B0306030504020204" pitchFamily="34" charset="0"/>
                      <a:cs typeface="Open Sans Condensed Light" panose="020B0306030504020204" pitchFamily="34" charset="0"/>
                    </a:rPr>
                    <a:t>What is Machine Learning</a:t>
                  </a:r>
                  <a:endParaRPr lang="en-IN" sz="1600" dirty="0">
                    <a:solidFill>
                      <a:schemeClr val="bg1"/>
                    </a:solidFill>
                    <a:latin typeface="Open Sans Condensed" panose="020B0806030504020204"/>
                    <a:ea typeface="Open Sans Condensed Light" panose="020B0306030504020204" pitchFamily="34" charset="0"/>
                    <a:cs typeface="Open Sans Condensed Light" panose="020B0306030504020204" pitchFamily="34" charset="0"/>
                  </a:endParaRPr>
                </a:p>
              </p:txBody>
            </p:sp>
            <p:sp>
              <p:nvSpPr>
                <p:cNvPr id="89" name="TextBox 88"/>
                <p:cNvSpPr txBox="1"/>
                <p:nvPr/>
              </p:nvSpPr>
              <p:spPr>
                <a:xfrm>
                  <a:off x="8271048" y="1388620"/>
                  <a:ext cx="2610317" cy="338554"/>
                </a:xfrm>
                <a:prstGeom prst="rect">
                  <a:avLst/>
                </a:prstGeom>
                <a:noFill/>
              </p:spPr>
              <p:txBody>
                <a:bodyPr wrap="square" rtlCol="0">
                  <a:spAutoFit/>
                </a:bodyPr>
                <a:lstStyle/>
                <a:p>
                  <a:r>
                    <a:rPr lang="en-IN" sz="1600" dirty="0" smtClean="0">
                      <a:solidFill>
                        <a:schemeClr val="bg1"/>
                      </a:solidFill>
                      <a:latin typeface="Open Sans Condensed" panose="020B0806030504020204"/>
                      <a:ea typeface="Open Sans Condensed" panose="020B0806030504020204" pitchFamily="34" charset="0"/>
                      <a:cs typeface="Open Sans Condensed" panose="020B0806030504020204" pitchFamily="34" charset="0"/>
                    </a:rPr>
                    <a:t>The Data Science Process</a:t>
                  </a:r>
                  <a:endParaRPr lang="en-IN" sz="1600" dirty="0">
                    <a:solidFill>
                      <a:schemeClr val="bg1"/>
                    </a:solidFill>
                    <a:latin typeface="Open Sans Condensed" panose="020B0806030504020204"/>
                    <a:ea typeface="Open Sans Condensed Light" panose="020B0306030504020204" pitchFamily="34" charset="0"/>
                    <a:cs typeface="Open Sans Condensed Light" panose="020B0306030504020204" pitchFamily="34" charset="0"/>
                  </a:endParaRPr>
                </a:p>
              </p:txBody>
            </p:sp>
            <p:sp>
              <p:nvSpPr>
                <p:cNvPr id="90" name="TextBox 89"/>
                <p:cNvSpPr txBox="1"/>
                <p:nvPr/>
              </p:nvSpPr>
              <p:spPr>
                <a:xfrm>
                  <a:off x="8799608" y="2158330"/>
                  <a:ext cx="2610317" cy="338554"/>
                </a:xfrm>
                <a:prstGeom prst="rect">
                  <a:avLst/>
                </a:prstGeom>
                <a:noFill/>
              </p:spPr>
              <p:txBody>
                <a:bodyPr wrap="square" rtlCol="0">
                  <a:spAutoFit/>
                </a:bodyPr>
                <a:lstStyle/>
                <a:p>
                  <a:r>
                    <a:rPr lang="en-IN" sz="1600" dirty="0" smtClean="0">
                      <a:solidFill>
                        <a:schemeClr val="bg1"/>
                      </a:solidFill>
                      <a:latin typeface="Open Sans Condensed" panose="020B0806030504020204"/>
                      <a:ea typeface="Open Sans Condensed Light" panose="020B0306030504020204" pitchFamily="34" charset="0"/>
                      <a:cs typeface="Open Sans Condensed Light" panose="020B0306030504020204" pitchFamily="34" charset="0"/>
                    </a:rPr>
                    <a:t>Problem Description</a:t>
                  </a:r>
                  <a:endParaRPr lang="en-IN" sz="1600" dirty="0">
                    <a:solidFill>
                      <a:schemeClr val="bg1"/>
                    </a:solidFill>
                    <a:latin typeface="Open Sans Condensed" panose="020B0806030504020204"/>
                    <a:ea typeface="Open Sans Condensed Light" panose="020B0306030504020204" pitchFamily="34" charset="0"/>
                    <a:cs typeface="Open Sans Condensed Light" panose="020B0306030504020204" pitchFamily="34" charset="0"/>
                  </a:endParaRPr>
                </a:p>
              </p:txBody>
            </p:sp>
            <p:sp>
              <p:nvSpPr>
                <p:cNvPr id="91" name="TextBox 90"/>
                <p:cNvSpPr txBox="1"/>
                <p:nvPr/>
              </p:nvSpPr>
              <p:spPr>
                <a:xfrm>
                  <a:off x="9018506" y="2903635"/>
                  <a:ext cx="2610317" cy="338554"/>
                </a:xfrm>
                <a:prstGeom prst="rect">
                  <a:avLst/>
                </a:prstGeom>
                <a:noFill/>
              </p:spPr>
              <p:txBody>
                <a:bodyPr wrap="square" rtlCol="0">
                  <a:spAutoFit/>
                </a:bodyPr>
                <a:lstStyle/>
                <a:p>
                  <a:r>
                    <a:rPr lang="en-IN" sz="1600" dirty="0" smtClean="0">
                      <a:solidFill>
                        <a:schemeClr val="bg1"/>
                      </a:solidFill>
                      <a:latin typeface="Open Sans Condensed" panose="020B0806030504020204"/>
                      <a:ea typeface="Open Sans Condensed Light" panose="020B0306030504020204" pitchFamily="34" charset="0"/>
                      <a:cs typeface="Open Sans Condensed Light" panose="020B0306030504020204" pitchFamily="34" charset="0"/>
                    </a:rPr>
                    <a:t>Loading and preparing Data</a:t>
                  </a:r>
                  <a:endParaRPr lang="en-IN" sz="1600" dirty="0">
                    <a:solidFill>
                      <a:schemeClr val="bg1"/>
                    </a:solidFill>
                    <a:latin typeface="Open Sans Condensed" panose="020B0806030504020204"/>
                    <a:ea typeface="Open Sans Condensed Light" panose="020B0306030504020204" pitchFamily="34" charset="0"/>
                    <a:cs typeface="Open Sans Condensed Light" panose="020B0306030504020204" pitchFamily="34" charset="0"/>
                  </a:endParaRPr>
                </a:p>
              </p:txBody>
            </p:sp>
          </p:grpSp>
          <p:grpSp>
            <p:nvGrpSpPr>
              <p:cNvPr id="38" name="Group 37"/>
              <p:cNvGrpSpPr/>
              <p:nvPr/>
            </p:nvGrpSpPr>
            <p:grpSpPr>
              <a:xfrm>
                <a:off x="5632571" y="4458157"/>
                <a:ext cx="5601167" cy="486397"/>
                <a:chOff x="5656975" y="4329775"/>
                <a:chExt cx="5601167" cy="486397"/>
              </a:xfrm>
            </p:grpSpPr>
            <p:sp>
              <p:nvSpPr>
                <p:cNvPr id="95" name="Rectangle: Rounded Corners 23"/>
                <p:cNvSpPr/>
                <p:nvPr/>
              </p:nvSpPr>
              <p:spPr>
                <a:xfrm>
                  <a:off x="7566257" y="4329775"/>
                  <a:ext cx="3691885" cy="486397"/>
                </a:xfrm>
                <a:prstGeom prst="roundRect">
                  <a:avLst>
                    <a:gd name="adj" fmla="val 50000"/>
                  </a:avLst>
                </a:prstGeom>
                <a:gradFill flip="none" rotWithShape="1">
                  <a:gsLst>
                    <a:gs pos="85000">
                      <a:schemeClr val="accent2">
                        <a:lumMod val="75000"/>
                        <a:alpha val="52000"/>
                      </a:schemeClr>
                    </a:gs>
                    <a:gs pos="100000">
                      <a:srgbClr val="00AED0"/>
                    </a:gs>
                  </a:gsLst>
                  <a:lin ang="13500000" scaled="1"/>
                  <a:tileRect/>
                </a:gradFill>
                <a:ln>
                  <a:noFill/>
                </a:ln>
                <a:effectLst>
                  <a:innerShdw blurRad="254000" dist="381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 </a:t>
                  </a:r>
                  <a:endParaRPr lang="en-IN" dirty="0"/>
                </a:p>
              </p:txBody>
            </p:sp>
            <p:sp>
              <p:nvSpPr>
                <p:cNvPr id="96" name="Oval 95"/>
                <p:cNvSpPr/>
                <p:nvPr/>
              </p:nvSpPr>
              <p:spPr>
                <a:xfrm>
                  <a:off x="5656975" y="4396748"/>
                  <a:ext cx="352449" cy="352449"/>
                </a:xfrm>
                <a:prstGeom prst="ellipse">
                  <a:avLst/>
                </a:prstGeom>
                <a:solidFill>
                  <a:schemeClr val="accent2">
                    <a:lumMod val="75000"/>
                  </a:schemeClr>
                </a:solidFill>
                <a:ln>
                  <a:noFill/>
                </a:ln>
                <a:effectLst>
                  <a:outerShdw blurRad="254000" dist="38100" dir="2700000" sx="102000" sy="102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97" name="Straight Connector 96"/>
                <p:cNvCxnSpPr>
                  <a:cxnSpLocks/>
                  <a:stCxn id="96" idx="6"/>
                  <a:endCxn id="95" idx="1"/>
                </p:cNvCxnSpPr>
                <p:nvPr/>
              </p:nvCxnSpPr>
              <p:spPr>
                <a:xfrm>
                  <a:off x="6009424" y="4572973"/>
                  <a:ext cx="1556833" cy="1"/>
                </a:xfrm>
                <a:prstGeom prst="line">
                  <a:avLst/>
                </a:prstGeom>
                <a:ln>
                  <a:solidFill>
                    <a:schemeClr val="bg1">
                      <a:lumMod val="75000"/>
                    </a:schemeClr>
                  </a:solidFill>
                  <a:prstDash val="solid"/>
                  <a:tailEnd type="none" w="lg" len="lg"/>
                </a:ln>
              </p:spPr>
              <p:style>
                <a:lnRef idx="1">
                  <a:schemeClr val="accent1"/>
                </a:lnRef>
                <a:fillRef idx="0">
                  <a:schemeClr val="accent1"/>
                </a:fillRef>
                <a:effectRef idx="0">
                  <a:schemeClr val="accent1"/>
                </a:effectRef>
                <a:fontRef idx="minor">
                  <a:schemeClr val="tx1"/>
                </a:fontRef>
              </p:style>
            </p:cxnSp>
          </p:grpSp>
        </p:grpSp>
        <p:sp>
          <p:nvSpPr>
            <p:cNvPr id="98" name="TextBox 97"/>
            <p:cNvSpPr txBox="1"/>
            <p:nvPr/>
          </p:nvSpPr>
          <p:spPr>
            <a:xfrm>
              <a:off x="8705651" y="3710550"/>
              <a:ext cx="2610317" cy="338554"/>
            </a:xfrm>
            <a:prstGeom prst="rect">
              <a:avLst/>
            </a:prstGeom>
            <a:noFill/>
          </p:spPr>
          <p:txBody>
            <a:bodyPr wrap="square" rtlCol="0">
              <a:spAutoFit/>
            </a:bodyPr>
            <a:lstStyle/>
            <a:p>
              <a:r>
                <a:rPr lang="en-IN" sz="1600" dirty="0" smtClean="0">
                  <a:solidFill>
                    <a:schemeClr val="bg1"/>
                  </a:solidFill>
                  <a:latin typeface="Open Sans Condensed" panose="020B0806030504020204"/>
                  <a:ea typeface="Open Sans Condensed Light" panose="020B0306030504020204" pitchFamily="34" charset="0"/>
                  <a:cs typeface="Open Sans Condensed Light" panose="020B0306030504020204" pitchFamily="34" charset="0"/>
                </a:rPr>
                <a:t>Exploratory Data Analysis</a:t>
              </a:r>
              <a:endParaRPr lang="en-IN" sz="1600" dirty="0">
                <a:solidFill>
                  <a:schemeClr val="bg1"/>
                </a:solidFill>
                <a:latin typeface="Open Sans Condensed" panose="020B0806030504020204"/>
                <a:ea typeface="Open Sans Condensed Light" panose="020B0306030504020204" pitchFamily="34" charset="0"/>
                <a:cs typeface="Open Sans Condensed Light" panose="020B0306030504020204" pitchFamily="34" charset="0"/>
              </a:endParaRPr>
            </a:p>
          </p:txBody>
        </p:sp>
        <p:sp>
          <p:nvSpPr>
            <p:cNvPr id="99" name="TextBox 98"/>
            <p:cNvSpPr txBox="1"/>
            <p:nvPr/>
          </p:nvSpPr>
          <p:spPr>
            <a:xfrm>
              <a:off x="8178830" y="4384206"/>
              <a:ext cx="2993523" cy="338554"/>
            </a:xfrm>
            <a:prstGeom prst="rect">
              <a:avLst/>
            </a:prstGeom>
            <a:noFill/>
          </p:spPr>
          <p:txBody>
            <a:bodyPr wrap="square" rtlCol="0">
              <a:spAutoFit/>
            </a:bodyPr>
            <a:lstStyle/>
            <a:p>
              <a:r>
                <a:rPr lang="en-IN" sz="1600" dirty="0" smtClean="0">
                  <a:solidFill>
                    <a:schemeClr val="bg1"/>
                  </a:solidFill>
                  <a:latin typeface="Open Sans Condensed" panose="020B0806030504020204"/>
                  <a:ea typeface="Open Sans Condensed Light" panose="020B0306030504020204" pitchFamily="34" charset="0"/>
                  <a:cs typeface="Open Sans Condensed Light" panose="020B0306030504020204" pitchFamily="34" charset="0"/>
                </a:rPr>
                <a:t>Feature Engineering and Selection</a:t>
              </a:r>
              <a:endParaRPr lang="en-IN" sz="1600" dirty="0">
                <a:solidFill>
                  <a:schemeClr val="bg1"/>
                </a:solidFill>
                <a:latin typeface="Open Sans Condensed" panose="020B0806030504020204"/>
                <a:ea typeface="Open Sans Condensed Light" panose="020B0306030504020204" pitchFamily="34" charset="0"/>
                <a:cs typeface="Open Sans Condensed Light" panose="020B0306030504020204" pitchFamily="34" charset="0"/>
              </a:endParaRPr>
            </a:p>
          </p:txBody>
        </p:sp>
        <p:sp>
          <p:nvSpPr>
            <p:cNvPr id="100" name="Oval 99"/>
            <p:cNvSpPr/>
            <p:nvPr/>
          </p:nvSpPr>
          <p:spPr>
            <a:xfrm>
              <a:off x="7657962" y="4326098"/>
              <a:ext cx="418383" cy="426143"/>
            </a:xfrm>
            <a:prstGeom prst="ellipse">
              <a:avLst/>
            </a:prstGeom>
            <a:gradFill flip="none" rotWithShape="1">
              <a:gsLst>
                <a:gs pos="0">
                  <a:srgbClr val="DDE1E2"/>
                </a:gs>
                <a:gs pos="100000">
                  <a:srgbClr val="FFFFFF"/>
                </a:gs>
              </a:gsLst>
              <a:lin ang="16200000" scaled="1"/>
              <a:tileRect/>
            </a:gradFill>
            <a:ln w="558800">
              <a:noFill/>
            </a:ln>
            <a:effectLst>
              <a:outerShdw blurRad="330200" dist="63500" dir="2700000" sx="106000" sy="106000" algn="tl" rotWithShape="0">
                <a:schemeClr val="tx1">
                  <a:lumMod val="75000"/>
                  <a:lumOff val="25000"/>
                  <a:alpha val="40000"/>
                </a:schemeClr>
              </a:outerShdw>
            </a:effectLst>
            <a:scene3d>
              <a:camera prst="orthographicFront"/>
              <a:lightRig rig="threePt" dir="t"/>
            </a:scene3d>
            <a:sp3d extrusionH="152400" prstMaterial="matte">
              <a:bevelT w="101600" h="12700" prst="softRound"/>
              <a:contourClr>
                <a:schemeClr val="bg1">
                  <a:lumMod val="7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1" name="Rectangle: Rounded Corners 23"/>
            <p:cNvSpPr/>
            <p:nvPr/>
          </p:nvSpPr>
          <p:spPr>
            <a:xfrm>
              <a:off x="7458921" y="4935494"/>
              <a:ext cx="3691885" cy="516071"/>
            </a:xfrm>
            <a:prstGeom prst="roundRect">
              <a:avLst>
                <a:gd name="adj" fmla="val 50000"/>
              </a:avLst>
            </a:prstGeom>
            <a:solidFill>
              <a:schemeClr val="accent3">
                <a:lumMod val="40000"/>
                <a:lumOff val="60000"/>
              </a:schemeClr>
            </a:solidFill>
            <a:ln>
              <a:solidFill>
                <a:schemeClr val="accent3">
                  <a:lumMod val="40000"/>
                  <a:lumOff val="60000"/>
                </a:schemeClr>
              </a:solidFill>
            </a:ln>
            <a:effectLst>
              <a:innerShdw blurRad="254000" dist="381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 </a:t>
              </a:r>
              <a:endParaRPr lang="en-IN" dirty="0"/>
            </a:p>
          </p:txBody>
        </p:sp>
        <p:sp>
          <p:nvSpPr>
            <p:cNvPr id="102" name="Oval 101"/>
            <p:cNvSpPr/>
            <p:nvPr/>
          </p:nvSpPr>
          <p:spPr>
            <a:xfrm>
              <a:off x="5185121" y="5008887"/>
              <a:ext cx="352449" cy="352449"/>
            </a:xfrm>
            <a:prstGeom prst="ellipse">
              <a:avLst/>
            </a:prstGeom>
            <a:solidFill>
              <a:schemeClr val="accent3">
                <a:lumMod val="40000"/>
                <a:lumOff val="60000"/>
              </a:schemeClr>
            </a:solidFill>
            <a:ln>
              <a:noFill/>
            </a:ln>
            <a:effectLst>
              <a:outerShdw blurRad="254000" dist="38100" dir="2700000" sx="102000" sy="102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03" name="Straight Connector 102"/>
            <p:cNvCxnSpPr>
              <a:cxnSpLocks/>
              <a:stCxn id="102" idx="6"/>
              <a:endCxn id="101" idx="1"/>
            </p:cNvCxnSpPr>
            <p:nvPr/>
          </p:nvCxnSpPr>
          <p:spPr>
            <a:xfrm>
              <a:off x="5537570" y="5185112"/>
              <a:ext cx="1921351" cy="8418"/>
            </a:xfrm>
            <a:prstGeom prst="line">
              <a:avLst/>
            </a:prstGeom>
            <a:ln>
              <a:solidFill>
                <a:schemeClr val="bg1">
                  <a:lumMod val="75000"/>
                </a:schemeClr>
              </a:solidFill>
              <a:prstDash val="solid"/>
              <a:tailEnd type="none" w="lg" len="lg"/>
            </a:ln>
          </p:spPr>
          <p:style>
            <a:lnRef idx="1">
              <a:schemeClr val="accent1"/>
            </a:lnRef>
            <a:fillRef idx="0">
              <a:schemeClr val="accent1"/>
            </a:fillRef>
            <a:effectRef idx="0">
              <a:schemeClr val="accent1"/>
            </a:effectRef>
            <a:fontRef idx="minor">
              <a:schemeClr val="tx1"/>
            </a:fontRef>
          </p:style>
        </p:cxnSp>
        <p:sp>
          <p:nvSpPr>
            <p:cNvPr id="104" name="Rectangle: Rounded Corners 23"/>
            <p:cNvSpPr/>
            <p:nvPr/>
          </p:nvSpPr>
          <p:spPr>
            <a:xfrm>
              <a:off x="6758763" y="5549778"/>
              <a:ext cx="3691885" cy="532765"/>
            </a:xfrm>
            <a:prstGeom prst="roundRect">
              <a:avLst>
                <a:gd name="adj" fmla="val 50000"/>
              </a:avLst>
            </a:prstGeom>
            <a:solidFill>
              <a:schemeClr val="accent6">
                <a:lumMod val="50000"/>
              </a:schemeClr>
            </a:solidFill>
            <a:ln>
              <a:solidFill>
                <a:schemeClr val="accent6">
                  <a:lumMod val="50000"/>
                </a:schemeClr>
              </a:solidFill>
            </a:ln>
            <a:effectLst>
              <a:innerShdw blurRad="254000" dist="381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 </a:t>
              </a:r>
              <a:endParaRPr lang="en-IN" dirty="0"/>
            </a:p>
          </p:txBody>
        </p:sp>
        <p:sp>
          <p:nvSpPr>
            <p:cNvPr id="105" name="Oval 104"/>
            <p:cNvSpPr/>
            <p:nvPr/>
          </p:nvSpPr>
          <p:spPr>
            <a:xfrm>
              <a:off x="4316150" y="5639899"/>
              <a:ext cx="352449" cy="352449"/>
            </a:xfrm>
            <a:prstGeom prst="ellipse">
              <a:avLst/>
            </a:prstGeom>
            <a:solidFill>
              <a:schemeClr val="accent6">
                <a:lumMod val="50000"/>
              </a:schemeClr>
            </a:solidFill>
            <a:ln>
              <a:noFill/>
            </a:ln>
            <a:effectLst>
              <a:outerShdw blurRad="254000" dist="38100" dir="2700000" sx="102000" sy="102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06" name="Straight Connector 105"/>
            <p:cNvCxnSpPr>
              <a:cxnSpLocks/>
              <a:stCxn id="105" idx="6"/>
              <a:endCxn id="104" idx="1"/>
            </p:cNvCxnSpPr>
            <p:nvPr/>
          </p:nvCxnSpPr>
          <p:spPr>
            <a:xfrm>
              <a:off x="4668599" y="5816124"/>
              <a:ext cx="2090164" cy="37"/>
            </a:xfrm>
            <a:prstGeom prst="line">
              <a:avLst/>
            </a:prstGeom>
            <a:ln>
              <a:solidFill>
                <a:schemeClr val="bg1">
                  <a:lumMod val="75000"/>
                </a:schemeClr>
              </a:solidFill>
              <a:prstDash val="solid"/>
              <a:tailEnd type="none" w="lg" len="lg"/>
            </a:ln>
          </p:spPr>
          <p:style>
            <a:lnRef idx="1">
              <a:schemeClr val="accent1"/>
            </a:lnRef>
            <a:fillRef idx="0">
              <a:schemeClr val="accent1"/>
            </a:fillRef>
            <a:effectRef idx="0">
              <a:schemeClr val="accent1"/>
            </a:effectRef>
            <a:fontRef idx="minor">
              <a:schemeClr val="tx1"/>
            </a:fontRef>
          </p:style>
        </p:cxnSp>
        <p:sp>
          <p:nvSpPr>
            <p:cNvPr id="146" name="Oval 145"/>
            <p:cNvSpPr/>
            <p:nvPr/>
          </p:nvSpPr>
          <p:spPr>
            <a:xfrm>
              <a:off x="7545188" y="4998798"/>
              <a:ext cx="414478" cy="415797"/>
            </a:xfrm>
            <a:prstGeom prst="ellipse">
              <a:avLst/>
            </a:prstGeom>
            <a:gradFill flip="none" rotWithShape="1">
              <a:gsLst>
                <a:gs pos="0">
                  <a:srgbClr val="DDE1E2"/>
                </a:gs>
                <a:gs pos="100000">
                  <a:srgbClr val="FFFFFF"/>
                </a:gs>
              </a:gsLst>
              <a:lin ang="16200000" scaled="1"/>
              <a:tileRect/>
            </a:gradFill>
            <a:ln w="558800">
              <a:noFill/>
            </a:ln>
            <a:effectLst>
              <a:outerShdw blurRad="330200" dist="63500" dir="2700000" sx="106000" sy="106000" algn="tl" rotWithShape="0">
                <a:schemeClr val="tx1">
                  <a:lumMod val="75000"/>
                  <a:lumOff val="25000"/>
                  <a:alpha val="40000"/>
                </a:schemeClr>
              </a:outerShdw>
            </a:effectLst>
            <a:scene3d>
              <a:camera prst="orthographicFront"/>
              <a:lightRig rig="threePt" dir="t"/>
            </a:scene3d>
            <a:sp3d extrusionH="152400" prstMaterial="matte">
              <a:bevelT w="101600" h="12700" prst="softRound"/>
              <a:contourClr>
                <a:schemeClr val="bg1">
                  <a:lumMod val="7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7" name="Oval 146"/>
            <p:cNvSpPr/>
            <p:nvPr/>
          </p:nvSpPr>
          <p:spPr>
            <a:xfrm>
              <a:off x="6822947" y="5562638"/>
              <a:ext cx="418383" cy="436673"/>
            </a:xfrm>
            <a:prstGeom prst="ellipse">
              <a:avLst/>
            </a:prstGeom>
            <a:gradFill flip="none" rotWithShape="1">
              <a:gsLst>
                <a:gs pos="0">
                  <a:srgbClr val="DDE1E2"/>
                </a:gs>
                <a:gs pos="100000">
                  <a:srgbClr val="FFFFFF"/>
                </a:gs>
              </a:gsLst>
              <a:lin ang="16200000" scaled="1"/>
              <a:tileRect/>
            </a:gradFill>
            <a:ln w="558800">
              <a:noFill/>
            </a:ln>
            <a:effectLst>
              <a:outerShdw blurRad="330200" dist="63500" dir="2700000" sx="106000" sy="106000" algn="tl" rotWithShape="0">
                <a:schemeClr val="tx1">
                  <a:lumMod val="75000"/>
                  <a:lumOff val="25000"/>
                  <a:alpha val="40000"/>
                </a:schemeClr>
              </a:outerShdw>
            </a:effectLst>
            <a:scene3d>
              <a:camera prst="orthographicFront"/>
              <a:lightRig rig="threePt" dir="t"/>
            </a:scene3d>
            <a:sp3d extrusionH="152400" prstMaterial="matte">
              <a:bevelT w="101600" h="12700" prst="softRound"/>
              <a:contourClr>
                <a:schemeClr val="bg1">
                  <a:lumMod val="7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70" name="TextBox 169"/>
          <p:cNvSpPr txBox="1"/>
          <p:nvPr/>
        </p:nvSpPr>
        <p:spPr>
          <a:xfrm>
            <a:off x="8051800" y="5159442"/>
            <a:ext cx="2993523" cy="338554"/>
          </a:xfrm>
          <a:prstGeom prst="rect">
            <a:avLst/>
          </a:prstGeom>
          <a:noFill/>
        </p:spPr>
        <p:txBody>
          <a:bodyPr wrap="square" rtlCol="0">
            <a:spAutoFit/>
          </a:bodyPr>
          <a:lstStyle/>
          <a:p>
            <a:r>
              <a:rPr lang="en-IN" sz="1600" dirty="0" smtClean="0">
                <a:solidFill>
                  <a:schemeClr val="bg1"/>
                </a:solidFill>
                <a:latin typeface="Open Sans Condensed" panose="020B0806030504020204"/>
                <a:ea typeface="Open Sans Condensed Light" panose="020B0306030504020204" pitchFamily="34" charset="0"/>
                <a:cs typeface="Open Sans Condensed Light" panose="020B0306030504020204" pitchFamily="34" charset="0"/>
              </a:rPr>
              <a:t>Model Development and Evaluation</a:t>
            </a:r>
            <a:endParaRPr lang="en-IN" sz="1600" dirty="0">
              <a:solidFill>
                <a:schemeClr val="bg1"/>
              </a:solidFill>
              <a:latin typeface="Open Sans Condensed" panose="020B0806030504020204"/>
              <a:ea typeface="Open Sans Condensed Light" panose="020B0306030504020204" pitchFamily="34" charset="0"/>
              <a:cs typeface="Open Sans Condensed Light" panose="020B0306030504020204" pitchFamily="34" charset="0"/>
            </a:endParaRPr>
          </a:p>
        </p:txBody>
      </p:sp>
      <p:sp>
        <p:nvSpPr>
          <p:cNvPr id="171" name="TextBox 170"/>
          <p:cNvSpPr txBox="1"/>
          <p:nvPr/>
        </p:nvSpPr>
        <p:spPr>
          <a:xfrm>
            <a:off x="7586794" y="5760588"/>
            <a:ext cx="2993523" cy="338554"/>
          </a:xfrm>
          <a:prstGeom prst="rect">
            <a:avLst/>
          </a:prstGeom>
          <a:noFill/>
        </p:spPr>
        <p:txBody>
          <a:bodyPr wrap="square" rtlCol="0">
            <a:spAutoFit/>
          </a:bodyPr>
          <a:lstStyle/>
          <a:p>
            <a:r>
              <a:rPr lang="en-IN" sz="1600" dirty="0" smtClean="0">
                <a:solidFill>
                  <a:schemeClr val="bg1"/>
                </a:solidFill>
                <a:latin typeface="Open Sans Condensed" panose="020B0806030504020204"/>
                <a:ea typeface="Open Sans Condensed Light" panose="020B0306030504020204" pitchFamily="34" charset="0"/>
                <a:cs typeface="Open Sans Condensed Light" panose="020B0306030504020204" pitchFamily="34" charset="0"/>
              </a:rPr>
              <a:t>Model Deployment</a:t>
            </a:r>
            <a:endParaRPr lang="en-IN" sz="1600" dirty="0">
              <a:solidFill>
                <a:schemeClr val="bg1"/>
              </a:solidFill>
              <a:latin typeface="Open Sans Condensed" panose="020B0806030504020204"/>
              <a:ea typeface="Open Sans Condensed Light" panose="020B0306030504020204" pitchFamily="34" charset="0"/>
              <a:cs typeface="Open Sans Condensed Light" panose="020B0306030504020204" pitchFamily="34" charset="0"/>
            </a:endParaRPr>
          </a:p>
        </p:txBody>
      </p:sp>
      <p:graphicFrame>
        <p:nvGraphicFramePr>
          <p:cNvPr id="176" name="Diagram 175"/>
          <p:cNvGraphicFramePr/>
          <p:nvPr>
            <p:extLst>
              <p:ext uri="{D42A27DB-BD31-4B8C-83A1-F6EECF244321}">
                <p14:modId xmlns:p14="http://schemas.microsoft.com/office/powerpoint/2010/main" val="1730957373"/>
              </p:ext>
            </p:extLst>
          </p:nvPr>
        </p:nvGraphicFramePr>
        <p:xfrm>
          <a:off x="-583120" y="1551887"/>
          <a:ext cx="5993737" cy="4588870"/>
        </p:xfrm>
        <a:graphic>
          <a:graphicData uri="http://schemas.openxmlformats.org/drawingml/2006/diagram">
            <dgm:relIds xmlns:dgm="http://schemas.openxmlformats.org/drawingml/2006/diagram" xmlns:r="http://schemas.openxmlformats.org/officeDocument/2006/relationships" r:dm="rId23" r:lo="rId24" r:qs="rId25" r:cs="rId26"/>
          </a:graphicData>
        </a:graphic>
      </p:graphicFrame>
    </p:spTree>
    <p:extLst>
      <p:ext uri="{BB962C8B-B14F-4D97-AF65-F5344CB8AC3E}">
        <p14:creationId xmlns:p14="http://schemas.microsoft.com/office/powerpoint/2010/main" val="329971519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7C70995F-D8C5-410A-AA8B-1EE172A29454}"/>
              </a:ext>
            </a:extLst>
          </p:cNvPr>
          <p:cNvSpPr>
            <a:spLocks noGrp="1"/>
          </p:cNvSpPr>
          <p:nvPr>
            <p:ph type="title"/>
          </p:nvPr>
        </p:nvSpPr>
        <p:spPr/>
        <p:txBody>
          <a:bodyPr/>
          <a:lstStyle/>
          <a:p>
            <a:r>
              <a:rPr lang="en-US" dirty="0"/>
              <a:t>Project analysis slide 10</a:t>
            </a:r>
          </a:p>
        </p:txBody>
      </p:sp>
      <p:sp>
        <p:nvSpPr>
          <p:cNvPr id="2" name="Content Placeholder 1"/>
          <p:cNvSpPr>
            <a:spLocks noGrp="1"/>
          </p:cNvSpPr>
          <p:nvPr>
            <p:ph sz="half" idx="1"/>
          </p:nvPr>
        </p:nvSpPr>
        <p:spPr>
          <a:xfrm>
            <a:off x="838200" y="1825625"/>
            <a:ext cx="4898571" cy="4351338"/>
          </a:xfrm>
        </p:spPr>
        <p:txBody>
          <a:bodyPr>
            <a:normAutofit lnSpcReduction="10000"/>
          </a:bodyPr>
          <a:lstStyle/>
          <a:p>
            <a:pPr algn="just"/>
            <a:r>
              <a:rPr lang="en-US" b="1" dirty="0">
                <a:solidFill>
                  <a:srgbClr val="FF0000"/>
                </a:solidFill>
              </a:rPr>
              <a:t>Training-serving </a:t>
            </a:r>
            <a:r>
              <a:rPr lang="en-US" b="1" dirty="0" smtClean="0">
                <a:solidFill>
                  <a:srgbClr val="FF0000"/>
                </a:solidFill>
              </a:rPr>
              <a:t>Skew</a:t>
            </a:r>
          </a:p>
          <a:p>
            <a:pPr algn="just"/>
            <a:r>
              <a:rPr lang="en-ZA" dirty="0" smtClean="0"/>
              <a:t>Occurs when the live data is not pre processed the way as the test date. </a:t>
            </a:r>
          </a:p>
          <a:p>
            <a:pPr marL="0" indent="0" algn="just">
              <a:buNone/>
            </a:pPr>
            <a:r>
              <a:rPr lang="en-US" dirty="0" smtClean="0"/>
              <a:t>Solution:</a:t>
            </a:r>
          </a:p>
          <a:p>
            <a:pPr algn="just">
              <a:buFont typeface="Wingdings" panose="05000000000000000000" pitchFamily="2" charset="2"/>
              <a:buChar char="ü"/>
            </a:pPr>
            <a:r>
              <a:rPr lang="en-ZA" dirty="0"/>
              <a:t>we should re-use the same feature engineering code to guarantee that a given raw input maps to the same feature vector at training and serving </a:t>
            </a:r>
            <a:r>
              <a:rPr lang="en-ZA" dirty="0" smtClean="0"/>
              <a:t>time.</a:t>
            </a:r>
          </a:p>
          <a:p>
            <a:pPr marL="0" indent="0">
              <a:buNone/>
            </a:pPr>
            <a:endParaRPr lang="en-ZA" dirty="0"/>
          </a:p>
        </p:txBody>
      </p:sp>
      <p:pic>
        <p:nvPicPr>
          <p:cNvPr id="6" name="Content Placeholder 5"/>
          <p:cNvPicPr>
            <a:picLocks noGrp="1" noChangeAspect="1"/>
          </p:cNvPicPr>
          <p:nvPr>
            <p:ph sz="half" idx="2"/>
          </p:nvPr>
        </p:nvPicPr>
        <p:blipFill>
          <a:blip r:embed="rId3" cstate="print">
            <a:extLst>
              <a:ext uri="{28A0092B-C50C-407E-A947-70E740481C1C}">
                <a14:useLocalDpi xmlns:a14="http://schemas.microsoft.com/office/drawing/2010/main" val="0"/>
              </a:ext>
            </a:extLst>
          </a:blip>
          <a:stretch>
            <a:fillRect/>
          </a:stretch>
        </p:blipFill>
        <p:spPr>
          <a:xfrm>
            <a:off x="5736771" y="1825624"/>
            <a:ext cx="6102411" cy="3598279"/>
          </a:xfrm>
        </p:spPr>
      </p:pic>
      <p:cxnSp>
        <p:nvCxnSpPr>
          <p:cNvPr id="8" name="Straight Connector 7">
            <a:extLst>
              <a:ext uri="{FF2B5EF4-FFF2-40B4-BE49-F238E27FC236}">
                <a16:creationId xmlns:a16="http://schemas.microsoft.com/office/drawing/2014/main" id="{D0986099-F5F2-4E8B-BE17-81194861A00C}"/>
              </a:ext>
              <a:ext uri="{C183D7F6-B498-43B3-948B-1728B52AA6E4}">
                <adec:decorative xmlns="" xmlns:adec="http://schemas.microsoft.com/office/drawing/2017/decorative" val="1"/>
              </a:ext>
            </a:extLst>
          </p:cNvPr>
          <p:cNvCxnSpPr>
            <a:cxnSpLocks/>
          </p:cNvCxnSpPr>
          <p:nvPr/>
        </p:nvCxnSpPr>
        <p:spPr>
          <a:xfrm>
            <a:off x="9515230" y="522898"/>
            <a:ext cx="2676770"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353820"/>
            <a:ext cx="11734800" cy="6647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smtClean="0">
                <a:solidFill>
                  <a:schemeClr val="tx1">
                    <a:lumMod val="75000"/>
                    <a:lumOff val="25000"/>
                  </a:schemeClr>
                </a:solidFill>
              </a:rPr>
              <a:t>Factors </a:t>
            </a:r>
            <a:r>
              <a:rPr lang="en-US" sz="2800" b="1" dirty="0">
                <a:solidFill>
                  <a:schemeClr val="tx1">
                    <a:lumMod val="75000"/>
                    <a:lumOff val="25000"/>
                  </a:schemeClr>
                </a:solidFill>
              </a:rPr>
              <a:t>Impacting Deployed Models</a:t>
            </a:r>
            <a:r>
              <a:rPr lang="en-US" sz="2800" dirty="0">
                <a:solidFill>
                  <a:schemeClr val="tx1">
                    <a:lumMod val="75000"/>
                    <a:lumOff val="25000"/>
                  </a:schemeClr>
                </a:solidFill>
              </a:rPr>
              <a:t/>
            </a:r>
            <a:br>
              <a:rPr lang="en-US" sz="2800" dirty="0">
                <a:solidFill>
                  <a:schemeClr val="tx1">
                    <a:lumMod val="75000"/>
                    <a:lumOff val="25000"/>
                  </a:schemeClr>
                </a:solidFill>
              </a:rPr>
            </a:br>
            <a:r>
              <a:rPr lang="en-US" sz="2000" dirty="0">
                <a:solidFill>
                  <a:schemeClr val="tx1">
                    <a:lumMod val="75000"/>
                    <a:lumOff val="25000"/>
                  </a:schemeClr>
                </a:solidFill>
              </a:rPr>
              <a:t> </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 xmlns:adec="http://schemas.microsoft.com/office/drawing/2017/decorative" val="1"/>
              </a:ext>
            </a:extLst>
          </p:cNvPr>
          <p:cNvCxnSpPr>
            <a:cxnSpLocks/>
          </p:cNvCxnSpPr>
          <p:nvPr/>
        </p:nvCxnSpPr>
        <p:spPr>
          <a:xfrm>
            <a:off x="0" y="501510"/>
            <a:ext cx="2699657" cy="21388"/>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892628" y="1018617"/>
            <a:ext cx="9688286" cy="369332"/>
          </a:xfrm>
          <a:prstGeom prst="rect">
            <a:avLst/>
          </a:prstGeom>
          <a:noFill/>
        </p:spPr>
        <p:txBody>
          <a:bodyPr wrap="square" rtlCol="0">
            <a:spAutoFit/>
          </a:bodyPr>
          <a:lstStyle/>
          <a:p>
            <a:r>
              <a:rPr lang="en-ZA" b="1" dirty="0"/>
              <a:t>The problem we face is that the models </a:t>
            </a:r>
            <a:r>
              <a:rPr lang="en-ZA" b="1" dirty="0" smtClean="0"/>
              <a:t>perform </a:t>
            </a:r>
            <a:r>
              <a:rPr lang="en-ZA" b="1" dirty="0"/>
              <a:t>worse in production than in development</a:t>
            </a:r>
            <a:endParaRPr lang="en-ZA" b="1" dirty="0"/>
          </a:p>
        </p:txBody>
      </p:sp>
    </p:spTree>
    <p:extLst>
      <p:ext uri="{BB962C8B-B14F-4D97-AF65-F5344CB8AC3E}">
        <p14:creationId xmlns:p14="http://schemas.microsoft.com/office/powerpoint/2010/main" val="385912476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7C70995F-D8C5-410A-AA8B-1EE172A29454}"/>
              </a:ext>
            </a:extLst>
          </p:cNvPr>
          <p:cNvSpPr>
            <a:spLocks noGrp="1"/>
          </p:cNvSpPr>
          <p:nvPr>
            <p:ph type="title"/>
          </p:nvPr>
        </p:nvSpPr>
        <p:spPr/>
        <p:txBody>
          <a:bodyPr/>
          <a:lstStyle/>
          <a:p>
            <a:r>
              <a:rPr lang="en-US" dirty="0"/>
              <a:t>Project analysis slide 10</a:t>
            </a:r>
          </a:p>
        </p:txBody>
      </p:sp>
      <p:sp>
        <p:nvSpPr>
          <p:cNvPr id="2" name="Content Placeholder 1"/>
          <p:cNvSpPr>
            <a:spLocks noGrp="1"/>
          </p:cNvSpPr>
          <p:nvPr>
            <p:ph sz="half" idx="1"/>
          </p:nvPr>
        </p:nvSpPr>
        <p:spPr>
          <a:xfrm>
            <a:off x="838200" y="1825625"/>
            <a:ext cx="4898571" cy="4351338"/>
          </a:xfrm>
        </p:spPr>
        <p:txBody>
          <a:bodyPr>
            <a:normAutofit fontScale="85000" lnSpcReduction="20000"/>
          </a:bodyPr>
          <a:lstStyle/>
          <a:p>
            <a:pPr algn="just"/>
            <a:r>
              <a:rPr lang="en-US" b="1" dirty="0">
                <a:solidFill>
                  <a:srgbClr val="FF0000"/>
                </a:solidFill>
              </a:rPr>
              <a:t>Concept </a:t>
            </a:r>
            <a:r>
              <a:rPr lang="en-US" b="1" dirty="0" smtClean="0">
                <a:solidFill>
                  <a:srgbClr val="FF0000"/>
                </a:solidFill>
              </a:rPr>
              <a:t>Drift</a:t>
            </a:r>
          </a:p>
          <a:p>
            <a:pPr algn="just"/>
            <a:r>
              <a:rPr lang="en-ZA" dirty="0" smtClean="0"/>
              <a:t>Relationships between the features and the target label changes over time due forever changing environment e.g. politics, climate change, consumer behaviour, and etc.</a:t>
            </a:r>
          </a:p>
          <a:p>
            <a:pPr marL="0" indent="0" algn="just">
              <a:buNone/>
            </a:pPr>
            <a:r>
              <a:rPr lang="en-US" dirty="0" smtClean="0"/>
              <a:t>Solution:</a:t>
            </a:r>
          </a:p>
          <a:p>
            <a:pPr algn="just">
              <a:buFont typeface="Wingdings" panose="05000000000000000000" pitchFamily="2" charset="2"/>
              <a:buChar char="ü"/>
            </a:pPr>
            <a:r>
              <a:rPr lang="en-US" dirty="0" smtClean="0"/>
              <a:t>Understand the change and factor it into feature Engineering</a:t>
            </a:r>
            <a:endParaRPr lang="en-ZA" dirty="0" smtClean="0"/>
          </a:p>
          <a:p>
            <a:pPr algn="just">
              <a:buFont typeface="Wingdings" panose="05000000000000000000" pitchFamily="2" charset="2"/>
              <a:buChar char="ü"/>
            </a:pPr>
            <a:r>
              <a:rPr lang="en-ZA" dirty="0" smtClean="0"/>
              <a:t>Keep </a:t>
            </a:r>
            <a:r>
              <a:rPr lang="en-ZA" dirty="0"/>
              <a:t>monitoring and </a:t>
            </a:r>
            <a:r>
              <a:rPr lang="en-ZA" dirty="0" smtClean="0"/>
              <a:t>retraining deployed models</a:t>
            </a:r>
          </a:p>
          <a:p>
            <a:pPr algn="just">
              <a:buFont typeface="Wingdings" panose="05000000000000000000" pitchFamily="2" charset="2"/>
              <a:buChar char="ü"/>
            </a:pPr>
            <a:r>
              <a:rPr lang="en-ZA" dirty="0"/>
              <a:t>Re-develop models </a:t>
            </a:r>
            <a:r>
              <a:rPr lang="en-ZA" dirty="0" smtClean="0"/>
              <a:t>from scratch </a:t>
            </a:r>
            <a:r>
              <a:rPr lang="en-ZA" dirty="0"/>
              <a:t>(if re-training won’t suffice)</a:t>
            </a:r>
            <a:endParaRPr lang="en-ZA" dirty="0" smtClean="0"/>
          </a:p>
          <a:p>
            <a:pPr>
              <a:buFont typeface="Wingdings" panose="05000000000000000000" pitchFamily="2" charset="2"/>
              <a:buChar char="ü"/>
            </a:pPr>
            <a:endParaRPr lang="en-ZA" dirty="0"/>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 xmlns:adec="http://schemas.microsoft.com/office/drawing/2017/decorative" val="1"/>
              </a:ext>
            </a:extLst>
          </p:cNvPr>
          <p:cNvCxnSpPr>
            <a:cxnSpLocks/>
          </p:cNvCxnSpPr>
          <p:nvPr/>
        </p:nvCxnSpPr>
        <p:spPr>
          <a:xfrm>
            <a:off x="9515230" y="522898"/>
            <a:ext cx="2676770"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353820"/>
            <a:ext cx="11734800" cy="6647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smtClean="0">
                <a:solidFill>
                  <a:schemeClr val="tx1">
                    <a:lumMod val="75000"/>
                    <a:lumOff val="25000"/>
                  </a:schemeClr>
                </a:solidFill>
              </a:rPr>
              <a:t>Factors </a:t>
            </a:r>
            <a:r>
              <a:rPr lang="en-US" sz="2800" b="1" dirty="0">
                <a:solidFill>
                  <a:schemeClr val="tx1">
                    <a:lumMod val="75000"/>
                    <a:lumOff val="25000"/>
                  </a:schemeClr>
                </a:solidFill>
              </a:rPr>
              <a:t>Impacting Deployed Models</a:t>
            </a:r>
            <a:r>
              <a:rPr lang="en-US" sz="2800" dirty="0">
                <a:solidFill>
                  <a:schemeClr val="tx1">
                    <a:lumMod val="75000"/>
                    <a:lumOff val="25000"/>
                  </a:schemeClr>
                </a:solidFill>
              </a:rPr>
              <a:t/>
            </a:r>
            <a:br>
              <a:rPr lang="en-US" sz="2800" dirty="0">
                <a:solidFill>
                  <a:schemeClr val="tx1">
                    <a:lumMod val="75000"/>
                    <a:lumOff val="25000"/>
                  </a:schemeClr>
                </a:solidFill>
              </a:rPr>
            </a:br>
            <a:r>
              <a:rPr lang="en-US" sz="2000" dirty="0">
                <a:solidFill>
                  <a:schemeClr val="tx1">
                    <a:lumMod val="75000"/>
                    <a:lumOff val="25000"/>
                  </a:schemeClr>
                </a:solidFill>
              </a:rPr>
              <a:t> </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 xmlns:adec="http://schemas.microsoft.com/office/drawing/2017/decorative" val="1"/>
              </a:ext>
            </a:extLst>
          </p:cNvPr>
          <p:cNvCxnSpPr>
            <a:cxnSpLocks/>
          </p:cNvCxnSpPr>
          <p:nvPr/>
        </p:nvCxnSpPr>
        <p:spPr>
          <a:xfrm>
            <a:off x="0" y="501510"/>
            <a:ext cx="2699657" cy="21388"/>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892628" y="1081810"/>
            <a:ext cx="9688286" cy="369332"/>
          </a:xfrm>
          <a:prstGeom prst="rect">
            <a:avLst/>
          </a:prstGeom>
          <a:noFill/>
        </p:spPr>
        <p:txBody>
          <a:bodyPr wrap="square" rtlCol="0">
            <a:spAutoFit/>
          </a:bodyPr>
          <a:lstStyle/>
          <a:p>
            <a:r>
              <a:rPr lang="en-ZA" b="1" dirty="0"/>
              <a:t>The problem we face is that the models </a:t>
            </a:r>
            <a:r>
              <a:rPr lang="en-ZA" b="1" dirty="0" smtClean="0"/>
              <a:t>perform </a:t>
            </a:r>
            <a:r>
              <a:rPr lang="en-ZA" b="1" dirty="0"/>
              <a:t>worse in production than in development</a:t>
            </a:r>
            <a:endParaRPr lang="en-ZA" b="1" dirty="0"/>
          </a:p>
        </p:txBody>
      </p:sp>
      <p:pic>
        <p:nvPicPr>
          <p:cNvPr id="4" name="Content Placeholder 3"/>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834743" y="1607449"/>
            <a:ext cx="5954486" cy="4237650"/>
          </a:xfrm>
        </p:spPr>
      </p:pic>
    </p:spTree>
    <p:extLst>
      <p:ext uri="{BB962C8B-B14F-4D97-AF65-F5344CB8AC3E}">
        <p14:creationId xmlns:p14="http://schemas.microsoft.com/office/powerpoint/2010/main" val="426940056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7C70995F-D8C5-410A-AA8B-1EE172A29454}"/>
              </a:ext>
            </a:extLst>
          </p:cNvPr>
          <p:cNvSpPr>
            <a:spLocks noGrp="1"/>
          </p:cNvSpPr>
          <p:nvPr>
            <p:ph type="title"/>
          </p:nvPr>
        </p:nvSpPr>
        <p:spPr/>
        <p:txBody>
          <a:bodyPr/>
          <a:lstStyle/>
          <a:p>
            <a:r>
              <a:rPr lang="en-US" dirty="0"/>
              <a:t>Project analysis slide 10</a:t>
            </a:r>
          </a:p>
        </p:txBody>
      </p:sp>
      <p:sp>
        <p:nvSpPr>
          <p:cNvPr id="2" name="Content Placeholder 1"/>
          <p:cNvSpPr>
            <a:spLocks noGrp="1"/>
          </p:cNvSpPr>
          <p:nvPr>
            <p:ph sz="half" idx="1"/>
          </p:nvPr>
        </p:nvSpPr>
        <p:spPr>
          <a:xfrm>
            <a:off x="393262" y="1847396"/>
            <a:ext cx="5029200" cy="4575175"/>
          </a:xfrm>
        </p:spPr>
        <p:txBody>
          <a:bodyPr>
            <a:normAutofit fontScale="92500" lnSpcReduction="10000"/>
          </a:bodyPr>
          <a:lstStyle/>
          <a:p>
            <a:pPr algn="just"/>
            <a:r>
              <a:rPr lang="en-US" b="1" dirty="0">
                <a:solidFill>
                  <a:srgbClr val="FF0000"/>
                </a:solidFill>
              </a:rPr>
              <a:t>Concerted </a:t>
            </a:r>
            <a:r>
              <a:rPr lang="en-US" b="1" dirty="0" smtClean="0">
                <a:solidFill>
                  <a:srgbClr val="FF0000"/>
                </a:solidFill>
              </a:rPr>
              <a:t>Adversaries</a:t>
            </a:r>
          </a:p>
          <a:p>
            <a:pPr algn="just"/>
            <a:r>
              <a:rPr lang="en-ZA" dirty="0" smtClean="0"/>
              <a:t>Inputs </a:t>
            </a:r>
            <a:r>
              <a:rPr lang="en-ZA" dirty="0"/>
              <a:t>to machine learning models that an attacker has intentionally designed to cause the model to make a </a:t>
            </a:r>
            <a:r>
              <a:rPr lang="en-ZA" dirty="0" smtClean="0"/>
              <a:t>mistake.</a:t>
            </a:r>
          </a:p>
          <a:p>
            <a:pPr algn="just"/>
            <a:r>
              <a:rPr lang="en-US" dirty="0" smtClean="0"/>
              <a:t>Solution:</a:t>
            </a:r>
          </a:p>
          <a:p>
            <a:pPr algn="just">
              <a:buFont typeface="Wingdings" panose="05000000000000000000" pitchFamily="2" charset="2"/>
              <a:buChar char="ü"/>
            </a:pPr>
            <a:r>
              <a:rPr lang="en-ZA" dirty="0" smtClean="0"/>
              <a:t>Human </a:t>
            </a:r>
            <a:r>
              <a:rPr lang="en-ZA" dirty="0"/>
              <a:t>minders for models </a:t>
            </a:r>
            <a:r>
              <a:rPr lang="en-ZA" dirty="0" smtClean="0"/>
              <a:t>becoming more important.</a:t>
            </a:r>
            <a:endParaRPr lang="en-ZA" dirty="0"/>
          </a:p>
          <a:p>
            <a:pPr algn="just">
              <a:buFont typeface="Wingdings" panose="05000000000000000000" pitchFamily="2" charset="2"/>
              <a:buChar char="ü"/>
            </a:pPr>
            <a:r>
              <a:rPr lang="en-ZA" dirty="0"/>
              <a:t>Human minders learn from cases </a:t>
            </a:r>
            <a:r>
              <a:rPr lang="en-ZA" dirty="0" smtClean="0"/>
              <a:t>where models </a:t>
            </a:r>
            <a:r>
              <a:rPr lang="en-ZA" dirty="0"/>
              <a:t>got it </a:t>
            </a:r>
            <a:r>
              <a:rPr lang="en-ZA" dirty="0" smtClean="0"/>
              <a:t>wrong.</a:t>
            </a:r>
            <a:endParaRPr lang="en-ZA" dirty="0"/>
          </a:p>
          <a:p>
            <a:pPr algn="just">
              <a:buFont typeface="Wingdings" panose="05000000000000000000" pitchFamily="2" charset="2"/>
              <a:buChar char="ü"/>
            </a:pPr>
            <a:r>
              <a:rPr lang="en-ZA" dirty="0"/>
              <a:t>Back to the future: From </a:t>
            </a:r>
            <a:r>
              <a:rPr lang="en-ZA" dirty="0" smtClean="0"/>
              <a:t>machine learning </a:t>
            </a:r>
            <a:r>
              <a:rPr lang="en-ZA" dirty="0"/>
              <a:t>to manual </a:t>
            </a:r>
            <a:r>
              <a:rPr lang="en-ZA" dirty="0" smtClean="0"/>
              <a:t>learning.</a:t>
            </a:r>
            <a:endParaRPr lang="en-ZA" dirty="0"/>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 xmlns:adec="http://schemas.microsoft.com/office/drawing/2017/decorative" val="1"/>
              </a:ext>
            </a:extLst>
          </p:cNvPr>
          <p:cNvCxnSpPr>
            <a:cxnSpLocks/>
          </p:cNvCxnSpPr>
          <p:nvPr/>
        </p:nvCxnSpPr>
        <p:spPr>
          <a:xfrm>
            <a:off x="9515230" y="522898"/>
            <a:ext cx="2676770"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353820"/>
            <a:ext cx="11734800" cy="6647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smtClean="0">
                <a:solidFill>
                  <a:schemeClr val="tx1">
                    <a:lumMod val="75000"/>
                    <a:lumOff val="25000"/>
                  </a:schemeClr>
                </a:solidFill>
              </a:rPr>
              <a:t>Factors Impacting Deployed Models</a:t>
            </a:r>
            <a:r>
              <a:rPr lang="en-US" sz="2800" dirty="0">
                <a:solidFill>
                  <a:schemeClr val="tx1">
                    <a:lumMod val="75000"/>
                    <a:lumOff val="25000"/>
                  </a:schemeClr>
                </a:solidFill>
              </a:rPr>
              <a:t/>
            </a:r>
            <a:br>
              <a:rPr lang="en-US" sz="2800" dirty="0">
                <a:solidFill>
                  <a:schemeClr val="tx1">
                    <a:lumMod val="75000"/>
                    <a:lumOff val="25000"/>
                  </a:schemeClr>
                </a:solidFill>
              </a:rPr>
            </a:br>
            <a:r>
              <a:rPr lang="en-US" sz="2000" dirty="0">
                <a:solidFill>
                  <a:schemeClr val="tx1">
                    <a:lumMod val="75000"/>
                    <a:lumOff val="25000"/>
                  </a:schemeClr>
                </a:solidFill>
              </a:rPr>
              <a:t> </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 xmlns:adec="http://schemas.microsoft.com/office/drawing/2017/decorative" val="1"/>
              </a:ext>
            </a:extLst>
          </p:cNvPr>
          <p:cNvCxnSpPr>
            <a:cxnSpLocks/>
          </p:cNvCxnSpPr>
          <p:nvPr/>
        </p:nvCxnSpPr>
        <p:spPr>
          <a:xfrm>
            <a:off x="0" y="501510"/>
            <a:ext cx="2699657" cy="21388"/>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838200" y="1069903"/>
            <a:ext cx="9688286" cy="369332"/>
          </a:xfrm>
          <a:prstGeom prst="rect">
            <a:avLst/>
          </a:prstGeom>
          <a:noFill/>
        </p:spPr>
        <p:txBody>
          <a:bodyPr wrap="square" rtlCol="0">
            <a:spAutoFit/>
          </a:bodyPr>
          <a:lstStyle/>
          <a:p>
            <a:r>
              <a:rPr lang="en-ZA" b="1" dirty="0"/>
              <a:t>The problem we face is that the models </a:t>
            </a:r>
            <a:r>
              <a:rPr lang="en-ZA" b="1" dirty="0" smtClean="0"/>
              <a:t>perform </a:t>
            </a:r>
            <a:r>
              <a:rPr lang="en-ZA" b="1" dirty="0"/>
              <a:t>worse in production than in development</a:t>
            </a:r>
            <a:endParaRPr lang="en-ZA" b="1" dirty="0"/>
          </a:p>
        </p:txBody>
      </p:sp>
      <p:pic>
        <p:nvPicPr>
          <p:cNvPr id="9" name="Content Placeholder 8"/>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422462" y="1992087"/>
            <a:ext cx="5931338" cy="3567476"/>
          </a:xfrm>
        </p:spPr>
      </p:pic>
    </p:spTree>
    <p:extLst>
      <p:ext uri="{BB962C8B-B14F-4D97-AF65-F5344CB8AC3E}">
        <p14:creationId xmlns:p14="http://schemas.microsoft.com/office/powerpoint/2010/main" val="61465765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7C70995F-D8C5-410A-AA8B-1EE172A29454}"/>
              </a:ext>
            </a:extLst>
          </p:cNvPr>
          <p:cNvSpPr>
            <a:spLocks noGrp="1"/>
          </p:cNvSpPr>
          <p:nvPr>
            <p:ph type="title"/>
          </p:nvPr>
        </p:nvSpPr>
        <p:spPr/>
        <p:txBody>
          <a:bodyPr/>
          <a:lstStyle/>
          <a:p>
            <a:r>
              <a:rPr lang="en-US" dirty="0"/>
              <a:t>Project analysis slide 10</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 xmlns:adec="http://schemas.microsoft.com/office/drawing/2017/decorative" val="1"/>
              </a:ext>
            </a:extLst>
          </p:cNvPr>
          <p:cNvCxnSpPr>
            <a:cxnSpLocks/>
          </p:cNvCxnSpPr>
          <p:nvPr/>
        </p:nvCxnSpPr>
        <p:spPr>
          <a:xfrm>
            <a:off x="8665029" y="522898"/>
            <a:ext cx="3526971"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353820"/>
            <a:ext cx="11734800" cy="6647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ZA" sz="2800" dirty="0">
                <a:solidFill>
                  <a:srgbClr val="4D4D4D"/>
                </a:solidFill>
                <a:latin typeface="Gotham-Light"/>
              </a:rPr>
              <a:t>Deploying Models for Prediction</a:t>
            </a:r>
            <a:r>
              <a:rPr lang="en-US" sz="2800" dirty="0">
                <a:solidFill>
                  <a:schemeClr val="tx1">
                    <a:lumMod val="75000"/>
                    <a:lumOff val="25000"/>
                  </a:schemeClr>
                </a:solidFill>
              </a:rPr>
              <a:t/>
            </a:r>
            <a:br>
              <a:rPr lang="en-US" sz="2800" dirty="0">
                <a:solidFill>
                  <a:schemeClr val="tx1">
                    <a:lumMod val="75000"/>
                    <a:lumOff val="25000"/>
                  </a:schemeClr>
                </a:solidFill>
              </a:rPr>
            </a:br>
            <a:r>
              <a:rPr lang="en-US" sz="2000" dirty="0">
                <a:solidFill>
                  <a:schemeClr val="tx1">
                    <a:lumMod val="75000"/>
                    <a:lumOff val="25000"/>
                  </a:schemeClr>
                </a:solidFill>
              </a:rPr>
              <a:t> </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 xmlns:adec="http://schemas.microsoft.com/office/drawing/2017/decorative" val="1"/>
              </a:ext>
            </a:extLst>
          </p:cNvPr>
          <p:cNvCxnSpPr>
            <a:cxnSpLocks/>
          </p:cNvCxnSpPr>
          <p:nvPr/>
        </p:nvCxnSpPr>
        <p:spPr>
          <a:xfrm>
            <a:off x="0" y="501510"/>
            <a:ext cx="3526971" cy="21388"/>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pic>
        <p:nvPicPr>
          <p:cNvPr id="5" name="Picture 4"/>
          <p:cNvPicPr>
            <a:picLocks noChangeAspect="1"/>
          </p:cNvPicPr>
          <p:nvPr/>
        </p:nvPicPr>
        <p:blipFill>
          <a:blip r:embed="rId3"/>
          <a:stretch>
            <a:fillRect/>
          </a:stretch>
        </p:blipFill>
        <p:spPr>
          <a:xfrm>
            <a:off x="104579" y="1018617"/>
            <a:ext cx="12087421" cy="5693656"/>
          </a:xfrm>
          <a:prstGeom prst="rect">
            <a:avLst/>
          </a:prstGeom>
        </p:spPr>
      </p:pic>
    </p:spTree>
    <p:extLst>
      <p:ext uri="{BB962C8B-B14F-4D97-AF65-F5344CB8AC3E}">
        <p14:creationId xmlns:p14="http://schemas.microsoft.com/office/powerpoint/2010/main" val="356073905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7C70995F-D8C5-410A-AA8B-1EE172A29454}"/>
              </a:ext>
            </a:extLst>
          </p:cNvPr>
          <p:cNvSpPr>
            <a:spLocks noGrp="1"/>
          </p:cNvSpPr>
          <p:nvPr>
            <p:ph type="title"/>
          </p:nvPr>
        </p:nvSpPr>
        <p:spPr/>
        <p:txBody>
          <a:bodyPr/>
          <a:lstStyle/>
          <a:p>
            <a:r>
              <a:rPr lang="en-US" dirty="0"/>
              <a:t>Project analysis slide 10</a:t>
            </a:r>
          </a:p>
        </p:txBody>
      </p:sp>
      <p:sp>
        <p:nvSpPr>
          <p:cNvPr id="2" name="Content Placeholder 1"/>
          <p:cNvSpPr>
            <a:spLocks noGrp="1"/>
          </p:cNvSpPr>
          <p:nvPr>
            <p:ph idx="1"/>
          </p:nvPr>
        </p:nvSpPr>
        <p:spPr/>
        <p:txBody>
          <a:bodyPr/>
          <a:lstStyle/>
          <a:p>
            <a:pPr algn="just"/>
            <a:r>
              <a:rPr lang="en-US" dirty="0" smtClean="0"/>
              <a:t>Server less computing with google cloud platform was selected as the best option.</a:t>
            </a:r>
          </a:p>
          <a:p>
            <a:pPr algn="just"/>
            <a:r>
              <a:rPr lang="en-US" dirty="0" smtClean="0"/>
              <a:t>With server less computing, the infrastructure logistics remain with the supplier.</a:t>
            </a:r>
          </a:p>
          <a:p>
            <a:pPr algn="just"/>
            <a:r>
              <a:rPr lang="en-US" dirty="0" smtClean="0"/>
              <a:t>The machine learning code is uploaded as a pickle file into the cloud.</a:t>
            </a:r>
          </a:p>
          <a:p>
            <a:pPr algn="just"/>
            <a:r>
              <a:rPr lang="en-US" dirty="0" smtClean="0"/>
              <a:t>A bucket is created to contain the model.</a:t>
            </a:r>
          </a:p>
          <a:p>
            <a:pPr algn="just"/>
            <a:r>
              <a:rPr lang="en-US" dirty="0" smtClean="0"/>
              <a:t>Then a function is created to trigger the model when it is called.</a:t>
            </a:r>
          </a:p>
          <a:p>
            <a:pPr algn="just"/>
            <a:r>
              <a:rPr lang="en-US" dirty="0" smtClean="0"/>
              <a:t>Then the model can be called as a rest API.</a:t>
            </a:r>
            <a:endParaRPr lang="en-ZA" dirty="0"/>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 xmlns:adec="http://schemas.microsoft.com/office/drawing/2017/decorative" val="1"/>
              </a:ext>
            </a:extLst>
          </p:cNvPr>
          <p:cNvCxnSpPr>
            <a:cxnSpLocks/>
          </p:cNvCxnSpPr>
          <p:nvPr/>
        </p:nvCxnSpPr>
        <p:spPr>
          <a:xfrm>
            <a:off x="8665029" y="522898"/>
            <a:ext cx="3526971"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353820"/>
            <a:ext cx="11734800" cy="6647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ZA" sz="2800" dirty="0">
                <a:solidFill>
                  <a:srgbClr val="4D4D4D"/>
                </a:solidFill>
                <a:latin typeface="Gotham-Light"/>
              </a:rPr>
              <a:t>Deploying Models for Prediction</a:t>
            </a:r>
            <a:r>
              <a:rPr lang="en-US" sz="2800" dirty="0">
                <a:solidFill>
                  <a:schemeClr val="tx1">
                    <a:lumMod val="75000"/>
                    <a:lumOff val="25000"/>
                  </a:schemeClr>
                </a:solidFill>
              </a:rPr>
              <a:t/>
            </a:r>
            <a:br>
              <a:rPr lang="en-US" sz="2800" dirty="0">
                <a:solidFill>
                  <a:schemeClr val="tx1">
                    <a:lumMod val="75000"/>
                    <a:lumOff val="25000"/>
                  </a:schemeClr>
                </a:solidFill>
              </a:rPr>
            </a:br>
            <a:r>
              <a:rPr lang="en-US" sz="2000" dirty="0">
                <a:solidFill>
                  <a:schemeClr val="tx1">
                    <a:lumMod val="75000"/>
                    <a:lumOff val="25000"/>
                  </a:schemeClr>
                </a:solidFill>
              </a:rPr>
              <a:t> </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 xmlns:adec="http://schemas.microsoft.com/office/drawing/2017/decorative" val="1"/>
              </a:ext>
            </a:extLst>
          </p:cNvPr>
          <p:cNvCxnSpPr>
            <a:cxnSpLocks/>
          </p:cNvCxnSpPr>
          <p:nvPr/>
        </p:nvCxnSpPr>
        <p:spPr>
          <a:xfrm>
            <a:off x="0" y="501510"/>
            <a:ext cx="3526971" cy="21388"/>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025754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62A21665-C64F-4BDA-B2DE-442D70605718}"/>
              </a:ext>
              <a:ext uri="{C183D7F6-B498-43B3-948B-1728B52AA6E4}">
                <adec:decorative xmlns="" xmlns:adec="http://schemas.microsoft.com/office/drawing/2017/decorative" val="1"/>
              </a:ext>
            </a:extLst>
          </p:cNvPr>
          <p:cNvGrpSpPr/>
          <p:nvPr/>
        </p:nvGrpSpPr>
        <p:grpSpPr>
          <a:xfrm>
            <a:off x="4325258" y="1544068"/>
            <a:ext cx="3541486" cy="3769865"/>
            <a:chOff x="4325258" y="1229517"/>
            <a:chExt cx="3541486" cy="3769865"/>
          </a:xfrm>
        </p:grpSpPr>
        <p:sp>
          <p:nvSpPr>
            <p:cNvPr id="12" name="Diamond 11">
              <a:extLst>
                <a:ext uri="{FF2B5EF4-FFF2-40B4-BE49-F238E27FC236}">
                  <a16:creationId xmlns:a16="http://schemas.microsoft.com/office/drawing/2014/main" id="{7DC8B409-5FAC-4539-B25A-26BE925A48AF}"/>
                </a:ext>
              </a:extLst>
            </p:cNvPr>
            <p:cNvSpPr/>
            <p:nvPr/>
          </p:nvSpPr>
          <p:spPr>
            <a:xfrm>
              <a:off x="4792319" y="2392018"/>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Diamond 12">
              <a:extLst>
                <a:ext uri="{FF2B5EF4-FFF2-40B4-BE49-F238E27FC236}">
                  <a16:creationId xmlns:a16="http://schemas.microsoft.com/office/drawing/2014/main" id="{91498E2F-539C-46D3-AF7C-BB1DAE76B114}"/>
                </a:ext>
              </a:extLst>
            </p:cNvPr>
            <p:cNvSpPr/>
            <p:nvPr/>
          </p:nvSpPr>
          <p:spPr>
            <a:xfrm>
              <a:off x="4325258" y="1229517"/>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 name="Title 1">
            <a:extLst>
              <a:ext uri="{FF2B5EF4-FFF2-40B4-BE49-F238E27FC236}">
                <a16:creationId xmlns:a16="http://schemas.microsoft.com/office/drawing/2014/main" id="{FA061601-468D-486D-B8EE-42BD1BE3ADCC}"/>
              </a:ext>
            </a:extLst>
          </p:cNvPr>
          <p:cNvSpPr>
            <a:spLocks noGrp="1"/>
          </p:cNvSpPr>
          <p:nvPr>
            <p:ph type="ctrTitle"/>
          </p:nvPr>
        </p:nvSpPr>
        <p:spPr>
          <a:xfrm>
            <a:off x="1524000" y="2930403"/>
            <a:ext cx="9144000" cy="997196"/>
          </a:xfrm>
        </p:spPr>
        <p:txBody>
          <a:bodyPr lIns="0" tIns="0" rIns="0" bIns="0" anchor="ctr">
            <a:spAutoFit/>
          </a:bodyPr>
          <a:lstStyle/>
          <a:p>
            <a:r>
              <a:rPr lang="en-US" sz="7200" b="1" dirty="0">
                <a:solidFill>
                  <a:schemeClr val="bg1"/>
                </a:solidFill>
              </a:rPr>
              <a:t>Thank You</a:t>
            </a:r>
            <a:endParaRPr lang="en-US" sz="7200" dirty="0">
              <a:solidFill>
                <a:schemeClr val="accent4"/>
              </a:solidFill>
            </a:endParaRPr>
          </a:p>
        </p:txBody>
      </p:sp>
    </p:spTree>
    <p:extLst>
      <p:ext uri="{BB962C8B-B14F-4D97-AF65-F5344CB8AC3E}">
        <p14:creationId xmlns:p14="http://schemas.microsoft.com/office/powerpoint/2010/main" val="192303816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D0986099-F5F2-4E8B-BE17-81194861A00C}"/>
              </a:ext>
              <a:ext uri="{C183D7F6-B498-43B3-948B-1728B52AA6E4}">
                <adec:decorative xmlns=""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smtClean="0">
                <a:solidFill>
                  <a:schemeClr val="tx1">
                    <a:lumMod val="75000"/>
                    <a:lumOff val="25000"/>
                  </a:schemeClr>
                </a:solidFill>
              </a:rPr>
              <a:t>Personal Reflection</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Title 1" hidden="1">
            <a:extLst>
              <a:ext uri="{FF2B5EF4-FFF2-40B4-BE49-F238E27FC236}">
                <a16:creationId xmlns:a16="http://schemas.microsoft.com/office/drawing/2014/main" id="{09C05F0C-382F-476A-A0D2-932E111A7F9A}"/>
              </a:ext>
            </a:extLst>
          </p:cNvPr>
          <p:cNvSpPr>
            <a:spLocks noGrp="1"/>
          </p:cNvSpPr>
          <p:nvPr>
            <p:ph type="title"/>
          </p:nvPr>
        </p:nvSpPr>
        <p:spPr/>
        <p:txBody>
          <a:bodyPr/>
          <a:lstStyle/>
          <a:p>
            <a:r>
              <a:rPr lang="en-US" dirty="0"/>
              <a:t>Project analysis slide 11</a:t>
            </a:r>
          </a:p>
        </p:txBody>
      </p:sp>
      <p:sp>
        <p:nvSpPr>
          <p:cNvPr id="3" name="Content Placeholder 2"/>
          <p:cNvSpPr>
            <a:spLocks noGrp="1"/>
          </p:cNvSpPr>
          <p:nvPr>
            <p:ph idx="1"/>
          </p:nvPr>
        </p:nvSpPr>
        <p:spPr/>
        <p:txBody>
          <a:bodyPr/>
          <a:lstStyle/>
          <a:p>
            <a:r>
              <a:rPr lang="en-US" dirty="0" smtClean="0"/>
              <a:t>Develop more skills on MLOPs and software engineering</a:t>
            </a:r>
          </a:p>
          <a:p>
            <a:endParaRPr lang="en-ZA" dirty="0"/>
          </a:p>
        </p:txBody>
      </p:sp>
    </p:spTree>
    <p:extLst>
      <p:ext uri="{BB962C8B-B14F-4D97-AF65-F5344CB8AC3E}">
        <p14:creationId xmlns:p14="http://schemas.microsoft.com/office/powerpoint/2010/main" val="22754783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p:nvPr>
        </p:nvSpPr>
        <p:spPr/>
        <p:txBody>
          <a:bodyPr/>
          <a:lstStyle/>
          <a:p>
            <a:r>
              <a:rPr lang="en-US" dirty="0"/>
              <a:t>Project analysis slide 2</a:t>
            </a:r>
          </a:p>
        </p:txBody>
      </p:sp>
      <p:sp>
        <p:nvSpPr>
          <p:cNvPr id="5" name="Content Placeholder 4"/>
          <p:cNvSpPr>
            <a:spLocks noGrp="1"/>
          </p:cNvSpPr>
          <p:nvPr>
            <p:ph idx="1"/>
          </p:nvPr>
        </p:nvSpPr>
        <p:spPr/>
        <p:txBody>
          <a:bodyPr/>
          <a:lstStyle/>
          <a:p>
            <a:r>
              <a:rPr lang="en-ZA" dirty="0"/>
              <a:t>Machine learning is an application of artificial intelligence (AI) that provides systems the ability to automatically learn and improve from experience without being explicitly programmed</a:t>
            </a:r>
            <a:r>
              <a:rPr lang="en-ZA" dirty="0" smtClean="0"/>
              <a:t>.</a:t>
            </a:r>
          </a:p>
          <a:p>
            <a:endParaRPr lang="en-ZA" dirty="0"/>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 xmlns:adec="http://schemas.microsoft.com/office/drawing/2017/decorative" val="1"/>
              </a:ext>
            </a:extLst>
          </p:cNvPr>
          <p:cNvCxnSpPr>
            <a:cxnSpLocks/>
          </p:cNvCxnSpPr>
          <p:nvPr/>
        </p:nvCxnSpPr>
        <p:spPr>
          <a:xfrm>
            <a:off x="8610600" y="522898"/>
            <a:ext cx="3581400"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367884"/>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smtClean="0">
                <a:solidFill>
                  <a:schemeClr val="tx1">
                    <a:lumMod val="75000"/>
                    <a:lumOff val="25000"/>
                  </a:schemeClr>
                </a:solidFill>
              </a:rPr>
              <a:t>What is Machine Learning</a:t>
            </a:r>
            <a:r>
              <a:rPr lang="en-US" sz="2800" dirty="0">
                <a:solidFill>
                  <a:schemeClr val="tx1">
                    <a:lumMod val="75000"/>
                    <a:lumOff val="25000"/>
                  </a:schemeClr>
                </a:solidFill>
              </a:rPr>
              <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 xmlns:adec="http://schemas.microsoft.com/office/drawing/2017/decorative" val="1"/>
              </a:ext>
            </a:extLst>
          </p:cNvPr>
          <p:cNvCxnSpPr>
            <a:cxnSpLocks/>
          </p:cNvCxnSpPr>
          <p:nvPr/>
        </p:nvCxnSpPr>
        <p:spPr>
          <a:xfrm>
            <a:off x="0" y="522898"/>
            <a:ext cx="3670300"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pSp>
        <p:nvGrpSpPr>
          <p:cNvPr id="39" name="Group 38" descr="Icon of gears. ">
            <a:extLst>
              <a:ext uri="{FF2B5EF4-FFF2-40B4-BE49-F238E27FC236}">
                <a16:creationId xmlns:a16="http://schemas.microsoft.com/office/drawing/2014/main" id="{5BC0E3F0-447D-4721-AB1F-C8243BA36671}"/>
              </a:ext>
            </a:extLst>
          </p:cNvPr>
          <p:cNvGrpSpPr/>
          <p:nvPr/>
        </p:nvGrpSpPr>
        <p:grpSpPr>
          <a:xfrm>
            <a:off x="4717582" y="5353558"/>
            <a:ext cx="343837" cy="343837"/>
            <a:chOff x="7613650" y="1387475"/>
            <a:chExt cx="284163" cy="284163"/>
          </a:xfrm>
          <a:solidFill>
            <a:schemeClr val="bg1"/>
          </a:solidFill>
        </p:grpSpPr>
        <p:sp>
          <p:nvSpPr>
            <p:cNvPr id="40" name="Freeform 4359">
              <a:extLst>
                <a:ext uri="{FF2B5EF4-FFF2-40B4-BE49-F238E27FC236}">
                  <a16:creationId xmlns:a16="http://schemas.microsoft.com/office/drawing/2014/main" id="{351831F3-9830-4A23-8B34-11A3FCCA027E}"/>
                </a:ext>
              </a:extLst>
            </p:cNvPr>
            <p:cNvSpPr>
              <a:spLocks noEditPoints="1"/>
            </p:cNvSpPr>
            <p:nvPr/>
          </p:nvSpPr>
          <p:spPr bwMode="auto">
            <a:xfrm>
              <a:off x="7613650" y="1471613"/>
              <a:ext cx="200025" cy="200025"/>
            </a:xfrm>
            <a:custGeom>
              <a:avLst/>
              <a:gdLst>
                <a:gd name="T0" fmla="*/ 276 w 629"/>
                <a:gd name="T1" fmla="*/ 436 h 629"/>
                <a:gd name="T2" fmla="*/ 233 w 629"/>
                <a:gd name="T3" fmla="*/ 411 h 629"/>
                <a:gd name="T4" fmla="*/ 202 w 629"/>
                <a:gd name="T5" fmla="*/ 374 h 629"/>
                <a:gd name="T6" fmla="*/ 187 w 629"/>
                <a:gd name="T7" fmla="*/ 325 h 629"/>
                <a:gd name="T8" fmla="*/ 192 w 629"/>
                <a:gd name="T9" fmla="*/ 274 h 629"/>
                <a:gd name="T10" fmla="*/ 216 w 629"/>
                <a:gd name="T11" fmla="*/ 231 h 629"/>
                <a:gd name="T12" fmla="*/ 253 w 629"/>
                <a:gd name="T13" fmla="*/ 199 h 629"/>
                <a:gd name="T14" fmla="*/ 301 w 629"/>
                <a:gd name="T15" fmla="*/ 184 h 629"/>
                <a:gd name="T16" fmla="*/ 352 w 629"/>
                <a:gd name="T17" fmla="*/ 190 h 629"/>
                <a:gd name="T18" fmla="*/ 395 w 629"/>
                <a:gd name="T19" fmla="*/ 213 h 629"/>
                <a:gd name="T20" fmla="*/ 426 w 629"/>
                <a:gd name="T21" fmla="*/ 252 h 629"/>
                <a:gd name="T22" fmla="*/ 441 w 629"/>
                <a:gd name="T23" fmla="*/ 300 h 629"/>
                <a:gd name="T24" fmla="*/ 436 w 629"/>
                <a:gd name="T25" fmla="*/ 350 h 629"/>
                <a:gd name="T26" fmla="*/ 413 w 629"/>
                <a:gd name="T27" fmla="*/ 394 h 629"/>
                <a:gd name="T28" fmla="*/ 375 w 629"/>
                <a:gd name="T29" fmla="*/ 425 h 629"/>
                <a:gd name="T30" fmla="*/ 327 w 629"/>
                <a:gd name="T31" fmla="*/ 440 h 629"/>
                <a:gd name="T32" fmla="*/ 572 w 629"/>
                <a:gd name="T33" fmla="*/ 346 h 629"/>
                <a:gd name="T34" fmla="*/ 574 w 629"/>
                <a:gd name="T35" fmla="*/ 302 h 629"/>
                <a:gd name="T36" fmla="*/ 620 w 629"/>
                <a:gd name="T37" fmla="*/ 241 h 629"/>
                <a:gd name="T38" fmla="*/ 628 w 629"/>
                <a:gd name="T39" fmla="*/ 231 h 629"/>
                <a:gd name="T40" fmla="*/ 625 w 629"/>
                <a:gd name="T41" fmla="*/ 219 h 629"/>
                <a:gd name="T42" fmla="*/ 544 w 629"/>
                <a:gd name="T43" fmla="*/ 84 h 629"/>
                <a:gd name="T44" fmla="*/ 532 w 629"/>
                <a:gd name="T45" fmla="*/ 83 h 629"/>
                <a:gd name="T46" fmla="*/ 447 w 629"/>
                <a:gd name="T47" fmla="*/ 88 h 629"/>
                <a:gd name="T48" fmla="*/ 407 w 629"/>
                <a:gd name="T49" fmla="*/ 69 h 629"/>
                <a:gd name="T50" fmla="*/ 404 w 629"/>
                <a:gd name="T51" fmla="*/ 7 h 629"/>
                <a:gd name="T52" fmla="*/ 395 w 629"/>
                <a:gd name="T53" fmla="*/ 0 h 629"/>
                <a:gd name="T54" fmla="*/ 235 w 629"/>
                <a:gd name="T55" fmla="*/ 1 h 629"/>
                <a:gd name="T56" fmla="*/ 227 w 629"/>
                <a:gd name="T57" fmla="*/ 10 h 629"/>
                <a:gd name="T58" fmla="*/ 216 w 629"/>
                <a:gd name="T59" fmla="*/ 72 h 629"/>
                <a:gd name="T60" fmla="*/ 177 w 629"/>
                <a:gd name="T61" fmla="*/ 91 h 629"/>
                <a:gd name="T62" fmla="*/ 98 w 629"/>
                <a:gd name="T63" fmla="*/ 84 h 629"/>
                <a:gd name="T64" fmla="*/ 87 w 629"/>
                <a:gd name="T65" fmla="*/ 83 h 629"/>
                <a:gd name="T66" fmla="*/ 78 w 629"/>
                <a:gd name="T67" fmla="*/ 90 h 629"/>
                <a:gd name="T68" fmla="*/ 1 w 629"/>
                <a:gd name="T69" fmla="*/ 228 h 629"/>
                <a:gd name="T70" fmla="*/ 57 w 629"/>
                <a:gd name="T71" fmla="*/ 269 h 629"/>
                <a:gd name="T72" fmla="*/ 54 w 629"/>
                <a:gd name="T73" fmla="*/ 313 h 629"/>
                <a:gd name="T74" fmla="*/ 57 w 629"/>
                <a:gd name="T75" fmla="*/ 355 h 629"/>
                <a:gd name="T76" fmla="*/ 2 w 629"/>
                <a:gd name="T77" fmla="*/ 391 h 629"/>
                <a:gd name="T78" fmla="*/ 1 w 629"/>
                <a:gd name="T79" fmla="*/ 402 h 629"/>
                <a:gd name="T80" fmla="*/ 86 w 629"/>
                <a:gd name="T81" fmla="*/ 543 h 629"/>
                <a:gd name="T82" fmla="*/ 98 w 629"/>
                <a:gd name="T83" fmla="*/ 542 h 629"/>
                <a:gd name="T84" fmla="*/ 177 w 629"/>
                <a:gd name="T85" fmla="*/ 533 h 629"/>
                <a:gd name="T86" fmla="*/ 216 w 629"/>
                <a:gd name="T87" fmla="*/ 552 h 629"/>
                <a:gd name="T88" fmla="*/ 227 w 629"/>
                <a:gd name="T89" fmla="*/ 620 h 629"/>
                <a:gd name="T90" fmla="*/ 235 w 629"/>
                <a:gd name="T91" fmla="*/ 628 h 629"/>
                <a:gd name="T92" fmla="*/ 395 w 629"/>
                <a:gd name="T93" fmla="*/ 629 h 629"/>
                <a:gd name="T94" fmla="*/ 404 w 629"/>
                <a:gd name="T95" fmla="*/ 623 h 629"/>
                <a:gd name="T96" fmla="*/ 407 w 629"/>
                <a:gd name="T97" fmla="*/ 556 h 629"/>
                <a:gd name="T98" fmla="*/ 447 w 629"/>
                <a:gd name="T99" fmla="*/ 538 h 629"/>
                <a:gd name="T100" fmla="*/ 533 w 629"/>
                <a:gd name="T101" fmla="*/ 543 h 629"/>
                <a:gd name="T102" fmla="*/ 545 w 629"/>
                <a:gd name="T103" fmla="*/ 543 h 629"/>
                <a:gd name="T104" fmla="*/ 627 w 629"/>
                <a:gd name="T105" fmla="*/ 405 h 629"/>
                <a:gd name="T106" fmla="*/ 628 w 629"/>
                <a:gd name="T107" fmla="*/ 394 h 629"/>
                <a:gd name="T108" fmla="*/ 621 w 629"/>
                <a:gd name="T109" fmla="*/ 385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9" h="629">
                  <a:moveTo>
                    <a:pt x="314" y="441"/>
                  </a:moveTo>
                  <a:lnTo>
                    <a:pt x="301" y="440"/>
                  </a:lnTo>
                  <a:lnTo>
                    <a:pt x="288" y="439"/>
                  </a:lnTo>
                  <a:lnTo>
                    <a:pt x="276" y="436"/>
                  </a:lnTo>
                  <a:lnTo>
                    <a:pt x="264" y="430"/>
                  </a:lnTo>
                  <a:lnTo>
                    <a:pt x="253" y="425"/>
                  </a:lnTo>
                  <a:lnTo>
                    <a:pt x="242" y="418"/>
                  </a:lnTo>
                  <a:lnTo>
                    <a:pt x="233" y="411"/>
                  </a:lnTo>
                  <a:lnTo>
                    <a:pt x="223" y="404"/>
                  </a:lnTo>
                  <a:lnTo>
                    <a:pt x="216" y="394"/>
                  </a:lnTo>
                  <a:lnTo>
                    <a:pt x="208" y="384"/>
                  </a:lnTo>
                  <a:lnTo>
                    <a:pt x="202" y="374"/>
                  </a:lnTo>
                  <a:lnTo>
                    <a:pt x="196" y="362"/>
                  </a:lnTo>
                  <a:lnTo>
                    <a:pt x="192" y="350"/>
                  </a:lnTo>
                  <a:lnTo>
                    <a:pt x="189" y="338"/>
                  </a:lnTo>
                  <a:lnTo>
                    <a:pt x="187" y="325"/>
                  </a:lnTo>
                  <a:lnTo>
                    <a:pt x="186" y="313"/>
                  </a:lnTo>
                  <a:lnTo>
                    <a:pt x="187" y="300"/>
                  </a:lnTo>
                  <a:lnTo>
                    <a:pt x="189" y="287"/>
                  </a:lnTo>
                  <a:lnTo>
                    <a:pt x="192" y="274"/>
                  </a:lnTo>
                  <a:lnTo>
                    <a:pt x="196" y="262"/>
                  </a:lnTo>
                  <a:lnTo>
                    <a:pt x="202" y="252"/>
                  </a:lnTo>
                  <a:lnTo>
                    <a:pt x="208" y="241"/>
                  </a:lnTo>
                  <a:lnTo>
                    <a:pt x="216" y="231"/>
                  </a:lnTo>
                  <a:lnTo>
                    <a:pt x="223" y="222"/>
                  </a:lnTo>
                  <a:lnTo>
                    <a:pt x="233" y="213"/>
                  </a:lnTo>
                  <a:lnTo>
                    <a:pt x="242" y="206"/>
                  </a:lnTo>
                  <a:lnTo>
                    <a:pt x="253" y="199"/>
                  </a:lnTo>
                  <a:lnTo>
                    <a:pt x="264" y="194"/>
                  </a:lnTo>
                  <a:lnTo>
                    <a:pt x="276" y="190"/>
                  </a:lnTo>
                  <a:lnTo>
                    <a:pt x="288" y="186"/>
                  </a:lnTo>
                  <a:lnTo>
                    <a:pt x="301" y="184"/>
                  </a:lnTo>
                  <a:lnTo>
                    <a:pt x="314" y="184"/>
                  </a:lnTo>
                  <a:lnTo>
                    <a:pt x="327" y="184"/>
                  </a:lnTo>
                  <a:lnTo>
                    <a:pt x="340" y="186"/>
                  </a:lnTo>
                  <a:lnTo>
                    <a:pt x="352" y="190"/>
                  </a:lnTo>
                  <a:lnTo>
                    <a:pt x="363" y="194"/>
                  </a:lnTo>
                  <a:lnTo>
                    <a:pt x="375" y="199"/>
                  </a:lnTo>
                  <a:lnTo>
                    <a:pt x="386" y="206"/>
                  </a:lnTo>
                  <a:lnTo>
                    <a:pt x="395" y="213"/>
                  </a:lnTo>
                  <a:lnTo>
                    <a:pt x="404" y="222"/>
                  </a:lnTo>
                  <a:lnTo>
                    <a:pt x="413" y="231"/>
                  </a:lnTo>
                  <a:lnTo>
                    <a:pt x="420" y="241"/>
                  </a:lnTo>
                  <a:lnTo>
                    <a:pt x="426" y="252"/>
                  </a:lnTo>
                  <a:lnTo>
                    <a:pt x="432" y="262"/>
                  </a:lnTo>
                  <a:lnTo>
                    <a:pt x="436" y="274"/>
                  </a:lnTo>
                  <a:lnTo>
                    <a:pt x="439" y="287"/>
                  </a:lnTo>
                  <a:lnTo>
                    <a:pt x="441" y="300"/>
                  </a:lnTo>
                  <a:lnTo>
                    <a:pt x="443" y="313"/>
                  </a:lnTo>
                  <a:lnTo>
                    <a:pt x="441" y="325"/>
                  </a:lnTo>
                  <a:lnTo>
                    <a:pt x="439" y="338"/>
                  </a:lnTo>
                  <a:lnTo>
                    <a:pt x="436" y="350"/>
                  </a:lnTo>
                  <a:lnTo>
                    <a:pt x="432" y="362"/>
                  </a:lnTo>
                  <a:lnTo>
                    <a:pt x="426" y="374"/>
                  </a:lnTo>
                  <a:lnTo>
                    <a:pt x="420" y="384"/>
                  </a:lnTo>
                  <a:lnTo>
                    <a:pt x="413" y="394"/>
                  </a:lnTo>
                  <a:lnTo>
                    <a:pt x="404" y="404"/>
                  </a:lnTo>
                  <a:lnTo>
                    <a:pt x="395" y="411"/>
                  </a:lnTo>
                  <a:lnTo>
                    <a:pt x="386" y="418"/>
                  </a:lnTo>
                  <a:lnTo>
                    <a:pt x="375" y="425"/>
                  </a:lnTo>
                  <a:lnTo>
                    <a:pt x="363" y="430"/>
                  </a:lnTo>
                  <a:lnTo>
                    <a:pt x="352" y="436"/>
                  </a:lnTo>
                  <a:lnTo>
                    <a:pt x="340" y="439"/>
                  </a:lnTo>
                  <a:lnTo>
                    <a:pt x="327" y="440"/>
                  </a:lnTo>
                  <a:lnTo>
                    <a:pt x="314" y="441"/>
                  </a:lnTo>
                  <a:close/>
                  <a:moveTo>
                    <a:pt x="621" y="385"/>
                  </a:moveTo>
                  <a:lnTo>
                    <a:pt x="571" y="355"/>
                  </a:lnTo>
                  <a:lnTo>
                    <a:pt x="572" y="346"/>
                  </a:lnTo>
                  <a:lnTo>
                    <a:pt x="573" y="335"/>
                  </a:lnTo>
                  <a:lnTo>
                    <a:pt x="574" y="323"/>
                  </a:lnTo>
                  <a:lnTo>
                    <a:pt x="574" y="313"/>
                  </a:lnTo>
                  <a:lnTo>
                    <a:pt x="574" y="302"/>
                  </a:lnTo>
                  <a:lnTo>
                    <a:pt x="573" y="291"/>
                  </a:lnTo>
                  <a:lnTo>
                    <a:pt x="572" y="280"/>
                  </a:lnTo>
                  <a:lnTo>
                    <a:pt x="570" y="269"/>
                  </a:lnTo>
                  <a:lnTo>
                    <a:pt x="620" y="241"/>
                  </a:lnTo>
                  <a:lnTo>
                    <a:pt x="623" y="239"/>
                  </a:lnTo>
                  <a:lnTo>
                    <a:pt x="624" y="237"/>
                  </a:lnTo>
                  <a:lnTo>
                    <a:pt x="627" y="234"/>
                  </a:lnTo>
                  <a:lnTo>
                    <a:pt x="628" y="231"/>
                  </a:lnTo>
                  <a:lnTo>
                    <a:pt x="628" y="228"/>
                  </a:lnTo>
                  <a:lnTo>
                    <a:pt x="628" y="226"/>
                  </a:lnTo>
                  <a:lnTo>
                    <a:pt x="628" y="223"/>
                  </a:lnTo>
                  <a:lnTo>
                    <a:pt x="625" y="219"/>
                  </a:lnTo>
                  <a:lnTo>
                    <a:pt x="551" y="90"/>
                  </a:lnTo>
                  <a:lnTo>
                    <a:pt x="548" y="87"/>
                  </a:lnTo>
                  <a:lnTo>
                    <a:pt x="546" y="85"/>
                  </a:lnTo>
                  <a:lnTo>
                    <a:pt x="544" y="84"/>
                  </a:lnTo>
                  <a:lnTo>
                    <a:pt x="541" y="83"/>
                  </a:lnTo>
                  <a:lnTo>
                    <a:pt x="539" y="81"/>
                  </a:lnTo>
                  <a:lnTo>
                    <a:pt x="536" y="81"/>
                  </a:lnTo>
                  <a:lnTo>
                    <a:pt x="532" y="83"/>
                  </a:lnTo>
                  <a:lnTo>
                    <a:pt x="530" y="84"/>
                  </a:lnTo>
                  <a:lnTo>
                    <a:pt x="481" y="113"/>
                  </a:lnTo>
                  <a:lnTo>
                    <a:pt x="465" y="99"/>
                  </a:lnTo>
                  <a:lnTo>
                    <a:pt x="447" y="88"/>
                  </a:lnTo>
                  <a:lnTo>
                    <a:pt x="438" y="83"/>
                  </a:lnTo>
                  <a:lnTo>
                    <a:pt x="429" y="77"/>
                  </a:lnTo>
                  <a:lnTo>
                    <a:pt x="418" y="73"/>
                  </a:lnTo>
                  <a:lnTo>
                    <a:pt x="407" y="69"/>
                  </a:lnTo>
                  <a:lnTo>
                    <a:pt x="407" y="15"/>
                  </a:lnTo>
                  <a:lnTo>
                    <a:pt x="407" y="12"/>
                  </a:lnTo>
                  <a:lnTo>
                    <a:pt x="406" y="10"/>
                  </a:lnTo>
                  <a:lnTo>
                    <a:pt x="404" y="7"/>
                  </a:lnTo>
                  <a:lnTo>
                    <a:pt x="403" y="4"/>
                  </a:lnTo>
                  <a:lnTo>
                    <a:pt x="401" y="2"/>
                  </a:lnTo>
                  <a:lnTo>
                    <a:pt x="398" y="1"/>
                  </a:lnTo>
                  <a:lnTo>
                    <a:pt x="395" y="0"/>
                  </a:lnTo>
                  <a:lnTo>
                    <a:pt x="392" y="0"/>
                  </a:lnTo>
                  <a:lnTo>
                    <a:pt x="241" y="0"/>
                  </a:lnTo>
                  <a:lnTo>
                    <a:pt x="238" y="0"/>
                  </a:lnTo>
                  <a:lnTo>
                    <a:pt x="235" y="1"/>
                  </a:lnTo>
                  <a:lnTo>
                    <a:pt x="233" y="2"/>
                  </a:lnTo>
                  <a:lnTo>
                    <a:pt x="231" y="4"/>
                  </a:lnTo>
                  <a:lnTo>
                    <a:pt x="229" y="7"/>
                  </a:lnTo>
                  <a:lnTo>
                    <a:pt x="227" y="10"/>
                  </a:lnTo>
                  <a:lnTo>
                    <a:pt x="226" y="12"/>
                  </a:lnTo>
                  <a:lnTo>
                    <a:pt x="226" y="15"/>
                  </a:lnTo>
                  <a:lnTo>
                    <a:pt x="226" y="69"/>
                  </a:lnTo>
                  <a:lnTo>
                    <a:pt x="216" y="72"/>
                  </a:lnTo>
                  <a:lnTo>
                    <a:pt x="206" y="76"/>
                  </a:lnTo>
                  <a:lnTo>
                    <a:pt x="196" y="80"/>
                  </a:lnTo>
                  <a:lnTo>
                    <a:pt x="187" y="86"/>
                  </a:lnTo>
                  <a:lnTo>
                    <a:pt x="177" y="91"/>
                  </a:lnTo>
                  <a:lnTo>
                    <a:pt x="168" y="98"/>
                  </a:lnTo>
                  <a:lnTo>
                    <a:pt x="159" y="105"/>
                  </a:lnTo>
                  <a:lnTo>
                    <a:pt x="149" y="113"/>
                  </a:lnTo>
                  <a:lnTo>
                    <a:pt x="98" y="84"/>
                  </a:lnTo>
                  <a:lnTo>
                    <a:pt x="96" y="83"/>
                  </a:lnTo>
                  <a:lnTo>
                    <a:pt x="93" y="81"/>
                  </a:lnTo>
                  <a:lnTo>
                    <a:pt x="90" y="81"/>
                  </a:lnTo>
                  <a:lnTo>
                    <a:pt x="87" y="83"/>
                  </a:lnTo>
                  <a:lnTo>
                    <a:pt x="84" y="84"/>
                  </a:lnTo>
                  <a:lnTo>
                    <a:pt x="82" y="85"/>
                  </a:lnTo>
                  <a:lnTo>
                    <a:pt x="80" y="87"/>
                  </a:lnTo>
                  <a:lnTo>
                    <a:pt x="78" y="90"/>
                  </a:lnTo>
                  <a:lnTo>
                    <a:pt x="3" y="219"/>
                  </a:lnTo>
                  <a:lnTo>
                    <a:pt x="1" y="222"/>
                  </a:lnTo>
                  <a:lnTo>
                    <a:pt x="1" y="225"/>
                  </a:lnTo>
                  <a:lnTo>
                    <a:pt x="1" y="228"/>
                  </a:lnTo>
                  <a:lnTo>
                    <a:pt x="1" y="230"/>
                  </a:lnTo>
                  <a:lnTo>
                    <a:pt x="4" y="236"/>
                  </a:lnTo>
                  <a:lnTo>
                    <a:pt x="8" y="241"/>
                  </a:lnTo>
                  <a:lnTo>
                    <a:pt x="57" y="269"/>
                  </a:lnTo>
                  <a:lnTo>
                    <a:pt x="56" y="280"/>
                  </a:lnTo>
                  <a:lnTo>
                    <a:pt x="55" y="291"/>
                  </a:lnTo>
                  <a:lnTo>
                    <a:pt x="54" y="302"/>
                  </a:lnTo>
                  <a:lnTo>
                    <a:pt x="54" y="313"/>
                  </a:lnTo>
                  <a:lnTo>
                    <a:pt x="54" y="323"/>
                  </a:lnTo>
                  <a:lnTo>
                    <a:pt x="55" y="335"/>
                  </a:lnTo>
                  <a:lnTo>
                    <a:pt x="56" y="346"/>
                  </a:lnTo>
                  <a:lnTo>
                    <a:pt x="57" y="355"/>
                  </a:lnTo>
                  <a:lnTo>
                    <a:pt x="7" y="385"/>
                  </a:lnTo>
                  <a:lnTo>
                    <a:pt x="5" y="387"/>
                  </a:lnTo>
                  <a:lnTo>
                    <a:pt x="3" y="389"/>
                  </a:lnTo>
                  <a:lnTo>
                    <a:pt x="2" y="391"/>
                  </a:lnTo>
                  <a:lnTo>
                    <a:pt x="1" y="394"/>
                  </a:lnTo>
                  <a:lnTo>
                    <a:pt x="0" y="396"/>
                  </a:lnTo>
                  <a:lnTo>
                    <a:pt x="1" y="399"/>
                  </a:lnTo>
                  <a:lnTo>
                    <a:pt x="1" y="402"/>
                  </a:lnTo>
                  <a:lnTo>
                    <a:pt x="2" y="405"/>
                  </a:lnTo>
                  <a:lnTo>
                    <a:pt x="78" y="536"/>
                  </a:lnTo>
                  <a:lnTo>
                    <a:pt x="81" y="540"/>
                  </a:lnTo>
                  <a:lnTo>
                    <a:pt x="86" y="543"/>
                  </a:lnTo>
                  <a:lnTo>
                    <a:pt x="89" y="544"/>
                  </a:lnTo>
                  <a:lnTo>
                    <a:pt x="93" y="544"/>
                  </a:lnTo>
                  <a:lnTo>
                    <a:pt x="95" y="543"/>
                  </a:lnTo>
                  <a:lnTo>
                    <a:pt x="98" y="542"/>
                  </a:lnTo>
                  <a:lnTo>
                    <a:pt x="149" y="513"/>
                  </a:lnTo>
                  <a:lnTo>
                    <a:pt x="159" y="520"/>
                  </a:lnTo>
                  <a:lnTo>
                    <a:pt x="168" y="527"/>
                  </a:lnTo>
                  <a:lnTo>
                    <a:pt x="177" y="533"/>
                  </a:lnTo>
                  <a:lnTo>
                    <a:pt x="187" y="539"/>
                  </a:lnTo>
                  <a:lnTo>
                    <a:pt x="196" y="544"/>
                  </a:lnTo>
                  <a:lnTo>
                    <a:pt x="206" y="549"/>
                  </a:lnTo>
                  <a:lnTo>
                    <a:pt x="216" y="552"/>
                  </a:lnTo>
                  <a:lnTo>
                    <a:pt x="226" y="556"/>
                  </a:lnTo>
                  <a:lnTo>
                    <a:pt x="226" y="614"/>
                  </a:lnTo>
                  <a:lnTo>
                    <a:pt x="226" y="617"/>
                  </a:lnTo>
                  <a:lnTo>
                    <a:pt x="227" y="620"/>
                  </a:lnTo>
                  <a:lnTo>
                    <a:pt x="229" y="623"/>
                  </a:lnTo>
                  <a:lnTo>
                    <a:pt x="231" y="625"/>
                  </a:lnTo>
                  <a:lnTo>
                    <a:pt x="233" y="627"/>
                  </a:lnTo>
                  <a:lnTo>
                    <a:pt x="235" y="628"/>
                  </a:lnTo>
                  <a:lnTo>
                    <a:pt x="238" y="629"/>
                  </a:lnTo>
                  <a:lnTo>
                    <a:pt x="241" y="629"/>
                  </a:lnTo>
                  <a:lnTo>
                    <a:pt x="392" y="629"/>
                  </a:lnTo>
                  <a:lnTo>
                    <a:pt x="395" y="629"/>
                  </a:lnTo>
                  <a:lnTo>
                    <a:pt x="398" y="628"/>
                  </a:lnTo>
                  <a:lnTo>
                    <a:pt x="401" y="627"/>
                  </a:lnTo>
                  <a:lnTo>
                    <a:pt x="403" y="625"/>
                  </a:lnTo>
                  <a:lnTo>
                    <a:pt x="404" y="623"/>
                  </a:lnTo>
                  <a:lnTo>
                    <a:pt x="406" y="620"/>
                  </a:lnTo>
                  <a:lnTo>
                    <a:pt x="407" y="617"/>
                  </a:lnTo>
                  <a:lnTo>
                    <a:pt x="407" y="614"/>
                  </a:lnTo>
                  <a:lnTo>
                    <a:pt x="407" y="556"/>
                  </a:lnTo>
                  <a:lnTo>
                    <a:pt x="418" y="552"/>
                  </a:lnTo>
                  <a:lnTo>
                    <a:pt x="429" y="548"/>
                  </a:lnTo>
                  <a:lnTo>
                    <a:pt x="438" y="544"/>
                  </a:lnTo>
                  <a:lnTo>
                    <a:pt x="447" y="538"/>
                  </a:lnTo>
                  <a:lnTo>
                    <a:pt x="465" y="527"/>
                  </a:lnTo>
                  <a:lnTo>
                    <a:pt x="481" y="513"/>
                  </a:lnTo>
                  <a:lnTo>
                    <a:pt x="530" y="542"/>
                  </a:lnTo>
                  <a:lnTo>
                    <a:pt x="533" y="543"/>
                  </a:lnTo>
                  <a:lnTo>
                    <a:pt x="537" y="544"/>
                  </a:lnTo>
                  <a:lnTo>
                    <a:pt x="539" y="544"/>
                  </a:lnTo>
                  <a:lnTo>
                    <a:pt x="542" y="543"/>
                  </a:lnTo>
                  <a:lnTo>
                    <a:pt x="545" y="543"/>
                  </a:lnTo>
                  <a:lnTo>
                    <a:pt x="547" y="540"/>
                  </a:lnTo>
                  <a:lnTo>
                    <a:pt x="550" y="539"/>
                  </a:lnTo>
                  <a:lnTo>
                    <a:pt x="552" y="536"/>
                  </a:lnTo>
                  <a:lnTo>
                    <a:pt x="627" y="405"/>
                  </a:lnTo>
                  <a:lnTo>
                    <a:pt x="628" y="402"/>
                  </a:lnTo>
                  <a:lnTo>
                    <a:pt x="628" y="399"/>
                  </a:lnTo>
                  <a:lnTo>
                    <a:pt x="629" y="396"/>
                  </a:lnTo>
                  <a:lnTo>
                    <a:pt x="628" y="394"/>
                  </a:lnTo>
                  <a:lnTo>
                    <a:pt x="627" y="391"/>
                  </a:lnTo>
                  <a:lnTo>
                    <a:pt x="625" y="389"/>
                  </a:lnTo>
                  <a:lnTo>
                    <a:pt x="623" y="387"/>
                  </a:lnTo>
                  <a:lnTo>
                    <a:pt x="621" y="3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Freeform 4360">
              <a:extLst>
                <a:ext uri="{FF2B5EF4-FFF2-40B4-BE49-F238E27FC236}">
                  <a16:creationId xmlns:a16="http://schemas.microsoft.com/office/drawing/2014/main" id="{CDB8F87B-81A2-480F-ADA8-BFB5FD890ACD}"/>
                </a:ext>
              </a:extLst>
            </p:cNvPr>
            <p:cNvSpPr>
              <a:spLocks noEditPoints="1"/>
            </p:cNvSpPr>
            <p:nvPr/>
          </p:nvSpPr>
          <p:spPr bwMode="auto">
            <a:xfrm>
              <a:off x="7781925" y="1387475"/>
              <a:ext cx="115888" cy="117475"/>
            </a:xfrm>
            <a:custGeom>
              <a:avLst/>
              <a:gdLst>
                <a:gd name="T0" fmla="*/ 160 w 362"/>
                <a:gd name="T1" fmla="*/ 252 h 369"/>
                <a:gd name="T2" fmla="*/ 135 w 362"/>
                <a:gd name="T3" fmla="*/ 238 h 369"/>
                <a:gd name="T4" fmla="*/ 118 w 362"/>
                <a:gd name="T5" fmla="*/ 218 h 369"/>
                <a:gd name="T6" fmla="*/ 109 w 362"/>
                <a:gd name="T7" fmla="*/ 190 h 369"/>
                <a:gd name="T8" fmla="*/ 113 w 362"/>
                <a:gd name="T9" fmla="*/ 162 h 369"/>
                <a:gd name="T10" fmla="*/ 125 w 362"/>
                <a:gd name="T11" fmla="*/ 138 h 369"/>
                <a:gd name="T12" fmla="*/ 147 w 362"/>
                <a:gd name="T13" fmla="*/ 121 h 369"/>
                <a:gd name="T14" fmla="*/ 174 w 362"/>
                <a:gd name="T15" fmla="*/ 112 h 369"/>
                <a:gd name="T16" fmla="*/ 202 w 362"/>
                <a:gd name="T17" fmla="*/ 114 h 369"/>
                <a:gd name="T18" fmla="*/ 226 w 362"/>
                <a:gd name="T19" fmla="*/ 128 h 369"/>
                <a:gd name="T20" fmla="*/ 244 w 362"/>
                <a:gd name="T21" fmla="*/ 149 h 369"/>
                <a:gd name="T22" fmla="*/ 252 w 362"/>
                <a:gd name="T23" fmla="*/ 176 h 369"/>
                <a:gd name="T24" fmla="*/ 250 w 362"/>
                <a:gd name="T25" fmla="*/ 205 h 369"/>
                <a:gd name="T26" fmla="*/ 236 w 362"/>
                <a:gd name="T27" fmla="*/ 229 h 369"/>
                <a:gd name="T28" fmla="*/ 215 w 362"/>
                <a:gd name="T29" fmla="*/ 247 h 369"/>
                <a:gd name="T30" fmla="*/ 189 w 362"/>
                <a:gd name="T31" fmla="*/ 254 h 369"/>
                <a:gd name="T32" fmla="*/ 328 w 362"/>
                <a:gd name="T33" fmla="*/ 195 h 369"/>
                <a:gd name="T34" fmla="*/ 354 w 362"/>
                <a:gd name="T35" fmla="*/ 144 h 369"/>
                <a:gd name="T36" fmla="*/ 361 w 362"/>
                <a:gd name="T37" fmla="*/ 136 h 369"/>
                <a:gd name="T38" fmla="*/ 360 w 362"/>
                <a:gd name="T39" fmla="*/ 124 h 369"/>
                <a:gd name="T40" fmla="*/ 316 w 362"/>
                <a:gd name="T41" fmla="*/ 53 h 369"/>
                <a:gd name="T42" fmla="*/ 304 w 362"/>
                <a:gd name="T43" fmla="*/ 52 h 369"/>
                <a:gd name="T44" fmla="*/ 256 w 362"/>
                <a:gd name="T45" fmla="*/ 56 h 369"/>
                <a:gd name="T46" fmla="*/ 236 w 362"/>
                <a:gd name="T47" fmla="*/ 10 h 369"/>
                <a:gd name="T48" fmla="*/ 229 w 362"/>
                <a:gd name="T49" fmla="*/ 2 h 369"/>
                <a:gd name="T50" fmla="*/ 146 w 362"/>
                <a:gd name="T51" fmla="*/ 0 h 369"/>
                <a:gd name="T52" fmla="*/ 135 w 362"/>
                <a:gd name="T53" fmla="*/ 3 h 369"/>
                <a:gd name="T54" fmla="*/ 131 w 362"/>
                <a:gd name="T55" fmla="*/ 14 h 369"/>
                <a:gd name="T56" fmla="*/ 99 w 362"/>
                <a:gd name="T57" fmla="*/ 63 h 369"/>
                <a:gd name="T58" fmla="*/ 55 w 362"/>
                <a:gd name="T59" fmla="*/ 51 h 369"/>
                <a:gd name="T60" fmla="*/ 44 w 362"/>
                <a:gd name="T61" fmla="*/ 54 h 369"/>
                <a:gd name="T62" fmla="*/ 1 w 362"/>
                <a:gd name="T63" fmla="*/ 126 h 369"/>
                <a:gd name="T64" fmla="*/ 2 w 362"/>
                <a:gd name="T65" fmla="*/ 139 h 369"/>
                <a:gd name="T66" fmla="*/ 36 w 362"/>
                <a:gd name="T67" fmla="*/ 160 h 369"/>
                <a:gd name="T68" fmla="*/ 36 w 362"/>
                <a:gd name="T69" fmla="*/ 207 h 369"/>
                <a:gd name="T70" fmla="*/ 1 w 362"/>
                <a:gd name="T71" fmla="*/ 230 h 369"/>
                <a:gd name="T72" fmla="*/ 1 w 362"/>
                <a:gd name="T73" fmla="*/ 240 h 369"/>
                <a:gd name="T74" fmla="*/ 44 w 362"/>
                <a:gd name="T75" fmla="*/ 313 h 369"/>
                <a:gd name="T76" fmla="*/ 60 w 362"/>
                <a:gd name="T77" fmla="*/ 314 h 369"/>
                <a:gd name="T78" fmla="*/ 120 w 362"/>
                <a:gd name="T79" fmla="*/ 316 h 369"/>
                <a:gd name="T80" fmla="*/ 132 w 362"/>
                <a:gd name="T81" fmla="*/ 359 h 369"/>
                <a:gd name="T82" fmla="*/ 140 w 362"/>
                <a:gd name="T83" fmla="*/ 368 h 369"/>
                <a:gd name="T84" fmla="*/ 225 w 362"/>
                <a:gd name="T85" fmla="*/ 368 h 369"/>
                <a:gd name="T86" fmla="*/ 233 w 362"/>
                <a:gd name="T87" fmla="*/ 361 h 369"/>
                <a:gd name="T88" fmla="*/ 237 w 362"/>
                <a:gd name="T89" fmla="*/ 321 h 369"/>
                <a:gd name="T90" fmla="*/ 274 w 362"/>
                <a:gd name="T91" fmla="*/ 298 h 369"/>
                <a:gd name="T92" fmla="*/ 310 w 362"/>
                <a:gd name="T93" fmla="*/ 316 h 369"/>
                <a:gd name="T94" fmla="*/ 360 w 362"/>
                <a:gd name="T95" fmla="*/ 243 h 369"/>
                <a:gd name="T96" fmla="*/ 362 w 362"/>
                <a:gd name="T97" fmla="*/ 232 h 369"/>
                <a:gd name="T98" fmla="*/ 354 w 362"/>
                <a:gd name="T99" fmla="*/ 223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62" h="369">
                  <a:moveTo>
                    <a:pt x="181" y="255"/>
                  </a:moveTo>
                  <a:lnTo>
                    <a:pt x="174" y="254"/>
                  </a:lnTo>
                  <a:lnTo>
                    <a:pt x="166" y="253"/>
                  </a:lnTo>
                  <a:lnTo>
                    <a:pt x="160" y="252"/>
                  </a:lnTo>
                  <a:lnTo>
                    <a:pt x="153" y="249"/>
                  </a:lnTo>
                  <a:lnTo>
                    <a:pt x="147" y="247"/>
                  </a:lnTo>
                  <a:lnTo>
                    <a:pt x="141" y="243"/>
                  </a:lnTo>
                  <a:lnTo>
                    <a:pt x="135" y="238"/>
                  </a:lnTo>
                  <a:lnTo>
                    <a:pt x="131" y="234"/>
                  </a:lnTo>
                  <a:lnTo>
                    <a:pt x="125" y="229"/>
                  </a:lnTo>
                  <a:lnTo>
                    <a:pt x="122" y="223"/>
                  </a:lnTo>
                  <a:lnTo>
                    <a:pt x="118" y="218"/>
                  </a:lnTo>
                  <a:lnTo>
                    <a:pt x="115" y="212"/>
                  </a:lnTo>
                  <a:lnTo>
                    <a:pt x="113" y="205"/>
                  </a:lnTo>
                  <a:lnTo>
                    <a:pt x="110" y="198"/>
                  </a:lnTo>
                  <a:lnTo>
                    <a:pt x="109" y="190"/>
                  </a:lnTo>
                  <a:lnTo>
                    <a:pt x="109" y="183"/>
                  </a:lnTo>
                  <a:lnTo>
                    <a:pt x="109" y="176"/>
                  </a:lnTo>
                  <a:lnTo>
                    <a:pt x="110" y="169"/>
                  </a:lnTo>
                  <a:lnTo>
                    <a:pt x="113" y="162"/>
                  </a:lnTo>
                  <a:lnTo>
                    <a:pt x="115" y="156"/>
                  </a:lnTo>
                  <a:lnTo>
                    <a:pt x="118" y="149"/>
                  </a:lnTo>
                  <a:lnTo>
                    <a:pt x="122" y="143"/>
                  </a:lnTo>
                  <a:lnTo>
                    <a:pt x="125" y="138"/>
                  </a:lnTo>
                  <a:lnTo>
                    <a:pt x="131" y="132"/>
                  </a:lnTo>
                  <a:lnTo>
                    <a:pt x="135" y="128"/>
                  </a:lnTo>
                  <a:lnTo>
                    <a:pt x="141" y="124"/>
                  </a:lnTo>
                  <a:lnTo>
                    <a:pt x="147" y="121"/>
                  </a:lnTo>
                  <a:lnTo>
                    <a:pt x="153" y="117"/>
                  </a:lnTo>
                  <a:lnTo>
                    <a:pt x="160" y="114"/>
                  </a:lnTo>
                  <a:lnTo>
                    <a:pt x="166" y="113"/>
                  </a:lnTo>
                  <a:lnTo>
                    <a:pt x="174" y="112"/>
                  </a:lnTo>
                  <a:lnTo>
                    <a:pt x="181" y="111"/>
                  </a:lnTo>
                  <a:lnTo>
                    <a:pt x="189" y="112"/>
                  </a:lnTo>
                  <a:lnTo>
                    <a:pt x="195" y="113"/>
                  </a:lnTo>
                  <a:lnTo>
                    <a:pt x="202" y="114"/>
                  </a:lnTo>
                  <a:lnTo>
                    <a:pt x="209" y="117"/>
                  </a:lnTo>
                  <a:lnTo>
                    <a:pt x="215" y="121"/>
                  </a:lnTo>
                  <a:lnTo>
                    <a:pt x="221" y="124"/>
                  </a:lnTo>
                  <a:lnTo>
                    <a:pt x="226" y="128"/>
                  </a:lnTo>
                  <a:lnTo>
                    <a:pt x="231" y="132"/>
                  </a:lnTo>
                  <a:lnTo>
                    <a:pt x="236" y="138"/>
                  </a:lnTo>
                  <a:lnTo>
                    <a:pt x="240" y="143"/>
                  </a:lnTo>
                  <a:lnTo>
                    <a:pt x="244" y="149"/>
                  </a:lnTo>
                  <a:lnTo>
                    <a:pt x="247" y="156"/>
                  </a:lnTo>
                  <a:lnTo>
                    <a:pt x="250" y="162"/>
                  </a:lnTo>
                  <a:lnTo>
                    <a:pt x="251" y="169"/>
                  </a:lnTo>
                  <a:lnTo>
                    <a:pt x="252" y="176"/>
                  </a:lnTo>
                  <a:lnTo>
                    <a:pt x="253" y="183"/>
                  </a:lnTo>
                  <a:lnTo>
                    <a:pt x="252" y="190"/>
                  </a:lnTo>
                  <a:lnTo>
                    <a:pt x="251" y="198"/>
                  </a:lnTo>
                  <a:lnTo>
                    <a:pt x="250" y="205"/>
                  </a:lnTo>
                  <a:lnTo>
                    <a:pt x="247" y="212"/>
                  </a:lnTo>
                  <a:lnTo>
                    <a:pt x="244" y="218"/>
                  </a:lnTo>
                  <a:lnTo>
                    <a:pt x="240" y="223"/>
                  </a:lnTo>
                  <a:lnTo>
                    <a:pt x="236" y="229"/>
                  </a:lnTo>
                  <a:lnTo>
                    <a:pt x="231" y="234"/>
                  </a:lnTo>
                  <a:lnTo>
                    <a:pt x="226" y="238"/>
                  </a:lnTo>
                  <a:lnTo>
                    <a:pt x="221" y="243"/>
                  </a:lnTo>
                  <a:lnTo>
                    <a:pt x="215" y="247"/>
                  </a:lnTo>
                  <a:lnTo>
                    <a:pt x="209" y="249"/>
                  </a:lnTo>
                  <a:lnTo>
                    <a:pt x="202" y="252"/>
                  </a:lnTo>
                  <a:lnTo>
                    <a:pt x="195" y="253"/>
                  </a:lnTo>
                  <a:lnTo>
                    <a:pt x="189" y="254"/>
                  </a:lnTo>
                  <a:lnTo>
                    <a:pt x="181" y="255"/>
                  </a:lnTo>
                  <a:close/>
                  <a:moveTo>
                    <a:pt x="354" y="223"/>
                  </a:moveTo>
                  <a:lnTo>
                    <a:pt x="327" y="207"/>
                  </a:lnTo>
                  <a:lnTo>
                    <a:pt x="328" y="195"/>
                  </a:lnTo>
                  <a:lnTo>
                    <a:pt x="328" y="183"/>
                  </a:lnTo>
                  <a:lnTo>
                    <a:pt x="328" y="172"/>
                  </a:lnTo>
                  <a:lnTo>
                    <a:pt x="327" y="160"/>
                  </a:lnTo>
                  <a:lnTo>
                    <a:pt x="354" y="144"/>
                  </a:lnTo>
                  <a:lnTo>
                    <a:pt x="357" y="143"/>
                  </a:lnTo>
                  <a:lnTo>
                    <a:pt x="359" y="141"/>
                  </a:lnTo>
                  <a:lnTo>
                    <a:pt x="360" y="139"/>
                  </a:lnTo>
                  <a:lnTo>
                    <a:pt x="361" y="136"/>
                  </a:lnTo>
                  <a:lnTo>
                    <a:pt x="362" y="132"/>
                  </a:lnTo>
                  <a:lnTo>
                    <a:pt x="362" y="129"/>
                  </a:lnTo>
                  <a:lnTo>
                    <a:pt x="361" y="126"/>
                  </a:lnTo>
                  <a:lnTo>
                    <a:pt x="360" y="124"/>
                  </a:lnTo>
                  <a:lnTo>
                    <a:pt x="322" y="59"/>
                  </a:lnTo>
                  <a:lnTo>
                    <a:pt x="320" y="56"/>
                  </a:lnTo>
                  <a:lnTo>
                    <a:pt x="318" y="54"/>
                  </a:lnTo>
                  <a:lnTo>
                    <a:pt x="316" y="53"/>
                  </a:lnTo>
                  <a:lnTo>
                    <a:pt x="313" y="51"/>
                  </a:lnTo>
                  <a:lnTo>
                    <a:pt x="309" y="51"/>
                  </a:lnTo>
                  <a:lnTo>
                    <a:pt x="307" y="51"/>
                  </a:lnTo>
                  <a:lnTo>
                    <a:pt x="304" y="52"/>
                  </a:lnTo>
                  <a:lnTo>
                    <a:pt x="301" y="53"/>
                  </a:lnTo>
                  <a:lnTo>
                    <a:pt x="274" y="69"/>
                  </a:lnTo>
                  <a:lnTo>
                    <a:pt x="266" y="63"/>
                  </a:lnTo>
                  <a:lnTo>
                    <a:pt x="256" y="56"/>
                  </a:lnTo>
                  <a:lnTo>
                    <a:pt x="246" y="51"/>
                  </a:lnTo>
                  <a:lnTo>
                    <a:pt x="237" y="47"/>
                  </a:lnTo>
                  <a:lnTo>
                    <a:pt x="237" y="14"/>
                  </a:lnTo>
                  <a:lnTo>
                    <a:pt x="236" y="10"/>
                  </a:lnTo>
                  <a:lnTo>
                    <a:pt x="236" y="8"/>
                  </a:lnTo>
                  <a:lnTo>
                    <a:pt x="233" y="5"/>
                  </a:lnTo>
                  <a:lnTo>
                    <a:pt x="232" y="3"/>
                  </a:lnTo>
                  <a:lnTo>
                    <a:pt x="229" y="2"/>
                  </a:lnTo>
                  <a:lnTo>
                    <a:pt x="227" y="1"/>
                  </a:lnTo>
                  <a:lnTo>
                    <a:pt x="224" y="0"/>
                  </a:lnTo>
                  <a:lnTo>
                    <a:pt x="222" y="0"/>
                  </a:lnTo>
                  <a:lnTo>
                    <a:pt x="146" y="0"/>
                  </a:lnTo>
                  <a:lnTo>
                    <a:pt x="143" y="0"/>
                  </a:lnTo>
                  <a:lnTo>
                    <a:pt x="140" y="1"/>
                  </a:lnTo>
                  <a:lnTo>
                    <a:pt x="137" y="2"/>
                  </a:lnTo>
                  <a:lnTo>
                    <a:pt x="135" y="3"/>
                  </a:lnTo>
                  <a:lnTo>
                    <a:pt x="134" y="5"/>
                  </a:lnTo>
                  <a:lnTo>
                    <a:pt x="132" y="8"/>
                  </a:lnTo>
                  <a:lnTo>
                    <a:pt x="132" y="10"/>
                  </a:lnTo>
                  <a:lnTo>
                    <a:pt x="131" y="14"/>
                  </a:lnTo>
                  <a:lnTo>
                    <a:pt x="131" y="47"/>
                  </a:lnTo>
                  <a:lnTo>
                    <a:pt x="120" y="52"/>
                  </a:lnTo>
                  <a:lnTo>
                    <a:pt x="109" y="57"/>
                  </a:lnTo>
                  <a:lnTo>
                    <a:pt x="99" y="63"/>
                  </a:lnTo>
                  <a:lnTo>
                    <a:pt x="90" y="69"/>
                  </a:lnTo>
                  <a:lnTo>
                    <a:pt x="61" y="53"/>
                  </a:lnTo>
                  <a:lnTo>
                    <a:pt x="58" y="52"/>
                  </a:lnTo>
                  <a:lnTo>
                    <a:pt x="55" y="51"/>
                  </a:lnTo>
                  <a:lnTo>
                    <a:pt x="53" y="51"/>
                  </a:lnTo>
                  <a:lnTo>
                    <a:pt x="49" y="51"/>
                  </a:lnTo>
                  <a:lnTo>
                    <a:pt x="47" y="52"/>
                  </a:lnTo>
                  <a:lnTo>
                    <a:pt x="44" y="54"/>
                  </a:lnTo>
                  <a:lnTo>
                    <a:pt x="42" y="56"/>
                  </a:lnTo>
                  <a:lnTo>
                    <a:pt x="41" y="59"/>
                  </a:lnTo>
                  <a:lnTo>
                    <a:pt x="2" y="124"/>
                  </a:lnTo>
                  <a:lnTo>
                    <a:pt x="1" y="126"/>
                  </a:lnTo>
                  <a:lnTo>
                    <a:pt x="0" y="129"/>
                  </a:lnTo>
                  <a:lnTo>
                    <a:pt x="0" y="132"/>
                  </a:lnTo>
                  <a:lnTo>
                    <a:pt x="1" y="136"/>
                  </a:lnTo>
                  <a:lnTo>
                    <a:pt x="2" y="139"/>
                  </a:lnTo>
                  <a:lnTo>
                    <a:pt x="3" y="141"/>
                  </a:lnTo>
                  <a:lnTo>
                    <a:pt x="6" y="143"/>
                  </a:lnTo>
                  <a:lnTo>
                    <a:pt x="8" y="144"/>
                  </a:lnTo>
                  <a:lnTo>
                    <a:pt x="36" y="160"/>
                  </a:lnTo>
                  <a:lnTo>
                    <a:pt x="34" y="172"/>
                  </a:lnTo>
                  <a:lnTo>
                    <a:pt x="34" y="183"/>
                  </a:lnTo>
                  <a:lnTo>
                    <a:pt x="34" y="195"/>
                  </a:lnTo>
                  <a:lnTo>
                    <a:pt x="36" y="207"/>
                  </a:lnTo>
                  <a:lnTo>
                    <a:pt x="8" y="223"/>
                  </a:lnTo>
                  <a:lnTo>
                    <a:pt x="6" y="224"/>
                  </a:lnTo>
                  <a:lnTo>
                    <a:pt x="3" y="227"/>
                  </a:lnTo>
                  <a:lnTo>
                    <a:pt x="1" y="230"/>
                  </a:lnTo>
                  <a:lnTo>
                    <a:pt x="0" y="233"/>
                  </a:lnTo>
                  <a:lnTo>
                    <a:pt x="0" y="235"/>
                  </a:lnTo>
                  <a:lnTo>
                    <a:pt x="0" y="237"/>
                  </a:lnTo>
                  <a:lnTo>
                    <a:pt x="1" y="240"/>
                  </a:lnTo>
                  <a:lnTo>
                    <a:pt x="2" y="243"/>
                  </a:lnTo>
                  <a:lnTo>
                    <a:pt x="40" y="309"/>
                  </a:lnTo>
                  <a:lnTo>
                    <a:pt x="42" y="311"/>
                  </a:lnTo>
                  <a:lnTo>
                    <a:pt x="44" y="313"/>
                  </a:lnTo>
                  <a:lnTo>
                    <a:pt x="46" y="314"/>
                  </a:lnTo>
                  <a:lnTo>
                    <a:pt x="48" y="315"/>
                  </a:lnTo>
                  <a:lnTo>
                    <a:pt x="55" y="316"/>
                  </a:lnTo>
                  <a:lnTo>
                    <a:pt x="60" y="314"/>
                  </a:lnTo>
                  <a:lnTo>
                    <a:pt x="90" y="297"/>
                  </a:lnTo>
                  <a:lnTo>
                    <a:pt x="99" y="304"/>
                  </a:lnTo>
                  <a:lnTo>
                    <a:pt x="109" y="310"/>
                  </a:lnTo>
                  <a:lnTo>
                    <a:pt x="120" y="316"/>
                  </a:lnTo>
                  <a:lnTo>
                    <a:pt x="131" y="321"/>
                  </a:lnTo>
                  <a:lnTo>
                    <a:pt x="131" y="354"/>
                  </a:lnTo>
                  <a:lnTo>
                    <a:pt x="132" y="356"/>
                  </a:lnTo>
                  <a:lnTo>
                    <a:pt x="132" y="359"/>
                  </a:lnTo>
                  <a:lnTo>
                    <a:pt x="134" y="361"/>
                  </a:lnTo>
                  <a:lnTo>
                    <a:pt x="135" y="363"/>
                  </a:lnTo>
                  <a:lnTo>
                    <a:pt x="137" y="366"/>
                  </a:lnTo>
                  <a:lnTo>
                    <a:pt x="140" y="368"/>
                  </a:lnTo>
                  <a:lnTo>
                    <a:pt x="143" y="368"/>
                  </a:lnTo>
                  <a:lnTo>
                    <a:pt x="146" y="369"/>
                  </a:lnTo>
                  <a:lnTo>
                    <a:pt x="222" y="369"/>
                  </a:lnTo>
                  <a:lnTo>
                    <a:pt x="225" y="368"/>
                  </a:lnTo>
                  <a:lnTo>
                    <a:pt x="227" y="368"/>
                  </a:lnTo>
                  <a:lnTo>
                    <a:pt x="229" y="366"/>
                  </a:lnTo>
                  <a:lnTo>
                    <a:pt x="232" y="363"/>
                  </a:lnTo>
                  <a:lnTo>
                    <a:pt x="233" y="361"/>
                  </a:lnTo>
                  <a:lnTo>
                    <a:pt x="236" y="359"/>
                  </a:lnTo>
                  <a:lnTo>
                    <a:pt x="236" y="356"/>
                  </a:lnTo>
                  <a:lnTo>
                    <a:pt x="237" y="354"/>
                  </a:lnTo>
                  <a:lnTo>
                    <a:pt x="237" y="321"/>
                  </a:lnTo>
                  <a:lnTo>
                    <a:pt x="246" y="316"/>
                  </a:lnTo>
                  <a:lnTo>
                    <a:pt x="256" y="311"/>
                  </a:lnTo>
                  <a:lnTo>
                    <a:pt x="266" y="305"/>
                  </a:lnTo>
                  <a:lnTo>
                    <a:pt x="274" y="298"/>
                  </a:lnTo>
                  <a:lnTo>
                    <a:pt x="302" y="313"/>
                  </a:lnTo>
                  <a:lnTo>
                    <a:pt x="305" y="315"/>
                  </a:lnTo>
                  <a:lnTo>
                    <a:pt x="307" y="315"/>
                  </a:lnTo>
                  <a:lnTo>
                    <a:pt x="310" y="316"/>
                  </a:lnTo>
                  <a:lnTo>
                    <a:pt x="314" y="316"/>
                  </a:lnTo>
                  <a:lnTo>
                    <a:pt x="319" y="313"/>
                  </a:lnTo>
                  <a:lnTo>
                    <a:pt x="322" y="309"/>
                  </a:lnTo>
                  <a:lnTo>
                    <a:pt x="360" y="243"/>
                  </a:lnTo>
                  <a:lnTo>
                    <a:pt x="362" y="240"/>
                  </a:lnTo>
                  <a:lnTo>
                    <a:pt x="362" y="237"/>
                  </a:lnTo>
                  <a:lnTo>
                    <a:pt x="362" y="234"/>
                  </a:lnTo>
                  <a:lnTo>
                    <a:pt x="362" y="232"/>
                  </a:lnTo>
                  <a:lnTo>
                    <a:pt x="361" y="229"/>
                  </a:lnTo>
                  <a:lnTo>
                    <a:pt x="359" y="227"/>
                  </a:lnTo>
                  <a:lnTo>
                    <a:pt x="357" y="224"/>
                  </a:lnTo>
                  <a:lnTo>
                    <a:pt x="354"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70300" y="3263673"/>
            <a:ext cx="4454979" cy="3163035"/>
          </a:xfrm>
          <a:prstGeom prst="rect">
            <a:avLst/>
          </a:prstGeom>
        </p:spPr>
      </p:pic>
    </p:spTree>
    <p:extLst>
      <p:ext uri="{BB962C8B-B14F-4D97-AF65-F5344CB8AC3E}">
        <p14:creationId xmlns:p14="http://schemas.microsoft.com/office/powerpoint/2010/main" val="27476793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p:nvPr>
        </p:nvSpPr>
        <p:spPr/>
        <p:txBody>
          <a:bodyPr/>
          <a:lstStyle/>
          <a:p>
            <a:r>
              <a:rPr lang="en-US" dirty="0"/>
              <a:t>Project analysis slide 2</a:t>
            </a:r>
          </a:p>
        </p:txBody>
      </p:sp>
      <p:pic>
        <p:nvPicPr>
          <p:cNvPr id="2" name="Content Placeholder 1"/>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64724" y="762000"/>
            <a:ext cx="11627249" cy="6096000"/>
          </a:xfrm>
        </p:spPr>
      </p:pic>
      <p:cxnSp>
        <p:nvCxnSpPr>
          <p:cNvPr id="8" name="Straight Connector 7">
            <a:extLst>
              <a:ext uri="{FF2B5EF4-FFF2-40B4-BE49-F238E27FC236}">
                <a16:creationId xmlns:a16="http://schemas.microsoft.com/office/drawing/2014/main" id="{D0986099-F5F2-4E8B-BE17-81194861A00C}"/>
              </a:ext>
              <a:ext uri="{C183D7F6-B498-43B3-948B-1728B52AA6E4}">
                <adec:decorative xmlns="" xmlns:adec="http://schemas.microsoft.com/office/drawing/2017/decorative" val="1"/>
              </a:ext>
            </a:extLst>
          </p:cNvPr>
          <p:cNvCxnSpPr>
            <a:cxnSpLocks/>
          </p:cNvCxnSpPr>
          <p:nvPr/>
        </p:nvCxnSpPr>
        <p:spPr>
          <a:xfrm>
            <a:off x="8610600" y="522898"/>
            <a:ext cx="3581400"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367884"/>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smtClean="0">
                <a:solidFill>
                  <a:schemeClr val="tx1">
                    <a:lumMod val="75000"/>
                    <a:lumOff val="25000"/>
                  </a:schemeClr>
                </a:solidFill>
              </a:rPr>
              <a:t>What is Machine Learning</a:t>
            </a:r>
            <a:r>
              <a:rPr lang="en-US" sz="2800" dirty="0">
                <a:solidFill>
                  <a:schemeClr val="tx1">
                    <a:lumMod val="75000"/>
                    <a:lumOff val="25000"/>
                  </a:schemeClr>
                </a:solidFill>
              </a:rPr>
              <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 xmlns:adec="http://schemas.microsoft.com/office/drawing/2017/decorative" val="1"/>
              </a:ext>
            </a:extLst>
          </p:cNvPr>
          <p:cNvCxnSpPr>
            <a:cxnSpLocks/>
          </p:cNvCxnSpPr>
          <p:nvPr/>
        </p:nvCxnSpPr>
        <p:spPr>
          <a:xfrm>
            <a:off x="0" y="522898"/>
            <a:ext cx="3670300"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pSp>
        <p:nvGrpSpPr>
          <p:cNvPr id="39" name="Group 38" descr="Icon of gears. ">
            <a:extLst>
              <a:ext uri="{FF2B5EF4-FFF2-40B4-BE49-F238E27FC236}">
                <a16:creationId xmlns:a16="http://schemas.microsoft.com/office/drawing/2014/main" id="{5BC0E3F0-447D-4721-AB1F-C8243BA36671}"/>
              </a:ext>
            </a:extLst>
          </p:cNvPr>
          <p:cNvGrpSpPr/>
          <p:nvPr/>
        </p:nvGrpSpPr>
        <p:grpSpPr>
          <a:xfrm>
            <a:off x="4717582" y="5353558"/>
            <a:ext cx="343837" cy="343837"/>
            <a:chOff x="7613650" y="1387475"/>
            <a:chExt cx="284163" cy="284163"/>
          </a:xfrm>
          <a:solidFill>
            <a:schemeClr val="bg1"/>
          </a:solidFill>
        </p:grpSpPr>
        <p:sp>
          <p:nvSpPr>
            <p:cNvPr id="40" name="Freeform 4359">
              <a:extLst>
                <a:ext uri="{FF2B5EF4-FFF2-40B4-BE49-F238E27FC236}">
                  <a16:creationId xmlns:a16="http://schemas.microsoft.com/office/drawing/2014/main" id="{351831F3-9830-4A23-8B34-11A3FCCA027E}"/>
                </a:ext>
              </a:extLst>
            </p:cNvPr>
            <p:cNvSpPr>
              <a:spLocks noEditPoints="1"/>
            </p:cNvSpPr>
            <p:nvPr/>
          </p:nvSpPr>
          <p:spPr bwMode="auto">
            <a:xfrm>
              <a:off x="7613650" y="1471613"/>
              <a:ext cx="200025" cy="200025"/>
            </a:xfrm>
            <a:custGeom>
              <a:avLst/>
              <a:gdLst>
                <a:gd name="T0" fmla="*/ 276 w 629"/>
                <a:gd name="T1" fmla="*/ 436 h 629"/>
                <a:gd name="T2" fmla="*/ 233 w 629"/>
                <a:gd name="T3" fmla="*/ 411 h 629"/>
                <a:gd name="T4" fmla="*/ 202 w 629"/>
                <a:gd name="T5" fmla="*/ 374 h 629"/>
                <a:gd name="T6" fmla="*/ 187 w 629"/>
                <a:gd name="T7" fmla="*/ 325 h 629"/>
                <a:gd name="T8" fmla="*/ 192 w 629"/>
                <a:gd name="T9" fmla="*/ 274 h 629"/>
                <a:gd name="T10" fmla="*/ 216 w 629"/>
                <a:gd name="T11" fmla="*/ 231 h 629"/>
                <a:gd name="T12" fmla="*/ 253 w 629"/>
                <a:gd name="T13" fmla="*/ 199 h 629"/>
                <a:gd name="T14" fmla="*/ 301 w 629"/>
                <a:gd name="T15" fmla="*/ 184 h 629"/>
                <a:gd name="T16" fmla="*/ 352 w 629"/>
                <a:gd name="T17" fmla="*/ 190 h 629"/>
                <a:gd name="T18" fmla="*/ 395 w 629"/>
                <a:gd name="T19" fmla="*/ 213 h 629"/>
                <a:gd name="T20" fmla="*/ 426 w 629"/>
                <a:gd name="T21" fmla="*/ 252 h 629"/>
                <a:gd name="T22" fmla="*/ 441 w 629"/>
                <a:gd name="T23" fmla="*/ 300 h 629"/>
                <a:gd name="T24" fmla="*/ 436 w 629"/>
                <a:gd name="T25" fmla="*/ 350 h 629"/>
                <a:gd name="T26" fmla="*/ 413 w 629"/>
                <a:gd name="T27" fmla="*/ 394 h 629"/>
                <a:gd name="T28" fmla="*/ 375 w 629"/>
                <a:gd name="T29" fmla="*/ 425 h 629"/>
                <a:gd name="T30" fmla="*/ 327 w 629"/>
                <a:gd name="T31" fmla="*/ 440 h 629"/>
                <a:gd name="T32" fmla="*/ 572 w 629"/>
                <a:gd name="T33" fmla="*/ 346 h 629"/>
                <a:gd name="T34" fmla="*/ 574 w 629"/>
                <a:gd name="T35" fmla="*/ 302 h 629"/>
                <a:gd name="T36" fmla="*/ 620 w 629"/>
                <a:gd name="T37" fmla="*/ 241 h 629"/>
                <a:gd name="T38" fmla="*/ 628 w 629"/>
                <a:gd name="T39" fmla="*/ 231 h 629"/>
                <a:gd name="T40" fmla="*/ 625 w 629"/>
                <a:gd name="T41" fmla="*/ 219 h 629"/>
                <a:gd name="T42" fmla="*/ 544 w 629"/>
                <a:gd name="T43" fmla="*/ 84 h 629"/>
                <a:gd name="T44" fmla="*/ 532 w 629"/>
                <a:gd name="T45" fmla="*/ 83 h 629"/>
                <a:gd name="T46" fmla="*/ 447 w 629"/>
                <a:gd name="T47" fmla="*/ 88 h 629"/>
                <a:gd name="T48" fmla="*/ 407 w 629"/>
                <a:gd name="T49" fmla="*/ 69 h 629"/>
                <a:gd name="T50" fmla="*/ 404 w 629"/>
                <a:gd name="T51" fmla="*/ 7 h 629"/>
                <a:gd name="T52" fmla="*/ 395 w 629"/>
                <a:gd name="T53" fmla="*/ 0 h 629"/>
                <a:gd name="T54" fmla="*/ 235 w 629"/>
                <a:gd name="T55" fmla="*/ 1 h 629"/>
                <a:gd name="T56" fmla="*/ 227 w 629"/>
                <a:gd name="T57" fmla="*/ 10 h 629"/>
                <a:gd name="T58" fmla="*/ 216 w 629"/>
                <a:gd name="T59" fmla="*/ 72 h 629"/>
                <a:gd name="T60" fmla="*/ 177 w 629"/>
                <a:gd name="T61" fmla="*/ 91 h 629"/>
                <a:gd name="T62" fmla="*/ 98 w 629"/>
                <a:gd name="T63" fmla="*/ 84 h 629"/>
                <a:gd name="T64" fmla="*/ 87 w 629"/>
                <a:gd name="T65" fmla="*/ 83 h 629"/>
                <a:gd name="T66" fmla="*/ 78 w 629"/>
                <a:gd name="T67" fmla="*/ 90 h 629"/>
                <a:gd name="T68" fmla="*/ 1 w 629"/>
                <a:gd name="T69" fmla="*/ 228 h 629"/>
                <a:gd name="T70" fmla="*/ 57 w 629"/>
                <a:gd name="T71" fmla="*/ 269 h 629"/>
                <a:gd name="T72" fmla="*/ 54 w 629"/>
                <a:gd name="T73" fmla="*/ 313 h 629"/>
                <a:gd name="T74" fmla="*/ 57 w 629"/>
                <a:gd name="T75" fmla="*/ 355 h 629"/>
                <a:gd name="T76" fmla="*/ 2 w 629"/>
                <a:gd name="T77" fmla="*/ 391 h 629"/>
                <a:gd name="T78" fmla="*/ 1 w 629"/>
                <a:gd name="T79" fmla="*/ 402 h 629"/>
                <a:gd name="T80" fmla="*/ 86 w 629"/>
                <a:gd name="T81" fmla="*/ 543 h 629"/>
                <a:gd name="T82" fmla="*/ 98 w 629"/>
                <a:gd name="T83" fmla="*/ 542 h 629"/>
                <a:gd name="T84" fmla="*/ 177 w 629"/>
                <a:gd name="T85" fmla="*/ 533 h 629"/>
                <a:gd name="T86" fmla="*/ 216 w 629"/>
                <a:gd name="T87" fmla="*/ 552 h 629"/>
                <a:gd name="T88" fmla="*/ 227 w 629"/>
                <a:gd name="T89" fmla="*/ 620 h 629"/>
                <a:gd name="T90" fmla="*/ 235 w 629"/>
                <a:gd name="T91" fmla="*/ 628 h 629"/>
                <a:gd name="T92" fmla="*/ 395 w 629"/>
                <a:gd name="T93" fmla="*/ 629 h 629"/>
                <a:gd name="T94" fmla="*/ 404 w 629"/>
                <a:gd name="T95" fmla="*/ 623 h 629"/>
                <a:gd name="T96" fmla="*/ 407 w 629"/>
                <a:gd name="T97" fmla="*/ 556 h 629"/>
                <a:gd name="T98" fmla="*/ 447 w 629"/>
                <a:gd name="T99" fmla="*/ 538 h 629"/>
                <a:gd name="T100" fmla="*/ 533 w 629"/>
                <a:gd name="T101" fmla="*/ 543 h 629"/>
                <a:gd name="T102" fmla="*/ 545 w 629"/>
                <a:gd name="T103" fmla="*/ 543 h 629"/>
                <a:gd name="T104" fmla="*/ 627 w 629"/>
                <a:gd name="T105" fmla="*/ 405 h 629"/>
                <a:gd name="T106" fmla="*/ 628 w 629"/>
                <a:gd name="T107" fmla="*/ 394 h 629"/>
                <a:gd name="T108" fmla="*/ 621 w 629"/>
                <a:gd name="T109" fmla="*/ 385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9" h="629">
                  <a:moveTo>
                    <a:pt x="314" y="441"/>
                  </a:moveTo>
                  <a:lnTo>
                    <a:pt x="301" y="440"/>
                  </a:lnTo>
                  <a:lnTo>
                    <a:pt x="288" y="439"/>
                  </a:lnTo>
                  <a:lnTo>
                    <a:pt x="276" y="436"/>
                  </a:lnTo>
                  <a:lnTo>
                    <a:pt x="264" y="430"/>
                  </a:lnTo>
                  <a:lnTo>
                    <a:pt x="253" y="425"/>
                  </a:lnTo>
                  <a:lnTo>
                    <a:pt x="242" y="418"/>
                  </a:lnTo>
                  <a:lnTo>
                    <a:pt x="233" y="411"/>
                  </a:lnTo>
                  <a:lnTo>
                    <a:pt x="223" y="404"/>
                  </a:lnTo>
                  <a:lnTo>
                    <a:pt x="216" y="394"/>
                  </a:lnTo>
                  <a:lnTo>
                    <a:pt x="208" y="384"/>
                  </a:lnTo>
                  <a:lnTo>
                    <a:pt x="202" y="374"/>
                  </a:lnTo>
                  <a:lnTo>
                    <a:pt x="196" y="362"/>
                  </a:lnTo>
                  <a:lnTo>
                    <a:pt x="192" y="350"/>
                  </a:lnTo>
                  <a:lnTo>
                    <a:pt x="189" y="338"/>
                  </a:lnTo>
                  <a:lnTo>
                    <a:pt x="187" y="325"/>
                  </a:lnTo>
                  <a:lnTo>
                    <a:pt x="186" y="313"/>
                  </a:lnTo>
                  <a:lnTo>
                    <a:pt x="187" y="300"/>
                  </a:lnTo>
                  <a:lnTo>
                    <a:pt x="189" y="287"/>
                  </a:lnTo>
                  <a:lnTo>
                    <a:pt x="192" y="274"/>
                  </a:lnTo>
                  <a:lnTo>
                    <a:pt x="196" y="262"/>
                  </a:lnTo>
                  <a:lnTo>
                    <a:pt x="202" y="252"/>
                  </a:lnTo>
                  <a:lnTo>
                    <a:pt x="208" y="241"/>
                  </a:lnTo>
                  <a:lnTo>
                    <a:pt x="216" y="231"/>
                  </a:lnTo>
                  <a:lnTo>
                    <a:pt x="223" y="222"/>
                  </a:lnTo>
                  <a:lnTo>
                    <a:pt x="233" y="213"/>
                  </a:lnTo>
                  <a:lnTo>
                    <a:pt x="242" y="206"/>
                  </a:lnTo>
                  <a:lnTo>
                    <a:pt x="253" y="199"/>
                  </a:lnTo>
                  <a:lnTo>
                    <a:pt x="264" y="194"/>
                  </a:lnTo>
                  <a:lnTo>
                    <a:pt x="276" y="190"/>
                  </a:lnTo>
                  <a:lnTo>
                    <a:pt x="288" y="186"/>
                  </a:lnTo>
                  <a:lnTo>
                    <a:pt x="301" y="184"/>
                  </a:lnTo>
                  <a:lnTo>
                    <a:pt x="314" y="184"/>
                  </a:lnTo>
                  <a:lnTo>
                    <a:pt x="327" y="184"/>
                  </a:lnTo>
                  <a:lnTo>
                    <a:pt x="340" y="186"/>
                  </a:lnTo>
                  <a:lnTo>
                    <a:pt x="352" y="190"/>
                  </a:lnTo>
                  <a:lnTo>
                    <a:pt x="363" y="194"/>
                  </a:lnTo>
                  <a:lnTo>
                    <a:pt x="375" y="199"/>
                  </a:lnTo>
                  <a:lnTo>
                    <a:pt x="386" y="206"/>
                  </a:lnTo>
                  <a:lnTo>
                    <a:pt x="395" y="213"/>
                  </a:lnTo>
                  <a:lnTo>
                    <a:pt x="404" y="222"/>
                  </a:lnTo>
                  <a:lnTo>
                    <a:pt x="413" y="231"/>
                  </a:lnTo>
                  <a:lnTo>
                    <a:pt x="420" y="241"/>
                  </a:lnTo>
                  <a:lnTo>
                    <a:pt x="426" y="252"/>
                  </a:lnTo>
                  <a:lnTo>
                    <a:pt x="432" y="262"/>
                  </a:lnTo>
                  <a:lnTo>
                    <a:pt x="436" y="274"/>
                  </a:lnTo>
                  <a:lnTo>
                    <a:pt x="439" y="287"/>
                  </a:lnTo>
                  <a:lnTo>
                    <a:pt x="441" y="300"/>
                  </a:lnTo>
                  <a:lnTo>
                    <a:pt x="443" y="313"/>
                  </a:lnTo>
                  <a:lnTo>
                    <a:pt x="441" y="325"/>
                  </a:lnTo>
                  <a:lnTo>
                    <a:pt x="439" y="338"/>
                  </a:lnTo>
                  <a:lnTo>
                    <a:pt x="436" y="350"/>
                  </a:lnTo>
                  <a:lnTo>
                    <a:pt x="432" y="362"/>
                  </a:lnTo>
                  <a:lnTo>
                    <a:pt x="426" y="374"/>
                  </a:lnTo>
                  <a:lnTo>
                    <a:pt x="420" y="384"/>
                  </a:lnTo>
                  <a:lnTo>
                    <a:pt x="413" y="394"/>
                  </a:lnTo>
                  <a:lnTo>
                    <a:pt x="404" y="404"/>
                  </a:lnTo>
                  <a:lnTo>
                    <a:pt x="395" y="411"/>
                  </a:lnTo>
                  <a:lnTo>
                    <a:pt x="386" y="418"/>
                  </a:lnTo>
                  <a:lnTo>
                    <a:pt x="375" y="425"/>
                  </a:lnTo>
                  <a:lnTo>
                    <a:pt x="363" y="430"/>
                  </a:lnTo>
                  <a:lnTo>
                    <a:pt x="352" y="436"/>
                  </a:lnTo>
                  <a:lnTo>
                    <a:pt x="340" y="439"/>
                  </a:lnTo>
                  <a:lnTo>
                    <a:pt x="327" y="440"/>
                  </a:lnTo>
                  <a:lnTo>
                    <a:pt x="314" y="441"/>
                  </a:lnTo>
                  <a:close/>
                  <a:moveTo>
                    <a:pt x="621" y="385"/>
                  </a:moveTo>
                  <a:lnTo>
                    <a:pt x="571" y="355"/>
                  </a:lnTo>
                  <a:lnTo>
                    <a:pt x="572" y="346"/>
                  </a:lnTo>
                  <a:lnTo>
                    <a:pt x="573" y="335"/>
                  </a:lnTo>
                  <a:lnTo>
                    <a:pt x="574" y="323"/>
                  </a:lnTo>
                  <a:lnTo>
                    <a:pt x="574" y="313"/>
                  </a:lnTo>
                  <a:lnTo>
                    <a:pt x="574" y="302"/>
                  </a:lnTo>
                  <a:lnTo>
                    <a:pt x="573" y="291"/>
                  </a:lnTo>
                  <a:lnTo>
                    <a:pt x="572" y="280"/>
                  </a:lnTo>
                  <a:lnTo>
                    <a:pt x="570" y="269"/>
                  </a:lnTo>
                  <a:lnTo>
                    <a:pt x="620" y="241"/>
                  </a:lnTo>
                  <a:lnTo>
                    <a:pt x="623" y="239"/>
                  </a:lnTo>
                  <a:lnTo>
                    <a:pt x="624" y="237"/>
                  </a:lnTo>
                  <a:lnTo>
                    <a:pt x="627" y="234"/>
                  </a:lnTo>
                  <a:lnTo>
                    <a:pt x="628" y="231"/>
                  </a:lnTo>
                  <a:lnTo>
                    <a:pt x="628" y="228"/>
                  </a:lnTo>
                  <a:lnTo>
                    <a:pt x="628" y="226"/>
                  </a:lnTo>
                  <a:lnTo>
                    <a:pt x="628" y="223"/>
                  </a:lnTo>
                  <a:lnTo>
                    <a:pt x="625" y="219"/>
                  </a:lnTo>
                  <a:lnTo>
                    <a:pt x="551" y="90"/>
                  </a:lnTo>
                  <a:lnTo>
                    <a:pt x="548" y="87"/>
                  </a:lnTo>
                  <a:lnTo>
                    <a:pt x="546" y="85"/>
                  </a:lnTo>
                  <a:lnTo>
                    <a:pt x="544" y="84"/>
                  </a:lnTo>
                  <a:lnTo>
                    <a:pt x="541" y="83"/>
                  </a:lnTo>
                  <a:lnTo>
                    <a:pt x="539" y="81"/>
                  </a:lnTo>
                  <a:lnTo>
                    <a:pt x="536" y="81"/>
                  </a:lnTo>
                  <a:lnTo>
                    <a:pt x="532" y="83"/>
                  </a:lnTo>
                  <a:lnTo>
                    <a:pt x="530" y="84"/>
                  </a:lnTo>
                  <a:lnTo>
                    <a:pt x="481" y="113"/>
                  </a:lnTo>
                  <a:lnTo>
                    <a:pt x="465" y="99"/>
                  </a:lnTo>
                  <a:lnTo>
                    <a:pt x="447" y="88"/>
                  </a:lnTo>
                  <a:lnTo>
                    <a:pt x="438" y="83"/>
                  </a:lnTo>
                  <a:lnTo>
                    <a:pt x="429" y="77"/>
                  </a:lnTo>
                  <a:lnTo>
                    <a:pt x="418" y="73"/>
                  </a:lnTo>
                  <a:lnTo>
                    <a:pt x="407" y="69"/>
                  </a:lnTo>
                  <a:lnTo>
                    <a:pt x="407" y="15"/>
                  </a:lnTo>
                  <a:lnTo>
                    <a:pt x="407" y="12"/>
                  </a:lnTo>
                  <a:lnTo>
                    <a:pt x="406" y="10"/>
                  </a:lnTo>
                  <a:lnTo>
                    <a:pt x="404" y="7"/>
                  </a:lnTo>
                  <a:lnTo>
                    <a:pt x="403" y="4"/>
                  </a:lnTo>
                  <a:lnTo>
                    <a:pt x="401" y="2"/>
                  </a:lnTo>
                  <a:lnTo>
                    <a:pt x="398" y="1"/>
                  </a:lnTo>
                  <a:lnTo>
                    <a:pt x="395" y="0"/>
                  </a:lnTo>
                  <a:lnTo>
                    <a:pt x="392" y="0"/>
                  </a:lnTo>
                  <a:lnTo>
                    <a:pt x="241" y="0"/>
                  </a:lnTo>
                  <a:lnTo>
                    <a:pt x="238" y="0"/>
                  </a:lnTo>
                  <a:lnTo>
                    <a:pt x="235" y="1"/>
                  </a:lnTo>
                  <a:lnTo>
                    <a:pt x="233" y="2"/>
                  </a:lnTo>
                  <a:lnTo>
                    <a:pt x="231" y="4"/>
                  </a:lnTo>
                  <a:lnTo>
                    <a:pt x="229" y="7"/>
                  </a:lnTo>
                  <a:lnTo>
                    <a:pt x="227" y="10"/>
                  </a:lnTo>
                  <a:lnTo>
                    <a:pt x="226" y="12"/>
                  </a:lnTo>
                  <a:lnTo>
                    <a:pt x="226" y="15"/>
                  </a:lnTo>
                  <a:lnTo>
                    <a:pt x="226" y="69"/>
                  </a:lnTo>
                  <a:lnTo>
                    <a:pt x="216" y="72"/>
                  </a:lnTo>
                  <a:lnTo>
                    <a:pt x="206" y="76"/>
                  </a:lnTo>
                  <a:lnTo>
                    <a:pt x="196" y="80"/>
                  </a:lnTo>
                  <a:lnTo>
                    <a:pt x="187" y="86"/>
                  </a:lnTo>
                  <a:lnTo>
                    <a:pt x="177" y="91"/>
                  </a:lnTo>
                  <a:lnTo>
                    <a:pt x="168" y="98"/>
                  </a:lnTo>
                  <a:lnTo>
                    <a:pt x="159" y="105"/>
                  </a:lnTo>
                  <a:lnTo>
                    <a:pt x="149" y="113"/>
                  </a:lnTo>
                  <a:lnTo>
                    <a:pt x="98" y="84"/>
                  </a:lnTo>
                  <a:lnTo>
                    <a:pt x="96" y="83"/>
                  </a:lnTo>
                  <a:lnTo>
                    <a:pt x="93" y="81"/>
                  </a:lnTo>
                  <a:lnTo>
                    <a:pt x="90" y="81"/>
                  </a:lnTo>
                  <a:lnTo>
                    <a:pt x="87" y="83"/>
                  </a:lnTo>
                  <a:lnTo>
                    <a:pt x="84" y="84"/>
                  </a:lnTo>
                  <a:lnTo>
                    <a:pt x="82" y="85"/>
                  </a:lnTo>
                  <a:lnTo>
                    <a:pt x="80" y="87"/>
                  </a:lnTo>
                  <a:lnTo>
                    <a:pt x="78" y="90"/>
                  </a:lnTo>
                  <a:lnTo>
                    <a:pt x="3" y="219"/>
                  </a:lnTo>
                  <a:lnTo>
                    <a:pt x="1" y="222"/>
                  </a:lnTo>
                  <a:lnTo>
                    <a:pt x="1" y="225"/>
                  </a:lnTo>
                  <a:lnTo>
                    <a:pt x="1" y="228"/>
                  </a:lnTo>
                  <a:lnTo>
                    <a:pt x="1" y="230"/>
                  </a:lnTo>
                  <a:lnTo>
                    <a:pt x="4" y="236"/>
                  </a:lnTo>
                  <a:lnTo>
                    <a:pt x="8" y="241"/>
                  </a:lnTo>
                  <a:lnTo>
                    <a:pt x="57" y="269"/>
                  </a:lnTo>
                  <a:lnTo>
                    <a:pt x="56" y="280"/>
                  </a:lnTo>
                  <a:lnTo>
                    <a:pt x="55" y="291"/>
                  </a:lnTo>
                  <a:lnTo>
                    <a:pt x="54" y="302"/>
                  </a:lnTo>
                  <a:lnTo>
                    <a:pt x="54" y="313"/>
                  </a:lnTo>
                  <a:lnTo>
                    <a:pt x="54" y="323"/>
                  </a:lnTo>
                  <a:lnTo>
                    <a:pt x="55" y="335"/>
                  </a:lnTo>
                  <a:lnTo>
                    <a:pt x="56" y="346"/>
                  </a:lnTo>
                  <a:lnTo>
                    <a:pt x="57" y="355"/>
                  </a:lnTo>
                  <a:lnTo>
                    <a:pt x="7" y="385"/>
                  </a:lnTo>
                  <a:lnTo>
                    <a:pt x="5" y="387"/>
                  </a:lnTo>
                  <a:lnTo>
                    <a:pt x="3" y="389"/>
                  </a:lnTo>
                  <a:lnTo>
                    <a:pt x="2" y="391"/>
                  </a:lnTo>
                  <a:lnTo>
                    <a:pt x="1" y="394"/>
                  </a:lnTo>
                  <a:lnTo>
                    <a:pt x="0" y="396"/>
                  </a:lnTo>
                  <a:lnTo>
                    <a:pt x="1" y="399"/>
                  </a:lnTo>
                  <a:lnTo>
                    <a:pt x="1" y="402"/>
                  </a:lnTo>
                  <a:lnTo>
                    <a:pt x="2" y="405"/>
                  </a:lnTo>
                  <a:lnTo>
                    <a:pt x="78" y="536"/>
                  </a:lnTo>
                  <a:lnTo>
                    <a:pt x="81" y="540"/>
                  </a:lnTo>
                  <a:lnTo>
                    <a:pt x="86" y="543"/>
                  </a:lnTo>
                  <a:lnTo>
                    <a:pt x="89" y="544"/>
                  </a:lnTo>
                  <a:lnTo>
                    <a:pt x="93" y="544"/>
                  </a:lnTo>
                  <a:lnTo>
                    <a:pt x="95" y="543"/>
                  </a:lnTo>
                  <a:lnTo>
                    <a:pt x="98" y="542"/>
                  </a:lnTo>
                  <a:lnTo>
                    <a:pt x="149" y="513"/>
                  </a:lnTo>
                  <a:lnTo>
                    <a:pt x="159" y="520"/>
                  </a:lnTo>
                  <a:lnTo>
                    <a:pt x="168" y="527"/>
                  </a:lnTo>
                  <a:lnTo>
                    <a:pt x="177" y="533"/>
                  </a:lnTo>
                  <a:lnTo>
                    <a:pt x="187" y="539"/>
                  </a:lnTo>
                  <a:lnTo>
                    <a:pt x="196" y="544"/>
                  </a:lnTo>
                  <a:lnTo>
                    <a:pt x="206" y="549"/>
                  </a:lnTo>
                  <a:lnTo>
                    <a:pt x="216" y="552"/>
                  </a:lnTo>
                  <a:lnTo>
                    <a:pt x="226" y="556"/>
                  </a:lnTo>
                  <a:lnTo>
                    <a:pt x="226" y="614"/>
                  </a:lnTo>
                  <a:lnTo>
                    <a:pt x="226" y="617"/>
                  </a:lnTo>
                  <a:lnTo>
                    <a:pt x="227" y="620"/>
                  </a:lnTo>
                  <a:lnTo>
                    <a:pt x="229" y="623"/>
                  </a:lnTo>
                  <a:lnTo>
                    <a:pt x="231" y="625"/>
                  </a:lnTo>
                  <a:lnTo>
                    <a:pt x="233" y="627"/>
                  </a:lnTo>
                  <a:lnTo>
                    <a:pt x="235" y="628"/>
                  </a:lnTo>
                  <a:lnTo>
                    <a:pt x="238" y="629"/>
                  </a:lnTo>
                  <a:lnTo>
                    <a:pt x="241" y="629"/>
                  </a:lnTo>
                  <a:lnTo>
                    <a:pt x="392" y="629"/>
                  </a:lnTo>
                  <a:lnTo>
                    <a:pt x="395" y="629"/>
                  </a:lnTo>
                  <a:lnTo>
                    <a:pt x="398" y="628"/>
                  </a:lnTo>
                  <a:lnTo>
                    <a:pt x="401" y="627"/>
                  </a:lnTo>
                  <a:lnTo>
                    <a:pt x="403" y="625"/>
                  </a:lnTo>
                  <a:lnTo>
                    <a:pt x="404" y="623"/>
                  </a:lnTo>
                  <a:lnTo>
                    <a:pt x="406" y="620"/>
                  </a:lnTo>
                  <a:lnTo>
                    <a:pt x="407" y="617"/>
                  </a:lnTo>
                  <a:lnTo>
                    <a:pt x="407" y="614"/>
                  </a:lnTo>
                  <a:lnTo>
                    <a:pt x="407" y="556"/>
                  </a:lnTo>
                  <a:lnTo>
                    <a:pt x="418" y="552"/>
                  </a:lnTo>
                  <a:lnTo>
                    <a:pt x="429" y="548"/>
                  </a:lnTo>
                  <a:lnTo>
                    <a:pt x="438" y="544"/>
                  </a:lnTo>
                  <a:lnTo>
                    <a:pt x="447" y="538"/>
                  </a:lnTo>
                  <a:lnTo>
                    <a:pt x="465" y="527"/>
                  </a:lnTo>
                  <a:lnTo>
                    <a:pt x="481" y="513"/>
                  </a:lnTo>
                  <a:lnTo>
                    <a:pt x="530" y="542"/>
                  </a:lnTo>
                  <a:lnTo>
                    <a:pt x="533" y="543"/>
                  </a:lnTo>
                  <a:lnTo>
                    <a:pt x="537" y="544"/>
                  </a:lnTo>
                  <a:lnTo>
                    <a:pt x="539" y="544"/>
                  </a:lnTo>
                  <a:lnTo>
                    <a:pt x="542" y="543"/>
                  </a:lnTo>
                  <a:lnTo>
                    <a:pt x="545" y="543"/>
                  </a:lnTo>
                  <a:lnTo>
                    <a:pt x="547" y="540"/>
                  </a:lnTo>
                  <a:lnTo>
                    <a:pt x="550" y="539"/>
                  </a:lnTo>
                  <a:lnTo>
                    <a:pt x="552" y="536"/>
                  </a:lnTo>
                  <a:lnTo>
                    <a:pt x="627" y="405"/>
                  </a:lnTo>
                  <a:lnTo>
                    <a:pt x="628" y="402"/>
                  </a:lnTo>
                  <a:lnTo>
                    <a:pt x="628" y="399"/>
                  </a:lnTo>
                  <a:lnTo>
                    <a:pt x="629" y="396"/>
                  </a:lnTo>
                  <a:lnTo>
                    <a:pt x="628" y="394"/>
                  </a:lnTo>
                  <a:lnTo>
                    <a:pt x="627" y="391"/>
                  </a:lnTo>
                  <a:lnTo>
                    <a:pt x="625" y="389"/>
                  </a:lnTo>
                  <a:lnTo>
                    <a:pt x="623" y="387"/>
                  </a:lnTo>
                  <a:lnTo>
                    <a:pt x="621" y="3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Freeform 4360">
              <a:extLst>
                <a:ext uri="{FF2B5EF4-FFF2-40B4-BE49-F238E27FC236}">
                  <a16:creationId xmlns:a16="http://schemas.microsoft.com/office/drawing/2014/main" id="{CDB8F87B-81A2-480F-ADA8-BFB5FD890ACD}"/>
                </a:ext>
              </a:extLst>
            </p:cNvPr>
            <p:cNvSpPr>
              <a:spLocks noEditPoints="1"/>
            </p:cNvSpPr>
            <p:nvPr/>
          </p:nvSpPr>
          <p:spPr bwMode="auto">
            <a:xfrm>
              <a:off x="7781925" y="1387475"/>
              <a:ext cx="115888" cy="117475"/>
            </a:xfrm>
            <a:custGeom>
              <a:avLst/>
              <a:gdLst>
                <a:gd name="T0" fmla="*/ 160 w 362"/>
                <a:gd name="T1" fmla="*/ 252 h 369"/>
                <a:gd name="T2" fmla="*/ 135 w 362"/>
                <a:gd name="T3" fmla="*/ 238 h 369"/>
                <a:gd name="T4" fmla="*/ 118 w 362"/>
                <a:gd name="T5" fmla="*/ 218 h 369"/>
                <a:gd name="T6" fmla="*/ 109 w 362"/>
                <a:gd name="T7" fmla="*/ 190 h 369"/>
                <a:gd name="T8" fmla="*/ 113 w 362"/>
                <a:gd name="T9" fmla="*/ 162 h 369"/>
                <a:gd name="T10" fmla="*/ 125 w 362"/>
                <a:gd name="T11" fmla="*/ 138 h 369"/>
                <a:gd name="T12" fmla="*/ 147 w 362"/>
                <a:gd name="T13" fmla="*/ 121 h 369"/>
                <a:gd name="T14" fmla="*/ 174 w 362"/>
                <a:gd name="T15" fmla="*/ 112 h 369"/>
                <a:gd name="T16" fmla="*/ 202 w 362"/>
                <a:gd name="T17" fmla="*/ 114 h 369"/>
                <a:gd name="T18" fmla="*/ 226 w 362"/>
                <a:gd name="T19" fmla="*/ 128 h 369"/>
                <a:gd name="T20" fmla="*/ 244 w 362"/>
                <a:gd name="T21" fmla="*/ 149 h 369"/>
                <a:gd name="T22" fmla="*/ 252 w 362"/>
                <a:gd name="T23" fmla="*/ 176 h 369"/>
                <a:gd name="T24" fmla="*/ 250 w 362"/>
                <a:gd name="T25" fmla="*/ 205 h 369"/>
                <a:gd name="T26" fmla="*/ 236 w 362"/>
                <a:gd name="T27" fmla="*/ 229 h 369"/>
                <a:gd name="T28" fmla="*/ 215 w 362"/>
                <a:gd name="T29" fmla="*/ 247 h 369"/>
                <a:gd name="T30" fmla="*/ 189 w 362"/>
                <a:gd name="T31" fmla="*/ 254 h 369"/>
                <a:gd name="T32" fmla="*/ 328 w 362"/>
                <a:gd name="T33" fmla="*/ 195 h 369"/>
                <a:gd name="T34" fmla="*/ 354 w 362"/>
                <a:gd name="T35" fmla="*/ 144 h 369"/>
                <a:gd name="T36" fmla="*/ 361 w 362"/>
                <a:gd name="T37" fmla="*/ 136 h 369"/>
                <a:gd name="T38" fmla="*/ 360 w 362"/>
                <a:gd name="T39" fmla="*/ 124 h 369"/>
                <a:gd name="T40" fmla="*/ 316 w 362"/>
                <a:gd name="T41" fmla="*/ 53 h 369"/>
                <a:gd name="T42" fmla="*/ 304 w 362"/>
                <a:gd name="T43" fmla="*/ 52 h 369"/>
                <a:gd name="T44" fmla="*/ 256 w 362"/>
                <a:gd name="T45" fmla="*/ 56 h 369"/>
                <a:gd name="T46" fmla="*/ 236 w 362"/>
                <a:gd name="T47" fmla="*/ 10 h 369"/>
                <a:gd name="T48" fmla="*/ 229 w 362"/>
                <a:gd name="T49" fmla="*/ 2 h 369"/>
                <a:gd name="T50" fmla="*/ 146 w 362"/>
                <a:gd name="T51" fmla="*/ 0 h 369"/>
                <a:gd name="T52" fmla="*/ 135 w 362"/>
                <a:gd name="T53" fmla="*/ 3 h 369"/>
                <a:gd name="T54" fmla="*/ 131 w 362"/>
                <a:gd name="T55" fmla="*/ 14 h 369"/>
                <a:gd name="T56" fmla="*/ 99 w 362"/>
                <a:gd name="T57" fmla="*/ 63 h 369"/>
                <a:gd name="T58" fmla="*/ 55 w 362"/>
                <a:gd name="T59" fmla="*/ 51 h 369"/>
                <a:gd name="T60" fmla="*/ 44 w 362"/>
                <a:gd name="T61" fmla="*/ 54 h 369"/>
                <a:gd name="T62" fmla="*/ 1 w 362"/>
                <a:gd name="T63" fmla="*/ 126 h 369"/>
                <a:gd name="T64" fmla="*/ 2 w 362"/>
                <a:gd name="T65" fmla="*/ 139 h 369"/>
                <a:gd name="T66" fmla="*/ 36 w 362"/>
                <a:gd name="T67" fmla="*/ 160 h 369"/>
                <a:gd name="T68" fmla="*/ 36 w 362"/>
                <a:gd name="T69" fmla="*/ 207 h 369"/>
                <a:gd name="T70" fmla="*/ 1 w 362"/>
                <a:gd name="T71" fmla="*/ 230 h 369"/>
                <a:gd name="T72" fmla="*/ 1 w 362"/>
                <a:gd name="T73" fmla="*/ 240 h 369"/>
                <a:gd name="T74" fmla="*/ 44 w 362"/>
                <a:gd name="T75" fmla="*/ 313 h 369"/>
                <a:gd name="T76" fmla="*/ 60 w 362"/>
                <a:gd name="T77" fmla="*/ 314 h 369"/>
                <a:gd name="T78" fmla="*/ 120 w 362"/>
                <a:gd name="T79" fmla="*/ 316 h 369"/>
                <a:gd name="T80" fmla="*/ 132 w 362"/>
                <a:gd name="T81" fmla="*/ 359 h 369"/>
                <a:gd name="T82" fmla="*/ 140 w 362"/>
                <a:gd name="T83" fmla="*/ 368 h 369"/>
                <a:gd name="T84" fmla="*/ 225 w 362"/>
                <a:gd name="T85" fmla="*/ 368 h 369"/>
                <a:gd name="T86" fmla="*/ 233 w 362"/>
                <a:gd name="T87" fmla="*/ 361 h 369"/>
                <a:gd name="T88" fmla="*/ 237 w 362"/>
                <a:gd name="T89" fmla="*/ 321 h 369"/>
                <a:gd name="T90" fmla="*/ 274 w 362"/>
                <a:gd name="T91" fmla="*/ 298 h 369"/>
                <a:gd name="T92" fmla="*/ 310 w 362"/>
                <a:gd name="T93" fmla="*/ 316 h 369"/>
                <a:gd name="T94" fmla="*/ 360 w 362"/>
                <a:gd name="T95" fmla="*/ 243 h 369"/>
                <a:gd name="T96" fmla="*/ 362 w 362"/>
                <a:gd name="T97" fmla="*/ 232 h 369"/>
                <a:gd name="T98" fmla="*/ 354 w 362"/>
                <a:gd name="T99" fmla="*/ 223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62" h="369">
                  <a:moveTo>
                    <a:pt x="181" y="255"/>
                  </a:moveTo>
                  <a:lnTo>
                    <a:pt x="174" y="254"/>
                  </a:lnTo>
                  <a:lnTo>
                    <a:pt x="166" y="253"/>
                  </a:lnTo>
                  <a:lnTo>
                    <a:pt x="160" y="252"/>
                  </a:lnTo>
                  <a:lnTo>
                    <a:pt x="153" y="249"/>
                  </a:lnTo>
                  <a:lnTo>
                    <a:pt x="147" y="247"/>
                  </a:lnTo>
                  <a:lnTo>
                    <a:pt x="141" y="243"/>
                  </a:lnTo>
                  <a:lnTo>
                    <a:pt x="135" y="238"/>
                  </a:lnTo>
                  <a:lnTo>
                    <a:pt x="131" y="234"/>
                  </a:lnTo>
                  <a:lnTo>
                    <a:pt x="125" y="229"/>
                  </a:lnTo>
                  <a:lnTo>
                    <a:pt x="122" y="223"/>
                  </a:lnTo>
                  <a:lnTo>
                    <a:pt x="118" y="218"/>
                  </a:lnTo>
                  <a:lnTo>
                    <a:pt x="115" y="212"/>
                  </a:lnTo>
                  <a:lnTo>
                    <a:pt x="113" y="205"/>
                  </a:lnTo>
                  <a:lnTo>
                    <a:pt x="110" y="198"/>
                  </a:lnTo>
                  <a:lnTo>
                    <a:pt x="109" y="190"/>
                  </a:lnTo>
                  <a:lnTo>
                    <a:pt x="109" y="183"/>
                  </a:lnTo>
                  <a:lnTo>
                    <a:pt x="109" y="176"/>
                  </a:lnTo>
                  <a:lnTo>
                    <a:pt x="110" y="169"/>
                  </a:lnTo>
                  <a:lnTo>
                    <a:pt x="113" y="162"/>
                  </a:lnTo>
                  <a:lnTo>
                    <a:pt x="115" y="156"/>
                  </a:lnTo>
                  <a:lnTo>
                    <a:pt x="118" y="149"/>
                  </a:lnTo>
                  <a:lnTo>
                    <a:pt x="122" y="143"/>
                  </a:lnTo>
                  <a:lnTo>
                    <a:pt x="125" y="138"/>
                  </a:lnTo>
                  <a:lnTo>
                    <a:pt x="131" y="132"/>
                  </a:lnTo>
                  <a:lnTo>
                    <a:pt x="135" y="128"/>
                  </a:lnTo>
                  <a:lnTo>
                    <a:pt x="141" y="124"/>
                  </a:lnTo>
                  <a:lnTo>
                    <a:pt x="147" y="121"/>
                  </a:lnTo>
                  <a:lnTo>
                    <a:pt x="153" y="117"/>
                  </a:lnTo>
                  <a:lnTo>
                    <a:pt x="160" y="114"/>
                  </a:lnTo>
                  <a:lnTo>
                    <a:pt x="166" y="113"/>
                  </a:lnTo>
                  <a:lnTo>
                    <a:pt x="174" y="112"/>
                  </a:lnTo>
                  <a:lnTo>
                    <a:pt x="181" y="111"/>
                  </a:lnTo>
                  <a:lnTo>
                    <a:pt x="189" y="112"/>
                  </a:lnTo>
                  <a:lnTo>
                    <a:pt x="195" y="113"/>
                  </a:lnTo>
                  <a:lnTo>
                    <a:pt x="202" y="114"/>
                  </a:lnTo>
                  <a:lnTo>
                    <a:pt x="209" y="117"/>
                  </a:lnTo>
                  <a:lnTo>
                    <a:pt x="215" y="121"/>
                  </a:lnTo>
                  <a:lnTo>
                    <a:pt x="221" y="124"/>
                  </a:lnTo>
                  <a:lnTo>
                    <a:pt x="226" y="128"/>
                  </a:lnTo>
                  <a:lnTo>
                    <a:pt x="231" y="132"/>
                  </a:lnTo>
                  <a:lnTo>
                    <a:pt x="236" y="138"/>
                  </a:lnTo>
                  <a:lnTo>
                    <a:pt x="240" y="143"/>
                  </a:lnTo>
                  <a:lnTo>
                    <a:pt x="244" y="149"/>
                  </a:lnTo>
                  <a:lnTo>
                    <a:pt x="247" y="156"/>
                  </a:lnTo>
                  <a:lnTo>
                    <a:pt x="250" y="162"/>
                  </a:lnTo>
                  <a:lnTo>
                    <a:pt x="251" y="169"/>
                  </a:lnTo>
                  <a:lnTo>
                    <a:pt x="252" y="176"/>
                  </a:lnTo>
                  <a:lnTo>
                    <a:pt x="253" y="183"/>
                  </a:lnTo>
                  <a:lnTo>
                    <a:pt x="252" y="190"/>
                  </a:lnTo>
                  <a:lnTo>
                    <a:pt x="251" y="198"/>
                  </a:lnTo>
                  <a:lnTo>
                    <a:pt x="250" y="205"/>
                  </a:lnTo>
                  <a:lnTo>
                    <a:pt x="247" y="212"/>
                  </a:lnTo>
                  <a:lnTo>
                    <a:pt x="244" y="218"/>
                  </a:lnTo>
                  <a:lnTo>
                    <a:pt x="240" y="223"/>
                  </a:lnTo>
                  <a:lnTo>
                    <a:pt x="236" y="229"/>
                  </a:lnTo>
                  <a:lnTo>
                    <a:pt x="231" y="234"/>
                  </a:lnTo>
                  <a:lnTo>
                    <a:pt x="226" y="238"/>
                  </a:lnTo>
                  <a:lnTo>
                    <a:pt x="221" y="243"/>
                  </a:lnTo>
                  <a:lnTo>
                    <a:pt x="215" y="247"/>
                  </a:lnTo>
                  <a:lnTo>
                    <a:pt x="209" y="249"/>
                  </a:lnTo>
                  <a:lnTo>
                    <a:pt x="202" y="252"/>
                  </a:lnTo>
                  <a:lnTo>
                    <a:pt x="195" y="253"/>
                  </a:lnTo>
                  <a:lnTo>
                    <a:pt x="189" y="254"/>
                  </a:lnTo>
                  <a:lnTo>
                    <a:pt x="181" y="255"/>
                  </a:lnTo>
                  <a:close/>
                  <a:moveTo>
                    <a:pt x="354" y="223"/>
                  </a:moveTo>
                  <a:lnTo>
                    <a:pt x="327" y="207"/>
                  </a:lnTo>
                  <a:lnTo>
                    <a:pt x="328" y="195"/>
                  </a:lnTo>
                  <a:lnTo>
                    <a:pt x="328" y="183"/>
                  </a:lnTo>
                  <a:lnTo>
                    <a:pt x="328" y="172"/>
                  </a:lnTo>
                  <a:lnTo>
                    <a:pt x="327" y="160"/>
                  </a:lnTo>
                  <a:lnTo>
                    <a:pt x="354" y="144"/>
                  </a:lnTo>
                  <a:lnTo>
                    <a:pt x="357" y="143"/>
                  </a:lnTo>
                  <a:lnTo>
                    <a:pt x="359" y="141"/>
                  </a:lnTo>
                  <a:lnTo>
                    <a:pt x="360" y="139"/>
                  </a:lnTo>
                  <a:lnTo>
                    <a:pt x="361" y="136"/>
                  </a:lnTo>
                  <a:lnTo>
                    <a:pt x="362" y="132"/>
                  </a:lnTo>
                  <a:lnTo>
                    <a:pt x="362" y="129"/>
                  </a:lnTo>
                  <a:lnTo>
                    <a:pt x="361" y="126"/>
                  </a:lnTo>
                  <a:lnTo>
                    <a:pt x="360" y="124"/>
                  </a:lnTo>
                  <a:lnTo>
                    <a:pt x="322" y="59"/>
                  </a:lnTo>
                  <a:lnTo>
                    <a:pt x="320" y="56"/>
                  </a:lnTo>
                  <a:lnTo>
                    <a:pt x="318" y="54"/>
                  </a:lnTo>
                  <a:lnTo>
                    <a:pt x="316" y="53"/>
                  </a:lnTo>
                  <a:lnTo>
                    <a:pt x="313" y="51"/>
                  </a:lnTo>
                  <a:lnTo>
                    <a:pt x="309" y="51"/>
                  </a:lnTo>
                  <a:lnTo>
                    <a:pt x="307" y="51"/>
                  </a:lnTo>
                  <a:lnTo>
                    <a:pt x="304" y="52"/>
                  </a:lnTo>
                  <a:lnTo>
                    <a:pt x="301" y="53"/>
                  </a:lnTo>
                  <a:lnTo>
                    <a:pt x="274" y="69"/>
                  </a:lnTo>
                  <a:lnTo>
                    <a:pt x="266" y="63"/>
                  </a:lnTo>
                  <a:lnTo>
                    <a:pt x="256" y="56"/>
                  </a:lnTo>
                  <a:lnTo>
                    <a:pt x="246" y="51"/>
                  </a:lnTo>
                  <a:lnTo>
                    <a:pt x="237" y="47"/>
                  </a:lnTo>
                  <a:lnTo>
                    <a:pt x="237" y="14"/>
                  </a:lnTo>
                  <a:lnTo>
                    <a:pt x="236" y="10"/>
                  </a:lnTo>
                  <a:lnTo>
                    <a:pt x="236" y="8"/>
                  </a:lnTo>
                  <a:lnTo>
                    <a:pt x="233" y="5"/>
                  </a:lnTo>
                  <a:lnTo>
                    <a:pt x="232" y="3"/>
                  </a:lnTo>
                  <a:lnTo>
                    <a:pt x="229" y="2"/>
                  </a:lnTo>
                  <a:lnTo>
                    <a:pt x="227" y="1"/>
                  </a:lnTo>
                  <a:lnTo>
                    <a:pt x="224" y="0"/>
                  </a:lnTo>
                  <a:lnTo>
                    <a:pt x="222" y="0"/>
                  </a:lnTo>
                  <a:lnTo>
                    <a:pt x="146" y="0"/>
                  </a:lnTo>
                  <a:lnTo>
                    <a:pt x="143" y="0"/>
                  </a:lnTo>
                  <a:lnTo>
                    <a:pt x="140" y="1"/>
                  </a:lnTo>
                  <a:lnTo>
                    <a:pt x="137" y="2"/>
                  </a:lnTo>
                  <a:lnTo>
                    <a:pt x="135" y="3"/>
                  </a:lnTo>
                  <a:lnTo>
                    <a:pt x="134" y="5"/>
                  </a:lnTo>
                  <a:lnTo>
                    <a:pt x="132" y="8"/>
                  </a:lnTo>
                  <a:lnTo>
                    <a:pt x="132" y="10"/>
                  </a:lnTo>
                  <a:lnTo>
                    <a:pt x="131" y="14"/>
                  </a:lnTo>
                  <a:lnTo>
                    <a:pt x="131" y="47"/>
                  </a:lnTo>
                  <a:lnTo>
                    <a:pt x="120" y="52"/>
                  </a:lnTo>
                  <a:lnTo>
                    <a:pt x="109" y="57"/>
                  </a:lnTo>
                  <a:lnTo>
                    <a:pt x="99" y="63"/>
                  </a:lnTo>
                  <a:lnTo>
                    <a:pt x="90" y="69"/>
                  </a:lnTo>
                  <a:lnTo>
                    <a:pt x="61" y="53"/>
                  </a:lnTo>
                  <a:lnTo>
                    <a:pt x="58" y="52"/>
                  </a:lnTo>
                  <a:lnTo>
                    <a:pt x="55" y="51"/>
                  </a:lnTo>
                  <a:lnTo>
                    <a:pt x="53" y="51"/>
                  </a:lnTo>
                  <a:lnTo>
                    <a:pt x="49" y="51"/>
                  </a:lnTo>
                  <a:lnTo>
                    <a:pt x="47" y="52"/>
                  </a:lnTo>
                  <a:lnTo>
                    <a:pt x="44" y="54"/>
                  </a:lnTo>
                  <a:lnTo>
                    <a:pt x="42" y="56"/>
                  </a:lnTo>
                  <a:lnTo>
                    <a:pt x="41" y="59"/>
                  </a:lnTo>
                  <a:lnTo>
                    <a:pt x="2" y="124"/>
                  </a:lnTo>
                  <a:lnTo>
                    <a:pt x="1" y="126"/>
                  </a:lnTo>
                  <a:lnTo>
                    <a:pt x="0" y="129"/>
                  </a:lnTo>
                  <a:lnTo>
                    <a:pt x="0" y="132"/>
                  </a:lnTo>
                  <a:lnTo>
                    <a:pt x="1" y="136"/>
                  </a:lnTo>
                  <a:lnTo>
                    <a:pt x="2" y="139"/>
                  </a:lnTo>
                  <a:lnTo>
                    <a:pt x="3" y="141"/>
                  </a:lnTo>
                  <a:lnTo>
                    <a:pt x="6" y="143"/>
                  </a:lnTo>
                  <a:lnTo>
                    <a:pt x="8" y="144"/>
                  </a:lnTo>
                  <a:lnTo>
                    <a:pt x="36" y="160"/>
                  </a:lnTo>
                  <a:lnTo>
                    <a:pt x="34" y="172"/>
                  </a:lnTo>
                  <a:lnTo>
                    <a:pt x="34" y="183"/>
                  </a:lnTo>
                  <a:lnTo>
                    <a:pt x="34" y="195"/>
                  </a:lnTo>
                  <a:lnTo>
                    <a:pt x="36" y="207"/>
                  </a:lnTo>
                  <a:lnTo>
                    <a:pt x="8" y="223"/>
                  </a:lnTo>
                  <a:lnTo>
                    <a:pt x="6" y="224"/>
                  </a:lnTo>
                  <a:lnTo>
                    <a:pt x="3" y="227"/>
                  </a:lnTo>
                  <a:lnTo>
                    <a:pt x="1" y="230"/>
                  </a:lnTo>
                  <a:lnTo>
                    <a:pt x="0" y="233"/>
                  </a:lnTo>
                  <a:lnTo>
                    <a:pt x="0" y="235"/>
                  </a:lnTo>
                  <a:lnTo>
                    <a:pt x="0" y="237"/>
                  </a:lnTo>
                  <a:lnTo>
                    <a:pt x="1" y="240"/>
                  </a:lnTo>
                  <a:lnTo>
                    <a:pt x="2" y="243"/>
                  </a:lnTo>
                  <a:lnTo>
                    <a:pt x="40" y="309"/>
                  </a:lnTo>
                  <a:lnTo>
                    <a:pt x="42" y="311"/>
                  </a:lnTo>
                  <a:lnTo>
                    <a:pt x="44" y="313"/>
                  </a:lnTo>
                  <a:lnTo>
                    <a:pt x="46" y="314"/>
                  </a:lnTo>
                  <a:lnTo>
                    <a:pt x="48" y="315"/>
                  </a:lnTo>
                  <a:lnTo>
                    <a:pt x="55" y="316"/>
                  </a:lnTo>
                  <a:lnTo>
                    <a:pt x="60" y="314"/>
                  </a:lnTo>
                  <a:lnTo>
                    <a:pt x="90" y="297"/>
                  </a:lnTo>
                  <a:lnTo>
                    <a:pt x="99" y="304"/>
                  </a:lnTo>
                  <a:lnTo>
                    <a:pt x="109" y="310"/>
                  </a:lnTo>
                  <a:lnTo>
                    <a:pt x="120" y="316"/>
                  </a:lnTo>
                  <a:lnTo>
                    <a:pt x="131" y="321"/>
                  </a:lnTo>
                  <a:lnTo>
                    <a:pt x="131" y="354"/>
                  </a:lnTo>
                  <a:lnTo>
                    <a:pt x="132" y="356"/>
                  </a:lnTo>
                  <a:lnTo>
                    <a:pt x="132" y="359"/>
                  </a:lnTo>
                  <a:lnTo>
                    <a:pt x="134" y="361"/>
                  </a:lnTo>
                  <a:lnTo>
                    <a:pt x="135" y="363"/>
                  </a:lnTo>
                  <a:lnTo>
                    <a:pt x="137" y="366"/>
                  </a:lnTo>
                  <a:lnTo>
                    <a:pt x="140" y="368"/>
                  </a:lnTo>
                  <a:lnTo>
                    <a:pt x="143" y="368"/>
                  </a:lnTo>
                  <a:lnTo>
                    <a:pt x="146" y="369"/>
                  </a:lnTo>
                  <a:lnTo>
                    <a:pt x="222" y="369"/>
                  </a:lnTo>
                  <a:lnTo>
                    <a:pt x="225" y="368"/>
                  </a:lnTo>
                  <a:lnTo>
                    <a:pt x="227" y="368"/>
                  </a:lnTo>
                  <a:lnTo>
                    <a:pt x="229" y="366"/>
                  </a:lnTo>
                  <a:lnTo>
                    <a:pt x="232" y="363"/>
                  </a:lnTo>
                  <a:lnTo>
                    <a:pt x="233" y="361"/>
                  </a:lnTo>
                  <a:lnTo>
                    <a:pt x="236" y="359"/>
                  </a:lnTo>
                  <a:lnTo>
                    <a:pt x="236" y="356"/>
                  </a:lnTo>
                  <a:lnTo>
                    <a:pt x="237" y="354"/>
                  </a:lnTo>
                  <a:lnTo>
                    <a:pt x="237" y="321"/>
                  </a:lnTo>
                  <a:lnTo>
                    <a:pt x="246" y="316"/>
                  </a:lnTo>
                  <a:lnTo>
                    <a:pt x="256" y="311"/>
                  </a:lnTo>
                  <a:lnTo>
                    <a:pt x="266" y="305"/>
                  </a:lnTo>
                  <a:lnTo>
                    <a:pt x="274" y="298"/>
                  </a:lnTo>
                  <a:lnTo>
                    <a:pt x="302" y="313"/>
                  </a:lnTo>
                  <a:lnTo>
                    <a:pt x="305" y="315"/>
                  </a:lnTo>
                  <a:lnTo>
                    <a:pt x="307" y="315"/>
                  </a:lnTo>
                  <a:lnTo>
                    <a:pt x="310" y="316"/>
                  </a:lnTo>
                  <a:lnTo>
                    <a:pt x="314" y="316"/>
                  </a:lnTo>
                  <a:lnTo>
                    <a:pt x="319" y="313"/>
                  </a:lnTo>
                  <a:lnTo>
                    <a:pt x="322" y="309"/>
                  </a:lnTo>
                  <a:lnTo>
                    <a:pt x="360" y="243"/>
                  </a:lnTo>
                  <a:lnTo>
                    <a:pt x="362" y="240"/>
                  </a:lnTo>
                  <a:lnTo>
                    <a:pt x="362" y="237"/>
                  </a:lnTo>
                  <a:lnTo>
                    <a:pt x="362" y="234"/>
                  </a:lnTo>
                  <a:lnTo>
                    <a:pt x="362" y="232"/>
                  </a:lnTo>
                  <a:lnTo>
                    <a:pt x="361" y="229"/>
                  </a:lnTo>
                  <a:lnTo>
                    <a:pt x="359" y="227"/>
                  </a:lnTo>
                  <a:lnTo>
                    <a:pt x="357" y="224"/>
                  </a:lnTo>
                  <a:lnTo>
                    <a:pt x="354"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104327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299366"/>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smtClean="0">
                <a:solidFill>
                  <a:schemeClr val="tx1">
                    <a:lumMod val="75000"/>
                    <a:lumOff val="25000"/>
                  </a:schemeClr>
                </a:solidFill>
              </a:rPr>
              <a:t>Data Science Process</a:t>
            </a:r>
            <a:r>
              <a:rPr lang="en-US" sz="2800" dirty="0">
                <a:solidFill>
                  <a:schemeClr val="tx1">
                    <a:lumMod val="75000"/>
                    <a:lumOff val="25000"/>
                  </a:schemeClr>
                </a:solidFill>
              </a:rPr>
              <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pSp>
        <p:nvGrpSpPr>
          <p:cNvPr id="31" name="Group 30" descr="Icons of bar chart and line graph.">
            <a:extLst>
              <a:ext uri="{FF2B5EF4-FFF2-40B4-BE49-F238E27FC236}">
                <a16:creationId xmlns:a16="http://schemas.microsoft.com/office/drawing/2014/main" id="{044C3643-8A0E-47C1-BEB8-C73203B5E58D}"/>
              </a:ext>
            </a:extLst>
          </p:cNvPr>
          <p:cNvGrpSpPr/>
          <p:nvPr/>
        </p:nvGrpSpPr>
        <p:grpSpPr>
          <a:xfrm>
            <a:off x="5666824" y="3767738"/>
            <a:ext cx="347679" cy="347679"/>
            <a:chOff x="4319588" y="2492375"/>
            <a:chExt cx="287338" cy="287338"/>
          </a:xfrm>
          <a:solidFill>
            <a:schemeClr val="bg1"/>
          </a:solidFill>
        </p:grpSpPr>
        <p:sp>
          <p:nvSpPr>
            <p:cNvPr id="32" name="Freeform 372">
              <a:extLst>
                <a:ext uri="{FF2B5EF4-FFF2-40B4-BE49-F238E27FC236}">
                  <a16:creationId xmlns:a16="http://schemas.microsoft.com/office/drawing/2014/main" id="{56E8F5A5-5318-470B-8F42-337C264086AA}"/>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373">
              <a:extLst>
                <a:ext uri="{FF2B5EF4-FFF2-40B4-BE49-F238E27FC236}">
                  <a16:creationId xmlns:a16="http://schemas.microsoft.com/office/drawing/2014/main" id="{6AA1356D-8F1B-4281-BEC5-5B4EBF7467B1}"/>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4" name="Freeform 1676" descr="Icon of check box. ">
            <a:extLst>
              <a:ext uri="{FF2B5EF4-FFF2-40B4-BE49-F238E27FC236}">
                <a16:creationId xmlns:a16="http://schemas.microsoft.com/office/drawing/2014/main" id="{6FB02354-C73F-4DCF-8004-E9CCA66963EA}"/>
              </a:ext>
            </a:extLst>
          </p:cNvPr>
          <p:cNvSpPr>
            <a:spLocks noEditPoints="1"/>
          </p:cNvSpPr>
          <p:nvPr/>
        </p:nvSpPr>
        <p:spPr bwMode="auto">
          <a:xfrm>
            <a:off x="7129621" y="1811496"/>
            <a:ext cx="345758" cy="345758"/>
          </a:xfrm>
          <a:custGeom>
            <a:avLst/>
            <a:gdLst>
              <a:gd name="T0" fmla="*/ 374 w 719"/>
              <a:gd name="T1" fmla="*/ 267 h 719"/>
              <a:gd name="T2" fmla="*/ 366 w 719"/>
              <a:gd name="T3" fmla="*/ 263 h 719"/>
              <a:gd name="T4" fmla="*/ 362 w 719"/>
              <a:gd name="T5" fmla="*/ 254 h 719"/>
              <a:gd name="T6" fmla="*/ 366 w 719"/>
              <a:gd name="T7" fmla="*/ 247 h 719"/>
              <a:gd name="T8" fmla="*/ 374 w 719"/>
              <a:gd name="T9" fmla="*/ 243 h 719"/>
              <a:gd name="T10" fmla="*/ 621 w 719"/>
              <a:gd name="T11" fmla="*/ 244 h 719"/>
              <a:gd name="T12" fmla="*/ 627 w 719"/>
              <a:gd name="T13" fmla="*/ 250 h 719"/>
              <a:gd name="T14" fmla="*/ 627 w 719"/>
              <a:gd name="T15" fmla="*/ 260 h 719"/>
              <a:gd name="T16" fmla="*/ 621 w 719"/>
              <a:gd name="T17" fmla="*/ 265 h 719"/>
              <a:gd name="T18" fmla="*/ 616 w 719"/>
              <a:gd name="T19" fmla="*/ 528 h 719"/>
              <a:gd name="T20" fmla="*/ 370 w 719"/>
              <a:gd name="T21" fmla="*/ 527 h 719"/>
              <a:gd name="T22" fmla="*/ 363 w 719"/>
              <a:gd name="T23" fmla="*/ 521 h 719"/>
              <a:gd name="T24" fmla="*/ 363 w 719"/>
              <a:gd name="T25" fmla="*/ 512 h 719"/>
              <a:gd name="T26" fmla="*/ 370 w 719"/>
              <a:gd name="T27" fmla="*/ 505 h 719"/>
              <a:gd name="T28" fmla="*/ 616 w 719"/>
              <a:gd name="T29" fmla="*/ 504 h 719"/>
              <a:gd name="T30" fmla="*/ 625 w 719"/>
              <a:gd name="T31" fmla="*/ 507 h 719"/>
              <a:gd name="T32" fmla="*/ 628 w 719"/>
              <a:gd name="T33" fmla="*/ 516 h 719"/>
              <a:gd name="T34" fmla="*/ 625 w 719"/>
              <a:gd name="T35" fmla="*/ 525 h 719"/>
              <a:gd name="T36" fmla="*/ 616 w 719"/>
              <a:gd name="T37" fmla="*/ 528 h 719"/>
              <a:gd name="T38" fmla="*/ 171 w 719"/>
              <a:gd name="T39" fmla="*/ 279 h 719"/>
              <a:gd name="T40" fmla="*/ 164 w 719"/>
              <a:gd name="T41" fmla="*/ 282 h 719"/>
              <a:gd name="T42" fmla="*/ 155 w 719"/>
              <a:gd name="T43" fmla="*/ 279 h 719"/>
              <a:gd name="T44" fmla="*/ 92 w 719"/>
              <a:gd name="T45" fmla="*/ 214 h 719"/>
              <a:gd name="T46" fmla="*/ 92 w 719"/>
              <a:gd name="T47" fmla="*/ 205 h 719"/>
              <a:gd name="T48" fmla="*/ 98 w 719"/>
              <a:gd name="T49" fmla="*/ 198 h 719"/>
              <a:gd name="T50" fmla="*/ 107 w 719"/>
              <a:gd name="T51" fmla="*/ 198 h 719"/>
              <a:gd name="T52" fmla="*/ 164 w 719"/>
              <a:gd name="T53" fmla="*/ 253 h 719"/>
              <a:gd name="T54" fmla="*/ 309 w 719"/>
              <a:gd name="T55" fmla="*/ 109 h 719"/>
              <a:gd name="T56" fmla="*/ 318 w 719"/>
              <a:gd name="T57" fmla="*/ 109 h 719"/>
              <a:gd name="T58" fmla="*/ 325 w 719"/>
              <a:gd name="T59" fmla="*/ 114 h 719"/>
              <a:gd name="T60" fmla="*/ 325 w 719"/>
              <a:gd name="T61" fmla="*/ 124 h 719"/>
              <a:gd name="T62" fmla="*/ 323 w 719"/>
              <a:gd name="T63" fmla="*/ 414 h 719"/>
              <a:gd name="T64" fmla="*/ 168 w 719"/>
              <a:gd name="T65" fmla="*/ 568 h 719"/>
              <a:gd name="T66" fmla="*/ 158 w 719"/>
              <a:gd name="T67" fmla="*/ 568 h 719"/>
              <a:gd name="T68" fmla="*/ 94 w 719"/>
              <a:gd name="T69" fmla="*/ 505 h 719"/>
              <a:gd name="T70" fmla="*/ 91 w 719"/>
              <a:gd name="T71" fmla="*/ 497 h 719"/>
              <a:gd name="T72" fmla="*/ 94 w 719"/>
              <a:gd name="T73" fmla="*/ 488 h 719"/>
              <a:gd name="T74" fmla="*/ 103 w 719"/>
              <a:gd name="T75" fmla="*/ 485 h 719"/>
              <a:gd name="T76" fmla="*/ 111 w 719"/>
              <a:gd name="T77" fmla="*/ 488 h 719"/>
              <a:gd name="T78" fmla="*/ 306 w 719"/>
              <a:gd name="T79" fmla="*/ 397 h 719"/>
              <a:gd name="T80" fmla="*/ 314 w 719"/>
              <a:gd name="T81" fmla="*/ 394 h 719"/>
              <a:gd name="T82" fmla="*/ 323 w 719"/>
              <a:gd name="T83" fmla="*/ 398 h 719"/>
              <a:gd name="T84" fmla="*/ 326 w 719"/>
              <a:gd name="T85" fmla="*/ 406 h 719"/>
              <a:gd name="T86" fmla="*/ 323 w 719"/>
              <a:gd name="T87" fmla="*/ 414 h 719"/>
              <a:gd name="T88" fmla="*/ 12 w 719"/>
              <a:gd name="T89" fmla="*/ 0 h 719"/>
              <a:gd name="T90" fmla="*/ 3 w 719"/>
              <a:gd name="T91" fmla="*/ 5 h 719"/>
              <a:gd name="T92" fmla="*/ 0 w 719"/>
              <a:gd name="T93" fmla="*/ 13 h 719"/>
              <a:gd name="T94" fmla="*/ 1 w 719"/>
              <a:gd name="T95" fmla="*/ 713 h 719"/>
              <a:gd name="T96" fmla="*/ 8 w 719"/>
              <a:gd name="T97" fmla="*/ 719 h 719"/>
              <a:gd name="T98" fmla="*/ 707 w 719"/>
              <a:gd name="T99" fmla="*/ 719 h 719"/>
              <a:gd name="T100" fmla="*/ 716 w 719"/>
              <a:gd name="T101" fmla="*/ 716 h 719"/>
              <a:gd name="T102" fmla="*/ 719 w 719"/>
              <a:gd name="T103" fmla="*/ 707 h 719"/>
              <a:gd name="T104" fmla="*/ 718 w 719"/>
              <a:gd name="T105" fmla="*/ 8 h 719"/>
              <a:gd name="T106" fmla="*/ 711 w 719"/>
              <a:gd name="T107" fmla="*/ 2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19" h="719">
                <a:moveTo>
                  <a:pt x="616" y="267"/>
                </a:moveTo>
                <a:lnTo>
                  <a:pt x="374" y="267"/>
                </a:lnTo>
                <a:lnTo>
                  <a:pt x="370" y="265"/>
                </a:lnTo>
                <a:lnTo>
                  <a:pt x="366" y="263"/>
                </a:lnTo>
                <a:lnTo>
                  <a:pt x="363" y="260"/>
                </a:lnTo>
                <a:lnTo>
                  <a:pt x="362" y="254"/>
                </a:lnTo>
                <a:lnTo>
                  <a:pt x="363" y="250"/>
                </a:lnTo>
                <a:lnTo>
                  <a:pt x="366" y="247"/>
                </a:lnTo>
                <a:lnTo>
                  <a:pt x="370" y="244"/>
                </a:lnTo>
                <a:lnTo>
                  <a:pt x="374" y="243"/>
                </a:lnTo>
                <a:lnTo>
                  <a:pt x="616" y="243"/>
                </a:lnTo>
                <a:lnTo>
                  <a:pt x="621" y="244"/>
                </a:lnTo>
                <a:lnTo>
                  <a:pt x="625" y="247"/>
                </a:lnTo>
                <a:lnTo>
                  <a:pt x="627" y="250"/>
                </a:lnTo>
                <a:lnTo>
                  <a:pt x="628" y="254"/>
                </a:lnTo>
                <a:lnTo>
                  <a:pt x="627" y="260"/>
                </a:lnTo>
                <a:lnTo>
                  <a:pt x="625" y="263"/>
                </a:lnTo>
                <a:lnTo>
                  <a:pt x="621" y="265"/>
                </a:lnTo>
                <a:lnTo>
                  <a:pt x="616" y="267"/>
                </a:lnTo>
                <a:close/>
                <a:moveTo>
                  <a:pt x="616" y="528"/>
                </a:moveTo>
                <a:lnTo>
                  <a:pt x="374" y="528"/>
                </a:lnTo>
                <a:lnTo>
                  <a:pt x="370" y="527"/>
                </a:lnTo>
                <a:lnTo>
                  <a:pt x="366" y="525"/>
                </a:lnTo>
                <a:lnTo>
                  <a:pt x="363" y="521"/>
                </a:lnTo>
                <a:lnTo>
                  <a:pt x="362" y="516"/>
                </a:lnTo>
                <a:lnTo>
                  <a:pt x="363" y="512"/>
                </a:lnTo>
                <a:lnTo>
                  <a:pt x="366" y="507"/>
                </a:lnTo>
                <a:lnTo>
                  <a:pt x="370" y="505"/>
                </a:lnTo>
                <a:lnTo>
                  <a:pt x="374" y="504"/>
                </a:lnTo>
                <a:lnTo>
                  <a:pt x="616" y="504"/>
                </a:lnTo>
                <a:lnTo>
                  <a:pt x="621" y="505"/>
                </a:lnTo>
                <a:lnTo>
                  <a:pt x="625" y="507"/>
                </a:lnTo>
                <a:lnTo>
                  <a:pt x="627" y="512"/>
                </a:lnTo>
                <a:lnTo>
                  <a:pt x="628" y="516"/>
                </a:lnTo>
                <a:lnTo>
                  <a:pt x="627" y="521"/>
                </a:lnTo>
                <a:lnTo>
                  <a:pt x="625" y="525"/>
                </a:lnTo>
                <a:lnTo>
                  <a:pt x="621" y="527"/>
                </a:lnTo>
                <a:lnTo>
                  <a:pt x="616" y="528"/>
                </a:lnTo>
                <a:close/>
                <a:moveTo>
                  <a:pt x="323" y="127"/>
                </a:moveTo>
                <a:lnTo>
                  <a:pt x="171" y="279"/>
                </a:lnTo>
                <a:lnTo>
                  <a:pt x="168" y="282"/>
                </a:lnTo>
                <a:lnTo>
                  <a:pt x="164" y="282"/>
                </a:lnTo>
                <a:lnTo>
                  <a:pt x="158" y="282"/>
                </a:lnTo>
                <a:lnTo>
                  <a:pt x="155" y="279"/>
                </a:lnTo>
                <a:lnTo>
                  <a:pt x="94" y="218"/>
                </a:lnTo>
                <a:lnTo>
                  <a:pt x="92" y="214"/>
                </a:lnTo>
                <a:lnTo>
                  <a:pt x="91" y="209"/>
                </a:lnTo>
                <a:lnTo>
                  <a:pt x="92" y="205"/>
                </a:lnTo>
                <a:lnTo>
                  <a:pt x="94" y="201"/>
                </a:lnTo>
                <a:lnTo>
                  <a:pt x="98" y="198"/>
                </a:lnTo>
                <a:lnTo>
                  <a:pt x="103" y="197"/>
                </a:lnTo>
                <a:lnTo>
                  <a:pt x="107" y="198"/>
                </a:lnTo>
                <a:lnTo>
                  <a:pt x="111" y="201"/>
                </a:lnTo>
                <a:lnTo>
                  <a:pt x="164" y="253"/>
                </a:lnTo>
                <a:lnTo>
                  <a:pt x="306" y="111"/>
                </a:lnTo>
                <a:lnTo>
                  <a:pt x="309" y="109"/>
                </a:lnTo>
                <a:lnTo>
                  <a:pt x="314" y="108"/>
                </a:lnTo>
                <a:lnTo>
                  <a:pt x="318" y="109"/>
                </a:lnTo>
                <a:lnTo>
                  <a:pt x="323" y="111"/>
                </a:lnTo>
                <a:lnTo>
                  <a:pt x="325" y="114"/>
                </a:lnTo>
                <a:lnTo>
                  <a:pt x="326" y="119"/>
                </a:lnTo>
                <a:lnTo>
                  <a:pt x="325" y="124"/>
                </a:lnTo>
                <a:lnTo>
                  <a:pt x="323" y="127"/>
                </a:lnTo>
                <a:close/>
                <a:moveTo>
                  <a:pt x="323" y="414"/>
                </a:moveTo>
                <a:lnTo>
                  <a:pt x="171" y="565"/>
                </a:lnTo>
                <a:lnTo>
                  <a:pt x="168" y="568"/>
                </a:lnTo>
                <a:lnTo>
                  <a:pt x="164" y="569"/>
                </a:lnTo>
                <a:lnTo>
                  <a:pt x="158" y="568"/>
                </a:lnTo>
                <a:lnTo>
                  <a:pt x="155" y="565"/>
                </a:lnTo>
                <a:lnTo>
                  <a:pt x="94" y="505"/>
                </a:lnTo>
                <a:lnTo>
                  <a:pt x="92" y="502"/>
                </a:lnTo>
                <a:lnTo>
                  <a:pt x="91" y="497"/>
                </a:lnTo>
                <a:lnTo>
                  <a:pt x="92" y="493"/>
                </a:lnTo>
                <a:lnTo>
                  <a:pt x="94" y="488"/>
                </a:lnTo>
                <a:lnTo>
                  <a:pt x="98" y="486"/>
                </a:lnTo>
                <a:lnTo>
                  <a:pt x="103" y="485"/>
                </a:lnTo>
                <a:lnTo>
                  <a:pt x="107" y="486"/>
                </a:lnTo>
                <a:lnTo>
                  <a:pt x="111" y="488"/>
                </a:lnTo>
                <a:lnTo>
                  <a:pt x="164" y="540"/>
                </a:lnTo>
                <a:lnTo>
                  <a:pt x="306" y="397"/>
                </a:lnTo>
                <a:lnTo>
                  <a:pt x="309" y="395"/>
                </a:lnTo>
                <a:lnTo>
                  <a:pt x="314" y="394"/>
                </a:lnTo>
                <a:lnTo>
                  <a:pt x="318" y="395"/>
                </a:lnTo>
                <a:lnTo>
                  <a:pt x="323" y="398"/>
                </a:lnTo>
                <a:lnTo>
                  <a:pt x="325" y="401"/>
                </a:lnTo>
                <a:lnTo>
                  <a:pt x="326" y="406"/>
                </a:lnTo>
                <a:lnTo>
                  <a:pt x="325" y="410"/>
                </a:lnTo>
                <a:lnTo>
                  <a:pt x="323" y="414"/>
                </a:lnTo>
                <a:close/>
                <a:moveTo>
                  <a:pt x="707" y="0"/>
                </a:moveTo>
                <a:lnTo>
                  <a:pt x="12" y="0"/>
                </a:lnTo>
                <a:lnTo>
                  <a:pt x="8" y="2"/>
                </a:lnTo>
                <a:lnTo>
                  <a:pt x="3" y="5"/>
                </a:lnTo>
                <a:lnTo>
                  <a:pt x="1" y="8"/>
                </a:lnTo>
                <a:lnTo>
                  <a:pt x="0" y="13"/>
                </a:lnTo>
                <a:lnTo>
                  <a:pt x="0" y="707"/>
                </a:lnTo>
                <a:lnTo>
                  <a:pt x="1" y="713"/>
                </a:lnTo>
                <a:lnTo>
                  <a:pt x="3" y="716"/>
                </a:lnTo>
                <a:lnTo>
                  <a:pt x="8" y="719"/>
                </a:lnTo>
                <a:lnTo>
                  <a:pt x="12" y="719"/>
                </a:lnTo>
                <a:lnTo>
                  <a:pt x="707" y="719"/>
                </a:lnTo>
                <a:lnTo>
                  <a:pt x="711" y="719"/>
                </a:lnTo>
                <a:lnTo>
                  <a:pt x="716" y="716"/>
                </a:lnTo>
                <a:lnTo>
                  <a:pt x="718" y="713"/>
                </a:lnTo>
                <a:lnTo>
                  <a:pt x="719" y="707"/>
                </a:lnTo>
                <a:lnTo>
                  <a:pt x="719" y="13"/>
                </a:lnTo>
                <a:lnTo>
                  <a:pt x="718" y="8"/>
                </a:lnTo>
                <a:lnTo>
                  <a:pt x="716" y="5"/>
                </a:lnTo>
                <a:lnTo>
                  <a:pt x="711" y="2"/>
                </a:lnTo>
                <a:lnTo>
                  <a:pt x="707" y="0"/>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35" name="Freeform 4665" descr="Icon of graph. ">
            <a:extLst>
              <a:ext uri="{FF2B5EF4-FFF2-40B4-BE49-F238E27FC236}">
                <a16:creationId xmlns:a16="http://schemas.microsoft.com/office/drawing/2014/main" id="{557E39B2-E017-4E5C-B53E-DDE3B9D4C92C}"/>
              </a:ext>
            </a:extLst>
          </p:cNvPr>
          <p:cNvSpPr>
            <a:spLocks/>
          </p:cNvSpPr>
          <p:nvPr/>
        </p:nvSpPr>
        <p:spPr bwMode="auto">
          <a:xfrm>
            <a:off x="7877961" y="3531386"/>
            <a:ext cx="347679" cy="347679"/>
          </a:xfrm>
          <a:custGeom>
            <a:avLst/>
            <a:gdLst>
              <a:gd name="T0" fmla="*/ 761 w 904"/>
              <a:gd name="T1" fmla="*/ 213 h 903"/>
              <a:gd name="T2" fmla="*/ 754 w 904"/>
              <a:gd name="T3" fmla="*/ 225 h 903"/>
              <a:gd name="T4" fmla="*/ 576 w 904"/>
              <a:gd name="T5" fmla="*/ 277 h 903"/>
              <a:gd name="T6" fmla="*/ 498 w 904"/>
              <a:gd name="T7" fmla="*/ 298 h 903"/>
              <a:gd name="T8" fmla="*/ 431 w 904"/>
              <a:gd name="T9" fmla="*/ 329 h 903"/>
              <a:gd name="T10" fmla="*/ 578 w 904"/>
              <a:gd name="T11" fmla="*/ 170 h 903"/>
              <a:gd name="T12" fmla="*/ 618 w 904"/>
              <a:gd name="T13" fmla="*/ 180 h 903"/>
              <a:gd name="T14" fmla="*/ 661 w 904"/>
              <a:gd name="T15" fmla="*/ 169 h 903"/>
              <a:gd name="T16" fmla="*/ 693 w 904"/>
              <a:gd name="T17" fmla="*/ 141 h 903"/>
              <a:gd name="T18" fmla="*/ 707 w 904"/>
              <a:gd name="T19" fmla="*/ 99 h 903"/>
              <a:gd name="T20" fmla="*/ 701 w 904"/>
              <a:gd name="T21" fmla="*/ 55 h 903"/>
              <a:gd name="T22" fmla="*/ 676 w 904"/>
              <a:gd name="T23" fmla="*/ 20 h 903"/>
              <a:gd name="T24" fmla="*/ 636 w 904"/>
              <a:gd name="T25" fmla="*/ 2 h 903"/>
              <a:gd name="T26" fmla="*/ 591 w 904"/>
              <a:gd name="T27" fmla="*/ 4 h 903"/>
              <a:gd name="T28" fmla="*/ 554 w 904"/>
              <a:gd name="T29" fmla="*/ 25 h 903"/>
              <a:gd name="T30" fmla="*/ 531 w 904"/>
              <a:gd name="T31" fmla="*/ 63 h 903"/>
              <a:gd name="T32" fmla="*/ 532 w 904"/>
              <a:gd name="T33" fmla="*/ 118 h 903"/>
              <a:gd name="T34" fmla="*/ 369 w 904"/>
              <a:gd name="T35" fmla="*/ 289 h 903"/>
              <a:gd name="T36" fmla="*/ 325 w 904"/>
              <a:gd name="T37" fmla="*/ 289 h 903"/>
              <a:gd name="T38" fmla="*/ 294 w 904"/>
              <a:gd name="T39" fmla="*/ 308 h 903"/>
              <a:gd name="T40" fmla="*/ 275 w 904"/>
              <a:gd name="T41" fmla="*/ 338 h 903"/>
              <a:gd name="T42" fmla="*/ 275 w 904"/>
              <a:gd name="T43" fmla="*/ 383 h 903"/>
              <a:gd name="T44" fmla="*/ 113 w 904"/>
              <a:gd name="T45" fmla="*/ 545 h 903"/>
              <a:gd name="T46" fmla="*/ 64 w 904"/>
              <a:gd name="T47" fmla="*/ 546 h 903"/>
              <a:gd name="T48" fmla="*/ 26 w 904"/>
              <a:gd name="T49" fmla="*/ 568 h 903"/>
              <a:gd name="T50" fmla="*/ 5 w 904"/>
              <a:gd name="T51" fmla="*/ 605 h 903"/>
              <a:gd name="T52" fmla="*/ 3 w 904"/>
              <a:gd name="T53" fmla="*/ 650 h 903"/>
              <a:gd name="T54" fmla="*/ 21 w 904"/>
              <a:gd name="T55" fmla="*/ 690 h 903"/>
              <a:gd name="T56" fmla="*/ 56 w 904"/>
              <a:gd name="T57" fmla="*/ 716 h 903"/>
              <a:gd name="T58" fmla="*/ 100 w 904"/>
              <a:gd name="T59" fmla="*/ 722 h 903"/>
              <a:gd name="T60" fmla="*/ 142 w 904"/>
              <a:gd name="T61" fmla="*/ 706 h 903"/>
              <a:gd name="T62" fmla="*/ 170 w 904"/>
              <a:gd name="T63" fmla="*/ 675 h 903"/>
              <a:gd name="T64" fmla="*/ 181 w 904"/>
              <a:gd name="T65" fmla="*/ 632 h 903"/>
              <a:gd name="T66" fmla="*/ 171 w 904"/>
              <a:gd name="T67" fmla="*/ 591 h 903"/>
              <a:gd name="T68" fmla="*/ 316 w 904"/>
              <a:gd name="T69" fmla="*/ 430 h 903"/>
              <a:gd name="T70" fmla="*/ 286 w 904"/>
              <a:gd name="T71" fmla="*/ 538 h 903"/>
              <a:gd name="T72" fmla="*/ 271 w 904"/>
              <a:gd name="T73" fmla="*/ 753 h 903"/>
              <a:gd name="T74" fmla="*/ 216 w 904"/>
              <a:gd name="T75" fmla="*/ 757 h 903"/>
              <a:gd name="T76" fmla="*/ 212 w 904"/>
              <a:gd name="T77" fmla="*/ 888 h 903"/>
              <a:gd name="T78" fmla="*/ 218 w 904"/>
              <a:gd name="T79" fmla="*/ 901 h 903"/>
              <a:gd name="T80" fmla="*/ 349 w 904"/>
              <a:gd name="T81" fmla="*/ 903 h 903"/>
              <a:gd name="T82" fmla="*/ 361 w 904"/>
              <a:gd name="T83" fmla="*/ 894 h 903"/>
              <a:gd name="T84" fmla="*/ 361 w 904"/>
              <a:gd name="T85" fmla="*/ 762 h 903"/>
              <a:gd name="T86" fmla="*/ 349 w 904"/>
              <a:gd name="T87" fmla="*/ 753 h 903"/>
              <a:gd name="T88" fmla="*/ 305 w 904"/>
              <a:gd name="T89" fmla="*/ 597 h 903"/>
              <a:gd name="T90" fmla="*/ 343 w 904"/>
              <a:gd name="T91" fmla="*/ 469 h 903"/>
              <a:gd name="T92" fmla="*/ 383 w 904"/>
              <a:gd name="T93" fmla="*/ 426 h 903"/>
              <a:gd name="T94" fmla="*/ 418 w 904"/>
              <a:gd name="T95" fmla="*/ 383 h 903"/>
              <a:gd name="T96" fmla="*/ 471 w 904"/>
              <a:gd name="T97" fmla="*/ 342 h 903"/>
              <a:gd name="T98" fmla="*/ 544 w 904"/>
              <a:gd name="T99" fmla="*/ 315 h 903"/>
              <a:gd name="T100" fmla="*/ 627 w 904"/>
              <a:gd name="T101" fmla="*/ 302 h 903"/>
              <a:gd name="T102" fmla="*/ 754 w 904"/>
              <a:gd name="T103" fmla="*/ 348 h 903"/>
              <a:gd name="T104" fmla="*/ 763 w 904"/>
              <a:gd name="T105" fmla="*/ 360 h 903"/>
              <a:gd name="T106" fmla="*/ 895 w 904"/>
              <a:gd name="T107" fmla="*/ 360 h 903"/>
              <a:gd name="T108" fmla="*/ 904 w 904"/>
              <a:gd name="T109" fmla="*/ 348 h 903"/>
              <a:gd name="T110" fmla="*/ 902 w 904"/>
              <a:gd name="T111" fmla="*/ 217 h 903"/>
              <a:gd name="T112" fmla="*/ 889 w 904"/>
              <a:gd name="T113" fmla="*/ 211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4" h="903">
                <a:moveTo>
                  <a:pt x="889" y="211"/>
                </a:moveTo>
                <a:lnTo>
                  <a:pt x="768" y="211"/>
                </a:lnTo>
                <a:lnTo>
                  <a:pt x="765" y="211"/>
                </a:lnTo>
                <a:lnTo>
                  <a:pt x="763" y="212"/>
                </a:lnTo>
                <a:lnTo>
                  <a:pt x="761" y="213"/>
                </a:lnTo>
                <a:lnTo>
                  <a:pt x="758" y="215"/>
                </a:lnTo>
                <a:lnTo>
                  <a:pt x="756" y="217"/>
                </a:lnTo>
                <a:lnTo>
                  <a:pt x="755" y="220"/>
                </a:lnTo>
                <a:lnTo>
                  <a:pt x="754" y="222"/>
                </a:lnTo>
                <a:lnTo>
                  <a:pt x="754" y="225"/>
                </a:lnTo>
                <a:lnTo>
                  <a:pt x="754" y="271"/>
                </a:lnTo>
                <a:lnTo>
                  <a:pt x="663" y="271"/>
                </a:lnTo>
                <a:lnTo>
                  <a:pt x="627" y="272"/>
                </a:lnTo>
                <a:lnTo>
                  <a:pt x="593" y="275"/>
                </a:lnTo>
                <a:lnTo>
                  <a:pt x="576" y="277"/>
                </a:lnTo>
                <a:lnTo>
                  <a:pt x="561" y="281"/>
                </a:lnTo>
                <a:lnTo>
                  <a:pt x="545" y="284"/>
                </a:lnTo>
                <a:lnTo>
                  <a:pt x="529" y="287"/>
                </a:lnTo>
                <a:lnTo>
                  <a:pt x="513" y="292"/>
                </a:lnTo>
                <a:lnTo>
                  <a:pt x="498" y="298"/>
                </a:lnTo>
                <a:lnTo>
                  <a:pt x="484" y="302"/>
                </a:lnTo>
                <a:lnTo>
                  <a:pt x="470" y="309"/>
                </a:lnTo>
                <a:lnTo>
                  <a:pt x="457" y="315"/>
                </a:lnTo>
                <a:lnTo>
                  <a:pt x="443" y="323"/>
                </a:lnTo>
                <a:lnTo>
                  <a:pt x="431" y="329"/>
                </a:lnTo>
                <a:lnTo>
                  <a:pt x="418" y="337"/>
                </a:lnTo>
                <a:lnTo>
                  <a:pt x="415" y="328"/>
                </a:lnTo>
                <a:lnTo>
                  <a:pt x="409" y="319"/>
                </a:lnTo>
                <a:lnTo>
                  <a:pt x="565" y="163"/>
                </a:lnTo>
                <a:lnTo>
                  <a:pt x="578" y="170"/>
                </a:lnTo>
                <a:lnTo>
                  <a:pt x="590" y="176"/>
                </a:lnTo>
                <a:lnTo>
                  <a:pt x="597" y="178"/>
                </a:lnTo>
                <a:lnTo>
                  <a:pt x="604" y="179"/>
                </a:lnTo>
                <a:lnTo>
                  <a:pt x="610" y="180"/>
                </a:lnTo>
                <a:lnTo>
                  <a:pt x="618" y="180"/>
                </a:lnTo>
                <a:lnTo>
                  <a:pt x="627" y="180"/>
                </a:lnTo>
                <a:lnTo>
                  <a:pt x="636" y="178"/>
                </a:lnTo>
                <a:lnTo>
                  <a:pt x="644" y="176"/>
                </a:lnTo>
                <a:lnTo>
                  <a:pt x="653" y="173"/>
                </a:lnTo>
                <a:lnTo>
                  <a:pt x="661" y="169"/>
                </a:lnTo>
                <a:lnTo>
                  <a:pt x="668" y="164"/>
                </a:lnTo>
                <a:lnTo>
                  <a:pt x="676" y="160"/>
                </a:lnTo>
                <a:lnTo>
                  <a:pt x="681" y="154"/>
                </a:lnTo>
                <a:lnTo>
                  <a:pt x="687" y="147"/>
                </a:lnTo>
                <a:lnTo>
                  <a:pt x="693" y="141"/>
                </a:lnTo>
                <a:lnTo>
                  <a:pt x="697" y="133"/>
                </a:lnTo>
                <a:lnTo>
                  <a:pt x="701" y="125"/>
                </a:lnTo>
                <a:lnTo>
                  <a:pt x="704" y="117"/>
                </a:lnTo>
                <a:lnTo>
                  <a:pt x="706" y="108"/>
                </a:lnTo>
                <a:lnTo>
                  <a:pt x="707" y="99"/>
                </a:lnTo>
                <a:lnTo>
                  <a:pt x="709" y="90"/>
                </a:lnTo>
                <a:lnTo>
                  <a:pt x="707" y="81"/>
                </a:lnTo>
                <a:lnTo>
                  <a:pt x="706" y="72"/>
                </a:lnTo>
                <a:lnTo>
                  <a:pt x="704" y="63"/>
                </a:lnTo>
                <a:lnTo>
                  <a:pt x="701" y="55"/>
                </a:lnTo>
                <a:lnTo>
                  <a:pt x="697" y="47"/>
                </a:lnTo>
                <a:lnTo>
                  <a:pt x="693" y="39"/>
                </a:lnTo>
                <a:lnTo>
                  <a:pt x="687" y="32"/>
                </a:lnTo>
                <a:lnTo>
                  <a:pt x="681" y="25"/>
                </a:lnTo>
                <a:lnTo>
                  <a:pt x="676" y="20"/>
                </a:lnTo>
                <a:lnTo>
                  <a:pt x="668" y="15"/>
                </a:lnTo>
                <a:lnTo>
                  <a:pt x="661" y="11"/>
                </a:lnTo>
                <a:lnTo>
                  <a:pt x="653" y="6"/>
                </a:lnTo>
                <a:lnTo>
                  <a:pt x="644" y="4"/>
                </a:lnTo>
                <a:lnTo>
                  <a:pt x="636" y="2"/>
                </a:lnTo>
                <a:lnTo>
                  <a:pt x="627" y="0"/>
                </a:lnTo>
                <a:lnTo>
                  <a:pt x="618" y="0"/>
                </a:lnTo>
                <a:lnTo>
                  <a:pt x="609" y="0"/>
                </a:lnTo>
                <a:lnTo>
                  <a:pt x="600" y="2"/>
                </a:lnTo>
                <a:lnTo>
                  <a:pt x="591" y="4"/>
                </a:lnTo>
                <a:lnTo>
                  <a:pt x="583" y="6"/>
                </a:lnTo>
                <a:lnTo>
                  <a:pt x="575" y="11"/>
                </a:lnTo>
                <a:lnTo>
                  <a:pt x="567" y="15"/>
                </a:lnTo>
                <a:lnTo>
                  <a:pt x="561" y="20"/>
                </a:lnTo>
                <a:lnTo>
                  <a:pt x="554" y="25"/>
                </a:lnTo>
                <a:lnTo>
                  <a:pt x="548" y="32"/>
                </a:lnTo>
                <a:lnTo>
                  <a:pt x="543" y="39"/>
                </a:lnTo>
                <a:lnTo>
                  <a:pt x="538" y="47"/>
                </a:lnTo>
                <a:lnTo>
                  <a:pt x="535" y="55"/>
                </a:lnTo>
                <a:lnTo>
                  <a:pt x="531" y="63"/>
                </a:lnTo>
                <a:lnTo>
                  <a:pt x="529" y="72"/>
                </a:lnTo>
                <a:lnTo>
                  <a:pt x="528" y="81"/>
                </a:lnTo>
                <a:lnTo>
                  <a:pt x="528" y="90"/>
                </a:lnTo>
                <a:lnTo>
                  <a:pt x="529" y="105"/>
                </a:lnTo>
                <a:lnTo>
                  <a:pt x="532" y="118"/>
                </a:lnTo>
                <a:lnTo>
                  <a:pt x="537" y="131"/>
                </a:lnTo>
                <a:lnTo>
                  <a:pt x="545" y="142"/>
                </a:lnTo>
                <a:lnTo>
                  <a:pt x="388" y="298"/>
                </a:lnTo>
                <a:lnTo>
                  <a:pt x="379" y="293"/>
                </a:lnTo>
                <a:lnTo>
                  <a:pt x="369" y="289"/>
                </a:lnTo>
                <a:lnTo>
                  <a:pt x="358" y="286"/>
                </a:lnTo>
                <a:lnTo>
                  <a:pt x="347" y="285"/>
                </a:lnTo>
                <a:lnTo>
                  <a:pt x="339" y="286"/>
                </a:lnTo>
                <a:lnTo>
                  <a:pt x="331" y="287"/>
                </a:lnTo>
                <a:lnTo>
                  <a:pt x="325" y="289"/>
                </a:lnTo>
                <a:lnTo>
                  <a:pt x="318" y="292"/>
                </a:lnTo>
                <a:lnTo>
                  <a:pt x="311" y="294"/>
                </a:lnTo>
                <a:lnTo>
                  <a:pt x="304" y="299"/>
                </a:lnTo>
                <a:lnTo>
                  <a:pt x="299" y="303"/>
                </a:lnTo>
                <a:lnTo>
                  <a:pt x="294" y="308"/>
                </a:lnTo>
                <a:lnTo>
                  <a:pt x="288" y="313"/>
                </a:lnTo>
                <a:lnTo>
                  <a:pt x="284" y="319"/>
                </a:lnTo>
                <a:lnTo>
                  <a:pt x="281" y="325"/>
                </a:lnTo>
                <a:lnTo>
                  <a:pt x="277" y="332"/>
                </a:lnTo>
                <a:lnTo>
                  <a:pt x="275" y="338"/>
                </a:lnTo>
                <a:lnTo>
                  <a:pt x="273" y="346"/>
                </a:lnTo>
                <a:lnTo>
                  <a:pt x="271" y="353"/>
                </a:lnTo>
                <a:lnTo>
                  <a:pt x="271" y="361"/>
                </a:lnTo>
                <a:lnTo>
                  <a:pt x="273" y="372"/>
                </a:lnTo>
                <a:lnTo>
                  <a:pt x="275" y="383"/>
                </a:lnTo>
                <a:lnTo>
                  <a:pt x="278" y="393"/>
                </a:lnTo>
                <a:lnTo>
                  <a:pt x="284" y="403"/>
                </a:lnTo>
                <a:lnTo>
                  <a:pt x="134" y="553"/>
                </a:lnTo>
                <a:lnTo>
                  <a:pt x="124" y="547"/>
                </a:lnTo>
                <a:lnTo>
                  <a:pt x="113" y="545"/>
                </a:lnTo>
                <a:lnTo>
                  <a:pt x="102" y="543"/>
                </a:lnTo>
                <a:lnTo>
                  <a:pt x="91" y="542"/>
                </a:lnTo>
                <a:lnTo>
                  <a:pt x="82" y="542"/>
                </a:lnTo>
                <a:lnTo>
                  <a:pt x="73" y="544"/>
                </a:lnTo>
                <a:lnTo>
                  <a:pt x="64" y="546"/>
                </a:lnTo>
                <a:lnTo>
                  <a:pt x="56" y="548"/>
                </a:lnTo>
                <a:lnTo>
                  <a:pt x="48" y="553"/>
                </a:lnTo>
                <a:lnTo>
                  <a:pt x="40" y="557"/>
                </a:lnTo>
                <a:lnTo>
                  <a:pt x="33" y="562"/>
                </a:lnTo>
                <a:lnTo>
                  <a:pt x="26" y="568"/>
                </a:lnTo>
                <a:lnTo>
                  <a:pt x="21" y="574"/>
                </a:lnTo>
                <a:lnTo>
                  <a:pt x="16" y="581"/>
                </a:lnTo>
                <a:lnTo>
                  <a:pt x="12" y="589"/>
                </a:lnTo>
                <a:lnTo>
                  <a:pt x="7" y="597"/>
                </a:lnTo>
                <a:lnTo>
                  <a:pt x="5" y="605"/>
                </a:lnTo>
                <a:lnTo>
                  <a:pt x="3" y="614"/>
                </a:lnTo>
                <a:lnTo>
                  <a:pt x="0" y="623"/>
                </a:lnTo>
                <a:lnTo>
                  <a:pt x="0" y="632"/>
                </a:lnTo>
                <a:lnTo>
                  <a:pt x="0" y="641"/>
                </a:lnTo>
                <a:lnTo>
                  <a:pt x="3" y="650"/>
                </a:lnTo>
                <a:lnTo>
                  <a:pt x="5" y="659"/>
                </a:lnTo>
                <a:lnTo>
                  <a:pt x="7" y="667"/>
                </a:lnTo>
                <a:lnTo>
                  <a:pt x="12" y="675"/>
                </a:lnTo>
                <a:lnTo>
                  <a:pt x="16" y="683"/>
                </a:lnTo>
                <a:lnTo>
                  <a:pt x="21" y="690"/>
                </a:lnTo>
                <a:lnTo>
                  <a:pt x="26" y="696"/>
                </a:lnTo>
                <a:lnTo>
                  <a:pt x="33" y="702"/>
                </a:lnTo>
                <a:lnTo>
                  <a:pt x="40" y="706"/>
                </a:lnTo>
                <a:lnTo>
                  <a:pt x="48" y="711"/>
                </a:lnTo>
                <a:lnTo>
                  <a:pt x="56" y="716"/>
                </a:lnTo>
                <a:lnTo>
                  <a:pt x="64" y="718"/>
                </a:lnTo>
                <a:lnTo>
                  <a:pt x="73" y="720"/>
                </a:lnTo>
                <a:lnTo>
                  <a:pt x="82" y="722"/>
                </a:lnTo>
                <a:lnTo>
                  <a:pt x="91" y="722"/>
                </a:lnTo>
                <a:lnTo>
                  <a:pt x="100" y="722"/>
                </a:lnTo>
                <a:lnTo>
                  <a:pt x="109" y="720"/>
                </a:lnTo>
                <a:lnTo>
                  <a:pt x="118" y="718"/>
                </a:lnTo>
                <a:lnTo>
                  <a:pt x="126" y="716"/>
                </a:lnTo>
                <a:lnTo>
                  <a:pt x="134" y="711"/>
                </a:lnTo>
                <a:lnTo>
                  <a:pt x="142" y="706"/>
                </a:lnTo>
                <a:lnTo>
                  <a:pt x="148" y="702"/>
                </a:lnTo>
                <a:lnTo>
                  <a:pt x="155" y="696"/>
                </a:lnTo>
                <a:lnTo>
                  <a:pt x="161" y="690"/>
                </a:lnTo>
                <a:lnTo>
                  <a:pt x="165" y="683"/>
                </a:lnTo>
                <a:lnTo>
                  <a:pt x="170" y="675"/>
                </a:lnTo>
                <a:lnTo>
                  <a:pt x="174" y="667"/>
                </a:lnTo>
                <a:lnTo>
                  <a:pt x="177" y="659"/>
                </a:lnTo>
                <a:lnTo>
                  <a:pt x="179" y="650"/>
                </a:lnTo>
                <a:lnTo>
                  <a:pt x="181" y="641"/>
                </a:lnTo>
                <a:lnTo>
                  <a:pt x="181" y="632"/>
                </a:lnTo>
                <a:lnTo>
                  <a:pt x="181" y="623"/>
                </a:lnTo>
                <a:lnTo>
                  <a:pt x="180" y="615"/>
                </a:lnTo>
                <a:lnTo>
                  <a:pt x="178" y="607"/>
                </a:lnTo>
                <a:lnTo>
                  <a:pt x="174" y="599"/>
                </a:lnTo>
                <a:lnTo>
                  <a:pt x="171" y="591"/>
                </a:lnTo>
                <a:lnTo>
                  <a:pt x="168" y="585"/>
                </a:lnTo>
                <a:lnTo>
                  <a:pt x="163" y="578"/>
                </a:lnTo>
                <a:lnTo>
                  <a:pt x="157" y="571"/>
                </a:lnTo>
                <a:lnTo>
                  <a:pt x="305" y="424"/>
                </a:lnTo>
                <a:lnTo>
                  <a:pt x="316" y="430"/>
                </a:lnTo>
                <a:lnTo>
                  <a:pt x="328" y="433"/>
                </a:lnTo>
                <a:lnTo>
                  <a:pt x="314" y="457"/>
                </a:lnTo>
                <a:lnTo>
                  <a:pt x="303" y="483"/>
                </a:lnTo>
                <a:lnTo>
                  <a:pt x="294" y="510"/>
                </a:lnTo>
                <a:lnTo>
                  <a:pt x="286" y="538"/>
                </a:lnTo>
                <a:lnTo>
                  <a:pt x="279" y="568"/>
                </a:lnTo>
                <a:lnTo>
                  <a:pt x="275" y="598"/>
                </a:lnTo>
                <a:lnTo>
                  <a:pt x="273" y="630"/>
                </a:lnTo>
                <a:lnTo>
                  <a:pt x="271" y="662"/>
                </a:lnTo>
                <a:lnTo>
                  <a:pt x="271" y="753"/>
                </a:lnTo>
                <a:lnTo>
                  <a:pt x="226" y="753"/>
                </a:lnTo>
                <a:lnTo>
                  <a:pt x="223" y="753"/>
                </a:lnTo>
                <a:lnTo>
                  <a:pt x="221" y="754"/>
                </a:lnTo>
                <a:lnTo>
                  <a:pt x="218" y="755"/>
                </a:lnTo>
                <a:lnTo>
                  <a:pt x="216" y="757"/>
                </a:lnTo>
                <a:lnTo>
                  <a:pt x="214" y="760"/>
                </a:lnTo>
                <a:lnTo>
                  <a:pt x="213" y="762"/>
                </a:lnTo>
                <a:lnTo>
                  <a:pt x="212" y="764"/>
                </a:lnTo>
                <a:lnTo>
                  <a:pt x="212" y="767"/>
                </a:lnTo>
                <a:lnTo>
                  <a:pt x="212" y="888"/>
                </a:lnTo>
                <a:lnTo>
                  <a:pt x="212" y="891"/>
                </a:lnTo>
                <a:lnTo>
                  <a:pt x="213" y="894"/>
                </a:lnTo>
                <a:lnTo>
                  <a:pt x="214" y="896"/>
                </a:lnTo>
                <a:lnTo>
                  <a:pt x="216" y="898"/>
                </a:lnTo>
                <a:lnTo>
                  <a:pt x="218" y="901"/>
                </a:lnTo>
                <a:lnTo>
                  <a:pt x="221" y="902"/>
                </a:lnTo>
                <a:lnTo>
                  <a:pt x="223" y="903"/>
                </a:lnTo>
                <a:lnTo>
                  <a:pt x="226" y="903"/>
                </a:lnTo>
                <a:lnTo>
                  <a:pt x="347" y="903"/>
                </a:lnTo>
                <a:lnTo>
                  <a:pt x="349" y="903"/>
                </a:lnTo>
                <a:lnTo>
                  <a:pt x="353" y="902"/>
                </a:lnTo>
                <a:lnTo>
                  <a:pt x="355" y="901"/>
                </a:lnTo>
                <a:lnTo>
                  <a:pt x="357" y="898"/>
                </a:lnTo>
                <a:lnTo>
                  <a:pt x="360" y="896"/>
                </a:lnTo>
                <a:lnTo>
                  <a:pt x="361" y="894"/>
                </a:lnTo>
                <a:lnTo>
                  <a:pt x="362" y="891"/>
                </a:lnTo>
                <a:lnTo>
                  <a:pt x="362" y="888"/>
                </a:lnTo>
                <a:lnTo>
                  <a:pt x="362" y="767"/>
                </a:lnTo>
                <a:lnTo>
                  <a:pt x="362" y="764"/>
                </a:lnTo>
                <a:lnTo>
                  <a:pt x="361" y="762"/>
                </a:lnTo>
                <a:lnTo>
                  <a:pt x="360" y="760"/>
                </a:lnTo>
                <a:lnTo>
                  <a:pt x="357" y="757"/>
                </a:lnTo>
                <a:lnTo>
                  <a:pt x="355" y="755"/>
                </a:lnTo>
                <a:lnTo>
                  <a:pt x="353" y="754"/>
                </a:lnTo>
                <a:lnTo>
                  <a:pt x="349" y="753"/>
                </a:lnTo>
                <a:lnTo>
                  <a:pt x="347" y="753"/>
                </a:lnTo>
                <a:lnTo>
                  <a:pt x="302" y="753"/>
                </a:lnTo>
                <a:lnTo>
                  <a:pt x="302" y="662"/>
                </a:lnTo>
                <a:lnTo>
                  <a:pt x="303" y="629"/>
                </a:lnTo>
                <a:lnTo>
                  <a:pt x="305" y="597"/>
                </a:lnTo>
                <a:lnTo>
                  <a:pt x="310" y="566"/>
                </a:lnTo>
                <a:lnTo>
                  <a:pt x="317" y="537"/>
                </a:lnTo>
                <a:lnTo>
                  <a:pt x="326" y="509"/>
                </a:lnTo>
                <a:lnTo>
                  <a:pt x="336" y="482"/>
                </a:lnTo>
                <a:lnTo>
                  <a:pt x="343" y="469"/>
                </a:lnTo>
                <a:lnTo>
                  <a:pt x="348" y="457"/>
                </a:lnTo>
                <a:lnTo>
                  <a:pt x="355" y="446"/>
                </a:lnTo>
                <a:lnTo>
                  <a:pt x="363" y="434"/>
                </a:lnTo>
                <a:lnTo>
                  <a:pt x="373" y="431"/>
                </a:lnTo>
                <a:lnTo>
                  <a:pt x="383" y="426"/>
                </a:lnTo>
                <a:lnTo>
                  <a:pt x="393" y="420"/>
                </a:lnTo>
                <a:lnTo>
                  <a:pt x="401" y="413"/>
                </a:lnTo>
                <a:lnTo>
                  <a:pt x="408" y="404"/>
                </a:lnTo>
                <a:lnTo>
                  <a:pt x="414" y="395"/>
                </a:lnTo>
                <a:lnTo>
                  <a:pt x="418" y="383"/>
                </a:lnTo>
                <a:lnTo>
                  <a:pt x="421" y="372"/>
                </a:lnTo>
                <a:lnTo>
                  <a:pt x="433" y="364"/>
                </a:lnTo>
                <a:lnTo>
                  <a:pt x="445" y="356"/>
                </a:lnTo>
                <a:lnTo>
                  <a:pt x="458" y="348"/>
                </a:lnTo>
                <a:lnTo>
                  <a:pt x="471" y="342"/>
                </a:lnTo>
                <a:lnTo>
                  <a:pt x="485" y="335"/>
                </a:lnTo>
                <a:lnTo>
                  <a:pt x="498" y="329"/>
                </a:lnTo>
                <a:lnTo>
                  <a:pt x="513" y="324"/>
                </a:lnTo>
                <a:lnTo>
                  <a:pt x="529" y="319"/>
                </a:lnTo>
                <a:lnTo>
                  <a:pt x="544" y="315"/>
                </a:lnTo>
                <a:lnTo>
                  <a:pt x="559" y="311"/>
                </a:lnTo>
                <a:lnTo>
                  <a:pt x="576" y="308"/>
                </a:lnTo>
                <a:lnTo>
                  <a:pt x="593" y="306"/>
                </a:lnTo>
                <a:lnTo>
                  <a:pt x="610" y="303"/>
                </a:lnTo>
                <a:lnTo>
                  <a:pt x="627" y="302"/>
                </a:lnTo>
                <a:lnTo>
                  <a:pt x="645" y="301"/>
                </a:lnTo>
                <a:lnTo>
                  <a:pt x="663" y="301"/>
                </a:lnTo>
                <a:lnTo>
                  <a:pt x="754" y="301"/>
                </a:lnTo>
                <a:lnTo>
                  <a:pt x="754" y="346"/>
                </a:lnTo>
                <a:lnTo>
                  <a:pt x="754" y="348"/>
                </a:lnTo>
                <a:lnTo>
                  <a:pt x="755" y="352"/>
                </a:lnTo>
                <a:lnTo>
                  <a:pt x="756" y="354"/>
                </a:lnTo>
                <a:lnTo>
                  <a:pt x="758" y="356"/>
                </a:lnTo>
                <a:lnTo>
                  <a:pt x="761" y="359"/>
                </a:lnTo>
                <a:lnTo>
                  <a:pt x="763" y="360"/>
                </a:lnTo>
                <a:lnTo>
                  <a:pt x="765" y="361"/>
                </a:lnTo>
                <a:lnTo>
                  <a:pt x="768" y="361"/>
                </a:lnTo>
                <a:lnTo>
                  <a:pt x="889" y="361"/>
                </a:lnTo>
                <a:lnTo>
                  <a:pt x="892" y="361"/>
                </a:lnTo>
                <a:lnTo>
                  <a:pt x="895" y="360"/>
                </a:lnTo>
                <a:lnTo>
                  <a:pt x="897" y="359"/>
                </a:lnTo>
                <a:lnTo>
                  <a:pt x="899" y="356"/>
                </a:lnTo>
                <a:lnTo>
                  <a:pt x="902" y="354"/>
                </a:lnTo>
                <a:lnTo>
                  <a:pt x="903" y="352"/>
                </a:lnTo>
                <a:lnTo>
                  <a:pt x="904" y="348"/>
                </a:lnTo>
                <a:lnTo>
                  <a:pt x="904" y="346"/>
                </a:lnTo>
                <a:lnTo>
                  <a:pt x="904" y="225"/>
                </a:lnTo>
                <a:lnTo>
                  <a:pt x="904" y="222"/>
                </a:lnTo>
                <a:lnTo>
                  <a:pt x="903" y="220"/>
                </a:lnTo>
                <a:lnTo>
                  <a:pt x="902" y="217"/>
                </a:lnTo>
                <a:lnTo>
                  <a:pt x="899" y="215"/>
                </a:lnTo>
                <a:lnTo>
                  <a:pt x="897" y="213"/>
                </a:lnTo>
                <a:lnTo>
                  <a:pt x="895" y="212"/>
                </a:lnTo>
                <a:lnTo>
                  <a:pt x="892" y="211"/>
                </a:lnTo>
                <a:lnTo>
                  <a:pt x="889" y="211"/>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p>
        </p:txBody>
      </p:sp>
      <p:grpSp>
        <p:nvGrpSpPr>
          <p:cNvPr id="36" name="Group 35" descr="Icon of human being and gear. ">
            <a:extLst>
              <a:ext uri="{FF2B5EF4-FFF2-40B4-BE49-F238E27FC236}">
                <a16:creationId xmlns:a16="http://schemas.microsoft.com/office/drawing/2014/main" id="{ECC5F635-1712-4572-A9EC-F94E2199DDBD}"/>
              </a:ext>
            </a:extLst>
          </p:cNvPr>
          <p:cNvGrpSpPr/>
          <p:nvPr/>
        </p:nvGrpSpPr>
        <p:grpSpPr>
          <a:xfrm>
            <a:off x="7133464" y="5355478"/>
            <a:ext cx="338073" cy="339996"/>
            <a:chOff x="6450013" y="5349875"/>
            <a:chExt cx="279399" cy="280988"/>
          </a:xfrm>
          <a:solidFill>
            <a:schemeClr val="bg1"/>
          </a:solidFill>
        </p:grpSpPr>
        <p:sp>
          <p:nvSpPr>
            <p:cNvPr id="37" name="Freeform 3673">
              <a:extLst>
                <a:ext uri="{FF2B5EF4-FFF2-40B4-BE49-F238E27FC236}">
                  <a16:creationId xmlns:a16="http://schemas.microsoft.com/office/drawing/2014/main" id="{D1391604-D4EC-48A8-AE57-EDF194392FB1}"/>
                </a:ext>
              </a:extLst>
            </p:cNvPr>
            <p:cNvSpPr>
              <a:spLocks/>
            </p:cNvSpPr>
            <p:nvPr/>
          </p:nvSpPr>
          <p:spPr bwMode="auto">
            <a:xfrm>
              <a:off x="6450013" y="5349875"/>
              <a:ext cx="182562" cy="238125"/>
            </a:xfrm>
            <a:custGeom>
              <a:avLst/>
              <a:gdLst>
                <a:gd name="T0" fmla="*/ 379 w 459"/>
                <a:gd name="T1" fmla="*/ 550 h 602"/>
                <a:gd name="T2" fmla="*/ 380 w 459"/>
                <a:gd name="T3" fmla="*/ 519 h 602"/>
                <a:gd name="T4" fmla="*/ 345 w 459"/>
                <a:gd name="T5" fmla="*/ 495 h 602"/>
                <a:gd name="T6" fmla="*/ 397 w 459"/>
                <a:gd name="T7" fmla="*/ 400 h 602"/>
                <a:gd name="T8" fmla="*/ 408 w 459"/>
                <a:gd name="T9" fmla="*/ 395 h 602"/>
                <a:gd name="T10" fmla="*/ 450 w 459"/>
                <a:gd name="T11" fmla="*/ 406 h 602"/>
                <a:gd name="T12" fmla="*/ 412 w 459"/>
                <a:gd name="T13" fmla="*/ 384 h 602"/>
                <a:gd name="T14" fmla="*/ 376 w 459"/>
                <a:gd name="T15" fmla="*/ 370 h 602"/>
                <a:gd name="T16" fmla="*/ 361 w 459"/>
                <a:gd name="T17" fmla="*/ 307 h 602"/>
                <a:gd name="T18" fmla="*/ 379 w 459"/>
                <a:gd name="T19" fmla="*/ 288 h 602"/>
                <a:gd name="T20" fmla="*/ 397 w 459"/>
                <a:gd name="T21" fmla="*/ 252 h 602"/>
                <a:gd name="T22" fmla="*/ 406 w 459"/>
                <a:gd name="T23" fmla="*/ 214 h 602"/>
                <a:gd name="T24" fmla="*/ 415 w 459"/>
                <a:gd name="T25" fmla="*/ 202 h 602"/>
                <a:gd name="T26" fmla="*/ 420 w 459"/>
                <a:gd name="T27" fmla="*/ 183 h 602"/>
                <a:gd name="T28" fmla="*/ 416 w 459"/>
                <a:gd name="T29" fmla="*/ 152 h 602"/>
                <a:gd name="T30" fmla="*/ 412 w 459"/>
                <a:gd name="T31" fmla="*/ 121 h 602"/>
                <a:gd name="T32" fmla="*/ 420 w 459"/>
                <a:gd name="T33" fmla="*/ 78 h 602"/>
                <a:gd name="T34" fmla="*/ 415 w 459"/>
                <a:gd name="T35" fmla="*/ 45 h 602"/>
                <a:gd name="T36" fmla="*/ 403 w 459"/>
                <a:gd name="T37" fmla="*/ 27 h 602"/>
                <a:gd name="T38" fmla="*/ 382 w 459"/>
                <a:gd name="T39" fmla="*/ 15 h 602"/>
                <a:gd name="T40" fmla="*/ 341 w 459"/>
                <a:gd name="T41" fmla="*/ 3 h 602"/>
                <a:gd name="T42" fmla="*/ 291 w 459"/>
                <a:gd name="T43" fmla="*/ 0 h 602"/>
                <a:gd name="T44" fmla="*/ 245 w 459"/>
                <a:gd name="T45" fmla="*/ 9 h 602"/>
                <a:gd name="T46" fmla="*/ 213 w 459"/>
                <a:gd name="T47" fmla="*/ 27 h 602"/>
                <a:gd name="T48" fmla="*/ 201 w 459"/>
                <a:gd name="T49" fmla="*/ 42 h 602"/>
                <a:gd name="T50" fmla="*/ 181 w 459"/>
                <a:gd name="T51" fmla="*/ 44 h 602"/>
                <a:gd name="T52" fmla="*/ 163 w 459"/>
                <a:gd name="T53" fmla="*/ 56 h 602"/>
                <a:gd name="T54" fmla="*/ 155 w 459"/>
                <a:gd name="T55" fmla="*/ 87 h 602"/>
                <a:gd name="T56" fmla="*/ 164 w 459"/>
                <a:gd name="T57" fmla="*/ 138 h 602"/>
                <a:gd name="T58" fmla="*/ 159 w 459"/>
                <a:gd name="T59" fmla="*/ 144 h 602"/>
                <a:gd name="T60" fmla="*/ 150 w 459"/>
                <a:gd name="T61" fmla="*/ 162 h 602"/>
                <a:gd name="T62" fmla="*/ 149 w 459"/>
                <a:gd name="T63" fmla="*/ 184 h 602"/>
                <a:gd name="T64" fmla="*/ 154 w 459"/>
                <a:gd name="T65" fmla="*/ 201 h 602"/>
                <a:gd name="T66" fmla="*/ 163 w 459"/>
                <a:gd name="T67" fmla="*/ 214 h 602"/>
                <a:gd name="T68" fmla="*/ 169 w 459"/>
                <a:gd name="T69" fmla="*/ 237 h 602"/>
                <a:gd name="T70" fmla="*/ 179 w 459"/>
                <a:gd name="T71" fmla="*/ 271 h 602"/>
                <a:gd name="T72" fmla="*/ 203 w 459"/>
                <a:gd name="T73" fmla="*/ 306 h 602"/>
                <a:gd name="T74" fmla="*/ 215 w 459"/>
                <a:gd name="T75" fmla="*/ 364 h 602"/>
                <a:gd name="T76" fmla="*/ 171 w 459"/>
                <a:gd name="T77" fmla="*/ 381 h 602"/>
                <a:gd name="T78" fmla="*/ 106 w 459"/>
                <a:gd name="T79" fmla="*/ 401 h 602"/>
                <a:gd name="T80" fmla="*/ 46 w 459"/>
                <a:gd name="T81" fmla="*/ 428 h 602"/>
                <a:gd name="T82" fmla="*/ 22 w 459"/>
                <a:gd name="T83" fmla="*/ 449 h 602"/>
                <a:gd name="T84" fmla="*/ 10 w 459"/>
                <a:gd name="T85" fmla="*/ 479 h 602"/>
                <a:gd name="T86" fmla="*/ 2 w 459"/>
                <a:gd name="T87" fmla="*/ 540 h 602"/>
                <a:gd name="T88" fmla="*/ 1 w 459"/>
                <a:gd name="T89" fmla="*/ 594 h 602"/>
                <a:gd name="T90" fmla="*/ 11 w 459"/>
                <a:gd name="T91" fmla="*/ 602 h 602"/>
                <a:gd name="T92" fmla="*/ 345 w 459"/>
                <a:gd name="T93" fmla="*/ 589 h 602"/>
                <a:gd name="T94" fmla="*/ 352 w 459"/>
                <a:gd name="T95" fmla="*/ 577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59" h="602">
                  <a:moveTo>
                    <a:pt x="352" y="577"/>
                  </a:moveTo>
                  <a:lnTo>
                    <a:pt x="380" y="560"/>
                  </a:lnTo>
                  <a:lnTo>
                    <a:pt x="379" y="550"/>
                  </a:lnTo>
                  <a:lnTo>
                    <a:pt x="379" y="540"/>
                  </a:lnTo>
                  <a:lnTo>
                    <a:pt x="379" y="530"/>
                  </a:lnTo>
                  <a:lnTo>
                    <a:pt x="380" y="519"/>
                  </a:lnTo>
                  <a:lnTo>
                    <a:pt x="352" y="503"/>
                  </a:lnTo>
                  <a:lnTo>
                    <a:pt x="348" y="499"/>
                  </a:lnTo>
                  <a:lnTo>
                    <a:pt x="345" y="495"/>
                  </a:lnTo>
                  <a:lnTo>
                    <a:pt x="345" y="490"/>
                  </a:lnTo>
                  <a:lnTo>
                    <a:pt x="346" y="486"/>
                  </a:lnTo>
                  <a:lnTo>
                    <a:pt x="397" y="400"/>
                  </a:lnTo>
                  <a:lnTo>
                    <a:pt x="399" y="397"/>
                  </a:lnTo>
                  <a:lnTo>
                    <a:pt x="403" y="395"/>
                  </a:lnTo>
                  <a:lnTo>
                    <a:pt x="408" y="395"/>
                  </a:lnTo>
                  <a:lnTo>
                    <a:pt x="413" y="396"/>
                  </a:lnTo>
                  <a:lnTo>
                    <a:pt x="441" y="413"/>
                  </a:lnTo>
                  <a:lnTo>
                    <a:pt x="450" y="406"/>
                  </a:lnTo>
                  <a:lnTo>
                    <a:pt x="459" y="401"/>
                  </a:lnTo>
                  <a:lnTo>
                    <a:pt x="424" y="388"/>
                  </a:lnTo>
                  <a:lnTo>
                    <a:pt x="412" y="384"/>
                  </a:lnTo>
                  <a:lnTo>
                    <a:pt x="400" y="379"/>
                  </a:lnTo>
                  <a:lnTo>
                    <a:pt x="389" y="375"/>
                  </a:lnTo>
                  <a:lnTo>
                    <a:pt x="376" y="370"/>
                  </a:lnTo>
                  <a:lnTo>
                    <a:pt x="368" y="368"/>
                  </a:lnTo>
                  <a:lnTo>
                    <a:pt x="361" y="364"/>
                  </a:lnTo>
                  <a:lnTo>
                    <a:pt x="361" y="307"/>
                  </a:lnTo>
                  <a:lnTo>
                    <a:pt x="366" y="302"/>
                  </a:lnTo>
                  <a:lnTo>
                    <a:pt x="372" y="297"/>
                  </a:lnTo>
                  <a:lnTo>
                    <a:pt x="379" y="288"/>
                  </a:lnTo>
                  <a:lnTo>
                    <a:pt x="385" y="279"/>
                  </a:lnTo>
                  <a:lnTo>
                    <a:pt x="391" y="266"/>
                  </a:lnTo>
                  <a:lnTo>
                    <a:pt x="397" y="252"/>
                  </a:lnTo>
                  <a:lnTo>
                    <a:pt x="400" y="235"/>
                  </a:lnTo>
                  <a:lnTo>
                    <a:pt x="402" y="216"/>
                  </a:lnTo>
                  <a:lnTo>
                    <a:pt x="406" y="214"/>
                  </a:lnTo>
                  <a:lnTo>
                    <a:pt x="409" y="211"/>
                  </a:lnTo>
                  <a:lnTo>
                    <a:pt x="412" y="207"/>
                  </a:lnTo>
                  <a:lnTo>
                    <a:pt x="415" y="202"/>
                  </a:lnTo>
                  <a:lnTo>
                    <a:pt x="417" y="197"/>
                  </a:lnTo>
                  <a:lnTo>
                    <a:pt x="418" y="191"/>
                  </a:lnTo>
                  <a:lnTo>
                    <a:pt x="420" y="183"/>
                  </a:lnTo>
                  <a:lnTo>
                    <a:pt x="420" y="175"/>
                  </a:lnTo>
                  <a:lnTo>
                    <a:pt x="420" y="164"/>
                  </a:lnTo>
                  <a:lnTo>
                    <a:pt x="416" y="152"/>
                  </a:lnTo>
                  <a:lnTo>
                    <a:pt x="412" y="144"/>
                  </a:lnTo>
                  <a:lnTo>
                    <a:pt x="406" y="137"/>
                  </a:lnTo>
                  <a:lnTo>
                    <a:pt x="412" y="121"/>
                  </a:lnTo>
                  <a:lnTo>
                    <a:pt x="417" y="101"/>
                  </a:lnTo>
                  <a:lnTo>
                    <a:pt x="420" y="89"/>
                  </a:lnTo>
                  <a:lnTo>
                    <a:pt x="420" y="78"/>
                  </a:lnTo>
                  <a:lnTo>
                    <a:pt x="420" y="65"/>
                  </a:lnTo>
                  <a:lnTo>
                    <a:pt x="417" y="53"/>
                  </a:lnTo>
                  <a:lnTo>
                    <a:pt x="415" y="45"/>
                  </a:lnTo>
                  <a:lnTo>
                    <a:pt x="412" y="39"/>
                  </a:lnTo>
                  <a:lnTo>
                    <a:pt x="407" y="34"/>
                  </a:lnTo>
                  <a:lnTo>
                    <a:pt x="403" y="27"/>
                  </a:lnTo>
                  <a:lnTo>
                    <a:pt x="397" y="24"/>
                  </a:lnTo>
                  <a:lnTo>
                    <a:pt x="390" y="18"/>
                  </a:lnTo>
                  <a:lnTo>
                    <a:pt x="382" y="15"/>
                  </a:lnTo>
                  <a:lnTo>
                    <a:pt x="376" y="12"/>
                  </a:lnTo>
                  <a:lnTo>
                    <a:pt x="359" y="7"/>
                  </a:lnTo>
                  <a:lnTo>
                    <a:pt x="341" y="3"/>
                  </a:lnTo>
                  <a:lnTo>
                    <a:pt x="325" y="0"/>
                  </a:lnTo>
                  <a:lnTo>
                    <a:pt x="307" y="0"/>
                  </a:lnTo>
                  <a:lnTo>
                    <a:pt x="291" y="0"/>
                  </a:lnTo>
                  <a:lnTo>
                    <a:pt x="276" y="2"/>
                  </a:lnTo>
                  <a:lnTo>
                    <a:pt x="260" y="6"/>
                  </a:lnTo>
                  <a:lnTo>
                    <a:pt x="245" y="9"/>
                  </a:lnTo>
                  <a:lnTo>
                    <a:pt x="231" y="16"/>
                  </a:lnTo>
                  <a:lnTo>
                    <a:pt x="218" y="22"/>
                  </a:lnTo>
                  <a:lnTo>
                    <a:pt x="213" y="27"/>
                  </a:lnTo>
                  <a:lnTo>
                    <a:pt x="209" y="31"/>
                  </a:lnTo>
                  <a:lnTo>
                    <a:pt x="204" y="36"/>
                  </a:lnTo>
                  <a:lnTo>
                    <a:pt x="201" y="42"/>
                  </a:lnTo>
                  <a:lnTo>
                    <a:pt x="194" y="42"/>
                  </a:lnTo>
                  <a:lnTo>
                    <a:pt x="187" y="43"/>
                  </a:lnTo>
                  <a:lnTo>
                    <a:pt x="181" y="44"/>
                  </a:lnTo>
                  <a:lnTo>
                    <a:pt x="176" y="45"/>
                  </a:lnTo>
                  <a:lnTo>
                    <a:pt x="168" y="51"/>
                  </a:lnTo>
                  <a:lnTo>
                    <a:pt x="163" y="56"/>
                  </a:lnTo>
                  <a:lnTo>
                    <a:pt x="158" y="65"/>
                  </a:lnTo>
                  <a:lnTo>
                    <a:pt x="155" y="75"/>
                  </a:lnTo>
                  <a:lnTo>
                    <a:pt x="155" y="87"/>
                  </a:lnTo>
                  <a:lnTo>
                    <a:pt x="155" y="98"/>
                  </a:lnTo>
                  <a:lnTo>
                    <a:pt x="159" y="120"/>
                  </a:lnTo>
                  <a:lnTo>
                    <a:pt x="164" y="138"/>
                  </a:lnTo>
                  <a:lnTo>
                    <a:pt x="164" y="139"/>
                  </a:lnTo>
                  <a:lnTo>
                    <a:pt x="164" y="139"/>
                  </a:lnTo>
                  <a:lnTo>
                    <a:pt x="159" y="144"/>
                  </a:lnTo>
                  <a:lnTo>
                    <a:pt x="154" y="151"/>
                  </a:lnTo>
                  <a:lnTo>
                    <a:pt x="151" y="156"/>
                  </a:lnTo>
                  <a:lnTo>
                    <a:pt x="150" y="162"/>
                  </a:lnTo>
                  <a:lnTo>
                    <a:pt x="149" y="170"/>
                  </a:lnTo>
                  <a:lnTo>
                    <a:pt x="149" y="176"/>
                  </a:lnTo>
                  <a:lnTo>
                    <a:pt x="149" y="184"/>
                  </a:lnTo>
                  <a:lnTo>
                    <a:pt x="150" y="191"/>
                  </a:lnTo>
                  <a:lnTo>
                    <a:pt x="151" y="196"/>
                  </a:lnTo>
                  <a:lnTo>
                    <a:pt x="154" y="201"/>
                  </a:lnTo>
                  <a:lnTo>
                    <a:pt x="156" y="206"/>
                  </a:lnTo>
                  <a:lnTo>
                    <a:pt x="159" y="210"/>
                  </a:lnTo>
                  <a:lnTo>
                    <a:pt x="163" y="214"/>
                  </a:lnTo>
                  <a:lnTo>
                    <a:pt x="167" y="216"/>
                  </a:lnTo>
                  <a:lnTo>
                    <a:pt x="168" y="227"/>
                  </a:lnTo>
                  <a:lnTo>
                    <a:pt x="169" y="237"/>
                  </a:lnTo>
                  <a:lnTo>
                    <a:pt x="172" y="246"/>
                  </a:lnTo>
                  <a:lnTo>
                    <a:pt x="174" y="255"/>
                  </a:lnTo>
                  <a:lnTo>
                    <a:pt x="179" y="271"/>
                  </a:lnTo>
                  <a:lnTo>
                    <a:pt x="187" y="286"/>
                  </a:lnTo>
                  <a:lnTo>
                    <a:pt x="195" y="297"/>
                  </a:lnTo>
                  <a:lnTo>
                    <a:pt x="203" y="306"/>
                  </a:lnTo>
                  <a:lnTo>
                    <a:pt x="210" y="314"/>
                  </a:lnTo>
                  <a:lnTo>
                    <a:pt x="215" y="319"/>
                  </a:lnTo>
                  <a:lnTo>
                    <a:pt x="215" y="364"/>
                  </a:lnTo>
                  <a:lnTo>
                    <a:pt x="201" y="369"/>
                  </a:lnTo>
                  <a:lnTo>
                    <a:pt x="186" y="375"/>
                  </a:lnTo>
                  <a:lnTo>
                    <a:pt x="171" y="381"/>
                  </a:lnTo>
                  <a:lnTo>
                    <a:pt x="155" y="384"/>
                  </a:lnTo>
                  <a:lnTo>
                    <a:pt x="129" y="393"/>
                  </a:lnTo>
                  <a:lnTo>
                    <a:pt x="106" y="401"/>
                  </a:lnTo>
                  <a:lnTo>
                    <a:pt x="83" y="410"/>
                  </a:lnTo>
                  <a:lnTo>
                    <a:pt x="64" y="419"/>
                  </a:lnTo>
                  <a:lnTo>
                    <a:pt x="46" y="428"/>
                  </a:lnTo>
                  <a:lnTo>
                    <a:pt x="32" y="438"/>
                  </a:lnTo>
                  <a:lnTo>
                    <a:pt x="27" y="444"/>
                  </a:lnTo>
                  <a:lnTo>
                    <a:pt x="22" y="449"/>
                  </a:lnTo>
                  <a:lnTo>
                    <a:pt x="18" y="455"/>
                  </a:lnTo>
                  <a:lnTo>
                    <a:pt x="15" y="460"/>
                  </a:lnTo>
                  <a:lnTo>
                    <a:pt x="10" y="479"/>
                  </a:lnTo>
                  <a:lnTo>
                    <a:pt x="6" y="499"/>
                  </a:lnTo>
                  <a:lnTo>
                    <a:pt x="4" y="521"/>
                  </a:lnTo>
                  <a:lnTo>
                    <a:pt x="2" y="540"/>
                  </a:lnTo>
                  <a:lnTo>
                    <a:pt x="0" y="573"/>
                  </a:lnTo>
                  <a:lnTo>
                    <a:pt x="0" y="589"/>
                  </a:lnTo>
                  <a:lnTo>
                    <a:pt x="1" y="594"/>
                  </a:lnTo>
                  <a:lnTo>
                    <a:pt x="4" y="598"/>
                  </a:lnTo>
                  <a:lnTo>
                    <a:pt x="7" y="600"/>
                  </a:lnTo>
                  <a:lnTo>
                    <a:pt x="11" y="602"/>
                  </a:lnTo>
                  <a:lnTo>
                    <a:pt x="350" y="602"/>
                  </a:lnTo>
                  <a:lnTo>
                    <a:pt x="346" y="594"/>
                  </a:lnTo>
                  <a:lnTo>
                    <a:pt x="345" y="589"/>
                  </a:lnTo>
                  <a:lnTo>
                    <a:pt x="345" y="585"/>
                  </a:lnTo>
                  <a:lnTo>
                    <a:pt x="348" y="581"/>
                  </a:lnTo>
                  <a:lnTo>
                    <a:pt x="352" y="5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3674">
              <a:extLst>
                <a:ext uri="{FF2B5EF4-FFF2-40B4-BE49-F238E27FC236}">
                  <a16:creationId xmlns:a16="http://schemas.microsoft.com/office/drawing/2014/main" id="{44A4D0F8-0767-41BC-BE62-0AED99EC8B25}"/>
                </a:ext>
              </a:extLst>
            </p:cNvPr>
            <p:cNvSpPr>
              <a:spLocks noEditPoints="1"/>
            </p:cNvSpPr>
            <p:nvPr/>
          </p:nvSpPr>
          <p:spPr bwMode="auto">
            <a:xfrm>
              <a:off x="6597650" y="5497513"/>
              <a:ext cx="131762" cy="133350"/>
            </a:xfrm>
            <a:custGeom>
              <a:avLst/>
              <a:gdLst>
                <a:gd name="T0" fmla="*/ 151 w 332"/>
                <a:gd name="T1" fmla="*/ 243 h 336"/>
                <a:gd name="T2" fmla="*/ 129 w 332"/>
                <a:gd name="T3" fmla="*/ 235 h 336"/>
                <a:gd name="T4" fmla="*/ 111 w 332"/>
                <a:gd name="T5" fmla="*/ 222 h 336"/>
                <a:gd name="T6" fmla="*/ 97 w 332"/>
                <a:gd name="T7" fmla="*/ 204 h 336"/>
                <a:gd name="T8" fmla="*/ 89 w 332"/>
                <a:gd name="T9" fmla="*/ 182 h 336"/>
                <a:gd name="T10" fmla="*/ 88 w 332"/>
                <a:gd name="T11" fmla="*/ 159 h 336"/>
                <a:gd name="T12" fmla="*/ 94 w 332"/>
                <a:gd name="T13" fmla="*/ 136 h 336"/>
                <a:gd name="T14" fmla="*/ 106 w 332"/>
                <a:gd name="T15" fmla="*/ 117 h 336"/>
                <a:gd name="T16" fmla="*/ 122 w 332"/>
                <a:gd name="T17" fmla="*/ 103 h 336"/>
                <a:gd name="T18" fmla="*/ 143 w 332"/>
                <a:gd name="T19" fmla="*/ 92 h 336"/>
                <a:gd name="T20" fmla="*/ 166 w 332"/>
                <a:gd name="T21" fmla="*/ 89 h 336"/>
                <a:gd name="T22" fmla="*/ 189 w 332"/>
                <a:gd name="T23" fmla="*/ 92 h 336"/>
                <a:gd name="T24" fmla="*/ 210 w 332"/>
                <a:gd name="T25" fmla="*/ 103 h 336"/>
                <a:gd name="T26" fmla="*/ 226 w 332"/>
                <a:gd name="T27" fmla="*/ 117 h 336"/>
                <a:gd name="T28" fmla="*/ 238 w 332"/>
                <a:gd name="T29" fmla="*/ 136 h 336"/>
                <a:gd name="T30" fmla="*/ 243 w 332"/>
                <a:gd name="T31" fmla="*/ 159 h 336"/>
                <a:gd name="T32" fmla="*/ 242 w 332"/>
                <a:gd name="T33" fmla="*/ 182 h 336"/>
                <a:gd name="T34" fmla="*/ 234 w 332"/>
                <a:gd name="T35" fmla="*/ 204 h 336"/>
                <a:gd name="T36" fmla="*/ 221 w 332"/>
                <a:gd name="T37" fmla="*/ 222 h 336"/>
                <a:gd name="T38" fmla="*/ 203 w 332"/>
                <a:gd name="T39" fmla="*/ 235 h 336"/>
                <a:gd name="T40" fmla="*/ 181 w 332"/>
                <a:gd name="T41" fmla="*/ 243 h 336"/>
                <a:gd name="T42" fmla="*/ 306 w 332"/>
                <a:gd name="T43" fmla="*/ 204 h 336"/>
                <a:gd name="T44" fmla="*/ 300 w 332"/>
                <a:gd name="T45" fmla="*/ 195 h 336"/>
                <a:gd name="T46" fmla="*/ 302 w 332"/>
                <a:gd name="T47" fmla="*/ 167 h 336"/>
                <a:gd name="T48" fmla="*/ 300 w 332"/>
                <a:gd name="T49" fmla="*/ 139 h 336"/>
                <a:gd name="T50" fmla="*/ 306 w 332"/>
                <a:gd name="T51" fmla="*/ 130 h 336"/>
                <a:gd name="T52" fmla="*/ 269 w 332"/>
                <a:gd name="T53" fmla="*/ 64 h 336"/>
                <a:gd name="T54" fmla="*/ 257 w 332"/>
                <a:gd name="T55" fmla="*/ 65 h 336"/>
                <a:gd name="T56" fmla="*/ 242 w 332"/>
                <a:gd name="T57" fmla="*/ 53 h 336"/>
                <a:gd name="T58" fmla="*/ 215 w 332"/>
                <a:gd name="T59" fmla="*/ 35 h 336"/>
                <a:gd name="T60" fmla="*/ 207 w 332"/>
                <a:gd name="T61" fmla="*/ 27 h 336"/>
                <a:gd name="T62" fmla="*/ 135 w 332"/>
                <a:gd name="T63" fmla="*/ 0 h 336"/>
                <a:gd name="T64" fmla="*/ 133 w 332"/>
                <a:gd name="T65" fmla="*/ 31 h 336"/>
                <a:gd name="T66" fmla="*/ 113 w 332"/>
                <a:gd name="T67" fmla="*/ 41 h 336"/>
                <a:gd name="T68" fmla="*/ 77 w 332"/>
                <a:gd name="T69" fmla="*/ 63 h 336"/>
                <a:gd name="T70" fmla="*/ 67 w 332"/>
                <a:gd name="T71" fmla="*/ 65 h 336"/>
                <a:gd name="T72" fmla="*/ 0 w 332"/>
                <a:gd name="T73" fmla="*/ 114 h 336"/>
                <a:gd name="T74" fmla="*/ 31 w 332"/>
                <a:gd name="T75" fmla="*/ 135 h 336"/>
                <a:gd name="T76" fmla="*/ 30 w 332"/>
                <a:gd name="T77" fmla="*/ 154 h 336"/>
                <a:gd name="T78" fmla="*/ 31 w 332"/>
                <a:gd name="T79" fmla="*/ 191 h 336"/>
                <a:gd name="T80" fmla="*/ 29 w 332"/>
                <a:gd name="T81" fmla="*/ 202 h 336"/>
                <a:gd name="T82" fmla="*/ 38 w 332"/>
                <a:gd name="T83" fmla="*/ 284 h 336"/>
                <a:gd name="T84" fmla="*/ 71 w 332"/>
                <a:gd name="T85" fmla="*/ 267 h 336"/>
                <a:gd name="T86" fmla="*/ 89 w 332"/>
                <a:gd name="T87" fmla="*/ 279 h 336"/>
                <a:gd name="T88" fmla="*/ 139 w 332"/>
                <a:gd name="T89" fmla="*/ 300 h 336"/>
                <a:gd name="T90" fmla="*/ 146 w 332"/>
                <a:gd name="T91" fmla="*/ 308 h 336"/>
                <a:gd name="T92" fmla="*/ 207 w 332"/>
                <a:gd name="T93" fmla="*/ 336 h 336"/>
                <a:gd name="T94" fmla="*/ 208 w 332"/>
                <a:gd name="T95" fmla="*/ 306 h 336"/>
                <a:gd name="T96" fmla="*/ 223 w 332"/>
                <a:gd name="T97" fmla="*/ 297 h 336"/>
                <a:gd name="T98" fmla="*/ 246 w 332"/>
                <a:gd name="T99" fmla="*/ 279 h 336"/>
                <a:gd name="T100" fmla="*/ 257 w 332"/>
                <a:gd name="T101" fmla="*/ 268 h 336"/>
                <a:gd name="T102" fmla="*/ 269 w 332"/>
                <a:gd name="T103" fmla="*/ 270 h 336"/>
                <a:gd name="T104" fmla="*/ 306 w 332"/>
                <a:gd name="T105" fmla="*/ 204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2" h="336">
                  <a:moveTo>
                    <a:pt x="166" y="245"/>
                  </a:moveTo>
                  <a:lnTo>
                    <a:pt x="158" y="244"/>
                  </a:lnTo>
                  <a:lnTo>
                    <a:pt x="151" y="243"/>
                  </a:lnTo>
                  <a:lnTo>
                    <a:pt x="143" y="241"/>
                  </a:lnTo>
                  <a:lnTo>
                    <a:pt x="135" y="239"/>
                  </a:lnTo>
                  <a:lnTo>
                    <a:pt x="129" y="235"/>
                  </a:lnTo>
                  <a:lnTo>
                    <a:pt x="122" y="231"/>
                  </a:lnTo>
                  <a:lnTo>
                    <a:pt x="116" y="227"/>
                  </a:lnTo>
                  <a:lnTo>
                    <a:pt x="111" y="222"/>
                  </a:lnTo>
                  <a:lnTo>
                    <a:pt x="106" y="217"/>
                  </a:lnTo>
                  <a:lnTo>
                    <a:pt x="101" y="211"/>
                  </a:lnTo>
                  <a:lnTo>
                    <a:pt x="97" y="204"/>
                  </a:lnTo>
                  <a:lnTo>
                    <a:pt x="94" y="198"/>
                  </a:lnTo>
                  <a:lnTo>
                    <a:pt x="92" y="190"/>
                  </a:lnTo>
                  <a:lnTo>
                    <a:pt x="89" y="182"/>
                  </a:lnTo>
                  <a:lnTo>
                    <a:pt x="88" y="175"/>
                  </a:lnTo>
                  <a:lnTo>
                    <a:pt x="88" y="167"/>
                  </a:lnTo>
                  <a:lnTo>
                    <a:pt x="88" y="159"/>
                  </a:lnTo>
                  <a:lnTo>
                    <a:pt x="89" y="151"/>
                  </a:lnTo>
                  <a:lnTo>
                    <a:pt x="92" y="144"/>
                  </a:lnTo>
                  <a:lnTo>
                    <a:pt x="94" y="136"/>
                  </a:lnTo>
                  <a:lnTo>
                    <a:pt x="97" y="130"/>
                  </a:lnTo>
                  <a:lnTo>
                    <a:pt x="101" y="123"/>
                  </a:lnTo>
                  <a:lnTo>
                    <a:pt x="106" y="117"/>
                  </a:lnTo>
                  <a:lnTo>
                    <a:pt x="111" y="112"/>
                  </a:lnTo>
                  <a:lnTo>
                    <a:pt x="116" y="106"/>
                  </a:lnTo>
                  <a:lnTo>
                    <a:pt x="122" y="103"/>
                  </a:lnTo>
                  <a:lnTo>
                    <a:pt x="129" y="99"/>
                  </a:lnTo>
                  <a:lnTo>
                    <a:pt x="135" y="95"/>
                  </a:lnTo>
                  <a:lnTo>
                    <a:pt x="143" y="92"/>
                  </a:lnTo>
                  <a:lnTo>
                    <a:pt x="151" y="90"/>
                  </a:lnTo>
                  <a:lnTo>
                    <a:pt x="158" y="90"/>
                  </a:lnTo>
                  <a:lnTo>
                    <a:pt x="166" y="89"/>
                  </a:lnTo>
                  <a:lnTo>
                    <a:pt x="174" y="90"/>
                  </a:lnTo>
                  <a:lnTo>
                    <a:pt x="181" y="90"/>
                  </a:lnTo>
                  <a:lnTo>
                    <a:pt x="189" y="92"/>
                  </a:lnTo>
                  <a:lnTo>
                    <a:pt x="196" y="95"/>
                  </a:lnTo>
                  <a:lnTo>
                    <a:pt x="203" y="99"/>
                  </a:lnTo>
                  <a:lnTo>
                    <a:pt x="210" y="103"/>
                  </a:lnTo>
                  <a:lnTo>
                    <a:pt x="215" y="106"/>
                  </a:lnTo>
                  <a:lnTo>
                    <a:pt x="221" y="112"/>
                  </a:lnTo>
                  <a:lnTo>
                    <a:pt x="226" y="117"/>
                  </a:lnTo>
                  <a:lnTo>
                    <a:pt x="230" y="123"/>
                  </a:lnTo>
                  <a:lnTo>
                    <a:pt x="234" y="130"/>
                  </a:lnTo>
                  <a:lnTo>
                    <a:pt x="238" y="136"/>
                  </a:lnTo>
                  <a:lnTo>
                    <a:pt x="241" y="144"/>
                  </a:lnTo>
                  <a:lnTo>
                    <a:pt x="242" y="151"/>
                  </a:lnTo>
                  <a:lnTo>
                    <a:pt x="243" y="159"/>
                  </a:lnTo>
                  <a:lnTo>
                    <a:pt x="244" y="167"/>
                  </a:lnTo>
                  <a:lnTo>
                    <a:pt x="243" y="175"/>
                  </a:lnTo>
                  <a:lnTo>
                    <a:pt x="242" y="182"/>
                  </a:lnTo>
                  <a:lnTo>
                    <a:pt x="241" y="190"/>
                  </a:lnTo>
                  <a:lnTo>
                    <a:pt x="238" y="198"/>
                  </a:lnTo>
                  <a:lnTo>
                    <a:pt x="234" y="204"/>
                  </a:lnTo>
                  <a:lnTo>
                    <a:pt x="230" y="211"/>
                  </a:lnTo>
                  <a:lnTo>
                    <a:pt x="226" y="217"/>
                  </a:lnTo>
                  <a:lnTo>
                    <a:pt x="221" y="222"/>
                  </a:lnTo>
                  <a:lnTo>
                    <a:pt x="215" y="227"/>
                  </a:lnTo>
                  <a:lnTo>
                    <a:pt x="210" y="231"/>
                  </a:lnTo>
                  <a:lnTo>
                    <a:pt x="203" y="235"/>
                  </a:lnTo>
                  <a:lnTo>
                    <a:pt x="196" y="239"/>
                  </a:lnTo>
                  <a:lnTo>
                    <a:pt x="189" y="241"/>
                  </a:lnTo>
                  <a:lnTo>
                    <a:pt x="181" y="243"/>
                  </a:lnTo>
                  <a:lnTo>
                    <a:pt x="174" y="244"/>
                  </a:lnTo>
                  <a:lnTo>
                    <a:pt x="166" y="245"/>
                  </a:lnTo>
                  <a:close/>
                  <a:moveTo>
                    <a:pt x="306" y="204"/>
                  </a:moveTo>
                  <a:lnTo>
                    <a:pt x="302" y="202"/>
                  </a:lnTo>
                  <a:lnTo>
                    <a:pt x="301" y="199"/>
                  </a:lnTo>
                  <a:lnTo>
                    <a:pt x="300" y="195"/>
                  </a:lnTo>
                  <a:lnTo>
                    <a:pt x="300" y="191"/>
                  </a:lnTo>
                  <a:lnTo>
                    <a:pt x="302" y="180"/>
                  </a:lnTo>
                  <a:lnTo>
                    <a:pt x="302" y="167"/>
                  </a:lnTo>
                  <a:lnTo>
                    <a:pt x="302" y="154"/>
                  </a:lnTo>
                  <a:lnTo>
                    <a:pt x="300" y="142"/>
                  </a:lnTo>
                  <a:lnTo>
                    <a:pt x="300" y="139"/>
                  </a:lnTo>
                  <a:lnTo>
                    <a:pt x="301" y="135"/>
                  </a:lnTo>
                  <a:lnTo>
                    <a:pt x="302" y="132"/>
                  </a:lnTo>
                  <a:lnTo>
                    <a:pt x="306" y="130"/>
                  </a:lnTo>
                  <a:lnTo>
                    <a:pt x="332" y="114"/>
                  </a:lnTo>
                  <a:lnTo>
                    <a:pt x="293" y="50"/>
                  </a:lnTo>
                  <a:lnTo>
                    <a:pt x="269" y="64"/>
                  </a:lnTo>
                  <a:lnTo>
                    <a:pt x="265" y="65"/>
                  </a:lnTo>
                  <a:lnTo>
                    <a:pt x="261" y="65"/>
                  </a:lnTo>
                  <a:lnTo>
                    <a:pt x="257" y="65"/>
                  </a:lnTo>
                  <a:lnTo>
                    <a:pt x="255" y="63"/>
                  </a:lnTo>
                  <a:lnTo>
                    <a:pt x="251" y="59"/>
                  </a:lnTo>
                  <a:lnTo>
                    <a:pt x="242" y="53"/>
                  </a:lnTo>
                  <a:lnTo>
                    <a:pt x="233" y="45"/>
                  </a:lnTo>
                  <a:lnTo>
                    <a:pt x="224" y="40"/>
                  </a:lnTo>
                  <a:lnTo>
                    <a:pt x="215" y="35"/>
                  </a:lnTo>
                  <a:lnTo>
                    <a:pt x="211" y="33"/>
                  </a:lnTo>
                  <a:lnTo>
                    <a:pt x="208" y="31"/>
                  </a:lnTo>
                  <a:lnTo>
                    <a:pt x="207" y="27"/>
                  </a:lnTo>
                  <a:lnTo>
                    <a:pt x="207" y="24"/>
                  </a:lnTo>
                  <a:lnTo>
                    <a:pt x="207" y="0"/>
                  </a:lnTo>
                  <a:lnTo>
                    <a:pt x="135" y="0"/>
                  </a:lnTo>
                  <a:lnTo>
                    <a:pt x="135" y="24"/>
                  </a:lnTo>
                  <a:lnTo>
                    <a:pt x="134" y="27"/>
                  </a:lnTo>
                  <a:lnTo>
                    <a:pt x="133" y="31"/>
                  </a:lnTo>
                  <a:lnTo>
                    <a:pt x="130" y="33"/>
                  </a:lnTo>
                  <a:lnTo>
                    <a:pt x="126" y="35"/>
                  </a:lnTo>
                  <a:lnTo>
                    <a:pt x="113" y="41"/>
                  </a:lnTo>
                  <a:lnTo>
                    <a:pt x="101" y="47"/>
                  </a:lnTo>
                  <a:lnTo>
                    <a:pt x="88" y="55"/>
                  </a:lnTo>
                  <a:lnTo>
                    <a:pt x="77" y="63"/>
                  </a:lnTo>
                  <a:lnTo>
                    <a:pt x="75" y="65"/>
                  </a:lnTo>
                  <a:lnTo>
                    <a:pt x="71" y="65"/>
                  </a:lnTo>
                  <a:lnTo>
                    <a:pt x="67" y="65"/>
                  </a:lnTo>
                  <a:lnTo>
                    <a:pt x="63" y="64"/>
                  </a:lnTo>
                  <a:lnTo>
                    <a:pt x="38" y="50"/>
                  </a:lnTo>
                  <a:lnTo>
                    <a:pt x="0" y="114"/>
                  </a:lnTo>
                  <a:lnTo>
                    <a:pt x="26" y="130"/>
                  </a:lnTo>
                  <a:lnTo>
                    <a:pt x="29" y="132"/>
                  </a:lnTo>
                  <a:lnTo>
                    <a:pt x="31" y="135"/>
                  </a:lnTo>
                  <a:lnTo>
                    <a:pt x="33" y="139"/>
                  </a:lnTo>
                  <a:lnTo>
                    <a:pt x="31" y="142"/>
                  </a:lnTo>
                  <a:lnTo>
                    <a:pt x="30" y="154"/>
                  </a:lnTo>
                  <a:lnTo>
                    <a:pt x="30" y="167"/>
                  </a:lnTo>
                  <a:lnTo>
                    <a:pt x="30" y="178"/>
                  </a:lnTo>
                  <a:lnTo>
                    <a:pt x="31" y="191"/>
                  </a:lnTo>
                  <a:lnTo>
                    <a:pt x="33" y="195"/>
                  </a:lnTo>
                  <a:lnTo>
                    <a:pt x="31" y="199"/>
                  </a:lnTo>
                  <a:lnTo>
                    <a:pt x="29" y="202"/>
                  </a:lnTo>
                  <a:lnTo>
                    <a:pt x="26" y="204"/>
                  </a:lnTo>
                  <a:lnTo>
                    <a:pt x="0" y="220"/>
                  </a:lnTo>
                  <a:lnTo>
                    <a:pt x="38" y="284"/>
                  </a:lnTo>
                  <a:lnTo>
                    <a:pt x="63" y="270"/>
                  </a:lnTo>
                  <a:lnTo>
                    <a:pt x="67" y="268"/>
                  </a:lnTo>
                  <a:lnTo>
                    <a:pt x="71" y="267"/>
                  </a:lnTo>
                  <a:lnTo>
                    <a:pt x="75" y="268"/>
                  </a:lnTo>
                  <a:lnTo>
                    <a:pt x="77" y="271"/>
                  </a:lnTo>
                  <a:lnTo>
                    <a:pt x="89" y="279"/>
                  </a:lnTo>
                  <a:lnTo>
                    <a:pt x="106" y="286"/>
                  </a:lnTo>
                  <a:lnTo>
                    <a:pt x="124" y="295"/>
                  </a:lnTo>
                  <a:lnTo>
                    <a:pt x="139" y="300"/>
                  </a:lnTo>
                  <a:lnTo>
                    <a:pt x="142" y="303"/>
                  </a:lnTo>
                  <a:lnTo>
                    <a:pt x="144" y="306"/>
                  </a:lnTo>
                  <a:lnTo>
                    <a:pt x="146" y="308"/>
                  </a:lnTo>
                  <a:lnTo>
                    <a:pt x="147" y="312"/>
                  </a:lnTo>
                  <a:lnTo>
                    <a:pt x="147" y="336"/>
                  </a:lnTo>
                  <a:lnTo>
                    <a:pt x="207" y="336"/>
                  </a:lnTo>
                  <a:lnTo>
                    <a:pt x="207" y="312"/>
                  </a:lnTo>
                  <a:lnTo>
                    <a:pt x="207" y="308"/>
                  </a:lnTo>
                  <a:lnTo>
                    <a:pt x="208" y="306"/>
                  </a:lnTo>
                  <a:lnTo>
                    <a:pt x="211" y="303"/>
                  </a:lnTo>
                  <a:lnTo>
                    <a:pt x="215" y="300"/>
                  </a:lnTo>
                  <a:lnTo>
                    <a:pt x="223" y="297"/>
                  </a:lnTo>
                  <a:lnTo>
                    <a:pt x="230" y="291"/>
                  </a:lnTo>
                  <a:lnTo>
                    <a:pt x="238" y="285"/>
                  </a:lnTo>
                  <a:lnTo>
                    <a:pt x="246" y="279"/>
                  </a:lnTo>
                  <a:lnTo>
                    <a:pt x="250" y="275"/>
                  </a:lnTo>
                  <a:lnTo>
                    <a:pt x="255" y="271"/>
                  </a:lnTo>
                  <a:lnTo>
                    <a:pt x="257" y="268"/>
                  </a:lnTo>
                  <a:lnTo>
                    <a:pt x="261" y="267"/>
                  </a:lnTo>
                  <a:lnTo>
                    <a:pt x="265" y="268"/>
                  </a:lnTo>
                  <a:lnTo>
                    <a:pt x="269" y="270"/>
                  </a:lnTo>
                  <a:lnTo>
                    <a:pt x="295" y="284"/>
                  </a:lnTo>
                  <a:lnTo>
                    <a:pt x="332" y="220"/>
                  </a:lnTo>
                  <a:lnTo>
                    <a:pt x="306" y="2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9" name="Group 38" descr="Icon of gears. ">
            <a:extLst>
              <a:ext uri="{FF2B5EF4-FFF2-40B4-BE49-F238E27FC236}">
                <a16:creationId xmlns:a16="http://schemas.microsoft.com/office/drawing/2014/main" id="{5BC0E3F0-447D-4721-AB1F-C8243BA36671}"/>
              </a:ext>
            </a:extLst>
          </p:cNvPr>
          <p:cNvGrpSpPr/>
          <p:nvPr/>
        </p:nvGrpSpPr>
        <p:grpSpPr>
          <a:xfrm>
            <a:off x="4717582" y="5353558"/>
            <a:ext cx="343837" cy="343837"/>
            <a:chOff x="7613650" y="1387475"/>
            <a:chExt cx="284163" cy="284163"/>
          </a:xfrm>
          <a:solidFill>
            <a:schemeClr val="bg1"/>
          </a:solidFill>
        </p:grpSpPr>
        <p:sp>
          <p:nvSpPr>
            <p:cNvPr id="40" name="Freeform 4359">
              <a:extLst>
                <a:ext uri="{FF2B5EF4-FFF2-40B4-BE49-F238E27FC236}">
                  <a16:creationId xmlns:a16="http://schemas.microsoft.com/office/drawing/2014/main" id="{351831F3-9830-4A23-8B34-11A3FCCA027E}"/>
                </a:ext>
              </a:extLst>
            </p:cNvPr>
            <p:cNvSpPr>
              <a:spLocks noEditPoints="1"/>
            </p:cNvSpPr>
            <p:nvPr/>
          </p:nvSpPr>
          <p:spPr bwMode="auto">
            <a:xfrm>
              <a:off x="7613650" y="1471613"/>
              <a:ext cx="200025" cy="200025"/>
            </a:xfrm>
            <a:custGeom>
              <a:avLst/>
              <a:gdLst>
                <a:gd name="T0" fmla="*/ 276 w 629"/>
                <a:gd name="T1" fmla="*/ 436 h 629"/>
                <a:gd name="T2" fmla="*/ 233 w 629"/>
                <a:gd name="T3" fmla="*/ 411 h 629"/>
                <a:gd name="T4" fmla="*/ 202 w 629"/>
                <a:gd name="T5" fmla="*/ 374 h 629"/>
                <a:gd name="T6" fmla="*/ 187 w 629"/>
                <a:gd name="T7" fmla="*/ 325 h 629"/>
                <a:gd name="T8" fmla="*/ 192 w 629"/>
                <a:gd name="T9" fmla="*/ 274 h 629"/>
                <a:gd name="T10" fmla="*/ 216 w 629"/>
                <a:gd name="T11" fmla="*/ 231 h 629"/>
                <a:gd name="T12" fmla="*/ 253 w 629"/>
                <a:gd name="T13" fmla="*/ 199 h 629"/>
                <a:gd name="T14" fmla="*/ 301 w 629"/>
                <a:gd name="T15" fmla="*/ 184 h 629"/>
                <a:gd name="T16" fmla="*/ 352 w 629"/>
                <a:gd name="T17" fmla="*/ 190 h 629"/>
                <a:gd name="T18" fmla="*/ 395 w 629"/>
                <a:gd name="T19" fmla="*/ 213 h 629"/>
                <a:gd name="T20" fmla="*/ 426 w 629"/>
                <a:gd name="T21" fmla="*/ 252 h 629"/>
                <a:gd name="T22" fmla="*/ 441 w 629"/>
                <a:gd name="T23" fmla="*/ 300 h 629"/>
                <a:gd name="T24" fmla="*/ 436 w 629"/>
                <a:gd name="T25" fmla="*/ 350 h 629"/>
                <a:gd name="T26" fmla="*/ 413 w 629"/>
                <a:gd name="T27" fmla="*/ 394 h 629"/>
                <a:gd name="T28" fmla="*/ 375 w 629"/>
                <a:gd name="T29" fmla="*/ 425 h 629"/>
                <a:gd name="T30" fmla="*/ 327 w 629"/>
                <a:gd name="T31" fmla="*/ 440 h 629"/>
                <a:gd name="T32" fmla="*/ 572 w 629"/>
                <a:gd name="T33" fmla="*/ 346 h 629"/>
                <a:gd name="T34" fmla="*/ 574 w 629"/>
                <a:gd name="T35" fmla="*/ 302 h 629"/>
                <a:gd name="T36" fmla="*/ 620 w 629"/>
                <a:gd name="T37" fmla="*/ 241 h 629"/>
                <a:gd name="T38" fmla="*/ 628 w 629"/>
                <a:gd name="T39" fmla="*/ 231 h 629"/>
                <a:gd name="T40" fmla="*/ 625 w 629"/>
                <a:gd name="T41" fmla="*/ 219 h 629"/>
                <a:gd name="T42" fmla="*/ 544 w 629"/>
                <a:gd name="T43" fmla="*/ 84 h 629"/>
                <a:gd name="T44" fmla="*/ 532 w 629"/>
                <a:gd name="T45" fmla="*/ 83 h 629"/>
                <a:gd name="T46" fmla="*/ 447 w 629"/>
                <a:gd name="T47" fmla="*/ 88 h 629"/>
                <a:gd name="T48" fmla="*/ 407 w 629"/>
                <a:gd name="T49" fmla="*/ 69 h 629"/>
                <a:gd name="T50" fmla="*/ 404 w 629"/>
                <a:gd name="T51" fmla="*/ 7 h 629"/>
                <a:gd name="T52" fmla="*/ 395 w 629"/>
                <a:gd name="T53" fmla="*/ 0 h 629"/>
                <a:gd name="T54" fmla="*/ 235 w 629"/>
                <a:gd name="T55" fmla="*/ 1 h 629"/>
                <a:gd name="T56" fmla="*/ 227 w 629"/>
                <a:gd name="T57" fmla="*/ 10 h 629"/>
                <a:gd name="T58" fmla="*/ 216 w 629"/>
                <a:gd name="T59" fmla="*/ 72 h 629"/>
                <a:gd name="T60" fmla="*/ 177 w 629"/>
                <a:gd name="T61" fmla="*/ 91 h 629"/>
                <a:gd name="T62" fmla="*/ 98 w 629"/>
                <a:gd name="T63" fmla="*/ 84 h 629"/>
                <a:gd name="T64" fmla="*/ 87 w 629"/>
                <a:gd name="T65" fmla="*/ 83 h 629"/>
                <a:gd name="T66" fmla="*/ 78 w 629"/>
                <a:gd name="T67" fmla="*/ 90 h 629"/>
                <a:gd name="T68" fmla="*/ 1 w 629"/>
                <a:gd name="T69" fmla="*/ 228 h 629"/>
                <a:gd name="T70" fmla="*/ 57 w 629"/>
                <a:gd name="T71" fmla="*/ 269 h 629"/>
                <a:gd name="T72" fmla="*/ 54 w 629"/>
                <a:gd name="T73" fmla="*/ 313 h 629"/>
                <a:gd name="T74" fmla="*/ 57 w 629"/>
                <a:gd name="T75" fmla="*/ 355 h 629"/>
                <a:gd name="T76" fmla="*/ 2 w 629"/>
                <a:gd name="T77" fmla="*/ 391 h 629"/>
                <a:gd name="T78" fmla="*/ 1 w 629"/>
                <a:gd name="T79" fmla="*/ 402 h 629"/>
                <a:gd name="T80" fmla="*/ 86 w 629"/>
                <a:gd name="T81" fmla="*/ 543 h 629"/>
                <a:gd name="T82" fmla="*/ 98 w 629"/>
                <a:gd name="T83" fmla="*/ 542 h 629"/>
                <a:gd name="T84" fmla="*/ 177 w 629"/>
                <a:gd name="T85" fmla="*/ 533 h 629"/>
                <a:gd name="T86" fmla="*/ 216 w 629"/>
                <a:gd name="T87" fmla="*/ 552 h 629"/>
                <a:gd name="T88" fmla="*/ 227 w 629"/>
                <a:gd name="T89" fmla="*/ 620 h 629"/>
                <a:gd name="T90" fmla="*/ 235 w 629"/>
                <a:gd name="T91" fmla="*/ 628 h 629"/>
                <a:gd name="T92" fmla="*/ 395 w 629"/>
                <a:gd name="T93" fmla="*/ 629 h 629"/>
                <a:gd name="T94" fmla="*/ 404 w 629"/>
                <a:gd name="T95" fmla="*/ 623 h 629"/>
                <a:gd name="T96" fmla="*/ 407 w 629"/>
                <a:gd name="T97" fmla="*/ 556 h 629"/>
                <a:gd name="T98" fmla="*/ 447 w 629"/>
                <a:gd name="T99" fmla="*/ 538 h 629"/>
                <a:gd name="T100" fmla="*/ 533 w 629"/>
                <a:gd name="T101" fmla="*/ 543 h 629"/>
                <a:gd name="T102" fmla="*/ 545 w 629"/>
                <a:gd name="T103" fmla="*/ 543 h 629"/>
                <a:gd name="T104" fmla="*/ 627 w 629"/>
                <a:gd name="T105" fmla="*/ 405 h 629"/>
                <a:gd name="T106" fmla="*/ 628 w 629"/>
                <a:gd name="T107" fmla="*/ 394 h 629"/>
                <a:gd name="T108" fmla="*/ 621 w 629"/>
                <a:gd name="T109" fmla="*/ 385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9" h="629">
                  <a:moveTo>
                    <a:pt x="314" y="441"/>
                  </a:moveTo>
                  <a:lnTo>
                    <a:pt x="301" y="440"/>
                  </a:lnTo>
                  <a:lnTo>
                    <a:pt x="288" y="439"/>
                  </a:lnTo>
                  <a:lnTo>
                    <a:pt x="276" y="436"/>
                  </a:lnTo>
                  <a:lnTo>
                    <a:pt x="264" y="430"/>
                  </a:lnTo>
                  <a:lnTo>
                    <a:pt x="253" y="425"/>
                  </a:lnTo>
                  <a:lnTo>
                    <a:pt x="242" y="418"/>
                  </a:lnTo>
                  <a:lnTo>
                    <a:pt x="233" y="411"/>
                  </a:lnTo>
                  <a:lnTo>
                    <a:pt x="223" y="404"/>
                  </a:lnTo>
                  <a:lnTo>
                    <a:pt x="216" y="394"/>
                  </a:lnTo>
                  <a:lnTo>
                    <a:pt x="208" y="384"/>
                  </a:lnTo>
                  <a:lnTo>
                    <a:pt x="202" y="374"/>
                  </a:lnTo>
                  <a:lnTo>
                    <a:pt x="196" y="362"/>
                  </a:lnTo>
                  <a:lnTo>
                    <a:pt x="192" y="350"/>
                  </a:lnTo>
                  <a:lnTo>
                    <a:pt x="189" y="338"/>
                  </a:lnTo>
                  <a:lnTo>
                    <a:pt x="187" y="325"/>
                  </a:lnTo>
                  <a:lnTo>
                    <a:pt x="186" y="313"/>
                  </a:lnTo>
                  <a:lnTo>
                    <a:pt x="187" y="300"/>
                  </a:lnTo>
                  <a:lnTo>
                    <a:pt x="189" y="287"/>
                  </a:lnTo>
                  <a:lnTo>
                    <a:pt x="192" y="274"/>
                  </a:lnTo>
                  <a:lnTo>
                    <a:pt x="196" y="262"/>
                  </a:lnTo>
                  <a:lnTo>
                    <a:pt x="202" y="252"/>
                  </a:lnTo>
                  <a:lnTo>
                    <a:pt x="208" y="241"/>
                  </a:lnTo>
                  <a:lnTo>
                    <a:pt x="216" y="231"/>
                  </a:lnTo>
                  <a:lnTo>
                    <a:pt x="223" y="222"/>
                  </a:lnTo>
                  <a:lnTo>
                    <a:pt x="233" y="213"/>
                  </a:lnTo>
                  <a:lnTo>
                    <a:pt x="242" y="206"/>
                  </a:lnTo>
                  <a:lnTo>
                    <a:pt x="253" y="199"/>
                  </a:lnTo>
                  <a:lnTo>
                    <a:pt x="264" y="194"/>
                  </a:lnTo>
                  <a:lnTo>
                    <a:pt x="276" y="190"/>
                  </a:lnTo>
                  <a:lnTo>
                    <a:pt x="288" y="186"/>
                  </a:lnTo>
                  <a:lnTo>
                    <a:pt x="301" y="184"/>
                  </a:lnTo>
                  <a:lnTo>
                    <a:pt x="314" y="184"/>
                  </a:lnTo>
                  <a:lnTo>
                    <a:pt x="327" y="184"/>
                  </a:lnTo>
                  <a:lnTo>
                    <a:pt x="340" y="186"/>
                  </a:lnTo>
                  <a:lnTo>
                    <a:pt x="352" y="190"/>
                  </a:lnTo>
                  <a:lnTo>
                    <a:pt x="363" y="194"/>
                  </a:lnTo>
                  <a:lnTo>
                    <a:pt x="375" y="199"/>
                  </a:lnTo>
                  <a:lnTo>
                    <a:pt x="386" y="206"/>
                  </a:lnTo>
                  <a:lnTo>
                    <a:pt x="395" y="213"/>
                  </a:lnTo>
                  <a:lnTo>
                    <a:pt x="404" y="222"/>
                  </a:lnTo>
                  <a:lnTo>
                    <a:pt x="413" y="231"/>
                  </a:lnTo>
                  <a:lnTo>
                    <a:pt x="420" y="241"/>
                  </a:lnTo>
                  <a:lnTo>
                    <a:pt x="426" y="252"/>
                  </a:lnTo>
                  <a:lnTo>
                    <a:pt x="432" y="262"/>
                  </a:lnTo>
                  <a:lnTo>
                    <a:pt x="436" y="274"/>
                  </a:lnTo>
                  <a:lnTo>
                    <a:pt x="439" y="287"/>
                  </a:lnTo>
                  <a:lnTo>
                    <a:pt x="441" y="300"/>
                  </a:lnTo>
                  <a:lnTo>
                    <a:pt x="443" y="313"/>
                  </a:lnTo>
                  <a:lnTo>
                    <a:pt x="441" y="325"/>
                  </a:lnTo>
                  <a:lnTo>
                    <a:pt x="439" y="338"/>
                  </a:lnTo>
                  <a:lnTo>
                    <a:pt x="436" y="350"/>
                  </a:lnTo>
                  <a:lnTo>
                    <a:pt x="432" y="362"/>
                  </a:lnTo>
                  <a:lnTo>
                    <a:pt x="426" y="374"/>
                  </a:lnTo>
                  <a:lnTo>
                    <a:pt x="420" y="384"/>
                  </a:lnTo>
                  <a:lnTo>
                    <a:pt x="413" y="394"/>
                  </a:lnTo>
                  <a:lnTo>
                    <a:pt x="404" y="404"/>
                  </a:lnTo>
                  <a:lnTo>
                    <a:pt x="395" y="411"/>
                  </a:lnTo>
                  <a:lnTo>
                    <a:pt x="386" y="418"/>
                  </a:lnTo>
                  <a:lnTo>
                    <a:pt x="375" y="425"/>
                  </a:lnTo>
                  <a:lnTo>
                    <a:pt x="363" y="430"/>
                  </a:lnTo>
                  <a:lnTo>
                    <a:pt x="352" y="436"/>
                  </a:lnTo>
                  <a:lnTo>
                    <a:pt x="340" y="439"/>
                  </a:lnTo>
                  <a:lnTo>
                    <a:pt x="327" y="440"/>
                  </a:lnTo>
                  <a:lnTo>
                    <a:pt x="314" y="441"/>
                  </a:lnTo>
                  <a:close/>
                  <a:moveTo>
                    <a:pt x="621" y="385"/>
                  </a:moveTo>
                  <a:lnTo>
                    <a:pt x="571" y="355"/>
                  </a:lnTo>
                  <a:lnTo>
                    <a:pt x="572" y="346"/>
                  </a:lnTo>
                  <a:lnTo>
                    <a:pt x="573" y="335"/>
                  </a:lnTo>
                  <a:lnTo>
                    <a:pt x="574" y="323"/>
                  </a:lnTo>
                  <a:lnTo>
                    <a:pt x="574" y="313"/>
                  </a:lnTo>
                  <a:lnTo>
                    <a:pt x="574" y="302"/>
                  </a:lnTo>
                  <a:lnTo>
                    <a:pt x="573" y="291"/>
                  </a:lnTo>
                  <a:lnTo>
                    <a:pt x="572" y="280"/>
                  </a:lnTo>
                  <a:lnTo>
                    <a:pt x="570" y="269"/>
                  </a:lnTo>
                  <a:lnTo>
                    <a:pt x="620" y="241"/>
                  </a:lnTo>
                  <a:lnTo>
                    <a:pt x="623" y="239"/>
                  </a:lnTo>
                  <a:lnTo>
                    <a:pt x="624" y="237"/>
                  </a:lnTo>
                  <a:lnTo>
                    <a:pt x="627" y="234"/>
                  </a:lnTo>
                  <a:lnTo>
                    <a:pt x="628" y="231"/>
                  </a:lnTo>
                  <a:lnTo>
                    <a:pt x="628" y="228"/>
                  </a:lnTo>
                  <a:lnTo>
                    <a:pt x="628" y="226"/>
                  </a:lnTo>
                  <a:lnTo>
                    <a:pt x="628" y="223"/>
                  </a:lnTo>
                  <a:lnTo>
                    <a:pt x="625" y="219"/>
                  </a:lnTo>
                  <a:lnTo>
                    <a:pt x="551" y="90"/>
                  </a:lnTo>
                  <a:lnTo>
                    <a:pt x="548" y="87"/>
                  </a:lnTo>
                  <a:lnTo>
                    <a:pt x="546" y="85"/>
                  </a:lnTo>
                  <a:lnTo>
                    <a:pt x="544" y="84"/>
                  </a:lnTo>
                  <a:lnTo>
                    <a:pt x="541" y="83"/>
                  </a:lnTo>
                  <a:lnTo>
                    <a:pt x="539" y="81"/>
                  </a:lnTo>
                  <a:lnTo>
                    <a:pt x="536" y="81"/>
                  </a:lnTo>
                  <a:lnTo>
                    <a:pt x="532" y="83"/>
                  </a:lnTo>
                  <a:lnTo>
                    <a:pt x="530" y="84"/>
                  </a:lnTo>
                  <a:lnTo>
                    <a:pt x="481" y="113"/>
                  </a:lnTo>
                  <a:lnTo>
                    <a:pt x="465" y="99"/>
                  </a:lnTo>
                  <a:lnTo>
                    <a:pt x="447" y="88"/>
                  </a:lnTo>
                  <a:lnTo>
                    <a:pt x="438" y="83"/>
                  </a:lnTo>
                  <a:lnTo>
                    <a:pt x="429" y="77"/>
                  </a:lnTo>
                  <a:lnTo>
                    <a:pt x="418" y="73"/>
                  </a:lnTo>
                  <a:lnTo>
                    <a:pt x="407" y="69"/>
                  </a:lnTo>
                  <a:lnTo>
                    <a:pt x="407" y="15"/>
                  </a:lnTo>
                  <a:lnTo>
                    <a:pt x="407" y="12"/>
                  </a:lnTo>
                  <a:lnTo>
                    <a:pt x="406" y="10"/>
                  </a:lnTo>
                  <a:lnTo>
                    <a:pt x="404" y="7"/>
                  </a:lnTo>
                  <a:lnTo>
                    <a:pt x="403" y="4"/>
                  </a:lnTo>
                  <a:lnTo>
                    <a:pt x="401" y="2"/>
                  </a:lnTo>
                  <a:lnTo>
                    <a:pt x="398" y="1"/>
                  </a:lnTo>
                  <a:lnTo>
                    <a:pt x="395" y="0"/>
                  </a:lnTo>
                  <a:lnTo>
                    <a:pt x="392" y="0"/>
                  </a:lnTo>
                  <a:lnTo>
                    <a:pt x="241" y="0"/>
                  </a:lnTo>
                  <a:lnTo>
                    <a:pt x="238" y="0"/>
                  </a:lnTo>
                  <a:lnTo>
                    <a:pt x="235" y="1"/>
                  </a:lnTo>
                  <a:lnTo>
                    <a:pt x="233" y="2"/>
                  </a:lnTo>
                  <a:lnTo>
                    <a:pt x="231" y="4"/>
                  </a:lnTo>
                  <a:lnTo>
                    <a:pt x="229" y="7"/>
                  </a:lnTo>
                  <a:lnTo>
                    <a:pt x="227" y="10"/>
                  </a:lnTo>
                  <a:lnTo>
                    <a:pt x="226" y="12"/>
                  </a:lnTo>
                  <a:lnTo>
                    <a:pt x="226" y="15"/>
                  </a:lnTo>
                  <a:lnTo>
                    <a:pt x="226" y="69"/>
                  </a:lnTo>
                  <a:lnTo>
                    <a:pt x="216" y="72"/>
                  </a:lnTo>
                  <a:lnTo>
                    <a:pt x="206" y="76"/>
                  </a:lnTo>
                  <a:lnTo>
                    <a:pt x="196" y="80"/>
                  </a:lnTo>
                  <a:lnTo>
                    <a:pt x="187" y="86"/>
                  </a:lnTo>
                  <a:lnTo>
                    <a:pt x="177" y="91"/>
                  </a:lnTo>
                  <a:lnTo>
                    <a:pt x="168" y="98"/>
                  </a:lnTo>
                  <a:lnTo>
                    <a:pt x="159" y="105"/>
                  </a:lnTo>
                  <a:lnTo>
                    <a:pt x="149" y="113"/>
                  </a:lnTo>
                  <a:lnTo>
                    <a:pt x="98" y="84"/>
                  </a:lnTo>
                  <a:lnTo>
                    <a:pt x="96" y="83"/>
                  </a:lnTo>
                  <a:lnTo>
                    <a:pt x="93" y="81"/>
                  </a:lnTo>
                  <a:lnTo>
                    <a:pt x="90" y="81"/>
                  </a:lnTo>
                  <a:lnTo>
                    <a:pt x="87" y="83"/>
                  </a:lnTo>
                  <a:lnTo>
                    <a:pt x="84" y="84"/>
                  </a:lnTo>
                  <a:lnTo>
                    <a:pt x="82" y="85"/>
                  </a:lnTo>
                  <a:lnTo>
                    <a:pt x="80" y="87"/>
                  </a:lnTo>
                  <a:lnTo>
                    <a:pt x="78" y="90"/>
                  </a:lnTo>
                  <a:lnTo>
                    <a:pt x="3" y="219"/>
                  </a:lnTo>
                  <a:lnTo>
                    <a:pt x="1" y="222"/>
                  </a:lnTo>
                  <a:lnTo>
                    <a:pt x="1" y="225"/>
                  </a:lnTo>
                  <a:lnTo>
                    <a:pt x="1" y="228"/>
                  </a:lnTo>
                  <a:lnTo>
                    <a:pt x="1" y="230"/>
                  </a:lnTo>
                  <a:lnTo>
                    <a:pt x="4" y="236"/>
                  </a:lnTo>
                  <a:lnTo>
                    <a:pt x="8" y="241"/>
                  </a:lnTo>
                  <a:lnTo>
                    <a:pt x="57" y="269"/>
                  </a:lnTo>
                  <a:lnTo>
                    <a:pt x="56" y="280"/>
                  </a:lnTo>
                  <a:lnTo>
                    <a:pt x="55" y="291"/>
                  </a:lnTo>
                  <a:lnTo>
                    <a:pt x="54" y="302"/>
                  </a:lnTo>
                  <a:lnTo>
                    <a:pt x="54" y="313"/>
                  </a:lnTo>
                  <a:lnTo>
                    <a:pt x="54" y="323"/>
                  </a:lnTo>
                  <a:lnTo>
                    <a:pt x="55" y="335"/>
                  </a:lnTo>
                  <a:lnTo>
                    <a:pt x="56" y="346"/>
                  </a:lnTo>
                  <a:lnTo>
                    <a:pt x="57" y="355"/>
                  </a:lnTo>
                  <a:lnTo>
                    <a:pt x="7" y="385"/>
                  </a:lnTo>
                  <a:lnTo>
                    <a:pt x="5" y="387"/>
                  </a:lnTo>
                  <a:lnTo>
                    <a:pt x="3" y="389"/>
                  </a:lnTo>
                  <a:lnTo>
                    <a:pt x="2" y="391"/>
                  </a:lnTo>
                  <a:lnTo>
                    <a:pt x="1" y="394"/>
                  </a:lnTo>
                  <a:lnTo>
                    <a:pt x="0" y="396"/>
                  </a:lnTo>
                  <a:lnTo>
                    <a:pt x="1" y="399"/>
                  </a:lnTo>
                  <a:lnTo>
                    <a:pt x="1" y="402"/>
                  </a:lnTo>
                  <a:lnTo>
                    <a:pt x="2" y="405"/>
                  </a:lnTo>
                  <a:lnTo>
                    <a:pt x="78" y="536"/>
                  </a:lnTo>
                  <a:lnTo>
                    <a:pt x="81" y="540"/>
                  </a:lnTo>
                  <a:lnTo>
                    <a:pt x="86" y="543"/>
                  </a:lnTo>
                  <a:lnTo>
                    <a:pt x="89" y="544"/>
                  </a:lnTo>
                  <a:lnTo>
                    <a:pt x="93" y="544"/>
                  </a:lnTo>
                  <a:lnTo>
                    <a:pt x="95" y="543"/>
                  </a:lnTo>
                  <a:lnTo>
                    <a:pt x="98" y="542"/>
                  </a:lnTo>
                  <a:lnTo>
                    <a:pt x="149" y="513"/>
                  </a:lnTo>
                  <a:lnTo>
                    <a:pt x="159" y="520"/>
                  </a:lnTo>
                  <a:lnTo>
                    <a:pt x="168" y="527"/>
                  </a:lnTo>
                  <a:lnTo>
                    <a:pt x="177" y="533"/>
                  </a:lnTo>
                  <a:lnTo>
                    <a:pt x="187" y="539"/>
                  </a:lnTo>
                  <a:lnTo>
                    <a:pt x="196" y="544"/>
                  </a:lnTo>
                  <a:lnTo>
                    <a:pt x="206" y="549"/>
                  </a:lnTo>
                  <a:lnTo>
                    <a:pt x="216" y="552"/>
                  </a:lnTo>
                  <a:lnTo>
                    <a:pt x="226" y="556"/>
                  </a:lnTo>
                  <a:lnTo>
                    <a:pt x="226" y="614"/>
                  </a:lnTo>
                  <a:lnTo>
                    <a:pt x="226" y="617"/>
                  </a:lnTo>
                  <a:lnTo>
                    <a:pt x="227" y="620"/>
                  </a:lnTo>
                  <a:lnTo>
                    <a:pt x="229" y="623"/>
                  </a:lnTo>
                  <a:lnTo>
                    <a:pt x="231" y="625"/>
                  </a:lnTo>
                  <a:lnTo>
                    <a:pt x="233" y="627"/>
                  </a:lnTo>
                  <a:lnTo>
                    <a:pt x="235" y="628"/>
                  </a:lnTo>
                  <a:lnTo>
                    <a:pt x="238" y="629"/>
                  </a:lnTo>
                  <a:lnTo>
                    <a:pt x="241" y="629"/>
                  </a:lnTo>
                  <a:lnTo>
                    <a:pt x="392" y="629"/>
                  </a:lnTo>
                  <a:lnTo>
                    <a:pt x="395" y="629"/>
                  </a:lnTo>
                  <a:lnTo>
                    <a:pt x="398" y="628"/>
                  </a:lnTo>
                  <a:lnTo>
                    <a:pt x="401" y="627"/>
                  </a:lnTo>
                  <a:lnTo>
                    <a:pt x="403" y="625"/>
                  </a:lnTo>
                  <a:lnTo>
                    <a:pt x="404" y="623"/>
                  </a:lnTo>
                  <a:lnTo>
                    <a:pt x="406" y="620"/>
                  </a:lnTo>
                  <a:lnTo>
                    <a:pt x="407" y="617"/>
                  </a:lnTo>
                  <a:lnTo>
                    <a:pt x="407" y="614"/>
                  </a:lnTo>
                  <a:lnTo>
                    <a:pt x="407" y="556"/>
                  </a:lnTo>
                  <a:lnTo>
                    <a:pt x="418" y="552"/>
                  </a:lnTo>
                  <a:lnTo>
                    <a:pt x="429" y="548"/>
                  </a:lnTo>
                  <a:lnTo>
                    <a:pt x="438" y="544"/>
                  </a:lnTo>
                  <a:lnTo>
                    <a:pt x="447" y="538"/>
                  </a:lnTo>
                  <a:lnTo>
                    <a:pt x="465" y="527"/>
                  </a:lnTo>
                  <a:lnTo>
                    <a:pt x="481" y="513"/>
                  </a:lnTo>
                  <a:lnTo>
                    <a:pt x="530" y="542"/>
                  </a:lnTo>
                  <a:lnTo>
                    <a:pt x="533" y="543"/>
                  </a:lnTo>
                  <a:lnTo>
                    <a:pt x="537" y="544"/>
                  </a:lnTo>
                  <a:lnTo>
                    <a:pt x="539" y="544"/>
                  </a:lnTo>
                  <a:lnTo>
                    <a:pt x="542" y="543"/>
                  </a:lnTo>
                  <a:lnTo>
                    <a:pt x="545" y="543"/>
                  </a:lnTo>
                  <a:lnTo>
                    <a:pt x="547" y="540"/>
                  </a:lnTo>
                  <a:lnTo>
                    <a:pt x="550" y="539"/>
                  </a:lnTo>
                  <a:lnTo>
                    <a:pt x="552" y="536"/>
                  </a:lnTo>
                  <a:lnTo>
                    <a:pt x="627" y="405"/>
                  </a:lnTo>
                  <a:lnTo>
                    <a:pt x="628" y="402"/>
                  </a:lnTo>
                  <a:lnTo>
                    <a:pt x="628" y="399"/>
                  </a:lnTo>
                  <a:lnTo>
                    <a:pt x="629" y="396"/>
                  </a:lnTo>
                  <a:lnTo>
                    <a:pt x="628" y="394"/>
                  </a:lnTo>
                  <a:lnTo>
                    <a:pt x="627" y="391"/>
                  </a:lnTo>
                  <a:lnTo>
                    <a:pt x="625" y="389"/>
                  </a:lnTo>
                  <a:lnTo>
                    <a:pt x="623" y="387"/>
                  </a:lnTo>
                  <a:lnTo>
                    <a:pt x="621" y="3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Freeform 4360">
              <a:extLst>
                <a:ext uri="{FF2B5EF4-FFF2-40B4-BE49-F238E27FC236}">
                  <a16:creationId xmlns:a16="http://schemas.microsoft.com/office/drawing/2014/main" id="{CDB8F87B-81A2-480F-ADA8-BFB5FD890ACD}"/>
                </a:ext>
              </a:extLst>
            </p:cNvPr>
            <p:cNvSpPr>
              <a:spLocks noEditPoints="1"/>
            </p:cNvSpPr>
            <p:nvPr/>
          </p:nvSpPr>
          <p:spPr bwMode="auto">
            <a:xfrm>
              <a:off x="7781925" y="1387475"/>
              <a:ext cx="115888" cy="117475"/>
            </a:xfrm>
            <a:custGeom>
              <a:avLst/>
              <a:gdLst>
                <a:gd name="T0" fmla="*/ 160 w 362"/>
                <a:gd name="T1" fmla="*/ 252 h 369"/>
                <a:gd name="T2" fmla="*/ 135 w 362"/>
                <a:gd name="T3" fmla="*/ 238 h 369"/>
                <a:gd name="T4" fmla="*/ 118 w 362"/>
                <a:gd name="T5" fmla="*/ 218 h 369"/>
                <a:gd name="T6" fmla="*/ 109 w 362"/>
                <a:gd name="T7" fmla="*/ 190 h 369"/>
                <a:gd name="T8" fmla="*/ 113 w 362"/>
                <a:gd name="T9" fmla="*/ 162 h 369"/>
                <a:gd name="T10" fmla="*/ 125 w 362"/>
                <a:gd name="T11" fmla="*/ 138 h 369"/>
                <a:gd name="T12" fmla="*/ 147 w 362"/>
                <a:gd name="T13" fmla="*/ 121 h 369"/>
                <a:gd name="T14" fmla="*/ 174 w 362"/>
                <a:gd name="T15" fmla="*/ 112 h 369"/>
                <a:gd name="T16" fmla="*/ 202 w 362"/>
                <a:gd name="T17" fmla="*/ 114 h 369"/>
                <a:gd name="T18" fmla="*/ 226 w 362"/>
                <a:gd name="T19" fmla="*/ 128 h 369"/>
                <a:gd name="T20" fmla="*/ 244 w 362"/>
                <a:gd name="T21" fmla="*/ 149 h 369"/>
                <a:gd name="T22" fmla="*/ 252 w 362"/>
                <a:gd name="T23" fmla="*/ 176 h 369"/>
                <a:gd name="T24" fmla="*/ 250 w 362"/>
                <a:gd name="T25" fmla="*/ 205 h 369"/>
                <a:gd name="T26" fmla="*/ 236 w 362"/>
                <a:gd name="T27" fmla="*/ 229 h 369"/>
                <a:gd name="T28" fmla="*/ 215 w 362"/>
                <a:gd name="T29" fmla="*/ 247 h 369"/>
                <a:gd name="T30" fmla="*/ 189 w 362"/>
                <a:gd name="T31" fmla="*/ 254 h 369"/>
                <a:gd name="T32" fmla="*/ 328 w 362"/>
                <a:gd name="T33" fmla="*/ 195 h 369"/>
                <a:gd name="T34" fmla="*/ 354 w 362"/>
                <a:gd name="T35" fmla="*/ 144 h 369"/>
                <a:gd name="T36" fmla="*/ 361 w 362"/>
                <a:gd name="T37" fmla="*/ 136 h 369"/>
                <a:gd name="T38" fmla="*/ 360 w 362"/>
                <a:gd name="T39" fmla="*/ 124 h 369"/>
                <a:gd name="T40" fmla="*/ 316 w 362"/>
                <a:gd name="T41" fmla="*/ 53 h 369"/>
                <a:gd name="T42" fmla="*/ 304 w 362"/>
                <a:gd name="T43" fmla="*/ 52 h 369"/>
                <a:gd name="T44" fmla="*/ 256 w 362"/>
                <a:gd name="T45" fmla="*/ 56 h 369"/>
                <a:gd name="T46" fmla="*/ 236 w 362"/>
                <a:gd name="T47" fmla="*/ 10 h 369"/>
                <a:gd name="T48" fmla="*/ 229 w 362"/>
                <a:gd name="T49" fmla="*/ 2 h 369"/>
                <a:gd name="T50" fmla="*/ 146 w 362"/>
                <a:gd name="T51" fmla="*/ 0 h 369"/>
                <a:gd name="T52" fmla="*/ 135 w 362"/>
                <a:gd name="T53" fmla="*/ 3 h 369"/>
                <a:gd name="T54" fmla="*/ 131 w 362"/>
                <a:gd name="T55" fmla="*/ 14 h 369"/>
                <a:gd name="T56" fmla="*/ 99 w 362"/>
                <a:gd name="T57" fmla="*/ 63 h 369"/>
                <a:gd name="T58" fmla="*/ 55 w 362"/>
                <a:gd name="T59" fmla="*/ 51 h 369"/>
                <a:gd name="T60" fmla="*/ 44 w 362"/>
                <a:gd name="T61" fmla="*/ 54 h 369"/>
                <a:gd name="T62" fmla="*/ 1 w 362"/>
                <a:gd name="T63" fmla="*/ 126 h 369"/>
                <a:gd name="T64" fmla="*/ 2 w 362"/>
                <a:gd name="T65" fmla="*/ 139 h 369"/>
                <a:gd name="T66" fmla="*/ 36 w 362"/>
                <a:gd name="T67" fmla="*/ 160 h 369"/>
                <a:gd name="T68" fmla="*/ 36 w 362"/>
                <a:gd name="T69" fmla="*/ 207 h 369"/>
                <a:gd name="T70" fmla="*/ 1 w 362"/>
                <a:gd name="T71" fmla="*/ 230 h 369"/>
                <a:gd name="T72" fmla="*/ 1 w 362"/>
                <a:gd name="T73" fmla="*/ 240 h 369"/>
                <a:gd name="T74" fmla="*/ 44 w 362"/>
                <a:gd name="T75" fmla="*/ 313 h 369"/>
                <a:gd name="T76" fmla="*/ 60 w 362"/>
                <a:gd name="T77" fmla="*/ 314 h 369"/>
                <a:gd name="T78" fmla="*/ 120 w 362"/>
                <a:gd name="T79" fmla="*/ 316 h 369"/>
                <a:gd name="T80" fmla="*/ 132 w 362"/>
                <a:gd name="T81" fmla="*/ 359 h 369"/>
                <a:gd name="T82" fmla="*/ 140 w 362"/>
                <a:gd name="T83" fmla="*/ 368 h 369"/>
                <a:gd name="T84" fmla="*/ 225 w 362"/>
                <a:gd name="T85" fmla="*/ 368 h 369"/>
                <a:gd name="T86" fmla="*/ 233 w 362"/>
                <a:gd name="T87" fmla="*/ 361 h 369"/>
                <a:gd name="T88" fmla="*/ 237 w 362"/>
                <a:gd name="T89" fmla="*/ 321 h 369"/>
                <a:gd name="T90" fmla="*/ 274 w 362"/>
                <a:gd name="T91" fmla="*/ 298 h 369"/>
                <a:gd name="T92" fmla="*/ 310 w 362"/>
                <a:gd name="T93" fmla="*/ 316 h 369"/>
                <a:gd name="T94" fmla="*/ 360 w 362"/>
                <a:gd name="T95" fmla="*/ 243 h 369"/>
                <a:gd name="T96" fmla="*/ 362 w 362"/>
                <a:gd name="T97" fmla="*/ 232 h 369"/>
                <a:gd name="T98" fmla="*/ 354 w 362"/>
                <a:gd name="T99" fmla="*/ 223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62" h="369">
                  <a:moveTo>
                    <a:pt x="181" y="255"/>
                  </a:moveTo>
                  <a:lnTo>
                    <a:pt x="174" y="254"/>
                  </a:lnTo>
                  <a:lnTo>
                    <a:pt x="166" y="253"/>
                  </a:lnTo>
                  <a:lnTo>
                    <a:pt x="160" y="252"/>
                  </a:lnTo>
                  <a:lnTo>
                    <a:pt x="153" y="249"/>
                  </a:lnTo>
                  <a:lnTo>
                    <a:pt x="147" y="247"/>
                  </a:lnTo>
                  <a:lnTo>
                    <a:pt x="141" y="243"/>
                  </a:lnTo>
                  <a:lnTo>
                    <a:pt x="135" y="238"/>
                  </a:lnTo>
                  <a:lnTo>
                    <a:pt x="131" y="234"/>
                  </a:lnTo>
                  <a:lnTo>
                    <a:pt x="125" y="229"/>
                  </a:lnTo>
                  <a:lnTo>
                    <a:pt x="122" y="223"/>
                  </a:lnTo>
                  <a:lnTo>
                    <a:pt x="118" y="218"/>
                  </a:lnTo>
                  <a:lnTo>
                    <a:pt x="115" y="212"/>
                  </a:lnTo>
                  <a:lnTo>
                    <a:pt x="113" y="205"/>
                  </a:lnTo>
                  <a:lnTo>
                    <a:pt x="110" y="198"/>
                  </a:lnTo>
                  <a:lnTo>
                    <a:pt x="109" y="190"/>
                  </a:lnTo>
                  <a:lnTo>
                    <a:pt x="109" y="183"/>
                  </a:lnTo>
                  <a:lnTo>
                    <a:pt x="109" y="176"/>
                  </a:lnTo>
                  <a:lnTo>
                    <a:pt x="110" y="169"/>
                  </a:lnTo>
                  <a:lnTo>
                    <a:pt x="113" y="162"/>
                  </a:lnTo>
                  <a:lnTo>
                    <a:pt x="115" y="156"/>
                  </a:lnTo>
                  <a:lnTo>
                    <a:pt x="118" y="149"/>
                  </a:lnTo>
                  <a:lnTo>
                    <a:pt x="122" y="143"/>
                  </a:lnTo>
                  <a:lnTo>
                    <a:pt x="125" y="138"/>
                  </a:lnTo>
                  <a:lnTo>
                    <a:pt x="131" y="132"/>
                  </a:lnTo>
                  <a:lnTo>
                    <a:pt x="135" y="128"/>
                  </a:lnTo>
                  <a:lnTo>
                    <a:pt x="141" y="124"/>
                  </a:lnTo>
                  <a:lnTo>
                    <a:pt x="147" y="121"/>
                  </a:lnTo>
                  <a:lnTo>
                    <a:pt x="153" y="117"/>
                  </a:lnTo>
                  <a:lnTo>
                    <a:pt x="160" y="114"/>
                  </a:lnTo>
                  <a:lnTo>
                    <a:pt x="166" y="113"/>
                  </a:lnTo>
                  <a:lnTo>
                    <a:pt x="174" y="112"/>
                  </a:lnTo>
                  <a:lnTo>
                    <a:pt x="181" y="111"/>
                  </a:lnTo>
                  <a:lnTo>
                    <a:pt x="189" y="112"/>
                  </a:lnTo>
                  <a:lnTo>
                    <a:pt x="195" y="113"/>
                  </a:lnTo>
                  <a:lnTo>
                    <a:pt x="202" y="114"/>
                  </a:lnTo>
                  <a:lnTo>
                    <a:pt x="209" y="117"/>
                  </a:lnTo>
                  <a:lnTo>
                    <a:pt x="215" y="121"/>
                  </a:lnTo>
                  <a:lnTo>
                    <a:pt x="221" y="124"/>
                  </a:lnTo>
                  <a:lnTo>
                    <a:pt x="226" y="128"/>
                  </a:lnTo>
                  <a:lnTo>
                    <a:pt x="231" y="132"/>
                  </a:lnTo>
                  <a:lnTo>
                    <a:pt x="236" y="138"/>
                  </a:lnTo>
                  <a:lnTo>
                    <a:pt x="240" y="143"/>
                  </a:lnTo>
                  <a:lnTo>
                    <a:pt x="244" y="149"/>
                  </a:lnTo>
                  <a:lnTo>
                    <a:pt x="247" y="156"/>
                  </a:lnTo>
                  <a:lnTo>
                    <a:pt x="250" y="162"/>
                  </a:lnTo>
                  <a:lnTo>
                    <a:pt x="251" y="169"/>
                  </a:lnTo>
                  <a:lnTo>
                    <a:pt x="252" y="176"/>
                  </a:lnTo>
                  <a:lnTo>
                    <a:pt x="253" y="183"/>
                  </a:lnTo>
                  <a:lnTo>
                    <a:pt x="252" y="190"/>
                  </a:lnTo>
                  <a:lnTo>
                    <a:pt x="251" y="198"/>
                  </a:lnTo>
                  <a:lnTo>
                    <a:pt x="250" y="205"/>
                  </a:lnTo>
                  <a:lnTo>
                    <a:pt x="247" y="212"/>
                  </a:lnTo>
                  <a:lnTo>
                    <a:pt x="244" y="218"/>
                  </a:lnTo>
                  <a:lnTo>
                    <a:pt x="240" y="223"/>
                  </a:lnTo>
                  <a:lnTo>
                    <a:pt x="236" y="229"/>
                  </a:lnTo>
                  <a:lnTo>
                    <a:pt x="231" y="234"/>
                  </a:lnTo>
                  <a:lnTo>
                    <a:pt x="226" y="238"/>
                  </a:lnTo>
                  <a:lnTo>
                    <a:pt x="221" y="243"/>
                  </a:lnTo>
                  <a:lnTo>
                    <a:pt x="215" y="247"/>
                  </a:lnTo>
                  <a:lnTo>
                    <a:pt x="209" y="249"/>
                  </a:lnTo>
                  <a:lnTo>
                    <a:pt x="202" y="252"/>
                  </a:lnTo>
                  <a:lnTo>
                    <a:pt x="195" y="253"/>
                  </a:lnTo>
                  <a:lnTo>
                    <a:pt x="189" y="254"/>
                  </a:lnTo>
                  <a:lnTo>
                    <a:pt x="181" y="255"/>
                  </a:lnTo>
                  <a:close/>
                  <a:moveTo>
                    <a:pt x="354" y="223"/>
                  </a:moveTo>
                  <a:lnTo>
                    <a:pt x="327" y="207"/>
                  </a:lnTo>
                  <a:lnTo>
                    <a:pt x="328" y="195"/>
                  </a:lnTo>
                  <a:lnTo>
                    <a:pt x="328" y="183"/>
                  </a:lnTo>
                  <a:lnTo>
                    <a:pt x="328" y="172"/>
                  </a:lnTo>
                  <a:lnTo>
                    <a:pt x="327" y="160"/>
                  </a:lnTo>
                  <a:lnTo>
                    <a:pt x="354" y="144"/>
                  </a:lnTo>
                  <a:lnTo>
                    <a:pt x="357" y="143"/>
                  </a:lnTo>
                  <a:lnTo>
                    <a:pt x="359" y="141"/>
                  </a:lnTo>
                  <a:lnTo>
                    <a:pt x="360" y="139"/>
                  </a:lnTo>
                  <a:lnTo>
                    <a:pt x="361" y="136"/>
                  </a:lnTo>
                  <a:lnTo>
                    <a:pt x="362" y="132"/>
                  </a:lnTo>
                  <a:lnTo>
                    <a:pt x="362" y="129"/>
                  </a:lnTo>
                  <a:lnTo>
                    <a:pt x="361" y="126"/>
                  </a:lnTo>
                  <a:lnTo>
                    <a:pt x="360" y="124"/>
                  </a:lnTo>
                  <a:lnTo>
                    <a:pt x="322" y="59"/>
                  </a:lnTo>
                  <a:lnTo>
                    <a:pt x="320" y="56"/>
                  </a:lnTo>
                  <a:lnTo>
                    <a:pt x="318" y="54"/>
                  </a:lnTo>
                  <a:lnTo>
                    <a:pt x="316" y="53"/>
                  </a:lnTo>
                  <a:lnTo>
                    <a:pt x="313" y="51"/>
                  </a:lnTo>
                  <a:lnTo>
                    <a:pt x="309" y="51"/>
                  </a:lnTo>
                  <a:lnTo>
                    <a:pt x="307" y="51"/>
                  </a:lnTo>
                  <a:lnTo>
                    <a:pt x="304" y="52"/>
                  </a:lnTo>
                  <a:lnTo>
                    <a:pt x="301" y="53"/>
                  </a:lnTo>
                  <a:lnTo>
                    <a:pt x="274" y="69"/>
                  </a:lnTo>
                  <a:lnTo>
                    <a:pt x="266" y="63"/>
                  </a:lnTo>
                  <a:lnTo>
                    <a:pt x="256" y="56"/>
                  </a:lnTo>
                  <a:lnTo>
                    <a:pt x="246" y="51"/>
                  </a:lnTo>
                  <a:lnTo>
                    <a:pt x="237" y="47"/>
                  </a:lnTo>
                  <a:lnTo>
                    <a:pt x="237" y="14"/>
                  </a:lnTo>
                  <a:lnTo>
                    <a:pt x="236" y="10"/>
                  </a:lnTo>
                  <a:lnTo>
                    <a:pt x="236" y="8"/>
                  </a:lnTo>
                  <a:lnTo>
                    <a:pt x="233" y="5"/>
                  </a:lnTo>
                  <a:lnTo>
                    <a:pt x="232" y="3"/>
                  </a:lnTo>
                  <a:lnTo>
                    <a:pt x="229" y="2"/>
                  </a:lnTo>
                  <a:lnTo>
                    <a:pt x="227" y="1"/>
                  </a:lnTo>
                  <a:lnTo>
                    <a:pt x="224" y="0"/>
                  </a:lnTo>
                  <a:lnTo>
                    <a:pt x="222" y="0"/>
                  </a:lnTo>
                  <a:lnTo>
                    <a:pt x="146" y="0"/>
                  </a:lnTo>
                  <a:lnTo>
                    <a:pt x="143" y="0"/>
                  </a:lnTo>
                  <a:lnTo>
                    <a:pt x="140" y="1"/>
                  </a:lnTo>
                  <a:lnTo>
                    <a:pt x="137" y="2"/>
                  </a:lnTo>
                  <a:lnTo>
                    <a:pt x="135" y="3"/>
                  </a:lnTo>
                  <a:lnTo>
                    <a:pt x="134" y="5"/>
                  </a:lnTo>
                  <a:lnTo>
                    <a:pt x="132" y="8"/>
                  </a:lnTo>
                  <a:lnTo>
                    <a:pt x="132" y="10"/>
                  </a:lnTo>
                  <a:lnTo>
                    <a:pt x="131" y="14"/>
                  </a:lnTo>
                  <a:lnTo>
                    <a:pt x="131" y="47"/>
                  </a:lnTo>
                  <a:lnTo>
                    <a:pt x="120" y="52"/>
                  </a:lnTo>
                  <a:lnTo>
                    <a:pt x="109" y="57"/>
                  </a:lnTo>
                  <a:lnTo>
                    <a:pt x="99" y="63"/>
                  </a:lnTo>
                  <a:lnTo>
                    <a:pt x="90" y="69"/>
                  </a:lnTo>
                  <a:lnTo>
                    <a:pt x="61" y="53"/>
                  </a:lnTo>
                  <a:lnTo>
                    <a:pt x="58" y="52"/>
                  </a:lnTo>
                  <a:lnTo>
                    <a:pt x="55" y="51"/>
                  </a:lnTo>
                  <a:lnTo>
                    <a:pt x="53" y="51"/>
                  </a:lnTo>
                  <a:lnTo>
                    <a:pt x="49" y="51"/>
                  </a:lnTo>
                  <a:lnTo>
                    <a:pt x="47" y="52"/>
                  </a:lnTo>
                  <a:lnTo>
                    <a:pt x="44" y="54"/>
                  </a:lnTo>
                  <a:lnTo>
                    <a:pt x="42" y="56"/>
                  </a:lnTo>
                  <a:lnTo>
                    <a:pt x="41" y="59"/>
                  </a:lnTo>
                  <a:lnTo>
                    <a:pt x="2" y="124"/>
                  </a:lnTo>
                  <a:lnTo>
                    <a:pt x="1" y="126"/>
                  </a:lnTo>
                  <a:lnTo>
                    <a:pt x="0" y="129"/>
                  </a:lnTo>
                  <a:lnTo>
                    <a:pt x="0" y="132"/>
                  </a:lnTo>
                  <a:lnTo>
                    <a:pt x="1" y="136"/>
                  </a:lnTo>
                  <a:lnTo>
                    <a:pt x="2" y="139"/>
                  </a:lnTo>
                  <a:lnTo>
                    <a:pt x="3" y="141"/>
                  </a:lnTo>
                  <a:lnTo>
                    <a:pt x="6" y="143"/>
                  </a:lnTo>
                  <a:lnTo>
                    <a:pt x="8" y="144"/>
                  </a:lnTo>
                  <a:lnTo>
                    <a:pt x="36" y="160"/>
                  </a:lnTo>
                  <a:lnTo>
                    <a:pt x="34" y="172"/>
                  </a:lnTo>
                  <a:lnTo>
                    <a:pt x="34" y="183"/>
                  </a:lnTo>
                  <a:lnTo>
                    <a:pt x="34" y="195"/>
                  </a:lnTo>
                  <a:lnTo>
                    <a:pt x="36" y="207"/>
                  </a:lnTo>
                  <a:lnTo>
                    <a:pt x="8" y="223"/>
                  </a:lnTo>
                  <a:lnTo>
                    <a:pt x="6" y="224"/>
                  </a:lnTo>
                  <a:lnTo>
                    <a:pt x="3" y="227"/>
                  </a:lnTo>
                  <a:lnTo>
                    <a:pt x="1" y="230"/>
                  </a:lnTo>
                  <a:lnTo>
                    <a:pt x="0" y="233"/>
                  </a:lnTo>
                  <a:lnTo>
                    <a:pt x="0" y="235"/>
                  </a:lnTo>
                  <a:lnTo>
                    <a:pt x="0" y="237"/>
                  </a:lnTo>
                  <a:lnTo>
                    <a:pt x="1" y="240"/>
                  </a:lnTo>
                  <a:lnTo>
                    <a:pt x="2" y="243"/>
                  </a:lnTo>
                  <a:lnTo>
                    <a:pt x="40" y="309"/>
                  </a:lnTo>
                  <a:lnTo>
                    <a:pt x="42" y="311"/>
                  </a:lnTo>
                  <a:lnTo>
                    <a:pt x="44" y="313"/>
                  </a:lnTo>
                  <a:lnTo>
                    <a:pt x="46" y="314"/>
                  </a:lnTo>
                  <a:lnTo>
                    <a:pt x="48" y="315"/>
                  </a:lnTo>
                  <a:lnTo>
                    <a:pt x="55" y="316"/>
                  </a:lnTo>
                  <a:lnTo>
                    <a:pt x="60" y="314"/>
                  </a:lnTo>
                  <a:lnTo>
                    <a:pt x="90" y="297"/>
                  </a:lnTo>
                  <a:lnTo>
                    <a:pt x="99" y="304"/>
                  </a:lnTo>
                  <a:lnTo>
                    <a:pt x="109" y="310"/>
                  </a:lnTo>
                  <a:lnTo>
                    <a:pt x="120" y="316"/>
                  </a:lnTo>
                  <a:lnTo>
                    <a:pt x="131" y="321"/>
                  </a:lnTo>
                  <a:lnTo>
                    <a:pt x="131" y="354"/>
                  </a:lnTo>
                  <a:lnTo>
                    <a:pt x="132" y="356"/>
                  </a:lnTo>
                  <a:lnTo>
                    <a:pt x="132" y="359"/>
                  </a:lnTo>
                  <a:lnTo>
                    <a:pt x="134" y="361"/>
                  </a:lnTo>
                  <a:lnTo>
                    <a:pt x="135" y="363"/>
                  </a:lnTo>
                  <a:lnTo>
                    <a:pt x="137" y="366"/>
                  </a:lnTo>
                  <a:lnTo>
                    <a:pt x="140" y="368"/>
                  </a:lnTo>
                  <a:lnTo>
                    <a:pt x="143" y="368"/>
                  </a:lnTo>
                  <a:lnTo>
                    <a:pt x="146" y="369"/>
                  </a:lnTo>
                  <a:lnTo>
                    <a:pt x="222" y="369"/>
                  </a:lnTo>
                  <a:lnTo>
                    <a:pt x="225" y="368"/>
                  </a:lnTo>
                  <a:lnTo>
                    <a:pt x="227" y="368"/>
                  </a:lnTo>
                  <a:lnTo>
                    <a:pt x="229" y="366"/>
                  </a:lnTo>
                  <a:lnTo>
                    <a:pt x="232" y="363"/>
                  </a:lnTo>
                  <a:lnTo>
                    <a:pt x="233" y="361"/>
                  </a:lnTo>
                  <a:lnTo>
                    <a:pt x="236" y="359"/>
                  </a:lnTo>
                  <a:lnTo>
                    <a:pt x="236" y="356"/>
                  </a:lnTo>
                  <a:lnTo>
                    <a:pt x="237" y="354"/>
                  </a:lnTo>
                  <a:lnTo>
                    <a:pt x="237" y="321"/>
                  </a:lnTo>
                  <a:lnTo>
                    <a:pt x="246" y="316"/>
                  </a:lnTo>
                  <a:lnTo>
                    <a:pt x="256" y="311"/>
                  </a:lnTo>
                  <a:lnTo>
                    <a:pt x="266" y="305"/>
                  </a:lnTo>
                  <a:lnTo>
                    <a:pt x="274" y="298"/>
                  </a:lnTo>
                  <a:lnTo>
                    <a:pt x="302" y="313"/>
                  </a:lnTo>
                  <a:lnTo>
                    <a:pt x="305" y="315"/>
                  </a:lnTo>
                  <a:lnTo>
                    <a:pt x="307" y="315"/>
                  </a:lnTo>
                  <a:lnTo>
                    <a:pt x="310" y="316"/>
                  </a:lnTo>
                  <a:lnTo>
                    <a:pt x="314" y="316"/>
                  </a:lnTo>
                  <a:lnTo>
                    <a:pt x="319" y="313"/>
                  </a:lnTo>
                  <a:lnTo>
                    <a:pt x="322" y="309"/>
                  </a:lnTo>
                  <a:lnTo>
                    <a:pt x="360" y="243"/>
                  </a:lnTo>
                  <a:lnTo>
                    <a:pt x="362" y="240"/>
                  </a:lnTo>
                  <a:lnTo>
                    <a:pt x="362" y="237"/>
                  </a:lnTo>
                  <a:lnTo>
                    <a:pt x="362" y="234"/>
                  </a:lnTo>
                  <a:lnTo>
                    <a:pt x="362" y="232"/>
                  </a:lnTo>
                  <a:lnTo>
                    <a:pt x="361" y="229"/>
                  </a:lnTo>
                  <a:lnTo>
                    <a:pt x="359" y="227"/>
                  </a:lnTo>
                  <a:lnTo>
                    <a:pt x="357" y="224"/>
                  </a:lnTo>
                  <a:lnTo>
                    <a:pt x="354"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42" name="Freeform 4346" descr="Icon of box and whisker chart. ">
            <a:extLst>
              <a:ext uri="{FF2B5EF4-FFF2-40B4-BE49-F238E27FC236}">
                <a16:creationId xmlns:a16="http://schemas.microsoft.com/office/drawing/2014/main" id="{D131817A-5B27-4718-8BAC-45C9CEDA45D9}"/>
              </a:ext>
            </a:extLst>
          </p:cNvPr>
          <p:cNvSpPr>
            <a:spLocks noEditPoints="1"/>
          </p:cNvSpPr>
          <p:nvPr/>
        </p:nvSpPr>
        <p:spPr bwMode="auto">
          <a:xfrm>
            <a:off x="3165634" y="4047149"/>
            <a:ext cx="345758" cy="345758"/>
          </a:xfrm>
          <a:custGeom>
            <a:avLst/>
            <a:gdLst>
              <a:gd name="T0" fmla="*/ 706 w 898"/>
              <a:gd name="T1" fmla="*/ 479 h 898"/>
              <a:gd name="T2" fmla="*/ 652 w 898"/>
              <a:gd name="T3" fmla="*/ 556 h 898"/>
              <a:gd name="T4" fmla="*/ 632 w 898"/>
              <a:gd name="T5" fmla="*/ 551 h 898"/>
              <a:gd name="T6" fmla="*/ 576 w 898"/>
              <a:gd name="T7" fmla="*/ 477 h 898"/>
              <a:gd name="T8" fmla="*/ 571 w 898"/>
              <a:gd name="T9" fmla="*/ 398 h 898"/>
              <a:gd name="T10" fmla="*/ 628 w 898"/>
              <a:gd name="T11" fmla="*/ 129 h 898"/>
              <a:gd name="T12" fmla="*/ 643 w 898"/>
              <a:gd name="T13" fmla="*/ 114 h 898"/>
              <a:gd name="T14" fmla="*/ 658 w 898"/>
              <a:gd name="T15" fmla="*/ 129 h 898"/>
              <a:gd name="T16" fmla="*/ 717 w 898"/>
              <a:gd name="T17" fmla="*/ 398 h 898"/>
              <a:gd name="T18" fmla="*/ 621 w 898"/>
              <a:gd name="T19" fmla="*/ 758 h 898"/>
              <a:gd name="T20" fmla="*/ 589 w 898"/>
              <a:gd name="T21" fmla="*/ 727 h 898"/>
              <a:gd name="T22" fmla="*/ 589 w 898"/>
              <a:gd name="T23" fmla="*/ 680 h 898"/>
              <a:gd name="T24" fmla="*/ 621 w 898"/>
              <a:gd name="T25" fmla="*/ 648 h 898"/>
              <a:gd name="T26" fmla="*/ 667 w 898"/>
              <a:gd name="T27" fmla="*/ 648 h 898"/>
              <a:gd name="T28" fmla="*/ 699 w 898"/>
              <a:gd name="T29" fmla="*/ 680 h 898"/>
              <a:gd name="T30" fmla="*/ 699 w 898"/>
              <a:gd name="T31" fmla="*/ 727 h 898"/>
              <a:gd name="T32" fmla="*/ 667 w 898"/>
              <a:gd name="T33" fmla="*/ 758 h 898"/>
              <a:gd name="T34" fmla="*/ 536 w 898"/>
              <a:gd name="T35" fmla="*/ 294 h 898"/>
              <a:gd name="T36" fmla="*/ 479 w 898"/>
              <a:gd name="T37" fmla="*/ 546 h 898"/>
              <a:gd name="T38" fmla="*/ 461 w 898"/>
              <a:gd name="T39" fmla="*/ 558 h 898"/>
              <a:gd name="T40" fmla="*/ 450 w 898"/>
              <a:gd name="T41" fmla="*/ 299 h 898"/>
              <a:gd name="T42" fmla="*/ 390 w 898"/>
              <a:gd name="T43" fmla="*/ 287 h 898"/>
              <a:gd name="T44" fmla="*/ 398 w 898"/>
              <a:gd name="T45" fmla="*/ 211 h 898"/>
              <a:gd name="T46" fmla="*/ 454 w 898"/>
              <a:gd name="T47" fmla="*/ 118 h 898"/>
              <a:gd name="T48" fmla="*/ 475 w 898"/>
              <a:gd name="T49" fmla="*/ 118 h 898"/>
              <a:gd name="T50" fmla="*/ 530 w 898"/>
              <a:gd name="T51" fmla="*/ 211 h 898"/>
              <a:gd name="T52" fmla="*/ 465 w 898"/>
              <a:gd name="T53" fmla="*/ 763 h 898"/>
              <a:gd name="T54" fmla="*/ 422 w 898"/>
              <a:gd name="T55" fmla="*/ 745 h 898"/>
              <a:gd name="T56" fmla="*/ 405 w 898"/>
              <a:gd name="T57" fmla="*/ 703 h 898"/>
              <a:gd name="T58" fmla="*/ 422 w 898"/>
              <a:gd name="T59" fmla="*/ 661 h 898"/>
              <a:gd name="T60" fmla="*/ 465 w 898"/>
              <a:gd name="T61" fmla="*/ 643 h 898"/>
              <a:gd name="T62" fmla="*/ 506 w 898"/>
              <a:gd name="T63" fmla="*/ 661 h 898"/>
              <a:gd name="T64" fmla="*/ 525 w 898"/>
              <a:gd name="T65" fmla="*/ 703 h 898"/>
              <a:gd name="T66" fmla="*/ 506 w 898"/>
              <a:gd name="T67" fmla="*/ 745 h 898"/>
              <a:gd name="T68" fmla="*/ 465 w 898"/>
              <a:gd name="T69" fmla="*/ 763 h 898"/>
              <a:gd name="T70" fmla="*/ 318 w 898"/>
              <a:gd name="T71" fmla="*/ 419 h 898"/>
              <a:gd name="T72" fmla="*/ 263 w 898"/>
              <a:gd name="T73" fmla="*/ 556 h 898"/>
              <a:gd name="T74" fmla="*/ 242 w 898"/>
              <a:gd name="T75" fmla="*/ 551 h 898"/>
              <a:gd name="T76" fmla="*/ 186 w 898"/>
              <a:gd name="T77" fmla="*/ 417 h 898"/>
              <a:gd name="T78" fmla="*/ 181 w 898"/>
              <a:gd name="T79" fmla="*/ 339 h 898"/>
              <a:gd name="T80" fmla="*/ 240 w 898"/>
              <a:gd name="T81" fmla="*/ 129 h 898"/>
              <a:gd name="T82" fmla="*/ 255 w 898"/>
              <a:gd name="T83" fmla="*/ 114 h 898"/>
              <a:gd name="T84" fmla="*/ 270 w 898"/>
              <a:gd name="T85" fmla="*/ 129 h 898"/>
              <a:gd name="T86" fmla="*/ 329 w 898"/>
              <a:gd name="T87" fmla="*/ 339 h 898"/>
              <a:gd name="T88" fmla="*/ 231 w 898"/>
              <a:gd name="T89" fmla="*/ 758 h 898"/>
              <a:gd name="T90" fmla="*/ 200 w 898"/>
              <a:gd name="T91" fmla="*/ 727 h 898"/>
              <a:gd name="T92" fmla="*/ 200 w 898"/>
              <a:gd name="T93" fmla="*/ 680 h 898"/>
              <a:gd name="T94" fmla="*/ 231 w 898"/>
              <a:gd name="T95" fmla="*/ 648 h 898"/>
              <a:gd name="T96" fmla="*/ 278 w 898"/>
              <a:gd name="T97" fmla="*/ 648 h 898"/>
              <a:gd name="T98" fmla="*/ 311 w 898"/>
              <a:gd name="T99" fmla="*/ 680 h 898"/>
              <a:gd name="T100" fmla="*/ 311 w 898"/>
              <a:gd name="T101" fmla="*/ 727 h 898"/>
              <a:gd name="T102" fmla="*/ 278 w 898"/>
              <a:gd name="T103" fmla="*/ 758 h 898"/>
              <a:gd name="T104" fmla="*/ 10 w 898"/>
              <a:gd name="T105" fmla="*/ 2 h 898"/>
              <a:gd name="T106" fmla="*/ 1 w 898"/>
              <a:gd name="T107" fmla="*/ 886 h 898"/>
              <a:gd name="T108" fmla="*/ 883 w 898"/>
              <a:gd name="T109" fmla="*/ 898 h 898"/>
              <a:gd name="T110" fmla="*/ 898 w 898"/>
              <a:gd name="T111" fmla="*/ 883 h 898"/>
              <a:gd name="T112" fmla="*/ 886 w 898"/>
              <a:gd name="T113" fmla="*/ 0 h 8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98" h="898">
                <a:moveTo>
                  <a:pt x="718" y="464"/>
                </a:moveTo>
                <a:lnTo>
                  <a:pt x="718" y="467"/>
                </a:lnTo>
                <a:lnTo>
                  <a:pt x="717" y="470"/>
                </a:lnTo>
                <a:lnTo>
                  <a:pt x="716" y="472"/>
                </a:lnTo>
                <a:lnTo>
                  <a:pt x="714" y="474"/>
                </a:lnTo>
                <a:lnTo>
                  <a:pt x="712" y="477"/>
                </a:lnTo>
                <a:lnTo>
                  <a:pt x="710" y="478"/>
                </a:lnTo>
                <a:lnTo>
                  <a:pt x="706" y="479"/>
                </a:lnTo>
                <a:lnTo>
                  <a:pt x="703" y="479"/>
                </a:lnTo>
                <a:lnTo>
                  <a:pt x="658" y="479"/>
                </a:lnTo>
                <a:lnTo>
                  <a:pt x="658" y="543"/>
                </a:lnTo>
                <a:lnTo>
                  <a:pt x="658" y="546"/>
                </a:lnTo>
                <a:lnTo>
                  <a:pt x="657" y="549"/>
                </a:lnTo>
                <a:lnTo>
                  <a:pt x="656" y="551"/>
                </a:lnTo>
                <a:lnTo>
                  <a:pt x="654" y="554"/>
                </a:lnTo>
                <a:lnTo>
                  <a:pt x="652" y="556"/>
                </a:lnTo>
                <a:lnTo>
                  <a:pt x="650" y="557"/>
                </a:lnTo>
                <a:lnTo>
                  <a:pt x="647" y="558"/>
                </a:lnTo>
                <a:lnTo>
                  <a:pt x="643" y="558"/>
                </a:lnTo>
                <a:lnTo>
                  <a:pt x="641" y="558"/>
                </a:lnTo>
                <a:lnTo>
                  <a:pt x="638" y="557"/>
                </a:lnTo>
                <a:lnTo>
                  <a:pt x="636" y="556"/>
                </a:lnTo>
                <a:lnTo>
                  <a:pt x="634" y="554"/>
                </a:lnTo>
                <a:lnTo>
                  <a:pt x="632" y="551"/>
                </a:lnTo>
                <a:lnTo>
                  <a:pt x="631" y="549"/>
                </a:lnTo>
                <a:lnTo>
                  <a:pt x="629" y="546"/>
                </a:lnTo>
                <a:lnTo>
                  <a:pt x="628" y="543"/>
                </a:lnTo>
                <a:lnTo>
                  <a:pt x="628" y="479"/>
                </a:lnTo>
                <a:lnTo>
                  <a:pt x="583" y="479"/>
                </a:lnTo>
                <a:lnTo>
                  <a:pt x="581" y="479"/>
                </a:lnTo>
                <a:lnTo>
                  <a:pt x="578" y="478"/>
                </a:lnTo>
                <a:lnTo>
                  <a:pt x="576" y="477"/>
                </a:lnTo>
                <a:lnTo>
                  <a:pt x="574" y="474"/>
                </a:lnTo>
                <a:lnTo>
                  <a:pt x="572" y="472"/>
                </a:lnTo>
                <a:lnTo>
                  <a:pt x="571" y="470"/>
                </a:lnTo>
                <a:lnTo>
                  <a:pt x="570" y="467"/>
                </a:lnTo>
                <a:lnTo>
                  <a:pt x="570" y="464"/>
                </a:lnTo>
                <a:lnTo>
                  <a:pt x="570" y="404"/>
                </a:lnTo>
                <a:lnTo>
                  <a:pt x="570" y="402"/>
                </a:lnTo>
                <a:lnTo>
                  <a:pt x="571" y="398"/>
                </a:lnTo>
                <a:lnTo>
                  <a:pt x="572" y="396"/>
                </a:lnTo>
                <a:lnTo>
                  <a:pt x="574" y="394"/>
                </a:lnTo>
                <a:lnTo>
                  <a:pt x="576" y="392"/>
                </a:lnTo>
                <a:lnTo>
                  <a:pt x="578" y="391"/>
                </a:lnTo>
                <a:lnTo>
                  <a:pt x="581" y="390"/>
                </a:lnTo>
                <a:lnTo>
                  <a:pt x="583" y="389"/>
                </a:lnTo>
                <a:lnTo>
                  <a:pt x="628" y="389"/>
                </a:lnTo>
                <a:lnTo>
                  <a:pt x="628" y="129"/>
                </a:lnTo>
                <a:lnTo>
                  <a:pt x="629" y="126"/>
                </a:lnTo>
                <a:lnTo>
                  <a:pt x="631" y="123"/>
                </a:lnTo>
                <a:lnTo>
                  <a:pt x="632" y="121"/>
                </a:lnTo>
                <a:lnTo>
                  <a:pt x="634" y="118"/>
                </a:lnTo>
                <a:lnTo>
                  <a:pt x="636" y="117"/>
                </a:lnTo>
                <a:lnTo>
                  <a:pt x="638" y="115"/>
                </a:lnTo>
                <a:lnTo>
                  <a:pt x="641" y="114"/>
                </a:lnTo>
                <a:lnTo>
                  <a:pt x="643" y="114"/>
                </a:lnTo>
                <a:lnTo>
                  <a:pt x="647" y="114"/>
                </a:lnTo>
                <a:lnTo>
                  <a:pt x="650" y="115"/>
                </a:lnTo>
                <a:lnTo>
                  <a:pt x="652" y="117"/>
                </a:lnTo>
                <a:lnTo>
                  <a:pt x="654" y="118"/>
                </a:lnTo>
                <a:lnTo>
                  <a:pt x="656" y="121"/>
                </a:lnTo>
                <a:lnTo>
                  <a:pt x="657" y="123"/>
                </a:lnTo>
                <a:lnTo>
                  <a:pt x="658" y="127"/>
                </a:lnTo>
                <a:lnTo>
                  <a:pt x="658" y="129"/>
                </a:lnTo>
                <a:lnTo>
                  <a:pt x="658" y="389"/>
                </a:lnTo>
                <a:lnTo>
                  <a:pt x="703" y="389"/>
                </a:lnTo>
                <a:lnTo>
                  <a:pt x="706" y="390"/>
                </a:lnTo>
                <a:lnTo>
                  <a:pt x="710" y="391"/>
                </a:lnTo>
                <a:lnTo>
                  <a:pt x="712" y="392"/>
                </a:lnTo>
                <a:lnTo>
                  <a:pt x="714" y="394"/>
                </a:lnTo>
                <a:lnTo>
                  <a:pt x="716" y="396"/>
                </a:lnTo>
                <a:lnTo>
                  <a:pt x="717" y="398"/>
                </a:lnTo>
                <a:lnTo>
                  <a:pt x="718" y="402"/>
                </a:lnTo>
                <a:lnTo>
                  <a:pt x="718" y="404"/>
                </a:lnTo>
                <a:lnTo>
                  <a:pt x="718" y="464"/>
                </a:lnTo>
                <a:close/>
                <a:moveTo>
                  <a:pt x="643" y="763"/>
                </a:moveTo>
                <a:lnTo>
                  <a:pt x="638" y="762"/>
                </a:lnTo>
                <a:lnTo>
                  <a:pt x="632" y="762"/>
                </a:lnTo>
                <a:lnTo>
                  <a:pt x="626" y="760"/>
                </a:lnTo>
                <a:lnTo>
                  <a:pt x="621" y="758"/>
                </a:lnTo>
                <a:lnTo>
                  <a:pt x="616" y="756"/>
                </a:lnTo>
                <a:lnTo>
                  <a:pt x="610" y="753"/>
                </a:lnTo>
                <a:lnTo>
                  <a:pt x="606" y="749"/>
                </a:lnTo>
                <a:lnTo>
                  <a:pt x="602" y="745"/>
                </a:lnTo>
                <a:lnTo>
                  <a:pt x="597" y="741"/>
                </a:lnTo>
                <a:lnTo>
                  <a:pt x="594" y="737"/>
                </a:lnTo>
                <a:lnTo>
                  <a:pt x="591" y="731"/>
                </a:lnTo>
                <a:lnTo>
                  <a:pt x="589" y="727"/>
                </a:lnTo>
                <a:lnTo>
                  <a:pt x="587" y="720"/>
                </a:lnTo>
                <a:lnTo>
                  <a:pt x="586" y="715"/>
                </a:lnTo>
                <a:lnTo>
                  <a:pt x="584" y="710"/>
                </a:lnTo>
                <a:lnTo>
                  <a:pt x="583" y="703"/>
                </a:lnTo>
                <a:lnTo>
                  <a:pt x="584" y="697"/>
                </a:lnTo>
                <a:lnTo>
                  <a:pt x="586" y="692"/>
                </a:lnTo>
                <a:lnTo>
                  <a:pt x="587" y="685"/>
                </a:lnTo>
                <a:lnTo>
                  <a:pt x="589" y="680"/>
                </a:lnTo>
                <a:lnTo>
                  <a:pt x="591" y="674"/>
                </a:lnTo>
                <a:lnTo>
                  <a:pt x="594" y="670"/>
                </a:lnTo>
                <a:lnTo>
                  <a:pt x="597" y="665"/>
                </a:lnTo>
                <a:lnTo>
                  <a:pt x="602" y="661"/>
                </a:lnTo>
                <a:lnTo>
                  <a:pt x="606" y="657"/>
                </a:lnTo>
                <a:lnTo>
                  <a:pt x="610" y="653"/>
                </a:lnTo>
                <a:lnTo>
                  <a:pt x="616" y="651"/>
                </a:lnTo>
                <a:lnTo>
                  <a:pt x="621" y="648"/>
                </a:lnTo>
                <a:lnTo>
                  <a:pt x="626" y="646"/>
                </a:lnTo>
                <a:lnTo>
                  <a:pt x="632" y="645"/>
                </a:lnTo>
                <a:lnTo>
                  <a:pt x="638" y="643"/>
                </a:lnTo>
                <a:lnTo>
                  <a:pt x="643" y="643"/>
                </a:lnTo>
                <a:lnTo>
                  <a:pt x="650" y="643"/>
                </a:lnTo>
                <a:lnTo>
                  <a:pt x="656" y="645"/>
                </a:lnTo>
                <a:lnTo>
                  <a:pt x="662" y="646"/>
                </a:lnTo>
                <a:lnTo>
                  <a:pt x="667" y="648"/>
                </a:lnTo>
                <a:lnTo>
                  <a:pt x="672" y="651"/>
                </a:lnTo>
                <a:lnTo>
                  <a:pt x="678" y="653"/>
                </a:lnTo>
                <a:lnTo>
                  <a:pt x="682" y="657"/>
                </a:lnTo>
                <a:lnTo>
                  <a:pt x="686" y="661"/>
                </a:lnTo>
                <a:lnTo>
                  <a:pt x="690" y="665"/>
                </a:lnTo>
                <a:lnTo>
                  <a:pt x="694" y="670"/>
                </a:lnTo>
                <a:lnTo>
                  <a:pt x="697" y="674"/>
                </a:lnTo>
                <a:lnTo>
                  <a:pt x="699" y="680"/>
                </a:lnTo>
                <a:lnTo>
                  <a:pt x="701" y="685"/>
                </a:lnTo>
                <a:lnTo>
                  <a:pt x="702" y="692"/>
                </a:lnTo>
                <a:lnTo>
                  <a:pt x="703" y="697"/>
                </a:lnTo>
                <a:lnTo>
                  <a:pt x="703" y="703"/>
                </a:lnTo>
                <a:lnTo>
                  <a:pt x="703" y="710"/>
                </a:lnTo>
                <a:lnTo>
                  <a:pt x="702" y="715"/>
                </a:lnTo>
                <a:lnTo>
                  <a:pt x="701" y="720"/>
                </a:lnTo>
                <a:lnTo>
                  <a:pt x="699" y="727"/>
                </a:lnTo>
                <a:lnTo>
                  <a:pt x="697" y="731"/>
                </a:lnTo>
                <a:lnTo>
                  <a:pt x="694" y="737"/>
                </a:lnTo>
                <a:lnTo>
                  <a:pt x="690" y="741"/>
                </a:lnTo>
                <a:lnTo>
                  <a:pt x="686" y="745"/>
                </a:lnTo>
                <a:lnTo>
                  <a:pt x="682" y="749"/>
                </a:lnTo>
                <a:lnTo>
                  <a:pt x="678" y="753"/>
                </a:lnTo>
                <a:lnTo>
                  <a:pt x="672" y="756"/>
                </a:lnTo>
                <a:lnTo>
                  <a:pt x="667" y="758"/>
                </a:lnTo>
                <a:lnTo>
                  <a:pt x="662" y="760"/>
                </a:lnTo>
                <a:lnTo>
                  <a:pt x="656" y="762"/>
                </a:lnTo>
                <a:lnTo>
                  <a:pt x="650" y="762"/>
                </a:lnTo>
                <a:lnTo>
                  <a:pt x="643" y="763"/>
                </a:lnTo>
                <a:close/>
                <a:moveTo>
                  <a:pt x="540" y="284"/>
                </a:moveTo>
                <a:lnTo>
                  <a:pt x="538" y="287"/>
                </a:lnTo>
                <a:lnTo>
                  <a:pt x="537" y="290"/>
                </a:lnTo>
                <a:lnTo>
                  <a:pt x="536" y="294"/>
                </a:lnTo>
                <a:lnTo>
                  <a:pt x="534" y="296"/>
                </a:lnTo>
                <a:lnTo>
                  <a:pt x="532" y="297"/>
                </a:lnTo>
                <a:lnTo>
                  <a:pt x="530" y="298"/>
                </a:lnTo>
                <a:lnTo>
                  <a:pt x="527" y="299"/>
                </a:lnTo>
                <a:lnTo>
                  <a:pt x="525" y="299"/>
                </a:lnTo>
                <a:lnTo>
                  <a:pt x="480" y="299"/>
                </a:lnTo>
                <a:lnTo>
                  <a:pt x="480" y="543"/>
                </a:lnTo>
                <a:lnTo>
                  <a:pt x="479" y="546"/>
                </a:lnTo>
                <a:lnTo>
                  <a:pt x="479" y="549"/>
                </a:lnTo>
                <a:lnTo>
                  <a:pt x="476" y="551"/>
                </a:lnTo>
                <a:lnTo>
                  <a:pt x="475" y="554"/>
                </a:lnTo>
                <a:lnTo>
                  <a:pt x="472" y="556"/>
                </a:lnTo>
                <a:lnTo>
                  <a:pt x="470" y="557"/>
                </a:lnTo>
                <a:lnTo>
                  <a:pt x="467" y="558"/>
                </a:lnTo>
                <a:lnTo>
                  <a:pt x="465" y="558"/>
                </a:lnTo>
                <a:lnTo>
                  <a:pt x="461" y="558"/>
                </a:lnTo>
                <a:lnTo>
                  <a:pt x="458" y="557"/>
                </a:lnTo>
                <a:lnTo>
                  <a:pt x="456" y="556"/>
                </a:lnTo>
                <a:lnTo>
                  <a:pt x="454" y="554"/>
                </a:lnTo>
                <a:lnTo>
                  <a:pt x="452" y="551"/>
                </a:lnTo>
                <a:lnTo>
                  <a:pt x="451" y="549"/>
                </a:lnTo>
                <a:lnTo>
                  <a:pt x="450" y="546"/>
                </a:lnTo>
                <a:lnTo>
                  <a:pt x="450" y="543"/>
                </a:lnTo>
                <a:lnTo>
                  <a:pt x="450" y="299"/>
                </a:lnTo>
                <a:lnTo>
                  <a:pt x="405" y="299"/>
                </a:lnTo>
                <a:lnTo>
                  <a:pt x="402" y="299"/>
                </a:lnTo>
                <a:lnTo>
                  <a:pt x="398" y="298"/>
                </a:lnTo>
                <a:lnTo>
                  <a:pt x="396" y="297"/>
                </a:lnTo>
                <a:lnTo>
                  <a:pt x="394" y="296"/>
                </a:lnTo>
                <a:lnTo>
                  <a:pt x="392" y="294"/>
                </a:lnTo>
                <a:lnTo>
                  <a:pt x="391" y="290"/>
                </a:lnTo>
                <a:lnTo>
                  <a:pt x="390" y="287"/>
                </a:lnTo>
                <a:lnTo>
                  <a:pt x="390" y="284"/>
                </a:lnTo>
                <a:lnTo>
                  <a:pt x="390" y="225"/>
                </a:lnTo>
                <a:lnTo>
                  <a:pt x="390" y="222"/>
                </a:lnTo>
                <a:lnTo>
                  <a:pt x="391" y="219"/>
                </a:lnTo>
                <a:lnTo>
                  <a:pt x="392" y="217"/>
                </a:lnTo>
                <a:lnTo>
                  <a:pt x="394" y="214"/>
                </a:lnTo>
                <a:lnTo>
                  <a:pt x="396" y="212"/>
                </a:lnTo>
                <a:lnTo>
                  <a:pt x="398" y="211"/>
                </a:lnTo>
                <a:lnTo>
                  <a:pt x="402" y="210"/>
                </a:lnTo>
                <a:lnTo>
                  <a:pt x="405" y="210"/>
                </a:lnTo>
                <a:lnTo>
                  <a:pt x="450" y="210"/>
                </a:lnTo>
                <a:lnTo>
                  <a:pt x="450" y="129"/>
                </a:lnTo>
                <a:lnTo>
                  <a:pt x="450" y="126"/>
                </a:lnTo>
                <a:lnTo>
                  <a:pt x="451" y="123"/>
                </a:lnTo>
                <a:lnTo>
                  <a:pt x="452" y="121"/>
                </a:lnTo>
                <a:lnTo>
                  <a:pt x="454" y="118"/>
                </a:lnTo>
                <a:lnTo>
                  <a:pt x="456" y="117"/>
                </a:lnTo>
                <a:lnTo>
                  <a:pt x="458" y="115"/>
                </a:lnTo>
                <a:lnTo>
                  <a:pt x="461" y="114"/>
                </a:lnTo>
                <a:lnTo>
                  <a:pt x="465" y="114"/>
                </a:lnTo>
                <a:lnTo>
                  <a:pt x="467" y="114"/>
                </a:lnTo>
                <a:lnTo>
                  <a:pt x="470" y="115"/>
                </a:lnTo>
                <a:lnTo>
                  <a:pt x="472" y="117"/>
                </a:lnTo>
                <a:lnTo>
                  <a:pt x="475" y="118"/>
                </a:lnTo>
                <a:lnTo>
                  <a:pt x="476" y="121"/>
                </a:lnTo>
                <a:lnTo>
                  <a:pt x="479" y="123"/>
                </a:lnTo>
                <a:lnTo>
                  <a:pt x="479" y="127"/>
                </a:lnTo>
                <a:lnTo>
                  <a:pt x="480" y="129"/>
                </a:lnTo>
                <a:lnTo>
                  <a:pt x="480" y="210"/>
                </a:lnTo>
                <a:lnTo>
                  <a:pt x="525" y="210"/>
                </a:lnTo>
                <a:lnTo>
                  <a:pt x="527" y="210"/>
                </a:lnTo>
                <a:lnTo>
                  <a:pt x="530" y="211"/>
                </a:lnTo>
                <a:lnTo>
                  <a:pt x="532" y="212"/>
                </a:lnTo>
                <a:lnTo>
                  <a:pt x="534" y="214"/>
                </a:lnTo>
                <a:lnTo>
                  <a:pt x="536" y="217"/>
                </a:lnTo>
                <a:lnTo>
                  <a:pt x="537" y="219"/>
                </a:lnTo>
                <a:lnTo>
                  <a:pt x="538" y="222"/>
                </a:lnTo>
                <a:lnTo>
                  <a:pt x="540" y="225"/>
                </a:lnTo>
                <a:lnTo>
                  <a:pt x="540" y="284"/>
                </a:lnTo>
                <a:close/>
                <a:moveTo>
                  <a:pt x="465" y="763"/>
                </a:moveTo>
                <a:lnTo>
                  <a:pt x="458" y="762"/>
                </a:lnTo>
                <a:lnTo>
                  <a:pt x="452" y="762"/>
                </a:lnTo>
                <a:lnTo>
                  <a:pt x="446" y="760"/>
                </a:lnTo>
                <a:lnTo>
                  <a:pt x="441" y="758"/>
                </a:lnTo>
                <a:lnTo>
                  <a:pt x="436" y="756"/>
                </a:lnTo>
                <a:lnTo>
                  <a:pt x="430" y="753"/>
                </a:lnTo>
                <a:lnTo>
                  <a:pt x="426" y="749"/>
                </a:lnTo>
                <a:lnTo>
                  <a:pt x="422" y="745"/>
                </a:lnTo>
                <a:lnTo>
                  <a:pt x="419" y="741"/>
                </a:lnTo>
                <a:lnTo>
                  <a:pt x="414" y="737"/>
                </a:lnTo>
                <a:lnTo>
                  <a:pt x="412" y="731"/>
                </a:lnTo>
                <a:lnTo>
                  <a:pt x="409" y="727"/>
                </a:lnTo>
                <a:lnTo>
                  <a:pt x="407" y="720"/>
                </a:lnTo>
                <a:lnTo>
                  <a:pt x="406" y="715"/>
                </a:lnTo>
                <a:lnTo>
                  <a:pt x="405" y="710"/>
                </a:lnTo>
                <a:lnTo>
                  <a:pt x="405" y="703"/>
                </a:lnTo>
                <a:lnTo>
                  <a:pt x="405" y="697"/>
                </a:lnTo>
                <a:lnTo>
                  <a:pt x="406" y="692"/>
                </a:lnTo>
                <a:lnTo>
                  <a:pt x="407" y="685"/>
                </a:lnTo>
                <a:lnTo>
                  <a:pt x="409" y="680"/>
                </a:lnTo>
                <a:lnTo>
                  <a:pt x="412" y="674"/>
                </a:lnTo>
                <a:lnTo>
                  <a:pt x="414" y="670"/>
                </a:lnTo>
                <a:lnTo>
                  <a:pt x="419" y="665"/>
                </a:lnTo>
                <a:lnTo>
                  <a:pt x="422" y="661"/>
                </a:lnTo>
                <a:lnTo>
                  <a:pt x="426" y="657"/>
                </a:lnTo>
                <a:lnTo>
                  <a:pt x="430" y="653"/>
                </a:lnTo>
                <a:lnTo>
                  <a:pt x="436" y="651"/>
                </a:lnTo>
                <a:lnTo>
                  <a:pt x="441" y="648"/>
                </a:lnTo>
                <a:lnTo>
                  <a:pt x="446" y="646"/>
                </a:lnTo>
                <a:lnTo>
                  <a:pt x="452" y="645"/>
                </a:lnTo>
                <a:lnTo>
                  <a:pt x="458" y="643"/>
                </a:lnTo>
                <a:lnTo>
                  <a:pt x="465" y="643"/>
                </a:lnTo>
                <a:lnTo>
                  <a:pt x="470" y="643"/>
                </a:lnTo>
                <a:lnTo>
                  <a:pt x="476" y="645"/>
                </a:lnTo>
                <a:lnTo>
                  <a:pt x="482" y="646"/>
                </a:lnTo>
                <a:lnTo>
                  <a:pt x="487" y="648"/>
                </a:lnTo>
                <a:lnTo>
                  <a:pt x="492" y="651"/>
                </a:lnTo>
                <a:lnTo>
                  <a:pt x="498" y="653"/>
                </a:lnTo>
                <a:lnTo>
                  <a:pt x="502" y="657"/>
                </a:lnTo>
                <a:lnTo>
                  <a:pt x="506" y="661"/>
                </a:lnTo>
                <a:lnTo>
                  <a:pt x="511" y="665"/>
                </a:lnTo>
                <a:lnTo>
                  <a:pt x="514" y="670"/>
                </a:lnTo>
                <a:lnTo>
                  <a:pt x="517" y="674"/>
                </a:lnTo>
                <a:lnTo>
                  <a:pt x="519" y="680"/>
                </a:lnTo>
                <a:lnTo>
                  <a:pt x="521" y="685"/>
                </a:lnTo>
                <a:lnTo>
                  <a:pt x="522" y="692"/>
                </a:lnTo>
                <a:lnTo>
                  <a:pt x="524" y="697"/>
                </a:lnTo>
                <a:lnTo>
                  <a:pt x="525" y="703"/>
                </a:lnTo>
                <a:lnTo>
                  <a:pt x="524" y="710"/>
                </a:lnTo>
                <a:lnTo>
                  <a:pt x="522" y="715"/>
                </a:lnTo>
                <a:lnTo>
                  <a:pt x="521" y="720"/>
                </a:lnTo>
                <a:lnTo>
                  <a:pt x="519" y="727"/>
                </a:lnTo>
                <a:lnTo>
                  <a:pt x="517" y="731"/>
                </a:lnTo>
                <a:lnTo>
                  <a:pt x="514" y="737"/>
                </a:lnTo>
                <a:lnTo>
                  <a:pt x="511" y="741"/>
                </a:lnTo>
                <a:lnTo>
                  <a:pt x="506" y="745"/>
                </a:lnTo>
                <a:lnTo>
                  <a:pt x="502" y="749"/>
                </a:lnTo>
                <a:lnTo>
                  <a:pt x="498" y="753"/>
                </a:lnTo>
                <a:lnTo>
                  <a:pt x="492" y="756"/>
                </a:lnTo>
                <a:lnTo>
                  <a:pt x="487" y="758"/>
                </a:lnTo>
                <a:lnTo>
                  <a:pt x="482" y="760"/>
                </a:lnTo>
                <a:lnTo>
                  <a:pt x="476" y="762"/>
                </a:lnTo>
                <a:lnTo>
                  <a:pt x="470" y="762"/>
                </a:lnTo>
                <a:lnTo>
                  <a:pt x="465" y="763"/>
                </a:lnTo>
                <a:close/>
                <a:moveTo>
                  <a:pt x="330" y="404"/>
                </a:moveTo>
                <a:lnTo>
                  <a:pt x="330" y="407"/>
                </a:lnTo>
                <a:lnTo>
                  <a:pt x="329" y="410"/>
                </a:lnTo>
                <a:lnTo>
                  <a:pt x="328" y="412"/>
                </a:lnTo>
                <a:lnTo>
                  <a:pt x="326" y="414"/>
                </a:lnTo>
                <a:lnTo>
                  <a:pt x="323" y="417"/>
                </a:lnTo>
                <a:lnTo>
                  <a:pt x="320" y="418"/>
                </a:lnTo>
                <a:lnTo>
                  <a:pt x="318" y="419"/>
                </a:lnTo>
                <a:lnTo>
                  <a:pt x="315" y="419"/>
                </a:lnTo>
                <a:lnTo>
                  <a:pt x="270" y="419"/>
                </a:lnTo>
                <a:lnTo>
                  <a:pt x="270" y="543"/>
                </a:lnTo>
                <a:lnTo>
                  <a:pt x="270" y="546"/>
                </a:lnTo>
                <a:lnTo>
                  <a:pt x="269" y="549"/>
                </a:lnTo>
                <a:lnTo>
                  <a:pt x="268" y="551"/>
                </a:lnTo>
                <a:lnTo>
                  <a:pt x="266" y="554"/>
                </a:lnTo>
                <a:lnTo>
                  <a:pt x="263" y="556"/>
                </a:lnTo>
                <a:lnTo>
                  <a:pt x="260" y="557"/>
                </a:lnTo>
                <a:lnTo>
                  <a:pt x="258" y="558"/>
                </a:lnTo>
                <a:lnTo>
                  <a:pt x="255" y="558"/>
                </a:lnTo>
                <a:lnTo>
                  <a:pt x="252" y="558"/>
                </a:lnTo>
                <a:lnTo>
                  <a:pt x="250" y="557"/>
                </a:lnTo>
                <a:lnTo>
                  <a:pt x="246" y="556"/>
                </a:lnTo>
                <a:lnTo>
                  <a:pt x="244" y="554"/>
                </a:lnTo>
                <a:lnTo>
                  <a:pt x="242" y="551"/>
                </a:lnTo>
                <a:lnTo>
                  <a:pt x="241" y="549"/>
                </a:lnTo>
                <a:lnTo>
                  <a:pt x="240" y="546"/>
                </a:lnTo>
                <a:lnTo>
                  <a:pt x="240" y="543"/>
                </a:lnTo>
                <a:lnTo>
                  <a:pt x="240" y="419"/>
                </a:lnTo>
                <a:lnTo>
                  <a:pt x="195" y="419"/>
                </a:lnTo>
                <a:lnTo>
                  <a:pt x="192" y="419"/>
                </a:lnTo>
                <a:lnTo>
                  <a:pt x="190" y="418"/>
                </a:lnTo>
                <a:lnTo>
                  <a:pt x="186" y="417"/>
                </a:lnTo>
                <a:lnTo>
                  <a:pt x="184" y="414"/>
                </a:lnTo>
                <a:lnTo>
                  <a:pt x="183" y="412"/>
                </a:lnTo>
                <a:lnTo>
                  <a:pt x="181" y="410"/>
                </a:lnTo>
                <a:lnTo>
                  <a:pt x="180" y="407"/>
                </a:lnTo>
                <a:lnTo>
                  <a:pt x="180" y="404"/>
                </a:lnTo>
                <a:lnTo>
                  <a:pt x="180" y="344"/>
                </a:lnTo>
                <a:lnTo>
                  <a:pt x="180" y="342"/>
                </a:lnTo>
                <a:lnTo>
                  <a:pt x="181" y="339"/>
                </a:lnTo>
                <a:lnTo>
                  <a:pt x="183" y="336"/>
                </a:lnTo>
                <a:lnTo>
                  <a:pt x="184" y="334"/>
                </a:lnTo>
                <a:lnTo>
                  <a:pt x="186" y="332"/>
                </a:lnTo>
                <a:lnTo>
                  <a:pt x="190" y="331"/>
                </a:lnTo>
                <a:lnTo>
                  <a:pt x="192" y="330"/>
                </a:lnTo>
                <a:lnTo>
                  <a:pt x="195" y="329"/>
                </a:lnTo>
                <a:lnTo>
                  <a:pt x="240" y="329"/>
                </a:lnTo>
                <a:lnTo>
                  <a:pt x="240" y="129"/>
                </a:lnTo>
                <a:lnTo>
                  <a:pt x="240" y="126"/>
                </a:lnTo>
                <a:lnTo>
                  <a:pt x="241" y="123"/>
                </a:lnTo>
                <a:lnTo>
                  <a:pt x="242" y="121"/>
                </a:lnTo>
                <a:lnTo>
                  <a:pt x="244" y="118"/>
                </a:lnTo>
                <a:lnTo>
                  <a:pt x="246" y="117"/>
                </a:lnTo>
                <a:lnTo>
                  <a:pt x="250" y="115"/>
                </a:lnTo>
                <a:lnTo>
                  <a:pt x="252" y="114"/>
                </a:lnTo>
                <a:lnTo>
                  <a:pt x="255" y="114"/>
                </a:lnTo>
                <a:lnTo>
                  <a:pt x="258" y="114"/>
                </a:lnTo>
                <a:lnTo>
                  <a:pt x="260" y="115"/>
                </a:lnTo>
                <a:lnTo>
                  <a:pt x="263" y="117"/>
                </a:lnTo>
                <a:lnTo>
                  <a:pt x="266" y="118"/>
                </a:lnTo>
                <a:lnTo>
                  <a:pt x="268" y="121"/>
                </a:lnTo>
                <a:lnTo>
                  <a:pt x="269" y="123"/>
                </a:lnTo>
                <a:lnTo>
                  <a:pt x="270" y="127"/>
                </a:lnTo>
                <a:lnTo>
                  <a:pt x="270" y="129"/>
                </a:lnTo>
                <a:lnTo>
                  <a:pt x="270" y="329"/>
                </a:lnTo>
                <a:lnTo>
                  <a:pt x="315" y="329"/>
                </a:lnTo>
                <a:lnTo>
                  <a:pt x="318" y="330"/>
                </a:lnTo>
                <a:lnTo>
                  <a:pt x="320" y="331"/>
                </a:lnTo>
                <a:lnTo>
                  <a:pt x="323" y="332"/>
                </a:lnTo>
                <a:lnTo>
                  <a:pt x="326" y="334"/>
                </a:lnTo>
                <a:lnTo>
                  <a:pt x="328" y="336"/>
                </a:lnTo>
                <a:lnTo>
                  <a:pt x="329" y="339"/>
                </a:lnTo>
                <a:lnTo>
                  <a:pt x="330" y="342"/>
                </a:lnTo>
                <a:lnTo>
                  <a:pt x="330" y="344"/>
                </a:lnTo>
                <a:lnTo>
                  <a:pt x="330" y="404"/>
                </a:lnTo>
                <a:close/>
                <a:moveTo>
                  <a:pt x="255" y="763"/>
                </a:moveTo>
                <a:lnTo>
                  <a:pt x="249" y="762"/>
                </a:lnTo>
                <a:lnTo>
                  <a:pt x="243" y="762"/>
                </a:lnTo>
                <a:lnTo>
                  <a:pt x="237" y="760"/>
                </a:lnTo>
                <a:lnTo>
                  <a:pt x="231" y="758"/>
                </a:lnTo>
                <a:lnTo>
                  <a:pt x="226" y="756"/>
                </a:lnTo>
                <a:lnTo>
                  <a:pt x="222" y="753"/>
                </a:lnTo>
                <a:lnTo>
                  <a:pt x="216" y="749"/>
                </a:lnTo>
                <a:lnTo>
                  <a:pt x="212" y="745"/>
                </a:lnTo>
                <a:lnTo>
                  <a:pt x="209" y="741"/>
                </a:lnTo>
                <a:lnTo>
                  <a:pt x="206" y="737"/>
                </a:lnTo>
                <a:lnTo>
                  <a:pt x="203" y="731"/>
                </a:lnTo>
                <a:lnTo>
                  <a:pt x="200" y="727"/>
                </a:lnTo>
                <a:lnTo>
                  <a:pt x="198" y="720"/>
                </a:lnTo>
                <a:lnTo>
                  <a:pt x="196" y="715"/>
                </a:lnTo>
                <a:lnTo>
                  <a:pt x="195" y="710"/>
                </a:lnTo>
                <a:lnTo>
                  <a:pt x="195" y="703"/>
                </a:lnTo>
                <a:lnTo>
                  <a:pt x="195" y="697"/>
                </a:lnTo>
                <a:lnTo>
                  <a:pt x="196" y="692"/>
                </a:lnTo>
                <a:lnTo>
                  <a:pt x="198" y="685"/>
                </a:lnTo>
                <a:lnTo>
                  <a:pt x="200" y="680"/>
                </a:lnTo>
                <a:lnTo>
                  <a:pt x="203" y="674"/>
                </a:lnTo>
                <a:lnTo>
                  <a:pt x="206" y="670"/>
                </a:lnTo>
                <a:lnTo>
                  <a:pt x="209" y="665"/>
                </a:lnTo>
                <a:lnTo>
                  <a:pt x="212" y="661"/>
                </a:lnTo>
                <a:lnTo>
                  <a:pt x="216" y="657"/>
                </a:lnTo>
                <a:lnTo>
                  <a:pt x="222" y="653"/>
                </a:lnTo>
                <a:lnTo>
                  <a:pt x="226" y="651"/>
                </a:lnTo>
                <a:lnTo>
                  <a:pt x="231" y="648"/>
                </a:lnTo>
                <a:lnTo>
                  <a:pt x="237" y="646"/>
                </a:lnTo>
                <a:lnTo>
                  <a:pt x="243" y="645"/>
                </a:lnTo>
                <a:lnTo>
                  <a:pt x="249" y="643"/>
                </a:lnTo>
                <a:lnTo>
                  <a:pt x="255" y="643"/>
                </a:lnTo>
                <a:lnTo>
                  <a:pt x="261" y="643"/>
                </a:lnTo>
                <a:lnTo>
                  <a:pt x="267" y="645"/>
                </a:lnTo>
                <a:lnTo>
                  <a:pt x="273" y="646"/>
                </a:lnTo>
                <a:lnTo>
                  <a:pt x="278" y="648"/>
                </a:lnTo>
                <a:lnTo>
                  <a:pt x="284" y="651"/>
                </a:lnTo>
                <a:lnTo>
                  <a:pt x="288" y="653"/>
                </a:lnTo>
                <a:lnTo>
                  <a:pt x="293" y="657"/>
                </a:lnTo>
                <a:lnTo>
                  <a:pt x="298" y="661"/>
                </a:lnTo>
                <a:lnTo>
                  <a:pt x="301" y="665"/>
                </a:lnTo>
                <a:lnTo>
                  <a:pt x="304" y="670"/>
                </a:lnTo>
                <a:lnTo>
                  <a:pt x="307" y="674"/>
                </a:lnTo>
                <a:lnTo>
                  <a:pt x="311" y="680"/>
                </a:lnTo>
                <a:lnTo>
                  <a:pt x="312" y="685"/>
                </a:lnTo>
                <a:lnTo>
                  <a:pt x="314" y="692"/>
                </a:lnTo>
                <a:lnTo>
                  <a:pt x="315" y="697"/>
                </a:lnTo>
                <a:lnTo>
                  <a:pt x="315" y="703"/>
                </a:lnTo>
                <a:lnTo>
                  <a:pt x="315" y="710"/>
                </a:lnTo>
                <a:lnTo>
                  <a:pt x="314" y="715"/>
                </a:lnTo>
                <a:lnTo>
                  <a:pt x="312" y="720"/>
                </a:lnTo>
                <a:lnTo>
                  <a:pt x="311" y="727"/>
                </a:lnTo>
                <a:lnTo>
                  <a:pt x="307" y="731"/>
                </a:lnTo>
                <a:lnTo>
                  <a:pt x="304" y="737"/>
                </a:lnTo>
                <a:lnTo>
                  <a:pt x="301" y="741"/>
                </a:lnTo>
                <a:lnTo>
                  <a:pt x="298" y="745"/>
                </a:lnTo>
                <a:lnTo>
                  <a:pt x="293" y="749"/>
                </a:lnTo>
                <a:lnTo>
                  <a:pt x="288" y="753"/>
                </a:lnTo>
                <a:lnTo>
                  <a:pt x="284" y="756"/>
                </a:lnTo>
                <a:lnTo>
                  <a:pt x="278" y="758"/>
                </a:lnTo>
                <a:lnTo>
                  <a:pt x="273" y="760"/>
                </a:lnTo>
                <a:lnTo>
                  <a:pt x="267" y="762"/>
                </a:lnTo>
                <a:lnTo>
                  <a:pt x="261" y="762"/>
                </a:lnTo>
                <a:lnTo>
                  <a:pt x="255" y="763"/>
                </a:lnTo>
                <a:close/>
                <a:moveTo>
                  <a:pt x="883" y="0"/>
                </a:moveTo>
                <a:lnTo>
                  <a:pt x="15" y="0"/>
                </a:lnTo>
                <a:lnTo>
                  <a:pt x="13" y="0"/>
                </a:lnTo>
                <a:lnTo>
                  <a:pt x="10" y="2"/>
                </a:lnTo>
                <a:lnTo>
                  <a:pt x="8" y="3"/>
                </a:lnTo>
                <a:lnTo>
                  <a:pt x="6" y="5"/>
                </a:lnTo>
                <a:lnTo>
                  <a:pt x="3" y="7"/>
                </a:lnTo>
                <a:lnTo>
                  <a:pt x="2" y="10"/>
                </a:lnTo>
                <a:lnTo>
                  <a:pt x="1" y="12"/>
                </a:lnTo>
                <a:lnTo>
                  <a:pt x="0" y="15"/>
                </a:lnTo>
                <a:lnTo>
                  <a:pt x="0" y="883"/>
                </a:lnTo>
                <a:lnTo>
                  <a:pt x="1" y="886"/>
                </a:lnTo>
                <a:lnTo>
                  <a:pt x="2" y="888"/>
                </a:lnTo>
                <a:lnTo>
                  <a:pt x="3" y="892"/>
                </a:lnTo>
                <a:lnTo>
                  <a:pt x="6" y="894"/>
                </a:lnTo>
                <a:lnTo>
                  <a:pt x="8" y="895"/>
                </a:lnTo>
                <a:lnTo>
                  <a:pt x="10" y="897"/>
                </a:lnTo>
                <a:lnTo>
                  <a:pt x="13" y="897"/>
                </a:lnTo>
                <a:lnTo>
                  <a:pt x="15" y="898"/>
                </a:lnTo>
                <a:lnTo>
                  <a:pt x="883" y="898"/>
                </a:lnTo>
                <a:lnTo>
                  <a:pt x="886" y="897"/>
                </a:lnTo>
                <a:lnTo>
                  <a:pt x="888" y="897"/>
                </a:lnTo>
                <a:lnTo>
                  <a:pt x="892" y="895"/>
                </a:lnTo>
                <a:lnTo>
                  <a:pt x="894" y="894"/>
                </a:lnTo>
                <a:lnTo>
                  <a:pt x="896" y="892"/>
                </a:lnTo>
                <a:lnTo>
                  <a:pt x="897" y="888"/>
                </a:lnTo>
                <a:lnTo>
                  <a:pt x="898" y="886"/>
                </a:lnTo>
                <a:lnTo>
                  <a:pt x="898" y="883"/>
                </a:lnTo>
                <a:lnTo>
                  <a:pt x="898" y="15"/>
                </a:lnTo>
                <a:lnTo>
                  <a:pt x="898" y="12"/>
                </a:lnTo>
                <a:lnTo>
                  <a:pt x="897" y="10"/>
                </a:lnTo>
                <a:lnTo>
                  <a:pt x="896" y="7"/>
                </a:lnTo>
                <a:lnTo>
                  <a:pt x="894" y="5"/>
                </a:lnTo>
                <a:lnTo>
                  <a:pt x="892" y="3"/>
                </a:lnTo>
                <a:lnTo>
                  <a:pt x="888" y="2"/>
                </a:lnTo>
                <a:lnTo>
                  <a:pt x="886" y="0"/>
                </a:lnTo>
                <a:lnTo>
                  <a:pt x="883" y="0"/>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p>
        </p:txBody>
      </p:sp>
      <p:pic>
        <p:nvPicPr>
          <p:cNvPr id="3" name="Picture 2"/>
          <p:cNvPicPr>
            <a:picLocks noChangeAspect="1"/>
          </p:cNvPicPr>
          <p:nvPr/>
        </p:nvPicPr>
        <p:blipFill rotWithShape="1">
          <a:blip r:embed="rId3" cstate="hqprint">
            <a:extLst>
              <a:ext uri="{28A0092B-C50C-407E-A947-70E740481C1C}">
                <a14:useLocalDpi xmlns:a14="http://schemas.microsoft.com/office/drawing/2010/main" val="0"/>
              </a:ext>
            </a:extLst>
          </a:blip>
          <a:srcRect t="7849"/>
          <a:stretch/>
        </p:blipFill>
        <p:spPr>
          <a:xfrm>
            <a:off x="1398805" y="746431"/>
            <a:ext cx="9192979" cy="6111569"/>
          </a:xfrm>
          <a:prstGeom prst="rect">
            <a:avLst/>
          </a:prstGeom>
        </p:spPr>
      </p:pic>
    </p:spTree>
    <p:extLst>
      <p:ext uri="{BB962C8B-B14F-4D97-AF65-F5344CB8AC3E}">
        <p14:creationId xmlns:p14="http://schemas.microsoft.com/office/powerpoint/2010/main" val="19689088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hidden="1">
            <a:extLst>
              <a:ext uri="{FF2B5EF4-FFF2-40B4-BE49-F238E27FC236}">
                <a16:creationId xmlns:a16="http://schemas.microsoft.com/office/drawing/2014/main" id="{9FDB6406-0CDB-4213-A1B6-DE47D953FED3}"/>
              </a:ext>
            </a:extLst>
          </p:cNvPr>
          <p:cNvSpPr>
            <a:spLocks noGrp="1"/>
          </p:cNvSpPr>
          <p:nvPr>
            <p:ph type="title"/>
          </p:nvPr>
        </p:nvSpPr>
        <p:spPr/>
        <p:txBody>
          <a:bodyPr/>
          <a:lstStyle/>
          <a:p>
            <a:r>
              <a:rPr lang="en-US" dirty="0"/>
              <a:t>Project analysis slide 3</a:t>
            </a:r>
          </a:p>
        </p:txBody>
      </p:sp>
      <p:sp>
        <p:nvSpPr>
          <p:cNvPr id="5" name="Content Placeholder 4"/>
          <p:cNvSpPr>
            <a:spLocks noGrp="1"/>
          </p:cNvSpPr>
          <p:nvPr>
            <p:ph idx="1"/>
          </p:nvPr>
        </p:nvSpPr>
        <p:spPr/>
        <p:txBody>
          <a:bodyPr>
            <a:normAutofit/>
          </a:bodyPr>
          <a:lstStyle/>
          <a:p>
            <a:r>
              <a:rPr lang="en-ZA" dirty="0"/>
              <a:t>According to the World Health Organization (WHO) stroke is the 2nd leading cause of death globally, responsible for approximately 11% of total deaths.</a:t>
            </a:r>
          </a:p>
          <a:p>
            <a:r>
              <a:rPr lang="en-ZA" dirty="0"/>
              <a:t>This dataset is used to predict whether a patient is likely to get stroke based on the input parameters like gender, age, various diseases, and smoking status. Each row in the data provides </a:t>
            </a:r>
            <a:r>
              <a:rPr lang="en-ZA" dirty="0" smtClean="0"/>
              <a:t>relevant </a:t>
            </a:r>
            <a:r>
              <a:rPr lang="en-ZA" dirty="0"/>
              <a:t>information about the patient.</a:t>
            </a:r>
          </a:p>
          <a:p>
            <a:pPr marL="0" indent="0">
              <a:buNone/>
            </a:pPr>
            <a:endParaRPr lang="en-ZA" dirty="0"/>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smtClean="0">
                <a:solidFill>
                  <a:schemeClr val="tx1">
                    <a:lumMod val="75000"/>
                    <a:lumOff val="25000"/>
                  </a:schemeClr>
                </a:solidFill>
              </a:rPr>
              <a:t>Problem Description</a:t>
            </a:r>
            <a:r>
              <a:rPr lang="en-US" sz="2800" dirty="0">
                <a:solidFill>
                  <a:schemeClr val="tx1">
                    <a:lumMod val="75000"/>
                    <a:lumOff val="25000"/>
                  </a:schemeClr>
                </a:solidFill>
              </a:rPr>
              <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225691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ED2F5393-91A3-4102-A584-E902285C507A}"/>
              </a:ext>
            </a:extLst>
          </p:cNvPr>
          <p:cNvSpPr>
            <a:spLocks noGrp="1"/>
          </p:cNvSpPr>
          <p:nvPr>
            <p:ph type="title"/>
          </p:nvPr>
        </p:nvSpPr>
        <p:spPr/>
        <p:txBody>
          <a:bodyPr/>
          <a:lstStyle/>
          <a:p>
            <a:r>
              <a:rPr lang="en-US" dirty="0"/>
              <a:t>Project analysis slide 4</a:t>
            </a:r>
          </a:p>
        </p:txBody>
      </p:sp>
      <p:sp>
        <p:nvSpPr>
          <p:cNvPr id="2" name="Content Placeholder 1"/>
          <p:cNvSpPr>
            <a:spLocks noGrp="1"/>
          </p:cNvSpPr>
          <p:nvPr>
            <p:ph idx="1"/>
          </p:nvPr>
        </p:nvSpPr>
        <p:spPr>
          <a:xfrm>
            <a:off x="446314" y="855297"/>
            <a:ext cx="10907486" cy="5321666"/>
          </a:xfrm>
        </p:spPr>
        <p:txBody>
          <a:bodyPr>
            <a:normAutofit lnSpcReduction="10000"/>
          </a:bodyPr>
          <a:lstStyle/>
          <a:p>
            <a:r>
              <a:rPr lang="en-ZA" dirty="0"/>
              <a:t>For preparations: Firstly we import the necessary libraries and load the files to the notebook needed for our Task.</a:t>
            </a:r>
          </a:p>
          <a:p>
            <a:r>
              <a:rPr lang="en-ZA" dirty="0"/>
              <a:t>The libraries we will use initially are pandas for loading and handling the dataset as a data frame. Seaborn and matplotlib used for visualization, and numpy used for mathematical and statistics purposes.</a:t>
            </a:r>
          </a:p>
          <a:p>
            <a:r>
              <a:rPr lang="en-ZA" dirty="0"/>
              <a:t>Analyse the first few rows of the data to check if it has loaded properly and  looks the way we expect it. Then get the shape and the number of columns/features in the data set (shape was found to be </a:t>
            </a:r>
            <a:r>
              <a:rPr lang="en-ZA" dirty="0" smtClean="0"/>
              <a:t>12 </a:t>
            </a:r>
            <a:r>
              <a:rPr lang="en-ZA" dirty="0"/>
              <a:t>features and </a:t>
            </a:r>
            <a:r>
              <a:rPr lang="en-ZA" dirty="0" smtClean="0"/>
              <a:t>5110 </a:t>
            </a:r>
            <a:r>
              <a:rPr lang="en-ZA" dirty="0"/>
              <a:t>entries).</a:t>
            </a:r>
          </a:p>
          <a:p>
            <a:r>
              <a:rPr lang="en-ZA" dirty="0"/>
              <a:t>Data types found were text,  numerical integers and floats.</a:t>
            </a:r>
          </a:p>
          <a:p>
            <a:r>
              <a:rPr lang="en-ZA" dirty="0"/>
              <a:t>When checking for missing values: the </a:t>
            </a:r>
            <a:r>
              <a:rPr lang="en-ZA" dirty="0" err="1" smtClean="0"/>
              <a:t>bmi</a:t>
            </a:r>
            <a:r>
              <a:rPr lang="en-ZA" dirty="0" smtClean="0"/>
              <a:t> </a:t>
            </a:r>
            <a:r>
              <a:rPr lang="en-ZA" dirty="0"/>
              <a:t>column was found </a:t>
            </a:r>
            <a:r>
              <a:rPr lang="en-ZA" dirty="0" smtClean="0"/>
              <a:t>to have nulls  </a:t>
            </a:r>
            <a:r>
              <a:rPr lang="en-ZA" dirty="0"/>
              <a:t>and </a:t>
            </a:r>
            <a:r>
              <a:rPr lang="en-ZA" dirty="0" smtClean="0"/>
              <a:t>mean </a:t>
            </a:r>
            <a:r>
              <a:rPr lang="en-ZA" dirty="0" err="1" smtClean="0"/>
              <a:t>bmi</a:t>
            </a:r>
            <a:r>
              <a:rPr lang="en-ZA" dirty="0" smtClean="0"/>
              <a:t> was used to fill up these missing values.</a:t>
            </a:r>
            <a:endParaRPr lang="en-ZA" dirty="0"/>
          </a:p>
          <a:p>
            <a:endParaRPr lang="en-ZA" dirty="0"/>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 xmlns:adec="http://schemas.microsoft.com/office/drawing/2017/decorative" val="1"/>
              </a:ext>
            </a:extLst>
          </p:cNvPr>
          <p:cNvCxnSpPr>
            <a:cxnSpLocks/>
          </p:cNvCxnSpPr>
          <p:nvPr/>
        </p:nvCxnSpPr>
        <p:spPr>
          <a:xfrm flipV="1">
            <a:off x="8839200" y="402771"/>
            <a:ext cx="3211286" cy="10886"/>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Data Loading and Exploration.</a:t>
            </a:r>
            <a:r>
              <a:rPr lang="en-US" sz="2800" dirty="0">
                <a:solidFill>
                  <a:schemeClr val="tx1">
                    <a:lumMod val="75000"/>
                    <a:lumOff val="25000"/>
                  </a:schemeClr>
                </a:solidFill>
              </a:rPr>
              <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 xmlns:adec="http://schemas.microsoft.com/office/drawing/2017/decorative" val="1"/>
              </a:ext>
            </a:extLst>
          </p:cNvPr>
          <p:cNvCxnSpPr>
            <a:cxnSpLocks/>
          </p:cNvCxnSpPr>
          <p:nvPr/>
        </p:nvCxnSpPr>
        <p:spPr>
          <a:xfrm>
            <a:off x="0" y="402771"/>
            <a:ext cx="3429000" cy="1"/>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37681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2AC0C949-7A02-4C95-8017-D82E7E71C4F7}"/>
              </a:ext>
            </a:extLst>
          </p:cNvPr>
          <p:cNvSpPr>
            <a:spLocks noGrp="1"/>
          </p:cNvSpPr>
          <p:nvPr>
            <p:ph type="title"/>
          </p:nvPr>
        </p:nvSpPr>
        <p:spPr/>
        <p:txBody>
          <a:bodyPr/>
          <a:lstStyle/>
          <a:p>
            <a:r>
              <a:rPr lang="en-US" dirty="0"/>
              <a:t>Project analysis slide 5</a:t>
            </a:r>
          </a:p>
        </p:txBody>
      </p:sp>
      <p:sp>
        <p:nvSpPr>
          <p:cNvPr id="2" name="Content Placeholder 1"/>
          <p:cNvSpPr>
            <a:spLocks noGrp="1"/>
          </p:cNvSpPr>
          <p:nvPr>
            <p:ph idx="1"/>
          </p:nvPr>
        </p:nvSpPr>
        <p:spPr>
          <a:xfrm>
            <a:off x="500743" y="1055914"/>
            <a:ext cx="11299371" cy="5121049"/>
          </a:xfrm>
        </p:spPr>
        <p:txBody>
          <a:bodyPr>
            <a:normAutofit/>
          </a:bodyPr>
          <a:lstStyle/>
          <a:p>
            <a:endParaRPr lang="en-ZA" dirty="0" smtClean="0"/>
          </a:p>
          <a:p>
            <a:r>
              <a:rPr lang="en-US" dirty="0" smtClean="0"/>
              <a:t>We have 11 features plus the target variable. We need to know which are important so that we can eliminate the useless ones.</a:t>
            </a:r>
            <a:endParaRPr lang="en-ZA" dirty="0"/>
          </a:p>
          <a:p>
            <a:r>
              <a:rPr lang="en-ZA" dirty="0" smtClean="0"/>
              <a:t>We </a:t>
            </a:r>
            <a:r>
              <a:rPr lang="en-ZA" dirty="0"/>
              <a:t>use a technique called Feature importance, Feature importance gives you a score for each feature of your data. The higher the score </a:t>
            </a:r>
            <a:r>
              <a:rPr lang="en-ZA" dirty="0" smtClean="0"/>
              <a:t>is; the more </a:t>
            </a:r>
            <a:r>
              <a:rPr lang="en-ZA" dirty="0"/>
              <a:t>important or relevant is the feature towards your output variable.</a:t>
            </a:r>
          </a:p>
          <a:p>
            <a:r>
              <a:rPr lang="en-ZA" dirty="0"/>
              <a:t>We use inbuilt class that comes with Tree Based Classifiers. We will be using the Extra Tree Classifier for extracting the top 10 features for the dataset.</a:t>
            </a:r>
          </a:p>
          <a:p>
            <a:endParaRPr lang="en-ZA" dirty="0"/>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Feature Selection</a:t>
            </a:r>
            <a:r>
              <a:rPr lang="en-US" sz="2800" dirty="0">
                <a:solidFill>
                  <a:schemeClr val="tx1">
                    <a:lumMod val="75000"/>
                    <a:lumOff val="25000"/>
                  </a:schemeClr>
                </a:solidFill>
              </a:rPr>
              <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21409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2AC0C949-7A02-4C95-8017-D82E7E71C4F7}"/>
              </a:ext>
            </a:extLst>
          </p:cNvPr>
          <p:cNvSpPr>
            <a:spLocks noGrp="1"/>
          </p:cNvSpPr>
          <p:nvPr>
            <p:ph type="title"/>
          </p:nvPr>
        </p:nvSpPr>
        <p:spPr/>
        <p:txBody>
          <a:bodyPr/>
          <a:lstStyle/>
          <a:p>
            <a:r>
              <a:rPr lang="en-US" dirty="0"/>
              <a:t>Project analysis slide 5</a:t>
            </a:r>
          </a:p>
        </p:txBody>
      </p:sp>
      <p:sp>
        <p:nvSpPr>
          <p:cNvPr id="2" name="Content Placeholder 1"/>
          <p:cNvSpPr>
            <a:spLocks noGrp="1"/>
          </p:cNvSpPr>
          <p:nvPr>
            <p:ph idx="1"/>
          </p:nvPr>
        </p:nvSpPr>
        <p:spPr/>
        <p:txBody>
          <a:bodyPr>
            <a:normAutofit/>
          </a:bodyPr>
          <a:lstStyle/>
          <a:p>
            <a:endParaRPr lang="en-ZA" dirty="0" smtClean="0"/>
          </a:p>
          <a:p>
            <a:endParaRPr lang="en-ZA" dirty="0"/>
          </a:p>
        </p:txBody>
      </p:sp>
      <p:sp>
        <p:nvSpPr>
          <p:cNvPr id="7" name="Text Placeholder 6"/>
          <p:cNvSpPr>
            <a:spLocks noGrp="1"/>
          </p:cNvSpPr>
          <p:nvPr>
            <p:ph type="body" sz="half" idx="2"/>
          </p:nvPr>
        </p:nvSpPr>
        <p:spPr>
          <a:xfrm>
            <a:off x="511630" y="1298495"/>
            <a:ext cx="4260396" cy="4570493"/>
          </a:xfrm>
        </p:spPr>
        <p:txBody>
          <a:bodyPr/>
          <a:lstStyle/>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sz="2400" dirty="0" smtClean="0"/>
              <a:t>Age is the most important Feature. It affects the target variable at a much higher rate compared to the rest of the features.</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smtClean="0"/>
              <a:t>We will remove the residence type and gender as the have very low importance.</a:t>
            </a:r>
            <a:endParaRPr lang="en-ZA" sz="2400" dirty="0"/>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 xmlns:adec="http://schemas.microsoft.com/office/drawing/2017/decorative" val="1"/>
              </a:ext>
            </a:extLst>
          </p:cNvPr>
          <p:cNvCxnSpPr>
            <a:cxnSpLocks/>
          </p:cNvCxnSpPr>
          <p:nvPr/>
        </p:nvCxnSpPr>
        <p:spPr>
          <a:xfrm>
            <a:off x="8643257" y="522898"/>
            <a:ext cx="3548743"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163286" y="401608"/>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Feature </a:t>
            </a:r>
            <a:r>
              <a:rPr lang="en-US" sz="2800" b="1" dirty="0" smtClean="0">
                <a:solidFill>
                  <a:schemeClr val="tx1">
                    <a:lumMod val="75000"/>
                    <a:lumOff val="25000"/>
                  </a:schemeClr>
                </a:solidFill>
              </a:rPr>
              <a:t>Selection - Results</a:t>
            </a:r>
            <a:r>
              <a:rPr lang="en-US" sz="2800" dirty="0">
                <a:solidFill>
                  <a:schemeClr val="tx1">
                    <a:lumMod val="75000"/>
                    <a:lumOff val="25000"/>
                  </a:schemeClr>
                </a:solidFill>
              </a:rPr>
              <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 xmlns:adec="http://schemas.microsoft.com/office/drawing/2017/decorative" val="1"/>
              </a:ext>
            </a:extLst>
          </p:cNvPr>
          <p:cNvCxnSpPr>
            <a:cxnSpLocks/>
          </p:cNvCxnSpPr>
          <p:nvPr/>
        </p:nvCxnSpPr>
        <p:spPr>
          <a:xfrm>
            <a:off x="0" y="522898"/>
            <a:ext cx="3701143"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3"/>
          <a:stretch>
            <a:fillRect/>
          </a:stretch>
        </p:blipFill>
        <p:spPr>
          <a:xfrm>
            <a:off x="4935311" y="1108716"/>
            <a:ext cx="7064229" cy="4752334"/>
          </a:xfrm>
          <a:prstGeom prst="rect">
            <a:avLst/>
          </a:prstGeom>
        </p:spPr>
      </p:pic>
    </p:spTree>
    <p:extLst>
      <p:ext uri="{BB962C8B-B14F-4D97-AF65-F5344CB8AC3E}">
        <p14:creationId xmlns:p14="http://schemas.microsoft.com/office/powerpoint/2010/main" val="150283250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73">
      <a:dk1>
        <a:srgbClr val="000000"/>
      </a:dk1>
      <a:lt1>
        <a:sysClr val="window" lastClr="FFFFFF"/>
      </a:lt1>
      <a:dk2>
        <a:srgbClr val="585858"/>
      </a:dk2>
      <a:lt2>
        <a:srgbClr val="E3E3E3"/>
      </a:lt2>
      <a:accent1>
        <a:srgbClr val="E20613"/>
      </a:accent1>
      <a:accent2>
        <a:srgbClr val="A9C038"/>
      </a:accent2>
      <a:accent3>
        <a:srgbClr val="11AEC7"/>
      </a:accent3>
      <a:accent4>
        <a:srgbClr val="F59F26"/>
      </a:accent4>
      <a:accent5>
        <a:srgbClr val="0062A9"/>
      </a:accent5>
      <a:accent6>
        <a:srgbClr val="EB6047"/>
      </a:accent6>
      <a:hlink>
        <a:srgbClr val="8ED9F6"/>
      </a:hlink>
      <a:folHlink>
        <a:srgbClr val="C00000"/>
      </a:folHlink>
    </a:clrScheme>
    <a:fontScheme name="Modern 01">
      <a:majorFont>
        <a:latin typeface="Century Gothic"/>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455520_Project analysis, from 24Slides_SL_V1.potx" id="{55E7247F-78B2-40DB-9AFE-D4DD42FA8F09}" vid="{22E2FD65-A32D-4798-AF43-CE42F250BDD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FD05317-60D6-4B3A-8545-888496D1A8EC}">
  <ds:schemaRefs>
    <ds:schemaRef ds:uri="http://schemas.microsoft.com/sharepoint/v3/contenttype/forms"/>
  </ds:schemaRefs>
</ds:datastoreItem>
</file>

<file path=customXml/itemProps2.xml><?xml version="1.0" encoding="utf-8"?>
<ds:datastoreItem xmlns:ds="http://schemas.openxmlformats.org/officeDocument/2006/customXml" ds:itemID="{EF609EDA-869E-4BE5-AE5D-B898C584B6FF}">
  <ds:schemaRefs>
    <ds:schemaRef ds:uri="http://purl.org/dc/elements/1.1/"/>
    <ds:schemaRef ds:uri="16c05727-aa75-4e4a-9b5f-8a80a1165891"/>
    <ds:schemaRef ds:uri="http://schemas.microsoft.com/office/infopath/2007/PartnerControls"/>
    <ds:schemaRef ds:uri="http://schemas.microsoft.com/office/2006/metadata/properties"/>
    <ds:schemaRef ds:uri="http://purl.org/dc/dcmitype/"/>
    <ds:schemaRef ds:uri="http://schemas.microsoft.com/office/2006/documentManagement/types"/>
    <ds:schemaRef ds:uri="http://www.w3.org/XML/1998/namespace"/>
    <ds:schemaRef ds:uri="http://schemas.openxmlformats.org/package/2006/metadata/core-properties"/>
    <ds:schemaRef ds:uri="71af3243-3dd4-4a8d-8c0d-dd76da1f02a5"/>
    <ds:schemaRef ds:uri="http://purl.org/dc/terms/"/>
  </ds:schemaRefs>
</ds:datastoreItem>
</file>

<file path=customXml/itemProps3.xml><?xml version="1.0" encoding="utf-8"?>
<ds:datastoreItem xmlns:ds="http://schemas.openxmlformats.org/officeDocument/2006/customXml" ds:itemID="{61A00BBF-EEBB-4E18-B8CB-F926EAAC48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Project analysis, from 24Slides</Template>
  <TotalTime>0</TotalTime>
  <Words>1815</Words>
  <Application>Microsoft Office PowerPoint</Application>
  <PresentationFormat>Widescreen</PresentationFormat>
  <Paragraphs>224</Paragraphs>
  <Slides>26</Slides>
  <Notes>26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26</vt:i4>
      </vt:variant>
    </vt:vector>
  </HeadingPairs>
  <TitlesOfParts>
    <vt:vector size="35" baseType="lpstr">
      <vt:lpstr>Arial</vt:lpstr>
      <vt:lpstr>Calibri</vt:lpstr>
      <vt:lpstr>Century Gothic</vt:lpstr>
      <vt:lpstr>Gotham-Light</vt:lpstr>
      <vt:lpstr>Open Sans Condensed</vt:lpstr>
      <vt:lpstr>Open Sans Condensed Light</vt:lpstr>
      <vt:lpstr>Segoe UI Light</vt:lpstr>
      <vt:lpstr>Wingdings</vt:lpstr>
      <vt:lpstr>Office Theme</vt:lpstr>
      <vt:lpstr>Data Science Presentation Presentation</vt:lpstr>
      <vt:lpstr>Project analysis slide 2</vt:lpstr>
      <vt:lpstr>Project analysis slide 2</vt:lpstr>
      <vt:lpstr>Project analysis slide 2</vt:lpstr>
      <vt:lpstr>Project analysis slide 2</vt:lpstr>
      <vt:lpstr>Project analysis slide 3</vt:lpstr>
      <vt:lpstr>Project analysis slide 4</vt:lpstr>
      <vt:lpstr>Project analysis slide 5</vt:lpstr>
      <vt:lpstr>Project analysis slide 5</vt:lpstr>
      <vt:lpstr>Project analysis slide 5</vt:lpstr>
      <vt:lpstr>Project analysis slide 5</vt:lpstr>
      <vt:lpstr>Project analysis slide 5</vt:lpstr>
      <vt:lpstr>Project analysis slide 10</vt:lpstr>
      <vt:lpstr>Project analysis slide 10</vt:lpstr>
      <vt:lpstr>Project analysis slide 10</vt:lpstr>
      <vt:lpstr>Project analysis slide 10</vt:lpstr>
      <vt:lpstr>Project analysis slide 10</vt:lpstr>
      <vt:lpstr>Project analysis slide 10</vt:lpstr>
      <vt:lpstr>Project analysis slide 10</vt:lpstr>
      <vt:lpstr>Project analysis slide 10</vt:lpstr>
      <vt:lpstr>Project analysis slide 10</vt:lpstr>
      <vt:lpstr>Project analysis slide 10</vt:lpstr>
      <vt:lpstr>Project analysis slide 10</vt:lpstr>
      <vt:lpstr>Project analysis slide 10</vt:lpstr>
      <vt:lpstr>Thank You</vt:lpstr>
      <vt:lpstr>Project analysis slide 11</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2021-03-11T14:38:36Z</dcterms:created>
  <dcterms:modified xsi:type="dcterms:W3CDTF">2021-03-15T06:34:34Z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