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85" r:id="rId5"/>
    <p:sldId id="258" r:id="rId6"/>
    <p:sldId id="288" r:id="rId7"/>
    <p:sldId id="275" r:id="rId8"/>
    <p:sldId id="287" r:id="rId9"/>
    <p:sldId id="274" r:id="rId10"/>
    <p:sldId id="273" r:id="rId11"/>
    <p:sldId id="282" r:id="rId12"/>
    <p:sldId id="270" r:id="rId13"/>
    <p:sldId id="279" r:id="rId14"/>
    <p:sldId id="286" r:id="rId15"/>
    <p:sldId id="283" r:id="rId16"/>
    <p:sldId id="281" r:id="rId17"/>
    <p:sldId id="284" r:id="rId18"/>
    <p:sldId id="278" r:id="rId19"/>
    <p:sldId id="277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80" d="100"/>
          <a:sy n="80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9370-D2FE-7FA9-FC94-089E952BB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b="1" dirty="0">
                <a:solidFill>
                  <a:srgbClr val="202124"/>
                </a:solidFill>
                <a:latin typeface="Inter"/>
              </a:rPr>
              <a:t>Blur image restoration with Deep learning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559A7-9AB4-D46B-33D4-794CFCE60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 Minerbi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364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6A08-85DF-0A1C-6A58-8BC4A9A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Training loss outline procedure</a:t>
            </a:r>
            <a:endParaRPr lang="he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9B3AAD-9951-6BAF-A05A-0CC6648C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785" y="1076960"/>
            <a:ext cx="4429615" cy="347472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Loss should be minimized during training 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66A83133-BDFB-69F2-1D5D-B63CEA5A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008"/>
            <a:ext cx="9482672" cy="43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7795018" cy="1499616"/>
          </a:xfrm>
        </p:spPr>
        <p:txBody>
          <a:bodyPr>
            <a:normAutofit/>
          </a:bodyPr>
          <a:lstStyle/>
          <a:p>
            <a:r>
              <a:rPr lang="en-US" dirty="0"/>
              <a:t>Approach 1</a:t>
            </a:r>
            <a:br>
              <a:rPr lang="en-US" dirty="0"/>
            </a:br>
            <a:r>
              <a:rPr lang="en-US" sz="5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 DL network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9CAFF-5A8A-CD38-CB25-C52911E1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22" y="1851429"/>
            <a:ext cx="9247278" cy="44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307-07BD-5CFB-43DB-FB723DC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16AE-3FA4-CC0B-DF75-85F415DC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8160"/>
            <a:ext cx="9720073" cy="4521200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262626"/>
                </a:solidFill>
                <a:effectLst/>
                <a:latin typeface="NewBaskerville-Italic"/>
              </a:rPr>
              <a:t>Optimization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NewBaskerville-Roman"/>
              </a:rPr>
              <a:t>refers to the process of adjusting a model to get the best performance possible on the training data, whereas </a:t>
            </a:r>
            <a:r>
              <a:rPr lang="en-US" sz="1800" b="0" i="1" dirty="0">
                <a:solidFill>
                  <a:srgbClr val="262626"/>
                </a:solidFill>
                <a:effectLst/>
                <a:latin typeface="NewBaskerville-Italic"/>
              </a:rPr>
              <a:t>generalization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NewBaskerville-Roman"/>
              </a:rPr>
              <a:t>refers to how well the trained model performs on data it has never seen before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62626"/>
                </a:solidFill>
                <a:effectLst/>
                <a:latin typeface="NewBaskerville-Roman"/>
              </a:rPr>
              <a:t>Learning how to deal with overfitting is essential to mastering machine learning</a:t>
            </a:r>
            <a:r>
              <a:rPr lang="en-US" dirty="0"/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Avoid overfitting </a:t>
            </a:r>
            <a:r>
              <a:rPr lang="en-US" dirty="0"/>
              <a:t>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Get more training data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Reduce network capacity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Add weight regularization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Add dropouts 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94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90" y="4143664"/>
            <a:ext cx="5740228" cy="2609676"/>
          </a:xfrm>
        </p:spPr>
        <p:txBody>
          <a:bodyPr>
            <a:normAutofit/>
          </a:bodyPr>
          <a:lstStyle/>
          <a:p>
            <a:r>
              <a:rPr lang="en-US" dirty="0"/>
              <a:t>Approach 2</a:t>
            </a:r>
            <a:br>
              <a:rPr lang="en-US" dirty="0"/>
            </a:br>
            <a:r>
              <a:rPr lang="en-US" sz="3000" dirty="0"/>
              <a:t>Covariance matrix with fully connected DL network </a:t>
            </a:r>
            <a:endParaRPr lang="he-IL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0E1C5-9B36-ABE3-B14D-5655DE29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99" y="157018"/>
            <a:ext cx="3018127" cy="588818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6BD0C9-ADE6-26DD-95ED-9A4FDB14B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63799"/>
              </p:ext>
            </p:extLst>
          </p:nvPr>
        </p:nvGraphicFramePr>
        <p:xfrm>
          <a:off x="971550" y="1149350"/>
          <a:ext cx="383063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1104840" progId="Equation.DSMT4">
                  <p:embed/>
                </p:oleObj>
              </mc:Choice>
              <mc:Fallback>
                <p:oleObj name="Equation" r:id="rId3" imgW="198108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149350"/>
                        <a:ext cx="3830638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194FA36-B10D-2E11-4C1B-B53A1DD65101}"/>
              </a:ext>
            </a:extLst>
          </p:cNvPr>
          <p:cNvCxnSpPr>
            <a:cxnSpLocks/>
          </p:cNvCxnSpPr>
          <p:nvPr/>
        </p:nvCxnSpPr>
        <p:spPr>
          <a:xfrm flipV="1">
            <a:off x="3525398" y="585216"/>
            <a:ext cx="3753707" cy="2675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6E2DBD-427C-FC86-93DE-3197BC9BFE96}"/>
              </a:ext>
            </a:extLst>
          </p:cNvPr>
          <p:cNvSpPr txBox="1"/>
          <p:nvPr/>
        </p:nvSpPr>
        <p:spPr>
          <a:xfrm>
            <a:off x="8664410" y="6384008"/>
            <a:ext cx="1710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Ax,Ay</a:t>
            </a:r>
            <a:r>
              <a:rPr lang="en-US" dirty="0"/>
              <a:t>)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50925-F736-4885-A919-85F6D16DE9E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011762" y="6045200"/>
            <a:ext cx="1" cy="366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6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8307158" cy="1499616"/>
          </a:xfrm>
        </p:spPr>
        <p:txBody>
          <a:bodyPr>
            <a:normAutofit/>
          </a:bodyPr>
          <a:lstStyle/>
          <a:p>
            <a:r>
              <a:rPr lang="en-US" dirty="0"/>
              <a:t>Approach 2</a:t>
            </a:r>
            <a:br>
              <a:rPr lang="en-US" dirty="0"/>
            </a:br>
            <a:r>
              <a:rPr lang="en-US" dirty="0"/>
              <a:t> </a:t>
            </a:r>
            <a:r>
              <a:rPr lang="en-US" sz="3300" dirty="0"/>
              <a:t>Covariance matrix with fully connected DL network </a:t>
            </a:r>
            <a:endParaRPr lang="he-IL" sz="3300" dirty="0"/>
          </a:p>
        </p:txBody>
      </p:sp>
      <p:pic>
        <p:nvPicPr>
          <p:cNvPr id="5" name="Picture 4" descr="A close-up of several images of a person&#10;&#10;Description automatically generated">
            <a:extLst>
              <a:ext uri="{FF2B5EF4-FFF2-40B4-BE49-F238E27FC236}">
                <a16:creationId xmlns:a16="http://schemas.microsoft.com/office/drawing/2014/main" id="{037D4A26-A8FF-46FC-4D2D-770A325E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79" y="208483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7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Approach 2 Covariance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3E94-9925-B64F-D240-29FFC6DE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21" y="1934558"/>
            <a:ext cx="8549128" cy="40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1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ApproacH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ConvNet</a:t>
            </a:r>
            <a:r>
              <a:rPr lang="en-US" dirty="0"/>
              <a:t>- Covariance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F75A0C-9997-70EA-E618-CB1A481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86" y="120052"/>
            <a:ext cx="2822514" cy="66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ApproacH</a:t>
            </a:r>
            <a:r>
              <a:rPr lang="en-US" dirty="0"/>
              <a:t> 3 </a:t>
            </a:r>
            <a:r>
              <a:rPr lang="en-US" dirty="0" err="1"/>
              <a:t>ConvNet</a:t>
            </a:r>
            <a:r>
              <a:rPr lang="en-US" dirty="0"/>
              <a:t>- Covariance</a:t>
            </a:r>
            <a:endParaRPr lang="he-IL" dirty="0"/>
          </a:p>
        </p:txBody>
      </p:sp>
      <p:pic>
        <p:nvPicPr>
          <p:cNvPr id="5" name="Picture 4" descr="A graph of training loss and vallation loss&#10;&#10;Description automatically generated with medium confidence">
            <a:extLst>
              <a:ext uri="{FF2B5EF4-FFF2-40B4-BE49-F238E27FC236}">
                <a16:creationId xmlns:a16="http://schemas.microsoft.com/office/drawing/2014/main" id="{A3E36B15-3685-7051-DFCD-339929C3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96" y="1335024"/>
            <a:ext cx="8833104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7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/>
            <a:r>
              <a:rPr lang="en-US" sz="6600" spc="200">
                <a:solidFill>
                  <a:schemeClr val="tx1">
                    <a:alpha val="80000"/>
                  </a:schemeClr>
                </a:solidFill>
              </a:rPr>
              <a:t>Approach 4 CONVNET over SOBEL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F841A45-4F7F-E200-DDBC-E70F9BC0D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8361"/>
              </p:ext>
            </p:extLst>
          </p:nvPr>
        </p:nvGraphicFramePr>
        <p:xfrm>
          <a:off x="3125954" y="4756355"/>
          <a:ext cx="3262582" cy="142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863280" progId="Equation.DSMT4">
                  <p:embed/>
                </p:oleObj>
              </mc:Choice>
              <mc:Fallback>
                <p:oleObj name="Equation" r:id="rId2" imgW="19810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5954" y="4756355"/>
                        <a:ext cx="3262582" cy="1422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3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90" y="243693"/>
            <a:ext cx="3154217" cy="1067314"/>
          </a:xfrm>
        </p:spPr>
        <p:txBody>
          <a:bodyPr>
            <a:normAutofit/>
          </a:bodyPr>
          <a:lstStyle/>
          <a:p>
            <a:r>
              <a:rPr lang="en-US" dirty="0"/>
              <a:t>Approach 4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324B-ECD8-1B00-C621-97C5A202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690" y="1487729"/>
            <a:ext cx="1114477" cy="38825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9D0A3-5F88-1C35-8866-CF7C44BF3F46}"/>
              </a:ext>
            </a:extLst>
          </p:cNvPr>
          <p:cNvSpPr/>
          <p:nvPr/>
        </p:nvSpPr>
        <p:spPr>
          <a:xfrm>
            <a:off x="9449890" y="1392767"/>
            <a:ext cx="1162076" cy="4072465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D46FD-3FD9-C9F7-99B6-EFA4F5B1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24" y="1487729"/>
            <a:ext cx="1114477" cy="388254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A16FEC-71A0-2F46-E8E2-FC49D6FE9327}"/>
              </a:ext>
            </a:extLst>
          </p:cNvPr>
          <p:cNvSpPr/>
          <p:nvPr/>
        </p:nvSpPr>
        <p:spPr>
          <a:xfrm>
            <a:off x="2110824" y="1392767"/>
            <a:ext cx="1162076" cy="4072465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12" descr="A close-up of several images&#10;&#10;Description automatically generated">
            <a:extLst>
              <a:ext uri="{FF2B5EF4-FFF2-40B4-BE49-F238E27FC236}">
                <a16:creationId xmlns:a16="http://schemas.microsoft.com/office/drawing/2014/main" id="{DA8EDD6B-5A12-A156-025D-F550F394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453" y="1546951"/>
            <a:ext cx="3235287" cy="1617644"/>
          </a:xfrm>
          <a:prstGeom prst="rect">
            <a:avLst/>
          </a:prstGeom>
        </p:spPr>
      </p:pic>
      <p:pic>
        <p:nvPicPr>
          <p:cNvPr id="15" name="Picture 14" descr="A close-up of several images&#10;&#10;Description automatically generated">
            <a:extLst>
              <a:ext uri="{FF2B5EF4-FFF2-40B4-BE49-F238E27FC236}">
                <a16:creationId xmlns:a16="http://schemas.microsoft.com/office/drawing/2014/main" id="{BAAC6332-3084-3B37-B336-F55E16D1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555" y="2851877"/>
            <a:ext cx="3013569" cy="1506785"/>
          </a:xfrm>
          <a:prstGeom prst="rect">
            <a:avLst/>
          </a:prstGeom>
        </p:spPr>
      </p:pic>
      <p:pic>
        <p:nvPicPr>
          <p:cNvPr id="17" name="Picture 16" descr="A close-up of several images&#10;&#10;Description automatically generated">
            <a:extLst>
              <a:ext uri="{FF2B5EF4-FFF2-40B4-BE49-F238E27FC236}">
                <a16:creationId xmlns:a16="http://schemas.microsoft.com/office/drawing/2014/main" id="{D747100C-EFDF-CDDF-AB20-1C517BB8D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324" y="4095518"/>
            <a:ext cx="2919698" cy="145984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5ABFD7-0BDC-7868-0D67-CBE2998726A9}"/>
              </a:ext>
            </a:extLst>
          </p:cNvPr>
          <p:cNvCxnSpPr>
            <a:cxnSpLocks/>
          </p:cNvCxnSpPr>
          <p:nvPr/>
        </p:nvCxnSpPr>
        <p:spPr>
          <a:xfrm flipH="1">
            <a:off x="3667896" y="3574972"/>
            <a:ext cx="76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00D96C-EADC-8470-78FD-1B005D336A90}"/>
              </a:ext>
            </a:extLst>
          </p:cNvPr>
          <p:cNvCxnSpPr>
            <a:cxnSpLocks/>
          </p:cNvCxnSpPr>
          <p:nvPr/>
        </p:nvCxnSpPr>
        <p:spPr>
          <a:xfrm flipH="1">
            <a:off x="3704981" y="4716136"/>
            <a:ext cx="76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29C92-5873-4F36-41C4-C2EF3283BBD7}"/>
              </a:ext>
            </a:extLst>
          </p:cNvPr>
          <p:cNvCxnSpPr>
            <a:cxnSpLocks/>
          </p:cNvCxnSpPr>
          <p:nvPr/>
        </p:nvCxnSpPr>
        <p:spPr>
          <a:xfrm flipH="1">
            <a:off x="3596648" y="2435645"/>
            <a:ext cx="76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E1C6A-22A0-14E1-E164-4EE26C358117}"/>
              </a:ext>
            </a:extLst>
          </p:cNvPr>
          <p:cNvCxnSpPr>
            <a:cxnSpLocks/>
          </p:cNvCxnSpPr>
          <p:nvPr/>
        </p:nvCxnSpPr>
        <p:spPr>
          <a:xfrm>
            <a:off x="8009263" y="2355773"/>
            <a:ext cx="642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8135FE-8F20-2D7A-9F01-E9A11A83FC7C}"/>
              </a:ext>
            </a:extLst>
          </p:cNvPr>
          <p:cNvCxnSpPr>
            <a:cxnSpLocks/>
          </p:cNvCxnSpPr>
          <p:nvPr/>
        </p:nvCxnSpPr>
        <p:spPr>
          <a:xfrm>
            <a:off x="7998246" y="3605269"/>
            <a:ext cx="642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5D8A41-A9C4-2A08-865A-36A2C4A5F793}"/>
              </a:ext>
            </a:extLst>
          </p:cNvPr>
          <p:cNvCxnSpPr>
            <a:cxnSpLocks/>
          </p:cNvCxnSpPr>
          <p:nvPr/>
        </p:nvCxnSpPr>
        <p:spPr>
          <a:xfrm>
            <a:off x="7959687" y="4864001"/>
            <a:ext cx="642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BA201E-6309-71B2-3710-FA93B57F6B73}"/>
              </a:ext>
            </a:extLst>
          </p:cNvPr>
          <p:cNvSpPr txBox="1"/>
          <p:nvPr/>
        </p:nvSpPr>
        <p:spPr>
          <a:xfrm>
            <a:off x="3704981" y="1392767"/>
            <a:ext cx="6784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DL path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773C6E-8A7D-DF11-51C6-AECD3F0BD499}"/>
              </a:ext>
            </a:extLst>
          </p:cNvPr>
          <p:cNvSpPr txBox="1"/>
          <p:nvPr/>
        </p:nvSpPr>
        <p:spPr>
          <a:xfrm>
            <a:off x="8009263" y="1487729"/>
            <a:ext cx="6784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 DL path</a:t>
            </a:r>
            <a:endParaRPr lang="he-IL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3AA0E7-0006-A18A-F788-DD23A7D23E5A}"/>
              </a:ext>
            </a:extLst>
          </p:cNvPr>
          <p:cNvCxnSpPr>
            <a:cxnSpLocks/>
          </p:cNvCxnSpPr>
          <p:nvPr/>
        </p:nvCxnSpPr>
        <p:spPr>
          <a:xfrm flipH="1">
            <a:off x="1204152" y="3406047"/>
            <a:ext cx="76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94E733B-E218-3B88-E0AB-E2AEFE36C7DB}"/>
              </a:ext>
            </a:extLst>
          </p:cNvPr>
          <p:cNvSpPr txBox="1"/>
          <p:nvPr/>
        </p:nvSpPr>
        <p:spPr>
          <a:xfrm>
            <a:off x="310994" y="3082881"/>
            <a:ext cx="6784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Ax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21900C-9BAD-D7F9-0983-D96719509DF7}"/>
              </a:ext>
            </a:extLst>
          </p:cNvPr>
          <p:cNvSpPr txBox="1"/>
          <p:nvPr/>
        </p:nvSpPr>
        <p:spPr>
          <a:xfrm>
            <a:off x="11333181" y="3082881"/>
            <a:ext cx="6784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Ay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B635D3-28FA-4ED4-76CD-D4350D9998FC}"/>
              </a:ext>
            </a:extLst>
          </p:cNvPr>
          <p:cNvCxnSpPr>
            <a:cxnSpLocks/>
          </p:cNvCxnSpPr>
          <p:nvPr/>
        </p:nvCxnSpPr>
        <p:spPr>
          <a:xfrm>
            <a:off x="10690891" y="3267547"/>
            <a:ext cx="642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3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42C4-A296-3B3B-3B2D-4736494A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64573"/>
          </a:xfrm>
        </p:spPr>
        <p:txBody>
          <a:bodyPr/>
          <a:lstStyle/>
          <a:p>
            <a:pPr rtl="0"/>
            <a:r>
              <a:rPr lang="en-US" dirty="0"/>
              <a:t>Blur images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53CE2-AFEA-9240-1977-B9123799C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271" y="1901291"/>
            <a:ext cx="2566440" cy="31431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E115B-9571-5D57-CC0E-00B18EAA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2" y="1915509"/>
            <a:ext cx="2566439" cy="3143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7802C3-CA99-6418-5345-68C2A1FB1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14" y="1852792"/>
            <a:ext cx="2566439" cy="3143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DD4AC-A587-4541-938C-90C8456D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516" y="1834229"/>
            <a:ext cx="2663364" cy="31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8DEA1-F67D-0DDE-959E-E22FDCEF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B809A1-3AB5-4127-AEA1-0F5B8C801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581BE-2724-447F-B809-A2E3A1F8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A7E71-DD54-4CEF-BA1B-0C1A88B9E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7F1F4-90B8-F60C-CEC9-B1898B67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239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pc="200" dirty="0">
                <a:solidFill>
                  <a:srgbClr val="FFFFFF"/>
                </a:solidFill>
              </a:rPr>
              <a:t>Approach 4 train and validation loss 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A91F1E-728D-44B0-8E5A-05E035E3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training loss and training loss&#10;&#10;Description automatically generated">
            <a:extLst>
              <a:ext uri="{FF2B5EF4-FFF2-40B4-BE49-F238E27FC236}">
                <a16:creationId xmlns:a16="http://schemas.microsoft.com/office/drawing/2014/main" id="{F4FF84AD-83C4-3557-A9D0-860458AC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5" y="484632"/>
            <a:ext cx="4802906" cy="36021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553919-A696-4BE8-836D-DACEE3C09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f training loss and training loss&#10;&#10;Description automatically generated">
            <a:extLst>
              <a:ext uri="{FF2B5EF4-FFF2-40B4-BE49-F238E27FC236}">
                <a16:creationId xmlns:a16="http://schemas.microsoft.com/office/drawing/2014/main" id="{5519379D-66AD-9B26-3299-B2560A6AB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432" y="484632"/>
            <a:ext cx="4802908" cy="360218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7E9CD0-C6E1-48C7-9227-401D844E8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F4F748-58FD-CEDB-91A7-9BF86A6B30EC}"/>
              </a:ext>
            </a:extLst>
          </p:cNvPr>
          <p:cNvSpPr txBox="1"/>
          <p:nvPr/>
        </p:nvSpPr>
        <p:spPr>
          <a:xfrm>
            <a:off x="3635567" y="615982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E750E-D2C3-3BDD-E40E-FDCAED971DC0}"/>
              </a:ext>
            </a:extLst>
          </p:cNvPr>
          <p:cNvSpPr txBox="1"/>
          <p:nvPr/>
        </p:nvSpPr>
        <p:spPr>
          <a:xfrm>
            <a:off x="9395553" y="617623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484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two people&#10;&#10;Description automatically generated">
            <a:extLst>
              <a:ext uri="{FF2B5EF4-FFF2-40B4-BE49-F238E27FC236}">
                <a16:creationId xmlns:a16="http://schemas.microsoft.com/office/drawing/2014/main" id="{F820521D-8D31-6FFE-FBAC-000D67B7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92" y="353568"/>
            <a:ext cx="6644640" cy="3322320"/>
          </a:xfrm>
          <a:prstGeom prst="rect">
            <a:avLst/>
          </a:prstGeom>
        </p:spPr>
      </p:pic>
      <p:pic>
        <p:nvPicPr>
          <p:cNvPr id="8" name="Picture 7" descr="A person with long hair&#10;&#10;Description automatically generated">
            <a:extLst>
              <a:ext uri="{FF2B5EF4-FFF2-40B4-BE49-F238E27FC236}">
                <a16:creationId xmlns:a16="http://schemas.microsoft.com/office/drawing/2014/main" id="{DA3A1196-FAA9-F319-E62A-84121D8C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35280"/>
            <a:ext cx="6339840" cy="3169920"/>
          </a:xfrm>
          <a:prstGeom prst="rect">
            <a:avLst/>
          </a:prstGeom>
        </p:spPr>
      </p:pic>
      <p:pic>
        <p:nvPicPr>
          <p:cNvPr id="10" name="Picture 9" descr="A person's face with blurry image&#10;&#10;Description automatically generated">
            <a:extLst>
              <a:ext uri="{FF2B5EF4-FFF2-40B4-BE49-F238E27FC236}">
                <a16:creationId xmlns:a16="http://schemas.microsoft.com/office/drawing/2014/main" id="{A7A91442-161D-0520-5442-28FA8C2E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7264" y="3316224"/>
            <a:ext cx="6644640" cy="3322320"/>
          </a:xfrm>
          <a:prstGeom prst="rect">
            <a:avLst/>
          </a:prstGeom>
        </p:spPr>
      </p:pic>
      <p:pic>
        <p:nvPicPr>
          <p:cNvPr id="12" name="Picture 11" descr="A person with long hair and blurry image&#10;&#10;Description automatically generated">
            <a:extLst>
              <a:ext uri="{FF2B5EF4-FFF2-40B4-BE49-F238E27FC236}">
                <a16:creationId xmlns:a16="http://schemas.microsoft.com/office/drawing/2014/main" id="{89AFB032-C12D-3829-CAB5-5C82471D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856" y="3505200"/>
            <a:ext cx="6132576" cy="30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22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3000" spc="200" dirty="0">
                <a:solidFill>
                  <a:schemeClr val="tx1">
                    <a:alpha val="80000"/>
                  </a:schemeClr>
                </a:solidFill>
              </a:rPr>
              <a:t>Calculate transfer function H(</a:t>
            </a:r>
            <a:r>
              <a:rPr lang="en-US" sz="3000" spc="200" dirty="0" err="1">
                <a:solidFill>
                  <a:schemeClr val="tx1">
                    <a:alpha val="80000"/>
                  </a:schemeClr>
                </a:solidFill>
              </a:rPr>
              <a:t>u,v</a:t>
            </a:r>
            <a:r>
              <a:rPr lang="en-US" sz="3000" spc="200" dirty="0">
                <a:solidFill>
                  <a:schemeClr val="tx1">
                    <a:alpha val="80000"/>
                  </a:schemeClr>
                </a:solidFill>
              </a:rPr>
              <a:t>) for blur image caused by uniform acceleration for </a:t>
            </a:r>
            <a:br>
              <a:rPr lang="en-US" sz="3000" spc="200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3000" spc="2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3000" spc="2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6BA58FA-1470-18D8-30DE-A6B919722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57712"/>
              </p:ext>
            </p:extLst>
          </p:nvPr>
        </p:nvGraphicFramePr>
        <p:xfrm>
          <a:off x="2198514" y="4191552"/>
          <a:ext cx="3897486" cy="102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93480" progId="Equation.DSMT4">
                  <p:embed/>
                </p:oleObj>
              </mc:Choice>
              <mc:Fallback>
                <p:oleObj name="Equation" r:id="rId2" imgW="1498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8514" y="4191552"/>
                        <a:ext cx="3897486" cy="1023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D33AD9E-D82A-7E8C-CE17-A0EACC184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9505"/>
              </p:ext>
            </p:extLst>
          </p:nvPr>
        </p:nvGraphicFramePr>
        <p:xfrm>
          <a:off x="6791277" y="3025691"/>
          <a:ext cx="1191912" cy="37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177480" progId="Equation.DSMT4">
                  <p:embed/>
                </p:oleObj>
              </mc:Choice>
              <mc:Fallback>
                <p:oleObj name="Equation" r:id="rId4" imgW="558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1277" y="3025691"/>
                        <a:ext cx="1191912" cy="37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6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D0DF-0161-4EE5-411C-D002DAA0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45" y="206844"/>
            <a:ext cx="9720072" cy="1499616"/>
          </a:xfrm>
        </p:spPr>
        <p:txBody>
          <a:bodyPr/>
          <a:lstStyle/>
          <a:p>
            <a:r>
              <a:rPr lang="en-US" dirty="0"/>
              <a:t>Restore with </a:t>
            </a:r>
            <a:r>
              <a:rPr lang="en-US" dirty="0" err="1"/>
              <a:t>ax,ay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02FFC6-404D-F844-5999-94ADBD6AB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562574"/>
              </p:ext>
            </p:extLst>
          </p:nvPr>
        </p:nvGraphicFramePr>
        <p:xfrm>
          <a:off x="1085850" y="1028700"/>
          <a:ext cx="7316788" cy="596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720" imgH="3073320" progId="Equation.DSMT4">
                  <p:embed/>
                </p:oleObj>
              </mc:Choice>
              <mc:Fallback>
                <p:oleObj name="Equation" r:id="rId2" imgW="3771720" imgH="307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5850" y="1028700"/>
                        <a:ext cx="7316788" cy="596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17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restore with (</a:t>
            </a:r>
            <a:r>
              <a:rPr lang="en-US" dirty="0" err="1"/>
              <a:t>ax,aY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8CA-CB87-65CD-DA7D-168ECF1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72322"/>
            <a:ext cx="10060184" cy="490653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2428A-D8A2-C1B0-4946-CD2B787B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" y="1483782"/>
            <a:ext cx="11704320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/>
            <a:r>
              <a:rPr lang="en-US" sz="6600" spc="200">
                <a:solidFill>
                  <a:schemeClr val="tx1">
                    <a:alpha val="80000"/>
                  </a:schemeClr>
                </a:solidFill>
              </a:rPr>
              <a:t>Is it possible to restore images not knowing (ax,ay) ?</a:t>
            </a:r>
          </a:p>
        </p:txBody>
      </p:sp>
    </p:spTree>
    <p:extLst>
      <p:ext uri="{BB962C8B-B14F-4D97-AF65-F5344CB8AC3E}">
        <p14:creationId xmlns:p14="http://schemas.microsoft.com/office/powerpoint/2010/main" val="29931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1807-16F4-CBE0-9545-8A464372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512935"/>
            <a:ext cx="9720073" cy="3563257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Solution procedure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Distort images on purpose within </a:t>
            </a:r>
            <a:r>
              <a:rPr lang="en-US" sz="2000" b="1" dirty="0"/>
              <a:t>known acceleration parameters (</a:t>
            </a:r>
            <a:r>
              <a:rPr lang="en-US" sz="2000" b="1" dirty="0" err="1"/>
              <a:t>ax,ay</a:t>
            </a:r>
            <a:r>
              <a:rPr lang="en-US" sz="2000" b="1" dirty="0"/>
              <a:t>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Train set of 150 </a:t>
            </a:r>
            <a:r>
              <a:rPr lang="en-US" sz="2000" dirty="0" err="1"/>
              <a:t>blurd</a:t>
            </a:r>
            <a:r>
              <a:rPr lang="en-US" sz="2000" dirty="0"/>
              <a:t> images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Train labels of 150 (</a:t>
            </a:r>
            <a:r>
              <a:rPr lang="en-US" sz="2000" dirty="0" err="1"/>
              <a:t>ax,ay</a:t>
            </a:r>
            <a:r>
              <a:rPr lang="en-US" sz="2000" dirty="0"/>
              <a:t>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 Test set of 50 </a:t>
            </a:r>
            <a:r>
              <a:rPr lang="en-US" sz="2000" dirty="0" err="1"/>
              <a:t>blurd</a:t>
            </a:r>
            <a:r>
              <a:rPr lang="en-US" sz="2000" dirty="0"/>
              <a:t> images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Test Labels on 50 (</a:t>
            </a:r>
            <a:r>
              <a:rPr lang="en-US" sz="2000" dirty="0" err="1"/>
              <a:t>ax,ay</a:t>
            </a:r>
            <a:r>
              <a:rPr lang="en-US" sz="2000" dirty="0"/>
              <a:t>)</a:t>
            </a:r>
          </a:p>
          <a:p>
            <a:pPr marL="0" indent="0" algn="l" rtl="0">
              <a:buNone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  <p:pic>
        <p:nvPicPr>
          <p:cNvPr id="4" name="Picture 3" descr="A person with blurry face&#10;&#10;Description automatically generated">
            <a:extLst>
              <a:ext uri="{FF2B5EF4-FFF2-40B4-BE49-F238E27FC236}">
                <a16:creationId xmlns:a16="http://schemas.microsoft.com/office/drawing/2014/main" id="{D895F0B0-E0DA-ED09-1281-5E2E9927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36" y="2020684"/>
            <a:ext cx="3121152" cy="1551268"/>
          </a:xfrm>
          <a:prstGeom prst="rect">
            <a:avLst/>
          </a:prstGeom>
        </p:spPr>
      </p:pic>
      <p:pic>
        <p:nvPicPr>
          <p:cNvPr id="6" name="Picture 5" descr="A close-up of a person&#10;&#10;Description automatically generated">
            <a:extLst>
              <a:ext uri="{FF2B5EF4-FFF2-40B4-BE49-F238E27FC236}">
                <a16:creationId xmlns:a16="http://schemas.microsoft.com/office/drawing/2014/main" id="{1C72636A-FD0B-57D7-ACFF-8EE8C996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67" y="5040221"/>
            <a:ext cx="3246026" cy="1613332"/>
          </a:xfrm>
          <a:prstGeom prst="rect">
            <a:avLst/>
          </a:prstGeom>
        </p:spPr>
      </p:pic>
      <p:pic>
        <p:nvPicPr>
          <p:cNvPr id="12" name="Picture 11" descr="A person with long hair and blurry image&#10;&#10;Description automatically generated">
            <a:extLst>
              <a:ext uri="{FF2B5EF4-FFF2-40B4-BE49-F238E27FC236}">
                <a16:creationId xmlns:a16="http://schemas.microsoft.com/office/drawing/2014/main" id="{6D45DCD6-7673-5CE7-88E0-F012089C9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985" y="5075366"/>
            <a:ext cx="3261014" cy="1620782"/>
          </a:xfrm>
          <a:prstGeom prst="rect">
            <a:avLst/>
          </a:prstGeom>
        </p:spPr>
      </p:pic>
      <p:pic>
        <p:nvPicPr>
          <p:cNvPr id="14" name="Picture 13" descr="A close-up of a person's face&#10;&#10;Description automatically generated">
            <a:extLst>
              <a:ext uri="{FF2B5EF4-FFF2-40B4-BE49-F238E27FC236}">
                <a16:creationId xmlns:a16="http://schemas.microsoft.com/office/drawing/2014/main" id="{EF2F85D7-42EE-5375-D990-39AE9FF0D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574" y="3458203"/>
            <a:ext cx="3273276" cy="1626878"/>
          </a:xfrm>
          <a:prstGeom prst="rect">
            <a:avLst/>
          </a:prstGeom>
        </p:spPr>
      </p:pic>
      <p:pic>
        <p:nvPicPr>
          <p:cNvPr id="15" name="Picture 14" descr="A person with long hair and blurry image&#10;&#10;Description automatically generated">
            <a:extLst>
              <a:ext uri="{FF2B5EF4-FFF2-40B4-BE49-F238E27FC236}">
                <a16:creationId xmlns:a16="http://schemas.microsoft.com/office/drawing/2014/main" id="{FC36AB17-24A9-8E17-3C0C-7A3FD0D48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794" y="2020684"/>
            <a:ext cx="3121150" cy="1551268"/>
          </a:xfrm>
          <a:prstGeom prst="rect">
            <a:avLst/>
          </a:prstGeom>
        </p:spPr>
      </p:pic>
      <p:pic>
        <p:nvPicPr>
          <p:cNvPr id="16" name="Picture 15" descr="A person with a hair styled up&#10;&#10;Description automatically generated with medium confidence">
            <a:extLst>
              <a:ext uri="{FF2B5EF4-FFF2-40B4-BE49-F238E27FC236}">
                <a16:creationId xmlns:a16="http://schemas.microsoft.com/office/drawing/2014/main" id="{83EA6ACE-690C-B8A4-3CEF-2442573F2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405" y="3520458"/>
            <a:ext cx="3232078" cy="160640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E39B32-3A26-C980-D62A-058B4B2BF009}"/>
              </a:ext>
            </a:extLst>
          </p:cNvPr>
          <p:cNvSpPr/>
          <p:nvPr/>
        </p:nvSpPr>
        <p:spPr>
          <a:xfrm>
            <a:off x="9280444" y="5684589"/>
            <a:ext cx="353568" cy="40233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1A98C8-A479-CE47-DEE0-9056614B972B}"/>
              </a:ext>
            </a:extLst>
          </p:cNvPr>
          <p:cNvSpPr/>
          <p:nvPr/>
        </p:nvSpPr>
        <p:spPr>
          <a:xfrm>
            <a:off x="6285196" y="2643067"/>
            <a:ext cx="353568" cy="40233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D1A4153-88C6-FCAC-CDAE-0ACA6984ABFD}"/>
              </a:ext>
            </a:extLst>
          </p:cNvPr>
          <p:cNvSpPr/>
          <p:nvPr/>
        </p:nvSpPr>
        <p:spPr>
          <a:xfrm>
            <a:off x="6297388" y="3993167"/>
            <a:ext cx="353568" cy="40233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EDD01B-07F5-2246-814B-3E48C4414576}"/>
              </a:ext>
            </a:extLst>
          </p:cNvPr>
          <p:cNvSpPr/>
          <p:nvPr/>
        </p:nvSpPr>
        <p:spPr>
          <a:xfrm>
            <a:off x="6297388" y="5579440"/>
            <a:ext cx="353568" cy="40233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E1A2264-AEF5-4EB7-72F1-0DDCF67DBC4E}"/>
              </a:ext>
            </a:extLst>
          </p:cNvPr>
          <p:cNvSpPr/>
          <p:nvPr/>
        </p:nvSpPr>
        <p:spPr>
          <a:xfrm>
            <a:off x="9089356" y="2595150"/>
            <a:ext cx="353568" cy="40233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AEC261A-FEEB-AA39-EB40-281C8E5093C7}"/>
              </a:ext>
            </a:extLst>
          </p:cNvPr>
          <p:cNvSpPr/>
          <p:nvPr/>
        </p:nvSpPr>
        <p:spPr>
          <a:xfrm>
            <a:off x="9174521" y="4163568"/>
            <a:ext cx="353568" cy="40233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1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is critical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8CA-CB87-65CD-DA7D-168ECF1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72322"/>
            <a:ext cx="10060184" cy="490653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Ax,Ay</a:t>
            </a:r>
            <a:r>
              <a:rPr lang="en-US" dirty="0"/>
              <a:t>) =</a:t>
            </a:r>
            <a:r>
              <a:rPr lang="he-IL" dirty="0"/>
              <a:t>  </a:t>
            </a:r>
            <a:r>
              <a:rPr lang="en-US" dirty="0"/>
              <a:t> </a:t>
            </a:r>
            <a:r>
              <a:rPr lang="he-IL" b="0" i="0" dirty="0">
                <a:effectLst/>
                <a:latin typeface="Consolas" panose="020B0609020204030204" pitchFamily="49" charset="0"/>
              </a:rPr>
              <a:t>[0.0916516522235391, 1.4724174320412484]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1A344-FB9F-CEF6-0EE9-BAEF1B2C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346" y="2971052"/>
            <a:ext cx="1782388" cy="2165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66842-AB06-5449-56B2-BB565AAB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7" y="2936979"/>
            <a:ext cx="1782388" cy="2171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56CC3-59B1-7A5B-E70B-C335E3C94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032" y="2942620"/>
            <a:ext cx="1782389" cy="2188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E63C5-840A-FA9E-E225-32AA22D41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458" y="2942620"/>
            <a:ext cx="1808730" cy="2165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7D583-F675-C226-4C59-E1A9BA94A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579" y="2942620"/>
            <a:ext cx="1798925" cy="218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3A784D-2345-9707-DBDB-CC1144A771C1}"/>
              </a:ext>
            </a:extLst>
          </p:cNvPr>
          <p:cNvSpPr txBox="1"/>
          <p:nvPr/>
        </p:nvSpPr>
        <p:spPr>
          <a:xfrm>
            <a:off x="737462" y="5424377"/>
            <a:ext cx="15826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Filtered image 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89397-5389-230F-C38A-747D187FCFEF}"/>
              </a:ext>
            </a:extLst>
          </p:cNvPr>
          <p:cNvSpPr txBox="1"/>
          <p:nvPr/>
        </p:nvSpPr>
        <p:spPr>
          <a:xfrm>
            <a:off x="6693702" y="5285678"/>
            <a:ext cx="13969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Err(Ax) = 0.1</a:t>
            </a:r>
          </a:p>
          <a:p>
            <a:r>
              <a:rPr lang="en-US" dirty="0"/>
              <a:t>Err(Ay) = 0.5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50013-2096-F491-F3E6-42F5B316AE21}"/>
              </a:ext>
            </a:extLst>
          </p:cNvPr>
          <p:cNvSpPr txBox="1"/>
          <p:nvPr/>
        </p:nvSpPr>
        <p:spPr>
          <a:xfrm>
            <a:off x="8752673" y="5257934"/>
            <a:ext cx="13646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blurd</a:t>
            </a:r>
            <a:r>
              <a:rPr lang="en-US" dirty="0"/>
              <a:t> image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D3109-AB06-EA2A-0A80-4350FF4D30E8}"/>
              </a:ext>
            </a:extLst>
          </p:cNvPr>
          <p:cNvSpPr txBox="1"/>
          <p:nvPr/>
        </p:nvSpPr>
        <p:spPr>
          <a:xfrm>
            <a:off x="4799838" y="5257934"/>
            <a:ext cx="13969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Err(Ax) = 0.1</a:t>
            </a:r>
          </a:p>
          <a:p>
            <a:r>
              <a:rPr lang="en-US" dirty="0"/>
              <a:t>Err(Ay) = 0.3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29672-8D4E-88D4-E78D-2DBB30A4A2AD}"/>
              </a:ext>
            </a:extLst>
          </p:cNvPr>
          <p:cNvSpPr txBox="1"/>
          <p:nvPr/>
        </p:nvSpPr>
        <p:spPr>
          <a:xfrm>
            <a:off x="2788857" y="5285677"/>
            <a:ext cx="13969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Err(Ax) = 0</a:t>
            </a:r>
          </a:p>
          <a:p>
            <a:r>
              <a:rPr lang="en-US" dirty="0"/>
              <a:t>Err(Ay) = 0.1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89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EE7FF-9E9F-4A67-9F86-75151A96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666" y="4029559"/>
            <a:ext cx="6293689" cy="214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Approach 1</a:t>
            </a:r>
            <a:b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 DL network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663DF-798F-34EA-806E-0748BC6F9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57" y="620721"/>
            <a:ext cx="1595354" cy="55577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A2B59D-5173-41AC-83C2-07213C35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F3A71A-2567-8300-2E76-D9C911183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719" y="620720"/>
            <a:ext cx="874002" cy="1079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35EC01-34B4-8456-62B1-66E25C1D9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320" y="614559"/>
            <a:ext cx="874002" cy="1086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05E01-45CD-3EBE-F455-E02C3153F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921" y="616017"/>
            <a:ext cx="901997" cy="10846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BABA69-9691-DAE9-48B9-49403A74B333}"/>
              </a:ext>
            </a:extLst>
          </p:cNvPr>
          <p:cNvCxnSpPr/>
          <p:nvPr/>
        </p:nvCxnSpPr>
        <p:spPr>
          <a:xfrm flipH="1">
            <a:off x="3645568" y="75798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FFF93F4-9C08-8C9B-F15B-1742B3162DE7}"/>
              </a:ext>
            </a:extLst>
          </p:cNvPr>
          <p:cNvCxnSpPr/>
          <p:nvPr/>
        </p:nvCxnSpPr>
        <p:spPr>
          <a:xfrm flipV="1">
            <a:off x="3428647" y="3429000"/>
            <a:ext cx="3633890" cy="2749506"/>
          </a:xfrm>
          <a:prstGeom prst="bentConnector3">
            <a:avLst>
              <a:gd name="adj1" fmla="val 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4C364F-7B77-43FF-993E-CB99CD4520B5}"/>
              </a:ext>
            </a:extLst>
          </p:cNvPr>
          <p:cNvSpPr txBox="1"/>
          <p:nvPr/>
        </p:nvSpPr>
        <p:spPr>
          <a:xfrm>
            <a:off x="7122048" y="3250376"/>
            <a:ext cx="1710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Ax,Ay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E29331-71FF-6035-DB15-A38D0875BBE6}"/>
              </a:ext>
            </a:extLst>
          </p:cNvPr>
          <p:cNvSpPr txBox="1"/>
          <p:nvPr/>
        </p:nvSpPr>
        <p:spPr>
          <a:xfrm>
            <a:off x="8816495" y="1373253"/>
            <a:ext cx="16114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. . .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C505BC-E8AB-F3B7-7B43-E6A570C7129E}"/>
              </a:ext>
            </a:extLst>
          </p:cNvPr>
          <p:cNvSpPr/>
          <p:nvPr/>
        </p:nvSpPr>
        <p:spPr>
          <a:xfrm>
            <a:off x="1520328" y="407624"/>
            <a:ext cx="1981327" cy="582965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523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25333</TotalTime>
  <Words>316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Consolas</vt:lpstr>
      <vt:lpstr>Inter</vt:lpstr>
      <vt:lpstr>NewBaskerville-Italic</vt:lpstr>
      <vt:lpstr>NewBaskerville-Roman</vt:lpstr>
      <vt:lpstr>Tw Cen MT</vt:lpstr>
      <vt:lpstr>Tw Cen MT Condensed</vt:lpstr>
      <vt:lpstr>Wingdings 3</vt:lpstr>
      <vt:lpstr>Integral</vt:lpstr>
      <vt:lpstr>Equation</vt:lpstr>
      <vt:lpstr>Blur image restoration with Deep learning </vt:lpstr>
      <vt:lpstr>Blur images</vt:lpstr>
      <vt:lpstr>Calculate transfer function H(u,v) for blur image caused by uniform acceleration for   </vt:lpstr>
      <vt:lpstr>Restore with ax,ay</vt:lpstr>
      <vt:lpstr>Image restore with (ax,aY)</vt:lpstr>
      <vt:lpstr>Is it possible to restore images not knowing (ax,ay) ?</vt:lpstr>
      <vt:lpstr>PowerPoint Presentation</vt:lpstr>
      <vt:lpstr>Accuracy is critical</vt:lpstr>
      <vt:lpstr>Approach 1 Convolution DL network</vt:lpstr>
      <vt:lpstr>Training loss outline procedure</vt:lpstr>
      <vt:lpstr>Approach 1 Convolution DL network</vt:lpstr>
      <vt:lpstr>Overfit</vt:lpstr>
      <vt:lpstr>Approach 2 Covariance matrix with fully connected DL network </vt:lpstr>
      <vt:lpstr>Approach 2  Covariance matrix with fully connected DL network </vt:lpstr>
      <vt:lpstr>Approach 2 Covariance</vt:lpstr>
      <vt:lpstr>ApproacH 3  ConvNet- Covariance</vt:lpstr>
      <vt:lpstr>ApproacH 3 ConvNet- Covariance</vt:lpstr>
      <vt:lpstr>Approach 4 CONVNET over SOBEL</vt:lpstr>
      <vt:lpstr>Approach 4</vt:lpstr>
      <vt:lpstr>Approach 4 train and validation loss </vt:lpstr>
      <vt:lpstr>PowerPoint Presentation</vt:lpstr>
    </vt:vector>
  </TitlesOfParts>
  <Company>Mobileye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Minerbi</dc:creator>
  <cp:lastModifiedBy>Ran Minerbi</cp:lastModifiedBy>
  <cp:revision>125</cp:revision>
  <dcterms:created xsi:type="dcterms:W3CDTF">2023-12-17T15:46:06Z</dcterms:created>
  <dcterms:modified xsi:type="dcterms:W3CDTF">2024-05-07T11:38:19Z</dcterms:modified>
</cp:coreProperties>
</file>