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8" r:id="rId9"/>
    <p:sldId id="267" r:id="rId10"/>
    <p:sldId id="269" r:id="rId11"/>
    <p:sldId id="270" r:id="rId12"/>
    <p:sldId id="271" r:id="rId13"/>
    <p:sldId id="264" r:id="rId14"/>
    <p:sldId id="272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ompetitions/amp-parkinsons-disease-progression-prediction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ovementdisorders.org/MDS/MDS-Rating-Scales/MDS-Unified-Parkinsons-Disease-Rating-Scale-MDS-UPDRS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9370-D2FE-7FA9-FC94-089E952BB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Parkinson's Disease Progression Prediction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559A7-9AB4-D46B-33D4-794CFCE60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 Minerbi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364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6A08-85DF-0A1C-6A58-8BC4A9AF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3700"/>
              <a:t>Training loss within data normalization</a:t>
            </a:r>
            <a:endParaRPr lang="he-IL" sz="37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9B3AAD-9951-6BAF-A05A-0CC6648C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000" dirty="0"/>
              <a:t>Data is much more important than algorithm in use  </a:t>
            </a:r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672130E1-B2ED-A71E-19A2-5B25464F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222" y="1660869"/>
            <a:ext cx="6909577" cy="518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2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4307-07BD-5CFB-43DB-FB723DC7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16AE-3FA4-CC0B-DF75-85F415DC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8160"/>
            <a:ext cx="9720073" cy="4521200"/>
          </a:xfrm>
        </p:spPr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262626"/>
                </a:solidFill>
                <a:effectLst/>
                <a:latin typeface="NewBaskerville-Italic"/>
              </a:rPr>
              <a:t>Optimization 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NewBaskerville-Roman"/>
              </a:rPr>
              <a:t>refers to the process of adjusting a model to get the best performance possible on the training data, whereas </a:t>
            </a:r>
            <a:r>
              <a:rPr lang="en-US" sz="1800" b="0" i="1" dirty="0">
                <a:solidFill>
                  <a:srgbClr val="262626"/>
                </a:solidFill>
                <a:effectLst/>
                <a:latin typeface="NewBaskerville-Italic"/>
              </a:rPr>
              <a:t>generalization 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NewBaskerville-Roman"/>
              </a:rPr>
              <a:t>refers to how well the trained model performs on data it has never seen before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62626"/>
                </a:solidFill>
                <a:effectLst/>
                <a:latin typeface="NewBaskerville-Roman"/>
              </a:rPr>
              <a:t>Learning how to deal with overfitting is essential to mastering machine learning</a:t>
            </a:r>
            <a:r>
              <a:rPr lang="en-US" dirty="0"/>
              <a:t>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Avoid overfitting </a:t>
            </a:r>
            <a:r>
              <a:rPr lang="en-US" dirty="0"/>
              <a:t>: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Get more training data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Reduce network capacity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Add weight regularization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Add dropouts 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294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B2E3-803B-5882-494C-E906F74E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 Network</a:t>
            </a:r>
            <a:endParaRPr lang="he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16D671-C6C7-5652-27AF-257BCF7B0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605" y="3830062"/>
            <a:ext cx="505848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7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1665-DA25-08E4-6506-B4693841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spc="200" dirty="0"/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E39E-98D6-3011-666A-A92A43A7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5902061" cy="41330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l" rtl="0">
              <a:spcBef>
                <a:spcPts val="0"/>
              </a:spcBef>
              <a:buNone/>
            </a:pPr>
            <a:r>
              <a:rPr lang="en-US" dirty="0"/>
              <a:t>Predict </a:t>
            </a:r>
            <a:r>
              <a:rPr lang="en-US" dirty="0" err="1"/>
              <a:t>updrs</a:t>
            </a:r>
            <a:r>
              <a:rPr lang="en-US" dirty="0"/>
              <a:t>[1-4] for month 48 by previous </a:t>
            </a:r>
            <a:r>
              <a:rPr lang="en-US" dirty="0" err="1"/>
              <a:t>updrs</a:t>
            </a:r>
            <a:r>
              <a:rPr lang="en-US" dirty="0"/>
              <a:t>  assessments using </a:t>
            </a:r>
            <a:r>
              <a:rPr lang="en-US" b="1" dirty="0"/>
              <a:t>GRU</a:t>
            </a:r>
            <a:r>
              <a:rPr lang="en-US" dirty="0"/>
              <a:t> network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FFD1306-BAF6-7B40-9916-3541BC17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122" y="467770"/>
            <a:ext cx="29527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0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540E-4FC0-15BE-05AB-9C82709C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764860" cy="1499616"/>
          </a:xfrm>
        </p:spPr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Functional API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7522-BB0A-099A-EB74-3D5249843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Merge layers originated by different architectures into single output prediction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AC39F-F26F-BA22-5FFE-FF97E59B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0498"/>
            <a:ext cx="6045058" cy="29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1665-DA25-08E4-6506-B4693841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spc="200" dirty="0"/>
              <a:t>Approach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E39E-98D6-3011-666A-A92A43A7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5902061" cy="41330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l" rtl="0">
              <a:spcBef>
                <a:spcPts val="0"/>
              </a:spcBef>
              <a:buNone/>
            </a:pPr>
            <a:r>
              <a:rPr lang="en-US" dirty="0" err="1"/>
              <a:t>Keras</a:t>
            </a:r>
            <a:r>
              <a:rPr lang="en-US" dirty="0"/>
              <a:t> Functional API</a:t>
            </a:r>
          </a:p>
        </p:txBody>
      </p:sp>
      <p:pic>
        <p:nvPicPr>
          <p:cNvPr id="6" name="Picture 5" descr="A diagram of a program">
            <a:extLst>
              <a:ext uri="{FF2B5EF4-FFF2-40B4-BE49-F238E27FC236}">
                <a16:creationId xmlns:a16="http://schemas.microsoft.com/office/drawing/2014/main" id="{71447271-C8F8-4AB0-E4D8-B6787378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81" y="1043796"/>
            <a:ext cx="5111750" cy="5557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B1C623-F2AA-9C16-BCEC-E0BDC852346C}"/>
              </a:ext>
            </a:extLst>
          </p:cNvPr>
          <p:cNvSpPr txBox="1"/>
          <p:nvPr/>
        </p:nvSpPr>
        <p:spPr>
          <a:xfrm>
            <a:off x="7599049" y="215884"/>
            <a:ext cx="13457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Path 1</a:t>
            </a:r>
            <a:endParaRPr lang="he-I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578B1C-53A8-3C72-0127-8CF9D11AB917}"/>
              </a:ext>
            </a:extLst>
          </p:cNvPr>
          <p:cNvCxnSpPr/>
          <p:nvPr/>
        </p:nvCxnSpPr>
        <p:spPr>
          <a:xfrm>
            <a:off x="7944928" y="585216"/>
            <a:ext cx="0" cy="46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1B0682-30B9-305A-1B60-617A29150040}"/>
              </a:ext>
            </a:extLst>
          </p:cNvPr>
          <p:cNvSpPr txBox="1"/>
          <p:nvPr/>
        </p:nvSpPr>
        <p:spPr>
          <a:xfrm>
            <a:off x="10184101" y="233254"/>
            <a:ext cx="13457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Path 2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8A2A1-CB13-418A-DD08-EA7CE527B5C0}"/>
              </a:ext>
            </a:extLst>
          </p:cNvPr>
          <p:cNvCxnSpPr>
            <a:cxnSpLocks/>
          </p:cNvCxnSpPr>
          <p:nvPr/>
        </p:nvCxnSpPr>
        <p:spPr>
          <a:xfrm>
            <a:off x="10529981" y="602586"/>
            <a:ext cx="0" cy="195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3B006C-C320-B5AD-8BEA-2542D17337E9}"/>
              </a:ext>
            </a:extLst>
          </p:cNvPr>
          <p:cNvSpPr txBox="1">
            <a:spLocks/>
          </p:cNvSpPr>
          <p:nvPr/>
        </p:nvSpPr>
        <p:spPr>
          <a:xfrm>
            <a:off x="960872" y="2786332"/>
            <a:ext cx="5902061" cy="358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Path 1</a:t>
            </a:r>
          </a:p>
          <a:p>
            <a:pPr lvl="1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Predict </a:t>
            </a:r>
            <a:r>
              <a:rPr lang="en-US" dirty="0" err="1"/>
              <a:t>updrs</a:t>
            </a:r>
            <a:r>
              <a:rPr lang="en-US" dirty="0"/>
              <a:t> for V_48 by peptide vector</a:t>
            </a:r>
          </a:p>
          <a:p>
            <a:pPr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Path 2 </a:t>
            </a:r>
          </a:p>
          <a:p>
            <a:pPr lvl="1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Predict </a:t>
            </a:r>
            <a:r>
              <a:rPr lang="en-US" dirty="0" err="1"/>
              <a:t>updrs</a:t>
            </a:r>
            <a:r>
              <a:rPr lang="en-US" dirty="0"/>
              <a:t> for V_48 by previous </a:t>
            </a:r>
            <a:r>
              <a:rPr lang="en-US" dirty="0" err="1"/>
              <a:t>updrs</a:t>
            </a:r>
            <a:r>
              <a:rPr lang="en-US" dirty="0"/>
              <a:t> diagnostics    (V_0, V_6, V_18, V_24, V36)</a:t>
            </a:r>
          </a:p>
          <a:p>
            <a:pPr marL="0" indent="0" algn="l" rtl="0">
              <a:spcBef>
                <a:spcPts val="0"/>
              </a:spcBef>
              <a:buNone/>
            </a:pPr>
            <a:endParaRPr lang="en-US" dirty="0"/>
          </a:p>
          <a:p>
            <a:pPr lvl="1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Merge layers and predict </a:t>
            </a:r>
            <a:r>
              <a:rPr lang="en-US" dirty="0" err="1"/>
              <a:t>updrs</a:t>
            </a:r>
            <a:r>
              <a:rPr lang="en-US" dirty="0"/>
              <a:t> for V_48</a:t>
            </a:r>
          </a:p>
        </p:txBody>
      </p:sp>
    </p:spTree>
    <p:extLst>
      <p:ext uri="{BB962C8B-B14F-4D97-AF65-F5344CB8AC3E}">
        <p14:creationId xmlns:p14="http://schemas.microsoft.com/office/powerpoint/2010/main" val="3330868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1665-DA25-08E4-6506-B4693841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spc="200" dirty="0"/>
              <a:t>Approach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E39E-98D6-3011-666A-A92A43A7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5902061" cy="4133088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Path 1</a:t>
            </a:r>
          </a:p>
          <a:p>
            <a:pPr lvl="1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Predict </a:t>
            </a:r>
            <a:r>
              <a:rPr lang="en-US" dirty="0" err="1"/>
              <a:t>updrs</a:t>
            </a:r>
            <a:r>
              <a:rPr lang="en-US" dirty="0"/>
              <a:t> for V_48 by peptide vector</a:t>
            </a:r>
          </a:p>
          <a:p>
            <a:pPr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Path 2 </a:t>
            </a:r>
          </a:p>
          <a:p>
            <a:pPr lvl="1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Predict </a:t>
            </a:r>
            <a:r>
              <a:rPr lang="en-US" dirty="0" err="1"/>
              <a:t>updrs</a:t>
            </a:r>
            <a:r>
              <a:rPr lang="en-US" dirty="0"/>
              <a:t> for V_48 by previous </a:t>
            </a:r>
            <a:r>
              <a:rPr lang="en-US" dirty="0" err="1"/>
              <a:t>updrs</a:t>
            </a:r>
            <a:r>
              <a:rPr lang="en-US" dirty="0"/>
              <a:t> diagnostics    (V_0, V_6, V_18, V_24, V36)</a:t>
            </a:r>
          </a:p>
          <a:p>
            <a:pPr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Path 3</a:t>
            </a:r>
          </a:p>
          <a:p>
            <a:pPr lvl="1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Predict </a:t>
            </a:r>
            <a:r>
              <a:rPr lang="en-US" dirty="0" err="1"/>
              <a:t>updrs</a:t>
            </a:r>
            <a:r>
              <a:rPr lang="en-US" dirty="0"/>
              <a:t> for V_48 by protein blood samples from </a:t>
            </a:r>
          </a:p>
          <a:p>
            <a:pPr marL="128016" lvl="1" indent="0" algn="l" rtl="0">
              <a:spcBef>
                <a:spcPts val="0"/>
              </a:spcBef>
              <a:buNone/>
            </a:pPr>
            <a:r>
              <a:rPr lang="en-US" dirty="0"/>
              <a:t>  (V_0, V_18, V_36)</a:t>
            </a:r>
          </a:p>
          <a:p>
            <a:pPr marL="128016" lvl="1" indent="0" algn="l" rtl="0">
              <a:spcBef>
                <a:spcPts val="0"/>
              </a:spcBef>
              <a:buNone/>
            </a:pPr>
            <a:endParaRPr lang="en-US" dirty="0"/>
          </a:p>
          <a:p>
            <a:pPr lvl="1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Merge layers and predict </a:t>
            </a:r>
            <a:r>
              <a:rPr lang="en-US" dirty="0" err="1"/>
              <a:t>updrs</a:t>
            </a:r>
            <a:r>
              <a:rPr lang="en-US" dirty="0"/>
              <a:t> for V_48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CD46B691-A055-B687-A261-8AAFC54E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176" y="1635470"/>
            <a:ext cx="5288854" cy="4637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87824-A3E5-C704-1D05-6FDCDD1516B4}"/>
              </a:ext>
            </a:extLst>
          </p:cNvPr>
          <p:cNvSpPr txBox="1"/>
          <p:nvPr/>
        </p:nvSpPr>
        <p:spPr>
          <a:xfrm>
            <a:off x="6926189" y="664579"/>
            <a:ext cx="13457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Path 1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1BDCF-226C-7A7C-BF23-66087A624D3F}"/>
              </a:ext>
            </a:extLst>
          </p:cNvPr>
          <p:cNvSpPr txBox="1"/>
          <p:nvPr/>
        </p:nvSpPr>
        <p:spPr>
          <a:xfrm>
            <a:off x="8795245" y="664579"/>
            <a:ext cx="13457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Path 2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A67C8-1300-C27B-1280-AC0A906E5B3C}"/>
              </a:ext>
            </a:extLst>
          </p:cNvPr>
          <p:cNvSpPr txBox="1"/>
          <p:nvPr/>
        </p:nvSpPr>
        <p:spPr>
          <a:xfrm>
            <a:off x="10664302" y="664579"/>
            <a:ext cx="13457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Path 3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E529B1-70A5-A4E5-F32C-CE86BA3DC9C7}"/>
              </a:ext>
            </a:extLst>
          </p:cNvPr>
          <p:cNvCxnSpPr/>
          <p:nvPr/>
        </p:nvCxnSpPr>
        <p:spPr>
          <a:xfrm>
            <a:off x="7272068" y="1033911"/>
            <a:ext cx="0" cy="46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4E7FB2-BC06-E0F4-F420-4FB946CB0E3B}"/>
              </a:ext>
            </a:extLst>
          </p:cNvPr>
          <p:cNvCxnSpPr>
            <a:cxnSpLocks/>
          </p:cNvCxnSpPr>
          <p:nvPr/>
        </p:nvCxnSpPr>
        <p:spPr>
          <a:xfrm>
            <a:off x="9141125" y="1033911"/>
            <a:ext cx="0" cy="195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8FFE2B-5800-6319-648F-A5AE87AC9B54}"/>
              </a:ext>
            </a:extLst>
          </p:cNvPr>
          <p:cNvCxnSpPr>
            <a:cxnSpLocks/>
          </p:cNvCxnSpPr>
          <p:nvPr/>
        </p:nvCxnSpPr>
        <p:spPr>
          <a:xfrm>
            <a:off x="11036061" y="1101481"/>
            <a:ext cx="0" cy="18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42C4-A296-3B3B-3B2D-4736494A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64573"/>
          </a:xfrm>
        </p:spPr>
        <p:txBody>
          <a:bodyPr/>
          <a:lstStyle/>
          <a:p>
            <a:pPr rtl="0"/>
            <a:r>
              <a:rPr lang="en-US" dirty="0"/>
              <a:t>input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DF0D-4AE0-043E-1FC5-CB411BB2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02" y="1534886"/>
            <a:ext cx="10048399" cy="4774474"/>
          </a:xfrm>
        </p:spPr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 Raw medical data from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 err="1"/>
              <a:t>Patient_id</a:t>
            </a:r>
            <a:r>
              <a:rPr lang="en-US" dirty="0"/>
              <a:t> , </a:t>
            </a:r>
            <a:r>
              <a:rPr lang="en-US" dirty="0" err="1"/>
              <a:t>visit_mounth</a:t>
            </a:r>
            <a:r>
              <a:rPr lang="en-US" dirty="0"/>
              <a:t> , raw medical data</a:t>
            </a:r>
          </a:p>
          <a:p>
            <a:pPr marL="0" indent="0" algn="l" rtl="0">
              <a:buNone/>
            </a:pPr>
            <a:r>
              <a:rPr lang="en-US" dirty="0"/>
              <a:t>Train clinical data		train peptides  				train proteins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EB3BE-714B-4321-BC17-141DA622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2" y="2869090"/>
            <a:ext cx="2000529" cy="302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DD367-CC71-D620-1958-3BB6F20BD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471" y="2794507"/>
            <a:ext cx="4915586" cy="4143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32A32-1F47-FA9A-E0F5-74B205F3B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197" y="2839667"/>
            <a:ext cx="2172003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7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input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8CA-CB87-65CD-DA7D-168ECF1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72322"/>
            <a:ext cx="10060184" cy="4906537"/>
          </a:xfrm>
        </p:spPr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 Protein input file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 232,742  lines of data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1113 visits of 248 patients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227 proteins and corresponding values 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133B8-1DEB-5F09-9D7D-20240DA6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935" y="1867876"/>
            <a:ext cx="337232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4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Peptides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8CA-CB87-65CD-DA7D-168ECF1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5534"/>
            <a:ext cx="4429615" cy="3931920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Peptide input file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1113 visits of 248 patients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227 different types of proteins and 968 different peptides within abundance per each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  <a:p>
            <a:pPr lvl="1" rtl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he-IL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C622C0A9-EAE2-F4B4-A15C-E64183BD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9266"/>
            <a:ext cx="5455921" cy="45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DC7A-D9EC-79CC-5674-AE414283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Clinical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8CA-CB87-65CD-DA7D-168ECF1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Clinical data input file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2615 visits of 248 patients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 err="1"/>
              <a:t>Updrs</a:t>
            </a:r>
            <a:r>
              <a:rPr lang="en-US" dirty="0"/>
              <a:t>[1-4] – 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Inter"/>
                <a:hlinkClick r:id="rId2"/>
              </a:rPr>
              <a:t>Unified Parkinson's Disease Rating Scale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Inter"/>
              </a:rPr>
              <a:t> </a:t>
            </a:r>
            <a:br>
              <a:rPr lang="en-US" b="0" i="0" u="none" strike="noStrike" dirty="0">
                <a:solidFill>
                  <a:srgbClr val="202124"/>
                </a:solidFill>
                <a:effectLst/>
                <a:latin typeface="Inter"/>
              </a:rPr>
            </a:br>
            <a:r>
              <a:rPr lang="en-US" dirty="0"/>
              <a:t>clinical assessment for </a:t>
            </a: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Mentation, Behavior, and Mood 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cognitive impairments</a:t>
            </a:r>
            <a:endParaRPr lang="en-US" dirty="0"/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Activities of Daily Living (ADL) 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Evaluates the patient's ability to perform everyday tasks</a:t>
            </a:r>
            <a:endParaRPr lang="en-US" dirty="0"/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b="1" dirty="0"/>
              <a:t>Motor</a:t>
            </a:r>
            <a:r>
              <a:rPr lang="en-US" dirty="0"/>
              <a:t> 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comprehensive assessment of motor function</a:t>
            </a:r>
            <a:endParaRPr lang="en-US" dirty="0"/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Complications of Therapy 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complications arising from medication</a:t>
            </a:r>
            <a:endParaRPr lang="en-US" b="1" i="0" dirty="0">
              <a:effectLst/>
              <a:latin typeface="Söhne"/>
            </a:endParaRPr>
          </a:p>
          <a:p>
            <a:pPr lvl="2" algn="l" rtl="0">
              <a:buFont typeface="Arial" panose="020B0604020202020204" pitchFamily="34" charset="0"/>
              <a:buChar char="•"/>
            </a:pPr>
            <a:r>
              <a:rPr lang="en-US" dirty="0"/>
              <a:t>Clinical state on medication</a:t>
            </a:r>
          </a:p>
          <a:p>
            <a:pPr lvl="2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he-IL" dirty="0"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E31137E-61BA-5F8D-2FC9-41083DEB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355" y="640080"/>
            <a:ext cx="368347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2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1807-16F4-CBE0-9545-8A4643724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05543"/>
            <a:ext cx="9720073" cy="5503817"/>
          </a:xfrm>
        </p:spPr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3600" dirty="0"/>
              <a:t>Our task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2000" dirty="0"/>
              <a:t>Predict </a:t>
            </a:r>
            <a:r>
              <a:rPr lang="en-US" sz="2000" dirty="0" err="1"/>
              <a:t>updrs</a:t>
            </a:r>
            <a:r>
              <a:rPr lang="en-US" sz="2000" dirty="0"/>
              <a:t>[1-4] clinical </a:t>
            </a:r>
            <a:r>
              <a:rPr lang="en-US" sz="2000" dirty="0" err="1"/>
              <a:t>assesment</a:t>
            </a:r>
            <a:r>
              <a:rPr lang="en-US" sz="2000" dirty="0"/>
              <a:t> after 4 years from first diagnose (</a:t>
            </a:r>
            <a:r>
              <a:rPr lang="en-US" sz="2000" dirty="0" err="1"/>
              <a:t>mounth</a:t>
            </a:r>
            <a:r>
              <a:rPr lang="en-US" sz="2000" dirty="0"/>
              <a:t> 48) </a:t>
            </a:r>
          </a:p>
          <a:p>
            <a:pPr marL="128016" lvl="1" indent="0" algn="l" rtl="0">
              <a:buNone/>
            </a:pPr>
            <a:r>
              <a:rPr lang="en-US" sz="2000" dirty="0"/>
              <a:t>  based on patient medial history raw data</a:t>
            </a:r>
          </a:p>
          <a:p>
            <a:pPr algn="l" rtl="0"/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3200" dirty="0"/>
              <a:t>Data constraints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2000" dirty="0"/>
              <a:t>Many missing parameters or </a:t>
            </a:r>
            <a:r>
              <a:rPr lang="en-US" sz="2000" dirty="0" err="1"/>
              <a:t>updrs</a:t>
            </a:r>
            <a:r>
              <a:rPr lang="en-US" sz="2000" dirty="0"/>
              <a:t> clinical assessments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2000" dirty="0"/>
              <a:t>we have blood samples (protein/peptide) data for ~50%  of visits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2000" dirty="0" err="1"/>
              <a:t>Updrs</a:t>
            </a:r>
            <a:r>
              <a:rPr lang="en-US" sz="2000" dirty="0"/>
              <a:t> assessments provided by neurologists – may not be precise values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528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1665-DA25-08E4-6506-B4693841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spc="200" dirty="0"/>
              <a:t>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E39E-98D6-3011-666A-A92A43A7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l" rtl="0">
              <a:spcBef>
                <a:spcPts val="0"/>
              </a:spcBef>
              <a:buNone/>
            </a:pPr>
            <a:r>
              <a:rPr lang="en-US" dirty="0"/>
              <a:t>Predict </a:t>
            </a:r>
            <a:r>
              <a:rPr lang="en-US" dirty="0" err="1"/>
              <a:t>updrs</a:t>
            </a:r>
            <a:r>
              <a:rPr lang="en-US" dirty="0"/>
              <a:t>[1-4] for month 48 by peptide input data within </a:t>
            </a:r>
            <a:r>
              <a:rPr lang="en-US" b="1" dirty="0"/>
              <a:t>fully connected </a:t>
            </a:r>
            <a:r>
              <a:rPr lang="en-US" dirty="0"/>
              <a:t>neural network </a:t>
            </a:r>
          </a:p>
        </p:txBody>
      </p:sp>
      <p:pic>
        <p:nvPicPr>
          <p:cNvPr id="6" name="Picture 5" descr="A diagram of a function&#10;&#10;Description automatically generated">
            <a:extLst>
              <a:ext uri="{FF2B5EF4-FFF2-40B4-BE49-F238E27FC236}">
                <a16:creationId xmlns:a16="http://schemas.microsoft.com/office/drawing/2014/main" id="{0A772A86-FE2E-EF4A-33D0-9354CD88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526" y="640080"/>
            <a:ext cx="2231136" cy="557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A5A1F-4CCD-BCED-E098-8E320ABE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17" y="3466363"/>
            <a:ext cx="5902061" cy="26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3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6A08-85DF-0A1C-6A58-8BC4A9AF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Training loss outline procedure</a:t>
            </a:r>
            <a:endParaRPr lang="he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9B3AAD-9951-6BAF-A05A-0CC6648C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785" y="1076960"/>
            <a:ext cx="4429615" cy="3474720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Loss should be minimized during training 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66A83133-BDFB-69F2-1D5D-B63CEA5A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4008"/>
            <a:ext cx="9482672" cy="43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6A08-85DF-0A1C-6A58-8BC4A9AF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Training loss</a:t>
            </a:r>
            <a:endParaRPr lang="he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9B3AAD-9951-6BAF-A05A-0CC6648C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97" y="2340864"/>
            <a:ext cx="4429615" cy="3931920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Fit coverage failed  - why ?</a:t>
            </a:r>
          </a:p>
        </p:txBody>
      </p:sp>
      <p:pic>
        <p:nvPicPr>
          <p:cNvPr id="5" name="Content Placeholder 4" descr="A graph of a training and validation loss&#10;&#10;Description automatically generated">
            <a:extLst>
              <a:ext uri="{FF2B5EF4-FFF2-40B4-BE49-F238E27FC236}">
                <a16:creationId xmlns:a16="http://schemas.microsoft.com/office/drawing/2014/main" id="{D72B4907-E878-3A0D-3AD0-CDF372AE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19" y="1261487"/>
            <a:ext cx="8384347" cy="55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89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18835</TotalTime>
  <Words>516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Inter</vt:lpstr>
      <vt:lpstr>NewBaskerville-Italic</vt:lpstr>
      <vt:lpstr>NewBaskerville-Roman</vt:lpstr>
      <vt:lpstr>Söhne</vt:lpstr>
      <vt:lpstr>Tw Cen MT</vt:lpstr>
      <vt:lpstr>Tw Cen MT Condensed</vt:lpstr>
      <vt:lpstr>Wingdings 3</vt:lpstr>
      <vt:lpstr>Integral</vt:lpstr>
      <vt:lpstr>Parkinson's Disease Progression Prediction </vt:lpstr>
      <vt:lpstr>input data</vt:lpstr>
      <vt:lpstr>Protein input</vt:lpstr>
      <vt:lpstr>Peptides Data</vt:lpstr>
      <vt:lpstr>Clinical data</vt:lpstr>
      <vt:lpstr>PowerPoint Presentation</vt:lpstr>
      <vt:lpstr>Approach 1</vt:lpstr>
      <vt:lpstr>Training loss outline procedure</vt:lpstr>
      <vt:lpstr>Training loss</vt:lpstr>
      <vt:lpstr>Training loss within data normalization</vt:lpstr>
      <vt:lpstr>Overfit</vt:lpstr>
      <vt:lpstr>Long Short-Term Memory (LSTM) Network</vt:lpstr>
      <vt:lpstr>Approach 2</vt:lpstr>
      <vt:lpstr>Keras Functional API</vt:lpstr>
      <vt:lpstr>Approach 3</vt:lpstr>
      <vt:lpstr>Approach 4</vt:lpstr>
    </vt:vector>
  </TitlesOfParts>
  <Company>Mobileye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Minerbi</dc:creator>
  <cp:lastModifiedBy>Ran Minerbi</cp:lastModifiedBy>
  <cp:revision>50</cp:revision>
  <dcterms:created xsi:type="dcterms:W3CDTF">2023-12-17T15:46:06Z</dcterms:created>
  <dcterms:modified xsi:type="dcterms:W3CDTF">2024-01-01T08:26:33Z</dcterms:modified>
</cp:coreProperties>
</file>