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5" r:id="rId25"/>
    <p:sldId id="289" r:id="rId26"/>
    <p:sldId id="286" r:id="rId27"/>
    <p:sldId id="288" r:id="rId28"/>
    <p:sldId id="287" r:id="rId29"/>
    <p:sldId id="279" r:id="rId30"/>
    <p:sldId id="280" r:id="rId31"/>
    <p:sldId id="281" r:id="rId32"/>
    <p:sldId id="282" r:id="rId33"/>
    <p:sldId id="283" r:id="rId34"/>
    <p:sldId id="284"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D2AC4B6-22D1-4897-BEEC-BAE51B109DDC}"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F52F7-D87E-4AF0-AD13-C24CE730581A}" type="slidenum">
              <a:rPr lang="en-US" smtClean="0"/>
              <a:t>‹#›</a:t>
            </a:fld>
            <a:endParaRPr lang="en-US"/>
          </a:p>
        </p:txBody>
      </p:sp>
    </p:spTree>
    <p:extLst>
      <p:ext uri="{BB962C8B-B14F-4D97-AF65-F5344CB8AC3E}">
        <p14:creationId xmlns:p14="http://schemas.microsoft.com/office/powerpoint/2010/main" val="2372755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2AC4B6-22D1-4897-BEEC-BAE51B109DDC}"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F52F7-D87E-4AF0-AD13-C24CE730581A}" type="slidenum">
              <a:rPr lang="en-US" smtClean="0"/>
              <a:t>‹#›</a:t>
            </a:fld>
            <a:endParaRPr lang="en-US"/>
          </a:p>
        </p:txBody>
      </p:sp>
    </p:spTree>
    <p:extLst>
      <p:ext uri="{BB962C8B-B14F-4D97-AF65-F5344CB8AC3E}">
        <p14:creationId xmlns:p14="http://schemas.microsoft.com/office/powerpoint/2010/main" val="290132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2AC4B6-22D1-4897-BEEC-BAE51B109DDC}"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F52F7-D87E-4AF0-AD13-C24CE730581A}" type="slidenum">
              <a:rPr lang="en-US" smtClean="0"/>
              <a:t>‹#›</a:t>
            </a:fld>
            <a:endParaRPr lang="en-US"/>
          </a:p>
        </p:txBody>
      </p:sp>
    </p:spTree>
    <p:extLst>
      <p:ext uri="{BB962C8B-B14F-4D97-AF65-F5344CB8AC3E}">
        <p14:creationId xmlns:p14="http://schemas.microsoft.com/office/powerpoint/2010/main" val="3720868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2AC4B6-22D1-4897-BEEC-BAE51B109DDC}"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F52F7-D87E-4AF0-AD13-C24CE730581A}" type="slidenum">
              <a:rPr lang="en-US" smtClean="0"/>
              <a:t>‹#›</a:t>
            </a:fld>
            <a:endParaRPr lang="en-US"/>
          </a:p>
        </p:txBody>
      </p:sp>
    </p:spTree>
    <p:extLst>
      <p:ext uri="{BB962C8B-B14F-4D97-AF65-F5344CB8AC3E}">
        <p14:creationId xmlns:p14="http://schemas.microsoft.com/office/powerpoint/2010/main" val="3592538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AC4B6-22D1-4897-BEEC-BAE51B109DDC}"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F52F7-D87E-4AF0-AD13-C24CE730581A}" type="slidenum">
              <a:rPr lang="en-US" smtClean="0"/>
              <a:t>‹#›</a:t>
            </a:fld>
            <a:endParaRPr lang="en-US"/>
          </a:p>
        </p:txBody>
      </p:sp>
    </p:spTree>
    <p:extLst>
      <p:ext uri="{BB962C8B-B14F-4D97-AF65-F5344CB8AC3E}">
        <p14:creationId xmlns:p14="http://schemas.microsoft.com/office/powerpoint/2010/main" val="301252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2AC4B6-22D1-4897-BEEC-BAE51B109DDC}"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F52F7-D87E-4AF0-AD13-C24CE730581A}" type="slidenum">
              <a:rPr lang="en-US" smtClean="0"/>
              <a:t>‹#›</a:t>
            </a:fld>
            <a:endParaRPr lang="en-US"/>
          </a:p>
        </p:txBody>
      </p:sp>
    </p:spTree>
    <p:extLst>
      <p:ext uri="{BB962C8B-B14F-4D97-AF65-F5344CB8AC3E}">
        <p14:creationId xmlns:p14="http://schemas.microsoft.com/office/powerpoint/2010/main" val="649841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2AC4B6-22D1-4897-BEEC-BAE51B109DDC}" type="datetimeFigureOut">
              <a:rPr lang="en-US" smtClean="0"/>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DF52F7-D87E-4AF0-AD13-C24CE730581A}" type="slidenum">
              <a:rPr lang="en-US" smtClean="0"/>
              <a:t>‹#›</a:t>
            </a:fld>
            <a:endParaRPr lang="en-US"/>
          </a:p>
        </p:txBody>
      </p:sp>
    </p:spTree>
    <p:extLst>
      <p:ext uri="{BB962C8B-B14F-4D97-AF65-F5344CB8AC3E}">
        <p14:creationId xmlns:p14="http://schemas.microsoft.com/office/powerpoint/2010/main" val="1225021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2AC4B6-22D1-4897-BEEC-BAE51B109DDC}" type="datetimeFigureOut">
              <a:rPr lang="en-US" smtClean="0"/>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DF52F7-D87E-4AF0-AD13-C24CE730581A}" type="slidenum">
              <a:rPr lang="en-US" smtClean="0"/>
              <a:t>‹#›</a:t>
            </a:fld>
            <a:endParaRPr lang="en-US"/>
          </a:p>
        </p:txBody>
      </p:sp>
    </p:spTree>
    <p:extLst>
      <p:ext uri="{BB962C8B-B14F-4D97-AF65-F5344CB8AC3E}">
        <p14:creationId xmlns:p14="http://schemas.microsoft.com/office/powerpoint/2010/main" val="273601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AC4B6-22D1-4897-BEEC-BAE51B109DDC}" type="datetimeFigureOut">
              <a:rPr lang="en-US" smtClean="0"/>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DF52F7-D87E-4AF0-AD13-C24CE730581A}" type="slidenum">
              <a:rPr lang="en-US" smtClean="0"/>
              <a:t>‹#›</a:t>
            </a:fld>
            <a:endParaRPr lang="en-US"/>
          </a:p>
        </p:txBody>
      </p:sp>
    </p:spTree>
    <p:extLst>
      <p:ext uri="{BB962C8B-B14F-4D97-AF65-F5344CB8AC3E}">
        <p14:creationId xmlns:p14="http://schemas.microsoft.com/office/powerpoint/2010/main" val="381071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AC4B6-22D1-4897-BEEC-BAE51B109DDC}"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F52F7-D87E-4AF0-AD13-C24CE730581A}" type="slidenum">
              <a:rPr lang="en-US" smtClean="0"/>
              <a:t>‹#›</a:t>
            </a:fld>
            <a:endParaRPr lang="en-US"/>
          </a:p>
        </p:txBody>
      </p:sp>
    </p:spTree>
    <p:extLst>
      <p:ext uri="{BB962C8B-B14F-4D97-AF65-F5344CB8AC3E}">
        <p14:creationId xmlns:p14="http://schemas.microsoft.com/office/powerpoint/2010/main" val="255089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2AC4B6-22D1-4897-BEEC-BAE51B109DDC}"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F52F7-D87E-4AF0-AD13-C24CE730581A}" type="slidenum">
              <a:rPr lang="en-US" smtClean="0"/>
              <a:t>‹#›</a:t>
            </a:fld>
            <a:endParaRPr lang="en-US"/>
          </a:p>
        </p:txBody>
      </p:sp>
    </p:spTree>
    <p:extLst>
      <p:ext uri="{BB962C8B-B14F-4D97-AF65-F5344CB8AC3E}">
        <p14:creationId xmlns:p14="http://schemas.microsoft.com/office/powerpoint/2010/main" val="122374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2AC4B6-22D1-4897-BEEC-BAE51B109DDC}" type="datetimeFigureOut">
              <a:rPr lang="en-US" smtClean="0"/>
              <a:t>10/12/2020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F52F7-D87E-4AF0-AD13-C24CE730581A}" type="slidenum">
              <a:rPr lang="en-US" smtClean="0"/>
              <a:t>‹#›</a:t>
            </a:fld>
            <a:endParaRPr lang="en-US"/>
          </a:p>
        </p:txBody>
      </p:sp>
    </p:spTree>
    <p:extLst>
      <p:ext uri="{BB962C8B-B14F-4D97-AF65-F5344CB8AC3E}">
        <p14:creationId xmlns:p14="http://schemas.microsoft.com/office/powerpoint/2010/main" val="3495864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Operating System - I</a:t>
            </a:r>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Chapter -4 </a:t>
            </a:r>
          </a:p>
          <a:p>
            <a:r>
              <a:rPr lang="en-US" dirty="0">
                <a:latin typeface="Times New Roman" panose="02020603050405020304" pitchFamily="18" charset="0"/>
                <a:cs typeface="Times New Roman" panose="02020603050405020304" pitchFamily="18" charset="0"/>
              </a:rPr>
              <a:t>Linkers and Loaders</a:t>
            </a:r>
          </a:p>
        </p:txBody>
      </p:sp>
    </p:spTree>
    <p:extLst>
      <p:ext uri="{BB962C8B-B14F-4D97-AF65-F5344CB8AC3E}">
        <p14:creationId xmlns:p14="http://schemas.microsoft.com/office/powerpoint/2010/main" val="1119900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101" y="0"/>
            <a:ext cx="12027899" cy="5262979"/>
          </a:xfrm>
          <a:prstGeom prst="rect">
            <a:avLst/>
          </a:prstGeom>
          <a:noFill/>
        </p:spPr>
        <p:txBody>
          <a:bodyPr wrap="square" rtlCol="0">
            <a:spAutoFit/>
          </a:bodyPr>
          <a:lstStyle/>
          <a:p>
            <a:pPr marL="514350" indent="-514350">
              <a:buAutoNum type="arabicPeriod"/>
            </a:pPr>
            <a:r>
              <a:rPr lang="en-US" sz="2800" kern="1200" dirty="0">
                <a:solidFill>
                  <a:schemeClr val="tx1"/>
                </a:solidFill>
                <a:latin typeface="Times New Roman" panose="02020603050405020304" pitchFamily="18" charset="0"/>
                <a:cs typeface="Times New Roman" panose="02020603050405020304" pitchFamily="18" charset="0"/>
              </a:rPr>
              <a:t>If </a:t>
            </a:r>
            <a:r>
              <a:rPr lang="en-US" sz="2800" i="1" kern="1200" dirty="0">
                <a:solidFill>
                  <a:schemeClr val="tx1"/>
                </a:solidFill>
                <a:latin typeface="Times New Roman" panose="02020603050405020304" pitchFamily="18" charset="0"/>
                <a:cs typeface="Times New Roman" panose="02020603050405020304" pitchFamily="18" charset="0"/>
              </a:rPr>
              <a:t>Linked origin ≠ Translated origin,</a:t>
            </a:r>
            <a:r>
              <a:rPr lang="en-US" sz="2800" kern="1200" dirty="0">
                <a:solidFill>
                  <a:schemeClr val="tx1"/>
                </a:solidFill>
                <a:latin typeface="Times New Roman" panose="02020603050405020304" pitchFamily="18" charset="0"/>
                <a:cs typeface="Times New Roman" panose="02020603050405020304" pitchFamily="18" charset="0"/>
              </a:rPr>
              <a:t> relocation must be performed by the linker</a:t>
            </a:r>
          </a:p>
          <a:p>
            <a:pPr marL="514350" indent="-514350">
              <a:buAutoNum type="arabicPeriod"/>
            </a:pPr>
            <a:r>
              <a:rPr lang="en-US" sz="2800" dirty="0">
                <a:latin typeface="Times New Roman" panose="02020603050405020304" pitchFamily="18" charset="0"/>
                <a:cs typeface="Times New Roman" panose="02020603050405020304" pitchFamily="18" charset="0"/>
              </a:rPr>
              <a:t>If </a:t>
            </a:r>
            <a:r>
              <a:rPr lang="en-US" sz="2800" i="1" dirty="0">
                <a:latin typeface="Times New Roman" panose="02020603050405020304" pitchFamily="18" charset="0"/>
                <a:cs typeface="Times New Roman" panose="02020603050405020304" pitchFamily="18" charset="0"/>
              </a:rPr>
              <a:t>Linked origin ≠ Load origin,</a:t>
            </a:r>
            <a:r>
              <a:rPr lang="en-US" sz="2800" dirty="0">
                <a:latin typeface="Times New Roman" panose="02020603050405020304" pitchFamily="18" charset="0"/>
                <a:cs typeface="Times New Roman" panose="02020603050405020304" pitchFamily="18" charset="0"/>
              </a:rPr>
              <a:t> relocation must be performed by the loader</a:t>
            </a:r>
          </a:p>
          <a:p>
            <a:r>
              <a:rPr lang="en-US" sz="2800" kern="1200" dirty="0">
                <a:solidFill>
                  <a:schemeClr val="tx1"/>
                </a:solidFill>
                <a:latin typeface="Times New Roman" panose="02020603050405020304" pitchFamily="18" charset="0"/>
                <a:cs typeface="Times New Roman" panose="02020603050405020304" pitchFamily="18" charset="0"/>
              </a:rPr>
              <a:t>In general, a linker always performs relocation, whereas some loaders do not.</a:t>
            </a:r>
          </a:p>
          <a:p>
            <a:endParaRPr lang="en-US" sz="2800" dirty="0">
              <a:latin typeface="Times New Roman" panose="02020603050405020304" pitchFamily="18" charset="0"/>
              <a:cs typeface="Times New Roman" panose="02020603050405020304" pitchFamily="18" charset="0"/>
            </a:endParaRPr>
          </a:p>
          <a:p>
            <a:pPr algn="just"/>
            <a:r>
              <a:rPr lang="en-US" sz="2800" kern="1200" dirty="0">
                <a:solidFill>
                  <a:schemeClr val="tx1"/>
                </a:solidFill>
                <a:latin typeface="Times New Roman" panose="02020603050405020304" pitchFamily="18" charset="0"/>
                <a:cs typeface="Times New Roman" panose="02020603050405020304" pitchFamily="18" charset="0"/>
              </a:rPr>
              <a:t>Loaders that do not perform relocation- i.e.</a:t>
            </a:r>
            <a:r>
              <a:rPr lang="en-US" sz="2800" i="1" kern="1200" dirty="0">
                <a:solidFill>
                  <a:schemeClr val="tx1"/>
                </a:solidFill>
                <a:latin typeface="Times New Roman" panose="02020603050405020304" pitchFamily="18" charset="0"/>
                <a:cs typeface="Times New Roman" panose="02020603050405020304" pitchFamily="18" charset="0"/>
              </a:rPr>
              <a:t> Load origin = Linked origin, </a:t>
            </a:r>
            <a:r>
              <a:rPr lang="en-US" sz="2800" kern="1200" dirty="0">
                <a:solidFill>
                  <a:schemeClr val="tx1"/>
                </a:solidFill>
                <a:latin typeface="Times New Roman" panose="02020603050405020304" pitchFamily="18" charset="0"/>
                <a:cs typeface="Times New Roman" panose="02020603050405020304" pitchFamily="18" charset="0"/>
              </a:rPr>
              <a:t>such loaders are called as </a:t>
            </a:r>
            <a:r>
              <a:rPr lang="en-US" sz="2800" i="1" kern="1200" dirty="0">
                <a:solidFill>
                  <a:schemeClr val="tx1"/>
                </a:solidFill>
                <a:latin typeface="Times New Roman" panose="02020603050405020304" pitchFamily="18" charset="0"/>
                <a:cs typeface="Times New Roman" panose="02020603050405020304" pitchFamily="18" charset="0"/>
              </a:rPr>
              <a:t>absolute loaders. </a:t>
            </a:r>
            <a:r>
              <a:rPr lang="en-US" sz="2800" dirty="0">
                <a:latin typeface="Times New Roman" panose="02020603050405020304" pitchFamily="18" charset="0"/>
                <a:cs typeface="Times New Roman" panose="02020603050405020304" pitchFamily="18" charset="0"/>
              </a:rPr>
              <a:t>In</a:t>
            </a:r>
            <a:r>
              <a:rPr lang="en-US" sz="2800" kern="1200" dirty="0">
                <a:solidFill>
                  <a:schemeClr val="tx1"/>
                </a:solidFill>
                <a:latin typeface="Times New Roman" panose="02020603050405020304" pitchFamily="18" charset="0"/>
                <a:cs typeface="Times New Roman" panose="02020603050405020304" pitchFamily="18" charset="0"/>
              </a:rPr>
              <a:t> this case, “Load origin” and Linked Origin” are termed interchangeably.</a:t>
            </a:r>
            <a:endParaRPr lang="en-US" sz="2800" i="1" kern="1200" dirty="0">
              <a:solidFill>
                <a:schemeClr val="tx1"/>
              </a:solidFill>
              <a:latin typeface="Times New Roman" panose="02020603050405020304" pitchFamily="18" charset="0"/>
              <a:cs typeface="Times New Roman" panose="02020603050405020304" pitchFamily="18" charset="0"/>
            </a:endParaRPr>
          </a:p>
          <a:p>
            <a:pPr algn="just"/>
            <a:endParaRPr lang="en-US" sz="2800" i="1" dirty="0">
              <a:latin typeface="Times New Roman" panose="02020603050405020304" pitchFamily="18" charset="0"/>
              <a:cs typeface="Times New Roman" panose="02020603050405020304" pitchFamily="18" charset="0"/>
            </a:endParaRPr>
          </a:p>
          <a:p>
            <a:pPr algn="just"/>
            <a:r>
              <a:rPr lang="en-US" sz="2800" kern="1200" dirty="0">
                <a:solidFill>
                  <a:schemeClr val="tx1"/>
                </a:solidFill>
                <a:latin typeface="Times New Roman" panose="02020603050405020304" pitchFamily="18" charset="0"/>
                <a:cs typeface="Times New Roman" panose="02020603050405020304" pitchFamily="18" charset="0"/>
              </a:rPr>
              <a:t>Loaders that perform relocation are called as </a:t>
            </a:r>
            <a:r>
              <a:rPr lang="en-US" sz="2800" i="1" kern="1200" dirty="0">
                <a:solidFill>
                  <a:schemeClr val="tx1"/>
                </a:solidFill>
                <a:latin typeface="Times New Roman" panose="02020603050405020304" pitchFamily="18" charset="0"/>
                <a:cs typeface="Times New Roman" panose="02020603050405020304" pitchFamily="18" charset="0"/>
              </a:rPr>
              <a:t>relocating loaders.</a:t>
            </a:r>
          </a:p>
          <a:p>
            <a:pPr algn="just"/>
            <a:endParaRPr lang="en-US" sz="2800" kern="1200" dirty="0">
              <a:solidFill>
                <a:schemeClr val="tx1"/>
              </a:solidFill>
              <a:latin typeface="Times New Roman" panose="02020603050405020304" pitchFamily="18" charset="0"/>
              <a:cs typeface="Times New Roman" panose="02020603050405020304" pitchFamily="18" charset="0"/>
            </a:endParaRPr>
          </a:p>
          <a:p>
            <a:endParaRPr lang="en-US" sz="2800"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933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20015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Consider the following assembly program and its generated code:</a:t>
            </a:r>
          </a:p>
        </p:txBody>
      </p:sp>
      <p:graphicFrame>
        <p:nvGraphicFramePr>
          <p:cNvPr id="4" name="Table 3"/>
          <p:cNvGraphicFramePr>
            <a:graphicFrameLocks noGrp="1"/>
          </p:cNvGraphicFramePr>
          <p:nvPr>
            <p:extLst>
              <p:ext uri="{D42A27DB-BD31-4B8C-83A1-F6EECF244321}">
                <p14:modId xmlns:p14="http://schemas.microsoft.com/office/powerpoint/2010/main" val="2279927930"/>
              </p:ext>
            </p:extLst>
          </p:nvPr>
        </p:nvGraphicFramePr>
        <p:xfrm>
          <a:off x="333375" y="523220"/>
          <a:ext cx="11144250" cy="6304280"/>
        </p:xfrm>
        <a:graphic>
          <a:graphicData uri="http://schemas.openxmlformats.org/drawingml/2006/table">
            <a:tbl>
              <a:tblPr firstRow="1" bandRow="1"/>
              <a:tblGrid>
                <a:gridCol w="2228850">
                  <a:extLst>
                    <a:ext uri="{9D8B030D-6E8A-4147-A177-3AD203B41FA5}">
                      <a16:colId xmlns:a16="http://schemas.microsoft.com/office/drawing/2014/main" val="20000"/>
                    </a:ext>
                  </a:extLst>
                </a:gridCol>
                <a:gridCol w="1303193">
                  <a:extLst>
                    <a:ext uri="{9D8B030D-6E8A-4147-A177-3AD203B41FA5}">
                      <a16:colId xmlns:a16="http://schemas.microsoft.com/office/drawing/2014/main" val="20001"/>
                    </a:ext>
                  </a:extLst>
                </a:gridCol>
                <a:gridCol w="1797627">
                  <a:extLst>
                    <a:ext uri="{9D8B030D-6E8A-4147-A177-3AD203B41FA5}">
                      <a16:colId xmlns:a16="http://schemas.microsoft.com/office/drawing/2014/main" val="20002"/>
                    </a:ext>
                  </a:extLst>
                </a:gridCol>
                <a:gridCol w="1091046">
                  <a:extLst>
                    <a:ext uri="{9D8B030D-6E8A-4147-A177-3AD203B41FA5}">
                      <a16:colId xmlns:a16="http://schemas.microsoft.com/office/drawing/2014/main" val="20003"/>
                    </a:ext>
                  </a:extLst>
                </a:gridCol>
                <a:gridCol w="4723534">
                  <a:extLst>
                    <a:ext uri="{9D8B030D-6E8A-4147-A177-3AD203B41FA5}">
                      <a16:colId xmlns:a16="http://schemas.microsoft.com/office/drawing/2014/main" val="20004"/>
                    </a:ext>
                  </a:extLst>
                </a:gridCol>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i="1" u="sng" dirty="0"/>
                        <a:t>Statement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i="1" u="sng" dirty="0"/>
                        <a:t>Address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i="1" u="sng" dirty="0"/>
                        <a:t>Code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ORIGIN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500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ENTRY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TOTAL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EXTRN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aseline="0" dirty="0"/>
                        <a:t>MAX, ALPHA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READ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500)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+ 09 0 540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r"/>
                      <a:r>
                        <a:rPr lang="en-US" dirty="0"/>
                        <a:t>LOOP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501)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MOVER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AREG, ALPHA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518)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+ 04 1 000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ANY, MAX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519)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+ 06 6 000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LT, LOOP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538)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+ 06 1 501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STOP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539)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+ 00 0 000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70840">
                <a:tc>
                  <a:txBody>
                    <a:bodyPr/>
                    <a:lstStyle/>
                    <a:p>
                      <a:pPr algn="r"/>
                      <a:r>
                        <a:rPr lang="en-US" dirty="0"/>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DS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540)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70840">
                <a:tc>
                  <a:txBody>
                    <a:bodyPr/>
                    <a:lstStyle/>
                    <a:p>
                      <a:pPr algn="r"/>
                      <a:r>
                        <a:rPr lang="en-US" dirty="0"/>
                        <a:t>TOTAL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DS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541)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END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57351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155" y="0"/>
            <a:ext cx="11710554" cy="684289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Example: correcting addresses used in address sensitive instructions:</a:t>
            </a:r>
          </a:p>
          <a:p>
            <a:pPr algn="just"/>
            <a:r>
              <a:rPr lang="en-US" sz="2800" dirty="0">
                <a:latin typeface="Times New Roman" panose="02020603050405020304" pitchFamily="18" charset="0"/>
                <a:cs typeface="Times New Roman" panose="02020603050405020304" pitchFamily="18" charset="0"/>
              </a:rPr>
              <a:t>The translated origin of the program in slide no. 11 is 500. The translated time address of symbol A is 540. The instruction corresponding to the statement READ A uses the address 540, hence it is an address sensitive instruction. If the linked origin is 900, A would have the linked address 940, hence the address in the READ instruction should be corrected to 940. similarly the instruction in translated memory word 538 uses the address 501, the address of LOOP. It should be corrected to 901.</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Performing relocation</a:t>
            </a:r>
          </a:p>
          <a:p>
            <a:pPr algn="just"/>
            <a:r>
              <a:rPr lang="en-US" sz="2800" dirty="0">
                <a:latin typeface="Times New Roman" panose="02020603050405020304" pitchFamily="18" charset="0"/>
                <a:cs typeface="Times New Roman" panose="02020603050405020304" pitchFamily="18" charset="0"/>
              </a:rPr>
              <a:t>Let the translated and linked origins of program P be </a:t>
            </a:r>
            <a:r>
              <a:rPr lang="en-US" sz="2800" i="1" dirty="0" err="1">
                <a:latin typeface="Times New Roman" panose="02020603050405020304" pitchFamily="18" charset="0"/>
                <a:cs typeface="Times New Roman" panose="02020603050405020304" pitchFamily="18" charset="0"/>
              </a:rPr>
              <a:t>t_origin</a:t>
            </a:r>
            <a:r>
              <a:rPr lang="en-US" sz="2800" i="1" baseline="-25000" dirty="0" err="1">
                <a:latin typeface="Times New Roman" panose="02020603050405020304" pitchFamily="18" charset="0"/>
                <a:cs typeface="Times New Roman" panose="02020603050405020304" pitchFamily="18" charset="0"/>
              </a:rPr>
              <a:t>p</a:t>
            </a:r>
            <a:r>
              <a:rPr lang="en-US" sz="2800" i="1" dirty="0">
                <a:latin typeface="Times New Roman" panose="02020603050405020304" pitchFamily="18" charset="0"/>
                <a:cs typeface="Times New Roman" panose="02020603050405020304" pitchFamily="18" charset="0"/>
              </a:rPr>
              <a:t>  and </a:t>
            </a:r>
            <a:r>
              <a:rPr lang="en-US" sz="2800" i="1" dirty="0" err="1">
                <a:latin typeface="Times New Roman" panose="02020603050405020304" pitchFamily="18" charset="0"/>
                <a:cs typeface="Times New Roman" panose="02020603050405020304" pitchFamily="18" charset="0"/>
              </a:rPr>
              <a:t>l_origin</a:t>
            </a:r>
            <a:r>
              <a:rPr lang="en-US" sz="2800" i="1" baseline="-25000" dirty="0" err="1">
                <a:latin typeface="Times New Roman" panose="02020603050405020304" pitchFamily="18" charset="0"/>
                <a:cs typeface="Times New Roman" panose="02020603050405020304" pitchFamily="18" charset="0"/>
              </a:rPr>
              <a:t>p</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respectively. consider a symbol </a:t>
            </a:r>
            <a:r>
              <a:rPr lang="en-US" sz="2800" i="1" dirty="0" err="1">
                <a:latin typeface="Times New Roman" panose="02020603050405020304" pitchFamily="18" charset="0"/>
                <a:cs typeface="Times New Roman" panose="02020603050405020304" pitchFamily="18" charset="0"/>
              </a:rPr>
              <a:t>symb</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P. let its translation time address be </a:t>
            </a:r>
            <a:r>
              <a:rPr lang="en-US" sz="2800" dirty="0" err="1">
                <a:latin typeface="Times New Roman" panose="02020603050405020304" pitchFamily="18" charset="0"/>
                <a:cs typeface="Times New Roman" panose="02020603050405020304" pitchFamily="18" charset="0"/>
              </a:rPr>
              <a:t>t</a:t>
            </a:r>
            <a:r>
              <a:rPr lang="en-US" sz="2800" i="1" baseline="-25000" dirty="0" err="1">
                <a:latin typeface="Times New Roman" panose="02020603050405020304" pitchFamily="18" charset="0"/>
                <a:cs typeface="Times New Roman" panose="02020603050405020304" pitchFamily="18" charset="0"/>
              </a:rPr>
              <a:t>symb</a:t>
            </a:r>
            <a:r>
              <a:rPr lang="en-US" sz="2800" dirty="0">
                <a:latin typeface="Times New Roman" panose="02020603050405020304" pitchFamily="18" charset="0"/>
                <a:cs typeface="Times New Roman" panose="02020603050405020304" pitchFamily="18" charset="0"/>
              </a:rPr>
              <a:t> and linked address be </a:t>
            </a:r>
            <a:r>
              <a:rPr lang="en-US" sz="2800" dirty="0" err="1">
                <a:latin typeface="Times New Roman" panose="02020603050405020304" pitchFamily="18" charset="0"/>
                <a:cs typeface="Times New Roman" panose="02020603050405020304" pitchFamily="18" charset="0"/>
              </a:rPr>
              <a:t>l</a:t>
            </a:r>
            <a:r>
              <a:rPr lang="en-US" sz="2800" baseline="-25000" dirty="0" err="1">
                <a:latin typeface="Times New Roman" panose="02020603050405020304" pitchFamily="18" charset="0"/>
                <a:cs typeface="Times New Roman" panose="02020603050405020304" pitchFamily="18" charset="0"/>
              </a:rPr>
              <a:t>symb</a:t>
            </a:r>
            <a:r>
              <a:rPr lang="en-US" sz="2800" baseline="-25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
            </a:r>
            <a:r>
              <a:rPr lang="en-US" sz="2800" baseline="-25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relocation factor of P is defined as follows:</a:t>
            </a:r>
          </a:p>
          <a:p>
            <a:pPr algn="just"/>
            <a:r>
              <a:rPr lang="en-US" sz="2800" i="1" baseline="-25000"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relocation_factor</a:t>
            </a:r>
            <a:r>
              <a:rPr lang="en-US" sz="2800" i="1" baseline="-25000" dirty="0" err="1">
                <a:latin typeface="Times New Roman" panose="02020603050405020304" pitchFamily="18" charset="0"/>
                <a:cs typeface="Times New Roman" panose="02020603050405020304" pitchFamily="18" charset="0"/>
              </a:rPr>
              <a:t>p</a:t>
            </a:r>
            <a:r>
              <a:rPr lang="en-US" sz="2800" i="1" baseline="-250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a:t>
            </a:r>
            <a:r>
              <a:rPr lang="en-US" sz="2800" i="1" baseline="-25000"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l_origin</a:t>
            </a:r>
            <a:r>
              <a:rPr lang="en-US" sz="2800" i="1" baseline="-25000" dirty="0" err="1">
                <a:latin typeface="Times New Roman" panose="02020603050405020304" pitchFamily="18" charset="0"/>
                <a:cs typeface="Times New Roman" panose="02020603050405020304" pitchFamily="18" charset="0"/>
              </a:rPr>
              <a:t>p</a:t>
            </a:r>
            <a:r>
              <a:rPr lang="en-US" sz="2800" i="1" baseline="-250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 </a:t>
            </a:r>
            <a:r>
              <a:rPr lang="en-US" sz="2800" i="1" baseline="-25000"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t_origin</a:t>
            </a:r>
            <a:r>
              <a:rPr lang="en-US" sz="2800" i="1" baseline="-25000" dirty="0" err="1">
                <a:latin typeface="Times New Roman" panose="02020603050405020304" pitchFamily="18" charset="0"/>
                <a:cs typeface="Times New Roman" panose="02020603050405020304" pitchFamily="18" charset="0"/>
              </a:rPr>
              <a:t>p</a:t>
            </a:r>
            <a:r>
              <a:rPr lang="en-US" sz="2800" i="1" baseline="-25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(1)</a:t>
            </a:r>
            <a:endParaRPr lang="en-US" sz="2800" i="1" baseline="-25000" dirty="0">
              <a:latin typeface="Times New Roman" panose="02020603050405020304" pitchFamily="18" charset="0"/>
              <a:cs typeface="Times New Roman" panose="02020603050405020304" pitchFamily="18" charset="0"/>
            </a:endParaRPr>
          </a:p>
          <a:p>
            <a:pPr algn="just"/>
            <a:endParaRPr lang="en-US" sz="2800" i="1" baseline="-25000" dirty="0">
              <a:latin typeface="Times New Roman" panose="02020603050405020304" pitchFamily="18" charset="0"/>
              <a:cs typeface="Times New Roman" panose="02020603050405020304" pitchFamily="18" charset="0"/>
            </a:endParaRPr>
          </a:p>
          <a:p>
            <a:pPr algn="just"/>
            <a:r>
              <a:rPr lang="en-US" sz="2800" b="1" i="1" dirty="0" err="1">
                <a:latin typeface="Times New Roman" panose="02020603050405020304" pitchFamily="18" charset="0"/>
                <a:cs typeface="Times New Roman" panose="02020603050405020304" pitchFamily="18" charset="0"/>
              </a:rPr>
              <a:t>relocation_factor</a:t>
            </a:r>
            <a:r>
              <a:rPr lang="en-US" sz="2800" b="1" i="1" baseline="-25000" dirty="0" err="1">
                <a:latin typeface="Times New Roman" panose="02020603050405020304" pitchFamily="18" charset="0"/>
                <a:cs typeface="Times New Roman" panose="02020603050405020304" pitchFamily="18" charset="0"/>
              </a:rPr>
              <a:t>p</a:t>
            </a:r>
            <a:r>
              <a:rPr lang="en-US" sz="2800" b="1" i="1" baseline="-25000"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can be positive, negative or zero</a:t>
            </a:r>
            <a:endParaRPr lang="en-US" sz="2800" b="1" i="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748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850" y="209550"/>
            <a:ext cx="11487150" cy="699678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Consider a statement which uses </a:t>
            </a:r>
            <a:r>
              <a:rPr lang="en-US" sz="2800" i="1" dirty="0" err="1">
                <a:latin typeface="Times New Roman" panose="02020603050405020304" pitchFamily="18" charset="0"/>
                <a:cs typeface="Times New Roman" panose="02020603050405020304" pitchFamily="18" charset="0"/>
              </a:rPr>
              <a:t>symb</a:t>
            </a:r>
            <a:r>
              <a:rPr lang="en-US" sz="2800" i="1" dirty="0">
                <a:latin typeface="Times New Roman" panose="02020603050405020304" pitchFamily="18" charset="0"/>
                <a:cs typeface="Times New Roman" panose="02020603050405020304" pitchFamily="18" charset="0"/>
              </a:rPr>
              <a:t> as an operand. The translator</a:t>
            </a:r>
            <a:r>
              <a:rPr lang="en-US" sz="2800" dirty="0">
                <a:latin typeface="Times New Roman" panose="02020603050405020304" pitchFamily="18" charset="0"/>
                <a:cs typeface="Times New Roman" panose="02020603050405020304" pitchFamily="18" charset="0"/>
              </a:rPr>
              <a:t> puts the address </a:t>
            </a:r>
            <a:r>
              <a:rPr lang="en-US" sz="2800" dirty="0" err="1">
                <a:latin typeface="Times New Roman" panose="02020603050405020304" pitchFamily="18" charset="0"/>
                <a:cs typeface="Times New Roman" panose="02020603050405020304" pitchFamily="18" charset="0"/>
              </a:rPr>
              <a:t>t</a:t>
            </a:r>
            <a:r>
              <a:rPr lang="en-US" sz="2800" baseline="-25000" dirty="0" err="1">
                <a:latin typeface="Times New Roman" panose="02020603050405020304" pitchFamily="18" charset="0"/>
                <a:cs typeface="Times New Roman" panose="02020603050405020304" pitchFamily="18" charset="0"/>
              </a:rPr>
              <a:t>symb</a:t>
            </a:r>
            <a:r>
              <a:rPr lang="en-US" sz="2800" dirty="0">
                <a:latin typeface="Times New Roman" panose="02020603050405020304" pitchFamily="18" charset="0"/>
                <a:cs typeface="Times New Roman" panose="02020603050405020304" pitchFamily="18" charset="0"/>
              </a:rPr>
              <a:t> in the instruction generated for it. Now,</a:t>
            </a:r>
          </a:p>
          <a:p>
            <a:pPr algn="ctr"/>
            <a:endParaRPr lang="en-US" sz="1600" dirty="0">
              <a:latin typeface="Times New Roman" panose="02020603050405020304" pitchFamily="18" charset="0"/>
              <a:cs typeface="Times New Roman" panose="02020603050405020304" pitchFamily="18" charset="0"/>
            </a:endParaRPr>
          </a:p>
          <a:p>
            <a:pPr algn="ctr"/>
            <a:r>
              <a:rPr lang="en-US" sz="2800" i="1" dirty="0" err="1">
                <a:latin typeface="Times New Roman" panose="02020603050405020304" pitchFamily="18" charset="0"/>
                <a:cs typeface="Times New Roman" panose="02020603050405020304" pitchFamily="18" charset="0"/>
              </a:rPr>
              <a:t>t</a:t>
            </a:r>
            <a:r>
              <a:rPr lang="en-US" sz="2800" i="1" baseline="-25000" dirty="0" err="1">
                <a:latin typeface="Times New Roman" panose="02020603050405020304" pitchFamily="18" charset="0"/>
                <a:cs typeface="Times New Roman" panose="02020603050405020304" pitchFamily="18" charset="0"/>
              </a:rPr>
              <a:t>symb</a:t>
            </a:r>
            <a:r>
              <a:rPr lang="en-US" sz="2800" i="1" baseline="-250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t_origin</a:t>
            </a:r>
            <a:r>
              <a:rPr lang="en-US" sz="2800" i="1" baseline="-25000" dirty="0" err="1">
                <a:latin typeface="Times New Roman" panose="02020603050405020304" pitchFamily="18" charset="0"/>
                <a:cs typeface="Times New Roman" panose="02020603050405020304" pitchFamily="18" charset="0"/>
              </a:rPr>
              <a:t>p</a:t>
            </a:r>
            <a:r>
              <a:rPr lang="en-US" sz="2800" i="1" baseline="-250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a:t>
            </a:r>
            <a:r>
              <a:rPr lang="en-US" sz="2800" i="1" baseline="-25000" dirty="0" err="1">
                <a:latin typeface="Times New Roman" panose="02020603050405020304" pitchFamily="18" charset="0"/>
                <a:cs typeface="Times New Roman" panose="02020603050405020304" pitchFamily="18" charset="0"/>
              </a:rPr>
              <a:t>symb</a:t>
            </a:r>
            <a:endParaRPr lang="en-US" sz="2800" i="1" baseline="-25000" dirty="0">
              <a:latin typeface="Times New Roman" panose="02020603050405020304" pitchFamily="18" charset="0"/>
              <a:cs typeface="Times New Roman" panose="02020603050405020304" pitchFamily="18" charset="0"/>
            </a:endParaRPr>
          </a:p>
          <a:p>
            <a:pPr algn="ctr"/>
            <a:endParaRPr lang="en-US" sz="2400" baseline="-25000" dirty="0">
              <a:latin typeface="Times New Roman" panose="02020603050405020304" pitchFamily="18" charset="0"/>
              <a:cs typeface="Times New Roman" panose="02020603050405020304" pitchFamily="18" charset="0"/>
            </a:endParaRPr>
          </a:p>
          <a:p>
            <a:pPr algn="ctr"/>
            <a:endParaRPr lang="en-US" sz="2800" baseline="-250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Where </a:t>
            </a:r>
            <a:r>
              <a:rPr lang="en-US" sz="2800" dirty="0" err="1">
                <a:latin typeface="Times New Roman" panose="02020603050405020304" pitchFamily="18" charset="0"/>
                <a:cs typeface="Times New Roman" panose="02020603050405020304" pitchFamily="18" charset="0"/>
              </a:rPr>
              <a:t>d</a:t>
            </a:r>
            <a:r>
              <a:rPr lang="en-US" sz="2800" baseline="-25000" dirty="0" err="1">
                <a:latin typeface="Times New Roman" panose="02020603050405020304" pitchFamily="18" charset="0"/>
                <a:cs typeface="Times New Roman" panose="02020603050405020304" pitchFamily="18" charset="0"/>
              </a:rPr>
              <a:t>symb</a:t>
            </a:r>
            <a:r>
              <a:rPr lang="en-US" sz="2800" baseline="-25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the offset of </a:t>
            </a:r>
            <a:r>
              <a:rPr lang="en-US" sz="2800" i="1" dirty="0" err="1">
                <a:latin typeface="Times New Roman" panose="02020603050405020304" pitchFamily="18" charset="0"/>
                <a:cs typeface="Times New Roman" panose="02020603050405020304" pitchFamily="18" charset="0"/>
              </a:rPr>
              <a:t>symb</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P. After program P has been relocated to the linked origin, </a:t>
            </a:r>
            <a:r>
              <a:rPr lang="en-US" sz="2800" dirty="0" err="1">
                <a:latin typeface="Times New Roman" panose="02020603050405020304" pitchFamily="18" charset="0"/>
                <a:cs typeface="Times New Roman" panose="02020603050405020304" pitchFamily="18" charset="0"/>
              </a:rPr>
              <a:t>i.e</a:t>
            </a:r>
            <a:r>
              <a:rPr lang="en-US" sz="2800"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l_origin</a:t>
            </a:r>
            <a:r>
              <a:rPr lang="en-US" sz="2800" i="1" baseline="-25000" dirty="0" err="1">
                <a:latin typeface="Times New Roman" panose="02020603050405020304" pitchFamily="18" charset="0"/>
                <a:cs typeface="Times New Roman" panose="02020603050405020304" pitchFamily="18" charset="0"/>
              </a:rPr>
              <a:t>p</a:t>
            </a:r>
            <a:r>
              <a:rPr lang="en-US" sz="2800" i="1" baseline="-250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 we have</a:t>
            </a:r>
          </a:p>
          <a:p>
            <a:pPr algn="ctr"/>
            <a:endParaRPr lang="en-US" i="1" dirty="0">
              <a:latin typeface="Times New Roman" panose="02020603050405020304" pitchFamily="18" charset="0"/>
              <a:cs typeface="Times New Roman" panose="02020603050405020304" pitchFamily="18" charset="0"/>
            </a:endParaRPr>
          </a:p>
          <a:p>
            <a:pPr algn="ctr"/>
            <a:r>
              <a:rPr lang="en-US" sz="2800" i="1" dirty="0" err="1">
                <a:latin typeface="Times New Roman" panose="02020603050405020304" pitchFamily="18" charset="0"/>
                <a:cs typeface="Times New Roman" panose="02020603050405020304" pitchFamily="18" charset="0"/>
              </a:rPr>
              <a:t>l</a:t>
            </a:r>
            <a:r>
              <a:rPr lang="en-US" sz="2800" i="1" baseline="-25000" dirty="0" err="1">
                <a:latin typeface="Times New Roman" panose="02020603050405020304" pitchFamily="18" charset="0"/>
                <a:cs typeface="Times New Roman" panose="02020603050405020304" pitchFamily="18" charset="0"/>
              </a:rPr>
              <a:t>symb</a:t>
            </a:r>
            <a:r>
              <a:rPr lang="en-US" sz="2800" i="1" dirty="0">
                <a:latin typeface="Times New Roman" panose="02020603050405020304" pitchFamily="18" charset="0"/>
                <a:cs typeface="Times New Roman" panose="02020603050405020304" pitchFamily="18" charset="0"/>
              </a:rPr>
              <a:t> = </a:t>
            </a:r>
            <a:r>
              <a:rPr lang="en-US" sz="2800" i="1" dirty="0" err="1">
                <a:latin typeface="Times New Roman" panose="02020603050405020304" pitchFamily="18" charset="0"/>
                <a:cs typeface="Times New Roman" panose="02020603050405020304" pitchFamily="18" charset="0"/>
              </a:rPr>
              <a:t>l_origin</a:t>
            </a:r>
            <a:r>
              <a:rPr lang="en-US" sz="2800" i="1" baseline="-25000" dirty="0" err="1">
                <a:latin typeface="Times New Roman" panose="02020603050405020304" pitchFamily="18" charset="0"/>
                <a:cs typeface="Times New Roman" panose="02020603050405020304" pitchFamily="18" charset="0"/>
              </a:rPr>
              <a:t>p</a:t>
            </a:r>
            <a:r>
              <a:rPr lang="en-US" sz="2800" i="1" baseline="-250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d</a:t>
            </a:r>
            <a:r>
              <a:rPr lang="en-US" sz="2800" baseline="-25000" dirty="0" err="1">
                <a:latin typeface="Times New Roman" panose="02020603050405020304" pitchFamily="18" charset="0"/>
                <a:cs typeface="Times New Roman" panose="02020603050405020304" pitchFamily="18" charset="0"/>
              </a:rPr>
              <a:t>symb</a:t>
            </a:r>
            <a:endParaRPr lang="en-US" sz="2800" baseline="-250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Using (1),</a:t>
            </a:r>
          </a:p>
          <a:p>
            <a:pPr algn="ctr"/>
            <a:r>
              <a:rPr lang="en-US" sz="2800" i="1" dirty="0" err="1">
                <a:latin typeface="Times New Roman" panose="02020603050405020304" pitchFamily="18" charset="0"/>
                <a:cs typeface="Times New Roman" panose="02020603050405020304" pitchFamily="18" charset="0"/>
              </a:rPr>
              <a:t>l</a:t>
            </a:r>
            <a:r>
              <a:rPr lang="en-US" sz="2800" i="1" baseline="-25000" dirty="0" err="1">
                <a:latin typeface="Times New Roman" panose="02020603050405020304" pitchFamily="18" charset="0"/>
                <a:cs typeface="Times New Roman" panose="02020603050405020304" pitchFamily="18" charset="0"/>
              </a:rPr>
              <a:t>symb</a:t>
            </a:r>
            <a:r>
              <a:rPr lang="en-US" sz="2800" i="1" dirty="0">
                <a:latin typeface="Times New Roman" panose="02020603050405020304" pitchFamily="18" charset="0"/>
                <a:cs typeface="Times New Roman" panose="02020603050405020304" pitchFamily="18" charset="0"/>
              </a:rPr>
              <a:t> = </a:t>
            </a:r>
            <a:r>
              <a:rPr lang="en-US" sz="2800" i="1" dirty="0" err="1">
                <a:latin typeface="Times New Roman" panose="02020603050405020304" pitchFamily="18" charset="0"/>
                <a:cs typeface="Times New Roman" panose="02020603050405020304" pitchFamily="18" charset="0"/>
              </a:rPr>
              <a:t>t_origin</a:t>
            </a:r>
            <a:r>
              <a:rPr lang="en-US" sz="2800" i="1" baseline="-25000" dirty="0" err="1">
                <a:latin typeface="Times New Roman" panose="02020603050405020304" pitchFamily="18" charset="0"/>
                <a:cs typeface="Times New Roman" panose="02020603050405020304" pitchFamily="18" charset="0"/>
              </a:rPr>
              <a:t>p</a:t>
            </a:r>
            <a:r>
              <a:rPr lang="en-US" sz="2800" i="1" baseline="-250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relocation_factor</a:t>
            </a:r>
            <a:r>
              <a:rPr lang="en-US" sz="2800" i="1" baseline="-25000" dirty="0" err="1">
                <a:latin typeface="Times New Roman" panose="02020603050405020304" pitchFamily="18" charset="0"/>
                <a:cs typeface="Times New Roman" panose="02020603050405020304" pitchFamily="18" charset="0"/>
              </a:rPr>
              <a:t>p</a:t>
            </a:r>
            <a:r>
              <a:rPr lang="en-US" sz="2800" i="1" baseline="-250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a:t>
            </a:r>
            <a:r>
              <a:rPr lang="en-US" sz="2800" i="1" baseline="-25000" dirty="0" err="1">
                <a:latin typeface="Times New Roman" panose="02020603050405020304" pitchFamily="18" charset="0"/>
                <a:cs typeface="Times New Roman" panose="02020603050405020304" pitchFamily="18" charset="0"/>
              </a:rPr>
              <a:t>symb</a:t>
            </a:r>
            <a:endParaRPr lang="en-US" sz="2800" i="1" baseline="-25000" dirty="0">
              <a:latin typeface="Times New Roman" panose="02020603050405020304" pitchFamily="18" charset="0"/>
              <a:cs typeface="Times New Roman" panose="02020603050405020304" pitchFamily="18" charset="0"/>
            </a:endParaRPr>
          </a:p>
          <a:p>
            <a:pPr algn="ctr"/>
            <a:r>
              <a:rPr lang="en-US" sz="2800" i="1" dirty="0">
                <a:latin typeface="Times New Roman" panose="02020603050405020304" pitchFamily="18" charset="0"/>
                <a:cs typeface="Times New Roman" panose="02020603050405020304" pitchFamily="18" charset="0"/>
              </a:rPr>
              <a:t>       = </a:t>
            </a:r>
            <a:r>
              <a:rPr lang="en-US" sz="2800" i="1" dirty="0" err="1">
                <a:latin typeface="Times New Roman" panose="02020603050405020304" pitchFamily="18" charset="0"/>
                <a:cs typeface="Times New Roman" panose="02020603050405020304" pitchFamily="18" charset="0"/>
              </a:rPr>
              <a:t>t_origin</a:t>
            </a:r>
            <a:r>
              <a:rPr lang="en-US" sz="2800" i="1" baseline="-25000" dirty="0" err="1">
                <a:latin typeface="Times New Roman" panose="02020603050405020304" pitchFamily="18" charset="0"/>
                <a:cs typeface="Times New Roman" panose="02020603050405020304" pitchFamily="18" charset="0"/>
              </a:rPr>
              <a:t>p</a:t>
            </a:r>
            <a:r>
              <a:rPr lang="en-US" sz="2800" i="1" baseline="-250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a:t>
            </a:r>
            <a:r>
              <a:rPr lang="en-US" sz="2800" i="1" baseline="-25000" dirty="0" err="1">
                <a:latin typeface="Times New Roman" panose="02020603050405020304" pitchFamily="18" charset="0"/>
                <a:cs typeface="Times New Roman" panose="02020603050405020304" pitchFamily="18" charset="0"/>
              </a:rPr>
              <a:t>symb</a:t>
            </a:r>
            <a:r>
              <a:rPr lang="en-US" sz="2800" i="1" baseline="-250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relocation_factor</a:t>
            </a:r>
            <a:endParaRPr lang="en-US" sz="2800" i="1" baseline="-25000" dirty="0">
              <a:latin typeface="Times New Roman" panose="02020603050405020304" pitchFamily="18" charset="0"/>
              <a:cs typeface="Times New Roman" panose="02020603050405020304" pitchFamily="18" charset="0"/>
            </a:endParaRPr>
          </a:p>
          <a:p>
            <a:r>
              <a:rPr lang="en-US" sz="2800" i="1" dirty="0">
                <a:latin typeface="Times New Roman" panose="02020603050405020304" pitchFamily="18" charset="0"/>
                <a:cs typeface="Times New Roman" panose="02020603050405020304" pitchFamily="18" charset="0"/>
              </a:rPr>
              <a:t>			     = </a:t>
            </a:r>
            <a:r>
              <a:rPr lang="en-US" sz="2800" i="1" dirty="0" err="1">
                <a:latin typeface="Times New Roman" panose="02020603050405020304" pitchFamily="18" charset="0"/>
                <a:cs typeface="Times New Roman" panose="02020603050405020304" pitchFamily="18" charset="0"/>
              </a:rPr>
              <a:t>t</a:t>
            </a:r>
            <a:r>
              <a:rPr lang="en-US" sz="2800" i="1" baseline="-25000" dirty="0" err="1">
                <a:latin typeface="Times New Roman" panose="02020603050405020304" pitchFamily="18" charset="0"/>
                <a:cs typeface="Times New Roman" panose="02020603050405020304" pitchFamily="18" charset="0"/>
              </a:rPr>
              <a:t>symb</a:t>
            </a:r>
            <a:r>
              <a:rPr lang="en-US" sz="2800" i="1" baseline="-250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relocation_factor</a:t>
            </a:r>
            <a:r>
              <a:rPr lang="en-US" sz="2800" i="1" baseline="-25000" dirty="0" err="1">
                <a:latin typeface="Times New Roman" panose="02020603050405020304" pitchFamily="18" charset="0"/>
                <a:cs typeface="Times New Roman" panose="02020603050405020304" pitchFamily="18" charset="0"/>
              </a:rPr>
              <a:t>p</a:t>
            </a:r>
            <a:r>
              <a:rPr lang="en-US" sz="2800" i="1" baseline="-250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(2)</a:t>
            </a:r>
          </a:p>
          <a:p>
            <a:endParaRPr lang="en-US" sz="2800" i="1"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20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228600"/>
            <a:ext cx="11658600" cy="440120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Example: (Relocation of program) for the program in slide no. 11,</a:t>
            </a:r>
          </a:p>
          <a:p>
            <a:pPr algn="ctr"/>
            <a:r>
              <a:rPr lang="en-US" sz="2800" dirty="0">
                <a:latin typeface="Times New Roman" panose="02020603050405020304" pitchFamily="18" charset="0"/>
                <a:cs typeface="Times New Roman" panose="02020603050405020304" pitchFamily="18" charset="0"/>
              </a:rPr>
              <a:t>Relocation factor= 900-500</a:t>
            </a:r>
          </a:p>
          <a:p>
            <a:pPr algn="ctr"/>
            <a:r>
              <a:rPr lang="en-US" sz="2800" dirty="0">
                <a:latin typeface="Times New Roman" panose="02020603050405020304" pitchFamily="18" charset="0"/>
                <a:cs typeface="Times New Roman" panose="02020603050405020304" pitchFamily="18" charset="0"/>
              </a:rPr>
              <a:t>                   = 400</a:t>
            </a:r>
          </a:p>
          <a:p>
            <a:pPr algn="just"/>
            <a:r>
              <a:rPr lang="en-US" sz="2800" dirty="0">
                <a:latin typeface="Times New Roman" panose="02020603050405020304" pitchFamily="18" charset="0"/>
                <a:cs typeface="Times New Roman" panose="02020603050405020304" pitchFamily="18" charset="0"/>
              </a:rPr>
              <a:t>Relocation is performed as follows: </a:t>
            </a:r>
            <a:r>
              <a:rPr lang="en-US" sz="2800" dirty="0" err="1">
                <a:latin typeface="Times New Roman" panose="02020603050405020304" pitchFamily="18" charset="0"/>
                <a:cs typeface="Times New Roman" panose="02020603050405020304" pitchFamily="18" charset="0"/>
              </a:rPr>
              <a:t>IRR</a:t>
            </a:r>
            <a:r>
              <a:rPr lang="en-US" sz="2800" baseline="-25000" dirty="0" err="1">
                <a:latin typeface="Times New Roman" panose="02020603050405020304" pitchFamily="18" charset="0"/>
                <a:cs typeface="Times New Roman" panose="02020603050405020304" pitchFamily="18" charset="0"/>
              </a:rPr>
              <a:t>p</a:t>
            </a:r>
            <a:r>
              <a:rPr lang="en-US" sz="2800" baseline="-25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contains the instructions with translated addresses 500 and 538. The instruction with translated address 500 contains the address 540 in the operand field. This address is changed to (540+400)=940. </a:t>
            </a:r>
          </a:p>
          <a:p>
            <a:pPr algn="just"/>
            <a:r>
              <a:rPr lang="en-US" sz="2800" dirty="0">
                <a:latin typeface="Times New Roman" panose="02020603050405020304" pitchFamily="18" charset="0"/>
                <a:cs typeface="Times New Roman" panose="02020603050405020304" pitchFamily="18" charset="0"/>
              </a:rPr>
              <a:t>The instruction with translated address 538 contains address 501 in the operand field. Adding 400 to this address makes it 901. </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961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6675"/>
            <a:ext cx="12115800" cy="612475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Linking</a:t>
            </a:r>
          </a:p>
          <a:p>
            <a:pPr algn="just"/>
            <a:r>
              <a:rPr lang="en-US" sz="2800" dirty="0">
                <a:latin typeface="Times New Roman" panose="02020603050405020304" pitchFamily="18" charset="0"/>
                <a:cs typeface="Times New Roman" panose="02020603050405020304" pitchFamily="18" charset="0"/>
              </a:rPr>
              <a:t>A </a:t>
            </a:r>
            <a:r>
              <a:rPr lang="en-US" sz="2800" i="1" dirty="0">
                <a:latin typeface="Times New Roman" panose="02020603050405020304" pitchFamily="18" charset="0"/>
                <a:cs typeface="Times New Roman" panose="02020603050405020304" pitchFamily="18" charset="0"/>
              </a:rPr>
              <a:t>program unit</a:t>
            </a:r>
            <a:r>
              <a:rPr lang="en-US" sz="2800" dirty="0">
                <a:latin typeface="Times New Roman" panose="02020603050405020304" pitchFamily="18" charset="0"/>
                <a:cs typeface="Times New Roman" panose="02020603050405020304" pitchFamily="18" charset="0"/>
              </a:rPr>
              <a:t> is any program or routine that is to be linked with another program or routine. </a:t>
            </a:r>
          </a:p>
          <a:p>
            <a:pPr algn="just"/>
            <a:r>
              <a:rPr lang="en-US" sz="2800" dirty="0">
                <a:latin typeface="Times New Roman" panose="02020603050405020304" pitchFamily="18" charset="0"/>
                <a:cs typeface="Times New Roman" panose="02020603050405020304" pitchFamily="18" charset="0"/>
              </a:rPr>
              <a:t>Let an application consist of a set of program units SP={P</a:t>
            </a:r>
            <a:r>
              <a:rPr lang="en-US" sz="2800" baseline="-25000" dirty="0">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Now consider a program unit P</a:t>
            </a:r>
            <a:r>
              <a:rPr lang="en-US" sz="2800" baseline="-25000" dirty="0">
                <a:latin typeface="Times New Roman" panose="02020603050405020304" pitchFamily="18" charset="0"/>
                <a:cs typeface="Times New Roman" panose="02020603050405020304" pitchFamily="18" charset="0"/>
              </a:rPr>
              <a:t>i </a:t>
            </a:r>
            <a:r>
              <a:rPr lang="en-US" sz="2800" dirty="0">
                <a:latin typeface="Times New Roman" panose="02020603050405020304" pitchFamily="18" charset="0"/>
                <a:cs typeface="Times New Roman" panose="02020603050405020304" pitchFamily="18" charset="0"/>
              </a:rPr>
              <a:t>that requires the use of another program unit </a:t>
            </a:r>
            <a:r>
              <a:rPr lang="en-US" sz="2800" dirty="0" err="1">
                <a:latin typeface="Times New Roman" panose="02020603050405020304" pitchFamily="18" charset="0"/>
                <a:cs typeface="Times New Roman" panose="02020603050405020304" pitchFamily="18" charset="0"/>
              </a:rPr>
              <a:t>P</a:t>
            </a:r>
            <a:r>
              <a:rPr lang="en-US" sz="2800" baseline="-25000" dirty="0" err="1">
                <a:latin typeface="Times New Roman" panose="02020603050405020304" pitchFamily="18" charset="0"/>
                <a:cs typeface="Times New Roman" panose="02020603050405020304" pitchFamily="18" charset="0"/>
              </a:rPr>
              <a:t>j</a:t>
            </a:r>
            <a:r>
              <a:rPr lang="en-US" sz="2800" baseline="-25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during its execution- either it uses the address of some instruction in </a:t>
            </a:r>
            <a:r>
              <a:rPr lang="en-US" sz="2800" dirty="0" err="1">
                <a:latin typeface="Times New Roman" panose="02020603050405020304" pitchFamily="18" charset="0"/>
                <a:cs typeface="Times New Roman" panose="02020603050405020304" pitchFamily="18" charset="0"/>
              </a:rPr>
              <a:t>P</a:t>
            </a:r>
            <a:r>
              <a:rPr lang="en-US" sz="2800" baseline="-25000" dirty="0" err="1">
                <a:latin typeface="Times New Roman" panose="02020603050405020304" pitchFamily="18" charset="0"/>
                <a:cs typeface="Times New Roman" panose="02020603050405020304" pitchFamily="18" charset="0"/>
              </a:rPr>
              <a:t>j</a:t>
            </a:r>
            <a:r>
              <a:rPr lang="en-US" sz="2800" baseline="-25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one of its instructions, possibly in a subroutine call instruction, or it uses the address of some data defined in </a:t>
            </a:r>
            <a:r>
              <a:rPr lang="en-US" sz="2800" dirty="0" err="1">
                <a:latin typeface="Times New Roman" panose="02020603050405020304" pitchFamily="18" charset="0"/>
                <a:cs typeface="Times New Roman" panose="02020603050405020304" pitchFamily="18" charset="0"/>
              </a:rPr>
              <a:t>P</a:t>
            </a:r>
            <a:r>
              <a:rPr lang="en-US" sz="2800" baseline="-25000" dirty="0" err="1">
                <a:latin typeface="Times New Roman" panose="02020603050405020304" pitchFamily="18" charset="0"/>
                <a:cs typeface="Times New Roman" panose="02020603050405020304" pitchFamily="18" charset="0"/>
              </a:rPr>
              <a:t>j</a:t>
            </a:r>
            <a:r>
              <a:rPr lang="en-US" sz="2800" baseline="-25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one of its instruction. </a:t>
            </a:r>
          </a:p>
          <a:p>
            <a:pPr algn="just"/>
            <a:r>
              <a:rPr lang="en-US" sz="2800" dirty="0">
                <a:latin typeface="Times New Roman" panose="02020603050405020304" pitchFamily="18" charset="0"/>
                <a:cs typeface="Times New Roman" panose="02020603050405020304" pitchFamily="18" charset="0"/>
              </a:rPr>
              <a:t>To form a binary program by combining P</a:t>
            </a:r>
            <a:r>
              <a:rPr lang="en-US" sz="2800" baseline="-25000" dirty="0">
                <a:latin typeface="Times New Roman" panose="02020603050405020304" pitchFamily="18" charset="0"/>
                <a:cs typeface="Times New Roman" panose="02020603050405020304" pitchFamily="18" charset="0"/>
              </a:rPr>
              <a:t>i </a:t>
            </a:r>
            <a:r>
              <a:rPr lang="en-US" sz="2800" dirty="0">
                <a:latin typeface="Times New Roman" panose="02020603050405020304" pitchFamily="18" charset="0"/>
                <a:cs typeface="Times New Roman" panose="02020603050405020304" pitchFamily="18" charset="0"/>
              </a:rPr>
              <a:t>and</a:t>
            </a:r>
            <a:r>
              <a:rPr lang="en-US" sz="2800" baseline="-250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a:t>
            </a:r>
            <a:r>
              <a:rPr lang="en-US" sz="2800" baseline="-25000" dirty="0" err="1">
                <a:latin typeface="Times New Roman" panose="02020603050405020304" pitchFamily="18" charset="0"/>
                <a:cs typeface="Times New Roman" panose="02020603050405020304" pitchFamily="18" charset="0"/>
              </a:rPr>
              <a:t>j</a:t>
            </a:r>
            <a:r>
              <a:rPr lang="en-US" sz="2800" baseline="-25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linked addresses of relevant instructions. It is achieved by the following linking related concepts:</a:t>
            </a:r>
          </a:p>
          <a:p>
            <a:pPr marL="457200" indent="-457200" algn="just">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Public definition: </a:t>
            </a:r>
            <a:r>
              <a:rPr lang="en-US" sz="2800" dirty="0">
                <a:latin typeface="Times New Roman" panose="02020603050405020304" pitchFamily="18" charset="0"/>
                <a:cs typeface="Times New Roman" panose="02020603050405020304" pitchFamily="18" charset="0"/>
              </a:rPr>
              <a:t>A symbol defined in a program unit that may be referenced in other program units</a:t>
            </a:r>
          </a:p>
          <a:p>
            <a:pPr marL="457200" indent="-457200" algn="just">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External reference:</a:t>
            </a:r>
            <a:r>
              <a:rPr lang="en-US" sz="2800" dirty="0">
                <a:latin typeface="Times New Roman" panose="02020603050405020304" pitchFamily="18" charset="0"/>
                <a:cs typeface="Times New Roman" panose="02020603050405020304" pitchFamily="18" charset="0"/>
              </a:rPr>
              <a:t> A reference to a symbol that is not defined in the program unit containing the reference. </a:t>
            </a:r>
          </a:p>
        </p:txBody>
      </p:sp>
    </p:spTree>
    <p:extLst>
      <p:ext uri="{BB962C8B-B14F-4D97-AF65-F5344CB8AC3E}">
        <p14:creationId xmlns:p14="http://schemas.microsoft.com/office/powerpoint/2010/main" val="2060064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661" y="347870"/>
            <a:ext cx="11867322" cy="4832092"/>
          </a:xfrm>
          <a:prstGeom prst="rect">
            <a:avLst/>
          </a:prstGeom>
          <a:noFill/>
        </p:spPr>
        <p:txBody>
          <a:bodyPr wrap="square" rtlCol="0">
            <a:spAutoFit/>
          </a:bodyPr>
          <a:lstStyle/>
          <a:p>
            <a:r>
              <a:rPr lang="en-US" sz="2800" b="1" i="1" dirty="0">
                <a:latin typeface="Times New Roman" panose="02020603050405020304" pitchFamily="18" charset="0"/>
                <a:cs typeface="Times New Roman" panose="02020603050405020304" pitchFamily="18" charset="0"/>
              </a:rPr>
              <a:t>EXTRN </a:t>
            </a:r>
            <a:r>
              <a:rPr lang="en-US" sz="2800" b="1" dirty="0">
                <a:latin typeface="Times New Roman" panose="02020603050405020304" pitchFamily="18" charset="0"/>
                <a:cs typeface="Times New Roman" panose="02020603050405020304" pitchFamily="18" charset="0"/>
              </a:rPr>
              <a:t>and  </a:t>
            </a:r>
            <a:r>
              <a:rPr lang="en-US" sz="2800" b="1" i="1" dirty="0">
                <a:latin typeface="Times New Roman" panose="02020603050405020304" pitchFamily="18" charset="0"/>
                <a:cs typeface="Times New Roman" panose="02020603050405020304" pitchFamily="18" charset="0"/>
              </a:rPr>
              <a:t>ENTRY</a:t>
            </a:r>
            <a:r>
              <a:rPr lang="en-US" sz="2800" b="1" dirty="0">
                <a:latin typeface="Times New Roman" panose="02020603050405020304" pitchFamily="18" charset="0"/>
                <a:cs typeface="Times New Roman" panose="02020603050405020304" pitchFamily="18" charset="0"/>
              </a:rPr>
              <a:t> statements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 </a:t>
            </a:r>
            <a:r>
              <a:rPr lang="en-US" sz="2800" i="1" dirty="0">
                <a:latin typeface="Times New Roman" panose="02020603050405020304" pitchFamily="18" charset="0"/>
                <a:cs typeface="Times New Roman" panose="02020603050405020304" pitchFamily="18" charset="0"/>
              </a:rPr>
              <a:t>ENTRY</a:t>
            </a:r>
            <a:r>
              <a:rPr lang="en-US" sz="2800" dirty="0">
                <a:latin typeface="Times New Roman" panose="02020603050405020304" pitchFamily="18" charset="0"/>
                <a:cs typeface="Times New Roman" panose="02020603050405020304" pitchFamily="18" charset="0"/>
              </a:rPr>
              <a:t> statement in a program unit lists the public definition of the program unit.</a:t>
            </a:r>
            <a:r>
              <a:rPr lang="en-US" sz="2800" b="1" dirty="0">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 </a:t>
            </a:r>
            <a:r>
              <a:rPr lang="en-US" sz="2800" i="1" dirty="0">
                <a:latin typeface="Times New Roman" panose="02020603050405020304" pitchFamily="18" charset="0"/>
                <a:cs typeface="Times New Roman" panose="02020603050405020304" pitchFamily="18" charset="0"/>
              </a:rPr>
              <a:t>EXTRN</a:t>
            </a:r>
            <a:r>
              <a:rPr lang="en-US" sz="2800" dirty="0">
                <a:latin typeface="Times New Roman" panose="02020603050405020304" pitchFamily="18" charset="0"/>
                <a:cs typeface="Times New Roman" panose="02020603050405020304" pitchFamily="18" charset="0"/>
              </a:rPr>
              <a:t> statement lists the symbols to which external references are made in the program unit.</a:t>
            </a:r>
          </a:p>
          <a:p>
            <a:pPr algn="just"/>
            <a:r>
              <a:rPr lang="en-US" sz="2800" b="1" dirty="0">
                <a:latin typeface="Times New Roman" panose="02020603050405020304" pitchFamily="18" charset="0"/>
                <a:cs typeface="Times New Roman" panose="02020603050405020304" pitchFamily="18" charset="0"/>
              </a:rPr>
              <a:t>Example:  </a:t>
            </a:r>
            <a:r>
              <a:rPr lang="en-US" sz="2800" dirty="0">
                <a:latin typeface="Times New Roman" panose="02020603050405020304" pitchFamily="18" charset="0"/>
                <a:cs typeface="Times New Roman" panose="02020603050405020304" pitchFamily="18" charset="0"/>
              </a:rPr>
              <a:t>In the assembly program in  slide No. 11, the </a:t>
            </a:r>
            <a:r>
              <a:rPr lang="en-US" sz="2800" i="1" dirty="0">
                <a:latin typeface="Times New Roman" panose="02020603050405020304" pitchFamily="18" charset="0"/>
                <a:cs typeface="Times New Roman" panose="02020603050405020304" pitchFamily="18" charset="0"/>
              </a:rPr>
              <a:t>ENTRY</a:t>
            </a:r>
            <a:r>
              <a:rPr lang="en-US" sz="2800" dirty="0">
                <a:latin typeface="Times New Roman" panose="02020603050405020304" pitchFamily="18" charset="0"/>
                <a:cs typeface="Times New Roman" panose="02020603050405020304" pitchFamily="18" charset="0"/>
              </a:rPr>
              <a:t> statement indicates that a public definition of TOTAL exists in the program. </a:t>
            </a:r>
          </a:p>
          <a:p>
            <a:pPr algn="just"/>
            <a:r>
              <a:rPr lang="en-US" sz="2800" b="1" dirty="0">
                <a:latin typeface="Times New Roman" panose="02020603050405020304" pitchFamily="18" charset="0"/>
                <a:cs typeface="Times New Roman" panose="02020603050405020304" pitchFamily="18" charset="0"/>
              </a:rPr>
              <a:t>LOOP </a:t>
            </a:r>
            <a:r>
              <a:rPr lang="en-US" sz="2800" dirty="0">
                <a:latin typeface="Times New Roman" panose="02020603050405020304" pitchFamily="18" charset="0"/>
                <a:cs typeface="Times New Roman" panose="02020603050405020304" pitchFamily="18" charset="0"/>
              </a:rPr>
              <a:t>and A are not public definitions even though they are defined in the program.</a:t>
            </a:r>
          </a:p>
          <a:p>
            <a:pPr algn="just"/>
            <a:r>
              <a:rPr lang="en-US" sz="2800" b="1" dirty="0">
                <a:latin typeface="Times New Roman" panose="02020603050405020304" pitchFamily="18" charset="0"/>
                <a:cs typeface="Times New Roman" panose="02020603050405020304" pitchFamily="18" charset="0"/>
              </a:rPr>
              <a:t>The </a:t>
            </a:r>
            <a:r>
              <a:rPr lang="en-US" sz="2800" b="1" i="1" dirty="0">
                <a:latin typeface="Times New Roman" panose="02020603050405020304" pitchFamily="18" charset="0"/>
                <a:cs typeface="Times New Roman" panose="02020603050405020304" pitchFamily="18" charset="0"/>
              </a:rPr>
              <a:t>EXTRN</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statement indicates that the program contains external references to MAX and ALPHA</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88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944350" cy="526297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Resolving external references</a:t>
            </a:r>
          </a:p>
          <a:p>
            <a:pPr algn="just"/>
            <a:r>
              <a:rPr lang="en-US" sz="2800" kern="1200" dirty="0">
                <a:solidFill>
                  <a:schemeClr val="tx1"/>
                </a:solidFill>
                <a:latin typeface="Times New Roman" panose="02020603050405020304" pitchFamily="18" charset="0"/>
                <a:cs typeface="Times New Roman" panose="02020603050405020304" pitchFamily="18" charset="0"/>
              </a:rPr>
              <a:t>While assembling an external reference in a program unit, the assembler does not know the address of the referenced symbol. Hence it puts the zeroes in the address field of the instruction that contains the external reference. </a:t>
            </a:r>
          </a:p>
          <a:p>
            <a:pPr algn="just"/>
            <a:r>
              <a:rPr lang="en-US" sz="2800" dirty="0">
                <a:latin typeface="Times New Roman" panose="02020603050405020304" pitchFamily="18" charset="0"/>
                <a:cs typeface="Times New Roman" panose="02020603050405020304" pitchFamily="18" charset="0"/>
              </a:rPr>
              <a:t>Example: In slide no. 11 program, it would put zeroes in the address field of the instruction corresponding to the statements MOVER AREG, ALPHA and BC ANY, MAX. Before the program can be executed, the correct linked addresses should be put in every instruction that contains an external reference.</a:t>
            </a:r>
          </a:p>
          <a:p>
            <a:pPr algn="just"/>
            <a:endParaRPr lang="en-US" sz="2800" kern="1200" dirty="0">
              <a:solidFill>
                <a:schemeClr val="tx1"/>
              </a:solidFill>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Definition: Linking: </a:t>
            </a:r>
            <a:r>
              <a:rPr lang="en-US" sz="2800" dirty="0">
                <a:latin typeface="Times New Roman" panose="02020603050405020304" pitchFamily="18" charset="0"/>
                <a:cs typeface="Times New Roman" panose="02020603050405020304" pitchFamily="18" charset="0"/>
              </a:rPr>
              <a:t> is the </a:t>
            </a:r>
            <a:r>
              <a:rPr lang="en-US" sz="2800" i="1" dirty="0">
                <a:latin typeface="Times New Roman" panose="02020603050405020304" pitchFamily="18" charset="0"/>
                <a:cs typeface="Times New Roman" panose="02020603050405020304" pitchFamily="18" charset="0"/>
              </a:rPr>
              <a:t>action of putting the correct linked addresses in those instructions of a program that contain </a:t>
            </a:r>
            <a:r>
              <a:rPr lang="en-US" sz="2800" i="1">
                <a:latin typeface="Times New Roman" panose="02020603050405020304" pitchFamily="18" charset="0"/>
                <a:cs typeface="Times New Roman" panose="02020603050405020304" pitchFamily="18" charset="0"/>
              </a:rPr>
              <a:t>external references.</a:t>
            </a:r>
          </a:p>
          <a:p>
            <a:pPr algn="just"/>
            <a:endParaRPr lang="en-US" sz="2800" b="1"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108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775" y="-66675"/>
            <a:ext cx="11963400" cy="655564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Example: Resolving an external reference- consider following program code-</a:t>
            </a:r>
          </a:p>
          <a:p>
            <a:r>
              <a:rPr lang="en-US" sz="2800" dirty="0">
                <a:latin typeface="Times New Roman" panose="02020603050405020304" pitchFamily="18" charset="0"/>
                <a:cs typeface="Times New Roman" panose="02020603050405020304" pitchFamily="18" charset="0"/>
              </a:rPr>
              <a:t>		</a:t>
            </a:r>
            <a:r>
              <a:rPr lang="en-US" sz="2800" i="1" u="sng" dirty="0">
                <a:latin typeface="Times New Roman" panose="02020603050405020304" pitchFamily="18" charset="0"/>
                <a:cs typeface="Times New Roman" panose="02020603050405020304" pitchFamily="18" charset="0"/>
              </a:rPr>
              <a:t>statement</a:t>
            </a:r>
            <a:r>
              <a:rPr lang="en-US" sz="2800" i="1" dirty="0">
                <a:latin typeface="Times New Roman" panose="02020603050405020304" pitchFamily="18" charset="0"/>
                <a:cs typeface="Times New Roman" panose="02020603050405020304" pitchFamily="18" charset="0"/>
              </a:rPr>
              <a:t>			</a:t>
            </a:r>
            <a:r>
              <a:rPr lang="en-US" sz="2800" i="1" u="sng" dirty="0">
                <a:latin typeface="Times New Roman" panose="02020603050405020304" pitchFamily="18" charset="0"/>
                <a:cs typeface="Times New Roman" panose="02020603050405020304" pitchFamily="18" charset="0"/>
              </a:rPr>
              <a:t>address</a:t>
            </a:r>
            <a:r>
              <a:rPr lang="en-US" sz="2800" i="1" dirty="0">
                <a:latin typeface="Times New Roman" panose="02020603050405020304" pitchFamily="18" charset="0"/>
                <a:cs typeface="Times New Roman" panose="02020603050405020304" pitchFamily="18" charset="0"/>
              </a:rPr>
              <a:t>		</a:t>
            </a:r>
            <a:r>
              <a:rPr lang="en-US" sz="2800" i="1" u="sng" dirty="0">
                <a:latin typeface="Times New Roman" panose="02020603050405020304" pitchFamily="18" charset="0"/>
                <a:cs typeface="Times New Roman" panose="02020603050405020304" pitchFamily="18" charset="0"/>
              </a:rPr>
              <a:t>code</a:t>
            </a:r>
          </a:p>
          <a:p>
            <a:r>
              <a:rPr lang="en-US" sz="2800" dirty="0">
                <a:latin typeface="Times New Roman" panose="02020603050405020304" pitchFamily="18" charset="0"/>
                <a:cs typeface="Times New Roman" panose="02020603050405020304" pitchFamily="18" charset="0"/>
              </a:rPr>
              <a:t>		START 	200</a:t>
            </a:r>
          </a:p>
          <a:p>
            <a:r>
              <a:rPr lang="en-US" sz="2800" dirty="0">
                <a:latin typeface="Times New Roman" panose="02020603050405020304" pitchFamily="18" charset="0"/>
                <a:cs typeface="Times New Roman" panose="02020603050405020304" pitchFamily="18" charset="0"/>
              </a:rPr>
              <a:t>		ENTRY 	ALPHA</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ALPHA	DS		25		231)		  +  00 0  000</a:t>
            </a:r>
          </a:p>
          <a:p>
            <a:r>
              <a:rPr lang="en-US" sz="2800" dirty="0">
                <a:latin typeface="Times New Roman" panose="02020603050405020304" pitchFamily="18" charset="0"/>
                <a:cs typeface="Times New Roman" panose="02020603050405020304" pitchFamily="18" charset="0"/>
              </a:rPr>
              <a:t>		END</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Program unit P on slide No. 11 contains an external reference to symbol ALPHA in the instruction with the translation time address 518. Let the linked origin of P be 900 and its size be 42 words. Hence the linked origin of Q is 942. and accordingly, the linked address of ALPHA is 973. The external reference  in the instruction with the translation time address 518 in P is resolved by the linked address of ALPHAi.e.973 in it.  </a:t>
            </a:r>
          </a:p>
        </p:txBody>
      </p:sp>
    </p:spTree>
    <p:extLst>
      <p:ext uri="{BB962C8B-B14F-4D97-AF65-F5344CB8AC3E}">
        <p14:creationId xmlns:p14="http://schemas.microsoft.com/office/powerpoint/2010/main" val="2437019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5" y="142875"/>
            <a:ext cx="12106275" cy="655564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Constructing binary programs</a:t>
            </a:r>
          </a:p>
          <a:p>
            <a:r>
              <a:rPr lang="en-US" sz="2800" b="1" dirty="0">
                <a:latin typeface="Times New Roman" panose="02020603050405020304" pitchFamily="18" charset="0"/>
                <a:cs typeface="Times New Roman" panose="02020603050405020304" pitchFamily="18" charset="0"/>
              </a:rPr>
              <a:t>Binary program:- </a:t>
            </a:r>
            <a:r>
              <a:rPr lang="en-US" sz="2800" i="1" dirty="0">
                <a:latin typeface="Times New Roman" panose="02020603050405020304" pitchFamily="18" charset="0"/>
                <a:cs typeface="Times New Roman" panose="02020603050405020304" pitchFamily="18" charset="0"/>
              </a:rPr>
              <a:t>a binary program is a machine language program comprising a set of program units SP such that for every P</a:t>
            </a:r>
            <a:r>
              <a:rPr lang="en-US" sz="2800" i="1" baseline="-25000" dirty="0">
                <a:latin typeface="Times New Roman" panose="02020603050405020304" pitchFamily="18" charset="0"/>
                <a:cs typeface="Times New Roman" panose="02020603050405020304" pitchFamily="18" charset="0"/>
              </a:rPr>
              <a:t>i</a:t>
            </a:r>
            <a:r>
              <a:rPr lang="en-US" sz="2800" i="1" dirty="0">
                <a:latin typeface="Times New Roman" panose="02020603050405020304" pitchFamily="18" charset="0"/>
                <a:cs typeface="Times New Roman" panose="02020603050405020304" pitchFamily="18" charset="0"/>
              </a:rPr>
              <a:t> in SP</a:t>
            </a:r>
            <a:endParaRPr lang="en-US" sz="2800" b="1" i="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i="1" dirty="0">
                <a:latin typeface="Times New Roman" panose="02020603050405020304" pitchFamily="18" charset="0"/>
                <a:cs typeface="Times New Roman" panose="02020603050405020304" pitchFamily="18" charset="0"/>
              </a:rPr>
              <a:t>P</a:t>
            </a:r>
            <a:r>
              <a:rPr lang="en-US" sz="2800" i="1" baseline="-25000" dirty="0">
                <a:latin typeface="Times New Roman" panose="02020603050405020304" pitchFamily="18" charset="0"/>
                <a:cs typeface="Times New Roman" panose="02020603050405020304" pitchFamily="18" charset="0"/>
              </a:rPr>
              <a:t>i</a:t>
            </a:r>
            <a:r>
              <a:rPr lang="en-US" sz="2800" i="1" dirty="0">
                <a:latin typeface="Times New Roman" panose="02020603050405020304" pitchFamily="18" charset="0"/>
                <a:cs typeface="Times New Roman" panose="02020603050405020304" pitchFamily="18" charset="0"/>
              </a:rPr>
              <a:t> has been relocated to the memory area  whose  starting address matches its linked origin , and</a:t>
            </a:r>
          </a:p>
          <a:p>
            <a:pPr marL="514350" indent="-514350">
              <a:buFont typeface="+mj-lt"/>
              <a:buAutoNum type="arabicPeriod"/>
            </a:pPr>
            <a:r>
              <a:rPr lang="en-US" sz="2800" i="1" dirty="0">
                <a:latin typeface="Times New Roman" panose="02020603050405020304" pitchFamily="18" charset="0"/>
                <a:cs typeface="Times New Roman" panose="02020603050405020304" pitchFamily="18" charset="0"/>
              </a:rPr>
              <a:t>Each external reference in P</a:t>
            </a:r>
            <a:r>
              <a:rPr lang="en-US" sz="2800" i="1" baseline="-25000" dirty="0">
                <a:latin typeface="Times New Roman" panose="02020603050405020304" pitchFamily="18" charset="0"/>
                <a:cs typeface="Times New Roman" panose="02020603050405020304" pitchFamily="18" charset="0"/>
              </a:rPr>
              <a:t>i</a:t>
            </a:r>
            <a:r>
              <a:rPr lang="en-US" sz="2800" i="1" dirty="0">
                <a:latin typeface="Times New Roman" panose="02020603050405020304" pitchFamily="18" charset="0"/>
                <a:cs typeface="Times New Roman" panose="02020603050405020304" pitchFamily="18" charset="0"/>
              </a:rPr>
              <a:t> has been resolved </a:t>
            </a:r>
          </a:p>
          <a:p>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To form a binary program from a set of object modules, the programmer invokes the linker by using the command</a:t>
            </a:r>
          </a:p>
          <a:p>
            <a:pPr algn="just"/>
            <a:r>
              <a:rPr lang="en-US" sz="2800" dirty="0">
                <a:latin typeface="Times New Roman" panose="02020603050405020304" pitchFamily="18" charset="0"/>
                <a:cs typeface="Times New Roman" panose="02020603050405020304" pitchFamily="18" charset="0"/>
              </a:rPr>
              <a:t>	linker &lt;</a:t>
            </a:r>
            <a:r>
              <a:rPr lang="en-US" sz="2800" i="1" dirty="0">
                <a:latin typeface="Times New Roman" panose="02020603050405020304" pitchFamily="18" charset="0"/>
                <a:cs typeface="Times New Roman" panose="02020603050405020304" pitchFamily="18" charset="0"/>
              </a:rPr>
              <a:t>link origin</a:t>
            </a:r>
            <a:r>
              <a:rPr lang="en-US" sz="2800" dirty="0">
                <a:latin typeface="Times New Roman" panose="02020603050405020304" pitchFamily="18" charset="0"/>
                <a:cs typeface="Times New Roman" panose="02020603050405020304" pitchFamily="18" charset="0"/>
              </a:rPr>
              <a:t>&gt;, &lt;</a:t>
            </a:r>
            <a:r>
              <a:rPr lang="en-US" sz="2800" i="1" dirty="0">
                <a:latin typeface="Times New Roman" panose="02020603050405020304" pitchFamily="18" charset="0"/>
                <a:cs typeface="Times New Roman" panose="02020603050405020304" pitchFamily="18" charset="0"/>
              </a:rPr>
              <a:t>object module names</a:t>
            </a:r>
            <a:r>
              <a:rPr lang="en-US" sz="2800" dirty="0">
                <a:latin typeface="Times New Roman" panose="02020603050405020304" pitchFamily="18" charset="0"/>
                <a:cs typeface="Times New Roman" panose="02020603050405020304" pitchFamily="18" charset="0"/>
              </a:rPr>
              <a:t>&gt;[,&lt;</a:t>
            </a:r>
            <a:r>
              <a:rPr lang="en-US" sz="2800" i="1" dirty="0">
                <a:latin typeface="Times New Roman" panose="02020603050405020304" pitchFamily="18" charset="0"/>
                <a:cs typeface="Times New Roman" panose="02020603050405020304" pitchFamily="18" charset="0"/>
              </a:rPr>
              <a:t>execution start address</a:t>
            </a:r>
            <a:r>
              <a:rPr lang="en-US" sz="2800" dirty="0">
                <a:latin typeface="Times New Roman" panose="02020603050405020304" pitchFamily="18" charset="0"/>
                <a:cs typeface="Times New Roman" panose="02020603050405020304" pitchFamily="18" charset="0"/>
              </a:rPr>
              <a:t>&gt;]</a:t>
            </a:r>
          </a:p>
          <a:p>
            <a:pPr algn="just"/>
            <a:r>
              <a:rPr lang="en-US" sz="2800" dirty="0">
                <a:latin typeface="Times New Roman" panose="02020603050405020304" pitchFamily="18" charset="0"/>
                <a:cs typeface="Times New Roman" panose="02020603050405020304" pitchFamily="18" charset="0"/>
              </a:rPr>
              <a:t>Where &lt;</a:t>
            </a:r>
            <a:r>
              <a:rPr lang="en-US" sz="2800" i="1" dirty="0">
                <a:latin typeface="Times New Roman" panose="02020603050405020304" pitchFamily="18" charset="0"/>
                <a:cs typeface="Times New Roman" panose="02020603050405020304" pitchFamily="18" charset="0"/>
              </a:rPr>
              <a:t>link origin&gt; </a:t>
            </a:r>
            <a:r>
              <a:rPr lang="en-US" sz="2800" dirty="0">
                <a:latin typeface="Times New Roman" panose="02020603050405020304" pitchFamily="18" charset="0"/>
                <a:cs typeface="Times New Roman" panose="02020603050405020304" pitchFamily="18" charset="0"/>
              </a:rPr>
              <a:t>specified the memory address to be given to the first word of the binary program. </a:t>
            </a:r>
          </a:p>
          <a:p>
            <a:pPr algn="just"/>
            <a:r>
              <a:rPr lang="en-US" sz="2800" dirty="0">
                <a:latin typeface="Times New Roman" panose="02020603050405020304" pitchFamily="18" charset="0"/>
                <a:cs typeface="Times New Roman" panose="02020603050405020304" pitchFamily="18" charset="0"/>
              </a:rPr>
              <a:t>&lt;</a:t>
            </a:r>
            <a:r>
              <a:rPr lang="en-US" sz="2800" i="1" dirty="0">
                <a:latin typeface="Times New Roman" panose="02020603050405020304" pitchFamily="18" charset="0"/>
                <a:cs typeface="Times New Roman" panose="02020603050405020304" pitchFamily="18" charset="0"/>
              </a:rPr>
              <a:t>external start address&gt; </a:t>
            </a:r>
            <a:r>
              <a:rPr lang="en-US" sz="2800" dirty="0">
                <a:latin typeface="Times New Roman" panose="02020603050405020304" pitchFamily="18" charset="0"/>
                <a:cs typeface="Times New Roman" panose="02020603050405020304" pitchFamily="18" charset="0"/>
              </a:rPr>
              <a:t>is usually a pair(program unit name, offset in program unit). The linker converts it into the linked start address, and stores it along with the binary program for use when the program is to be executed.</a:t>
            </a:r>
          </a:p>
        </p:txBody>
      </p:sp>
    </p:spTree>
    <p:extLst>
      <p:ext uri="{BB962C8B-B14F-4D97-AF65-F5344CB8AC3E}">
        <p14:creationId xmlns:p14="http://schemas.microsoft.com/office/powerpoint/2010/main" val="329137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4689" y="534154"/>
            <a:ext cx="11208190" cy="5909310"/>
          </a:xfrm>
          <a:prstGeom prst="rect">
            <a:avLst/>
          </a:prstGeom>
          <a:noFill/>
        </p:spPr>
        <p:txBody>
          <a:bodyPr wrap="square" rtlCol="0">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We will learn-</a:t>
            </a:r>
          </a:p>
          <a:p>
            <a:pPr marL="342900" indent="-342900" algn="just">
              <a:lnSpc>
                <a:spcPct val="150000"/>
              </a:lnSpc>
              <a:buAutoNum type="arabicPeriod"/>
            </a:pPr>
            <a:r>
              <a:rPr lang="en-US" sz="2800" dirty="0">
                <a:latin typeface="Times New Roman" panose="02020603050405020304" pitchFamily="18" charset="0"/>
                <a:cs typeface="Times New Roman" panose="02020603050405020304" pitchFamily="18" charset="0"/>
              </a:rPr>
              <a:t>Concept of binding-static and dynamic</a:t>
            </a:r>
          </a:p>
          <a:p>
            <a:pPr marL="342900" indent="-342900" algn="just">
              <a:lnSpc>
                <a:spcPct val="150000"/>
              </a:lnSpc>
              <a:buAutoNum type="arabicPeriod"/>
            </a:pPr>
            <a:r>
              <a:rPr lang="en-US" sz="2800" dirty="0">
                <a:latin typeface="Times New Roman" panose="02020603050405020304" pitchFamily="18" charset="0"/>
                <a:cs typeface="Times New Roman" panose="02020603050405020304" pitchFamily="18" charset="0"/>
              </a:rPr>
              <a:t>Concept of addresses- translated, linked and load time addresses</a:t>
            </a:r>
          </a:p>
          <a:p>
            <a:pPr marL="342900" indent="-342900" algn="just">
              <a:lnSpc>
                <a:spcPct val="150000"/>
              </a:lnSpc>
              <a:buAutoNum type="arabicPeriod"/>
            </a:pPr>
            <a:r>
              <a:rPr lang="en-US" sz="2800" dirty="0">
                <a:latin typeface="Times New Roman" panose="02020603050405020304" pitchFamily="18" charset="0"/>
                <a:cs typeface="Times New Roman" panose="02020603050405020304" pitchFamily="18" charset="0"/>
              </a:rPr>
              <a:t>Relocation and linking concept- program relocation, performing relocation, public and external references, linking, binary program, object module</a:t>
            </a:r>
          </a:p>
          <a:p>
            <a:pPr marL="342900" indent="-342900" algn="just">
              <a:lnSpc>
                <a:spcPct val="150000"/>
              </a:lnSpc>
              <a:buAutoNum type="arabicPeriod"/>
            </a:pPr>
            <a:r>
              <a:rPr lang="en-US" sz="2800" dirty="0">
                <a:latin typeface="Times New Roman" panose="02020603050405020304" pitchFamily="18" charset="0"/>
                <a:cs typeface="Times New Roman" panose="02020603050405020304" pitchFamily="18" charset="0"/>
              </a:rPr>
              <a:t>Types of loaders- compile and go, absolute relocating and direct-linking</a:t>
            </a:r>
          </a:p>
          <a:p>
            <a:pPr marL="342900" indent="-342900" algn="just">
              <a:lnSpc>
                <a:spcPct val="150000"/>
              </a:lnSpc>
              <a:buAutoNum type="arabicPeriod"/>
            </a:pPr>
            <a:r>
              <a:rPr lang="en-US" sz="2800" dirty="0">
                <a:latin typeface="Times New Roman" panose="02020603050405020304" pitchFamily="18" charset="0"/>
                <a:cs typeface="Times New Roman" panose="02020603050405020304" pitchFamily="18" charset="0"/>
              </a:rPr>
              <a:t>Relocatability- nonrelocatable , relocatable and self relocating programs</a:t>
            </a:r>
          </a:p>
          <a:p>
            <a:pPr marL="342900" indent="-342900" algn="just">
              <a:lnSpc>
                <a:spcPct val="150000"/>
              </a:lnSpc>
              <a:buAutoNum type="arabicPeriod"/>
            </a:pPr>
            <a:r>
              <a:rPr lang="en-US" sz="2800" dirty="0">
                <a:latin typeface="Times New Roman" panose="02020603050405020304" pitchFamily="18" charset="0"/>
                <a:cs typeface="Times New Roman" panose="02020603050405020304" pitchFamily="18" charset="0"/>
              </a:rPr>
              <a:t>Linking of overlays</a:t>
            </a:r>
          </a:p>
        </p:txBody>
      </p:sp>
    </p:spTree>
    <p:extLst>
      <p:ext uri="{BB962C8B-B14F-4D97-AF65-F5344CB8AC3E}">
        <p14:creationId xmlns:p14="http://schemas.microsoft.com/office/powerpoint/2010/main" val="3969912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077700" cy="2462213"/>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If specification of &lt;</a:t>
            </a:r>
            <a:r>
              <a:rPr lang="en-US" sz="2800" i="1" dirty="0">
                <a:latin typeface="Times New Roman" panose="02020603050405020304" pitchFamily="18" charset="0"/>
                <a:cs typeface="Times New Roman" panose="02020603050405020304" pitchFamily="18" charset="0"/>
              </a:rPr>
              <a:t>execution start address&gt; </a:t>
            </a:r>
            <a:r>
              <a:rPr lang="en-US" sz="2800" dirty="0">
                <a:latin typeface="Times New Roman" panose="02020603050405020304" pitchFamily="18" charset="0"/>
                <a:cs typeface="Times New Roman" panose="02020603050405020304" pitchFamily="18" charset="0"/>
              </a:rPr>
              <a:t>is omitted the execution start address is assumed to be the same as the linked origin. </a:t>
            </a:r>
          </a:p>
          <a:p>
            <a:pPr algn="just"/>
            <a:r>
              <a:rPr lang="en-US" sz="2800" dirty="0">
                <a:latin typeface="Times New Roman" panose="02020603050405020304" pitchFamily="18" charset="0"/>
                <a:cs typeface="Times New Roman" panose="02020603050405020304" pitchFamily="18" charset="0"/>
              </a:rPr>
              <a:t>Since we have assumed the load origin of a program to be the same as its linked origin, the loader simply loads the binary program into the area of memory starting at its linked origin for execution.</a:t>
            </a:r>
          </a:p>
          <a:p>
            <a:pPr algn="just"/>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856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124754"/>
          </a:xfrm>
          <a:prstGeom prst="rect">
            <a:avLst/>
          </a:prstGeom>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Object Module</a:t>
            </a:r>
          </a:p>
          <a:p>
            <a:pPr algn="just"/>
            <a:r>
              <a:rPr lang="en-US" sz="2800" dirty="0">
                <a:latin typeface="Times New Roman" panose="02020603050405020304" pitchFamily="18" charset="0"/>
                <a:cs typeface="Times New Roman" panose="02020603050405020304" pitchFamily="18" charset="0"/>
              </a:rPr>
              <a:t>It is a program unit contains all the information that would be needed to relocate and link the program unit with other program units. The object module of a program unit P consists of the following four components:</a:t>
            </a:r>
          </a:p>
          <a:p>
            <a:pPr marL="514350" indent="-114300" algn="just">
              <a:buFont typeface="+mj-lt"/>
              <a:buAutoNum type="arabicPeriod"/>
            </a:pPr>
            <a:r>
              <a:rPr lang="en-US" sz="2800" i="1" dirty="0">
                <a:latin typeface="Times New Roman" panose="02020603050405020304" pitchFamily="18" charset="0"/>
                <a:cs typeface="Times New Roman" panose="02020603050405020304" pitchFamily="18" charset="0"/>
              </a:rPr>
              <a:t>Header: </a:t>
            </a:r>
            <a:r>
              <a:rPr lang="en-US" sz="2800" dirty="0">
                <a:latin typeface="Times New Roman" panose="02020603050405020304" pitchFamily="18" charset="0"/>
                <a:cs typeface="Times New Roman" panose="02020603050405020304" pitchFamily="18" charset="0"/>
              </a:rPr>
              <a:t>The header contains the </a:t>
            </a:r>
            <a:r>
              <a:rPr lang="en-US" sz="2800" i="1" dirty="0">
                <a:latin typeface="Times New Roman" panose="02020603050405020304" pitchFamily="18" charset="0"/>
                <a:cs typeface="Times New Roman" panose="02020603050405020304" pitchFamily="18" charset="0"/>
              </a:rPr>
              <a:t>translated origin, size and execution start address </a:t>
            </a:r>
            <a:r>
              <a:rPr lang="en-US" sz="2800" dirty="0">
                <a:latin typeface="Times New Roman" panose="02020603050405020304" pitchFamily="18" charset="0"/>
                <a:cs typeface="Times New Roman" panose="02020603050405020304" pitchFamily="18" charset="0"/>
              </a:rPr>
              <a:t>of P.</a:t>
            </a:r>
          </a:p>
          <a:p>
            <a:pPr marL="514350" indent="-114300" algn="just">
              <a:buFont typeface="+mj-lt"/>
              <a:buAutoNum type="arabicPeriod"/>
            </a:pP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Program: </a:t>
            </a:r>
            <a:r>
              <a:rPr lang="en-US" sz="2800" dirty="0">
                <a:latin typeface="Times New Roman" panose="02020603050405020304" pitchFamily="18" charset="0"/>
                <a:cs typeface="Times New Roman" panose="02020603050405020304" pitchFamily="18" charset="0"/>
              </a:rPr>
              <a:t>This component contains the machine language program corresponding to P.</a:t>
            </a:r>
          </a:p>
          <a:p>
            <a:pPr marL="514350" indent="-114300" algn="just">
              <a:buFont typeface="+mj-lt"/>
              <a:buAutoNum type="arabicPeriod"/>
            </a:pPr>
            <a:r>
              <a:rPr lang="en-US" sz="2800" i="1" dirty="0">
                <a:latin typeface="Times New Roman" panose="02020603050405020304" pitchFamily="18" charset="0"/>
                <a:cs typeface="Times New Roman" panose="02020603050405020304" pitchFamily="18" charset="0"/>
              </a:rPr>
              <a:t>Relocation table (</a:t>
            </a:r>
            <a:r>
              <a:rPr lang="en-US" sz="2800" dirty="0">
                <a:latin typeface="Times New Roman" panose="02020603050405020304" pitchFamily="18" charset="0"/>
                <a:cs typeface="Times New Roman" panose="02020603050405020304" pitchFamily="18" charset="0"/>
              </a:rPr>
              <a:t>RELOCTAB): This table describes the instructions that require relocation, that is , it describes IRR</a:t>
            </a:r>
            <a:r>
              <a:rPr lang="en-US" sz="2800" baseline="-25000" dirty="0">
                <a:latin typeface="Times New Roman" panose="02020603050405020304" pitchFamily="18" charset="0"/>
                <a:cs typeface="Times New Roman" panose="02020603050405020304" pitchFamily="18" charset="0"/>
              </a:rPr>
              <a:t>P</a:t>
            </a:r>
            <a:r>
              <a:rPr lang="en-US" sz="2800" dirty="0">
                <a:latin typeface="Times New Roman" panose="02020603050405020304" pitchFamily="18" charset="0"/>
                <a:cs typeface="Times New Roman" panose="02020603050405020304" pitchFamily="18" charset="0"/>
              </a:rPr>
              <a:t>. Each RELOCTAB entry contains a single field:</a:t>
            </a:r>
          </a:p>
          <a:p>
            <a:pPr marL="400050" algn="just"/>
            <a:r>
              <a:rPr lang="en-US" sz="2800" i="1" dirty="0">
                <a:latin typeface="Times New Roman" panose="02020603050405020304" pitchFamily="18" charset="0"/>
                <a:cs typeface="Times New Roman" panose="02020603050405020304" pitchFamily="18" charset="0"/>
              </a:rPr>
              <a:t>	Translated address: </a:t>
            </a:r>
            <a:r>
              <a:rPr lang="en-US" sz="2800" dirty="0">
                <a:latin typeface="Times New Roman" panose="02020603050405020304" pitchFamily="18" charset="0"/>
                <a:cs typeface="Times New Roman" panose="02020603050405020304" pitchFamily="18" charset="0"/>
              </a:rPr>
              <a:t>Translated address of an address sensitive instruction</a:t>
            </a:r>
          </a:p>
          <a:p>
            <a:pPr marL="400050" algn="just"/>
            <a:r>
              <a:rPr lang="en-US" sz="2800" i="1" dirty="0">
                <a:latin typeface="Times New Roman" panose="02020603050405020304" pitchFamily="18" charset="0"/>
                <a:cs typeface="Times New Roman" panose="02020603050405020304" pitchFamily="18" charset="0"/>
              </a:rPr>
              <a:t>4. Linking Table (LINKTAB)</a:t>
            </a:r>
            <a:r>
              <a:rPr lang="en-US" sz="2800" dirty="0">
                <a:latin typeface="Times New Roman" panose="02020603050405020304" pitchFamily="18" charset="0"/>
                <a:cs typeface="Times New Roman" panose="02020603050405020304" pitchFamily="18" charset="0"/>
              </a:rPr>
              <a:t> : this table contains information concerning the public definitions and external references in P. </a:t>
            </a:r>
            <a:endParaRPr lang="en-US" sz="2800" i="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589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1906250" cy="6412012"/>
          </a:xfrm>
          <a:prstGeom prst="rect">
            <a:avLst/>
          </a:prstGeom>
        </p:spPr>
        <p:txBody>
          <a:bodyPr wrap="square">
            <a:spAutoFit/>
          </a:bodyPr>
          <a:lstStyle/>
          <a:p>
            <a:pPr marL="400050" indent="-400050" algn="just"/>
            <a:r>
              <a:rPr lang="en-US" sz="2800" dirty="0">
                <a:latin typeface="Times New Roman" panose="02020603050405020304" pitchFamily="18" charset="0"/>
                <a:cs typeface="Times New Roman" panose="02020603050405020304" pitchFamily="18" charset="0"/>
              </a:rPr>
              <a:t>Each LINKTAB entry contains the following three fields:</a:t>
            </a:r>
          </a:p>
          <a:p>
            <a:pPr marL="400050" indent="-400050" algn="just"/>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symbol		</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Symbolic name</a:t>
            </a:r>
          </a:p>
          <a:p>
            <a:pPr marL="400050" indent="-400050" algn="just"/>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Type		</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values PD and EXT indicate whether the entry pertains 			to a public definition or an external reference, respectively</a:t>
            </a:r>
          </a:p>
          <a:p>
            <a:pPr marL="400050" indent="-400050" algn="just"/>
            <a:r>
              <a:rPr lang="en-US" sz="2800" i="1" dirty="0">
                <a:latin typeface="Times New Roman" panose="02020603050405020304" pitchFamily="18" charset="0"/>
                <a:cs typeface="Times New Roman" panose="02020603050405020304" pitchFamily="18" charset="0"/>
              </a:rPr>
              <a:t>	Translated address </a:t>
            </a:r>
            <a:r>
              <a:rPr lang="en-US" sz="2800" dirty="0">
                <a:latin typeface="Times New Roman" panose="02020603050405020304" pitchFamily="18" charset="0"/>
                <a:cs typeface="Times New Roman" panose="02020603050405020304" pitchFamily="18" charset="0"/>
              </a:rPr>
              <a:t>: For a public definition, it is the translated address of the 			first memory word allocated to the symbol. For an external 			reference, it is the address of the memory word that is required 			to contain the address of the symbol.</a:t>
            </a:r>
            <a:r>
              <a:rPr lang="en-US" sz="2800" i="1" dirty="0">
                <a:latin typeface="Times New Roman" panose="02020603050405020304" pitchFamily="18" charset="0"/>
                <a:cs typeface="Times New Roman" panose="02020603050405020304" pitchFamily="18" charset="0"/>
              </a:rPr>
              <a:t> </a:t>
            </a:r>
          </a:p>
          <a:p>
            <a:pPr marL="400050" indent="-400050" algn="just"/>
            <a:r>
              <a:rPr lang="en-US" sz="2800" dirty="0">
                <a:latin typeface="Times New Roman" panose="02020603050405020304" pitchFamily="18" charset="0"/>
                <a:cs typeface="Times New Roman" panose="02020603050405020304" pitchFamily="18" charset="0"/>
              </a:rPr>
              <a:t>Example: </a:t>
            </a:r>
            <a:r>
              <a:rPr lang="en-US" sz="2800" b="1" dirty="0">
                <a:latin typeface="Times New Roman" panose="02020603050405020304" pitchFamily="18" charset="0"/>
                <a:cs typeface="Times New Roman" panose="02020603050405020304" pitchFamily="18" charset="0"/>
              </a:rPr>
              <a:t>(Object Module)</a:t>
            </a:r>
            <a:r>
              <a:rPr lang="en-US" sz="2800" dirty="0">
                <a:latin typeface="Times New Roman" panose="02020603050405020304" pitchFamily="18" charset="0"/>
                <a:cs typeface="Times New Roman" panose="02020603050405020304" pitchFamily="18" charset="0"/>
              </a:rPr>
              <a:t>The object module of the program P on slide no. 11 contains the following information:</a:t>
            </a:r>
          </a:p>
          <a:p>
            <a:pPr marL="400050" indent="-400050" algn="just"/>
            <a:r>
              <a:rPr lang="en-US" sz="2800" dirty="0">
                <a:latin typeface="Times New Roman" panose="02020603050405020304" pitchFamily="18" charset="0"/>
                <a:cs typeface="Times New Roman" panose="02020603050405020304" pitchFamily="18" charset="0"/>
              </a:rPr>
              <a:t>	1. The </a:t>
            </a:r>
            <a:r>
              <a:rPr lang="en-US" sz="2800" i="1" dirty="0">
                <a:latin typeface="Times New Roman" panose="02020603050405020304" pitchFamily="18" charset="0"/>
                <a:cs typeface="Times New Roman" panose="02020603050405020304" pitchFamily="18" charset="0"/>
              </a:rPr>
              <a:t>header </a:t>
            </a:r>
            <a:r>
              <a:rPr lang="en-US" sz="2800" dirty="0">
                <a:latin typeface="Times New Roman" panose="02020603050405020304" pitchFamily="18" charset="0"/>
                <a:cs typeface="Times New Roman" panose="02020603050405020304" pitchFamily="18" charset="0"/>
              </a:rPr>
              <a:t>contains the information </a:t>
            </a:r>
            <a:r>
              <a:rPr lang="en-US" sz="2800" i="1" dirty="0">
                <a:latin typeface="Times New Roman" panose="02020603050405020304" pitchFamily="18" charset="0"/>
                <a:cs typeface="Times New Roman" panose="02020603050405020304" pitchFamily="18" charset="0"/>
              </a:rPr>
              <a:t>translated address=</a:t>
            </a:r>
            <a:r>
              <a:rPr lang="en-US" sz="2800" dirty="0">
                <a:latin typeface="Times New Roman" panose="02020603050405020304" pitchFamily="18" charset="0"/>
                <a:cs typeface="Times New Roman" panose="02020603050405020304" pitchFamily="18" charset="0"/>
              </a:rPr>
              <a:t>500, size=42, </a:t>
            </a:r>
            <a:r>
              <a:rPr lang="en-US" sz="2800" i="1" dirty="0">
                <a:latin typeface="Times New Roman" panose="02020603050405020304" pitchFamily="18" charset="0"/>
                <a:cs typeface="Times New Roman" panose="02020603050405020304" pitchFamily="18" charset="0"/>
              </a:rPr>
              <a:t>execution start address</a:t>
            </a:r>
            <a:r>
              <a:rPr lang="en-US" sz="2800" dirty="0">
                <a:latin typeface="Times New Roman" panose="02020603050405020304" pitchFamily="18" charset="0"/>
                <a:cs typeface="Times New Roman" panose="02020603050405020304" pitchFamily="18" charset="0"/>
              </a:rPr>
              <a:t> = 500</a:t>
            </a:r>
          </a:p>
          <a:p>
            <a:pPr marL="400050" indent="-400050" algn="just"/>
            <a:r>
              <a:rPr lang="en-US" sz="2800" dirty="0">
                <a:latin typeface="Times New Roman" panose="02020603050405020304" pitchFamily="18" charset="0"/>
                <a:cs typeface="Times New Roman" panose="02020603050405020304" pitchFamily="18" charset="0"/>
              </a:rPr>
              <a:t>	2.  The program component contains the machine language instructions.</a:t>
            </a:r>
          </a:p>
          <a:p>
            <a:pPr marL="400050" indent="-400050" algn="just"/>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3. The relocation table is as follows:</a:t>
            </a:r>
          </a:p>
          <a:p>
            <a:pPr marL="400050" algn="just"/>
            <a:endParaRPr lang="en-US" sz="2800" i="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7892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94967825"/>
              </p:ext>
            </p:extLst>
          </p:nvPr>
        </p:nvGraphicFramePr>
        <p:xfrm>
          <a:off x="1836791" y="144313"/>
          <a:ext cx="3868683" cy="1463040"/>
        </p:xfrm>
        <a:graphic>
          <a:graphicData uri="http://schemas.openxmlformats.org/drawingml/2006/table">
            <a:tbl>
              <a:tblPr firstRow="1" bandRow="1"/>
              <a:tblGrid>
                <a:gridCol w="3868683">
                  <a:extLst>
                    <a:ext uri="{9D8B030D-6E8A-4147-A177-3AD203B41FA5}">
                      <a16:colId xmlns:a16="http://schemas.microsoft.com/office/drawing/2014/main" val="20000"/>
                    </a:ext>
                  </a:extLst>
                </a:gridCol>
              </a:tblGrid>
              <a:tr h="354221">
                <a:tc>
                  <a:txBody>
                    <a:bodyPr/>
                    <a:lstStyle/>
                    <a:p>
                      <a:pPr algn="ctr"/>
                      <a:r>
                        <a:rPr lang="en-US" sz="2800" b="1" dirty="0">
                          <a:latin typeface="Times New Roman" panose="02020603050405020304" pitchFamily="18" charset="0"/>
                          <a:cs typeface="Times New Roman" panose="02020603050405020304" pitchFamily="18" charset="0"/>
                        </a:rPr>
                        <a:t>Translated address</a:t>
                      </a:r>
                    </a:p>
                  </a:txBody>
                  <a:tcPr/>
                </a:tc>
                <a:extLst>
                  <a:ext uri="{0D108BD9-81ED-4DB2-BD59-A6C34878D82A}">
                    <a16:rowId xmlns:a16="http://schemas.microsoft.com/office/drawing/2014/main" val="10000"/>
                  </a:ext>
                </a:extLst>
              </a:tr>
              <a:tr h="354221">
                <a:tc>
                  <a:txBody>
                    <a:bodyPr/>
                    <a:lstStyle/>
                    <a:p>
                      <a:pPr algn="ctr"/>
                      <a:r>
                        <a:rPr lang="en-US" sz="2800" dirty="0">
                          <a:latin typeface="Times New Roman" panose="02020603050405020304" pitchFamily="18" charset="0"/>
                          <a:cs typeface="Times New Roman" panose="02020603050405020304" pitchFamily="18" charset="0"/>
                        </a:rPr>
                        <a:t>500</a:t>
                      </a:r>
                    </a:p>
                    <a:p>
                      <a:pPr algn="ctr"/>
                      <a:r>
                        <a:rPr lang="en-US" sz="2800" dirty="0">
                          <a:latin typeface="Times New Roman" panose="02020603050405020304" pitchFamily="18" charset="0"/>
                          <a:cs typeface="Times New Roman" panose="02020603050405020304" pitchFamily="18" charset="0"/>
                        </a:rPr>
                        <a:t>538</a:t>
                      </a:r>
                    </a:p>
                  </a:txBody>
                  <a:tcPr/>
                </a:tc>
                <a:extLst>
                  <a:ext uri="{0D108BD9-81ED-4DB2-BD59-A6C34878D82A}">
                    <a16:rowId xmlns:a16="http://schemas.microsoft.com/office/drawing/2014/main" val="10001"/>
                  </a:ext>
                </a:extLst>
              </a:tr>
            </a:tbl>
          </a:graphicData>
        </a:graphic>
      </p:graphicFrame>
      <p:sp>
        <p:nvSpPr>
          <p:cNvPr id="3" name="TextBox 2"/>
          <p:cNvSpPr txBox="1"/>
          <p:nvPr/>
        </p:nvSpPr>
        <p:spPr>
          <a:xfrm>
            <a:off x="190928" y="1969213"/>
            <a:ext cx="1179473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4. The linking table is follows:</a:t>
            </a:r>
          </a:p>
        </p:txBody>
      </p:sp>
      <p:graphicFrame>
        <p:nvGraphicFramePr>
          <p:cNvPr id="4" name="Table 3"/>
          <p:cNvGraphicFramePr>
            <a:graphicFrameLocks noGrp="1"/>
          </p:cNvGraphicFramePr>
          <p:nvPr>
            <p:extLst>
              <p:ext uri="{D42A27DB-BD31-4B8C-83A1-F6EECF244321}">
                <p14:modId xmlns:p14="http://schemas.microsoft.com/office/powerpoint/2010/main" val="745218976"/>
              </p:ext>
            </p:extLst>
          </p:nvPr>
        </p:nvGraphicFramePr>
        <p:xfrm>
          <a:off x="1487055" y="2741450"/>
          <a:ext cx="8390370" cy="2072640"/>
        </p:xfrm>
        <a:graphic>
          <a:graphicData uri="http://schemas.openxmlformats.org/drawingml/2006/table">
            <a:tbl>
              <a:tblPr firstRow="1" bandRow="1"/>
              <a:tblGrid>
                <a:gridCol w="2606290">
                  <a:extLst>
                    <a:ext uri="{9D8B030D-6E8A-4147-A177-3AD203B41FA5}">
                      <a16:colId xmlns:a16="http://schemas.microsoft.com/office/drawing/2014/main" val="20000"/>
                    </a:ext>
                  </a:extLst>
                </a:gridCol>
                <a:gridCol w="2107430">
                  <a:extLst>
                    <a:ext uri="{9D8B030D-6E8A-4147-A177-3AD203B41FA5}">
                      <a16:colId xmlns:a16="http://schemas.microsoft.com/office/drawing/2014/main" val="20001"/>
                    </a:ext>
                  </a:extLst>
                </a:gridCol>
                <a:gridCol w="3676650">
                  <a:extLst>
                    <a:ext uri="{9D8B030D-6E8A-4147-A177-3AD203B41FA5}">
                      <a16:colId xmlns:a16="http://schemas.microsoft.com/office/drawing/2014/main" val="20002"/>
                    </a:ext>
                  </a:extLst>
                </a:gridCol>
              </a:tblGrid>
              <a:tr h="0">
                <a:tc>
                  <a:txBody>
                    <a:bodyPr/>
                    <a:lstStyle/>
                    <a:p>
                      <a:pPr algn="ctr"/>
                      <a:r>
                        <a:rPr lang="en-US" sz="2800" b="1" dirty="0">
                          <a:latin typeface="Times New Roman" panose="02020603050405020304" pitchFamily="18" charset="0"/>
                          <a:cs typeface="Times New Roman" panose="02020603050405020304" pitchFamily="18" charset="0"/>
                        </a:rPr>
                        <a:t>Symbol</a:t>
                      </a:r>
                    </a:p>
                  </a:txBody>
                  <a:tcPr/>
                </a:tc>
                <a:tc>
                  <a:txBody>
                    <a:bodyPr/>
                    <a:lstStyle/>
                    <a:p>
                      <a:pPr algn="ctr"/>
                      <a:r>
                        <a:rPr lang="en-US" sz="2800" b="1" dirty="0">
                          <a:latin typeface="Times New Roman" panose="02020603050405020304" pitchFamily="18" charset="0"/>
                          <a:cs typeface="Times New Roman" panose="02020603050405020304" pitchFamily="18" charset="0"/>
                        </a:rPr>
                        <a:t>Type</a:t>
                      </a:r>
                    </a:p>
                  </a:txBody>
                  <a:tcPr/>
                </a:tc>
                <a:tc>
                  <a:txBody>
                    <a:bodyPr/>
                    <a:lstStyle/>
                    <a:p>
                      <a:pPr algn="ctr"/>
                      <a:r>
                        <a:rPr lang="en-US" sz="2800" b="1" dirty="0">
                          <a:latin typeface="Times New Roman" panose="02020603050405020304" pitchFamily="18" charset="0"/>
                          <a:cs typeface="Times New Roman" panose="02020603050405020304" pitchFamily="18" charset="0"/>
                        </a:rPr>
                        <a:t>Translated</a:t>
                      </a:r>
                      <a:r>
                        <a:rPr lang="en-US" sz="2800" b="1" baseline="0" dirty="0">
                          <a:latin typeface="Times New Roman" panose="02020603050405020304" pitchFamily="18" charset="0"/>
                          <a:cs typeface="Times New Roman" panose="02020603050405020304" pitchFamily="18" charset="0"/>
                        </a:rPr>
                        <a:t> Address</a:t>
                      </a:r>
                      <a:endParaRPr lang="en-US"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75855">
                <a:tc>
                  <a:txBody>
                    <a:bodyPr/>
                    <a:lstStyle/>
                    <a:p>
                      <a:pPr algn="ctr"/>
                      <a:r>
                        <a:rPr lang="en-US" sz="2800" baseline="0" dirty="0">
                          <a:latin typeface="Times New Roman" panose="02020603050405020304" pitchFamily="18" charset="0"/>
                          <a:cs typeface="Times New Roman" panose="02020603050405020304" pitchFamily="18" charset="0"/>
                        </a:rPr>
                        <a:t>ALPHA</a:t>
                      </a:r>
                    </a:p>
                  </a:txBody>
                  <a:tcPr/>
                </a:tc>
                <a:tc>
                  <a:txBody>
                    <a:bodyPr/>
                    <a:lstStyle/>
                    <a:p>
                      <a:pPr algn="ctr"/>
                      <a:r>
                        <a:rPr lang="en-US" sz="2800" baseline="0" dirty="0">
                          <a:latin typeface="Times New Roman" panose="02020603050405020304" pitchFamily="18" charset="0"/>
                          <a:cs typeface="Times New Roman" panose="02020603050405020304" pitchFamily="18" charset="0"/>
                        </a:rPr>
                        <a:t>EXT</a:t>
                      </a:r>
                    </a:p>
                  </a:txBody>
                  <a:tcPr/>
                </a:tc>
                <a:tc>
                  <a:txBody>
                    <a:bodyPr/>
                    <a:lstStyle/>
                    <a:p>
                      <a:pPr algn="ctr"/>
                      <a:r>
                        <a:rPr lang="en-US" sz="2800" baseline="0" dirty="0">
                          <a:latin typeface="Times New Roman" panose="02020603050405020304" pitchFamily="18" charset="0"/>
                          <a:cs typeface="Times New Roman" panose="02020603050405020304" pitchFamily="18" charset="0"/>
                        </a:rPr>
                        <a:t>518</a:t>
                      </a:r>
                    </a:p>
                  </a:txBody>
                  <a:tcPr/>
                </a:tc>
                <a:extLst>
                  <a:ext uri="{0D108BD9-81ED-4DB2-BD59-A6C34878D82A}">
                    <a16:rowId xmlns:a16="http://schemas.microsoft.com/office/drawing/2014/main" val="10001"/>
                  </a:ext>
                </a:extLst>
              </a:tr>
              <a:tr h="304512">
                <a:tc>
                  <a:txBody>
                    <a:bodyPr/>
                    <a:lstStyle/>
                    <a:p>
                      <a:pPr algn="ctr"/>
                      <a:r>
                        <a:rPr lang="en-US" sz="2800" baseline="0" dirty="0">
                          <a:latin typeface="Times New Roman" panose="02020603050405020304" pitchFamily="18" charset="0"/>
                          <a:cs typeface="Times New Roman" panose="02020603050405020304" pitchFamily="18" charset="0"/>
                        </a:rPr>
                        <a:t>MAX </a:t>
                      </a:r>
                    </a:p>
                  </a:txBody>
                  <a:tcPr/>
                </a:tc>
                <a:tc>
                  <a:txBody>
                    <a:bodyPr/>
                    <a:lstStyle/>
                    <a:p>
                      <a:pPr algn="ctr"/>
                      <a:r>
                        <a:rPr lang="en-US" sz="2800" baseline="0" dirty="0">
                          <a:latin typeface="Times New Roman" panose="02020603050405020304" pitchFamily="18" charset="0"/>
                          <a:cs typeface="Times New Roman" panose="02020603050405020304" pitchFamily="18" charset="0"/>
                        </a:rPr>
                        <a:t>EXT</a:t>
                      </a:r>
                    </a:p>
                  </a:txBody>
                  <a:tcPr/>
                </a:tc>
                <a:tc>
                  <a:txBody>
                    <a:bodyPr/>
                    <a:lstStyle/>
                    <a:p>
                      <a:pPr algn="ctr"/>
                      <a:r>
                        <a:rPr lang="en-US" sz="2800" baseline="0" dirty="0">
                          <a:latin typeface="Times New Roman" panose="02020603050405020304" pitchFamily="18" charset="0"/>
                          <a:cs typeface="Times New Roman" panose="02020603050405020304" pitchFamily="18" charset="0"/>
                        </a:rPr>
                        <a:t>519</a:t>
                      </a:r>
                    </a:p>
                  </a:txBody>
                  <a:tcPr/>
                </a:tc>
                <a:extLst>
                  <a:ext uri="{0D108BD9-81ED-4DB2-BD59-A6C34878D82A}">
                    <a16:rowId xmlns:a16="http://schemas.microsoft.com/office/drawing/2014/main" val="10002"/>
                  </a:ext>
                </a:extLst>
              </a:tr>
              <a:tr h="304512">
                <a:tc>
                  <a:txBody>
                    <a:bodyPr/>
                    <a:lstStyle/>
                    <a:p>
                      <a:pPr algn="ctr"/>
                      <a:r>
                        <a:rPr lang="en-US" sz="2800" dirty="0">
                          <a:latin typeface="Times New Roman" panose="02020603050405020304" pitchFamily="18" charset="0"/>
                          <a:cs typeface="Times New Roman" panose="02020603050405020304" pitchFamily="18" charset="0"/>
                        </a:rPr>
                        <a:t>TOTAL</a:t>
                      </a:r>
                    </a:p>
                  </a:txBody>
                  <a:tcPr/>
                </a:tc>
                <a:tc>
                  <a:txBody>
                    <a:bodyPr/>
                    <a:lstStyle/>
                    <a:p>
                      <a:pPr algn="ctr"/>
                      <a:r>
                        <a:rPr lang="en-US" sz="2800" dirty="0">
                          <a:latin typeface="Times New Roman" panose="02020603050405020304" pitchFamily="18" charset="0"/>
                          <a:cs typeface="Times New Roman" panose="02020603050405020304" pitchFamily="18" charset="0"/>
                        </a:rPr>
                        <a:t>PD</a:t>
                      </a:r>
                    </a:p>
                  </a:txBody>
                  <a:tcPr/>
                </a:tc>
                <a:tc>
                  <a:txBody>
                    <a:bodyPr/>
                    <a:lstStyle/>
                    <a:p>
                      <a:pPr algn="ctr"/>
                      <a:r>
                        <a:rPr lang="en-US" sz="2800" dirty="0">
                          <a:latin typeface="Times New Roman" panose="02020603050405020304" pitchFamily="18" charset="0"/>
                          <a:cs typeface="Times New Roman" panose="02020603050405020304" pitchFamily="18" charset="0"/>
                        </a:rPr>
                        <a:t>541</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00513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0"/>
            <a:ext cx="12039600" cy="526297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Types of Loaders-</a:t>
            </a:r>
          </a:p>
          <a:p>
            <a:pPr marL="457200" indent="-457200">
              <a:buAutoNum type="arabicPeriod"/>
            </a:pPr>
            <a:r>
              <a:rPr lang="en-US" sz="2400" b="1" dirty="0">
                <a:latin typeface="Times New Roman" panose="02020603050405020304" pitchFamily="18" charset="0"/>
                <a:cs typeface="Times New Roman" panose="02020603050405020304" pitchFamily="18" charset="0"/>
              </a:rPr>
              <a:t>Compile and go</a:t>
            </a:r>
            <a:r>
              <a:rPr lang="en-US"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is a link editor or program loader in which the assembler itself places the assembled instructions directly into the designated memory locations for execution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instruction are read line by line, its machine code is obtained and it is directly put in the main memory at some known address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completion of assembly process, it assigns the starting address of the program to the location counter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 WATFOR, PL/C and Dartmouth BASIC</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the assembler gets executed and when it is finished, causes a branch straight to the first instruction of the program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no stop between the compilation, link editing, loading, and execution of the program</a:t>
            </a:r>
          </a:p>
          <a:p>
            <a:r>
              <a:rPr lang="en-US" sz="2400" dirty="0">
                <a:latin typeface="Times New Roman" panose="02020603050405020304" pitchFamily="18" charset="0"/>
                <a:cs typeface="Times New Roman" panose="02020603050405020304" pitchFamily="18" charset="0"/>
              </a:rPr>
              <a:t>It is also called as assemble and go or a load and go system</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643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824" y="154365"/>
            <a:ext cx="11839575" cy="440120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Advantages-</a:t>
            </a:r>
          </a:p>
          <a:p>
            <a:pPr marL="514350" indent="-514350">
              <a:buAutoNum type="arabicPeriod"/>
            </a:pPr>
            <a:r>
              <a:rPr lang="en-US" sz="2800" dirty="0">
                <a:latin typeface="Times New Roman" panose="02020603050405020304" pitchFamily="18" charset="0"/>
                <a:cs typeface="Times New Roman" panose="02020603050405020304" pitchFamily="18" charset="0"/>
              </a:rPr>
              <a:t>They are simple and easy to implement</a:t>
            </a:r>
          </a:p>
          <a:p>
            <a:pPr marL="514350" indent="-514350">
              <a:buAutoNum type="arabicPeriod"/>
            </a:pPr>
            <a:r>
              <a:rPr lang="en-US" sz="2800" dirty="0">
                <a:latin typeface="Times New Roman" panose="02020603050405020304" pitchFamily="18" charset="0"/>
                <a:cs typeface="Times New Roman" panose="02020603050405020304" pitchFamily="18" charset="0"/>
              </a:rPr>
              <a:t>No additional routines are required to load the compiled code into the memory</a:t>
            </a:r>
          </a:p>
          <a:p>
            <a:r>
              <a:rPr lang="en-US" sz="2800" dirty="0">
                <a:latin typeface="Times New Roman" panose="02020603050405020304" pitchFamily="18" charset="0"/>
                <a:cs typeface="Times New Roman" panose="02020603050405020304" pitchFamily="18" charset="0"/>
              </a:rPr>
              <a:t>Disadvantages-</a:t>
            </a:r>
          </a:p>
          <a:p>
            <a:pPr marL="514350" indent="-514350">
              <a:buAutoNum type="arabicPeriod"/>
            </a:pPr>
            <a:r>
              <a:rPr lang="en-US" sz="2800" dirty="0">
                <a:latin typeface="Times New Roman" panose="02020603050405020304" pitchFamily="18" charset="0"/>
                <a:cs typeface="Times New Roman" panose="02020603050405020304" pitchFamily="18" charset="0"/>
              </a:rPr>
              <a:t>There is wastage of memory space due to the presence of the assembler</a:t>
            </a:r>
          </a:p>
          <a:p>
            <a:pPr marL="514350" indent="-514350">
              <a:buAutoNum type="arabicPeriod"/>
            </a:pPr>
            <a:r>
              <a:rPr lang="en-US" sz="2800" dirty="0">
                <a:latin typeface="Times New Roman" panose="02020603050405020304" pitchFamily="18" charset="0"/>
                <a:cs typeface="Times New Roman" panose="02020603050405020304" pitchFamily="18" charset="0"/>
              </a:rPr>
              <a:t>There is no production of .</a:t>
            </a:r>
            <a:r>
              <a:rPr lang="en-US" sz="2800" dirty="0" err="1">
                <a:latin typeface="Times New Roman" panose="02020603050405020304" pitchFamily="18" charset="0"/>
                <a:cs typeface="Times New Roman" panose="02020603050405020304" pitchFamily="18" charset="0"/>
              </a:rPr>
              <a:t>obj</a:t>
            </a:r>
            <a:r>
              <a:rPr lang="en-US" sz="2800" dirty="0">
                <a:latin typeface="Times New Roman" panose="02020603050405020304" pitchFamily="18" charset="0"/>
                <a:cs typeface="Times New Roman" panose="02020603050405020304" pitchFamily="18" charset="0"/>
              </a:rPr>
              <a:t> file, the source code is directly converted to executable form.</a:t>
            </a:r>
          </a:p>
          <a:p>
            <a:pPr marL="514350" indent="-514350">
              <a:buAutoNum type="arabicPeriod"/>
            </a:pPr>
            <a:r>
              <a:rPr lang="en-US" sz="2800" dirty="0">
                <a:latin typeface="Times New Roman" panose="02020603050405020304" pitchFamily="18" charset="0"/>
                <a:cs typeface="Times New Roman" panose="02020603050405020304" pitchFamily="18" charset="0"/>
              </a:rPr>
              <a:t>Hence , even though there is no modification in the source program , it needs to be assembled and executed each time.</a:t>
            </a:r>
          </a:p>
        </p:txBody>
      </p:sp>
    </p:spTree>
    <p:extLst>
      <p:ext uri="{BB962C8B-B14F-4D97-AF65-F5344CB8AC3E}">
        <p14:creationId xmlns:p14="http://schemas.microsoft.com/office/powerpoint/2010/main" val="2268872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0"/>
            <a:ext cx="11715750" cy="6555641"/>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Absolute loader-</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 absolute loader does not perform any relocation while loading a program in memory, so its use is limited to only those programs that either have load origin=linked origin or are self-relocating.</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loads a binary program in memory for execution. We assume that the binary program is stored in a  file that contains the following:</a:t>
            </a:r>
          </a:p>
          <a:p>
            <a:pPr marL="914400" lvl="1"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a:t>
            </a:r>
            <a:r>
              <a:rPr lang="en-US" sz="2800" i="1" dirty="0">
                <a:latin typeface="Times New Roman" panose="02020603050405020304" pitchFamily="18" charset="0"/>
                <a:cs typeface="Times New Roman" panose="02020603050405020304" pitchFamily="18" charset="0"/>
              </a:rPr>
              <a:t>header record </a:t>
            </a:r>
            <a:r>
              <a:rPr lang="en-US" sz="2800" dirty="0">
                <a:latin typeface="Times New Roman" panose="02020603050405020304" pitchFamily="18" charset="0"/>
                <a:cs typeface="Times New Roman" panose="02020603050405020304" pitchFamily="18" charset="0"/>
              </a:rPr>
              <a:t>showing load origin, length, and load time execution start address of the program</a:t>
            </a:r>
          </a:p>
          <a:p>
            <a:pPr marL="914400" lvl="1"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sequence of</a:t>
            </a:r>
            <a:r>
              <a:rPr lang="en-US" sz="2800" i="1" dirty="0">
                <a:latin typeface="Times New Roman" panose="02020603050405020304" pitchFamily="18" charset="0"/>
                <a:cs typeface="Times New Roman" panose="02020603050405020304" pitchFamily="18" charset="0"/>
              </a:rPr>
              <a:t> binary image </a:t>
            </a:r>
            <a:r>
              <a:rPr lang="en-US" sz="2800" dirty="0">
                <a:latin typeface="Times New Roman" panose="02020603050405020304" pitchFamily="18" charset="0"/>
                <a:cs typeface="Times New Roman" panose="02020603050405020304" pitchFamily="18" charset="0"/>
              </a:rPr>
              <a:t>records containing the programs code.</a:t>
            </a:r>
          </a:p>
          <a:p>
            <a:pPr lvl="1"/>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Each binary image record contains a part of the programs code in the form of a sequence of bytes, the load address of the first byte of this code, and a count of the number of bytes of code.</a:t>
            </a:r>
          </a:p>
          <a:p>
            <a:endParaRPr lang="en-US" sz="2800" i="1" dirty="0">
              <a:latin typeface="Times New Roman" panose="02020603050405020304" pitchFamily="18" charset="0"/>
              <a:cs typeface="Times New Roman" panose="02020603050405020304" pitchFamily="18" charset="0"/>
            </a:endParaRPr>
          </a:p>
          <a:p>
            <a:endParaRPr 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899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1999" cy="440120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Bootstrap loader</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As soon as we turn on computer system, the operating system has to be loaded in memory.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involves loading of several programs in memory. As the computer’s memory does not contain any programs or data at this time- a bootstrap loader (a tiny program that can fit into a single record on floppy or hard disk) loads the main operating system or runtime environment for the computer after completion of self-tests.</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3244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 y="0"/>
            <a:ext cx="11344275" cy="698652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Relocating loaders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avoid possible reassembling of all subroutines when a single subroutine is changed and to perform the tasks of allocation and linking for the programmer, the relocating loaders is introduced.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relocating loader loads a program in a designated area of memory, relocates it so that it can execute correctly in that area of memory, and passes control to it for execution.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 Binary Symbolic Subroutine(BSS) loader used in the IBM 7094, IBM1130, GE635</a:t>
            </a: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Direct linking loaders: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direct linking loader is a </a:t>
            </a:r>
            <a:r>
              <a:rPr lang="en-US" sz="2800" dirty="0" err="1">
                <a:latin typeface="Times New Roman" panose="02020603050405020304" pitchFamily="18" charset="0"/>
                <a:cs typeface="Times New Roman" panose="02020603050405020304" pitchFamily="18" charset="0"/>
              </a:rPr>
              <a:t>relocatable</a:t>
            </a:r>
            <a:r>
              <a:rPr lang="en-US" sz="2800" dirty="0">
                <a:latin typeface="Times New Roman" panose="02020603050405020304" pitchFamily="18" charset="0"/>
                <a:cs typeface="Times New Roman" panose="02020603050405020304" pitchFamily="18" charset="0"/>
              </a:rPr>
              <a:t> loader.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has the advantage of allowing programmer multiple procedure segments, and multiple data segments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Here complete freedom in referencing data or instructions obtained in other segments, provides flexible intersegment referencing</a:t>
            </a:r>
          </a:p>
        </p:txBody>
      </p:sp>
    </p:spTree>
    <p:extLst>
      <p:ext uri="{BB962C8B-B14F-4D97-AF65-F5344CB8AC3E}">
        <p14:creationId xmlns:p14="http://schemas.microsoft.com/office/powerpoint/2010/main" val="4020793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112" y="71919"/>
            <a:ext cx="11688566" cy="6514604"/>
          </a:xfrm>
          <a:prstGeom prst="rect">
            <a:avLst/>
          </a:prstGeom>
          <a:noFill/>
        </p:spPr>
        <p:txBody>
          <a:bodyPr wrap="square" rtlCol="0">
            <a:spAutoFit/>
          </a:bodyPr>
          <a:lstStyle/>
          <a:p>
            <a:r>
              <a:rPr lang="en-US" sz="4000" b="1" baseline="-25000" dirty="0">
                <a:latin typeface="Times New Roman" panose="02020603050405020304" pitchFamily="18" charset="0"/>
                <a:cs typeface="Times New Roman" panose="02020603050405020304" pitchFamily="18" charset="0"/>
              </a:rPr>
              <a:t>Program </a:t>
            </a:r>
            <a:r>
              <a:rPr lang="en-US" sz="4000" b="1" baseline="-25000" dirty="0" err="1">
                <a:latin typeface="Times New Roman" panose="02020603050405020304" pitchFamily="18" charset="0"/>
                <a:cs typeface="Times New Roman" panose="02020603050405020304" pitchFamily="18" charset="0"/>
              </a:rPr>
              <a:t>Relocatability</a:t>
            </a:r>
            <a:r>
              <a:rPr lang="en-US" sz="4000" b="1" baseline="-25000" dirty="0">
                <a:latin typeface="Times New Roman" panose="02020603050405020304" pitchFamily="18" charset="0"/>
                <a:cs typeface="Times New Roman" panose="02020603050405020304" pitchFamily="18" charset="0"/>
              </a:rPr>
              <a:t>:</a:t>
            </a:r>
          </a:p>
          <a:p>
            <a:endParaRPr lang="en-US" sz="4000" b="1" baseline="-250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manner in which a program can be modified, or to execute from a given load origin </a:t>
            </a:r>
            <a:r>
              <a:rPr lang="en-US" sz="2800" dirty="0" err="1">
                <a:latin typeface="Times New Roman" panose="02020603050405020304" pitchFamily="18" charset="0"/>
                <a:cs typeface="Times New Roman" panose="02020603050405020304" pitchFamily="18" charset="0"/>
              </a:rPr>
              <a:t>i.e</a:t>
            </a:r>
            <a:r>
              <a:rPr lang="en-US" sz="2800" dirty="0">
                <a:latin typeface="Times New Roman" panose="02020603050405020304" pitchFamily="18" charset="0"/>
                <a:cs typeface="Times New Roman" panose="02020603050405020304" pitchFamily="18" charset="0"/>
              </a:rPr>
              <a:t> how relocation can be carried out, classify programs into the following:</a:t>
            </a:r>
          </a:p>
          <a:p>
            <a:pPr marL="514350" indent="-514350">
              <a:buAutoNum type="arabicPeriod"/>
            </a:pPr>
            <a:r>
              <a:rPr lang="en-US" sz="2800" dirty="0">
                <a:latin typeface="Times New Roman" panose="02020603050405020304" pitchFamily="18" charset="0"/>
                <a:cs typeface="Times New Roman" panose="02020603050405020304" pitchFamily="18" charset="0"/>
              </a:rPr>
              <a:t>Non-</a:t>
            </a:r>
            <a:r>
              <a:rPr lang="en-US" sz="2800" dirty="0" err="1">
                <a:latin typeface="Times New Roman" panose="02020603050405020304" pitchFamily="18" charset="0"/>
                <a:cs typeface="Times New Roman" panose="02020603050405020304" pitchFamily="18" charset="0"/>
              </a:rPr>
              <a:t>relocatable</a:t>
            </a:r>
            <a:r>
              <a:rPr lang="en-US" sz="2800" dirty="0">
                <a:latin typeface="Times New Roman" panose="02020603050405020304" pitchFamily="18" charset="0"/>
                <a:cs typeface="Times New Roman" panose="02020603050405020304" pitchFamily="18" charset="0"/>
              </a:rPr>
              <a:t> program</a:t>
            </a:r>
          </a:p>
          <a:p>
            <a:pPr marL="514350" indent="-514350">
              <a:buAutoNum type="arabicPeriod"/>
            </a:pPr>
            <a:r>
              <a:rPr lang="en-US" sz="2800" dirty="0" err="1">
                <a:latin typeface="Times New Roman" panose="02020603050405020304" pitchFamily="18" charset="0"/>
                <a:cs typeface="Times New Roman" panose="02020603050405020304" pitchFamily="18" charset="0"/>
              </a:rPr>
              <a:t>Relocatable</a:t>
            </a:r>
            <a:r>
              <a:rPr lang="en-US" sz="2800" dirty="0">
                <a:latin typeface="Times New Roman" panose="02020603050405020304" pitchFamily="18" charset="0"/>
                <a:cs typeface="Times New Roman" panose="02020603050405020304" pitchFamily="18" charset="0"/>
              </a:rPr>
              <a:t> programs</a:t>
            </a:r>
          </a:p>
          <a:p>
            <a:pPr marL="514350" indent="-514350">
              <a:buAutoNum type="arabicPeriod"/>
            </a:pPr>
            <a:r>
              <a:rPr lang="en-US" sz="2800" dirty="0">
                <a:latin typeface="Times New Roman" panose="02020603050405020304" pitchFamily="18" charset="0"/>
                <a:cs typeface="Times New Roman" panose="02020603050405020304" pitchFamily="18" charset="0"/>
              </a:rPr>
              <a:t>Self-relocating programs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1.  </a:t>
            </a:r>
            <a:r>
              <a:rPr lang="en-US" sz="2800" b="1" dirty="0">
                <a:latin typeface="Times New Roman" panose="02020603050405020304" pitchFamily="18" charset="0"/>
                <a:cs typeface="Times New Roman" panose="02020603050405020304" pitchFamily="18" charset="0"/>
              </a:rPr>
              <a:t>Non-</a:t>
            </a:r>
            <a:r>
              <a:rPr lang="en-US" sz="2800" b="1" dirty="0" err="1">
                <a:latin typeface="Times New Roman" panose="02020603050405020304" pitchFamily="18" charset="0"/>
                <a:cs typeface="Times New Roman" panose="02020603050405020304" pitchFamily="18" charset="0"/>
              </a:rPr>
              <a:t>relocatable</a:t>
            </a:r>
            <a:r>
              <a:rPr lang="en-US" sz="2800" b="1" dirty="0">
                <a:latin typeface="Times New Roman" panose="02020603050405020304" pitchFamily="18" charset="0"/>
                <a:cs typeface="Times New Roman" panose="02020603050405020304" pitchFamily="18" charset="0"/>
              </a:rPr>
              <a:t> program:</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non-</a:t>
            </a:r>
            <a:r>
              <a:rPr lang="en-US" sz="2800" dirty="0" err="1">
                <a:latin typeface="Times New Roman" panose="02020603050405020304" pitchFamily="18" charset="0"/>
                <a:cs typeface="Times New Roman" panose="02020603050405020304" pitchFamily="18" charset="0"/>
              </a:rPr>
              <a:t>relocatable</a:t>
            </a:r>
            <a:r>
              <a:rPr lang="en-US" sz="2800" dirty="0">
                <a:latin typeface="Times New Roman" panose="02020603050405020304" pitchFamily="18" charset="0"/>
                <a:cs typeface="Times New Roman" panose="02020603050405020304" pitchFamily="18" charset="0"/>
              </a:rPr>
              <a:t> program can not be executed in any memory area other than the area starting on its translated origin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the result of address-sensitivity of the code and lack of information regarding- the parts of the program are address sensitivity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Example: .com files in MS-DOS</a:t>
            </a:r>
          </a:p>
        </p:txBody>
      </p:sp>
    </p:spTree>
    <p:extLst>
      <p:ext uri="{BB962C8B-B14F-4D97-AF65-F5344CB8AC3E}">
        <p14:creationId xmlns:p14="http://schemas.microsoft.com/office/powerpoint/2010/main" val="252570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875" y="466725"/>
            <a:ext cx="11172825"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steps involved in the execution of a program written in language L:-</a:t>
            </a:r>
          </a:p>
          <a:p>
            <a:pPr marL="457200" indent="-457200">
              <a:buAutoNum type="arabicPeriod"/>
            </a:pPr>
            <a:r>
              <a:rPr lang="en-US" sz="2400" dirty="0">
                <a:latin typeface="Times New Roman" panose="02020603050405020304" pitchFamily="18" charset="0"/>
                <a:cs typeface="Times New Roman" panose="02020603050405020304" pitchFamily="18" charset="0"/>
              </a:rPr>
              <a:t>Translation of the program (Translator)</a:t>
            </a:r>
          </a:p>
          <a:p>
            <a:pPr marL="457200" indent="-457200">
              <a:buAutoNum type="arabicPeriod"/>
            </a:pPr>
            <a:r>
              <a:rPr lang="en-US" sz="2400" dirty="0">
                <a:latin typeface="Times New Roman" panose="02020603050405020304" pitchFamily="18" charset="0"/>
                <a:cs typeface="Times New Roman" panose="02020603050405020304" pitchFamily="18" charset="0"/>
              </a:rPr>
              <a:t>Linking of the program with other programs needed for its execution (Linker)</a:t>
            </a:r>
          </a:p>
          <a:p>
            <a:pPr marL="457200" indent="-457200">
              <a:buAutoNum type="arabicPeriod"/>
            </a:pPr>
            <a:r>
              <a:rPr lang="en-US" sz="2400" dirty="0">
                <a:latin typeface="Times New Roman" panose="02020603050405020304" pitchFamily="18" charset="0"/>
                <a:cs typeface="Times New Roman" panose="02020603050405020304" pitchFamily="18" charset="0"/>
              </a:rPr>
              <a:t>Relocation of the program to execute from the specific memory area allocated to it. (Linker). </a:t>
            </a:r>
          </a:p>
          <a:p>
            <a:pPr marL="457200" indent="-457200">
              <a:buAutoNum type="arabicPeriod"/>
            </a:pPr>
            <a:r>
              <a:rPr lang="en-US" sz="2400" dirty="0">
                <a:latin typeface="Times New Roman" panose="02020603050405020304" pitchFamily="18" charset="0"/>
                <a:cs typeface="Times New Roman" panose="02020603050405020304" pitchFamily="18" charset="0"/>
              </a:rPr>
              <a:t>Loading of the program in the memory for the purpose of execution (Loader)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schematic of program execution can be shown as below-</a:t>
            </a:r>
          </a:p>
        </p:txBody>
      </p:sp>
      <p:pic>
        <p:nvPicPr>
          <p:cNvPr id="4" name="Picture 3"/>
          <p:cNvPicPr>
            <a:picLocks noChangeAspect="1"/>
          </p:cNvPicPr>
          <p:nvPr/>
        </p:nvPicPr>
        <p:blipFill rotWithShape="1">
          <a:blip r:embed="rId2"/>
          <a:srcRect l="14097" t="32033" r="39116" b="26520"/>
          <a:stretch/>
        </p:blipFill>
        <p:spPr>
          <a:xfrm>
            <a:off x="1376979" y="3513714"/>
            <a:ext cx="8584601" cy="2951632"/>
          </a:xfrm>
          <a:prstGeom prst="rect">
            <a:avLst/>
          </a:prstGeom>
        </p:spPr>
      </p:pic>
      <p:sp>
        <p:nvSpPr>
          <p:cNvPr id="3" name="TextBox 2"/>
          <p:cNvSpPr txBox="1"/>
          <p:nvPr/>
        </p:nvSpPr>
        <p:spPr>
          <a:xfrm>
            <a:off x="1162050" y="6496050"/>
            <a:ext cx="8772525" cy="369332"/>
          </a:xfrm>
          <a:prstGeom prst="rect">
            <a:avLst/>
          </a:prstGeom>
          <a:noFill/>
        </p:spPr>
        <p:txBody>
          <a:bodyPr wrap="square" rtlCol="0">
            <a:spAutoFit/>
          </a:bodyPr>
          <a:lstStyle/>
          <a:p>
            <a:r>
              <a:rPr lang="en-US" dirty="0"/>
              <a:t>Source: “Systems Programming”, </a:t>
            </a:r>
            <a:r>
              <a:rPr lang="en-US" dirty="0" err="1"/>
              <a:t>D.M.Dhamdhere</a:t>
            </a:r>
            <a:r>
              <a:rPr lang="en-US" dirty="0"/>
              <a:t>, Tata </a:t>
            </a:r>
            <a:r>
              <a:rPr lang="en-US" dirty="0" err="1"/>
              <a:t>McGrawHill</a:t>
            </a:r>
            <a:r>
              <a:rPr lang="en-US" dirty="0"/>
              <a:t> Publication</a:t>
            </a:r>
          </a:p>
        </p:txBody>
      </p:sp>
    </p:spTree>
    <p:extLst>
      <p:ext uri="{BB962C8B-B14F-4D97-AF65-F5344CB8AC3E}">
        <p14:creationId xmlns:p14="http://schemas.microsoft.com/office/powerpoint/2010/main" val="5698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565" y="0"/>
            <a:ext cx="11928296" cy="6986528"/>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Relocatable</a:t>
            </a:r>
            <a:r>
              <a:rPr lang="en-US" sz="2800" b="1" dirty="0">
                <a:latin typeface="Times New Roman" panose="02020603050405020304" pitchFamily="18" charset="0"/>
                <a:cs typeface="Times New Roman" panose="02020603050405020304" pitchFamily="18" charset="0"/>
              </a:rPr>
              <a:t> programs: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program can be relocated by a linker or loader to have a linked address or load address that matches the start address of the specified area of memory.</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the one which consists of a program and relevant information about its relocation. These programs contains information of address sensitive instructions.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using relocation information, the program can be loaded at different locations other than translation time origin. At relocation the relocation factor is added to the address part of address sensitive instruction</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process is generally done by  operating system and the output which perform relocation is called linkage editor relocating loader.</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Linkage editor is required to modify all the address sensitive instructions with the help of </a:t>
            </a:r>
            <a:r>
              <a:rPr lang="en-US" sz="2800" dirty="0" err="1">
                <a:latin typeface="Times New Roman" panose="02020603050405020304" pitchFamily="18" charset="0"/>
                <a:cs typeface="Times New Roman" panose="02020603050405020304" pitchFamily="18" charset="0"/>
              </a:rPr>
              <a:t>relocatable</a:t>
            </a:r>
            <a:r>
              <a:rPr lang="en-US" sz="2800" dirty="0">
                <a:latin typeface="Times New Roman" panose="02020603050405020304" pitchFamily="18" charset="0"/>
                <a:cs typeface="Times New Roman" panose="02020603050405020304" pitchFamily="18" charset="0"/>
              </a:rPr>
              <a:t> information present in the program.</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Example: .exe files in MS-DOS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size of the </a:t>
            </a:r>
            <a:r>
              <a:rPr lang="en-US" sz="2800" dirty="0" err="1">
                <a:latin typeface="Times New Roman" panose="02020603050405020304" pitchFamily="18" charset="0"/>
                <a:cs typeface="Times New Roman" panose="02020603050405020304" pitchFamily="18" charset="0"/>
              </a:rPr>
              <a:t>relocatable</a:t>
            </a:r>
            <a:r>
              <a:rPr lang="en-US" sz="2800" dirty="0">
                <a:latin typeface="Times New Roman" panose="02020603050405020304" pitchFamily="18" charset="0"/>
                <a:cs typeface="Times New Roman" panose="02020603050405020304" pitchFamily="18" charset="0"/>
              </a:rPr>
              <a:t> program is larger than the non-</a:t>
            </a:r>
            <a:r>
              <a:rPr lang="en-US" sz="2800" dirty="0" err="1">
                <a:latin typeface="Times New Roman" panose="02020603050405020304" pitchFamily="18" charset="0"/>
                <a:cs typeface="Times New Roman" panose="02020603050405020304" pitchFamily="18" charset="0"/>
              </a:rPr>
              <a:t>relocatable</a:t>
            </a:r>
            <a:r>
              <a:rPr lang="en-US" sz="2800" dirty="0">
                <a:latin typeface="Times New Roman" panose="02020603050405020304" pitchFamily="18" charset="0"/>
                <a:cs typeface="Times New Roman" panose="02020603050405020304" pitchFamily="18" charset="0"/>
              </a:rPr>
              <a:t> program because it contains relocation information </a:t>
            </a:r>
          </a:p>
        </p:txBody>
      </p:sp>
    </p:spTree>
    <p:extLst>
      <p:ext uri="{BB962C8B-B14F-4D97-AF65-F5344CB8AC3E}">
        <p14:creationId xmlns:p14="http://schemas.microsoft.com/office/powerpoint/2010/main" val="4282928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565" y="0"/>
            <a:ext cx="11928296" cy="440120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Self-</a:t>
            </a:r>
            <a:r>
              <a:rPr lang="en-US" sz="2800" b="1" dirty="0" err="1">
                <a:latin typeface="Times New Roman" panose="02020603050405020304" pitchFamily="18" charset="0"/>
                <a:cs typeface="Times New Roman" panose="02020603050405020304" pitchFamily="18" charset="0"/>
              </a:rPr>
              <a:t>Relocatable</a:t>
            </a:r>
            <a:r>
              <a:rPr lang="en-US" sz="2800" b="1" dirty="0">
                <a:latin typeface="Times New Roman" panose="02020603050405020304" pitchFamily="18" charset="0"/>
                <a:cs typeface="Times New Roman" panose="02020603050405020304" pitchFamily="18" charset="0"/>
              </a:rPr>
              <a:t> programs: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program can be loaded in any area of memory for execution. At the start of execution it would perform its own relocation so that it can execute correctly in that memory area.</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Self-relocating program contains-</a:t>
            </a:r>
          </a:p>
          <a:p>
            <a:pPr marL="914400" lvl="1"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table of information about the address sensitive instructions</a:t>
            </a:r>
          </a:p>
          <a:p>
            <a:pPr marL="914400" lvl="1"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Code to perform the relocation of address sensitive instructions</a:t>
            </a:r>
          </a:p>
          <a:p>
            <a:pPr lvl="1" algn="just"/>
            <a:r>
              <a:rPr lang="en-US" sz="2800" dirty="0">
                <a:latin typeface="Times New Roman" panose="02020603050405020304" pitchFamily="18" charset="0"/>
                <a:cs typeface="Times New Roman" panose="02020603050405020304" pitchFamily="18" charset="0"/>
              </a:rPr>
              <a:t>Examples- TC, FORTRAN, COBOL </a:t>
            </a:r>
          </a:p>
          <a:p>
            <a:pPr marL="914400" lvl="1"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These programs are useful for operating system point of view in multiuser or time sharing environment</a:t>
            </a:r>
          </a:p>
        </p:txBody>
      </p:sp>
    </p:spTree>
    <p:extLst>
      <p:ext uri="{BB962C8B-B14F-4D97-AF65-F5344CB8AC3E}">
        <p14:creationId xmlns:p14="http://schemas.microsoft.com/office/powerpoint/2010/main" val="3063083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20610297"/>
              </p:ext>
            </p:extLst>
          </p:nvPr>
        </p:nvGraphicFramePr>
        <p:xfrm>
          <a:off x="462337" y="719666"/>
          <a:ext cx="11503388" cy="3286913"/>
        </p:xfrm>
        <a:graphic>
          <a:graphicData uri="http://schemas.openxmlformats.org/drawingml/2006/table">
            <a:tbl>
              <a:tblPr firstRow="1" bandRow="1"/>
              <a:tblGrid>
                <a:gridCol w="3252413">
                  <a:extLst>
                    <a:ext uri="{9D8B030D-6E8A-4147-A177-3AD203B41FA5}">
                      <a16:colId xmlns:a16="http://schemas.microsoft.com/office/drawing/2014/main" val="20000"/>
                    </a:ext>
                  </a:extLst>
                </a:gridCol>
                <a:gridCol w="511353">
                  <a:extLst>
                    <a:ext uri="{9D8B030D-6E8A-4147-A177-3AD203B41FA5}">
                      <a16:colId xmlns:a16="http://schemas.microsoft.com/office/drawing/2014/main" val="20001"/>
                    </a:ext>
                  </a:extLst>
                </a:gridCol>
                <a:gridCol w="3555822">
                  <a:extLst>
                    <a:ext uri="{9D8B030D-6E8A-4147-A177-3AD203B41FA5}">
                      <a16:colId xmlns:a16="http://schemas.microsoft.com/office/drawing/2014/main" val="20002"/>
                    </a:ext>
                  </a:extLst>
                </a:gridCol>
                <a:gridCol w="420034">
                  <a:extLst>
                    <a:ext uri="{9D8B030D-6E8A-4147-A177-3AD203B41FA5}">
                      <a16:colId xmlns:a16="http://schemas.microsoft.com/office/drawing/2014/main" val="20003"/>
                    </a:ext>
                  </a:extLst>
                </a:gridCol>
                <a:gridCol w="3763766">
                  <a:extLst>
                    <a:ext uri="{9D8B030D-6E8A-4147-A177-3AD203B41FA5}">
                      <a16:colId xmlns:a16="http://schemas.microsoft.com/office/drawing/2014/main" val="20004"/>
                    </a:ext>
                  </a:extLst>
                </a:gridCol>
              </a:tblGrid>
              <a:tr h="749538">
                <a:tc rowSpan="3">
                  <a:txBody>
                    <a:bodyPr/>
                    <a:lstStyle/>
                    <a:p>
                      <a:r>
                        <a:rPr lang="en-US" sz="2800" dirty="0">
                          <a:latin typeface="Times New Roman" panose="02020603050405020304" pitchFamily="18" charset="0"/>
                          <a:cs typeface="Times New Roman" panose="02020603050405020304" pitchFamily="18" charset="0"/>
                        </a:rPr>
                        <a:t>Program</a:t>
                      </a:r>
                      <a:r>
                        <a:rPr lang="en-US" sz="2800" baseline="0" dirty="0">
                          <a:latin typeface="Times New Roman" panose="02020603050405020304" pitchFamily="18" charset="0"/>
                          <a:cs typeface="Times New Roman" panose="02020603050405020304" pitchFamily="18" charset="0"/>
                        </a:rPr>
                        <a:t> + Data</a:t>
                      </a: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800" dirty="0">
                          <a:latin typeface="Times New Roman" panose="02020603050405020304" pitchFamily="18" charset="0"/>
                          <a:cs typeface="Times New Roman" panose="02020603050405020304" pitchFamily="18" charset="0"/>
                        </a:rPr>
                        <a:t>Program +</a:t>
                      </a:r>
                      <a:r>
                        <a:rPr lang="en-US" sz="2800" baseline="0" dirty="0">
                          <a:latin typeface="Times New Roman" panose="02020603050405020304" pitchFamily="18" charset="0"/>
                          <a:cs typeface="Times New Roman" panose="02020603050405020304" pitchFamily="18" charset="0"/>
                        </a:rPr>
                        <a:t> Data</a:t>
                      </a: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latin typeface="Times New Roman" panose="02020603050405020304" pitchFamily="18" charset="0"/>
                          <a:cs typeface="Times New Roman" panose="02020603050405020304" pitchFamily="18" charset="0"/>
                        </a:rPr>
                        <a:t>Relocation Logic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01385">
                <a:tc vMerge="1">
                  <a:txBody>
                    <a:bodyPr/>
                    <a:lstStyle/>
                    <a:p>
                      <a:endParaRPr lang="en-US" dirty="0"/>
                    </a:p>
                  </a:txBody>
                  <a:tcPr/>
                </a:tc>
                <a:tc vMerge="1">
                  <a:txBody>
                    <a:bodyPr/>
                    <a:lstStyle/>
                    <a:p>
                      <a:endParaRPr lang="en-US"/>
                    </a:p>
                  </a:txBody>
                  <a:tcPr/>
                </a:tc>
                <a:tc rowSpan="2">
                  <a:txBody>
                    <a:bodyPr/>
                    <a:lstStyle/>
                    <a:p>
                      <a:r>
                        <a:rPr lang="en-US" sz="2800" dirty="0">
                          <a:latin typeface="Times New Roman" panose="02020603050405020304" pitchFamily="18" charset="0"/>
                          <a:cs typeface="Times New Roman" panose="02020603050405020304" pitchFamily="18" charset="0"/>
                        </a:rPr>
                        <a:t>Relocation</a:t>
                      </a:r>
                      <a:r>
                        <a:rPr lang="en-US" sz="2800" baseline="0" dirty="0">
                          <a:latin typeface="Times New Roman" panose="02020603050405020304" pitchFamily="18" charset="0"/>
                          <a:cs typeface="Times New Roman" panose="02020603050405020304" pitchFamily="18" charset="0"/>
                        </a:rPr>
                        <a:t> information</a:t>
                      </a: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latin typeface="Times New Roman" panose="02020603050405020304" pitchFamily="18" charset="0"/>
                          <a:cs typeface="Times New Roman" panose="02020603050405020304" pitchFamily="18" charset="0"/>
                        </a:rPr>
                        <a:t>Program +</a:t>
                      </a:r>
                      <a:r>
                        <a:rPr lang="en-US" sz="2800" baseline="0" dirty="0">
                          <a:latin typeface="Times New Roman" panose="02020603050405020304" pitchFamily="18" charset="0"/>
                          <a:cs typeface="Times New Roman" panose="02020603050405020304" pitchFamily="18" charset="0"/>
                        </a:rPr>
                        <a:t> Data</a:t>
                      </a: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91110">
                <a:tc vMerge="1">
                  <a:txBody>
                    <a:bodyPr/>
                    <a:lstStyle/>
                    <a:p>
                      <a:endParaRPr lang="en-US" dirty="0"/>
                    </a:p>
                  </a:txBody>
                  <a:tcPr/>
                </a:tc>
                <a:tc vMerge="1">
                  <a:txBody>
                    <a:bodyPr/>
                    <a:lstStyle/>
                    <a:p>
                      <a:endParaRPr lang="en-US"/>
                    </a:p>
                  </a:txBody>
                  <a:tcPr/>
                </a:tc>
                <a:tc vMerge="1">
                  <a:txBody>
                    <a:bodyPr/>
                    <a:lstStyle/>
                    <a:p>
                      <a:endParaRPr lang="en-US" dirty="0"/>
                    </a:p>
                  </a:txBody>
                  <a:tcPr/>
                </a:tc>
                <a:tc vMerge="1">
                  <a:txBody>
                    <a:bodyPr/>
                    <a:lstStyle/>
                    <a:p>
                      <a:endParaRPr lang="en-US"/>
                    </a:p>
                  </a:txBody>
                  <a:tcPr/>
                </a:tc>
                <a:tc>
                  <a:txBody>
                    <a:bodyPr/>
                    <a:lstStyle/>
                    <a:p>
                      <a:r>
                        <a:rPr lang="en-US" sz="2800" dirty="0">
                          <a:latin typeface="Times New Roman" panose="02020603050405020304" pitchFamily="18" charset="0"/>
                          <a:cs typeface="Times New Roman" panose="02020603050405020304" pitchFamily="18" charset="0"/>
                        </a:rPr>
                        <a:t>Relocation</a:t>
                      </a:r>
                      <a:r>
                        <a:rPr lang="en-US" sz="2800" baseline="0" dirty="0">
                          <a:latin typeface="Times New Roman" panose="02020603050405020304" pitchFamily="18" charset="0"/>
                          <a:cs typeface="Times New Roman" panose="02020603050405020304" pitchFamily="18" charset="0"/>
                        </a:rPr>
                        <a:t> information</a:t>
                      </a:r>
                      <a:endParaRPr 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gridSpan="2">
                  <a:txBody>
                    <a:bodyPr/>
                    <a:lstStyle/>
                    <a:p>
                      <a:r>
                        <a:rPr lang="en-US" sz="2800" dirty="0">
                          <a:latin typeface="Times New Roman" panose="02020603050405020304" pitchFamily="18" charset="0"/>
                          <a:cs typeface="Times New Roman" panose="02020603050405020304" pitchFamily="18" charset="0"/>
                        </a:rPr>
                        <a:t>a) Non-</a:t>
                      </a:r>
                      <a:r>
                        <a:rPr lang="en-US" sz="2800" dirty="0" err="1">
                          <a:latin typeface="Times New Roman" panose="02020603050405020304" pitchFamily="18" charset="0"/>
                          <a:cs typeface="Times New Roman" panose="02020603050405020304" pitchFamily="18" charset="0"/>
                        </a:rPr>
                        <a:t>Relocatable</a:t>
                      </a:r>
                      <a:r>
                        <a:rPr lang="en-US" sz="2800" baseline="0" dirty="0">
                          <a:latin typeface="Times New Roman" panose="02020603050405020304" pitchFamily="18" charset="0"/>
                          <a:cs typeface="Times New Roman" panose="02020603050405020304" pitchFamily="18" charset="0"/>
                        </a:rPr>
                        <a:t> Program</a:t>
                      </a:r>
                      <a:endParaRPr lang="en-US" sz="2800" dirty="0">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hMerge="1">
                  <a:txBody>
                    <a:bodyPr/>
                    <a:lstStyle/>
                    <a:p>
                      <a:endParaRPr lang="en-US"/>
                    </a:p>
                  </a:txBody>
                  <a:tcPr/>
                </a:tc>
                <a:tc gridSpan="2">
                  <a:txBody>
                    <a:bodyPr/>
                    <a:lstStyle/>
                    <a:p>
                      <a:r>
                        <a:rPr lang="en-US" sz="2800" dirty="0">
                          <a:latin typeface="Times New Roman" panose="02020603050405020304" pitchFamily="18" charset="0"/>
                          <a:cs typeface="Times New Roman" panose="02020603050405020304" pitchFamily="18" charset="0"/>
                        </a:rPr>
                        <a:t>b) </a:t>
                      </a:r>
                      <a:r>
                        <a:rPr lang="en-US" sz="2800" dirty="0" err="1">
                          <a:latin typeface="Times New Roman" panose="02020603050405020304" pitchFamily="18" charset="0"/>
                          <a:cs typeface="Times New Roman" panose="02020603050405020304" pitchFamily="18" charset="0"/>
                        </a:rPr>
                        <a:t>Relocatable</a:t>
                      </a:r>
                      <a:r>
                        <a:rPr lang="en-US" sz="2800" baseline="0" dirty="0">
                          <a:latin typeface="Times New Roman" panose="02020603050405020304" pitchFamily="18" charset="0"/>
                          <a:cs typeface="Times New Roman" panose="02020603050405020304" pitchFamily="18" charset="0"/>
                        </a:rPr>
                        <a:t> Program</a:t>
                      </a:r>
                      <a:endParaRPr lang="en-US" sz="2800" dirty="0">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hMerge="1">
                  <a:txBody>
                    <a:bodyPr/>
                    <a:lstStyle/>
                    <a:p>
                      <a:endParaRPr lang="en-US"/>
                    </a:p>
                  </a:txBody>
                  <a:tcPr/>
                </a:tc>
                <a:tc>
                  <a:txBody>
                    <a:bodyPr/>
                    <a:lstStyle/>
                    <a:p>
                      <a:r>
                        <a:rPr lang="en-US" sz="2800" dirty="0">
                          <a:latin typeface="Times New Roman" panose="02020603050405020304" pitchFamily="18" charset="0"/>
                          <a:cs typeface="Times New Roman" panose="02020603050405020304" pitchFamily="18" charset="0"/>
                        </a:rPr>
                        <a:t>c) Self- </a:t>
                      </a:r>
                      <a:r>
                        <a:rPr lang="en-US" sz="2800" dirty="0" err="1">
                          <a:latin typeface="Times New Roman" panose="02020603050405020304" pitchFamily="18" charset="0"/>
                          <a:cs typeface="Times New Roman" panose="02020603050405020304" pitchFamily="18" charset="0"/>
                        </a:rPr>
                        <a:t>Relocatable</a:t>
                      </a:r>
                      <a:r>
                        <a:rPr lang="en-US" sz="2800" baseline="0" dirty="0">
                          <a:latin typeface="Times New Roman" panose="02020603050405020304" pitchFamily="18" charset="0"/>
                          <a:cs typeface="Times New Roman" panose="02020603050405020304" pitchFamily="18" charset="0"/>
                        </a:rPr>
                        <a:t> Program</a:t>
                      </a:r>
                      <a:endParaRPr lang="en-US" sz="2800" dirty="0">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05603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386" y="82194"/>
            <a:ext cx="11922839" cy="6555641"/>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Linking for Overlays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special kind of linkage editor called </a:t>
            </a:r>
            <a:r>
              <a:rPr lang="en-US" sz="2800" i="1" dirty="0">
                <a:latin typeface="Times New Roman" panose="02020603050405020304" pitchFamily="18" charset="0"/>
                <a:cs typeface="Times New Roman" panose="02020603050405020304" pitchFamily="18" charset="0"/>
              </a:rPr>
              <a:t>overlays</a:t>
            </a:r>
            <a:r>
              <a:rPr lang="en-US" sz="2800" dirty="0">
                <a:latin typeface="Times New Roman" panose="02020603050405020304" pitchFamily="18" charset="0"/>
                <a:cs typeface="Times New Roman" panose="02020603050405020304" pitchFamily="18" charset="0"/>
              </a:rPr>
              <a:t> is used to run the programs those large in size as compared to the available address space on the machines.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Some part of a program may be executed only briefly, or not at all, during an execution. Memory requirement of the program can be reduced by not keeping these parts in memory at all times.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achieved by: some parts of a program are given the same load address during linking. This way, only one of these parts can be in memory at any time because loading of another part that   has the same load address would overwrite it.</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 </a:t>
            </a:r>
            <a:r>
              <a:rPr lang="en-US" sz="2800" i="1" dirty="0">
                <a:latin typeface="Times New Roman" panose="02020603050405020304" pitchFamily="18" charset="0"/>
                <a:cs typeface="Times New Roman" panose="02020603050405020304" pitchFamily="18" charset="0"/>
              </a:rPr>
              <a:t>Overlay </a:t>
            </a:r>
            <a:r>
              <a:rPr lang="en-US" sz="2800" dirty="0">
                <a:latin typeface="Times New Roman" panose="02020603050405020304" pitchFamily="18" charset="0"/>
                <a:cs typeface="Times New Roman" panose="02020603050405020304" pitchFamily="18" charset="0"/>
              </a:rPr>
              <a:t> is a part of  program that has the same load origin as some other part(s) of the program.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program containing overlays is called an </a:t>
            </a:r>
            <a:r>
              <a:rPr lang="en-US" sz="2800" i="1" dirty="0">
                <a:latin typeface="Times New Roman" panose="02020603050405020304" pitchFamily="18" charset="0"/>
                <a:cs typeface="Times New Roman" panose="02020603050405020304" pitchFamily="18" charset="0"/>
              </a:rPr>
              <a:t>overlay structured program. </a:t>
            </a: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consists of- a permanently resident part, called the </a:t>
            </a:r>
            <a:r>
              <a:rPr lang="en-US" sz="2800" i="1" dirty="0">
                <a:latin typeface="Times New Roman" panose="02020603050405020304" pitchFamily="18" charset="0"/>
                <a:cs typeface="Times New Roman" panose="02020603050405020304" pitchFamily="18" charset="0"/>
              </a:rPr>
              <a:t>root </a:t>
            </a:r>
            <a:r>
              <a:rPr lang="en-US" sz="2800" dirty="0">
                <a:latin typeface="Times New Roman" panose="02020603050405020304" pitchFamily="18" charset="0"/>
                <a:cs typeface="Times New Roman" panose="02020603050405020304" pitchFamily="18" charset="0"/>
              </a:rPr>
              <a:t>and a set of overlays that would be loaded in memory when needed</a:t>
            </a:r>
          </a:p>
        </p:txBody>
      </p:sp>
    </p:spTree>
    <p:extLst>
      <p:ext uri="{BB962C8B-B14F-4D97-AF65-F5344CB8AC3E}">
        <p14:creationId xmlns:p14="http://schemas.microsoft.com/office/powerpoint/2010/main" val="735534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55" y="0"/>
            <a:ext cx="11902611" cy="3970318"/>
          </a:xfrm>
          <a:prstGeom prst="rect">
            <a:avLst/>
          </a:prstGeom>
          <a:noFill/>
        </p:spPr>
        <p:txBody>
          <a:bodyPr wrap="square" rtlCol="0">
            <a:spAutoFit/>
          </a:bodyPr>
          <a:lstStyle/>
          <a:p>
            <a:pPr algn="just"/>
            <a:r>
              <a:rPr lang="en-US" sz="2800" kern="1200" dirty="0">
                <a:solidFill>
                  <a:schemeClr val="tx1"/>
                </a:solidFill>
                <a:latin typeface="Times New Roman" panose="02020603050405020304" pitchFamily="18" charset="0"/>
                <a:cs typeface="Times New Roman" panose="02020603050405020304" pitchFamily="18" charset="0"/>
              </a:rPr>
              <a:t>Example: Consider a program with 6 sections named </a:t>
            </a:r>
            <a:r>
              <a:rPr lang="en-US" sz="2800" i="1" kern="1200" dirty="0" err="1">
                <a:solidFill>
                  <a:schemeClr val="tx1"/>
                </a:solidFill>
                <a:latin typeface="Times New Roman" panose="02020603050405020304" pitchFamily="18" charset="0"/>
                <a:cs typeface="Times New Roman" panose="02020603050405020304" pitchFamily="18" charset="0"/>
              </a:rPr>
              <a:t>init</a:t>
            </a:r>
            <a:r>
              <a:rPr lang="en-US" sz="2800" i="1" kern="1200" dirty="0">
                <a:solidFill>
                  <a:schemeClr val="tx1"/>
                </a:solidFill>
                <a:latin typeface="Times New Roman" panose="02020603050405020304" pitchFamily="18" charset="0"/>
                <a:cs typeface="Times New Roman" panose="02020603050405020304" pitchFamily="18" charset="0"/>
              </a:rPr>
              <a:t>, read, function </a:t>
            </a:r>
            <a:r>
              <a:rPr lang="en-US" sz="2800" i="1" dirty="0">
                <a:latin typeface="Times New Roman" panose="02020603050405020304" pitchFamily="18" charset="0"/>
                <a:cs typeface="Times New Roman" panose="02020603050405020304" pitchFamily="18" charset="0"/>
              </a:rPr>
              <a:t>a, function b, function c and print. </a:t>
            </a:r>
            <a:r>
              <a:rPr lang="en-US" sz="2800" i="1" dirty="0" err="1">
                <a:latin typeface="Times New Roman" panose="02020603050405020304" pitchFamily="18" charset="0"/>
                <a:cs typeface="Times New Roman" panose="02020603050405020304" pitchFamily="18" charset="0"/>
              </a:rPr>
              <a:t>init</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performs initialization and passes control to read. </a:t>
            </a:r>
            <a:r>
              <a:rPr lang="en-US" sz="2800" i="1" dirty="0">
                <a:latin typeface="Times New Roman" panose="02020603050405020304" pitchFamily="18" charset="0"/>
                <a:cs typeface="Times New Roman" panose="02020603050405020304" pitchFamily="18" charset="0"/>
              </a:rPr>
              <a:t>read</a:t>
            </a:r>
            <a:r>
              <a:rPr lang="en-US" sz="2800" dirty="0">
                <a:latin typeface="Times New Roman" panose="02020603050405020304" pitchFamily="18" charset="0"/>
                <a:cs typeface="Times New Roman" panose="02020603050405020304" pitchFamily="18" charset="0"/>
              </a:rPr>
              <a:t> reads one set of data and invokes </a:t>
            </a:r>
            <a:r>
              <a:rPr lang="en-US" sz="2800" i="1" dirty="0">
                <a:latin typeface="Times New Roman" panose="02020603050405020304" pitchFamily="18" charset="0"/>
                <a:cs typeface="Times New Roman" panose="02020603050405020304" pitchFamily="18" charset="0"/>
              </a:rPr>
              <a:t>function a, function b</a:t>
            </a:r>
            <a:r>
              <a:rPr lang="en-US" sz="2800" dirty="0">
                <a:latin typeface="Times New Roman" panose="02020603050405020304" pitchFamily="18" charset="0"/>
                <a:cs typeface="Times New Roman" panose="02020603050405020304" pitchFamily="18" charset="0"/>
              </a:rPr>
              <a:t> or </a:t>
            </a:r>
            <a:r>
              <a:rPr lang="en-US" sz="2800" i="1" dirty="0">
                <a:latin typeface="Times New Roman" panose="02020603050405020304" pitchFamily="18" charset="0"/>
                <a:cs typeface="Times New Roman" panose="02020603050405020304" pitchFamily="18" charset="0"/>
              </a:rPr>
              <a:t>function c</a:t>
            </a:r>
            <a:r>
              <a:rPr lang="en-US" sz="2800" dirty="0">
                <a:latin typeface="Times New Roman" panose="02020603050405020304" pitchFamily="18" charset="0"/>
                <a:cs typeface="Times New Roman" panose="02020603050405020304" pitchFamily="18" charset="0"/>
              </a:rPr>
              <a:t> depending on the values of the data. </a:t>
            </a:r>
            <a:r>
              <a:rPr lang="en-US" sz="2800" i="1" dirty="0">
                <a:latin typeface="Times New Roman" panose="02020603050405020304" pitchFamily="18" charset="0"/>
                <a:cs typeface="Times New Roman" panose="02020603050405020304" pitchFamily="18" charset="0"/>
              </a:rPr>
              <a:t>Print</a:t>
            </a:r>
            <a:r>
              <a:rPr lang="en-US" sz="2800" dirty="0">
                <a:latin typeface="Times New Roman" panose="02020603050405020304" pitchFamily="18" charset="0"/>
                <a:cs typeface="Times New Roman" panose="02020603050405020304" pitchFamily="18" charset="0"/>
              </a:rPr>
              <a:t> is called to print the results.</a:t>
            </a:r>
          </a:p>
          <a:p>
            <a:pPr algn="just"/>
            <a:r>
              <a:rPr lang="en-US" sz="2800" i="1" dirty="0">
                <a:latin typeface="Times New Roman" panose="02020603050405020304" pitchFamily="18" charset="0"/>
                <a:cs typeface="Times New Roman" panose="02020603050405020304" pitchFamily="18" charset="0"/>
              </a:rPr>
              <a:t> function a, function b</a:t>
            </a:r>
            <a:r>
              <a:rPr lang="en-US" sz="2800" dirty="0">
                <a:latin typeface="Times New Roman" panose="02020603050405020304" pitchFamily="18" charset="0"/>
                <a:cs typeface="Times New Roman" panose="02020603050405020304" pitchFamily="18" charset="0"/>
              </a:rPr>
              <a:t> and </a:t>
            </a:r>
            <a:r>
              <a:rPr lang="en-US" sz="2800" i="1" dirty="0">
                <a:latin typeface="Times New Roman" panose="02020603050405020304" pitchFamily="18" charset="0"/>
                <a:cs typeface="Times New Roman" panose="02020603050405020304" pitchFamily="18" charset="0"/>
              </a:rPr>
              <a:t>function c </a:t>
            </a:r>
            <a:r>
              <a:rPr lang="en-US" sz="2800" dirty="0">
                <a:latin typeface="Times New Roman" panose="02020603050405020304" pitchFamily="18" charset="0"/>
                <a:cs typeface="Times New Roman" panose="02020603050405020304" pitchFamily="18" charset="0"/>
              </a:rPr>
              <a:t>are mutually exclusive. Hence they can be made into separate overlays. </a:t>
            </a:r>
            <a:r>
              <a:rPr lang="en-US" sz="2800" i="1" dirty="0">
                <a:latin typeface="Times New Roman" panose="02020603050405020304" pitchFamily="18" charset="0"/>
                <a:cs typeface="Times New Roman" panose="02020603050405020304" pitchFamily="18" charset="0"/>
              </a:rPr>
              <a:t>read </a:t>
            </a:r>
            <a:r>
              <a:rPr lang="en-US" sz="2800" dirty="0">
                <a:latin typeface="Times New Roman" panose="02020603050405020304" pitchFamily="18" charset="0"/>
                <a:cs typeface="Times New Roman" panose="02020603050405020304" pitchFamily="18" charset="0"/>
              </a:rPr>
              <a:t>and </a:t>
            </a:r>
            <a:r>
              <a:rPr lang="en-US" sz="2800" i="1" dirty="0">
                <a:latin typeface="Times New Roman" panose="02020603050405020304" pitchFamily="18" charset="0"/>
                <a:cs typeface="Times New Roman" panose="02020603050405020304" pitchFamily="18" charset="0"/>
              </a:rPr>
              <a:t>print </a:t>
            </a:r>
            <a:r>
              <a:rPr lang="en-US" sz="2800" dirty="0">
                <a:latin typeface="Times New Roman" panose="02020603050405020304" pitchFamily="18" charset="0"/>
                <a:cs typeface="Times New Roman" panose="02020603050405020304" pitchFamily="18" charset="0"/>
              </a:rPr>
              <a:t>are put in the root of the program since they are needed for each set of data. The overlay structure program can execute in 40k bytes though it has a total size of 65k bytes. The figure below shows an overlay tree:</a:t>
            </a:r>
            <a:endParaRPr lang="en-US" sz="2800" kern="12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20617" t="36250" r="20865" b="39583"/>
          <a:stretch/>
        </p:blipFill>
        <p:spPr>
          <a:xfrm>
            <a:off x="4362449" y="3724276"/>
            <a:ext cx="3943351" cy="2800350"/>
          </a:xfrm>
          <a:prstGeom prst="rect">
            <a:avLst/>
          </a:prstGeom>
        </p:spPr>
      </p:pic>
    </p:spTree>
    <p:extLst>
      <p:ext uri="{BB962C8B-B14F-4D97-AF65-F5344CB8AC3E}">
        <p14:creationId xmlns:p14="http://schemas.microsoft.com/office/powerpoint/2010/main" val="4037089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Box 2"/>
          <p:cNvSpPr txBox="1"/>
          <p:nvPr/>
        </p:nvSpPr>
        <p:spPr>
          <a:xfrm>
            <a:off x="838200" y="1819275"/>
            <a:ext cx="10906125" cy="369332"/>
          </a:xfrm>
          <a:prstGeom prst="rect">
            <a:avLst/>
          </a:prstGeom>
          <a:noFill/>
        </p:spPr>
        <p:txBody>
          <a:bodyPr wrap="square" rtlCol="0">
            <a:spAutoFit/>
          </a:bodyPr>
          <a:lstStyle/>
          <a:p>
            <a:r>
              <a:rPr lang="en-US" dirty="0"/>
              <a:t>1. </a:t>
            </a:r>
            <a:r>
              <a:rPr lang="en-US" dirty="0" err="1"/>
              <a:t>D.M.Dhamdere</a:t>
            </a:r>
            <a:r>
              <a:rPr lang="en-US" dirty="0"/>
              <a:t>, “Systems Programming”, Tata </a:t>
            </a:r>
            <a:r>
              <a:rPr lang="en-US" dirty="0" err="1"/>
              <a:t>McGrawHill</a:t>
            </a:r>
            <a:r>
              <a:rPr lang="en-US" dirty="0"/>
              <a:t> Private Limited</a:t>
            </a:r>
          </a:p>
        </p:txBody>
      </p:sp>
    </p:spTree>
    <p:extLst>
      <p:ext uri="{BB962C8B-B14F-4D97-AF65-F5344CB8AC3E}">
        <p14:creationId xmlns:p14="http://schemas.microsoft.com/office/powerpoint/2010/main" val="2956935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607" y="0"/>
            <a:ext cx="11725836" cy="655564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Here, </a:t>
            </a:r>
          </a:p>
          <a:p>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translator</a:t>
            </a:r>
            <a:r>
              <a:rPr lang="en-US" sz="2800" dirty="0">
                <a:latin typeface="Times New Roman" panose="02020603050405020304" pitchFamily="18" charset="0"/>
                <a:cs typeface="Times New Roman" panose="02020603050405020304" pitchFamily="18" charset="0"/>
              </a:rPr>
              <a:t> outputs -&gt; a program form “Object Module”</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linker</a:t>
            </a:r>
            <a:r>
              <a:rPr lang="en-US" sz="2800" dirty="0">
                <a:latin typeface="Times New Roman" panose="02020603050405020304" pitchFamily="18" charset="0"/>
                <a:cs typeface="Times New Roman" panose="02020603050405020304" pitchFamily="18" charset="0"/>
              </a:rPr>
              <a:t> processes a set of object modules to produce a ready-to-execute program form, “binary program”</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loader </a:t>
            </a:r>
            <a:r>
              <a:rPr lang="en-US" sz="2800" dirty="0">
                <a:latin typeface="Times New Roman" panose="02020603050405020304" pitchFamily="18" charset="0"/>
                <a:cs typeface="Times New Roman" panose="02020603050405020304" pitchFamily="18" charset="0"/>
              </a:rPr>
              <a:t>loads this program  into the memory for the purpose of execution.</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Definition: </a:t>
            </a:r>
            <a:r>
              <a:rPr lang="en-US" sz="2800" b="1" dirty="0">
                <a:latin typeface="Times New Roman" panose="02020603050405020304" pitchFamily="18" charset="0"/>
                <a:cs typeface="Times New Roman" panose="02020603050405020304" pitchFamily="18" charset="0"/>
              </a:rPr>
              <a:t>Linking </a:t>
            </a:r>
            <a:r>
              <a:rPr lang="en-US" sz="2800" dirty="0">
                <a:latin typeface="Times New Roman" panose="02020603050405020304" pitchFamily="18" charset="0"/>
                <a:cs typeface="Times New Roman" panose="02020603050405020304" pitchFamily="18" charset="0"/>
              </a:rPr>
              <a:t> is a process of combining various pieces of code and data together to form a single executable that can be loaded into memory.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Linking can be done at compile time , at load time(by loader) and also at run time(by application program)</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61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467044" cy="538609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Concept of binding</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Definition- </a:t>
            </a:r>
            <a:r>
              <a:rPr lang="en-US" sz="2400" dirty="0">
                <a:latin typeface="Times New Roman" panose="02020603050405020304" pitchFamily="18" charset="0"/>
                <a:cs typeface="Times New Roman" panose="02020603050405020304" pitchFamily="18" charset="0"/>
              </a:rPr>
              <a:t>Binding is the association of an attribute of  a program entity with a value.</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Binding time </a:t>
            </a:r>
            <a:r>
              <a:rPr lang="en-US" sz="2400" dirty="0">
                <a:latin typeface="Times New Roman" panose="02020603050405020304" pitchFamily="18" charset="0"/>
                <a:cs typeface="Times New Roman" panose="02020603050405020304" pitchFamily="18" charset="0"/>
              </a:rPr>
              <a:t> is the time at which a binding is performed. </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Binding times- </a:t>
            </a:r>
          </a:p>
          <a:p>
            <a:r>
              <a:rPr lang="en-US" sz="24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Language definition time of L</a:t>
            </a:r>
          </a:p>
          <a:p>
            <a:r>
              <a:rPr lang="en-US" sz="2400" dirty="0">
                <a:latin typeface="Times New Roman" panose="02020603050405020304" pitchFamily="18" charset="0"/>
                <a:cs typeface="Times New Roman" panose="02020603050405020304" pitchFamily="18" charset="0"/>
              </a:rPr>
              <a:t>2. Language implementation time of L</a:t>
            </a:r>
          </a:p>
          <a:p>
            <a:r>
              <a:rPr lang="en-US" sz="2400" dirty="0">
                <a:latin typeface="Times New Roman" panose="02020603050405020304" pitchFamily="18" charset="0"/>
                <a:cs typeface="Times New Roman" panose="02020603050405020304" pitchFamily="18" charset="0"/>
              </a:rPr>
              <a:t>3. Compilation </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 time of </a:t>
            </a:r>
            <a:r>
              <a:rPr lang="en-US" sz="2400" dirty="0" err="1">
                <a:latin typeface="Times New Roman" panose="02020603050405020304" pitchFamily="18" charset="0"/>
                <a:cs typeface="Times New Roman" panose="02020603050405020304" pitchFamily="18" charset="0"/>
              </a:rPr>
              <a:t>proc</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4. Link time of </a:t>
            </a:r>
            <a:r>
              <a:rPr lang="en-US" sz="2400" i="1" dirty="0" err="1">
                <a:latin typeface="Times New Roman" panose="02020603050405020304" pitchFamily="18" charset="0"/>
                <a:cs typeface="Times New Roman" panose="02020603050405020304" pitchFamily="18" charset="0"/>
              </a:rPr>
              <a:t>proc</a:t>
            </a:r>
            <a:endParaRPr lang="en-US" sz="2400" i="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5. Execution time of </a:t>
            </a:r>
            <a:r>
              <a:rPr lang="en-US" sz="2400" i="1" dirty="0" err="1">
                <a:latin typeface="Times New Roman" panose="02020603050405020304" pitchFamily="18" charset="0"/>
                <a:cs typeface="Times New Roman" panose="02020603050405020304" pitchFamily="18" charset="0"/>
              </a:rPr>
              <a:t>proc</a:t>
            </a:r>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Here, L is the language, P is the program and </a:t>
            </a:r>
            <a:r>
              <a:rPr lang="en-US" sz="2400" i="1" dirty="0" err="1">
                <a:latin typeface="Times New Roman" panose="02020603050405020304" pitchFamily="18" charset="0"/>
                <a:cs typeface="Times New Roman" panose="02020603050405020304" pitchFamily="18" charset="0"/>
              </a:rPr>
              <a:t>proc</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the procedure</a:t>
            </a:r>
          </a:p>
          <a:p>
            <a:pPr algn="just"/>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414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5837"/>
            <a:ext cx="12191999"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Static binding and Dynamic binding</a:t>
            </a:r>
          </a:p>
          <a:p>
            <a:r>
              <a:rPr lang="en-US" sz="2400" b="1" dirty="0">
                <a:latin typeface="Times New Roman" panose="02020603050405020304" pitchFamily="18" charset="0"/>
                <a:cs typeface="Times New Roman" panose="02020603050405020304" pitchFamily="18" charset="0"/>
              </a:rPr>
              <a:t>Static Binding: </a:t>
            </a:r>
            <a:r>
              <a:rPr lang="en-US" sz="2400" dirty="0">
                <a:latin typeface="Times New Roman" panose="02020603050405020304" pitchFamily="18" charset="0"/>
                <a:cs typeface="Times New Roman" panose="02020603050405020304" pitchFamily="18" charset="0"/>
              </a:rPr>
              <a:t>is a binding performed before the execution  of a program begins. It is also known as early binding</a:t>
            </a:r>
          </a:p>
          <a:p>
            <a:r>
              <a:rPr lang="en-US" sz="2400" b="1" dirty="0">
                <a:latin typeface="Times New Roman" panose="02020603050405020304" pitchFamily="18" charset="0"/>
                <a:cs typeface="Times New Roman" panose="02020603050405020304" pitchFamily="18" charset="0"/>
              </a:rPr>
              <a:t>Dynamic binding: </a:t>
            </a:r>
            <a:r>
              <a:rPr lang="en-US" sz="2400" dirty="0">
                <a:latin typeface="Times New Roman" panose="02020603050405020304" pitchFamily="18" charset="0"/>
                <a:cs typeface="Times New Roman" panose="02020603050405020304" pitchFamily="18" charset="0"/>
              </a:rPr>
              <a:t>is a binding performed after the execution of a program begins. It is also known late binding.</a:t>
            </a:r>
            <a:endParaRPr lang="en-US" sz="2400" b="1"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10914057"/>
              </p:ext>
            </p:extLst>
          </p:nvPr>
        </p:nvGraphicFramePr>
        <p:xfrm>
          <a:off x="180975" y="1974828"/>
          <a:ext cx="11887200" cy="4392405"/>
        </p:xfrm>
        <a:graphic>
          <a:graphicData uri="http://schemas.openxmlformats.org/drawingml/2006/table">
            <a:tbl>
              <a:tblPr firstRow="1" bandRow="1"/>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549297">
                <a:tc>
                  <a:txBody>
                    <a:bodyPr/>
                    <a:lstStyle/>
                    <a:p>
                      <a:pPr algn="ctr"/>
                      <a:r>
                        <a:rPr lang="en-US" sz="2400" b="1" dirty="0">
                          <a:latin typeface="Times New Roman" panose="02020603050405020304" pitchFamily="18" charset="0"/>
                          <a:cs typeface="Times New Roman" panose="02020603050405020304" pitchFamily="18" charset="0"/>
                        </a:rPr>
                        <a:t>Static Binding</a:t>
                      </a:r>
                    </a:p>
                  </a:txBody>
                  <a:tcPr/>
                </a:tc>
                <a:tc>
                  <a:txBody>
                    <a:bodyPr/>
                    <a:lstStyle/>
                    <a:p>
                      <a:pPr algn="ctr"/>
                      <a:r>
                        <a:rPr lang="en-US" sz="2400" b="1" dirty="0">
                          <a:latin typeface="Times New Roman" panose="02020603050405020304" pitchFamily="18" charset="0"/>
                          <a:cs typeface="Times New Roman" panose="02020603050405020304" pitchFamily="18" charset="0"/>
                        </a:rPr>
                        <a:t>Dynamic Binding</a:t>
                      </a:r>
                    </a:p>
                  </a:txBody>
                  <a:tcPr/>
                </a:tc>
                <a:extLst>
                  <a:ext uri="{0D108BD9-81ED-4DB2-BD59-A6C34878D82A}">
                    <a16:rowId xmlns:a16="http://schemas.microsoft.com/office/drawing/2014/main" val="10000"/>
                  </a:ext>
                </a:extLst>
              </a:tr>
              <a:tr h="549297">
                <a:tc>
                  <a:txBody>
                    <a:bodyPr/>
                    <a:lstStyle/>
                    <a:p>
                      <a:pPr algn="l"/>
                      <a:r>
                        <a:rPr lang="en-US" sz="2400" b="0" dirty="0">
                          <a:latin typeface="Times New Roman" panose="02020603050405020304" pitchFamily="18" charset="0"/>
                          <a:cs typeface="Times New Roman" panose="02020603050405020304" pitchFamily="18" charset="0"/>
                        </a:rPr>
                        <a:t>1. Binding</a:t>
                      </a:r>
                      <a:r>
                        <a:rPr lang="en-US" sz="2400" b="0" baseline="0" dirty="0">
                          <a:latin typeface="Times New Roman" panose="02020603050405020304" pitchFamily="18" charset="0"/>
                          <a:cs typeface="Times New Roman" panose="02020603050405020304" pitchFamily="18" charset="0"/>
                        </a:rPr>
                        <a:t> between names and objects can be determined at compile time</a:t>
                      </a:r>
                      <a:endParaRPr lang="en-US" sz="2400" b="0" dirty="0">
                        <a:latin typeface="Times New Roman" panose="02020603050405020304" pitchFamily="18" charset="0"/>
                        <a:cs typeface="Times New Roman" panose="02020603050405020304" pitchFamily="18" charset="0"/>
                      </a:endParaRPr>
                    </a:p>
                  </a:txBody>
                  <a:tcPr/>
                </a:tc>
                <a:tc>
                  <a:txBody>
                    <a:bodyPr/>
                    <a:lstStyle/>
                    <a:p>
                      <a:pPr algn="l"/>
                      <a:r>
                        <a:rPr lang="en-US" sz="2400" b="0" dirty="0">
                          <a:latin typeface="Times New Roman" panose="02020603050405020304" pitchFamily="18" charset="0"/>
                          <a:cs typeface="Times New Roman" panose="02020603050405020304" pitchFamily="18" charset="0"/>
                        </a:rPr>
                        <a:t>1. Binding between names and objects can</a:t>
                      </a:r>
                      <a:r>
                        <a:rPr lang="en-US" sz="2400" b="0" baseline="0" dirty="0">
                          <a:latin typeface="Times New Roman" panose="02020603050405020304" pitchFamily="18" charset="0"/>
                          <a:cs typeface="Times New Roman" panose="02020603050405020304" pitchFamily="18" charset="0"/>
                        </a:rPr>
                        <a:t> be determined at runtime</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49297">
                <a:tc>
                  <a:txBody>
                    <a:bodyPr/>
                    <a:lstStyle/>
                    <a:p>
                      <a:pPr algn="l"/>
                      <a:r>
                        <a:rPr lang="en-US" sz="2400" b="0" dirty="0">
                          <a:latin typeface="Times New Roman" panose="02020603050405020304" pitchFamily="18" charset="0"/>
                          <a:cs typeface="Times New Roman" panose="02020603050405020304" pitchFamily="18" charset="0"/>
                        </a:rPr>
                        <a:t>2.Variable</a:t>
                      </a:r>
                      <a:r>
                        <a:rPr lang="en-US" sz="2400" b="0" baseline="0" dirty="0">
                          <a:latin typeface="Times New Roman" panose="02020603050405020304" pitchFamily="18" charset="0"/>
                          <a:cs typeface="Times New Roman" panose="02020603050405020304" pitchFamily="18" charset="0"/>
                        </a:rPr>
                        <a:t> binding depends on where the procedure is written</a:t>
                      </a:r>
                      <a:endParaRPr lang="en-US" sz="2400" b="0" dirty="0">
                        <a:latin typeface="Times New Roman" panose="02020603050405020304" pitchFamily="18" charset="0"/>
                        <a:cs typeface="Times New Roman" panose="02020603050405020304" pitchFamily="18" charset="0"/>
                      </a:endParaRPr>
                    </a:p>
                  </a:txBody>
                  <a:tcPr/>
                </a:tc>
                <a:tc>
                  <a:txBody>
                    <a:bodyPr/>
                    <a:lstStyle/>
                    <a:p>
                      <a:pPr algn="l"/>
                      <a:r>
                        <a:rPr lang="en-US" sz="2400" b="0" dirty="0">
                          <a:latin typeface="Times New Roman" panose="02020603050405020304" pitchFamily="18" charset="0"/>
                          <a:cs typeface="Times New Roman" panose="02020603050405020304" pitchFamily="18" charset="0"/>
                        </a:rPr>
                        <a:t>2. Binding</a:t>
                      </a:r>
                      <a:r>
                        <a:rPr lang="en-US" sz="2400" b="0" baseline="0" dirty="0">
                          <a:latin typeface="Times New Roman" panose="02020603050405020304" pitchFamily="18" charset="0"/>
                          <a:cs typeface="Times New Roman" panose="02020603050405020304" pitchFamily="18" charset="0"/>
                        </a:rPr>
                        <a:t> depends on who calls the procedure</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49297">
                <a:tc>
                  <a:txBody>
                    <a:bodyPr/>
                    <a:lstStyle/>
                    <a:p>
                      <a:pPr algn="l"/>
                      <a:r>
                        <a:rPr lang="en-US" sz="2400" b="0" dirty="0">
                          <a:latin typeface="Times New Roman" panose="02020603050405020304" pitchFamily="18" charset="0"/>
                          <a:cs typeface="Times New Roman" panose="02020603050405020304" pitchFamily="18" charset="0"/>
                        </a:rPr>
                        <a:t>3. Output does not differ at runtime</a:t>
                      </a:r>
                    </a:p>
                  </a:txBody>
                  <a:tcPr/>
                </a:tc>
                <a:tc>
                  <a:txBody>
                    <a:bodyPr/>
                    <a:lstStyle/>
                    <a:p>
                      <a:pPr algn="l"/>
                      <a:r>
                        <a:rPr lang="en-US" sz="2400" b="0" dirty="0">
                          <a:latin typeface="Times New Roman" panose="02020603050405020304" pitchFamily="18" charset="0"/>
                          <a:cs typeface="Times New Roman" panose="02020603050405020304" pitchFamily="18" charset="0"/>
                        </a:rPr>
                        <a:t>3. Output</a:t>
                      </a:r>
                      <a:r>
                        <a:rPr lang="en-US" sz="2400" b="0" baseline="0" dirty="0">
                          <a:latin typeface="Times New Roman" panose="02020603050405020304" pitchFamily="18" charset="0"/>
                          <a:cs typeface="Times New Roman" panose="02020603050405020304" pitchFamily="18" charset="0"/>
                        </a:rPr>
                        <a:t> differs at runtime</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49297">
                <a:tc>
                  <a:txBody>
                    <a:bodyPr/>
                    <a:lstStyle/>
                    <a:p>
                      <a:pPr algn="l"/>
                      <a:r>
                        <a:rPr lang="en-US" sz="2400" b="0" dirty="0">
                          <a:latin typeface="Times New Roman" panose="02020603050405020304" pitchFamily="18" charset="0"/>
                          <a:cs typeface="Times New Roman" panose="02020603050405020304" pitchFamily="18" charset="0"/>
                        </a:rPr>
                        <a:t>4. Compiler is needed</a:t>
                      </a:r>
                    </a:p>
                  </a:txBody>
                  <a:tcPr/>
                </a:tc>
                <a:tc>
                  <a:txBody>
                    <a:bodyPr/>
                    <a:lstStyle/>
                    <a:p>
                      <a:pPr algn="l"/>
                      <a:r>
                        <a:rPr lang="en-US" sz="2400" b="0" dirty="0">
                          <a:latin typeface="Times New Roman" panose="02020603050405020304" pitchFamily="18" charset="0"/>
                          <a:cs typeface="Times New Roman" panose="02020603050405020304" pitchFamily="18" charset="0"/>
                        </a:rPr>
                        <a:t>4. Interpreter is</a:t>
                      </a:r>
                      <a:r>
                        <a:rPr lang="en-US" sz="2400" b="0" baseline="0" dirty="0">
                          <a:latin typeface="Times New Roman" panose="02020603050405020304" pitchFamily="18" charset="0"/>
                          <a:cs typeface="Times New Roman" panose="02020603050405020304" pitchFamily="18" charset="0"/>
                        </a:rPr>
                        <a:t> needed</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49297">
                <a:tc>
                  <a:txBody>
                    <a:bodyPr/>
                    <a:lstStyle/>
                    <a:p>
                      <a:pPr algn="l"/>
                      <a:r>
                        <a:rPr lang="en-US" sz="2400" b="0" dirty="0">
                          <a:latin typeface="Times New Roman" panose="02020603050405020304" pitchFamily="18" charset="0"/>
                          <a:cs typeface="Times New Roman" panose="02020603050405020304" pitchFamily="18" charset="0"/>
                        </a:rPr>
                        <a:t>5. Program is more efficient</a:t>
                      </a:r>
                    </a:p>
                  </a:txBody>
                  <a:tcPr/>
                </a:tc>
                <a:tc>
                  <a:txBody>
                    <a:bodyPr/>
                    <a:lstStyle/>
                    <a:p>
                      <a:pPr algn="l"/>
                      <a:r>
                        <a:rPr lang="en-US" sz="2400" b="0" dirty="0">
                          <a:latin typeface="Times New Roman" panose="02020603050405020304" pitchFamily="18" charset="0"/>
                          <a:cs typeface="Times New Roman" panose="02020603050405020304" pitchFamily="18" charset="0"/>
                        </a:rPr>
                        <a:t>5. Program is more flexible.</a:t>
                      </a:r>
                    </a:p>
                  </a:txBody>
                  <a:tcPr/>
                </a:tc>
                <a:extLst>
                  <a:ext uri="{0D108BD9-81ED-4DB2-BD59-A6C34878D82A}">
                    <a16:rowId xmlns:a16="http://schemas.microsoft.com/office/drawing/2014/main" val="10005"/>
                  </a:ext>
                </a:extLst>
              </a:tr>
              <a:tr h="549297">
                <a:tc>
                  <a:txBody>
                    <a:bodyPr/>
                    <a:lstStyle/>
                    <a:p>
                      <a:pPr algn="l"/>
                      <a:r>
                        <a:rPr lang="en-US" sz="2400" b="0" dirty="0">
                          <a:latin typeface="Times New Roman" panose="02020603050405020304" pitchFamily="18" charset="0"/>
                          <a:cs typeface="Times New Roman" panose="02020603050405020304" pitchFamily="18" charset="0"/>
                        </a:rPr>
                        <a:t>6. Ex: a C language</a:t>
                      </a:r>
                    </a:p>
                  </a:txBody>
                  <a:tcPr/>
                </a:tc>
                <a:tc>
                  <a:txBody>
                    <a:bodyPr/>
                    <a:lstStyle/>
                    <a:p>
                      <a:pPr algn="l"/>
                      <a:r>
                        <a:rPr lang="en-US" sz="2400" b="0" dirty="0">
                          <a:latin typeface="Times New Roman" panose="02020603050405020304" pitchFamily="18" charset="0"/>
                          <a:cs typeface="Times New Roman" panose="02020603050405020304" pitchFamily="18" charset="0"/>
                        </a:rPr>
                        <a:t>6. Ex: LISP</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6529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111948" cy="569386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Translated , Linked and load  time addresses</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While compiling a program , the language translator needs to know what memory address the first memory word of the target program should have.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 call it the </a:t>
            </a:r>
            <a:r>
              <a:rPr lang="en-US" sz="2800" i="1" dirty="0">
                <a:latin typeface="Times New Roman" panose="02020603050405020304" pitchFamily="18" charset="0"/>
                <a:cs typeface="Times New Roman" panose="02020603050405020304" pitchFamily="18" charset="0"/>
              </a:rPr>
              <a:t>origin </a:t>
            </a:r>
            <a:r>
              <a:rPr lang="en-US" sz="2800" dirty="0">
                <a:latin typeface="Times New Roman" panose="02020603050405020304" pitchFamily="18" charset="0"/>
                <a:cs typeface="Times New Roman" panose="02020603050405020304" pitchFamily="18" charset="0"/>
              </a:rPr>
              <a:t> of the program</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t>
            </a:r>
            <a:r>
              <a:rPr lang="en-US" sz="2800" i="1" dirty="0">
                <a:latin typeface="Times New Roman" panose="02020603050405020304" pitchFamily="18" charset="0"/>
                <a:cs typeface="Times New Roman" panose="02020603050405020304" pitchFamily="18" charset="0"/>
              </a:rPr>
              <a:t>origin </a:t>
            </a:r>
            <a:r>
              <a:rPr lang="en-US" sz="2800" dirty="0">
                <a:latin typeface="Times New Roman" panose="02020603050405020304" pitchFamily="18" charset="0"/>
                <a:cs typeface="Times New Roman" panose="02020603050405020304" pitchFamily="18" charset="0"/>
              </a:rPr>
              <a:t>should be either specified to the language translator, or it would have to be assumed. (In assembly program, the origin specified by START or ORIGIN statement)</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31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02548" cy="569386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a:t>
            </a:r>
            <a:r>
              <a:rPr lang="en-US" sz="2800" kern="1200" dirty="0">
                <a:solidFill>
                  <a:schemeClr val="tx1"/>
                </a:solidFill>
                <a:latin typeface="Times New Roman" panose="02020603050405020304" pitchFamily="18" charset="0"/>
                <a:cs typeface="Times New Roman" panose="02020603050405020304" pitchFamily="18" charset="0"/>
              </a:rPr>
              <a:t>ome important terminologies:</a:t>
            </a:r>
          </a:p>
          <a:p>
            <a:pPr marL="514350" indent="-514350">
              <a:buAutoNum type="arabicPeriod"/>
            </a:pPr>
            <a:r>
              <a:rPr lang="en-US" sz="2800" i="1" dirty="0">
                <a:latin typeface="Times New Roman" panose="02020603050405020304" pitchFamily="18" charset="0"/>
                <a:cs typeface="Times New Roman" panose="02020603050405020304" pitchFamily="18" charset="0"/>
              </a:rPr>
              <a:t>Translation time (or translated) address: </a:t>
            </a:r>
            <a:r>
              <a:rPr lang="en-US" sz="2800" dirty="0">
                <a:latin typeface="Times New Roman" panose="02020603050405020304" pitchFamily="18" charset="0"/>
                <a:cs typeface="Times New Roman" panose="02020603050405020304" pitchFamily="18" charset="0"/>
              </a:rPr>
              <a:t> Address assigned by the translator</a:t>
            </a:r>
          </a:p>
          <a:p>
            <a:pPr marL="514350" indent="-514350">
              <a:buAutoNum type="arabicPeriod"/>
            </a:pPr>
            <a:r>
              <a:rPr lang="en-US" sz="2800" i="1" kern="1200" dirty="0">
                <a:solidFill>
                  <a:schemeClr val="tx1"/>
                </a:solidFill>
                <a:latin typeface="Times New Roman" panose="02020603050405020304" pitchFamily="18" charset="0"/>
                <a:cs typeface="Times New Roman" panose="02020603050405020304" pitchFamily="18" charset="0"/>
              </a:rPr>
              <a:t>Linked address: A</a:t>
            </a:r>
            <a:r>
              <a:rPr lang="en-US" sz="2800" dirty="0">
                <a:latin typeface="Times New Roman" panose="02020603050405020304" pitchFamily="18" charset="0"/>
                <a:cs typeface="Times New Roman" panose="02020603050405020304" pitchFamily="18" charset="0"/>
              </a:rPr>
              <a:t>ddress assigned by the linker</a:t>
            </a:r>
          </a:p>
          <a:p>
            <a:pPr marL="514350" indent="-514350">
              <a:buAutoNum type="arabicPeriod"/>
            </a:pPr>
            <a:r>
              <a:rPr lang="en-US" sz="2800" i="1" kern="1200" dirty="0">
                <a:solidFill>
                  <a:schemeClr val="tx1"/>
                </a:solidFill>
                <a:latin typeface="Times New Roman" panose="02020603050405020304" pitchFamily="18" charset="0"/>
                <a:cs typeface="Times New Roman" panose="02020603050405020304" pitchFamily="18" charset="0"/>
              </a:rPr>
              <a:t>Load time (or load) address: A</a:t>
            </a:r>
            <a:r>
              <a:rPr lang="en-US" sz="2800" dirty="0">
                <a:latin typeface="Times New Roman" panose="02020603050405020304" pitchFamily="18" charset="0"/>
                <a:cs typeface="Times New Roman" panose="02020603050405020304" pitchFamily="18" charset="0"/>
              </a:rPr>
              <a:t>ddress assigned by the loader</a:t>
            </a:r>
          </a:p>
          <a:p>
            <a:endParaRPr lang="en-US" sz="2800" i="1" kern="1200" dirty="0">
              <a:solidFill>
                <a:schemeClr val="tx1"/>
              </a:solidFill>
              <a:latin typeface="Times New Roman" panose="02020603050405020304" pitchFamily="18" charset="0"/>
              <a:cs typeface="Times New Roman" panose="02020603050405020304" pitchFamily="18" charset="0"/>
            </a:endParaRPr>
          </a:p>
          <a:p>
            <a:r>
              <a:rPr lang="en-US" sz="2800" i="1" dirty="0">
                <a:latin typeface="Times New Roman" panose="02020603050405020304" pitchFamily="18" charset="0"/>
                <a:cs typeface="Times New Roman" panose="02020603050405020304" pitchFamily="18" charset="0"/>
              </a:rPr>
              <a:t>4. Translated origin: </a:t>
            </a:r>
            <a:r>
              <a:rPr lang="en-US" sz="2800" dirty="0">
                <a:latin typeface="Times New Roman" panose="02020603050405020304" pitchFamily="18" charset="0"/>
                <a:cs typeface="Times New Roman" panose="02020603050405020304" pitchFamily="18" charset="0"/>
              </a:rPr>
              <a:t>Address of the origin used  by the translator. It is either the address specified by the programmer in an ORIGIN or START statement, or a default value</a:t>
            </a:r>
          </a:p>
          <a:p>
            <a:r>
              <a:rPr lang="en-US" sz="2800" i="1" kern="1200" dirty="0">
                <a:solidFill>
                  <a:schemeClr val="tx1"/>
                </a:solidFill>
                <a:latin typeface="Times New Roman" panose="02020603050405020304" pitchFamily="18" charset="0"/>
                <a:cs typeface="Times New Roman" panose="02020603050405020304" pitchFamily="18" charset="0"/>
              </a:rPr>
              <a:t>5. Linked origin: </a:t>
            </a:r>
            <a:r>
              <a:rPr lang="en-US" sz="2800" kern="1200" dirty="0">
                <a:solidFill>
                  <a:schemeClr val="tx1"/>
                </a:solidFill>
                <a:latin typeface="Times New Roman" panose="02020603050405020304" pitchFamily="18" charset="0"/>
                <a:cs typeface="Times New Roman" panose="02020603050405020304" pitchFamily="18" charset="0"/>
              </a:rPr>
              <a:t>Address of the origin assigned by the linker while producing a binary program</a:t>
            </a:r>
          </a:p>
          <a:p>
            <a:r>
              <a:rPr lang="en-US" sz="2800" i="1" dirty="0">
                <a:latin typeface="Times New Roman" panose="02020603050405020304" pitchFamily="18" charset="0"/>
                <a:cs typeface="Times New Roman" panose="02020603050405020304" pitchFamily="18" charset="0"/>
              </a:rPr>
              <a:t>6. Load origin: </a:t>
            </a:r>
            <a:r>
              <a:rPr lang="en-US" sz="2800" dirty="0">
                <a:latin typeface="Times New Roman" panose="02020603050405020304" pitchFamily="18" charset="0"/>
                <a:cs typeface="Times New Roman" panose="02020603050405020304" pitchFamily="18" charset="0"/>
              </a:rPr>
              <a:t>Address of the origin assigned by the loader while loading the program in memory for execution.</a:t>
            </a:r>
            <a:endParaRPr lang="en-US" sz="2800" i="1" kern="1200" dirty="0">
              <a:solidFill>
                <a:schemeClr val="tx1"/>
              </a:solidFill>
              <a:latin typeface="Times New Roman" panose="02020603050405020304" pitchFamily="18" charset="0"/>
              <a:cs typeface="Times New Roman" panose="02020603050405020304" pitchFamily="18" charset="0"/>
            </a:endParaRPr>
          </a:p>
          <a:p>
            <a:endParaRPr lang="en-US" sz="2800"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60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083" y="84909"/>
            <a:ext cx="12135917" cy="655564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Relocation and linking concepts-</a:t>
            </a:r>
          </a:p>
          <a:p>
            <a:r>
              <a:rPr lang="en-US" sz="2800" b="1" dirty="0">
                <a:latin typeface="Times New Roman" panose="02020603050405020304" pitchFamily="18" charset="0"/>
                <a:cs typeface="Times New Roman" panose="02020603050405020304" pitchFamily="18" charset="0"/>
              </a:rPr>
              <a:t>Program Relocation</a:t>
            </a:r>
          </a:p>
          <a:p>
            <a:pPr algn="just"/>
            <a:r>
              <a:rPr lang="en-US" sz="2800" dirty="0">
                <a:latin typeface="Times New Roman" panose="02020603050405020304" pitchFamily="18" charset="0"/>
                <a:cs typeface="Times New Roman" panose="02020603050405020304" pitchFamily="18" charset="0"/>
              </a:rPr>
              <a:t>Let AA be the absolute addresses-instruction or data addresses-used in the instructions of a program P. AA would be a nonempty set if the program P expects some of its instructions and data to occupy memory words with specific addresses. Such a program is called an </a:t>
            </a:r>
            <a:r>
              <a:rPr lang="en-US" sz="2800" i="1" dirty="0">
                <a:latin typeface="Times New Roman" panose="02020603050405020304" pitchFamily="18" charset="0"/>
                <a:cs typeface="Times New Roman" panose="02020603050405020304" pitchFamily="18" charset="0"/>
              </a:rPr>
              <a:t>address sensitive program</a:t>
            </a:r>
            <a:r>
              <a:rPr lang="en-US" sz="2800" dirty="0">
                <a:latin typeface="Times New Roman" panose="02020603050405020304" pitchFamily="18" charset="0"/>
                <a:cs typeface="Times New Roman" panose="02020603050405020304" pitchFamily="18" charset="0"/>
              </a:rPr>
              <a:t>. It contains –</a:t>
            </a:r>
          </a:p>
          <a:p>
            <a:pPr marL="514350" indent="-514350">
              <a:buAutoNum type="arabicPeriod"/>
            </a:pPr>
            <a:r>
              <a:rPr lang="en-US" sz="2800" dirty="0">
                <a:latin typeface="Times New Roman" panose="02020603050405020304" pitchFamily="18" charset="0"/>
                <a:cs typeface="Times New Roman" panose="02020603050405020304" pitchFamily="18" charset="0"/>
              </a:rPr>
              <a:t>An </a:t>
            </a:r>
            <a:r>
              <a:rPr lang="en-US" sz="2800" i="1" dirty="0">
                <a:latin typeface="Times New Roman" panose="02020603050405020304" pitchFamily="18" charset="0"/>
                <a:cs typeface="Times New Roman" panose="02020603050405020304" pitchFamily="18" charset="0"/>
              </a:rPr>
              <a:t>address sensitive instruction: </a:t>
            </a:r>
            <a:r>
              <a:rPr lang="en-US" sz="2800" dirty="0">
                <a:latin typeface="Times New Roman" panose="02020603050405020304" pitchFamily="18" charset="0"/>
                <a:cs typeface="Times New Roman" panose="02020603050405020304" pitchFamily="18" charset="0"/>
              </a:rPr>
              <a:t> An instruction that uses an address </a:t>
            </a:r>
            <a:r>
              <a:rPr lang="en-US" sz="2800" dirty="0" err="1">
                <a:latin typeface="Times New Roman" panose="02020603050405020304" pitchFamily="18" charset="0"/>
                <a:cs typeface="Times New Roman" panose="02020603050405020304" pitchFamily="18" charset="0"/>
              </a:rPr>
              <a:t>a</a:t>
            </a:r>
            <a:r>
              <a:rPr lang="en-US" sz="2000" baseline="-25000" dirty="0" err="1">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included in set AA</a:t>
            </a:r>
          </a:p>
          <a:p>
            <a:pPr marL="514350" indent="-514350">
              <a:buFontTx/>
              <a:buAutoNum type="arabicPeriod"/>
            </a:pPr>
            <a:r>
              <a:rPr lang="en-US" sz="2800" dirty="0">
                <a:latin typeface="Times New Roman" panose="02020603050405020304" pitchFamily="18" charset="0"/>
                <a:cs typeface="Times New Roman" panose="02020603050405020304" pitchFamily="18" charset="0"/>
              </a:rPr>
              <a:t>An </a:t>
            </a:r>
            <a:r>
              <a:rPr lang="en-US" sz="2800" i="1" dirty="0">
                <a:latin typeface="Times New Roman" panose="02020603050405020304" pitchFamily="18" charset="0"/>
                <a:cs typeface="Times New Roman" panose="02020603050405020304" pitchFamily="18" charset="0"/>
              </a:rPr>
              <a:t>address constant: </a:t>
            </a:r>
            <a:r>
              <a:rPr lang="en-US" sz="2800" dirty="0">
                <a:latin typeface="Times New Roman" panose="02020603050405020304" pitchFamily="18" charset="0"/>
                <a:cs typeface="Times New Roman" panose="02020603050405020304" pitchFamily="18" charset="0"/>
              </a:rPr>
              <a:t>A data word that contains an address </a:t>
            </a:r>
            <a:r>
              <a:rPr lang="en-US" sz="2800" dirty="0" err="1">
                <a:latin typeface="Times New Roman" panose="02020603050405020304" pitchFamily="18" charset="0"/>
                <a:cs typeface="Times New Roman" panose="02020603050405020304" pitchFamily="18" charset="0"/>
              </a:rPr>
              <a:t>a</a:t>
            </a:r>
            <a:r>
              <a:rPr lang="en-US" sz="2000" baseline="-25000" dirty="0" err="1">
                <a:latin typeface="Times New Roman" panose="02020603050405020304" pitchFamily="18" charset="0"/>
                <a:cs typeface="Times New Roman" panose="02020603050405020304" pitchFamily="18" charset="0"/>
              </a:rPr>
              <a:t>i</a:t>
            </a:r>
            <a:r>
              <a:rPr lang="en-US" sz="2000" baseline="-25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included in set AA</a:t>
            </a:r>
          </a:p>
          <a:p>
            <a:pPr algn="just"/>
            <a:endParaRPr lang="en-US" sz="2800" dirty="0">
              <a:latin typeface="Times New Roman" panose="02020603050405020304" pitchFamily="18" charset="0"/>
              <a:cs typeface="Times New Roman" panose="02020603050405020304" pitchFamily="18" charset="0"/>
            </a:endParaRPr>
          </a:p>
          <a:p>
            <a:pPr algn="just"/>
            <a:r>
              <a:rPr lang="en-US" sz="2800" i="1" dirty="0">
                <a:latin typeface="Times New Roman" panose="02020603050405020304" pitchFamily="18" charset="0"/>
                <a:cs typeface="Times New Roman" panose="02020603050405020304" pitchFamily="18" charset="0"/>
              </a:rPr>
              <a:t>Definition: </a:t>
            </a:r>
            <a:r>
              <a:rPr lang="en-US" sz="2800" b="1" dirty="0">
                <a:latin typeface="Times New Roman" panose="02020603050405020304" pitchFamily="18" charset="0"/>
                <a:cs typeface="Times New Roman" panose="02020603050405020304" pitchFamily="18" charset="0"/>
              </a:rPr>
              <a:t>Program Relocation </a:t>
            </a:r>
            <a:r>
              <a:rPr lang="en-US" sz="2800" dirty="0">
                <a:latin typeface="Times New Roman" panose="02020603050405020304" pitchFamily="18" charset="0"/>
                <a:cs typeface="Times New Roman" panose="02020603050405020304" pitchFamily="18" charset="0"/>
              </a:rPr>
              <a:t>is the action of  modifying the addresses used in the address sensitive instructions of a program such that the program can execute correctly from the designated area of memory.</a:t>
            </a:r>
          </a:p>
          <a:p>
            <a:pPr algn="just"/>
            <a:r>
              <a:rPr lang="en-US" sz="2800" i="1" dirty="0">
                <a:latin typeface="Times New Roman" panose="02020603050405020304" pitchFamily="18" charset="0"/>
                <a:cs typeface="Times New Roman" panose="02020603050405020304" pitchFamily="18" charset="0"/>
              </a:rPr>
              <a:t> </a:t>
            </a:r>
          </a:p>
          <a:p>
            <a:endParaRPr lang="en-US" sz="2800"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948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E2908FF73CAD48BB31BDF6740E8E93" ma:contentTypeVersion="2" ma:contentTypeDescription="Create a new document." ma:contentTypeScope="" ma:versionID="b8611f553fa64b74b25e836353ea58d1">
  <xsd:schema xmlns:xsd="http://www.w3.org/2001/XMLSchema" xmlns:xs="http://www.w3.org/2001/XMLSchema" xmlns:p="http://schemas.microsoft.com/office/2006/metadata/properties" xmlns:ns2="8068c617-0869-47eb-b884-21346caa3980" targetNamespace="http://schemas.microsoft.com/office/2006/metadata/properties" ma:root="true" ma:fieldsID="1bb4b6cab3b7985acfdfda76dbd70516" ns2:_="">
    <xsd:import namespace="8068c617-0869-47eb-b884-21346caa39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68c617-0869-47eb-b884-21346caa39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9D2630-E229-4CD0-8B55-29DA71F22294}"/>
</file>

<file path=customXml/itemProps2.xml><?xml version="1.0" encoding="utf-8"?>
<ds:datastoreItem xmlns:ds="http://schemas.openxmlformats.org/officeDocument/2006/customXml" ds:itemID="{99BA09DF-0F28-4491-BE2D-770CAFD123B9}"/>
</file>

<file path=customXml/itemProps3.xml><?xml version="1.0" encoding="utf-8"?>
<ds:datastoreItem xmlns:ds="http://schemas.openxmlformats.org/officeDocument/2006/customXml" ds:itemID="{002BB710-1E88-48C4-9492-D3CDB4335FD3}"/>
</file>

<file path=docProps/app.xml><?xml version="1.0" encoding="utf-8"?>
<Properties xmlns="http://schemas.openxmlformats.org/officeDocument/2006/extended-properties" xmlns:vt="http://schemas.openxmlformats.org/officeDocument/2006/docPropsVTypes">
  <TotalTime>2180</TotalTime>
  <Words>3691</Words>
  <Application>Microsoft Office PowerPoint</Application>
  <PresentationFormat>Widescreen</PresentationFormat>
  <Paragraphs>309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Operating System -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 I</dc:title>
  <dc:creator>Windows User</dc:creator>
  <cp:lastModifiedBy>Dr Deepali Dhainje</cp:lastModifiedBy>
  <cp:revision>100</cp:revision>
  <dcterms:created xsi:type="dcterms:W3CDTF">2018-05-03T08:46:18Z</dcterms:created>
  <dcterms:modified xsi:type="dcterms:W3CDTF">2020-10-12T06:02:58Z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0x010100A5E2908FF73CAD48BB31BDF6740E8E93</vt:lpwstr>
  </property>
</Properties>
</file>