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4"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3333D-B1B4-4552-A91A-38CEDD8761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13E205-29E3-4CBB-97DE-88A6F6C6AD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8A9C6B-7611-4B00-BBE2-692653CD410D}"/>
              </a:ext>
            </a:extLst>
          </p:cNvPr>
          <p:cNvSpPr>
            <a:spLocks noGrp="1"/>
          </p:cNvSpPr>
          <p:nvPr>
            <p:ph type="dt" sz="half" idx="10"/>
          </p:nvPr>
        </p:nvSpPr>
        <p:spPr/>
        <p:txBody>
          <a:bodyPr/>
          <a:lstStyle/>
          <a:p>
            <a:fld id="{996306A1-9DD6-4322-9000-E41F3925004D}" type="datetimeFigureOut">
              <a:rPr lang="en-IN" smtClean="0"/>
              <a:t>04-11-2020</a:t>
            </a:fld>
            <a:endParaRPr lang="en-IN"/>
          </a:p>
        </p:txBody>
      </p:sp>
      <p:sp>
        <p:nvSpPr>
          <p:cNvPr id="5" name="Footer Placeholder 4">
            <a:extLst>
              <a:ext uri="{FF2B5EF4-FFF2-40B4-BE49-F238E27FC236}">
                <a16:creationId xmlns:a16="http://schemas.microsoft.com/office/drawing/2014/main" id="{E2ED0F58-B6D9-4A32-A216-2A8566C968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0958B7-ACFE-4508-96C0-5F08422DE850}"/>
              </a:ext>
            </a:extLst>
          </p:cNvPr>
          <p:cNvSpPr>
            <a:spLocks noGrp="1"/>
          </p:cNvSpPr>
          <p:nvPr>
            <p:ph type="sldNum" sz="quarter" idx="12"/>
          </p:nvPr>
        </p:nvSpPr>
        <p:spPr/>
        <p:txBody>
          <a:bodyPr/>
          <a:lstStyle/>
          <a:p>
            <a:fld id="{D08630FA-7CD1-46F8-9CBC-9613C0CCA98C}" type="slidenum">
              <a:rPr lang="en-IN" smtClean="0"/>
              <a:t>‹#›</a:t>
            </a:fld>
            <a:endParaRPr lang="en-IN"/>
          </a:p>
        </p:txBody>
      </p:sp>
    </p:spTree>
    <p:extLst>
      <p:ext uri="{BB962C8B-B14F-4D97-AF65-F5344CB8AC3E}">
        <p14:creationId xmlns:p14="http://schemas.microsoft.com/office/powerpoint/2010/main" val="309572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88C3-0149-43D2-85C3-C5984B6F47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4BFE84-586A-4207-B399-68B7124D55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6E38FF-24AD-4D4B-804F-8DC9CEB2B17A}"/>
              </a:ext>
            </a:extLst>
          </p:cNvPr>
          <p:cNvSpPr>
            <a:spLocks noGrp="1"/>
          </p:cNvSpPr>
          <p:nvPr>
            <p:ph type="dt" sz="half" idx="10"/>
          </p:nvPr>
        </p:nvSpPr>
        <p:spPr/>
        <p:txBody>
          <a:bodyPr/>
          <a:lstStyle/>
          <a:p>
            <a:fld id="{996306A1-9DD6-4322-9000-E41F3925004D}" type="datetimeFigureOut">
              <a:rPr lang="en-IN" smtClean="0"/>
              <a:t>04-11-2020</a:t>
            </a:fld>
            <a:endParaRPr lang="en-IN"/>
          </a:p>
        </p:txBody>
      </p:sp>
      <p:sp>
        <p:nvSpPr>
          <p:cNvPr id="5" name="Footer Placeholder 4">
            <a:extLst>
              <a:ext uri="{FF2B5EF4-FFF2-40B4-BE49-F238E27FC236}">
                <a16:creationId xmlns:a16="http://schemas.microsoft.com/office/drawing/2014/main" id="{7E881C52-A965-494C-B781-F8AA669B88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56C365-DE76-46F3-86F9-FB210F10186B}"/>
              </a:ext>
            </a:extLst>
          </p:cNvPr>
          <p:cNvSpPr>
            <a:spLocks noGrp="1"/>
          </p:cNvSpPr>
          <p:nvPr>
            <p:ph type="sldNum" sz="quarter" idx="12"/>
          </p:nvPr>
        </p:nvSpPr>
        <p:spPr/>
        <p:txBody>
          <a:bodyPr/>
          <a:lstStyle/>
          <a:p>
            <a:fld id="{D08630FA-7CD1-46F8-9CBC-9613C0CCA98C}" type="slidenum">
              <a:rPr lang="en-IN" smtClean="0"/>
              <a:t>‹#›</a:t>
            </a:fld>
            <a:endParaRPr lang="en-IN"/>
          </a:p>
        </p:txBody>
      </p:sp>
    </p:spTree>
    <p:extLst>
      <p:ext uri="{BB962C8B-B14F-4D97-AF65-F5344CB8AC3E}">
        <p14:creationId xmlns:p14="http://schemas.microsoft.com/office/powerpoint/2010/main" val="1513258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6DE8D8-CB80-4009-BB4D-37BA5643D5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186482-6F6E-45D1-887B-5D8EABD08B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A56AB7-85E8-4056-9E51-4FFD31CA6FD8}"/>
              </a:ext>
            </a:extLst>
          </p:cNvPr>
          <p:cNvSpPr>
            <a:spLocks noGrp="1"/>
          </p:cNvSpPr>
          <p:nvPr>
            <p:ph type="dt" sz="half" idx="10"/>
          </p:nvPr>
        </p:nvSpPr>
        <p:spPr/>
        <p:txBody>
          <a:bodyPr/>
          <a:lstStyle/>
          <a:p>
            <a:fld id="{996306A1-9DD6-4322-9000-E41F3925004D}" type="datetimeFigureOut">
              <a:rPr lang="en-IN" smtClean="0"/>
              <a:t>04-11-2020</a:t>
            </a:fld>
            <a:endParaRPr lang="en-IN"/>
          </a:p>
        </p:txBody>
      </p:sp>
      <p:sp>
        <p:nvSpPr>
          <p:cNvPr id="5" name="Footer Placeholder 4">
            <a:extLst>
              <a:ext uri="{FF2B5EF4-FFF2-40B4-BE49-F238E27FC236}">
                <a16:creationId xmlns:a16="http://schemas.microsoft.com/office/drawing/2014/main" id="{FCD91398-379C-4C35-A1CE-80C3EEA4BF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01E1D9-EF53-4792-A3B0-61FE0B1E4536}"/>
              </a:ext>
            </a:extLst>
          </p:cNvPr>
          <p:cNvSpPr>
            <a:spLocks noGrp="1"/>
          </p:cNvSpPr>
          <p:nvPr>
            <p:ph type="sldNum" sz="quarter" idx="12"/>
          </p:nvPr>
        </p:nvSpPr>
        <p:spPr/>
        <p:txBody>
          <a:bodyPr/>
          <a:lstStyle/>
          <a:p>
            <a:fld id="{D08630FA-7CD1-46F8-9CBC-9613C0CCA98C}" type="slidenum">
              <a:rPr lang="en-IN" smtClean="0"/>
              <a:t>‹#›</a:t>
            </a:fld>
            <a:endParaRPr lang="en-IN"/>
          </a:p>
        </p:txBody>
      </p:sp>
    </p:spTree>
    <p:extLst>
      <p:ext uri="{BB962C8B-B14F-4D97-AF65-F5344CB8AC3E}">
        <p14:creationId xmlns:p14="http://schemas.microsoft.com/office/powerpoint/2010/main" val="145289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102AF-64E9-4275-907B-82C7807B9B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C01C44-A8BC-4B4E-9085-1D852DAD46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017FD6-FB7D-4426-B127-FDFBE7F12E72}"/>
              </a:ext>
            </a:extLst>
          </p:cNvPr>
          <p:cNvSpPr>
            <a:spLocks noGrp="1"/>
          </p:cNvSpPr>
          <p:nvPr>
            <p:ph type="dt" sz="half" idx="10"/>
          </p:nvPr>
        </p:nvSpPr>
        <p:spPr/>
        <p:txBody>
          <a:bodyPr/>
          <a:lstStyle/>
          <a:p>
            <a:fld id="{996306A1-9DD6-4322-9000-E41F3925004D}" type="datetimeFigureOut">
              <a:rPr lang="en-IN" smtClean="0"/>
              <a:t>04-11-2020</a:t>
            </a:fld>
            <a:endParaRPr lang="en-IN"/>
          </a:p>
        </p:txBody>
      </p:sp>
      <p:sp>
        <p:nvSpPr>
          <p:cNvPr id="5" name="Footer Placeholder 4">
            <a:extLst>
              <a:ext uri="{FF2B5EF4-FFF2-40B4-BE49-F238E27FC236}">
                <a16:creationId xmlns:a16="http://schemas.microsoft.com/office/drawing/2014/main" id="{704E0315-0193-4236-9078-11848A848C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1839A4-5E96-42CC-A9BF-2C7E997BB278}"/>
              </a:ext>
            </a:extLst>
          </p:cNvPr>
          <p:cNvSpPr>
            <a:spLocks noGrp="1"/>
          </p:cNvSpPr>
          <p:nvPr>
            <p:ph type="sldNum" sz="quarter" idx="12"/>
          </p:nvPr>
        </p:nvSpPr>
        <p:spPr/>
        <p:txBody>
          <a:bodyPr/>
          <a:lstStyle/>
          <a:p>
            <a:fld id="{D08630FA-7CD1-46F8-9CBC-9613C0CCA98C}" type="slidenum">
              <a:rPr lang="en-IN" smtClean="0"/>
              <a:t>‹#›</a:t>
            </a:fld>
            <a:endParaRPr lang="en-IN"/>
          </a:p>
        </p:txBody>
      </p:sp>
    </p:spTree>
    <p:extLst>
      <p:ext uri="{BB962C8B-B14F-4D97-AF65-F5344CB8AC3E}">
        <p14:creationId xmlns:p14="http://schemas.microsoft.com/office/powerpoint/2010/main" val="2223263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9525D-E6B1-417D-B080-922ED06A7B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026482-01D9-4C2D-879D-40C1CC2F64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D398CB-D90B-4154-A242-1BAB010A98A7}"/>
              </a:ext>
            </a:extLst>
          </p:cNvPr>
          <p:cNvSpPr>
            <a:spLocks noGrp="1"/>
          </p:cNvSpPr>
          <p:nvPr>
            <p:ph type="dt" sz="half" idx="10"/>
          </p:nvPr>
        </p:nvSpPr>
        <p:spPr/>
        <p:txBody>
          <a:bodyPr/>
          <a:lstStyle/>
          <a:p>
            <a:fld id="{996306A1-9DD6-4322-9000-E41F3925004D}" type="datetimeFigureOut">
              <a:rPr lang="en-IN" smtClean="0"/>
              <a:t>04-11-2020</a:t>
            </a:fld>
            <a:endParaRPr lang="en-IN"/>
          </a:p>
        </p:txBody>
      </p:sp>
      <p:sp>
        <p:nvSpPr>
          <p:cNvPr id="5" name="Footer Placeholder 4">
            <a:extLst>
              <a:ext uri="{FF2B5EF4-FFF2-40B4-BE49-F238E27FC236}">
                <a16:creationId xmlns:a16="http://schemas.microsoft.com/office/drawing/2014/main" id="{CF665932-D39B-4A4A-8A3C-411DB7D61E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2B06A2-675B-41AA-A276-A1E225173A8E}"/>
              </a:ext>
            </a:extLst>
          </p:cNvPr>
          <p:cNvSpPr>
            <a:spLocks noGrp="1"/>
          </p:cNvSpPr>
          <p:nvPr>
            <p:ph type="sldNum" sz="quarter" idx="12"/>
          </p:nvPr>
        </p:nvSpPr>
        <p:spPr/>
        <p:txBody>
          <a:bodyPr/>
          <a:lstStyle/>
          <a:p>
            <a:fld id="{D08630FA-7CD1-46F8-9CBC-9613C0CCA98C}" type="slidenum">
              <a:rPr lang="en-IN" smtClean="0"/>
              <a:t>‹#›</a:t>
            </a:fld>
            <a:endParaRPr lang="en-IN"/>
          </a:p>
        </p:txBody>
      </p:sp>
    </p:spTree>
    <p:extLst>
      <p:ext uri="{BB962C8B-B14F-4D97-AF65-F5344CB8AC3E}">
        <p14:creationId xmlns:p14="http://schemas.microsoft.com/office/powerpoint/2010/main" val="977243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FC87B-D8A8-4613-B006-4456611E9C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D91941-DD1A-4CAC-9578-B4298BC773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981BDB-E8C0-4E58-8E32-31F198F035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BE6F7A-8192-4D52-B536-D9C0561B92A9}"/>
              </a:ext>
            </a:extLst>
          </p:cNvPr>
          <p:cNvSpPr>
            <a:spLocks noGrp="1"/>
          </p:cNvSpPr>
          <p:nvPr>
            <p:ph type="dt" sz="half" idx="10"/>
          </p:nvPr>
        </p:nvSpPr>
        <p:spPr/>
        <p:txBody>
          <a:bodyPr/>
          <a:lstStyle/>
          <a:p>
            <a:fld id="{996306A1-9DD6-4322-9000-E41F3925004D}" type="datetimeFigureOut">
              <a:rPr lang="en-IN" smtClean="0"/>
              <a:t>04-11-2020</a:t>
            </a:fld>
            <a:endParaRPr lang="en-IN"/>
          </a:p>
        </p:txBody>
      </p:sp>
      <p:sp>
        <p:nvSpPr>
          <p:cNvPr id="6" name="Footer Placeholder 5">
            <a:extLst>
              <a:ext uri="{FF2B5EF4-FFF2-40B4-BE49-F238E27FC236}">
                <a16:creationId xmlns:a16="http://schemas.microsoft.com/office/drawing/2014/main" id="{78A3E44C-050C-45F6-9AAE-7D31406E8E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697889-4F03-4364-B891-DEAA12CEFB16}"/>
              </a:ext>
            </a:extLst>
          </p:cNvPr>
          <p:cNvSpPr>
            <a:spLocks noGrp="1"/>
          </p:cNvSpPr>
          <p:nvPr>
            <p:ph type="sldNum" sz="quarter" idx="12"/>
          </p:nvPr>
        </p:nvSpPr>
        <p:spPr/>
        <p:txBody>
          <a:bodyPr/>
          <a:lstStyle/>
          <a:p>
            <a:fld id="{D08630FA-7CD1-46F8-9CBC-9613C0CCA98C}" type="slidenum">
              <a:rPr lang="en-IN" smtClean="0"/>
              <a:t>‹#›</a:t>
            </a:fld>
            <a:endParaRPr lang="en-IN"/>
          </a:p>
        </p:txBody>
      </p:sp>
    </p:spTree>
    <p:extLst>
      <p:ext uri="{BB962C8B-B14F-4D97-AF65-F5344CB8AC3E}">
        <p14:creationId xmlns:p14="http://schemas.microsoft.com/office/powerpoint/2010/main" val="2696447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07A7B-1763-4568-91AD-4C7BDA1FD7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7A40DA-C250-4D73-9EA1-43DEB9117D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99E644-3EEA-4745-8A21-F7C34A3732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B00F2A-C33B-4F0F-922C-B6CEA48A86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42A21A-CFCC-4FBB-B105-760A297E2A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D64FAD-0614-4E8D-A3E8-89E88C42C268}"/>
              </a:ext>
            </a:extLst>
          </p:cNvPr>
          <p:cNvSpPr>
            <a:spLocks noGrp="1"/>
          </p:cNvSpPr>
          <p:nvPr>
            <p:ph type="dt" sz="half" idx="10"/>
          </p:nvPr>
        </p:nvSpPr>
        <p:spPr/>
        <p:txBody>
          <a:bodyPr/>
          <a:lstStyle/>
          <a:p>
            <a:fld id="{996306A1-9DD6-4322-9000-E41F3925004D}" type="datetimeFigureOut">
              <a:rPr lang="en-IN" smtClean="0"/>
              <a:t>04-11-2020</a:t>
            </a:fld>
            <a:endParaRPr lang="en-IN"/>
          </a:p>
        </p:txBody>
      </p:sp>
      <p:sp>
        <p:nvSpPr>
          <p:cNvPr id="8" name="Footer Placeholder 7">
            <a:extLst>
              <a:ext uri="{FF2B5EF4-FFF2-40B4-BE49-F238E27FC236}">
                <a16:creationId xmlns:a16="http://schemas.microsoft.com/office/drawing/2014/main" id="{CBEF2752-4FB0-46DB-83FA-3C97738F74D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71DF381-2871-41B7-AD57-1EC6D7C66729}"/>
              </a:ext>
            </a:extLst>
          </p:cNvPr>
          <p:cNvSpPr>
            <a:spLocks noGrp="1"/>
          </p:cNvSpPr>
          <p:nvPr>
            <p:ph type="sldNum" sz="quarter" idx="12"/>
          </p:nvPr>
        </p:nvSpPr>
        <p:spPr/>
        <p:txBody>
          <a:bodyPr/>
          <a:lstStyle/>
          <a:p>
            <a:fld id="{D08630FA-7CD1-46F8-9CBC-9613C0CCA98C}" type="slidenum">
              <a:rPr lang="en-IN" smtClean="0"/>
              <a:t>‹#›</a:t>
            </a:fld>
            <a:endParaRPr lang="en-IN"/>
          </a:p>
        </p:txBody>
      </p:sp>
    </p:spTree>
    <p:extLst>
      <p:ext uri="{BB962C8B-B14F-4D97-AF65-F5344CB8AC3E}">
        <p14:creationId xmlns:p14="http://schemas.microsoft.com/office/powerpoint/2010/main" val="1979399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1569-7047-40B6-9CEE-C2CC8BE471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D779E2-1BF2-48F4-8C45-224F9C98DB52}"/>
              </a:ext>
            </a:extLst>
          </p:cNvPr>
          <p:cNvSpPr>
            <a:spLocks noGrp="1"/>
          </p:cNvSpPr>
          <p:nvPr>
            <p:ph type="dt" sz="half" idx="10"/>
          </p:nvPr>
        </p:nvSpPr>
        <p:spPr/>
        <p:txBody>
          <a:bodyPr/>
          <a:lstStyle/>
          <a:p>
            <a:fld id="{996306A1-9DD6-4322-9000-E41F3925004D}" type="datetimeFigureOut">
              <a:rPr lang="en-IN" smtClean="0"/>
              <a:t>04-11-2020</a:t>
            </a:fld>
            <a:endParaRPr lang="en-IN"/>
          </a:p>
        </p:txBody>
      </p:sp>
      <p:sp>
        <p:nvSpPr>
          <p:cNvPr id="4" name="Footer Placeholder 3">
            <a:extLst>
              <a:ext uri="{FF2B5EF4-FFF2-40B4-BE49-F238E27FC236}">
                <a16:creationId xmlns:a16="http://schemas.microsoft.com/office/drawing/2014/main" id="{A9FF6A3B-6F01-43D6-8B5E-67A5188F68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C99788-2EEF-4E8C-8D1C-7D91888DC6FB}"/>
              </a:ext>
            </a:extLst>
          </p:cNvPr>
          <p:cNvSpPr>
            <a:spLocks noGrp="1"/>
          </p:cNvSpPr>
          <p:nvPr>
            <p:ph type="sldNum" sz="quarter" idx="12"/>
          </p:nvPr>
        </p:nvSpPr>
        <p:spPr/>
        <p:txBody>
          <a:bodyPr/>
          <a:lstStyle/>
          <a:p>
            <a:fld id="{D08630FA-7CD1-46F8-9CBC-9613C0CCA98C}" type="slidenum">
              <a:rPr lang="en-IN" smtClean="0"/>
              <a:t>‹#›</a:t>
            </a:fld>
            <a:endParaRPr lang="en-IN"/>
          </a:p>
        </p:txBody>
      </p:sp>
    </p:spTree>
    <p:extLst>
      <p:ext uri="{BB962C8B-B14F-4D97-AF65-F5344CB8AC3E}">
        <p14:creationId xmlns:p14="http://schemas.microsoft.com/office/powerpoint/2010/main" val="198432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7F390E-C0AA-44D3-B446-1F4195932E1A}"/>
              </a:ext>
            </a:extLst>
          </p:cNvPr>
          <p:cNvSpPr>
            <a:spLocks noGrp="1"/>
          </p:cNvSpPr>
          <p:nvPr>
            <p:ph type="dt" sz="half" idx="10"/>
          </p:nvPr>
        </p:nvSpPr>
        <p:spPr/>
        <p:txBody>
          <a:bodyPr/>
          <a:lstStyle/>
          <a:p>
            <a:fld id="{996306A1-9DD6-4322-9000-E41F3925004D}" type="datetimeFigureOut">
              <a:rPr lang="en-IN" smtClean="0"/>
              <a:t>04-11-2020</a:t>
            </a:fld>
            <a:endParaRPr lang="en-IN"/>
          </a:p>
        </p:txBody>
      </p:sp>
      <p:sp>
        <p:nvSpPr>
          <p:cNvPr id="3" name="Footer Placeholder 2">
            <a:extLst>
              <a:ext uri="{FF2B5EF4-FFF2-40B4-BE49-F238E27FC236}">
                <a16:creationId xmlns:a16="http://schemas.microsoft.com/office/drawing/2014/main" id="{898EF422-1287-48C8-AAD4-EBCAC9CE3A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75A7E0-460B-40FD-BAC2-1525055D4F80}"/>
              </a:ext>
            </a:extLst>
          </p:cNvPr>
          <p:cNvSpPr>
            <a:spLocks noGrp="1"/>
          </p:cNvSpPr>
          <p:nvPr>
            <p:ph type="sldNum" sz="quarter" idx="12"/>
          </p:nvPr>
        </p:nvSpPr>
        <p:spPr/>
        <p:txBody>
          <a:bodyPr/>
          <a:lstStyle/>
          <a:p>
            <a:fld id="{D08630FA-7CD1-46F8-9CBC-9613C0CCA98C}" type="slidenum">
              <a:rPr lang="en-IN" smtClean="0"/>
              <a:t>‹#›</a:t>
            </a:fld>
            <a:endParaRPr lang="en-IN"/>
          </a:p>
        </p:txBody>
      </p:sp>
    </p:spTree>
    <p:extLst>
      <p:ext uri="{BB962C8B-B14F-4D97-AF65-F5344CB8AC3E}">
        <p14:creationId xmlns:p14="http://schemas.microsoft.com/office/powerpoint/2010/main" val="154112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9D6BE-A45C-48A4-BCAD-9805C21FF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1FF1EF-E9E3-4FC3-9912-6E4B3BCEF9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FA38E5-77D6-4600-B156-41FA7116F6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E93CD-90B4-46FF-9A35-1924C2DC62E8}"/>
              </a:ext>
            </a:extLst>
          </p:cNvPr>
          <p:cNvSpPr>
            <a:spLocks noGrp="1"/>
          </p:cNvSpPr>
          <p:nvPr>
            <p:ph type="dt" sz="half" idx="10"/>
          </p:nvPr>
        </p:nvSpPr>
        <p:spPr/>
        <p:txBody>
          <a:bodyPr/>
          <a:lstStyle/>
          <a:p>
            <a:fld id="{996306A1-9DD6-4322-9000-E41F3925004D}" type="datetimeFigureOut">
              <a:rPr lang="en-IN" smtClean="0"/>
              <a:t>04-11-2020</a:t>
            </a:fld>
            <a:endParaRPr lang="en-IN"/>
          </a:p>
        </p:txBody>
      </p:sp>
      <p:sp>
        <p:nvSpPr>
          <p:cNvPr id="6" name="Footer Placeholder 5">
            <a:extLst>
              <a:ext uri="{FF2B5EF4-FFF2-40B4-BE49-F238E27FC236}">
                <a16:creationId xmlns:a16="http://schemas.microsoft.com/office/drawing/2014/main" id="{F55EC7CD-70D3-4FC2-99B3-E393C41B7C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8F16EA-28B2-4712-9639-1E12329521EF}"/>
              </a:ext>
            </a:extLst>
          </p:cNvPr>
          <p:cNvSpPr>
            <a:spLocks noGrp="1"/>
          </p:cNvSpPr>
          <p:nvPr>
            <p:ph type="sldNum" sz="quarter" idx="12"/>
          </p:nvPr>
        </p:nvSpPr>
        <p:spPr/>
        <p:txBody>
          <a:bodyPr/>
          <a:lstStyle/>
          <a:p>
            <a:fld id="{D08630FA-7CD1-46F8-9CBC-9613C0CCA98C}" type="slidenum">
              <a:rPr lang="en-IN" smtClean="0"/>
              <a:t>‹#›</a:t>
            </a:fld>
            <a:endParaRPr lang="en-IN"/>
          </a:p>
        </p:txBody>
      </p:sp>
    </p:spTree>
    <p:extLst>
      <p:ext uri="{BB962C8B-B14F-4D97-AF65-F5344CB8AC3E}">
        <p14:creationId xmlns:p14="http://schemas.microsoft.com/office/powerpoint/2010/main" val="123625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88140-1D85-46EF-9AC0-6B81B30E49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E74A31-D87B-46B3-9ADA-DB0F1AEDE9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49D2AE-AE8B-47CF-8E99-7A4D98AB6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BE48-9746-4CBD-907E-348CB6188F3E}"/>
              </a:ext>
            </a:extLst>
          </p:cNvPr>
          <p:cNvSpPr>
            <a:spLocks noGrp="1"/>
          </p:cNvSpPr>
          <p:nvPr>
            <p:ph type="dt" sz="half" idx="10"/>
          </p:nvPr>
        </p:nvSpPr>
        <p:spPr/>
        <p:txBody>
          <a:bodyPr/>
          <a:lstStyle/>
          <a:p>
            <a:fld id="{996306A1-9DD6-4322-9000-E41F3925004D}" type="datetimeFigureOut">
              <a:rPr lang="en-IN" smtClean="0"/>
              <a:t>04-11-2020</a:t>
            </a:fld>
            <a:endParaRPr lang="en-IN"/>
          </a:p>
        </p:txBody>
      </p:sp>
      <p:sp>
        <p:nvSpPr>
          <p:cNvPr id="6" name="Footer Placeholder 5">
            <a:extLst>
              <a:ext uri="{FF2B5EF4-FFF2-40B4-BE49-F238E27FC236}">
                <a16:creationId xmlns:a16="http://schemas.microsoft.com/office/drawing/2014/main" id="{C88FD58A-3498-45FE-8928-C1C30AA33E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B10553-20B1-41D7-9517-95CFACEC4E87}"/>
              </a:ext>
            </a:extLst>
          </p:cNvPr>
          <p:cNvSpPr>
            <a:spLocks noGrp="1"/>
          </p:cNvSpPr>
          <p:nvPr>
            <p:ph type="sldNum" sz="quarter" idx="12"/>
          </p:nvPr>
        </p:nvSpPr>
        <p:spPr/>
        <p:txBody>
          <a:bodyPr/>
          <a:lstStyle/>
          <a:p>
            <a:fld id="{D08630FA-7CD1-46F8-9CBC-9613C0CCA98C}" type="slidenum">
              <a:rPr lang="en-IN" smtClean="0"/>
              <a:t>‹#›</a:t>
            </a:fld>
            <a:endParaRPr lang="en-IN"/>
          </a:p>
        </p:txBody>
      </p:sp>
    </p:spTree>
    <p:extLst>
      <p:ext uri="{BB962C8B-B14F-4D97-AF65-F5344CB8AC3E}">
        <p14:creationId xmlns:p14="http://schemas.microsoft.com/office/powerpoint/2010/main" val="3852786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AA9BCF-5892-4C4F-BCA5-4C2B9BDD9D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D47DF9-3A11-4CE3-9D2A-79AF2CD669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08AFF5-22E1-45D7-9869-6B065EEAC9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306A1-9DD6-4322-9000-E41F3925004D}" type="datetimeFigureOut">
              <a:rPr lang="en-IN" smtClean="0"/>
              <a:t>04-11-2020</a:t>
            </a:fld>
            <a:endParaRPr lang="en-IN"/>
          </a:p>
        </p:txBody>
      </p:sp>
      <p:sp>
        <p:nvSpPr>
          <p:cNvPr id="5" name="Footer Placeholder 4">
            <a:extLst>
              <a:ext uri="{FF2B5EF4-FFF2-40B4-BE49-F238E27FC236}">
                <a16:creationId xmlns:a16="http://schemas.microsoft.com/office/drawing/2014/main" id="{9509857A-3F6B-43CB-9857-71D89B3C2E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68D0BF-5163-4D93-AC2E-C162CC791C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8630FA-7CD1-46F8-9CBC-9613C0CCA98C}" type="slidenum">
              <a:rPr lang="en-IN" smtClean="0"/>
              <a:t>‹#›</a:t>
            </a:fld>
            <a:endParaRPr lang="en-IN"/>
          </a:p>
        </p:txBody>
      </p:sp>
    </p:spTree>
    <p:extLst>
      <p:ext uri="{BB962C8B-B14F-4D97-AF65-F5344CB8AC3E}">
        <p14:creationId xmlns:p14="http://schemas.microsoft.com/office/powerpoint/2010/main" val="2792317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1AAA-503E-42F9-B024-B9F9E354DA01}"/>
              </a:ext>
            </a:extLst>
          </p:cNvPr>
          <p:cNvSpPr>
            <a:spLocks noGrp="1"/>
          </p:cNvSpPr>
          <p:nvPr>
            <p:ph type="ctrTitle"/>
          </p:nvPr>
        </p:nvSpPr>
        <p:spPr/>
        <p:txBody>
          <a:bodyPr/>
          <a:lstStyle/>
          <a:p>
            <a:r>
              <a:rPr lang="en-IN" dirty="0">
                <a:latin typeface="Arial Black" panose="020B0A04020102020204" pitchFamily="34" charset="0"/>
              </a:rPr>
              <a:t>GeoPlot.js</a:t>
            </a:r>
          </a:p>
        </p:txBody>
      </p:sp>
    </p:spTree>
    <p:extLst>
      <p:ext uri="{BB962C8B-B14F-4D97-AF65-F5344CB8AC3E}">
        <p14:creationId xmlns:p14="http://schemas.microsoft.com/office/powerpoint/2010/main" val="1750977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86D0E-E065-4F53-B077-6053A49F6E72}"/>
              </a:ext>
            </a:extLst>
          </p:cNvPr>
          <p:cNvSpPr>
            <a:spLocks noGrp="1"/>
          </p:cNvSpPr>
          <p:nvPr>
            <p:ph type="title"/>
          </p:nvPr>
        </p:nvSpPr>
        <p:spPr>
          <a:xfrm>
            <a:off x="839788" y="457200"/>
            <a:ext cx="3932237" cy="530225"/>
          </a:xfrm>
        </p:spPr>
        <p:txBody>
          <a:bodyPr>
            <a:normAutofit fontScale="90000"/>
          </a:bodyPr>
          <a:lstStyle/>
          <a:p>
            <a:r>
              <a:rPr lang="en-IN" dirty="0"/>
              <a:t>What is GeoPlot.js ?</a:t>
            </a:r>
          </a:p>
        </p:txBody>
      </p:sp>
      <p:sp>
        <p:nvSpPr>
          <p:cNvPr id="4" name="Text Placeholder 3">
            <a:extLst>
              <a:ext uri="{FF2B5EF4-FFF2-40B4-BE49-F238E27FC236}">
                <a16:creationId xmlns:a16="http://schemas.microsoft.com/office/drawing/2014/main" id="{0DEC8278-CC9B-499E-8D03-FC8EB720BE76}"/>
              </a:ext>
            </a:extLst>
          </p:cNvPr>
          <p:cNvSpPr>
            <a:spLocks noGrp="1"/>
          </p:cNvSpPr>
          <p:nvPr>
            <p:ph type="body" sz="half" idx="2"/>
          </p:nvPr>
        </p:nvSpPr>
        <p:spPr>
          <a:xfrm>
            <a:off x="839788" y="1208426"/>
            <a:ext cx="3932237" cy="4873625"/>
          </a:xfrm>
        </p:spPr>
        <p:txBody>
          <a:bodyPr>
            <a:normAutofit fontScale="92500" lnSpcReduction="10000"/>
          </a:bodyPr>
          <a:lstStyle/>
          <a:p>
            <a:pPr marL="285750" indent="-285750">
              <a:buSzPct val="122000"/>
              <a:buFont typeface="Arial" panose="020B0604020202020204" pitchFamily="34" charset="0"/>
              <a:buChar char="•"/>
            </a:pPr>
            <a:r>
              <a:rPr lang="en-IN" dirty="0"/>
              <a:t>It’s a JavaScript library  to visualise subsurface data in 3D in any web browser</a:t>
            </a:r>
          </a:p>
          <a:p>
            <a:pPr marL="285750" indent="-285750">
              <a:buSzPct val="122000"/>
              <a:buFont typeface="Arial" panose="020B0604020202020204" pitchFamily="34" charset="0"/>
              <a:buChar char="•"/>
            </a:pPr>
            <a:endParaRPr lang="en-IN" dirty="0"/>
          </a:p>
          <a:p>
            <a:pPr marL="285750" indent="-285750">
              <a:buSzPct val="122000"/>
              <a:buFont typeface="Arial" panose="020B0604020202020204" pitchFamily="34" charset="0"/>
              <a:buChar char="•"/>
            </a:pPr>
            <a:r>
              <a:rPr lang="en-IN" dirty="0"/>
              <a:t>A single minified JavaScript file</a:t>
            </a:r>
          </a:p>
          <a:p>
            <a:pPr marL="285750" indent="-285750">
              <a:buSzPct val="122000"/>
              <a:buFont typeface="Arial" panose="020B0604020202020204" pitchFamily="34" charset="0"/>
              <a:buChar char="•"/>
            </a:pPr>
            <a:endParaRPr lang="en-IN" dirty="0"/>
          </a:p>
          <a:p>
            <a:pPr marL="285750" indent="-285750">
              <a:buSzPct val="122000"/>
              <a:buFont typeface="Arial" panose="020B0604020202020204" pitchFamily="34" charset="0"/>
              <a:buChar char="•"/>
            </a:pPr>
            <a:r>
              <a:rPr lang="en-IN" dirty="0"/>
              <a:t>No installation or plugins needed</a:t>
            </a:r>
          </a:p>
          <a:p>
            <a:pPr marL="285750" indent="-285750">
              <a:buSzPct val="122000"/>
              <a:buFont typeface="Arial" panose="020B0604020202020204" pitchFamily="34" charset="0"/>
              <a:buChar char="•"/>
            </a:pPr>
            <a:endParaRPr lang="en-IN" dirty="0"/>
          </a:p>
          <a:p>
            <a:pPr marL="285750" indent="-285750">
              <a:buSzPct val="122000"/>
              <a:buFont typeface="Arial" panose="020B0604020202020204" pitchFamily="34" charset="0"/>
              <a:buChar char="•"/>
            </a:pPr>
            <a:r>
              <a:rPr lang="en-IN" dirty="0"/>
              <a:t>Written in plain vanilla JavaScript not using any UI frameworks like jQuery, Angular, React etc</a:t>
            </a:r>
          </a:p>
          <a:p>
            <a:pPr>
              <a:buSzPct val="122000"/>
            </a:pPr>
            <a:endParaRPr lang="en-IN" dirty="0"/>
          </a:p>
          <a:p>
            <a:pPr marL="285750" indent="-285750">
              <a:buSzPct val="122000"/>
              <a:buFont typeface="Arial" panose="020B0604020202020204" pitchFamily="34" charset="0"/>
              <a:buChar char="•"/>
            </a:pPr>
            <a:r>
              <a:rPr lang="en-IN" dirty="0"/>
              <a:t>JSON files as arguments</a:t>
            </a:r>
          </a:p>
          <a:p>
            <a:pPr marL="285750" indent="-285750">
              <a:buSzPct val="122000"/>
              <a:buFont typeface="Arial" panose="020B0604020202020204" pitchFamily="34" charset="0"/>
              <a:buChar char="•"/>
            </a:pPr>
            <a:endParaRPr lang="en-IN" dirty="0"/>
          </a:p>
          <a:p>
            <a:pPr marL="285750" indent="-285750">
              <a:buSzPct val="122000"/>
              <a:buFont typeface="Arial" panose="020B0604020202020204" pitchFamily="34" charset="0"/>
              <a:buChar char="•"/>
            </a:pPr>
            <a:r>
              <a:rPr lang="en-IN" dirty="0"/>
              <a:t>Think of it as Google map for subsurface data</a:t>
            </a:r>
          </a:p>
          <a:p>
            <a:pPr marL="285750" indent="-285750">
              <a:buSzPct val="122000"/>
              <a:buFont typeface="Arial" panose="020B0604020202020204" pitchFamily="34" charset="0"/>
              <a:buChar char="•"/>
            </a:pPr>
            <a:endParaRPr lang="en-IN" dirty="0"/>
          </a:p>
          <a:p>
            <a:pPr marL="285750" indent="-285750">
              <a:buSzPct val="122000"/>
              <a:buFont typeface="Arial" panose="020B0604020202020204" pitchFamily="34" charset="0"/>
              <a:buChar char="•"/>
            </a:pPr>
            <a:r>
              <a:rPr lang="en-IN" dirty="0"/>
              <a:t>Front end only</a:t>
            </a:r>
          </a:p>
          <a:p>
            <a:endParaRPr lang="en-IN" dirty="0"/>
          </a:p>
        </p:txBody>
      </p:sp>
      <p:pic>
        <p:nvPicPr>
          <p:cNvPr id="19" name="Picture 18">
            <a:extLst>
              <a:ext uri="{FF2B5EF4-FFF2-40B4-BE49-F238E27FC236}">
                <a16:creationId xmlns:a16="http://schemas.microsoft.com/office/drawing/2014/main" id="{4D5ED4F5-A436-4714-9BF7-C79535A74F9F}"/>
              </a:ext>
            </a:extLst>
          </p:cNvPr>
          <p:cNvPicPr>
            <a:picLocks noChangeAspect="1"/>
          </p:cNvPicPr>
          <p:nvPr/>
        </p:nvPicPr>
        <p:blipFill>
          <a:blip r:embed="rId2"/>
          <a:stretch>
            <a:fillRect/>
          </a:stretch>
        </p:blipFill>
        <p:spPr>
          <a:xfrm>
            <a:off x="5370990" y="1208426"/>
            <a:ext cx="6587231" cy="4984572"/>
          </a:xfrm>
          <a:prstGeom prst="rect">
            <a:avLst/>
          </a:prstGeom>
        </p:spPr>
      </p:pic>
    </p:spTree>
    <p:extLst>
      <p:ext uri="{BB962C8B-B14F-4D97-AF65-F5344CB8AC3E}">
        <p14:creationId xmlns:p14="http://schemas.microsoft.com/office/powerpoint/2010/main" val="4143013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86D0E-E065-4F53-B077-6053A49F6E72}"/>
              </a:ext>
            </a:extLst>
          </p:cNvPr>
          <p:cNvSpPr>
            <a:spLocks noGrp="1"/>
          </p:cNvSpPr>
          <p:nvPr>
            <p:ph type="title"/>
          </p:nvPr>
        </p:nvSpPr>
        <p:spPr>
          <a:xfrm>
            <a:off x="839788" y="457200"/>
            <a:ext cx="3932237" cy="530225"/>
          </a:xfrm>
        </p:spPr>
        <p:txBody>
          <a:bodyPr>
            <a:normAutofit fontScale="90000"/>
          </a:bodyPr>
          <a:lstStyle/>
          <a:p>
            <a:r>
              <a:rPr lang="en-IN" dirty="0"/>
              <a:t>What’s the use of it ?</a:t>
            </a:r>
          </a:p>
        </p:txBody>
      </p:sp>
      <p:sp>
        <p:nvSpPr>
          <p:cNvPr id="4" name="Text Placeholder 3">
            <a:extLst>
              <a:ext uri="{FF2B5EF4-FFF2-40B4-BE49-F238E27FC236}">
                <a16:creationId xmlns:a16="http://schemas.microsoft.com/office/drawing/2014/main" id="{0DEC8278-CC9B-499E-8D03-FC8EB720BE76}"/>
              </a:ext>
            </a:extLst>
          </p:cNvPr>
          <p:cNvSpPr>
            <a:spLocks noGrp="1"/>
          </p:cNvSpPr>
          <p:nvPr>
            <p:ph type="body" sz="half" idx="2"/>
          </p:nvPr>
        </p:nvSpPr>
        <p:spPr>
          <a:xfrm>
            <a:off x="839788" y="1208426"/>
            <a:ext cx="3932237" cy="4873625"/>
          </a:xfrm>
        </p:spPr>
        <p:txBody>
          <a:bodyPr>
            <a:normAutofit lnSpcReduction="10000"/>
          </a:bodyPr>
          <a:lstStyle/>
          <a:p>
            <a:pPr marL="285750" indent="-285750">
              <a:buSzPct val="122000"/>
              <a:buFont typeface="Arial" panose="020B0604020202020204" pitchFamily="34" charset="0"/>
              <a:buChar char="•"/>
            </a:pPr>
            <a:r>
              <a:rPr lang="en-IN" sz="1400" dirty="0"/>
              <a:t>If your data is on a remote server, you should be able to visualise it without copying the data locally or installing expensive software on your desktop. Just login to the web portal and view them just the way you check emails</a:t>
            </a:r>
          </a:p>
          <a:p>
            <a:pPr marL="285750" indent="-285750">
              <a:buSzPct val="122000"/>
              <a:buFont typeface="Arial" panose="020B0604020202020204" pitchFamily="34" charset="0"/>
              <a:buChar char="•"/>
            </a:pPr>
            <a:endParaRPr lang="en-IN" sz="1400" dirty="0"/>
          </a:p>
          <a:p>
            <a:pPr marL="285750" indent="-285750">
              <a:buSzPct val="122000"/>
              <a:buFont typeface="Arial" panose="020B0604020202020204" pitchFamily="34" charset="0"/>
              <a:buChar char="•"/>
            </a:pPr>
            <a:r>
              <a:rPr lang="en-IN" sz="1400" dirty="0"/>
              <a:t>As more and more data starts residing in the cloud, there is a need to access and visualise them over the browser instead of any desktop environment</a:t>
            </a:r>
          </a:p>
          <a:p>
            <a:pPr marL="285750" indent="-285750">
              <a:buSzPct val="122000"/>
              <a:buFont typeface="Arial" panose="020B0604020202020204" pitchFamily="34" charset="0"/>
              <a:buChar char="•"/>
            </a:pPr>
            <a:endParaRPr lang="en-IN" sz="1400" dirty="0"/>
          </a:p>
          <a:p>
            <a:pPr marL="285750" indent="-285750">
              <a:buSzPct val="122000"/>
              <a:buFont typeface="Arial" panose="020B0604020202020204" pitchFamily="34" charset="0"/>
              <a:buChar char="•"/>
            </a:pPr>
            <a:r>
              <a:rPr lang="en-IN" sz="1400" dirty="0"/>
              <a:t>Could be used to make cloud native/SaaS application that runs on the browser without the need of any installation</a:t>
            </a:r>
          </a:p>
          <a:p>
            <a:pPr marL="285750" indent="-285750">
              <a:buSzPct val="122000"/>
              <a:buFont typeface="Arial" panose="020B0604020202020204" pitchFamily="34" charset="0"/>
              <a:buChar char="•"/>
            </a:pPr>
            <a:endParaRPr lang="en-IN" sz="1400" dirty="0"/>
          </a:p>
          <a:p>
            <a:pPr marL="285750" indent="-285750">
              <a:buSzPct val="122000"/>
              <a:buFont typeface="Arial" panose="020B0604020202020204" pitchFamily="34" charset="0"/>
              <a:buChar char="•"/>
            </a:pPr>
            <a:r>
              <a:rPr lang="en-IN" sz="1400" dirty="0"/>
              <a:t>Ideal for seismic data acquisition companies, national data repositories, oil companies etc.</a:t>
            </a:r>
          </a:p>
          <a:p>
            <a:pPr>
              <a:buSzPct val="122000"/>
            </a:pPr>
            <a:endParaRPr lang="en-IN" sz="1400" dirty="0"/>
          </a:p>
          <a:p>
            <a:pPr marL="285750" indent="-285750">
              <a:buSzPct val="122000"/>
              <a:buFont typeface="Arial" panose="020B0604020202020204" pitchFamily="34" charset="0"/>
              <a:buChar char="•"/>
            </a:pPr>
            <a:r>
              <a:rPr lang="en-IN" sz="1400" dirty="0"/>
              <a:t>Can even be used as an user interface for desktop apps as well.</a:t>
            </a:r>
          </a:p>
          <a:p>
            <a:pPr marL="285750" indent="-285750">
              <a:buSzPct val="122000"/>
              <a:buFont typeface="Arial" panose="020B0604020202020204" pitchFamily="34" charset="0"/>
              <a:buChar char="•"/>
            </a:pPr>
            <a:endParaRPr lang="en-IN" dirty="0"/>
          </a:p>
          <a:p>
            <a:endParaRPr lang="en-IN" dirty="0"/>
          </a:p>
        </p:txBody>
      </p:sp>
      <p:pic>
        <p:nvPicPr>
          <p:cNvPr id="9" name="Picture Placeholder 8">
            <a:extLst>
              <a:ext uri="{FF2B5EF4-FFF2-40B4-BE49-F238E27FC236}">
                <a16:creationId xmlns:a16="http://schemas.microsoft.com/office/drawing/2014/main" id="{1A5BE20E-FD4C-418C-BCA6-6BA6B36BF576}"/>
              </a:ext>
            </a:extLst>
          </p:cNvPr>
          <p:cNvPicPr>
            <a:picLocks noGrp="1" noChangeAspect="1"/>
          </p:cNvPicPr>
          <p:nvPr>
            <p:ph type="pic" idx="1"/>
          </p:nvPr>
        </p:nvPicPr>
        <p:blipFill>
          <a:blip r:embed="rId2"/>
          <a:srcRect t="10520" b="10520"/>
          <a:stretch>
            <a:fillRect/>
          </a:stretch>
        </p:blipFill>
        <p:spPr>
          <a:xfrm>
            <a:off x="6252982" y="987425"/>
            <a:ext cx="1267935" cy="1001173"/>
          </a:xfrm>
          <a:prstGeom prst="rect">
            <a:avLst/>
          </a:prstGeom>
        </p:spPr>
      </p:pic>
      <p:pic>
        <p:nvPicPr>
          <p:cNvPr id="8" name="Picture 7">
            <a:extLst>
              <a:ext uri="{FF2B5EF4-FFF2-40B4-BE49-F238E27FC236}">
                <a16:creationId xmlns:a16="http://schemas.microsoft.com/office/drawing/2014/main" id="{9FD8EE02-F7CD-422C-B75B-402D2BD64D1F}"/>
              </a:ext>
            </a:extLst>
          </p:cNvPr>
          <p:cNvPicPr>
            <a:picLocks noChangeAspect="1"/>
          </p:cNvPicPr>
          <p:nvPr/>
        </p:nvPicPr>
        <p:blipFill>
          <a:blip r:embed="rId3"/>
          <a:stretch>
            <a:fillRect/>
          </a:stretch>
        </p:blipFill>
        <p:spPr>
          <a:xfrm>
            <a:off x="5362112" y="3817398"/>
            <a:ext cx="2435489" cy="1842940"/>
          </a:xfrm>
          <a:prstGeom prst="rect">
            <a:avLst/>
          </a:prstGeom>
        </p:spPr>
      </p:pic>
      <p:cxnSp>
        <p:nvCxnSpPr>
          <p:cNvPr id="11" name="Straight Arrow Connector 10">
            <a:extLst>
              <a:ext uri="{FF2B5EF4-FFF2-40B4-BE49-F238E27FC236}">
                <a16:creationId xmlns:a16="http://schemas.microsoft.com/office/drawing/2014/main" id="{DA66D82B-21D5-452E-845F-D1D7B0217591}"/>
              </a:ext>
            </a:extLst>
          </p:cNvPr>
          <p:cNvCxnSpPr>
            <a:cxnSpLocks/>
          </p:cNvCxnSpPr>
          <p:nvPr/>
        </p:nvCxnSpPr>
        <p:spPr>
          <a:xfrm flipV="1">
            <a:off x="5717219" y="1983354"/>
            <a:ext cx="976544" cy="183404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943219A8-78D1-4580-9B2B-EB2E17C738E6}"/>
              </a:ext>
            </a:extLst>
          </p:cNvPr>
          <p:cNvPicPr>
            <a:picLocks noChangeAspect="1"/>
          </p:cNvPicPr>
          <p:nvPr/>
        </p:nvPicPr>
        <p:blipFill>
          <a:blip r:embed="rId4"/>
          <a:stretch>
            <a:fillRect/>
          </a:stretch>
        </p:blipFill>
        <p:spPr>
          <a:xfrm>
            <a:off x="9318385" y="1700489"/>
            <a:ext cx="1415573" cy="1415573"/>
          </a:xfrm>
          <a:prstGeom prst="rect">
            <a:avLst/>
          </a:prstGeom>
        </p:spPr>
      </p:pic>
      <p:cxnSp>
        <p:nvCxnSpPr>
          <p:cNvPr id="16" name="Straight Arrow Connector 15">
            <a:extLst>
              <a:ext uri="{FF2B5EF4-FFF2-40B4-BE49-F238E27FC236}">
                <a16:creationId xmlns:a16="http://schemas.microsoft.com/office/drawing/2014/main" id="{59638FAB-5050-492A-8A2E-3D91D823CD27}"/>
              </a:ext>
            </a:extLst>
          </p:cNvPr>
          <p:cNvCxnSpPr/>
          <p:nvPr/>
        </p:nvCxnSpPr>
        <p:spPr>
          <a:xfrm flipV="1">
            <a:off x="7386221" y="2900376"/>
            <a:ext cx="1811045" cy="8371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17" name="Picture 16">
            <a:extLst>
              <a:ext uri="{FF2B5EF4-FFF2-40B4-BE49-F238E27FC236}">
                <a16:creationId xmlns:a16="http://schemas.microsoft.com/office/drawing/2014/main" id="{2398A075-E3E2-48AC-87FE-DD5D01F92677}"/>
              </a:ext>
            </a:extLst>
          </p:cNvPr>
          <p:cNvPicPr>
            <a:picLocks noChangeAspect="1"/>
          </p:cNvPicPr>
          <p:nvPr/>
        </p:nvPicPr>
        <p:blipFill>
          <a:blip r:embed="rId5"/>
          <a:stretch>
            <a:fillRect/>
          </a:stretch>
        </p:blipFill>
        <p:spPr>
          <a:xfrm>
            <a:off x="9602800" y="3924819"/>
            <a:ext cx="1628098" cy="1628098"/>
          </a:xfrm>
          <a:prstGeom prst="rect">
            <a:avLst/>
          </a:prstGeom>
        </p:spPr>
      </p:pic>
      <p:cxnSp>
        <p:nvCxnSpPr>
          <p:cNvPr id="19" name="Straight Arrow Connector 18">
            <a:extLst>
              <a:ext uri="{FF2B5EF4-FFF2-40B4-BE49-F238E27FC236}">
                <a16:creationId xmlns:a16="http://schemas.microsoft.com/office/drawing/2014/main" id="{B5080260-31D0-49A9-AE9E-8F627310B174}"/>
              </a:ext>
            </a:extLst>
          </p:cNvPr>
          <p:cNvCxnSpPr/>
          <p:nvPr/>
        </p:nvCxnSpPr>
        <p:spPr>
          <a:xfrm>
            <a:off x="7874493" y="4873841"/>
            <a:ext cx="161573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76699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86D0E-E065-4F53-B077-6053A49F6E72}"/>
              </a:ext>
            </a:extLst>
          </p:cNvPr>
          <p:cNvSpPr>
            <a:spLocks noGrp="1"/>
          </p:cNvSpPr>
          <p:nvPr>
            <p:ph type="title"/>
          </p:nvPr>
        </p:nvSpPr>
        <p:spPr>
          <a:xfrm>
            <a:off x="839788" y="457200"/>
            <a:ext cx="3932237" cy="530225"/>
          </a:xfrm>
        </p:spPr>
        <p:txBody>
          <a:bodyPr>
            <a:normAutofit fontScale="90000"/>
          </a:bodyPr>
          <a:lstStyle/>
          <a:p>
            <a:r>
              <a:rPr lang="en-IN" dirty="0"/>
              <a:t>How does it work ?</a:t>
            </a:r>
          </a:p>
        </p:txBody>
      </p:sp>
      <p:sp>
        <p:nvSpPr>
          <p:cNvPr id="4" name="Text Placeholder 3">
            <a:extLst>
              <a:ext uri="{FF2B5EF4-FFF2-40B4-BE49-F238E27FC236}">
                <a16:creationId xmlns:a16="http://schemas.microsoft.com/office/drawing/2014/main" id="{0DEC8278-CC9B-499E-8D03-FC8EB720BE76}"/>
              </a:ext>
            </a:extLst>
          </p:cNvPr>
          <p:cNvSpPr>
            <a:spLocks noGrp="1"/>
          </p:cNvSpPr>
          <p:nvPr>
            <p:ph type="body" sz="half" idx="2"/>
          </p:nvPr>
        </p:nvSpPr>
        <p:spPr>
          <a:xfrm>
            <a:off x="839788" y="1208426"/>
            <a:ext cx="4133771" cy="4498954"/>
          </a:xfrm>
        </p:spPr>
        <p:txBody>
          <a:bodyPr>
            <a:normAutofit fontScale="55000" lnSpcReduction="20000"/>
          </a:bodyPr>
          <a:lstStyle/>
          <a:p>
            <a:pPr marL="285750" indent="-285750">
              <a:buSzPct val="122000"/>
              <a:buFont typeface="Arial" panose="020B0604020202020204" pitchFamily="34" charset="0"/>
              <a:buChar char="•"/>
            </a:pPr>
            <a:r>
              <a:rPr lang="en-IN" sz="2500" dirty="0"/>
              <a:t>Accepts JSON files as input, which can be exported from any data store by building appropriate plugins for them.</a:t>
            </a:r>
          </a:p>
          <a:p>
            <a:pPr marL="285750" indent="-285750">
              <a:buSzPct val="122000"/>
              <a:buFont typeface="Arial" panose="020B0604020202020204" pitchFamily="34" charset="0"/>
              <a:buChar char="•"/>
            </a:pPr>
            <a:endParaRPr lang="en-IN" sz="2500" dirty="0"/>
          </a:p>
          <a:p>
            <a:pPr marL="285750" indent="-285750">
              <a:buSzPct val="122000"/>
              <a:buFont typeface="Arial" panose="020B0604020202020204" pitchFamily="34" charset="0"/>
              <a:buChar char="•"/>
            </a:pPr>
            <a:r>
              <a:rPr lang="en-IN" sz="2500" dirty="0"/>
              <a:t>Currently it exports JSON files from a plugin loaded in </a:t>
            </a:r>
            <a:r>
              <a:rPr lang="en-IN" sz="2500" dirty="0" err="1"/>
              <a:t>OpendTect</a:t>
            </a:r>
            <a:r>
              <a:rPr lang="en-IN" sz="2500" dirty="0"/>
              <a:t>(open source seismic interpretation system). </a:t>
            </a:r>
          </a:p>
          <a:p>
            <a:pPr marL="285750" indent="-285750">
              <a:buSzPct val="122000"/>
              <a:buFont typeface="Arial" panose="020B0604020202020204" pitchFamily="34" charset="0"/>
              <a:buChar char="•"/>
            </a:pPr>
            <a:endParaRPr lang="en-IN" sz="2500" dirty="0"/>
          </a:p>
          <a:p>
            <a:pPr marL="285750" indent="-285750">
              <a:buSzPct val="122000"/>
              <a:buFont typeface="Arial" panose="020B0604020202020204" pitchFamily="34" charset="0"/>
              <a:buChar char="•"/>
            </a:pPr>
            <a:r>
              <a:rPr lang="en-IN" sz="2500" dirty="0"/>
              <a:t>It should work for any system which could export the JSON files in the specified format required by the system.</a:t>
            </a:r>
          </a:p>
          <a:p>
            <a:pPr marL="285750" indent="-285750">
              <a:buSzPct val="122000"/>
              <a:buFont typeface="Arial" panose="020B0604020202020204" pitchFamily="34" charset="0"/>
              <a:buChar char="•"/>
            </a:pPr>
            <a:endParaRPr lang="en-IN" sz="2500" dirty="0"/>
          </a:p>
          <a:p>
            <a:pPr marL="285750" indent="-285750">
              <a:buSzPct val="122000"/>
              <a:buFont typeface="Arial" panose="020B0604020202020204" pitchFamily="34" charset="0"/>
              <a:buChar char="•"/>
            </a:pPr>
            <a:r>
              <a:rPr lang="en-IN" sz="2500" dirty="0"/>
              <a:t>The HTML page creates the object of </a:t>
            </a:r>
            <a:r>
              <a:rPr lang="en-IN" sz="2500" dirty="0" err="1"/>
              <a:t>GeoPlot</a:t>
            </a:r>
            <a:r>
              <a:rPr lang="en-IN" sz="2500" dirty="0"/>
              <a:t>, just by passing a &lt;div&gt; element as parent, this will create its own window contained in that &lt;div&gt; element</a:t>
            </a:r>
          </a:p>
          <a:p>
            <a:pPr marL="285750" indent="-285750">
              <a:buSzPct val="122000"/>
              <a:buFont typeface="Arial" panose="020B0604020202020204" pitchFamily="34" charset="0"/>
              <a:buChar char="•"/>
            </a:pPr>
            <a:endParaRPr lang="en-IN" sz="2500" dirty="0"/>
          </a:p>
          <a:p>
            <a:pPr marL="285750" indent="-285750">
              <a:buSzPct val="122000"/>
              <a:buFont typeface="Arial" panose="020B0604020202020204" pitchFamily="34" charset="0"/>
              <a:buChar char="•"/>
            </a:pPr>
            <a:r>
              <a:rPr lang="en-IN" sz="2500" dirty="0"/>
              <a:t>The input data is parsed to form a JSON object which is then added to the plot. The plot then creates the visual object and adds it to the list</a:t>
            </a:r>
          </a:p>
          <a:p>
            <a:pPr>
              <a:buSzPct val="122000"/>
            </a:pPr>
            <a:endParaRPr lang="en-IN" sz="2500" dirty="0"/>
          </a:p>
        </p:txBody>
      </p:sp>
      <p:pic>
        <p:nvPicPr>
          <p:cNvPr id="5" name="Picture 4">
            <a:extLst>
              <a:ext uri="{FF2B5EF4-FFF2-40B4-BE49-F238E27FC236}">
                <a16:creationId xmlns:a16="http://schemas.microsoft.com/office/drawing/2014/main" id="{82D0589F-9DC6-4C5D-A43D-FC38CF185A9F}"/>
              </a:ext>
            </a:extLst>
          </p:cNvPr>
          <p:cNvPicPr>
            <a:picLocks noChangeAspect="1"/>
          </p:cNvPicPr>
          <p:nvPr/>
        </p:nvPicPr>
        <p:blipFill>
          <a:blip r:embed="rId2"/>
          <a:stretch>
            <a:fillRect/>
          </a:stretch>
        </p:blipFill>
        <p:spPr>
          <a:xfrm>
            <a:off x="8419819" y="3868660"/>
            <a:ext cx="2932393" cy="2001915"/>
          </a:xfrm>
          <a:prstGeom prst="rect">
            <a:avLst/>
          </a:prstGeom>
        </p:spPr>
      </p:pic>
      <p:pic>
        <p:nvPicPr>
          <p:cNvPr id="20" name="Picture 19">
            <a:extLst>
              <a:ext uri="{FF2B5EF4-FFF2-40B4-BE49-F238E27FC236}">
                <a16:creationId xmlns:a16="http://schemas.microsoft.com/office/drawing/2014/main" id="{3C6D847E-A8C4-4CE9-94F3-C859A53B0F3A}"/>
              </a:ext>
            </a:extLst>
          </p:cNvPr>
          <p:cNvPicPr>
            <a:picLocks noChangeAspect="1"/>
          </p:cNvPicPr>
          <p:nvPr/>
        </p:nvPicPr>
        <p:blipFill>
          <a:blip r:embed="rId3"/>
          <a:stretch>
            <a:fillRect/>
          </a:stretch>
        </p:blipFill>
        <p:spPr>
          <a:xfrm>
            <a:off x="8172999" y="2361840"/>
            <a:ext cx="3179213" cy="1255000"/>
          </a:xfrm>
          <a:prstGeom prst="rect">
            <a:avLst/>
          </a:prstGeom>
        </p:spPr>
      </p:pic>
      <p:sp>
        <p:nvSpPr>
          <p:cNvPr id="21" name="Rectangle 20">
            <a:extLst>
              <a:ext uri="{FF2B5EF4-FFF2-40B4-BE49-F238E27FC236}">
                <a16:creationId xmlns:a16="http://schemas.microsoft.com/office/drawing/2014/main" id="{338F0380-15EA-4B8E-A9E6-7FDA78516046}"/>
              </a:ext>
            </a:extLst>
          </p:cNvPr>
          <p:cNvSpPr/>
          <p:nvPr/>
        </p:nvSpPr>
        <p:spPr>
          <a:xfrm>
            <a:off x="8419819" y="3868660"/>
            <a:ext cx="2932393" cy="2001915"/>
          </a:xfrm>
          <a:prstGeom prst="rect">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3" name="Straight Arrow Connector 22">
            <a:extLst>
              <a:ext uri="{FF2B5EF4-FFF2-40B4-BE49-F238E27FC236}">
                <a16:creationId xmlns:a16="http://schemas.microsoft.com/office/drawing/2014/main" id="{8FC56DF7-F287-418F-B121-A58EFD38A38E}"/>
              </a:ext>
            </a:extLst>
          </p:cNvPr>
          <p:cNvCxnSpPr/>
          <p:nvPr/>
        </p:nvCxnSpPr>
        <p:spPr>
          <a:xfrm flipV="1">
            <a:off x="8831580" y="3345180"/>
            <a:ext cx="0" cy="464820"/>
          </a:xfrm>
          <a:prstGeom prst="straightConnector1">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25" name="Picture 24">
            <a:extLst>
              <a:ext uri="{FF2B5EF4-FFF2-40B4-BE49-F238E27FC236}">
                <a16:creationId xmlns:a16="http://schemas.microsoft.com/office/drawing/2014/main" id="{9FCF75A9-D919-4333-BF77-710DA1F7C2C7}"/>
              </a:ext>
            </a:extLst>
          </p:cNvPr>
          <p:cNvPicPr>
            <a:picLocks noChangeAspect="1"/>
          </p:cNvPicPr>
          <p:nvPr/>
        </p:nvPicPr>
        <p:blipFill>
          <a:blip r:embed="rId4"/>
          <a:stretch>
            <a:fillRect/>
          </a:stretch>
        </p:blipFill>
        <p:spPr>
          <a:xfrm>
            <a:off x="5525373" y="1779507"/>
            <a:ext cx="643653" cy="643653"/>
          </a:xfrm>
          <a:prstGeom prst="rect">
            <a:avLst/>
          </a:prstGeom>
        </p:spPr>
      </p:pic>
      <p:pic>
        <p:nvPicPr>
          <p:cNvPr id="27" name="Picture 26">
            <a:extLst>
              <a:ext uri="{FF2B5EF4-FFF2-40B4-BE49-F238E27FC236}">
                <a16:creationId xmlns:a16="http://schemas.microsoft.com/office/drawing/2014/main" id="{8F266ACC-B75E-4C8B-AA19-6ABFFB2196DC}"/>
              </a:ext>
            </a:extLst>
          </p:cNvPr>
          <p:cNvPicPr>
            <a:picLocks noChangeAspect="1"/>
          </p:cNvPicPr>
          <p:nvPr/>
        </p:nvPicPr>
        <p:blipFill>
          <a:blip r:embed="rId5"/>
          <a:stretch>
            <a:fillRect/>
          </a:stretch>
        </p:blipFill>
        <p:spPr>
          <a:xfrm>
            <a:off x="5190808" y="3524487"/>
            <a:ext cx="2571021" cy="939165"/>
          </a:xfrm>
          <a:prstGeom prst="rect">
            <a:avLst/>
          </a:prstGeom>
        </p:spPr>
      </p:pic>
      <p:cxnSp>
        <p:nvCxnSpPr>
          <p:cNvPr id="29" name="Straight Arrow Connector 28">
            <a:extLst>
              <a:ext uri="{FF2B5EF4-FFF2-40B4-BE49-F238E27FC236}">
                <a16:creationId xmlns:a16="http://schemas.microsoft.com/office/drawing/2014/main" id="{02B60942-82C4-44F1-877B-6F4D9F3CC956}"/>
              </a:ext>
            </a:extLst>
          </p:cNvPr>
          <p:cNvCxnSpPr/>
          <p:nvPr/>
        </p:nvCxnSpPr>
        <p:spPr>
          <a:xfrm>
            <a:off x="5920740" y="2423160"/>
            <a:ext cx="800100" cy="1318260"/>
          </a:xfrm>
          <a:prstGeom prst="straightConnector1">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2D45A29F-AF82-4989-9FD2-589CF51BA737}"/>
              </a:ext>
            </a:extLst>
          </p:cNvPr>
          <p:cNvCxnSpPr/>
          <p:nvPr/>
        </p:nvCxnSpPr>
        <p:spPr>
          <a:xfrm>
            <a:off x="7261860" y="4191000"/>
            <a:ext cx="1066800" cy="0"/>
          </a:xfrm>
          <a:prstGeom prst="straightConnector1">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2" name="TextBox 31">
            <a:extLst>
              <a:ext uri="{FF2B5EF4-FFF2-40B4-BE49-F238E27FC236}">
                <a16:creationId xmlns:a16="http://schemas.microsoft.com/office/drawing/2014/main" id="{B710B5E3-26DA-4733-BA88-9FAB7E8EA011}"/>
              </a:ext>
            </a:extLst>
          </p:cNvPr>
          <p:cNvSpPr txBox="1"/>
          <p:nvPr/>
        </p:nvSpPr>
        <p:spPr>
          <a:xfrm rot="3483398">
            <a:off x="6169026" y="2735580"/>
            <a:ext cx="665567" cy="369332"/>
          </a:xfrm>
          <a:prstGeom prst="rect">
            <a:avLst/>
          </a:prstGeom>
          <a:noFill/>
        </p:spPr>
        <p:txBody>
          <a:bodyPr wrap="none" rtlCol="0">
            <a:spAutoFit/>
          </a:bodyPr>
          <a:lstStyle/>
          <a:p>
            <a:r>
              <a:rPr lang="en-IN" dirty="0"/>
              <a:t>JSON</a:t>
            </a:r>
          </a:p>
        </p:txBody>
      </p:sp>
    </p:spTree>
    <p:extLst>
      <p:ext uri="{BB962C8B-B14F-4D97-AF65-F5344CB8AC3E}">
        <p14:creationId xmlns:p14="http://schemas.microsoft.com/office/powerpoint/2010/main" val="1099927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86D0E-E065-4F53-B077-6053A49F6E72}"/>
              </a:ext>
            </a:extLst>
          </p:cNvPr>
          <p:cNvSpPr>
            <a:spLocks noGrp="1"/>
          </p:cNvSpPr>
          <p:nvPr>
            <p:ph type="title"/>
          </p:nvPr>
        </p:nvSpPr>
        <p:spPr>
          <a:xfrm>
            <a:off x="839788" y="457200"/>
            <a:ext cx="3932237" cy="530225"/>
          </a:xfrm>
        </p:spPr>
        <p:txBody>
          <a:bodyPr>
            <a:normAutofit fontScale="90000"/>
          </a:bodyPr>
          <a:lstStyle/>
          <a:p>
            <a:r>
              <a:rPr lang="en-IN" dirty="0"/>
              <a:t>Features </a:t>
            </a:r>
          </a:p>
        </p:txBody>
      </p:sp>
      <p:sp>
        <p:nvSpPr>
          <p:cNvPr id="4" name="Text Placeholder 3">
            <a:extLst>
              <a:ext uri="{FF2B5EF4-FFF2-40B4-BE49-F238E27FC236}">
                <a16:creationId xmlns:a16="http://schemas.microsoft.com/office/drawing/2014/main" id="{0DEC8278-CC9B-499E-8D03-FC8EB720BE76}"/>
              </a:ext>
            </a:extLst>
          </p:cNvPr>
          <p:cNvSpPr>
            <a:spLocks noGrp="1"/>
          </p:cNvSpPr>
          <p:nvPr>
            <p:ph type="body" sz="half" idx="2"/>
          </p:nvPr>
        </p:nvSpPr>
        <p:spPr>
          <a:xfrm>
            <a:off x="839788" y="1208426"/>
            <a:ext cx="3767723" cy="1987535"/>
          </a:xfrm>
        </p:spPr>
        <p:txBody>
          <a:bodyPr>
            <a:normAutofit fontScale="55000" lnSpcReduction="20000"/>
          </a:bodyPr>
          <a:lstStyle/>
          <a:p>
            <a:pPr marL="285750" indent="-285750">
              <a:buSzPct val="122000"/>
              <a:buFont typeface="Arial" panose="020B0604020202020204" pitchFamily="34" charset="0"/>
              <a:buChar char="•"/>
            </a:pPr>
            <a:r>
              <a:rPr lang="en-IN" sz="2500" dirty="0"/>
              <a:t>Single minified JavaScript file</a:t>
            </a:r>
          </a:p>
          <a:p>
            <a:pPr marL="285750" indent="-285750">
              <a:buSzPct val="122000"/>
              <a:buFont typeface="Arial" panose="020B0604020202020204" pitchFamily="34" charset="0"/>
              <a:buChar char="•"/>
            </a:pPr>
            <a:endParaRPr lang="en-IN" sz="2500" dirty="0"/>
          </a:p>
          <a:p>
            <a:pPr marL="285750" indent="-285750">
              <a:buSzPct val="122000"/>
              <a:buFont typeface="Arial" panose="020B0604020202020204" pitchFamily="34" charset="0"/>
              <a:buChar char="•"/>
            </a:pPr>
            <a:r>
              <a:rPr lang="en-IN" sz="2500" dirty="0"/>
              <a:t>Supports seismic 2D/3D data</a:t>
            </a:r>
          </a:p>
          <a:p>
            <a:pPr marL="285750" indent="-285750">
              <a:buSzPct val="122000"/>
              <a:buFont typeface="Arial" panose="020B0604020202020204" pitchFamily="34" charset="0"/>
              <a:buChar char="•"/>
            </a:pPr>
            <a:endParaRPr lang="en-IN" sz="2500" dirty="0"/>
          </a:p>
          <a:p>
            <a:pPr marL="285750" indent="-285750">
              <a:buSzPct val="122000"/>
              <a:buFont typeface="Arial" panose="020B0604020202020204" pitchFamily="34" charset="0"/>
              <a:buChar char="•"/>
            </a:pPr>
            <a:r>
              <a:rPr lang="en-IN" sz="2500" dirty="0"/>
              <a:t>Surfaces</a:t>
            </a:r>
          </a:p>
          <a:p>
            <a:pPr marL="285750" indent="-285750">
              <a:buSzPct val="122000"/>
              <a:buFont typeface="Arial" panose="020B0604020202020204" pitchFamily="34" charset="0"/>
              <a:buChar char="•"/>
            </a:pPr>
            <a:endParaRPr lang="en-IN" sz="2500" dirty="0"/>
          </a:p>
          <a:p>
            <a:pPr marL="285750" indent="-285750">
              <a:buSzPct val="122000"/>
              <a:buFont typeface="Arial" panose="020B0604020202020204" pitchFamily="34" charset="0"/>
              <a:buChar char="•"/>
            </a:pPr>
            <a:r>
              <a:rPr lang="en-IN" sz="2500" dirty="0"/>
              <a:t>Wells</a:t>
            </a:r>
          </a:p>
          <a:p>
            <a:pPr>
              <a:buSzPct val="122000"/>
            </a:pPr>
            <a:endParaRPr lang="en-IN" sz="2500" dirty="0"/>
          </a:p>
        </p:txBody>
      </p:sp>
      <p:pic>
        <p:nvPicPr>
          <p:cNvPr id="10" name="Picture 9">
            <a:extLst>
              <a:ext uri="{FF2B5EF4-FFF2-40B4-BE49-F238E27FC236}">
                <a16:creationId xmlns:a16="http://schemas.microsoft.com/office/drawing/2014/main" id="{F84AC976-F2F1-4643-8E0F-6566476DFDF6}"/>
              </a:ext>
            </a:extLst>
          </p:cNvPr>
          <p:cNvPicPr>
            <a:picLocks noChangeAspect="1"/>
          </p:cNvPicPr>
          <p:nvPr/>
        </p:nvPicPr>
        <p:blipFill>
          <a:blip r:embed="rId2"/>
          <a:stretch>
            <a:fillRect/>
          </a:stretch>
        </p:blipFill>
        <p:spPr>
          <a:xfrm>
            <a:off x="5237824" y="722312"/>
            <a:ext cx="6676009" cy="5242264"/>
          </a:xfrm>
          <a:prstGeom prst="rect">
            <a:avLst/>
          </a:prstGeom>
        </p:spPr>
      </p:pic>
    </p:spTree>
    <p:extLst>
      <p:ext uri="{BB962C8B-B14F-4D97-AF65-F5344CB8AC3E}">
        <p14:creationId xmlns:p14="http://schemas.microsoft.com/office/powerpoint/2010/main" val="2670433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86D0E-E065-4F53-B077-6053A49F6E72}"/>
              </a:ext>
            </a:extLst>
          </p:cNvPr>
          <p:cNvSpPr>
            <a:spLocks noGrp="1"/>
          </p:cNvSpPr>
          <p:nvPr>
            <p:ph type="title"/>
          </p:nvPr>
        </p:nvSpPr>
        <p:spPr>
          <a:xfrm>
            <a:off x="839788" y="457200"/>
            <a:ext cx="3932237" cy="530225"/>
          </a:xfrm>
        </p:spPr>
        <p:txBody>
          <a:bodyPr>
            <a:normAutofit fontScale="90000"/>
          </a:bodyPr>
          <a:lstStyle/>
          <a:p>
            <a:r>
              <a:rPr lang="en-IN" dirty="0"/>
              <a:t>What’s the future ?</a:t>
            </a:r>
          </a:p>
        </p:txBody>
      </p:sp>
      <p:sp>
        <p:nvSpPr>
          <p:cNvPr id="4" name="Text Placeholder 3">
            <a:extLst>
              <a:ext uri="{FF2B5EF4-FFF2-40B4-BE49-F238E27FC236}">
                <a16:creationId xmlns:a16="http://schemas.microsoft.com/office/drawing/2014/main" id="{0DEC8278-CC9B-499E-8D03-FC8EB720BE76}"/>
              </a:ext>
            </a:extLst>
          </p:cNvPr>
          <p:cNvSpPr>
            <a:spLocks noGrp="1"/>
          </p:cNvSpPr>
          <p:nvPr>
            <p:ph type="body" sz="half" idx="2"/>
          </p:nvPr>
        </p:nvSpPr>
        <p:spPr>
          <a:xfrm>
            <a:off x="839788" y="1208426"/>
            <a:ext cx="3932237" cy="4873625"/>
          </a:xfrm>
        </p:spPr>
        <p:txBody>
          <a:bodyPr/>
          <a:lstStyle/>
          <a:p>
            <a:pPr>
              <a:buSzPct val="122000"/>
            </a:pPr>
            <a:r>
              <a:rPr lang="en-IN" sz="1400" dirty="0"/>
              <a:t>Nothing concrete has been decided yet, but there can be many ways in which this can be released</a:t>
            </a:r>
          </a:p>
          <a:p>
            <a:pPr>
              <a:buSzPct val="122000"/>
            </a:pPr>
            <a:endParaRPr lang="en-IN" sz="1400" dirty="0"/>
          </a:p>
          <a:p>
            <a:pPr marL="285750" indent="-285750">
              <a:buSzPct val="122000"/>
              <a:buFont typeface="Arial" panose="020B0604020202020204" pitchFamily="34" charset="0"/>
              <a:buChar char="•"/>
            </a:pPr>
            <a:r>
              <a:rPr lang="en-IN" sz="1400" dirty="0"/>
              <a:t>Could be released under GPL license</a:t>
            </a:r>
          </a:p>
          <a:p>
            <a:pPr marL="285750" indent="-285750">
              <a:buSzPct val="122000"/>
              <a:buFont typeface="Arial" panose="020B0604020202020204" pitchFamily="34" charset="0"/>
              <a:buChar char="•"/>
            </a:pPr>
            <a:endParaRPr lang="en-IN" sz="1400" dirty="0"/>
          </a:p>
          <a:p>
            <a:pPr marL="285750" indent="-285750">
              <a:buSzPct val="122000"/>
              <a:buFont typeface="Arial" panose="020B0604020202020204" pitchFamily="34" charset="0"/>
              <a:buChar char="•"/>
            </a:pPr>
            <a:r>
              <a:rPr lang="en-IN" sz="1400" dirty="0"/>
              <a:t>Could be released under any freemium business model, like a some functionalities can be free, whereas others can be paid features </a:t>
            </a:r>
          </a:p>
          <a:p>
            <a:pPr marL="285750" indent="-285750">
              <a:buSzPct val="122000"/>
              <a:buFont typeface="Arial" panose="020B0604020202020204" pitchFamily="34" charset="0"/>
              <a:buChar char="•"/>
            </a:pPr>
            <a:endParaRPr lang="en-IN" sz="1400" dirty="0"/>
          </a:p>
          <a:p>
            <a:pPr marL="285750" indent="-285750">
              <a:buSzPct val="122000"/>
              <a:buFont typeface="Arial" panose="020B0604020202020204" pitchFamily="34" charset="0"/>
              <a:buChar char="•"/>
            </a:pPr>
            <a:r>
              <a:rPr lang="en-IN" sz="1400" dirty="0"/>
              <a:t>Could be sold as just a front end library</a:t>
            </a:r>
          </a:p>
          <a:p>
            <a:pPr marL="285750" indent="-285750">
              <a:buSzPct val="122000"/>
              <a:buFont typeface="Arial" panose="020B0604020202020204" pitchFamily="34" charset="0"/>
              <a:buChar char="•"/>
            </a:pPr>
            <a:endParaRPr lang="en-IN" sz="1400" dirty="0"/>
          </a:p>
          <a:p>
            <a:pPr marL="285750" indent="-285750">
              <a:buSzPct val="122000"/>
              <a:buFont typeface="Arial" panose="020B0604020202020204" pitchFamily="34" charset="0"/>
              <a:buChar char="•"/>
            </a:pPr>
            <a:r>
              <a:rPr lang="en-IN" sz="1400"/>
              <a:t>Could  </a:t>
            </a:r>
            <a:r>
              <a:rPr lang="en-IN" sz="1400" dirty="0"/>
              <a:t>also be sold as a complete web app.</a:t>
            </a:r>
          </a:p>
          <a:p>
            <a:endParaRPr lang="en-IN" dirty="0"/>
          </a:p>
        </p:txBody>
      </p:sp>
    </p:spTree>
    <p:extLst>
      <p:ext uri="{BB962C8B-B14F-4D97-AF65-F5344CB8AC3E}">
        <p14:creationId xmlns:p14="http://schemas.microsoft.com/office/powerpoint/2010/main" val="3575494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86D0E-E065-4F53-B077-6053A49F6E72}"/>
              </a:ext>
            </a:extLst>
          </p:cNvPr>
          <p:cNvSpPr>
            <a:spLocks noGrp="1"/>
          </p:cNvSpPr>
          <p:nvPr>
            <p:ph type="title"/>
          </p:nvPr>
        </p:nvSpPr>
        <p:spPr>
          <a:xfrm>
            <a:off x="839788" y="457200"/>
            <a:ext cx="3932237" cy="530225"/>
          </a:xfrm>
        </p:spPr>
        <p:txBody>
          <a:bodyPr>
            <a:normAutofit fontScale="90000"/>
          </a:bodyPr>
          <a:lstStyle/>
          <a:p>
            <a:r>
              <a:rPr lang="en-IN" dirty="0"/>
              <a:t>Acknowledgements</a:t>
            </a:r>
          </a:p>
        </p:txBody>
      </p:sp>
      <p:sp>
        <p:nvSpPr>
          <p:cNvPr id="4" name="Text Placeholder 3">
            <a:extLst>
              <a:ext uri="{FF2B5EF4-FFF2-40B4-BE49-F238E27FC236}">
                <a16:creationId xmlns:a16="http://schemas.microsoft.com/office/drawing/2014/main" id="{0DEC8278-CC9B-499E-8D03-FC8EB720BE76}"/>
              </a:ext>
            </a:extLst>
          </p:cNvPr>
          <p:cNvSpPr>
            <a:spLocks noGrp="1"/>
          </p:cNvSpPr>
          <p:nvPr>
            <p:ph type="body" sz="half" idx="2"/>
          </p:nvPr>
        </p:nvSpPr>
        <p:spPr>
          <a:xfrm>
            <a:off x="839788" y="1208426"/>
            <a:ext cx="3932237" cy="4873625"/>
          </a:xfrm>
        </p:spPr>
        <p:txBody>
          <a:bodyPr/>
          <a:lstStyle/>
          <a:p>
            <a:pPr>
              <a:buSzPct val="122000"/>
            </a:pPr>
            <a:endParaRPr lang="en-IN" sz="1400" dirty="0"/>
          </a:p>
          <a:p>
            <a:pPr marL="285750" indent="-285750">
              <a:buSzPct val="122000"/>
              <a:buFont typeface="Arial" panose="020B0604020202020204" pitchFamily="34" charset="0"/>
              <a:buChar char="•"/>
            </a:pPr>
            <a:r>
              <a:rPr lang="en-IN" sz="1400" dirty="0"/>
              <a:t>The subsurface data(seismic, wells and surfaces) has been downloaded from </a:t>
            </a:r>
          </a:p>
          <a:p>
            <a:pPr>
              <a:buSzPct val="122000"/>
            </a:pPr>
            <a:r>
              <a:rPr lang="en-IN" sz="1400" dirty="0"/>
              <a:t>       https://terranubis.com/</a:t>
            </a:r>
          </a:p>
          <a:p>
            <a:pPr marL="285750" indent="-285750">
              <a:buSzPct val="122000"/>
              <a:buFont typeface="Arial" panose="020B0604020202020204" pitchFamily="34" charset="0"/>
              <a:buChar char="•"/>
            </a:pPr>
            <a:endParaRPr lang="en-IN" sz="1400" dirty="0"/>
          </a:p>
          <a:p>
            <a:pPr marL="285750" indent="-285750">
              <a:buSzPct val="122000"/>
              <a:buFont typeface="Arial" panose="020B0604020202020204" pitchFamily="34" charset="0"/>
              <a:buChar char="•"/>
            </a:pPr>
            <a:r>
              <a:rPr lang="en-IN" sz="1400" dirty="0"/>
              <a:t>Exported to JSON from a plugin built for </a:t>
            </a:r>
            <a:r>
              <a:rPr lang="en-IN" sz="1400" dirty="0" err="1"/>
              <a:t>OpendTect</a:t>
            </a:r>
            <a:r>
              <a:rPr lang="en-IN" sz="1400" dirty="0"/>
              <a:t> (Open Source Seismic Interpretation system)</a:t>
            </a:r>
          </a:p>
          <a:p>
            <a:pPr>
              <a:buSzPct val="122000"/>
            </a:pPr>
            <a:r>
              <a:rPr lang="en-IN" sz="1400" dirty="0"/>
              <a:t>      https://www.dgbes.com/</a:t>
            </a:r>
          </a:p>
          <a:p>
            <a:pPr>
              <a:buSzPct val="122000"/>
            </a:pPr>
            <a:endParaRPr lang="en-IN" sz="1400" dirty="0"/>
          </a:p>
        </p:txBody>
      </p:sp>
    </p:spTree>
    <p:extLst>
      <p:ext uri="{BB962C8B-B14F-4D97-AF65-F5344CB8AC3E}">
        <p14:creationId xmlns:p14="http://schemas.microsoft.com/office/powerpoint/2010/main" val="2577195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455</Words>
  <Application>Microsoft Office PowerPoint</Application>
  <PresentationFormat>Widescreen</PresentationFormat>
  <Paragraphs>61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Calibri</vt:lpstr>
      <vt:lpstr>Calibri Light</vt:lpstr>
      <vt:lpstr>Office Theme</vt:lpstr>
      <vt:lpstr>GeoPlot.js</vt:lpstr>
      <vt:lpstr>What is GeoPlot.js ?</vt:lpstr>
      <vt:lpstr>What’s the use of it ?</vt:lpstr>
      <vt:lpstr>How does it work ?</vt:lpstr>
      <vt:lpstr>Features </vt:lpstr>
      <vt:lpstr>What’s the future ?</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GeoPlot.js</dc:title>
  <dc:creator>R S</dc:creator>
  <cp:lastModifiedBy>R S</cp:lastModifiedBy>
  <cp:revision>32</cp:revision>
  <dcterms:created xsi:type="dcterms:W3CDTF">2020-10-13T05:42:48Z</dcterms:created>
  <dcterms:modified xsi:type="dcterms:W3CDTF">2020-11-04T17:26:59Z</dcterms:modified>
</cp:coreProperties>
</file>