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0" r:id="rId12"/>
    <p:sldId id="271" r:id="rId13"/>
    <p:sldId id="269" r:id="rId14"/>
    <p:sldId id="272" r:id="rId15"/>
    <p:sldId id="273" r:id="rId16"/>
    <p:sldId id="275" r:id="rId17"/>
    <p:sldId id="26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10A1-15B2-42F4-9A31-8DCA67742C27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6A35-C118-482F-BAA5-E53167A3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10A1-15B2-42F4-9A31-8DCA67742C27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6A35-C118-482F-BAA5-E53167A3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31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10A1-15B2-42F4-9A31-8DCA67742C27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6A35-C118-482F-BAA5-E53167A3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10A1-15B2-42F4-9A31-8DCA67742C27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6A35-C118-482F-BAA5-E53167A3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10A1-15B2-42F4-9A31-8DCA67742C27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6A35-C118-482F-BAA5-E53167A3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06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10A1-15B2-42F4-9A31-8DCA67742C27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6A35-C118-482F-BAA5-E53167A3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0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10A1-15B2-42F4-9A31-8DCA67742C27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6A35-C118-482F-BAA5-E53167A3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2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10A1-15B2-42F4-9A31-8DCA67742C27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6A35-C118-482F-BAA5-E53167A3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0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10A1-15B2-42F4-9A31-8DCA67742C27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6A35-C118-482F-BAA5-E53167A3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6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10A1-15B2-42F4-9A31-8DCA67742C27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6A35-C118-482F-BAA5-E53167A3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3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10A1-15B2-42F4-9A31-8DCA67742C27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6A35-C118-482F-BAA5-E53167A3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4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10A1-15B2-42F4-9A31-8DCA67742C27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E6A35-C118-482F-BAA5-E53167A3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8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&#21450;&#26102;&#25253;&#21578;&#25163;&#26426;&#19982;&#37038;&#20214;&#22320;&#22336;&#21464;&#26356;&#21040;fenggang@ict.ac.c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cas.ac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&#37038;&#20214;htwu@ict.ac.c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基于国科大教育业务平台完成</a:t>
            </a:r>
            <a:r>
              <a:rPr lang="zh-CN" altLang="en-US" dirty="0">
                <a:solidFill>
                  <a:srgbClr val="FF0000"/>
                </a:solidFill>
              </a:rPr>
              <a:t>必修环节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研究生部 张平</a:t>
            </a:r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9131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0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1" y="1340768"/>
            <a:ext cx="8824915" cy="448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548680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如下图底部红框所示，请把开题考核中负责记录的秘书情况发给</a:t>
            </a:r>
            <a:r>
              <a:rPr lang="en-US" altLang="zh-CN" dirty="0"/>
              <a:t>zhp@ict.ac.cn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4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9" y="1391189"/>
            <a:ext cx="8910389" cy="434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54868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如下图最下红框所示，本环节网络流程完成，</a:t>
            </a:r>
          </a:p>
        </p:txBody>
      </p:sp>
    </p:spTree>
    <p:extLst>
      <p:ext uri="{BB962C8B-B14F-4D97-AF65-F5344CB8AC3E}">
        <p14:creationId xmlns:p14="http://schemas.microsoft.com/office/powerpoint/2010/main" val="28367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6" y="1234594"/>
            <a:ext cx="9006210" cy="465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35696" y="548680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如下图底部红框所示，请把中期考核中负责记录的秘书情况发给</a:t>
            </a:r>
            <a:r>
              <a:rPr lang="en-US" altLang="zh-CN" dirty="0"/>
              <a:t>zhp@ict.ac.cn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398849"/>
            <a:ext cx="8820472" cy="43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696" y="54868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如下图最下红框所示，本环节网络流程完成，请把打印的中期登记表和中期报告全文（加上开题报告和开题考核登记表）交到</a:t>
            </a:r>
            <a:r>
              <a:rPr lang="en-US" altLang="zh-CN" dirty="0"/>
              <a:t>432</a:t>
            </a:r>
            <a:r>
              <a:rPr lang="zh-CN" altLang="en-US" dirty="0"/>
              <a:t>房间</a:t>
            </a:r>
          </a:p>
        </p:txBody>
      </p:sp>
    </p:spTree>
    <p:extLst>
      <p:ext uri="{BB962C8B-B14F-4D97-AF65-F5344CB8AC3E}">
        <p14:creationId xmlns:p14="http://schemas.microsoft.com/office/powerpoint/2010/main" val="28528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为准备答辩取学籍档案袋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请按前述的图例检查，开题和中期的网上环节是否已经完成。只有开题和中期网上环节都完成以后，才能申请到</a:t>
            </a:r>
            <a:r>
              <a:rPr lang="en-US" altLang="zh-CN" dirty="0"/>
              <a:t>432</a:t>
            </a:r>
            <a:r>
              <a:rPr lang="zh-CN" altLang="en-US" dirty="0"/>
              <a:t>房间取学籍档案袋。请发邮件到</a:t>
            </a:r>
            <a:r>
              <a:rPr lang="en-US" altLang="zh-CN" dirty="0"/>
              <a:t>zhp@ict.ac.cn, </a:t>
            </a:r>
            <a:r>
              <a:rPr lang="zh-CN" altLang="en-US" dirty="0"/>
              <a:t>预约时间（基本是在周四下午取学籍档案），邮件主题“预约取学籍档案，学号</a:t>
            </a:r>
            <a:r>
              <a:rPr lang="en-US" altLang="zh-CN" dirty="0"/>
              <a:t>XXXXXX</a:t>
            </a:r>
            <a:r>
              <a:rPr lang="zh-CN" altLang="en-US"/>
              <a:t>”。最好能截图说明开题和中期网上流程都通过。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8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小提醒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记住党员的入党日期和转正日期</a:t>
            </a:r>
            <a:endParaRPr lang="en-US" altLang="zh-CN" dirty="0"/>
          </a:p>
          <a:p>
            <a:r>
              <a:rPr lang="zh-CN" altLang="en-US" dirty="0">
                <a:hlinkClick r:id="rId2"/>
              </a:rPr>
              <a:t>及时报告手机与邮件地址变更到</a:t>
            </a:r>
            <a:r>
              <a:rPr lang="en-US" altLang="zh-CN" dirty="0">
                <a:hlinkClick r:id="rId2"/>
              </a:rPr>
              <a:t>fenggang@ict.ac.cn</a:t>
            </a:r>
            <a:endParaRPr lang="en-US" altLang="zh-CN" dirty="0"/>
          </a:p>
          <a:p>
            <a:r>
              <a:rPr lang="zh-CN" altLang="en-US" dirty="0"/>
              <a:t>发邮件时要说明自己的姓名和学号，方便的话，其它联系方式也留下。</a:t>
            </a:r>
            <a:endParaRPr lang="en-US" altLang="zh-CN" dirty="0"/>
          </a:p>
          <a:p>
            <a:r>
              <a:rPr lang="zh-CN" altLang="en-US" dirty="0"/>
              <a:t>上交材料时务必写清楚姓名和学号和联系方式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1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pic>
        <p:nvPicPr>
          <p:cNvPr id="3" name="图片 3">
            <a:extLst>
              <a:ext uri="{FF2B5EF4-FFF2-40B4-BE49-F238E27FC236}">
                <a16:creationId xmlns:a16="http://schemas.microsoft.com/office/drawing/2014/main" xmlns="" id="{1D318B65-FDD5-1946-8396-464ACA8E46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51121" y="657093"/>
            <a:ext cx="5367911" cy="65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重要网址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sep.ucas.ac.cn</a:t>
            </a:r>
          </a:p>
          <a:p>
            <a:r>
              <a:rPr lang="en-US" altLang="zh-CN" dirty="0"/>
              <a:t>poa.ict.ac.cn</a:t>
            </a:r>
          </a:p>
          <a:p>
            <a:r>
              <a:rPr lang="en-US" altLang="zh-CN" dirty="0">
                <a:hlinkClick r:id="rId2"/>
              </a:rPr>
              <a:t>www.ucas.ac.cn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196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如何进入教育业务平台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558207"/>
              </p:ext>
            </p:extLst>
          </p:nvPr>
        </p:nvGraphicFramePr>
        <p:xfrm>
          <a:off x="179512" y="836712"/>
          <a:ext cx="8964487" cy="5288631"/>
        </p:xfrm>
        <a:graphic>
          <a:graphicData uri="http://schemas.openxmlformats.org/drawingml/2006/table">
            <a:tbl>
              <a:tblPr firstRow="1" firstCol="1" bandRow="1"/>
              <a:tblGrid>
                <a:gridCol w="11581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6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82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87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12167">
                <a:tc gridSpan="4"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altLang="zh-CN" sz="1800" dirty="0">
                        <a:effectLst/>
                        <a:latin typeface="宋体"/>
                        <a:ea typeface="宋体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类型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账号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密码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备注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6928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新生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学号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证件号码（身份证</a:t>
                      </a:r>
                      <a:r>
                        <a:rPr lang="en-US" altLang="zh-CN" sz="1600" dirty="0">
                          <a:effectLst/>
                          <a:latin typeface="Calibri"/>
                        </a:rPr>
                        <a:t>/</a:t>
                      </a: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军官证</a:t>
                      </a:r>
                      <a:r>
                        <a:rPr lang="en-US" altLang="zh-CN" sz="1600" dirty="0">
                          <a:effectLst/>
                          <a:latin typeface="Calibri"/>
                        </a:rPr>
                        <a:t>/</a:t>
                      </a: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护照</a:t>
                      </a:r>
                      <a:r>
                        <a:rPr lang="en-US" altLang="zh-CN" sz="1600" dirty="0">
                          <a:effectLst/>
                          <a:latin typeface="Calibri"/>
                        </a:rPr>
                        <a:t>/</a:t>
                      </a: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港澳台身份证）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marL="266700" indent="-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身份证中的</a:t>
                      </a:r>
                      <a:r>
                        <a:rPr lang="en-US" altLang="zh-CN" sz="1600" dirty="0">
                          <a:effectLst/>
                          <a:latin typeface="Calibri"/>
                        </a:rPr>
                        <a:t>x</a:t>
                      </a: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小写，军官证包括汉字部分</a:t>
                      </a:r>
                      <a:endParaRPr lang="zh-CN" altLang="en-US" sz="1600" dirty="0">
                        <a:effectLst/>
                      </a:endParaRPr>
                    </a:p>
                    <a:p>
                      <a:pPr marL="266700" indent="-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对于博士，如果硕士在国科大，延用硕士账号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064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导师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教育干部备案时填入的邮箱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证件号码（身份证</a:t>
                      </a:r>
                      <a:r>
                        <a:rPr lang="en-US" altLang="zh-CN" sz="1600" dirty="0">
                          <a:effectLst/>
                          <a:latin typeface="Calibri"/>
                        </a:rPr>
                        <a:t>/</a:t>
                      </a: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军官证</a:t>
                      </a:r>
                      <a:r>
                        <a:rPr lang="en-US" altLang="zh-CN" sz="1600" dirty="0">
                          <a:effectLst/>
                          <a:latin typeface="Calibri"/>
                        </a:rPr>
                        <a:t>/</a:t>
                      </a: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护照</a:t>
                      </a:r>
                      <a:r>
                        <a:rPr lang="en-US" altLang="zh-CN" sz="1600" dirty="0">
                          <a:effectLst/>
                          <a:latin typeface="Calibri"/>
                        </a:rPr>
                        <a:t>/</a:t>
                      </a: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港澳台身份证）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marL="266700" indent="-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身份证中的</a:t>
                      </a:r>
                      <a:r>
                        <a:rPr lang="en-US" altLang="zh-CN" sz="1600" dirty="0">
                          <a:effectLst/>
                          <a:latin typeface="Calibri"/>
                        </a:rPr>
                        <a:t>x</a:t>
                      </a: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小写，军官证包括汉字部分</a:t>
                      </a:r>
                      <a:endParaRPr lang="zh-CN" altLang="en-US" sz="1600" dirty="0">
                        <a:effectLst/>
                      </a:endParaRPr>
                    </a:p>
                    <a:p>
                      <a:pPr marL="266700" indent="-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如果学生时代就读国科大，延用学生账号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064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教育干部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教育干部备案时填入的邮箱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证件号码（身份证</a:t>
                      </a:r>
                      <a:r>
                        <a:rPr lang="en-US" altLang="zh-CN" sz="1600" dirty="0">
                          <a:effectLst/>
                          <a:latin typeface="Calibri"/>
                        </a:rPr>
                        <a:t>/</a:t>
                      </a: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军官证</a:t>
                      </a:r>
                      <a:r>
                        <a:rPr lang="en-US" altLang="zh-CN" sz="1600" dirty="0">
                          <a:effectLst/>
                          <a:latin typeface="Calibri"/>
                        </a:rPr>
                        <a:t>/</a:t>
                      </a: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护照</a:t>
                      </a:r>
                      <a:r>
                        <a:rPr lang="en-US" altLang="zh-CN" sz="1600" dirty="0">
                          <a:effectLst/>
                          <a:latin typeface="Calibri"/>
                        </a:rPr>
                        <a:t>/</a:t>
                      </a: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港澳台身份证）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marL="266700" indent="-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身份证中的</a:t>
                      </a:r>
                      <a:r>
                        <a:rPr lang="en-US" altLang="zh-CN" sz="1600" dirty="0">
                          <a:effectLst/>
                          <a:latin typeface="Calibri"/>
                        </a:rPr>
                        <a:t>x</a:t>
                      </a: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小写，军官证包括汉字部分</a:t>
                      </a:r>
                      <a:endParaRPr lang="zh-CN" altLang="en-US" sz="1600" dirty="0">
                        <a:effectLst/>
                      </a:endParaRPr>
                    </a:p>
                    <a:p>
                      <a:pPr marL="266700" indent="-266700"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如果学生时代就读国科大，延用学生账号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500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其他非导师非教师职工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本单位主管继续教育的管理员添加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</a:endParaRPr>
                    </a:p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</a:rPr>
                        <a:t>123456</a:t>
                      </a:r>
                      <a:endParaRPr 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600" dirty="0">
                        <a:effectLst/>
                        <a:latin typeface="宋体"/>
                        <a:ea typeface="宋体"/>
                      </a:endParaRPr>
                    </a:p>
                    <a:p>
                      <a:pPr algn="l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dirty="0">
                          <a:effectLst/>
                          <a:latin typeface="宋体"/>
                          <a:ea typeface="宋体"/>
                        </a:rPr>
                        <a:t>请咨询本单位继续教育管理员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42915" marR="4291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3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如何进入ＰＯＡ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（由</a:t>
            </a:r>
            <a:r>
              <a:rPr lang="en-US" altLang="zh-CN" dirty="0"/>
              <a:t>ARP</a:t>
            </a:r>
            <a:r>
              <a:rPr lang="zh-CN" altLang="en-US" dirty="0"/>
              <a:t>系统把人员信息导入</a:t>
            </a:r>
            <a:r>
              <a:rPr lang="en-US" altLang="zh-CN" dirty="0"/>
              <a:t>	</a:t>
            </a:r>
            <a:r>
              <a:rPr lang="zh-CN" altLang="en-US" dirty="0"/>
              <a:t>ＰＯＡ）</a:t>
            </a:r>
            <a:endParaRPr lang="en-US" altLang="zh-CN" dirty="0"/>
          </a:p>
          <a:p>
            <a:r>
              <a:rPr lang="zh-CN" altLang="en-US" dirty="0"/>
              <a:t>用户名：汉字姓名</a:t>
            </a:r>
            <a:endParaRPr lang="en-US" altLang="zh-CN" dirty="0"/>
          </a:p>
          <a:p>
            <a:r>
              <a:rPr lang="zh-CN" altLang="en-US" dirty="0"/>
              <a:t>初始密码：１９５６１０</a:t>
            </a:r>
            <a:endParaRPr lang="en-US" altLang="zh-CN" dirty="0"/>
          </a:p>
          <a:p>
            <a:r>
              <a:rPr lang="zh-CN" altLang="en-US" dirty="0"/>
              <a:t>由系统管理员赋予身份和权限</a:t>
            </a:r>
            <a:endParaRPr lang="en-US" altLang="zh-CN" dirty="0"/>
          </a:p>
          <a:p>
            <a:r>
              <a:rPr lang="zh-CN" altLang="en-US" dirty="0"/>
              <a:t>如果身份和权限不对，请联系网管。电话１０５２，</a:t>
            </a:r>
            <a:r>
              <a:rPr lang="zh-CN" altLang="en-US" dirty="0">
                <a:hlinkClick r:id="rId2"/>
              </a:rPr>
              <a:t>邮件</a:t>
            </a:r>
            <a:r>
              <a:rPr lang="en-US" altLang="zh-CN" dirty="0">
                <a:hlinkClick r:id="rId2"/>
              </a:rPr>
              <a:t>htwu@ict.ac.cn</a:t>
            </a:r>
            <a:endParaRPr lang="en-US" altLang="zh-CN" dirty="0"/>
          </a:p>
          <a:p>
            <a:r>
              <a:rPr lang="zh-CN" altLang="en-US" dirty="0"/>
              <a:t>查自己的成绩单（用姓名学号和身份证号）</a:t>
            </a:r>
            <a:endParaRPr lang="en-US" altLang="zh-CN" dirty="0"/>
          </a:p>
          <a:p>
            <a:pPr lvl="1"/>
            <a:r>
              <a:rPr lang="en-US" altLang="zh-CN" dirty="0">
                <a:effectLst/>
              </a:rPr>
              <a:t>http://poa.ict.ac.cn/studentcourse/show.jsp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2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学位系统由填报系统改为生成系统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课程学习，学分够不够？</a:t>
            </a:r>
            <a:endParaRPr lang="en-US" altLang="zh-CN" dirty="0"/>
          </a:p>
          <a:p>
            <a:pPr lvl="1"/>
            <a:r>
              <a:rPr lang="zh-CN" altLang="en-US" dirty="0"/>
              <a:t>特别是博士生，情况复杂</a:t>
            </a:r>
            <a:endParaRPr lang="en-US" altLang="zh-CN" dirty="0"/>
          </a:p>
          <a:p>
            <a:pPr lvl="2"/>
            <a:r>
              <a:rPr lang="zh-CN" altLang="en-US" dirty="0"/>
              <a:t>课程报告</a:t>
            </a:r>
            <a:r>
              <a:rPr lang="zh-CN" altLang="en-US" dirty="0">
                <a:solidFill>
                  <a:srgbClr val="FF0000"/>
                </a:solidFill>
              </a:rPr>
              <a:t>（和导师商量，尽量避免）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外选课</a:t>
            </a:r>
            <a:endParaRPr lang="en-US" altLang="zh-CN" dirty="0"/>
          </a:p>
          <a:p>
            <a:pPr lvl="2"/>
            <a:r>
              <a:rPr lang="zh-CN" altLang="en-US" dirty="0"/>
              <a:t>把国科大硕士阶段非学位课变更为博士学位课（</a:t>
            </a:r>
            <a:r>
              <a:rPr lang="zh-CN" altLang="en-US" dirty="0">
                <a:solidFill>
                  <a:srgbClr val="FF0000"/>
                </a:solidFill>
              </a:rPr>
              <a:t>尽量避免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参加国科大组织的课程</a:t>
            </a:r>
            <a:endParaRPr lang="en-US" altLang="zh-CN" dirty="0"/>
          </a:p>
          <a:p>
            <a:pPr lvl="2"/>
            <a:r>
              <a:rPr lang="zh-CN" altLang="en-US" dirty="0"/>
              <a:t>所内开课</a:t>
            </a:r>
            <a:endParaRPr lang="en-US" altLang="zh-CN" dirty="0"/>
          </a:p>
          <a:p>
            <a:pPr lvl="1"/>
            <a:r>
              <a:rPr lang="zh-CN" altLang="en-US" dirty="0"/>
              <a:t>必修环节完成情况？</a:t>
            </a:r>
            <a:r>
              <a:rPr lang="zh-CN" altLang="en-US" dirty="0">
                <a:solidFill>
                  <a:srgbClr val="FF0000"/>
                </a:solidFill>
              </a:rPr>
              <a:t>必修环节完成时间？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申请答辩？</a:t>
            </a:r>
          </a:p>
        </p:txBody>
      </p:sp>
    </p:spTree>
    <p:extLst>
      <p:ext uri="{BB962C8B-B14F-4D97-AF65-F5344CB8AC3E}">
        <p14:creationId xmlns:p14="http://schemas.microsoft.com/office/powerpoint/2010/main" val="18842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申请答辩之前完成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完成课程学习</a:t>
            </a:r>
            <a:endParaRPr lang="en-US" altLang="zh-CN" dirty="0"/>
          </a:p>
          <a:p>
            <a:r>
              <a:rPr lang="zh-CN" altLang="en-US" dirty="0"/>
              <a:t>完成必修环节</a:t>
            </a:r>
            <a:endParaRPr lang="en-US" altLang="zh-CN" dirty="0"/>
          </a:p>
          <a:p>
            <a:pPr lvl="1"/>
            <a:r>
              <a:rPr lang="zh-CN" altLang="en-US" dirty="0"/>
              <a:t>培养计划</a:t>
            </a:r>
            <a:endParaRPr lang="en-US" altLang="zh-CN" dirty="0"/>
          </a:p>
          <a:p>
            <a:pPr lvl="1"/>
            <a:r>
              <a:rPr lang="zh-CN" altLang="en-US" dirty="0"/>
              <a:t>开题（</a:t>
            </a:r>
            <a:r>
              <a:rPr lang="en-US" altLang="zh-CN" dirty="0"/>
              <a:t>2</a:t>
            </a:r>
            <a:r>
              <a:rPr lang="zh-CN" altLang="en-US" dirty="0"/>
              <a:t>学分）</a:t>
            </a:r>
            <a:endParaRPr lang="en-US" altLang="zh-CN" dirty="0"/>
          </a:p>
          <a:p>
            <a:pPr lvl="1"/>
            <a:r>
              <a:rPr lang="zh-CN" altLang="en-US" dirty="0"/>
              <a:t>中期（</a:t>
            </a:r>
            <a:r>
              <a:rPr lang="en-US" altLang="zh-CN" dirty="0"/>
              <a:t>1</a:t>
            </a:r>
            <a:r>
              <a:rPr lang="zh-CN" altLang="en-US" dirty="0"/>
              <a:t>学分）</a:t>
            </a:r>
            <a:endParaRPr lang="en-US" altLang="zh-CN" dirty="0"/>
          </a:p>
          <a:p>
            <a:pPr lvl="1"/>
            <a:r>
              <a:rPr lang="zh-CN" altLang="en-US" dirty="0"/>
              <a:t>学术报告与社会实践（</a:t>
            </a:r>
            <a:r>
              <a:rPr lang="en-US" altLang="zh-CN" dirty="0"/>
              <a:t>2</a:t>
            </a:r>
            <a:r>
              <a:rPr lang="zh-CN" altLang="en-US" dirty="0"/>
              <a:t>学分）</a:t>
            </a:r>
            <a:endParaRPr lang="en-US" altLang="zh-CN" dirty="0"/>
          </a:p>
          <a:p>
            <a:pPr lvl="2"/>
            <a:r>
              <a:rPr lang="zh-CN" altLang="en-US" dirty="0"/>
              <a:t>学术报告（学术规范与科研伦理，</a:t>
            </a:r>
            <a:r>
              <a:rPr lang="en-US" altLang="zh-CN" dirty="0"/>
              <a:t>0.5</a:t>
            </a:r>
            <a:r>
              <a:rPr lang="zh-CN" altLang="en-US" dirty="0"/>
              <a:t>学分）</a:t>
            </a:r>
            <a:endParaRPr lang="en-US" altLang="zh-CN" dirty="0"/>
          </a:p>
          <a:p>
            <a:pPr lvl="2"/>
            <a:r>
              <a:rPr lang="zh-CN" altLang="en-US" dirty="0"/>
              <a:t>社会实践（义工，</a:t>
            </a:r>
            <a:r>
              <a:rPr lang="en-US" altLang="zh-CN" dirty="0"/>
              <a:t>0.5</a:t>
            </a:r>
            <a:r>
              <a:rPr lang="zh-CN" altLang="en-US" dirty="0"/>
              <a:t>学分）</a:t>
            </a:r>
            <a:endParaRPr lang="en-US" altLang="zh-CN" dirty="0"/>
          </a:p>
          <a:p>
            <a:r>
              <a:rPr lang="zh-CN" altLang="en-US" dirty="0"/>
              <a:t>（答辩申请）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03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角色（四加一）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研究生</a:t>
            </a:r>
            <a:endParaRPr lang="en-US" altLang="zh-CN" dirty="0"/>
          </a:p>
          <a:p>
            <a:r>
              <a:rPr lang="zh-CN" altLang="en-US" dirty="0"/>
              <a:t>导师</a:t>
            </a:r>
            <a:endParaRPr lang="en-US" altLang="zh-CN" dirty="0"/>
          </a:p>
          <a:p>
            <a:r>
              <a:rPr lang="zh-CN" altLang="en-US" dirty="0"/>
              <a:t>（考核报告会，考核组，考核秘书）</a:t>
            </a:r>
            <a:endParaRPr lang="en-US" altLang="zh-CN" dirty="0"/>
          </a:p>
          <a:p>
            <a:r>
              <a:rPr lang="zh-CN" altLang="en-US" dirty="0"/>
              <a:t>研究生部</a:t>
            </a:r>
            <a:endParaRPr lang="en-US" altLang="zh-CN" dirty="0"/>
          </a:p>
          <a:p>
            <a:r>
              <a:rPr lang="zh-CN" altLang="en-US" dirty="0"/>
              <a:t>国科大教务处</a:t>
            </a:r>
          </a:p>
        </p:txBody>
      </p:sp>
    </p:spTree>
    <p:extLst>
      <p:ext uri="{BB962C8B-B14F-4D97-AF65-F5344CB8AC3E}">
        <p14:creationId xmlns:p14="http://schemas.microsoft.com/office/powerpoint/2010/main" val="17524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必修环节操作流程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50021"/>
              </p:ext>
            </p:extLst>
          </p:nvPr>
        </p:nvGraphicFramePr>
        <p:xfrm>
          <a:off x="251520" y="1922691"/>
          <a:ext cx="8676456" cy="2874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5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3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91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2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14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306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164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558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序号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秘书姓名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秘书身份证号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秘书邮件地址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秘书身份（硕士研究生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CN" sz="2000" kern="100" dirty="0">
                          <a:effectLst/>
                        </a:rPr>
                        <a:t>博士研究生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CN" sz="2000" kern="100" dirty="0">
                          <a:effectLst/>
                        </a:rPr>
                        <a:t>其它）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秘书单位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考核秘书负责的研究生姓名和学号</a:t>
                      </a:r>
                      <a:r>
                        <a:rPr lang="en-US" sz="2000" kern="100" dirty="0">
                          <a:effectLst/>
                        </a:rPr>
                        <a:t>,</a:t>
                      </a:r>
                      <a:r>
                        <a:rPr lang="zh-CN" sz="2000" kern="100" dirty="0">
                          <a:effectLst/>
                        </a:rPr>
                        <a:t>开题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CN" sz="2000" kern="100" dirty="0">
                          <a:effectLst/>
                        </a:rPr>
                        <a:t>中期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86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张三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11010819008093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XXX@ict.ac.cn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博士生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XXX</a:t>
                      </a:r>
                      <a:r>
                        <a:rPr lang="zh-CN" sz="1600" kern="100" dirty="0">
                          <a:effectLst/>
                        </a:rPr>
                        <a:t>室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李四</a:t>
                      </a:r>
                      <a:r>
                        <a:rPr lang="en-US" sz="1600" kern="100" dirty="0">
                          <a:effectLst/>
                        </a:rPr>
                        <a:t>200828013229300</a:t>
                      </a:r>
                      <a:r>
                        <a:rPr lang="zh-CN" sz="1600" kern="100" dirty="0">
                          <a:effectLst/>
                        </a:rPr>
                        <a:t>，开题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王王</a:t>
                      </a:r>
                      <a:r>
                        <a:rPr lang="en-US" sz="1600" kern="100" dirty="0">
                          <a:effectLst/>
                        </a:rPr>
                        <a:t>200818013229200</a:t>
                      </a:r>
                      <a:r>
                        <a:rPr lang="zh-CN" sz="1600" kern="100" dirty="0">
                          <a:effectLst/>
                        </a:rPr>
                        <a:t>，中期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1382923"/>
            <a:ext cx="79736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开题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/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中期报告秘书情况表</a:t>
            </a:r>
            <a:endParaRPr kumimoji="0" lang="zh-CN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4869160"/>
            <a:ext cx="87129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等</a:t>
            </a:r>
            <a:r>
              <a:rPr lang="en-US" altLang="zh-CN" sz="2400" dirty="0"/>
              <a:t>sep.ucas.ac.cn</a:t>
            </a:r>
            <a:r>
              <a:rPr lang="zh-CN" altLang="zh-CN" sz="2400" dirty="0"/>
              <a:t>的必修环节的一个项目的流程走完后，实验室秘书准备纸质材料：</a:t>
            </a:r>
            <a:r>
              <a:rPr lang="en-US" altLang="zh-CN" sz="2400" dirty="0"/>
              <a:t>  </a:t>
            </a:r>
            <a:r>
              <a:rPr lang="zh-CN" altLang="zh-CN" sz="2400" dirty="0"/>
              <a:t>打印版开题</a:t>
            </a:r>
            <a:r>
              <a:rPr lang="en-US" altLang="zh-CN" sz="2400" dirty="0"/>
              <a:t>/</a:t>
            </a:r>
            <a:r>
              <a:rPr lang="zh-CN" altLang="zh-CN" sz="2400" dirty="0"/>
              <a:t>中期考核登记表填写完整并由考核组老师签字完成后，由实验室秘书或考核秘书收集</a:t>
            </a:r>
            <a:r>
              <a:rPr lang="zh-CN" altLang="en-US" sz="2400" dirty="0"/>
              <a:t>归档</a:t>
            </a:r>
            <a:r>
              <a:rPr lang="zh-CN" altLang="zh-CN" sz="2400" dirty="0"/>
              <a:t>，</a:t>
            </a:r>
            <a:r>
              <a:rPr lang="zh-CN" altLang="en-US" sz="2400" dirty="0"/>
              <a:t>等</a:t>
            </a:r>
            <a:r>
              <a:rPr lang="zh-CN" altLang="zh-CN" sz="2400" dirty="0"/>
              <a:t>开题</a:t>
            </a:r>
            <a:r>
              <a:rPr lang="zh-CN" altLang="en-US" sz="2400" dirty="0"/>
              <a:t>和</a:t>
            </a:r>
            <a:r>
              <a:rPr lang="zh-CN" altLang="zh-CN" sz="2400" dirty="0"/>
              <a:t>中期报告</a:t>
            </a:r>
            <a:r>
              <a:rPr lang="zh-CN" altLang="en-US" sz="2400" dirty="0"/>
              <a:t>都完成后提交开题中期报告及考核登记表到</a:t>
            </a:r>
            <a:r>
              <a:rPr lang="zh-CN" altLang="zh-CN" sz="2400" dirty="0"/>
              <a:t>研究生部</a:t>
            </a:r>
            <a:r>
              <a:rPr lang="en-US" altLang="zh-CN" sz="2400" dirty="0"/>
              <a:t>432</a:t>
            </a:r>
            <a:r>
              <a:rPr lang="zh-CN" altLang="zh-CN" sz="2400" dirty="0"/>
              <a:t>房间。</a:t>
            </a:r>
          </a:p>
        </p:txBody>
      </p:sp>
    </p:spTree>
    <p:extLst>
      <p:ext uri="{BB962C8B-B14F-4D97-AF65-F5344CB8AC3E}">
        <p14:creationId xmlns:p14="http://schemas.microsoft.com/office/powerpoint/2010/main" val="12188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6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719</Words>
  <Application>Microsoft Office PowerPoint</Application>
  <PresentationFormat>全屏显示(4:3)</PresentationFormat>
  <Paragraphs>115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Times New Roman</vt:lpstr>
      <vt:lpstr>Office 主题​​</vt:lpstr>
      <vt:lpstr>基于国科大教育业务平台完成必修环节</vt:lpstr>
      <vt:lpstr>重要网址</vt:lpstr>
      <vt:lpstr>如何进入教育业务平台 </vt:lpstr>
      <vt:lpstr>如何进入ＰＯＡ</vt:lpstr>
      <vt:lpstr>学位系统由填报系统改为生成系统</vt:lpstr>
      <vt:lpstr>申请答辩之前完成</vt:lpstr>
      <vt:lpstr>角色（四加一）</vt:lpstr>
      <vt:lpstr>必修环节操作流程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为准备答辩取学籍档案袋</vt:lpstr>
      <vt:lpstr>小提醒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基于国科大教育业务平台完成必修环节</dc:title>
  <dc:creator>张平</dc:creator>
  <cp:lastModifiedBy>dell</cp:lastModifiedBy>
  <cp:revision>20</cp:revision>
  <dcterms:created xsi:type="dcterms:W3CDTF">2013-03-13T08:51:12Z</dcterms:created>
  <dcterms:modified xsi:type="dcterms:W3CDTF">2018-03-12T03:17:45Z</dcterms:modified>
</cp:coreProperties>
</file>