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6" r:id="rId4"/>
    <p:sldId id="257" r:id="rId5"/>
    <p:sldId id="268" r:id="rId6"/>
    <p:sldId id="273" r:id="rId7"/>
    <p:sldId id="274" r:id="rId8"/>
    <p:sldId id="270" r:id="rId9"/>
    <p:sldId id="275" r:id="rId10"/>
    <p:sldId id="276" r:id="rId11"/>
    <p:sldId id="271" r:id="rId12"/>
    <p:sldId id="277" r:id="rId13"/>
    <p:sldId id="278" r:id="rId14"/>
    <p:sldId id="279" r:id="rId15"/>
    <p:sldId id="269" r:id="rId16"/>
    <p:sldId id="289" r:id="rId17"/>
    <p:sldId id="290" r:id="rId18"/>
    <p:sldId id="288" r:id="rId19"/>
    <p:sldId id="280" r:id="rId20"/>
    <p:sldId id="281" r:id="rId21"/>
    <p:sldId id="284" r:id="rId22"/>
    <p:sldId id="272" r:id="rId23"/>
    <p:sldId id="282" r:id="rId24"/>
    <p:sldId id="283" r:id="rId25"/>
    <p:sldId id="285" r:id="rId26"/>
    <p:sldId id="286" r:id="rId27"/>
    <p:sldId id="287" r:id="rId28"/>
    <p:sldId id="291" r:id="rId29"/>
    <p:sldId id="292" r:id="rId30"/>
    <p:sldId id="265" r:id="rId31"/>
    <p:sldId id="2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92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8026-0853-0043-92C8-B89AC9C8DB4B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4EB5C-5A6F-9B47-A3E4-D7226DA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r>
              <a:rPr lang="en-US" baseline="0" dirty="0" smtClean="0"/>
              <a:t> modes a</a:t>
            </a:r>
            <a:r>
              <a:rPr lang="en-US" dirty="0" smtClean="0"/>
              <a:t>t different scale</a:t>
            </a:r>
            <a:r>
              <a:rPr lang="en-US" baseline="0" dirty="0" smtClean="0"/>
              <a:t> canonical activity modes and fundamental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4EB5C-5A6F-9B47-A3E4-D7226DA03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26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Understanding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bird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behaviors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accelerometer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3265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Zhongqi</a:t>
            </a:r>
            <a:r>
              <a:rPr lang="zh-CN" altLang="en-US" dirty="0" smtClean="0"/>
              <a:t> </a:t>
            </a:r>
            <a:r>
              <a:rPr lang="en-US" altLang="zh-CN" dirty="0" smtClean="0"/>
              <a:t>Miao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7" name="&quot;No&quot; Symbol 6"/>
          <p:cNvSpPr/>
          <p:nvPr/>
        </p:nvSpPr>
        <p:spPr>
          <a:xfrm>
            <a:off x="4434209" y="3592438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4723769" y="3955150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2662466"/>
            <a:ext cx="4984111" cy="30469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classification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unlabeled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Gaussian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Mixture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Hidden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Markov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Bayes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Semi-Supervised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Machine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altLang="zh-CN" sz="2400" dirty="0" smtClean="0"/>
              <a:t>…</a:t>
            </a:r>
            <a:endParaRPr lang="en-US" altLang="zh-CN" sz="2400" dirty="0" smtClean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627632" y="4111022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&quot;No&quot; Symbol 6"/>
          <p:cNvSpPr/>
          <p:nvPr/>
        </p:nvSpPr>
        <p:spPr>
          <a:xfrm>
            <a:off x="4434209" y="3592438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4723769" y="3955150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2662466"/>
            <a:ext cx="4984111" cy="3416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This branch of methods are the most feasible for this task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The classification models are trained on both labeled and unlabeled data.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Large amount of labeled data is not necessary under this circumstance.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Accuracy can be affected.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627632" y="4111022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&quot;No&quot; Symbol 6"/>
          <p:cNvSpPr/>
          <p:nvPr/>
        </p:nvSpPr>
        <p:spPr>
          <a:xfrm>
            <a:off x="4434209" y="3592438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4723769" y="3955150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7" name="&quot;No&quot; Symbol 6"/>
          <p:cNvSpPr/>
          <p:nvPr/>
        </p:nvSpPr>
        <p:spPr>
          <a:xfrm>
            <a:off x="4434209" y="3592438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4723769" y="3955150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5079253" y="4305670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29"/>
            <a:ext cx="10515600" cy="1325563"/>
          </a:xfrm>
        </p:spPr>
        <p:txBody>
          <a:bodyPr/>
          <a:lstStyle/>
          <a:p>
            <a:r>
              <a:rPr lang="en-US" dirty="0" smtClean="0"/>
              <a:t>Brief intro to semi-supervised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8" y="1984984"/>
            <a:ext cx="5749900" cy="2577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4392" y="5130733"/>
            <a:ext cx="744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Assuming each class is a coherent distribution (e.g. Gaussian)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With and without unlabeled data, the decision boundary can shift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43" y="1461828"/>
            <a:ext cx="5997447" cy="33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2817906"/>
            <a:ext cx="4344031" cy="19389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Conventional signal processing methods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Fourier transformation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Statistical features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altLang="zh-CN" sz="2400" dirty="0" smtClean="0"/>
              <a:t>…</a:t>
            </a:r>
            <a:endParaRPr lang="en-US" altLang="zh-CN" sz="2400" dirty="0" smtClean="0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1627632" y="3602736"/>
            <a:ext cx="5229737" cy="667512"/>
          </a:xfrm>
          <a:prstGeom prst="bentConnector3">
            <a:avLst>
              <a:gd name="adj1" fmla="val 6468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2263908"/>
            <a:ext cx="4344031" cy="26776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This branch of methods require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prior knowledge of different animal to construct features.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Data of different animal species might need different design of features.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1627632" y="3602736"/>
            <a:ext cx="5229737" cy="667512"/>
          </a:xfrm>
          <a:prstGeom prst="bentConnector3">
            <a:avLst>
              <a:gd name="adj1" fmla="val 6468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6" name="Donut 5"/>
          <p:cNvSpPr/>
          <p:nvPr/>
        </p:nvSpPr>
        <p:spPr>
          <a:xfrm>
            <a:off x="4439173" y="395819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3183666"/>
            <a:ext cx="4344031" cy="1569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Unsupervised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Hidden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Markov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Auto-encoder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altLang="zh-CN" sz="2400" dirty="0" smtClean="0"/>
              <a:t>…</a:t>
            </a:r>
            <a:endParaRPr lang="en-US" altLang="zh-CN" sz="2400" dirty="0" smtClean="0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1627632" y="3968496"/>
            <a:ext cx="5229737" cy="667512"/>
          </a:xfrm>
          <a:prstGeom prst="bentConnector3">
            <a:avLst>
              <a:gd name="adj1" fmla="val 6468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nut 5"/>
          <p:cNvSpPr/>
          <p:nvPr/>
        </p:nvSpPr>
        <p:spPr>
          <a:xfrm>
            <a:off x="4439173" y="395819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2412998"/>
            <a:ext cx="4344031" cy="3416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Very feasible with out the constraints from focusing behavioral modes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This branch of methods captures important information and internal structures from the data without any supervision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1627632" y="3950208"/>
            <a:ext cx="5229737" cy="667512"/>
          </a:xfrm>
          <a:prstGeom prst="bentConnector3">
            <a:avLst>
              <a:gd name="adj1" fmla="val 6468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nut 5"/>
          <p:cNvSpPr/>
          <p:nvPr/>
        </p:nvSpPr>
        <p:spPr>
          <a:xfrm>
            <a:off x="4439173" y="395819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and tasks</a:t>
            </a:r>
          </a:p>
          <a:p>
            <a:r>
              <a:rPr lang="en-US" dirty="0" smtClean="0"/>
              <a:t>Methods overview</a:t>
            </a:r>
          </a:p>
          <a:p>
            <a:r>
              <a:rPr lang="en-US" dirty="0" smtClean="0"/>
              <a:t>Plans for the 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6" name="Donut 5"/>
          <p:cNvSpPr/>
          <p:nvPr/>
        </p:nvSpPr>
        <p:spPr>
          <a:xfrm>
            <a:off x="4731781" y="4314814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39173" y="395819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18" y="1803019"/>
            <a:ext cx="4027609" cy="3197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29"/>
            <a:ext cx="10515600" cy="1325563"/>
          </a:xfrm>
        </p:spPr>
        <p:txBody>
          <a:bodyPr/>
          <a:lstStyle/>
          <a:p>
            <a:r>
              <a:rPr lang="en-US" dirty="0" smtClean="0"/>
              <a:t>Brief intro to HMM and Auto-encoder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2" y="2054860"/>
            <a:ext cx="5059950" cy="2773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0472" y="5461000"/>
            <a:ext cx="228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Hidden Markov Model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5" y="2916428"/>
            <a:ext cx="720489" cy="704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481" y="2916428"/>
            <a:ext cx="726276" cy="704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20699" y="5461000"/>
            <a:ext cx="147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Auto-encoder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46852" y="3268726"/>
            <a:ext cx="31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562595" y="3268726"/>
            <a:ext cx="31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70922" y="1803019"/>
            <a:ext cx="0" cy="349135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3276900"/>
            <a:ext cx="4289167" cy="23083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internal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Context learning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Non-parametric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altLang="zh-CN" sz="2400" dirty="0" smtClean="0"/>
              <a:t>…</a:t>
            </a:r>
            <a:endParaRPr lang="en-US" altLang="zh-CN" sz="2400" dirty="0" smtClean="0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1627632" y="4431062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nut 5"/>
          <p:cNvSpPr/>
          <p:nvPr/>
        </p:nvSpPr>
        <p:spPr>
          <a:xfrm>
            <a:off x="4731781" y="4314814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39173" y="395819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2033530"/>
            <a:ext cx="4289167" cy="4154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Not constrained by focusing behavioral modes either.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This branch of methods learns internal structures with input data as the supervision. 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Since there are supervision, the methods can learn more information than pure </a:t>
            </a:r>
            <a:r>
              <a:rPr lang="en-US" altLang="zh-CN" sz="2400" dirty="0" err="1" smtClean="0"/>
              <a:t>unsupervized</a:t>
            </a:r>
            <a:r>
              <a:rPr lang="en-US" altLang="zh-CN" sz="2400" dirty="0" smtClean="0"/>
              <a:t> methods.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1627632" y="4458494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nut 5"/>
          <p:cNvSpPr/>
          <p:nvPr/>
        </p:nvSpPr>
        <p:spPr>
          <a:xfrm>
            <a:off x="4731781" y="432395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39173" y="395819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6283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  <p:sp>
        <p:nvSpPr>
          <p:cNvPr id="6" name="Donut 5"/>
          <p:cNvSpPr/>
          <p:nvPr/>
        </p:nvSpPr>
        <p:spPr>
          <a:xfrm>
            <a:off x="4695205" y="4314814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929901" y="4668382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4439173" y="3958198"/>
            <a:ext cx="273188" cy="273188"/>
          </a:xfrm>
          <a:prstGeom prst="donut">
            <a:avLst>
              <a:gd name="adj" fmla="val 207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29"/>
            <a:ext cx="10515600" cy="1325563"/>
          </a:xfrm>
        </p:spPr>
        <p:txBody>
          <a:bodyPr/>
          <a:lstStyle/>
          <a:p>
            <a:r>
              <a:rPr lang="en-US" dirty="0" smtClean="0"/>
              <a:t>Brief intro to self-supervised methods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1888" y="36757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9888" y="367577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47" y="1365381"/>
            <a:ext cx="6170512" cy="2301251"/>
          </a:xfrm>
          <a:prstGeom prst="rect">
            <a:avLst/>
          </a:prstGeom>
        </p:spPr>
      </p:pic>
      <p:pic>
        <p:nvPicPr>
          <p:cNvPr id="2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39" y="4219833"/>
            <a:ext cx="8248841" cy="2452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258" y="3115938"/>
            <a:ext cx="243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Context Learning: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27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really want to study specific behaviors:</a:t>
            </a:r>
          </a:p>
          <a:p>
            <a:pPr lvl="1"/>
            <a:r>
              <a:rPr lang="en-US" dirty="0" smtClean="0"/>
              <a:t>Semi-supervised learning + new data collection (at least a few)</a:t>
            </a:r>
          </a:p>
          <a:p>
            <a:pPr lvl="1"/>
            <a:endParaRPr lang="en-US" dirty="0"/>
          </a:p>
          <a:p>
            <a:r>
              <a:rPr lang="en-US" dirty="0" smtClean="0"/>
              <a:t>Use unsupervised and self-supervised learning methods to learn feature representations of the data, and connect the results with bird energy expenditure or other more interpretable parameters for further studies.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064"/>
            <a:ext cx="10515600" cy="464515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Transferring classification model trained on the labeled 10 </a:t>
            </a:r>
            <a:r>
              <a:rPr lang="en-US" dirty="0" err="1" smtClean="0"/>
              <a:t>hz</a:t>
            </a:r>
            <a:r>
              <a:rPr lang="en-US" dirty="0" smtClean="0"/>
              <a:t> data to the rest unlabeled 4 </a:t>
            </a:r>
            <a:r>
              <a:rPr lang="en-US" dirty="0" err="1" smtClean="0"/>
              <a:t>hz</a:t>
            </a:r>
            <a:r>
              <a:rPr lang="en-US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statistical features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the three kinds of feature representations and explore their relationships with animal energy expenditures.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4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064"/>
            <a:ext cx="10515600" cy="44622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Statistical features (e.g. frequency and phase changes from Fourier transformation) can provide basic information of animal energy expenditure.</a:t>
            </a:r>
          </a:p>
          <a:p>
            <a:endParaRPr lang="en-US" dirty="0" smtClean="0"/>
          </a:p>
          <a:p>
            <a:r>
              <a:rPr lang="en-US" dirty="0" smtClean="0"/>
              <a:t>The efficacy of other feature representations is not clear until I do the experiments.</a:t>
            </a:r>
          </a:p>
          <a:p>
            <a:endParaRPr lang="en-US" dirty="0" smtClean="0"/>
          </a:p>
          <a:p>
            <a:r>
              <a:rPr lang="en-US" dirty="0" smtClean="0"/>
              <a:t>If the experiments prove those feature representations can provide profound information of animal energy expenditure and other behavioral parameters, one paper on the methods will be produced. </a:t>
            </a:r>
          </a:p>
          <a:p>
            <a:endParaRPr lang="en-US" dirty="0"/>
          </a:p>
          <a:p>
            <a:r>
              <a:rPr lang="en-US" dirty="0" smtClean="0"/>
              <a:t>Then future studies coupling multiple animal parameters will be extended.</a:t>
            </a:r>
          </a:p>
          <a:p>
            <a:endParaRPr lang="en-US" dirty="0"/>
          </a:p>
          <a:p>
            <a:r>
              <a:rPr lang="en-US" dirty="0" smtClean="0"/>
              <a:t>If none of the feature representations can extract enough information of animal energy expenditure, I propose we collect more labeled data.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5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44" y="26602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want to compare bird behaviors under different circumstances.</a:t>
            </a:r>
          </a:p>
          <a:p>
            <a:pPr lvl="1"/>
            <a:r>
              <a:rPr lang="en-US" dirty="0" smtClean="0"/>
              <a:t>Geographical patterns</a:t>
            </a:r>
          </a:p>
          <a:p>
            <a:pPr lvl="1"/>
            <a:r>
              <a:rPr lang="en-US" dirty="0" smtClean="0"/>
              <a:t>Life stage</a:t>
            </a:r>
          </a:p>
          <a:p>
            <a:pPr lvl="1"/>
            <a:r>
              <a:rPr lang="en-US" dirty="0" smtClean="0"/>
              <a:t>Migration stage</a:t>
            </a:r>
          </a:p>
          <a:p>
            <a:pPr lvl="1"/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states</a:t>
            </a:r>
          </a:p>
          <a:p>
            <a:r>
              <a:rPr lang="en-US" altLang="zh-CN" dirty="0" smtClean="0"/>
              <a:t>Through:</a:t>
            </a:r>
          </a:p>
          <a:p>
            <a:pPr lvl="1"/>
            <a:r>
              <a:rPr lang="en-US" altLang="zh-CN" dirty="0" smtClean="0"/>
              <a:t>Foraging-resting patterns</a:t>
            </a:r>
          </a:p>
          <a:p>
            <a:pPr lvl="1"/>
            <a:r>
              <a:rPr lang="en-US" altLang="zh-CN" dirty="0" smtClean="0"/>
              <a:t>Energy expenditure 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69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expenditure</a:t>
            </a:r>
          </a:p>
          <a:p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auto-encoder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Rahman et al. 2016)</a:t>
            </a:r>
          </a:p>
          <a:p>
            <a:pPr lvl="1"/>
            <a:r>
              <a:rPr lang="en-US" altLang="zh-CN" dirty="0" smtClean="0"/>
              <a:t>This can be used for classification of the 40hz data using the 10hz model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 will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" y="1313794"/>
            <a:ext cx="11981793" cy="53812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auto-encoder feature representations on the labeled data, and compare it with conventional statistical features and the features used by </a:t>
            </a:r>
            <a:r>
              <a:rPr lang="en-US" dirty="0" err="1" smtClean="0"/>
              <a:t>Hezi</a:t>
            </a:r>
            <a:r>
              <a:rPr lang="en-US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it works, it is possible to encode input signals into interpretable representations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Then apply it to unlabeled data, and do unsupervised </a:t>
            </a:r>
            <a:r>
              <a:rPr lang="en-US" dirty="0" err="1" smtClean="0"/>
              <a:t>learninng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Hidden Markov Model with multiple kinds of feature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Taking phase of the signal into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Mooney-face-like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Signal compression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 want to transform the data 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(energy 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self-supervised manner</a:t>
            </a:r>
          </a:p>
        </p:txBody>
      </p:sp>
    </p:spTree>
    <p:extLst>
      <p:ext uri="{BB962C8B-B14F-4D97-AF65-F5344CB8AC3E}">
        <p14:creationId xmlns:p14="http://schemas.microsoft.com/office/powerpoint/2010/main" val="3028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1930946"/>
            <a:ext cx="4398895" cy="30469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All data </a:t>
            </a:r>
            <a:r>
              <a:rPr lang="mr-IN" sz="2400" dirty="0" smtClean="0"/>
              <a:t>–</a:t>
            </a:r>
            <a:r>
              <a:rPr lang="en-US" sz="2400" dirty="0" smtClean="0"/>
              <a:t> label methods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Support Vector Machine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Decision Trees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Nearest Neighbors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Neural Networks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Gaussian Mixture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Hidden Markov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sz="2400" dirty="0" smtClean="0"/>
              <a:t>…</a:t>
            </a:r>
            <a:endParaRPr lang="en-US" sz="2400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627632" y="3355848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913032"/>
            <a:ext cx="4398895" cy="52629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This branch of method is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best choice </a:t>
            </a:r>
            <a:r>
              <a:rPr lang="en-US" altLang="zh-CN" sz="2400" dirty="0" smtClean="0"/>
              <a:t>for this task if we have enough labeled data.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expensive</a:t>
            </a:r>
            <a:r>
              <a:rPr lang="en-US" altLang="zh-CN" sz="2400" dirty="0" smtClean="0"/>
              <a:t> and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sometimes impossible</a:t>
            </a:r>
            <a:r>
              <a:rPr lang="en-US" altLang="zh-CN" sz="2400" dirty="0" smtClean="0"/>
              <a:t> to collect ground </a:t>
            </a:r>
            <a:r>
              <a:rPr lang="en-US" altLang="zh-CN" sz="2400" dirty="0" err="1" smtClean="0"/>
              <a:t>truthed</a:t>
            </a:r>
            <a:r>
              <a:rPr lang="en-US" altLang="zh-CN" sz="2400" dirty="0" smtClean="0"/>
              <a:t> labels for training. 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behavioral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studied,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labeled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needed.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Vast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amount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unlabeled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wasted.</a:t>
            </a:r>
            <a:endParaRPr lang="en-US" sz="2400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627632" y="3355848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7" name="&quot;No&quot; Symbol 6"/>
          <p:cNvSpPr/>
          <p:nvPr/>
        </p:nvSpPr>
        <p:spPr>
          <a:xfrm>
            <a:off x="4434209" y="3592438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2951288"/>
            <a:ext cx="4682359" cy="1569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Data similarity clustering methods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Nearest neighbor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Guassian</a:t>
            </a:r>
            <a:r>
              <a:rPr lang="en-US" sz="2400" dirty="0" smtClean="0"/>
              <a:t> Mixture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sz="2400" dirty="0" smtClean="0"/>
              <a:t>…</a:t>
            </a:r>
            <a:endParaRPr lang="en-US" sz="2400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627632" y="3736118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&quot;No&quot; Symbol 7"/>
          <p:cNvSpPr/>
          <p:nvPr/>
        </p:nvSpPr>
        <p:spPr>
          <a:xfrm>
            <a:off x="4434209" y="3592438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944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semi-supervised manner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369" y="1097542"/>
            <a:ext cx="4398895" cy="52629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Simple unsupervised approaches </a:t>
            </a:r>
            <a:r>
              <a:rPr lang="en-US" sz="2400" b="1" dirty="0" smtClean="0"/>
              <a:t>might not be very suitable</a:t>
            </a:r>
            <a:r>
              <a:rPr lang="en-US" sz="2400" dirty="0" smtClean="0"/>
              <a:t> for this task.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clusters generated by the methods are </a:t>
            </a:r>
            <a:r>
              <a:rPr lang="en-US" sz="2400" b="1" dirty="0" smtClean="0">
                <a:solidFill>
                  <a:srgbClr val="FF0000"/>
                </a:solidFill>
              </a:rPr>
              <a:t>not guaranteed to correspond to the target behavioral modes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Depending on study scales, some </a:t>
            </a:r>
            <a:r>
              <a:rPr lang="en-US" sz="2400" dirty="0" smtClean="0"/>
              <a:t>behavioral modes like foraging usually consist of multiple sub-behavioral modes like walking, flying. </a:t>
            </a:r>
            <a:endParaRPr lang="en-US" sz="2400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627632" y="3736118"/>
            <a:ext cx="5229737" cy="530352"/>
          </a:xfrm>
          <a:prstGeom prst="bentConnector3">
            <a:avLst>
              <a:gd name="adj1" fmla="val 7500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&quot;No&quot; Symbol 6"/>
          <p:cNvSpPr/>
          <p:nvPr/>
        </p:nvSpPr>
        <p:spPr>
          <a:xfrm>
            <a:off x="4434209" y="3592438"/>
            <a:ext cx="273188" cy="27318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8630</TotalTime>
  <Words>1304</Words>
  <Application>Microsoft Macintosh PowerPoint</Application>
  <PresentationFormat>Widescreen</PresentationFormat>
  <Paragraphs>250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Understanding bird behaviors from accelerometer data</vt:lpstr>
      <vt:lpstr>Outline</vt:lpstr>
      <vt:lpstr>Ultimate goal</vt:lpstr>
      <vt:lpstr>Tasks</vt:lpstr>
      <vt:lpstr>Methods overview</vt:lpstr>
      <vt:lpstr>Methods overview</vt:lpstr>
      <vt:lpstr>Methods overview</vt:lpstr>
      <vt:lpstr>Methods overview</vt:lpstr>
      <vt:lpstr>Methods overview</vt:lpstr>
      <vt:lpstr>Methods overview</vt:lpstr>
      <vt:lpstr>Methods overview</vt:lpstr>
      <vt:lpstr>Methods overview</vt:lpstr>
      <vt:lpstr>Methods overview</vt:lpstr>
      <vt:lpstr>Brief intro to semi-supervised learning</vt:lpstr>
      <vt:lpstr>Methods overview</vt:lpstr>
      <vt:lpstr>Methods overview</vt:lpstr>
      <vt:lpstr>Methods overview</vt:lpstr>
      <vt:lpstr>Methods overview</vt:lpstr>
      <vt:lpstr>Methods overview</vt:lpstr>
      <vt:lpstr>Methods overview</vt:lpstr>
      <vt:lpstr>Brief intro to HMM and Auto-encoder</vt:lpstr>
      <vt:lpstr>Methods overview</vt:lpstr>
      <vt:lpstr>Methods overview</vt:lpstr>
      <vt:lpstr>Methods overview</vt:lpstr>
      <vt:lpstr>Brief intro to self-supervised methods</vt:lpstr>
      <vt:lpstr>Propositions</vt:lpstr>
      <vt:lpstr>Summer plan details</vt:lpstr>
      <vt:lpstr>Expectations</vt:lpstr>
      <vt:lpstr>Thank you!</vt:lpstr>
      <vt:lpstr>Notes</vt:lpstr>
      <vt:lpstr>What I will do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Zhongqi Miao</dc:creator>
  <cp:lastModifiedBy>Zhongqi Miao</cp:lastModifiedBy>
  <cp:revision>53</cp:revision>
  <dcterms:created xsi:type="dcterms:W3CDTF">2018-05-03T17:45:40Z</dcterms:created>
  <dcterms:modified xsi:type="dcterms:W3CDTF">2018-05-16T22:57:23Z</dcterms:modified>
</cp:coreProperties>
</file>