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2" r:id="rId3"/>
    <p:sldId id="266" r:id="rId4"/>
    <p:sldId id="302" r:id="rId5"/>
    <p:sldId id="257" r:id="rId6"/>
    <p:sldId id="304" r:id="rId7"/>
    <p:sldId id="303" r:id="rId8"/>
    <p:sldId id="305" r:id="rId9"/>
    <p:sldId id="279" r:id="rId10"/>
    <p:sldId id="284" r:id="rId11"/>
    <p:sldId id="285" r:id="rId12"/>
    <p:sldId id="287" r:id="rId13"/>
    <p:sldId id="306" r:id="rId14"/>
    <p:sldId id="307" r:id="rId15"/>
    <p:sldId id="308" r:id="rId16"/>
    <p:sldId id="309" r:id="rId17"/>
    <p:sldId id="310" r:id="rId18"/>
    <p:sldId id="311" r:id="rId19"/>
    <p:sldId id="291" r:id="rId20"/>
    <p:sldId id="292" r:id="rId21"/>
    <p:sldId id="265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1877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98026-0853-0043-92C8-B89AC9C8DB4B}" type="datetimeFigureOut">
              <a:rPr lang="en-US" smtClean="0"/>
              <a:t>5/16/18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4EB5C-5A6F-9B47-A3E4-D7226DA0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2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A562-C035-5C46-95DD-74FE3ADEEC0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5AF4-930E-6A4D-BDA4-C6F3AAF29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A562-C035-5C46-95DD-74FE3ADEEC0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5AF4-930E-6A4D-BDA4-C6F3AAF29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A562-C035-5C46-95DD-74FE3ADEEC0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5AF4-930E-6A4D-BDA4-C6F3AAF29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A562-C035-5C46-95DD-74FE3ADEEC0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5AF4-930E-6A4D-BDA4-C6F3AAF29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A562-C035-5C46-95DD-74FE3ADEEC0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5AF4-930E-6A4D-BDA4-C6F3AAF29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A562-C035-5C46-95DD-74FE3ADEEC0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5AF4-930E-6A4D-BDA4-C6F3AAF29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A562-C035-5C46-95DD-74FE3ADEEC0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5AF4-930E-6A4D-BDA4-C6F3AAF29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A562-C035-5C46-95DD-74FE3ADEEC0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5AF4-930E-6A4D-BDA4-C6F3AAF29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A562-C035-5C46-95DD-74FE3ADEEC0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5AF4-930E-6A4D-BDA4-C6F3AAF29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A562-C035-5C46-95DD-74FE3ADEEC0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5AF4-930E-6A4D-BDA4-C6F3AAF29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A562-C035-5C46-95DD-74FE3ADEEC0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5AF4-930E-6A4D-BDA4-C6F3AAF29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DA562-C035-5C46-95DD-74FE3ADEEC0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45AF4-930E-6A4D-BDA4-C6F3AAF29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2266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Understanding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bird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behaviors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from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accelerometer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data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33265"/>
            <a:ext cx="9144000" cy="1655762"/>
          </a:xfrm>
        </p:spPr>
        <p:txBody>
          <a:bodyPr/>
          <a:lstStyle/>
          <a:p>
            <a:r>
              <a:rPr lang="en-US" altLang="zh-CN" dirty="0" err="1" smtClean="0"/>
              <a:t>Zhongqi</a:t>
            </a:r>
            <a:r>
              <a:rPr lang="zh-CN" altLang="en-US" dirty="0" smtClean="0"/>
              <a:t> </a:t>
            </a:r>
            <a:r>
              <a:rPr lang="en-US" altLang="zh-CN" dirty="0" smtClean="0"/>
              <a:t>Miao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718" y="1803019"/>
            <a:ext cx="4027609" cy="3197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29"/>
            <a:ext cx="10515600" cy="1325563"/>
          </a:xfrm>
        </p:spPr>
        <p:txBody>
          <a:bodyPr/>
          <a:lstStyle/>
          <a:p>
            <a:r>
              <a:rPr lang="en-US" dirty="0" smtClean="0"/>
              <a:t>Brief intro to </a:t>
            </a:r>
            <a:r>
              <a:rPr lang="en-US" dirty="0" smtClean="0"/>
              <a:t>unsupervised features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72" y="2054860"/>
            <a:ext cx="5059950" cy="27731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90472" y="5461000"/>
            <a:ext cx="2983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Hidden Markov Model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075" y="2916428"/>
            <a:ext cx="720489" cy="7045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481" y="2916428"/>
            <a:ext cx="726276" cy="7045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20699" y="5461000"/>
            <a:ext cx="1909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Auto-encoder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446852" y="3268726"/>
            <a:ext cx="3105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562595" y="3268726"/>
            <a:ext cx="3105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70922" y="1803019"/>
            <a:ext cx="0" cy="3491357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20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29"/>
            <a:ext cx="10515600" cy="1325563"/>
          </a:xfrm>
        </p:spPr>
        <p:txBody>
          <a:bodyPr/>
          <a:lstStyle/>
          <a:p>
            <a:r>
              <a:rPr lang="en-US" dirty="0" smtClean="0"/>
              <a:t>Brief intro to self-supervised methods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61888" y="367577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009888" y="367577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47" y="1365381"/>
            <a:ext cx="6170512" cy="2301251"/>
          </a:xfrm>
          <a:prstGeom prst="rect">
            <a:avLst/>
          </a:prstGeom>
        </p:spPr>
      </p:pic>
      <p:pic>
        <p:nvPicPr>
          <p:cNvPr id="20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239" y="4219833"/>
            <a:ext cx="8248841" cy="24523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02563" y="2082596"/>
            <a:ext cx="176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Colorization: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359796" y="4984347"/>
            <a:ext cx="2017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Content filling: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278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33" y="-134610"/>
            <a:ext cx="11387469" cy="1606103"/>
          </a:xfrm>
        </p:spPr>
        <p:txBody>
          <a:bodyPr/>
          <a:lstStyle/>
          <a:p>
            <a:r>
              <a:rPr lang="en-US" dirty="0" smtClean="0"/>
              <a:t>Summer plan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3" y="1155328"/>
            <a:ext cx="11387469" cy="562824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Transferring classification model trained on the labeled 10 </a:t>
            </a:r>
            <a:r>
              <a:rPr lang="en-US" dirty="0" err="1" smtClean="0"/>
              <a:t>hz</a:t>
            </a:r>
            <a:r>
              <a:rPr lang="en-US" dirty="0" smtClean="0"/>
              <a:t> data to the rest unlabeled 4 </a:t>
            </a:r>
            <a:r>
              <a:rPr lang="en-US" dirty="0" err="1" smtClean="0"/>
              <a:t>hz</a:t>
            </a:r>
            <a:r>
              <a:rPr lang="en-US" dirty="0" smtClean="0"/>
              <a:t> data to get a general sense of the whole dataset.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</a:t>
            </a:r>
            <a:r>
              <a:rPr lang="en-US" altLang="zh-CN" dirty="0"/>
              <a:t>hand-crafted</a:t>
            </a:r>
            <a:r>
              <a:rPr lang="en-US" dirty="0"/>
              <a:t> features</a:t>
            </a:r>
            <a:r>
              <a:rPr lang="zh-CN" altLang="en-US" dirty="0"/>
              <a:t> </a:t>
            </a:r>
            <a:r>
              <a:rPr lang="en-US" altLang="zh-CN" dirty="0"/>
              <a:t>(e.g.</a:t>
            </a:r>
            <a:r>
              <a:rPr lang="zh-CN" altLang="en-US" dirty="0"/>
              <a:t> </a:t>
            </a:r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energy</a:t>
            </a:r>
            <a:r>
              <a:rPr lang="zh-CN" altLang="en-US" dirty="0"/>
              <a:t> </a:t>
            </a:r>
            <a:r>
              <a:rPr lang="en-US" altLang="zh-CN" dirty="0"/>
              <a:t>expenditures)</a:t>
            </a:r>
            <a:r>
              <a:rPr lang="en-US" dirty="0"/>
              <a:t> as baselines.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Explore unsupervised feature representation using HMM and auto-encoder.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Explore self-supervised feature representation using one-channel to three-channel self-supervision, and non-parametric self-learning features.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self-supervised feature representation using one-channel to three-channel self-supervision, and non-parametric self-learning features.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Explore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semi-supervised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645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33" y="-134610"/>
            <a:ext cx="11387469" cy="1606103"/>
          </a:xfrm>
        </p:spPr>
        <p:txBody>
          <a:bodyPr/>
          <a:lstStyle/>
          <a:p>
            <a:r>
              <a:rPr lang="en-US" dirty="0" smtClean="0"/>
              <a:t>Summer plan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3" y="1155328"/>
            <a:ext cx="11387469" cy="562824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u="sng" dirty="0" smtClean="0"/>
              <a:t>Transferring classification model trained on the labeled 10 </a:t>
            </a:r>
            <a:r>
              <a:rPr lang="en-US" u="sng" dirty="0" err="1" smtClean="0"/>
              <a:t>hz</a:t>
            </a:r>
            <a:r>
              <a:rPr lang="en-US" u="sng" dirty="0" smtClean="0"/>
              <a:t> data to the rest unlabeled 4 </a:t>
            </a:r>
            <a:r>
              <a:rPr lang="en-US" u="sng" dirty="0" err="1" smtClean="0"/>
              <a:t>hz</a:t>
            </a:r>
            <a:r>
              <a:rPr lang="en-US" u="sng" dirty="0" smtClean="0"/>
              <a:t> data to get a general sense of the whole dataset.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</a:t>
            </a:r>
            <a:r>
              <a:rPr lang="en-US" altLang="zh-CN" dirty="0"/>
              <a:t>hand-crafted</a:t>
            </a:r>
            <a:r>
              <a:rPr lang="en-US" dirty="0"/>
              <a:t> features</a:t>
            </a:r>
            <a:r>
              <a:rPr lang="zh-CN" altLang="en-US" dirty="0"/>
              <a:t> </a:t>
            </a:r>
            <a:r>
              <a:rPr lang="en-US" altLang="zh-CN" dirty="0"/>
              <a:t>(e.g.</a:t>
            </a:r>
            <a:r>
              <a:rPr lang="zh-CN" altLang="en-US" dirty="0"/>
              <a:t> </a:t>
            </a:r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energy</a:t>
            </a:r>
            <a:r>
              <a:rPr lang="zh-CN" altLang="en-US" dirty="0"/>
              <a:t> </a:t>
            </a:r>
            <a:r>
              <a:rPr lang="en-US" altLang="zh-CN" dirty="0"/>
              <a:t>expenditures)</a:t>
            </a:r>
            <a:r>
              <a:rPr lang="en-US" dirty="0"/>
              <a:t> as baselines.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Explore unsupervised feature representation using HMM and auto-encoder.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Explore self-supervised feature representation using one-channel to three-channel self-supervision, and non-parametric self-learning features.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self-supervised feature representation using one-channel to three-channel self-supervision, and non-parametric self-learning features.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Explore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semi-supervised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325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33" y="-134610"/>
            <a:ext cx="11387469" cy="1606103"/>
          </a:xfrm>
        </p:spPr>
        <p:txBody>
          <a:bodyPr/>
          <a:lstStyle/>
          <a:p>
            <a:r>
              <a:rPr lang="en-US" dirty="0" smtClean="0"/>
              <a:t>Summer plan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3" y="1155328"/>
            <a:ext cx="11387469" cy="562824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Transferring classification model trained on the labeled 10 </a:t>
            </a:r>
            <a:r>
              <a:rPr lang="en-US" dirty="0" err="1" smtClean="0"/>
              <a:t>hz</a:t>
            </a:r>
            <a:r>
              <a:rPr lang="en-US" dirty="0" smtClean="0"/>
              <a:t> data to the rest unlabeled 4 </a:t>
            </a:r>
            <a:r>
              <a:rPr lang="en-US" dirty="0" err="1" smtClean="0"/>
              <a:t>hz</a:t>
            </a:r>
            <a:r>
              <a:rPr lang="en-US" dirty="0" smtClean="0"/>
              <a:t> data to get a general sense of the whole dataset.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u="sng" dirty="0"/>
              <a:t>Extract </a:t>
            </a:r>
            <a:r>
              <a:rPr lang="en-US" altLang="zh-CN" u="sng" dirty="0"/>
              <a:t>hand-crafted</a:t>
            </a:r>
            <a:r>
              <a:rPr lang="en-US" u="sng" dirty="0"/>
              <a:t> features</a:t>
            </a:r>
            <a:r>
              <a:rPr lang="zh-CN" altLang="en-US" u="sng" dirty="0"/>
              <a:t> </a:t>
            </a:r>
            <a:r>
              <a:rPr lang="en-US" altLang="zh-CN" u="sng" dirty="0"/>
              <a:t>(e.g.</a:t>
            </a:r>
            <a:r>
              <a:rPr lang="zh-CN" altLang="en-US" u="sng" dirty="0"/>
              <a:t> </a:t>
            </a:r>
            <a:r>
              <a:rPr lang="en-US" altLang="zh-CN" u="sng" dirty="0"/>
              <a:t>statistical</a:t>
            </a:r>
            <a:r>
              <a:rPr lang="zh-CN" altLang="en-US" u="sng" dirty="0"/>
              <a:t> </a:t>
            </a:r>
            <a:r>
              <a:rPr lang="en-US" altLang="zh-CN" u="sng" dirty="0"/>
              <a:t>features</a:t>
            </a:r>
            <a:r>
              <a:rPr lang="zh-CN" altLang="en-US" u="sng" dirty="0"/>
              <a:t> </a:t>
            </a:r>
            <a:r>
              <a:rPr lang="en-US" altLang="zh-CN" u="sng" dirty="0"/>
              <a:t>and</a:t>
            </a:r>
            <a:r>
              <a:rPr lang="zh-CN" altLang="en-US" u="sng" dirty="0"/>
              <a:t> </a:t>
            </a:r>
            <a:r>
              <a:rPr lang="en-US" altLang="zh-CN" u="sng" dirty="0"/>
              <a:t>energy</a:t>
            </a:r>
            <a:r>
              <a:rPr lang="zh-CN" altLang="en-US" u="sng" dirty="0"/>
              <a:t> </a:t>
            </a:r>
            <a:r>
              <a:rPr lang="en-US" altLang="zh-CN" u="sng" dirty="0"/>
              <a:t>expenditures)</a:t>
            </a:r>
            <a:r>
              <a:rPr lang="en-US" u="sng" dirty="0"/>
              <a:t> as baselines.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Explore unsupervised feature representation using HMM and auto-encoder.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Explore self-supervised feature representation using one-channel to three-channel self-supervision, and non-parametric self-learning features.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self-supervised feature representation using one-channel to three-channel self-supervision, and non-parametric self-learning features.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Explore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semi-supervised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671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33" y="-134610"/>
            <a:ext cx="11387469" cy="1606103"/>
          </a:xfrm>
        </p:spPr>
        <p:txBody>
          <a:bodyPr/>
          <a:lstStyle/>
          <a:p>
            <a:r>
              <a:rPr lang="en-US" dirty="0" smtClean="0"/>
              <a:t>Summer plan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3" y="1155328"/>
            <a:ext cx="11387469" cy="562824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Transferring classification model trained on the labeled 10 </a:t>
            </a:r>
            <a:r>
              <a:rPr lang="en-US" dirty="0" err="1" smtClean="0"/>
              <a:t>hz</a:t>
            </a:r>
            <a:r>
              <a:rPr lang="en-US" dirty="0" smtClean="0"/>
              <a:t> data to the rest unlabeled 4 </a:t>
            </a:r>
            <a:r>
              <a:rPr lang="en-US" dirty="0" err="1" smtClean="0"/>
              <a:t>hz</a:t>
            </a:r>
            <a:r>
              <a:rPr lang="en-US" dirty="0" smtClean="0"/>
              <a:t> data to get a general sense of the whole dataset.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</a:t>
            </a:r>
            <a:r>
              <a:rPr lang="en-US" altLang="zh-CN" dirty="0"/>
              <a:t>hand-crafted</a:t>
            </a:r>
            <a:r>
              <a:rPr lang="en-US" dirty="0"/>
              <a:t> features</a:t>
            </a:r>
            <a:r>
              <a:rPr lang="zh-CN" altLang="en-US" dirty="0"/>
              <a:t> </a:t>
            </a:r>
            <a:r>
              <a:rPr lang="en-US" altLang="zh-CN" dirty="0"/>
              <a:t>(e.g.</a:t>
            </a:r>
            <a:r>
              <a:rPr lang="zh-CN" altLang="en-US" dirty="0"/>
              <a:t> </a:t>
            </a:r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energy</a:t>
            </a:r>
            <a:r>
              <a:rPr lang="zh-CN" altLang="en-US" dirty="0"/>
              <a:t> </a:t>
            </a:r>
            <a:r>
              <a:rPr lang="en-US" altLang="zh-CN" dirty="0"/>
              <a:t>expenditures)</a:t>
            </a:r>
            <a:r>
              <a:rPr lang="en-US" dirty="0"/>
              <a:t> as baselines.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u="sng" dirty="0" smtClean="0"/>
              <a:t>Explore unsupervised feature representation using HMM and auto-encoder.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Explore self-supervised feature representation using one-channel to three-channel self-supervision, and non-parametric self-learning features.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self-supervised feature representation using one-channel to three-channel self-supervision, and non-parametric self-learning features.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Explore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semi-supervised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802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33" y="-134610"/>
            <a:ext cx="11387469" cy="1606103"/>
          </a:xfrm>
        </p:spPr>
        <p:txBody>
          <a:bodyPr/>
          <a:lstStyle/>
          <a:p>
            <a:r>
              <a:rPr lang="en-US" dirty="0" smtClean="0"/>
              <a:t>Summer plan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3" y="1155328"/>
            <a:ext cx="11387469" cy="562824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Transferring classification model trained on the labeled 10 </a:t>
            </a:r>
            <a:r>
              <a:rPr lang="en-US" dirty="0" err="1" smtClean="0"/>
              <a:t>hz</a:t>
            </a:r>
            <a:r>
              <a:rPr lang="en-US" dirty="0" smtClean="0"/>
              <a:t> data to the rest unlabeled 4 </a:t>
            </a:r>
            <a:r>
              <a:rPr lang="en-US" dirty="0" err="1" smtClean="0"/>
              <a:t>hz</a:t>
            </a:r>
            <a:r>
              <a:rPr lang="en-US" dirty="0" smtClean="0"/>
              <a:t> data to get a general sense of the whole dataset.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</a:t>
            </a:r>
            <a:r>
              <a:rPr lang="en-US" altLang="zh-CN" dirty="0"/>
              <a:t>hand-crafted</a:t>
            </a:r>
            <a:r>
              <a:rPr lang="en-US" dirty="0"/>
              <a:t> features</a:t>
            </a:r>
            <a:r>
              <a:rPr lang="zh-CN" altLang="en-US" dirty="0"/>
              <a:t> </a:t>
            </a:r>
            <a:r>
              <a:rPr lang="en-US" altLang="zh-CN" dirty="0"/>
              <a:t>(e.g.</a:t>
            </a:r>
            <a:r>
              <a:rPr lang="zh-CN" altLang="en-US" dirty="0"/>
              <a:t> </a:t>
            </a:r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energy</a:t>
            </a:r>
            <a:r>
              <a:rPr lang="zh-CN" altLang="en-US" dirty="0"/>
              <a:t> </a:t>
            </a:r>
            <a:r>
              <a:rPr lang="en-US" altLang="zh-CN" dirty="0"/>
              <a:t>expenditures)</a:t>
            </a:r>
            <a:r>
              <a:rPr lang="en-US" dirty="0"/>
              <a:t> as baselines.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Explore unsupervised feature representation using HMM and auto-encoder.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u="sng" dirty="0" smtClean="0"/>
              <a:t>Explore self-supervised feature representation using one-channel to three-channel self-supervision, and non-parametric self-learning features.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self-supervised feature representation using one-channel to three-channel self-supervision, and non-parametric self-learning features.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Explore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semi-supervised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43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33" y="-134610"/>
            <a:ext cx="11387469" cy="1606103"/>
          </a:xfrm>
        </p:spPr>
        <p:txBody>
          <a:bodyPr/>
          <a:lstStyle/>
          <a:p>
            <a:r>
              <a:rPr lang="en-US" dirty="0" smtClean="0"/>
              <a:t>Summer plan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3" y="1155328"/>
            <a:ext cx="11387469" cy="562824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Transferring classification model trained on the labeled 10 </a:t>
            </a:r>
            <a:r>
              <a:rPr lang="en-US" dirty="0" err="1" smtClean="0"/>
              <a:t>hz</a:t>
            </a:r>
            <a:r>
              <a:rPr lang="en-US" dirty="0" smtClean="0"/>
              <a:t> data to the rest unlabeled 4 </a:t>
            </a:r>
            <a:r>
              <a:rPr lang="en-US" dirty="0" err="1" smtClean="0"/>
              <a:t>hz</a:t>
            </a:r>
            <a:r>
              <a:rPr lang="en-US" dirty="0" smtClean="0"/>
              <a:t> data to get a general sense of the whole dataset.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</a:t>
            </a:r>
            <a:r>
              <a:rPr lang="en-US" altLang="zh-CN" dirty="0"/>
              <a:t>hand-crafted</a:t>
            </a:r>
            <a:r>
              <a:rPr lang="en-US" dirty="0"/>
              <a:t> features</a:t>
            </a:r>
            <a:r>
              <a:rPr lang="zh-CN" altLang="en-US" dirty="0"/>
              <a:t> </a:t>
            </a:r>
            <a:r>
              <a:rPr lang="en-US" altLang="zh-CN" dirty="0"/>
              <a:t>(e.g.</a:t>
            </a:r>
            <a:r>
              <a:rPr lang="zh-CN" altLang="en-US" dirty="0"/>
              <a:t> </a:t>
            </a:r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energy</a:t>
            </a:r>
            <a:r>
              <a:rPr lang="zh-CN" altLang="en-US" dirty="0"/>
              <a:t> </a:t>
            </a:r>
            <a:r>
              <a:rPr lang="en-US" altLang="zh-CN" dirty="0"/>
              <a:t>expenditures)</a:t>
            </a:r>
            <a:r>
              <a:rPr lang="en-US" dirty="0"/>
              <a:t> as baselines.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Explore unsupervised feature representation using HMM and auto-encoder.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Explore self-supervised feature representation using one-channel to three-channel self-supervision, and non-parametric self-learning features.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u="sng" dirty="0"/>
              <a:t>Explore self-supervised feature representation using one-channel to three-channel self-supervision, and non-parametric self-learning features.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Explore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semi-supervised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485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33" y="-134610"/>
            <a:ext cx="11387469" cy="1606103"/>
          </a:xfrm>
        </p:spPr>
        <p:txBody>
          <a:bodyPr/>
          <a:lstStyle/>
          <a:p>
            <a:r>
              <a:rPr lang="en-US" dirty="0" smtClean="0"/>
              <a:t>Summer plan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3" y="1155328"/>
            <a:ext cx="11387469" cy="562824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Transferring classification model trained on the labeled 10 </a:t>
            </a:r>
            <a:r>
              <a:rPr lang="en-US" dirty="0" err="1" smtClean="0"/>
              <a:t>hz</a:t>
            </a:r>
            <a:r>
              <a:rPr lang="en-US" dirty="0" smtClean="0"/>
              <a:t> data to the rest unlabeled 4 </a:t>
            </a:r>
            <a:r>
              <a:rPr lang="en-US" dirty="0" err="1" smtClean="0"/>
              <a:t>hz</a:t>
            </a:r>
            <a:r>
              <a:rPr lang="en-US" dirty="0" smtClean="0"/>
              <a:t> data to get a general sense of the whole dataset.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</a:t>
            </a:r>
            <a:r>
              <a:rPr lang="en-US" altLang="zh-CN" dirty="0"/>
              <a:t>hand-crafted</a:t>
            </a:r>
            <a:r>
              <a:rPr lang="en-US" dirty="0"/>
              <a:t> features</a:t>
            </a:r>
            <a:r>
              <a:rPr lang="zh-CN" altLang="en-US" dirty="0"/>
              <a:t> </a:t>
            </a:r>
            <a:r>
              <a:rPr lang="en-US" altLang="zh-CN" dirty="0"/>
              <a:t>(e.g.</a:t>
            </a:r>
            <a:r>
              <a:rPr lang="zh-CN" altLang="en-US" dirty="0"/>
              <a:t> </a:t>
            </a:r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energy</a:t>
            </a:r>
            <a:r>
              <a:rPr lang="zh-CN" altLang="en-US" dirty="0"/>
              <a:t> </a:t>
            </a:r>
            <a:r>
              <a:rPr lang="en-US" altLang="zh-CN" dirty="0"/>
              <a:t>expenditures)</a:t>
            </a:r>
            <a:r>
              <a:rPr lang="en-US" dirty="0"/>
              <a:t> as baselines.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Explore unsupervised feature representation using HMM and auto-encoder.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Explore self-supervised feature representation using one-channel to three-channel self-supervision, and non-parametric self-learning features.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self-supervised feature representation using one-channel to three-channel self-supervision, and non-parametric self-learning features.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u="sng" dirty="0" smtClean="0"/>
              <a:t>Explore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semi-supervised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learning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methods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if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we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have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more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data.</a:t>
            </a:r>
            <a:endParaRPr lang="en-US" u="sng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814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5064"/>
            <a:ext cx="10515600" cy="44622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Statistical features (e.g. frequency and phase changes from Fourier transformation) can provide basic information of animal energy expenditure.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efficacy of other feature representations is not clear until I do the experiments.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If the experiments prove those feature representations can provide profound information of animal energy expenditure and other behavioral parameters, one paper on the methods will be produced. 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/>
              <a:t>Then future studies coupling multiple animal parameters will be extended.</a:t>
            </a:r>
          </a:p>
          <a:p>
            <a:endParaRPr lang="en-US" dirty="0"/>
          </a:p>
          <a:p>
            <a:r>
              <a:rPr lang="en-US" dirty="0" smtClean="0"/>
              <a:t>If none of the feature representations can extract enough information of animal energy expenditure, I propose we collect more labeled </a:t>
            </a:r>
            <a:r>
              <a:rPr lang="en-US" dirty="0" smtClean="0"/>
              <a:t>data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semi-supervised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753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and tasks</a:t>
            </a:r>
          </a:p>
          <a:p>
            <a:r>
              <a:rPr lang="en-US" dirty="0" smtClean="0"/>
              <a:t>Methods overview</a:t>
            </a:r>
          </a:p>
          <a:p>
            <a:r>
              <a:rPr lang="en-US" dirty="0" smtClean="0"/>
              <a:t>Plans for the summer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2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344" y="266026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Study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animal</a:t>
            </a:r>
            <a:r>
              <a:rPr lang="zh-CN" altLang="en-US" dirty="0" smtClean="0"/>
              <a:t> </a:t>
            </a:r>
            <a:r>
              <a:rPr lang="en-US" altLang="zh-CN" dirty="0" smtClean="0"/>
              <a:t>energy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expenditure</a:t>
            </a:r>
          </a:p>
          <a:p>
            <a:r>
              <a:rPr lang="en-US" altLang="zh-CN" dirty="0" smtClean="0"/>
              <a:t>Domain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adaptation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transfer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across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animal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species)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auto-encoder</a:t>
            </a:r>
            <a:r>
              <a:rPr lang="zh-CN" altLang="en-US" dirty="0" smtClean="0"/>
              <a:t> （</a:t>
            </a:r>
            <a:r>
              <a:rPr lang="en-US" altLang="zh-CN" dirty="0" smtClean="0"/>
              <a:t>Rahman et al. 2016)</a:t>
            </a:r>
          </a:p>
          <a:p>
            <a:pPr lvl="1"/>
            <a:r>
              <a:rPr lang="en-US" altLang="zh-CN" dirty="0" smtClean="0"/>
              <a:t>This can be used for classification of the 40hz data using the 10hz model</a:t>
            </a:r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 will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93" y="1313794"/>
            <a:ext cx="11981793" cy="538129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auto-encoder feature representations on the labeled data, and compare it with conventional statistical features and the features used by </a:t>
            </a:r>
            <a:r>
              <a:rPr lang="en-US" dirty="0" err="1" smtClean="0"/>
              <a:t>Hezi</a:t>
            </a:r>
            <a:r>
              <a:rPr lang="en-US" dirty="0" smtClean="0"/>
              <a:t>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 it works, it is possible to encode input signals into interpretable representations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Then apply it to unlabeled data, and do unsupervised </a:t>
            </a:r>
            <a:r>
              <a:rPr lang="en-US" dirty="0" err="1" smtClean="0"/>
              <a:t>learninng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Try Hidden Markov Model with multiple kinds of feature representations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Taking phase of the signal into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Mooney-face-like representations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Signal compression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Ultimate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We want to compare bird behaviors under different circumstances.</a:t>
            </a:r>
          </a:p>
          <a:p>
            <a:pPr lvl="1"/>
            <a:r>
              <a:rPr lang="en-US" dirty="0" smtClean="0"/>
              <a:t>Geographical patterns</a:t>
            </a:r>
          </a:p>
          <a:p>
            <a:pPr lvl="1"/>
            <a:r>
              <a:rPr lang="en-US" dirty="0" smtClean="0"/>
              <a:t>Life stage</a:t>
            </a:r>
          </a:p>
          <a:p>
            <a:pPr lvl="1"/>
            <a:r>
              <a:rPr lang="en-US" dirty="0" smtClean="0"/>
              <a:t>Migration stage</a:t>
            </a:r>
          </a:p>
          <a:p>
            <a:pPr lvl="1"/>
            <a:r>
              <a:rPr lang="en-US" altLang="zh-CN" dirty="0" smtClean="0"/>
              <a:t>Disease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states</a:t>
            </a:r>
          </a:p>
          <a:p>
            <a:r>
              <a:rPr lang="en-US" altLang="zh-CN" dirty="0" smtClean="0"/>
              <a:t>Through:</a:t>
            </a:r>
          </a:p>
          <a:p>
            <a:pPr lvl="1"/>
            <a:r>
              <a:rPr lang="en-US" altLang="zh-CN" b="1" dirty="0" smtClean="0"/>
              <a:t>Specific behavioral modes </a:t>
            </a:r>
            <a:r>
              <a:rPr lang="en-US" altLang="zh-CN" dirty="0" smtClean="0"/>
              <a:t>e.g. foraging-resting patterns 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Low-level</a:t>
            </a:r>
            <a:r>
              <a:rPr lang="en-US" altLang="zh-CN" b="1" dirty="0" smtClean="0"/>
              <a:t> parameters</a:t>
            </a:r>
            <a:r>
              <a:rPr lang="en-US" altLang="zh-CN" dirty="0" smtClean="0"/>
              <a:t> e.g. </a:t>
            </a:r>
            <a:r>
              <a:rPr lang="en-US" altLang="zh-CN" dirty="0"/>
              <a:t>e</a:t>
            </a:r>
            <a:r>
              <a:rPr lang="en-US" altLang="zh-CN" dirty="0" smtClean="0"/>
              <a:t>nergy </a:t>
            </a:r>
            <a:r>
              <a:rPr lang="en-US" altLang="zh-CN" dirty="0" smtClean="0"/>
              <a:t>expenditure 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7696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We want to classify bird behavioral modes (flying, resting, etc.) from collected acceleration signals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We want to transform </a:t>
            </a:r>
            <a:r>
              <a:rPr lang="en-US" dirty="0" smtClean="0"/>
              <a:t>acceleration signals</a:t>
            </a:r>
            <a:r>
              <a:rPr lang="en-US" dirty="0" smtClean="0"/>
              <a:t> </a:t>
            </a:r>
            <a:r>
              <a:rPr lang="en-US" dirty="0" smtClean="0"/>
              <a:t>into interpretable </a:t>
            </a:r>
            <a:r>
              <a:rPr lang="en-US" b="1" dirty="0" smtClean="0"/>
              <a:t>feature representation </a:t>
            </a:r>
            <a:r>
              <a:rPr lang="en-US" dirty="0" smtClean="0"/>
              <a:t>(e.g. energy </a:t>
            </a:r>
            <a:r>
              <a:rPr lang="en-US" dirty="0" smtClean="0"/>
              <a:t>expenditure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10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17"/>
            <a:ext cx="10515600" cy="1325563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4" y="1257303"/>
            <a:ext cx="11687175" cy="5829300"/>
          </a:xfrm>
        </p:spPr>
        <p:txBody>
          <a:bodyPr>
            <a:norm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We want to classify bird behavioral modes (flying, resting, etc.) from collected acceleration signals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u="sng" dirty="0" smtClean="0"/>
              <a:t>In 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u="sng" dirty="0" smtClean="0"/>
              <a:t>In unsupervised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u="sng" dirty="0" smtClean="0"/>
              <a:t>In semi-supervised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We want to transform </a:t>
            </a:r>
            <a:r>
              <a:rPr lang="en-US" dirty="0" smtClean="0"/>
              <a:t>acceleration signals</a:t>
            </a:r>
            <a:r>
              <a:rPr lang="en-US" dirty="0" smtClean="0"/>
              <a:t> </a:t>
            </a:r>
            <a:r>
              <a:rPr lang="en-US" dirty="0" smtClean="0"/>
              <a:t>into interpretable </a:t>
            </a:r>
            <a:r>
              <a:rPr lang="en-US" b="1" dirty="0" smtClean="0"/>
              <a:t>feature representation </a:t>
            </a:r>
            <a:r>
              <a:rPr lang="en-US" dirty="0" smtClean="0"/>
              <a:t>(e.g. energy </a:t>
            </a:r>
            <a:r>
              <a:rPr lang="en-US" dirty="0" smtClean="0"/>
              <a:t>expenditure)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u="sng" dirty="0" smtClean="0"/>
              <a:t>Hand crafted features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u="sng" dirty="0" smtClean="0"/>
              <a:t>In unsupervised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u="sng" dirty="0" smtClean="0"/>
              <a:t>In self-supervised manner</a:t>
            </a:r>
          </a:p>
        </p:txBody>
      </p:sp>
    </p:spTree>
    <p:extLst>
      <p:ext uri="{BB962C8B-B14F-4D97-AF65-F5344CB8AC3E}">
        <p14:creationId xmlns:p14="http://schemas.microsoft.com/office/powerpoint/2010/main" val="30289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17"/>
            <a:ext cx="10515600" cy="1325563"/>
          </a:xfrm>
        </p:spPr>
        <p:txBody>
          <a:bodyPr/>
          <a:lstStyle/>
          <a:p>
            <a:r>
              <a:rPr lang="en-US" altLang="zh-CN" smtClean="0"/>
              <a:t>Propositions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4" y="1257303"/>
            <a:ext cx="11687175" cy="5829300"/>
          </a:xfrm>
        </p:spPr>
        <p:txBody>
          <a:bodyPr>
            <a:norm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We want to classify bird behavioral modes (flying, resting, etc.) from collected acceleration signals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u="sng" dirty="0" smtClean="0"/>
              <a:t>In 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u="sng" dirty="0" smtClean="0"/>
              <a:t>In unsupervised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u="sng" dirty="0" smtClean="0">
                <a:solidFill>
                  <a:srgbClr val="FF0000"/>
                </a:solidFill>
              </a:rPr>
              <a:t>In semi-supervised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We want to transform </a:t>
            </a:r>
            <a:r>
              <a:rPr lang="en-US" dirty="0" smtClean="0"/>
              <a:t>acceleration signals</a:t>
            </a:r>
            <a:r>
              <a:rPr lang="en-US" dirty="0" smtClean="0"/>
              <a:t> </a:t>
            </a:r>
            <a:r>
              <a:rPr lang="en-US" dirty="0" smtClean="0"/>
              <a:t>into interpretable </a:t>
            </a:r>
            <a:r>
              <a:rPr lang="en-US" b="1" dirty="0" smtClean="0"/>
              <a:t>feature representation </a:t>
            </a:r>
            <a:r>
              <a:rPr lang="en-US" dirty="0" smtClean="0"/>
              <a:t>(e.g. energy </a:t>
            </a:r>
            <a:r>
              <a:rPr lang="en-US" dirty="0" smtClean="0"/>
              <a:t>expenditure)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u="sng" dirty="0" smtClean="0"/>
              <a:t>Hand crafted features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u="sng" dirty="0" smtClean="0">
                <a:solidFill>
                  <a:srgbClr val="FF0000"/>
                </a:solidFill>
              </a:rPr>
              <a:t>In unsupervised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u="sng" dirty="0" smtClean="0">
                <a:solidFill>
                  <a:srgbClr val="FF0000"/>
                </a:solidFill>
              </a:rPr>
              <a:t>In self-supervised manner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4642108" y="3323135"/>
            <a:ext cx="272994" cy="272994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4337304" y="5604383"/>
            <a:ext cx="272994" cy="272994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4565904" y="6004436"/>
            <a:ext cx="272994" cy="272994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1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17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4" y="1257303"/>
            <a:ext cx="11687175" cy="5829300"/>
          </a:xfrm>
        </p:spPr>
        <p:txBody>
          <a:bodyPr>
            <a:norm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We want to classify bird behavioral modes (flying, resting, etc.) from collected acceleration signals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u="sng" dirty="0" smtClean="0"/>
              <a:t>In 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u="sng" dirty="0" smtClean="0"/>
              <a:t>In unsupervised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u="sng" dirty="0" smtClean="0">
                <a:solidFill>
                  <a:srgbClr val="FF0000"/>
                </a:solidFill>
              </a:rPr>
              <a:t>In semi-supervised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We want to transform </a:t>
            </a:r>
            <a:r>
              <a:rPr lang="en-US" dirty="0" smtClean="0"/>
              <a:t>acceleration signals</a:t>
            </a:r>
            <a:r>
              <a:rPr lang="en-US" dirty="0" smtClean="0"/>
              <a:t> </a:t>
            </a:r>
            <a:r>
              <a:rPr lang="en-US" dirty="0" smtClean="0"/>
              <a:t>into interpretable </a:t>
            </a:r>
            <a:r>
              <a:rPr lang="en-US" b="1" dirty="0" smtClean="0"/>
              <a:t>feature representation </a:t>
            </a:r>
            <a:r>
              <a:rPr lang="en-US" dirty="0" smtClean="0"/>
              <a:t>(e.g. energy </a:t>
            </a:r>
            <a:r>
              <a:rPr lang="en-US" dirty="0" smtClean="0"/>
              <a:t>expenditure)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u="sng" dirty="0" smtClean="0"/>
              <a:t>Hand crafted features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u="sng" dirty="0" smtClean="0">
                <a:solidFill>
                  <a:srgbClr val="FF0000"/>
                </a:solidFill>
              </a:rPr>
              <a:t>In unsupervised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u="sng" dirty="0" smtClean="0">
                <a:solidFill>
                  <a:srgbClr val="FF0000"/>
                </a:solidFill>
              </a:rPr>
              <a:t>In self-supervised manner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4642108" y="3323135"/>
            <a:ext cx="272994" cy="272994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4337304" y="5604383"/>
            <a:ext cx="272994" cy="272994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4565904" y="6004436"/>
            <a:ext cx="272994" cy="272994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000500" y="2714625"/>
            <a:ext cx="1685925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72149" y="2458519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EXPENSIVE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267202" y="3109917"/>
            <a:ext cx="1685925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38851" y="2853811"/>
            <a:ext cx="2602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UNINTERPRETABLE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010023" y="5395925"/>
            <a:ext cx="1685925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81672" y="5139819"/>
            <a:ext cx="2335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SPECIES SPECIFIC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9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17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4" y="1257303"/>
            <a:ext cx="11687175" cy="5829300"/>
          </a:xfrm>
        </p:spPr>
        <p:txBody>
          <a:bodyPr>
            <a:norm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We want to classify bird behavioral modes (flying, resting, etc.) from collected acceleration signals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u="sng" dirty="0" smtClean="0"/>
              <a:t>In 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u="sng" dirty="0" smtClean="0"/>
              <a:t>In unsupervised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u="sng" dirty="0" smtClean="0">
                <a:solidFill>
                  <a:srgbClr val="FF0000"/>
                </a:solidFill>
              </a:rPr>
              <a:t>In semi-supervised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We want to transform </a:t>
            </a:r>
            <a:r>
              <a:rPr lang="en-US" dirty="0" smtClean="0"/>
              <a:t>acceleration signals</a:t>
            </a:r>
            <a:r>
              <a:rPr lang="en-US" dirty="0" smtClean="0"/>
              <a:t> </a:t>
            </a:r>
            <a:r>
              <a:rPr lang="en-US" dirty="0" smtClean="0"/>
              <a:t>into interpretable </a:t>
            </a:r>
            <a:r>
              <a:rPr lang="en-US" b="1" dirty="0" smtClean="0"/>
              <a:t>feature representation </a:t>
            </a:r>
            <a:r>
              <a:rPr lang="en-US" dirty="0" smtClean="0"/>
              <a:t>(e.g. energy </a:t>
            </a:r>
            <a:r>
              <a:rPr lang="en-US" dirty="0" smtClean="0"/>
              <a:t>expenditure)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u="sng" dirty="0" smtClean="0"/>
              <a:t>Hand crafted features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u="sng" dirty="0" smtClean="0">
                <a:solidFill>
                  <a:srgbClr val="FF0000"/>
                </a:solidFill>
              </a:rPr>
              <a:t>In unsupervised manner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u="sng" dirty="0" smtClean="0">
                <a:solidFill>
                  <a:srgbClr val="FF0000"/>
                </a:solidFill>
              </a:rPr>
              <a:t>In self-supervised manner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4642108" y="3323135"/>
            <a:ext cx="272994" cy="272994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4337304" y="5604383"/>
            <a:ext cx="272994" cy="272994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4565904" y="6004436"/>
            <a:ext cx="272994" cy="272994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000500" y="2714625"/>
            <a:ext cx="1685925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72149" y="2458519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EXPENSIVE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267202" y="3109917"/>
            <a:ext cx="1685925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38851" y="2853811"/>
            <a:ext cx="2602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UNINTERPRETABLE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010023" y="5395925"/>
            <a:ext cx="1685925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81672" y="5139819"/>
            <a:ext cx="2335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SPECIES SPECIFIC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036292" y="3506870"/>
            <a:ext cx="1685925" cy="0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07941" y="3250764"/>
            <a:ext cx="4728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Use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both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labeled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and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0070C0"/>
                </a:solidFill>
              </a:rPr>
              <a:t>unlabled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data</a:t>
            </a:r>
            <a:endParaRPr lang="en-US" sz="2400" b="1" dirty="0">
              <a:solidFill>
                <a:srgbClr val="0070C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860074" y="5773829"/>
            <a:ext cx="1685925" cy="0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31723" y="5517723"/>
            <a:ext cx="3676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General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and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no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supervision</a:t>
            </a:r>
            <a:endParaRPr lang="en-US" sz="2400" b="1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998186" y="6154831"/>
            <a:ext cx="1685925" cy="0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69835" y="5898725"/>
            <a:ext cx="489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General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and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uses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data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as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supervision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7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29"/>
            <a:ext cx="10515600" cy="1325563"/>
          </a:xfrm>
        </p:spPr>
        <p:txBody>
          <a:bodyPr/>
          <a:lstStyle/>
          <a:p>
            <a:r>
              <a:rPr lang="en-US" dirty="0" smtClean="0"/>
              <a:t>Brief intro to semi-supervised learning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88" y="1984984"/>
            <a:ext cx="5749900" cy="25778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74392" y="5130733"/>
            <a:ext cx="7443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Assuming each class is a coherent distribution (e.g. Gaussian)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With and without unlabeled data, the decision boundary can shift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343" y="1461828"/>
            <a:ext cx="5997447" cy="330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18961</TotalTime>
  <Words>1257</Words>
  <Application>Microsoft Macintosh PowerPoint</Application>
  <PresentationFormat>Widescreen</PresentationFormat>
  <Paragraphs>195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Calibri Light</vt:lpstr>
      <vt:lpstr>DengXian</vt:lpstr>
      <vt:lpstr>DengXian Light</vt:lpstr>
      <vt:lpstr>Arial</vt:lpstr>
      <vt:lpstr>Office Theme</vt:lpstr>
      <vt:lpstr>Understanding bird behaviors from accelerometer data</vt:lpstr>
      <vt:lpstr>Outline</vt:lpstr>
      <vt:lpstr>Ultimate goal</vt:lpstr>
      <vt:lpstr>Tasks</vt:lpstr>
      <vt:lpstr>Methods</vt:lpstr>
      <vt:lpstr>Propositions</vt:lpstr>
      <vt:lpstr>Propositions</vt:lpstr>
      <vt:lpstr>Propositions</vt:lpstr>
      <vt:lpstr>Brief intro to semi-supervised learning</vt:lpstr>
      <vt:lpstr>Brief intro to unsupervised features</vt:lpstr>
      <vt:lpstr>Brief intro to self-supervised methods</vt:lpstr>
      <vt:lpstr>Summer plan details</vt:lpstr>
      <vt:lpstr>Summer plan details</vt:lpstr>
      <vt:lpstr>Summer plan details</vt:lpstr>
      <vt:lpstr>Summer plan details</vt:lpstr>
      <vt:lpstr>Summer plan details</vt:lpstr>
      <vt:lpstr>Summer plan details</vt:lpstr>
      <vt:lpstr>Summer plan details</vt:lpstr>
      <vt:lpstr>Expectations</vt:lpstr>
      <vt:lpstr>Thank you!</vt:lpstr>
      <vt:lpstr>Notes</vt:lpstr>
      <vt:lpstr>What I will do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Zhongqi Miao</dc:creator>
  <cp:lastModifiedBy>Zhongqi Miao</cp:lastModifiedBy>
  <cp:revision>67</cp:revision>
  <dcterms:created xsi:type="dcterms:W3CDTF">2018-05-03T17:45:40Z</dcterms:created>
  <dcterms:modified xsi:type="dcterms:W3CDTF">2018-05-24T03:08:19Z</dcterms:modified>
</cp:coreProperties>
</file>