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B29B5-8215-4B1F-A422-2EABF3D6F8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71B1E27-3DCB-4AD3-8B76-B74E7AF27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BC9FB83-5071-4056-BFAE-05FAECAA0DC5}"/>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5623B10D-5278-4101-A497-28CF8B09BF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366CA0-9551-4F74-8BE4-83EC423A3D2F}"/>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11780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31E8C-67BC-4BA0-80C0-53BDC4F20B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57C295-B045-45C4-928E-6B37D98A0C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77849B-BA50-482C-82FC-3570909FD81A}"/>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8AFB276B-4397-4F88-95B2-1D5CC2D7B1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341415-8453-46F8-AA79-1F277FA99366}"/>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50251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685929-B08F-45E2-9487-D6D111D8EE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E7E59FD-323D-4DA6-B971-7D36599F944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70AD81-1B4E-4A99-AEB0-EECD967B60C8}"/>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16A71054-1944-491C-9A3A-C5BF3833DA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9BEEBC-722B-4A81-8476-DF8B6B8DD498}"/>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422635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20A77-CCE9-494D-A94A-6C2AD383D7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7B0B3A-73AE-41B0-849B-CC12D9AC6E0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0A201-2666-47FD-B1CF-13783AC1E031}"/>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1D857CDA-2A2B-42F5-A424-FD5E421B5D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245E5B-580C-4542-BBA2-8F1FA5EC4238}"/>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2133345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C3546-F49A-4E06-BAD3-6BD0A28CF3D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2DE45B5-6724-435A-A168-5DD695C0F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992E9-8334-4D32-B9EA-8647D417EC95}"/>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FC13FFCC-2EA6-4B7A-AAE1-3FD0E34862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B703CE-B7DA-4886-ABC5-79FE2AF62DAF}"/>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364729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B60CB-F175-459B-9645-B70E6FB862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28E1FE-783C-4F92-8B8B-2E79D54FA76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AFC8D0-EDC8-4BCF-B0E1-899FE63049A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1B027B-9BAD-4BCC-9798-37A74B09F9CD}"/>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6" name="页脚占位符 5">
            <a:extLst>
              <a:ext uri="{FF2B5EF4-FFF2-40B4-BE49-F238E27FC236}">
                <a16:creationId xmlns:a16="http://schemas.microsoft.com/office/drawing/2014/main" id="{53728542-BB91-4ADA-8EA5-AD4AA7D990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FC77EF-C79B-4315-B35D-A3D439720690}"/>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66112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3C620-AB63-4656-BB81-2DC89DC5E9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2A25EA-4513-410B-98EA-32B27916E5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AD70E3-938B-47FA-9095-33F5338A8E9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E421CE0-883F-4265-B137-76194EE18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4AC4C34-EF54-49F5-813F-412B3EF3751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390899-498E-4C4E-9587-CD0CD700BF47}"/>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8" name="页脚占位符 7">
            <a:extLst>
              <a:ext uri="{FF2B5EF4-FFF2-40B4-BE49-F238E27FC236}">
                <a16:creationId xmlns:a16="http://schemas.microsoft.com/office/drawing/2014/main" id="{4348AE3E-0D15-4A13-B9C9-20DCEA767E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21B0AE-6D10-476A-859E-9C4E7EF0ECF3}"/>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91863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85F9A-C0BF-43DE-8E4F-D395355B9E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A55449-79A4-4DC6-A83E-7D86934BCB92}"/>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4" name="页脚占位符 3">
            <a:extLst>
              <a:ext uri="{FF2B5EF4-FFF2-40B4-BE49-F238E27FC236}">
                <a16:creationId xmlns:a16="http://schemas.microsoft.com/office/drawing/2014/main" id="{9B379F80-CA77-47FD-8778-0873567FDF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B5493E8-942A-488B-B2B9-CA7949C34C02}"/>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1060980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74292A-3BBC-468E-9ED2-FCEEDAAA0E8C}"/>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3" name="页脚占位符 2">
            <a:extLst>
              <a:ext uri="{FF2B5EF4-FFF2-40B4-BE49-F238E27FC236}">
                <a16:creationId xmlns:a16="http://schemas.microsoft.com/office/drawing/2014/main" id="{72F1AD4E-4666-41D1-88EF-A368CF677AD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60D644B-BBF8-430E-A515-B43268E59E82}"/>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312422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9BFF1-9B07-4346-B12B-D08ADE64F1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560D40-C0BE-4903-9A4A-D82A3C14A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B791699-BA69-4832-B964-835BFEA00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36D1DD-59E2-4AE9-BFA0-C2D1D6BEEB48}"/>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6" name="页脚占位符 5">
            <a:extLst>
              <a:ext uri="{FF2B5EF4-FFF2-40B4-BE49-F238E27FC236}">
                <a16:creationId xmlns:a16="http://schemas.microsoft.com/office/drawing/2014/main" id="{E7FF92F0-A801-4816-B876-7FC1817356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9265E7-6372-4B02-9A89-36AD736180A2}"/>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241713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E666B-C3AE-403D-B42B-C225FB019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0FCA4A1-4810-471D-887A-13380BF3C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E586C1A-9A86-4723-BEEF-C77709D23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D8D340-77A5-43AD-85CC-A0C7B70D2188}"/>
              </a:ext>
            </a:extLst>
          </p:cNvPr>
          <p:cNvSpPr>
            <a:spLocks noGrp="1"/>
          </p:cNvSpPr>
          <p:nvPr>
            <p:ph type="dt" sz="half" idx="10"/>
          </p:nvPr>
        </p:nvSpPr>
        <p:spPr/>
        <p:txBody>
          <a:bodyPr/>
          <a:lstStyle/>
          <a:p>
            <a:fld id="{F8F51963-1CBA-4EAC-BFE6-E10C2A96AEBB}" type="datetimeFigureOut">
              <a:rPr lang="zh-CN" altLang="en-US" smtClean="0"/>
              <a:t>2020/7/21</a:t>
            </a:fld>
            <a:endParaRPr lang="zh-CN" altLang="en-US"/>
          </a:p>
        </p:txBody>
      </p:sp>
      <p:sp>
        <p:nvSpPr>
          <p:cNvPr id="6" name="页脚占位符 5">
            <a:extLst>
              <a:ext uri="{FF2B5EF4-FFF2-40B4-BE49-F238E27FC236}">
                <a16:creationId xmlns:a16="http://schemas.microsoft.com/office/drawing/2014/main" id="{5E32C705-9E06-472A-B382-B94FC707B1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CD5565-B627-4BE1-A6F6-54EBD3328F3F}"/>
              </a:ext>
            </a:extLst>
          </p:cNvPr>
          <p:cNvSpPr>
            <a:spLocks noGrp="1"/>
          </p:cNvSpPr>
          <p:nvPr>
            <p:ph type="sldNum" sz="quarter" idx="12"/>
          </p:nvPr>
        </p:nvSpPr>
        <p:spPr/>
        <p:txBody>
          <a:body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106346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F41A4E-6C07-45C8-8FDF-84816E01A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33DB4AF-19B8-48C8-9A7C-07F4DDC03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70B5E3-5A87-4999-943B-438E101F56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51963-1CBA-4EAC-BFE6-E10C2A96AEBB}" type="datetimeFigureOut">
              <a:rPr lang="zh-CN" altLang="en-US" smtClean="0"/>
              <a:t>2020/7/21</a:t>
            </a:fld>
            <a:endParaRPr lang="zh-CN" altLang="en-US"/>
          </a:p>
        </p:txBody>
      </p:sp>
      <p:sp>
        <p:nvSpPr>
          <p:cNvPr id="5" name="页脚占位符 4">
            <a:extLst>
              <a:ext uri="{FF2B5EF4-FFF2-40B4-BE49-F238E27FC236}">
                <a16:creationId xmlns:a16="http://schemas.microsoft.com/office/drawing/2014/main" id="{19884D01-2ABE-43F8-AA90-DEEAD8A7AF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20EF084-DCEB-4BA0-B5D1-D93DAFEB0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7677D-B73B-4159-A00C-908D14895B1B}" type="slidenum">
              <a:rPr lang="zh-CN" altLang="en-US" smtClean="0"/>
              <a:t>‹#›</a:t>
            </a:fld>
            <a:endParaRPr lang="zh-CN" altLang="en-US"/>
          </a:p>
        </p:txBody>
      </p:sp>
    </p:spTree>
    <p:extLst>
      <p:ext uri="{BB962C8B-B14F-4D97-AF65-F5344CB8AC3E}">
        <p14:creationId xmlns:p14="http://schemas.microsoft.com/office/powerpoint/2010/main" val="109908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1228334-02BA-41B4-8438-853C6699A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50" y="571500"/>
            <a:ext cx="9878328" cy="5662736"/>
          </a:xfrm>
          <a:prstGeom prst="rect">
            <a:avLst/>
          </a:prstGeom>
        </p:spPr>
      </p:pic>
      <p:sp>
        <p:nvSpPr>
          <p:cNvPr id="3" name="副标题 2">
            <a:extLst>
              <a:ext uri="{FF2B5EF4-FFF2-40B4-BE49-F238E27FC236}">
                <a16:creationId xmlns:a16="http://schemas.microsoft.com/office/drawing/2014/main" id="{897D00A0-E766-40FA-BB3D-E2A801588640}"/>
              </a:ext>
            </a:extLst>
          </p:cNvPr>
          <p:cNvSpPr>
            <a:spLocks noGrp="1"/>
          </p:cNvSpPr>
          <p:nvPr>
            <p:ph type="subTitle" idx="1"/>
          </p:nvPr>
        </p:nvSpPr>
        <p:spPr>
          <a:xfrm>
            <a:off x="878047" y="802729"/>
            <a:ext cx="10111532" cy="1353242"/>
          </a:xfrm>
        </p:spPr>
        <p:txBody>
          <a:bodyPr>
            <a:normAutofit/>
          </a:bodyPr>
          <a:lstStyle/>
          <a:p>
            <a:r>
              <a:rPr lang="en-US" altLang="zh-CN" sz="3600" b="1" dirty="0">
                <a:solidFill>
                  <a:schemeClr val="tx1">
                    <a:lumMod val="85000"/>
                    <a:lumOff val="15000"/>
                  </a:schemeClr>
                </a:solidFill>
                <a:latin typeface="Arial Black" panose="020B0A04020102020204" pitchFamily="34" charset="0"/>
              </a:rPr>
              <a:t>The Battle of Neighborhoods: Alberta</a:t>
            </a:r>
            <a:endParaRPr lang="zh-CN" altLang="en-US" sz="3600" b="1" dirty="0">
              <a:solidFill>
                <a:schemeClr val="tx1">
                  <a:lumMod val="85000"/>
                  <a:lumOff val="15000"/>
                </a:schemeClr>
              </a:solidFill>
              <a:latin typeface="Arial Black" panose="020B0A04020102020204" pitchFamily="34" charset="0"/>
            </a:endParaRPr>
          </a:p>
          <a:p>
            <a:endParaRPr lang="zh-CN" altLang="en-US" sz="3600" dirty="0"/>
          </a:p>
        </p:txBody>
      </p:sp>
    </p:spTree>
    <p:extLst>
      <p:ext uri="{BB962C8B-B14F-4D97-AF65-F5344CB8AC3E}">
        <p14:creationId xmlns:p14="http://schemas.microsoft.com/office/powerpoint/2010/main" val="3353918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32647F2-277C-4839-ACE7-48D5492972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767" y="485849"/>
            <a:ext cx="10780203" cy="2542576"/>
          </a:xfrm>
          <a:prstGeom prst="rect">
            <a:avLst/>
          </a:prstGeom>
        </p:spPr>
      </p:pic>
      <p:pic>
        <p:nvPicPr>
          <p:cNvPr id="7" name="图片 6">
            <a:extLst>
              <a:ext uri="{FF2B5EF4-FFF2-40B4-BE49-F238E27FC236}">
                <a16:creationId xmlns:a16="http://schemas.microsoft.com/office/drawing/2014/main" id="{DAF925FF-CDCA-4E3D-B806-9681D96F7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67" y="3495717"/>
            <a:ext cx="10780202" cy="2678581"/>
          </a:xfrm>
          <a:prstGeom prst="rect">
            <a:avLst/>
          </a:prstGeom>
        </p:spPr>
      </p:pic>
    </p:spTree>
    <p:extLst>
      <p:ext uri="{BB962C8B-B14F-4D97-AF65-F5344CB8AC3E}">
        <p14:creationId xmlns:p14="http://schemas.microsoft.com/office/powerpoint/2010/main" val="19684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D67B3-49C8-4377-9D57-58A31EAA1D67}"/>
              </a:ext>
            </a:extLst>
          </p:cNvPr>
          <p:cNvSpPr>
            <a:spLocks noGrp="1"/>
          </p:cNvSpPr>
          <p:nvPr>
            <p:ph type="title"/>
          </p:nvPr>
        </p:nvSpPr>
        <p:spPr>
          <a:xfrm>
            <a:off x="392665" y="264457"/>
            <a:ext cx="10515600" cy="1325563"/>
          </a:xfrm>
        </p:spPr>
        <p:txBody>
          <a:bodyPr/>
          <a:lstStyle/>
          <a:p>
            <a:r>
              <a:rPr lang="en-US" altLang="zh-CN" sz="3600" dirty="0">
                <a:latin typeface="Times New Roman" panose="02020603050405020304" pitchFamily="18" charset="0"/>
                <a:cs typeface="Times New Roman" panose="02020603050405020304" pitchFamily="18" charset="0"/>
              </a:rPr>
              <a:t>Comparing between 2 most suitable cities</a:t>
            </a:r>
            <a:endParaRPr lang="zh-CN" altLang="en-US" sz="3600"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40C65D43-304A-4E42-A577-01051745F0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665" y="2153444"/>
            <a:ext cx="5373368" cy="3695700"/>
          </a:xfrm>
        </p:spPr>
      </p:pic>
      <p:pic>
        <p:nvPicPr>
          <p:cNvPr id="7" name="图片 6">
            <a:extLst>
              <a:ext uri="{FF2B5EF4-FFF2-40B4-BE49-F238E27FC236}">
                <a16:creationId xmlns:a16="http://schemas.microsoft.com/office/drawing/2014/main" id="{605C6E61-CC7D-42AD-9408-ECED6579C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684" y="2153444"/>
            <a:ext cx="5763235" cy="3695700"/>
          </a:xfrm>
          <a:prstGeom prst="rect">
            <a:avLst/>
          </a:prstGeom>
        </p:spPr>
      </p:pic>
    </p:spTree>
    <p:extLst>
      <p:ext uri="{BB962C8B-B14F-4D97-AF65-F5344CB8AC3E}">
        <p14:creationId xmlns:p14="http://schemas.microsoft.com/office/powerpoint/2010/main" val="297969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9B8B0-7A91-44DF-B218-C6B272AD3B23}"/>
              </a:ext>
            </a:extLst>
          </p:cNvPr>
          <p:cNvSpPr>
            <a:spLocks noGrp="1"/>
          </p:cNvSpPr>
          <p:nvPr>
            <p:ph type="title"/>
          </p:nvPr>
        </p:nvSpPr>
        <p:spPr>
          <a:xfrm>
            <a:off x="838200" y="616795"/>
            <a:ext cx="10515600" cy="1325563"/>
          </a:xfrm>
        </p:spPr>
        <p:txBody>
          <a:bodyPr>
            <a:normAutofit/>
          </a:bodyPr>
          <a:lstStyle/>
          <a:p>
            <a:r>
              <a:rPr lang="en-US" altLang="zh-CN" sz="3600" dirty="0" err="1">
                <a:latin typeface="Times New Roman" panose="02020603050405020304" pitchFamily="18" charset="0"/>
                <a:cs typeface="Times New Roman" panose="02020603050405020304" pitchFamily="18" charset="0"/>
              </a:rPr>
              <a:t>Results&amp;Discussion</a:t>
            </a:r>
            <a:r>
              <a:rPr lang="en-US" altLang="zh-CN"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530E92B-6D5B-4930-AD4F-D66587298785}"/>
              </a:ext>
            </a:extLst>
          </p:cNvPr>
          <p:cNvSpPr>
            <a:spLocks noGrp="1"/>
          </p:cNvSpPr>
          <p:nvPr>
            <p:ph idx="1"/>
          </p:nvPr>
        </p:nvSpPr>
        <p:spPr>
          <a:xfrm>
            <a:off x="703976" y="2320575"/>
            <a:ext cx="10515600" cy="4351338"/>
          </a:xfrm>
        </p:spPr>
        <p:txBody>
          <a:bodyPr>
            <a:normAutofit/>
          </a:bodyPr>
          <a:lstStyle/>
          <a:p>
            <a:pPr>
              <a:lnSpc>
                <a:spcPct val="150000"/>
              </a:lnSpc>
            </a:pPr>
            <a:r>
              <a:rPr lang="en-US" altLang="zh-CN" sz="2000" dirty="0"/>
              <a:t>As we can seen from the clustering results, most neighborhoods falls in to cluster 2, which are mostly convenience facilities (restaurants, shops etc. ). Also, in this cluster, most neighborhoods belongs to Edmonton and Calgary. Since Edmonton has more neighborhoods belongs to cluster 2, I think it is a good choice to move to Edmonton compared with Calgary.</a:t>
            </a:r>
            <a:endParaRPr lang="zh-CN" altLang="en-US" sz="2000" dirty="0"/>
          </a:p>
        </p:txBody>
      </p:sp>
    </p:spTree>
    <p:extLst>
      <p:ext uri="{BB962C8B-B14F-4D97-AF65-F5344CB8AC3E}">
        <p14:creationId xmlns:p14="http://schemas.microsoft.com/office/powerpoint/2010/main" val="20769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785EB-D4C9-4966-BAF3-B50410C9852B}"/>
              </a:ext>
            </a:extLst>
          </p:cNvPr>
          <p:cNvSpPr>
            <a:spLocks noGrp="1"/>
          </p:cNvSpPr>
          <p:nvPr>
            <p:ph type="title"/>
          </p:nvPr>
        </p:nvSpPr>
        <p:spPr/>
        <p:txBody>
          <a:bodyPr/>
          <a:lstStyle/>
          <a:p>
            <a:r>
              <a:rPr lang="en-US" altLang="zh-CN" sz="3600" dirty="0">
                <a:latin typeface="Times New Roman" panose="02020603050405020304" pitchFamily="18" charset="0"/>
                <a:cs typeface="Times New Roman" panose="02020603050405020304" pitchFamily="18" charset="0"/>
              </a:rPr>
              <a:t>Conclusion: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4F64713-E808-4AF8-9940-9E63C99901FC}"/>
              </a:ext>
            </a:extLst>
          </p:cNvPr>
          <p:cNvSpPr>
            <a:spLocks noGrp="1"/>
          </p:cNvSpPr>
          <p:nvPr>
            <p:ph idx="1"/>
          </p:nvPr>
        </p:nvSpPr>
        <p:spPr/>
        <p:txBody>
          <a:bodyPr>
            <a:norm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Alberta's capital, Edmonton, is near the geographic center of the province and is the primary supply and service hub for Canada’s crude oil </a:t>
            </a:r>
            <a:r>
              <a:rPr lang="en-US" altLang="zh-CN" sz="2000" dirty="0">
                <a:solidFill>
                  <a:srgbClr val="202122"/>
                </a:solidFill>
                <a:latin typeface="Times New Roman" panose="02020603050405020304" pitchFamily="18" charset="0"/>
                <a:cs typeface="Times New Roman" panose="02020603050405020304" pitchFamily="18" charset="0"/>
              </a:rPr>
              <a:t>about 290 km south of the capital is Calgary, the largest city in Alberta. Calgary and Edmonton centers Alberta's two census metropolitan areas. The results corresponds to the development of Edmonton. However, people who decides to move to Alberta may have different personal preferences.</a:t>
            </a:r>
          </a:p>
          <a:p>
            <a:pPr>
              <a:lnSpc>
                <a:spcPct val="150000"/>
              </a:lnSpc>
            </a:pPr>
            <a:r>
              <a:rPr lang="en-US" altLang="zh-CN" sz="2000" dirty="0">
                <a:solidFill>
                  <a:srgbClr val="202122"/>
                </a:solidFill>
                <a:latin typeface="Times New Roman" panose="02020603050405020304" pitchFamily="18" charset="0"/>
                <a:cs typeface="Times New Roman" panose="02020603050405020304" pitchFamily="18" charset="0"/>
              </a:rPr>
              <a:t> Edmonton is a good choice and Calgary is good as well.</a:t>
            </a:r>
            <a:endParaRPr lang="zh-CN" altLang="en-US" sz="2000"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72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892FC4D7-5908-46CA-8AB0-6D3853261DE0}"/>
              </a:ext>
            </a:extLst>
          </p:cNvPr>
          <p:cNvSpPr>
            <a:spLocks noGrp="1"/>
          </p:cNvSpPr>
          <p:nvPr>
            <p:ph type="title"/>
          </p:nvPr>
        </p:nvSpPr>
        <p:spPr>
          <a:xfrm>
            <a:off x="771088" y="453005"/>
            <a:ext cx="10515600" cy="5578679"/>
          </a:xfrm>
        </p:spPr>
        <p:txBody>
          <a:bodyPr>
            <a:normAutofit fontScale="90000"/>
          </a:bodyPr>
          <a:lstStyle/>
          <a:p>
            <a:r>
              <a:rPr lang="en-US" altLang="zh-CN" sz="4000" b="1" dirty="0">
                <a:latin typeface="Times New Roman" panose="02020603050405020304" pitchFamily="18" charset="0"/>
                <a:cs typeface="Times New Roman" panose="02020603050405020304" pitchFamily="18" charset="0"/>
              </a:rPr>
              <a:t>Section 1</a:t>
            </a:r>
            <a:br>
              <a:rPr lang="en-US" altLang="zh-CN" dirty="0">
                <a:latin typeface="Times New Roman" panose="02020603050405020304" pitchFamily="18" charset="0"/>
                <a:cs typeface="Times New Roman" panose="02020603050405020304" pitchFamily="18" charset="0"/>
              </a:rPr>
            </a:br>
            <a:br>
              <a:rPr lang="en-US" altLang="zh-CN" dirty="0">
                <a:latin typeface="Times New Roman" panose="02020603050405020304" pitchFamily="18" charset="0"/>
                <a:cs typeface="Times New Roman" panose="02020603050405020304" pitchFamily="18" charset="0"/>
              </a:rPr>
            </a:br>
            <a:r>
              <a:rPr lang="en-US" altLang="zh-CN" sz="3600" b="1" dirty="0">
                <a:latin typeface="Times New Roman" panose="02020603050405020304" pitchFamily="18" charset="0"/>
                <a:cs typeface="Times New Roman" panose="02020603050405020304" pitchFamily="18" charset="0"/>
              </a:rPr>
              <a:t>Background :</a:t>
            </a:r>
            <a:r>
              <a:rPr lang="en-US" altLang="zh-CN" sz="2700" dirty="0">
                <a:latin typeface="Times New Roman" panose="02020603050405020304" pitchFamily="18" charset="0"/>
                <a:cs typeface="Times New Roman" panose="02020603050405020304" pitchFamily="18" charset="0"/>
              </a:rPr>
              <a:t>Alberta is a province of Canada. With an estimated population of 4,067,175 people as of the 2016,it is Canada's fourth most populous province and the most populous of Canada's three prairie provinces.</a:t>
            </a:r>
            <a:br>
              <a:rPr lang="en-US" altLang="zh-CN" sz="2700" dirty="0">
                <a:latin typeface="Times New Roman" panose="02020603050405020304" pitchFamily="18" charset="0"/>
                <a:cs typeface="Times New Roman" panose="02020603050405020304" pitchFamily="18" charset="0"/>
              </a:rPr>
            </a:br>
            <a:br>
              <a:rPr lang="en-US" altLang="zh-CN" sz="2700" dirty="0">
                <a:latin typeface="Times New Roman" panose="02020603050405020304" pitchFamily="18" charset="0"/>
                <a:cs typeface="Times New Roman" panose="02020603050405020304" pitchFamily="18" charset="0"/>
              </a:rPr>
            </a:br>
            <a:br>
              <a:rPr lang="en-US" altLang="zh-CN" sz="2700" dirty="0">
                <a:latin typeface="Times New Roman" panose="02020603050405020304" pitchFamily="18" charset="0"/>
                <a:cs typeface="Times New Roman" panose="02020603050405020304" pitchFamily="18" charset="0"/>
              </a:rPr>
            </a:br>
            <a:br>
              <a:rPr lang="en-US" altLang="zh-CN" sz="2700" dirty="0">
                <a:latin typeface="Times New Roman" panose="02020603050405020304" pitchFamily="18" charset="0"/>
                <a:cs typeface="Times New Roman" panose="02020603050405020304" pitchFamily="18" charset="0"/>
              </a:rPr>
            </a:br>
            <a:r>
              <a:rPr lang="en-US" altLang="zh-CN" sz="3600" b="1" dirty="0">
                <a:latin typeface="Times New Roman" panose="02020603050405020304" pitchFamily="18" charset="0"/>
                <a:cs typeface="Times New Roman" panose="02020603050405020304" pitchFamily="18" charset="0"/>
              </a:rPr>
              <a:t>Problem Statement </a:t>
            </a:r>
            <a:r>
              <a:rPr lang="en-US" altLang="zh-CN" sz="2700" dirty="0">
                <a:latin typeface="Times New Roman" panose="02020603050405020304" pitchFamily="18" charset="0"/>
                <a:cs typeface="Times New Roman" panose="02020603050405020304" pitchFamily="18" charset="0"/>
              </a:rPr>
              <a:t>: As in some people’s minds, Alberta may not as popular as other provinces like BC or Ontario in Canada. However, due to the development in recent years, it is also worth considering living. This project has been designed as someone moving to the Alberta, who is interested in deciding which city in Alberta is more suitable for living(having more convenience facilities  like restaurants, shops etc.</a:t>
            </a:r>
            <a:br>
              <a:rPr lang="en-US" altLang="zh-CN" sz="2700" dirty="0">
                <a:latin typeface="Times New Roman" panose="02020603050405020304" pitchFamily="18" charset="0"/>
                <a:cs typeface="Times New Roman" panose="02020603050405020304" pitchFamily="18" charset="0"/>
              </a:rPr>
            </a:br>
            <a:endParaRPr lang="zh-CN" alt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73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0B646-9738-4ED0-99D4-A589A188312E}"/>
              </a:ext>
            </a:extLst>
          </p:cNvPr>
          <p:cNvSpPr>
            <a:spLocks noGrp="1"/>
          </p:cNvSpPr>
          <p:nvPr>
            <p:ph type="title"/>
          </p:nvPr>
        </p:nvSpPr>
        <p:spPr/>
        <p:txBody>
          <a:bodyPr>
            <a:normAutofit/>
          </a:bodyPr>
          <a:lstStyle/>
          <a:p>
            <a:r>
              <a:rPr lang="en-US" altLang="zh-CN" sz="3600" b="1" dirty="0">
                <a:latin typeface="Times New Roman" panose="02020603050405020304" pitchFamily="18" charset="0"/>
                <a:cs typeface="Times New Roman" panose="02020603050405020304" pitchFamily="18" charset="0"/>
              </a:rPr>
              <a:t>Libraries Employed:</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DE16575-2434-42DA-925A-BF632632073A}"/>
              </a:ext>
            </a:extLst>
          </p:cNvPr>
          <p:cNvSpPr>
            <a:spLocks noGrp="1"/>
          </p:cNvSpPr>
          <p:nvPr>
            <p:ph idx="1"/>
          </p:nvPr>
        </p:nvSpPr>
        <p:spPr/>
        <p:txBody>
          <a:bodyPr>
            <a:normAutofit fontScale="92500" lnSpcReduction="10000"/>
          </a:bodyPr>
          <a:lstStyle/>
          <a:p>
            <a:pPr>
              <a:lnSpc>
                <a:spcPct val="150000"/>
              </a:lnSpc>
            </a:pPr>
            <a:r>
              <a:rPr lang="en-US" altLang="zh-CN" sz="1800" dirty="0">
                <a:latin typeface="Times New Roman" panose="02020603050405020304" pitchFamily="18" charset="0"/>
                <a:cs typeface="Times New Roman" panose="02020603050405020304" pitchFamily="18" charset="0"/>
              </a:rPr>
              <a:t>Pandas: for manipulating data frames. </a:t>
            </a:r>
          </a:p>
          <a:p>
            <a:pPr>
              <a:lnSpc>
                <a:spcPct val="150000"/>
              </a:lnSpc>
            </a:pPr>
            <a:r>
              <a:rPr lang="en-US" altLang="zh-CN" sz="1800" dirty="0">
                <a:latin typeface="Times New Roman" panose="02020603050405020304" pitchFamily="18" charset="0"/>
                <a:cs typeface="Times New Roman" panose="02020603050405020304" pitchFamily="18" charset="0"/>
              </a:rPr>
              <a:t>Matplotlib: Python plotting module. </a:t>
            </a:r>
          </a:p>
          <a:p>
            <a:pPr>
              <a:lnSpc>
                <a:spcPct val="150000"/>
              </a:lnSpc>
            </a:pPr>
            <a:r>
              <a:rPr lang="en-US" altLang="zh-CN" sz="1800" dirty="0" err="1">
                <a:latin typeface="Times New Roman" panose="02020603050405020304" pitchFamily="18" charset="0"/>
                <a:cs typeface="Times New Roman" panose="02020603050405020304" pitchFamily="18" charset="0"/>
              </a:rPr>
              <a:t>BeautifulSoup</a:t>
            </a:r>
            <a:r>
              <a:rPr lang="en-US" altLang="zh-CN" sz="1800" dirty="0">
                <a:latin typeface="Times New Roman" panose="02020603050405020304" pitchFamily="18" charset="0"/>
                <a:cs typeface="Times New Roman" panose="02020603050405020304" pitchFamily="18" charset="0"/>
              </a:rPr>
              <a:t> with Requests: library handles online request, scraping http. </a:t>
            </a:r>
          </a:p>
          <a:p>
            <a:pPr>
              <a:lnSpc>
                <a:spcPct val="150000"/>
              </a:lnSpc>
            </a:pPr>
            <a:r>
              <a:rPr lang="en-US" altLang="zh-CN" sz="1800" dirty="0">
                <a:latin typeface="Times New Roman" panose="02020603050405020304" pitchFamily="18" charset="0"/>
                <a:cs typeface="Times New Roman" panose="02020603050405020304" pitchFamily="18" charset="0"/>
              </a:rPr>
              <a:t>Geocoder: retrieves locational data. </a:t>
            </a:r>
          </a:p>
          <a:p>
            <a:pPr>
              <a:lnSpc>
                <a:spcPct val="150000"/>
              </a:lnSpc>
            </a:pPr>
            <a:r>
              <a:rPr lang="en-US" altLang="zh-CN" sz="1800" dirty="0" err="1">
                <a:latin typeface="Times New Roman" panose="02020603050405020304" pitchFamily="18" charset="0"/>
                <a:cs typeface="Times New Roman" panose="02020603050405020304" pitchFamily="18" charset="0"/>
              </a:rPr>
              <a:t>FourSquareAPI</a:t>
            </a:r>
            <a:r>
              <a:rPr lang="en-US" altLang="zh-CN" sz="1800" dirty="0">
                <a:latin typeface="Times New Roman" panose="02020603050405020304" pitchFamily="18" charset="0"/>
                <a:cs typeface="Times New Roman" panose="02020603050405020304" pitchFamily="18" charset="0"/>
              </a:rPr>
              <a:t>: used to identify venues in the area. </a:t>
            </a:r>
            <a:endParaRPr lang="zh-CN" altLang="en-US" sz="1800" dirty="0">
              <a:latin typeface="Times New Roman" panose="02020603050405020304" pitchFamily="18" charset="0"/>
              <a:cs typeface="Times New Roman" panose="02020603050405020304" pitchFamily="18" charset="0"/>
            </a:endParaRPr>
          </a:p>
          <a:p>
            <a:pPr>
              <a:lnSpc>
                <a:spcPct val="150000"/>
              </a:lnSpc>
            </a:pPr>
            <a:r>
              <a:rPr lang="en-US" altLang="zh-CN" sz="1800" dirty="0">
                <a:latin typeface="Times New Roman" panose="02020603050405020304" pitchFamily="18" charset="0"/>
                <a:cs typeface="Times New Roman" panose="02020603050405020304" pitchFamily="18" charset="0"/>
              </a:rPr>
              <a:t>Folium: python data visualization library, used to visualize neighborhood clusters on an interactive map. </a:t>
            </a:r>
          </a:p>
          <a:p>
            <a:pPr>
              <a:lnSpc>
                <a:spcPct val="150000"/>
              </a:lnSpc>
            </a:pPr>
            <a:r>
              <a:rPr lang="en-US" altLang="zh-CN" sz="1800" dirty="0">
                <a:latin typeface="Times New Roman" panose="02020603050405020304" pitchFamily="18" charset="0"/>
                <a:cs typeface="Times New Roman" panose="02020603050405020304" pitchFamily="18" charset="0"/>
              </a:rPr>
              <a:t>JSON: library to handle JSON files. </a:t>
            </a:r>
          </a:p>
          <a:p>
            <a:pPr>
              <a:lnSpc>
                <a:spcPct val="150000"/>
              </a:lnSpc>
            </a:pPr>
            <a:r>
              <a:rPr lang="en-US" altLang="zh-CN" sz="1800" dirty="0">
                <a:latin typeface="Times New Roman" panose="02020603050405020304" pitchFamily="18" charset="0"/>
                <a:cs typeface="Times New Roman" panose="02020603050405020304" pitchFamily="18" charset="0"/>
              </a:rPr>
              <a:t>XML: </a:t>
            </a:r>
            <a:r>
              <a:rPr lang="en-US" altLang="zh-CN" sz="1800" dirty="0" err="1">
                <a:latin typeface="Times New Roman" panose="02020603050405020304" pitchFamily="18" charset="0"/>
                <a:cs typeface="Times New Roman" panose="02020603050405020304" pitchFamily="18" charset="0"/>
              </a:rPr>
              <a:t>seperates</a:t>
            </a:r>
            <a:r>
              <a:rPr lang="en-US" altLang="zh-CN" sz="1800" dirty="0">
                <a:latin typeface="Times New Roman" panose="02020603050405020304" pitchFamily="18" charset="0"/>
                <a:cs typeface="Times New Roman" panose="02020603050405020304" pitchFamily="18" charset="0"/>
              </a:rPr>
              <a:t> data, allowing XML data to be displayed in plain text. </a:t>
            </a:r>
          </a:p>
          <a:p>
            <a:pPr>
              <a:lnSpc>
                <a:spcPct val="150000"/>
              </a:lnSpc>
            </a:pPr>
            <a:r>
              <a:rPr lang="en-US" altLang="zh-CN" sz="1800" dirty="0">
                <a:latin typeface="Times New Roman" panose="02020603050405020304" pitchFamily="18" charset="0"/>
                <a:cs typeface="Times New Roman" panose="02020603050405020304" pitchFamily="18" charset="0"/>
              </a:rPr>
              <a:t>Scikit Learn: </a:t>
            </a:r>
            <a:r>
              <a:rPr lang="en-US" altLang="zh-CN" sz="1800" dirty="0" err="1">
                <a:latin typeface="Times New Roman" panose="02020603050405020304" pitchFamily="18" charset="0"/>
                <a:cs typeface="Times New Roman" panose="02020603050405020304" pitchFamily="18" charset="0"/>
              </a:rPr>
              <a:t>mathmatic</a:t>
            </a:r>
            <a:r>
              <a:rPr lang="en-US" altLang="zh-CN" sz="1800" dirty="0">
                <a:latin typeface="Times New Roman" panose="02020603050405020304" pitchFamily="18" charset="0"/>
                <a:cs typeface="Times New Roman" panose="02020603050405020304" pitchFamily="18" charset="0"/>
              </a:rPr>
              <a:t> library, employed for k-means clustering.</a:t>
            </a:r>
          </a:p>
        </p:txBody>
      </p:sp>
    </p:spTree>
    <p:extLst>
      <p:ext uri="{BB962C8B-B14F-4D97-AF65-F5344CB8AC3E}">
        <p14:creationId xmlns:p14="http://schemas.microsoft.com/office/powerpoint/2010/main" val="249684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FC48-51BB-4BFC-9F16-08442E83C256}"/>
              </a:ext>
            </a:extLst>
          </p:cNvPr>
          <p:cNvSpPr>
            <a:spLocks noGrp="1"/>
          </p:cNvSpPr>
          <p:nvPr>
            <p:ph type="title"/>
          </p:nvPr>
        </p:nvSpPr>
        <p:spPr/>
        <p:txBody>
          <a:bodyPr>
            <a:normAutofit/>
          </a:bodyPr>
          <a:lstStyle/>
          <a:p>
            <a:r>
              <a:rPr lang="en-US" altLang="zh-CN" sz="3600" b="1" dirty="0" err="1">
                <a:latin typeface="Times New Roman" panose="02020603050405020304" pitchFamily="18" charset="0"/>
                <a:cs typeface="Times New Roman" panose="02020603050405020304" pitchFamily="18" charset="0"/>
              </a:rPr>
              <a:t>Data&amp;Methodology</a:t>
            </a:r>
            <a:r>
              <a:rPr lang="en-US" altLang="zh-CN" sz="3600" b="1" dirty="0">
                <a:latin typeface="Times New Roman" panose="02020603050405020304" pitchFamily="18" charset="0"/>
                <a:cs typeface="Times New Roman" panose="02020603050405020304" pitchFamily="18" charset="0"/>
              </a:rPr>
              <a:t>:</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89AA623-9948-4D8E-8BCE-4BE46FD447A2}"/>
              </a:ext>
            </a:extLst>
          </p:cNvPr>
          <p:cNvSpPr>
            <a:spLocks noGrp="1"/>
          </p:cNvSpPr>
          <p:nvPr>
            <p:ph idx="1"/>
          </p:nvPr>
        </p:nvSpPr>
        <p:spPr/>
        <p:txBody>
          <a:bodyPr>
            <a:normAutofit fontScale="77500" lnSpcReduction="20000"/>
          </a:bodyPr>
          <a:lstStyle/>
          <a:p>
            <a:pPr>
              <a:lnSpc>
                <a:spcPct val="160000"/>
              </a:lnSpc>
            </a:pPr>
            <a:r>
              <a:rPr lang="en-US" altLang="zh-CN" dirty="0">
                <a:latin typeface="Times New Roman" panose="02020603050405020304" pitchFamily="18" charset="0"/>
                <a:cs typeface="Times New Roman" panose="02020603050405020304" pitchFamily="18" charset="0"/>
              </a:rPr>
              <a:t>Using data from </a:t>
            </a:r>
            <a:r>
              <a:rPr lang="en-US" altLang="zh-CN" dirty="0">
                <a:latin typeface="Times New Roman" panose="02020603050405020304" pitchFamily="18" charset="0"/>
                <a:cs typeface="Times New Roman" panose="02020603050405020304" pitchFamily="18" charset="0"/>
                <a:hlinkClick r:id="rId2"/>
              </a:rPr>
              <a:t>https://en.wikipedia.org/wiki/List_of_postal_codes_of_Canada:_T</a:t>
            </a:r>
            <a:r>
              <a:rPr lang="en-US" altLang="zh-CN" dirty="0">
                <a:latin typeface="Times New Roman" panose="02020603050405020304" pitchFamily="18" charset="0"/>
                <a:cs typeface="Times New Roman" panose="02020603050405020304" pitchFamily="18" charset="0"/>
              </a:rPr>
              <a:t> to </a:t>
            </a:r>
          </a:p>
          <a:p>
            <a:pPr marL="0" indent="0">
              <a:lnSpc>
                <a:spcPct val="160000"/>
              </a:lnSpc>
              <a:buNone/>
            </a:pPr>
            <a:r>
              <a:rPr lang="en-US" altLang="zh-CN" dirty="0">
                <a:latin typeface="Times New Roman" panose="02020603050405020304" pitchFamily="18" charset="0"/>
                <a:cs typeface="Times New Roman" panose="02020603050405020304" pitchFamily="18" charset="0"/>
              </a:rPr>
              <a:t>get list of Borough, neighborhoods, coordinates in Alberta. For the missing data of coordinates, I get it from using </a:t>
            </a:r>
            <a:r>
              <a:rPr lang="en-US" altLang="zh-CN" dirty="0" err="1">
                <a:latin typeface="Times New Roman" panose="02020603050405020304" pitchFamily="18" charset="0"/>
                <a:cs typeface="Times New Roman" panose="02020603050405020304" pitchFamily="18" charset="0"/>
              </a:rPr>
              <a:t>pgecode</a:t>
            </a:r>
            <a:r>
              <a:rPr lang="en-US" altLang="zh-CN" dirty="0">
                <a:latin typeface="Times New Roman" panose="02020603050405020304" pitchFamily="18" charset="0"/>
                <a:cs typeface="Times New Roman" panose="02020603050405020304" pitchFamily="18" charset="0"/>
              </a:rPr>
              <a:t>. In this study, we will include every city in Alberta.</a:t>
            </a:r>
          </a:p>
          <a:p>
            <a:pPr>
              <a:lnSpc>
                <a:spcPct val="160000"/>
              </a:lnSpc>
            </a:pPr>
            <a:r>
              <a:rPr lang="en-US" altLang="zh-CN" dirty="0">
                <a:latin typeface="Times New Roman" panose="02020603050405020304" pitchFamily="18" charset="0"/>
                <a:cs typeface="Times New Roman" panose="02020603050405020304" pitchFamily="18" charset="0"/>
              </a:rPr>
              <a:t>Using Foursquare API to identify venues for multiple neighborhoods of Alberta</a:t>
            </a:r>
          </a:p>
          <a:p>
            <a:pPr>
              <a:lnSpc>
                <a:spcPct val="160000"/>
              </a:lnSpc>
            </a:pPr>
            <a:r>
              <a:rPr lang="en-US" altLang="zh-CN" dirty="0">
                <a:latin typeface="Times New Roman" panose="02020603050405020304" pitchFamily="18" charset="0"/>
                <a:cs typeface="Times New Roman" panose="02020603050405020304" pitchFamily="18" charset="0"/>
              </a:rPr>
              <a:t>Using latitude and longitude coordinates of those neighborhoods to plot the map and get the venue data.</a:t>
            </a:r>
          </a:p>
          <a:p>
            <a:pPr>
              <a:lnSpc>
                <a:spcPct val="160000"/>
              </a:lnSpc>
            </a:pPr>
            <a:r>
              <a:rPr lang="en-US" altLang="zh-CN" dirty="0">
                <a:latin typeface="Times New Roman" panose="02020603050405020304" pitchFamily="18" charset="0"/>
                <a:cs typeface="Times New Roman" panose="02020603050405020304" pitchFamily="18" charset="0"/>
              </a:rPr>
              <a:t>Clustering  using K-means</a:t>
            </a:r>
          </a:p>
          <a:p>
            <a:endParaRPr lang="zh-CN" altLang="en-US" dirty="0"/>
          </a:p>
        </p:txBody>
      </p:sp>
      <p:sp>
        <p:nvSpPr>
          <p:cNvPr id="4" name="Rectangle 1">
            <a:extLst>
              <a:ext uri="{FF2B5EF4-FFF2-40B4-BE49-F238E27FC236}">
                <a16:creationId xmlns:a16="http://schemas.microsoft.com/office/drawing/2014/main" id="{FAC643C6-1CBC-4EBB-A22F-6D96448203B2}"/>
              </a:ext>
            </a:extLst>
          </p:cNvPr>
          <p:cNvSpPr>
            <a:spLocks noChangeArrowheads="1"/>
          </p:cNvSpPr>
          <p:nvPr/>
        </p:nvSpPr>
        <p:spPr bwMode="auto">
          <a:xfrm>
            <a:off x="0" y="0"/>
            <a:ext cx="12192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1" u="none" strike="noStrike" cap="none" normalizeH="0" baseline="0">
                <a:ln>
                  <a:noFill/>
                </a:ln>
                <a:solidFill>
                  <a:srgbClr val="408080"/>
                </a:solidFill>
                <a:effectLst/>
                <a:latin typeface="Arial Unicode MS"/>
                <a:ea typeface="Courier New" panose="02070309020205020404" pitchFamily="49" charset="0"/>
              </a:rPr>
              <a:t>pgeocode</a:t>
            </a: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411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03778-2395-43E3-BE5C-F07D2BC311C1}"/>
              </a:ext>
            </a:extLst>
          </p:cNvPr>
          <p:cNvSpPr>
            <a:spLocks noGrp="1"/>
          </p:cNvSpPr>
          <p:nvPr>
            <p:ph type="title"/>
          </p:nvPr>
        </p:nvSpPr>
        <p:spPr/>
        <p:txBody>
          <a:bodyPr/>
          <a:lstStyle/>
          <a:p>
            <a:r>
              <a:rPr lang="en-US" altLang="zh-CN" sz="3600" b="1" dirty="0">
                <a:latin typeface="Times New Roman" panose="02020603050405020304" pitchFamily="18" charset="0"/>
                <a:cs typeface="Times New Roman" panose="02020603050405020304" pitchFamily="18" charset="0"/>
              </a:rPr>
              <a:t>Section 2: Data Sources, Extraction, Cleaning</a:t>
            </a:r>
            <a:endParaRPr lang="zh-CN" altLang="en-US" sz="3600" b="1"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D49F8D67-8639-4CFB-9EDF-EF86A4DD3F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645" y="1419574"/>
            <a:ext cx="3725517" cy="3112442"/>
          </a:xfrm>
        </p:spPr>
      </p:pic>
      <p:pic>
        <p:nvPicPr>
          <p:cNvPr id="7" name="图片 6">
            <a:extLst>
              <a:ext uri="{FF2B5EF4-FFF2-40B4-BE49-F238E27FC236}">
                <a16:creationId xmlns:a16="http://schemas.microsoft.com/office/drawing/2014/main" id="{0B4F9C8E-C9DD-4524-8CDF-EB226ED81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532016"/>
            <a:ext cx="3356295" cy="2147187"/>
          </a:xfrm>
          <a:prstGeom prst="rect">
            <a:avLst/>
          </a:prstGeom>
        </p:spPr>
      </p:pic>
      <p:sp>
        <p:nvSpPr>
          <p:cNvPr id="8" name="文本框 7">
            <a:extLst>
              <a:ext uri="{FF2B5EF4-FFF2-40B4-BE49-F238E27FC236}">
                <a16:creationId xmlns:a16="http://schemas.microsoft.com/office/drawing/2014/main" id="{187E3CC4-23A4-4806-9965-D920E0D4B4B1}"/>
              </a:ext>
            </a:extLst>
          </p:cNvPr>
          <p:cNvSpPr txBox="1"/>
          <p:nvPr/>
        </p:nvSpPr>
        <p:spPr>
          <a:xfrm>
            <a:off x="4672668" y="2525086"/>
            <a:ext cx="6006517" cy="707886"/>
          </a:xfrm>
          <a:prstGeom prst="rect">
            <a:avLst/>
          </a:prstGeom>
          <a:noFill/>
        </p:spPr>
        <p:txBody>
          <a:bodyPr wrap="square" rtlCol="0">
            <a:spAutoFit/>
          </a:bodyPr>
          <a:lstStyle/>
          <a:p>
            <a:r>
              <a:rPr lang="en-US" altLang="zh-CN" sz="2000" b="1" dirty="0"/>
              <a:t>Scraping the data from website and using </a:t>
            </a:r>
            <a:r>
              <a:rPr lang="en-US" altLang="zh-CN" sz="2000" b="1" dirty="0" err="1"/>
              <a:t>pgecode</a:t>
            </a:r>
            <a:r>
              <a:rPr lang="en-US" altLang="zh-CN" sz="2000" b="1" dirty="0"/>
              <a:t> to get the missing data of coordinates.</a:t>
            </a:r>
            <a:endParaRPr lang="zh-CN" altLang="en-US" sz="2000" b="1" dirty="0"/>
          </a:p>
        </p:txBody>
      </p:sp>
    </p:spTree>
    <p:extLst>
      <p:ext uri="{BB962C8B-B14F-4D97-AF65-F5344CB8AC3E}">
        <p14:creationId xmlns:p14="http://schemas.microsoft.com/office/powerpoint/2010/main" val="181952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8407A-2188-4DDB-A3B0-1D09F99EF5CE}"/>
              </a:ext>
            </a:extLst>
          </p:cNvPr>
          <p:cNvSpPr>
            <a:spLocks noGrp="1"/>
          </p:cNvSpPr>
          <p:nvPr>
            <p:ph type="title"/>
          </p:nvPr>
        </p:nvSpPr>
        <p:spPr/>
        <p:txBody>
          <a:bodyPr/>
          <a:lstStyle/>
          <a:p>
            <a:r>
              <a:rPr lang="en-US" altLang="zh-CN" sz="3600" b="1" dirty="0">
                <a:latin typeface="Times New Roman" panose="02020603050405020304" pitchFamily="18" charset="0"/>
                <a:cs typeface="Times New Roman" panose="02020603050405020304" pitchFamily="18" charset="0"/>
              </a:rPr>
              <a:t>Getting venues for multiple neighborhoods of Alberta</a:t>
            </a:r>
            <a:endParaRPr lang="zh-CN" altLang="en-US" sz="3600" b="1"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07C5E758-5846-4048-9FA9-4E9DB9A1CC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471" y="1897071"/>
            <a:ext cx="9278923" cy="2728300"/>
          </a:xfrm>
        </p:spPr>
      </p:pic>
      <p:pic>
        <p:nvPicPr>
          <p:cNvPr id="7" name="图片 6">
            <a:extLst>
              <a:ext uri="{FF2B5EF4-FFF2-40B4-BE49-F238E27FC236}">
                <a16:creationId xmlns:a16="http://schemas.microsoft.com/office/drawing/2014/main" id="{0EBFB117-19FD-4F46-92AF-7AC8F6612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42" y="4684094"/>
            <a:ext cx="8951752" cy="1981464"/>
          </a:xfrm>
          <a:prstGeom prst="rect">
            <a:avLst/>
          </a:prstGeom>
        </p:spPr>
      </p:pic>
    </p:spTree>
    <p:extLst>
      <p:ext uri="{BB962C8B-B14F-4D97-AF65-F5344CB8AC3E}">
        <p14:creationId xmlns:p14="http://schemas.microsoft.com/office/powerpoint/2010/main" val="263568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3F225-6047-45C4-8F26-2CB6AA4BB96C}"/>
              </a:ext>
            </a:extLst>
          </p:cNvPr>
          <p:cNvSpPr>
            <a:spLocks noGrp="1"/>
          </p:cNvSpPr>
          <p:nvPr>
            <p:ph type="title"/>
          </p:nvPr>
        </p:nvSpPr>
        <p:spPr/>
        <p:txBody>
          <a:bodyPr/>
          <a:lstStyle/>
          <a:p>
            <a:r>
              <a:rPr lang="en-US" altLang="zh-CN" sz="3600" b="1" dirty="0">
                <a:latin typeface="Times New Roman" panose="02020603050405020304" pitchFamily="18" charset="0"/>
                <a:cs typeface="Times New Roman" panose="02020603050405020304" pitchFamily="18" charset="0"/>
              </a:rPr>
              <a:t>Clustering using k-means</a:t>
            </a:r>
            <a:endParaRPr lang="zh-CN" altLang="en-US" sz="3600" b="1"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7D33A012-E18E-46E6-969F-ED5EEECCBB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62" y="1950650"/>
            <a:ext cx="10515600" cy="1936930"/>
          </a:xfrm>
        </p:spPr>
      </p:pic>
      <p:pic>
        <p:nvPicPr>
          <p:cNvPr id="9" name="图片 8">
            <a:extLst>
              <a:ext uri="{FF2B5EF4-FFF2-40B4-BE49-F238E27FC236}">
                <a16:creationId xmlns:a16="http://schemas.microsoft.com/office/drawing/2014/main" id="{36EE4DAB-E84B-4BF1-877A-322058066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010" y="3979545"/>
            <a:ext cx="10096151" cy="1986059"/>
          </a:xfrm>
          <a:prstGeom prst="rect">
            <a:avLst/>
          </a:prstGeom>
        </p:spPr>
      </p:pic>
    </p:spTree>
    <p:extLst>
      <p:ext uri="{BB962C8B-B14F-4D97-AF65-F5344CB8AC3E}">
        <p14:creationId xmlns:p14="http://schemas.microsoft.com/office/powerpoint/2010/main" val="318482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E97D1-9949-4519-9A69-4986225FA46B}"/>
              </a:ext>
            </a:extLst>
          </p:cNvPr>
          <p:cNvSpPr>
            <a:spLocks noGrp="1"/>
          </p:cNvSpPr>
          <p:nvPr>
            <p:ph type="title"/>
          </p:nvPr>
        </p:nvSpPr>
        <p:spPr/>
        <p:txBody>
          <a:bodyPr/>
          <a:lstStyle/>
          <a:p>
            <a:r>
              <a:rPr lang="en-US" altLang="zh-CN" sz="3600" b="1" dirty="0">
                <a:latin typeface="Times New Roman" panose="02020603050405020304" pitchFamily="18" charset="0"/>
                <a:cs typeface="Times New Roman" panose="02020603050405020304" pitchFamily="18" charset="0"/>
              </a:rPr>
              <a:t>Creating map of Alberta</a:t>
            </a:r>
            <a:endParaRPr lang="zh-CN" altLang="en-US" sz="3600" b="1"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8A0A6A4A-83A1-43C9-9260-9A21687E9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799" y="1690687"/>
            <a:ext cx="8517874" cy="4823035"/>
          </a:xfrm>
        </p:spPr>
      </p:pic>
    </p:spTree>
    <p:extLst>
      <p:ext uri="{BB962C8B-B14F-4D97-AF65-F5344CB8AC3E}">
        <p14:creationId xmlns:p14="http://schemas.microsoft.com/office/powerpoint/2010/main" val="537730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B9AC0-4ECD-439E-8222-85AF1BF94932}"/>
              </a:ext>
            </a:extLst>
          </p:cNvPr>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Identifying each cluster</a:t>
            </a:r>
            <a:endParaRPr lang="zh-CN" altLang="en-US" sz="3600"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611DC574-D20F-4E38-9704-8B9F561A4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198" y="1390975"/>
            <a:ext cx="10268824" cy="2602185"/>
          </a:xfrm>
        </p:spPr>
      </p:pic>
      <p:pic>
        <p:nvPicPr>
          <p:cNvPr id="7" name="图片 6">
            <a:extLst>
              <a:ext uri="{FF2B5EF4-FFF2-40B4-BE49-F238E27FC236}">
                <a16:creationId xmlns:a16="http://schemas.microsoft.com/office/drawing/2014/main" id="{00085BCE-99B7-4DBF-9DFB-5F6BD6A37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98" y="4320330"/>
            <a:ext cx="10394660" cy="2176777"/>
          </a:xfrm>
          <a:prstGeom prst="rect">
            <a:avLst/>
          </a:prstGeom>
        </p:spPr>
      </p:pic>
    </p:spTree>
    <p:extLst>
      <p:ext uri="{BB962C8B-B14F-4D97-AF65-F5344CB8AC3E}">
        <p14:creationId xmlns:p14="http://schemas.microsoft.com/office/powerpoint/2010/main" val="38252625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537</Words>
  <Application>Microsoft Office PowerPoint</Application>
  <PresentationFormat>宽屏</PresentationFormat>
  <Paragraphs>31</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 Unicode MS</vt:lpstr>
      <vt:lpstr>等线</vt:lpstr>
      <vt:lpstr>等线 Light</vt:lpstr>
      <vt:lpstr>Arial</vt:lpstr>
      <vt:lpstr>Arial Black</vt:lpstr>
      <vt:lpstr>Times New Roman</vt:lpstr>
      <vt:lpstr>Office 主题​​</vt:lpstr>
      <vt:lpstr>PowerPoint 演示文稿</vt:lpstr>
      <vt:lpstr>Section 1  Background :Alberta is a province of Canada. With an estimated population of 4,067,175 people as of the 2016,it is Canada's fourth most populous province and the most populous of Canada's three prairie provinces.    Problem Statement : As in some people’s minds, Alberta may not as popular as other provinces like BC or Ontario in Canada. However, due to the development in recent years, it is also worth considering living. This project has been designed as someone moving to the Alberta, who is interested in deciding which city in Alberta is more suitable for living(having more convenience facilities  like restaurants, shops etc. </vt:lpstr>
      <vt:lpstr>Libraries Employed:</vt:lpstr>
      <vt:lpstr>Data&amp;Methodology:</vt:lpstr>
      <vt:lpstr>Section 2: Data Sources, Extraction, Cleaning</vt:lpstr>
      <vt:lpstr>Getting venues for multiple neighborhoods of Alberta</vt:lpstr>
      <vt:lpstr>Clustering using k-means</vt:lpstr>
      <vt:lpstr>Creating map of Alberta</vt:lpstr>
      <vt:lpstr>Identifying each cluster</vt:lpstr>
      <vt:lpstr>PowerPoint 演示文稿</vt:lpstr>
      <vt:lpstr>Comparing between 2 most suitable cities</vt:lpstr>
      <vt:lpstr>Results&amp;Discussion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ran yu</dc:creator>
  <cp:lastModifiedBy>ran yu</cp:lastModifiedBy>
  <cp:revision>14</cp:revision>
  <dcterms:created xsi:type="dcterms:W3CDTF">2020-07-21T11:02:34Z</dcterms:created>
  <dcterms:modified xsi:type="dcterms:W3CDTF">2020-07-21T13:00:06Z</dcterms:modified>
</cp:coreProperties>
</file>