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6" r:id="rId4"/>
    <p:sldMasterId id="2147483687" r:id="rId5"/>
    <p:sldMasterId id="2147483688" r:id="rId6"/>
    <p:sldMasterId id="2147483689" r:id="rId7"/>
    <p:sldMasterId id="2147483690" r:id="rId8"/>
    <p:sldMasterId id="2147483691" r:id="rId9"/>
    <p:sldMasterId id="2147483692" r:id="rId10"/>
    <p:sldMasterId id="2147483693" r:id="rId11"/>
    <p:sldMasterId id="2147483694" r:id="rId12"/>
    <p:sldMasterId id="2147483695" r:id="rId13"/>
    <p:sldMasterId id="2147483696" r:id="rId14"/>
    <p:sldMasterId id="2147483697" r:id="rId15"/>
    <p:sldMasterId id="2147483698" r:id="rId16"/>
    <p:sldMasterId id="2147483699" r:id="rId17"/>
    <p:sldMasterId id="2147483700" r:id="rId18"/>
    <p:sldMasterId id="2147483702" r:id="rId19"/>
    <p:sldMasterId id="2147483703" r:id="rId20"/>
    <p:sldMasterId id="2147483704" r:id="rId21"/>
    <p:sldMasterId id="2147483705" r:id="rId22"/>
  </p:sldMasterIdLst>
  <p:notesMasterIdLst>
    <p:notesMasterId r:id="rId41"/>
  </p:notesMasterIdLst>
  <p:sldIdLst>
    <p:sldId id="256" r:id="rId23"/>
    <p:sldId id="257" r:id="rId24"/>
    <p:sldId id="263" r:id="rId25"/>
    <p:sldId id="286" r:id="rId26"/>
    <p:sldId id="264" r:id="rId27"/>
    <p:sldId id="265" r:id="rId28"/>
    <p:sldId id="266" r:id="rId29"/>
    <p:sldId id="267" r:id="rId30"/>
    <p:sldId id="281" r:id="rId31"/>
    <p:sldId id="284" r:id="rId32"/>
    <p:sldId id="282" r:id="rId33"/>
    <p:sldId id="283" r:id="rId34"/>
    <p:sldId id="285" r:id="rId35"/>
    <p:sldId id="287" r:id="rId36"/>
    <p:sldId id="288" r:id="rId37"/>
    <p:sldId id="289" r:id="rId38"/>
    <p:sldId id="278" r:id="rId39"/>
    <p:sldId id="259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5"/>
  </p:normalViewPr>
  <p:slideViewPr>
    <p:cSldViewPr snapToGrid="0">
      <p:cViewPr varScale="1">
        <p:scale>
          <a:sx n="95" d="100"/>
          <a:sy n="95" d="100"/>
        </p:scale>
        <p:origin x="200" y="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5.xml"/><Relationship Id="rId38" Type="http://schemas.openxmlformats.org/officeDocument/2006/relationships/slide" Target="slides/slide16.xml"/><Relationship Id="rId39" Type="http://schemas.openxmlformats.org/officeDocument/2006/relationships/slide" Target="slides/slide17.xml"/><Relationship Id="rId4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3" y="3417852"/>
            <a:ext cx="49561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爬虫</a:t>
            </a:r>
            <a:r>
              <a:rPr lang="en-US" altLang="zh-C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+Spark</a:t>
            </a:r>
            <a:r>
              <a:rPr lang="zh-CN" alt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PageRank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38" y="2500175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实验报告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7839" y="454885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000" b="1" dirty="0" smtClean="0">
                <a:solidFill>
                  <a:schemeClr val="bg1"/>
                </a:solidFill>
              </a:rPr>
              <a:t>小组成员：王豫宁</a:t>
            </a:r>
          </a:p>
          <a:p>
            <a:pPr algn="r"/>
            <a:r>
              <a:rPr kumimoji="1" lang="zh-CN" altLang="en-US" sz="2000" b="1" dirty="0" smtClean="0">
                <a:solidFill>
                  <a:schemeClr val="bg1"/>
                </a:solidFill>
              </a:rPr>
              <a:t>王文静</a:t>
            </a:r>
          </a:p>
          <a:p>
            <a:pPr algn="r"/>
            <a:r>
              <a:rPr kumimoji="1" lang="zh-CN" altLang="en-US" sz="2000" b="1" dirty="0" smtClean="0">
                <a:solidFill>
                  <a:schemeClr val="bg1"/>
                </a:solidFill>
              </a:rPr>
              <a:t>吴    一</a:t>
            </a:r>
          </a:p>
          <a:p>
            <a:pPr algn="r"/>
            <a:r>
              <a:rPr kumimoji="1" lang="zh-CN" altLang="en-US" sz="2000" b="1" dirty="0" smtClean="0">
                <a:solidFill>
                  <a:schemeClr val="bg1"/>
                </a:solidFill>
              </a:rPr>
              <a:t>邵启月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435" y="2408799"/>
            <a:ext cx="839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、任务成功创建之后，将任务传给</a:t>
            </a:r>
            <a:r>
              <a:rPr kumimoji="1" lang="en-US" altLang="zh-CN" dirty="0" err="1" smtClean="0"/>
              <a:t>crawlUrlService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方法调用</a:t>
            </a:r>
            <a:r>
              <a:rPr kumimoji="1" lang="en-US" altLang="zh-CN" dirty="0" err="1" smtClean="0"/>
              <a:t>cral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开始爬网页。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crawl</a:t>
            </a:r>
            <a:r>
              <a:rPr kumimoji="1" lang="zh-CN" altLang="en-US" dirty="0" smtClean="0"/>
              <a:t>方法定义如下，其中创建了一个线程来运行任务，实现多任务并发执行的效果。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84" y="3959539"/>
            <a:ext cx="7897783" cy="11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575" y="2678325"/>
            <a:ext cx="9698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/>
              <a:t> </a:t>
            </a:r>
            <a:r>
              <a:rPr kumimoji="1" lang="en-US" altLang="zh-CN" dirty="0" smtClean="0"/>
              <a:t>4.1</a:t>
            </a:r>
            <a:r>
              <a:rPr kumimoji="1" lang="zh-CN" altLang="en-US" dirty="0" smtClean="0"/>
              <a:t>  </a:t>
            </a:r>
            <a:r>
              <a:rPr kumimoji="1" lang="en-US" altLang="zh-CN" sz="2000" dirty="0" err="1" smtClean="0"/>
              <a:t>CrawlRunnable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run</a:t>
            </a:r>
            <a:r>
              <a:rPr kumimoji="1" lang="zh-CN" altLang="en-US" sz="2000" dirty="0" smtClean="0"/>
              <a:t>方法</a:t>
            </a:r>
            <a:r>
              <a:rPr lang="zh-CN" altLang="en-US" sz="2000" dirty="0"/>
              <a:t>采用广度优先搜索的迭代方式用来爬取网址，并将爬取到的新网址加入到数据库的表</a:t>
            </a:r>
            <a:r>
              <a:rPr lang="en-US" altLang="zh-CN" sz="2000" dirty="0" err="1"/>
              <a:t>CrawUrl</a:t>
            </a:r>
            <a:r>
              <a:rPr lang="zh-CN" altLang="en-US" sz="2000" dirty="0"/>
              <a:t>中。同时，不断更新任务的运行状态。此外，在爬虫执行过程中，还将页面之间的链接关系（由谁指向谁）存入数据库的表</a:t>
            </a:r>
            <a:r>
              <a:rPr lang="en-US" altLang="zh-CN" sz="2000" dirty="0" err="1"/>
              <a:t>PageLink</a:t>
            </a:r>
            <a:r>
              <a:rPr lang="zh-CN" altLang="en-US" sz="2000" dirty="0"/>
              <a:t>中。当爬取的网址数量达到用户需要的网址总数后</a:t>
            </a:r>
            <a:r>
              <a:rPr lang="en-US" altLang="zh-CN" sz="2000" dirty="0" err="1"/>
              <a:t>totalUrl</a:t>
            </a:r>
            <a:r>
              <a:rPr lang="zh-CN" altLang="en-US" sz="2000" dirty="0"/>
              <a:t>后，爬虫工作</a:t>
            </a:r>
            <a:r>
              <a:rPr lang="zh-CN" altLang="en-US" sz="2000" dirty="0" smtClean="0"/>
              <a:t>结束。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8" y="1016856"/>
            <a:ext cx="5376582" cy="56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2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435" y="2408799"/>
            <a:ext cx="839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4.3</a:t>
            </a:r>
            <a:r>
              <a:rPr kumimoji="1" lang="zh-CN" altLang="en-US" dirty="0" smtClean="0"/>
              <a:t>、更新任务状态为完成状态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3" y="3123928"/>
            <a:ext cx="7714921" cy="1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7516" y="1890580"/>
            <a:ext cx="839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、当用户发起</a:t>
            </a:r>
            <a:r>
              <a:rPr kumimoji="1" lang="en-US" altLang="zh-CN" dirty="0" err="1" smtClean="0"/>
              <a:t>getResult</a:t>
            </a:r>
            <a:r>
              <a:rPr kumimoji="1" lang="zh-CN" altLang="en-US" dirty="0" smtClean="0"/>
              <a:t>请求时，后端会将评分前十的网址返回给前端。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9" y="2704099"/>
            <a:ext cx="8147500" cy="30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0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6" y="2403845"/>
            <a:ext cx="11401425" cy="3496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589" y="1493134"/>
            <a:ext cx="1125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平台主页面如下，实时刷新多条任务执行进度，并提供执行状态等信息。用户输入起始网址，要爬取的网页总数，并提交，页面上显示一条</a:t>
            </a:r>
            <a:r>
              <a:rPr kumimoji="1" lang="zh-CN" altLang="en-US" smtClean="0"/>
              <a:t>新的任务记录。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72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2589" y="1493134"/>
            <a:ext cx="1125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详情页：展示选中任务的执行状态，网页处理数。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21" y="2099124"/>
            <a:ext cx="5317938" cy="43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4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2589" y="1493134"/>
            <a:ext cx="1125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选择其中某项任务查看结果，展示以某网址为入口的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任务，显示如下评分为前十的网址。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2" y="1985394"/>
            <a:ext cx="8093822" cy="46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6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452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9" name="直角三角形 3"/>
          <p:cNvSpPr>
            <a:spLocks/>
          </p:cNvSpPr>
          <p:nvPr/>
        </p:nvSpPr>
        <p:spPr bwMode="auto">
          <a:xfrm rot="-361567" flipH="1" flipV="1">
            <a:off x="10548938" y="203340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>
            <a:spLocks/>
          </p:cNvSpPr>
          <p:nvPr/>
        </p:nvSpPr>
        <p:spPr bwMode="auto">
          <a:xfrm rot="14975202" flipH="1">
            <a:off x="9380538" y="282556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71599" y="2393576"/>
            <a:ext cx="8565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通过本次实验，我们学习到了利用爬虫去爬取网页，并将网页之间的关系保存下来。然后，利用</a:t>
            </a:r>
            <a:r>
              <a:rPr lang="en-US" altLang="zh-CN" sz="2000" dirty="0" err="1"/>
              <a:t>XGraph</a:t>
            </a:r>
            <a:r>
              <a:rPr lang="zh-CN" altLang="en-US" sz="2000" dirty="0"/>
              <a:t>库中的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算法来计算每个网页的评分。在这个过程中，我们熟悉了</a:t>
            </a:r>
            <a:r>
              <a:rPr lang="en-US" altLang="zh-CN" sz="2000" dirty="0" err="1"/>
              <a:t>XGraph</a:t>
            </a:r>
            <a:r>
              <a:rPr lang="zh-CN" altLang="en-US" sz="2000" dirty="0"/>
              <a:t>的使用方法，了解了其它的一些计算图的方法。同时，我们对</a:t>
            </a:r>
            <a:r>
              <a:rPr lang="en-US" altLang="zh-CN" sz="2000" dirty="0"/>
              <a:t>PageRank</a:t>
            </a:r>
            <a:r>
              <a:rPr lang="zh-CN" altLang="en-US" sz="2000" dirty="0"/>
              <a:t>算法的原理又有了更深入的了解。</a:t>
            </a:r>
            <a:endParaRPr kumimoji="1"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069058" y="711963"/>
            <a:ext cx="2415870" cy="771525"/>
            <a:chOff x="0" y="0"/>
            <a:chExt cx="2415936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实验选题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7059085" y="1916841"/>
            <a:ext cx="2415870" cy="771525"/>
            <a:chOff x="0" y="0"/>
            <a:chExt cx="2415936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实验背景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7069058" y="3073857"/>
            <a:ext cx="2415870" cy="771525"/>
            <a:chOff x="0" y="0"/>
            <a:chExt cx="2415936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7059084" y="4152529"/>
            <a:ext cx="2415870" cy="771525"/>
            <a:chOff x="0" y="0"/>
            <a:chExt cx="2415936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059084" y="5152857"/>
            <a:ext cx="1800317" cy="771525"/>
            <a:chOff x="0" y="0"/>
            <a:chExt cx="1800366" cy="771525"/>
          </a:xfrm>
        </p:grpSpPr>
        <p:sp>
          <p:nvSpPr>
            <p:cNvPr id="18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8002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实验选题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1111169" y="2083444"/>
            <a:ext cx="999604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buFont typeface="Wingdings" charset="2"/>
              <a:buChar char="p"/>
            </a:pPr>
            <a:r>
              <a:rPr lang="zh-CN" altLang="en-US" sz="2000" dirty="0" smtClean="0">
                <a:solidFill>
                  <a:srgbClr val="09405E"/>
                </a:solidFill>
              </a:rPr>
              <a:t>题目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09405E"/>
                </a:solidFill>
              </a:rPr>
              <a:t>	爬虫</a:t>
            </a:r>
            <a:r>
              <a:rPr lang="en-US" altLang="zh-CN" sz="2000" dirty="0" smtClean="0">
                <a:solidFill>
                  <a:srgbClr val="09405E"/>
                </a:solidFill>
              </a:rPr>
              <a:t>+Spark</a:t>
            </a:r>
            <a:r>
              <a:rPr lang="zh-CN" altLang="en-US" sz="2000" dirty="0" smtClean="0">
                <a:solidFill>
                  <a:srgbClr val="09405E"/>
                </a:solidFill>
              </a:rPr>
              <a:t> </a:t>
            </a:r>
            <a:r>
              <a:rPr lang="en-US" altLang="zh-CN" sz="2000" dirty="0" smtClean="0">
                <a:solidFill>
                  <a:srgbClr val="09405E"/>
                </a:solidFill>
              </a:rPr>
              <a:t>PageRank</a:t>
            </a:r>
            <a:endParaRPr lang="zh-CN" altLang="en-US" sz="2000" dirty="0" smtClean="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rgbClr val="09405E"/>
              </a:solidFill>
            </a:endParaRPr>
          </a:p>
          <a:p>
            <a:pPr marL="285750" indent="-285750" algn="just" eaLnBrk="1" hangingPunct="1">
              <a:buFont typeface="Wingdings" charset="2"/>
              <a:buChar char="p"/>
            </a:pPr>
            <a:r>
              <a:rPr lang="zh-CN" altLang="en-US" sz="2000" dirty="0" smtClean="0">
                <a:solidFill>
                  <a:srgbClr val="09405E"/>
                </a:solidFill>
              </a:rPr>
              <a:t>实验</a:t>
            </a:r>
            <a:r>
              <a:rPr lang="zh-CN" altLang="en-US" sz="2000" dirty="0">
                <a:solidFill>
                  <a:srgbClr val="09405E"/>
                </a:solidFill>
              </a:rPr>
              <a:t>要求</a:t>
            </a:r>
          </a:p>
          <a:p>
            <a:pPr lvl="1" indent="0" algn="just" eaLnBrk="1" hangingPunct="1"/>
            <a:r>
              <a:rPr lang="zh-CN" altLang="en-US" sz="2000" dirty="0">
                <a:solidFill>
                  <a:srgbClr val="09405E"/>
                </a:solidFill>
              </a:rPr>
              <a:t>	自己爬取一个网站中的网页（例如：腾讯、新浪、</a:t>
            </a:r>
            <a:r>
              <a:rPr lang="en-US" altLang="zh-CN" sz="2000" dirty="0">
                <a:solidFill>
                  <a:srgbClr val="09405E"/>
                </a:solidFill>
              </a:rPr>
              <a:t>360</a:t>
            </a:r>
            <a:r>
              <a:rPr lang="zh-CN" altLang="en-US" sz="2000" dirty="0">
                <a:solidFill>
                  <a:srgbClr val="09405E"/>
                </a:solidFill>
              </a:rPr>
              <a:t>、搜狐等），网页数目不小于</a:t>
            </a:r>
            <a:r>
              <a:rPr lang="en-US" altLang="zh-CN" sz="2000" dirty="0">
                <a:solidFill>
                  <a:srgbClr val="09405E"/>
                </a:solidFill>
              </a:rPr>
              <a:t>10000</a:t>
            </a:r>
            <a:r>
              <a:rPr lang="zh-CN" altLang="en-US" sz="2000" dirty="0">
                <a:solidFill>
                  <a:srgbClr val="09405E"/>
                </a:solidFill>
              </a:rPr>
              <a:t>，使用</a:t>
            </a:r>
            <a:r>
              <a:rPr lang="en-US" altLang="zh-CN" sz="2000" dirty="0" err="1">
                <a:solidFill>
                  <a:srgbClr val="09405E"/>
                </a:solidFill>
              </a:rPr>
              <a:t>XGraph</a:t>
            </a:r>
            <a:r>
              <a:rPr lang="zh-CN" altLang="en-US" sz="2000" dirty="0">
                <a:solidFill>
                  <a:srgbClr val="09405E"/>
                </a:solidFill>
              </a:rPr>
              <a:t>建立图结构，并使用</a:t>
            </a:r>
            <a:r>
              <a:rPr lang="en-US" altLang="zh-CN" sz="2000" dirty="0">
                <a:solidFill>
                  <a:srgbClr val="09405E"/>
                </a:solidFill>
              </a:rPr>
              <a:t>PageRank</a:t>
            </a:r>
            <a:r>
              <a:rPr lang="zh-CN" altLang="en-US" sz="2000" dirty="0">
                <a:solidFill>
                  <a:srgbClr val="09405E"/>
                </a:solidFill>
              </a:rPr>
              <a:t>算法计算网页排序</a:t>
            </a:r>
            <a:r>
              <a:rPr lang="zh-CN" altLang="en-US" sz="2000" dirty="0" smtClean="0">
                <a:solidFill>
                  <a:srgbClr val="09405E"/>
                </a:solidFill>
              </a:rPr>
              <a:t>。</a:t>
            </a:r>
          </a:p>
          <a:p>
            <a:pPr lvl="1" indent="0" eaLnBrk="1" hangingPunct="1"/>
            <a:endParaRPr lang="zh-CN" altLang="en-US" sz="2000" dirty="0" smtClean="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9405E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1111169" y="2083444"/>
            <a:ext cx="999604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buFont typeface="Wingdings" charset="2"/>
              <a:buChar char="p"/>
            </a:pPr>
            <a:r>
              <a:rPr lang="zh-CN" altLang="en-US" sz="2000" dirty="0" smtClean="0">
                <a:solidFill>
                  <a:srgbClr val="09405E"/>
                </a:solidFill>
              </a:rPr>
              <a:t>实验背景</a:t>
            </a:r>
          </a:p>
          <a:p>
            <a:pPr algn="just" eaLnBrk="1" hangingPunct="1"/>
            <a:r>
              <a:rPr lang="zh-CN" altLang="en-US" sz="2000" dirty="0">
                <a:solidFill>
                  <a:srgbClr val="09405E"/>
                </a:solidFill>
              </a:rPr>
              <a:t>	</a:t>
            </a:r>
            <a:r>
              <a:rPr lang="zh-CN" altLang="en-US" sz="2000" dirty="0" smtClean="0">
                <a:solidFill>
                  <a:srgbClr val="09405E"/>
                </a:solidFill>
              </a:rPr>
              <a:t>为了满足各种</a:t>
            </a:r>
            <a:r>
              <a:rPr lang="en-US" altLang="zh-CN" sz="2000" dirty="0" err="1" smtClean="0">
                <a:solidFill>
                  <a:srgbClr val="09405E"/>
                </a:solidFill>
              </a:rPr>
              <a:t>url</a:t>
            </a:r>
            <a:r>
              <a:rPr lang="zh-CN" altLang="en-US" sz="2000" dirty="0" smtClean="0">
                <a:solidFill>
                  <a:srgbClr val="09405E"/>
                </a:solidFill>
              </a:rPr>
              <a:t>地址的访问热度，实现对各大网址进行评分，从中</a:t>
            </a:r>
            <a:r>
              <a:rPr lang="zh-CN" altLang="en-US" sz="2000" dirty="0" smtClean="0">
                <a:solidFill>
                  <a:srgbClr val="09405E"/>
                </a:solidFill>
              </a:rPr>
              <a:t>选取</a:t>
            </a:r>
            <a:r>
              <a:rPr lang="zh-CN" altLang="en-US" sz="2000" dirty="0" smtClean="0">
                <a:solidFill>
                  <a:srgbClr val="09405E"/>
                </a:solidFill>
              </a:rPr>
              <a:t>评分为</a:t>
            </a:r>
            <a:r>
              <a:rPr lang="en-US" altLang="zh-CN" sz="2000" dirty="0" smtClean="0">
                <a:solidFill>
                  <a:srgbClr val="09405E"/>
                </a:solidFill>
              </a:rPr>
              <a:t>top10</a:t>
            </a:r>
            <a:r>
              <a:rPr lang="zh-CN" altLang="en-US" sz="2000" dirty="0" smtClean="0">
                <a:solidFill>
                  <a:srgbClr val="09405E"/>
                </a:solidFill>
              </a:rPr>
              <a:t>的</a:t>
            </a:r>
            <a:r>
              <a:rPr lang="en-US" altLang="zh-CN" sz="2000" dirty="0" err="1" smtClean="0">
                <a:solidFill>
                  <a:srgbClr val="09405E"/>
                </a:solidFill>
              </a:rPr>
              <a:t>url</a:t>
            </a:r>
            <a:r>
              <a:rPr lang="zh-CN" altLang="en-US" sz="2000" dirty="0" smtClean="0">
                <a:solidFill>
                  <a:srgbClr val="09405E"/>
                </a:solidFill>
              </a:rPr>
              <a:t>地址，</a:t>
            </a:r>
            <a:r>
              <a:rPr lang="zh-CN" altLang="en-US" sz="2000" dirty="0" smtClean="0">
                <a:solidFill>
                  <a:srgbClr val="09405E"/>
                </a:solidFill>
              </a:rPr>
              <a:t>从侧面体现出网址的访问热度</a:t>
            </a:r>
            <a:r>
              <a:rPr lang="zh-CN" altLang="en-US" sz="2000" dirty="0" smtClean="0">
                <a:solidFill>
                  <a:srgbClr val="09405E"/>
                </a:solidFill>
              </a:rPr>
              <a:t>。</a:t>
            </a:r>
            <a:endParaRPr lang="zh-CN" altLang="en-US" sz="2000" dirty="0" smtClean="0">
              <a:solidFill>
                <a:srgbClr val="09405E"/>
              </a:solidFill>
            </a:endParaRPr>
          </a:p>
          <a:p>
            <a:pPr algn="just" eaLnBrk="1" hangingPunct="1"/>
            <a:endParaRPr lang="zh-CN" altLang="en-US" sz="2000" dirty="0" smtClean="0">
              <a:solidFill>
                <a:srgbClr val="09405E"/>
              </a:solidFill>
            </a:endParaRPr>
          </a:p>
          <a:p>
            <a:pPr marL="285750" indent="-285750" algn="just" eaLnBrk="1" hangingPunct="1">
              <a:buFont typeface="Wingdings" charset="2"/>
              <a:buChar char="p"/>
            </a:pPr>
            <a:r>
              <a:rPr lang="zh-CN" altLang="en-US" sz="2000" dirty="0">
                <a:solidFill>
                  <a:srgbClr val="09405E"/>
                </a:solidFill>
              </a:rPr>
              <a:t>实验目的</a:t>
            </a:r>
          </a:p>
          <a:p>
            <a:pPr algn="just" eaLnBrk="1" hangingPunct="1"/>
            <a:r>
              <a:rPr lang="zh-CN" altLang="en-US" sz="2000" dirty="0">
                <a:solidFill>
                  <a:srgbClr val="09405E"/>
                </a:solidFill>
              </a:rPr>
              <a:t>	</a:t>
            </a:r>
            <a:r>
              <a:rPr lang="mr-IN" altLang="zh-CN" sz="2000" dirty="0">
                <a:solidFill>
                  <a:srgbClr val="09405E"/>
                </a:solidFill>
              </a:rPr>
              <a:t> </a:t>
            </a:r>
            <a:r>
              <a:rPr lang="zh-CN" altLang="mr-IN" sz="2000" dirty="0">
                <a:solidFill>
                  <a:srgbClr val="09405E"/>
                </a:solidFill>
              </a:rPr>
              <a:t>熟悉并掌握</a:t>
            </a:r>
            <a:r>
              <a:rPr lang="mr-IN" altLang="zh-CN" sz="2000" dirty="0" err="1">
                <a:solidFill>
                  <a:srgbClr val="09405E"/>
                </a:solidFill>
              </a:rPr>
              <a:t>XGraph</a:t>
            </a:r>
            <a:r>
              <a:rPr lang="zh-CN" altLang="mr-IN" sz="2000" dirty="0">
                <a:solidFill>
                  <a:srgbClr val="09405E"/>
                </a:solidFill>
              </a:rPr>
              <a:t>；了解</a:t>
            </a:r>
            <a:r>
              <a:rPr lang="mr-IN" altLang="zh-CN" sz="2000" dirty="0" err="1">
                <a:solidFill>
                  <a:srgbClr val="09405E"/>
                </a:solidFill>
              </a:rPr>
              <a:t>PageRank</a:t>
            </a:r>
            <a:r>
              <a:rPr lang="zh-CN" altLang="mr-IN" sz="2000" dirty="0">
                <a:solidFill>
                  <a:srgbClr val="09405E"/>
                </a:solidFill>
              </a:rPr>
              <a:t>算法的原理</a:t>
            </a:r>
            <a:r>
              <a:rPr lang="zh-CN" altLang="en-US" sz="2000" dirty="0">
                <a:solidFill>
                  <a:srgbClr val="09405E"/>
                </a:solidFill>
              </a:rPr>
              <a:t>。</a:t>
            </a:r>
          </a:p>
          <a:p>
            <a:pPr algn="just" eaLnBrk="1" hangingPunct="1"/>
            <a:endParaRPr lang="zh-CN" altLang="en-US" sz="2000" dirty="0" smtClean="0">
              <a:solidFill>
                <a:srgbClr val="094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56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泪滴形 90"/>
          <p:cNvSpPr>
            <a:spLocks/>
          </p:cNvSpPr>
          <p:nvPr/>
        </p:nvSpPr>
        <p:spPr bwMode="auto">
          <a:xfrm rot="8100000">
            <a:off x="479527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1" name="泪滴形 91"/>
          <p:cNvSpPr>
            <a:spLocks/>
          </p:cNvSpPr>
          <p:nvPr/>
        </p:nvSpPr>
        <p:spPr bwMode="auto">
          <a:xfrm rot="8100000">
            <a:off x="7525679" y="1682750"/>
            <a:ext cx="2062163" cy="2063750"/>
          </a:xfrm>
          <a:custGeom>
            <a:avLst/>
            <a:gdLst>
              <a:gd name="T0" fmla="*/ 0 w 2063468"/>
              <a:gd name="T1" fmla="*/ 1032016 h 2063468"/>
              <a:gd name="T2" fmla="*/ 1030430 w 2063468"/>
              <a:gd name="T3" fmla="*/ 0 h 2063468"/>
              <a:gd name="T4" fmla="*/ 2060859 w 2063468"/>
              <a:gd name="T5" fmla="*/ 0 h 2063468"/>
              <a:gd name="T6" fmla="*/ 2060859 w 2063468"/>
              <a:gd name="T7" fmla="*/ 1032016 h 2063468"/>
              <a:gd name="T8" fmla="*/ 1030430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3" name="泪滴形 89"/>
          <p:cNvSpPr>
            <a:spLocks/>
          </p:cNvSpPr>
          <p:nvPr/>
        </p:nvSpPr>
        <p:spPr bwMode="auto">
          <a:xfrm rot="8100000">
            <a:off x="2093254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实验步骤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776" name="泪滴形 1"/>
          <p:cNvSpPr>
            <a:spLocks/>
          </p:cNvSpPr>
          <p:nvPr/>
        </p:nvSpPr>
        <p:spPr bwMode="auto">
          <a:xfrm rot="8100000">
            <a:off x="2309901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7" name="泪滴形 73"/>
          <p:cNvSpPr>
            <a:spLocks/>
          </p:cNvSpPr>
          <p:nvPr/>
        </p:nvSpPr>
        <p:spPr bwMode="auto">
          <a:xfrm rot="8100000">
            <a:off x="5026114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8" name="泪滴形 74"/>
          <p:cNvSpPr>
            <a:spLocks/>
          </p:cNvSpPr>
          <p:nvPr/>
        </p:nvSpPr>
        <p:spPr bwMode="auto">
          <a:xfrm rot="8100000">
            <a:off x="7740739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0" name="Freeform 36"/>
          <p:cNvSpPr>
            <a:spLocks noEditPoints="1"/>
          </p:cNvSpPr>
          <p:nvPr/>
        </p:nvSpPr>
        <p:spPr bwMode="auto">
          <a:xfrm>
            <a:off x="2678201" y="2381250"/>
            <a:ext cx="876300" cy="666750"/>
          </a:xfrm>
          <a:custGeom>
            <a:avLst/>
            <a:gdLst>
              <a:gd name="T0" fmla="*/ 835533666 w 286"/>
              <a:gd name="T1" fmla="*/ 500360540 h 217"/>
              <a:gd name="T2" fmla="*/ 1849437278 w 286"/>
              <a:gd name="T3" fmla="*/ 481479532 h 217"/>
              <a:gd name="T4" fmla="*/ 1755556747 w 286"/>
              <a:gd name="T5" fmla="*/ 566445605 h 217"/>
              <a:gd name="T6" fmla="*/ 938802251 w 286"/>
              <a:gd name="T7" fmla="*/ 585326613 h 217"/>
              <a:gd name="T8" fmla="*/ 1126560250 w 286"/>
              <a:gd name="T9" fmla="*/ 755258758 h 217"/>
              <a:gd name="T10" fmla="*/ 1558410694 w 286"/>
              <a:gd name="T11" fmla="*/ 736377750 h 217"/>
              <a:gd name="T12" fmla="*/ 1351873525 w 286"/>
              <a:gd name="T13" fmla="*/ 519241548 h 217"/>
              <a:gd name="T14" fmla="*/ 1351873525 w 286"/>
              <a:gd name="T15" fmla="*/ 774142839 h 217"/>
              <a:gd name="T16" fmla="*/ 1351873525 w 286"/>
              <a:gd name="T17" fmla="*/ 1085687153 h 217"/>
              <a:gd name="T18" fmla="*/ 1351873525 w 286"/>
              <a:gd name="T19" fmla="*/ 774142839 h 217"/>
              <a:gd name="T20" fmla="*/ 103268585 w 286"/>
              <a:gd name="T21" fmla="*/ 1944796065 h 217"/>
              <a:gd name="T22" fmla="*/ 103268585 w 286"/>
              <a:gd name="T23" fmla="*/ 2048643145 h 217"/>
              <a:gd name="T24" fmla="*/ 2147483646 w 286"/>
              <a:gd name="T25" fmla="*/ 1925911984 h 217"/>
              <a:gd name="T26" fmla="*/ 2147483646 w 286"/>
              <a:gd name="T27" fmla="*/ 1671013766 h 217"/>
              <a:gd name="T28" fmla="*/ 2147483646 w 286"/>
              <a:gd name="T29" fmla="*/ 198255194 h 217"/>
              <a:gd name="T30" fmla="*/ 488175700 w 286"/>
              <a:gd name="T31" fmla="*/ 0 h 217"/>
              <a:gd name="T32" fmla="*/ 291029648 w 286"/>
              <a:gd name="T33" fmla="*/ 1265061339 h 217"/>
              <a:gd name="T34" fmla="*/ 18776106 w 286"/>
              <a:gd name="T35" fmla="*/ 1784302887 h 217"/>
              <a:gd name="T36" fmla="*/ 2147483646 w 286"/>
              <a:gd name="T37" fmla="*/ 1831506944 h 217"/>
              <a:gd name="T38" fmla="*/ 2147483646 w 286"/>
              <a:gd name="T39" fmla="*/ 1671013766 h 217"/>
              <a:gd name="T40" fmla="*/ 460011540 w 286"/>
              <a:gd name="T41" fmla="*/ 160493177 h 217"/>
              <a:gd name="T42" fmla="*/ 2147483646 w 286"/>
              <a:gd name="T43" fmla="*/ 132170129 h 217"/>
              <a:gd name="T44" fmla="*/ 2147483646 w 286"/>
              <a:gd name="T45" fmla="*/ 226578242 h 217"/>
              <a:gd name="T46" fmla="*/ 2147483646 w 286"/>
              <a:gd name="T47" fmla="*/ 1198976274 h 217"/>
              <a:gd name="T48" fmla="*/ 525727912 w 286"/>
              <a:gd name="T49" fmla="*/ 1227296250 h 217"/>
              <a:gd name="T50" fmla="*/ 431847381 w 286"/>
              <a:gd name="T51" fmla="*/ 1132891210 h 217"/>
              <a:gd name="T52" fmla="*/ 403683221 w 286"/>
              <a:gd name="T53" fmla="*/ 1350027411 h 217"/>
              <a:gd name="T54" fmla="*/ 2147483646 w 286"/>
              <a:gd name="T55" fmla="*/ 1425554516 h 217"/>
              <a:gd name="T56" fmla="*/ 403683221 w 286"/>
              <a:gd name="T57" fmla="*/ 1350027411 h 217"/>
              <a:gd name="T58" fmla="*/ 2147483646 w 286"/>
              <a:gd name="T59" fmla="*/ 1482197540 h 217"/>
              <a:gd name="T60" fmla="*/ 272253541 w 286"/>
              <a:gd name="T61" fmla="*/ 1557724645 h 217"/>
              <a:gd name="T62" fmla="*/ 910638091 w 286"/>
              <a:gd name="T63" fmla="*/ 1689894774 h 217"/>
              <a:gd name="T64" fmla="*/ 234701329 w 286"/>
              <a:gd name="T65" fmla="*/ 1614367669 h 217"/>
              <a:gd name="T66" fmla="*/ 910638091 w 286"/>
              <a:gd name="T67" fmla="*/ 1689894774 h 217"/>
              <a:gd name="T68" fmla="*/ 1746168693 w 286"/>
              <a:gd name="T69" fmla="*/ 1614367669 h 217"/>
              <a:gd name="T70" fmla="*/ 2147483646 w 286"/>
              <a:gd name="T71" fmla="*/ 1689894774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文本框 7"/>
          <p:cNvSpPr txBox="1">
            <a:spLocks noChangeArrowheads="1"/>
          </p:cNvSpPr>
          <p:nvPr/>
        </p:nvSpPr>
        <p:spPr bwMode="auto">
          <a:xfrm>
            <a:off x="2327269" y="4117975"/>
            <a:ext cx="15696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系统需求分析</a:t>
            </a:r>
            <a:endParaRPr lang="en-US" altLang="zh-CN" b="1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785" name="文本框 86"/>
          <p:cNvSpPr txBox="1">
            <a:spLocks noChangeArrowheads="1"/>
          </p:cNvSpPr>
          <p:nvPr/>
        </p:nvSpPr>
        <p:spPr bwMode="auto">
          <a:xfrm>
            <a:off x="5049085" y="4117975"/>
            <a:ext cx="15696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系统技术方案</a:t>
            </a:r>
            <a:endParaRPr lang="en-US" altLang="zh-CN" b="1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786" name="文本框 87"/>
          <p:cNvSpPr txBox="1">
            <a:spLocks noChangeArrowheads="1"/>
          </p:cNvSpPr>
          <p:nvPr/>
        </p:nvSpPr>
        <p:spPr bwMode="auto">
          <a:xfrm>
            <a:off x="7633162" y="411797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16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0"/>
          <p:cNvSpPr>
            <a:spLocks noEditPoints="1"/>
          </p:cNvSpPr>
          <p:nvPr/>
        </p:nvSpPr>
        <p:spPr bwMode="auto">
          <a:xfrm>
            <a:off x="5495220" y="2306638"/>
            <a:ext cx="744538" cy="844550"/>
          </a:xfrm>
          <a:custGeom>
            <a:avLst/>
            <a:gdLst>
              <a:gd name="T0" fmla="*/ 958112862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2147483646 h 102"/>
              <a:gd name="T12" fmla="*/ 2147483646 w 90"/>
              <a:gd name="T13" fmla="*/ 2147483646 h 102"/>
              <a:gd name="T14" fmla="*/ 2147483646 w 90"/>
              <a:gd name="T15" fmla="*/ 2147483646 h 102"/>
              <a:gd name="T16" fmla="*/ 2147483646 w 90"/>
              <a:gd name="T17" fmla="*/ 2147483646 h 102"/>
              <a:gd name="T18" fmla="*/ 0 w 90"/>
              <a:gd name="T19" fmla="*/ 2147483646 h 102"/>
              <a:gd name="T20" fmla="*/ 0 w 90"/>
              <a:gd name="T21" fmla="*/ 2147483646 h 102"/>
              <a:gd name="T22" fmla="*/ 0 w 90"/>
              <a:gd name="T23" fmla="*/ 2147483646 h 102"/>
              <a:gd name="T24" fmla="*/ 68439587 w 90"/>
              <a:gd name="T25" fmla="*/ 1919587631 h 102"/>
              <a:gd name="T26" fmla="*/ 479060567 w 90"/>
              <a:gd name="T27" fmla="*/ 1371135205 h 102"/>
              <a:gd name="T28" fmla="*/ 547491882 w 90"/>
              <a:gd name="T29" fmla="*/ 1302577617 h 102"/>
              <a:gd name="T30" fmla="*/ 684362784 w 90"/>
              <a:gd name="T31" fmla="*/ 1302577617 h 102"/>
              <a:gd name="T32" fmla="*/ 2053096626 w 90"/>
              <a:gd name="T33" fmla="*/ 1302577617 h 102"/>
              <a:gd name="T34" fmla="*/ 2147483646 w 90"/>
              <a:gd name="T35" fmla="*/ 205672765 h 102"/>
              <a:gd name="T36" fmla="*/ 2147483646 w 90"/>
              <a:gd name="T37" fmla="*/ 0 h 102"/>
              <a:gd name="T38" fmla="*/ 2147483646 w 90"/>
              <a:gd name="T39" fmla="*/ 205672765 h 102"/>
              <a:gd name="T40" fmla="*/ 2147483646 w 90"/>
              <a:gd name="T41" fmla="*/ 1302577617 h 102"/>
              <a:gd name="T42" fmla="*/ 2147483646 w 90"/>
              <a:gd name="T43" fmla="*/ 1302577617 h 102"/>
              <a:gd name="T44" fmla="*/ 2147483646 w 90"/>
              <a:gd name="T45" fmla="*/ 1576807970 h 102"/>
              <a:gd name="T46" fmla="*/ 2147483646 w 90"/>
              <a:gd name="T47" fmla="*/ 2147483646 h 102"/>
              <a:gd name="T48" fmla="*/ 2147483646 w 90"/>
              <a:gd name="T49" fmla="*/ 2147483646 h 102"/>
              <a:gd name="T50" fmla="*/ 2147483646 w 90"/>
              <a:gd name="T51" fmla="*/ 2147483646 h 102"/>
              <a:gd name="T52" fmla="*/ 2147483646 w 90"/>
              <a:gd name="T53" fmla="*/ 2147483646 h 102"/>
              <a:gd name="T54" fmla="*/ 2147483646 w 90"/>
              <a:gd name="T55" fmla="*/ 2147483646 h 102"/>
              <a:gd name="T56" fmla="*/ 2147483646 w 90"/>
              <a:gd name="T57" fmla="*/ 822682779 h 102"/>
              <a:gd name="T58" fmla="*/ 1710915233 w 90"/>
              <a:gd name="T59" fmla="*/ 2147483646 h 102"/>
              <a:gd name="T60" fmla="*/ 889673274 w 90"/>
              <a:gd name="T61" fmla="*/ 2147483646 h 102"/>
              <a:gd name="T62" fmla="*/ 1505604744 w 90"/>
              <a:gd name="T63" fmla="*/ 1919587631 h 102"/>
              <a:gd name="T64" fmla="*/ 752802372 w 90"/>
              <a:gd name="T65" fmla="*/ 1919587631 h 102"/>
              <a:gd name="T66" fmla="*/ 615931469 w 90"/>
              <a:gd name="T67" fmla="*/ 2125260396 h 102"/>
              <a:gd name="T68" fmla="*/ 615931469 w 90"/>
              <a:gd name="T69" fmla="*/ 2147483646 h 102"/>
              <a:gd name="T70" fmla="*/ 684362784 w 90"/>
              <a:gd name="T71" fmla="*/ 2147483646 h 102"/>
              <a:gd name="T72" fmla="*/ 958112862 w 90"/>
              <a:gd name="T73" fmla="*/ 2147483646 h 102"/>
              <a:gd name="T74" fmla="*/ 2147483646 w 90"/>
              <a:gd name="T75" fmla="*/ 2147483646 h 102"/>
              <a:gd name="T76" fmla="*/ 2147483646 w 90"/>
              <a:gd name="T77" fmla="*/ 2147483646 h 102"/>
              <a:gd name="T78" fmla="*/ 2147483646 w 90"/>
              <a:gd name="T79" fmla="*/ 2147483646 h 102"/>
              <a:gd name="T80" fmla="*/ 2147483646 w 90"/>
              <a:gd name="T81" fmla="*/ 2147483646 h 102"/>
              <a:gd name="T82" fmla="*/ 2147483646 w 90"/>
              <a:gd name="T83" fmla="*/ 2147483646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0"/>
              <a:gd name="T127" fmla="*/ 0 h 102"/>
              <a:gd name="T128" fmla="*/ 90 w 90"/>
              <a:gd name="T129" fmla="*/ 102 h 10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36"/>
          <p:cNvSpPr>
            <a:spLocks noEditPoints="1"/>
          </p:cNvSpPr>
          <p:nvPr/>
        </p:nvSpPr>
        <p:spPr bwMode="auto">
          <a:xfrm>
            <a:off x="8282982" y="2381250"/>
            <a:ext cx="876300" cy="666750"/>
          </a:xfrm>
          <a:custGeom>
            <a:avLst/>
            <a:gdLst>
              <a:gd name="T0" fmla="*/ 835533666 w 286"/>
              <a:gd name="T1" fmla="*/ 500360540 h 217"/>
              <a:gd name="T2" fmla="*/ 1849437278 w 286"/>
              <a:gd name="T3" fmla="*/ 481479532 h 217"/>
              <a:gd name="T4" fmla="*/ 1755556747 w 286"/>
              <a:gd name="T5" fmla="*/ 566445605 h 217"/>
              <a:gd name="T6" fmla="*/ 938802251 w 286"/>
              <a:gd name="T7" fmla="*/ 585326613 h 217"/>
              <a:gd name="T8" fmla="*/ 1126560250 w 286"/>
              <a:gd name="T9" fmla="*/ 755258758 h 217"/>
              <a:gd name="T10" fmla="*/ 1558410694 w 286"/>
              <a:gd name="T11" fmla="*/ 736377750 h 217"/>
              <a:gd name="T12" fmla="*/ 1351873525 w 286"/>
              <a:gd name="T13" fmla="*/ 519241548 h 217"/>
              <a:gd name="T14" fmla="*/ 1351873525 w 286"/>
              <a:gd name="T15" fmla="*/ 774142839 h 217"/>
              <a:gd name="T16" fmla="*/ 1351873525 w 286"/>
              <a:gd name="T17" fmla="*/ 1085687153 h 217"/>
              <a:gd name="T18" fmla="*/ 1351873525 w 286"/>
              <a:gd name="T19" fmla="*/ 774142839 h 217"/>
              <a:gd name="T20" fmla="*/ 103268585 w 286"/>
              <a:gd name="T21" fmla="*/ 1944796065 h 217"/>
              <a:gd name="T22" fmla="*/ 103268585 w 286"/>
              <a:gd name="T23" fmla="*/ 2048643145 h 217"/>
              <a:gd name="T24" fmla="*/ 2147483646 w 286"/>
              <a:gd name="T25" fmla="*/ 1925911984 h 217"/>
              <a:gd name="T26" fmla="*/ 2147483646 w 286"/>
              <a:gd name="T27" fmla="*/ 1671013766 h 217"/>
              <a:gd name="T28" fmla="*/ 2147483646 w 286"/>
              <a:gd name="T29" fmla="*/ 198255194 h 217"/>
              <a:gd name="T30" fmla="*/ 488175700 w 286"/>
              <a:gd name="T31" fmla="*/ 0 h 217"/>
              <a:gd name="T32" fmla="*/ 291029648 w 286"/>
              <a:gd name="T33" fmla="*/ 1265061339 h 217"/>
              <a:gd name="T34" fmla="*/ 18776106 w 286"/>
              <a:gd name="T35" fmla="*/ 1784302887 h 217"/>
              <a:gd name="T36" fmla="*/ 2147483646 w 286"/>
              <a:gd name="T37" fmla="*/ 1831506944 h 217"/>
              <a:gd name="T38" fmla="*/ 2147483646 w 286"/>
              <a:gd name="T39" fmla="*/ 1671013766 h 217"/>
              <a:gd name="T40" fmla="*/ 460011540 w 286"/>
              <a:gd name="T41" fmla="*/ 160493177 h 217"/>
              <a:gd name="T42" fmla="*/ 2147483646 w 286"/>
              <a:gd name="T43" fmla="*/ 132170129 h 217"/>
              <a:gd name="T44" fmla="*/ 2147483646 w 286"/>
              <a:gd name="T45" fmla="*/ 226578242 h 217"/>
              <a:gd name="T46" fmla="*/ 2147483646 w 286"/>
              <a:gd name="T47" fmla="*/ 1198976274 h 217"/>
              <a:gd name="T48" fmla="*/ 525727912 w 286"/>
              <a:gd name="T49" fmla="*/ 1227296250 h 217"/>
              <a:gd name="T50" fmla="*/ 431847381 w 286"/>
              <a:gd name="T51" fmla="*/ 1132891210 h 217"/>
              <a:gd name="T52" fmla="*/ 403683221 w 286"/>
              <a:gd name="T53" fmla="*/ 1350027411 h 217"/>
              <a:gd name="T54" fmla="*/ 2147483646 w 286"/>
              <a:gd name="T55" fmla="*/ 1425554516 h 217"/>
              <a:gd name="T56" fmla="*/ 403683221 w 286"/>
              <a:gd name="T57" fmla="*/ 1350027411 h 217"/>
              <a:gd name="T58" fmla="*/ 2147483646 w 286"/>
              <a:gd name="T59" fmla="*/ 1482197540 h 217"/>
              <a:gd name="T60" fmla="*/ 272253541 w 286"/>
              <a:gd name="T61" fmla="*/ 1557724645 h 217"/>
              <a:gd name="T62" fmla="*/ 910638091 w 286"/>
              <a:gd name="T63" fmla="*/ 1689894774 h 217"/>
              <a:gd name="T64" fmla="*/ 234701329 w 286"/>
              <a:gd name="T65" fmla="*/ 1614367669 h 217"/>
              <a:gd name="T66" fmla="*/ 910638091 w 286"/>
              <a:gd name="T67" fmla="*/ 1689894774 h 217"/>
              <a:gd name="T68" fmla="*/ 1746168693 w 286"/>
              <a:gd name="T69" fmla="*/ 1614367669 h 217"/>
              <a:gd name="T70" fmla="*/ 2147483646 w 286"/>
              <a:gd name="T71" fmla="*/ 1689894774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36462" y="4210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09405E"/>
                </a:solidFill>
              </a:rPr>
              <a:t>系统实现</a:t>
            </a:r>
            <a:endParaRPr kumimoji="1" lang="zh-CN" altLang="en-US" b="1" dirty="0">
              <a:solidFill>
                <a:srgbClr val="09405E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5101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80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1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3796" name="任意多边形 53"/>
          <p:cNvSpPr>
            <a:spLocks/>
          </p:cNvSpPr>
          <p:nvPr/>
        </p:nvSpPr>
        <p:spPr bwMode="auto">
          <a:xfrm>
            <a:off x="1519238" y="2690813"/>
            <a:ext cx="9153525" cy="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0 h 1349828"/>
              <a:gd name="T4" fmla="*/ 10004727 w 8374743"/>
              <a:gd name="T5" fmla="*/ 0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0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noFill/>
          <a:ln w="25400">
            <a:solidFill>
              <a:srgbClr val="09405E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7" name="椭圆 54"/>
          <p:cNvSpPr>
            <a:spLocks noChangeArrowheads="1"/>
          </p:cNvSpPr>
          <p:nvPr/>
        </p:nvSpPr>
        <p:spPr bwMode="auto"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798" name="椭圆形标注 55"/>
          <p:cNvSpPr>
            <a:spLocks noChangeArrowheads="1"/>
          </p:cNvSpPr>
          <p:nvPr/>
        </p:nvSpPr>
        <p:spPr bwMode="auto">
          <a:xfrm flipH="1">
            <a:off x="901858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33799" name="椭圆 56"/>
          <p:cNvSpPr>
            <a:spLocks noChangeArrowheads="1"/>
          </p:cNvSpPr>
          <p:nvPr/>
        </p:nvSpPr>
        <p:spPr bwMode="auto"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0" name="椭圆形标注 57"/>
          <p:cNvSpPr>
            <a:spLocks noChangeArrowheads="1"/>
          </p:cNvSpPr>
          <p:nvPr/>
        </p:nvSpPr>
        <p:spPr bwMode="auto">
          <a:xfrm flipH="1">
            <a:off x="259873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a</a:t>
            </a:r>
            <a:endParaRPr lang="en-US" altLang="zh-CN" sz="24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1" name="椭圆 58"/>
          <p:cNvSpPr>
            <a:spLocks noChangeArrowheads="1"/>
          </p:cNvSpPr>
          <p:nvPr/>
        </p:nvSpPr>
        <p:spPr bwMode="auto"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2" name="椭圆形标注 59"/>
          <p:cNvSpPr>
            <a:spLocks noChangeArrowheads="1"/>
          </p:cNvSpPr>
          <p:nvPr/>
        </p:nvSpPr>
        <p:spPr bwMode="auto">
          <a:xfrm flipH="1">
            <a:off x="4749800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803" name="椭圆 60"/>
          <p:cNvSpPr>
            <a:spLocks noChangeArrowheads="1"/>
          </p:cNvSpPr>
          <p:nvPr/>
        </p:nvSpPr>
        <p:spPr bwMode="auto"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4" name="椭圆形标注 61"/>
          <p:cNvSpPr>
            <a:spLocks noChangeArrowheads="1"/>
          </p:cNvSpPr>
          <p:nvPr/>
        </p:nvSpPr>
        <p:spPr bwMode="auto">
          <a:xfrm flipH="1">
            <a:off x="6881813" y="1844675"/>
            <a:ext cx="719137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3805" name="任意多边形 62"/>
          <p:cNvSpPr>
            <a:spLocks/>
          </p:cNvSpPr>
          <p:nvPr/>
        </p:nvSpPr>
        <p:spPr bwMode="auto">
          <a:xfrm>
            <a:off x="20716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</a:rPr>
              <a:t>用户能够给定任意且合法的网址作为爬虫的起始网站，并给定爬取网站的最大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数量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任意多边形 63"/>
          <p:cNvSpPr>
            <a:spLocks/>
          </p:cNvSpPr>
          <p:nvPr/>
        </p:nvSpPr>
        <p:spPr bwMode="auto">
          <a:xfrm>
            <a:off x="4131655" y="2852177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系统后端根据用户的请求，返回给用户</a:t>
            </a:r>
            <a:r>
              <a:rPr lang="en-US" altLang="zh-CN" sz="1600" b="1" dirty="0">
                <a:solidFill>
                  <a:schemeClr val="bg1"/>
                </a:solidFill>
              </a:rPr>
              <a:t>PageRank</a:t>
            </a:r>
            <a:r>
              <a:rPr lang="zh-CN" altLang="en-US" sz="1600" b="1" dirty="0">
                <a:solidFill>
                  <a:schemeClr val="bg1"/>
                </a:solidFill>
              </a:rPr>
              <a:t>评分最高的前</a:t>
            </a:r>
            <a:r>
              <a:rPr lang="en-US" altLang="zh-CN" sz="1600" b="1" dirty="0">
                <a:solidFill>
                  <a:schemeClr val="bg1"/>
                </a:solidFill>
              </a:rPr>
              <a:t>10</a:t>
            </a:r>
            <a:r>
              <a:rPr lang="zh-CN" altLang="en-US" sz="1600" b="1" dirty="0">
                <a:solidFill>
                  <a:schemeClr val="bg1"/>
                </a:solidFill>
              </a:rPr>
              <a:t>个网站的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链接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807" name="任意多边形 64"/>
          <p:cNvSpPr>
            <a:spLocks/>
          </p:cNvSpPr>
          <p:nvPr/>
        </p:nvSpPr>
        <p:spPr bwMode="auto">
          <a:xfrm>
            <a:off x="6353175" y="2851150"/>
            <a:ext cx="1776413" cy="2747963"/>
          </a:xfrm>
          <a:custGeom>
            <a:avLst/>
            <a:gdLst>
              <a:gd name="T0" fmla="*/ 2161764 w 1293018"/>
              <a:gd name="T1" fmla="*/ 0 h 2000700"/>
              <a:gd name="T2" fmla="*/ 2359074 w 1293018"/>
              <a:gd name="T3" fmla="*/ 339933 h 2000700"/>
              <a:gd name="T4" fmla="*/ 3013197 w 1293018"/>
              <a:gd name="T5" fmla="*/ 339933 h 2000700"/>
              <a:gd name="T6" fmla="*/ 3352916 w 1293018"/>
              <a:gd name="T7" fmla="*/ 679393 h 2000700"/>
              <a:gd name="T8" fmla="*/ 3352916 w 1293018"/>
              <a:gd name="T9" fmla="*/ 4844584 h 2000700"/>
              <a:gd name="T10" fmla="*/ 3013197 w 1293018"/>
              <a:gd name="T11" fmla="*/ 5184044 h 2000700"/>
              <a:gd name="T12" fmla="*/ 339719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9719 w 1293018"/>
              <a:gd name="T19" fmla="*/ 339933 h 2000700"/>
              <a:gd name="T20" fmla="*/ 1964450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</a:rPr>
              <a:t>用户可通过</a:t>
            </a:r>
            <a:r>
              <a:rPr lang="en-US" altLang="zh-CN" sz="1600" b="1" dirty="0">
                <a:solidFill>
                  <a:schemeClr val="bg1"/>
                </a:solidFill>
              </a:rPr>
              <a:t>【</a:t>
            </a:r>
            <a:r>
              <a:rPr lang="zh-CN" altLang="en-US" sz="1600" b="1" dirty="0">
                <a:solidFill>
                  <a:schemeClr val="bg1"/>
                </a:solidFill>
              </a:rPr>
              <a:t>详情</a:t>
            </a:r>
            <a:r>
              <a:rPr lang="en-US" altLang="zh-CN" sz="1600" b="1" dirty="0">
                <a:solidFill>
                  <a:schemeClr val="bg1"/>
                </a:solidFill>
              </a:rPr>
              <a:t>】</a:t>
            </a:r>
            <a:r>
              <a:rPr lang="zh-CN" altLang="en-US" sz="1600" b="1" dirty="0">
                <a:solidFill>
                  <a:schemeClr val="bg1"/>
                </a:solidFill>
              </a:rPr>
              <a:t>按钮查看评分最高的前</a:t>
            </a:r>
            <a:r>
              <a:rPr lang="en-US" altLang="zh-CN" sz="1600" b="1" dirty="0">
                <a:solidFill>
                  <a:schemeClr val="bg1"/>
                </a:solidFill>
              </a:rPr>
              <a:t>10</a:t>
            </a:r>
            <a:r>
              <a:rPr lang="zh-CN" altLang="en-US" sz="1600" b="1" dirty="0">
                <a:solidFill>
                  <a:schemeClr val="bg1"/>
                </a:solidFill>
              </a:rPr>
              <a:t>个网站的链接；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8" name="任意多边形 65"/>
          <p:cNvSpPr>
            <a:spLocks/>
          </p:cNvSpPr>
          <p:nvPr/>
        </p:nvSpPr>
        <p:spPr bwMode="auto">
          <a:xfrm>
            <a:off x="84851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</a:rPr>
              <a:t>系统支持同时提交多个任务，并支持删除任务对任务进行管理。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5101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系统技术方案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82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4820" name="箭头1"/>
          <p:cNvSpPr>
            <a:spLocks noChangeAspect="1"/>
          </p:cNvSpPr>
          <p:nvPr/>
        </p:nvSpPr>
        <p:spPr bwMode="auto">
          <a:xfrm>
            <a:off x="6130925" y="1890713"/>
            <a:ext cx="1739900" cy="2003425"/>
          </a:xfrm>
          <a:custGeom>
            <a:avLst/>
            <a:gdLst>
              <a:gd name="T0" fmla="*/ 66738974 w 1260"/>
              <a:gd name="T1" fmla="*/ 1906775 h 1451"/>
              <a:gd name="T2" fmla="*/ 190680612 w 1260"/>
              <a:gd name="T3" fmla="*/ 11437886 h 1451"/>
              <a:gd name="T4" fmla="*/ 308902675 w 1260"/>
              <a:gd name="T5" fmla="*/ 24782547 h 1451"/>
              <a:gd name="T6" fmla="*/ 429031723 w 1260"/>
              <a:gd name="T7" fmla="*/ 43847531 h 1451"/>
              <a:gd name="T8" fmla="*/ 543441195 w 1260"/>
              <a:gd name="T9" fmla="*/ 70536852 h 1451"/>
              <a:gd name="T10" fmla="*/ 657849286 w 1260"/>
              <a:gd name="T11" fmla="*/ 101038342 h 1451"/>
              <a:gd name="T12" fmla="*/ 770351772 w 1260"/>
              <a:gd name="T13" fmla="*/ 137260156 h 1451"/>
              <a:gd name="T14" fmla="*/ 879038906 w 1260"/>
              <a:gd name="T15" fmla="*/ 179200912 h 1451"/>
              <a:gd name="T16" fmla="*/ 985820436 w 1260"/>
              <a:gd name="T17" fmla="*/ 226860612 h 1451"/>
              <a:gd name="T18" fmla="*/ 1090694979 w 1260"/>
              <a:gd name="T19" fmla="*/ 276425706 h 1451"/>
              <a:gd name="T20" fmla="*/ 1191756933 w 1260"/>
              <a:gd name="T21" fmla="*/ 333617897 h 1451"/>
              <a:gd name="T22" fmla="*/ 1289003534 w 1260"/>
              <a:gd name="T23" fmla="*/ 392715483 h 1451"/>
              <a:gd name="T24" fmla="*/ 1384344531 w 1260"/>
              <a:gd name="T25" fmla="*/ 457533393 h 1451"/>
              <a:gd name="T26" fmla="*/ 1475871556 w 1260"/>
              <a:gd name="T27" fmla="*/ 528068864 h 1451"/>
              <a:gd name="T28" fmla="*/ 1563584610 w 1260"/>
              <a:gd name="T29" fmla="*/ 602419266 h 1451"/>
              <a:gd name="T30" fmla="*/ 1651297664 w 1260"/>
              <a:gd name="T31" fmla="*/ 678673681 h 1451"/>
              <a:gd name="T32" fmla="*/ 1731384156 w 1260"/>
              <a:gd name="T33" fmla="*/ 758743025 h 1451"/>
              <a:gd name="T34" fmla="*/ 1807656677 w 1260"/>
              <a:gd name="T35" fmla="*/ 846436707 h 1451"/>
              <a:gd name="T36" fmla="*/ 1880115227 w 1260"/>
              <a:gd name="T37" fmla="*/ 934130389 h 1451"/>
              <a:gd name="T38" fmla="*/ 1950666791 w 1260"/>
              <a:gd name="T39" fmla="*/ 1025636239 h 1451"/>
              <a:gd name="T40" fmla="*/ 2015498779 w 1260"/>
              <a:gd name="T41" fmla="*/ 1122862413 h 1451"/>
              <a:gd name="T42" fmla="*/ 2074609810 w 1260"/>
              <a:gd name="T43" fmla="*/ 1220088586 h 1451"/>
              <a:gd name="T44" fmla="*/ 2129906870 w 1260"/>
              <a:gd name="T45" fmla="*/ 1321126929 h 1451"/>
              <a:gd name="T46" fmla="*/ 2147483646 w 1260"/>
              <a:gd name="T47" fmla="*/ 1425978820 h 1451"/>
              <a:gd name="T48" fmla="*/ 2147483646 w 1260"/>
              <a:gd name="T49" fmla="*/ 1532736105 h 1451"/>
              <a:gd name="T50" fmla="*/ 2147483646 w 1260"/>
              <a:gd name="T51" fmla="*/ 1641400165 h 1451"/>
              <a:gd name="T52" fmla="*/ 2147483646 w 1260"/>
              <a:gd name="T53" fmla="*/ 1755783168 h 1451"/>
              <a:gd name="T54" fmla="*/ 2147483646 w 1260"/>
              <a:gd name="T55" fmla="*/ 1868260777 h 1451"/>
              <a:gd name="T56" fmla="*/ 2147483646 w 1260"/>
              <a:gd name="T57" fmla="*/ 1986455949 h 1451"/>
              <a:gd name="T58" fmla="*/ 2147483646 w 1260"/>
              <a:gd name="T59" fmla="*/ 2104652501 h 1451"/>
              <a:gd name="T60" fmla="*/ 2147483646 w 1260"/>
              <a:gd name="T61" fmla="*/ 2147483646 h 1451"/>
              <a:gd name="T62" fmla="*/ 2147483646 w 1260"/>
              <a:gd name="T63" fmla="*/ 2147483646 h 1451"/>
              <a:gd name="T64" fmla="*/ 1756172208 w 1260"/>
              <a:gd name="T65" fmla="*/ 2147483646 h 1451"/>
              <a:gd name="T66" fmla="*/ 1186035976 w 1260"/>
              <a:gd name="T67" fmla="*/ 2147483646 h 1451"/>
              <a:gd name="T68" fmla="*/ 1174595443 w 1260"/>
              <a:gd name="T69" fmla="*/ 2147483646 h 1451"/>
              <a:gd name="T70" fmla="*/ 1159340939 w 1260"/>
              <a:gd name="T71" fmla="*/ 2147483646 h 1451"/>
              <a:gd name="T72" fmla="*/ 1138365478 w 1260"/>
              <a:gd name="T73" fmla="*/ 2089401066 h 1451"/>
              <a:gd name="T74" fmla="*/ 1121203988 w 1260"/>
              <a:gd name="T75" fmla="*/ 2034115648 h 1451"/>
              <a:gd name="T76" fmla="*/ 1090694979 w 1260"/>
              <a:gd name="T77" fmla="*/ 1954047684 h 1451"/>
              <a:gd name="T78" fmla="*/ 1065906928 w 1260"/>
              <a:gd name="T79" fmla="*/ 1902575816 h 1451"/>
              <a:gd name="T80" fmla="*/ 1027771358 w 1260"/>
              <a:gd name="T81" fmla="*/ 1828226795 h 1451"/>
              <a:gd name="T82" fmla="*/ 997262349 w 1260"/>
              <a:gd name="T83" fmla="*/ 1780567096 h 1451"/>
              <a:gd name="T84" fmla="*/ 949591851 w 1260"/>
              <a:gd name="T85" fmla="*/ 1711937018 h 1451"/>
              <a:gd name="T86" fmla="*/ 915268872 w 1260"/>
              <a:gd name="T87" fmla="*/ 1666182712 h 1451"/>
              <a:gd name="T88" fmla="*/ 879038906 w 1260"/>
              <a:gd name="T89" fmla="*/ 1624243336 h 1451"/>
              <a:gd name="T90" fmla="*/ 821834861 w 1260"/>
              <a:gd name="T91" fmla="*/ 1565144370 h 1451"/>
              <a:gd name="T92" fmla="*/ 760816844 w 1260"/>
              <a:gd name="T93" fmla="*/ 1507953559 h 1451"/>
              <a:gd name="T94" fmla="*/ 715053331 w 1260"/>
              <a:gd name="T95" fmla="*/ 1473638520 h 1451"/>
              <a:gd name="T96" fmla="*/ 671196804 w 1260"/>
              <a:gd name="T97" fmla="*/ 1439323481 h 1451"/>
              <a:gd name="T98" fmla="*/ 625433292 w 1260"/>
              <a:gd name="T99" fmla="*/ 1408820610 h 1451"/>
              <a:gd name="T100" fmla="*/ 552974742 w 1260"/>
              <a:gd name="T101" fmla="*/ 1364974460 h 1451"/>
              <a:gd name="T102" fmla="*/ 503397258 w 1260"/>
              <a:gd name="T103" fmla="*/ 1338285139 h 1451"/>
              <a:gd name="T104" fmla="*/ 425219132 w 1260"/>
              <a:gd name="T105" fmla="*/ 1303970100 h 1451"/>
              <a:gd name="T106" fmla="*/ 345132640 w 1260"/>
              <a:gd name="T107" fmla="*/ 1275374004 h 1451"/>
              <a:gd name="T108" fmla="*/ 261233557 w 1260"/>
              <a:gd name="T109" fmla="*/ 1250590076 h 1451"/>
              <a:gd name="T110" fmla="*/ 205935116 w 1260"/>
              <a:gd name="T111" fmla="*/ 1237245416 h 1451"/>
              <a:gd name="T112" fmla="*/ 120129048 w 1260"/>
              <a:gd name="T113" fmla="*/ 1223900755 h 1451"/>
              <a:gd name="T114" fmla="*/ 59111031 w 1260"/>
              <a:gd name="T115" fmla="*/ 1218181812 h 1451"/>
              <a:gd name="T116" fmla="*/ 0 w 1260"/>
              <a:gd name="T117" fmla="*/ 1214369643 h 1451"/>
              <a:gd name="T118" fmla="*/ 5720957 w 1260"/>
              <a:gd name="T119" fmla="*/ 0 h 1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60"/>
              <a:gd name="T181" fmla="*/ 0 h 1451"/>
              <a:gd name="T182" fmla="*/ 1260 w 1260"/>
              <a:gd name="T183" fmla="*/ 1451 h 145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r>
              <a:rPr lang="zh-CN" altLang="en-US" dirty="0" smtClean="0"/>
              <a:t>         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后端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821" name="箭头4"/>
          <p:cNvSpPr>
            <a:spLocks noChangeAspect="1"/>
          </p:cNvSpPr>
          <p:nvPr/>
        </p:nvSpPr>
        <p:spPr bwMode="auto">
          <a:xfrm>
            <a:off x="4333875" y="1892300"/>
            <a:ext cx="1974850" cy="1828800"/>
          </a:xfrm>
          <a:custGeom>
            <a:avLst/>
            <a:gdLst>
              <a:gd name="T0" fmla="*/ 1213188582 w 1431"/>
              <a:gd name="T1" fmla="*/ 2147483646 h 1325"/>
              <a:gd name="T2" fmla="*/ 1213188582 w 1431"/>
              <a:gd name="T3" fmla="*/ 2147483646 h 1325"/>
              <a:gd name="T4" fmla="*/ 1218901985 w 1431"/>
              <a:gd name="T5" fmla="*/ 2147483646 h 1325"/>
              <a:gd name="T6" fmla="*/ 1230330170 w 1431"/>
              <a:gd name="T7" fmla="*/ 2147483646 h 1325"/>
              <a:gd name="T8" fmla="*/ 1247470377 w 1431"/>
              <a:gd name="T9" fmla="*/ 2143153467 h 1325"/>
              <a:gd name="T10" fmla="*/ 1262706118 w 1431"/>
              <a:gd name="T11" fmla="*/ 2086002432 h 1325"/>
              <a:gd name="T12" fmla="*/ 1291274510 w 1431"/>
              <a:gd name="T13" fmla="*/ 2004085994 h 1325"/>
              <a:gd name="T14" fmla="*/ 1312225033 w 1431"/>
              <a:gd name="T15" fmla="*/ 1950745764 h 1325"/>
              <a:gd name="T16" fmla="*/ 1348411295 w 1431"/>
              <a:gd name="T17" fmla="*/ 1872640132 h 1325"/>
              <a:gd name="T18" fmla="*/ 1378882776 w 1431"/>
              <a:gd name="T19" fmla="*/ 1823109326 h 1325"/>
              <a:gd name="T20" fmla="*/ 1407451168 w 1431"/>
              <a:gd name="T21" fmla="*/ 1775483234 h 1325"/>
              <a:gd name="T22" fmla="*/ 1439828496 w 1431"/>
              <a:gd name="T23" fmla="*/ 1727857141 h 1325"/>
              <a:gd name="T24" fmla="*/ 1472205823 w 1431"/>
              <a:gd name="T25" fmla="*/ 1684041854 h 1325"/>
              <a:gd name="T26" fmla="*/ 1508392086 w 1431"/>
              <a:gd name="T27" fmla="*/ 1638321854 h 1325"/>
              <a:gd name="T28" fmla="*/ 1565527491 w 1431"/>
              <a:gd name="T29" fmla="*/ 1575455301 h 1325"/>
              <a:gd name="T30" fmla="*/ 1605522689 w 1431"/>
              <a:gd name="T31" fmla="*/ 1537355531 h 1325"/>
              <a:gd name="T32" fmla="*/ 1670277344 w 1431"/>
              <a:gd name="T33" fmla="*/ 1482109208 h 1325"/>
              <a:gd name="T34" fmla="*/ 1715985944 w 1431"/>
              <a:gd name="T35" fmla="*/ 1447818863 h 1325"/>
              <a:gd name="T36" fmla="*/ 1786454002 w 1431"/>
              <a:gd name="T37" fmla="*/ 1400192770 h 1325"/>
              <a:gd name="T38" fmla="*/ 1858826527 w 1431"/>
              <a:gd name="T39" fmla="*/ 1354472770 h 1325"/>
              <a:gd name="T40" fmla="*/ 1910248530 w 1431"/>
              <a:gd name="T41" fmla="*/ 1329707368 h 1325"/>
              <a:gd name="T42" fmla="*/ 1961670533 w 1431"/>
              <a:gd name="T43" fmla="*/ 1306846678 h 1325"/>
              <a:gd name="T44" fmla="*/ 2016902851 w 1431"/>
              <a:gd name="T45" fmla="*/ 1285892080 h 1325"/>
              <a:gd name="T46" fmla="*/ 2127366106 w 1431"/>
              <a:gd name="T47" fmla="*/ 1251601735 h 1325"/>
              <a:gd name="T48" fmla="*/ 2147483646 w 1431"/>
              <a:gd name="T49" fmla="*/ 1236361275 h 1325"/>
              <a:gd name="T50" fmla="*/ 2147483646 w 1431"/>
              <a:gd name="T51" fmla="*/ 1223025528 h 1325"/>
              <a:gd name="T52" fmla="*/ 2147483646 w 1431"/>
              <a:gd name="T53" fmla="*/ 1215405298 h 1325"/>
              <a:gd name="T54" fmla="*/ 2147483646 w 1431"/>
              <a:gd name="T55" fmla="*/ 636278856 h 1325"/>
              <a:gd name="T56" fmla="*/ 2147483646 w 1431"/>
              <a:gd name="T57" fmla="*/ 1904712 h 1325"/>
              <a:gd name="T58" fmla="*/ 2147483646 w 1431"/>
              <a:gd name="T59" fmla="*/ 11429655 h 1325"/>
              <a:gd name="T60" fmla="*/ 2056898048 w 1431"/>
              <a:gd name="T61" fmla="*/ 28574827 h 1325"/>
              <a:gd name="T62" fmla="*/ 1938816923 w 1431"/>
              <a:gd name="T63" fmla="*/ 49530805 h 1325"/>
              <a:gd name="T64" fmla="*/ 1822640265 w 1431"/>
              <a:gd name="T65" fmla="*/ 76200920 h 1325"/>
              <a:gd name="T66" fmla="*/ 1710272542 w 1431"/>
              <a:gd name="T67" fmla="*/ 108586553 h 1325"/>
              <a:gd name="T68" fmla="*/ 1597904819 w 1431"/>
              <a:gd name="T69" fmla="*/ 144781610 h 1325"/>
              <a:gd name="T70" fmla="*/ 1491250498 w 1431"/>
              <a:gd name="T71" fmla="*/ 190502990 h 1325"/>
              <a:gd name="T72" fmla="*/ 1386502026 w 1431"/>
              <a:gd name="T73" fmla="*/ 238127703 h 1325"/>
              <a:gd name="T74" fmla="*/ 1281752173 w 1431"/>
              <a:gd name="T75" fmla="*/ 289563221 h 1325"/>
              <a:gd name="T76" fmla="*/ 1180811255 w 1431"/>
              <a:gd name="T77" fmla="*/ 346714256 h 1325"/>
              <a:gd name="T78" fmla="*/ 1085585119 w 1431"/>
              <a:gd name="T79" fmla="*/ 407674716 h 1325"/>
              <a:gd name="T80" fmla="*/ 990357604 w 1431"/>
              <a:gd name="T81" fmla="*/ 476256786 h 1325"/>
              <a:gd name="T82" fmla="*/ 898940404 w 1431"/>
              <a:gd name="T83" fmla="*/ 546742189 h 1325"/>
              <a:gd name="T84" fmla="*/ 813236606 w 1431"/>
              <a:gd name="T85" fmla="*/ 619133684 h 1325"/>
              <a:gd name="T86" fmla="*/ 727532808 w 1431"/>
              <a:gd name="T87" fmla="*/ 697239317 h 1325"/>
              <a:gd name="T88" fmla="*/ 649446880 w 1431"/>
              <a:gd name="T89" fmla="*/ 781060467 h 1325"/>
              <a:gd name="T90" fmla="*/ 573265420 w 1431"/>
              <a:gd name="T91" fmla="*/ 866786329 h 1325"/>
              <a:gd name="T92" fmla="*/ 500892895 w 1431"/>
              <a:gd name="T93" fmla="*/ 956322997 h 1325"/>
              <a:gd name="T94" fmla="*/ 432329304 w 1431"/>
              <a:gd name="T95" fmla="*/ 1047764377 h 1325"/>
              <a:gd name="T96" fmla="*/ 369479116 w 1431"/>
              <a:gd name="T97" fmla="*/ 1146824607 h 1325"/>
              <a:gd name="T98" fmla="*/ 310439244 w 1431"/>
              <a:gd name="T99" fmla="*/ 1243981505 h 1325"/>
              <a:gd name="T100" fmla="*/ 257112774 w 1431"/>
              <a:gd name="T101" fmla="*/ 1346852540 h 1325"/>
              <a:gd name="T102" fmla="*/ 207593858 w 1431"/>
              <a:gd name="T103" fmla="*/ 1451629668 h 1325"/>
              <a:gd name="T104" fmla="*/ 163789726 w 1431"/>
              <a:gd name="T105" fmla="*/ 1560214841 h 1325"/>
              <a:gd name="T106" fmla="*/ 121890060 w 1431"/>
              <a:gd name="T107" fmla="*/ 1668801394 h 1325"/>
              <a:gd name="T108" fmla="*/ 89512733 w 1431"/>
              <a:gd name="T109" fmla="*/ 1783103464 h 1325"/>
              <a:gd name="T110" fmla="*/ 59041253 w 1431"/>
              <a:gd name="T111" fmla="*/ 1897405534 h 1325"/>
              <a:gd name="T112" fmla="*/ 36186263 w 1431"/>
              <a:gd name="T113" fmla="*/ 2015517029 h 1325"/>
              <a:gd name="T114" fmla="*/ 19044675 w 1431"/>
              <a:gd name="T115" fmla="*/ 2133628525 h 1325"/>
              <a:gd name="T116" fmla="*/ 7617870 w 1431"/>
              <a:gd name="T117" fmla="*/ 2147483646 h 1325"/>
              <a:gd name="T118" fmla="*/ 1904468 w 1431"/>
              <a:gd name="T119" fmla="*/ 2147483646 h 1325"/>
              <a:gd name="T120" fmla="*/ 1904468 w 1431"/>
              <a:gd name="T121" fmla="*/ 2147483646 h 1325"/>
              <a:gd name="T122" fmla="*/ 638018695 w 1431"/>
              <a:gd name="T123" fmla="*/ 2147483646 h 13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31"/>
              <a:gd name="T187" fmla="*/ 0 h 1325"/>
              <a:gd name="T188" fmla="*/ 1431 w 1431"/>
              <a:gd name="T189" fmla="*/ 1325 h 13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前端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822" name="箭头3"/>
          <p:cNvSpPr>
            <a:spLocks noChangeAspect="1"/>
          </p:cNvSpPr>
          <p:nvPr/>
        </p:nvSpPr>
        <p:spPr bwMode="auto">
          <a:xfrm>
            <a:off x="4352085" y="3543300"/>
            <a:ext cx="1790700" cy="1884363"/>
          </a:xfrm>
          <a:custGeom>
            <a:avLst/>
            <a:gdLst>
              <a:gd name="T0" fmla="*/ 2095640308 w 1295"/>
              <a:gd name="T1" fmla="*/ 1952432160 h 1364"/>
              <a:gd name="T2" fmla="*/ 2147483646 w 1295"/>
              <a:gd name="T3" fmla="*/ 1389413783 h 1364"/>
              <a:gd name="T4" fmla="*/ 2147483646 w 1295"/>
              <a:gd name="T5" fmla="*/ 1385596705 h 1364"/>
              <a:gd name="T6" fmla="*/ 2147483646 w 1295"/>
              <a:gd name="T7" fmla="*/ 1377962548 h 1364"/>
              <a:gd name="T8" fmla="*/ 2147483646 w 1295"/>
              <a:gd name="T9" fmla="*/ 1356969307 h 1364"/>
              <a:gd name="T10" fmla="*/ 2109024235 w 1295"/>
              <a:gd name="T11" fmla="*/ 1343608842 h 1364"/>
              <a:gd name="T12" fmla="*/ 2007684443 w 1295"/>
              <a:gd name="T13" fmla="*/ 1311164366 h 1364"/>
              <a:gd name="T14" fmla="*/ 1956058354 w 1295"/>
              <a:gd name="T15" fmla="*/ 1292078974 h 1364"/>
              <a:gd name="T16" fmla="*/ 1860454333 w 1295"/>
              <a:gd name="T17" fmla="*/ 1246274033 h 1364"/>
              <a:gd name="T18" fmla="*/ 1814564016 w 1295"/>
              <a:gd name="T19" fmla="*/ 1217646635 h 1364"/>
              <a:gd name="T20" fmla="*/ 1724695766 w 1295"/>
              <a:gd name="T21" fmla="*/ 1160390459 h 1364"/>
              <a:gd name="T22" fmla="*/ 1682630218 w 1295"/>
              <a:gd name="T23" fmla="*/ 1127944602 h 1364"/>
              <a:gd name="T24" fmla="*/ 1600411506 w 1295"/>
              <a:gd name="T25" fmla="*/ 1061146420 h 1364"/>
              <a:gd name="T26" fmla="*/ 1527751953 w 1295"/>
              <a:gd name="T27" fmla="*/ 986712700 h 1364"/>
              <a:gd name="T28" fmla="*/ 1493334560 w 1295"/>
              <a:gd name="T29" fmla="*/ 946634067 h 1364"/>
              <a:gd name="T30" fmla="*/ 1428324545 w 1295"/>
              <a:gd name="T31" fmla="*/ 860750494 h 1364"/>
              <a:gd name="T32" fmla="*/ 1386257614 w 1295"/>
              <a:gd name="T33" fmla="*/ 795860160 h 1364"/>
              <a:gd name="T34" fmla="*/ 1344192066 w 1295"/>
              <a:gd name="T35" fmla="*/ 725243519 h 1364"/>
              <a:gd name="T36" fmla="*/ 1300214134 w 1295"/>
              <a:gd name="T37" fmla="*/ 629816558 h 1364"/>
              <a:gd name="T38" fmla="*/ 1281094436 w 1295"/>
              <a:gd name="T39" fmla="*/ 578286690 h 1364"/>
              <a:gd name="T40" fmla="*/ 1256236201 w 1295"/>
              <a:gd name="T41" fmla="*/ 501945122 h 1364"/>
              <a:gd name="T42" fmla="*/ 1235204118 w 1295"/>
              <a:gd name="T43" fmla="*/ 421786475 h 1364"/>
              <a:gd name="T44" fmla="*/ 615689675 w 1295"/>
              <a:gd name="T45" fmla="*/ 0 h 1364"/>
              <a:gd name="T46" fmla="*/ 3824769 w 1295"/>
              <a:gd name="T47" fmla="*/ 423695705 h 1364"/>
              <a:gd name="T48" fmla="*/ 19121081 w 1295"/>
              <a:gd name="T49" fmla="*/ 538206676 h 1364"/>
              <a:gd name="T50" fmla="*/ 40153163 w 1295"/>
              <a:gd name="T51" fmla="*/ 654628259 h 1364"/>
              <a:gd name="T52" fmla="*/ 66922400 w 1295"/>
              <a:gd name="T53" fmla="*/ 765323533 h 1364"/>
              <a:gd name="T54" fmla="*/ 97516406 w 1295"/>
              <a:gd name="T55" fmla="*/ 874109577 h 1364"/>
              <a:gd name="T56" fmla="*/ 131933798 w 1295"/>
              <a:gd name="T57" fmla="*/ 984804852 h 1364"/>
              <a:gd name="T58" fmla="*/ 173999346 w 1295"/>
              <a:gd name="T59" fmla="*/ 1089773818 h 1364"/>
              <a:gd name="T60" fmla="*/ 219889663 w 1295"/>
              <a:gd name="T61" fmla="*/ 1190927086 h 1364"/>
              <a:gd name="T62" fmla="*/ 269603367 w 1295"/>
              <a:gd name="T63" fmla="*/ 1293988204 h 1364"/>
              <a:gd name="T64" fmla="*/ 323141840 w 1295"/>
              <a:gd name="T65" fmla="*/ 1391323013 h 1364"/>
              <a:gd name="T66" fmla="*/ 382416084 w 1295"/>
              <a:gd name="T67" fmla="*/ 1486749974 h 1364"/>
              <a:gd name="T68" fmla="*/ 445515098 w 1295"/>
              <a:gd name="T69" fmla="*/ 1580267704 h 1364"/>
              <a:gd name="T70" fmla="*/ 512437498 w 1295"/>
              <a:gd name="T71" fmla="*/ 1668060508 h 1364"/>
              <a:gd name="T72" fmla="*/ 583184667 w 1295"/>
              <a:gd name="T73" fmla="*/ 1753944082 h 1364"/>
              <a:gd name="T74" fmla="*/ 657755223 w 1295"/>
              <a:gd name="T75" fmla="*/ 1836011958 h 1364"/>
              <a:gd name="T76" fmla="*/ 736150547 w 1295"/>
              <a:gd name="T77" fmla="*/ 1916170605 h 1364"/>
              <a:gd name="T78" fmla="*/ 818370642 w 1295"/>
              <a:gd name="T79" fmla="*/ 1990602944 h 1364"/>
              <a:gd name="T80" fmla="*/ 904414122 w 1295"/>
              <a:gd name="T81" fmla="*/ 2063127434 h 1364"/>
              <a:gd name="T82" fmla="*/ 992369988 w 1295"/>
              <a:gd name="T83" fmla="*/ 2129926997 h 1364"/>
              <a:gd name="T84" fmla="*/ 1084149240 w 1295"/>
              <a:gd name="T85" fmla="*/ 2147483646 h 1364"/>
              <a:gd name="T86" fmla="*/ 1177840876 w 1295"/>
              <a:gd name="T87" fmla="*/ 2147483646 h 1364"/>
              <a:gd name="T88" fmla="*/ 1275357282 w 1295"/>
              <a:gd name="T89" fmla="*/ 2147483646 h 1364"/>
              <a:gd name="T90" fmla="*/ 1376698457 w 1295"/>
              <a:gd name="T91" fmla="*/ 2147483646 h 1364"/>
              <a:gd name="T92" fmla="*/ 1479950634 w 1295"/>
              <a:gd name="T93" fmla="*/ 2147483646 h 1364"/>
              <a:gd name="T94" fmla="*/ 1583202810 w 1295"/>
              <a:gd name="T95" fmla="*/ 2147483646 h 1364"/>
              <a:gd name="T96" fmla="*/ 1692190758 w 1295"/>
              <a:gd name="T97" fmla="*/ 2147483646 h 1364"/>
              <a:gd name="T98" fmla="*/ 1801180089 w 1295"/>
              <a:gd name="T99" fmla="*/ 2147483646 h 1364"/>
              <a:gd name="T100" fmla="*/ 1913992806 w 1295"/>
              <a:gd name="T101" fmla="*/ 2147483646 h 1364"/>
              <a:gd name="T102" fmla="*/ 2028716525 w 1295"/>
              <a:gd name="T103" fmla="*/ 2147483646 h 1364"/>
              <a:gd name="T104" fmla="*/ 2143441627 w 1295"/>
              <a:gd name="T105" fmla="*/ 2147483646 h 1364"/>
              <a:gd name="T106" fmla="*/ 2147483646 w 1295"/>
              <a:gd name="T107" fmla="*/ 2147483646 h 1364"/>
              <a:gd name="T108" fmla="*/ 2147483646 w 1295"/>
              <a:gd name="T109" fmla="*/ 2147483646 h 1364"/>
              <a:gd name="T110" fmla="*/ 2147483646 w 1295"/>
              <a:gd name="T111" fmla="*/ 2147483646 h 1364"/>
              <a:gd name="T112" fmla="*/ 2147483646 w 1295"/>
              <a:gd name="T113" fmla="*/ 2147483646 h 13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95"/>
              <a:gd name="T172" fmla="*/ 0 h 1364"/>
              <a:gd name="T173" fmla="*/ 1295 w 1295"/>
              <a:gd name="T174" fmla="*/ 1364 h 136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dirty="0" smtClean="0"/>
              <a:t>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服务器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823" name="箭头2"/>
          <p:cNvSpPr>
            <a:spLocks noChangeAspect="1"/>
          </p:cNvSpPr>
          <p:nvPr/>
        </p:nvSpPr>
        <p:spPr bwMode="auto">
          <a:xfrm>
            <a:off x="5956300" y="3721100"/>
            <a:ext cx="1912938" cy="1703388"/>
          </a:xfrm>
          <a:custGeom>
            <a:avLst/>
            <a:gdLst>
              <a:gd name="T0" fmla="*/ 0 w 1385"/>
              <a:gd name="T1" fmla="*/ 1723410062 h 1233"/>
              <a:gd name="T2" fmla="*/ 421593580 w 1385"/>
              <a:gd name="T3" fmla="*/ 1122220473 h 1233"/>
              <a:gd name="T4" fmla="*/ 499808573 w 1385"/>
              <a:gd name="T5" fmla="*/ 1105044299 h 1233"/>
              <a:gd name="T6" fmla="*/ 576114772 w 1385"/>
              <a:gd name="T7" fmla="*/ 1082141812 h 1233"/>
              <a:gd name="T8" fmla="*/ 675314074 w 1385"/>
              <a:gd name="T9" fmla="*/ 1045878851 h 1233"/>
              <a:gd name="T10" fmla="*/ 745896652 w 1385"/>
              <a:gd name="T11" fmla="*/ 1013434352 h 1233"/>
              <a:gd name="T12" fmla="*/ 814573198 w 1385"/>
              <a:gd name="T13" fmla="*/ 975263540 h 1233"/>
              <a:gd name="T14" fmla="*/ 900417845 w 1385"/>
              <a:gd name="T15" fmla="*/ 919915173 h 1233"/>
              <a:gd name="T16" fmla="*/ 965278183 w 1385"/>
              <a:gd name="T17" fmla="*/ 874110199 h 1233"/>
              <a:gd name="T18" fmla="*/ 1003431973 w 1385"/>
              <a:gd name="T19" fmla="*/ 841665700 h 1233"/>
              <a:gd name="T20" fmla="*/ 1041585763 w 1385"/>
              <a:gd name="T21" fmla="*/ 807311970 h 1233"/>
              <a:gd name="T22" fmla="*/ 1077830759 w 1385"/>
              <a:gd name="T23" fmla="*/ 772958240 h 1233"/>
              <a:gd name="T24" fmla="*/ 1114077136 w 1385"/>
              <a:gd name="T25" fmla="*/ 734787428 h 1233"/>
              <a:gd name="T26" fmla="*/ 1163675406 w 1385"/>
              <a:gd name="T27" fmla="*/ 673714130 h 1233"/>
              <a:gd name="T28" fmla="*/ 1224720917 w 1385"/>
              <a:gd name="T29" fmla="*/ 591647576 h 1233"/>
              <a:gd name="T30" fmla="*/ 1280044189 w 1385"/>
              <a:gd name="T31" fmla="*/ 503854710 h 1233"/>
              <a:gd name="T32" fmla="*/ 1314381772 w 1385"/>
              <a:gd name="T33" fmla="*/ 435147250 h 1233"/>
              <a:gd name="T34" fmla="*/ 1344904527 w 1385"/>
              <a:gd name="T35" fmla="*/ 360713477 h 1233"/>
              <a:gd name="T36" fmla="*/ 1379242110 w 1385"/>
              <a:gd name="T37" fmla="*/ 263378599 h 1233"/>
              <a:gd name="T38" fmla="*/ 1405950039 w 1385"/>
              <a:gd name="T39" fmla="*/ 160317408 h 1233"/>
              <a:gd name="T40" fmla="*/ 1423118140 w 1385"/>
              <a:gd name="T41" fmla="*/ 53439136 h 1233"/>
              <a:gd name="T42" fmla="*/ 1426934347 w 1385"/>
              <a:gd name="T43" fmla="*/ 0 h 1233"/>
              <a:gd name="T44" fmla="*/ 2147483646 w 1385"/>
              <a:gd name="T45" fmla="*/ 7634162 h 1233"/>
              <a:gd name="T46" fmla="*/ 2147483646 w 1385"/>
              <a:gd name="T47" fmla="*/ 125963678 h 1233"/>
              <a:gd name="T48" fmla="*/ 2147483646 w 1385"/>
              <a:gd name="T49" fmla="*/ 240476112 h 1233"/>
              <a:gd name="T50" fmla="*/ 2147483646 w 1385"/>
              <a:gd name="T51" fmla="*/ 353079315 h 1233"/>
              <a:gd name="T52" fmla="*/ 2147483646 w 1385"/>
              <a:gd name="T53" fmla="*/ 467591749 h 1233"/>
              <a:gd name="T54" fmla="*/ 2147483646 w 1385"/>
              <a:gd name="T55" fmla="*/ 576379252 h 1233"/>
              <a:gd name="T56" fmla="*/ 2147483646 w 1385"/>
              <a:gd name="T57" fmla="*/ 685165374 h 1233"/>
              <a:gd name="T58" fmla="*/ 2147483646 w 1385"/>
              <a:gd name="T59" fmla="*/ 790134414 h 1233"/>
              <a:gd name="T60" fmla="*/ 2147483646 w 1385"/>
              <a:gd name="T61" fmla="*/ 893195605 h 1233"/>
              <a:gd name="T62" fmla="*/ 2147483646 w 1385"/>
              <a:gd name="T63" fmla="*/ 996256796 h 1233"/>
              <a:gd name="T64" fmla="*/ 2147483646 w 1385"/>
              <a:gd name="T65" fmla="*/ 1093593055 h 1233"/>
              <a:gd name="T66" fmla="*/ 2147483646 w 1385"/>
              <a:gd name="T67" fmla="*/ 1189020084 h 1233"/>
              <a:gd name="T68" fmla="*/ 2147483646 w 1385"/>
              <a:gd name="T69" fmla="*/ 1280630031 h 1233"/>
              <a:gd name="T70" fmla="*/ 2147483646 w 1385"/>
              <a:gd name="T71" fmla="*/ 1372239979 h 1233"/>
              <a:gd name="T72" fmla="*/ 2096524801 w 1385"/>
              <a:gd name="T73" fmla="*/ 1458123613 h 1233"/>
              <a:gd name="T74" fmla="*/ 2025940841 w 1385"/>
              <a:gd name="T75" fmla="*/ 1542099399 h 1233"/>
              <a:gd name="T76" fmla="*/ 1951542056 w 1385"/>
              <a:gd name="T77" fmla="*/ 1624165952 h 1233"/>
              <a:gd name="T78" fmla="*/ 1873327062 w 1385"/>
              <a:gd name="T79" fmla="*/ 1700507575 h 1233"/>
              <a:gd name="T80" fmla="*/ 1791298623 w 1385"/>
              <a:gd name="T81" fmla="*/ 1773032117 h 1233"/>
              <a:gd name="T82" fmla="*/ 1707360009 w 1385"/>
              <a:gd name="T83" fmla="*/ 1841739577 h 1233"/>
              <a:gd name="T84" fmla="*/ 1619607949 w 1385"/>
              <a:gd name="T85" fmla="*/ 1908539188 h 1233"/>
              <a:gd name="T86" fmla="*/ 1528039681 w 1385"/>
              <a:gd name="T87" fmla="*/ 1969612486 h 1233"/>
              <a:gd name="T88" fmla="*/ 1434564001 w 1385"/>
              <a:gd name="T89" fmla="*/ 2028776553 h 1233"/>
              <a:gd name="T90" fmla="*/ 1337273493 w 1385"/>
              <a:gd name="T91" fmla="*/ 2080307839 h 1233"/>
              <a:gd name="T92" fmla="*/ 1238075573 w 1385"/>
              <a:gd name="T93" fmla="*/ 2129929894 h 1233"/>
              <a:gd name="T94" fmla="*/ 1135061444 w 1385"/>
              <a:gd name="T95" fmla="*/ 2147483646 h 1233"/>
              <a:gd name="T96" fmla="*/ 1032047316 w 1385"/>
              <a:gd name="T97" fmla="*/ 2147483646 h 1233"/>
              <a:gd name="T98" fmla="*/ 925218361 w 1385"/>
              <a:gd name="T99" fmla="*/ 2147483646 h 1233"/>
              <a:gd name="T100" fmla="*/ 816480612 w 1385"/>
              <a:gd name="T101" fmla="*/ 2147483646 h 1233"/>
              <a:gd name="T102" fmla="*/ 705836830 w 1385"/>
              <a:gd name="T103" fmla="*/ 2147483646 h 1233"/>
              <a:gd name="T104" fmla="*/ 593284254 w 1385"/>
              <a:gd name="T105" fmla="*/ 2147483646 h 1233"/>
              <a:gd name="T106" fmla="*/ 478824265 w 1385"/>
              <a:gd name="T107" fmla="*/ 2147483646 h 1233"/>
              <a:gd name="T108" fmla="*/ 364364276 w 1385"/>
              <a:gd name="T109" fmla="*/ 2147483646 h 12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85"/>
              <a:gd name="T166" fmla="*/ 0 h 1233"/>
              <a:gd name="T167" fmla="*/ 1385 w 1385"/>
              <a:gd name="T168" fmla="*/ 1233 h 12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3605" rIns="0" bIns="33605" anchor="ctr"/>
          <a:lstStyle/>
          <a:p>
            <a:r>
              <a:rPr lang="zh-CN" altLang="en-US" dirty="0" smtClean="0"/>
              <a:t>       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824" name="中心文本"/>
          <p:cNvSpPr txBox="1">
            <a:spLocks noChangeArrowheads="1"/>
          </p:cNvSpPr>
          <p:nvPr/>
        </p:nvSpPr>
        <p:spPr bwMode="auto">
          <a:xfrm>
            <a:off x="5287963" y="3413125"/>
            <a:ext cx="1682750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rgbClr val="7D7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dirty="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 err="1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技术，以及</a:t>
            </a:r>
            <a:r>
              <a:rPr lang="en-US" altLang="zh-CN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421563" y="1844675"/>
            <a:ext cx="35131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7297738" y="4624388"/>
            <a:ext cx="3513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364876" y="4624388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en-US" altLang="zh-CN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435" y="2355159"/>
            <a:ext cx="8694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MainController</a:t>
            </a:r>
            <a:r>
              <a:rPr kumimoji="1" lang="zh-CN" altLang="en-US" dirty="0" smtClean="0"/>
              <a:t>控制器负责处理请求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、客户端提交一个任务到后台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、控制器处理请求，将起始网址、已爬取网址个数、需要爬取网址总数等信息封装进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对象。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5" y="3655283"/>
            <a:ext cx="6107496" cy="16774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75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968189" y="1778282"/>
            <a:ext cx="9097589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476737" y="2219886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435" y="2408799"/>
            <a:ext cx="839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、任务成功创建之后，将任务传给</a:t>
            </a:r>
            <a:r>
              <a:rPr kumimoji="1" lang="en-US" altLang="zh-CN" dirty="0" err="1" smtClean="0"/>
              <a:t>crawlUrlService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方法调用</a:t>
            </a:r>
            <a:r>
              <a:rPr kumimoji="1" lang="en-US" altLang="zh-CN" dirty="0" err="1" smtClean="0"/>
              <a:t>cral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开始爬网页。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crawl</a:t>
            </a:r>
            <a:r>
              <a:rPr kumimoji="1" lang="zh-CN" altLang="en-US" dirty="0" smtClean="0"/>
              <a:t>方法定义如下，其中创建了一个线程来运行任务，实现多任务并发执行的效果。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84" y="3959539"/>
            <a:ext cx="7897783" cy="11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3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Pages>0</Pages>
  <Words>639</Words>
  <Characters>0</Characters>
  <Application>Microsoft Macintosh PowerPoint</Application>
  <DocSecurity>0</DocSecurity>
  <PresentationFormat>宽屏</PresentationFormat>
  <Lines>0</Lines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18</vt:i4>
      </vt:variant>
    </vt:vector>
  </HeadingPairs>
  <TitlesOfParts>
    <vt:vector size="49" baseType="lpstr">
      <vt:lpstr>Agency FB</vt:lpstr>
      <vt:lpstr>Calibri</vt:lpstr>
      <vt:lpstr>Calibri Light</vt:lpstr>
      <vt:lpstr>Impact</vt:lpstr>
      <vt:lpstr>Segoe UI</vt:lpstr>
      <vt:lpstr>Wingdings</vt:lpstr>
      <vt:lpstr>宋体</vt:lpstr>
      <vt:lpstr>微软雅黑</vt:lpstr>
      <vt:lpstr>Arial</vt:lpstr>
      <vt:lpstr>Office 主题</vt:lpstr>
      <vt:lpstr>1_自定义设计方案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218</cp:revision>
  <dcterms:created xsi:type="dcterms:W3CDTF">2014-06-29T11:45:14Z</dcterms:created>
  <dcterms:modified xsi:type="dcterms:W3CDTF">2017-04-14T10:46:14Z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