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handoutMasterIdLst>
    <p:handoutMasterId r:id="rId45"/>
  </p:handoutMasterIdLst>
  <p:sldIdLst>
    <p:sldId id="256" r:id="rId2"/>
    <p:sldId id="280" r:id="rId3"/>
    <p:sldId id="283" r:id="rId4"/>
    <p:sldId id="282" r:id="rId5"/>
    <p:sldId id="284" r:id="rId6"/>
    <p:sldId id="285" r:id="rId7"/>
    <p:sldId id="286" r:id="rId8"/>
    <p:sldId id="287" r:id="rId9"/>
    <p:sldId id="288" r:id="rId10"/>
    <p:sldId id="289" r:id="rId11"/>
    <p:sldId id="290" r:id="rId12"/>
    <p:sldId id="291" r:id="rId13"/>
    <p:sldId id="292" r:id="rId14"/>
    <p:sldId id="298" r:id="rId15"/>
    <p:sldId id="293" r:id="rId16"/>
    <p:sldId id="294" r:id="rId17"/>
    <p:sldId id="295" r:id="rId18"/>
    <p:sldId id="296" r:id="rId19"/>
    <p:sldId id="297" r:id="rId20"/>
    <p:sldId id="299" r:id="rId21"/>
    <p:sldId id="300" r:id="rId22"/>
    <p:sldId id="301" r:id="rId23"/>
    <p:sldId id="302" r:id="rId24"/>
    <p:sldId id="303" r:id="rId25"/>
    <p:sldId id="305" r:id="rId26"/>
    <p:sldId id="304" r:id="rId27"/>
    <p:sldId id="306" r:id="rId28"/>
    <p:sldId id="308" r:id="rId29"/>
    <p:sldId id="307" r:id="rId30"/>
    <p:sldId id="309" r:id="rId31"/>
    <p:sldId id="310" r:id="rId32"/>
    <p:sldId id="311" r:id="rId33"/>
    <p:sldId id="312" r:id="rId34"/>
    <p:sldId id="314" r:id="rId35"/>
    <p:sldId id="315" r:id="rId36"/>
    <p:sldId id="316" r:id="rId37"/>
    <p:sldId id="318" r:id="rId38"/>
    <p:sldId id="319" r:id="rId39"/>
    <p:sldId id="320" r:id="rId40"/>
    <p:sldId id="321" r:id="rId41"/>
    <p:sldId id="322" r:id="rId42"/>
    <p:sldId id="281" r:id="rId43"/>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8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82409" autoAdjust="0"/>
  </p:normalViewPr>
  <p:slideViewPr>
    <p:cSldViewPr>
      <p:cViewPr varScale="1">
        <p:scale>
          <a:sx n="71" d="100"/>
          <a:sy n="71" d="100"/>
        </p:scale>
        <p:origin x="-1238" y="-82"/>
      </p:cViewPr>
      <p:guideLst>
        <p:guide orient="horz" pos="2160"/>
        <p:guide pos="3839"/>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r>
              <a:rPr lang="zh-CN" altLang="en-US">
                <a:latin typeface="Microsoft YaHei UI" panose="020B0503020204020204" pitchFamily="34" charset="-122"/>
                <a:ea typeface="Microsoft YaHei UI" panose="020B0503020204020204" pitchFamily="34" charset="-122"/>
              </a:rPr>
              <a:t>马士兵教育</a:t>
            </a:r>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2020/9/8</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r>
              <a:rPr lang="zh-CN" altLang="en-US"/>
              <a:t>马士兵教育</a:t>
            </a: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2020/9/8</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qu.la/book/118039/index_1.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qu.la/book/118039/index_1.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qu.la/book/118039/index_1.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qu.la/book/118039/index_1.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qu.la/book/118039/index_1.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
        <p:nvSpPr>
          <p:cNvPr id="5" name="页脚占位符 4">
            <a:extLst>
              <a:ext uri="{FF2B5EF4-FFF2-40B4-BE49-F238E27FC236}">
                <a16:creationId xmlns:a16="http://schemas.microsoft.com/office/drawing/2014/main" xmlns="" id="{EF1EA7E4-2234-4EA4-A3ED-F6695B3E4011}"/>
              </a:ext>
            </a:extLst>
          </p:cNvPr>
          <p:cNvSpPr>
            <a:spLocks noGrp="1"/>
          </p:cNvSpPr>
          <p:nvPr>
            <p:ph type="ftr" sz="quarter" idx="4"/>
          </p:nvPr>
        </p:nvSpPr>
        <p:spPr/>
        <p:txBody>
          <a:bodyPr/>
          <a:lstStyle/>
          <a:p>
            <a:endParaRPr lang="zh-CN" altLang="en-US" dirty="0"/>
          </a:p>
        </p:txBody>
      </p:sp>
      <p:sp>
        <p:nvSpPr>
          <p:cNvPr id="6" name="页眉占位符 5">
            <a:extLst>
              <a:ext uri="{FF2B5EF4-FFF2-40B4-BE49-F238E27FC236}">
                <a16:creationId xmlns:a16="http://schemas.microsoft.com/office/drawing/2014/main" xmlns="" id="{8FAFF681-2EFA-4132-A71A-39E4A8B79D2F}"/>
              </a:ext>
            </a:extLst>
          </p:cNvPr>
          <p:cNvSpPr>
            <a:spLocks noGrp="1"/>
          </p:cNvSpPr>
          <p:nvPr>
            <p:ph type="hdr" sz="quarter"/>
          </p:nvPr>
        </p:nvSpPr>
        <p:spPr/>
        <p:txBody>
          <a:bodyPr/>
          <a:lstStyle/>
          <a:p>
            <a:r>
              <a:rPr lang="zh-CN" altLang="en-US"/>
              <a:t>马士兵教育</a:t>
            </a:r>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40</a:t>
            </a:fld>
            <a:endParaRPr lang="zh-CN" altLang="en-US" dirty="0"/>
          </a:p>
        </p:txBody>
      </p:sp>
    </p:spTree>
    <p:extLst>
      <p:ext uri="{BB962C8B-B14F-4D97-AF65-F5344CB8AC3E}">
        <p14:creationId xmlns:p14="http://schemas.microsoft.com/office/powerpoint/2010/main" val="50150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41</a:t>
            </a:fld>
            <a:endParaRPr lang="zh-CN" altLang="en-US" dirty="0"/>
          </a:p>
        </p:txBody>
      </p:sp>
    </p:spTree>
    <p:extLst>
      <p:ext uri="{BB962C8B-B14F-4D97-AF65-F5344CB8AC3E}">
        <p14:creationId xmlns:p14="http://schemas.microsoft.com/office/powerpoint/2010/main" val="50150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hlinkClick r:id="rId3"/>
              </a:rPr>
              <a:t>https://www.qu.la/book/118039/index_1.html</a:t>
            </a:r>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17</a:t>
            </a:fld>
            <a:endParaRPr lang="zh-CN" altLang="en-US" dirty="0"/>
          </a:p>
        </p:txBody>
      </p:sp>
    </p:spTree>
    <p:extLst>
      <p:ext uri="{BB962C8B-B14F-4D97-AF65-F5344CB8AC3E}">
        <p14:creationId xmlns:p14="http://schemas.microsoft.com/office/powerpoint/2010/main" val="83663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hlinkClick r:id="rId3"/>
              </a:rPr>
              <a:t>https://www.qu.la/book/118039/index_1.html</a:t>
            </a:r>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18</a:t>
            </a:fld>
            <a:endParaRPr lang="zh-CN" altLang="en-US" dirty="0"/>
          </a:p>
        </p:txBody>
      </p:sp>
    </p:spTree>
    <p:extLst>
      <p:ext uri="{BB962C8B-B14F-4D97-AF65-F5344CB8AC3E}">
        <p14:creationId xmlns:p14="http://schemas.microsoft.com/office/powerpoint/2010/main" val="836632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hlinkClick r:id="rId3"/>
              </a:rPr>
              <a:t>https://www.qu.la/book/118039/index_1.html</a:t>
            </a:r>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19</a:t>
            </a:fld>
            <a:endParaRPr lang="zh-CN" altLang="en-US" dirty="0"/>
          </a:p>
        </p:txBody>
      </p:sp>
    </p:spTree>
    <p:extLst>
      <p:ext uri="{BB962C8B-B14F-4D97-AF65-F5344CB8AC3E}">
        <p14:creationId xmlns:p14="http://schemas.microsoft.com/office/powerpoint/2010/main" val="83663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hlinkClick r:id="rId3"/>
              </a:rPr>
              <a:t>https://www.qu.la/book/118039/index_1.html</a:t>
            </a:r>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20</a:t>
            </a:fld>
            <a:endParaRPr lang="zh-CN" altLang="en-US" dirty="0"/>
          </a:p>
        </p:txBody>
      </p:sp>
    </p:spTree>
    <p:extLst>
      <p:ext uri="{BB962C8B-B14F-4D97-AF65-F5344CB8AC3E}">
        <p14:creationId xmlns:p14="http://schemas.microsoft.com/office/powerpoint/2010/main" val="83663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hlinkClick r:id="rId3"/>
              </a:rPr>
              <a:t>https://www.qu.la/book/118039/index_1.html</a:t>
            </a:r>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21</a:t>
            </a:fld>
            <a:endParaRPr lang="zh-CN" altLang="en-US" dirty="0"/>
          </a:p>
        </p:txBody>
      </p:sp>
    </p:spTree>
    <p:extLst>
      <p:ext uri="{BB962C8B-B14F-4D97-AF65-F5344CB8AC3E}">
        <p14:creationId xmlns:p14="http://schemas.microsoft.com/office/powerpoint/2010/main" val="83663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37</a:t>
            </a:fld>
            <a:endParaRPr lang="zh-CN" altLang="en-US" dirty="0"/>
          </a:p>
        </p:txBody>
      </p:sp>
    </p:spTree>
    <p:extLst>
      <p:ext uri="{BB962C8B-B14F-4D97-AF65-F5344CB8AC3E}">
        <p14:creationId xmlns:p14="http://schemas.microsoft.com/office/powerpoint/2010/main" val="50150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38</a:t>
            </a:fld>
            <a:endParaRPr lang="zh-CN" altLang="en-US" dirty="0"/>
          </a:p>
        </p:txBody>
      </p:sp>
    </p:spTree>
    <p:extLst>
      <p:ext uri="{BB962C8B-B14F-4D97-AF65-F5344CB8AC3E}">
        <p14:creationId xmlns:p14="http://schemas.microsoft.com/office/powerpoint/2010/main" val="501508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zh-CN" altLang="en-US" smtClean="0"/>
              <a:t>马士兵教育</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1F2A70B-78F2-4DCF-B53B-C990D2FAFB8A}" type="slidenum">
              <a:rPr lang="en-US" altLang="zh-CN" smtClean="0"/>
              <a:pPr/>
              <a:t>39</a:t>
            </a:fld>
            <a:endParaRPr lang="zh-CN" altLang="en-US" dirty="0"/>
          </a:p>
        </p:txBody>
      </p:sp>
    </p:spTree>
    <p:extLst>
      <p:ext uri="{BB962C8B-B14F-4D97-AF65-F5344CB8AC3E}">
        <p14:creationId xmlns:p14="http://schemas.microsoft.com/office/powerpoint/2010/main" val="50150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EE1A15-267C-4A91-BEA6-BC7E830DB5C9}"/>
              </a:ext>
            </a:extLst>
          </p:cNvPr>
          <p:cNvSpPr>
            <a:spLocks noGrp="1"/>
          </p:cNvSpPr>
          <p:nvPr>
            <p:ph type="ctrTitle"/>
          </p:nvPr>
        </p:nvSpPr>
        <p:spPr>
          <a:xfrm>
            <a:off x="1523603" y="1122363"/>
            <a:ext cx="9141619" cy="2387600"/>
          </a:xfrm>
        </p:spPr>
        <p:txBody>
          <a:bodyPr anchor="b"/>
          <a:lstStyle>
            <a:lvl1pPr algn="ctr">
              <a:defRPr sz="5998"/>
            </a:lvl1pPr>
          </a:lstStyle>
          <a:p>
            <a:r>
              <a:rPr lang="zh-CN" altLang="en-US"/>
              <a:t>单击此处编辑母版标题样式</a:t>
            </a:r>
          </a:p>
        </p:txBody>
      </p:sp>
      <p:sp>
        <p:nvSpPr>
          <p:cNvPr id="3" name="副标题 2">
            <a:extLst>
              <a:ext uri="{FF2B5EF4-FFF2-40B4-BE49-F238E27FC236}">
                <a16:creationId xmlns:a16="http://schemas.microsoft.com/office/drawing/2014/main" xmlns="" id="{7E375587-9F26-4508-8F72-33EA3070753F}"/>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4D31A56-B598-417E-A000-9F4F079912E5}"/>
              </a:ext>
            </a:extLst>
          </p:cNvPr>
          <p:cNvSpPr>
            <a:spLocks noGrp="1"/>
          </p:cNvSpPr>
          <p:nvPr>
            <p:ph type="dt" sz="half" idx="10"/>
          </p:nvPr>
        </p:nvSpPr>
        <p:spPr/>
        <p:txBody>
          <a:bodyPr/>
          <a:lstStyle/>
          <a:p>
            <a:fld id="{5AFEBE9E-E909-4763-AF13-2C163FC3407C}" type="datetime1">
              <a:rPr lang="zh-CN" altLang="en-US" noProof="0" smtClean="0"/>
              <a:t>2020/9/8</a:t>
            </a:fld>
            <a:endParaRPr lang="zh-CN" altLang="en-US" noProof="0" dirty="0"/>
          </a:p>
        </p:txBody>
      </p:sp>
      <p:sp>
        <p:nvSpPr>
          <p:cNvPr id="5" name="页脚占位符 4">
            <a:extLst>
              <a:ext uri="{FF2B5EF4-FFF2-40B4-BE49-F238E27FC236}">
                <a16:creationId xmlns:a16="http://schemas.microsoft.com/office/drawing/2014/main" xmlns="" id="{6F34B84D-1193-4964-B1DF-67737258DC69}"/>
              </a:ext>
            </a:extLst>
          </p:cNvPr>
          <p:cNvSpPr>
            <a:spLocks noGrp="1"/>
          </p:cNvSpPr>
          <p:nvPr>
            <p:ph type="ftr" sz="quarter" idx="11"/>
          </p:nvPr>
        </p:nvSpPr>
        <p:spPr/>
        <p:txBody>
          <a:bodyPr/>
          <a:lstStyle/>
          <a:p>
            <a:r>
              <a:rPr lang="en-US" altLang="zh-CN" noProof="0"/>
              <a:t>http://mashibing.com</a:t>
            </a:r>
            <a:endParaRPr lang="zh-CN" altLang="en-US" noProof="0" dirty="0"/>
          </a:p>
        </p:txBody>
      </p:sp>
      <p:sp>
        <p:nvSpPr>
          <p:cNvPr id="6" name="灯片编号占位符 5">
            <a:extLst>
              <a:ext uri="{FF2B5EF4-FFF2-40B4-BE49-F238E27FC236}">
                <a16:creationId xmlns:a16="http://schemas.microsoft.com/office/drawing/2014/main" xmlns="" id="{10CB9CB9-2860-4543-94CC-AFA1496EDCF8}"/>
              </a:ext>
            </a:extLst>
          </p:cNvPr>
          <p:cNvSpPr>
            <a:spLocks noGrp="1"/>
          </p:cNvSpPr>
          <p:nvPr>
            <p:ph type="sldNum" sz="quarter" idx="12"/>
          </p:nvPr>
        </p:nvSpPr>
        <p:spPr/>
        <p:txBody>
          <a:body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75598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28B2CB9-280B-42DD-8F92-A2A881C3D7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2C577A8F-9299-4234-89D6-37F38FD8ECF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2F22758-4BE5-47DE-A51E-BAE51A53128C}"/>
              </a:ext>
            </a:extLst>
          </p:cNvPr>
          <p:cNvSpPr>
            <a:spLocks noGrp="1"/>
          </p:cNvSpPr>
          <p:nvPr>
            <p:ph type="dt" sz="half" idx="10"/>
          </p:nvPr>
        </p:nvSpPr>
        <p:spPr/>
        <p:txBody>
          <a:bodyPr/>
          <a:lstStyle/>
          <a:p>
            <a:fld id="{06695894-8FB3-4E4C-8A45-A4D4E7207458}" type="datetime1">
              <a:rPr lang="zh-CN" altLang="en-US" smtClean="0"/>
              <a:t>2020/9/8</a:t>
            </a:fld>
            <a:endParaRPr lang="zh-CN" altLang="en-US" dirty="0"/>
          </a:p>
        </p:txBody>
      </p:sp>
      <p:sp>
        <p:nvSpPr>
          <p:cNvPr id="5" name="页脚占位符 4">
            <a:extLst>
              <a:ext uri="{FF2B5EF4-FFF2-40B4-BE49-F238E27FC236}">
                <a16:creationId xmlns:a16="http://schemas.microsoft.com/office/drawing/2014/main" xmlns="" id="{333C044A-2871-4A48-825D-94333FC46663}"/>
              </a:ext>
            </a:extLst>
          </p:cNvPr>
          <p:cNvSpPr>
            <a:spLocks noGrp="1"/>
          </p:cNvSpPr>
          <p:nvPr>
            <p:ph type="ftr" sz="quarter" idx="11"/>
          </p:nvPr>
        </p:nvSpPr>
        <p:spPr/>
        <p:txBody>
          <a:bodyPr/>
          <a:lstStyle/>
          <a:p>
            <a:r>
              <a:rPr lang="en-US" altLang="zh-CN"/>
              <a:t>http://mashibing.com</a:t>
            </a:r>
            <a:endParaRPr lang="zh-CN" altLang="en-US" dirty="0"/>
          </a:p>
        </p:txBody>
      </p:sp>
      <p:sp>
        <p:nvSpPr>
          <p:cNvPr id="6" name="灯片编号占位符 5">
            <a:extLst>
              <a:ext uri="{FF2B5EF4-FFF2-40B4-BE49-F238E27FC236}">
                <a16:creationId xmlns:a16="http://schemas.microsoft.com/office/drawing/2014/main" xmlns="" id="{E10D5B6A-5239-4BD5-B85B-4E522D364D8E}"/>
              </a:ext>
            </a:extLst>
          </p:cNvPr>
          <p:cNvSpPr>
            <a:spLocks noGrp="1"/>
          </p:cNvSpPr>
          <p:nvPr>
            <p:ph type="sldNum" sz="quarter" idx="12"/>
          </p:nvPr>
        </p:nvSpPr>
        <p:spPr/>
        <p:txBody>
          <a:body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20286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33891986-02B0-4FA5-8E1F-8B36556A2712}"/>
              </a:ext>
            </a:extLst>
          </p:cNvPr>
          <p:cNvSpPr>
            <a:spLocks noGrp="1"/>
          </p:cNvSpPr>
          <p:nvPr>
            <p:ph type="title" orient="vert"/>
          </p:nvPr>
        </p:nvSpPr>
        <p:spPr>
          <a:xfrm>
            <a:off x="8722628" y="365125"/>
            <a:ext cx="262821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34902FF8-D96D-49EB-ABF8-E2191836C0F5}"/>
              </a:ext>
            </a:extLst>
          </p:cNvPr>
          <p:cNvSpPr>
            <a:spLocks noGrp="1"/>
          </p:cNvSpPr>
          <p:nvPr>
            <p:ph type="body" orient="vert" idx="1"/>
          </p:nvPr>
        </p:nvSpPr>
        <p:spPr>
          <a:xfrm>
            <a:off x="837982" y="365125"/>
            <a:ext cx="7732286"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253EA23-11F2-4F98-A65B-5EF2582D34AF}"/>
              </a:ext>
            </a:extLst>
          </p:cNvPr>
          <p:cNvSpPr>
            <a:spLocks noGrp="1"/>
          </p:cNvSpPr>
          <p:nvPr>
            <p:ph type="dt" sz="half" idx="10"/>
          </p:nvPr>
        </p:nvSpPr>
        <p:spPr/>
        <p:txBody>
          <a:bodyPr/>
          <a:lstStyle/>
          <a:p>
            <a:fld id="{706FFA56-E3D7-40D8-A8C7-D21740112711}" type="datetime1">
              <a:rPr lang="zh-CN" altLang="en-US" noProof="0" smtClean="0"/>
              <a:t>2020/9/8</a:t>
            </a:fld>
            <a:endParaRPr lang="zh-CN" altLang="en-US" noProof="0" dirty="0"/>
          </a:p>
        </p:txBody>
      </p:sp>
      <p:sp>
        <p:nvSpPr>
          <p:cNvPr id="5" name="页脚占位符 4">
            <a:extLst>
              <a:ext uri="{FF2B5EF4-FFF2-40B4-BE49-F238E27FC236}">
                <a16:creationId xmlns:a16="http://schemas.microsoft.com/office/drawing/2014/main" xmlns="" id="{75EFE978-856F-40F1-BE02-35FF4FBDAFC6}"/>
              </a:ext>
            </a:extLst>
          </p:cNvPr>
          <p:cNvSpPr>
            <a:spLocks noGrp="1"/>
          </p:cNvSpPr>
          <p:nvPr>
            <p:ph type="ftr" sz="quarter" idx="11"/>
          </p:nvPr>
        </p:nvSpPr>
        <p:spPr/>
        <p:txBody>
          <a:bodyPr/>
          <a:lstStyle/>
          <a:p>
            <a:r>
              <a:rPr lang="en-US" altLang="zh-CN" noProof="0"/>
              <a:t>http://mashibing.com</a:t>
            </a:r>
            <a:endParaRPr lang="zh-CN" altLang="en-US" noProof="0" dirty="0"/>
          </a:p>
        </p:txBody>
      </p:sp>
      <p:sp>
        <p:nvSpPr>
          <p:cNvPr id="6" name="灯片编号占位符 5">
            <a:extLst>
              <a:ext uri="{FF2B5EF4-FFF2-40B4-BE49-F238E27FC236}">
                <a16:creationId xmlns:a16="http://schemas.microsoft.com/office/drawing/2014/main" xmlns="" id="{DF81A42F-0D0B-403B-9521-2FBA7CC8957B}"/>
              </a:ext>
            </a:extLst>
          </p:cNvPr>
          <p:cNvSpPr>
            <a:spLocks noGrp="1"/>
          </p:cNvSpPr>
          <p:nvPr>
            <p:ph type="sldNum" sz="quarter" idx="12"/>
          </p:nvPr>
        </p:nvSpPr>
        <p:spPr/>
        <p:txBody>
          <a:body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390496409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4B9764-8C59-4DC3-AD96-BD3217105C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D6002C4-5349-4034-83DD-63B463B2D8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7820F6E5-2462-451C-BFFA-DF5CC297D2BD}"/>
              </a:ext>
            </a:extLst>
          </p:cNvPr>
          <p:cNvSpPr>
            <a:spLocks noGrp="1"/>
          </p:cNvSpPr>
          <p:nvPr>
            <p:ph type="dt" sz="half" idx="10"/>
          </p:nvPr>
        </p:nvSpPr>
        <p:spPr/>
        <p:txBody>
          <a:bodyPr/>
          <a:lstStyle/>
          <a:p>
            <a:fld id="{758D892C-E7FD-4793-B6D3-C7D9FC4696F1}" type="datetime1">
              <a:rPr lang="zh-CN" altLang="en-US" smtClean="0"/>
              <a:t>2020/9/8</a:t>
            </a:fld>
            <a:endParaRPr lang="zh-CN" altLang="en-US" dirty="0"/>
          </a:p>
        </p:txBody>
      </p:sp>
      <p:sp>
        <p:nvSpPr>
          <p:cNvPr id="5" name="页脚占位符 4">
            <a:extLst>
              <a:ext uri="{FF2B5EF4-FFF2-40B4-BE49-F238E27FC236}">
                <a16:creationId xmlns:a16="http://schemas.microsoft.com/office/drawing/2014/main" xmlns="" id="{22F712A6-61AE-4D6A-A517-7E27D8CFA356}"/>
              </a:ext>
            </a:extLst>
          </p:cNvPr>
          <p:cNvSpPr>
            <a:spLocks noGrp="1"/>
          </p:cNvSpPr>
          <p:nvPr>
            <p:ph type="ftr" sz="quarter" idx="11"/>
          </p:nvPr>
        </p:nvSpPr>
        <p:spPr/>
        <p:txBody>
          <a:bodyPr/>
          <a:lstStyle/>
          <a:p>
            <a:r>
              <a:rPr lang="en-US" altLang="zh-CN"/>
              <a:t>http://mashibing.com</a:t>
            </a:r>
            <a:endParaRPr lang="zh-CN" altLang="en-US" dirty="0"/>
          </a:p>
        </p:txBody>
      </p:sp>
      <p:sp>
        <p:nvSpPr>
          <p:cNvPr id="6" name="灯片编号占位符 5">
            <a:extLst>
              <a:ext uri="{FF2B5EF4-FFF2-40B4-BE49-F238E27FC236}">
                <a16:creationId xmlns:a16="http://schemas.microsoft.com/office/drawing/2014/main" xmlns="" id="{1754ABB9-22FC-4FFD-8136-A049A7FDED48}"/>
              </a:ext>
            </a:extLst>
          </p:cNvPr>
          <p:cNvSpPr>
            <a:spLocks noGrp="1"/>
          </p:cNvSpPr>
          <p:nvPr>
            <p:ph type="sldNum" sz="quarter" idx="12"/>
          </p:nvPr>
        </p:nvSpPr>
        <p:spPr/>
        <p:txBody>
          <a:body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5551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6BA4B2-ABCC-4D0E-BB8F-BCB54BCA2015}"/>
              </a:ext>
            </a:extLst>
          </p:cNvPr>
          <p:cNvSpPr>
            <a:spLocks noGrp="1"/>
          </p:cNvSpPr>
          <p:nvPr>
            <p:ph type="title"/>
          </p:nvPr>
        </p:nvSpPr>
        <p:spPr>
          <a:xfrm>
            <a:off x="831633" y="1709739"/>
            <a:ext cx="10512862" cy="2852737"/>
          </a:xfrm>
        </p:spPr>
        <p:txBody>
          <a:bodyPr anchor="b"/>
          <a:lstStyle>
            <a:lvl1pPr>
              <a:defRPr sz="5998"/>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3C10469-6877-4F65-88E1-9BA518085A2A}"/>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32107BC1-D72D-42DE-9774-1FA473AEA127}"/>
              </a:ext>
            </a:extLst>
          </p:cNvPr>
          <p:cNvSpPr>
            <a:spLocks noGrp="1"/>
          </p:cNvSpPr>
          <p:nvPr>
            <p:ph type="dt" sz="half" idx="10"/>
          </p:nvPr>
        </p:nvSpPr>
        <p:spPr/>
        <p:txBody>
          <a:bodyPr/>
          <a:lstStyle/>
          <a:p>
            <a:fld id="{AF4B8295-C568-46C0-BFD8-B6FAAD083B3B}" type="datetime1">
              <a:rPr lang="zh-CN" altLang="en-US" smtClean="0"/>
              <a:t>2020/9/8</a:t>
            </a:fld>
            <a:endParaRPr lang="zh-CN" altLang="en-US" dirty="0"/>
          </a:p>
        </p:txBody>
      </p:sp>
      <p:sp>
        <p:nvSpPr>
          <p:cNvPr id="5" name="页脚占位符 4">
            <a:extLst>
              <a:ext uri="{FF2B5EF4-FFF2-40B4-BE49-F238E27FC236}">
                <a16:creationId xmlns:a16="http://schemas.microsoft.com/office/drawing/2014/main" xmlns="" id="{DCA9395A-4884-42FD-A589-8F7C8821E59C}"/>
              </a:ext>
            </a:extLst>
          </p:cNvPr>
          <p:cNvSpPr>
            <a:spLocks noGrp="1"/>
          </p:cNvSpPr>
          <p:nvPr>
            <p:ph type="ftr" sz="quarter" idx="11"/>
          </p:nvPr>
        </p:nvSpPr>
        <p:spPr/>
        <p:txBody>
          <a:bodyPr/>
          <a:lstStyle/>
          <a:p>
            <a:r>
              <a:rPr lang="en-US" altLang="zh-CN"/>
              <a:t>http://mashibing.com</a:t>
            </a:r>
            <a:endParaRPr lang="zh-CN" altLang="en-US" dirty="0"/>
          </a:p>
        </p:txBody>
      </p:sp>
      <p:sp>
        <p:nvSpPr>
          <p:cNvPr id="6" name="灯片编号占位符 5">
            <a:extLst>
              <a:ext uri="{FF2B5EF4-FFF2-40B4-BE49-F238E27FC236}">
                <a16:creationId xmlns:a16="http://schemas.microsoft.com/office/drawing/2014/main" xmlns="" id="{C2C14DA8-F428-47D4-BC55-A11013481CCB}"/>
              </a:ext>
            </a:extLst>
          </p:cNvPr>
          <p:cNvSpPr>
            <a:spLocks noGrp="1"/>
          </p:cNvSpPr>
          <p:nvPr>
            <p:ph type="sldNum" sz="quarter" idx="12"/>
          </p:nvPr>
        </p:nvSpPr>
        <p:spPr/>
        <p:txBody>
          <a:body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919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E20D00-1864-4963-8526-35AF89C8F0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98BC7F6-DC7A-46D3-B532-FE7412126C8C}"/>
              </a:ext>
            </a:extLst>
          </p:cNvPr>
          <p:cNvSpPr>
            <a:spLocks noGrp="1"/>
          </p:cNvSpPr>
          <p:nvPr>
            <p:ph sz="half" idx="1"/>
          </p:nvPr>
        </p:nvSpPr>
        <p:spPr>
          <a:xfrm>
            <a:off x="837982" y="1825625"/>
            <a:ext cx="5180251"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D42EFA55-1632-44F0-8E48-62F767630F9E}"/>
              </a:ext>
            </a:extLst>
          </p:cNvPr>
          <p:cNvSpPr>
            <a:spLocks noGrp="1"/>
          </p:cNvSpPr>
          <p:nvPr>
            <p:ph sz="half" idx="2"/>
          </p:nvPr>
        </p:nvSpPr>
        <p:spPr>
          <a:xfrm>
            <a:off x="6170592" y="1825625"/>
            <a:ext cx="5180251"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C6CB79A1-19CF-4DE2-BDEE-2BB9F7EA9C71}"/>
              </a:ext>
            </a:extLst>
          </p:cNvPr>
          <p:cNvSpPr>
            <a:spLocks noGrp="1"/>
          </p:cNvSpPr>
          <p:nvPr>
            <p:ph type="dt" sz="half" idx="10"/>
          </p:nvPr>
        </p:nvSpPr>
        <p:spPr/>
        <p:txBody>
          <a:bodyPr/>
          <a:lstStyle/>
          <a:p>
            <a:fld id="{308D73F8-092B-4569-9A33-38F43D96F9A9}" type="datetime1">
              <a:rPr lang="zh-CN" altLang="en-US" smtClean="0"/>
              <a:t>2020/9/8</a:t>
            </a:fld>
            <a:endParaRPr lang="zh-CN" altLang="en-US" dirty="0"/>
          </a:p>
        </p:txBody>
      </p:sp>
      <p:sp>
        <p:nvSpPr>
          <p:cNvPr id="6" name="页脚占位符 5">
            <a:extLst>
              <a:ext uri="{FF2B5EF4-FFF2-40B4-BE49-F238E27FC236}">
                <a16:creationId xmlns:a16="http://schemas.microsoft.com/office/drawing/2014/main" xmlns="" id="{72EF4490-E4F9-4799-A010-91767B3D5C74}"/>
              </a:ext>
            </a:extLst>
          </p:cNvPr>
          <p:cNvSpPr>
            <a:spLocks noGrp="1"/>
          </p:cNvSpPr>
          <p:nvPr>
            <p:ph type="ftr" sz="quarter" idx="11"/>
          </p:nvPr>
        </p:nvSpPr>
        <p:spPr/>
        <p:txBody>
          <a:bodyPr/>
          <a:lstStyle/>
          <a:p>
            <a:r>
              <a:rPr lang="en-US" altLang="zh-CN"/>
              <a:t>http://mashibing.com</a:t>
            </a:r>
            <a:endParaRPr lang="zh-CN" altLang="en-US" dirty="0"/>
          </a:p>
        </p:txBody>
      </p:sp>
      <p:sp>
        <p:nvSpPr>
          <p:cNvPr id="7" name="灯片编号占位符 6">
            <a:extLst>
              <a:ext uri="{FF2B5EF4-FFF2-40B4-BE49-F238E27FC236}">
                <a16:creationId xmlns:a16="http://schemas.microsoft.com/office/drawing/2014/main" xmlns="" id="{9DF91DBE-EB84-41C5-A9AC-72571DBF3189}"/>
              </a:ext>
            </a:extLst>
          </p:cNvPr>
          <p:cNvSpPr>
            <a:spLocks noGrp="1"/>
          </p:cNvSpPr>
          <p:nvPr>
            <p:ph type="sldNum" sz="quarter" idx="12"/>
          </p:nvPr>
        </p:nvSpPr>
        <p:spPr/>
        <p:txBody>
          <a:body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33218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FBDEA2-4206-4AF5-A1AE-05C719AF5291}"/>
              </a:ext>
            </a:extLst>
          </p:cNvPr>
          <p:cNvSpPr>
            <a:spLocks noGrp="1"/>
          </p:cNvSpPr>
          <p:nvPr>
            <p:ph type="title"/>
          </p:nvPr>
        </p:nvSpPr>
        <p:spPr>
          <a:xfrm>
            <a:off x="839569" y="365126"/>
            <a:ext cx="10512862"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70FA299-1C2D-4DB0-9D59-0EC6B97A2E98}"/>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937674D3-2603-490D-A7DA-F1531A0AB54B}"/>
              </a:ext>
            </a:extLst>
          </p:cNvPr>
          <p:cNvSpPr>
            <a:spLocks noGrp="1"/>
          </p:cNvSpPr>
          <p:nvPr>
            <p:ph sz="half" idx="2"/>
          </p:nvPr>
        </p:nvSpPr>
        <p:spPr>
          <a:xfrm>
            <a:off x="839570" y="2505075"/>
            <a:ext cx="5156444"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3DD45879-33A0-4541-A3EC-2EEB09D75DEE}"/>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67ABBE64-AA49-454F-8C95-826E0511179E}"/>
              </a:ext>
            </a:extLst>
          </p:cNvPr>
          <p:cNvSpPr>
            <a:spLocks noGrp="1"/>
          </p:cNvSpPr>
          <p:nvPr>
            <p:ph sz="quarter" idx="4"/>
          </p:nvPr>
        </p:nvSpPr>
        <p:spPr>
          <a:xfrm>
            <a:off x="6170593" y="2505075"/>
            <a:ext cx="518183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1378941C-BF68-4959-BB89-F945F89780CA}"/>
              </a:ext>
            </a:extLst>
          </p:cNvPr>
          <p:cNvSpPr>
            <a:spLocks noGrp="1"/>
          </p:cNvSpPr>
          <p:nvPr>
            <p:ph type="dt" sz="half" idx="10"/>
          </p:nvPr>
        </p:nvSpPr>
        <p:spPr/>
        <p:txBody>
          <a:bodyPr/>
          <a:lstStyle/>
          <a:p>
            <a:fld id="{F6C81A50-1F42-4180-8F91-A81DDA3BB3D5}" type="datetime1">
              <a:rPr lang="zh-CN" altLang="en-US" smtClean="0"/>
              <a:t>2020/9/8</a:t>
            </a:fld>
            <a:endParaRPr lang="zh-CN" altLang="en-US" dirty="0"/>
          </a:p>
        </p:txBody>
      </p:sp>
      <p:sp>
        <p:nvSpPr>
          <p:cNvPr id="8" name="页脚占位符 7">
            <a:extLst>
              <a:ext uri="{FF2B5EF4-FFF2-40B4-BE49-F238E27FC236}">
                <a16:creationId xmlns:a16="http://schemas.microsoft.com/office/drawing/2014/main" xmlns="" id="{0CCF4542-E85A-4DCC-BAB9-3E555B104343}"/>
              </a:ext>
            </a:extLst>
          </p:cNvPr>
          <p:cNvSpPr>
            <a:spLocks noGrp="1"/>
          </p:cNvSpPr>
          <p:nvPr>
            <p:ph type="ftr" sz="quarter" idx="11"/>
          </p:nvPr>
        </p:nvSpPr>
        <p:spPr/>
        <p:txBody>
          <a:bodyPr/>
          <a:lstStyle/>
          <a:p>
            <a:r>
              <a:rPr lang="en-US" altLang="zh-CN"/>
              <a:t>http://mashibing.com</a:t>
            </a:r>
            <a:endParaRPr lang="zh-CN" altLang="en-US" dirty="0"/>
          </a:p>
        </p:txBody>
      </p:sp>
      <p:sp>
        <p:nvSpPr>
          <p:cNvPr id="9" name="灯片编号占位符 8">
            <a:extLst>
              <a:ext uri="{FF2B5EF4-FFF2-40B4-BE49-F238E27FC236}">
                <a16:creationId xmlns:a16="http://schemas.microsoft.com/office/drawing/2014/main" xmlns="" id="{320BC25C-49C3-4017-9CAB-B09DBDA2DCE6}"/>
              </a:ext>
            </a:extLst>
          </p:cNvPr>
          <p:cNvSpPr>
            <a:spLocks noGrp="1"/>
          </p:cNvSpPr>
          <p:nvPr>
            <p:ph type="sldNum" sz="quarter" idx="12"/>
          </p:nvPr>
        </p:nvSpPr>
        <p:spPr/>
        <p:txBody>
          <a:body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6193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F5A180-698F-4C6F-BBFB-C91E5837E0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62E5126-0801-405D-9E40-4AFC0BAFD18C}"/>
              </a:ext>
            </a:extLst>
          </p:cNvPr>
          <p:cNvSpPr>
            <a:spLocks noGrp="1"/>
          </p:cNvSpPr>
          <p:nvPr>
            <p:ph type="dt" sz="half" idx="10"/>
          </p:nvPr>
        </p:nvSpPr>
        <p:spPr/>
        <p:txBody>
          <a:bodyPr/>
          <a:lstStyle/>
          <a:p>
            <a:fld id="{54D6D849-E754-4C5E-A825-021D7D41C5B2}" type="datetime1">
              <a:rPr lang="zh-CN" altLang="en-US" smtClean="0"/>
              <a:t>2020/9/8</a:t>
            </a:fld>
            <a:endParaRPr lang="zh-CN" altLang="en-US" dirty="0"/>
          </a:p>
        </p:txBody>
      </p:sp>
      <p:sp>
        <p:nvSpPr>
          <p:cNvPr id="4" name="页脚占位符 3">
            <a:extLst>
              <a:ext uri="{FF2B5EF4-FFF2-40B4-BE49-F238E27FC236}">
                <a16:creationId xmlns:a16="http://schemas.microsoft.com/office/drawing/2014/main" xmlns="" id="{E28ED72E-9379-474A-9FC7-9CB274908DCF}"/>
              </a:ext>
            </a:extLst>
          </p:cNvPr>
          <p:cNvSpPr>
            <a:spLocks noGrp="1"/>
          </p:cNvSpPr>
          <p:nvPr>
            <p:ph type="ftr" sz="quarter" idx="11"/>
          </p:nvPr>
        </p:nvSpPr>
        <p:spPr/>
        <p:txBody>
          <a:bodyPr/>
          <a:lstStyle/>
          <a:p>
            <a:r>
              <a:rPr lang="en-US" altLang="zh-CN"/>
              <a:t>http://mashibing.com</a:t>
            </a:r>
            <a:endParaRPr lang="zh-CN" altLang="en-US" dirty="0"/>
          </a:p>
        </p:txBody>
      </p:sp>
      <p:sp>
        <p:nvSpPr>
          <p:cNvPr id="5" name="灯片编号占位符 4">
            <a:extLst>
              <a:ext uri="{FF2B5EF4-FFF2-40B4-BE49-F238E27FC236}">
                <a16:creationId xmlns:a16="http://schemas.microsoft.com/office/drawing/2014/main" xmlns="" id="{CF0150C7-EF04-4B03-9D4B-CADA32877BF1}"/>
              </a:ext>
            </a:extLst>
          </p:cNvPr>
          <p:cNvSpPr>
            <a:spLocks noGrp="1"/>
          </p:cNvSpPr>
          <p:nvPr>
            <p:ph type="sldNum" sz="quarter" idx="12"/>
          </p:nvPr>
        </p:nvSpPr>
        <p:spPr/>
        <p:txBody>
          <a:body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86643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EB89995-B3BA-4D79-9A43-A4890CAE9373}"/>
              </a:ext>
            </a:extLst>
          </p:cNvPr>
          <p:cNvSpPr>
            <a:spLocks noGrp="1"/>
          </p:cNvSpPr>
          <p:nvPr>
            <p:ph type="dt" sz="half" idx="10"/>
          </p:nvPr>
        </p:nvSpPr>
        <p:spPr/>
        <p:txBody>
          <a:bodyPr/>
          <a:lstStyle/>
          <a:p>
            <a:pPr rtl="0"/>
            <a:fld id="{DB6DED1A-B016-4688-BFF5-D8848786F46A}" type="datetime1">
              <a:rPr lang="zh-CN" altLang="en-US" noProof="0" smtClean="0"/>
              <a:t>2020/9/8</a:t>
            </a:fld>
            <a:endParaRPr lang="zh-CN" altLang="en-US" noProof="0" dirty="0"/>
          </a:p>
        </p:txBody>
      </p:sp>
      <p:sp>
        <p:nvSpPr>
          <p:cNvPr id="3" name="页脚占位符 2">
            <a:extLst>
              <a:ext uri="{FF2B5EF4-FFF2-40B4-BE49-F238E27FC236}">
                <a16:creationId xmlns:a16="http://schemas.microsoft.com/office/drawing/2014/main" xmlns="" id="{F6CE6B8C-842D-4ACB-92C5-739F818CF96C}"/>
              </a:ext>
            </a:extLst>
          </p:cNvPr>
          <p:cNvSpPr>
            <a:spLocks noGrp="1"/>
          </p:cNvSpPr>
          <p:nvPr>
            <p:ph type="ftr" sz="quarter" idx="11"/>
          </p:nvPr>
        </p:nvSpPr>
        <p:spPr/>
        <p:txBody>
          <a:bodyPr/>
          <a:lstStyle/>
          <a:p>
            <a:pPr rtl="0"/>
            <a:r>
              <a:rPr lang="en-US" altLang="zh-CN" noProof="0"/>
              <a:t>http://mashibing.com</a:t>
            </a:r>
            <a:endParaRPr lang="zh-CN" altLang="en-US" noProof="0" dirty="0"/>
          </a:p>
        </p:txBody>
      </p:sp>
      <p:sp>
        <p:nvSpPr>
          <p:cNvPr id="4" name="灯片编号占位符 3">
            <a:extLst>
              <a:ext uri="{FF2B5EF4-FFF2-40B4-BE49-F238E27FC236}">
                <a16:creationId xmlns:a16="http://schemas.microsoft.com/office/drawing/2014/main" xmlns="" id="{D5DC3C69-1BA7-4145-9BD2-9095EA231639}"/>
              </a:ext>
            </a:extLst>
          </p:cNvPr>
          <p:cNvSpPr>
            <a:spLocks noGrp="1"/>
          </p:cNvSpPr>
          <p:nvPr>
            <p:ph type="sldNum" sz="quarter" idx="12"/>
          </p:nvPr>
        </p:nvSpPr>
        <p:spPr/>
        <p:txBody>
          <a:bodyPr/>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61339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1C0E8D-9A0D-485B-9080-65934395D3E4}"/>
              </a:ext>
            </a:extLst>
          </p:cNvPr>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ED0A3BB-D89B-42CF-9AD8-EAC0D3BAE9CA}"/>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CD78D170-4A45-45ED-AAEF-DCAB62F708EE}"/>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40F0E95A-57EE-4594-B965-BB35A4BEE684}"/>
              </a:ext>
            </a:extLst>
          </p:cNvPr>
          <p:cNvSpPr>
            <a:spLocks noGrp="1"/>
          </p:cNvSpPr>
          <p:nvPr>
            <p:ph type="dt" sz="half" idx="10"/>
          </p:nvPr>
        </p:nvSpPr>
        <p:spPr/>
        <p:txBody>
          <a:bodyPr/>
          <a:lstStyle/>
          <a:p>
            <a:fld id="{706FFA56-E3D7-40D8-A8C7-D21740112711}" type="datetime1">
              <a:rPr lang="zh-CN" altLang="en-US" noProof="0" smtClean="0"/>
              <a:t>2020/9/8</a:t>
            </a:fld>
            <a:endParaRPr lang="zh-CN" altLang="en-US" noProof="0" dirty="0"/>
          </a:p>
        </p:txBody>
      </p:sp>
      <p:sp>
        <p:nvSpPr>
          <p:cNvPr id="6" name="页脚占位符 5">
            <a:extLst>
              <a:ext uri="{FF2B5EF4-FFF2-40B4-BE49-F238E27FC236}">
                <a16:creationId xmlns:a16="http://schemas.microsoft.com/office/drawing/2014/main" xmlns="" id="{60A7B261-044B-4190-AE02-995C734AA824}"/>
              </a:ext>
            </a:extLst>
          </p:cNvPr>
          <p:cNvSpPr>
            <a:spLocks noGrp="1"/>
          </p:cNvSpPr>
          <p:nvPr>
            <p:ph type="ftr" sz="quarter" idx="11"/>
          </p:nvPr>
        </p:nvSpPr>
        <p:spPr/>
        <p:txBody>
          <a:bodyPr/>
          <a:lstStyle/>
          <a:p>
            <a:r>
              <a:rPr lang="en-US" altLang="zh-CN" noProof="0"/>
              <a:t>http://mashibing.com</a:t>
            </a:r>
            <a:endParaRPr lang="zh-CN" altLang="en-US" noProof="0" dirty="0"/>
          </a:p>
        </p:txBody>
      </p:sp>
      <p:sp>
        <p:nvSpPr>
          <p:cNvPr id="7" name="灯片编号占位符 6">
            <a:extLst>
              <a:ext uri="{FF2B5EF4-FFF2-40B4-BE49-F238E27FC236}">
                <a16:creationId xmlns:a16="http://schemas.microsoft.com/office/drawing/2014/main" xmlns="" id="{AC258699-955C-4B3D-9EFE-3236DEA5BDDF}"/>
              </a:ext>
            </a:extLst>
          </p:cNvPr>
          <p:cNvSpPr>
            <a:spLocks noGrp="1"/>
          </p:cNvSpPr>
          <p:nvPr>
            <p:ph type="sldNum" sz="quarter" idx="12"/>
          </p:nvPr>
        </p:nvSpPr>
        <p:spPr/>
        <p:txBody>
          <a:body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2490458601"/>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CC49C3-8134-4DE8-836A-FC267FCEF902}"/>
              </a:ext>
            </a:extLst>
          </p:cNvPr>
          <p:cNvSpPr>
            <a:spLocks noGrp="1"/>
          </p:cNvSpPr>
          <p:nvPr>
            <p:ph type="title"/>
          </p:nvPr>
        </p:nvSpPr>
        <p:spPr>
          <a:xfrm>
            <a:off x="839570" y="457200"/>
            <a:ext cx="3931213" cy="1600200"/>
          </a:xfrm>
        </p:spPr>
        <p:txBody>
          <a:bodyPr anchor="b"/>
          <a:lstStyle>
            <a:lvl1pPr>
              <a:defRPr sz="3199"/>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8F44CF3D-0695-43B6-95A3-E0D435D5B705}"/>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zh-CN" altLang="en-US"/>
          </a:p>
        </p:txBody>
      </p:sp>
      <p:sp>
        <p:nvSpPr>
          <p:cNvPr id="4" name="文本占位符 3">
            <a:extLst>
              <a:ext uri="{FF2B5EF4-FFF2-40B4-BE49-F238E27FC236}">
                <a16:creationId xmlns:a16="http://schemas.microsoft.com/office/drawing/2014/main" xmlns="" id="{73335F53-8859-4649-8C8F-73371854B0B0}"/>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F2B2E89-6226-4A1B-BC2E-826EB6FE164A}"/>
              </a:ext>
            </a:extLst>
          </p:cNvPr>
          <p:cNvSpPr>
            <a:spLocks noGrp="1"/>
          </p:cNvSpPr>
          <p:nvPr>
            <p:ph type="dt" sz="half" idx="10"/>
          </p:nvPr>
        </p:nvSpPr>
        <p:spPr/>
        <p:txBody>
          <a:bodyPr/>
          <a:lstStyle/>
          <a:p>
            <a:fld id="{706FFA56-E3D7-40D8-A8C7-D21740112711}" type="datetime1">
              <a:rPr lang="zh-CN" altLang="en-US" noProof="0" smtClean="0"/>
              <a:t>2020/9/8</a:t>
            </a:fld>
            <a:endParaRPr lang="zh-CN" altLang="en-US" noProof="0" dirty="0"/>
          </a:p>
        </p:txBody>
      </p:sp>
      <p:sp>
        <p:nvSpPr>
          <p:cNvPr id="6" name="页脚占位符 5">
            <a:extLst>
              <a:ext uri="{FF2B5EF4-FFF2-40B4-BE49-F238E27FC236}">
                <a16:creationId xmlns:a16="http://schemas.microsoft.com/office/drawing/2014/main" xmlns="" id="{7376A307-360C-4EAE-8D10-8E39B0883B4C}"/>
              </a:ext>
            </a:extLst>
          </p:cNvPr>
          <p:cNvSpPr>
            <a:spLocks noGrp="1"/>
          </p:cNvSpPr>
          <p:nvPr>
            <p:ph type="ftr" sz="quarter" idx="11"/>
          </p:nvPr>
        </p:nvSpPr>
        <p:spPr/>
        <p:txBody>
          <a:bodyPr/>
          <a:lstStyle/>
          <a:p>
            <a:r>
              <a:rPr lang="en-US" altLang="zh-CN" noProof="0"/>
              <a:t>http://mashibing.com</a:t>
            </a:r>
            <a:endParaRPr lang="zh-CN" altLang="en-US" noProof="0" dirty="0"/>
          </a:p>
        </p:txBody>
      </p:sp>
      <p:sp>
        <p:nvSpPr>
          <p:cNvPr id="7" name="灯片编号占位符 6">
            <a:extLst>
              <a:ext uri="{FF2B5EF4-FFF2-40B4-BE49-F238E27FC236}">
                <a16:creationId xmlns:a16="http://schemas.microsoft.com/office/drawing/2014/main" xmlns="" id="{6BFB4443-C182-401B-8AD6-F39AAAC83B20}"/>
              </a:ext>
            </a:extLst>
          </p:cNvPr>
          <p:cNvSpPr>
            <a:spLocks noGrp="1"/>
          </p:cNvSpPr>
          <p:nvPr>
            <p:ph type="sldNum" sz="quarter" idx="12"/>
          </p:nvPr>
        </p:nvSpPr>
        <p:spPr/>
        <p:txBody>
          <a:body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349976855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C9B8620C-8535-4FC7-8019-52E719C05338}"/>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F475F58-D66C-4ABC-863F-F197324D7471}"/>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93B3CFB-A117-41A1-BF6B-0DFE6DF05E87}"/>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FFA56-E3D7-40D8-A8C7-D21740112711}" type="datetime1">
              <a:rPr lang="zh-CN" altLang="en-US" noProof="0" smtClean="0"/>
              <a:t>2020/9/8</a:t>
            </a:fld>
            <a:endParaRPr lang="zh-CN" altLang="en-US" noProof="0" dirty="0"/>
          </a:p>
        </p:txBody>
      </p:sp>
      <p:sp>
        <p:nvSpPr>
          <p:cNvPr id="5" name="页脚占位符 4">
            <a:extLst>
              <a:ext uri="{FF2B5EF4-FFF2-40B4-BE49-F238E27FC236}">
                <a16:creationId xmlns:a16="http://schemas.microsoft.com/office/drawing/2014/main" xmlns="" id="{35B5B103-571D-410F-8CDD-1E5C4998A5C1}"/>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noProof="0"/>
              <a:t>http://mashibing.com</a:t>
            </a:r>
            <a:endParaRPr lang="zh-CN" altLang="en-US" noProof="0" dirty="0"/>
          </a:p>
        </p:txBody>
      </p:sp>
      <p:sp>
        <p:nvSpPr>
          <p:cNvPr id="6" name="灯片编号占位符 5">
            <a:extLst>
              <a:ext uri="{FF2B5EF4-FFF2-40B4-BE49-F238E27FC236}">
                <a16:creationId xmlns:a16="http://schemas.microsoft.com/office/drawing/2014/main" xmlns="" id="{76C6EFBF-6EEF-4EB5-AB77-FEBE088A89CA}"/>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1551640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qu.la/book/118039/index_1.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zcool.com.cn/"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unchakusHuang/fake-useragent"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hyperlink" Target="https://scrapy-chs.readthedocs.io/zh_CN/0.24/topics/signal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hyperlink" Target="https://scrapy-chs.readthedocs.io/zh_CN/0.24/topics/extensions.html#topics-extension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bj.lianjia.com/zufa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hyperlink" Target="https://www.liepin.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liepin.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hyperlink" Target="https://www.kuaidaili.com/" TargetMode="External"/><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www.zhimaruanjian.com/" TargetMode="External"/><Relationship Id="rId4" Type="http://schemas.openxmlformats.org/officeDocument/2006/relationships/hyperlink" Target="http://www.taiyangruanjian.com/"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ypi.tuna.tsinghua.edu.cn/simple/twisted/"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ook.douban.com/top250"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69876" y="1340768"/>
            <a:ext cx="9971409" cy="1514549"/>
          </a:xfrm>
        </p:spPr>
        <p:txBody>
          <a:bodyPr rtlCol="0">
            <a:normAutofit/>
          </a:bodyPr>
          <a:lstStyle/>
          <a:p>
            <a:pPr>
              <a:lnSpc>
                <a:spcPct val="150000"/>
              </a:lnSpc>
            </a:pPr>
            <a:r>
              <a:rPr lang="en-US" altLang="zh-CN" dirty="0"/>
              <a:t>Scrapy</a:t>
            </a:r>
            <a:r>
              <a:rPr lang="zh-CN" altLang="en-US" dirty="0"/>
              <a:t>框架</a:t>
            </a:r>
          </a:p>
        </p:txBody>
      </p:sp>
      <p:sp>
        <p:nvSpPr>
          <p:cNvPr id="3" name="副标题 2"/>
          <p:cNvSpPr>
            <a:spLocks noGrp="1"/>
          </p:cNvSpPr>
          <p:nvPr>
            <p:ph type="subTitle" idx="1"/>
          </p:nvPr>
        </p:nvSpPr>
        <p:spPr>
          <a:xfrm>
            <a:off x="1522413" y="5105400"/>
            <a:ext cx="2195735" cy="1066800"/>
          </a:xfrm>
        </p:spPr>
        <p:txBody>
          <a:bodyPr rtlCol="0"/>
          <a:lstStyle/>
          <a:p>
            <a:pPr rtl="0"/>
            <a:r>
              <a:rPr lang="zh-CN" altLang="en-US" dirty="0">
                <a:latin typeface="Microsoft YaHei UI" panose="020B0503020204020204" pitchFamily="34" charset="-122"/>
                <a:ea typeface="Microsoft YaHei UI" panose="020B0503020204020204" pitchFamily="34" charset="-122"/>
              </a:rPr>
              <a:t>授课</a:t>
            </a:r>
            <a:r>
              <a:rPr lang="zh-CN" altLang="en-US" dirty="0" smtClean="0">
                <a:latin typeface="Microsoft YaHei UI" panose="020B0503020204020204" pitchFamily="34" charset="-122"/>
                <a:ea typeface="Microsoft YaHei UI" panose="020B0503020204020204" pitchFamily="34" charset="-122"/>
              </a:rPr>
              <a:t>：杨淑娟</a:t>
            </a:r>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xmlns="" id="{F0073E6E-0011-44CE-A6D1-52DD5071DE54}"/>
              </a:ext>
            </a:extLst>
          </p:cNvPr>
          <p:cNvSpPr>
            <a:spLocks noGrp="1"/>
          </p:cNvSpPr>
          <p:nvPr>
            <p:ph type="ftr" sz="quarter" idx="11"/>
          </p:nvPr>
        </p:nvSpPr>
        <p:spPr/>
        <p:txBody>
          <a:bodyPr/>
          <a:lstStyle/>
          <a:p>
            <a:r>
              <a:rPr lang="en-US" altLang="zh-CN" noProof="0" dirty="0"/>
              <a:t>http://mashibing.com</a:t>
            </a:r>
            <a:endParaRPr lang="zh-CN" altLang="en-US" noProof="0" dirty="0"/>
          </a:p>
        </p:txBody>
      </p:sp>
      <p:pic>
        <p:nvPicPr>
          <p:cNvPr id="6" name="图片 5">
            <a:extLst>
              <a:ext uri="{FF2B5EF4-FFF2-40B4-BE49-F238E27FC236}">
                <a16:creationId xmlns:a16="http://schemas.microsoft.com/office/drawing/2014/main" xmlns="" id="{D5CE869E-D959-4B58-9497-FD60B16621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40" y="32530"/>
            <a:ext cx="1413259" cy="902147"/>
          </a:xfrm>
          <a:prstGeom prst="rect">
            <a:avLst/>
          </a:prstGeom>
        </p:spPr>
      </p:pic>
      <p:sp>
        <p:nvSpPr>
          <p:cNvPr id="7" name="标题 1"/>
          <p:cNvSpPr txBox="1">
            <a:spLocks/>
          </p:cNvSpPr>
          <p:nvPr/>
        </p:nvSpPr>
        <p:spPr>
          <a:xfrm>
            <a:off x="2854052" y="3356992"/>
            <a:ext cx="7560840" cy="866477"/>
          </a:xfrm>
          <a:prstGeom prst="rect">
            <a:avLst/>
          </a:prstGeom>
        </p:spPr>
        <p:txBody>
          <a:bodyPr vert="horz" lIns="91440" tIns="45720" rIns="91440" bIns="45720" rtlCol="0" anchor="b">
            <a:normAutofit/>
          </a:bodyPr>
          <a:lstStyle>
            <a:lvl1pPr algn="ctr" defTabSz="914126" rtl="0" eaLnBrk="1" latinLnBrk="0" hangingPunct="1">
              <a:lnSpc>
                <a:spcPct val="90000"/>
              </a:lnSpc>
              <a:spcBef>
                <a:spcPct val="0"/>
              </a:spcBef>
              <a:buNone/>
              <a:defRPr sz="5998" kern="1200">
                <a:solidFill>
                  <a:schemeClr val="tx1"/>
                </a:solidFill>
                <a:latin typeface="+mj-lt"/>
                <a:ea typeface="+mj-ea"/>
                <a:cs typeface="+mj-cs"/>
              </a:defRPr>
            </a:lvl1pPr>
          </a:lstStyle>
          <a:p>
            <a:pPr algn="r">
              <a:lnSpc>
                <a:spcPct val="150000"/>
              </a:lnSpc>
            </a:pPr>
            <a:endParaRPr lang="zh-CN" altLang="en-US" sz="2400" dirty="0">
              <a:latin typeface="+mn-ea"/>
              <a:ea typeface="+mn-ea"/>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664" y="332656"/>
            <a:ext cx="10512862" cy="1325563"/>
          </a:xfrm>
        </p:spPr>
        <p:txBody>
          <a:bodyPr/>
          <a:lstStyle/>
          <a:p>
            <a:r>
              <a:rPr lang="en-US" altLang="zh-CN" dirty="0" smtClean="0"/>
              <a:t>Scrapy</a:t>
            </a:r>
            <a:r>
              <a:rPr lang="zh-CN" altLang="en-US" dirty="0"/>
              <a:t>框</a:t>
            </a:r>
            <a:r>
              <a:rPr lang="zh-CN" altLang="en-US" dirty="0" smtClean="0"/>
              <a:t>架</a:t>
            </a:r>
            <a:r>
              <a:rPr lang="en-US" altLang="zh-CN" dirty="0" smtClean="0"/>
              <a:t>-</a:t>
            </a:r>
            <a:r>
              <a:rPr lang="zh-CN" altLang="en-US" dirty="0" smtClean="0"/>
              <a:t>案例</a:t>
            </a:r>
            <a:r>
              <a:rPr lang="en-US" altLang="zh-CN" dirty="0" smtClean="0"/>
              <a:t>-</a:t>
            </a:r>
            <a:r>
              <a:rPr lang="zh-CN" altLang="en-US" dirty="0"/>
              <a:t>豆</a:t>
            </a:r>
            <a:r>
              <a:rPr lang="zh-CN" altLang="en-US" dirty="0" smtClean="0"/>
              <a:t>瓣</a:t>
            </a:r>
            <a:r>
              <a:rPr lang="en-US" altLang="zh-CN" dirty="0" smtClean="0"/>
              <a:t>Top250</a:t>
            </a:r>
            <a:r>
              <a:rPr lang="zh-CN" altLang="en-US" dirty="0" smtClean="0"/>
              <a:t>图书</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b="1" dirty="0"/>
              <a:t>豆</a:t>
            </a:r>
            <a:r>
              <a:rPr lang="zh-CN" altLang="en-US" b="1" dirty="0" smtClean="0"/>
              <a:t>瓣</a:t>
            </a:r>
            <a:r>
              <a:rPr lang="en-US" altLang="zh-CN" b="1" dirty="0" smtClean="0"/>
              <a:t>Top250</a:t>
            </a:r>
            <a:r>
              <a:rPr lang="zh-CN" altLang="en-US" b="1" dirty="0" smtClean="0"/>
              <a:t>图书</a:t>
            </a:r>
            <a:endParaRPr lang="en-US" altLang="zh-CN" b="1" dirty="0"/>
          </a:p>
          <a:p>
            <a:pPr lvl="1"/>
            <a:r>
              <a:rPr lang="zh-CN" altLang="en-US" b="1" dirty="0" smtClean="0"/>
              <a:t>启动爬虫程序</a:t>
            </a:r>
            <a:endParaRPr lang="en-US" altLang="zh-CN" b="1" dirty="0" smtClean="0"/>
          </a:p>
          <a:p>
            <a:pPr lvl="1"/>
            <a:endParaRPr lang="en-US" altLang="zh-CN" b="1" dirty="0"/>
          </a:p>
          <a:p>
            <a:pPr lvl="1"/>
            <a:endParaRPr lang="en-US" altLang="zh-CN" b="1" dirty="0" smtClean="0"/>
          </a:p>
          <a:p>
            <a:pPr lvl="1"/>
            <a:endParaRPr lang="en-US" altLang="zh-CN" b="1" dirty="0"/>
          </a:p>
          <a:p>
            <a:pPr lvl="1"/>
            <a:endParaRPr lang="en-US" altLang="zh-CN" b="1" dirty="0" smtClean="0"/>
          </a:p>
          <a:p>
            <a:pPr lvl="1"/>
            <a:endParaRPr lang="en-US" altLang="zh-CN" b="1" dirty="0"/>
          </a:p>
          <a:p>
            <a:pPr lvl="1"/>
            <a:endParaRPr lang="en-US" altLang="zh-CN" b="1" dirty="0" smtClean="0"/>
          </a:p>
          <a:p>
            <a:pPr lvl="1"/>
            <a:r>
              <a:rPr lang="zh-CN" altLang="en-US" b="1" dirty="0" smtClean="0"/>
              <a:t>在</a:t>
            </a:r>
            <a:r>
              <a:rPr lang="en-US" altLang="zh-CN" b="1" dirty="0" smtClean="0"/>
              <a:t>PyCharm</a:t>
            </a:r>
            <a:r>
              <a:rPr lang="zh-CN" altLang="en-US" b="1" dirty="0" smtClean="0"/>
              <a:t>中启动</a:t>
            </a:r>
            <a:endParaRPr lang="en-US" altLang="zh-CN" b="1" dirty="0" smtClean="0"/>
          </a:p>
          <a:p>
            <a:pPr lvl="2"/>
            <a:r>
              <a:rPr lang="zh-CN" altLang="en-US" b="1" dirty="0" smtClean="0"/>
              <a:t>新建</a:t>
            </a:r>
            <a:r>
              <a:rPr lang="en-US" altLang="zh-CN" b="1" dirty="0" smtClean="0"/>
              <a:t>start.py</a:t>
            </a:r>
            <a:r>
              <a:rPr lang="zh-CN" altLang="en-US" b="1" dirty="0" smtClean="0"/>
              <a:t>的</a:t>
            </a:r>
            <a:r>
              <a:rPr lang="en-US" altLang="zh-CN" b="1" dirty="0" smtClean="0"/>
              <a:t>Python</a:t>
            </a:r>
            <a:r>
              <a:rPr lang="zh-CN" altLang="en-US" b="1" dirty="0" smtClean="0"/>
              <a:t>文件，使用</a:t>
            </a:r>
            <a:r>
              <a:rPr lang="en-US" altLang="zh-CN" b="1" dirty="0" smtClean="0"/>
              <a:t>Python</a:t>
            </a:r>
            <a:r>
              <a:rPr lang="zh-CN" altLang="en-US" b="1" dirty="0" smtClean="0"/>
              <a:t>代码执行运行命令 </a:t>
            </a:r>
            <a:endParaRPr lang="en-US" altLang="zh-CN" dirty="0" smtClean="0"/>
          </a:p>
          <a:p>
            <a:pPr lvl="2"/>
            <a:endParaRPr lang="en-US" altLang="zh-CN" b="1" dirty="0" smtClean="0"/>
          </a:p>
          <a:p>
            <a:pPr lvl="1"/>
            <a:endParaRPr lang="en-US" altLang="zh-CN" b="1" dirty="0" smtClean="0"/>
          </a:p>
          <a:p>
            <a:pPr marL="0" indent="0">
              <a:buNone/>
            </a:pPr>
            <a:r>
              <a:rPr lang="en-US" altLang="zh-CN" b="1" dirty="0"/>
              <a:t>	</a:t>
            </a:r>
            <a:endParaRPr lang="en-US" altLang="zh-CN" b="1" dirty="0" smtClean="0"/>
          </a:p>
          <a:p>
            <a:pPr lvl="1"/>
            <a:endParaRPr lang="en-US" altLang="zh-CN" b="1" dirty="0" smtClean="0"/>
          </a:p>
          <a:p>
            <a:pPr lvl="1"/>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204" y="2060848"/>
            <a:ext cx="6299229"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1964" y="4997011"/>
            <a:ext cx="4678362" cy="63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64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664" y="332656"/>
            <a:ext cx="10512862" cy="1325563"/>
          </a:xfrm>
        </p:spPr>
        <p:txBody>
          <a:bodyPr/>
          <a:lstStyle/>
          <a:p>
            <a:r>
              <a:rPr lang="en-US" altLang="zh-CN" dirty="0" smtClean="0"/>
              <a:t>Scrapy</a:t>
            </a:r>
            <a:r>
              <a:rPr lang="zh-CN" altLang="en-US" dirty="0"/>
              <a:t>框</a:t>
            </a:r>
            <a:r>
              <a:rPr lang="zh-CN" altLang="en-US" dirty="0" smtClean="0"/>
              <a:t>架</a:t>
            </a:r>
            <a:r>
              <a:rPr lang="en-US" altLang="zh-CN" dirty="0" smtClean="0"/>
              <a:t>-</a:t>
            </a:r>
            <a:r>
              <a:rPr lang="zh-CN" altLang="en-US" dirty="0" smtClean="0"/>
              <a:t>案例</a:t>
            </a:r>
            <a:r>
              <a:rPr lang="en-US" altLang="zh-CN" dirty="0" smtClean="0"/>
              <a:t>-</a:t>
            </a:r>
            <a:r>
              <a:rPr lang="zh-CN" altLang="en-US" dirty="0"/>
              <a:t>豆</a:t>
            </a:r>
            <a:r>
              <a:rPr lang="zh-CN" altLang="en-US" dirty="0" smtClean="0"/>
              <a:t>瓣</a:t>
            </a:r>
            <a:r>
              <a:rPr lang="en-US" altLang="zh-CN" dirty="0" smtClean="0"/>
              <a:t>Top250</a:t>
            </a:r>
            <a:r>
              <a:rPr lang="zh-CN" altLang="en-US" dirty="0" smtClean="0"/>
              <a:t>图书</a:t>
            </a:r>
            <a:endParaRPr lang="zh-CN" altLang="en-US" dirty="0"/>
          </a:p>
        </p:txBody>
      </p:sp>
      <p:sp>
        <p:nvSpPr>
          <p:cNvPr id="3" name="内容占位符 2"/>
          <p:cNvSpPr>
            <a:spLocks noGrp="1"/>
          </p:cNvSpPr>
          <p:nvPr>
            <p:ph idx="1"/>
          </p:nvPr>
        </p:nvSpPr>
        <p:spPr/>
        <p:txBody>
          <a:bodyPr>
            <a:normAutofit/>
          </a:bodyPr>
          <a:lstStyle/>
          <a:p>
            <a:r>
              <a:rPr lang="zh-CN" altLang="en-US" b="1" dirty="0"/>
              <a:t>豆</a:t>
            </a:r>
            <a:r>
              <a:rPr lang="zh-CN" altLang="en-US" b="1" dirty="0" smtClean="0"/>
              <a:t>瓣</a:t>
            </a:r>
            <a:r>
              <a:rPr lang="en-US" altLang="zh-CN" b="1" dirty="0" smtClean="0"/>
              <a:t>Top250</a:t>
            </a:r>
            <a:r>
              <a:rPr lang="zh-CN" altLang="en-US" b="1" dirty="0" smtClean="0"/>
              <a:t>图书</a:t>
            </a:r>
            <a:endParaRPr lang="en-US" altLang="zh-CN" b="1" dirty="0" smtClean="0"/>
          </a:p>
          <a:p>
            <a:pPr lvl="1"/>
            <a:r>
              <a:rPr lang="zh-CN" altLang="en-US" b="1" dirty="0" smtClean="0"/>
              <a:t>处理响应数据</a:t>
            </a:r>
            <a:endParaRPr lang="en-US" altLang="zh-CN" b="1" dirty="0" smtClean="0"/>
          </a:p>
          <a:p>
            <a:pPr lvl="2"/>
            <a:r>
              <a:rPr lang="zh-CN" altLang="en-US" dirty="0" smtClean="0"/>
              <a:t>提取数据</a:t>
            </a:r>
            <a:endParaRPr lang="en-US" altLang="zh-CN" dirty="0" smtClean="0"/>
          </a:p>
          <a:p>
            <a:pPr lvl="2"/>
            <a:r>
              <a:rPr lang="zh-CN" altLang="en-US" dirty="0" smtClean="0"/>
              <a:t>可以使用</a:t>
            </a:r>
            <a:r>
              <a:rPr lang="en-US" altLang="zh-CN" dirty="0" smtClean="0"/>
              <a:t>Xpath</a:t>
            </a:r>
            <a:r>
              <a:rPr lang="zh-CN" altLang="en-US" dirty="0" smtClean="0"/>
              <a:t>，正则表达式，</a:t>
            </a:r>
            <a:r>
              <a:rPr lang="en-US" altLang="zh-CN" dirty="0" smtClean="0"/>
              <a:t>BeautifulSoup,PyQuery</a:t>
            </a:r>
            <a:r>
              <a:rPr lang="zh-CN" altLang="en-US" dirty="0" smtClean="0"/>
              <a:t>等</a:t>
            </a:r>
            <a:endParaRPr lang="en-US" altLang="zh-CN" dirty="0" smtClean="0"/>
          </a:p>
          <a:p>
            <a:pPr lvl="2"/>
            <a:r>
              <a:rPr lang="zh-CN" altLang="en-US" dirty="0" smtClean="0"/>
              <a:t>本案例采用 </a:t>
            </a:r>
            <a:r>
              <a:rPr lang="en-US" altLang="zh-CN" dirty="0" smtClean="0"/>
              <a:t>BeautifulSoup</a:t>
            </a:r>
            <a:r>
              <a:rPr lang="zh-CN" altLang="en-US" dirty="0" smtClean="0"/>
              <a:t>进行解析</a:t>
            </a:r>
            <a:endParaRPr lang="en-US" altLang="zh-CN" dirty="0" smtClean="0"/>
          </a:p>
          <a:p>
            <a:pPr lvl="1"/>
            <a:endParaRPr lang="en-US" altLang="zh-CN" dirty="0" smtClean="0"/>
          </a:p>
          <a:p>
            <a:pPr lvl="2"/>
            <a:endParaRPr lang="en-US" altLang="zh-CN" b="1" dirty="0" smtClean="0"/>
          </a:p>
          <a:p>
            <a:pPr lvl="1"/>
            <a:endParaRPr lang="en-US" altLang="zh-CN" b="1" dirty="0" smtClean="0"/>
          </a:p>
          <a:p>
            <a:pPr marL="0" indent="0">
              <a:buNone/>
            </a:pPr>
            <a:r>
              <a:rPr lang="en-US" altLang="zh-CN" b="1" dirty="0"/>
              <a:t>	</a:t>
            </a:r>
            <a:endParaRPr lang="en-US" altLang="zh-CN" b="1" dirty="0" smtClean="0"/>
          </a:p>
          <a:p>
            <a:pPr lvl="1"/>
            <a:endParaRPr lang="en-US" altLang="zh-CN" b="1" dirty="0" smtClean="0"/>
          </a:p>
          <a:p>
            <a:pPr lvl="1"/>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924" y="3749679"/>
            <a:ext cx="5661376" cy="1821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070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304" y="1678157"/>
            <a:ext cx="6948772" cy="4139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719664" y="332656"/>
            <a:ext cx="10512862" cy="1325563"/>
          </a:xfrm>
        </p:spPr>
        <p:txBody>
          <a:bodyPr/>
          <a:lstStyle/>
          <a:p>
            <a:r>
              <a:rPr lang="en-US" altLang="zh-CN" dirty="0" smtClean="0"/>
              <a:t>Scrapy</a:t>
            </a:r>
            <a:r>
              <a:rPr lang="zh-CN" altLang="en-US" dirty="0"/>
              <a:t>框</a:t>
            </a:r>
            <a:r>
              <a:rPr lang="zh-CN" altLang="en-US" dirty="0" smtClean="0"/>
              <a:t>架</a:t>
            </a:r>
            <a:r>
              <a:rPr lang="en-US" altLang="zh-CN" dirty="0" smtClean="0"/>
              <a:t>-</a:t>
            </a:r>
            <a:r>
              <a:rPr lang="zh-CN" altLang="en-US" dirty="0" smtClean="0"/>
              <a:t>案例</a:t>
            </a:r>
            <a:r>
              <a:rPr lang="en-US" altLang="zh-CN" dirty="0" smtClean="0"/>
              <a:t>-</a:t>
            </a:r>
            <a:r>
              <a:rPr lang="zh-CN" altLang="en-US" dirty="0"/>
              <a:t>豆</a:t>
            </a:r>
            <a:r>
              <a:rPr lang="zh-CN" altLang="en-US" dirty="0" smtClean="0"/>
              <a:t>瓣</a:t>
            </a:r>
            <a:r>
              <a:rPr lang="en-US" altLang="zh-CN" dirty="0" smtClean="0"/>
              <a:t>Top250</a:t>
            </a:r>
            <a:r>
              <a:rPr lang="zh-CN" altLang="en-US" dirty="0" smtClean="0"/>
              <a:t>图书</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a:t>豆</a:t>
            </a:r>
            <a:r>
              <a:rPr lang="zh-CN" altLang="en-US" b="1" dirty="0" smtClean="0"/>
              <a:t>瓣</a:t>
            </a:r>
            <a:r>
              <a:rPr lang="en-US" altLang="zh-CN" b="1" dirty="0" smtClean="0"/>
              <a:t>Top250</a:t>
            </a:r>
            <a:r>
              <a:rPr lang="zh-CN" altLang="en-US" b="1" dirty="0" smtClean="0"/>
              <a:t>图书</a:t>
            </a:r>
            <a:endParaRPr lang="en-US" altLang="zh-CN" b="1" dirty="0" smtClean="0"/>
          </a:p>
          <a:p>
            <a:pPr lvl="1"/>
            <a:r>
              <a:rPr lang="zh-CN" altLang="en-US" b="1" dirty="0" smtClean="0"/>
              <a:t>数据存储 </a:t>
            </a:r>
            <a:endParaRPr lang="en-US" altLang="zh-CN" b="1" dirty="0" smtClean="0"/>
          </a:p>
          <a:p>
            <a:pPr lvl="2"/>
            <a:r>
              <a:rPr lang="zh-CN" altLang="en-US" dirty="0" smtClean="0"/>
              <a:t>数据管道</a:t>
            </a:r>
            <a:r>
              <a:rPr lang="en-US" altLang="zh-CN" dirty="0" smtClean="0"/>
              <a:t>Item Pipeline</a:t>
            </a:r>
            <a:r>
              <a:rPr lang="zh-CN" altLang="en-US" dirty="0" smtClean="0"/>
              <a:t>负责</a:t>
            </a:r>
            <a:endParaRPr lang="en-US" altLang="zh-CN" dirty="0" smtClean="0"/>
          </a:p>
          <a:p>
            <a:pPr marL="914126" lvl="2" indent="0">
              <a:buNone/>
            </a:pPr>
            <a:r>
              <a:rPr lang="zh-CN" altLang="en-US" dirty="0" smtClean="0"/>
              <a:t>数据的存储</a:t>
            </a:r>
            <a:endParaRPr lang="en-US" altLang="zh-CN" dirty="0" smtClean="0"/>
          </a:p>
          <a:p>
            <a:pPr marL="914126" lvl="2" indent="0">
              <a:buNone/>
            </a:pPr>
            <a:endParaRPr lang="en-US" altLang="zh-CN" dirty="0" smtClean="0"/>
          </a:p>
          <a:p>
            <a:pPr lvl="2"/>
            <a:r>
              <a:rPr lang="en-US" altLang="zh-CN" dirty="0" smtClean="0"/>
              <a:t>items.py</a:t>
            </a:r>
            <a:r>
              <a:rPr lang="zh-CN" altLang="en-US" dirty="0" smtClean="0"/>
              <a:t>负责定义存储数据</a:t>
            </a:r>
            <a:endParaRPr lang="en-US" altLang="zh-CN" dirty="0" smtClean="0"/>
          </a:p>
          <a:p>
            <a:pPr marL="914126" lvl="2" indent="0">
              <a:buNone/>
            </a:pPr>
            <a:r>
              <a:rPr lang="zh-CN" altLang="en-US" dirty="0" smtClean="0"/>
              <a:t>的类型 </a:t>
            </a:r>
            <a:endParaRPr lang="en-US" altLang="zh-CN" dirty="0" smtClean="0"/>
          </a:p>
          <a:p>
            <a:pPr marL="457063" lvl="1" indent="0">
              <a:buNone/>
            </a:pPr>
            <a:endParaRPr lang="en-US" altLang="zh-CN" dirty="0" smtClean="0"/>
          </a:p>
          <a:p>
            <a:pPr marL="457063" lvl="1" indent="0">
              <a:buNone/>
            </a:pPr>
            <a:endParaRPr lang="en-US" altLang="zh-CN" b="1" dirty="0" smtClean="0"/>
          </a:p>
          <a:p>
            <a:pPr lvl="1"/>
            <a:endParaRPr lang="en-US" altLang="zh-CN" dirty="0" smtClean="0"/>
          </a:p>
          <a:p>
            <a:pPr lvl="2"/>
            <a:endParaRPr lang="en-US" altLang="zh-CN" b="1" dirty="0" smtClean="0"/>
          </a:p>
          <a:p>
            <a:pPr lvl="1"/>
            <a:endParaRPr lang="en-US" altLang="zh-CN" b="1" dirty="0" smtClean="0"/>
          </a:p>
          <a:p>
            <a:pPr marL="0" indent="0">
              <a:buNone/>
            </a:pPr>
            <a:r>
              <a:rPr lang="en-US" altLang="zh-CN" b="1" dirty="0"/>
              <a:t>	</a:t>
            </a:r>
            <a:endParaRPr lang="en-US" altLang="zh-CN" b="1" dirty="0" smtClean="0"/>
          </a:p>
          <a:p>
            <a:pPr lvl="1"/>
            <a:endParaRPr lang="en-US" altLang="zh-CN" b="1" dirty="0" smtClean="0"/>
          </a:p>
          <a:p>
            <a:pPr lvl="1"/>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126724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Scrapy</a:t>
            </a:r>
            <a:r>
              <a:rPr lang="zh-CN" altLang="en-US" dirty="0"/>
              <a:t>框架</a:t>
            </a:r>
            <a:r>
              <a:rPr lang="en-US" altLang="zh-CN" dirty="0"/>
              <a:t>-</a:t>
            </a:r>
            <a:r>
              <a:rPr lang="zh-CN" altLang="en-US" dirty="0"/>
              <a:t>案例</a:t>
            </a:r>
            <a:r>
              <a:rPr lang="en-US" altLang="zh-CN" dirty="0"/>
              <a:t>-</a:t>
            </a:r>
            <a:r>
              <a:rPr lang="zh-CN" altLang="en-US" dirty="0"/>
              <a:t>豆瓣</a:t>
            </a:r>
            <a:r>
              <a:rPr lang="en-US" altLang="zh-CN" dirty="0"/>
              <a:t>Top250</a:t>
            </a:r>
            <a:r>
              <a:rPr lang="zh-CN" altLang="en-US" dirty="0"/>
              <a:t>图书</a:t>
            </a:r>
          </a:p>
        </p:txBody>
      </p:sp>
      <p:sp>
        <p:nvSpPr>
          <p:cNvPr id="3" name="内容占位符 2"/>
          <p:cNvSpPr>
            <a:spLocks noGrp="1"/>
          </p:cNvSpPr>
          <p:nvPr>
            <p:ph idx="1"/>
          </p:nvPr>
        </p:nvSpPr>
        <p:spPr/>
        <p:txBody>
          <a:bodyPr/>
          <a:lstStyle/>
          <a:p>
            <a:r>
              <a:rPr lang="zh-CN" altLang="en-US" b="1" dirty="0" smtClean="0"/>
              <a:t>项目总结</a:t>
            </a:r>
            <a:endParaRPr lang="en-US" altLang="zh-CN" b="1" dirty="0" smtClean="0"/>
          </a:p>
          <a:p>
            <a:pPr lvl="1"/>
            <a:r>
              <a:rPr lang="zh-CN" altLang="en-US" dirty="0" smtClean="0"/>
              <a:t>为了教学方便理解，先写的爬虫，再定义的数据，但在实际项目实战中，往往是先定义数据，再写爬虫</a:t>
            </a:r>
            <a:endParaRPr lang="en-US" altLang="zh-CN" dirty="0" smtClean="0"/>
          </a:p>
          <a:p>
            <a:pPr lvl="1"/>
            <a:r>
              <a:rPr lang="en-US" altLang="zh-CN" b="1" dirty="0" smtClean="0"/>
              <a:t>Scrapy</a:t>
            </a:r>
            <a:r>
              <a:rPr lang="zh-CN" altLang="en-US" b="1" dirty="0" smtClean="0"/>
              <a:t>的用法</a:t>
            </a:r>
            <a:endParaRPr lang="en-US" altLang="zh-CN" b="1" dirty="0" smtClean="0"/>
          </a:p>
          <a:p>
            <a:pPr lvl="2"/>
            <a:r>
              <a:rPr lang="zh-CN" altLang="en-US" dirty="0" smtClean="0"/>
              <a:t>创建</a:t>
            </a:r>
            <a:r>
              <a:rPr lang="en-US" altLang="zh-CN" dirty="0" smtClean="0"/>
              <a:t>Scrapy</a:t>
            </a:r>
            <a:r>
              <a:rPr lang="zh-CN" altLang="en-US" dirty="0" smtClean="0"/>
              <a:t>项目</a:t>
            </a:r>
            <a:endParaRPr lang="en-US" altLang="zh-CN" dirty="0" smtClean="0"/>
          </a:p>
          <a:p>
            <a:pPr lvl="2"/>
            <a:r>
              <a:rPr lang="zh-CN" altLang="en-US" dirty="0" smtClean="0"/>
              <a:t>定义</a:t>
            </a:r>
            <a:r>
              <a:rPr lang="en-US" altLang="zh-CN" dirty="0" smtClean="0"/>
              <a:t>item(</a:t>
            </a:r>
            <a:r>
              <a:rPr lang="zh-CN" altLang="en-US" dirty="0" smtClean="0"/>
              <a:t>数据</a:t>
            </a:r>
            <a:r>
              <a:rPr lang="en-US" altLang="zh-CN" dirty="0" smtClean="0"/>
              <a:t>)</a:t>
            </a:r>
          </a:p>
          <a:p>
            <a:pPr lvl="2"/>
            <a:r>
              <a:rPr lang="zh-CN" altLang="en-US" dirty="0"/>
              <a:t>创</a:t>
            </a:r>
            <a:r>
              <a:rPr lang="zh-CN" altLang="en-US" dirty="0" smtClean="0"/>
              <a:t>建和编写</a:t>
            </a:r>
            <a:r>
              <a:rPr lang="en-US" altLang="zh-CN" dirty="0" smtClean="0"/>
              <a:t>spiders</a:t>
            </a:r>
            <a:r>
              <a:rPr lang="zh-CN" altLang="en-US" dirty="0" smtClean="0"/>
              <a:t>文件</a:t>
            </a:r>
            <a:endParaRPr lang="en-US" altLang="zh-CN" dirty="0" smtClean="0"/>
          </a:p>
          <a:p>
            <a:pPr lvl="2"/>
            <a:r>
              <a:rPr lang="zh-CN" altLang="en-US" dirty="0" smtClean="0"/>
              <a:t>修改</a:t>
            </a:r>
            <a:r>
              <a:rPr lang="en-US" altLang="zh-CN" dirty="0" smtClean="0"/>
              <a:t>settings.py</a:t>
            </a:r>
            <a:r>
              <a:rPr lang="zh-CN" altLang="en-US" dirty="0" smtClean="0"/>
              <a:t>文件</a:t>
            </a:r>
            <a:endParaRPr lang="en-US" altLang="zh-CN" dirty="0" smtClean="0"/>
          </a:p>
          <a:p>
            <a:pPr lvl="2"/>
            <a:r>
              <a:rPr lang="zh-CN" altLang="en-US" dirty="0" smtClean="0"/>
              <a:t>运行</a:t>
            </a:r>
            <a:r>
              <a:rPr lang="en-US" altLang="zh-CN" dirty="0" smtClean="0"/>
              <a:t>Scrapy</a:t>
            </a:r>
            <a:r>
              <a:rPr lang="zh-CN" altLang="en-US" dirty="0" smtClean="0"/>
              <a:t>爬虫</a:t>
            </a:r>
            <a:endParaRPr lang="en-US" altLang="zh-CN" dirty="0" smtClean="0"/>
          </a:p>
          <a:p>
            <a:pPr lvl="1"/>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321747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Scrapy</a:t>
            </a:r>
            <a:r>
              <a:rPr lang="zh-CN" altLang="en-US" dirty="0"/>
              <a:t>案例</a:t>
            </a:r>
            <a:r>
              <a:rPr lang="en-US" altLang="zh-CN" dirty="0"/>
              <a:t>-</a:t>
            </a:r>
            <a:r>
              <a:rPr lang="zh-CN" altLang="en-US" dirty="0"/>
              <a:t>爬取笔趣阁小说</a:t>
            </a:r>
          </a:p>
        </p:txBody>
      </p:sp>
      <p:sp>
        <p:nvSpPr>
          <p:cNvPr id="3" name="内容占位符 2"/>
          <p:cNvSpPr>
            <a:spLocks noGrp="1"/>
          </p:cNvSpPr>
          <p:nvPr>
            <p:ph idx="1"/>
          </p:nvPr>
        </p:nvSpPr>
        <p:spPr/>
        <p:txBody>
          <a:bodyPr/>
          <a:lstStyle/>
          <a:p>
            <a:r>
              <a:rPr lang="en-US" altLang="zh-CN" dirty="0" smtClean="0"/>
              <a:t>Scrapy</a:t>
            </a:r>
            <a:r>
              <a:rPr lang="zh-CN" altLang="en-US" dirty="0" smtClean="0"/>
              <a:t>框架的结构</a:t>
            </a:r>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964" y="2276872"/>
            <a:ext cx="6948772" cy="4139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162300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案例</a:t>
            </a:r>
            <a:r>
              <a:rPr lang="en-US" altLang="zh-CN" dirty="0" smtClean="0"/>
              <a:t>-</a:t>
            </a:r>
            <a:r>
              <a:rPr lang="zh-CN" altLang="en-US" dirty="0" smtClean="0"/>
              <a:t>爬取笔趣阁小说</a:t>
            </a:r>
            <a:endParaRPr lang="zh-CN" altLang="en-US" dirty="0"/>
          </a:p>
        </p:txBody>
      </p:sp>
      <p:sp>
        <p:nvSpPr>
          <p:cNvPr id="3" name="内容占位符 2"/>
          <p:cNvSpPr>
            <a:spLocks noGrp="1"/>
          </p:cNvSpPr>
          <p:nvPr>
            <p:ph idx="1"/>
          </p:nvPr>
        </p:nvSpPr>
        <p:spPr/>
        <p:txBody>
          <a:bodyPr/>
          <a:lstStyle/>
          <a:p>
            <a:r>
              <a:rPr lang="zh-CN" altLang="en-US" b="1" dirty="0" smtClean="0"/>
              <a:t>需求分析</a:t>
            </a:r>
            <a:endParaRPr lang="en-US" altLang="zh-CN" b="1" dirty="0" smtClean="0"/>
          </a:p>
          <a:p>
            <a:pPr lvl="1"/>
            <a:r>
              <a:rPr lang="zh-CN" altLang="en-US" dirty="0"/>
              <a:t>把自己喜欢的小说下载到本地进行存储</a:t>
            </a:r>
            <a:endParaRPr lang="en-US" altLang="zh-CN" dirty="0"/>
          </a:p>
          <a:p>
            <a:pPr lvl="1"/>
            <a:endParaRPr lang="en-US" altLang="zh-CN" b="1" dirty="0" smtClean="0"/>
          </a:p>
          <a:p>
            <a:r>
              <a:rPr lang="zh-CN" altLang="en-US" b="1" dirty="0" smtClean="0"/>
              <a:t>分析</a:t>
            </a:r>
            <a:r>
              <a:rPr lang="en-US" altLang="zh-CN" b="1" dirty="0" smtClean="0"/>
              <a:t>URL</a:t>
            </a:r>
          </a:p>
          <a:p>
            <a:pPr lvl="1"/>
            <a:r>
              <a:rPr lang="en-US" altLang="zh-CN" dirty="0" smtClean="0">
                <a:hlinkClick r:id="rId2"/>
              </a:rPr>
              <a:t>https</a:t>
            </a:r>
            <a:r>
              <a:rPr lang="en-US" altLang="zh-CN" dirty="0">
                <a:hlinkClick r:id="rId2"/>
              </a:rPr>
              <a:t>://</a:t>
            </a:r>
            <a:r>
              <a:rPr lang="en-US" altLang="zh-CN" dirty="0" smtClean="0">
                <a:hlinkClick r:id="rId2"/>
              </a:rPr>
              <a:t>www.qu.la/book/118039/index_1.html</a:t>
            </a:r>
            <a:endParaRPr lang="en-US" altLang="zh-CN" dirty="0" smtClean="0"/>
          </a:p>
          <a:p>
            <a:pPr lvl="1"/>
            <a:endParaRPr lang="en-US" altLang="zh-CN" dirty="0" smtClean="0"/>
          </a:p>
          <a:p>
            <a:pPr lvl="1"/>
            <a:r>
              <a:rPr lang="zh-CN" altLang="en-US" dirty="0" smtClean="0"/>
              <a:t>提取每页中章节小说的</a:t>
            </a:r>
            <a:r>
              <a:rPr lang="en-US" altLang="zh-CN" dirty="0" smtClean="0"/>
              <a:t>url</a:t>
            </a:r>
          </a:p>
          <a:p>
            <a:pPr lvl="1"/>
            <a:endParaRPr lang="en-US" altLang="zh-CN" dirty="0" smtClean="0"/>
          </a:p>
          <a:p>
            <a:pPr lvl="1"/>
            <a:endParaRPr lang="en-US" altLang="zh-CN" b="1" dirty="0" smtClean="0"/>
          </a:p>
          <a:p>
            <a:pPr lvl="1"/>
            <a:endParaRPr lang="en-US" altLang="zh-CN" b="1" dirty="0" smtClean="0"/>
          </a:p>
          <a:p>
            <a:endParaRPr lang="en-US" altLang="zh-CN" b="1" dirty="0"/>
          </a:p>
          <a:p>
            <a:endParaRPr lang="en-US" altLang="zh-CN" b="1" dirty="0" smtClean="0"/>
          </a:p>
          <a:p>
            <a:pPr lvl="1"/>
            <a:endParaRPr lang="en-US" altLang="zh-CN" b="1" dirty="0" smtClean="0"/>
          </a:p>
          <a:p>
            <a:endParaRPr lang="zh-CN" altLang="en-US" dirty="0"/>
          </a:p>
        </p:txBody>
      </p:sp>
      <p:sp>
        <p:nvSpPr>
          <p:cNvPr id="4" name="页脚占位符 3"/>
          <p:cNvSpPr>
            <a:spLocks noGrp="1"/>
          </p:cNvSpPr>
          <p:nvPr>
            <p:ph type="ftr" sz="quarter" idx="11"/>
          </p:nvPr>
        </p:nvSpPr>
        <p:spPr/>
        <p:txBody>
          <a:bodyPr/>
          <a:lstStyle/>
          <a:p>
            <a:r>
              <a:rPr lang="en-US" altLang="zh-CN" dirty="0"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70237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案例</a:t>
            </a:r>
            <a:r>
              <a:rPr lang="en-US" altLang="zh-CN" dirty="0" smtClean="0"/>
              <a:t>-</a:t>
            </a:r>
            <a:r>
              <a:rPr lang="zh-CN" altLang="en-US" dirty="0" smtClean="0"/>
              <a:t>爬取笔趣阁小说</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a:t>创</a:t>
            </a:r>
            <a:r>
              <a:rPr lang="zh-CN" altLang="en-US" b="1" dirty="0" smtClean="0"/>
              <a:t>建项目</a:t>
            </a:r>
            <a:endParaRPr lang="en-US" altLang="zh-CN" b="1" dirty="0" smtClean="0"/>
          </a:p>
          <a:p>
            <a:pPr lvl="1"/>
            <a:r>
              <a:rPr lang="en-US" altLang="zh-CN" dirty="0"/>
              <a:t>s</a:t>
            </a:r>
            <a:r>
              <a:rPr lang="en-US" altLang="zh-CN" dirty="0" smtClean="0"/>
              <a:t>crapy startproject story</a:t>
            </a:r>
          </a:p>
          <a:p>
            <a:pPr lvl="1"/>
            <a:endParaRPr lang="en-US" altLang="zh-CN" dirty="0" smtClean="0"/>
          </a:p>
          <a:p>
            <a:r>
              <a:rPr lang="zh-CN" altLang="en-US" b="1" dirty="0" smtClean="0"/>
              <a:t>修改配置文件</a:t>
            </a:r>
            <a:endParaRPr lang="en-US" altLang="zh-CN" b="1" dirty="0" smtClean="0"/>
          </a:p>
          <a:p>
            <a:pPr lvl="1"/>
            <a:r>
              <a:rPr lang="en-US" altLang="zh-CN" dirty="0"/>
              <a:t>DEFAULT_REQUEST_HEADERS = {</a:t>
            </a:r>
            <a:br>
              <a:rPr lang="en-US" altLang="zh-CN" dirty="0"/>
            </a:br>
            <a:r>
              <a:rPr lang="en-US" altLang="zh-CN" dirty="0"/>
              <a:t>  'Accept': 'text/html,application/xhtml+xml,application/xml;q=0.9,*/*;q=0.8',</a:t>
            </a:r>
            <a:br>
              <a:rPr lang="en-US" altLang="zh-CN" dirty="0"/>
            </a:br>
            <a:r>
              <a:rPr lang="en-US" altLang="zh-CN" dirty="0"/>
              <a:t>  'Accept-Language': 'en',</a:t>
            </a:r>
            <a:br>
              <a:rPr lang="en-US" altLang="zh-CN" dirty="0"/>
            </a:br>
            <a:r>
              <a:rPr lang="en-US" altLang="zh-CN" dirty="0">
                <a:solidFill>
                  <a:srgbClr val="FF0000"/>
                </a:solidFill>
              </a:rPr>
              <a:t>'user-agent': 'Mozilla/5.0 (Windows NT 10.0; Win64; x64) AppleWebKit/537.36 (KHTML, like Gecko) Chrome/80.0.3987.100 Safari/537.36'</a:t>
            </a:r>
            <a:r>
              <a:rPr lang="en-US" altLang="zh-CN" dirty="0"/>
              <a:t/>
            </a:r>
            <a:br>
              <a:rPr lang="en-US" altLang="zh-CN" dirty="0"/>
            </a:br>
            <a:r>
              <a:rPr lang="en-US" altLang="zh-CN" dirty="0" smtClean="0"/>
              <a:t>}</a:t>
            </a:r>
            <a:endParaRPr lang="en-US" altLang="zh-CN" b="1" dirty="0" smtClean="0"/>
          </a:p>
          <a:p>
            <a:pPr lvl="1"/>
            <a:r>
              <a:rPr lang="en-US" altLang="zh-CN" dirty="0" smtClean="0"/>
              <a:t>ROBOTSTXT_OBEY </a:t>
            </a:r>
            <a:r>
              <a:rPr lang="en-US" altLang="zh-CN" dirty="0"/>
              <a:t>= </a:t>
            </a:r>
            <a:r>
              <a:rPr lang="en-US" altLang="zh-CN" i="1" dirty="0"/>
              <a:t>False</a:t>
            </a:r>
            <a:endParaRPr lang="en-US" altLang="zh-CN" b="1" dirty="0"/>
          </a:p>
          <a:p>
            <a:pPr marL="0" indent="0">
              <a:buNone/>
            </a:pPr>
            <a:r>
              <a:rPr lang="en-US" altLang="zh-CN" b="1" dirty="0" smtClean="0"/>
              <a:t>  </a:t>
            </a:r>
          </a:p>
          <a:p>
            <a:pPr lvl="1"/>
            <a:endParaRPr lang="en-US" altLang="zh-CN" dirty="0" smtClean="0"/>
          </a:p>
          <a:p>
            <a:pPr lvl="1"/>
            <a:endParaRPr lang="en-US" altLang="zh-CN" b="1" dirty="0" smtClean="0"/>
          </a:p>
          <a:p>
            <a:pPr lvl="1"/>
            <a:endParaRPr lang="en-US" altLang="zh-CN" b="1" dirty="0" smtClean="0"/>
          </a:p>
          <a:p>
            <a:endParaRPr lang="en-US" altLang="zh-CN" b="1" dirty="0"/>
          </a:p>
          <a:p>
            <a:endParaRPr lang="en-US" altLang="zh-CN" b="1" dirty="0" smtClean="0"/>
          </a:p>
          <a:p>
            <a:pPr lvl="1"/>
            <a:endParaRPr lang="en-US" altLang="zh-CN" b="1"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404" y="1412776"/>
            <a:ext cx="5556250" cy="193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00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案例</a:t>
            </a:r>
            <a:r>
              <a:rPr lang="en-US" altLang="zh-CN" dirty="0" smtClean="0"/>
              <a:t>-</a:t>
            </a:r>
            <a:r>
              <a:rPr lang="zh-CN" altLang="en-US" dirty="0" smtClean="0"/>
              <a:t>爬取笔趣阁小说</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创建爬虫文件</a:t>
            </a:r>
            <a:endParaRPr lang="en-US" altLang="zh-CN" b="1" dirty="0" smtClean="0"/>
          </a:p>
          <a:p>
            <a:pPr lvl="1"/>
            <a:r>
              <a:rPr lang="en-US" altLang="zh-CN" dirty="0"/>
              <a:t>s</a:t>
            </a:r>
            <a:r>
              <a:rPr lang="en-US" altLang="zh-CN" dirty="0" smtClean="0"/>
              <a:t>crapy genspider qustory qu.la</a:t>
            </a:r>
          </a:p>
          <a:p>
            <a:pPr lvl="1"/>
            <a:endParaRPr lang="en-US" altLang="zh-CN" dirty="0" smtClean="0"/>
          </a:p>
          <a:p>
            <a:r>
              <a:rPr lang="zh-CN" altLang="en-US" b="1" dirty="0" smtClean="0"/>
              <a:t>编写爬虫代码</a:t>
            </a:r>
            <a:endParaRPr lang="en-US" altLang="zh-CN" b="1" dirty="0" smtClean="0"/>
          </a:p>
          <a:p>
            <a:r>
              <a:rPr lang="zh-CN" altLang="en-US" b="1" dirty="0" smtClean="0"/>
              <a:t>编写</a:t>
            </a:r>
            <a:r>
              <a:rPr lang="en-US" altLang="zh-CN" b="1" dirty="0" smtClean="0"/>
              <a:t>pipeline</a:t>
            </a:r>
          </a:p>
          <a:p>
            <a:pPr lvl="1"/>
            <a:r>
              <a:rPr lang="en-US" altLang="zh-CN" b="1" dirty="0" smtClean="0"/>
              <a:t>yield </a:t>
            </a:r>
            <a:r>
              <a:rPr lang="zh-CN" altLang="en-US" b="1" dirty="0" smtClean="0"/>
              <a:t>的三种数据</a:t>
            </a:r>
            <a:endParaRPr lang="en-US" altLang="zh-CN" b="1" dirty="0" smtClean="0"/>
          </a:p>
          <a:p>
            <a:pPr lvl="2"/>
            <a:r>
              <a:rPr lang="en-US" altLang="zh-CN" dirty="0"/>
              <a:t>y</a:t>
            </a:r>
            <a:r>
              <a:rPr lang="en-US" altLang="zh-CN" dirty="0" smtClean="0"/>
              <a:t>ield{}  </a:t>
            </a:r>
            <a:r>
              <a:rPr lang="zh-CN" altLang="en-US" dirty="0" smtClean="0"/>
              <a:t>字典        推送给</a:t>
            </a:r>
            <a:r>
              <a:rPr lang="en-US" altLang="zh-CN" dirty="0" smtClean="0"/>
              <a:t>pipeline</a:t>
            </a:r>
          </a:p>
          <a:p>
            <a:pPr lvl="2"/>
            <a:r>
              <a:rPr lang="en-US" altLang="zh-CN" dirty="0"/>
              <a:t>y</a:t>
            </a:r>
            <a:r>
              <a:rPr lang="en-US" altLang="zh-CN" dirty="0" smtClean="0"/>
              <a:t>ield item  </a:t>
            </a:r>
            <a:r>
              <a:rPr lang="zh-CN" altLang="en-US" dirty="0" smtClean="0"/>
              <a:t>对象  推送给</a:t>
            </a:r>
            <a:r>
              <a:rPr lang="en-US" altLang="zh-CN" dirty="0" smtClean="0"/>
              <a:t>pipeline</a:t>
            </a:r>
          </a:p>
          <a:p>
            <a:pPr lvl="2"/>
            <a:r>
              <a:rPr lang="en-US" altLang="zh-CN" dirty="0"/>
              <a:t>y</a:t>
            </a:r>
            <a:r>
              <a:rPr lang="en-US" altLang="zh-CN" dirty="0" smtClean="0"/>
              <a:t>ield scrapy.Request()  Request</a:t>
            </a:r>
            <a:r>
              <a:rPr lang="zh-CN" altLang="en-US" dirty="0" smtClean="0"/>
              <a:t>对象  </a:t>
            </a:r>
            <a:r>
              <a:rPr lang="en-US" altLang="zh-CN" dirty="0" smtClean="0"/>
              <a:t>,</a:t>
            </a:r>
            <a:r>
              <a:rPr lang="zh-CN" altLang="en-US" dirty="0" smtClean="0"/>
              <a:t>谁送给调度器</a:t>
            </a:r>
            <a:endParaRPr lang="en-US" altLang="zh-CN" dirty="0" smtClean="0"/>
          </a:p>
          <a:p>
            <a:pPr lvl="1"/>
            <a:endParaRPr lang="en-US" altLang="zh-CN" b="1" dirty="0" smtClean="0"/>
          </a:p>
          <a:p>
            <a:r>
              <a:rPr lang="zh-CN" altLang="en-US" b="1" dirty="0" smtClean="0"/>
              <a:t>数据存储</a:t>
            </a:r>
            <a:r>
              <a:rPr lang="en-US" altLang="zh-CN" b="1" dirty="0" smtClean="0"/>
              <a:t/>
            </a:r>
            <a:br>
              <a:rPr lang="en-US" altLang="zh-CN" b="1" dirty="0" smtClean="0"/>
            </a:br>
            <a:r>
              <a:rPr lang="en-US" altLang="zh-CN" b="1" dirty="0" smtClean="0"/>
              <a:t>  </a:t>
            </a:r>
          </a:p>
          <a:p>
            <a:pPr lvl="1"/>
            <a:endParaRPr lang="en-US" altLang="zh-CN" dirty="0" smtClean="0"/>
          </a:p>
          <a:p>
            <a:pPr lvl="1"/>
            <a:endParaRPr lang="en-US" altLang="zh-CN" b="1" dirty="0" smtClean="0"/>
          </a:p>
          <a:p>
            <a:pPr lvl="1"/>
            <a:endParaRPr lang="en-US" altLang="zh-CN" b="1" dirty="0" smtClean="0"/>
          </a:p>
          <a:p>
            <a:endParaRPr lang="en-US" altLang="zh-CN" b="1" dirty="0"/>
          </a:p>
          <a:p>
            <a:endParaRPr lang="en-US" altLang="zh-CN" b="1" dirty="0" smtClean="0"/>
          </a:p>
          <a:p>
            <a:pPr lvl="1"/>
            <a:endParaRPr lang="en-US" altLang="zh-CN" b="1"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388" y="1844824"/>
            <a:ext cx="5532438" cy="1951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486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案例</a:t>
            </a:r>
            <a:r>
              <a:rPr lang="en-US" altLang="zh-CN" dirty="0" smtClean="0"/>
              <a:t>-</a:t>
            </a:r>
            <a:r>
              <a:rPr lang="zh-CN" altLang="en-US" dirty="0" smtClean="0"/>
              <a:t>爬取笔趣阁小说</a:t>
            </a:r>
            <a:endParaRPr lang="zh-CN" altLang="en-US" dirty="0"/>
          </a:p>
        </p:txBody>
      </p:sp>
      <p:sp>
        <p:nvSpPr>
          <p:cNvPr id="3" name="内容占位符 2"/>
          <p:cNvSpPr>
            <a:spLocks noGrp="1"/>
          </p:cNvSpPr>
          <p:nvPr>
            <p:ph idx="1"/>
          </p:nvPr>
        </p:nvSpPr>
        <p:spPr/>
        <p:txBody>
          <a:bodyPr>
            <a:normAutofit/>
          </a:bodyPr>
          <a:lstStyle/>
          <a:p>
            <a:r>
              <a:rPr lang="zh-CN" altLang="en-US" b="1" dirty="0" smtClean="0"/>
              <a:t>项目总结</a:t>
            </a:r>
            <a:endParaRPr lang="en-US" altLang="zh-CN" b="1" dirty="0" smtClean="0"/>
          </a:p>
          <a:p>
            <a:pPr lvl="1"/>
            <a:r>
              <a:rPr lang="en-US" altLang="zh-CN" b="1" dirty="0"/>
              <a:t>s</a:t>
            </a:r>
            <a:r>
              <a:rPr lang="en-US" altLang="zh-CN" b="1" dirty="0" smtClean="0"/>
              <a:t>crapy</a:t>
            </a:r>
            <a:r>
              <a:rPr lang="zh-CN" altLang="en-US" b="1" dirty="0" smtClean="0"/>
              <a:t>提取数据的方法</a:t>
            </a:r>
            <a:endParaRPr lang="en-US" altLang="zh-CN" b="1" dirty="0" smtClean="0"/>
          </a:p>
          <a:p>
            <a:pPr lvl="1"/>
            <a:endParaRPr lang="en-US" altLang="zh-CN" b="1" dirty="0"/>
          </a:p>
          <a:p>
            <a:pPr lvl="1"/>
            <a:endParaRPr lang="en-US" altLang="zh-CN" b="1" dirty="0" smtClean="0"/>
          </a:p>
          <a:p>
            <a:pPr lvl="1"/>
            <a:endParaRPr lang="en-US" altLang="zh-CN" b="1" dirty="0"/>
          </a:p>
          <a:p>
            <a:pPr lvl="1"/>
            <a:endParaRPr lang="en-US" altLang="zh-CN" b="1" dirty="0" smtClean="0"/>
          </a:p>
          <a:p>
            <a:pPr lvl="1"/>
            <a:endParaRPr lang="en-US" altLang="zh-CN" b="1" dirty="0" smtClean="0"/>
          </a:p>
          <a:p>
            <a:pPr marL="457063" lvl="1" indent="0">
              <a:buNone/>
            </a:pPr>
            <a:r>
              <a:rPr lang="en-US" altLang="zh-CN" b="1" dirty="0" smtClean="0"/>
              <a:t>  </a:t>
            </a:r>
          </a:p>
          <a:p>
            <a:pPr lvl="1"/>
            <a:endParaRPr lang="en-US" altLang="zh-CN" dirty="0" smtClean="0"/>
          </a:p>
          <a:p>
            <a:pPr lvl="1"/>
            <a:endParaRPr lang="en-US" altLang="zh-CN" b="1" dirty="0" smtClean="0"/>
          </a:p>
          <a:p>
            <a:pPr lvl="1"/>
            <a:endParaRPr lang="en-US" altLang="zh-CN" b="1" dirty="0" smtClean="0"/>
          </a:p>
          <a:p>
            <a:endParaRPr lang="en-US" altLang="zh-CN" b="1" dirty="0"/>
          </a:p>
          <a:p>
            <a:endParaRPr lang="en-US" altLang="zh-CN" b="1" dirty="0" smtClean="0"/>
          </a:p>
          <a:p>
            <a:pPr lvl="1"/>
            <a:endParaRPr lang="en-US" altLang="zh-CN" b="1"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702208737"/>
              </p:ext>
            </p:extLst>
          </p:nvPr>
        </p:nvGraphicFramePr>
        <p:xfrm>
          <a:off x="1557908" y="2852936"/>
          <a:ext cx="8784976" cy="2368777"/>
        </p:xfrm>
        <a:graphic>
          <a:graphicData uri="http://schemas.openxmlformats.org/drawingml/2006/table">
            <a:tbl>
              <a:tblPr firstRow="1" bandRow="1">
                <a:tableStyleId>{2A488322-F2BA-4B5B-9748-0D474271808F}</a:tableStyleId>
              </a:tblPr>
              <a:tblGrid>
                <a:gridCol w="1401274"/>
                <a:gridCol w="7383702"/>
              </a:tblGrid>
              <a:tr h="381547">
                <a:tc>
                  <a:txBody>
                    <a:bodyPr/>
                    <a:lstStyle/>
                    <a:p>
                      <a:r>
                        <a:rPr lang="zh-CN" altLang="en-US" dirty="0" smtClean="0"/>
                        <a:t>方法</a:t>
                      </a:r>
                      <a:r>
                        <a:rPr lang="en-US" altLang="zh-CN" dirty="0" smtClean="0"/>
                        <a:t>/</a:t>
                      </a:r>
                      <a:r>
                        <a:rPr lang="zh-CN" altLang="en-US" dirty="0" smtClean="0"/>
                        <a:t>函数</a:t>
                      </a:r>
                      <a:endParaRPr lang="zh-CN" altLang="en-US" dirty="0"/>
                    </a:p>
                  </a:txBody>
                  <a:tcPr/>
                </a:tc>
                <a:tc>
                  <a:txBody>
                    <a:bodyPr/>
                    <a:lstStyle/>
                    <a:p>
                      <a:r>
                        <a:rPr lang="zh-CN" altLang="en-US" dirty="0" smtClean="0"/>
                        <a:t>描述</a:t>
                      </a:r>
                      <a:endParaRPr lang="zh-CN" altLang="en-US" dirty="0"/>
                    </a:p>
                  </a:txBody>
                  <a:tcPr/>
                </a:tc>
              </a:tr>
              <a:tr h="381547">
                <a:tc>
                  <a:txBody>
                    <a:bodyPr/>
                    <a:lstStyle/>
                    <a:p>
                      <a:r>
                        <a:rPr lang="en-US" altLang="zh-CN" dirty="0" smtClean="0"/>
                        <a:t>xpath()</a:t>
                      </a:r>
                      <a:endParaRPr lang="zh-CN" altLang="en-US" dirty="0"/>
                    </a:p>
                  </a:txBody>
                  <a:tcPr/>
                </a:tc>
                <a:tc>
                  <a:txBody>
                    <a:bodyPr/>
                    <a:lstStyle/>
                    <a:p>
                      <a:r>
                        <a:rPr lang="zh-CN" altLang="en-US" dirty="0" smtClean="0"/>
                        <a:t>它返回选择器列表，它代表由指定的</a:t>
                      </a:r>
                      <a:r>
                        <a:rPr lang="en-US" altLang="zh-CN" dirty="0" smtClean="0"/>
                        <a:t>Xpath</a:t>
                      </a:r>
                      <a:r>
                        <a:rPr lang="zh-CN" altLang="en-US" dirty="0" smtClean="0"/>
                        <a:t>表达式参数选择的节点</a:t>
                      </a:r>
                      <a:endParaRPr lang="zh-CN" altLang="en-US" dirty="0"/>
                    </a:p>
                  </a:txBody>
                  <a:tcPr/>
                </a:tc>
              </a:tr>
              <a:tr h="461042">
                <a:tc>
                  <a:txBody>
                    <a:bodyPr/>
                    <a:lstStyle/>
                    <a:p>
                      <a:r>
                        <a:rPr lang="en-US" altLang="zh-CN" dirty="0" smtClean="0"/>
                        <a:t>css()</a:t>
                      </a:r>
                      <a:endParaRPr lang="zh-CN" altLang="en-US" dirty="0"/>
                    </a:p>
                  </a:txBody>
                  <a:tcPr/>
                </a:tc>
                <a:tc>
                  <a:txBody>
                    <a:bodyPr/>
                    <a:lstStyle/>
                    <a:p>
                      <a:r>
                        <a:rPr lang="zh-CN" altLang="en-US" dirty="0" smtClean="0"/>
                        <a:t>它返回选择器列表，它代表由指定</a:t>
                      </a:r>
                      <a:r>
                        <a:rPr lang="en-US" altLang="zh-CN" dirty="0" smtClean="0"/>
                        <a:t>CSS</a:t>
                      </a:r>
                      <a:r>
                        <a:rPr lang="zh-CN" altLang="en-US" dirty="0" smtClean="0"/>
                        <a:t>表达式作为参数所选择的节点</a:t>
                      </a:r>
                      <a:endParaRPr lang="zh-CN" altLang="en-US" dirty="0"/>
                    </a:p>
                  </a:txBody>
                  <a:tcPr/>
                </a:tc>
              </a:tr>
              <a:tr h="381547">
                <a:tc>
                  <a:txBody>
                    <a:bodyPr/>
                    <a:lstStyle/>
                    <a:p>
                      <a:r>
                        <a:rPr lang="en-US" altLang="zh-CN" dirty="0" smtClean="0"/>
                        <a:t>re()</a:t>
                      </a:r>
                      <a:endParaRPr lang="zh-CN" altLang="en-US" dirty="0"/>
                    </a:p>
                  </a:txBody>
                  <a:tcPr/>
                </a:tc>
                <a:tc>
                  <a:txBody>
                    <a:bodyPr/>
                    <a:lstStyle/>
                    <a:p>
                      <a:r>
                        <a:rPr lang="zh-CN" altLang="en-US" dirty="0" smtClean="0"/>
                        <a:t>返回</a:t>
                      </a:r>
                      <a:r>
                        <a:rPr lang="en-US" altLang="zh-CN" dirty="0" smtClean="0"/>
                        <a:t>Unicode</a:t>
                      </a:r>
                      <a:r>
                        <a:rPr lang="zh-CN" altLang="en-US" dirty="0" smtClean="0"/>
                        <a:t>字符串列表，当正则表达式被赋予作为参数时提取</a:t>
                      </a:r>
                      <a:endParaRPr lang="zh-CN" altLang="en-US" dirty="0"/>
                    </a:p>
                  </a:txBody>
                  <a:tcPr/>
                </a:tc>
              </a:tr>
              <a:tr h="381547">
                <a:tc>
                  <a:txBody>
                    <a:bodyPr/>
                    <a:lstStyle/>
                    <a:p>
                      <a:r>
                        <a:rPr lang="en-US" altLang="zh-CN" dirty="0" smtClean="0"/>
                        <a:t>extract()</a:t>
                      </a:r>
                      <a:endParaRPr lang="zh-CN" altLang="en-US" dirty="0"/>
                    </a:p>
                  </a:txBody>
                  <a:tcPr/>
                </a:tc>
                <a:tc>
                  <a:txBody>
                    <a:bodyPr/>
                    <a:lstStyle/>
                    <a:p>
                      <a:r>
                        <a:rPr lang="zh-CN" altLang="en-US" dirty="0" smtClean="0"/>
                        <a:t>它返回一个</a:t>
                      </a:r>
                      <a:r>
                        <a:rPr lang="en-US" altLang="zh-CN" dirty="0" smtClean="0"/>
                        <a:t>Unicode</a:t>
                      </a:r>
                      <a:r>
                        <a:rPr lang="zh-CN" altLang="en-US" dirty="0" smtClean="0"/>
                        <a:t>字符串以及所选择数据</a:t>
                      </a:r>
                      <a:endParaRPr lang="zh-CN" altLang="en-US" dirty="0"/>
                    </a:p>
                  </a:txBody>
                  <a:tcPr/>
                </a:tc>
              </a:tr>
              <a:tr h="381547">
                <a:tc>
                  <a:txBody>
                    <a:bodyPr/>
                    <a:lstStyle/>
                    <a:p>
                      <a:r>
                        <a:rPr lang="en-US" altLang="zh-CN" dirty="0" smtClean="0"/>
                        <a:t>extract_first()</a:t>
                      </a:r>
                      <a:endParaRPr lang="zh-CN" altLang="en-US" dirty="0"/>
                    </a:p>
                  </a:txBody>
                  <a:tcPr/>
                </a:tc>
                <a:tc>
                  <a:txBody>
                    <a:bodyPr/>
                    <a:lstStyle/>
                    <a:p>
                      <a:r>
                        <a:rPr lang="zh-CN" altLang="en-US" dirty="0" smtClean="0"/>
                        <a:t>它返回第一个</a:t>
                      </a:r>
                      <a:r>
                        <a:rPr lang="en-US" altLang="zh-CN" dirty="0" smtClean="0"/>
                        <a:t>Unicode</a:t>
                      </a:r>
                      <a:r>
                        <a:rPr lang="zh-CN" altLang="en-US" dirty="0" smtClean="0"/>
                        <a:t>字符串以及所选数据</a:t>
                      </a:r>
                      <a:endParaRPr lang="zh-CN" altLang="en-US" dirty="0"/>
                    </a:p>
                  </a:txBody>
                  <a:tcPr/>
                </a:tc>
              </a:tr>
            </a:tbl>
          </a:graphicData>
        </a:graphic>
      </p:graphicFrame>
    </p:spTree>
    <p:extLst>
      <p:ext uri="{BB962C8B-B14F-4D97-AF65-F5344CB8AC3E}">
        <p14:creationId xmlns:p14="http://schemas.microsoft.com/office/powerpoint/2010/main" val="391867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案例</a:t>
            </a:r>
            <a:r>
              <a:rPr lang="en-US" altLang="zh-CN" dirty="0" smtClean="0"/>
              <a:t>-</a:t>
            </a:r>
            <a:r>
              <a:rPr lang="zh-CN" altLang="en-US" dirty="0" smtClean="0"/>
              <a:t>爬取笔趣阁小说</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项目总结</a:t>
            </a:r>
            <a:endParaRPr lang="en-US" altLang="zh-CN" b="1" dirty="0" smtClean="0"/>
          </a:p>
          <a:p>
            <a:pPr lvl="1"/>
            <a:r>
              <a:rPr lang="en-US" altLang="zh-CN" b="1" dirty="0"/>
              <a:t>s</a:t>
            </a:r>
            <a:r>
              <a:rPr lang="en-US" altLang="zh-CN" b="1" dirty="0" smtClean="0"/>
              <a:t>etting</a:t>
            </a:r>
            <a:r>
              <a:rPr lang="zh-CN" altLang="en-US" b="1" dirty="0" smtClean="0"/>
              <a:t>配置文件</a:t>
            </a:r>
            <a:endParaRPr lang="en-US" altLang="zh-CN" b="1" dirty="0" smtClean="0"/>
          </a:p>
          <a:p>
            <a:pPr lvl="2"/>
            <a:r>
              <a:rPr lang="en-US" altLang="zh-CN" dirty="0"/>
              <a:t>BOT_NAME = </a:t>
            </a:r>
            <a:r>
              <a:rPr lang="en-US" altLang="zh-CN" dirty="0" smtClean="0"/>
              <a:t>‘story‘  </a:t>
            </a:r>
            <a:r>
              <a:rPr lang="zh-CN" altLang="en-US" dirty="0"/>
              <a:t>爬</a:t>
            </a:r>
            <a:r>
              <a:rPr lang="zh-CN" altLang="en-US" dirty="0" smtClean="0"/>
              <a:t>虫的名字，在使用</a:t>
            </a:r>
            <a:r>
              <a:rPr lang="en-US" altLang="zh-CN" dirty="0" smtClean="0"/>
              <a:t>startproject</a:t>
            </a:r>
            <a:r>
              <a:rPr lang="zh-CN" altLang="en-US" dirty="0" smtClean="0"/>
              <a:t>命令创建时自动被赋值</a:t>
            </a:r>
            <a:endParaRPr lang="en-US" altLang="zh-CN" dirty="0" smtClean="0"/>
          </a:p>
          <a:p>
            <a:pPr lvl="2"/>
            <a:r>
              <a:rPr lang="en-US" altLang="zh-CN" dirty="0"/>
              <a:t>CONCURRENT_REQUESTS = </a:t>
            </a:r>
            <a:r>
              <a:rPr lang="en-US" altLang="zh-CN" dirty="0" smtClean="0"/>
              <a:t>32 </a:t>
            </a:r>
            <a:r>
              <a:rPr lang="zh-CN" altLang="en-US" dirty="0" smtClean="0"/>
              <a:t>并发请求的最大值，默认为</a:t>
            </a:r>
            <a:r>
              <a:rPr lang="en-US" altLang="zh-CN" dirty="0" smtClean="0"/>
              <a:t>16</a:t>
            </a:r>
          </a:p>
          <a:p>
            <a:pPr lvl="2"/>
            <a:r>
              <a:rPr lang="en-US" altLang="zh-CN" dirty="0" smtClean="0"/>
              <a:t>DEFAULT_REQUEST_HEADERS </a:t>
            </a:r>
            <a:r>
              <a:rPr lang="zh-CN" altLang="en-US" dirty="0" smtClean="0"/>
              <a:t>默认的请求头</a:t>
            </a:r>
            <a:endParaRPr lang="en-US" altLang="zh-CN" dirty="0" smtClean="0"/>
          </a:p>
          <a:p>
            <a:pPr lvl="2"/>
            <a:r>
              <a:rPr lang="en-US" altLang="zh-CN" dirty="0"/>
              <a:t>DOWNLOAD_DELAY = </a:t>
            </a:r>
            <a:r>
              <a:rPr lang="en-US" altLang="zh-CN" dirty="0" smtClean="0"/>
              <a:t>3  </a:t>
            </a:r>
            <a:r>
              <a:rPr lang="zh-CN" altLang="en-US" dirty="0" smtClean="0"/>
              <a:t>下载延迟</a:t>
            </a:r>
            <a:endParaRPr lang="en-US" altLang="zh-CN" dirty="0" smtClean="0"/>
          </a:p>
          <a:p>
            <a:pPr lvl="2"/>
            <a:r>
              <a:rPr lang="en-US" altLang="zh-CN" dirty="0" smtClean="0"/>
              <a:t>LOG_ENABLED=</a:t>
            </a:r>
            <a:r>
              <a:rPr lang="en-US" altLang="zh-CN" i="1" dirty="0" smtClean="0"/>
              <a:t>False  </a:t>
            </a:r>
            <a:r>
              <a:rPr lang="zh-CN" altLang="en-US" i="1" dirty="0" smtClean="0"/>
              <a:t>默认为</a:t>
            </a:r>
            <a:r>
              <a:rPr lang="en-US" altLang="zh-CN" i="1" dirty="0" smtClean="0"/>
              <a:t>True</a:t>
            </a:r>
            <a:r>
              <a:rPr lang="zh-CN" altLang="en-US" i="1" dirty="0" smtClean="0"/>
              <a:t>，显示日志信息</a:t>
            </a:r>
            <a:endParaRPr lang="en-US" altLang="zh-CN" i="1" dirty="0" smtClean="0"/>
          </a:p>
          <a:p>
            <a:pPr lvl="2"/>
            <a:endParaRPr lang="en-US" altLang="zh-CN" b="1" dirty="0"/>
          </a:p>
          <a:p>
            <a:pPr lvl="1"/>
            <a:endParaRPr lang="en-US" altLang="zh-CN" b="1" dirty="0" smtClean="0"/>
          </a:p>
          <a:p>
            <a:pPr lvl="1"/>
            <a:endParaRPr lang="en-US" altLang="zh-CN" b="1" dirty="0"/>
          </a:p>
          <a:p>
            <a:pPr lvl="1"/>
            <a:endParaRPr lang="en-US" altLang="zh-CN" b="1" dirty="0" smtClean="0"/>
          </a:p>
          <a:p>
            <a:pPr lvl="1"/>
            <a:endParaRPr lang="en-US" altLang="zh-CN" b="1" dirty="0" smtClean="0"/>
          </a:p>
          <a:p>
            <a:pPr marL="457063" lvl="1" indent="0">
              <a:buNone/>
            </a:pPr>
            <a:r>
              <a:rPr lang="en-US" altLang="zh-CN" b="1" dirty="0" smtClean="0"/>
              <a:t>  </a:t>
            </a:r>
          </a:p>
          <a:p>
            <a:pPr lvl="1"/>
            <a:endParaRPr lang="en-US" altLang="zh-CN" dirty="0" smtClean="0"/>
          </a:p>
          <a:p>
            <a:pPr lvl="1"/>
            <a:endParaRPr lang="en-US" altLang="zh-CN" b="1" dirty="0" smtClean="0"/>
          </a:p>
          <a:p>
            <a:pPr lvl="1"/>
            <a:endParaRPr lang="en-US" altLang="zh-CN" b="1" dirty="0" smtClean="0"/>
          </a:p>
          <a:p>
            <a:endParaRPr lang="en-US" altLang="zh-CN" b="1" dirty="0"/>
          </a:p>
          <a:p>
            <a:endParaRPr lang="en-US" altLang="zh-CN" b="1" dirty="0" smtClean="0"/>
          </a:p>
          <a:p>
            <a:pPr lvl="1"/>
            <a:endParaRPr lang="en-US" altLang="zh-CN" b="1"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15152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7A781B-CE2C-4AB8-B389-7C508E0CF972}"/>
              </a:ext>
            </a:extLst>
          </p:cNvPr>
          <p:cNvSpPr>
            <a:spLocks noGrp="1"/>
          </p:cNvSpPr>
          <p:nvPr>
            <p:ph type="title"/>
          </p:nvPr>
        </p:nvSpPr>
        <p:spPr/>
        <p:txBody>
          <a:bodyPr/>
          <a:lstStyle/>
          <a:p>
            <a:r>
              <a:rPr lang="zh-CN" altLang="en-US" dirty="0" smtClean="0"/>
              <a:t>课程介绍：</a:t>
            </a:r>
            <a:endParaRPr lang="zh-CN" altLang="en-US" dirty="0"/>
          </a:p>
        </p:txBody>
      </p:sp>
      <p:sp>
        <p:nvSpPr>
          <p:cNvPr id="3" name="内容占位符 2">
            <a:extLst>
              <a:ext uri="{FF2B5EF4-FFF2-40B4-BE49-F238E27FC236}">
                <a16:creationId xmlns:a16="http://schemas.microsoft.com/office/drawing/2014/main" xmlns="" id="{A18FD4D8-2A81-4FA0-B17C-FC00F4AFF583}"/>
              </a:ext>
            </a:extLst>
          </p:cNvPr>
          <p:cNvSpPr>
            <a:spLocks noGrp="1"/>
          </p:cNvSpPr>
          <p:nvPr>
            <p:ph idx="1"/>
          </p:nvPr>
        </p:nvSpPr>
        <p:spPr/>
        <p:txBody>
          <a:bodyPr/>
          <a:lstStyle/>
          <a:p>
            <a:r>
              <a:rPr lang="en-US" altLang="zh-CN" dirty="0" smtClean="0"/>
              <a:t>1</a:t>
            </a:r>
            <a:r>
              <a:rPr lang="zh-CN" altLang="en-US" dirty="0" smtClean="0"/>
              <a:t>、为什么需要爬虫框架</a:t>
            </a:r>
            <a:endParaRPr lang="en-US" altLang="zh-CN" dirty="0" smtClean="0"/>
          </a:p>
          <a:p>
            <a:r>
              <a:rPr lang="en-US" altLang="zh-CN" dirty="0" smtClean="0"/>
              <a:t>2</a:t>
            </a:r>
            <a:r>
              <a:rPr lang="zh-CN" altLang="en-US" dirty="0" smtClean="0"/>
              <a:t>、</a:t>
            </a:r>
            <a:r>
              <a:rPr lang="en-US" altLang="zh-CN" dirty="0" smtClean="0"/>
              <a:t>Scrapy</a:t>
            </a:r>
            <a:r>
              <a:rPr lang="zh-CN" altLang="en-US" dirty="0" smtClean="0"/>
              <a:t>的运行机制</a:t>
            </a:r>
            <a:endParaRPr lang="en-US" altLang="zh-CN" dirty="0"/>
          </a:p>
          <a:p>
            <a:r>
              <a:rPr lang="en-US" altLang="zh-CN" dirty="0" smtClean="0"/>
              <a:t>3</a:t>
            </a:r>
            <a:r>
              <a:rPr lang="zh-CN" altLang="en-US" dirty="0" smtClean="0"/>
              <a:t>、</a:t>
            </a:r>
            <a:r>
              <a:rPr lang="en-US" altLang="zh-CN" dirty="0" smtClean="0"/>
              <a:t>Spiders</a:t>
            </a:r>
            <a:r>
              <a:rPr lang="zh-CN" altLang="en-US" dirty="0" smtClean="0"/>
              <a:t>介柖</a:t>
            </a:r>
            <a:endParaRPr lang="en-US" altLang="zh-CN" dirty="0" smtClean="0"/>
          </a:p>
          <a:p>
            <a:r>
              <a:rPr lang="en-US" altLang="zh-CN" dirty="0" smtClean="0"/>
              <a:t>4</a:t>
            </a:r>
            <a:r>
              <a:rPr lang="zh-CN" altLang="en-US" dirty="0" smtClean="0"/>
              <a:t>、</a:t>
            </a:r>
            <a:r>
              <a:rPr lang="en-US" altLang="zh-CN" dirty="0" smtClean="0"/>
              <a:t>Spider</a:t>
            </a:r>
            <a:r>
              <a:rPr lang="zh-CN" altLang="en-US" dirty="0" smtClean="0"/>
              <a:t>的编写</a:t>
            </a:r>
            <a:endParaRPr lang="en-US" altLang="zh-CN" dirty="0" smtClean="0"/>
          </a:p>
          <a:p>
            <a:r>
              <a:rPr lang="en-US" altLang="zh-CN" dirty="0"/>
              <a:t>5</a:t>
            </a:r>
            <a:r>
              <a:rPr lang="zh-CN" altLang="en-US" dirty="0" smtClean="0"/>
              <a:t>、</a:t>
            </a:r>
            <a:r>
              <a:rPr lang="en-US" altLang="zh-CN" dirty="0" smtClean="0"/>
              <a:t>Items</a:t>
            </a:r>
            <a:r>
              <a:rPr lang="zh-CN" altLang="en-US" dirty="0" smtClean="0"/>
              <a:t>的编写</a:t>
            </a:r>
            <a:endParaRPr lang="en-US" altLang="zh-CN" dirty="0" smtClean="0"/>
          </a:p>
          <a:p>
            <a:r>
              <a:rPr lang="en-US" altLang="zh-CN" dirty="0"/>
              <a:t>6</a:t>
            </a:r>
            <a:r>
              <a:rPr lang="zh-CN" altLang="en-US" dirty="0" smtClean="0"/>
              <a:t>、</a:t>
            </a:r>
            <a:r>
              <a:rPr lang="en-US" altLang="zh-CN" dirty="0" smtClean="0"/>
              <a:t>Item Pipeline</a:t>
            </a:r>
            <a:r>
              <a:rPr lang="zh-CN" altLang="en-US" dirty="0" smtClean="0"/>
              <a:t>的编写</a:t>
            </a:r>
            <a:endParaRPr lang="en-US" altLang="zh-CN" dirty="0" smtClean="0"/>
          </a:p>
          <a:p>
            <a:r>
              <a:rPr lang="en-US" altLang="zh-CN" dirty="0"/>
              <a:t>7</a:t>
            </a:r>
            <a:r>
              <a:rPr lang="zh-CN" altLang="en-US" dirty="0" smtClean="0"/>
              <a:t>、</a:t>
            </a:r>
            <a:r>
              <a:rPr lang="en-US" altLang="zh-CN" dirty="0" smtClean="0"/>
              <a:t>Selectors</a:t>
            </a:r>
            <a:r>
              <a:rPr lang="zh-CN" altLang="en-US" dirty="0" smtClean="0"/>
              <a:t>的编写</a:t>
            </a:r>
            <a:endParaRPr lang="en-US" altLang="zh-CN" dirty="0" smtClean="0"/>
          </a:p>
          <a:p>
            <a:r>
              <a:rPr lang="en-US" altLang="zh-CN" dirty="0" smtClean="0"/>
              <a:t>8</a:t>
            </a:r>
            <a:r>
              <a:rPr lang="zh-CN" altLang="en-US" dirty="0" smtClean="0"/>
              <a:t>、文件下载</a:t>
            </a:r>
            <a:endParaRPr lang="en-US" altLang="zh-CN" dirty="0"/>
          </a:p>
        </p:txBody>
      </p:sp>
      <p:sp>
        <p:nvSpPr>
          <p:cNvPr id="4" name="页脚占位符 3">
            <a:extLst>
              <a:ext uri="{FF2B5EF4-FFF2-40B4-BE49-F238E27FC236}">
                <a16:creationId xmlns:a16="http://schemas.microsoft.com/office/drawing/2014/main" xmlns="" id="{0D7C1723-667E-4097-98C3-CF7919D3E50D}"/>
              </a:ext>
            </a:extLst>
          </p:cNvPr>
          <p:cNvSpPr>
            <a:spLocks noGrp="1"/>
          </p:cNvSpPr>
          <p:nvPr>
            <p:ph type="ftr" sz="quarter" idx="11"/>
          </p:nvPr>
        </p:nvSpPr>
        <p:spPr/>
        <p:txBody>
          <a:bodyPr/>
          <a:lstStyle/>
          <a:p>
            <a:r>
              <a:rPr lang="en-US" altLang="zh-CN"/>
              <a:t>http://mashibing.com</a:t>
            </a:r>
            <a:endParaRPr lang="zh-CN" altLang="en-US" dirty="0"/>
          </a:p>
        </p:txBody>
      </p:sp>
      <p:pic>
        <p:nvPicPr>
          <p:cNvPr id="19" name="图片 18">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358380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CrawlSpider</a:t>
            </a:r>
            <a:r>
              <a:rPr lang="zh-CN" altLang="en-US" dirty="0" smtClean="0"/>
              <a:t>爬虫</a:t>
            </a:r>
            <a:endParaRPr lang="zh-CN" altLang="en-US" dirty="0"/>
          </a:p>
        </p:txBody>
      </p:sp>
      <p:sp>
        <p:nvSpPr>
          <p:cNvPr id="3" name="内容占位符 2"/>
          <p:cNvSpPr>
            <a:spLocks noGrp="1"/>
          </p:cNvSpPr>
          <p:nvPr>
            <p:ph idx="1"/>
          </p:nvPr>
        </p:nvSpPr>
        <p:spPr/>
        <p:txBody>
          <a:bodyPr>
            <a:normAutofit fontScale="25000" lnSpcReduction="20000"/>
          </a:bodyPr>
          <a:lstStyle/>
          <a:p>
            <a:r>
              <a:rPr lang="en-US" altLang="zh-CN" sz="5100" b="1" dirty="0" smtClean="0"/>
              <a:t>CrawlSpider</a:t>
            </a:r>
            <a:r>
              <a:rPr lang="zh-CN" altLang="en-US" sz="5100" b="1" dirty="0" smtClean="0"/>
              <a:t>爬虫</a:t>
            </a:r>
            <a:endParaRPr lang="en-US" altLang="zh-CN" sz="5100" b="1" dirty="0" smtClean="0"/>
          </a:p>
          <a:p>
            <a:pPr lvl="1">
              <a:lnSpc>
                <a:spcPct val="120000"/>
              </a:lnSpc>
            </a:pPr>
            <a:r>
              <a:rPr lang="en-US" altLang="zh-CN" sz="3800" dirty="0" smtClean="0"/>
              <a:t>CrawlSpider</a:t>
            </a:r>
            <a:r>
              <a:rPr lang="zh-CN" altLang="en-US" sz="3800" dirty="0" smtClean="0"/>
              <a:t>继承自</a:t>
            </a:r>
            <a:r>
              <a:rPr lang="en-US" altLang="zh-CN" sz="3800" dirty="0" smtClean="0"/>
              <a:t>Spider</a:t>
            </a:r>
            <a:r>
              <a:rPr lang="zh-CN" altLang="en-US" sz="3800" dirty="0" smtClean="0"/>
              <a:t>，在之前的</a:t>
            </a:r>
            <a:r>
              <a:rPr lang="en-US" altLang="zh-CN" sz="3800" dirty="0" smtClean="0"/>
              <a:t>Spider</a:t>
            </a:r>
            <a:r>
              <a:rPr lang="zh-CN" altLang="en-US" sz="3800" dirty="0" smtClean="0"/>
              <a:t>的基础上增加了新的功能</a:t>
            </a:r>
            <a:r>
              <a:rPr lang="en-US" altLang="zh-CN" sz="3800" dirty="0" smtClean="0"/>
              <a:t>,</a:t>
            </a:r>
            <a:r>
              <a:rPr lang="zh-CN" altLang="en-US" sz="3800" dirty="0" smtClean="0"/>
              <a:t>可以定义爬取的</a:t>
            </a:r>
            <a:r>
              <a:rPr lang="en-US" altLang="zh-CN" sz="3800" dirty="0" smtClean="0"/>
              <a:t>url</a:t>
            </a:r>
            <a:r>
              <a:rPr lang="zh-CN" altLang="en-US" sz="3800" dirty="0" smtClean="0"/>
              <a:t>的规则，以后</a:t>
            </a:r>
            <a:r>
              <a:rPr lang="en-US" altLang="zh-CN" sz="3800" dirty="0" smtClean="0"/>
              <a:t>scrapy </a:t>
            </a:r>
            <a:r>
              <a:rPr lang="zh-CN" altLang="en-US" sz="3800" dirty="0" smtClean="0"/>
              <a:t>碰到满足条件的</a:t>
            </a:r>
            <a:r>
              <a:rPr lang="en-US" altLang="zh-CN" sz="3800" dirty="0" smtClean="0"/>
              <a:t>url</a:t>
            </a:r>
            <a:r>
              <a:rPr lang="zh-CN" altLang="en-US" sz="3800" dirty="0" smtClean="0"/>
              <a:t>都进行爬取，而不用手动的</a:t>
            </a:r>
            <a:r>
              <a:rPr lang="en-US" altLang="zh-CN" sz="3800" dirty="0" smtClean="0"/>
              <a:t>yield Request</a:t>
            </a:r>
            <a:r>
              <a:rPr lang="zh-CN" altLang="en-US" sz="3800" dirty="0" smtClean="0"/>
              <a:t>。</a:t>
            </a:r>
            <a:endParaRPr lang="en-US" altLang="zh-CN" sz="3800" dirty="0" smtClean="0"/>
          </a:p>
          <a:p>
            <a:pPr lvl="1"/>
            <a:endParaRPr lang="en-US" altLang="zh-CN" sz="3800" dirty="0" smtClean="0"/>
          </a:p>
          <a:p>
            <a:r>
              <a:rPr lang="zh-CN" altLang="en-US" sz="6000" b="1" dirty="0"/>
              <a:t>创</a:t>
            </a:r>
            <a:r>
              <a:rPr lang="zh-CN" altLang="en-US" sz="6000" b="1" dirty="0" smtClean="0"/>
              <a:t>建</a:t>
            </a:r>
            <a:r>
              <a:rPr lang="en-US" altLang="zh-CN" sz="6000" b="1" dirty="0" smtClean="0"/>
              <a:t>CrawlSpider</a:t>
            </a:r>
            <a:r>
              <a:rPr lang="zh-CN" altLang="en-US" sz="6000" b="1" dirty="0"/>
              <a:t>爬</a:t>
            </a:r>
            <a:r>
              <a:rPr lang="zh-CN" altLang="en-US" sz="6000" b="1" dirty="0" smtClean="0"/>
              <a:t>虫的语法</a:t>
            </a:r>
            <a:endParaRPr lang="en-US" altLang="zh-CN" sz="6000" b="1" dirty="0" smtClean="0"/>
          </a:p>
          <a:p>
            <a:pPr lvl="1"/>
            <a:r>
              <a:rPr lang="en-US" altLang="zh-CN" sz="4500" dirty="0"/>
              <a:t>scrapy  genspider –t crawl [</a:t>
            </a:r>
            <a:r>
              <a:rPr lang="zh-CN" altLang="en-US" sz="4500" dirty="0"/>
              <a:t>爬虫名字</a:t>
            </a:r>
            <a:r>
              <a:rPr lang="en-US" altLang="zh-CN" sz="4500" dirty="0"/>
              <a:t>][</a:t>
            </a:r>
            <a:r>
              <a:rPr lang="zh-CN" altLang="en-US" sz="4500" dirty="0"/>
              <a:t>域名</a:t>
            </a:r>
            <a:r>
              <a:rPr lang="en-US" altLang="zh-CN" sz="4500" dirty="0"/>
              <a:t>]   </a:t>
            </a:r>
          </a:p>
          <a:p>
            <a:pPr lvl="1"/>
            <a:endParaRPr lang="en-US" altLang="zh-CN" b="1" dirty="0" smtClean="0"/>
          </a:p>
          <a:p>
            <a:r>
              <a:rPr lang="en-US" altLang="zh-CN" sz="6000" b="1" dirty="0" smtClean="0"/>
              <a:t>LinkExtractors</a:t>
            </a:r>
            <a:r>
              <a:rPr lang="zh-CN" altLang="en-US" sz="6000" b="1" dirty="0" smtClean="0"/>
              <a:t>链接提取器</a:t>
            </a:r>
            <a:endParaRPr lang="en-US" altLang="zh-CN" sz="6000" b="1" dirty="0" smtClean="0"/>
          </a:p>
          <a:p>
            <a:pPr lvl="1">
              <a:lnSpc>
                <a:spcPct val="120000"/>
              </a:lnSpc>
            </a:pPr>
            <a:r>
              <a:rPr lang="zh-CN" altLang="en-US" sz="4500" dirty="0"/>
              <a:t>使</a:t>
            </a:r>
            <a:r>
              <a:rPr lang="zh-CN" altLang="en-US" sz="4500" dirty="0" smtClean="0"/>
              <a:t>用</a:t>
            </a:r>
            <a:r>
              <a:rPr lang="en-US" altLang="zh-CN" sz="4500" dirty="0" smtClean="0"/>
              <a:t>LinkExtractors</a:t>
            </a:r>
            <a:r>
              <a:rPr lang="zh-CN" altLang="en-US" sz="4500" dirty="0" smtClean="0"/>
              <a:t>可以不用程序员自己提取想要的</a:t>
            </a:r>
            <a:r>
              <a:rPr lang="en-US" altLang="zh-CN" sz="4500" dirty="0" smtClean="0"/>
              <a:t>url</a:t>
            </a:r>
            <a:r>
              <a:rPr lang="zh-CN" altLang="en-US" sz="4500" dirty="0" smtClean="0"/>
              <a:t>，然后发送请求。这些工作都可以交给</a:t>
            </a:r>
            <a:r>
              <a:rPr lang="en-US" altLang="zh-CN" sz="4500" dirty="0" smtClean="0"/>
              <a:t>LinkExtractors</a:t>
            </a:r>
            <a:r>
              <a:rPr lang="zh-CN" altLang="en-US" sz="4500" dirty="0" smtClean="0"/>
              <a:t>，他会在所有爬的页面中找到满足规则的</a:t>
            </a:r>
            <a:r>
              <a:rPr lang="en-US" altLang="zh-CN" sz="4500" dirty="0" smtClean="0"/>
              <a:t>url</a:t>
            </a:r>
            <a:r>
              <a:rPr lang="zh-CN" altLang="en-US" sz="4500" dirty="0" smtClean="0"/>
              <a:t>，实现自动爬取。</a:t>
            </a:r>
            <a:endParaRPr lang="en-US" altLang="zh-CN" sz="4500" dirty="0" smtClean="0"/>
          </a:p>
          <a:p>
            <a:pPr lvl="1"/>
            <a:endParaRPr lang="en-US" altLang="zh-CN" sz="4500" b="1" dirty="0" smtClean="0"/>
          </a:p>
          <a:p>
            <a:pPr lvl="1"/>
            <a:endParaRPr lang="en-US" altLang="zh-CN" sz="4500" b="1" dirty="0" smtClean="0"/>
          </a:p>
          <a:p>
            <a:pPr lvl="1"/>
            <a:endParaRPr lang="en-US" altLang="zh-CN" sz="4500" b="1" dirty="0"/>
          </a:p>
          <a:p>
            <a:pPr lvl="1"/>
            <a:endParaRPr lang="en-US" altLang="zh-CN" sz="4500" b="1" dirty="0"/>
          </a:p>
          <a:p>
            <a:pPr lvl="1"/>
            <a:endParaRPr lang="en-US" altLang="zh-CN" sz="4500" b="1" dirty="0"/>
          </a:p>
          <a:p>
            <a:pPr lvl="1"/>
            <a:r>
              <a:rPr lang="zh-CN" altLang="en-US" sz="4500" b="1" dirty="0" smtClean="0"/>
              <a:t>主要参数</a:t>
            </a:r>
            <a:endParaRPr lang="en-US" altLang="zh-CN" sz="4500" b="1" dirty="0" smtClean="0"/>
          </a:p>
          <a:p>
            <a:pPr lvl="2"/>
            <a:r>
              <a:rPr lang="en-US" altLang="zh-CN" sz="4900" dirty="0"/>
              <a:t>a</a:t>
            </a:r>
            <a:r>
              <a:rPr lang="en-US" altLang="zh-CN" sz="4900" dirty="0" smtClean="0"/>
              <a:t>llow:</a:t>
            </a:r>
            <a:r>
              <a:rPr lang="zh-CN" altLang="en-US" sz="4900" dirty="0" smtClean="0"/>
              <a:t>允许的</a:t>
            </a:r>
            <a:r>
              <a:rPr lang="en-US" altLang="zh-CN" sz="4900" dirty="0" smtClean="0"/>
              <a:t>url</a:t>
            </a:r>
            <a:r>
              <a:rPr lang="zh-CN" altLang="en-US" sz="4900" dirty="0" smtClean="0"/>
              <a:t>。所有满足这个正则表达式的</a:t>
            </a:r>
            <a:r>
              <a:rPr lang="en-US" altLang="zh-CN" sz="4900" dirty="0" smtClean="0"/>
              <a:t>url</a:t>
            </a:r>
            <a:r>
              <a:rPr lang="zh-CN" altLang="en-US" sz="4900" dirty="0" smtClean="0"/>
              <a:t>都会被提取</a:t>
            </a:r>
            <a:endParaRPr lang="en-US" altLang="zh-CN" sz="4900" dirty="0" smtClean="0"/>
          </a:p>
          <a:p>
            <a:pPr lvl="2"/>
            <a:r>
              <a:rPr lang="en-US" altLang="zh-CN" sz="4900" dirty="0"/>
              <a:t>d</a:t>
            </a:r>
            <a:r>
              <a:rPr lang="en-US" altLang="zh-CN" sz="4900" dirty="0" smtClean="0"/>
              <a:t>eny:</a:t>
            </a:r>
            <a:r>
              <a:rPr lang="zh-CN" altLang="en-US" sz="4900" dirty="0" smtClean="0"/>
              <a:t>禁止的</a:t>
            </a:r>
            <a:r>
              <a:rPr lang="en-US" altLang="zh-CN" sz="4900" dirty="0" smtClean="0"/>
              <a:t>url</a:t>
            </a:r>
            <a:r>
              <a:rPr lang="zh-CN" altLang="en-US" sz="4900" dirty="0" smtClean="0"/>
              <a:t>。所有满足这个正则表达式的</a:t>
            </a:r>
            <a:r>
              <a:rPr lang="en-US" altLang="zh-CN" sz="4900" dirty="0" smtClean="0"/>
              <a:t>url</a:t>
            </a:r>
            <a:r>
              <a:rPr lang="zh-CN" altLang="en-US" sz="4900" dirty="0" smtClean="0"/>
              <a:t>都不会被提取</a:t>
            </a:r>
            <a:endParaRPr lang="en-US" altLang="zh-CN" sz="4900" dirty="0" smtClean="0"/>
          </a:p>
          <a:p>
            <a:pPr lvl="2"/>
            <a:r>
              <a:rPr lang="en-US" altLang="zh-CN" sz="4900" dirty="0"/>
              <a:t>a</a:t>
            </a:r>
            <a:r>
              <a:rPr lang="en-US" altLang="zh-CN" sz="4900" dirty="0" smtClean="0"/>
              <a:t>llow_domains:</a:t>
            </a:r>
            <a:r>
              <a:rPr lang="zh-CN" altLang="en-US" sz="4900" dirty="0" smtClean="0"/>
              <a:t>允许的域名，只有在这个里面指定的域名的</a:t>
            </a:r>
            <a:r>
              <a:rPr lang="en-US" altLang="zh-CN" sz="4900" dirty="0" smtClean="0"/>
              <a:t>url</a:t>
            </a:r>
            <a:r>
              <a:rPr lang="zh-CN" altLang="en-US" sz="4900" dirty="0" smtClean="0"/>
              <a:t>才会被提取</a:t>
            </a:r>
            <a:endParaRPr lang="en-US" altLang="zh-CN" sz="4900" dirty="0" smtClean="0"/>
          </a:p>
          <a:p>
            <a:pPr lvl="2"/>
            <a:r>
              <a:rPr lang="en-US" altLang="zh-CN" sz="4900" dirty="0"/>
              <a:t>d</a:t>
            </a:r>
            <a:r>
              <a:rPr lang="en-US" altLang="zh-CN" sz="4900" dirty="0" smtClean="0"/>
              <a:t>eny_domains:</a:t>
            </a:r>
            <a:r>
              <a:rPr lang="zh-CN" altLang="en-US" sz="4900" dirty="0" smtClean="0"/>
              <a:t>禁止的域名，所有在这个里面指定的域名的</a:t>
            </a:r>
            <a:r>
              <a:rPr lang="en-US" altLang="zh-CN" sz="4900" dirty="0" smtClean="0"/>
              <a:t>url</a:t>
            </a:r>
            <a:r>
              <a:rPr lang="zh-CN" altLang="en-US" sz="4900" dirty="0" smtClean="0"/>
              <a:t>都不会被提取</a:t>
            </a:r>
            <a:endParaRPr lang="en-US" altLang="zh-CN" sz="4900" dirty="0" smtClean="0"/>
          </a:p>
          <a:p>
            <a:pPr lvl="2"/>
            <a:r>
              <a:rPr lang="en-US" altLang="zh-CN" sz="4900" dirty="0"/>
              <a:t>r</a:t>
            </a:r>
            <a:r>
              <a:rPr lang="en-US" altLang="zh-CN" sz="4900" dirty="0" smtClean="0"/>
              <a:t>estrict_xpaths:</a:t>
            </a:r>
            <a:r>
              <a:rPr lang="zh-CN" altLang="en-US" sz="4900" dirty="0" smtClean="0"/>
              <a:t>严格的</a:t>
            </a:r>
            <a:r>
              <a:rPr lang="en-US" altLang="zh-CN" sz="4900" dirty="0" smtClean="0"/>
              <a:t>xpath</a:t>
            </a:r>
            <a:r>
              <a:rPr lang="zh-CN" altLang="en-US" sz="4900" dirty="0" smtClean="0"/>
              <a:t>。和</a:t>
            </a:r>
            <a:r>
              <a:rPr lang="en-US" altLang="zh-CN" sz="4900" dirty="0" smtClean="0"/>
              <a:t>allow</a:t>
            </a:r>
            <a:r>
              <a:rPr lang="zh-CN" altLang="en-US" sz="4900" dirty="0" smtClean="0"/>
              <a:t>共同过滤链接</a:t>
            </a:r>
            <a:endParaRPr lang="en-US" altLang="zh-CN" sz="4900" dirty="0" smtClean="0"/>
          </a:p>
          <a:p>
            <a:pPr lvl="2"/>
            <a:endParaRPr lang="en-US" altLang="zh-CN" sz="4900" b="1" dirty="0" smtClean="0"/>
          </a:p>
          <a:p>
            <a:pPr lvl="1"/>
            <a:endParaRPr lang="en-US" altLang="zh-CN" b="1"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020" y="3638699"/>
            <a:ext cx="7110562" cy="94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11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CrawlSpider</a:t>
            </a:r>
            <a:r>
              <a:rPr lang="zh-CN" altLang="en-US" dirty="0" smtClean="0"/>
              <a:t>爬虫</a:t>
            </a:r>
            <a:endParaRPr lang="zh-CN" altLang="en-US" dirty="0"/>
          </a:p>
        </p:txBody>
      </p:sp>
      <p:sp>
        <p:nvSpPr>
          <p:cNvPr id="3" name="内容占位符 2"/>
          <p:cNvSpPr>
            <a:spLocks noGrp="1"/>
          </p:cNvSpPr>
          <p:nvPr>
            <p:ph idx="1"/>
          </p:nvPr>
        </p:nvSpPr>
        <p:spPr/>
        <p:txBody>
          <a:bodyPr>
            <a:normAutofit/>
          </a:bodyPr>
          <a:lstStyle/>
          <a:p>
            <a:r>
              <a:rPr lang="en-US" altLang="zh-CN" sz="2400" b="1" dirty="0" smtClean="0"/>
              <a:t>Rule</a:t>
            </a:r>
            <a:r>
              <a:rPr lang="zh-CN" altLang="en-US" sz="2400" b="1" dirty="0" smtClean="0"/>
              <a:t>规则类</a:t>
            </a:r>
            <a:endParaRPr lang="en-US" altLang="zh-CN" sz="2400" b="1" dirty="0" smtClean="0"/>
          </a:p>
          <a:p>
            <a:pPr lvl="1"/>
            <a:r>
              <a:rPr lang="zh-CN" altLang="en-US" sz="2400" b="1" dirty="0" smtClean="0"/>
              <a:t>定义爬虫的规则类</a:t>
            </a:r>
            <a:endParaRPr lang="en-US" altLang="zh-CN" sz="2400" b="1" dirty="0" smtClean="0"/>
          </a:p>
          <a:p>
            <a:pPr lvl="1"/>
            <a:endParaRPr lang="en-US" altLang="zh-CN" sz="2400" b="1" dirty="0"/>
          </a:p>
          <a:p>
            <a:pPr lvl="1"/>
            <a:endParaRPr lang="en-US" altLang="zh-CN" sz="2400" b="1" dirty="0" smtClean="0"/>
          </a:p>
          <a:p>
            <a:pPr lvl="1"/>
            <a:r>
              <a:rPr lang="zh-CN" altLang="en-US" sz="2400" dirty="0" smtClean="0"/>
              <a:t>主要参数</a:t>
            </a:r>
            <a:endParaRPr lang="en-US" altLang="zh-CN" sz="2400" dirty="0" smtClean="0"/>
          </a:p>
          <a:p>
            <a:pPr lvl="2"/>
            <a:r>
              <a:rPr lang="en-US" altLang="zh-CN" sz="2000" dirty="0" smtClean="0"/>
              <a:t>link_extractor</a:t>
            </a:r>
            <a:r>
              <a:rPr lang="zh-CN" altLang="en-US" sz="2000" dirty="0" smtClean="0"/>
              <a:t>：一个</a:t>
            </a:r>
            <a:r>
              <a:rPr lang="en-US" altLang="zh-CN" sz="2000" dirty="0" smtClean="0"/>
              <a:t>LinkExtractor</a:t>
            </a:r>
            <a:r>
              <a:rPr lang="zh-CN" altLang="en-US" sz="2000" dirty="0" smtClean="0"/>
              <a:t>对象，用于定义爬虫规则</a:t>
            </a:r>
            <a:endParaRPr lang="en-US" altLang="zh-CN" sz="2000" dirty="0" smtClean="0"/>
          </a:p>
          <a:p>
            <a:pPr lvl="2"/>
            <a:r>
              <a:rPr lang="en-US" altLang="zh-CN" sz="2000" dirty="0"/>
              <a:t>c</a:t>
            </a:r>
            <a:r>
              <a:rPr lang="en-US" altLang="zh-CN" sz="2000" dirty="0" smtClean="0"/>
              <a:t>allback:</a:t>
            </a:r>
            <a:r>
              <a:rPr lang="zh-CN" altLang="en-US" sz="2000" dirty="0"/>
              <a:t>满</a:t>
            </a:r>
            <a:r>
              <a:rPr lang="zh-CN" altLang="en-US" sz="2000" dirty="0" smtClean="0"/>
              <a:t>足这个规则的</a:t>
            </a:r>
            <a:r>
              <a:rPr lang="en-US" altLang="zh-CN" sz="2000" dirty="0" smtClean="0"/>
              <a:t>url</a:t>
            </a:r>
            <a:r>
              <a:rPr lang="zh-CN" altLang="en-US" sz="2000" dirty="0" smtClean="0"/>
              <a:t>，应该要执行哪个回调函数</a:t>
            </a:r>
            <a:endParaRPr lang="en-US" altLang="zh-CN" sz="2000" dirty="0" smtClean="0"/>
          </a:p>
          <a:p>
            <a:pPr lvl="2"/>
            <a:r>
              <a:rPr lang="en-US" altLang="zh-CN" sz="2000" dirty="0"/>
              <a:t>f</a:t>
            </a:r>
            <a:r>
              <a:rPr lang="en-US" altLang="zh-CN" sz="2000" dirty="0" smtClean="0"/>
              <a:t>ollow :</a:t>
            </a:r>
            <a:r>
              <a:rPr lang="zh-CN" altLang="en-US" sz="2000" dirty="0" smtClean="0"/>
              <a:t>指定根据该规则从</a:t>
            </a:r>
            <a:r>
              <a:rPr lang="en-US" altLang="zh-CN" sz="2000" dirty="0" smtClean="0"/>
              <a:t>response</a:t>
            </a:r>
            <a:r>
              <a:rPr lang="zh-CN" altLang="en-US" sz="2000" dirty="0" smtClean="0"/>
              <a:t>中提取的链接是否需要跟进</a:t>
            </a:r>
            <a:endParaRPr lang="en-US" altLang="zh-CN" sz="2000" dirty="0" smtClean="0"/>
          </a:p>
          <a:p>
            <a:pPr lvl="2"/>
            <a:r>
              <a:rPr lang="en-US" altLang="zh-CN" sz="2000" dirty="0"/>
              <a:t>p</a:t>
            </a:r>
            <a:r>
              <a:rPr lang="en-US" altLang="zh-CN" sz="2000" dirty="0" smtClean="0"/>
              <a:t>rocess_links</a:t>
            </a:r>
            <a:r>
              <a:rPr lang="zh-CN" altLang="en-US" sz="2000" dirty="0" smtClean="0"/>
              <a:t>：从</a:t>
            </a:r>
            <a:r>
              <a:rPr lang="en-US" altLang="zh-CN" sz="2000" dirty="0" smtClean="0"/>
              <a:t>link_extractor</a:t>
            </a:r>
            <a:r>
              <a:rPr lang="zh-CN" altLang="en-US" sz="2000" dirty="0" smtClean="0"/>
              <a:t>中获取到的链接后会传递给这个函数，用来过滤不需要爬取的链接</a:t>
            </a:r>
            <a:endParaRPr lang="en-US" altLang="zh-CN" sz="2000" dirty="0" smtClean="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1" y="2708920"/>
            <a:ext cx="768985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05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
        <p:nvSpPr>
          <p:cNvPr id="2" name="标题 1"/>
          <p:cNvSpPr>
            <a:spLocks noGrp="1"/>
          </p:cNvSpPr>
          <p:nvPr>
            <p:ph type="title"/>
          </p:nvPr>
        </p:nvSpPr>
        <p:spPr/>
        <p:txBody>
          <a:bodyPr/>
          <a:lstStyle/>
          <a:p>
            <a:r>
              <a:rPr lang="en-US" altLang="zh-CN" dirty="0" smtClean="0"/>
              <a:t>CrawlSpider</a:t>
            </a:r>
            <a:r>
              <a:rPr lang="zh-CN" altLang="en-US" dirty="0" smtClean="0"/>
              <a:t>爬虫实战</a:t>
            </a:r>
            <a:r>
              <a:rPr lang="en-US" altLang="zh-CN" dirty="0" smtClean="0"/>
              <a:t>-</a:t>
            </a:r>
            <a:r>
              <a:rPr lang="zh-CN" altLang="en-US" dirty="0" smtClean="0"/>
              <a:t>猎云网</a:t>
            </a:r>
            <a:endParaRPr lang="zh-CN" altLang="en-US" dirty="0"/>
          </a:p>
        </p:txBody>
      </p:sp>
      <p:sp>
        <p:nvSpPr>
          <p:cNvPr id="3" name="内容占位符 2"/>
          <p:cNvSpPr>
            <a:spLocks noGrp="1"/>
          </p:cNvSpPr>
          <p:nvPr>
            <p:ph idx="1"/>
          </p:nvPr>
        </p:nvSpPr>
        <p:spPr>
          <a:xfrm>
            <a:off x="837982" y="1825625"/>
            <a:ext cx="11350843" cy="4351338"/>
          </a:xfrm>
        </p:spPr>
        <p:txBody>
          <a:bodyPr>
            <a:normAutofit/>
          </a:bodyPr>
          <a:lstStyle/>
          <a:p>
            <a:r>
              <a:rPr lang="zh-CN" altLang="en-US" b="1" dirty="0" smtClean="0"/>
              <a:t>需求分析</a:t>
            </a:r>
            <a:endParaRPr lang="en-US" altLang="zh-CN" b="1" dirty="0" smtClean="0"/>
          </a:p>
          <a:p>
            <a:pPr lvl="1"/>
            <a:r>
              <a:rPr lang="zh-CN" altLang="en-US" dirty="0" smtClean="0"/>
              <a:t>实现猎云网网站的文章数据爬虫。要求保存标题、发布时间、内容、原始</a:t>
            </a:r>
            <a:r>
              <a:rPr lang="en-US" altLang="zh-CN" dirty="0" smtClean="0"/>
              <a:t>url</a:t>
            </a:r>
            <a:r>
              <a:rPr lang="zh-CN" altLang="en-US" dirty="0"/>
              <a:t>字</a:t>
            </a:r>
            <a:r>
              <a:rPr lang="zh-CN" altLang="en-US" dirty="0" smtClean="0"/>
              <a:t>段，然后异步保存到</a:t>
            </a:r>
            <a:r>
              <a:rPr lang="en-US" altLang="zh-CN" dirty="0" smtClean="0"/>
              <a:t>mysql</a:t>
            </a:r>
            <a:r>
              <a:rPr lang="zh-CN" altLang="en-US" dirty="0" smtClean="0"/>
              <a:t>数据库</a:t>
            </a:r>
            <a:endParaRPr lang="en-US" altLang="zh-CN" dirty="0" smtClean="0"/>
          </a:p>
          <a:p>
            <a:r>
              <a:rPr lang="zh-CN" altLang="en-US" b="1" dirty="0" smtClean="0"/>
              <a:t>翻页链接</a:t>
            </a:r>
            <a:endParaRPr lang="en-US" altLang="zh-CN" b="1" dirty="0" smtClean="0"/>
          </a:p>
          <a:p>
            <a:pPr lvl="1"/>
            <a:r>
              <a:rPr lang="en-US" altLang="zh-CN" dirty="0"/>
              <a:t>https://www.lieyunwang.com/latest/p1.html</a:t>
            </a:r>
            <a:endParaRPr lang="en-US" altLang="zh-CN" b="1" dirty="0" smtClean="0"/>
          </a:p>
          <a:p>
            <a:r>
              <a:rPr lang="zh-CN" altLang="en-US" b="1" dirty="0" smtClean="0"/>
              <a:t>翻页规则</a:t>
            </a:r>
            <a:endParaRPr lang="en-US" altLang="zh-CN" b="1" dirty="0" smtClean="0"/>
          </a:p>
          <a:p>
            <a:pPr lvl="1"/>
            <a:r>
              <a:rPr lang="en-US" altLang="zh-CN" dirty="0"/>
              <a:t>Rule(LinkExtractor(allow=r'/latest/p\d+.html'), follow=</a:t>
            </a:r>
            <a:r>
              <a:rPr lang="en-US" altLang="zh-CN" i="1" dirty="0"/>
              <a:t>True</a:t>
            </a:r>
            <a:r>
              <a:rPr lang="en-US" altLang="zh-CN" dirty="0"/>
              <a:t>)</a:t>
            </a:r>
          </a:p>
          <a:p>
            <a:r>
              <a:rPr lang="zh-CN" altLang="en-US" b="1" dirty="0" smtClean="0"/>
              <a:t>文章详情页规则</a:t>
            </a:r>
            <a:endParaRPr lang="en-US" altLang="zh-CN" b="1" dirty="0" smtClean="0"/>
          </a:p>
          <a:p>
            <a:pPr lvl="1"/>
            <a:r>
              <a:rPr lang="en-US" altLang="zh-CN" dirty="0"/>
              <a:t>Rule(LinkExtractor(allow=r'/archives/\d</a:t>
            </a:r>
            <a:r>
              <a:rPr lang="en-US" altLang="zh-CN" dirty="0" smtClean="0"/>
              <a:t>+'),callback</a:t>
            </a:r>
            <a:r>
              <a:rPr lang="en-US" altLang="zh-CN" dirty="0"/>
              <a:t>="parse_item",follow=</a:t>
            </a:r>
            <a:r>
              <a:rPr lang="en-US" altLang="zh-CN" i="1" dirty="0"/>
              <a:t>False</a:t>
            </a:r>
            <a:r>
              <a:rPr lang="en-US" altLang="zh-CN" dirty="0" smtClean="0"/>
              <a:t>)</a:t>
            </a:r>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spTree>
    <p:extLst>
      <p:ext uri="{BB962C8B-B14F-4D97-AF65-F5344CB8AC3E}">
        <p14:creationId xmlns:p14="http://schemas.microsoft.com/office/powerpoint/2010/main" val="116313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CrawlSpider</a:t>
            </a:r>
            <a:r>
              <a:rPr lang="zh-CN" altLang="en-US" dirty="0" smtClean="0"/>
              <a:t>爬虫实战</a:t>
            </a:r>
            <a:r>
              <a:rPr lang="en-US" altLang="zh-CN" dirty="0" smtClean="0"/>
              <a:t>-</a:t>
            </a:r>
            <a:r>
              <a:rPr lang="zh-CN" altLang="en-US" dirty="0" smtClean="0"/>
              <a:t>猎云网</a:t>
            </a:r>
            <a:endParaRPr lang="zh-CN" altLang="en-US" dirty="0"/>
          </a:p>
        </p:txBody>
      </p:sp>
      <p:sp>
        <p:nvSpPr>
          <p:cNvPr id="3" name="内容占位符 2"/>
          <p:cNvSpPr>
            <a:spLocks noGrp="1"/>
          </p:cNvSpPr>
          <p:nvPr>
            <p:ph idx="1"/>
          </p:nvPr>
        </p:nvSpPr>
        <p:spPr>
          <a:xfrm>
            <a:off x="837982" y="1825625"/>
            <a:ext cx="11350843" cy="4351338"/>
          </a:xfrm>
        </p:spPr>
        <p:txBody>
          <a:bodyPr>
            <a:normAutofit/>
          </a:bodyPr>
          <a:lstStyle/>
          <a:p>
            <a:r>
              <a:rPr lang="en-US" altLang="zh-CN" b="1" dirty="0" smtClean="0"/>
              <a:t>Spider</a:t>
            </a:r>
            <a:r>
              <a:rPr lang="zh-CN" altLang="en-US" b="1" dirty="0" smtClean="0"/>
              <a:t>的自带</a:t>
            </a:r>
            <a:r>
              <a:rPr lang="en-US" altLang="zh-CN" b="1" dirty="0" smtClean="0"/>
              <a:t>shell</a:t>
            </a:r>
            <a:r>
              <a:rPr lang="zh-CN" altLang="en-US" b="1" dirty="0" smtClean="0"/>
              <a:t>测试</a:t>
            </a:r>
            <a:endParaRPr lang="en-US" altLang="zh-CN" b="1" dirty="0"/>
          </a:p>
          <a:p>
            <a:endParaRPr lang="en-US" altLang="zh-CN" b="1" dirty="0" smtClean="0"/>
          </a:p>
          <a:p>
            <a:pPr marL="0" indent="0">
              <a:buNone/>
            </a:pPr>
            <a:endParaRPr lang="en-US" altLang="zh-CN" b="1" dirty="0" smtClean="0"/>
          </a:p>
          <a:p>
            <a:r>
              <a:rPr lang="en-US" altLang="zh-CN" b="1" dirty="0"/>
              <a:t>r</a:t>
            </a:r>
            <a:r>
              <a:rPr lang="en-US" altLang="zh-CN" b="1" dirty="0" smtClean="0"/>
              <a:t>esponse</a:t>
            </a:r>
            <a:r>
              <a:rPr lang="zh-CN" altLang="en-US" b="1" dirty="0" smtClean="0"/>
              <a:t>的</a:t>
            </a:r>
            <a:r>
              <a:rPr lang="en-US" altLang="zh-CN" b="1" dirty="0" smtClean="0"/>
              <a:t>xpath</a:t>
            </a:r>
            <a:r>
              <a:rPr lang="zh-CN" altLang="en-US" b="1" dirty="0" smtClean="0"/>
              <a:t>方法</a:t>
            </a:r>
            <a:endParaRPr lang="en-US" altLang="zh-CN" b="1" dirty="0" smtClean="0"/>
          </a:p>
          <a:p>
            <a:endParaRPr lang="en-US" altLang="zh-CN" b="1" dirty="0" smtClean="0"/>
          </a:p>
          <a:p>
            <a:endParaRPr lang="en-US" altLang="zh-CN" b="1" dirty="0" smtClean="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1026" name="Picture 2" descr="C:\Users\ADMINI~1\AppData\Local\Temp\__nyf7_clip_images\image_5f490e7b_23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44" y="2564904"/>
            <a:ext cx="106775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1\AppData\Local\Temp\__nyf7_clip_images\image_5f490e9d_52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57" y="4077072"/>
            <a:ext cx="10703098" cy="189306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188239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CrawlSpider</a:t>
            </a:r>
            <a:r>
              <a:rPr lang="zh-CN" altLang="en-US" dirty="0" smtClean="0"/>
              <a:t>爬虫实战</a:t>
            </a:r>
            <a:r>
              <a:rPr lang="en-US" altLang="zh-CN" dirty="0" smtClean="0"/>
              <a:t>-</a:t>
            </a:r>
            <a:r>
              <a:rPr lang="zh-CN" altLang="en-US" dirty="0" smtClean="0"/>
              <a:t>猎云网</a:t>
            </a:r>
            <a:endParaRPr lang="zh-CN" altLang="en-US" dirty="0"/>
          </a:p>
        </p:txBody>
      </p:sp>
      <p:sp>
        <p:nvSpPr>
          <p:cNvPr id="3" name="内容占位符 2"/>
          <p:cNvSpPr>
            <a:spLocks noGrp="1"/>
          </p:cNvSpPr>
          <p:nvPr>
            <p:ph idx="1"/>
          </p:nvPr>
        </p:nvSpPr>
        <p:spPr>
          <a:xfrm>
            <a:off x="549796" y="1837027"/>
            <a:ext cx="11350843" cy="4351338"/>
          </a:xfrm>
        </p:spPr>
        <p:txBody>
          <a:bodyPr>
            <a:normAutofit/>
          </a:bodyPr>
          <a:lstStyle/>
          <a:p>
            <a:r>
              <a:rPr lang="zh-CN" altLang="en-US" b="1" dirty="0" smtClean="0"/>
              <a:t>异步保存</a:t>
            </a:r>
            <a:r>
              <a:rPr lang="en-US" altLang="zh-CN" b="1" dirty="0" smtClean="0"/>
              <a:t>MySQL</a:t>
            </a:r>
            <a:r>
              <a:rPr lang="zh-CN" altLang="en-US" b="1" dirty="0" smtClean="0"/>
              <a:t>数据</a:t>
            </a:r>
            <a:endParaRPr lang="en-US" altLang="zh-CN" b="1" dirty="0"/>
          </a:p>
          <a:p>
            <a:pPr lvl="1"/>
            <a:r>
              <a:rPr lang="zh-CN" altLang="en-US" b="1" dirty="0" smtClean="0"/>
              <a:t>同步与异步是相对的</a:t>
            </a:r>
            <a:endParaRPr lang="en-US" altLang="zh-CN" b="1" dirty="0" smtClean="0"/>
          </a:p>
          <a:p>
            <a:pPr lvl="1"/>
            <a:r>
              <a:rPr lang="zh-CN" altLang="en-US" b="1" dirty="0"/>
              <a:t>同步</a:t>
            </a:r>
            <a:r>
              <a:rPr lang="zh-CN" altLang="en-US" dirty="0"/>
              <a:t>就相当于是 当客户端发送请求给服务端，在等待服务端响应的请求时，客户端不做其他的事情。当服务端做完了才返回到客户端。这样的话客户端需要一直等待。用户使用起来会有不友好。</a:t>
            </a:r>
          </a:p>
          <a:p>
            <a:pPr lvl="1"/>
            <a:endParaRPr lang="zh-CN" altLang="en-US" b="1" dirty="0"/>
          </a:p>
          <a:p>
            <a:pPr lvl="1"/>
            <a:r>
              <a:rPr lang="zh-CN" altLang="en-US" b="1" dirty="0"/>
              <a:t>异步就是，</a:t>
            </a:r>
            <a:r>
              <a:rPr lang="zh-CN" altLang="en-US" dirty="0"/>
              <a:t>当客户端发送给服务端请求时，在等待服务端响应的时候，客户端可以做其他的事情，这样节约了时间，提高了效率。</a:t>
            </a:r>
            <a:endParaRPr lang="en-US" altLang="zh-CN" dirty="0" smtClean="0"/>
          </a:p>
          <a:p>
            <a:endParaRPr lang="en-US" altLang="zh-CN" b="1" dirty="0" smtClean="0"/>
          </a:p>
          <a:p>
            <a:endParaRPr lang="en-US" altLang="zh-CN" b="1" dirty="0" smtClean="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50238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CrawlSpider</a:t>
            </a:r>
            <a:r>
              <a:rPr lang="zh-CN" altLang="en-US" dirty="0" smtClean="0"/>
              <a:t>爬虫实战</a:t>
            </a:r>
            <a:r>
              <a:rPr lang="en-US" altLang="zh-CN" dirty="0" smtClean="0"/>
              <a:t>-</a:t>
            </a:r>
            <a:r>
              <a:rPr lang="zh-CN" altLang="en-US" dirty="0" smtClean="0"/>
              <a:t>猎云网</a:t>
            </a:r>
            <a:endParaRPr lang="zh-CN" altLang="en-US" dirty="0"/>
          </a:p>
        </p:txBody>
      </p:sp>
      <p:sp>
        <p:nvSpPr>
          <p:cNvPr id="3" name="内容占位符 2"/>
          <p:cNvSpPr>
            <a:spLocks noGrp="1"/>
          </p:cNvSpPr>
          <p:nvPr>
            <p:ph idx="1"/>
          </p:nvPr>
        </p:nvSpPr>
        <p:spPr>
          <a:xfrm>
            <a:off x="549796" y="1837027"/>
            <a:ext cx="11350843" cy="4351338"/>
          </a:xfrm>
        </p:spPr>
        <p:txBody>
          <a:bodyPr>
            <a:normAutofit/>
          </a:bodyPr>
          <a:lstStyle/>
          <a:p>
            <a:r>
              <a:rPr lang="zh-CN" altLang="en-US" b="1" dirty="0" smtClean="0"/>
              <a:t>异步保存</a:t>
            </a:r>
            <a:r>
              <a:rPr lang="en-US" altLang="zh-CN" b="1" dirty="0" smtClean="0"/>
              <a:t>MySQL</a:t>
            </a:r>
            <a:r>
              <a:rPr lang="zh-CN" altLang="en-US" b="1" dirty="0" smtClean="0"/>
              <a:t>数据</a:t>
            </a:r>
            <a:endParaRPr lang="en-US" altLang="zh-CN" b="1" dirty="0"/>
          </a:p>
          <a:p>
            <a:pPr lvl="1"/>
            <a:r>
              <a:rPr lang="zh-CN" altLang="en-US" b="1" dirty="0" smtClean="0"/>
              <a:t>操作步骤</a:t>
            </a:r>
            <a:endParaRPr lang="en-US" altLang="zh-CN" b="1" dirty="0" smtClean="0"/>
          </a:p>
          <a:p>
            <a:pPr lvl="2"/>
            <a:r>
              <a:rPr lang="zh-CN" altLang="en-US" b="1" dirty="0" smtClean="0"/>
              <a:t>编写配置文件                                                   读取配置文件</a:t>
            </a:r>
            <a:endParaRPr lang="en-US" altLang="zh-CN" b="1" dirty="0" smtClean="0"/>
          </a:p>
          <a:p>
            <a:pPr lvl="2"/>
            <a:endParaRPr lang="en-US" altLang="zh-CN" b="1" dirty="0"/>
          </a:p>
          <a:p>
            <a:pPr lvl="2"/>
            <a:endParaRPr lang="en-US" altLang="zh-CN" b="1" dirty="0" smtClean="0"/>
          </a:p>
          <a:p>
            <a:pPr lvl="2"/>
            <a:endParaRPr lang="en-US" altLang="zh-CN" b="1" dirty="0"/>
          </a:p>
          <a:p>
            <a:pPr lvl="2"/>
            <a:endParaRPr lang="en-US" altLang="zh-CN" b="1" dirty="0" smtClean="0"/>
          </a:p>
          <a:p>
            <a:pPr lvl="2"/>
            <a:endParaRPr lang="en-US" altLang="zh-CN" b="1" dirty="0"/>
          </a:p>
          <a:p>
            <a:pPr lvl="2"/>
            <a:endParaRPr lang="en-US" altLang="zh-CN" b="1" dirty="0" smtClean="0"/>
          </a:p>
          <a:p>
            <a:pPr lvl="2"/>
            <a:endParaRPr lang="en-US" altLang="zh-CN" dirty="0" smtClean="0"/>
          </a:p>
          <a:p>
            <a:endParaRPr lang="en-US" altLang="zh-CN" b="1" dirty="0" smtClean="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924" y="3293532"/>
            <a:ext cx="3970338" cy="233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4452" y="3159916"/>
            <a:ext cx="4232027" cy="2607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82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CrawlSpider</a:t>
            </a:r>
            <a:r>
              <a:rPr lang="zh-CN" altLang="en-US" dirty="0" smtClean="0"/>
              <a:t>爬虫实战</a:t>
            </a:r>
            <a:r>
              <a:rPr lang="en-US" altLang="zh-CN" dirty="0" smtClean="0"/>
              <a:t>-</a:t>
            </a:r>
            <a:r>
              <a:rPr lang="zh-CN" altLang="en-US" dirty="0" smtClean="0"/>
              <a:t>猎云网</a:t>
            </a:r>
            <a:endParaRPr lang="zh-CN" altLang="en-US" dirty="0"/>
          </a:p>
        </p:txBody>
      </p:sp>
      <p:sp>
        <p:nvSpPr>
          <p:cNvPr id="3" name="内容占位符 2"/>
          <p:cNvSpPr>
            <a:spLocks noGrp="1"/>
          </p:cNvSpPr>
          <p:nvPr>
            <p:ph idx="1"/>
          </p:nvPr>
        </p:nvSpPr>
        <p:spPr>
          <a:xfrm>
            <a:off x="549796" y="1837027"/>
            <a:ext cx="11350843" cy="4351338"/>
          </a:xfrm>
        </p:spPr>
        <p:txBody>
          <a:bodyPr>
            <a:normAutofit/>
          </a:bodyPr>
          <a:lstStyle/>
          <a:p>
            <a:r>
              <a:rPr lang="zh-CN" altLang="en-US" b="1" dirty="0" smtClean="0"/>
              <a:t>异步保存</a:t>
            </a:r>
            <a:r>
              <a:rPr lang="en-US" altLang="zh-CN" b="1" dirty="0" smtClean="0"/>
              <a:t>MySQL</a:t>
            </a:r>
            <a:r>
              <a:rPr lang="zh-CN" altLang="en-US" b="1" dirty="0" smtClean="0"/>
              <a:t>数据</a:t>
            </a:r>
            <a:endParaRPr lang="en-US" altLang="zh-CN" b="1" dirty="0"/>
          </a:p>
          <a:p>
            <a:pPr lvl="1"/>
            <a:r>
              <a:rPr lang="zh-CN" altLang="en-US" b="1" dirty="0" smtClean="0"/>
              <a:t>操作步骤</a:t>
            </a:r>
            <a:endParaRPr lang="en-US" altLang="zh-CN" b="1" dirty="0" smtClean="0"/>
          </a:p>
          <a:p>
            <a:pPr lvl="2"/>
            <a:r>
              <a:rPr lang="zh-CN" altLang="en-US" dirty="0" smtClean="0"/>
              <a:t>编写配置文件</a:t>
            </a:r>
            <a:endParaRPr lang="en-US" altLang="zh-CN" dirty="0"/>
          </a:p>
          <a:p>
            <a:pPr lvl="2"/>
            <a:r>
              <a:rPr lang="zh-CN" altLang="en-US" dirty="0" smtClean="0"/>
              <a:t>读取配置文件</a:t>
            </a:r>
            <a:endParaRPr lang="en-US" altLang="zh-CN" dirty="0" smtClean="0"/>
          </a:p>
          <a:p>
            <a:pPr lvl="2"/>
            <a:r>
              <a:rPr lang="zh-CN" altLang="en-US" dirty="0" smtClean="0"/>
              <a:t>创建数据库</a:t>
            </a:r>
            <a:r>
              <a:rPr lang="en-US" altLang="zh-CN" dirty="0" smtClean="0"/>
              <a:t>(navicat</a:t>
            </a:r>
            <a:r>
              <a:rPr lang="zh-CN" altLang="en-US" dirty="0" smtClean="0"/>
              <a:t>的使用</a:t>
            </a:r>
            <a:r>
              <a:rPr lang="en-US" altLang="zh-CN" dirty="0" smtClean="0"/>
              <a:t>)</a:t>
            </a:r>
          </a:p>
          <a:p>
            <a:pPr lvl="2"/>
            <a:r>
              <a:rPr lang="zh-CN" altLang="en-US" dirty="0"/>
              <a:t>使</a:t>
            </a:r>
            <a:r>
              <a:rPr lang="zh-CN" altLang="en-US" dirty="0" smtClean="0"/>
              <a:t>用</a:t>
            </a:r>
            <a:r>
              <a:rPr lang="en-US" altLang="zh-CN" dirty="0" smtClean="0"/>
              <a:t>twisted.enterprise.adbapi</a:t>
            </a:r>
            <a:r>
              <a:rPr lang="zh-CN" altLang="en-US" dirty="0" smtClean="0"/>
              <a:t>来创建连接池</a:t>
            </a:r>
            <a:endParaRPr lang="en-US" altLang="zh-CN" dirty="0" smtClean="0"/>
          </a:p>
          <a:p>
            <a:pPr lvl="2"/>
            <a:r>
              <a:rPr lang="zh-CN" altLang="en-US" dirty="0"/>
              <a:t>使</a:t>
            </a:r>
            <a:r>
              <a:rPr lang="zh-CN" altLang="en-US" dirty="0" smtClean="0"/>
              <a:t>用</a:t>
            </a:r>
            <a:r>
              <a:rPr lang="en-US" altLang="zh-CN" dirty="0" smtClean="0"/>
              <a:t>runInteraction</a:t>
            </a:r>
            <a:r>
              <a:rPr lang="zh-CN" altLang="en-US" dirty="0" smtClean="0"/>
              <a:t>来运行插入</a:t>
            </a:r>
            <a:r>
              <a:rPr lang="en-US" altLang="zh-CN" dirty="0" smtClean="0"/>
              <a:t>sql</a:t>
            </a:r>
            <a:r>
              <a:rPr lang="zh-CN" altLang="en-US" dirty="0" smtClean="0"/>
              <a:t>语句的函数</a:t>
            </a:r>
            <a:endParaRPr lang="en-US" altLang="zh-CN" dirty="0"/>
          </a:p>
          <a:p>
            <a:pPr lvl="2"/>
            <a:r>
              <a:rPr lang="zh-CN" altLang="en-US" dirty="0" smtClean="0"/>
              <a:t>使用</a:t>
            </a:r>
            <a:r>
              <a:rPr lang="en-US" altLang="zh-CN" dirty="0" smtClean="0"/>
              <a:t>cursor</a:t>
            </a:r>
            <a:r>
              <a:rPr lang="zh-CN" altLang="en-US" dirty="0" smtClean="0"/>
              <a:t>对象，执行</a:t>
            </a:r>
            <a:r>
              <a:rPr lang="en-US" altLang="zh-CN" dirty="0" smtClean="0"/>
              <a:t>sql</a:t>
            </a:r>
            <a:r>
              <a:rPr lang="zh-CN" altLang="en-US" dirty="0" smtClean="0"/>
              <a:t>语句</a:t>
            </a:r>
            <a:r>
              <a:rPr lang="en-US" altLang="zh-CN" dirty="0" smtClean="0"/>
              <a:t>,cursor</a:t>
            </a:r>
            <a:r>
              <a:rPr lang="zh-CN" altLang="en-US" dirty="0" smtClean="0"/>
              <a:t>对象位于插入</a:t>
            </a:r>
            <a:r>
              <a:rPr lang="en-US" altLang="zh-CN" dirty="0" smtClean="0"/>
              <a:t>sql</a:t>
            </a:r>
            <a:r>
              <a:rPr lang="zh-CN" altLang="en-US" dirty="0" smtClean="0"/>
              <a:t>语句函数的第一个非</a:t>
            </a:r>
            <a:r>
              <a:rPr lang="en-US" altLang="zh-CN" dirty="0" smtClean="0"/>
              <a:t>self</a:t>
            </a:r>
            <a:r>
              <a:rPr lang="zh-CN" altLang="en-US" dirty="0" smtClean="0"/>
              <a:t>参数</a:t>
            </a:r>
            <a:r>
              <a:rPr lang="zh-CN" altLang="en-US" dirty="0"/>
              <a:t>位置</a:t>
            </a:r>
            <a:endParaRPr lang="en-US" altLang="zh-CN" dirty="0" smtClean="0"/>
          </a:p>
          <a:p>
            <a:endParaRPr lang="en-US" altLang="zh-CN" b="1" dirty="0" smtClean="0"/>
          </a:p>
        </p:txBody>
      </p:sp>
      <p:sp>
        <p:nvSpPr>
          <p:cNvPr id="4" name="页脚占位符 3"/>
          <p:cNvSpPr>
            <a:spLocks noGrp="1"/>
          </p:cNvSpPr>
          <p:nvPr>
            <p:ph type="ftr" sz="quarter" idx="11"/>
          </p:nvPr>
        </p:nvSpPr>
        <p:spPr/>
        <p:txBody>
          <a:bodyPr/>
          <a:lstStyle/>
          <a:p>
            <a:r>
              <a:rPr lang="en-US" altLang="zh-CN" dirty="0"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6161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a:t>模</a:t>
            </a:r>
            <a:r>
              <a:rPr lang="zh-CN" altLang="en-US" dirty="0" smtClean="0"/>
              <a:t>拟登录</a:t>
            </a:r>
            <a:r>
              <a:rPr lang="en-US" altLang="zh-CN" dirty="0" smtClean="0"/>
              <a:t>-</a:t>
            </a:r>
            <a:r>
              <a:rPr lang="zh-CN" altLang="en-US" dirty="0" smtClean="0"/>
              <a:t>小说楼</a:t>
            </a:r>
            <a:endParaRPr lang="zh-CN" altLang="en-US" dirty="0"/>
          </a:p>
        </p:txBody>
      </p:sp>
      <p:sp>
        <p:nvSpPr>
          <p:cNvPr id="3" name="内容占位符 2"/>
          <p:cNvSpPr>
            <a:spLocks noGrp="1"/>
          </p:cNvSpPr>
          <p:nvPr>
            <p:ph idx="1"/>
          </p:nvPr>
        </p:nvSpPr>
        <p:spPr>
          <a:xfrm>
            <a:off x="549796" y="1837027"/>
            <a:ext cx="11350843" cy="4351338"/>
          </a:xfrm>
        </p:spPr>
        <p:txBody>
          <a:bodyPr>
            <a:normAutofit/>
          </a:bodyPr>
          <a:lstStyle/>
          <a:p>
            <a:r>
              <a:rPr lang="en-US" altLang="zh-CN" b="1" dirty="0" smtClean="0"/>
              <a:t>Request</a:t>
            </a:r>
            <a:r>
              <a:rPr lang="zh-CN" altLang="en-US" b="1" dirty="0" smtClean="0"/>
              <a:t>子类</a:t>
            </a:r>
            <a:r>
              <a:rPr lang="en-US" altLang="zh-CN" b="1" dirty="0" smtClean="0"/>
              <a:t>FormRequest</a:t>
            </a:r>
            <a:r>
              <a:rPr lang="zh-CN" altLang="en-US" b="1" dirty="0" smtClean="0"/>
              <a:t>对象</a:t>
            </a:r>
            <a:endParaRPr lang="en-US" altLang="zh-CN" b="1" dirty="0" smtClean="0"/>
          </a:p>
          <a:p>
            <a:pPr lvl="1"/>
            <a:r>
              <a:rPr lang="en-US" altLang="zh-CN" dirty="0" smtClean="0"/>
              <a:t>FormRequest</a:t>
            </a:r>
            <a:r>
              <a:rPr lang="zh-CN" altLang="en-US" dirty="0" smtClean="0"/>
              <a:t>类扩展了</a:t>
            </a:r>
            <a:r>
              <a:rPr lang="en-US" altLang="zh-CN" dirty="0" smtClean="0"/>
              <a:t>Request</a:t>
            </a:r>
            <a:r>
              <a:rPr lang="zh-CN" altLang="en-US" dirty="0" smtClean="0"/>
              <a:t>，具有处理</a:t>
            </a:r>
            <a:r>
              <a:rPr lang="en-US" altLang="zh-CN" dirty="0" smtClean="0"/>
              <a:t>HTML</a:t>
            </a:r>
            <a:r>
              <a:rPr lang="zh-CN" altLang="en-US" dirty="0" smtClean="0"/>
              <a:t>表单的功能</a:t>
            </a:r>
            <a:endParaRPr lang="en-US" altLang="zh-CN" dirty="0" smtClean="0"/>
          </a:p>
          <a:p>
            <a:pPr lvl="1"/>
            <a:endParaRPr lang="en-US" altLang="zh-CN" b="1" dirty="0" smtClean="0"/>
          </a:p>
          <a:p>
            <a:pPr lvl="1"/>
            <a:endParaRPr lang="en-US" altLang="zh-CN" b="1" dirty="0"/>
          </a:p>
          <a:p>
            <a:pPr lvl="1"/>
            <a:endParaRPr lang="en-US" altLang="zh-CN" b="1" dirty="0" smtClean="0"/>
          </a:p>
          <a:p>
            <a:pPr lvl="1"/>
            <a:r>
              <a:rPr lang="zh-CN" altLang="en-US" b="1" dirty="0" smtClean="0"/>
              <a:t>参数说明：</a:t>
            </a:r>
            <a:endParaRPr lang="en-US" altLang="zh-CN" b="1" dirty="0" smtClean="0"/>
          </a:p>
          <a:p>
            <a:pPr lvl="2"/>
            <a:r>
              <a:rPr lang="en-US" altLang="zh-CN" dirty="0"/>
              <a:t>f</a:t>
            </a:r>
            <a:r>
              <a:rPr lang="en-US" altLang="zh-CN" dirty="0" smtClean="0"/>
              <a:t>ormdata:</a:t>
            </a:r>
            <a:r>
              <a:rPr lang="zh-CN" altLang="en-US" dirty="0" smtClean="0"/>
              <a:t>是一个包含</a:t>
            </a:r>
            <a:r>
              <a:rPr lang="en-US" altLang="zh-CN" dirty="0" smtClean="0"/>
              <a:t>HTML Form</a:t>
            </a:r>
            <a:r>
              <a:rPr lang="zh-CN" altLang="en-US" dirty="0" smtClean="0"/>
              <a:t>数据的字典，它将被</a:t>
            </a:r>
            <a:r>
              <a:rPr lang="en-US" altLang="zh-CN" dirty="0" smtClean="0"/>
              <a:t>URL</a:t>
            </a:r>
            <a:r>
              <a:rPr lang="zh-CN" altLang="en-US" dirty="0" smtClean="0"/>
              <a:t>编码并分配给请求的主体</a:t>
            </a:r>
            <a:endParaRPr lang="en-US" altLang="zh-CN" dirty="0"/>
          </a:p>
        </p:txBody>
      </p:sp>
      <p:sp>
        <p:nvSpPr>
          <p:cNvPr id="4" name="页脚占位符 3"/>
          <p:cNvSpPr>
            <a:spLocks noGrp="1"/>
          </p:cNvSpPr>
          <p:nvPr>
            <p:ph type="ftr" sz="quarter" idx="11"/>
          </p:nvPr>
        </p:nvSpPr>
        <p:spPr/>
        <p:txBody>
          <a:bodyPr/>
          <a:lstStyle/>
          <a:p>
            <a:r>
              <a:rPr lang="en-US" altLang="zh-CN" dirty="0"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08" y="3060699"/>
            <a:ext cx="8784976" cy="517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680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下载图片文件</a:t>
            </a:r>
            <a:endParaRPr lang="zh-CN" altLang="en-US" dirty="0"/>
          </a:p>
        </p:txBody>
      </p:sp>
      <p:sp>
        <p:nvSpPr>
          <p:cNvPr id="3" name="内容占位符 2"/>
          <p:cNvSpPr>
            <a:spLocks noGrp="1"/>
          </p:cNvSpPr>
          <p:nvPr>
            <p:ph idx="1"/>
          </p:nvPr>
        </p:nvSpPr>
        <p:spPr>
          <a:xfrm>
            <a:off x="549796" y="1837027"/>
            <a:ext cx="11350843" cy="4351338"/>
          </a:xfrm>
        </p:spPr>
        <p:txBody>
          <a:bodyPr>
            <a:normAutofit/>
          </a:bodyPr>
          <a:lstStyle/>
          <a:p>
            <a:r>
              <a:rPr lang="zh-CN" altLang="en-US" b="1" dirty="0" smtClean="0"/>
              <a:t>需求分析</a:t>
            </a:r>
            <a:endParaRPr lang="en-US" altLang="zh-CN" b="1" dirty="0" smtClean="0"/>
          </a:p>
          <a:p>
            <a:pPr lvl="1"/>
            <a:r>
              <a:rPr lang="zh-CN" altLang="en-US" dirty="0"/>
              <a:t>使用</a:t>
            </a:r>
            <a:r>
              <a:rPr lang="en-US" altLang="zh-CN" dirty="0"/>
              <a:t>Scrapy</a:t>
            </a:r>
            <a:r>
              <a:rPr lang="zh-CN" altLang="en-US" dirty="0"/>
              <a:t>从网页上批量下载图片</a:t>
            </a:r>
            <a:endParaRPr lang="en-US" altLang="zh-CN" dirty="0"/>
          </a:p>
          <a:p>
            <a:pPr lvl="1"/>
            <a:endParaRPr lang="en-US" altLang="zh-CN" b="1" dirty="0" smtClean="0"/>
          </a:p>
          <a:p>
            <a:r>
              <a:rPr lang="zh-CN" altLang="en-US" b="1" dirty="0" smtClean="0"/>
              <a:t>网站</a:t>
            </a:r>
            <a:r>
              <a:rPr lang="en-US" altLang="zh-CN" b="1" dirty="0" smtClean="0"/>
              <a:t>URL </a:t>
            </a:r>
          </a:p>
          <a:p>
            <a:pPr lvl="1"/>
            <a:r>
              <a:rPr lang="en-US" altLang="zh-CN" dirty="0">
                <a:hlinkClick r:id="rId2"/>
              </a:rPr>
              <a:t>https://www.zcool.com.cn/</a:t>
            </a:r>
            <a:endParaRPr lang="en-US" altLang="zh-CN" dirty="0"/>
          </a:p>
          <a:p>
            <a:pPr lvl="1"/>
            <a:endParaRPr lang="en-US" altLang="zh-CN" b="1" dirty="0" smtClean="0"/>
          </a:p>
          <a:p>
            <a:r>
              <a:rPr lang="zh-CN" altLang="en-US" b="1" dirty="0"/>
              <a:t>操</a:t>
            </a:r>
            <a:r>
              <a:rPr lang="zh-CN" altLang="en-US" b="1" dirty="0" smtClean="0"/>
              <a:t>作步骤</a:t>
            </a:r>
            <a:endParaRPr lang="en-US" altLang="zh-CN" b="1" dirty="0" smtClean="0"/>
          </a:p>
          <a:p>
            <a:pPr lvl="1"/>
            <a:r>
              <a:rPr lang="zh-CN" altLang="en-US" dirty="0"/>
              <a:t>创</a:t>
            </a:r>
            <a:r>
              <a:rPr lang="zh-CN" altLang="en-US" dirty="0" smtClean="0"/>
              <a:t>建</a:t>
            </a:r>
            <a:r>
              <a:rPr lang="en-US" altLang="zh-CN" dirty="0" smtClean="0"/>
              <a:t>scrapy</a:t>
            </a:r>
            <a:r>
              <a:rPr lang="zh-CN" altLang="en-US" dirty="0" smtClean="0"/>
              <a:t>项目</a:t>
            </a:r>
            <a:endParaRPr lang="en-US" altLang="zh-CN" dirty="0" smtClean="0"/>
          </a:p>
          <a:p>
            <a:pPr lvl="1"/>
            <a:r>
              <a:rPr lang="zh-CN" altLang="en-US" dirty="0"/>
              <a:t>创</a:t>
            </a:r>
            <a:r>
              <a:rPr lang="zh-CN" altLang="en-US" dirty="0" smtClean="0"/>
              <a:t>建</a:t>
            </a:r>
            <a:r>
              <a:rPr lang="en-US" altLang="zh-CN" dirty="0" smtClean="0"/>
              <a:t>spider</a:t>
            </a:r>
            <a:r>
              <a:rPr lang="zh-CN" altLang="en-US" dirty="0" smtClean="0"/>
              <a:t>还是</a:t>
            </a:r>
            <a:r>
              <a:rPr lang="en-US" altLang="zh-CN" dirty="0" smtClean="0"/>
              <a:t>crawlSpider?</a:t>
            </a:r>
          </a:p>
          <a:p>
            <a:pPr lvl="1"/>
            <a:r>
              <a:rPr lang="zh-CN" altLang="en-US" dirty="0" smtClean="0"/>
              <a:t>编写爬虫代码</a:t>
            </a:r>
            <a:endParaRPr lang="en-US" altLang="zh-CN" dirty="0" smtClean="0"/>
          </a:p>
          <a:p>
            <a:pPr marL="457063" lvl="1" indent="0">
              <a:buNone/>
            </a:pPr>
            <a:endParaRPr lang="en-US" altLang="zh-CN" dirty="0" smtClean="0"/>
          </a:p>
          <a:p>
            <a:endParaRPr lang="en-US" altLang="zh-CN" b="1" dirty="0" smtClean="0"/>
          </a:p>
        </p:txBody>
      </p:sp>
      <p:sp>
        <p:nvSpPr>
          <p:cNvPr id="4" name="页脚占位符 3"/>
          <p:cNvSpPr>
            <a:spLocks noGrp="1"/>
          </p:cNvSpPr>
          <p:nvPr>
            <p:ph type="ftr" sz="quarter" idx="11"/>
          </p:nvPr>
        </p:nvSpPr>
        <p:spPr/>
        <p:txBody>
          <a:bodyPr/>
          <a:lstStyle/>
          <a:p>
            <a:r>
              <a:rPr lang="en-US" altLang="zh-CN" dirty="0"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300" y="2852936"/>
            <a:ext cx="6696744" cy="2291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578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下载图片文件</a:t>
            </a:r>
            <a:endParaRPr lang="zh-CN" altLang="en-US" dirty="0"/>
          </a:p>
        </p:txBody>
      </p:sp>
      <p:sp>
        <p:nvSpPr>
          <p:cNvPr id="3" name="内容占位符 2"/>
          <p:cNvSpPr>
            <a:spLocks noGrp="1"/>
          </p:cNvSpPr>
          <p:nvPr>
            <p:ph idx="1"/>
          </p:nvPr>
        </p:nvSpPr>
        <p:spPr>
          <a:xfrm>
            <a:off x="549796" y="1837027"/>
            <a:ext cx="11350843" cy="4351338"/>
          </a:xfrm>
        </p:spPr>
        <p:txBody>
          <a:bodyPr>
            <a:normAutofit/>
          </a:bodyPr>
          <a:lstStyle/>
          <a:p>
            <a:r>
              <a:rPr lang="en-US" altLang="zh-CN" b="1" dirty="0" smtClean="0"/>
              <a:t>Scrapy</a:t>
            </a:r>
            <a:r>
              <a:rPr lang="zh-CN" altLang="en-US" b="1" dirty="0" smtClean="0"/>
              <a:t>提供了一个</a:t>
            </a:r>
            <a:r>
              <a:rPr lang="en-US" altLang="zh-CN" b="1" dirty="0" smtClean="0"/>
              <a:t>item pipeline</a:t>
            </a:r>
            <a:r>
              <a:rPr lang="zh-CN" altLang="en-US" b="1" dirty="0" smtClean="0"/>
              <a:t>，来下载属于某个特定项目的图片</a:t>
            </a:r>
            <a:endParaRPr lang="en-US" altLang="zh-CN" b="1" dirty="0" smtClean="0"/>
          </a:p>
          <a:p>
            <a:pPr lvl="1"/>
            <a:r>
              <a:rPr lang="zh-CN" altLang="en-US" dirty="0" smtClean="0"/>
              <a:t>避免重新下载最近已经下载过的文件</a:t>
            </a:r>
            <a:endParaRPr lang="en-US" altLang="zh-CN" dirty="0" smtClean="0"/>
          </a:p>
          <a:p>
            <a:pPr lvl="1"/>
            <a:r>
              <a:rPr lang="zh-CN" altLang="en-US" dirty="0" smtClean="0"/>
              <a:t>可以方下便的指定文件存储路径</a:t>
            </a:r>
            <a:endParaRPr lang="en-US" altLang="zh-CN" dirty="0" smtClean="0"/>
          </a:p>
          <a:p>
            <a:pPr lvl="1"/>
            <a:r>
              <a:rPr lang="zh-CN" altLang="en-US" dirty="0" smtClean="0"/>
              <a:t>可以将下载的图片转换成通用的图片格式（</a:t>
            </a:r>
            <a:r>
              <a:rPr lang="en-US" altLang="zh-CN" dirty="0" smtClean="0"/>
              <a:t>JPG</a:t>
            </a:r>
            <a:r>
              <a:rPr lang="zh-CN" altLang="en-US" dirty="0"/>
              <a:t>等</a:t>
            </a:r>
            <a:r>
              <a:rPr lang="zh-CN" altLang="en-US" dirty="0" smtClean="0"/>
              <a:t>）</a:t>
            </a:r>
            <a:endParaRPr lang="en-US" altLang="zh-CN" dirty="0" smtClean="0"/>
          </a:p>
          <a:p>
            <a:pPr lvl="1"/>
            <a:r>
              <a:rPr lang="zh-CN" altLang="en-US" dirty="0" smtClean="0"/>
              <a:t>可以方便 的生成缩略图</a:t>
            </a:r>
            <a:endParaRPr lang="en-US" altLang="zh-CN" dirty="0" smtClean="0"/>
          </a:p>
          <a:p>
            <a:pPr lvl="1"/>
            <a:r>
              <a:rPr lang="zh-CN" altLang="en-US" dirty="0" smtClean="0"/>
              <a:t>可以方便 的检测图片的宽和高，确保他们满足最小限制</a:t>
            </a:r>
            <a:endParaRPr lang="en-US" altLang="zh-CN" dirty="0" smtClean="0"/>
          </a:p>
          <a:p>
            <a:pPr lvl="1"/>
            <a:r>
              <a:rPr lang="zh-CN" altLang="en-US" dirty="0" smtClean="0"/>
              <a:t>异步下载，效率非常高</a:t>
            </a:r>
            <a:endParaRPr lang="en-US" altLang="zh-CN" dirty="0" smtClean="0"/>
          </a:p>
          <a:p>
            <a:pPr lvl="1"/>
            <a:endParaRPr lang="en-US" altLang="zh-CN" dirty="0"/>
          </a:p>
        </p:txBody>
      </p:sp>
      <p:sp>
        <p:nvSpPr>
          <p:cNvPr id="4" name="页脚占位符 3"/>
          <p:cNvSpPr>
            <a:spLocks noGrp="1"/>
          </p:cNvSpPr>
          <p:nvPr>
            <p:ph type="ftr" sz="quarter" idx="11"/>
          </p:nvPr>
        </p:nvSpPr>
        <p:spPr/>
        <p:txBody>
          <a:bodyPr/>
          <a:lstStyle/>
          <a:p>
            <a:r>
              <a:rPr lang="en-US" altLang="zh-CN" dirty="0"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181459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为什么需要爬虫框架</a:t>
            </a:r>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descr="C:\Users\Administrator\Desktop\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436" y="2359722"/>
            <a:ext cx="4799856" cy="3599892"/>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xmlns="" id="{A18FD4D8-2A81-4FA0-B17C-FC00F4AFF583}"/>
              </a:ext>
            </a:extLst>
          </p:cNvPr>
          <p:cNvSpPr>
            <a:spLocks noGrp="1"/>
          </p:cNvSpPr>
          <p:nvPr>
            <p:ph idx="1"/>
          </p:nvPr>
        </p:nvSpPr>
        <p:spPr>
          <a:xfrm>
            <a:off x="837982" y="1825625"/>
            <a:ext cx="10512862" cy="4351338"/>
          </a:xfrm>
        </p:spPr>
        <p:txBody>
          <a:bodyPr/>
          <a:lstStyle/>
          <a:p>
            <a:r>
              <a:rPr lang="zh-CN" altLang="en-US" b="1" dirty="0" smtClean="0"/>
              <a:t>以前的爬虫程序</a:t>
            </a:r>
            <a:endParaRPr lang="en-US" altLang="zh-CN" b="1" dirty="0" smtClean="0"/>
          </a:p>
          <a:p>
            <a:pPr lvl="1"/>
            <a:r>
              <a:rPr lang="zh-CN" altLang="en-US" dirty="0" smtClean="0"/>
              <a:t>获取数据  </a:t>
            </a:r>
            <a:r>
              <a:rPr lang="en-US" altLang="zh-CN" dirty="0" smtClean="0"/>
              <a:t>requests</a:t>
            </a:r>
          </a:p>
          <a:p>
            <a:pPr lvl="1"/>
            <a:r>
              <a:rPr lang="zh-CN" altLang="en-US" dirty="0" smtClean="0"/>
              <a:t>解析数据  </a:t>
            </a:r>
            <a:r>
              <a:rPr lang="en-US" altLang="zh-CN" dirty="0" smtClean="0"/>
              <a:t>BeautifulSoup</a:t>
            </a:r>
            <a:r>
              <a:rPr lang="zh-CN" altLang="en-US" dirty="0" smtClean="0"/>
              <a:t>等</a:t>
            </a:r>
            <a:endParaRPr lang="en-US" altLang="zh-CN" dirty="0" smtClean="0"/>
          </a:p>
          <a:p>
            <a:pPr lvl="1"/>
            <a:r>
              <a:rPr lang="zh-CN" altLang="en-US" dirty="0" smtClean="0"/>
              <a:t>提取数据</a:t>
            </a:r>
            <a:endParaRPr lang="en-US" altLang="zh-CN" dirty="0" smtClean="0"/>
          </a:p>
          <a:p>
            <a:pPr lvl="1"/>
            <a:r>
              <a:rPr lang="zh-CN" altLang="en-US" dirty="0" smtClean="0"/>
              <a:t>存储数据  </a:t>
            </a:r>
            <a:r>
              <a:rPr lang="en-US" altLang="zh-CN" dirty="0" smtClean="0"/>
              <a:t>CSV</a:t>
            </a:r>
            <a:r>
              <a:rPr lang="zh-CN" altLang="en-US" dirty="0" smtClean="0"/>
              <a:t>、</a:t>
            </a:r>
            <a:r>
              <a:rPr lang="en-US" altLang="zh-CN" dirty="0" smtClean="0"/>
              <a:t>Excel</a:t>
            </a:r>
            <a:r>
              <a:rPr lang="zh-CN" altLang="en-US" dirty="0" smtClean="0"/>
              <a:t>、</a:t>
            </a:r>
            <a:r>
              <a:rPr lang="en-US" altLang="zh-CN" dirty="0" smtClean="0"/>
              <a:t>MySQL</a:t>
            </a:r>
            <a:r>
              <a:rPr lang="zh-CN" altLang="en-US" dirty="0" smtClean="0"/>
              <a:t>等</a:t>
            </a:r>
            <a:endParaRPr lang="en-US" altLang="zh-CN" dirty="0" smtClean="0"/>
          </a:p>
          <a:p>
            <a:endParaRPr lang="en-US" altLang="zh-CN" dirty="0"/>
          </a:p>
          <a:p>
            <a:r>
              <a:rPr lang="zh-CN" altLang="en-US" b="1" dirty="0"/>
              <a:t>爬虫</a:t>
            </a:r>
            <a:r>
              <a:rPr lang="zh-CN" altLang="en-US" b="1" dirty="0" smtClean="0"/>
              <a:t>框架</a:t>
            </a:r>
            <a:endParaRPr lang="en-US" altLang="zh-CN" b="1" dirty="0" smtClean="0"/>
          </a:p>
          <a:p>
            <a:pPr lvl="1"/>
            <a:r>
              <a:rPr lang="zh-CN" altLang="en-US" dirty="0" smtClean="0"/>
              <a:t>自动实现</a:t>
            </a:r>
            <a:endParaRPr lang="en-US" altLang="zh-CN" dirty="0"/>
          </a:p>
        </p:txBody>
      </p:sp>
    </p:spTree>
    <p:extLst>
      <p:ext uri="{BB962C8B-B14F-4D97-AF65-F5344CB8AC3E}">
        <p14:creationId xmlns:p14="http://schemas.microsoft.com/office/powerpoint/2010/main" val="389875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下载图片文件</a:t>
            </a:r>
            <a:endParaRPr lang="zh-CN" altLang="en-US" dirty="0"/>
          </a:p>
        </p:txBody>
      </p:sp>
      <p:sp>
        <p:nvSpPr>
          <p:cNvPr id="3" name="内容占位符 2"/>
          <p:cNvSpPr>
            <a:spLocks noGrp="1"/>
          </p:cNvSpPr>
          <p:nvPr>
            <p:ph idx="1"/>
          </p:nvPr>
        </p:nvSpPr>
        <p:spPr>
          <a:xfrm>
            <a:off x="549796" y="1837027"/>
            <a:ext cx="11350843" cy="4351338"/>
          </a:xfrm>
        </p:spPr>
        <p:txBody>
          <a:bodyPr>
            <a:normAutofit/>
          </a:bodyPr>
          <a:lstStyle/>
          <a:p>
            <a:r>
              <a:rPr lang="zh-CN" altLang="en-US" b="1" dirty="0"/>
              <a:t>操</a:t>
            </a:r>
            <a:r>
              <a:rPr lang="zh-CN" altLang="en-US" b="1" dirty="0" smtClean="0"/>
              <a:t>作步骤</a:t>
            </a:r>
            <a:endParaRPr lang="en-US" altLang="zh-CN" b="1" dirty="0" smtClean="0"/>
          </a:p>
          <a:p>
            <a:pPr lvl="1"/>
            <a:r>
              <a:rPr lang="zh-CN" altLang="en-US" dirty="0" smtClean="0"/>
              <a:t>定义一个</a:t>
            </a:r>
            <a:r>
              <a:rPr lang="en-US" altLang="zh-CN" dirty="0" smtClean="0"/>
              <a:t>item,</a:t>
            </a:r>
            <a:r>
              <a:rPr lang="zh-CN" altLang="en-US" dirty="0" smtClean="0"/>
              <a:t>上面有两个字段，一个 是</a:t>
            </a:r>
            <a:r>
              <a:rPr lang="en-US" altLang="zh-CN" dirty="0" smtClean="0"/>
              <a:t>image_urls</a:t>
            </a:r>
            <a:r>
              <a:rPr lang="zh-CN" altLang="en-US" dirty="0" smtClean="0"/>
              <a:t>，一个是</a:t>
            </a:r>
            <a:r>
              <a:rPr lang="en-US" altLang="zh-CN" dirty="0" smtClean="0"/>
              <a:t>images</a:t>
            </a:r>
            <a:r>
              <a:rPr lang="zh-CN" altLang="en-US" dirty="0" smtClean="0"/>
              <a:t>。</a:t>
            </a:r>
            <a:r>
              <a:rPr lang="en-US" altLang="zh-CN" dirty="0"/>
              <a:t>i</a:t>
            </a:r>
            <a:r>
              <a:rPr lang="en-US" altLang="zh-CN" dirty="0" smtClean="0"/>
              <a:t>mage_urls</a:t>
            </a:r>
            <a:r>
              <a:rPr lang="zh-CN" altLang="en-US" dirty="0" smtClean="0"/>
              <a:t>用来存储图片的链接 ，</a:t>
            </a:r>
            <a:r>
              <a:rPr lang="en-US" altLang="zh-CN" dirty="0" smtClean="0"/>
              <a:t>images</a:t>
            </a:r>
            <a:r>
              <a:rPr lang="zh-CN" altLang="en-US" dirty="0" smtClean="0"/>
              <a:t>是由开发者把数据爬取下来后添加的</a:t>
            </a:r>
            <a:endParaRPr lang="en-US" altLang="zh-CN" dirty="0" smtClean="0"/>
          </a:p>
          <a:p>
            <a:pPr lvl="1"/>
            <a:r>
              <a:rPr lang="zh-CN" altLang="en-US" dirty="0"/>
              <a:t>使</a:t>
            </a:r>
            <a:r>
              <a:rPr lang="zh-CN" altLang="en-US" dirty="0" smtClean="0"/>
              <a:t>用</a:t>
            </a:r>
            <a:r>
              <a:rPr lang="en-US" altLang="zh-CN" dirty="0" smtClean="0"/>
              <a:t>scrapy.pipelines.images.ImagesPipeline</a:t>
            </a:r>
            <a:r>
              <a:rPr lang="zh-CN" altLang="en-US" dirty="0" smtClean="0"/>
              <a:t>来作为数据保存的</a:t>
            </a:r>
            <a:r>
              <a:rPr lang="en-US" altLang="zh-CN" dirty="0" smtClean="0"/>
              <a:t>pipeline</a:t>
            </a:r>
          </a:p>
          <a:p>
            <a:pPr lvl="1"/>
            <a:r>
              <a:rPr lang="zh-CN" altLang="en-US" dirty="0" smtClean="0"/>
              <a:t>在</a:t>
            </a:r>
            <a:r>
              <a:rPr lang="en-US" altLang="zh-CN" dirty="0" smtClean="0"/>
              <a:t>settings.py</a:t>
            </a:r>
            <a:r>
              <a:rPr lang="zh-CN" altLang="en-US" dirty="0" smtClean="0"/>
              <a:t>中设置</a:t>
            </a:r>
            <a:r>
              <a:rPr lang="en-US" altLang="zh-CN" dirty="0" smtClean="0"/>
              <a:t>IMAGES_STORE</a:t>
            </a:r>
            <a:r>
              <a:rPr lang="zh-CN" altLang="en-US" dirty="0" smtClean="0"/>
              <a:t>来定义图片下载的路径</a:t>
            </a:r>
            <a:endParaRPr lang="en-US" altLang="zh-CN" dirty="0" smtClean="0"/>
          </a:p>
          <a:p>
            <a:pPr lvl="1"/>
            <a:r>
              <a:rPr lang="zh-CN" altLang="en-US" dirty="0" smtClean="0"/>
              <a:t>如果想要有更复杂的图片保存的路径，可以重写</a:t>
            </a:r>
            <a:r>
              <a:rPr lang="en-US" altLang="zh-CN" dirty="0" smtClean="0"/>
              <a:t>ImagePipeline</a:t>
            </a:r>
            <a:r>
              <a:rPr lang="zh-CN" altLang="en-US" dirty="0" smtClean="0"/>
              <a:t>的</a:t>
            </a:r>
            <a:r>
              <a:rPr lang="en-US" altLang="zh-CN" dirty="0" smtClean="0"/>
              <a:t>file_path</a:t>
            </a:r>
            <a:r>
              <a:rPr lang="zh-CN" altLang="en-US" dirty="0" smtClean="0"/>
              <a:t>方法，这个方法用来返回每个图片的保存路径</a:t>
            </a:r>
            <a:endParaRPr lang="en-US" altLang="zh-CN" dirty="0" smtClean="0"/>
          </a:p>
        </p:txBody>
      </p:sp>
      <p:sp>
        <p:nvSpPr>
          <p:cNvPr id="4" name="页脚占位符 3"/>
          <p:cNvSpPr>
            <a:spLocks noGrp="1"/>
          </p:cNvSpPr>
          <p:nvPr>
            <p:ph type="ftr" sz="quarter" idx="11"/>
          </p:nvPr>
        </p:nvSpPr>
        <p:spPr/>
        <p:txBody>
          <a:bodyPr/>
          <a:lstStyle/>
          <a:p>
            <a:r>
              <a:rPr lang="en-US" altLang="zh-CN" dirty="0" smtClean="0"/>
              <a:t>http://mashibing.com</a:t>
            </a:r>
            <a:endParaRPr lang="zh-CN" altLang="en-US" dirty="0"/>
          </a:p>
        </p:txBody>
      </p:sp>
      <p:pic>
        <p:nvPicPr>
          <p:cNvPr id="5" name="图片 4">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163675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框架</a:t>
            </a:r>
            <a:r>
              <a:rPr lang="en-US" altLang="zh-CN" dirty="0" smtClean="0"/>
              <a:t>-</a:t>
            </a:r>
            <a:r>
              <a:rPr lang="zh-CN" altLang="en-US" dirty="0" smtClean="0"/>
              <a:t>下载器中间件</a:t>
            </a:r>
            <a:endParaRPr lang="zh-CN" altLang="en-US" dirty="0"/>
          </a:p>
        </p:txBody>
      </p:sp>
      <p:sp>
        <p:nvSpPr>
          <p:cNvPr id="3" name="内容占位符 2"/>
          <p:cNvSpPr>
            <a:spLocks noGrp="1"/>
          </p:cNvSpPr>
          <p:nvPr>
            <p:ph idx="1"/>
          </p:nvPr>
        </p:nvSpPr>
        <p:spPr/>
        <p:txBody>
          <a:bodyPr/>
          <a:lstStyle/>
          <a:p>
            <a:r>
              <a:rPr lang="en-US" altLang="zh-CN" dirty="0" smtClean="0"/>
              <a:t>Scrapy</a:t>
            </a:r>
            <a:r>
              <a:rPr lang="zh-CN" altLang="en-US" dirty="0" smtClean="0"/>
              <a:t>框架的结构</a:t>
            </a:r>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2276872"/>
            <a:ext cx="6948772" cy="4139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360897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框架</a:t>
            </a:r>
            <a:r>
              <a:rPr lang="en-US" altLang="zh-CN" dirty="0" smtClean="0"/>
              <a:t>-</a:t>
            </a:r>
            <a:r>
              <a:rPr lang="zh-CN" altLang="en-US" dirty="0" smtClean="0"/>
              <a:t>下载器中间件</a:t>
            </a:r>
            <a:endParaRPr lang="zh-CN" altLang="en-US" dirty="0"/>
          </a:p>
        </p:txBody>
      </p:sp>
      <p:sp>
        <p:nvSpPr>
          <p:cNvPr id="3" name="内容占位符 2"/>
          <p:cNvSpPr>
            <a:spLocks noGrp="1"/>
          </p:cNvSpPr>
          <p:nvPr>
            <p:ph idx="1"/>
          </p:nvPr>
        </p:nvSpPr>
        <p:spPr/>
        <p:txBody>
          <a:bodyPr/>
          <a:lstStyle/>
          <a:p>
            <a:r>
              <a:rPr lang="zh-CN" altLang="en-US" b="1" dirty="0" smtClean="0"/>
              <a:t>下载器中间件</a:t>
            </a:r>
            <a:endParaRPr lang="en-US" altLang="zh-CN" b="1" dirty="0" smtClean="0"/>
          </a:p>
          <a:p>
            <a:pPr lvl="1"/>
            <a:r>
              <a:rPr lang="zh-CN" altLang="en-US" dirty="0" smtClean="0"/>
              <a:t>位于引擎和下载器之间通信的中间件。</a:t>
            </a:r>
            <a:endParaRPr lang="en-US" altLang="zh-CN" dirty="0" smtClean="0"/>
          </a:p>
          <a:p>
            <a:pPr lvl="1"/>
            <a:r>
              <a:rPr lang="zh-CN" altLang="en-US" b="1" dirty="0" smtClean="0"/>
              <a:t>作用</a:t>
            </a:r>
            <a:endParaRPr lang="en-US" altLang="zh-CN" b="1" dirty="0" smtClean="0"/>
          </a:p>
          <a:p>
            <a:pPr lvl="2"/>
            <a:r>
              <a:rPr lang="zh-CN" altLang="en-US" dirty="0"/>
              <a:t>设</a:t>
            </a:r>
            <a:r>
              <a:rPr lang="zh-CN" altLang="en-US" dirty="0" smtClean="0"/>
              <a:t>置代码、更换请求头等来达到反反爬虫的目的</a:t>
            </a:r>
            <a:endParaRPr lang="en-US" altLang="zh-CN" dirty="0" smtClean="0"/>
          </a:p>
          <a:p>
            <a:pPr lvl="1"/>
            <a:r>
              <a:rPr lang="zh-CN" altLang="en-US" b="1" dirty="0" smtClean="0"/>
              <a:t>编写下载器中间件</a:t>
            </a:r>
            <a:r>
              <a:rPr lang="en-US" altLang="zh-CN" b="1" dirty="0" smtClean="0"/>
              <a:t>,</a:t>
            </a:r>
            <a:r>
              <a:rPr lang="zh-CN" altLang="en-US" b="1" dirty="0" smtClean="0"/>
              <a:t>需要下载器中实现两个方法</a:t>
            </a:r>
            <a:endParaRPr lang="en-US" altLang="zh-CN" b="1" dirty="0" smtClean="0"/>
          </a:p>
          <a:p>
            <a:pPr lvl="2"/>
            <a:r>
              <a:rPr lang="en-US" altLang="zh-CN" dirty="0" smtClean="0"/>
              <a:t>process_request(self,request,spider),</a:t>
            </a:r>
            <a:r>
              <a:rPr lang="zh-CN" altLang="en-US" dirty="0" smtClean="0"/>
              <a:t>在请求发送之前会执行</a:t>
            </a:r>
            <a:endParaRPr lang="en-US" altLang="zh-CN" dirty="0" smtClean="0"/>
          </a:p>
          <a:p>
            <a:pPr lvl="2"/>
            <a:r>
              <a:rPr lang="en-US" altLang="zh-CN" dirty="0" smtClean="0"/>
              <a:t>process_response(self,request,response,spider)</a:t>
            </a:r>
            <a:r>
              <a:rPr lang="zh-CN" altLang="en-US" dirty="0" smtClean="0"/>
              <a:t>，数据下载到引擎之前执行</a:t>
            </a:r>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963" y="4730311"/>
            <a:ext cx="3390900" cy="906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62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框架</a:t>
            </a:r>
            <a:r>
              <a:rPr lang="en-US" altLang="zh-CN" dirty="0" smtClean="0"/>
              <a:t>-</a:t>
            </a:r>
            <a:r>
              <a:rPr lang="zh-CN" altLang="en-US" dirty="0" smtClean="0"/>
              <a:t>下载器中间件</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a:t>process_request</a:t>
            </a:r>
            <a:r>
              <a:rPr lang="zh-CN" altLang="en-US" b="1" dirty="0" smtClean="0"/>
              <a:t>方法详解</a:t>
            </a:r>
            <a:endParaRPr lang="en-US" altLang="zh-CN" b="1" dirty="0" smtClean="0"/>
          </a:p>
          <a:p>
            <a:pPr lvl="1"/>
            <a:r>
              <a:rPr lang="zh-CN" altLang="en-US" b="1" dirty="0" smtClean="0"/>
              <a:t>功能</a:t>
            </a:r>
            <a:endParaRPr lang="en-US" altLang="zh-CN" b="1" dirty="0" smtClean="0"/>
          </a:p>
          <a:p>
            <a:pPr lvl="2"/>
            <a:r>
              <a:rPr lang="zh-CN" altLang="en-US" dirty="0" smtClean="0"/>
              <a:t>下载器在发送请求之前调用执行，一般可以在这里设置随机代理</a:t>
            </a:r>
            <a:r>
              <a:rPr lang="en-US" altLang="zh-CN" dirty="0" smtClean="0"/>
              <a:t>IP</a:t>
            </a:r>
            <a:r>
              <a:rPr lang="zh-CN" altLang="en-US" dirty="0"/>
              <a:t>等</a:t>
            </a:r>
            <a:endParaRPr lang="en-US" altLang="zh-CN" dirty="0" smtClean="0"/>
          </a:p>
          <a:p>
            <a:pPr lvl="1"/>
            <a:r>
              <a:rPr lang="zh-CN" altLang="en-US" b="1" dirty="0" smtClean="0"/>
              <a:t>参数</a:t>
            </a:r>
            <a:endParaRPr lang="en-US" altLang="zh-CN" b="1" dirty="0" smtClean="0"/>
          </a:p>
          <a:p>
            <a:pPr lvl="2"/>
            <a:r>
              <a:rPr lang="en-US" altLang="zh-CN" dirty="0"/>
              <a:t>r</a:t>
            </a:r>
            <a:r>
              <a:rPr lang="en-US" altLang="zh-CN" dirty="0" smtClean="0"/>
              <a:t>equest :</a:t>
            </a:r>
            <a:r>
              <a:rPr lang="zh-CN" altLang="en-US" dirty="0" smtClean="0"/>
              <a:t>发送请求的</a:t>
            </a:r>
            <a:r>
              <a:rPr lang="en-US" altLang="zh-CN" dirty="0" smtClean="0"/>
              <a:t>request</a:t>
            </a:r>
            <a:r>
              <a:rPr lang="zh-CN" altLang="en-US" dirty="0" smtClean="0"/>
              <a:t>对象</a:t>
            </a:r>
            <a:endParaRPr lang="en-US" altLang="zh-CN" dirty="0" smtClean="0"/>
          </a:p>
          <a:p>
            <a:pPr lvl="2"/>
            <a:r>
              <a:rPr lang="en-US" altLang="zh-CN" dirty="0"/>
              <a:t>s</a:t>
            </a:r>
            <a:r>
              <a:rPr lang="en-US" altLang="zh-CN" dirty="0" smtClean="0"/>
              <a:t>pider:</a:t>
            </a:r>
            <a:r>
              <a:rPr lang="zh-CN" altLang="en-US" dirty="0" smtClean="0"/>
              <a:t>发送请求的</a:t>
            </a:r>
            <a:r>
              <a:rPr lang="en-US" altLang="zh-CN" dirty="0" smtClean="0"/>
              <a:t>spider</a:t>
            </a:r>
            <a:r>
              <a:rPr lang="zh-CN" altLang="en-US" dirty="0" smtClean="0"/>
              <a:t>对象</a:t>
            </a:r>
            <a:endParaRPr lang="en-US" altLang="zh-CN" dirty="0" smtClean="0"/>
          </a:p>
          <a:p>
            <a:pPr lvl="2"/>
            <a:endParaRPr lang="en-US" altLang="zh-CN" b="1" dirty="0" smtClean="0"/>
          </a:p>
          <a:p>
            <a:pPr lvl="1"/>
            <a:r>
              <a:rPr lang="zh-CN" altLang="en-US" b="1" dirty="0" smtClean="0"/>
              <a:t>返回值</a:t>
            </a:r>
            <a:endParaRPr lang="en-US" altLang="zh-CN" b="1" dirty="0" smtClean="0"/>
          </a:p>
          <a:p>
            <a:pPr lvl="2">
              <a:lnSpc>
                <a:spcPct val="120000"/>
              </a:lnSpc>
            </a:pPr>
            <a:r>
              <a:rPr lang="zh-CN" altLang="en-US" b="1" dirty="0" smtClean="0"/>
              <a:t>返值</a:t>
            </a:r>
            <a:r>
              <a:rPr lang="en-US" altLang="zh-CN" b="1" dirty="0" smtClean="0"/>
              <a:t>None</a:t>
            </a:r>
            <a:r>
              <a:rPr lang="zh-CN" altLang="en-US" b="1" dirty="0" smtClean="0"/>
              <a:t>：</a:t>
            </a:r>
            <a:r>
              <a:rPr lang="en-US" altLang="zh-CN" dirty="0" smtClean="0"/>
              <a:t>Scrapy</a:t>
            </a:r>
            <a:r>
              <a:rPr lang="zh-CN" altLang="en-US" dirty="0" smtClean="0"/>
              <a:t>将继续处理</a:t>
            </a:r>
            <a:r>
              <a:rPr lang="en-US" altLang="zh-CN" dirty="0" smtClean="0"/>
              <a:t>request</a:t>
            </a:r>
            <a:r>
              <a:rPr lang="zh-CN" altLang="en-US" dirty="0" smtClean="0"/>
              <a:t>，执行其他中间件中的相应方法，直到合适的下载器处理函数被调用</a:t>
            </a:r>
            <a:endParaRPr lang="en-US" altLang="zh-CN" dirty="0" smtClean="0"/>
          </a:p>
          <a:p>
            <a:pPr lvl="2">
              <a:lnSpc>
                <a:spcPct val="120000"/>
              </a:lnSpc>
            </a:pPr>
            <a:r>
              <a:rPr lang="zh-CN" altLang="en-US" b="1" dirty="0" smtClean="0"/>
              <a:t>返回</a:t>
            </a:r>
            <a:r>
              <a:rPr lang="en-US" altLang="zh-CN" b="1" dirty="0" smtClean="0"/>
              <a:t>Response</a:t>
            </a:r>
            <a:r>
              <a:rPr lang="zh-CN" altLang="en-US" b="1" dirty="0" smtClean="0"/>
              <a:t>对象：</a:t>
            </a:r>
            <a:r>
              <a:rPr lang="en-US" altLang="zh-CN" dirty="0" smtClean="0"/>
              <a:t>Scrapy</a:t>
            </a:r>
            <a:r>
              <a:rPr lang="zh-CN" altLang="en-US" dirty="0" smtClean="0"/>
              <a:t>将不会调用任何其他的</a:t>
            </a:r>
            <a:r>
              <a:rPr lang="en-US" altLang="zh-CN" dirty="0" smtClean="0"/>
              <a:t>process_request</a:t>
            </a:r>
            <a:r>
              <a:rPr lang="zh-CN" altLang="en-US" dirty="0" smtClean="0"/>
              <a:t>方法，将直接返回这个</a:t>
            </a:r>
            <a:r>
              <a:rPr lang="en-US" altLang="zh-CN" dirty="0" smtClean="0"/>
              <a:t>response</a:t>
            </a:r>
            <a:r>
              <a:rPr lang="zh-CN" altLang="en-US" dirty="0" smtClean="0"/>
              <a:t>对象。已经</a:t>
            </a:r>
            <a:r>
              <a:rPr lang="zh-CN" altLang="en-US" dirty="0"/>
              <a:t>激</a:t>
            </a:r>
            <a:r>
              <a:rPr lang="zh-CN" altLang="en-US" dirty="0" smtClean="0"/>
              <a:t>活的中间件的</a:t>
            </a:r>
            <a:r>
              <a:rPr lang="en-US" altLang="zh-CN" dirty="0" smtClean="0"/>
              <a:t>process_response()</a:t>
            </a:r>
            <a:r>
              <a:rPr lang="zh-CN" altLang="en-US" dirty="0" smtClean="0"/>
              <a:t>方法则会在每个</a:t>
            </a:r>
            <a:r>
              <a:rPr lang="en-US" altLang="zh-CN" dirty="0" smtClean="0"/>
              <a:t>response</a:t>
            </a:r>
            <a:r>
              <a:rPr lang="zh-CN" altLang="en-US" dirty="0" smtClean="0"/>
              <a:t>返回时被调用。</a:t>
            </a:r>
            <a:endParaRPr lang="en-US" altLang="zh-CN" dirty="0" smtClean="0"/>
          </a:p>
          <a:p>
            <a:pPr lvl="2">
              <a:lnSpc>
                <a:spcPct val="120000"/>
              </a:lnSpc>
            </a:pPr>
            <a:r>
              <a:rPr lang="zh-CN" altLang="en-US" b="1" dirty="0" smtClean="0"/>
              <a:t>返回</a:t>
            </a:r>
            <a:r>
              <a:rPr lang="en-US" altLang="zh-CN" b="1" dirty="0" smtClean="0"/>
              <a:t>Request</a:t>
            </a:r>
            <a:r>
              <a:rPr lang="zh-CN" altLang="en-US" b="1" dirty="0" smtClean="0"/>
              <a:t>对象：</a:t>
            </a:r>
            <a:r>
              <a:rPr lang="zh-CN" altLang="en-US" dirty="0" smtClean="0"/>
              <a:t>不再使用之前的</a:t>
            </a:r>
            <a:r>
              <a:rPr lang="en-US" altLang="zh-CN" dirty="0" smtClean="0"/>
              <a:t>request</a:t>
            </a:r>
            <a:r>
              <a:rPr lang="zh-CN" altLang="en-US" dirty="0" smtClean="0"/>
              <a:t>对象去下载数据，而是根据现在返回的</a:t>
            </a:r>
            <a:r>
              <a:rPr lang="en-US" altLang="zh-CN" dirty="0" smtClean="0"/>
              <a:t>request</a:t>
            </a:r>
            <a:r>
              <a:rPr lang="zh-CN" altLang="en-US" dirty="0" smtClean="0"/>
              <a:t>对象返回数据</a:t>
            </a:r>
            <a:endParaRPr lang="en-US" altLang="zh-CN" dirty="0" smtClean="0"/>
          </a:p>
          <a:p>
            <a:pPr lvl="2">
              <a:lnSpc>
                <a:spcPct val="120000"/>
              </a:lnSpc>
            </a:pPr>
            <a:r>
              <a:rPr lang="zh-CN" altLang="en-US" dirty="0" smtClean="0"/>
              <a:t>如果该方法中抛出了异常，则会调用</a:t>
            </a:r>
            <a:r>
              <a:rPr lang="en-US" altLang="zh-CN" dirty="0" smtClean="0"/>
              <a:t>process_exception</a:t>
            </a:r>
            <a:r>
              <a:rPr lang="zh-CN" altLang="en-US" dirty="0" smtClean="0"/>
              <a:t>方法</a:t>
            </a:r>
            <a:endParaRPr lang="en-US" altLang="zh-CN" dirty="0" smtClean="0"/>
          </a:p>
          <a:p>
            <a:pPr lvl="2"/>
            <a:endParaRPr lang="en-US" altLang="zh-CN" b="1" dirty="0" smtClean="0"/>
          </a:p>
          <a:p>
            <a:pPr lvl="2"/>
            <a:endParaRPr lang="en-US" altLang="zh-CN" b="1" dirty="0" smtClean="0"/>
          </a:p>
          <a:p>
            <a:pPr lvl="1"/>
            <a:endParaRPr lang="en-US" altLang="zh-CN" b="1"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2155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框架</a:t>
            </a:r>
            <a:r>
              <a:rPr lang="en-US" altLang="zh-CN" dirty="0" smtClean="0"/>
              <a:t>-</a:t>
            </a:r>
            <a:r>
              <a:rPr lang="zh-CN" altLang="en-US" dirty="0" smtClean="0"/>
              <a:t>下载器中间件</a:t>
            </a:r>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
        <p:nvSpPr>
          <p:cNvPr id="5" name="内容占位符 4"/>
          <p:cNvSpPr>
            <a:spLocks noGrp="1"/>
          </p:cNvSpPr>
          <p:nvPr>
            <p:ph idx="1"/>
          </p:nvPr>
        </p:nvSpPr>
        <p:spPr/>
        <p:txBody>
          <a:bodyPr/>
          <a:lstStyle/>
          <a:p>
            <a:r>
              <a:rPr lang="zh-CN" altLang="en-US" b="1" dirty="0" smtClean="0"/>
              <a:t>下载器中间件实际上就是一个类</a:t>
            </a:r>
            <a:endParaRPr lang="zh-CN" alt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020" y="2420888"/>
            <a:ext cx="6999752" cy="321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936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框架</a:t>
            </a:r>
            <a:r>
              <a:rPr lang="en-US" altLang="zh-CN" dirty="0" smtClean="0"/>
              <a:t>-</a:t>
            </a:r>
            <a:r>
              <a:rPr lang="zh-CN" altLang="en-US" dirty="0" smtClean="0"/>
              <a:t>下载器中间件</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process_response</a:t>
            </a:r>
            <a:r>
              <a:rPr lang="zh-CN" altLang="en-US" b="1" dirty="0" smtClean="0"/>
              <a:t>方法详解</a:t>
            </a:r>
            <a:endParaRPr lang="en-US" altLang="zh-CN" b="1" dirty="0" smtClean="0"/>
          </a:p>
          <a:p>
            <a:pPr lvl="1"/>
            <a:r>
              <a:rPr lang="zh-CN" altLang="en-US" b="1" dirty="0" smtClean="0"/>
              <a:t>功能</a:t>
            </a:r>
            <a:endParaRPr lang="en-US" altLang="zh-CN" b="1" dirty="0" smtClean="0"/>
          </a:p>
          <a:p>
            <a:pPr lvl="2"/>
            <a:r>
              <a:rPr lang="zh-CN" altLang="en-US" dirty="0" smtClean="0"/>
              <a:t>下载器下载的数据到引擎中间会执行的方法</a:t>
            </a:r>
            <a:endParaRPr lang="en-US" altLang="zh-CN" dirty="0" smtClean="0"/>
          </a:p>
          <a:p>
            <a:pPr lvl="1"/>
            <a:r>
              <a:rPr lang="zh-CN" altLang="en-US" b="1" dirty="0" smtClean="0"/>
              <a:t>参数</a:t>
            </a:r>
            <a:endParaRPr lang="en-US" altLang="zh-CN" b="1" dirty="0" smtClean="0"/>
          </a:p>
          <a:p>
            <a:pPr lvl="2"/>
            <a:r>
              <a:rPr lang="en-US" altLang="zh-CN" dirty="0"/>
              <a:t>r</a:t>
            </a:r>
            <a:r>
              <a:rPr lang="en-US" altLang="zh-CN" dirty="0" smtClean="0"/>
              <a:t>equest :</a:t>
            </a:r>
            <a:r>
              <a:rPr lang="zh-CN" altLang="en-US" dirty="0" smtClean="0"/>
              <a:t>发送请求的</a:t>
            </a:r>
            <a:r>
              <a:rPr lang="en-US" altLang="zh-CN" dirty="0" smtClean="0"/>
              <a:t>request</a:t>
            </a:r>
            <a:r>
              <a:rPr lang="zh-CN" altLang="en-US" dirty="0" smtClean="0"/>
              <a:t>对象</a:t>
            </a:r>
            <a:endParaRPr lang="en-US" altLang="zh-CN" dirty="0" smtClean="0"/>
          </a:p>
          <a:p>
            <a:pPr lvl="2"/>
            <a:r>
              <a:rPr lang="en-US" altLang="zh-CN" dirty="0" smtClean="0"/>
              <a:t>response:</a:t>
            </a:r>
            <a:r>
              <a:rPr lang="zh-CN" altLang="en-US" dirty="0" smtClean="0"/>
              <a:t>被处理的</a:t>
            </a:r>
            <a:r>
              <a:rPr lang="en-US" altLang="zh-CN" dirty="0" smtClean="0"/>
              <a:t>response</a:t>
            </a:r>
            <a:r>
              <a:rPr lang="zh-CN" altLang="en-US" dirty="0" smtClean="0"/>
              <a:t>对象</a:t>
            </a:r>
            <a:endParaRPr lang="en-US" altLang="zh-CN" dirty="0" smtClean="0"/>
          </a:p>
          <a:p>
            <a:pPr lvl="2"/>
            <a:r>
              <a:rPr lang="en-US" altLang="zh-CN" dirty="0"/>
              <a:t>s</a:t>
            </a:r>
            <a:r>
              <a:rPr lang="en-US" altLang="zh-CN" dirty="0" smtClean="0"/>
              <a:t>pider:spider</a:t>
            </a:r>
            <a:r>
              <a:rPr lang="zh-CN" altLang="en-US" dirty="0" smtClean="0"/>
              <a:t>对象</a:t>
            </a:r>
            <a:endParaRPr lang="en-US" altLang="zh-CN" dirty="0" smtClean="0"/>
          </a:p>
          <a:p>
            <a:pPr lvl="1"/>
            <a:r>
              <a:rPr lang="zh-CN" altLang="en-US" b="1" dirty="0" smtClean="0"/>
              <a:t>返回值</a:t>
            </a:r>
            <a:endParaRPr lang="en-US" altLang="zh-CN" b="1" dirty="0" smtClean="0"/>
          </a:p>
          <a:p>
            <a:pPr lvl="2">
              <a:lnSpc>
                <a:spcPct val="120000"/>
              </a:lnSpc>
            </a:pPr>
            <a:r>
              <a:rPr lang="zh-CN" altLang="en-US" b="1" dirty="0" smtClean="0"/>
              <a:t>返回</a:t>
            </a:r>
            <a:r>
              <a:rPr lang="en-US" altLang="zh-CN" b="1" dirty="0" smtClean="0"/>
              <a:t>Response</a:t>
            </a:r>
            <a:r>
              <a:rPr lang="zh-CN" altLang="en-US" b="1" dirty="0" smtClean="0"/>
              <a:t>对象：会将这个新的</a:t>
            </a:r>
            <a:r>
              <a:rPr lang="en-US" altLang="zh-CN" b="1" dirty="0" smtClean="0"/>
              <a:t>response</a:t>
            </a:r>
            <a:r>
              <a:rPr lang="zh-CN" altLang="en-US" b="1" dirty="0" smtClean="0"/>
              <a:t>对象传给其他中间件，最终传给爬虫</a:t>
            </a:r>
            <a:endParaRPr lang="en-US" altLang="zh-CN" dirty="0" smtClean="0"/>
          </a:p>
          <a:p>
            <a:pPr lvl="2">
              <a:lnSpc>
                <a:spcPct val="120000"/>
              </a:lnSpc>
            </a:pPr>
            <a:r>
              <a:rPr lang="zh-CN" altLang="en-US" b="1" dirty="0" smtClean="0"/>
              <a:t>返回</a:t>
            </a:r>
            <a:r>
              <a:rPr lang="en-US" altLang="zh-CN" b="1" dirty="0" smtClean="0"/>
              <a:t>Request</a:t>
            </a:r>
            <a:r>
              <a:rPr lang="zh-CN" altLang="en-US" b="1" dirty="0" smtClean="0"/>
              <a:t>对象：下载器链被切断，返回的</a:t>
            </a:r>
            <a:r>
              <a:rPr lang="en-US" altLang="zh-CN" b="1" dirty="0" smtClean="0"/>
              <a:t>request</a:t>
            </a:r>
            <a:r>
              <a:rPr lang="zh-CN" altLang="en-US" b="1" dirty="0" smtClean="0"/>
              <a:t>会重新被下载器调度下载</a:t>
            </a:r>
            <a:endParaRPr lang="en-US" altLang="zh-CN" dirty="0" smtClean="0"/>
          </a:p>
          <a:p>
            <a:pPr lvl="2">
              <a:lnSpc>
                <a:spcPct val="120000"/>
              </a:lnSpc>
            </a:pPr>
            <a:r>
              <a:rPr lang="zh-CN" altLang="en-US" dirty="0" smtClean="0"/>
              <a:t>如果该方法中抛出了异常，那么调用</a:t>
            </a:r>
            <a:r>
              <a:rPr lang="en-US" altLang="zh-CN" dirty="0" smtClean="0"/>
              <a:t>requests</a:t>
            </a:r>
            <a:r>
              <a:rPr lang="zh-CN" altLang="en-US" dirty="0" smtClean="0"/>
              <a:t>的</a:t>
            </a:r>
            <a:r>
              <a:rPr lang="en-US" altLang="zh-CN" dirty="0" smtClean="0"/>
              <a:t>errback</a:t>
            </a:r>
            <a:r>
              <a:rPr lang="zh-CN" altLang="en-US" dirty="0" smtClean="0"/>
              <a:t>方法，如果没有指定这个方法，那么会抛出一个异常</a:t>
            </a:r>
            <a:endParaRPr lang="en-US" altLang="zh-CN" dirty="0" smtClean="0"/>
          </a:p>
          <a:p>
            <a:pPr lvl="2"/>
            <a:endParaRPr lang="en-US" altLang="zh-CN" b="1" dirty="0" smtClean="0"/>
          </a:p>
          <a:p>
            <a:pPr lvl="2"/>
            <a:endParaRPr lang="en-US" altLang="zh-CN" b="1" dirty="0" smtClean="0"/>
          </a:p>
          <a:p>
            <a:pPr lvl="1"/>
            <a:endParaRPr lang="en-US" altLang="zh-CN" b="1"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116489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框架</a:t>
            </a:r>
            <a:r>
              <a:rPr lang="en-US" altLang="zh-CN" dirty="0" smtClean="0"/>
              <a:t>-</a:t>
            </a:r>
            <a:r>
              <a:rPr lang="zh-CN" altLang="en-US" dirty="0" smtClean="0"/>
              <a:t>下载器中间件</a:t>
            </a:r>
            <a:endParaRPr lang="zh-CN" altLang="en-US" dirty="0"/>
          </a:p>
        </p:txBody>
      </p:sp>
      <p:sp>
        <p:nvSpPr>
          <p:cNvPr id="3" name="内容占位符 2"/>
          <p:cNvSpPr>
            <a:spLocks noGrp="1"/>
          </p:cNvSpPr>
          <p:nvPr>
            <p:ph idx="1"/>
          </p:nvPr>
        </p:nvSpPr>
        <p:spPr/>
        <p:txBody>
          <a:bodyPr>
            <a:normAutofit/>
          </a:bodyPr>
          <a:lstStyle/>
          <a:p>
            <a:r>
              <a:rPr lang="en-US" altLang="zh-CN" b="1" dirty="0" smtClean="0"/>
              <a:t>Scrapy</a:t>
            </a:r>
            <a:r>
              <a:rPr lang="zh-CN" altLang="en-US" b="1" dirty="0" smtClean="0"/>
              <a:t>动态</a:t>
            </a:r>
            <a:r>
              <a:rPr lang="en-US" altLang="zh-CN" b="1" dirty="0" smtClean="0"/>
              <a:t>UA</a:t>
            </a:r>
            <a:r>
              <a:rPr lang="zh-CN" altLang="en-US" b="1" dirty="0" smtClean="0"/>
              <a:t>的设置</a:t>
            </a:r>
            <a:endParaRPr lang="en-US" altLang="zh-CN" b="1" dirty="0" smtClean="0"/>
          </a:p>
          <a:p>
            <a:pPr lvl="1"/>
            <a:r>
              <a:rPr lang="en-US" altLang="zh-CN" dirty="0" smtClean="0"/>
              <a:t>fake-useragent</a:t>
            </a:r>
            <a:r>
              <a:rPr lang="zh-CN" altLang="en-US" dirty="0" smtClean="0"/>
              <a:t>一个可以频繁更换</a:t>
            </a:r>
            <a:r>
              <a:rPr lang="en-US" altLang="zh-CN" dirty="0" smtClean="0"/>
              <a:t>User-Agent</a:t>
            </a:r>
            <a:r>
              <a:rPr lang="zh-CN" altLang="en-US" dirty="0" smtClean="0"/>
              <a:t>的防反扒利器</a:t>
            </a:r>
            <a:endParaRPr lang="en-US" altLang="zh-CN" dirty="0" smtClean="0"/>
          </a:p>
          <a:p>
            <a:pPr lvl="1"/>
            <a:r>
              <a:rPr lang="en-US" altLang="zh-CN" dirty="0" smtClean="0"/>
              <a:t>fake-useragent</a:t>
            </a:r>
            <a:r>
              <a:rPr lang="zh-CN" altLang="en-US" dirty="0" smtClean="0"/>
              <a:t>为第三方模块，需安装才能使用</a:t>
            </a:r>
            <a:endParaRPr lang="en-US" altLang="zh-CN" dirty="0" smtClean="0"/>
          </a:p>
          <a:p>
            <a:pPr lvl="2"/>
            <a:r>
              <a:rPr lang="zh-CN" altLang="en-US" b="1" dirty="0" smtClean="0"/>
              <a:t>在线安装方式  </a:t>
            </a:r>
            <a:r>
              <a:rPr lang="en-US" altLang="zh-CN" dirty="0" smtClean="0"/>
              <a:t>pip install fake-usergent</a:t>
            </a:r>
          </a:p>
          <a:p>
            <a:pPr lvl="2"/>
            <a:r>
              <a:rPr lang="zh-CN" altLang="en-US" dirty="0" smtClean="0"/>
              <a:t>查看文档 </a:t>
            </a:r>
            <a:r>
              <a:rPr lang="en-US" altLang="zh-CN" dirty="0" smtClean="0"/>
              <a:t>:</a:t>
            </a:r>
            <a:r>
              <a:rPr lang="en-US" altLang="zh-CN" dirty="0">
                <a:hlinkClick r:id="rId2"/>
              </a:rPr>
              <a:t>https://github.com/NunchakusHuang/fake-useragent</a:t>
            </a:r>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932" y="4149080"/>
            <a:ext cx="8104914"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764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dirty="0" smtClean="0"/>
              <a:t>elenium</a:t>
            </a:r>
            <a:r>
              <a:rPr lang="zh-CN" altLang="en-US" dirty="0" smtClean="0"/>
              <a:t>与</a:t>
            </a:r>
            <a:r>
              <a:rPr lang="en-US" altLang="zh-CN" dirty="0" smtClean="0"/>
              <a:t>scrapy</a:t>
            </a:r>
            <a:r>
              <a:rPr lang="zh-CN" altLang="en-US" dirty="0" smtClean="0"/>
              <a:t>的使用</a:t>
            </a:r>
            <a:endParaRPr lang="zh-CN" altLang="en-US" dirty="0"/>
          </a:p>
        </p:txBody>
      </p:sp>
      <p:sp>
        <p:nvSpPr>
          <p:cNvPr id="3" name="内容占位符 2"/>
          <p:cNvSpPr>
            <a:spLocks noGrp="1"/>
          </p:cNvSpPr>
          <p:nvPr>
            <p:ph idx="1"/>
          </p:nvPr>
        </p:nvSpPr>
        <p:spPr>
          <a:xfrm>
            <a:off x="837828" y="1837027"/>
            <a:ext cx="10512862" cy="4351338"/>
          </a:xfrm>
        </p:spPr>
        <p:txBody>
          <a:bodyPr>
            <a:normAutofit fontScale="92500" lnSpcReduction="20000"/>
          </a:bodyPr>
          <a:lstStyle/>
          <a:p>
            <a:r>
              <a:rPr lang="en-US" altLang="zh-CN" b="1" dirty="0"/>
              <a:t>s</a:t>
            </a:r>
            <a:r>
              <a:rPr lang="en-US" altLang="zh-CN" b="1" dirty="0" smtClean="0"/>
              <a:t>elenium</a:t>
            </a:r>
            <a:r>
              <a:rPr lang="zh-CN" altLang="en-US" b="1" dirty="0" smtClean="0"/>
              <a:t>与</a:t>
            </a:r>
            <a:r>
              <a:rPr lang="en-US" altLang="zh-CN" b="1" dirty="0" smtClean="0"/>
              <a:t>Scrapy</a:t>
            </a:r>
            <a:r>
              <a:rPr lang="zh-CN" altLang="en-US" b="1" dirty="0"/>
              <a:t>使</a:t>
            </a:r>
            <a:r>
              <a:rPr lang="zh-CN" altLang="en-US" b="1" dirty="0" smtClean="0"/>
              <a:t>用操作步骤</a:t>
            </a:r>
            <a:endParaRPr lang="en-US" altLang="zh-CN" b="1" dirty="0" smtClean="0"/>
          </a:p>
          <a:p>
            <a:pPr lvl="1"/>
            <a:r>
              <a:rPr lang="zh-CN" altLang="en-US" dirty="0" smtClean="0"/>
              <a:t>创建</a:t>
            </a:r>
            <a:r>
              <a:rPr lang="en-US" altLang="zh-CN" dirty="0" smtClean="0"/>
              <a:t>Scrapy</a:t>
            </a:r>
            <a:r>
              <a:rPr lang="zh-CN" altLang="en-US" dirty="0" smtClean="0"/>
              <a:t>项目</a:t>
            </a:r>
            <a:endParaRPr lang="en-US" altLang="zh-CN" dirty="0" smtClean="0"/>
          </a:p>
          <a:p>
            <a:pPr lvl="1"/>
            <a:r>
              <a:rPr lang="zh-CN" altLang="en-US" dirty="0"/>
              <a:t>创</a:t>
            </a:r>
            <a:r>
              <a:rPr lang="zh-CN" altLang="en-US" dirty="0" smtClean="0"/>
              <a:t>建爬虫文件</a:t>
            </a:r>
            <a:endParaRPr lang="en-US" altLang="zh-CN" dirty="0" smtClean="0"/>
          </a:p>
          <a:p>
            <a:pPr lvl="1"/>
            <a:r>
              <a:rPr lang="zh-CN" altLang="en-US" dirty="0" smtClean="0"/>
              <a:t>下载器中间件创建浏览器对象</a:t>
            </a:r>
            <a:endParaRPr lang="en-US" altLang="zh-CN" dirty="0" smtClean="0"/>
          </a:p>
          <a:p>
            <a:r>
              <a:rPr lang="zh-CN" altLang="en-US" b="1" dirty="0" smtClean="0"/>
              <a:t>存在问题</a:t>
            </a:r>
            <a:endParaRPr lang="en-US" altLang="zh-CN" b="1" dirty="0" smtClean="0"/>
          </a:p>
          <a:p>
            <a:pPr lvl="1"/>
            <a:r>
              <a:rPr lang="zh-CN" altLang="en-US" dirty="0"/>
              <a:t>浏</a:t>
            </a:r>
            <a:r>
              <a:rPr lang="zh-CN" altLang="en-US" dirty="0" smtClean="0"/>
              <a:t>览器没有关闭</a:t>
            </a:r>
            <a:endParaRPr lang="en-US" altLang="zh-CN" dirty="0" smtClean="0"/>
          </a:p>
          <a:p>
            <a:r>
              <a:rPr lang="zh-CN" altLang="en-US" b="1" dirty="0" smtClean="0"/>
              <a:t>解决方案</a:t>
            </a:r>
            <a:endParaRPr lang="en-US" altLang="zh-CN" b="1" dirty="0" smtClean="0"/>
          </a:p>
          <a:p>
            <a:pPr lvl="1"/>
            <a:r>
              <a:rPr lang="en-US" altLang="zh-CN" dirty="0" smtClean="0"/>
              <a:t>Scrapy</a:t>
            </a:r>
            <a:r>
              <a:rPr lang="zh-CN" altLang="en-US" dirty="0"/>
              <a:t>官</a:t>
            </a:r>
            <a:r>
              <a:rPr lang="zh-CN" altLang="en-US" dirty="0" smtClean="0"/>
              <a:t>方文档</a:t>
            </a:r>
            <a:endParaRPr lang="en-US" altLang="zh-CN" dirty="0" smtClean="0"/>
          </a:p>
          <a:p>
            <a:pPr lvl="2"/>
            <a:r>
              <a:rPr lang="en-US" altLang="zh-CN" dirty="0">
                <a:hlinkClick r:id="rId3"/>
              </a:rPr>
              <a:t>https://</a:t>
            </a:r>
            <a:r>
              <a:rPr lang="en-US" altLang="zh-CN" dirty="0" smtClean="0">
                <a:hlinkClick r:id="rId3"/>
              </a:rPr>
              <a:t>scrapy-chs.readthedocs.io/zh_CN/0.24/topics/signals.html</a:t>
            </a:r>
            <a:endParaRPr lang="en-US" altLang="zh-CN" dirty="0" smtClean="0"/>
          </a:p>
          <a:p>
            <a:pPr lvl="2"/>
            <a:r>
              <a:rPr lang="en-US" altLang="zh-CN" dirty="0"/>
              <a:t>https://www.osgeo.cn/scrapy/topics/signals.html</a:t>
            </a:r>
            <a:endParaRPr lang="en-US" altLang="zh-CN" dirty="0" smtClean="0"/>
          </a:p>
          <a:p>
            <a:pPr lvl="1"/>
            <a:r>
              <a:rPr lang="zh-CN" altLang="en-US" dirty="0" smtClean="0"/>
              <a:t>信号</a:t>
            </a:r>
            <a:endParaRPr lang="en-US" altLang="zh-CN" dirty="0" smtClean="0"/>
          </a:p>
          <a:p>
            <a:pPr lvl="2">
              <a:lnSpc>
                <a:spcPct val="120000"/>
              </a:lnSpc>
            </a:pPr>
            <a:r>
              <a:rPr lang="en-US" altLang="zh-CN" dirty="0"/>
              <a:t>Scrapy</a:t>
            </a:r>
            <a:r>
              <a:rPr lang="zh-CN" altLang="en-US" dirty="0"/>
              <a:t>使用信号来通知事情发生。您可以在您的</a:t>
            </a:r>
            <a:r>
              <a:rPr lang="en-US" altLang="zh-CN" dirty="0"/>
              <a:t>Scrapy</a:t>
            </a:r>
            <a:r>
              <a:rPr lang="zh-CN" altLang="en-US" dirty="0"/>
              <a:t>项目中捕捉一些信号</a:t>
            </a:r>
            <a:r>
              <a:rPr lang="en-US" altLang="zh-CN" dirty="0"/>
              <a:t>(</a:t>
            </a:r>
            <a:r>
              <a:rPr lang="zh-CN" altLang="en-US" dirty="0"/>
              <a:t>使用 </a:t>
            </a:r>
            <a:r>
              <a:rPr lang="en-US" altLang="zh-CN" dirty="0">
                <a:hlinkClick r:id="rId4"/>
              </a:rPr>
              <a:t>extension</a:t>
            </a:r>
            <a:r>
              <a:rPr lang="en-US" altLang="zh-CN" dirty="0"/>
              <a:t>)</a:t>
            </a:r>
            <a:r>
              <a:rPr lang="zh-CN" altLang="en-US" dirty="0"/>
              <a:t>来完成额外的工作或添加额外的功能，扩展</a:t>
            </a:r>
            <a:r>
              <a:rPr lang="en-US" altLang="zh-CN" dirty="0"/>
              <a:t>Scrapy</a:t>
            </a:r>
            <a:endParaRPr lang="en-US" altLang="zh-CN" dirty="0" smtClean="0"/>
          </a:p>
          <a:p>
            <a:endParaRPr lang="en-US" altLang="zh-CN" b="1" dirty="0" smtClean="0"/>
          </a:p>
          <a:p>
            <a:pPr marL="0" indent="0">
              <a:buNone/>
            </a:pPr>
            <a:endParaRPr lang="en-US" altLang="zh-CN" b="1" dirty="0" smtClean="0"/>
          </a:p>
          <a:p>
            <a:endParaRPr lang="en-US" altLang="zh-CN" b="1" dirty="0" smtClean="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1743" y="1647732"/>
            <a:ext cx="4287577" cy="255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连接符 6"/>
          <p:cNvCxnSpPr/>
          <p:nvPr/>
        </p:nvCxnSpPr>
        <p:spPr>
          <a:xfrm>
            <a:off x="10104666" y="2492896"/>
            <a:ext cx="476436" cy="6480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0259779" y="2492896"/>
            <a:ext cx="155113" cy="6480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34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课堂案例</a:t>
            </a:r>
            <a:r>
              <a:rPr lang="en-US" altLang="zh-CN" dirty="0" smtClean="0"/>
              <a:t>-</a:t>
            </a:r>
            <a:r>
              <a:rPr lang="zh-CN" altLang="en-US" dirty="0" smtClean="0"/>
              <a:t>链家租房信息的爬取</a:t>
            </a:r>
            <a:endParaRPr lang="zh-CN" altLang="en-US" dirty="0"/>
          </a:p>
        </p:txBody>
      </p:sp>
      <p:sp>
        <p:nvSpPr>
          <p:cNvPr id="3" name="内容占位符 2"/>
          <p:cNvSpPr>
            <a:spLocks noGrp="1"/>
          </p:cNvSpPr>
          <p:nvPr>
            <p:ph idx="1"/>
          </p:nvPr>
        </p:nvSpPr>
        <p:spPr>
          <a:xfrm>
            <a:off x="837828" y="1837027"/>
            <a:ext cx="10512862" cy="4351338"/>
          </a:xfrm>
        </p:spPr>
        <p:txBody>
          <a:bodyPr>
            <a:normAutofit/>
          </a:bodyPr>
          <a:lstStyle/>
          <a:p>
            <a:r>
              <a:rPr lang="zh-CN" altLang="en-US" b="1" dirty="0" smtClean="0"/>
              <a:t>需求分析</a:t>
            </a:r>
            <a:endParaRPr lang="en-US" altLang="zh-CN" b="1" dirty="0" smtClean="0"/>
          </a:p>
          <a:p>
            <a:pPr lvl="1"/>
            <a:r>
              <a:rPr lang="zh-CN" altLang="en-US" dirty="0" smtClean="0"/>
              <a:t>爬取链家北京租房信息</a:t>
            </a:r>
            <a:endParaRPr lang="en-US" altLang="zh-CN" dirty="0" smtClean="0"/>
          </a:p>
          <a:p>
            <a:pPr lvl="1"/>
            <a:r>
              <a:rPr lang="en-US" altLang="zh-CN" dirty="0" smtClean="0">
                <a:hlinkClick r:id="rId3"/>
              </a:rPr>
              <a:t>url:https</a:t>
            </a:r>
            <a:r>
              <a:rPr lang="en-US" altLang="zh-CN" dirty="0">
                <a:hlinkClick r:id="rId3"/>
              </a:rPr>
              <a:t>://bj.lianjia.com/zufang</a:t>
            </a:r>
            <a:r>
              <a:rPr lang="en-US" altLang="zh-CN" dirty="0" smtClean="0">
                <a:hlinkClick r:id="rId3"/>
              </a:rPr>
              <a:t>/</a:t>
            </a:r>
            <a:endParaRPr lang="en-US" altLang="zh-CN" dirty="0" smtClean="0"/>
          </a:p>
          <a:p>
            <a:pPr lvl="1"/>
            <a:r>
              <a:rPr lang="zh-CN" altLang="en-US" b="1" dirty="0" smtClean="0"/>
              <a:t>分析网页数据</a:t>
            </a:r>
            <a:r>
              <a:rPr lang="en-US" altLang="zh-CN" b="1" dirty="0" smtClean="0"/>
              <a:t> </a:t>
            </a:r>
          </a:p>
          <a:p>
            <a:r>
              <a:rPr lang="zh-CN" altLang="en-US" b="1" dirty="0"/>
              <a:t>创</a:t>
            </a:r>
            <a:r>
              <a:rPr lang="zh-CN" altLang="en-US" b="1" dirty="0" smtClean="0"/>
              <a:t>建</a:t>
            </a:r>
            <a:r>
              <a:rPr lang="en-US" altLang="zh-CN" b="1" dirty="0" smtClean="0"/>
              <a:t>Scrapy</a:t>
            </a:r>
            <a:r>
              <a:rPr lang="zh-CN" altLang="en-US" b="1" dirty="0" smtClean="0"/>
              <a:t>项目</a:t>
            </a:r>
            <a:endParaRPr lang="en-US" altLang="zh-CN" b="1" dirty="0" smtClean="0"/>
          </a:p>
          <a:p>
            <a:pPr lvl="1"/>
            <a:r>
              <a:rPr lang="zh-CN" altLang="en-US" dirty="0"/>
              <a:t>创</a:t>
            </a:r>
            <a:r>
              <a:rPr lang="zh-CN" altLang="en-US" dirty="0" smtClean="0"/>
              <a:t>建</a:t>
            </a:r>
            <a:r>
              <a:rPr lang="en-US" altLang="zh-CN" dirty="0" smtClean="0"/>
              <a:t>Scrapy</a:t>
            </a:r>
            <a:r>
              <a:rPr lang="zh-CN" altLang="en-US" dirty="0" smtClean="0"/>
              <a:t>项目</a:t>
            </a:r>
            <a:endParaRPr lang="en-US" altLang="zh-CN" dirty="0" smtClean="0"/>
          </a:p>
          <a:p>
            <a:pPr lvl="1"/>
            <a:r>
              <a:rPr lang="zh-CN" altLang="en-US" dirty="0"/>
              <a:t>创</a:t>
            </a:r>
            <a:r>
              <a:rPr lang="zh-CN" altLang="en-US" dirty="0" smtClean="0"/>
              <a:t>建</a:t>
            </a:r>
            <a:r>
              <a:rPr lang="en-US" altLang="zh-CN" dirty="0" smtClean="0"/>
              <a:t>spider</a:t>
            </a:r>
            <a:r>
              <a:rPr lang="zh-CN" altLang="en-US" dirty="0" smtClean="0"/>
              <a:t>文件</a:t>
            </a:r>
            <a:endParaRPr lang="en-US" altLang="zh-CN" dirty="0" smtClean="0"/>
          </a:p>
          <a:p>
            <a:pPr lvl="1"/>
            <a:r>
              <a:rPr lang="zh-CN" altLang="en-US" dirty="0" smtClean="0"/>
              <a:t>编写</a:t>
            </a:r>
            <a:r>
              <a:rPr lang="en-US" altLang="zh-CN" dirty="0" smtClean="0"/>
              <a:t>spider</a:t>
            </a:r>
            <a:r>
              <a:rPr lang="zh-CN" altLang="en-US" dirty="0" smtClean="0"/>
              <a:t>代码</a:t>
            </a:r>
            <a:endParaRPr lang="en-US" altLang="zh-CN" dirty="0"/>
          </a:p>
          <a:p>
            <a:pPr lvl="1"/>
            <a:r>
              <a:rPr lang="zh-CN" altLang="en-US" dirty="0" smtClean="0"/>
              <a:t>编写</a:t>
            </a:r>
            <a:r>
              <a:rPr lang="en-US" altLang="zh-CN" dirty="0" smtClean="0"/>
              <a:t>pipelines</a:t>
            </a:r>
          </a:p>
          <a:p>
            <a:pPr lvl="1"/>
            <a:r>
              <a:rPr lang="zh-CN" altLang="en-US" dirty="0" smtClean="0"/>
              <a:t>数据存储 </a:t>
            </a:r>
            <a:r>
              <a:rPr lang="en-US" altLang="zh-CN" dirty="0" smtClean="0"/>
              <a:t>Mongodb</a:t>
            </a:r>
          </a:p>
          <a:p>
            <a:pPr marL="0" indent="0">
              <a:buNone/>
            </a:pPr>
            <a:endParaRPr lang="en-US" altLang="zh-CN" b="1" dirty="0" smtClean="0"/>
          </a:p>
          <a:p>
            <a:endParaRPr lang="en-US" altLang="zh-CN" b="1" dirty="0" smtClean="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8188" y="3356992"/>
            <a:ext cx="6805762" cy="1650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805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课堂案例</a:t>
            </a:r>
            <a:r>
              <a:rPr lang="en-US" altLang="zh-CN" dirty="0" smtClean="0"/>
              <a:t>-</a:t>
            </a:r>
            <a:r>
              <a:rPr lang="zh-CN" altLang="en-US" dirty="0" smtClean="0"/>
              <a:t>爬取猎聘网你心仪的职位</a:t>
            </a:r>
            <a:endParaRPr lang="zh-CN" altLang="en-US" dirty="0"/>
          </a:p>
        </p:txBody>
      </p:sp>
      <p:sp>
        <p:nvSpPr>
          <p:cNvPr id="3" name="内容占位符 2"/>
          <p:cNvSpPr>
            <a:spLocks noGrp="1"/>
          </p:cNvSpPr>
          <p:nvPr>
            <p:ph idx="1"/>
          </p:nvPr>
        </p:nvSpPr>
        <p:spPr>
          <a:xfrm>
            <a:off x="837828" y="1837027"/>
            <a:ext cx="10512862" cy="4351338"/>
          </a:xfrm>
        </p:spPr>
        <p:txBody>
          <a:bodyPr>
            <a:normAutofit/>
          </a:bodyPr>
          <a:lstStyle/>
          <a:p>
            <a:r>
              <a:rPr lang="zh-CN" altLang="en-US" b="1" dirty="0" smtClean="0"/>
              <a:t>需求分析</a:t>
            </a:r>
            <a:endParaRPr lang="en-US" altLang="zh-CN" b="1" dirty="0" smtClean="0"/>
          </a:p>
          <a:p>
            <a:pPr lvl="1"/>
            <a:r>
              <a:rPr lang="zh-CN" altLang="en-US" dirty="0" smtClean="0"/>
              <a:t>爬取猎聘网中有关</a:t>
            </a:r>
            <a:r>
              <a:rPr lang="en-US" altLang="zh-CN" dirty="0" smtClean="0"/>
              <a:t>Python</a:t>
            </a:r>
            <a:r>
              <a:rPr lang="zh-CN" altLang="en-US" dirty="0" smtClean="0"/>
              <a:t>的职位信息</a:t>
            </a:r>
            <a:endParaRPr lang="en-US" altLang="zh-CN" dirty="0" smtClean="0"/>
          </a:p>
          <a:p>
            <a:pPr lvl="1"/>
            <a:r>
              <a:rPr lang="zh-CN" altLang="en-US" dirty="0" smtClean="0"/>
              <a:t>网站</a:t>
            </a:r>
            <a:r>
              <a:rPr lang="en-US" altLang="zh-CN" dirty="0" smtClean="0"/>
              <a:t>url</a:t>
            </a:r>
            <a:r>
              <a:rPr lang="zh-CN" altLang="en-US" dirty="0" smtClean="0"/>
              <a:t>：</a:t>
            </a:r>
            <a:r>
              <a:rPr lang="en-US" altLang="zh-CN" dirty="0">
                <a:hlinkClick r:id="rId3"/>
              </a:rPr>
              <a:t>https://www.liepin.com</a:t>
            </a:r>
            <a:r>
              <a:rPr lang="en-US" altLang="zh-CN" dirty="0" smtClean="0">
                <a:hlinkClick r:id="rId3"/>
              </a:rPr>
              <a:t>/</a:t>
            </a:r>
            <a:endParaRPr lang="en-US" altLang="zh-CN" dirty="0" smtClean="0"/>
          </a:p>
          <a:p>
            <a:pPr lvl="1"/>
            <a:r>
              <a:rPr lang="zh-CN" altLang="en-US" dirty="0" smtClean="0"/>
              <a:t>分析网页数据</a:t>
            </a:r>
            <a:endParaRPr lang="en-US" altLang="zh-CN" dirty="0" smtClean="0"/>
          </a:p>
          <a:p>
            <a:r>
              <a:rPr lang="zh-CN" altLang="en-US" b="1" dirty="0" smtClean="0"/>
              <a:t>创建</a:t>
            </a:r>
            <a:r>
              <a:rPr lang="en-US" altLang="zh-CN" b="1" dirty="0" smtClean="0"/>
              <a:t>Scrapy</a:t>
            </a:r>
            <a:r>
              <a:rPr lang="zh-CN" altLang="en-US" b="1" dirty="0" smtClean="0"/>
              <a:t>项目</a:t>
            </a:r>
            <a:endParaRPr lang="en-US" altLang="zh-CN" b="1" dirty="0" smtClean="0"/>
          </a:p>
          <a:p>
            <a:pPr lvl="1"/>
            <a:r>
              <a:rPr lang="zh-CN" altLang="en-US" dirty="0"/>
              <a:t>创</a:t>
            </a:r>
            <a:r>
              <a:rPr lang="zh-CN" altLang="en-US" dirty="0" smtClean="0"/>
              <a:t>建</a:t>
            </a:r>
            <a:r>
              <a:rPr lang="en-US" altLang="zh-CN" dirty="0" smtClean="0"/>
              <a:t>Scrapy</a:t>
            </a:r>
            <a:r>
              <a:rPr lang="zh-CN" altLang="en-US" dirty="0" smtClean="0"/>
              <a:t>项目</a:t>
            </a:r>
            <a:endParaRPr lang="en-US" altLang="zh-CN" dirty="0" smtClean="0"/>
          </a:p>
          <a:p>
            <a:pPr lvl="1"/>
            <a:r>
              <a:rPr lang="zh-CN" altLang="en-US" dirty="0"/>
              <a:t>创</a:t>
            </a:r>
            <a:r>
              <a:rPr lang="zh-CN" altLang="en-US" dirty="0" smtClean="0"/>
              <a:t>建</a:t>
            </a:r>
            <a:r>
              <a:rPr lang="en-US" altLang="zh-CN" dirty="0" smtClean="0"/>
              <a:t>spider</a:t>
            </a:r>
            <a:r>
              <a:rPr lang="zh-CN" altLang="en-US" dirty="0" smtClean="0"/>
              <a:t>文件</a:t>
            </a:r>
            <a:endParaRPr lang="en-US" altLang="zh-CN" dirty="0" smtClean="0"/>
          </a:p>
          <a:p>
            <a:pPr lvl="1"/>
            <a:r>
              <a:rPr lang="zh-CN" altLang="en-US" dirty="0" smtClean="0"/>
              <a:t>编写</a:t>
            </a:r>
            <a:r>
              <a:rPr lang="en-US" altLang="zh-CN" dirty="0" smtClean="0"/>
              <a:t>spider</a:t>
            </a:r>
            <a:r>
              <a:rPr lang="zh-CN" altLang="en-US" dirty="0" smtClean="0"/>
              <a:t>代码</a:t>
            </a:r>
            <a:endParaRPr lang="en-US" altLang="zh-CN" dirty="0"/>
          </a:p>
          <a:p>
            <a:pPr lvl="1"/>
            <a:r>
              <a:rPr lang="zh-CN" altLang="en-US" dirty="0" smtClean="0"/>
              <a:t>编写</a:t>
            </a:r>
            <a:r>
              <a:rPr lang="en-US" altLang="zh-CN" dirty="0" smtClean="0"/>
              <a:t>pipelines</a:t>
            </a:r>
          </a:p>
          <a:p>
            <a:pPr lvl="1"/>
            <a:r>
              <a:rPr lang="zh-CN" altLang="en-US" dirty="0" smtClean="0"/>
              <a:t>数据存储 </a:t>
            </a:r>
            <a:r>
              <a:rPr lang="en-US" altLang="zh-CN" dirty="0" smtClean="0"/>
              <a:t>Mongodb</a:t>
            </a:r>
          </a:p>
          <a:p>
            <a:pPr marL="0" indent="0">
              <a:buNone/>
            </a:pPr>
            <a:endParaRPr lang="en-US" altLang="zh-CN" b="1" dirty="0" smtClean="0"/>
          </a:p>
          <a:p>
            <a:endParaRPr lang="en-US" altLang="zh-CN" b="1" dirty="0" smtClean="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011" y="3501008"/>
            <a:ext cx="7156450" cy="139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77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7A781B-CE2C-4AB8-B389-7C508E0CF972}"/>
              </a:ext>
            </a:extLst>
          </p:cNvPr>
          <p:cNvSpPr>
            <a:spLocks noGrp="1"/>
          </p:cNvSpPr>
          <p:nvPr>
            <p:ph type="title"/>
          </p:nvPr>
        </p:nvSpPr>
        <p:spPr/>
        <p:txBody>
          <a:bodyPr/>
          <a:lstStyle/>
          <a:p>
            <a:r>
              <a:rPr lang="en-US" altLang="zh-CN" dirty="0" smtClean="0"/>
              <a:t>Python</a:t>
            </a:r>
            <a:r>
              <a:rPr lang="zh-CN" altLang="en-US" dirty="0" smtClean="0"/>
              <a:t>常见的爬虫框架</a:t>
            </a:r>
            <a:endParaRPr lang="zh-CN" altLang="en-US" dirty="0"/>
          </a:p>
        </p:txBody>
      </p:sp>
      <p:sp>
        <p:nvSpPr>
          <p:cNvPr id="3" name="内容占位符 2">
            <a:extLst>
              <a:ext uri="{FF2B5EF4-FFF2-40B4-BE49-F238E27FC236}">
                <a16:creationId xmlns:a16="http://schemas.microsoft.com/office/drawing/2014/main" xmlns="" id="{A18FD4D8-2A81-4FA0-B17C-FC00F4AFF583}"/>
              </a:ext>
            </a:extLst>
          </p:cNvPr>
          <p:cNvSpPr>
            <a:spLocks noGrp="1"/>
          </p:cNvSpPr>
          <p:nvPr>
            <p:ph idx="1"/>
          </p:nvPr>
        </p:nvSpPr>
        <p:spPr/>
        <p:txBody>
          <a:bodyPr>
            <a:normAutofit fontScale="92500"/>
          </a:bodyPr>
          <a:lstStyle/>
          <a:p>
            <a:r>
              <a:rPr lang="en-US" altLang="zh-CN" b="1" dirty="0"/>
              <a:t> Scrapy</a:t>
            </a:r>
            <a:r>
              <a:rPr lang="zh-CN" altLang="en-US" b="1" dirty="0"/>
              <a:t>框架：</a:t>
            </a:r>
            <a:r>
              <a:rPr lang="en-US" altLang="zh-CN" dirty="0"/>
              <a:t>Scrapy</a:t>
            </a:r>
            <a:r>
              <a:rPr lang="zh-CN" altLang="en-US" dirty="0"/>
              <a:t>框架是一套比较成熟的</a:t>
            </a:r>
            <a:r>
              <a:rPr lang="en-US" altLang="zh-CN" dirty="0"/>
              <a:t>Python</a:t>
            </a:r>
            <a:r>
              <a:rPr lang="zh-CN" altLang="en-US" dirty="0"/>
              <a:t>爬虫框架，是使用</a:t>
            </a:r>
            <a:r>
              <a:rPr lang="en-US" altLang="zh-CN" dirty="0"/>
              <a:t>Python</a:t>
            </a:r>
            <a:r>
              <a:rPr lang="zh-CN" altLang="en-US" dirty="0"/>
              <a:t>开发的快速、高层次的信息爬取框架，可以高效地爬取</a:t>
            </a:r>
            <a:r>
              <a:rPr lang="en-US" altLang="zh-CN" dirty="0"/>
              <a:t>Web</a:t>
            </a:r>
            <a:r>
              <a:rPr lang="zh-CN" altLang="en-US" dirty="0"/>
              <a:t>页面并提取出结构化的数据</a:t>
            </a:r>
            <a:r>
              <a:rPr lang="zh-CN" altLang="en-US" dirty="0" smtClean="0"/>
              <a:t>。</a:t>
            </a:r>
            <a:endParaRPr lang="en-US" altLang="zh-CN" dirty="0" smtClean="0"/>
          </a:p>
          <a:p>
            <a:r>
              <a:rPr lang="en-US" altLang="zh-CN" b="1" dirty="0"/>
              <a:t>PySpider</a:t>
            </a:r>
            <a:r>
              <a:rPr lang="zh-CN" altLang="en-US" b="1" dirty="0"/>
              <a:t>框架：</a:t>
            </a:r>
            <a:r>
              <a:rPr lang="en-US" altLang="zh-CN" dirty="0"/>
              <a:t>PySpider</a:t>
            </a:r>
            <a:r>
              <a:rPr lang="zh-CN" altLang="en-US" dirty="0"/>
              <a:t>是以</a:t>
            </a:r>
            <a:r>
              <a:rPr lang="en-US" altLang="zh-CN" dirty="0"/>
              <a:t>Python</a:t>
            </a:r>
            <a:r>
              <a:rPr lang="zh-CN" altLang="en-US" dirty="0"/>
              <a:t>脚本驱动的抓取环模型爬虫框</a:t>
            </a:r>
            <a:r>
              <a:rPr lang="zh-CN" altLang="en-US" dirty="0" smtClean="0"/>
              <a:t>架</a:t>
            </a:r>
            <a:endParaRPr lang="en-US" altLang="zh-CN" dirty="0" smtClean="0"/>
          </a:p>
          <a:p>
            <a:r>
              <a:rPr lang="en-US" altLang="zh-CN" b="1" dirty="0"/>
              <a:t>Crawley</a:t>
            </a:r>
            <a:r>
              <a:rPr lang="zh-CN" altLang="en-US" b="1" dirty="0"/>
              <a:t>框架：</a:t>
            </a:r>
            <a:r>
              <a:rPr lang="en-US" altLang="zh-CN" dirty="0"/>
              <a:t>Crawley</a:t>
            </a:r>
            <a:r>
              <a:rPr lang="zh-CN" altLang="en-US" dirty="0"/>
              <a:t>也是</a:t>
            </a:r>
            <a:r>
              <a:rPr lang="en-US" altLang="zh-CN" dirty="0"/>
              <a:t>Python</a:t>
            </a:r>
            <a:r>
              <a:rPr lang="zh-CN" altLang="en-US" dirty="0"/>
              <a:t>开发的爬虫框架，该框架致力于改变人们从互联网中提取数据的方</a:t>
            </a:r>
            <a:r>
              <a:rPr lang="zh-CN" altLang="en-US" dirty="0" smtClean="0"/>
              <a:t>式</a:t>
            </a:r>
            <a:endParaRPr lang="en-US" altLang="zh-CN" dirty="0" smtClean="0"/>
          </a:p>
          <a:p>
            <a:r>
              <a:rPr lang="en-US" altLang="zh-CN" b="1" dirty="0"/>
              <a:t>Portia</a:t>
            </a:r>
            <a:r>
              <a:rPr lang="zh-CN" altLang="en-US" b="1" dirty="0"/>
              <a:t>框架：</a:t>
            </a:r>
            <a:r>
              <a:rPr lang="en-US" altLang="zh-CN" dirty="0"/>
              <a:t>Portis</a:t>
            </a:r>
            <a:r>
              <a:rPr lang="zh-CN" altLang="en-US" dirty="0"/>
              <a:t>框架是一款允许没有任何编程基础的用户可视化地爬取网页的爬虫框</a:t>
            </a:r>
            <a:r>
              <a:rPr lang="zh-CN" altLang="en-US" dirty="0" smtClean="0"/>
              <a:t>架</a:t>
            </a:r>
            <a:endParaRPr lang="en-US" altLang="zh-CN" dirty="0" smtClean="0"/>
          </a:p>
          <a:p>
            <a:r>
              <a:rPr lang="en-US" altLang="zh-CN" b="1" dirty="0"/>
              <a:t>Newspaper</a:t>
            </a:r>
            <a:r>
              <a:rPr lang="zh-CN" altLang="en-US" b="1" dirty="0"/>
              <a:t>框架</a:t>
            </a:r>
            <a:r>
              <a:rPr lang="zh-CN" altLang="en-US" dirty="0"/>
              <a:t>：</a:t>
            </a:r>
            <a:r>
              <a:rPr lang="en-US" altLang="zh-CN" dirty="0"/>
              <a:t>Newspaper</a:t>
            </a:r>
            <a:r>
              <a:rPr lang="zh-CN" altLang="en-US" dirty="0"/>
              <a:t>框架是一款用来提取新闻、文章以及内容分析的</a:t>
            </a:r>
            <a:r>
              <a:rPr lang="en-US" altLang="zh-CN" dirty="0"/>
              <a:t>Python</a:t>
            </a:r>
            <a:r>
              <a:rPr lang="zh-CN" altLang="en-US" dirty="0"/>
              <a:t>爬虫框架</a:t>
            </a:r>
            <a:endParaRPr lang="en-US" altLang="zh-CN" dirty="0"/>
          </a:p>
        </p:txBody>
      </p:sp>
      <p:sp>
        <p:nvSpPr>
          <p:cNvPr id="4" name="页脚占位符 3">
            <a:extLst>
              <a:ext uri="{FF2B5EF4-FFF2-40B4-BE49-F238E27FC236}">
                <a16:creationId xmlns:a16="http://schemas.microsoft.com/office/drawing/2014/main" xmlns="" id="{0D7C1723-667E-4097-98C3-CF7919D3E50D}"/>
              </a:ext>
            </a:extLst>
          </p:cNvPr>
          <p:cNvSpPr>
            <a:spLocks noGrp="1"/>
          </p:cNvSpPr>
          <p:nvPr>
            <p:ph type="ftr" sz="quarter" idx="11"/>
          </p:nvPr>
        </p:nvSpPr>
        <p:spPr/>
        <p:txBody>
          <a:bodyPr/>
          <a:lstStyle/>
          <a:p>
            <a:r>
              <a:rPr lang="en-US" altLang="zh-CN"/>
              <a:t>http://mashibing.com</a:t>
            </a:r>
            <a:endParaRPr lang="zh-CN" altLang="en-US" dirty="0"/>
          </a:p>
        </p:txBody>
      </p:sp>
      <p:pic>
        <p:nvPicPr>
          <p:cNvPr id="19" name="图片 18">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383820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课堂案例</a:t>
            </a:r>
            <a:r>
              <a:rPr lang="en-US" altLang="zh-CN" dirty="0" smtClean="0"/>
              <a:t>-</a:t>
            </a:r>
            <a:r>
              <a:rPr lang="zh-CN" altLang="en-US" dirty="0" smtClean="0"/>
              <a:t>爬取猎聘网你心仪的职位</a:t>
            </a:r>
            <a:endParaRPr lang="zh-CN" altLang="en-US" dirty="0"/>
          </a:p>
        </p:txBody>
      </p:sp>
      <p:sp>
        <p:nvSpPr>
          <p:cNvPr id="3" name="内容占位符 2"/>
          <p:cNvSpPr>
            <a:spLocks noGrp="1"/>
          </p:cNvSpPr>
          <p:nvPr>
            <p:ph idx="1"/>
          </p:nvPr>
        </p:nvSpPr>
        <p:spPr>
          <a:xfrm>
            <a:off x="837828" y="1837027"/>
            <a:ext cx="10512862" cy="4351338"/>
          </a:xfrm>
        </p:spPr>
        <p:txBody>
          <a:bodyPr>
            <a:normAutofit/>
          </a:bodyPr>
          <a:lstStyle/>
          <a:p>
            <a:r>
              <a:rPr lang="zh-CN" altLang="en-US" b="1" dirty="0" smtClean="0"/>
              <a:t>需求分析</a:t>
            </a:r>
            <a:endParaRPr lang="en-US" altLang="zh-CN" b="1" dirty="0" smtClean="0"/>
          </a:p>
          <a:p>
            <a:pPr lvl="1"/>
            <a:r>
              <a:rPr lang="zh-CN" altLang="en-US" dirty="0" smtClean="0"/>
              <a:t>爬取猎聘网中有关</a:t>
            </a:r>
            <a:r>
              <a:rPr lang="en-US" altLang="zh-CN" dirty="0" smtClean="0"/>
              <a:t>Python</a:t>
            </a:r>
            <a:r>
              <a:rPr lang="zh-CN" altLang="en-US" dirty="0" smtClean="0"/>
              <a:t>的职位信息</a:t>
            </a:r>
            <a:endParaRPr lang="en-US" altLang="zh-CN" dirty="0" smtClean="0"/>
          </a:p>
          <a:p>
            <a:pPr lvl="1"/>
            <a:r>
              <a:rPr lang="zh-CN" altLang="en-US" dirty="0" smtClean="0"/>
              <a:t>网站</a:t>
            </a:r>
            <a:r>
              <a:rPr lang="en-US" altLang="zh-CN" dirty="0" smtClean="0"/>
              <a:t>url</a:t>
            </a:r>
            <a:r>
              <a:rPr lang="zh-CN" altLang="en-US" dirty="0" smtClean="0"/>
              <a:t>：</a:t>
            </a:r>
            <a:r>
              <a:rPr lang="en-US" altLang="zh-CN" dirty="0">
                <a:hlinkClick r:id="rId3"/>
              </a:rPr>
              <a:t>https://www.liepin.com</a:t>
            </a:r>
            <a:r>
              <a:rPr lang="en-US" altLang="zh-CN" dirty="0" smtClean="0">
                <a:hlinkClick r:id="rId3"/>
              </a:rPr>
              <a:t>/</a:t>
            </a:r>
            <a:endParaRPr lang="en-US" altLang="zh-CN" dirty="0" smtClean="0"/>
          </a:p>
          <a:p>
            <a:pPr lvl="1"/>
            <a:r>
              <a:rPr lang="zh-CN" altLang="en-US" dirty="0" smtClean="0"/>
              <a:t>分析网页数据</a:t>
            </a:r>
            <a:endParaRPr lang="en-US" altLang="zh-CN" dirty="0" smtClean="0"/>
          </a:p>
          <a:p>
            <a:r>
              <a:rPr lang="zh-CN" altLang="en-US" b="1" dirty="0" smtClean="0"/>
              <a:t>创建</a:t>
            </a:r>
            <a:r>
              <a:rPr lang="en-US" altLang="zh-CN" b="1" dirty="0" smtClean="0"/>
              <a:t>Scrapy</a:t>
            </a:r>
            <a:r>
              <a:rPr lang="zh-CN" altLang="en-US" b="1" dirty="0" smtClean="0"/>
              <a:t>项目</a:t>
            </a:r>
            <a:endParaRPr lang="en-US" altLang="zh-CN" b="1" dirty="0" smtClean="0"/>
          </a:p>
          <a:p>
            <a:pPr lvl="1"/>
            <a:r>
              <a:rPr lang="zh-CN" altLang="en-US" dirty="0"/>
              <a:t>创</a:t>
            </a:r>
            <a:r>
              <a:rPr lang="zh-CN" altLang="en-US" dirty="0" smtClean="0"/>
              <a:t>建</a:t>
            </a:r>
            <a:r>
              <a:rPr lang="en-US" altLang="zh-CN" dirty="0" smtClean="0"/>
              <a:t>Scrapy</a:t>
            </a:r>
            <a:r>
              <a:rPr lang="zh-CN" altLang="en-US" dirty="0" smtClean="0"/>
              <a:t>项目</a:t>
            </a:r>
            <a:endParaRPr lang="en-US" altLang="zh-CN" dirty="0" smtClean="0"/>
          </a:p>
          <a:p>
            <a:pPr lvl="1"/>
            <a:r>
              <a:rPr lang="zh-CN" altLang="en-US" dirty="0"/>
              <a:t>创</a:t>
            </a:r>
            <a:r>
              <a:rPr lang="zh-CN" altLang="en-US" dirty="0" smtClean="0"/>
              <a:t>建</a:t>
            </a:r>
            <a:r>
              <a:rPr lang="en-US" altLang="zh-CN" dirty="0" smtClean="0"/>
              <a:t>spider</a:t>
            </a:r>
            <a:r>
              <a:rPr lang="zh-CN" altLang="en-US" dirty="0" smtClean="0"/>
              <a:t>文件</a:t>
            </a:r>
            <a:endParaRPr lang="en-US" altLang="zh-CN" dirty="0" smtClean="0"/>
          </a:p>
          <a:p>
            <a:pPr lvl="1"/>
            <a:r>
              <a:rPr lang="zh-CN" altLang="en-US" dirty="0" smtClean="0"/>
              <a:t>编写</a:t>
            </a:r>
            <a:r>
              <a:rPr lang="en-US" altLang="zh-CN" dirty="0" smtClean="0"/>
              <a:t>spider</a:t>
            </a:r>
            <a:r>
              <a:rPr lang="zh-CN" altLang="en-US" dirty="0" smtClean="0"/>
              <a:t>代码</a:t>
            </a:r>
            <a:endParaRPr lang="en-US" altLang="zh-CN" dirty="0"/>
          </a:p>
          <a:p>
            <a:pPr lvl="1"/>
            <a:r>
              <a:rPr lang="zh-CN" altLang="en-US" dirty="0" smtClean="0"/>
              <a:t>编写</a:t>
            </a:r>
            <a:r>
              <a:rPr lang="en-US" altLang="zh-CN" dirty="0" smtClean="0"/>
              <a:t>pipelines</a:t>
            </a:r>
          </a:p>
          <a:p>
            <a:pPr lvl="1"/>
            <a:r>
              <a:rPr lang="zh-CN" altLang="en-US" dirty="0" smtClean="0"/>
              <a:t>数据存储 </a:t>
            </a:r>
            <a:r>
              <a:rPr lang="en-US" altLang="zh-CN" dirty="0" smtClean="0"/>
              <a:t>Mongodb</a:t>
            </a:r>
          </a:p>
          <a:p>
            <a:pPr marL="0" indent="0">
              <a:buNone/>
            </a:pPr>
            <a:endParaRPr lang="en-US" altLang="zh-CN" b="1" dirty="0" smtClean="0"/>
          </a:p>
          <a:p>
            <a:endParaRPr lang="en-US" altLang="zh-CN" b="1" dirty="0" smtClean="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011" y="3501008"/>
            <a:ext cx="7156450" cy="139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29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b="1" dirty="0" smtClean="0"/>
              <a:t>Scrapy</a:t>
            </a:r>
            <a:r>
              <a:rPr lang="zh-CN" altLang="en-US" b="1" dirty="0" smtClean="0"/>
              <a:t>动态</a:t>
            </a:r>
            <a:r>
              <a:rPr lang="en-US" altLang="zh-CN" b="1" dirty="0" smtClean="0"/>
              <a:t>Proxy</a:t>
            </a:r>
            <a:r>
              <a:rPr lang="zh-CN" altLang="en-US" b="1" dirty="0" smtClean="0"/>
              <a:t>的设置</a:t>
            </a:r>
            <a:endParaRPr lang="en-US" altLang="zh-CN" b="1" dirty="0" smtClean="0"/>
          </a:p>
          <a:p>
            <a:pPr lvl="1"/>
            <a:r>
              <a:rPr lang="zh-CN" altLang="en-US" b="1" dirty="0" smtClean="0"/>
              <a:t>代理的分类</a:t>
            </a:r>
            <a:endParaRPr lang="en-US" altLang="zh-CN" b="1" dirty="0" smtClean="0"/>
          </a:p>
          <a:p>
            <a:pPr lvl="2"/>
            <a:r>
              <a:rPr lang="zh-CN" altLang="en-US" dirty="0" smtClean="0"/>
              <a:t>普通代理</a:t>
            </a:r>
            <a:r>
              <a:rPr lang="en-US" altLang="zh-CN" dirty="0" smtClean="0"/>
              <a:t>(</a:t>
            </a:r>
            <a:r>
              <a:rPr lang="zh-CN" altLang="en-US" dirty="0" smtClean="0"/>
              <a:t>免费无需要用户和密码</a:t>
            </a:r>
            <a:r>
              <a:rPr lang="en-US" altLang="zh-CN" dirty="0" smtClean="0"/>
              <a:t>)</a:t>
            </a:r>
          </a:p>
          <a:p>
            <a:pPr marL="1371189" lvl="3" indent="0">
              <a:buNone/>
            </a:pPr>
            <a:r>
              <a:rPr lang="en-US" altLang="zh-CN" b="1" dirty="0"/>
              <a:t>r</a:t>
            </a:r>
            <a:r>
              <a:rPr lang="en-US" altLang="zh-CN" b="1" dirty="0" smtClean="0"/>
              <a:t>equest.meta[‘proxy’]=‘type://ip:port’</a:t>
            </a:r>
          </a:p>
          <a:p>
            <a:pPr lvl="2"/>
            <a:endParaRPr lang="en-US" altLang="zh-CN" dirty="0" smtClean="0"/>
          </a:p>
          <a:p>
            <a:pPr lvl="2"/>
            <a:r>
              <a:rPr lang="zh-CN" altLang="en-US" dirty="0" smtClean="0"/>
              <a:t>独享代码</a:t>
            </a:r>
            <a:r>
              <a:rPr lang="en-US" altLang="zh-CN" dirty="0" smtClean="0"/>
              <a:t>(</a:t>
            </a:r>
            <a:r>
              <a:rPr lang="zh-CN" altLang="en-US" dirty="0" smtClean="0"/>
              <a:t>付</a:t>
            </a:r>
            <a:r>
              <a:rPr lang="zh-CN" altLang="en-US" dirty="0" smtClean="0"/>
              <a:t>费需要</a:t>
            </a:r>
            <a:r>
              <a:rPr lang="zh-CN" altLang="en-US" dirty="0" smtClean="0"/>
              <a:t>用户名和密码</a:t>
            </a:r>
            <a:r>
              <a:rPr lang="en-US" altLang="zh-CN" dirty="0" smtClean="0"/>
              <a:t>)</a:t>
            </a:r>
          </a:p>
          <a:p>
            <a:pPr lvl="3"/>
            <a:r>
              <a:rPr lang="en-US" altLang="zh-CN" b="1" dirty="0" smtClean="0"/>
              <a:t>request.meta[‘proxy’]=‘type://name:password@ip:port’</a:t>
            </a:r>
            <a:endParaRPr lang="en-US" altLang="zh-CN" b="1" dirty="0"/>
          </a:p>
          <a:p>
            <a:pPr lvl="1"/>
            <a:endParaRPr lang="en-US" altLang="zh-CN" b="1" dirty="0" smtClean="0"/>
          </a:p>
          <a:p>
            <a:pPr lvl="1"/>
            <a:r>
              <a:rPr lang="zh-CN" altLang="en-US" b="1" dirty="0" smtClean="0"/>
              <a:t>常用的代理商</a:t>
            </a:r>
            <a:endParaRPr lang="en-US" altLang="zh-CN" b="1" dirty="0" smtClean="0"/>
          </a:p>
          <a:p>
            <a:pPr lvl="2"/>
            <a:r>
              <a:rPr lang="zh-CN" altLang="en-US" dirty="0" smtClean="0"/>
              <a:t>快代理</a:t>
            </a:r>
            <a:r>
              <a:rPr lang="en-US" altLang="zh-CN" dirty="0" smtClean="0"/>
              <a:t>: </a:t>
            </a:r>
            <a:r>
              <a:rPr lang="en-US" altLang="zh-CN" dirty="0">
                <a:hlinkClick r:id="rId3"/>
              </a:rPr>
              <a:t>https://www.kuaidaili.com/</a:t>
            </a:r>
            <a:endParaRPr lang="en-US" altLang="zh-CN" dirty="0" smtClean="0"/>
          </a:p>
          <a:p>
            <a:pPr lvl="2"/>
            <a:r>
              <a:rPr lang="zh-CN" altLang="en-US" dirty="0" smtClean="0"/>
              <a:t>太阳代理 </a:t>
            </a:r>
            <a:r>
              <a:rPr lang="en-US" altLang="zh-CN" dirty="0" smtClean="0"/>
              <a:t>:</a:t>
            </a:r>
            <a:r>
              <a:rPr lang="en-US" altLang="zh-CN" dirty="0">
                <a:hlinkClick r:id="rId4"/>
              </a:rPr>
              <a:t>http://www.taiyangruanjian.com/</a:t>
            </a:r>
            <a:endParaRPr lang="en-US" altLang="zh-CN" dirty="0" smtClean="0"/>
          </a:p>
          <a:p>
            <a:pPr lvl="2"/>
            <a:r>
              <a:rPr lang="zh-CN" altLang="en-US" dirty="0"/>
              <a:t>芝</a:t>
            </a:r>
            <a:r>
              <a:rPr lang="zh-CN" altLang="en-US" dirty="0" smtClean="0"/>
              <a:t>麻代理 </a:t>
            </a:r>
            <a:r>
              <a:rPr lang="en-US" altLang="zh-CN" dirty="0" smtClean="0"/>
              <a:t>:</a:t>
            </a:r>
            <a:r>
              <a:rPr lang="en-US" altLang="zh-CN" dirty="0">
                <a:hlinkClick r:id="rId5"/>
              </a:rPr>
              <a:t>http://www.zhimaruanjian.com/</a:t>
            </a:r>
            <a:endParaRPr lang="en-US" altLang="zh-CN" dirty="0" smtClean="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
        <p:nvSpPr>
          <p:cNvPr id="7" name="标题 1"/>
          <p:cNvSpPr txBox="1">
            <a:spLocks/>
          </p:cNvSpPr>
          <p:nvPr/>
        </p:nvSpPr>
        <p:spPr>
          <a:xfrm>
            <a:off x="990382" y="332656"/>
            <a:ext cx="10512862" cy="1325563"/>
          </a:xfrm>
          <a:prstGeom prst="rect">
            <a:avLst/>
          </a:prstGeom>
        </p:spPr>
        <p:txBody>
          <a:bodyPr vert="horz" lIns="91440" tIns="45720" rIns="91440" bIns="45720" rtlCol="0" anchor="ct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zh-CN" altLang="en-US" dirty="0" smtClean="0"/>
              <a:t>课堂案例</a:t>
            </a:r>
            <a:r>
              <a:rPr lang="en-US" altLang="zh-CN" dirty="0" smtClean="0"/>
              <a:t>-</a:t>
            </a:r>
            <a:r>
              <a:rPr lang="zh-CN" altLang="en-US" dirty="0" smtClean="0"/>
              <a:t>爬取猎聘网你心仪的职位</a:t>
            </a:r>
            <a:endParaRPr lang="zh-CN" altLang="en-US"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4492" y="2276872"/>
            <a:ext cx="4193638"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01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7A781B-CE2C-4AB8-B389-7C508E0CF972}"/>
              </a:ext>
            </a:extLst>
          </p:cNvPr>
          <p:cNvSpPr>
            <a:spLocks noGrp="1"/>
          </p:cNvSpPr>
          <p:nvPr>
            <p:ph type="title"/>
          </p:nvPr>
        </p:nvSpPr>
        <p:spPr>
          <a:xfrm>
            <a:off x="1125860" y="3068960"/>
            <a:ext cx="10512862" cy="1325563"/>
          </a:xfrm>
        </p:spPr>
        <p:txBody>
          <a:bodyPr/>
          <a:lstStyle/>
          <a:p>
            <a:r>
              <a:rPr lang="zh-CN" altLang="en-US" dirty="0" smtClean="0"/>
              <a:t>风里雨里，娟儿姐在马士兵教育等你</a:t>
            </a:r>
            <a:r>
              <a:rPr lang="en-US" altLang="zh-CN" dirty="0" smtClean="0"/>
              <a:t>!!!</a:t>
            </a:r>
            <a:endParaRPr lang="zh-CN" altLang="en-US" dirty="0"/>
          </a:p>
        </p:txBody>
      </p:sp>
      <p:sp>
        <p:nvSpPr>
          <p:cNvPr id="4" name="页脚占位符 3">
            <a:extLst>
              <a:ext uri="{FF2B5EF4-FFF2-40B4-BE49-F238E27FC236}">
                <a16:creationId xmlns:a16="http://schemas.microsoft.com/office/drawing/2014/main" xmlns="" id="{0D7C1723-667E-4097-98C3-CF7919D3E50D}"/>
              </a:ext>
            </a:extLst>
          </p:cNvPr>
          <p:cNvSpPr>
            <a:spLocks noGrp="1"/>
          </p:cNvSpPr>
          <p:nvPr>
            <p:ph type="ftr" sz="quarter" idx="11"/>
          </p:nvPr>
        </p:nvSpPr>
        <p:spPr/>
        <p:txBody>
          <a:bodyPr/>
          <a:lstStyle/>
          <a:p>
            <a:r>
              <a:rPr lang="en-US" altLang="zh-CN"/>
              <a:t>http://mashibing.com</a:t>
            </a:r>
            <a:endParaRPr lang="zh-CN" altLang="en-US" dirty="0"/>
          </a:p>
        </p:txBody>
      </p:sp>
      <p:pic>
        <p:nvPicPr>
          <p:cNvPr id="19" name="图片 18">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6354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的安装</a:t>
            </a:r>
            <a:endParaRPr lang="zh-CN" altLang="en-US" dirty="0"/>
          </a:p>
        </p:txBody>
      </p:sp>
      <p:sp>
        <p:nvSpPr>
          <p:cNvPr id="3" name="内容占位符 2"/>
          <p:cNvSpPr>
            <a:spLocks noGrp="1"/>
          </p:cNvSpPr>
          <p:nvPr>
            <p:ph idx="1"/>
          </p:nvPr>
        </p:nvSpPr>
        <p:spPr/>
        <p:txBody>
          <a:bodyPr/>
          <a:lstStyle/>
          <a:p>
            <a:r>
              <a:rPr lang="en-US" altLang="zh-CN" b="1" dirty="0" smtClean="0"/>
              <a:t>Scrapy</a:t>
            </a:r>
            <a:r>
              <a:rPr lang="zh-CN" altLang="en-US" b="1" dirty="0" smtClean="0"/>
              <a:t>的安装</a:t>
            </a:r>
            <a:endParaRPr lang="en-US" altLang="zh-CN" b="1" dirty="0" smtClean="0"/>
          </a:p>
          <a:p>
            <a:pPr lvl="1"/>
            <a:r>
              <a:rPr lang="zh-CN" altLang="en-US" dirty="0" smtClean="0"/>
              <a:t>首先先来安装</a:t>
            </a:r>
            <a:r>
              <a:rPr lang="en-US" altLang="zh-CN" dirty="0" smtClean="0"/>
              <a:t>Twisted ,</a:t>
            </a:r>
            <a:r>
              <a:rPr lang="zh-CN" altLang="en-US" dirty="0" smtClean="0"/>
              <a:t>在线安装容易出错，可采用离线安装</a:t>
            </a:r>
            <a:endParaRPr lang="en-US" altLang="zh-CN" dirty="0" smtClean="0"/>
          </a:p>
          <a:p>
            <a:pPr lvl="1"/>
            <a:r>
              <a:rPr lang="zh-CN" altLang="en-US" dirty="0" smtClean="0"/>
              <a:t>下载网址</a:t>
            </a:r>
            <a:r>
              <a:rPr lang="en-US" altLang="zh-CN" dirty="0" smtClean="0"/>
              <a:t>:</a:t>
            </a:r>
            <a:r>
              <a:rPr lang="en-US" altLang="zh-CN" dirty="0" smtClean="0">
                <a:hlinkClick r:id="rId2"/>
              </a:rPr>
              <a:t>https</a:t>
            </a:r>
            <a:r>
              <a:rPr lang="en-US" altLang="zh-CN" dirty="0">
                <a:hlinkClick r:id="rId2"/>
              </a:rPr>
              <a:t>://pypi.tuna.tsinghua.edu.cn/simple/twisted</a:t>
            </a:r>
            <a:r>
              <a:rPr lang="en-US" altLang="zh-CN" dirty="0" smtClean="0">
                <a:hlinkClick r:id="rId2"/>
              </a:rPr>
              <a:t>/</a:t>
            </a:r>
            <a:endParaRPr lang="en-US" altLang="zh-CN" dirty="0"/>
          </a:p>
          <a:p>
            <a:pPr lvl="1"/>
            <a:r>
              <a:rPr lang="zh-CN" altLang="en-US" b="1" dirty="0" smtClean="0"/>
              <a:t>安装方式：</a:t>
            </a:r>
            <a:endParaRPr lang="en-US" altLang="zh-CN" b="1" dirty="0" smtClean="0"/>
          </a:p>
          <a:p>
            <a:pPr lvl="2"/>
            <a:r>
              <a:rPr lang="zh-CN" altLang="en-US" dirty="0" smtClean="0"/>
              <a:t>切换到下载的目录</a:t>
            </a:r>
            <a:endParaRPr lang="en-US" altLang="zh-CN" dirty="0" smtClean="0"/>
          </a:p>
          <a:p>
            <a:pPr lvl="2"/>
            <a:r>
              <a:rPr lang="en-US" altLang="zh-CN" dirty="0"/>
              <a:t>p</a:t>
            </a:r>
            <a:r>
              <a:rPr lang="en-US" altLang="zh-CN" dirty="0" smtClean="0"/>
              <a:t>ip install  </a:t>
            </a:r>
            <a:r>
              <a:rPr lang="zh-CN" altLang="en-US" dirty="0" smtClean="0"/>
              <a:t>具体文件名</a:t>
            </a:r>
            <a:endParaRPr lang="en-US" altLang="zh-CN" dirty="0" smtClean="0"/>
          </a:p>
          <a:p>
            <a:pPr lvl="1"/>
            <a:r>
              <a:rPr lang="zh-CN" altLang="en-US" b="1" dirty="0" smtClean="0"/>
              <a:t>安装</a:t>
            </a:r>
            <a:r>
              <a:rPr lang="en-US" altLang="zh-CN" b="1" dirty="0" smtClean="0"/>
              <a:t>Scrapy</a:t>
            </a:r>
          </a:p>
          <a:p>
            <a:pPr lvl="2"/>
            <a:r>
              <a:rPr lang="zh-CN" altLang="en-US" dirty="0" smtClean="0"/>
              <a:t>在线安装</a:t>
            </a:r>
            <a:endParaRPr lang="en-US" altLang="zh-CN" dirty="0" smtClean="0"/>
          </a:p>
          <a:p>
            <a:pPr lvl="2"/>
            <a:r>
              <a:rPr lang="en-US" altLang="zh-CN" dirty="0"/>
              <a:t>p</a:t>
            </a:r>
            <a:r>
              <a:rPr lang="en-US" altLang="zh-CN" dirty="0" smtClean="0"/>
              <a:t>ip install scrapy</a:t>
            </a:r>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452" y="3140968"/>
            <a:ext cx="4244975" cy="2995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图片 6">
            <a:extLst>
              <a:ext uri="{FF2B5EF4-FFF2-40B4-BE49-F238E27FC236}">
                <a16:creationId xmlns:a16="http://schemas.microsoft.com/office/drawing/2014/main" xmlns="" id="{691405EC-FE2F-4D47-9705-9A859305AA9D}"/>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355683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框架的结构及工作原理</a:t>
            </a:r>
            <a:endParaRPr lang="zh-CN" altLang="en-US" dirty="0"/>
          </a:p>
        </p:txBody>
      </p:sp>
      <p:sp>
        <p:nvSpPr>
          <p:cNvPr id="3" name="内容占位符 2"/>
          <p:cNvSpPr>
            <a:spLocks noGrp="1"/>
          </p:cNvSpPr>
          <p:nvPr>
            <p:ph idx="1"/>
          </p:nvPr>
        </p:nvSpPr>
        <p:spPr/>
        <p:txBody>
          <a:bodyPr/>
          <a:lstStyle/>
          <a:p>
            <a:r>
              <a:rPr lang="en-US" altLang="zh-CN" dirty="0" smtClean="0"/>
              <a:t>Scrapy</a:t>
            </a:r>
            <a:r>
              <a:rPr lang="zh-CN" altLang="en-US" dirty="0" smtClean="0"/>
              <a:t>框架的结构</a:t>
            </a:r>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964" y="2276872"/>
            <a:ext cx="6948772" cy="4139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178713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框架的结构及工作原理</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smtClean="0"/>
              <a:t>Scrapy</a:t>
            </a:r>
            <a:r>
              <a:rPr lang="zh-CN" altLang="en-US" b="1" dirty="0" smtClean="0"/>
              <a:t>框架的工作原理</a:t>
            </a:r>
            <a:endParaRPr lang="en-US" altLang="zh-CN" b="1" dirty="0" smtClean="0"/>
          </a:p>
          <a:p>
            <a:pPr lvl="1"/>
            <a:r>
              <a:rPr lang="en-US" altLang="zh-CN" b="1" dirty="0" smtClean="0"/>
              <a:t>Scrapy Engin(</a:t>
            </a:r>
            <a:r>
              <a:rPr lang="zh-CN" altLang="en-US" b="1" dirty="0"/>
              <a:t>引</a:t>
            </a:r>
            <a:r>
              <a:rPr lang="zh-CN" altLang="en-US" b="1" dirty="0" smtClean="0"/>
              <a:t>擎</a:t>
            </a:r>
            <a:r>
              <a:rPr lang="en-US" altLang="zh-CN" b="1" dirty="0" smtClean="0"/>
              <a:t>):</a:t>
            </a:r>
            <a:r>
              <a:rPr lang="en-US" altLang="zh-CN" dirty="0" smtClean="0"/>
              <a:t>Scrapy</a:t>
            </a:r>
            <a:r>
              <a:rPr lang="zh-CN" altLang="en-US" dirty="0" smtClean="0"/>
              <a:t>框架的核心部分。负责在</a:t>
            </a:r>
            <a:r>
              <a:rPr lang="en-US" altLang="zh-CN" dirty="0" smtClean="0"/>
              <a:t>Spider</a:t>
            </a:r>
            <a:r>
              <a:rPr lang="zh-CN" altLang="en-US" dirty="0" smtClean="0"/>
              <a:t>和</a:t>
            </a:r>
            <a:r>
              <a:rPr lang="en-US" altLang="zh-CN" dirty="0" smtClean="0"/>
              <a:t>Item Pipeline</a:t>
            </a:r>
            <a:r>
              <a:rPr lang="zh-CN" altLang="en-US" dirty="0" smtClean="0"/>
              <a:t>、</a:t>
            </a:r>
            <a:r>
              <a:rPr lang="en-US" altLang="zh-CN" dirty="0" smtClean="0"/>
              <a:t>Downloader</a:t>
            </a:r>
            <a:r>
              <a:rPr lang="zh-CN" altLang="en-US" dirty="0" smtClean="0"/>
              <a:t>、</a:t>
            </a:r>
            <a:r>
              <a:rPr lang="en-US" altLang="zh-CN" dirty="0" smtClean="0"/>
              <a:t>Scheduler</a:t>
            </a:r>
            <a:r>
              <a:rPr lang="zh-CN" altLang="en-US" dirty="0" smtClean="0"/>
              <a:t>中间通信、传递数据等。</a:t>
            </a:r>
            <a:endParaRPr lang="en-US" altLang="zh-CN" dirty="0" smtClean="0"/>
          </a:p>
          <a:p>
            <a:pPr lvl="1"/>
            <a:r>
              <a:rPr lang="en-US" altLang="zh-CN" b="1" dirty="0" smtClean="0"/>
              <a:t>Spider(</a:t>
            </a:r>
            <a:r>
              <a:rPr lang="zh-CN" altLang="en-US" b="1" dirty="0" smtClean="0"/>
              <a:t>爬虫</a:t>
            </a:r>
            <a:r>
              <a:rPr lang="en-US" altLang="zh-CN" b="1" dirty="0" smtClean="0"/>
              <a:t>)</a:t>
            </a:r>
            <a:r>
              <a:rPr lang="zh-CN" altLang="en-US" b="1" dirty="0" smtClean="0"/>
              <a:t>：</a:t>
            </a:r>
            <a:r>
              <a:rPr lang="zh-CN" altLang="en-US" dirty="0" smtClean="0"/>
              <a:t>发送需要爬取的链接给引擎，最后引擎把其他模块请求回来的数据再发送给爬虫，爬虫就去解析想要的数据。</a:t>
            </a:r>
            <a:endParaRPr lang="en-US" altLang="zh-CN" dirty="0" smtClean="0"/>
          </a:p>
          <a:p>
            <a:pPr lvl="1"/>
            <a:r>
              <a:rPr lang="en-US" altLang="zh-CN" b="1" dirty="0" smtClean="0"/>
              <a:t>Scheduler(</a:t>
            </a:r>
            <a:r>
              <a:rPr lang="zh-CN" altLang="en-US" b="1" dirty="0" smtClean="0"/>
              <a:t>调度器</a:t>
            </a:r>
            <a:r>
              <a:rPr lang="en-US" altLang="zh-CN" b="1" dirty="0" smtClean="0"/>
              <a:t>):</a:t>
            </a:r>
            <a:r>
              <a:rPr lang="zh-CN" altLang="en-US" dirty="0" smtClean="0"/>
              <a:t>负责接收引擎发送过来的请求，并按照一定的方式进行排列和整理，负责调度请求的顺序等。</a:t>
            </a:r>
            <a:endParaRPr lang="en-US" altLang="zh-CN" dirty="0" smtClean="0"/>
          </a:p>
          <a:p>
            <a:pPr lvl="1"/>
            <a:r>
              <a:rPr lang="en-US" altLang="zh-CN" b="1" dirty="0" smtClean="0"/>
              <a:t>Downloader(</a:t>
            </a:r>
            <a:r>
              <a:rPr lang="zh-CN" altLang="en-US" b="1" dirty="0" smtClean="0"/>
              <a:t>下载器）</a:t>
            </a:r>
            <a:r>
              <a:rPr lang="en-US" altLang="zh-CN" b="1" dirty="0" smtClean="0"/>
              <a:t>:</a:t>
            </a:r>
            <a:r>
              <a:rPr lang="zh-CN" altLang="en-US" dirty="0" smtClean="0"/>
              <a:t>负责接收引擎过来的下载请求，然后去网络上下载对应的数据再交给引擎。</a:t>
            </a:r>
            <a:endParaRPr lang="en-US" altLang="zh-CN" dirty="0" smtClean="0"/>
          </a:p>
          <a:p>
            <a:pPr lvl="1"/>
            <a:r>
              <a:rPr lang="en-US" altLang="zh-CN" b="1" dirty="0" smtClean="0"/>
              <a:t>Item Pipeline</a:t>
            </a:r>
            <a:r>
              <a:rPr lang="en-US" altLang="zh-CN" b="1" dirty="0"/>
              <a:t>(</a:t>
            </a:r>
            <a:r>
              <a:rPr lang="zh-CN" altLang="en-US" b="1" dirty="0" smtClean="0"/>
              <a:t>管道</a:t>
            </a:r>
            <a:r>
              <a:rPr lang="en-US" altLang="zh-CN" b="1" dirty="0" smtClean="0"/>
              <a:t>):</a:t>
            </a:r>
            <a:r>
              <a:rPr lang="zh-CN" altLang="en-US" dirty="0" smtClean="0"/>
              <a:t>负责将爬虫传递过来的数据进行保存。</a:t>
            </a:r>
            <a:endParaRPr lang="en-US" altLang="zh-CN" dirty="0" smtClean="0"/>
          </a:p>
          <a:p>
            <a:pPr lvl="1"/>
            <a:r>
              <a:rPr lang="en-US" altLang="zh-CN" b="1" dirty="0" smtClean="0"/>
              <a:t>Downloader Middlewares </a:t>
            </a:r>
            <a:r>
              <a:rPr lang="en-US" altLang="zh-CN" b="1" dirty="0"/>
              <a:t>(</a:t>
            </a:r>
            <a:r>
              <a:rPr lang="zh-CN" altLang="en-US" b="1" dirty="0" smtClean="0"/>
              <a:t>下载中间件</a:t>
            </a:r>
            <a:r>
              <a:rPr lang="en-US" altLang="zh-CN" b="1" dirty="0" smtClean="0"/>
              <a:t>):</a:t>
            </a:r>
            <a:r>
              <a:rPr lang="zh-CN" altLang="en-US" dirty="0" smtClean="0"/>
              <a:t>可以扩展下载器和引擎之间通信功能的中间件</a:t>
            </a:r>
            <a:endParaRPr lang="en-US" altLang="zh-CN" dirty="0" smtClean="0"/>
          </a:p>
          <a:p>
            <a:pPr lvl="1"/>
            <a:r>
              <a:rPr lang="en-US" altLang="zh-CN" b="1" dirty="0" smtClean="0"/>
              <a:t>Spider Middlewares(Spider</a:t>
            </a:r>
            <a:r>
              <a:rPr lang="zh-CN" altLang="en-US" b="1" dirty="0" smtClean="0"/>
              <a:t>中间件</a:t>
            </a:r>
            <a:r>
              <a:rPr lang="en-US" altLang="zh-CN" b="1" dirty="0" smtClean="0"/>
              <a:t>):</a:t>
            </a:r>
            <a:r>
              <a:rPr lang="zh-CN" altLang="en-US" dirty="0" smtClean="0"/>
              <a:t>可以扩展引擎和爬虫之间通信功能的中间件</a:t>
            </a:r>
            <a:endParaRPr lang="en-US" altLang="zh-CN" dirty="0" smtClean="0"/>
          </a:p>
          <a:p>
            <a:pPr lvl="1"/>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spTree>
    <p:extLst>
      <p:ext uri="{BB962C8B-B14F-4D97-AF65-F5344CB8AC3E}">
        <p14:creationId xmlns:p14="http://schemas.microsoft.com/office/powerpoint/2010/main" val="47026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Scrapy</a:t>
            </a:r>
            <a:r>
              <a:rPr lang="zh-CN" altLang="en-US" dirty="0" smtClean="0"/>
              <a:t>快速入门</a:t>
            </a:r>
            <a:endParaRPr lang="zh-CN" altLang="en-US" dirty="0"/>
          </a:p>
        </p:txBody>
      </p:sp>
      <p:sp>
        <p:nvSpPr>
          <p:cNvPr id="3" name="内容占位符 2"/>
          <p:cNvSpPr>
            <a:spLocks noGrp="1"/>
          </p:cNvSpPr>
          <p:nvPr>
            <p:ph idx="1"/>
          </p:nvPr>
        </p:nvSpPr>
        <p:spPr/>
        <p:txBody>
          <a:bodyPr>
            <a:normAutofit/>
          </a:bodyPr>
          <a:lstStyle/>
          <a:p>
            <a:r>
              <a:rPr lang="zh-CN" altLang="en-US" b="1" dirty="0"/>
              <a:t>创</a:t>
            </a:r>
            <a:r>
              <a:rPr lang="zh-CN" altLang="en-US" b="1" dirty="0" smtClean="0"/>
              <a:t>建项目（通过命令创建项目）</a:t>
            </a:r>
            <a:endParaRPr lang="en-US" altLang="zh-CN" b="1" dirty="0"/>
          </a:p>
          <a:p>
            <a:pPr lvl="1"/>
            <a:r>
              <a:rPr lang="zh-CN" altLang="en-US" b="1" dirty="0" smtClean="0"/>
              <a:t>语法</a:t>
            </a:r>
            <a:r>
              <a:rPr lang="en-US" altLang="zh-CN" b="1" dirty="0" smtClean="0"/>
              <a:t>:</a:t>
            </a:r>
          </a:p>
          <a:p>
            <a:pPr marL="457063" lvl="1" indent="0">
              <a:buNone/>
            </a:pPr>
            <a:r>
              <a:rPr lang="en-US" altLang="zh-CN" b="1" dirty="0" smtClean="0"/>
              <a:t>	</a:t>
            </a:r>
            <a:r>
              <a:rPr lang="en-US" altLang="zh-CN" dirty="0" smtClean="0"/>
              <a:t>scrapy startproject </a:t>
            </a:r>
            <a:r>
              <a:rPr lang="zh-CN" altLang="en-US" dirty="0" smtClean="0"/>
              <a:t>项目名称</a:t>
            </a:r>
            <a:endParaRPr lang="en-US" altLang="zh-CN" dirty="0" smtClean="0"/>
          </a:p>
          <a:p>
            <a:pPr marL="457063" lvl="1" indent="0">
              <a:buNone/>
            </a:pPr>
            <a:endParaRPr lang="en-US" altLang="zh-CN" dirty="0" smtClean="0"/>
          </a:p>
          <a:p>
            <a:pPr lvl="1"/>
            <a:r>
              <a:rPr lang="zh-CN" altLang="en-US" b="1" dirty="0" smtClean="0"/>
              <a:t>项目结构</a:t>
            </a:r>
            <a:endParaRPr lang="en-US" altLang="zh-CN" b="1" dirty="0" smtClean="0"/>
          </a:p>
          <a:p>
            <a:pPr lvl="1"/>
            <a:endParaRPr lang="en-US" altLang="zh-CN" b="1" dirty="0" smtClean="0"/>
          </a:p>
          <a:p>
            <a:pPr lvl="1"/>
            <a:endParaRPr lang="en-US" altLang="zh-CN" b="1" dirty="0" smtClean="0"/>
          </a:p>
          <a:p>
            <a:pPr lvl="1"/>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2204864"/>
            <a:ext cx="54102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980" y="3917272"/>
            <a:ext cx="2880320" cy="2207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591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664" y="332656"/>
            <a:ext cx="10512862" cy="1325563"/>
          </a:xfrm>
        </p:spPr>
        <p:txBody>
          <a:bodyPr/>
          <a:lstStyle/>
          <a:p>
            <a:r>
              <a:rPr lang="en-US" altLang="zh-CN" dirty="0" smtClean="0"/>
              <a:t>Scrapy</a:t>
            </a:r>
            <a:r>
              <a:rPr lang="zh-CN" altLang="en-US" dirty="0"/>
              <a:t>框</a:t>
            </a:r>
            <a:r>
              <a:rPr lang="zh-CN" altLang="en-US" dirty="0" smtClean="0"/>
              <a:t>架</a:t>
            </a:r>
            <a:r>
              <a:rPr lang="en-US" altLang="zh-CN" dirty="0" smtClean="0"/>
              <a:t>-</a:t>
            </a:r>
            <a:r>
              <a:rPr lang="zh-CN" altLang="en-US" dirty="0" smtClean="0"/>
              <a:t>案例</a:t>
            </a:r>
            <a:r>
              <a:rPr lang="en-US" altLang="zh-CN" dirty="0" smtClean="0"/>
              <a:t>-</a:t>
            </a:r>
            <a:r>
              <a:rPr lang="zh-CN" altLang="en-US" dirty="0"/>
              <a:t>豆</a:t>
            </a:r>
            <a:r>
              <a:rPr lang="zh-CN" altLang="en-US" dirty="0" smtClean="0"/>
              <a:t>瓣</a:t>
            </a:r>
            <a:r>
              <a:rPr lang="en-US" altLang="zh-CN" dirty="0" smtClean="0"/>
              <a:t>Top250</a:t>
            </a:r>
            <a:r>
              <a:rPr lang="zh-CN" altLang="en-US" dirty="0" smtClean="0"/>
              <a:t>图书</a:t>
            </a:r>
            <a:endParaRPr lang="zh-CN" altLang="en-US" dirty="0"/>
          </a:p>
        </p:txBody>
      </p:sp>
      <p:sp>
        <p:nvSpPr>
          <p:cNvPr id="3" name="内容占位符 2"/>
          <p:cNvSpPr>
            <a:spLocks noGrp="1"/>
          </p:cNvSpPr>
          <p:nvPr>
            <p:ph idx="1"/>
          </p:nvPr>
        </p:nvSpPr>
        <p:spPr/>
        <p:txBody>
          <a:bodyPr>
            <a:normAutofit/>
          </a:bodyPr>
          <a:lstStyle/>
          <a:p>
            <a:r>
              <a:rPr lang="zh-CN" altLang="en-US" b="1" dirty="0"/>
              <a:t>豆</a:t>
            </a:r>
            <a:r>
              <a:rPr lang="zh-CN" altLang="en-US" b="1" dirty="0" smtClean="0"/>
              <a:t>瓣</a:t>
            </a:r>
            <a:r>
              <a:rPr lang="en-US" altLang="zh-CN" b="1" dirty="0" smtClean="0"/>
              <a:t>Top250</a:t>
            </a:r>
            <a:r>
              <a:rPr lang="zh-CN" altLang="en-US" b="1" dirty="0" smtClean="0"/>
              <a:t>图书</a:t>
            </a:r>
            <a:endParaRPr lang="en-US" altLang="zh-CN" b="1" dirty="0" smtClean="0"/>
          </a:p>
          <a:p>
            <a:pPr lvl="1"/>
            <a:r>
              <a:rPr lang="en-US" altLang="zh-CN" b="1" dirty="0" smtClean="0">
                <a:hlinkClick r:id="rId2"/>
              </a:rPr>
              <a:t>url:</a:t>
            </a:r>
            <a:r>
              <a:rPr lang="en-US" altLang="zh-CN" dirty="0">
                <a:hlinkClick r:id="rId2"/>
              </a:rPr>
              <a:t>https://</a:t>
            </a:r>
            <a:r>
              <a:rPr lang="en-US" altLang="zh-CN" dirty="0" smtClean="0">
                <a:hlinkClick r:id="rId2"/>
              </a:rPr>
              <a:t>book.douban.com/top250</a:t>
            </a:r>
            <a:endParaRPr lang="en-US" altLang="zh-CN" dirty="0" smtClean="0"/>
          </a:p>
          <a:p>
            <a:pPr lvl="1"/>
            <a:r>
              <a:rPr lang="zh-CN" altLang="en-US" b="1" dirty="0" smtClean="0"/>
              <a:t>编写爬虫 </a:t>
            </a:r>
            <a:r>
              <a:rPr lang="en-US" altLang="zh-CN" b="1" dirty="0" smtClean="0"/>
              <a:t>:</a:t>
            </a:r>
            <a:r>
              <a:rPr lang="zh-CN" altLang="en-US" b="1" dirty="0" smtClean="0"/>
              <a:t>在</a:t>
            </a:r>
            <a:r>
              <a:rPr lang="en-US" altLang="zh-CN" b="1" dirty="0" smtClean="0"/>
              <a:t>spiders</a:t>
            </a:r>
            <a:r>
              <a:rPr lang="zh-CN" altLang="en-US" b="1" dirty="0" smtClean="0"/>
              <a:t>文件夹里创建爬虫文件</a:t>
            </a:r>
            <a:endParaRPr lang="en-US" altLang="zh-CN" b="1" dirty="0" smtClean="0"/>
          </a:p>
          <a:p>
            <a:pPr lvl="1"/>
            <a:r>
              <a:rPr lang="zh-CN" altLang="en-US" b="1" dirty="0" smtClean="0"/>
              <a:t>修改配置文件</a:t>
            </a:r>
            <a:r>
              <a:rPr lang="en-US" altLang="zh-CN" b="1" dirty="0" smtClean="0"/>
              <a:t>settings</a:t>
            </a:r>
          </a:p>
          <a:p>
            <a:pPr lvl="2"/>
            <a:r>
              <a:rPr lang="zh-CN" altLang="en-US" dirty="0" smtClean="0"/>
              <a:t>不遵守</a:t>
            </a:r>
            <a:r>
              <a:rPr lang="en-US" altLang="zh-CN" dirty="0" smtClean="0"/>
              <a:t>robbots</a:t>
            </a:r>
            <a:r>
              <a:rPr lang="zh-CN" altLang="en-US" dirty="0" smtClean="0"/>
              <a:t>协议</a:t>
            </a:r>
            <a:endParaRPr lang="en-US" altLang="zh-CN" dirty="0" smtClean="0"/>
          </a:p>
          <a:p>
            <a:pPr lvl="2"/>
            <a:r>
              <a:rPr lang="zh-CN" altLang="en-US" dirty="0" smtClean="0"/>
              <a:t>添加请求头</a:t>
            </a:r>
            <a:endParaRPr lang="en-US" altLang="zh-CN" dirty="0" smtClean="0"/>
          </a:p>
          <a:p>
            <a:pPr lvl="2"/>
            <a:endParaRPr lang="en-US" altLang="zh-CN" dirty="0" smtClean="0"/>
          </a:p>
          <a:p>
            <a:pPr lvl="2"/>
            <a:endParaRPr lang="en-US" altLang="zh-CN" b="1" dirty="0" smtClean="0"/>
          </a:p>
          <a:p>
            <a:pPr lvl="1"/>
            <a:endParaRPr lang="en-US" altLang="zh-CN" b="1" dirty="0" smtClean="0"/>
          </a:p>
          <a:p>
            <a:pPr marL="0" indent="0">
              <a:buNone/>
            </a:pPr>
            <a:r>
              <a:rPr lang="en-US" altLang="zh-CN" b="1" dirty="0"/>
              <a:t>	</a:t>
            </a:r>
            <a:endParaRPr lang="en-US" altLang="zh-CN" b="1" dirty="0" smtClean="0"/>
          </a:p>
          <a:p>
            <a:pPr lvl="1"/>
            <a:endParaRPr lang="en-US" altLang="zh-CN" b="1" dirty="0" smtClean="0"/>
          </a:p>
          <a:p>
            <a:pPr lvl="1"/>
            <a:endParaRPr lang="en-US" altLang="zh-CN" dirty="0" smtClean="0"/>
          </a:p>
          <a:p>
            <a:pPr lvl="2"/>
            <a:endParaRPr lang="zh-CN" altLang="en-US" dirty="0"/>
          </a:p>
        </p:txBody>
      </p:sp>
      <p:sp>
        <p:nvSpPr>
          <p:cNvPr id="4" name="页脚占位符 3"/>
          <p:cNvSpPr>
            <a:spLocks noGrp="1"/>
          </p:cNvSpPr>
          <p:nvPr>
            <p:ph type="ftr" sz="quarter" idx="11"/>
          </p:nvPr>
        </p:nvSpPr>
        <p:spPr/>
        <p:txBody>
          <a:bodyPr/>
          <a:lstStyle/>
          <a:p>
            <a:r>
              <a:rPr lang="en-US" altLang="zh-CN" smtClean="0"/>
              <a:t>http://mashibing.com</a:t>
            </a:r>
            <a:endParaRPr lang="zh-CN" altLang="en-US" dirty="0"/>
          </a:p>
        </p:txBody>
      </p:sp>
      <p:pic>
        <p:nvPicPr>
          <p:cNvPr id="8" name="图片 7">
            <a:extLst>
              <a:ext uri="{FF2B5EF4-FFF2-40B4-BE49-F238E27FC236}">
                <a16:creationId xmlns:a16="http://schemas.microsoft.com/office/drawing/2014/main" xmlns="" id="{691405EC-FE2F-4D47-9705-9A859305AA9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2884" y="5636774"/>
            <a:ext cx="1728192" cy="1103183"/>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2244" y="3503355"/>
            <a:ext cx="2119312" cy="32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836" y="4388871"/>
            <a:ext cx="10836275" cy="135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6030" y="3392806"/>
            <a:ext cx="3565081" cy="235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842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27620</TotalTime>
  <Words>3651</Words>
  <Application>Microsoft Office PowerPoint</Application>
  <PresentationFormat>自定义</PresentationFormat>
  <Paragraphs>487</Paragraphs>
  <Slides>42</Slides>
  <Notes>11</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Scrapy框架</vt:lpstr>
      <vt:lpstr>课程介绍：</vt:lpstr>
      <vt:lpstr>为什么需要爬虫框架</vt:lpstr>
      <vt:lpstr>Python常见的爬虫框架</vt:lpstr>
      <vt:lpstr>Scrapy的安装</vt:lpstr>
      <vt:lpstr>Scrapy框架的结构及工作原理</vt:lpstr>
      <vt:lpstr>Scrapy框架的结构及工作原理</vt:lpstr>
      <vt:lpstr>Scrapy快速入门</vt:lpstr>
      <vt:lpstr>Scrapy框架-案例-豆瓣Top250图书</vt:lpstr>
      <vt:lpstr>Scrapy框架-案例-豆瓣Top250图书</vt:lpstr>
      <vt:lpstr>Scrapy框架-案例-豆瓣Top250图书</vt:lpstr>
      <vt:lpstr>Scrapy框架-案例-豆瓣Top250图书</vt:lpstr>
      <vt:lpstr>Scrapy框架-案例-豆瓣Top250图书</vt:lpstr>
      <vt:lpstr>Scrapy案例-爬取笔趣阁小说</vt:lpstr>
      <vt:lpstr>Scrapy案例-爬取笔趣阁小说</vt:lpstr>
      <vt:lpstr>Scrapy案例-爬取笔趣阁小说</vt:lpstr>
      <vt:lpstr>Scrapy案例-爬取笔趣阁小说</vt:lpstr>
      <vt:lpstr>Scrapy案例-爬取笔趣阁小说</vt:lpstr>
      <vt:lpstr>Scrapy案例-爬取笔趣阁小说</vt:lpstr>
      <vt:lpstr>CrawlSpider爬虫</vt:lpstr>
      <vt:lpstr>CrawlSpider爬虫</vt:lpstr>
      <vt:lpstr>CrawlSpider爬虫实战-猎云网</vt:lpstr>
      <vt:lpstr>CrawlSpider爬虫实战-猎云网</vt:lpstr>
      <vt:lpstr>CrawlSpider爬虫实战-猎云网</vt:lpstr>
      <vt:lpstr>CrawlSpider爬虫实战-猎云网</vt:lpstr>
      <vt:lpstr>CrawlSpider爬虫实战-猎云网</vt:lpstr>
      <vt:lpstr>Scrapy模拟登录-小说楼</vt:lpstr>
      <vt:lpstr>Scrapy下载图片文件</vt:lpstr>
      <vt:lpstr>Scrapy下载图片文件</vt:lpstr>
      <vt:lpstr>Scrapy下载图片文件</vt:lpstr>
      <vt:lpstr>Scrapy框架-下载器中间件</vt:lpstr>
      <vt:lpstr>Scrapy框架-下载器中间件</vt:lpstr>
      <vt:lpstr>Scrapy框架-下载器中间件</vt:lpstr>
      <vt:lpstr>Scrapy框架-下载器中间件</vt:lpstr>
      <vt:lpstr>Scrapy框架-下载器中间件</vt:lpstr>
      <vt:lpstr>Scrapy框架-下载器中间件</vt:lpstr>
      <vt:lpstr>selenium与scrapy的使用</vt:lpstr>
      <vt:lpstr>课堂案例-链家租房信息的爬取</vt:lpstr>
      <vt:lpstr>课堂案例-爬取猎聘网你心仪的职位</vt:lpstr>
      <vt:lpstr>课堂案例-爬取猎聘网你心仪的职位</vt:lpstr>
      <vt:lpstr>PowerPoint 演示文稿</vt:lpstr>
      <vt:lpstr>风里雨里，娟儿姐在马士兵教育等你!!!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 shibing</dc:creator>
  <cp:lastModifiedBy>xb21cn</cp:lastModifiedBy>
  <cp:revision>466</cp:revision>
  <dcterms:created xsi:type="dcterms:W3CDTF">2019-07-09T08:49:51Z</dcterms:created>
  <dcterms:modified xsi:type="dcterms:W3CDTF">2020-09-08T13:59:24Z</dcterms:modified>
</cp:coreProperties>
</file>