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256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2" r:id="rId43"/>
    <p:sldId id="323" r:id="rId44"/>
    <p:sldId id="281" r:id="rId45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8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82409" autoAdjust="0"/>
  </p:normalViewPr>
  <p:slideViewPr>
    <p:cSldViewPr>
      <p:cViewPr varScale="1">
        <p:scale>
          <a:sx n="70" d="100"/>
          <a:sy n="70" d="100"/>
        </p:scale>
        <p:origin x="-509" y="-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马士兵教育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2020/6/28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2020/6/28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F1EA7E4-2234-4EA4-A3ED-F6695B3E40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xmlns="" id="{8FAFF681-2EFA-4132-A71A-39E4A8B79D2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5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1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11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11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1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1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1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1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EE1A15-267C-4A91-BEA6-BC7E830DB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E375587-9F26-4508-8F72-33EA30707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4D31A56-B598-417E-A000-9F4F0799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BE9E-E909-4763-AF13-2C163FC3407C}" type="datetime1">
              <a:rPr lang="zh-CN" altLang="en-US" noProof="0" smtClean="0"/>
              <a:t>2020/6/28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F34B84D-1193-4964-B1DF-67737258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CB9CB9-2860-4543-94CC-AFA1496E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5598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B2CB9-280B-42DD-8F92-A2A881C3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C577A8F-9299-4234-89D6-37F38FD8E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F22758-4BE5-47DE-A51E-BAE51A53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5894-8FB3-4E4C-8A45-A4D4E7207458}" type="datetime1">
              <a:rPr lang="zh-CN" altLang="en-US" smtClean="0"/>
              <a:t>2020/6/28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3C044A-2871-4A48-825D-94333FC4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10D5B6A-5239-4BD5-B85B-4E522D36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8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3891986-02B0-4FA5-8E1F-8B36556A2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4902FF8-D96D-49EB-ABF8-E2191836C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53EA23-11F2-4F98-A65B-5EF2582D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  <a:t>2020/6/28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EFE978-856F-40F1-BE02-35FF4FBD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F81A42F-0D0B-403B-9521-2FBA7CC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96409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4B9764-8C59-4DC3-AD96-BD321710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D6002C4-5349-4034-83DD-63B463B2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820F6E5-2462-451C-BFFA-DF5CC297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892C-E7FD-4793-B6D3-C7D9FC4696F1}" type="datetime1">
              <a:rPr lang="zh-CN" altLang="en-US" smtClean="0"/>
              <a:t>2020/6/28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2F712A6-61AE-4D6A-A517-7E27D8CF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754ABB9-22FC-4FFD-8136-A049A7FD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51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6BA4B2-ABCC-4D0E-BB8F-BCB54BCA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3C10469-6877-4F65-88E1-9BA51808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2107BC1-D72D-42DE-9774-1FA473AE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295-C568-46C0-BFD8-B6FAAD083B3B}" type="datetime1">
              <a:rPr lang="zh-CN" altLang="en-US" smtClean="0"/>
              <a:t>2020/6/28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CA9395A-4884-42FD-A589-8F7C8821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2C14DA8-F428-47D4-BC55-A1101348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9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E20D00-1864-4963-8526-35AF89C8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98BC7F6-DC7A-46D3-B532-FE7412126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42EFA55-1632-44F0-8E48-62F76763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6CB79A1-19CF-4DE2-BDEE-2BB9F7EA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3F8-092B-4569-9A33-38F43D96F9A9}" type="datetime1">
              <a:rPr lang="zh-CN" altLang="en-US" smtClean="0"/>
              <a:t>2020/6/28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2EF4490-E4F9-4799-A010-91767B3D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DF91DBE-EB84-41C5-A9AC-72571DBF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18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FBDEA2-4206-4AF5-A1AE-05C719AF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70FA299-1C2D-4DB0-9D59-0EC6B97A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37674D3-2603-490D-A7DA-F1531A0AB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DD45879-33A0-4541-A3EC-2EEB09D75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7ABBE64-AA49-454F-8C95-826E05111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1378941C-BF68-4959-BB89-F945F897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1A50-1F42-4180-8F91-A81DDA3BB3D5}" type="datetime1">
              <a:rPr lang="zh-CN" altLang="en-US" smtClean="0"/>
              <a:t>2020/6/28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CCF4542-E85A-4DCC-BAB9-3E555B10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20BC25C-49C3-4017-9CAB-B09DBDA2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BF5A180-698F-4C6F-BBFB-C91E5837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62E5126-0801-405D-9E40-4AFC0BAF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D849-E754-4C5E-A825-021D7D41C5B2}" type="datetime1">
              <a:rPr lang="zh-CN" altLang="en-US" smtClean="0"/>
              <a:t>2020/6/28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28ED72E-9379-474A-9FC7-9CB27490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F0150C7-EF04-4B03-9D4B-CADA3287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4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3EB89995-B3BA-4D79-9A43-A4890CAE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6DED1A-B016-4688-BFF5-D8848786F46A}" type="datetime1">
              <a:rPr lang="zh-CN" altLang="en-US" noProof="0" smtClean="0"/>
              <a:t>2020/6/28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6CE6B8C-842D-4ACB-92C5-739F818C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5DC3C69-1BA7-4145-9BD2-9095EA23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33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1C0E8D-9A0D-485B-9080-65934395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ED0A3BB-D89B-42CF-9AD8-EAC0D3BA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D78D170-4A45-45ED-AAEF-DCAB62F70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0F0E95A-57EE-4594-B965-BB35A4BE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  <a:t>2020/6/28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0A7B261-044B-4190-AE02-995C734A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C258699-955C-4B3D-9EFE-3236DEA5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45860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CC49C3-8134-4DE8-836A-FC267FCE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8F44CF3D-0695-43B6-95A3-E0D435D5B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3335F53-8859-4649-8C8F-73371854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F2B2E89-6226-4A1B-BC2E-826EB6FE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  <a:t>2020/6/28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376A307-360C-4EAE-8D10-8E39B088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BFB4443-C182-401B-8AD6-F39AAAC8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76855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9B8620C-8535-4FC7-8019-52E719C0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F475F58-D66C-4ABC-863F-F197324D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93B3CFB-A117-41A1-BF6B-0DFE6DF05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FA56-E3D7-40D8-A8C7-D21740112711}" type="datetime1">
              <a:rPr lang="zh-CN" altLang="en-US" noProof="0" smtClean="0"/>
              <a:t>2020/6/28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5B5B103-571D-410F-8CDD-1E5C4998A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6C6EFBF-6EEF-4EB5-AB77-FEBE088A8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64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jb51.net/article/167782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j.lianjia.com/chengjia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9876" y="1340768"/>
            <a:ext cx="9971409" cy="1514549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数</a:t>
            </a:r>
            <a:r>
              <a:rPr lang="zh-CN" altLang="en-US" smtClean="0"/>
              <a:t>据存储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2195735" cy="10668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授课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：杨淑娟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0073E6E-0011-44CE-A6D1-52DD5071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 dirty="0"/>
              <a:t>http://mashibing.com</a:t>
            </a:r>
            <a:endParaRPr lang="zh-CN" altLang="en-US" noProof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5CE869E-D959-4B58-9497-FD60B16621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" y="32530"/>
            <a:ext cx="1413259" cy="902147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854052" y="3356992"/>
            <a:ext cx="7560840" cy="866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penpyxl</a:t>
            </a:r>
            <a:r>
              <a:rPr lang="zh-CN" altLang="en-US" dirty="0"/>
              <a:t>模</a:t>
            </a:r>
            <a:r>
              <a:rPr lang="zh-CN" altLang="en-US" dirty="0" smtClean="0"/>
              <a:t>块的安装及测试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o</a:t>
            </a:r>
            <a:r>
              <a:rPr lang="en-US" altLang="zh-CN" b="1" dirty="0" smtClean="0"/>
              <a:t>penpyxl</a:t>
            </a:r>
            <a:r>
              <a:rPr lang="zh-CN" altLang="en-US" b="1" dirty="0" smtClean="0"/>
              <a:t>模块的安装</a:t>
            </a:r>
            <a:endParaRPr lang="en-US" altLang="zh-CN" b="1" dirty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/>
              <a:t>用户打开命令行输入 </a:t>
            </a:r>
            <a:r>
              <a:rPr lang="en-US" altLang="zh-CN" dirty="0"/>
              <a:t>pip install openpyxl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Mac</a:t>
            </a:r>
            <a:r>
              <a:rPr lang="zh-CN" altLang="en-US" dirty="0"/>
              <a:t>用户打开终端 输入  </a:t>
            </a:r>
            <a:r>
              <a:rPr lang="en-US" altLang="zh-CN" dirty="0"/>
              <a:t>pip3 install openpyxl </a:t>
            </a:r>
          </a:p>
          <a:p>
            <a:pPr lvl="1"/>
            <a:endParaRPr lang="en-US" altLang="zh-CN" b="1" dirty="0" smtClean="0"/>
          </a:p>
          <a:p>
            <a:r>
              <a:rPr lang="zh-CN" altLang="en-US" b="1" dirty="0" smtClean="0"/>
              <a:t>测试 </a:t>
            </a:r>
            <a:endParaRPr lang="en-US" altLang="zh-CN" b="1" dirty="0" smtClean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用户打开命令行 输入</a:t>
            </a:r>
            <a:r>
              <a:rPr lang="en-US" altLang="zh-CN" dirty="0"/>
              <a:t>:</a:t>
            </a:r>
            <a:r>
              <a:rPr lang="en-US" altLang="zh-CN" dirty="0" smtClean="0"/>
              <a:t>python</a:t>
            </a:r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用户打开终端架得住  </a:t>
            </a:r>
            <a:r>
              <a:rPr lang="en-US" altLang="zh-CN" dirty="0" smtClean="0"/>
              <a:t>python3</a:t>
            </a:r>
          </a:p>
          <a:p>
            <a:pPr lvl="1"/>
            <a:r>
              <a:rPr lang="zh-CN" altLang="en-US" dirty="0"/>
              <a:t>然后输入</a:t>
            </a:r>
            <a:r>
              <a:rPr lang="en-US" altLang="zh-CN" dirty="0"/>
              <a:t>import openpyxl</a:t>
            </a:r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1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向</a:t>
            </a:r>
            <a:r>
              <a:rPr lang="en-US" altLang="zh-CN" b="1" dirty="0" smtClean="0"/>
              <a:t>Excel</a:t>
            </a:r>
            <a:r>
              <a:rPr lang="zh-CN" altLang="en-US" b="1" dirty="0" smtClean="0"/>
              <a:t>文件中写入数据</a:t>
            </a:r>
            <a:endParaRPr lang="en-US" altLang="zh-CN" b="1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建工作薄对象</a:t>
            </a:r>
            <a:r>
              <a:rPr lang="en-US" altLang="zh-CN" dirty="0"/>
              <a:t> </a:t>
            </a:r>
            <a:r>
              <a:rPr lang="en-US" altLang="zh-CN" dirty="0" smtClean="0"/>
              <a:t>      openpyxl.Workbook()</a:t>
            </a:r>
          </a:p>
          <a:p>
            <a:pPr lvl="1"/>
            <a:r>
              <a:rPr lang="zh-CN" altLang="en-US" dirty="0" smtClean="0"/>
              <a:t>获取活动工作表对象  </a:t>
            </a:r>
            <a:r>
              <a:rPr lang="en-US" altLang="zh-CN" dirty="0" smtClean="0"/>
              <a:t>wb.active</a:t>
            </a:r>
          </a:p>
          <a:p>
            <a:pPr lvl="1"/>
            <a:r>
              <a:rPr lang="zh-CN" altLang="en-US" dirty="0" smtClean="0"/>
              <a:t>获取单元格        </a:t>
            </a:r>
            <a:r>
              <a:rPr lang="en-US" altLang="zh-CN" dirty="0" smtClean="0"/>
              <a:t>sheet[</a:t>
            </a:r>
            <a:r>
              <a:rPr lang="zh-CN" altLang="en-US" dirty="0" smtClean="0"/>
              <a:t>单元格名称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向单元格中写入数据  </a:t>
            </a:r>
            <a:r>
              <a:rPr lang="en-US" altLang="zh-CN" dirty="0" smtClean="0"/>
              <a:t>cell.value=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中写入一行数据</a:t>
            </a:r>
            <a:r>
              <a:rPr lang="en-US" altLang="zh-CN" dirty="0" smtClean="0"/>
              <a:t>sheet.append(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保存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  </a:t>
            </a:r>
            <a:r>
              <a:rPr lang="en-US" altLang="zh-CN" dirty="0" smtClean="0"/>
              <a:t>wb.save(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7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从</a:t>
            </a:r>
            <a:r>
              <a:rPr lang="en-US" altLang="zh-CN" b="1" dirty="0" smtClean="0"/>
              <a:t>Excel</a:t>
            </a:r>
            <a:r>
              <a:rPr lang="zh-CN" altLang="en-US" b="1" dirty="0" smtClean="0"/>
              <a:t>中读取数据</a:t>
            </a:r>
            <a:endParaRPr lang="en-US" altLang="zh-CN" b="1" dirty="0" smtClean="0"/>
          </a:p>
          <a:p>
            <a:pPr lvl="1"/>
            <a:r>
              <a:rPr lang="zh-CN" altLang="en-US" dirty="0"/>
              <a:t>加载</a:t>
            </a:r>
            <a:r>
              <a:rPr lang="zh-CN" altLang="en-US" dirty="0" smtClean="0"/>
              <a:t>工作薄对象</a:t>
            </a:r>
            <a:r>
              <a:rPr lang="en-US" altLang="zh-CN" dirty="0"/>
              <a:t> </a:t>
            </a:r>
            <a:r>
              <a:rPr lang="en-US" altLang="zh-CN" dirty="0" smtClean="0"/>
              <a:t>      openpyxl.load_workbook(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获取活动工作表对象  </a:t>
            </a:r>
            <a:r>
              <a:rPr lang="en-US" altLang="zh-CN" dirty="0" smtClean="0"/>
              <a:t>wb.active</a:t>
            </a:r>
          </a:p>
          <a:p>
            <a:pPr lvl="1"/>
            <a:r>
              <a:rPr lang="zh-CN" altLang="en-US" dirty="0" smtClean="0"/>
              <a:t>获取单元格        </a:t>
            </a:r>
            <a:r>
              <a:rPr lang="en-US" altLang="zh-CN" dirty="0" smtClean="0"/>
              <a:t>sheet[</a:t>
            </a:r>
            <a:r>
              <a:rPr lang="zh-CN" altLang="en-US" dirty="0" smtClean="0"/>
              <a:t>单元格名称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获取单元格的值  </a:t>
            </a:r>
            <a:r>
              <a:rPr lang="en-US" altLang="zh-CN" dirty="0" smtClean="0"/>
              <a:t>cell.value</a:t>
            </a:r>
          </a:p>
          <a:p>
            <a:pPr lvl="1"/>
            <a:r>
              <a:rPr lang="zh-CN" altLang="en-US" dirty="0" smtClean="0"/>
              <a:t>获取一系列格子  </a:t>
            </a:r>
            <a:r>
              <a:rPr lang="en-US" altLang="zh-CN" dirty="0" smtClean="0"/>
              <a:t>sheet[‘A’],sheet[3],sheet[‘A:C’]</a:t>
            </a:r>
          </a:p>
          <a:p>
            <a:pPr lvl="1"/>
            <a:r>
              <a:rPr lang="zh-CN" altLang="en-US" dirty="0" smtClean="0"/>
              <a:t>获取整个表格的所有行  </a:t>
            </a:r>
            <a:r>
              <a:rPr lang="en-US" altLang="zh-CN" dirty="0" smtClean="0"/>
              <a:t>sheet.rows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4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数据库的简介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MySQL</a:t>
            </a:r>
            <a:r>
              <a:rPr lang="zh-CN" altLang="en-US" b="1" dirty="0" smtClean="0"/>
              <a:t>数据库的简介</a:t>
            </a:r>
            <a:endParaRPr lang="en-US" altLang="zh-CN" b="1" dirty="0" smtClean="0"/>
          </a:p>
          <a:p>
            <a:pPr lvl="1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是一种关系数据库管理系统，是一种开源软件</a:t>
            </a:r>
          </a:p>
          <a:p>
            <a:pPr lvl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由瑞典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 AB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公司开发，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2008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号被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公司收购。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2009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又被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Oracle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收购</a:t>
            </a:r>
          </a:p>
          <a:p>
            <a:pPr lvl="1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软件采用双授权政策，分为社区版和商业版。由于体积小、速度快、总体拥有成本低，尤其是开放源码特点，一般中小型网站的开发都选择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作为网站数据库。</a:t>
            </a:r>
          </a:p>
          <a:p>
            <a:pPr lvl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由于其社区版的性能卓越，搭配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可组成良好的开发环境。</a:t>
            </a:r>
          </a:p>
          <a:p>
            <a:pPr lvl="1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能够工作在众多不同的平台上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4825700"/>
            <a:ext cx="1855688" cy="136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39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数据库的安装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MySQL</a:t>
            </a:r>
            <a:r>
              <a:rPr lang="zh-CN" altLang="en-US" b="1" dirty="0" smtClean="0"/>
              <a:t>数据库的安装</a:t>
            </a:r>
            <a:endParaRPr lang="en-US" altLang="zh-CN" b="1" dirty="0" smtClean="0"/>
          </a:p>
          <a:p>
            <a:pPr lvl="1"/>
            <a:r>
              <a:rPr lang="en-US" altLang="zh-CN" dirty="0">
                <a:hlinkClick r:id="rId2"/>
              </a:rPr>
              <a:t>https://www.jb51.net/article/167782.htm</a:t>
            </a:r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注意事项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端口号</a:t>
            </a:r>
            <a:r>
              <a:rPr lang="en-US" altLang="zh-CN" dirty="0" smtClean="0"/>
              <a:t>:3306</a:t>
            </a:r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认用户</a:t>
            </a:r>
            <a:r>
              <a:rPr lang="en-US" altLang="zh-CN" dirty="0" smtClean="0"/>
              <a:t>:root</a:t>
            </a:r>
          </a:p>
          <a:p>
            <a:pPr lvl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字符集：默认字符集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latin1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，应设置为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gbk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utf-8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7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数据库的基本操作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启动</a:t>
            </a:r>
            <a:r>
              <a:rPr lang="en-US" altLang="zh-CN" b="1" dirty="0" smtClean="0"/>
              <a:t>MySQL</a:t>
            </a:r>
            <a:r>
              <a:rPr lang="zh-CN" altLang="en-US" b="1" dirty="0" smtClean="0"/>
              <a:t>服务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/>
              <a:t>登</a:t>
            </a:r>
            <a:r>
              <a:rPr lang="zh-CN" altLang="en-US" b="1" dirty="0" smtClean="0"/>
              <a:t>录</a:t>
            </a:r>
            <a:r>
              <a:rPr lang="en-US" altLang="zh-CN" b="1" dirty="0" smtClean="0"/>
              <a:t>MySQL</a:t>
            </a:r>
            <a:r>
              <a:rPr lang="zh-CN" altLang="en-US" b="1" dirty="0" smtClean="0"/>
              <a:t>服务器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zh-CN" altLang="en-US" b="1" dirty="0" smtClean="0"/>
              <a:t>关闭</a:t>
            </a:r>
            <a:r>
              <a:rPr lang="en-US" altLang="zh-CN" b="1" dirty="0" smtClean="0"/>
              <a:t>MySQL</a:t>
            </a:r>
            <a:r>
              <a:rPr lang="zh-CN" altLang="en-US" b="1" dirty="0" smtClean="0"/>
              <a:t>服务</a:t>
            </a:r>
            <a:endParaRPr lang="en-US" altLang="zh-CN" b="1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61439" y="2386639"/>
            <a:ext cx="38170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</a:t>
            </a:r>
            <a:r>
              <a:rPr lang="en-US" altLang="zh-CN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et start mysql80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69876" y="5445224"/>
            <a:ext cx="37930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</a:t>
            </a:r>
            <a:r>
              <a:rPr lang="en-US" altLang="zh-CN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et stop mysql80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5638" y="3933056"/>
            <a:ext cx="91472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</a:t>
            </a:r>
            <a:r>
              <a:rPr lang="en-US" altLang="zh-CN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ysql –h127.0.0.1 –uroot –proot –P3306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770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4351338"/>
          </a:xfrm>
        </p:spPr>
        <p:txBody>
          <a:bodyPr>
            <a:normAutofit lnSpcReduction="10000"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 marL="171450" indent="-171450">
              <a:lnSpc>
                <a:spcPct val="150000"/>
              </a:lnSpc>
            </a:pP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支持选择在该类型关键字后面的括号内指定整数值的显示宽度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例如，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INT(4))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。显示宽度并不限制可以在列内保存的值的范围，也不限制超过列的指定宽度的值的显示</a:t>
            </a:r>
          </a:p>
          <a:p>
            <a:pPr lvl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的数据类型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118327"/>
              </p:ext>
            </p:extLst>
          </p:nvPr>
        </p:nvGraphicFramePr>
        <p:xfrm>
          <a:off x="1557908" y="1628800"/>
          <a:ext cx="7632848" cy="26663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088"/>
                <a:gridCol w="1656184"/>
                <a:gridCol w="51845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数值类型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</a:t>
                      </a:r>
                      <a:r>
                        <a:rPr lang="en-US" altLang="zh-CN" baseline="0" dirty="0" smtClean="0"/>
                        <a:t>   : 4</a:t>
                      </a:r>
                      <a:r>
                        <a:rPr lang="zh-CN" altLang="en-US" baseline="0" dirty="0" smtClean="0"/>
                        <a:t>个字节</a:t>
                      </a:r>
                      <a:r>
                        <a:rPr lang="en-US" altLang="zh-CN" baseline="0" dirty="0" smtClean="0"/>
                        <a:t>           integer:</a:t>
                      </a:r>
                      <a:r>
                        <a:rPr lang="zh-CN" altLang="en-US" baseline="0" dirty="0" smtClean="0"/>
                        <a:t>与</a:t>
                      </a:r>
                      <a:r>
                        <a:rPr lang="en-US" altLang="zh-CN" baseline="0" dirty="0" smtClean="0"/>
                        <a:t>int</a:t>
                      </a:r>
                      <a:r>
                        <a:rPr lang="zh-CN" altLang="en-US" baseline="0" dirty="0" smtClean="0"/>
                        <a:t>同义词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 :4</a:t>
                      </a:r>
                      <a:r>
                        <a:rPr lang="zh-CN" altLang="en-US" dirty="0" smtClean="0"/>
                        <a:t>个字节</a:t>
                      </a:r>
                      <a:r>
                        <a:rPr lang="en-US" altLang="zh-CN" baseline="0" dirty="0" smtClean="0"/>
                        <a:t>           </a:t>
                      </a:r>
                      <a:r>
                        <a:rPr lang="en-US" altLang="zh-CN" dirty="0" smtClean="0"/>
                        <a:t>double:8</a:t>
                      </a:r>
                      <a:r>
                        <a:rPr lang="zh-CN" altLang="en-US" dirty="0" smtClean="0"/>
                        <a:t>个字节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字符串类型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char:</a:t>
                      </a:r>
                      <a:r>
                        <a:rPr lang="zh-CN" altLang="en-US" dirty="0" smtClean="0"/>
                        <a:t>固定长度字符串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varchar: </a:t>
                      </a:r>
                      <a:r>
                        <a:rPr lang="zh-CN" altLang="en-US" dirty="0" smtClean="0"/>
                        <a:t>可变长度字符串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时间类型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Date:YYYY-MM-DD</a:t>
                      </a:r>
                    </a:p>
                    <a:p>
                      <a:r>
                        <a:rPr lang="en-US" altLang="zh-CN" dirty="0" smtClean="0"/>
                        <a:t>Datetime:YYYY-MM-DD</a:t>
                      </a:r>
                      <a:r>
                        <a:rPr lang="en-US" altLang="zh-CN" baseline="0" dirty="0" smtClean="0"/>
                        <a:t> HH:MM:SS</a:t>
                      </a:r>
                    </a:p>
                    <a:p>
                      <a:r>
                        <a:rPr lang="en-US" altLang="zh-CN" baseline="0" dirty="0" smtClean="0"/>
                        <a:t>Time:HH:MM:SS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1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语言包含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个部分</a:t>
            </a:r>
            <a:endParaRPr lang="en-US" altLang="zh-CN" dirty="0"/>
          </a:p>
          <a:p>
            <a:pPr lvl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据定义语言（如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create,drop,alter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等语句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据查询语言（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语句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据操纵语言（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insert,delete,update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语句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据控制语言（如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grant,revoke,commit,rollback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等语句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据操纵语言针对表中的数据，而数据定义语言针对数据库或表</a:t>
            </a:r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60" y="1820640"/>
            <a:ext cx="2149698" cy="132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95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语句语法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数据定义语言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创建数据库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显示所有数据库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使用指定数据库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删</a:t>
            </a:r>
            <a:r>
              <a:rPr lang="zh-CN" altLang="en-US" dirty="0" smtClean="0"/>
              <a:t>除表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删</a:t>
            </a:r>
            <a:r>
              <a:rPr lang="zh-CN" altLang="en-US" dirty="0" smtClean="0"/>
              <a:t>除数据库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29916" y="2586694"/>
            <a:ext cx="41044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reate  database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数据库名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0975" y="3314013"/>
            <a:ext cx="31372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how   databases   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0975" y="4091095"/>
            <a:ext cx="21291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数据库名 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08" y="2736987"/>
            <a:ext cx="584517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660975" y="5013176"/>
            <a:ext cx="28492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rop  table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表名 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60975" y="5827027"/>
            <a:ext cx="400138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rop  database 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数据库名 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581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语句语法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数据定义语言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修改表结构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增加列</a:t>
            </a:r>
            <a:endParaRPr lang="en-US" altLang="zh-CN" b="1" dirty="0" smtClean="0"/>
          </a:p>
          <a:p>
            <a:pPr lvl="2"/>
            <a:endParaRPr lang="en-US" altLang="zh-CN" b="1" dirty="0" smtClean="0"/>
          </a:p>
          <a:p>
            <a:pPr marL="914126" lvl="2" indent="0">
              <a:buNone/>
            </a:pPr>
            <a:endParaRPr lang="en-US" altLang="zh-CN" b="1" dirty="0" smtClean="0"/>
          </a:p>
          <a:p>
            <a:pPr lvl="2"/>
            <a:r>
              <a:rPr lang="zh-CN" altLang="en-US" b="1" dirty="0" smtClean="0"/>
              <a:t>修改列的数据类型</a:t>
            </a:r>
            <a:endParaRPr lang="en-US" altLang="zh-CN" b="1" dirty="0" smtClean="0"/>
          </a:p>
          <a:p>
            <a:pPr lvl="2"/>
            <a:endParaRPr lang="en-US" altLang="zh-CN" b="1" dirty="0" smtClean="0"/>
          </a:p>
          <a:p>
            <a:pPr lvl="2"/>
            <a:endParaRPr lang="en-US" altLang="zh-CN" b="1" dirty="0" smtClean="0"/>
          </a:p>
          <a:p>
            <a:pPr lvl="2"/>
            <a:r>
              <a:rPr lang="zh-CN" altLang="en-US" b="1" dirty="0" smtClean="0"/>
              <a:t>修改列的名称</a:t>
            </a:r>
            <a:endParaRPr lang="en-US" altLang="zh-CN" b="1" dirty="0" smtClean="0"/>
          </a:p>
          <a:p>
            <a:pPr lvl="2"/>
            <a:endParaRPr lang="en-US" altLang="zh-CN" b="1" dirty="0"/>
          </a:p>
          <a:p>
            <a:pPr lvl="2"/>
            <a:endParaRPr lang="en-US" altLang="zh-CN" b="1" dirty="0" smtClean="0"/>
          </a:p>
          <a:p>
            <a:pPr lvl="2"/>
            <a:r>
              <a:rPr lang="zh-CN" altLang="en-US" b="1" dirty="0"/>
              <a:t>删</a:t>
            </a:r>
            <a:r>
              <a:rPr lang="zh-CN" altLang="en-US" b="1" dirty="0" smtClean="0"/>
              <a:t>除列</a:t>
            </a:r>
            <a:endParaRPr lang="en-US" altLang="zh-CN" b="1" dirty="0" smtClean="0"/>
          </a:p>
          <a:p>
            <a:pPr lvl="2"/>
            <a:endParaRPr lang="en-US" altLang="zh-CN" b="1" dirty="0"/>
          </a:p>
          <a:p>
            <a:pPr lvl="2"/>
            <a:endParaRPr lang="en-US" altLang="zh-CN" b="1" dirty="0" smtClean="0"/>
          </a:p>
          <a:p>
            <a:pPr lvl="2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61964" y="2996952"/>
            <a:ext cx="56166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lter  table 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表名  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列名   数据类型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长度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  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3972" y="4149080"/>
            <a:ext cx="56166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lter  table 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表名  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modify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列名   数据类型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长度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  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33972" y="5085184"/>
            <a:ext cx="80648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lter  table 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表名  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change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原列名   新列名   数据类型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长度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  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3972" y="6093296"/>
            <a:ext cx="80648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lter  table 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表名  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drop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列名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728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文件存储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数据的写入和读取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数据的写入和读取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数据库的常用操作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的交互操作</a:t>
            </a:r>
            <a:endParaRPr lang="en-US" altLang="zh-CN" dirty="0" smtClean="0"/>
          </a:p>
          <a:p>
            <a:r>
              <a:rPr lang="en-US" altLang="zh-CN" dirty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MongDB</a:t>
            </a:r>
            <a:r>
              <a:rPr lang="zh-CN" altLang="en-US" dirty="0" smtClean="0"/>
              <a:t>数据库的常用操作</a:t>
            </a:r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MongDB</a:t>
            </a:r>
            <a:r>
              <a:rPr lang="zh-CN" altLang="en-US" dirty="0" smtClean="0"/>
              <a:t>的交互操作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0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语句语法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数据定义语言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修改表结构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增加列</a:t>
            </a:r>
            <a:endParaRPr lang="en-US" altLang="zh-CN" b="1" dirty="0" smtClean="0"/>
          </a:p>
          <a:p>
            <a:pPr lvl="2"/>
            <a:endParaRPr lang="en-US" altLang="zh-CN" b="1" dirty="0" smtClean="0"/>
          </a:p>
          <a:p>
            <a:pPr marL="914126" lvl="2" indent="0">
              <a:buNone/>
            </a:pPr>
            <a:endParaRPr lang="en-US" altLang="zh-CN" b="1" dirty="0" smtClean="0"/>
          </a:p>
          <a:p>
            <a:pPr lvl="2"/>
            <a:r>
              <a:rPr lang="zh-CN" altLang="en-US" b="1" dirty="0" smtClean="0"/>
              <a:t>修改列的数据类型</a:t>
            </a:r>
            <a:endParaRPr lang="en-US" altLang="zh-CN" b="1" dirty="0" smtClean="0"/>
          </a:p>
          <a:p>
            <a:pPr lvl="2"/>
            <a:endParaRPr lang="en-US" altLang="zh-CN" b="1" dirty="0" smtClean="0"/>
          </a:p>
          <a:p>
            <a:pPr lvl="2"/>
            <a:endParaRPr lang="en-US" altLang="zh-CN" b="1" dirty="0" smtClean="0"/>
          </a:p>
          <a:p>
            <a:pPr lvl="2"/>
            <a:r>
              <a:rPr lang="zh-CN" altLang="en-US" b="1" dirty="0" smtClean="0"/>
              <a:t>修改列的名称</a:t>
            </a:r>
            <a:endParaRPr lang="en-US" altLang="zh-CN" b="1" dirty="0" smtClean="0"/>
          </a:p>
          <a:p>
            <a:pPr lvl="2"/>
            <a:endParaRPr lang="en-US" altLang="zh-CN" b="1" dirty="0"/>
          </a:p>
          <a:p>
            <a:pPr lvl="2"/>
            <a:endParaRPr lang="en-US" altLang="zh-CN" b="1" dirty="0" smtClean="0"/>
          </a:p>
          <a:p>
            <a:pPr lvl="2"/>
            <a:r>
              <a:rPr lang="zh-CN" altLang="en-US" b="1" dirty="0"/>
              <a:t>删</a:t>
            </a:r>
            <a:r>
              <a:rPr lang="zh-CN" altLang="en-US" b="1" dirty="0" smtClean="0"/>
              <a:t>除列</a:t>
            </a:r>
            <a:endParaRPr lang="en-US" altLang="zh-CN" b="1" dirty="0" smtClean="0"/>
          </a:p>
          <a:p>
            <a:pPr lvl="2"/>
            <a:endParaRPr lang="en-US" altLang="zh-CN" b="1" dirty="0"/>
          </a:p>
          <a:p>
            <a:pPr lvl="2"/>
            <a:endParaRPr lang="en-US" altLang="zh-CN" b="1" dirty="0" smtClean="0"/>
          </a:p>
          <a:p>
            <a:pPr lvl="2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61964" y="2996952"/>
            <a:ext cx="56166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lter  table 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表名  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列名   数据类型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长度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  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3972" y="4149080"/>
            <a:ext cx="56166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lter  table 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表名  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modify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列名   数据类型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长度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  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33972" y="5085184"/>
            <a:ext cx="80648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lter  table 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表名  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change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原列名   新列名   数据类型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长度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  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3972" y="6093296"/>
            <a:ext cx="80648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lter  table 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表名  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drop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列名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36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语句语法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数据</a:t>
            </a:r>
            <a:r>
              <a:rPr lang="zh-CN" altLang="en-US" b="1" dirty="0"/>
              <a:t>操作</a:t>
            </a:r>
            <a:r>
              <a:rPr lang="zh-CN" altLang="en-US" b="1" dirty="0" smtClean="0"/>
              <a:t>语言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向表中插入数据</a:t>
            </a:r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1"/>
            <a:r>
              <a:rPr lang="zh-CN" altLang="en-US" b="1" dirty="0" smtClean="0"/>
              <a:t>修改表中的数据</a:t>
            </a:r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1"/>
            <a:r>
              <a:rPr lang="zh-CN" altLang="en-US" b="1" dirty="0"/>
              <a:t>删</a:t>
            </a:r>
            <a:r>
              <a:rPr lang="zh-CN" altLang="en-US" b="1" dirty="0" smtClean="0"/>
              <a:t>除表中的数据</a:t>
            </a:r>
            <a:endParaRPr lang="en-US" altLang="zh-CN" b="1" dirty="0" smtClean="0"/>
          </a:p>
          <a:p>
            <a:pPr lvl="2"/>
            <a:endParaRPr lang="en-US" altLang="zh-CN" b="1" dirty="0"/>
          </a:p>
          <a:p>
            <a:pPr lvl="2"/>
            <a:endParaRPr lang="en-US" altLang="zh-CN" b="1" dirty="0"/>
          </a:p>
          <a:p>
            <a:pPr lvl="2"/>
            <a:endParaRPr lang="en-US" altLang="zh-CN" b="1" dirty="0" smtClean="0"/>
          </a:p>
          <a:p>
            <a:pPr lvl="2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29916" y="2780928"/>
            <a:ext cx="80648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nsert  into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表名 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[(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字段列表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)]  values  (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值列表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  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7908" y="3933056"/>
            <a:ext cx="80648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pdate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表名  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set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字段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1=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值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1,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字段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2=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值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2.....   [where]   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29916" y="5085184"/>
            <a:ext cx="80648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elete   from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表名  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[where]   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638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语句语法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数据查询语言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单表查询</a:t>
            </a:r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1"/>
            <a:r>
              <a:rPr lang="en-US" altLang="zh-CN" b="1" dirty="0"/>
              <a:t> </a:t>
            </a:r>
            <a:r>
              <a:rPr lang="zh-CN" altLang="en-US" b="1" dirty="0" smtClean="0"/>
              <a:t>模糊查询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1"/>
            <a:r>
              <a:rPr lang="zh-CN" altLang="en-US" b="1" dirty="0" smtClean="0"/>
              <a:t>分组函数</a:t>
            </a:r>
            <a:endParaRPr lang="en-US" altLang="zh-CN" b="1" dirty="0" smtClean="0"/>
          </a:p>
          <a:p>
            <a:pPr lvl="2"/>
            <a:endParaRPr lang="en-US" altLang="zh-CN" b="1" dirty="0"/>
          </a:p>
          <a:p>
            <a:pPr lvl="2"/>
            <a:endParaRPr lang="en-US" altLang="zh-CN" b="1" dirty="0"/>
          </a:p>
          <a:p>
            <a:pPr lvl="2"/>
            <a:endParaRPr lang="en-US" altLang="zh-CN" b="1" dirty="0" smtClean="0"/>
          </a:p>
          <a:p>
            <a:pPr lvl="2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29916" y="2780928"/>
            <a:ext cx="95770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elect     ....  from 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表名   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[where] ...  [group by] ...[having]...[order by asc/desc]  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29916" y="3861048"/>
            <a:ext cx="957706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只能与字符型一起使用的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like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关键字</a:t>
            </a:r>
            <a:endParaRPr lang="en-US" altLang="zh-CN" sz="2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zh-CN" alt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区间范围的</a:t>
            </a:r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between... and...</a:t>
            </a:r>
          </a:p>
          <a:p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在给定的值中进行选择的   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  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29916" y="5624883"/>
            <a:ext cx="95770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</a:t>
            </a:r>
            <a:r>
              <a:rPr lang="en-US" altLang="zh-CN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ount()             sum()                 avg()            max()             min()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911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语句语法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数据查询语言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表连接查询</a:t>
            </a:r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2"/>
            <a:endParaRPr lang="en-US" altLang="zh-CN" b="1" dirty="0"/>
          </a:p>
          <a:p>
            <a:pPr lvl="2"/>
            <a:endParaRPr lang="en-US" altLang="zh-CN" b="1" dirty="0"/>
          </a:p>
          <a:p>
            <a:pPr lvl="2"/>
            <a:endParaRPr lang="en-US" altLang="zh-CN" b="1" dirty="0" smtClean="0"/>
          </a:p>
          <a:p>
            <a:pPr lvl="2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1026" name="Picture 2" descr="C:\Users\ADMINI~1\AppData\Local\Temp\__nyf7_clip_images\image_5ef36459_214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17" y="2998627"/>
            <a:ext cx="8352928" cy="33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3718148" y="1689774"/>
            <a:ext cx="74888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elect   ...from 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表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    inner join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表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  on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连接条件  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..[where]....  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18148" y="2420888"/>
            <a:ext cx="813690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elect   ...from 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表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    left/right join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表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  on  </a:t>
            </a:r>
            <a:r>
              <a:rPr lang="zh-CN" alt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连接条件  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..[where]....  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165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的交互操作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MySQL</a:t>
            </a:r>
            <a:r>
              <a:rPr lang="zh-CN" altLang="en-US" b="1" dirty="0" smtClean="0"/>
              <a:t>进行交互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安装第三方库     </a:t>
            </a:r>
            <a:endParaRPr lang="en-US" altLang="zh-CN" b="1" dirty="0" smtClean="0"/>
          </a:p>
          <a:p>
            <a:pPr lvl="2"/>
            <a:r>
              <a:rPr lang="en-US" altLang="zh-CN" dirty="0" smtClean="0"/>
              <a:t>mysql-connector</a:t>
            </a:r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r>
              <a:rPr lang="zh-CN" altLang="en-US" b="1" dirty="0" smtClean="0"/>
              <a:t>常用操作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插入数据   </a:t>
            </a:r>
            <a:r>
              <a:rPr lang="en-US" altLang="zh-CN" dirty="0" smtClean="0"/>
              <a:t>insert</a:t>
            </a:r>
          </a:p>
          <a:p>
            <a:pPr lvl="2"/>
            <a:r>
              <a:rPr lang="zh-CN" altLang="en-US" dirty="0" smtClean="0"/>
              <a:t>查询数据   </a:t>
            </a:r>
            <a:r>
              <a:rPr lang="en-US" altLang="zh-CN" dirty="0" smtClean="0"/>
              <a:t>select</a:t>
            </a:r>
          </a:p>
          <a:p>
            <a:pPr lvl="2"/>
            <a:r>
              <a:rPr lang="zh-CN" altLang="en-US" dirty="0" smtClean="0"/>
              <a:t>更新数据   </a:t>
            </a:r>
            <a:r>
              <a:rPr lang="en-US" altLang="zh-CN" dirty="0" smtClean="0"/>
              <a:t>update</a:t>
            </a:r>
          </a:p>
          <a:p>
            <a:pPr lvl="2"/>
            <a:endParaRPr lang="en-US" altLang="zh-CN" dirty="0"/>
          </a:p>
          <a:p>
            <a:pPr lvl="1"/>
            <a:r>
              <a:rPr lang="zh-CN" altLang="en-US" b="1" dirty="0"/>
              <a:t>创</a:t>
            </a:r>
            <a:r>
              <a:rPr lang="zh-CN" altLang="en-US" b="1" dirty="0" smtClean="0"/>
              <a:t>建数据库连接</a:t>
            </a:r>
            <a:r>
              <a:rPr lang="en-US" altLang="zh-CN" b="1" dirty="0" smtClean="0"/>
              <a:t> </a:t>
            </a:r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2"/>
            <a:endParaRPr lang="en-US" altLang="zh-CN" b="1" dirty="0"/>
          </a:p>
          <a:p>
            <a:pPr lvl="2"/>
            <a:endParaRPr lang="en-US" altLang="zh-CN" b="1" dirty="0"/>
          </a:p>
          <a:p>
            <a:pPr lvl="2"/>
            <a:endParaRPr lang="en-US" altLang="zh-CN" b="1" dirty="0" smtClean="0"/>
          </a:p>
          <a:p>
            <a:pPr lvl="2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78" y="3356992"/>
            <a:ext cx="35591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557908" y="5635971"/>
            <a:ext cx="82809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</a:t>
            </a:r>
            <a:r>
              <a:rPr lang="en-US" altLang="zh-CN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onnect( host , user , passwd , database) 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8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的交互操作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MySQL</a:t>
            </a:r>
            <a:r>
              <a:rPr lang="zh-CN" altLang="en-US" b="1" dirty="0" smtClean="0"/>
              <a:t>进行交互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插入数据操作步骤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获取连接对象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获取</a:t>
            </a:r>
            <a:r>
              <a:rPr lang="en-US" altLang="zh-CN" dirty="0" smtClean="0"/>
              <a:t>cursor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提交事务</a:t>
            </a:r>
            <a:endParaRPr lang="en-US" altLang="zh-CN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2"/>
            <a:endParaRPr lang="en-US" altLang="zh-CN" b="1" dirty="0"/>
          </a:p>
          <a:p>
            <a:pPr lvl="2"/>
            <a:endParaRPr lang="en-US" altLang="zh-CN" b="1" dirty="0"/>
          </a:p>
          <a:p>
            <a:pPr lvl="2"/>
            <a:endParaRPr lang="en-US" altLang="zh-CN" b="1" dirty="0" smtClean="0"/>
          </a:p>
          <a:p>
            <a:pPr lvl="2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68" y="2348880"/>
            <a:ext cx="6218238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的交互操作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MySQL</a:t>
            </a:r>
            <a:r>
              <a:rPr lang="zh-CN" altLang="en-US" b="1" dirty="0" smtClean="0"/>
              <a:t>进行交互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批量插入数据操作步骤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获取连接对象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获取</a:t>
            </a:r>
            <a:r>
              <a:rPr lang="en-US" altLang="zh-CN" dirty="0" smtClean="0"/>
              <a:t>cursor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zh-CN" altLang="en-US" dirty="0"/>
              <a:t>使</a:t>
            </a:r>
            <a:r>
              <a:rPr lang="zh-CN" altLang="en-US" dirty="0" smtClean="0"/>
              <a:t>用列表赋值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smtClean="0"/>
              <a:t>executemany()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提交事务</a:t>
            </a:r>
            <a:endParaRPr lang="en-US" altLang="zh-CN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2"/>
            <a:endParaRPr lang="en-US" altLang="zh-CN" b="1" dirty="0"/>
          </a:p>
          <a:p>
            <a:pPr lvl="2"/>
            <a:endParaRPr lang="en-US" altLang="zh-CN" b="1" dirty="0"/>
          </a:p>
          <a:p>
            <a:pPr lvl="2"/>
            <a:endParaRPr lang="en-US" altLang="zh-CN" b="1" dirty="0" smtClean="0"/>
          </a:p>
          <a:p>
            <a:pPr lvl="2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56" y="1844824"/>
            <a:ext cx="5384304" cy="319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44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的交互操作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772" y="1837027"/>
            <a:ext cx="10512862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MySQL</a:t>
            </a:r>
            <a:r>
              <a:rPr lang="zh-CN" altLang="en-US" b="1" dirty="0" smtClean="0"/>
              <a:t>进行交互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查询操作步骤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获取连接对象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获取</a:t>
            </a:r>
            <a:r>
              <a:rPr lang="en-US" altLang="zh-CN" dirty="0" smtClean="0"/>
              <a:t>cursor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smtClean="0"/>
              <a:t>fetchall()</a:t>
            </a:r>
            <a:r>
              <a:rPr lang="zh-CN" altLang="en-US" dirty="0" smtClean="0"/>
              <a:t>方法获取返回结果，结果为列表类型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遍历列表</a:t>
            </a:r>
            <a:endParaRPr lang="en-US" altLang="zh-CN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2"/>
            <a:endParaRPr lang="en-US" altLang="zh-CN" b="1" dirty="0"/>
          </a:p>
          <a:p>
            <a:pPr lvl="2"/>
            <a:endParaRPr lang="en-US" altLang="zh-CN" b="1" dirty="0"/>
          </a:p>
          <a:p>
            <a:pPr lvl="2"/>
            <a:endParaRPr lang="en-US" altLang="zh-CN" b="1" dirty="0" smtClean="0"/>
          </a:p>
          <a:p>
            <a:pPr lvl="2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67" y="1772816"/>
            <a:ext cx="5456312" cy="210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97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的交互操作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772" y="1837027"/>
            <a:ext cx="10512862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MySQL</a:t>
            </a:r>
            <a:r>
              <a:rPr lang="zh-CN" altLang="en-US" b="1" dirty="0" smtClean="0"/>
              <a:t>进行交互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更新数据与删除数据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获取连接对象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获取</a:t>
            </a:r>
            <a:r>
              <a:rPr lang="en-US" altLang="zh-CN" dirty="0" smtClean="0"/>
              <a:t>cursor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提交事务</a:t>
            </a:r>
            <a:endParaRPr lang="en-US" altLang="zh-CN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2"/>
            <a:endParaRPr lang="en-US" altLang="zh-CN" b="1" dirty="0"/>
          </a:p>
          <a:p>
            <a:pPr lvl="2"/>
            <a:endParaRPr lang="en-US" altLang="zh-CN" b="1" dirty="0"/>
          </a:p>
          <a:p>
            <a:pPr lvl="2"/>
            <a:endParaRPr lang="en-US" altLang="zh-CN" b="1" dirty="0" smtClean="0"/>
          </a:p>
          <a:p>
            <a:pPr lvl="2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20" y="2276872"/>
            <a:ext cx="6188075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73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课堂案例：链家二手房成交量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844" y="1812941"/>
            <a:ext cx="10512862" cy="4351338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北京链家</a:t>
            </a:r>
            <a:endParaRPr lang="en-US" altLang="zh-CN" b="1" dirty="0" smtClean="0"/>
          </a:p>
          <a:p>
            <a:pPr lvl="1"/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://bj.lianjia.com/chengjiao/</a:t>
            </a:r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2"/>
            <a:endParaRPr lang="en-US" altLang="zh-CN" b="1" dirty="0"/>
          </a:p>
          <a:p>
            <a:pPr lvl="2"/>
            <a:endParaRPr lang="en-US" altLang="zh-CN" b="1" dirty="0"/>
          </a:p>
          <a:p>
            <a:pPr lvl="2"/>
            <a:endParaRPr lang="en-US" altLang="zh-CN" b="1" dirty="0" smtClean="0"/>
          </a:p>
          <a:p>
            <a:pPr lvl="2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3068960"/>
            <a:ext cx="890905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3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文件存储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</a:p>
          <a:p>
            <a:pPr lvl="1"/>
            <a:r>
              <a:rPr lang="en-US" altLang="zh-CN" dirty="0"/>
              <a:t>JSON(JavaScript Object Notation)</a:t>
            </a:r>
            <a:r>
              <a:rPr lang="zh-CN" altLang="en-US" dirty="0"/>
              <a:t>是一种轻量级的数据交换格式，它是基于</a:t>
            </a:r>
            <a:r>
              <a:rPr lang="en-US" altLang="zh-CN" dirty="0"/>
              <a:t>ECMAScript</a:t>
            </a:r>
            <a:r>
              <a:rPr lang="zh-CN" altLang="en-US" dirty="0"/>
              <a:t>的一个子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pPr lvl="1"/>
            <a:r>
              <a:rPr lang="en-US" altLang="zh-CN" dirty="0"/>
              <a:t>JSON</a:t>
            </a:r>
            <a:r>
              <a:rPr lang="zh-CN" altLang="en-US" dirty="0"/>
              <a:t>采用完全独立于语言的文本格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pPr lvl="1"/>
            <a:r>
              <a:rPr lang="en-US" altLang="zh-CN" dirty="0"/>
              <a:t>JSON</a:t>
            </a: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中分别由</a:t>
            </a:r>
            <a:r>
              <a:rPr lang="en-US" altLang="zh-CN" dirty="0"/>
              <a:t>list</a:t>
            </a:r>
            <a:r>
              <a:rPr lang="zh-CN" altLang="en-US" dirty="0"/>
              <a:t>和</a:t>
            </a:r>
            <a:r>
              <a:rPr lang="en-US" altLang="zh-CN" dirty="0"/>
              <a:t>dict</a:t>
            </a:r>
            <a:r>
              <a:rPr lang="zh-CN" altLang="en-US" dirty="0"/>
              <a:t>组成。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60" y="2996952"/>
            <a:ext cx="2065324" cy="207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</a:p>
          <a:p>
            <a:pPr lvl="1"/>
            <a:r>
              <a:rPr lang="zh-CN" altLang="en-US" dirty="0"/>
              <a:t>是一个高性能，开源，无模式的文档型数据库，是当前 </a:t>
            </a:r>
            <a:r>
              <a:rPr lang="en-US" altLang="zh-CN" dirty="0"/>
              <a:t>NOSQL</a:t>
            </a:r>
            <a:r>
              <a:rPr lang="zh-CN" altLang="en-US" dirty="0"/>
              <a:t>数据库产品中最热门的一种。它在许多场景下用于替代传统的关系型数据库或键值对存储方式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MongoDB</a:t>
            </a:r>
            <a:r>
              <a:rPr lang="zh-CN" altLang="en-US" dirty="0"/>
              <a:t>是用</a:t>
            </a:r>
            <a:r>
              <a:rPr lang="en-US" altLang="zh-CN" dirty="0"/>
              <a:t>C++</a:t>
            </a:r>
            <a:r>
              <a:rPr lang="zh-CN" altLang="en-US" dirty="0"/>
              <a:t>开发的。它是一个基于分布式文件存储的开源数据库系统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MongoDB</a:t>
            </a:r>
            <a:r>
              <a:rPr lang="zh-CN" altLang="en-US" dirty="0"/>
              <a:t>将数据存储为一个文档，数据结构由键值</a:t>
            </a:r>
            <a:r>
              <a:rPr lang="en-US" altLang="zh-CN" dirty="0"/>
              <a:t>(key-value)</a:t>
            </a:r>
            <a:r>
              <a:rPr lang="zh-CN" altLang="en-US" dirty="0"/>
              <a:t>对组成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MongoDB</a:t>
            </a:r>
            <a:r>
              <a:rPr lang="zh-CN" altLang="en-US" dirty="0"/>
              <a:t>文档类似</a:t>
            </a:r>
            <a:r>
              <a:rPr lang="en-US" altLang="zh-CN" dirty="0"/>
              <a:t>JSON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</a:t>
            </a:r>
            <a:r>
              <a:rPr lang="zh-CN" altLang="en-US" dirty="0"/>
              <a:t>段值可以包含其他文档、数组及文档数组。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3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的安装及启动服务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的安装</a:t>
            </a:r>
            <a:endParaRPr lang="en-US" altLang="zh-CN" dirty="0"/>
          </a:p>
          <a:p>
            <a:pPr lvl="1"/>
            <a:r>
              <a:rPr lang="zh-CN" altLang="en-US" dirty="0" smtClean="0"/>
              <a:t>绿色版无需安装直接解压就可以使用 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位可通用）</a:t>
            </a:r>
            <a:endParaRPr lang="en-US" altLang="zh-CN" dirty="0"/>
          </a:p>
          <a:p>
            <a:pPr lvl="1"/>
            <a:r>
              <a:rPr lang="en-US" altLang="zh-CN" dirty="0" smtClean="0"/>
              <a:t>MongoDB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GUI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启动服务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建数据库目录  如</a:t>
            </a:r>
            <a:r>
              <a:rPr lang="en-US" altLang="zh-CN" dirty="0" smtClean="0"/>
              <a:t>/data/db</a:t>
            </a:r>
          </a:p>
          <a:p>
            <a:pPr lvl="1"/>
            <a:r>
              <a:rPr lang="zh-CN" altLang="en-US" dirty="0" smtClean="0"/>
              <a:t>执行 </a:t>
            </a:r>
            <a:r>
              <a:rPr lang="en-US" altLang="zh-CN" dirty="0" smtClean="0"/>
              <a:t>mongd –dbpath d:/data/db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3102510"/>
            <a:ext cx="754062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3102510"/>
            <a:ext cx="7239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1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概念的对比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89126"/>
              </p:ext>
            </p:extLst>
          </p:nvPr>
        </p:nvGraphicFramePr>
        <p:xfrm>
          <a:off x="6094412" y="1978025"/>
          <a:ext cx="5328592" cy="25594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0958"/>
                <a:gridCol w="3907634"/>
              </a:tblGrid>
              <a:tr h="3497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SQL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MongoDB</a:t>
                      </a:r>
                      <a:endParaRPr lang="zh-CN" altLang="en-US" dirty="0"/>
                    </a:p>
                  </a:txBody>
                  <a:tcPr/>
                </a:tc>
              </a:tr>
              <a:tr h="3497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</a:tr>
              <a:tr h="3497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collection</a:t>
                      </a:r>
                      <a:endParaRPr lang="zh-CN" altLang="en-US" dirty="0"/>
                    </a:p>
                  </a:txBody>
                  <a:tcPr/>
                </a:tc>
              </a:tr>
              <a:tr h="289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document or BSON</a:t>
                      </a:r>
                      <a:r>
                        <a:rPr lang="en-US" altLang="zh-CN" baseline="0" dirty="0" smtClean="0"/>
                        <a:t> document</a:t>
                      </a:r>
                      <a:endParaRPr lang="zh-CN" altLang="en-US" dirty="0"/>
                    </a:p>
                  </a:txBody>
                  <a:tcPr/>
                </a:tc>
              </a:tr>
              <a:tr h="3497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</a:tr>
              <a:tr h="3497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index</a:t>
                      </a:r>
                      <a:endParaRPr lang="zh-CN" altLang="en-US" dirty="0"/>
                    </a:p>
                  </a:txBody>
                  <a:tcPr/>
                </a:tc>
              </a:tr>
              <a:tr h="3497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primary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 (auto</a:t>
                      </a:r>
                      <a:r>
                        <a:rPr lang="en-US" altLang="zh-CN" baseline="0" dirty="0" smtClean="0"/>
                        <a:t> set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>
          <a:xfrm>
            <a:off x="990382" y="19780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collection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table</a:t>
            </a:r>
            <a:r>
              <a:rPr lang="zh-CN" altLang="en-US" b="1" dirty="0" smtClean="0"/>
              <a:t>的差异</a:t>
            </a:r>
            <a:endParaRPr lang="en-US" altLang="zh-CN" b="1" dirty="0" smtClean="0"/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able </a:t>
            </a:r>
          </a:p>
          <a:p>
            <a:pPr lvl="2"/>
            <a:r>
              <a:rPr lang="zh-CN" altLang="en-US" dirty="0" smtClean="0"/>
              <a:t>有结构，行遵循结构</a:t>
            </a:r>
            <a:endParaRPr lang="en-US" altLang="zh-CN" dirty="0" smtClean="0"/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ollection</a:t>
            </a:r>
          </a:p>
          <a:p>
            <a:pPr lvl="2"/>
            <a:r>
              <a:rPr lang="zh-CN" altLang="en-US" dirty="0" smtClean="0"/>
              <a:t>文档无结构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文档相互独立没有固定结构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557558"/>
              </p:ext>
            </p:extLst>
          </p:nvPr>
        </p:nvGraphicFramePr>
        <p:xfrm>
          <a:off x="837829" y="4679979"/>
          <a:ext cx="5184575" cy="119845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84540"/>
                <a:gridCol w="1148955"/>
                <a:gridCol w="3551080"/>
              </a:tblGrid>
              <a:tr h="3144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content</a:t>
                      </a:r>
                      <a:endParaRPr lang="zh-CN" altLang="en-US" dirty="0"/>
                    </a:p>
                  </a:txBody>
                  <a:tcPr/>
                </a:tc>
              </a:tr>
              <a:tr h="3436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Python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人生苦短，你需要</a:t>
                      </a:r>
                      <a:r>
                        <a:rPr lang="en-US" altLang="zh-CN" dirty="0" smtClean="0"/>
                        <a:t>Python</a:t>
                      </a:r>
                      <a:endParaRPr lang="zh-CN" altLang="en-US" dirty="0"/>
                    </a:p>
                  </a:txBody>
                  <a:tcPr/>
                </a:tc>
              </a:tr>
              <a:tr h="46718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我老大，不服的来啊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454452" y="4805777"/>
            <a:ext cx="32238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｛</a:t>
            </a:r>
            <a:r>
              <a:rPr lang="en-US" altLang="zh-CN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id:1,title:’Python’</a:t>
            </a:r>
            <a:r>
              <a:rPr lang="zh-CN" alt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｝</a:t>
            </a:r>
            <a:endParaRPr lang="en-US" altLang="zh-CN" sz="24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zh-CN" alt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21469" y="5201155"/>
            <a:ext cx="560559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｛</a:t>
            </a: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id:1,title:’Java’,content:’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不服你来</a:t>
            </a: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’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｝</a:t>
            </a:r>
            <a:endParaRPr lang="en-US" altLang="zh-CN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zh-CN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25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中常用的数据类型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85337"/>
              </p:ext>
            </p:extLst>
          </p:nvPr>
        </p:nvGraphicFramePr>
        <p:xfrm>
          <a:off x="1845940" y="1844824"/>
          <a:ext cx="7128792" cy="40219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/>
                <a:gridCol w="561662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Object</a:t>
                      </a:r>
                      <a:r>
                        <a:rPr lang="en-US" altLang="zh-CN" baseline="0" dirty="0" smtClean="0"/>
                        <a:t>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字符串，最常用，必须是有效的</a:t>
                      </a:r>
                      <a:r>
                        <a:rPr lang="en-US" altLang="zh-CN" dirty="0" smtClean="0"/>
                        <a:t>UTF-8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存储一个布尔值，</a:t>
                      </a:r>
                      <a:r>
                        <a:rPr lang="en-US" altLang="zh-CN" dirty="0" smtClean="0"/>
                        <a:t>true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整数</a:t>
                      </a:r>
                      <a:r>
                        <a:rPr lang="zh-CN" altLang="en-US" baseline="0" dirty="0" smtClean="0"/>
                        <a:t>可以是</a:t>
                      </a:r>
                      <a:r>
                        <a:rPr lang="en-US" altLang="zh-CN" baseline="0" dirty="0" smtClean="0"/>
                        <a:t>32</a:t>
                      </a:r>
                      <a:r>
                        <a:rPr lang="zh-CN" altLang="en-US" baseline="0" dirty="0" smtClean="0"/>
                        <a:t>位或</a:t>
                      </a:r>
                      <a:r>
                        <a:rPr lang="en-US" altLang="zh-CN" baseline="0" dirty="0" smtClean="0"/>
                        <a:t>64</a:t>
                      </a:r>
                      <a:r>
                        <a:rPr lang="zh-CN" altLang="en-US" baseline="0" dirty="0" smtClean="0"/>
                        <a:t>位，这取决于服务器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存储浮点值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Arrays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数组或列表，多个值存储到一个键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用于嵌入式的文档，即一个值为一个文档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</a:t>
                      </a:r>
                      <a:r>
                        <a:rPr lang="en-US" altLang="zh-CN" dirty="0" smtClean="0"/>
                        <a:t>Null</a:t>
                      </a:r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Timestamp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时间戳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存储当前日期或时间的</a:t>
                      </a:r>
                      <a:r>
                        <a:rPr lang="en-US" altLang="zh-CN" dirty="0" smtClean="0"/>
                        <a:t>UNIX</a:t>
                      </a:r>
                      <a:r>
                        <a:rPr lang="zh-CN" altLang="en-US" dirty="0" smtClean="0"/>
                        <a:t>时间格式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7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 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990382" y="19780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Object ID</a:t>
            </a:r>
          </a:p>
          <a:p>
            <a:pPr lvl="1"/>
            <a:r>
              <a:rPr lang="zh-CN" altLang="en-US" dirty="0"/>
              <a:t>每个文档都有一个属性，为</a:t>
            </a:r>
            <a:r>
              <a:rPr lang="en-US" altLang="zh-CN" dirty="0"/>
              <a:t>_id</a:t>
            </a:r>
            <a:r>
              <a:rPr lang="zh-CN" altLang="en-US" dirty="0"/>
              <a:t>，保证每个文档的唯一性 </a:t>
            </a:r>
          </a:p>
          <a:p>
            <a:pPr lvl="1"/>
            <a:r>
              <a:rPr lang="zh-CN" altLang="en-US" dirty="0"/>
              <a:t>可以自己去设置</a:t>
            </a:r>
            <a:r>
              <a:rPr lang="en-US" altLang="zh-CN" dirty="0"/>
              <a:t>_id</a:t>
            </a:r>
            <a:r>
              <a:rPr lang="zh-CN" altLang="en-US" dirty="0"/>
              <a:t>插入文档 </a:t>
            </a:r>
            <a:endParaRPr lang="en-US" altLang="zh-CN" dirty="0" smtClean="0"/>
          </a:p>
          <a:p>
            <a:pPr lvl="1"/>
            <a:r>
              <a:rPr lang="zh-CN" altLang="en-US" dirty="0"/>
              <a:t>如果没有提供，那么</a:t>
            </a:r>
            <a:r>
              <a:rPr lang="en-US" altLang="zh-CN" dirty="0"/>
              <a:t>MongoDB</a:t>
            </a:r>
            <a:r>
              <a:rPr lang="zh-CN" altLang="en-US" dirty="0"/>
              <a:t>为每个文档提供了一个独特的</a:t>
            </a:r>
            <a:r>
              <a:rPr lang="en-US" altLang="zh-CN" dirty="0"/>
              <a:t>_id,</a:t>
            </a:r>
            <a:r>
              <a:rPr lang="zh-CN" altLang="en-US" dirty="0"/>
              <a:t>类型为</a:t>
            </a:r>
            <a:r>
              <a:rPr lang="en-US" altLang="zh-CN" dirty="0"/>
              <a:t>objectID </a:t>
            </a:r>
          </a:p>
          <a:p>
            <a:pPr lvl="1"/>
            <a:r>
              <a:rPr lang="en-US" altLang="zh-CN" dirty="0"/>
              <a:t>objectID</a:t>
            </a:r>
            <a:r>
              <a:rPr lang="zh-CN" altLang="en-US" dirty="0"/>
              <a:t>是一个</a:t>
            </a:r>
            <a:r>
              <a:rPr lang="en-US" altLang="zh-CN" dirty="0"/>
              <a:t>12</a:t>
            </a:r>
            <a:r>
              <a:rPr lang="zh-CN" altLang="en-US" dirty="0"/>
              <a:t>字节的十六进制数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前</a:t>
            </a:r>
            <a:r>
              <a:rPr lang="en-US" altLang="zh-CN" dirty="0"/>
              <a:t>4</a:t>
            </a:r>
            <a:r>
              <a:rPr lang="zh-CN" altLang="en-US" dirty="0"/>
              <a:t>个字节为当前时间戳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接</a:t>
            </a:r>
            <a:r>
              <a:rPr lang="zh-CN" altLang="en-US" dirty="0"/>
              <a:t>下来</a:t>
            </a:r>
            <a:r>
              <a:rPr lang="en-US" altLang="zh-CN" dirty="0"/>
              <a:t>3</a:t>
            </a:r>
            <a:r>
              <a:rPr lang="zh-CN" altLang="en-US" dirty="0"/>
              <a:t>个字节的机器</a:t>
            </a:r>
            <a:r>
              <a:rPr lang="en-US" altLang="zh-CN" dirty="0"/>
              <a:t>ID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接</a:t>
            </a:r>
            <a:r>
              <a:rPr lang="zh-CN" altLang="en-US" dirty="0"/>
              <a:t>下来的</a:t>
            </a:r>
            <a:r>
              <a:rPr lang="en-US" altLang="zh-CN" dirty="0"/>
              <a:t>2</a:t>
            </a:r>
            <a:r>
              <a:rPr lang="zh-CN" altLang="en-US" dirty="0"/>
              <a:t>个字节中</a:t>
            </a:r>
            <a:r>
              <a:rPr lang="en-US" altLang="zh-CN" dirty="0"/>
              <a:t>MongoDB</a:t>
            </a:r>
            <a:r>
              <a:rPr lang="zh-CN" altLang="en-US" dirty="0"/>
              <a:t>的服务进程</a:t>
            </a:r>
            <a:r>
              <a:rPr lang="en-US" altLang="zh-CN" dirty="0"/>
              <a:t>id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</a:t>
            </a:r>
            <a:r>
              <a:rPr lang="zh-CN" altLang="en-US" dirty="0"/>
              <a:t>后</a:t>
            </a:r>
            <a:r>
              <a:rPr lang="en-US" altLang="zh-CN" dirty="0"/>
              <a:t>3</a:t>
            </a:r>
            <a:r>
              <a:rPr lang="zh-CN" altLang="en-US" dirty="0"/>
              <a:t>个字节是简单的增量值 </a:t>
            </a:r>
          </a:p>
          <a:p>
            <a:pPr lvl="1"/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4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 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990382" y="19780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Object ID</a:t>
            </a:r>
          </a:p>
          <a:p>
            <a:pPr lvl="1"/>
            <a:r>
              <a:rPr lang="zh-CN" altLang="en-US" dirty="0"/>
              <a:t>每个文档都有一个属性，为</a:t>
            </a:r>
            <a:r>
              <a:rPr lang="en-US" altLang="zh-CN" dirty="0"/>
              <a:t>_id</a:t>
            </a:r>
            <a:r>
              <a:rPr lang="zh-CN" altLang="en-US" dirty="0"/>
              <a:t>，保证每个文档的唯一性 </a:t>
            </a:r>
          </a:p>
          <a:p>
            <a:pPr lvl="1"/>
            <a:r>
              <a:rPr lang="zh-CN" altLang="en-US" dirty="0"/>
              <a:t>可以自己去设置</a:t>
            </a:r>
            <a:r>
              <a:rPr lang="en-US" altLang="zh-CN" dirty="0"/>
              <a:t>_id</a:t>
            </a:r>
            <a:r>
              <a:rPr lang="zh-CN" altLang="en-US" dirty="0"/>
              <a:t>插入文档 </a:t>
            </a:r>
            <a:endParaRPr lang="en-US" altLang="zh-CN" dirty="0" smtClean="0"/>
          </a:p>
          <a:p>
            <a:pPr lvl="1"/>
            <a:r>
              <a:rPr lang="zh-CN" altLang="en-US" dirty="0"/>
              <a:t>如果没有提供，那么</a:t>
            </a:r>
            <a:r>
              <a:rPr lang="en-US" altLang="zh-CN" dirty="0"/>
              <a:t>MongoDB</a:t>
            </a:r>
            <a:r>
              <a:rPr lang="zh-CN" altLang="en-US" dirty="0"/>
              <a:t>为每个文档提供了一个独特的</a:t>
            </a:r>
            <a:r>
              <a:rPr lang="en-US" altLang="zh-CN" dirty="0"/>
              <a:t>_id,</a:t>
            </a:r>
            <a:r>
              <a:rPr lang="zh-CN" altLang="en-US" dirty="0"/>
              <a:t>类型为</a:t>
            </a:r>
            <a:r>
              <a:rPr lang="en-US" altLang="zh-CN" dirty="0"/>
              <a:t>objectID </a:t>
            </a:r>
          </a:p>
          <a:p>
            <a:pPr lvl="1"/>
            <a:r>
              <a:rPr lang="en-US" altLang="zh-CN" dirty="0"/>
              <a:t>objectID</a:t>
            </a:r>
            <a:r>
              <a:rPr lang="zh-CN" altLang="en-US" dirty="0"/>
              <a:t>是一个</a:t>
            </a:r>
            <a:r>
              <a:rPr lang="en-US" altLang="zh-CN" dirty="0"/>
              <a:t>12</a:t>
            </a:r>
            <a:r>
              <a:rPr lang="zh-CN" altLang="en-US" dirty="0"/>
              <a:t>字节的十六进制数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前</a:t>
            </a:r>
            <a:r>
              <a:rPr lang="en-US" altLang="zh-CN" dirty="0"/>
              <a:t>4</a:t>
            </a:r>
            <a:r>
              <a:rPr lang="zh-CN" altLang="en-US" dirty="0"/>
              <a:t>个字节为当前时间戳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接</a:t>
            </a:r>
            <a:r>
              <a:rPr lang="zh-CN" altLang="en-US" dirty="0"/>
              <a:t>下来</a:t>
            </a:r>
            <a:r>
              <a:rPr lang="en-US" altLang="zh-CN" dirty="0"/>
              <a:t>3</a:t>
            </a:r>
            <a:r>
              <a:rPr lang="zh-CN" altLang="en-US" dirty="0"/>
              <a:t>个字节的机器</a:t>
            </a:r>
            <a:r>
              <a:rPr lang="en-US" altLang="zh-CN" dirty="0"/>
              <a:t>ID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接</a:t>
            </a:r>
            <a:r>
              <a:rPr lang="zh-CN" altLang="en-US" dirty="0"/>
              <a:t>下来的</a:t>
            </a:r>
            <a:r>
              <a:rPr lang="en-US" altLang="zh-CN" dirty="0"/>
              <a:t>2</a:t>
            </a:r>
            <a:r>
              <a:rPr lang="zh-CN" altLang="en-US" dirty="0"/>
              <a:t>个字节中</a:t>
            </a:r>
            <a:r>
              <a:rPr lang="en-US" altLang="zh-CN" dirty="0"/>
              <a:t>MongoDB</a:t>
            </a:r>
            <a:r>
              <a:rPr lang="zh-CN" altLang="en-US" dirty="0"/>
              <a:t>的服务进程</a:t>
            </a:r>
            <a:r>
              <a:rPr lang="en-US" altLang="zh-CN" dirty="0"/>
              <a:t>id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</a:t>
            </a:r>
            <a:r>
              <a:rPr lang="zh-CN" altLang="en-US" dirty="0"/>
              <a:t>后</a:t>
            </a:r>
            <a:r>
              <a:rPr lang="en-US" altLang="zh-CN" dirty="0"/>
              <a:t>3</a:t>
            </a:r>
            <a:r>
              <a:rPr lang="zh-CN" altLang="en-US" dirty="0"/>
              <a:t>个字节是简单的增量值 </a:t>
            </a:r>
          </a:p>
          <a:p>
            <a:pPr lvl="1"/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88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的常用操作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990382" y="19780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启动服务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连接</a:t>
            </a:r>
            <a:r>
              <a:rPr lang="en-US" altLang="zh-CN" dirty="0" smtClean="0"/>
              <a:t>MongoDB</a:t>
            </a:r>
          </a:p>
          <a:p>
            <a:pPr lvl="1"/>
            <a:r>
              <a:rPr lang="zh-CN" altLang="en-US" dirty="0" smtClean="0"/>
              <a:t>命令行窗口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GUI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2564904"/>
            <a:ext cx="6318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116" y="1844824"/>
            <a:ext cx="6043612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2" y="4869160"/>
            <a:ext cx="7842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22" y="3025924"/>
            <a:ext cx="4221162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95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的常用操作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990382" y="19780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MongoDB</a:t>
            </a:r>
            <a:r>
              <a:rPr lang="zh-CN" altLang="en-US" dirty="0" smtClean="0"/>
              <a:t>最基本命令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715348"/>
              </p:ext>
            </p:extLst>
          </p:nvPr>
        </p:nvGraphicFramePr>
        <p:xfrm>
          <a:off x="1269876" y="2708920"/>
          <a:ext cx="8125884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088"/>
                <a:gridCol w="3312368"/>
                <a:gridCol w="40214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show databases;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查看已有数据库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 dataname;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选择数据库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show tables;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查看已有表（集合）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show collections;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查看已有表（集合）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db.createCollection(‘</a:t>
                      </a:r>
                      <a:r>
                        <a:rPr lang="zh-CN" altLang="en-US" dirty="0" smtClean="0"/>
                        <a:t>表名</a:t>
                      </a:r>
                      <a:r>
                        <a:rPr lang="en-US" altLang="zh-CN" dirty="0" smtClean="0"/>
                        <a:t>’)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建表（集合）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db.</a:t>
                      </a:r>
                      <a:r>
                        <a:rPr lang="zh-CN" altLang="en-US" dirty="0" smtClean="0"/>
                        <a:t>集合名</a:t>
                      </a:r>
                      <a:r>
                        <a:rPr lang="en-US" altLang="zh-CN" dirty="0" smtClean="0"/>
                        <a:t>.drop()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删除集合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db.dropDatabase()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删除库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71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990382" y="19780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MongoDB</a:t>
            </a:r>
            <a:r>
              <a:rPr lang="zh-CN" altLang="en-US" dirty="0" smtClean="0"/>
              <a:t>的增、删、改操作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CRUD</a:t>
            </a:r>
            <a:r>
              <a:rPr lang="zh-CN" altLang="en-US" dirty="0"/>
              <a:t>操作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64540"/>
              </p:ext>
            </p:extLst>
          </p:nvPr>
        </p:nvGraphicFramePr>
        <p:xfrm>
          <a:off x="1197868" y="2924944"/>
          <a:ext cx="9865096" cy="2864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2942"/>
                <a:gridCol w="5802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db.</a:t>
                      </a:r>
                      <a:r>
                        <a:rPr lang="zh-CN" altLang="en-US" dirty="0" smtClean="0"/>
                        <a:t>集合名</a:t>
                      </a:r>
                      <a:r>
                        <a:rPr lang="en-US" altLang="zh-CN" dirty="0" smtClean="0"/>
                        <a:t>.insert(document)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数据的添加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db.</a:t>
                      </a:r>
                      <a:r>
                        <a:rPr lang="zh-CN" altLang="en-US" dirty="0" smtClean="0"/>
                        <a:t>集合名</a:t>
                      </a:r>
                      <a:r>
                        <a:rPr lang="en-US" altLang="zh-CN" dirty="0" smtClean="0"/>
                        <a:t>.save(document)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如果存在就更新，不存在就添加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db.</a:t>
                      </a:r>
                      <a:r>
                        <a:rPr lang="zh-CN" altLang="en-US" dirty="0" smtClean="0"/>
                        <a:t>集合名</a:t>
                      </a:r>
                      <a:r>
                        <a:rPr lang="en-US" altLang="zh-CN" dirty="0" smtClean="0"/>
                        <a:t>.update(query,update,multi)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</a:t>
                      </a:r>
                      <a:r>
                        <a:rPr lang="zh-CN" altLang="en-US" dirty="0" smtClean="0"/>
                        <a:t>：查询条件，类似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语句</a:t>
                      </a:r>
                      <a:r>
                        <a:rPr lang="en-US" altLang="zh-CN" dirty="0" smtClean="0"/>
                        <a:t>update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smtClean="0"/>
                        <a:t>where</a:t>
                      </a:r>
                      <a:r>
                        <a:rPr lang="zh-CN" altLang="en-US" dirty="0" smtClean="0"/>
                        <a:t>部分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update:</a:t>
                      </a:r>
                      <a:r>
                        <a:rPr lang="zh-CN" altLang="en-US" dirty="0" smtClean="0"/>
                        <a:t>更新操作符，类似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语句</a:t>
                      </a:r>
                      <a:r>
                        <a:rPr lang="en-US" altLang="zh-CN" dirty="0" smtClean="0"/>
                        <a:t>update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smtClean="0"/>
                        <a:t>set</a:t>
                      </a:r>
                      <a:r>
                        <a:rPr lang="zh-CN" altLang="en-US" dirty="0" smtClean="0"/>
                        <a:t>部分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multi:</a:t>
                      </a:r>
                      <a:r>
                        <a:rPr lang="zh-CN" altLang="en-US" dirty="0" smtClean="0"/>
                        <a:t>可选，默认是</a:t>
                      </a:r>
                      <a:r>
                        <a:rPr lang="en-US" altLang="zh-CN" dirty="0" smtClean="0"/>
                        <a:t>false,</a:t>
                      </a:r>
                      <a:r>
                        <a:rPr lang="zh-CN" altLang="en-US" dirty="0" smtClean="0"/>
                        <a:t>表示只更新找到的第一条记</a:t>
                      </a:r>
                    </a:p>
                    <a:p>
                      <a:r>
                        <a:rPr lang="zh-CN" altLang="en-US" dirty="0" smtClean="0"/>
                        <a:t>录，值为</a:t>
                      </a:r>
                      <a:r>
                        <a:rPr lang="en-US" altLang="zh-CN" dirty="0" smtClean="0"/>
                        <a:t>true</a:t>
                      </a:r>
                      <a:r>
                        <a:rPr lang="zh-CN" altLang="en-US" dirty="0" smtClean="0"/>
                        <a:t>表示把满足条件的文档全部更新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db.</a:t>
                      </a:r>
                      <a:r>
                        <a:rPr lang="zh-CN" altLang="en-US" dirty="0" smtClean="0"/>
                        <a:t>集合名</a:t>
                      </a:r>
                      <a:r>
                        <a:rPr lang="en-US" altLang="zh-CN" dirty="0" smtClean="0"/>
                        <a:t>.remove(query)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删除数据</a:t>
                      </a:r>
                      <a:r>
                        <a:rPr lang="en-US" altLang="zh-CN" dirty="0" smtClean="0"/>
                        <a:t>,query</a:t>
                      </a:r>
                      <a:r>
                        <a:rPr lang="zh-CN" altLang="en-US" dirty="0" smtClean="0"/>
                        <a:t>为删除条件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6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990382" y="19780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MongoDB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查询</a:t>
            </a:r>
            <a:r>
              <a:rPr lang="zh-CN" altLang="en-US" dirty="0" smtClean="0"/>
              <a:t>操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查询</a:t>
            </a:r>
            <a:r>
              <a:rPr lang="zh-CN" altLang="en-US" dirty="0" smtClean="0"/>
              <a:t>操</a:t>
            </a:r>
            <a:r>
              <a:rPr lang="zh-CN" altLang="en-US" dirty="0"/>
              <a:t>作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26171"/>
              </p:ext>
            </p:extLst>
          </p:nvPr>
        </p:nvGraphicFramePr>
        <p:xfrm>
          <a:off x="1197868" y="2924944"/>
          <a:ext cx="9865096" cy="32304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2942"/>
                <a:gridCol w="5802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db.</a:t>
                      </a:r>
                      <a:r>
                        <a:rPr lang="zh-CN" altLang="en-US" dirty="0" smtClean="0"/>
                        <a:t>集合名</a:t>
                      </a:r>
                      <a:r>
                        <a:rPr lang="en-US" altLang="zh-CN" dirty="0" smtClean="0"/>
                        <a:t>.find({</a:t>
                      </a:r>
                      <a:r>
                        <a:rPr lang="zh-CN" altLang="en-US" dirty="0" smtClean="0"/>
                        <a:t>条件文档</a:t>
                      </a:r>
                      <a:r>
                        <a:rPr lang="en-US" altLang="zh-CN" dirty="0" smtClean="0"/>
                        <a:t>})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查找所有的匹配数据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db.</a:t>
                      </a:r>
                      <a:r>
                        <a:rPr lang="zh-CN" altLang="en-US" dirty="0" smtClean="0"/>
                        <a:t>集合名</a:t>
                      </a:r>
                      <a:r>
                        <a:rPr lang="en-US" altLang="zh-CN" dirty="0" smtClean="0"/>
                        <a:t>.findOne({</a:t>
                      </a:r>
                      <a:r>
                        <a:rPr lang="zh-CN" altLang="en-US" dirty="0" smtClean="0"/>
                        <a:t>条件文档</a:t>
                      </a:r>
                      <a:r>
                        <a:rPr lang="en-US" altLang="zh-CN" dirty="0" smtClean="0"/>
                        <a:t>})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只返回匹配的第一个数据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db.</a:t>
                      </a:r>
                      <a:r>
                        <a:rPr lang="zh-CN" altLang="en-US" dirty="0" smtClean="0"/>
                        <a:t>集合名</a:t>
                      </a:r>
                      <a:r>
                        <a:rPr lang="en-US" altLang="zh-CN" dirty="0" smtClean="0"/>
                        <a:t>.find().limit(number)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用于读取指定数量的文档</a:t>
                      </a:r>
                      <a:endParaRPr lang="zh-CN" altLang="en-US" dirty="0"/>
                    </a:p>
                  </a:txBody>
                  <a:tcPr/>
                </a:tc>
              </a:tr>
              <a:tr h="3444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db.</a:t>
                      </a:r>
                      <a:r>
                        <a:rPr lang="zh-CN" altLang="en-US" dirty="0" smtClean="0"/>
                        <a:t>集合名</a:t>
                      </a:r>
                      <a:r>
                        <a:rPr lang="en-US" altLang="zh-CN" dirty="0" smtClean="0"/>
                        <a:t>.find().skip(number)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用于跳过指定数量的文档</a:t>
                      </a:r>
                      <a:endParaRPr lang="zh-CN" altLang="en-US" dirty="0"/>
                    </a:p>
                  </a:txBody>
                  <a:tcPr/>
                </a:tc>
              </a:tr>
              <a:tr h="3972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db.</a:t>
                      </a:r>
                      <a:r>
                        <a:rPr lang="zh-CN" altLang="en-US" dirty="0" smtClean="0"/>
                        <a:t>集合名</a:t>
                      </a:r>
                      <a:r>
                        <a:rPr lang="en-US" altLang="zh-CN" dirty="0" smtClean="0"/>
                        <a:t>.find().sort(..)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参数为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为升序</a:t>
                      </a:r>
                    </a:p>
                    <a:p>
                      <a:r>
                        <a:rPr lang="zh-CN" altLang="en-US" dirty="0" smtClean="0"/>
                        <a:t>参数为</a:t>
                      </a:r>
                      <a:r>
                        <a:rPr lang="en-US" altLang="zh-CN" dirty="0" smtClean="0"/>
                        <a:t>-1</a:t>
                      </a:r>
                      <a:r>
                        <a:rPr lang="zh-CN" altLang="en-US" dirty="0" smtClean="0"/>
                        <a:t>为降序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db.</a:t>
                      </a:r>
                      <a:r>
                        <a:rPr lang="zh-CN" altLang="en-US" dirty="0" smtClean="0"/>
                        <a:t>集合名</a:t>
                      </a:r>
                      <a:r>
                        <a:rPr lang="en-US" altLang="zh-CN" dirty="0" smtClean="0"/>
                        <a:t>.find({</a:t>
                      </a:r>
                      <a:r>
                        <a:rPr lang="zh-CN" altLang="en-US" dirty="0" smtClean="0"/>
                        <a:t>条件</a:t>
                      </a:r>
                      <a:r>
                        <a:rPr lang="en-US" altLang="zh-CN" dirty="0" smtClean="0"/>
                        <a:t>}).count()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用于统计结果集中文档条数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db.</a:t>
                      </a:r>
                      <a:r>
                        <a:rPr lang="zh-CN" altLang="en-US" dirty="0" smtClean="0"/>
                        <a:t>集合名</a:t>
                      </a:r>
                      <a:r>
                        <a:rPr lang="en-US" altLang="zh-CN" dirty="0" smtClean="0"/>
                        <a:t>.distinct(field)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去重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53852" y="1700808"/>
            <a:ext cx="10512862" cy="4351338"/>
          </a:xfrm>
        </p:spPr>
        <p:txBody>
          <a:bodyPr/>
          <a:lstStyle/>
          <a:p>
            <a:r>
              <a:rPr lang="en-US" altLang="zh-CN" dirty="0"/>
              <a:t>j</a:t>
            </a:r>
            <a:r>
              <a:rPr lang="en-US" altLang="zh-CN" dirty="0" smtClean="0"/>
              <a:t>son</a:t>
            </a:r>
            <a:r>
              <a:rPr lang="zh-CN" altLang="en-US" dirty="0" smtClean="0"/>
              <a:t>模块提供的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个功能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03787"/>
              </p:ext>
            </p:extLst>
          </p:nvPr>
        </p:nvGraphicFramePr>
        <p:xfrm>
          <a:off x="1773932" y="2564904"/>
          <a:ext cx="8125884" cy="26663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80"/>
                <a:gridCol w="1656184"/>
                <a:gridCol w="57496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json.dumps()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</a:t>
                      </a:r>
                      <a:r>
                        <a:rPr lang="en-US" altLang="zh-CN" dirty="0" smtClean="0"/>
                        <a:t>python</a:t>
                      </a:r>
                      <a:r>
                        <a:rPr lang="zh-CN" altLang="en-US" dirty="0" smtClean="0"/>
                        <a:t>类型转化为</a:t>
                      </a:r>
                      <a:r>
                        <a:rPr lang="en-US" altLang="zh-CN" dirty="0" smtClean="0"/>
                        <a:t>json</a:t>
                      </a:r>
                      <a:r>
                        <a:rPr lang="zh-CN" altLang="en-US" dirty="0" smtClean="0"/>
                        <a:t>字符串，返回一个</a:t>
                      </a:r>
                      <a:r>
                        <a:rPr lang="en-US" altLang="zh-CN" dirty="0" smtClean="0"/>
                        <a:t>str</a:t>
                      </a:r>
                      <a:r>
                        <a:rPr lang="zh-CN" altLang="en-US" dirty="0" smtClean="0"/>
                        <a:t>对象，把一个</a:t>
                      </a:r>
                      <a:r>
                        <a:rPr lang="en-US" altLang="zh-CN" dirty="0" smtClean="0"/>
                        <a:t>Python</a:t>
                      </a:r>
                      <a:r>
                        <a:rPr lang="zh-CN" altLang="en-US" dirty="0" smtClean="0"/>
                        <a:t>对象编码转换成</a:t>
                      </a:r>
                      <a:r>
                        <a:rPr lang="en-US" altLang="zh-CN" dirty="0" smtClean="0"/>
                        <a:t>json</a:t>
                      </a:r>
                      <a:r>
                        <a:rPr lang="zh-CN" altLang="en-US" dirty="0" smtClean="0"/>
                        <a:t>字符串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json.loads()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把</a:t>
                      </a:r>
                      <a:r>
                        <a:rPr lang="en-US" altLang="zh-CN" dirty="0" smtClean="0"/>
                        <a:t>JSON</a:t>
                      </a:r>
                      <a:r>
                        <a:rPr lang="zh-CN" altLang="en-US" dirty="0" smtClean="0"/>
                        <a:t>格式字符串解码转换成</a:t>
                      </a:r>
                      <a:r>
                        <a:rPr lang="en-US" altLang="zh-CN" dirty="0" smtClean="0"/>
                        <a:t>Python</a:t>
                      </a:r>
                      <a:r>
                        <a:rPr lang="zh-CN" altLang="en-US" dirty="0" smtClean="0"/>
                        <a:t>对象，从</a:t>
                      </a:r>
                      <a:r>
                        <a:rPr lang="en-US" altLang="zh-CN" dirty="0" smtClean="0"/>
                        <a:t>json</a:t>
                      </a:r>
                      <a:r>
                        <a:rPr lang="zh-CN" altLang="en-US" dirty="0" smtClean="0"/>
                        <a:t>到</a:t>
                      </a:r>
                      <a:r>
                        <a:rPr lang="en-US" altLang="zh-CN" dirty="0" smtClean="0"/>
                        <a:t>python</a:t>
                      </a:r>
                      <a:r>
                        <a:rPr lang="zh-CN" altLang="en-US" dirty="0" smtClean="0"/>
                        <a:t>的类型转化 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json.dump()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</a:t>
                      </a:r>
                      <a:r>
                        <a:rPr lang="en-US" altLang="zh-CN" dirty="0" smtClean="0"/>
                        <a:t>Python</a:t>
                      </a:r>
                      <a:r>
                        <a:rPr lang="zh-CN" altLang="en-US" dirty="0" smtClean="0"/>
                        <a:t>内置类型序列化为</a:t>
                      </a:r>
                      <a:r>
                        <a:rPr lang="en-US" altLang="zh-CN" dirty="0" smtClean="0"/>
                        <a:t>json</a:t>
                      </a:r>
                      <a:r>
                        <a:rPr lang="zh-CN" altLang="en-US" dirty="0" smtClean="0"/>
                        <a:t>对象后写入文件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json.load()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读取文件中</a:t>
                      </a:r>
                      <a:r>
                        <a:rPr lang="en-US" altLang="zh-CN" dirty="0" smtClean="0"/>
                        <a:t>json</a:t>
                      </a:r>
                      <a:r>
                        <a:rPr lang="zh-CN" altLang="en-US" dirty="0" smtClean="0"/>
                        <a:t>形式的字符串转化成</a:t>
                      </a:r>
                      <a:r>
                        <a:rPr lang="en-US" altLang="zh-CN" dirty="0" smtClean="0"/>
                        <a:t>python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990382" y="19780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MongoDB</a:t>
            </a:r>
            <a:r>
              <a:rPr lang="zh-CN" altLang="en-US" dirty="0" smtClean="0"/>
              <a:t>中的比较符号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查询</a:t>
            </a:r>
            <a:r>
              <a:rPr lang="zh-CN" altLang="en-US" dirty="0" smtClean="0"/>
              <a:t>操</a:t>
            </a:r>
            <a:r>
              <a:rPr lang="zh-CN" altLang="en-US" dirty="0"/>
              <a:t>作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62208"/>
              </p:ext>
            </p:extLst>
          </p:nvPr>
        </p:nvGraphicFramePr>
        <p:xfrm>
          <a:off x="2349996" y="2672140"/>
          <a:ext cx="5284202" cy="37445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5771"/>
                <a:gridCol w="1368152"/>
                <a:gridCol w="2520279"/>
              </a:tblGrid>
              <a:tr h="3723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示例</a:t>
                      </a:r>
                      <a:endParaRPr lang="zh-CN" altLang="en-US" dirty="0"/>
                    </a:p>
                  </a:txBody>
                  <a:tcPr/>
                </a:tc>
              </a:tr>
              <a:tr h="3723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{‘age’:20}</a:t>
                      </a:r>
                      <a:endParaRPr lang="zh-CN" altLang="en-US" dirty="0"/>
                    </a:p>
                  </a:txBody>
                  <a:tcPr/>
                </a:tc>
              </a:tr>
              <a:tr h="3723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{'age':{'$lt':20}}</a:t>
                      </a:r>
                      <a:endParaRPr lang="zh-CN" altLang="en-US" dirty="0"/>
                    </a:p>
                  </a:txBody>
                  <a:tcPr/>
                </a:tc>
              </a:tr>
              <a:tr h="3723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$gt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{'age':{'$gt':20}}</a:t>
                      </a:r>
                      <a:endParaRPr lang="zh-CN" altLang="en-US" dirty="0"/>
                    </a:p>
                  </a:txBody>
                  <a:tcPr/>
                </a:tc>
              </a:tr>
              <a:tr h="3723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$lte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{'age':{'$lte':20}}</a:t>
                      </a:r>
                      <a:endParaRPr lang="zh-CN" altLang="en-US" dirty="0"/>
                    </a:p>
                  </a:txBody>
                  <a:tcPr/>
                </a:tc>
              </a:tr>
              <a:tr h="36709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$gte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大于等于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{'age':{'$gte':20}}</a:t>
                      </a:r>
                      <a:endParaRPr lang="zh-CN" altLang="en-US" dirty="0"/>
                    </a:p>
                  </a:txBody>
                  <a:tcPr/>
                </a:tc>
              </a:tr>
              <a:tr h="39883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{'age':{'$ne':20}}</a:t>
                      </a:r>
                      <a:endParaRPr lang="zh-CN" altLang="en-US" dirty="0"/>
                    </a:p>
                  </a:txBody>
                  <a:tcPr/>
                </a:tc>
              </a:tr>
              <a:tr h="3723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在范围内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{'age':{'$in':[20,23]}}</a:t>
                      </a:r>
                      <a:endParaRPr lang="zh-CN" altLang="en-US" dirty="0"/>
                    </a:p>
                  </a:txBody>
                  <a:tcPr/>
                </a:tc>
              </a:tr>
              <a:tr h="3723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$nin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不在范围内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{'age':{'$nin':[20,23]}}</a:t>
                      </a:r>
                      <a:endParaRPr lang="zh-CN" altLang="en-US" dirty="0"/>
                    </a:p>
                  </a:txBody>
                  <a:tcPr/>
                </a:tc>
              </a:tr>
              <a:tr h="3723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{$or:[{},{}]}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2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990382" y="19780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安装第三方模块</a:t>
            </a:r>
            <a:endParaRPr lang="en-US" altLang="zh-CN" b="1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ip install pymongo</a:t>
            </a:r>
            <a:endParaRPr lang="en-US" altLang="zh-CN" dirty="0"/>
          </a:p>
          <a:p>
            <a:r>
              <a:rPr lang="zh-CN" altLang="en-US" b="1" dirty="0"/>
              <a:t>使</a:t>
            </a:r>
            <a:r>
              <a:rPr lang="zh-CN" altLang="en-US" b="1" dirty="0" smtClean="0"/>
              <a:t>用步骤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导入</a:t>
            </a:r>
            <a:r>
              <a:rPr lang="en-US" altLang="zh-CN" dirty="0" smtClean="0"/>
              <a:t>pymongo  </a:t>
            </a:r>
          </a:p>
          <a:p>
            <a:pPr lvl="2"/>
            <a:r>
              <a:rPr lang="en-US" altLang="zh-CN" dirty="0"/>
              <a:t>i</a:t>
            </a:r>
            <a:r>
              <a:rPr lang="en-US" altLang="zh-CN" dirty="0" smtClean="0"/>
              <a:t>mport pymongo         </a:t>
            </a:r>
          </a:p>
          <a:p>
            <a:pPr lvl="1"/>
            <a:r>
              <a:rPr lang="zh-CN" altLang="en-US" dirty="0" smtClean="0"/>
              <a:t>连接客户端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client=pymongo.MongoClient(‘localhost’,27017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db=client.student 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client[‘student’]</a:t>
            </a:r>
          </a:p>
          <a:p>
            <a:pPr lvl="1"/>
            <a:r>
              <a:rPr lang="zh-CN" altLang="en-US" dirty="0" smtClean="0"/>
              <a:t>获取集合</a:t>
            </a:r>
            <a:endParaRPr lang="en-US" altLang="zh-CN" dirty="0" smtClean="0"/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ollection=db.stu</a:t>
            </a:r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ollection=db[‘stu’]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的交互操作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3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990382" y="19780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b="1" dirty="0" smtClean="0"/>
              <a:t>添加数据</a:t>
            </a:r>
            <a:endParaRPr lang="en-US" altLang="zh-CN" b="1" dirty="0" smtClean="0"/>
          </a:p>
          <a:p>
            <a:pPr lvl="2"/>
            <a:r>
              <a:rPr lang="en-US" altLang="zh-CN" dirty="0"/>
              <a:t>s</a:t>
            </a:r>
            <a:r>
              <a:rPr lang="en-US" altLang="zh-CN" dirty="0" smtClean="0"/>
              <a:t>tu1={‘name’:’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’,’age’:20}</a:t>
            </a:r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ollection.insert_ond(s1)</a:t>
            </a:r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ollection.insert_many([{},{}])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b="1" dirty="0" smtClean="0"/>
              <a:t>更新数据</a:t>
            </a:r>
            <a:endParaRPr lang="en-US" altLang="zh-CN" b="1" dirty="0" smtClean="0"/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ollection.update_one({‘name’:’</a:t>
            </a:r>
            <a:r>
              <a:rPr lang="zh-CN" altLang="en-US" dirty="0" smtClean="0"/>
              <a:t>李</a:t>
            </a:r>
            <a:r>
              <a:rPr lang="en-US" altLang="zh-CN" dirty="0" smtClean="0"/>
              <a:t>’},{‘$set’:{‘age’:20}})</a:t>
            </a:r>
          </a:p>
          <a:p>
            <a:pPr lvl="2"/>
            <a:r>
              <a:rPr lang="en-US" altLang="zh-CN" dirty="0" smtClean="0"/>
              <a:t>collection.update_many({‘</a:t>
            </a:r>
            <a:r>
              <a:rPr lang="en-US" altLang="zh-CN" dirty="0"/>
              <a:t>name’:’</a:t>
            </a:r>
            <a:r>
              <a:rPr lang="zh-CN" altLang="en-US" dirty="0"/>
              <a:t>李</a:t>
            </a:r>
            <a:r>
              <a:rPr lang="en-US" altLang="zh-CN" dirty="0"/>
              <a:t>’},{‘$set’:{‘age’:20}})</a:t>
            </a:r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删除数据</a:t>
            </a:r>
            <a:endParaRPr lang="en-US" altLang="zh-CN" dirty="0" smtClean="0"/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ollection.delete_one({‘name’:’</a:t>
            </a:r>
            <a:r>
              <a:rPr lang="zh-CN" altLang="en-US" dirty="0"/>
              <a:t>李</a:t>
            </a:r>
            <a:r>
              <a:rPr lang="en-US" altLang="zh-CN" dirty="0" smtClean="0"/>
              <a:t>’})</a:t>
            </a:r>
          </a:p>
          <a:p>
            <a:pPr lvl="2"/>
            <a:r>
              <a:rPr lang="en-US" altLang="zh-CN" dirty="0" smtClean="0"/>
              <a:t>Collection.delete_many({‘age’:{‘gte’:20}})</a:t>
            </a:r>
            <a:endParaRPr lang="en-US" altLang="zh-CN" dirty="0"/>
          </a:p>
          <a:p>
            <a:pPr lvl="1"/>
            <a:r>
              <a:rPr lang="en-US" altLang="zh-CN" b="1" dirty="0"/>
              <a:t> </a:t>
            </a:r>
            <a:r>
              <a:rPr lang="zh-CN" altLang="en-US" b="1" dirty="0" smtClean="0"/>
              <a:t>查询数据</a:t>
            </a:r>
            <a:endParaRPr lang="en-US" altLang="zh-CN" b="1" dirty="0" smtClean="0"/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ollection.find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ollection.find_one() </a:t>
            </a:r>
          </a:p>
          <a:p>
            <a:pPr lvl="2"/>
            <a:endParaRPr lang="zh-CN" altLang="en-US" dirty="0"/>
          </a:p>
          <a:p>
            <a:pPr lvl="2"/>
            <a:endParaRPr lang="en-US" altLang="zh-CN" b="1" dirty="0" smtClean="0"/>
          </a:p>
          <a:p>
            <a:pPr marL="457063" lvl="1" indent="0">
              <a:buNone/>
            </a:pPr>
            <a:r>
              <a:rPr lang="en-US" altLang="zh-CN" b="1" dirty="0" smtClean="0"/>
              <a:t>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的交互操作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3068960"/>
            <a:ext cx="10512862" cy="1325563"/>
          </a:xfrm>
        </p:spPr>
        <p:txBody>
          <a:bodyPr/>
          <a:lstStyle/>
          <a:p>
            <a:r>
              <a:rPr lang="zh-CN" altLang="en-US" dirty="0" smtClean="0"/>
              <a:t>风里雨里，娟儿姐在马士兵教育等你</a:t>
            </a:r>
            <a:r>
              <a:rPr lang="en-US" altLang="zh-CN" dirty="0" smtClean="0"/>
              <a:t>!!!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CSV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什</a:t>
            </a:r>
            <a:r>
              <a:rPr lang="zh-CN" altLang="en-US" b="1" dirty="0" smtClean="0"/>
              <a:t>么是</a:t>
            </a:r>
            <a:r>
              <a:rPr lang="en-US" altLang="zh-CN" b="1" dirty="0" smtClean="0"/>
              <a:t>CSV</a:t>
            </a:r>
            <a:r>
              <a:rPr lang="zh-CN" altLang="en-US" b="1" dirty="0" smtClean="0"/>
              <a:t>文件</a:t>
            </a:r>
            <a:endParaRPr lang="en-US" altLang="zh-CN" b="1" dirty="0" smtClean="0"/>
          </a:p>
          <a:p>
            <a:pPr lvl="1"/>
            <a:r>
              <a:rPr lang="en-US" altLang="zh-CN" dirty="0"/>
              <a:t>CSV</a:t>
            </a:r>
            <a:r>
              <a:rPr lang="zh-CN" altLang="en-US" dirty="0"/>
              <a:t>是</a:t>
            </a:r>
            <a:r>
              <a:rPr lang="en-US" altLang="zh-CN" dirty="0"/>
              <a:t>Comma Separated Values </a:t>
            </a:r>
            <a:r>
              <a:rPr lang="zh-CN" altLang="en-US" dirty="0"/>
              <a:t>称为逗号分隔值，以一种以</a:t>
            </a:r>
            <a:r>
              <a:rPr lang="en-US" altLang="zh-CN" dirty="0"/>
              <a:t>.csv</a:t>
            </a:r>
            <a:r>
              <a:rPr lang="zh-CN" altLang="en-US" dirty="0"/>
              <a:t>结尾的文件 </a:t>
            </a:r>
            <a:endParaRPr lang="en-US" altLang="zh-CN" dirty="0"/>
          </a:p>
          <a:p>
            <a:r>
              <a:rPr lang="en-US" altLang="zh-CN" b="1" dirty="0" smtClean="0"/>
              <a:t>CSV</a:t>
            </a:r>
            <a:r>
              <a:rPr lang="zh-CN" altLang="en-US" b="1" dirty="0" smtClean="0"/>
              <a:t>文件的特点</a:t>
            </a:r>
            <a:endParaRPr lang="en-US" altLang="zh-CN" b="1" dirty="0" smtClean="0"/>
          </a:p>
          <a:p>
            <a:pPr lvl="1"/>
            <a:r>
              <a:rPr lang="zh-CN" altLang="en-US" dirty="0"/>
              <a:t>值没有类型，所有值都是字符串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能指定字体颜色等样式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能指定单元格的宽高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能合并单元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</a:t>
            </a:r>
            <a:r>
              <a:rPr lang="zh-CN" altLang="en-US" dirty="0"/>
              <a:t>有多个工作表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能嵌入图像图表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00" y="3429000"/>
            <a:ext cx="2546813" cy="232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30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CSV</a:t>
            </a:r>
            <a:r>
              <a:rPr lang="zh-CN" altLang="en-US" dirty="0" smtClean="0"/>
              <a:t>文件的创建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CSV</a:t>
            </a:r>
            <a:r>
              <a:rPr lang="zh-CN" altLang="en-US" b="1" dirty="0" smtClean="0"/>
              <a:t>文件的创建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新建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另存为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3074" name="Picture 2" descr="C:\Users\ADMINI~1\AppData\Local\Temp\__nyf7_clip_images\image_5ef0c640_487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2204864"/>
            <a:ext cx="3940321" cy="378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3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CSV</a:t>
            </a:r>
            <a:r>
              <a:rPr lang="zh-CN" altLang="en-US" dirty="0" smtClean="0"/>
              <a:t>文件的操作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向</a:t>
            </a:r>
            <a:r>
              <a:rPr lang="en-US" altLang="zh-CN" b="1" dirty="0" smtClean="0"/>
              <a:t>CSV</a:t>
            </a:r>
            <a:r>
              <a:rPr lang="zh-CN" altLang="en-US" b="1" dirty="0" smtClean="0"/>
              <a:t>文件中写入数据</a:t>
            </a:r>
            <a:endParaRPr lang="en-US" altLang="zh-CN" b="1" dirty="0" smtClean="0"/>
          </a:p>
          <a:p>
            <a:pPr lvl="1"/>
            <a:r>
              <a:rPr lang="zh-CN" altLang="en-US" dirty="0"/>
              <a:t>引入</a:t>
            </a:r>
            <a:r>
              <a:rPr lang="en-US" altLang="zh-CN" dirty="0"/>
              <a:t>csv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open()</a:t>
            </a:r>
            <a:r>
              <a:rPr lang="zh-CN" altLang="en-US" dirty="0"/>
              <a:t>函数创建 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借助</a:t>
            </a:r>
            <a:r>
              <a:rPr lang="en-US" altLang="zh-CN" dirty="0"/>
              <a:t>csv.write()</a:t>
            </a:r>
            <a:r>
              <a:rPr lang="zh-CN" altLang="en-US" dirty="0"/>
              <a:t>函数创建</a:t>
            </a:r>
            <a:r>
              <a:rPr lang="en-US" altLang="zh-CN" dirty="0"/>
              <a:t>writer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writer</a:t>
            </a:r>
            <a:r>
              <a:rPr lang="zh-CN" altLang="en-US" dirty="0"/>
              <a:t>对象的</a:t>
            </a:r>
            <a:r>
              <a:rPr lang="en-US" altLang="zh-CN" dirty="0"/>
              <a:t>writerow()</a:t>
            </a:r>
            <a:r>
              <a:rPr lang="zh-CN" altLang="en-US" dirty="0"/>
              <a:t>方法写入</a:t>
            </a:r>
            <a:r>
              <a:rPr lang="zh-CN" altLang="en-US" dirty="0" smtClean="0"/>
              <a:t>一行数据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writer</a:t>
            </a:r>
            <a:r>
              <a:rPr lang="zh-CN" altLang="en-US" dirty="0"/>
              <a:t>对象的</a:t>
            </a:r>
            <a:r>
              <a:rPr lang="en-US" altLang="zh-CN" dirty="0"/>
              <a:t>writerows()</a:t>
            </a:r>
            <a:r>
              <a:rPr lang="zh-CN" altLang="en-US" dirty="0"/>
              <a:t>方法写入多行数</a:t>
            </a:r>
            <a:r>
              <a:rPr lang="zh-CN" altLang="en-US" dirty="0" smtClean="0"/>
              <a:t>据</a:t>
            </a:r>
            <a:endParaRPr lang="en-US" altLang="zh-CN" b="1" dirty="0" smtClean="0"/>
          </a:p>
          <a:p>
            <a:r>
              <a:rPr lang="zh-CN" altLang="en-US" b="1" dirty="0" smtClean="0"/>
              <a:t>从</a:t>
            </a:r>
            <a:r>
              <a:rPr lang="en-US" altLang="zh-CN" b="1" dirty="0" smtClean="0"/>
              <a:t>CSV</a:t>
            </a:r>
            <a:r>
              <a:rPr lang="zh-CN" altLang="en-US" b="1" dirty="0" smtClean="0"/>
              <a:t>文件中读取数据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引入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open()</a:t>
            </a:r>
            <a:r>
              <a:rPr lang="zh-CN" altLang="en-US" dirty="0" smtClean="0"/>
              <a:t>函数打开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借助</a:t>
            </a:r>
            <a:r>
              <a:rPr lang="en-US" altLang="zh-CN" dirty="0" smtClean="0"/>
              <a:t>csv.reader()</a:t>
            </a:r>
            <a:r>
              <a:rPr lang="zh-CN" altLang="en-US" dirty="0" smtClean="0"/>
              <a:t>函数创建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读到的每一行都是一个列表</a:t>
            </a:r>
            <a:r>
              <a:rPr lang="en-US" altLang="zh-CN" dirty="0" smtClean="0"/>
              <a:t>(list)</a:t>
            </a:r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828" y="4183046"/>
            <a:ext cx="1125780" cy="102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4205080"/>
            <a:ext cx="1024211" cy="102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830716" y="4030484"/>
            <a:ext cx="4924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读</a:t>
            </a:r>
            <a:endParaRPr lang="zh-CN" alt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30716" y="4979053"/>
            <a:ext cx="4924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写</a:t>
            </a:r>
          </a:p>
        </p:txBody>
      </p:sp>
      <p:sp>
        <p:nvSpPr>
          <p:cNvPr id="8" name="左箭头 7"/>
          <p:cNvSpPr/>
          <p:nvPr/>
        </p:nvSpPr>
        <p:spPr>
          <a:xfrm>
            <a:off x="8406980" y="4525284"/>
            <a:ext cx="1264353" cy="1711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8455510" y="4797152"/>
            <a:ext cx="1215824" cy="181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相关概念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6148" name="Picture 4" descr="C:\Users\ADMINI~1\AppData\Local\Temp\__nyf7_clip_images\image_5ef0caa5_68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1636431"/>
            <a:ext cx="10441160" cy="455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penpyxl</a:t>
            </a:r>
            <a:r>
              <a:rPr lang="zh-CN" altLang="en-US" dirty="0"/>
              <a:t>模</a:t>
            </a:r>
            <a:r>
              <a:rPr lang="zh-CN" altLang="en-US" dirty="0" smtClean="0"/>
              <a:t>块的简介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o</a:t>
            </a:r>
            <a:r>
              <a:rPr lang="en-US" altLang="zh-CN" b="1" dirty="0" smtClean="0"/>
              <a:t>penpyxl</a:t>
            </a:r>
            <a:r>
              <a:rPr lang="zh-CN" altLang="en-US" b="1" dirty="0" smtClean="0"/>
              <a:t>模块简介</a:t>
            </a:r>
            <a:endParaRPr lang="en-US" altLang="zh-CN" b="1" dirty="0" smtClean="0"/>
          </a:p>
          <a:p>
            <a:pPr lvl="1"/>
            <a:r>
              <a:rPr lang="zh-CN" altLang="en-US" dirty="0"/>
              <a:t>可以读取和写入</a:t>
            </a:r>
            <a:r>
              <a:rPr lang="en-US" altLang="zh-CN" dirty="0"/>
              <a:t>Excel</a:t>
            </a:r>
            <a:r>
              <a:rPr lang="zh-CN" altLang="en-US" dirty="0"/>
              <a:t>文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 lvl="1"/>
            <a:r>
              <a:rPr lang="zh-CN" altLang="en-US" dirty="0"/>
              <a:t>需要单独安装，不包含有</a:t>
            </a:r>
            <a:r>
              <a:rPr lang="en-US" altLang="zh-CN" dirty="0"/>
              <a:t>Python</a:t>
            </a:r>
            <a:r>
              <a:rPr lang="zh-CN" altLang="en-US" dirty="0"/>
              <a:t>标准模块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zh-CN" altLang="en-US" dirty="0"/>
              <a:t>处理</a:t>
            </a:r>
            <a:r>
              <a:rPr lang="en-US" altLang="zh-CN" dirty="0"/>
              <a:t>Excel</a:t>
            </a:r>
            <a:r>
              <a:rPr lang="zh-CN" altLang="en-US" dirty="0"/>
              <a:t>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pPr lvl="1"/>
            <a:r>
              <a:rPr lang="zh-CN" altLang="en-US" dirty="0"/>
              <a:t>处理</a:t>
            </a:r>
            <a:r>
              <a:rPr lang="en-US" altLang="zh-CN" dirty="0"/>
              <a:t>Excel</a:t>
            </a:r>
            <a:r>
              <a:rPr lang="zh-CN" altLang="en-US" dirty="0"/>
              <a:t>公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pPr lvl="1"/>
            <a:r>
              <a:rPr lang="zh-CN" altLang="en-US" dirty="0"/>
              <a:t>处理</a:t>
            </a:r>
            <a:r>
              <a:rPr lang="en-US" altLang="zh-CN" dirty="0"/>
              <a:t>Excel</a:t>
            </a:r>
            <a:r>
              <a:rPr lang="zh-CN" altLang="en-US" dirty="0"/>
              <a:t>样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pPr lvl="1"/>
            <a:r>
              <a:rPr lang="zh-CN" altLang="en-US" dirty="0"/>
              <a:t>在表格内插入图</a:t>
            </a:r>
            <a:r>
              <a:rPr lang="zh-CN" altLang="en-US" dirty="0" smtClean="0"/>
              <a:t>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0" y="3429000"/>
            <a:ext cx="3692880" cy="132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9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22157</TotalTime>
  <Words>3716</Words>
  <Application>Microsoft Office PowerPoint</Application>
  <PresentationFormat>自定义</PresentationFormat>
  <Paragraphs>626</Paragraphs>
  <Slides>44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主题​​</vt:lpstr>
      <vt:lpstr>数据存储</vt:lpstr>
      <vt:lpstr>课程介绍：</vt:lpstr>
      <vt:lpstr>JSON文件存储</vt:lpstr>
      <vt:lpstr>Python中的json模块</vt:lpstr>
      <vt:lpstr>CSV文件</vt:lpstr>
      <vt:lpstr>CSV文件的创建</vt:lpstr>
      <vt:lpstr>CSV文件的操作</vt:lpstr>
      <vt:lpstr>Excel相关概念</vt:lpstr>
      <vt:lpstr>openpyxl模块的简介</vt:lpstr>
      <vt:lpstr>openpyxl模块的安装及测试</vt:lpstr>
      <vt:lpstr>Python操作Excel文件</vt:lpstr>
      <vt:lpstr>Python操作Excel文件</vt:lpstr>
      <vt:lpstr>MySQL数据库的简介</vt:lpstr>
      <vt:lpstr>MySQL数据库的安装</vt:lpstr>
      <vt:lpstr>MySQL数据库的基本操作</vt:lpstr>
      <vt:lpstr>MySQL的数据类型</vt:lpstr>
      <vt:lpstr>常用的SQL语句</vt:lpstr>
      <vt:lpstr>SQL语句语法</vt:lpstr>
      <vt:lpstr>SQL语句语法</vt:lpstr>
      <vt:lpstr>SQL语句语法</vt:lpstr>
      <vt:lpstr>SQL语句语法</vt:lpstr>
      <vt:lpstr>SQL语句语法</vt:lpstr>
      <vt:lpstr>SQL语句语法</vt:lpstr>
      <vt:lpstr>Python与MySQL的交互操作</vt:lpstr>
      <vt:lpstr>Python与MySQL的交互操作</vt:lpstr>
      <vt:lpstr>Python与MySQL的交互操作</vt:lpstr>
      <vt:lpstr>Python与MySQL的交互操作</vt:lpstr>
      <vt:lpstr>Python与MySQL的交互操作</vt:lpstr>
      <vt:lpstr>课堂案例：链家二手房成交量</vt:lpstr>
      <vt:lpstr>MongoDB简介</vt:lpstr>
      <vt:lpstr>MongoDB的安装及启动服务</vt:lpstr>
      <vt:lpstr>MongoDB与SQL概念的对比</vt:lpstr>
      <vt:lpstr>MongoDB中常用的数据类型</vt:lpstr>
      <vt:lpstr>Object ID</vt:lpstr>
      <vt:lpstr>Object ID</vt:lpstr>
      <vt:lpstr>MongoDB的常用操作</vt:lpstr>
      <vt:lpstr>MongoDB的常用操作</vt:lpstr>
      <vt:lpstr>MongoDB的CRUD操作</vt:lpstr>
      <vt:lpstr>MongoDB的查询操作</vt:lpstr>
      <vt:lpstr>MongoDB的查询操作</vt:lpstr>
      <vt:lpstr>Python与MongoDB的交互操作</vt:lpstr>
      <vt:lpstr>Python与MongoDB的交互操作</vt:lpstr>
      <vt:lpstr>课堂案例</vt:lpstr>
      <vt:lpstr>风里雨里，娟儿姐在马士兵教育等你!!!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shibing</dc:creator>
  <cp:lastModifiedBy>xb21cn</cp:lastModifiedBy>
  <cp:revision>389</cp:revision>
  <dcterms:created xsi:type="dcterms:W3CDTF">2019-07-09T08:49:51Z</dcterms:created>
  <dcterms:modified xsi:type="dcterms:W3CDTF">2020-06-28T15:59:00Z</dcterms:modified>
</cp:coreProperties>
</file>