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  <p:sldMasterId id="2147483683" r:id="rId2"/>
  </p:sld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7"/>
    <a:srgbClr val="857437"/>
    <a:srgbClr val="A7934B"/>
    <a:srgbClr val="FF8F8F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88" y="128"/>
      </p:cViewPr>
      <p:guideLst>
        <p:guide orient="horz" pos="773"/>
        <p:guide pos="2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851" y="926757"/>
            <a:ext cx="5564381" cy="286631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Team 81 – Analyzing the Implicit Social Network from </a:t>
            </a:r>
            <a:r>
              <a:rPr lang="en-US" b="1" dirty="0" err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8850" y="3913388"/>
            <a:ext cx="6795913" cy="1684868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b="0" i="0" u="none" strike="noStrike" baseline="0" dirty="0" err="1">
                <a:latin typeface="LinLibertineT"/>
              </a:rPr>
              <a:t>Ran</a:t>
            </a:r>
            <a:r>
              <a:rPr lang="es-ES" sz="1800" b="0" i="0" u="none" strike="noStrike" baseline="0" dirty="0">
                <a:latin typeface="LinLibertineT"/>
              </a:rPr>
              <a:t> </a:t>
            </a:r>
            <a:r>
              <a:rPr lang="es-ES" sz="1800" b="0" i="0" u="none" strike="noStrike" baseline="0" dirty="0" err="1">
                <a:latin typeface="LinLibertineT"/>
              </a:rPr>
              <a:t>Tavory</a:t>
            </a:r>
            <a:r>
              <a:rPr lang="es-ES" sz="1800" b="0" i="0" u="none" strike="noStrike" baseline="0" dirty="0">
                <a:latin typeface="LinLibertineT"/>
              </a:rPr>
              <a:t>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b="0" i="0" u="none" strike="noStrike" baseline="0" dirty="0" err="1">
                <a:latin typeface="LinLibertineT"/>
              </a:rPr>
              <a:t>Ruzvidzo</a:t>
            </a:r>
            <a:r>
              <a:rPr lang="es-ES" sz="1800" b="0" i="0" u="none" strike="noStrike" baseline="0" dirty="0">
                <a:latin typeface="LinLibertineT"/>
              </a:rPr>
              <a:t> </a:t>
            </a:r>
            <a:r>
              <a:rPr lang="es-ES" sz="1800" b="0" i="0" u="none" strike="noStrike" baseline="0" dirty="0" err="1">
                <a:latin typeface="LinLibertineT"/>
              </a:rPr>
              <a:t>Ngulube</a:t>
            </a:r>
            <a:endParaRPr lang="es-ES" dirty="0">
              <a:latin typeface="LinLibertine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b="0" i="0" u="none" strike="noStrike" baseline="0" dirty="0">
                <a:latin typeface="LinLibertineT"/>
              </a:rPr>
              <a:t>Jonathan del Campo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b="0" i="0" u="none" strike="noStrike" baseline="0" dirty="0">
                <a:latin typeface="LinLibertineT"/>
              </a:rPr>
              <a:t>Brendan </a:t>
            </a:r>
            <a:r>
              <a:rPr lang="es-ES" sz="1800" b="0" i="0" u="none" strike="noStrike" baseline="0" dirty="0" err="1">
                <a:latin typeface="LinLibertineT"/>
              </a:rPr>
              <a:t>Danyluik</a:t>
            </a:r>
            <a:r>
              <a:rPr lang="es-ES" sz="1800" b="0" i="0" u="none" strike="noStrike" baseline="0" dirty="0">
                <a:latin typeface="LinLibertineT"/>
              </a:rPr>
              <a:t> (</a:t>
            </a:r>
            <a:r>
              <a:rPr lang="es-ES" sz="1800" b="0" i="0" u="none" strike="noStrike" baseline="0" dirty="0" err="1">
                <a:latin typeface="LinLibertineT"/>
              </a:rPr>
              <a:t>dropping</a:t>
            </a:r>
            <a:r>
              <a:rPr lang="es-ES" sz="1800" b="0" i="0" u="none" strike="noStrike" baseline="0" dirty="0">
                <a:latin typeface="LinLibertineT"/>
              </a:rPr>
              <a:t>)</a:t>
            </a:r>
          </a:p>
          <a:p>
            <a:pPr>
              <a:lnSpc>
                <a:spcPct val="100000"/>
              </a:lnSpc>
            </a:pPr>
            <a:endParaRPr lang="es-ES" sz="1800" b="0" i="0" u="none" strike="noStrike" baseline="0" dirty="0">
              <a:latin typeface="LinLibertineT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Date 2022-10-10</a:t>
            </a:r>
          </a:p>
        </p:txBody>
      </p:sp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Proposal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794" y="1215485"/>
            <a:ext cx="5630206" cy="33977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are you trying to do?</a:t>
            </a:r>
            <a:endParaRPr lang="en-US" dirty="0">
              <a:solidFill>
                <a:srgbClr val="003057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857437"/>
                </a:solidFill>
              </a:rPr>
              <a:t>Interactive</a:t>
            </a:r>
            <a:r>
              <a:rPr lang="en-US" sz="2000" dirty="0"/>
              <a:t> graph UI that allows to find:</a:t>
            </a:r>
          </a:p>
          <a:p>
            <a:r>
              <a:rPr lang="en-US" sz="2000" b="1" dirty="0">
                <a:solidFill>
                  <a:srgbClr val="857437"/>
                </a:solidFill>
              </a:rPr>
              <a:t>shortest paths </a:t>
            </a:r>
            <a:r>
              <a:rPr lang="en-US" sz="2000" dirty="0"/>
              <a:t>between users through project </a:t>
            </a:r>
            <a:r>
              <a:rPr lang="en-US" sz="2000" b="1" dirty="0">
                <a:solidFill>
                  <a:srgbClr val="857437"/>
                </a:solidFill>
              </a:rPr>
              <a:t>co-activity</a:t>
            </a:r>
            <a:endParaRPr lang="en-US" sz="2000" dirty="0"/>
          </a:p>
          <a:p>
            <a:r>
              <a:rPr lang="en-US" sz="2000" b="1" dirty="0">
                <a:solidFill>
                  <a:srgbClr val="857437"/>
                </a:solidFill>
              </a:rPr>
              <a:t>most influential users </a:t>
            </a:r>
            <a:r>
              <a:rPr lang="en-US" sz="2000" dirty="0"/>
              <a:t>in a specific technology scope</a:t>
            </a:r>
            <a:r>
              <a:rPr lang="en-US" sz="2000" b="1" dirty="0">
                <a:solidFill>
                  <a:srgbClr val="857437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857437"/>
                </a:solidFill>
              </a:rPr>
              <a:t>rate users </a:t>
            </a:r>
            <a:r>
              <a:rPr lang="en-US" sz="2000" dirty="0"/>
              <a:t>based on social developer distance to influencers developers.</a:t>
            </a:r>
          </a:p>
          <a:p>
            <a:pPr marL="0" indent="0">
              <a:buNone/>
            </a:pPr>
            <a:r>
              <a:rPr lang="en-US" sz="2000" dirty="0"/>
              <a:t>Based on </a:t>
            </a:r>
            <a:r>
              <a:rPr lang="en-US" sz="2000" b="1" dirty="0" err="1">
                <a:solidFill>
                  <a:srgbClr val="857437"/>
                </a:solidFill>
              </a:rPr>
              <a:t>Github</a:t>
            </a:r>
            <a:r>
              <a:rPr lang="en-US" sz="2000" b="1" dirty="0">
                <a:solidFill>
                  <a:srgbClr val="857437"/>
                </a:solidFill>
              </a:rPr>
              <a:t> Data</a:t>
            </a:r>
            <a:endParaRPr lang="en-US" sz="2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A8981FB-31B6-AB0E-13BD-92AC247E08ED}"/>
              </a:ext>
            </a:extLst>
          </p:cNvPr>
          <p:cNvSpPr txBox="1">
            <a:spLocks/>
          </p:cNvSpPr>
          <p:nvPr/>
        </p:nvSpPr>
        <p:spPr>
          <a:xfrm>
            <a:off x="550588" y="1215483"/>
            <a:ext cx="5630206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is it done today? Limits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Several </a:t>
            </a:r>
            <a:r>
              <a:rPr lang="en-US" sz="2000" b="1" dirty="0">
                <a:solidFill>
                  <a:srgbClr val="857437"/>
                </a:solidFill>
              </a:rPr>
              <a:t>statistical procedures </a:t>
            </a:r>
            <a:r>
              <a:rPr lang="en-US" sz="2000" dirty="0"/>
              <a:t>to rank influence networks and users showed in </a:t>
            </a:r>
            <a:r>
              <a:rPr lang="en-US" sz="2000" b="1" dirty="0">
                <a:solidFill>
                  <a:srgbClr val="FF0000"/>
                </a:solidFill>
              </a:rPr>
              <a:t>static graphs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53F98CA-0B85-D6F9-73D8-3276957193B5}"/>
              </a:ext>
            </a:extLst>
          </p:cNvPr>
          <p:cNvSpPr/>
          <p:nvPr/>
        </p:nvSpPr>
        <p:spPr>
          <a:xfrm>
            <a:off x="2968863" y="4431558"/>
            <a:ext cx="2244748" cy="189350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400C4FC-8F3C-F8D1-4A86-8234C8D39A9B}"/>
              </a:ext>
            </a:extLst>
          </p:cNvPr>
          <p:cNvSpPr/>
          <p:nvPr/>
        </p:nvSpPr>
        <p:spPr>
          <a:xfrm>
            <a:off x="724115" y="4431558"/>
            <a:ext cx="2244748" cy="189350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Page Rank </a:t>
            </a:r>
            <a:r>
              <a:rPr lang="es-ES" sz="1400" dirty="0" err="1"/>
              <a:t>Analysis</a:t>
            </a:r>
            <a:r>
              <a:rPr lang="es-ES" sz="1400" dirty="0"/>
              <a:t> [1]</a:t>
            </a:r>
          </a:p>
          <a:p>
            <a:pPr algn="ctr"/>
            <a:r>
              <a:rPr lang="es-ES" sz="1400" dirty="0"/>
              <a:t>H-</a:t>
            </a:r>
            <a:r>
              <a:rPr lang="es-ES" sz="1400" dirty="0" err="1"/>
              <a:t>Index</a:t>
            </a:r>
            <a:r>
              <a:rPr lang="es-ES" sz="1400" dirty="0"/>
              <a:t> [2]</a:t>
            </a:r>
          </a:p>
          <a:p>
            <a:pPr algn="ctr"/>
            <a:endParaRPr lang="es-E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55F4665-59A0-B7F7-8B3E-C54EAD952DAC}"/>
              </a:ext>
            </a:extLst>
          </p:cNvPr>
          <p:cNvSpPr/>
          <p:nvPr/>
        </p:nvSpPr>
        <p:spPr>
          <a:xfrm>
            <a:off x="1846489" y="2538054"/>
            <a:ext cx="2244748" cy="1893504"/>
          </a:xfrm>
          <a:prstGeom prst="triangle">
            <a:avLst/>
          </a:prstGeom>
          <a:solidFill>
            <a:srgbClr val="FF8F8F"/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algn="ctr"/>
            <a:r>
              <a:rPr lang="es-ES" sz="1400" dirty="0"/>
              <a:t>Interactive </a:t>
            </a:r>
            <a:r>
              <a:rPr lang="es-ES" sz="1400" dirty="0" err="1"/>
              <a:t>Visualization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Insights</a:t>
            </a:r>
            <a:endParaRPr lang="es-ES" sz="14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A31A453-7651-5F13-E894-69570B17402A}"/>
              </a:ext>
            </a:extLst>
          </p:cNvPr>
          <p:cNvSpPr/>
          <p:nvPr/>
        </p:nvSpPr>
        <p:spPr>
          <a:xfrm flipV="1">
            <a:off x="1846489" y="4431558"/>
            <a:ext cx="2244748" cy="189350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3903A-B049-F69F-F782-43B3BD07AFB6}"/>
              </a:ext>
            </a:extLst>
          </p:cNvPr>
          <p:cNvSpPr txBox="1"/>
          <p:nvPr/>
        </p:nvSpPr>
        <p:spPr>
          <a:xfrm>
            <a:off x="2335773" y="4476903"/>
            <a:ext cx="126617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 err="1"/>
              <a:t>Hyperlink</a:t>
            </a:r>
            <a:r>
              <a:rPr lang="es-ES" sz="1400" dirty="0"/>
              <a:t> </a:t>
            </a:r>
          </a:p>
          <a:p>
            <a:pPr algn="ctr"/>
            <a:r>
              <a:rPr lang="es-ES" sz="1400" dirty="0" err="1"/>
              <a:t>Induced</a:t>
            </a:r>
            <a:r>
              <a:rPr lang="es-ES" sz="1400" dirty="0"/>
              <a:t> </a:t>
            </a:r>
          </a:p>
          <a:p>
            <a:pPr algn="ctr"/>
            <a:r>
              <a:rPr lang="es-ES" sz="1400" dirty="0" err="1"/>
              <a:t>Topic</a:t>
            </a:r>
            <a:r>
              <a:rPr lang="es-ES" sz="1400" dirty="0"/>
              <a:t> </a:t>
            </a:r>
          </a:p>
          <a:p>
            <a:pPr algn="ctr"/>
            <a:r>
              <a:rPr lang="es-ES" sz="1400" dirty="0" err="1"/>
              <a:t>Search</a:t>
            </a:r>
            <a:r>
              <a:rPr lang="es-ES" sz="1400" dirty="0"/>
              <a:t> HITS</a:t>
            </a:r>
          </a:p>
          <a:p>
            <a:pPr algn="ctr"/>
            <a:r>
              <a:rPr lang="es-ES" sz="1400" dirty="0"/>
              <a:t>[3]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1DFC9C-CE44-5720-2049-C2B065FAD08E}"/>
              </a:ext>
            </a:extLst>
          </p:cNvPr>
          <p:cNvSpPr txBox="1"/>
          <p:nvPr/>
        </p:nvSpPr>
        <p:spPr>
          <a:xfrm>
            <a:off x="3467411" y="5169353"/>
            <a:ext cx="12661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ES" sz="1400" dirty="0"/>
          </a:p>
          <a:p>
            <a:pPr algn="ctr"/>
            <a:r>
              <a:rPr lang="es-ES" sz="1400" dirty="0" err="1"/>
              <a:t>Betweenes</a:t>
            </a:r>
            <a:r>
              <a:rPr lang="es-ES" sz="1400" dirty="0"/>
              <a:t> </a:t>
            </a:r>
            <a:r>
              <a:rPr lang="es-ES" sz="1400" dirty="0" err="1"/>
              <a:t>Centrality</a:t>
            </a:r>
            <a:r>
              <a:rPr lang="es-ES" sz="14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0161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22" grpId="0" animBg="1"/>
      <p:bldP spid="23" grpId="0" animBg="1"/>
      <p:bldP spid="26" grpId="0" animBg="1"/>
      <p:bldP spid="27" grpId="0" animBg="1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Proposal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172" y="2322395"/>
            <a:ext cx="5630206" cy="3397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Who cares?</a:t>
            </a:r>
            <a:endParaRPr lang="en-US" dirty="0">
              <a:solidFill>
                <a:srgbClr val="003057"/>
              </a:solidFill>
            </a:endParaRPr>
          </a:p>
          <a:p>
            <a:r>
              <a:rPr lang="en-US" sz="2000" b="1" dirty="0">
                <a:solidFill>
                  <a:srgbClr val="857437"/>
                </a:solidFill>
              </a:rPr>
              <a:t>Business headhunters </a:t>
            </a:r>
            <a:r>
              <a:rPr lang="en-US" sz="2000" dirty="0"/>
              <a:t>and marketing specialists to convince software developers influencers</a:t>
            </a:r>
          </a:p>
          <a:p>
            <a:r>
              <a:rPr lang="en-US" sz="2000" dirty="0"/>
              <a:t>Users for </a:t>
            </a:r>
            <a:r>
              <a:rPr lang="en-US" sz="2000" b="1" dirty="0">
                <a:solidFill>
                  <a:srgbClr val="857437"/>
                </a:solidFill>
              </a:rPr>
              <a:t>personal branding</a:t>
            </a:r>
          </a:p>
          <a:p>
            <a:r>
              <a:rPr lang="en-US" sz="2000" b="1" dirty="0">
                <a:solidFill>
                  <a:srgbClr val="857437"/>
                </a:solidFill>
              </a:rPr>
              <a:t>GH developers</a:t>
            </a:r>
          </a:p>
          <a:p>
            <a:endParaRPr lang="en-US" sz="2000" b="1" dirty="0">
              <a:solidFill>
                <a:srgbClr val="857437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A8981FB-31B6-AB0E-13BD-92AC247E08ED}"/>
              </a:ext>
            </a:extLst>
          </p:cNvPr>
          <p:cNvSpPr txBox="1">
            <a:spLocks/>
          </p:cNvSpPr>
          <p:nvPr/>
        </p:nvSpPr>
        <p:spPr>
          <a:xfrm>
            <a:off x="550588" y="2301764"/>
            <a:ext cx="5630206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What’s new in the approach?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Why will it be successful?</a:t>
            </a:r>
          </a:p>
          <a:p>
            <a:r>
              <a:rPr lang="en-US" sz="2000" dirty="0"/>
              <a:t>Interaction </a:t>
            </a:r>
            <a:r>
              <a:rPr lang="en-US" sz="2000" b="1" dirty="0">
                <a:solidFill>
                  <a:srgbClr val="857437"/>
                </a:solidFill>
              </a:rPr>
              <a:t>accelerates</a:t>
            </a:r>
            <a:r>
              <a:rPr lang="en-US" sz="2000" dirty="0"/>
              <a:t> insights discovery.</a:t>
            </a:r>
          </a:p>
          <a:p>
            <a:r>
              <a:rPr lang="en-US" sz="2000" b="1" dirty="0">
                <a:solidFill>
                  <a:srgbClr val="857437"/>
                </a:solidFill>
              </a:rPr>
              <a:t>Earlier detection </a:t>
            </a:r>
            <a:r>
              <a:rPr lang="en-US" sz="2000" dirty="0"/>
              <a:t>of emerging communities for business headhunters</a:t>
            </a:r>
          </a:p>
          <a:p>
            <a:r>
              <a:rPr lang="en-US" sz="2000" dirty="0"/>
              <a:t>Better assessment of </a:t>
            </a:r>
            <a:r>
              <a:rPr lang="en-US" sz="2000" b="1" dirty="0">
                <a:solidFill>
                  <a:srgbClr val="857437"/>
                </a:solidFill>
              </a:rPr>
              <a:t>user contribution </a:t>
            </a:r>
            <a:r>
              <a:rPr lang="en-US" sz="2000" dirty="0"/>
              <a:t>in </a:t>
            </a:r>
            <a:r>
              <a:rPr lang="en-US" sz="2000" dirty="0" err="1"/>
              <a:t>Github</a:t>
            </a:r>
            <a:r>
              <a:rPr lang="en-US" sz="2000" dirty="0"/>
              <a:t> community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860E-A7CE-4CCD-8723-4C82C179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Proposal Presentation</a:t>
            </a:r>
            <a:endParaRPr lang="es-E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8330F-3C7D-E8D8-3B2E-3E06674334CE}"/>
              </a:ext>
            </a:extLst>
          </p:cNvPr>
          <p:cNvSpPr txBox="1">
            <a:spLocks/>
          </p:cNvSpPr>
          <p:nvPr/>
        </p:nvSpPr>
        <p:spPr>
          <a:xfrm>
            <a:off x="550587" y="1215483"/>
            <a:ext cx="10869099" cy="233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Difference and impact. Impact measurement.</a:t>
            </a:r>
          </a:p>
          <a:p>
            <a:r>
              <a:rPr lang="en-US" sz="2000" dirty="0"/>
              <a:t>Project UI </a:t>
            </a:r>
            <a:r>
              <a:rPr lang="en-US" sz="2000" b="1" dirty="0">
                <a:solidFill>
                  <a:srgbClr val="857437"/>
                </a:solidFill>
              </a:rPr>
              <a:t>interaction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57437"/>
                </a:solidFill>
              </a:rPr>
              <a:t>enables</a:t>
            </a:r>
            <a:r>
              <a:rPr lang="en-US" sz="2000" dirty="0"/>
              <a:t> to attract more users to make the </a:t>
            </a:r>
            <a:r>
              <a:rPr lang="en-US" sz="2000" b="1" dirty="0">
                <a:solidFill>
                  <a:srgbClr val="857437"/>
                </a:solidFill>
              </a:rPr>
              <a:t>tool popular </a:t>
            </a:r>
            <a:r>
              <a:rPr lang="en-US" sz="2000" dirty="0"/>
              <a:t>for influence network analysis purposes.</a:t>
            </a:r>
          </a:p>
          <a:p>
            <a:r>
              <a:rPr lang="en-US" sz="2000" dirty="0"/>
              <a:t>The tool can be fundamental to </a:t>
            </a:r>
            <a:r>
              <a:rPr lang="en-US" sz="2000" b="1" dirty="0">
                <a:solidFill>
                  <a:srgbClr val="857437"/>
                </a:solidFill>
              </a:rPr>
              <a:t>evidence social prerequisites </a:t>
            </a:r>
            <a:r>
              <a:rPr lang="en-US" sz="2000" dirty="0"/>
              <a:t>in big projects in software development [5]</a:t>
            </a:r>
          </a:p>
          <a:p>
            <a:r>
              <a:rPr lang="en-US" sz="2000" b="1" dirty="0">
                <a:solidFill>
                  <a:srgbClr val="857437"/>
                </a:solidFill>
              </a:rPr>
              <a:t>Project mentions </a:t>
            </a:r>
            <a:r>
              <a:rPr lang="en-US" sz="2000" dirty="0"/>
              <a:t>in social networks as key to measure the </a:t>
            </a:r>
            <a:r>
              <a:rPr lang="en-US" sz="2000" b="1" dirty="0">
                <a:solidFill>
                  <a:srgbClr val="857437"/>
                </a:solidFill>
              </a:rPr>
              <a:t>impact over the community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6FBDB93-5274-3D34-85F1-B595497A765A}"/>
              </a:ext>
            </a:extLst>
          </p:cNvPr>
          <p:cNvSpPr txBox="1">
            <a:spLocks/>
          </p:cNvSpPr>
          <p:nvPr/>
        </p:nvSpPr>
        <p:spPr>
          <a:xfrm>
            <a:off x="476106" y="3808573"/>
            <a:ext cx="10869099" cy="233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Risks and payoffs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7E9AB9B-9AD6-2890-7256-850060146354}"/>
              </a:ext>
            </a:extLst>
          </p:cNvPr>
          <p:cNvSpPr/>
          <p:nvPr/>
        </p:nvSpPr>
        <p:spPr>
          <a:xfrm>
            <a:off x="4943260" y="5369520"/>
            <a:ext cx="1024403" cy="818147"/>
          </a:xfrm>
          <a:prstGeom prst="triangle">
            <a:avLst/>
          </a:prstGeom>
          <a:solidFill>
            <a:srgbClr val="A7934B"/>
          </a:solidFill>
          <a:ln>
            <a:solidFill>
              <a:srgbClr val="857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EB295-4EB4-A9B7-39CF-ED53BFC43A7F}"/>
              </a:ext>
            </a:extLst>
          </p:cNvPr>
          <p:cNvSpPr/>
          <p:nvPr/>
        </p:nvSpPr>
        <p:spPr>
          <a:xfrm>
            <a:off x="1742859" y="5135484"/>
            <a:ext cx="7425203" cy="220006"/>
          </a:xfrm>
          <a:prstGeom prst="rect">
            <a:avLst/>
          </a:prstGeom>
          <a:solidFill>
            <a:srgbClr val="A7934B"/>
          </a:solidFill>
          <a:ln>
            <a:solidFill>
              <a:srgbClr val="857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94AFDDA-8476-53F4-220E-EE60FCF44E7F}"/>
              </a:ext>
            </a:extLst>
          </p:cNvPr>
          <p:cNvSpPr txBox="1">
            <a:spLocks/>
          </p:cNvSpPr>
          <p:nvPr/>
        </p:nvSpPr>
        <p:spPr>
          <a:xfrm>
            <a:off x="1742859" y="4377508"/>
            <a:ext cx="2884143" cy="735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Scalability of the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Data quality uncertainty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AE7AEC3-7030-7CDE-CB6D-20AE23AFF47E}"/>
              </a:ext>
            </a:extLst>
          </p:cNvPr>
          <p:cNvSpPr txBox="1">
            <a:spLocks/>
          </p:cNvSpPr>
          <p:nvPr/>
        </p:nvSpPr>
        <p:spPr>
          <a:xfrm>
            <a:off x="846795" y="5108418"/>
            <a:ext cx="761999" cy="3367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Risks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E6C011E-3987-EA56-4062-DFA6DE489372}"/>
              </a:ext>
            </a:extLst>
          </p:cNvPr>
          <p:cNvSpPr txBox="1">
            <a:spLocks/>
          </p:cNvSpPr>
          <p:nvPr/>
        </p:nvSpPr>
        <p:spPr>
          <a:xfrm>
            <a:off x="9221920" y="5108417"/>
            <a:ext cx="1024403" cy="40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Payoffs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07145686-42CB-171A-3601-AB38D68FDA3C}"/>
              </a:ext>
            </a:extLst>
          </p:cNvPr>
          <p:cNvSpPr txBox="1">
            <a:spLocks/>
          </p:cNvSpPr>
          <p:nvPr/>
        </p:nvSpPr>
        <p:spPr>
          <a:xfrm>
            <a:off x="6680966" y="4353699"/>
            <a:ext cx="2884143" cy="85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Community Engagement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Business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9280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Proposal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938" y="1057354"/>
            <a:ext cx="5121440" cy="3397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long will it take?</a:t>
            </a:r>
          </a:p>
          <a:p>
            <a:pPr marL="0" indent="0">
              <a:buNone/>
            </a:pPr>
            <a:r>
              <a:rPr lang="en-US" sz="1700" dirty="0"/>
              <a:t>Considering some parallelization of tasks:</a:t>
            </a:r>
          </a:p>
          <a:p>
            <a:r>
              <a:rPr lang="en-US" sz="1700" b="1" dirty="0">
                <a:solidFill>
                  <a:srgbClr val="857437"/>
                </a:solidFill>
              </a:rPr>
              <a:t>Data collection: </a:t>
            </a:r>
            <a:r>
              <a:rPr lang="en-US" sz="1700" dirty="0"/>
              <a:t>4 weeks</a:t>
            </a:r>
          </a:p>
          <a:p>
            <a:r>
              <a:rPr lang="en-US" sz="1700" b="1" dirty="0">
                <a:solidFill>
                  <a:srgbClr val="857437"/>
                </a:solidFill>
              </a:rPr>
              <a:t>Data processing / analytics:</a:t>
            </a:r>
            <a:r>
              <a:rPr lang="en-US" sz="1700" dirty="0"/>
              <a:t> 3 weeks</a:t>
            </a:r>
          </a:p>
          <a:p>
            <a:r>
              <a:rPr lang="en-US" sz="1700" b="1" dirty="0">
                <a:solidFill>
                  <a:srgbClr val="857437"/>
                </a:solidFill>
              </a:rPr>
              <a:t>UI development: </a:t>
            </a:r>
            <a:r>
              <a:rPr lang="en-US" sz="1700" dirty="0"/>
              <a:t>4 weeks</a:t>
            </a:r>
          </a:p>
          <a:p>
            <a:endParaRPr lang="en-US" sz="2000" b="1" dirty="0">
              <a:solidFill>
                <a:srgbClr val="857437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A8981FB-31B6-AB0E-13BD-92AC247E08ED}"/>
              </a:ext>
            </a:extLst>
          </p:cNvPr>
          <p:cNvSpPr txBox="1">
            <a:spLocks/>
          </p:cNvSpPr>
          <p:nvPr/>
        </p:nvSpPr>
        <p:spPr>
          <a:xfrm>
            <a:off x="550587" y="1071108"/>
            <a:ext cx="6386478" cy="27721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much will it cost?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Requirements:</a:t>
            </a:r>
          </a:p>
          <a:p>
            <a:r>
              <a:rPr lang="en-US" sz="1800" b="1" dirty="0">
                <a:solidFill>
                  <a:srgbClr val="857437"/>
                </a:solidFill>
              </a:rPr>
              <a:t>Data storage </a:t>
            </a:r>
            <a:r>
              <a:rPr lang="en-US" sz="1800" dirty="0"/>
              <a:t>in a solution suited for graphs, like Neo4j</a:t>
            </a:r>
          </a:p>
          <a:p>
            <a:r>
              <a:rPr lang="en-US" sz="1800" b="1" dirty="0">
                <a:solidFill>
                  <a:srgbClr val="857437"/>
                </a:solidFill>
              </a:rPr>
              <a:t>Data processing </a:t>
            </a:r>
            <a:r>
              <a:rPr lang="en-US" sz="1800" dirty="0"/>
              <a:t>on Python or Spark (feasibility analysis)</a:t>
            </a:r>
          </a:p>
          <a:p>
            <a:r>
              <a:rPr lang="en-US" sz="1800" b="1" dirty="0">
                <a:solidFill>
                  <a:srgbClr val="857437"/>
                </a:solidFill>
              </a:rPr>
              <a:t>User Interface development</a:t>
            </a:r>
          </a:p>
          <a:p>
            <a:pPr marL="0" indent="0">
              <a:buNone/>
            </a:pPr>
            <a:r>
              <a:rPr lang="en-US" sz="1800" dirty="0"/>
              <a:t>On commercial mode, the solution could cost around $150- $ 1150/month approximately (quick estimation) depending of the scale, to </a:t>
            </a:r>
            <a:r>
              <a:rPr lang="en-US" sz="1800"/>
              <a:t>serve database and UI web server</a:t>
            </a:r>
            <a:endParaRPr lang="en-US" sz="1800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6AC090A8-0302-9F53-03FF-32B36D383DD2}"/>
              </a:ext>
            </a:extLst>
          </p:cNvPr>
          <p:cNvSpPr txBox="1">
            <a:spLocks/>
          </p:cNvSpPr>
          <p:nvPr/>
        </p:nvSpPr>
        <p:spPr>
          <a:xfrm>
            <a:off x="550587" y="3721305"/>
            <a:ext cx="10545965" cy="229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Midterm and final check and progress measurement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Milestone set up and peer review to guarantee the successful implementation of the project.</a:t>
            </a:r>
          </a:p>
          <a:p>
            <a:pPr marL="0" indent="0">
              <a:buNone/>
            </a:pPr>
            <a:endParaRPr lang="en-US" sz="2000" b="1" dirty="0">
              <a:solidFill>
                <a:srgbClr val="857437"/>
              </a:solidFill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604EAFE1-AF9A-2E22-A149-E7899C920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37344"/>
              </p:ext>
            </p:extLst>
          </p:nvPr>
        </p:nvGraphicFramePr>
        <p:xfrm>
          <a:off x="1024404" y="4639232"/>
          <a:ext cx="8564955" cy="1752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63825">
                  <a:extLst>
                    <a:ext uri="{9D8B030D-6E8A-4147-A177-3AD203B41FA5}">
                      <a16:colId xmlns:a16="http://schemas.microsoft.com/office/drawing/2014/main" val="1061968199"/>
                    </a:ext>
                  </a:extLst>
                </a:gridCol>
                <a:gridCol w="2310063">
                  <a:extLst>
                    <a:ext uri="{9D8B030D-6E8A-4147-A177-3AD203B41FA5}">
                      <a16:colId xmlns:a16="http://schemas.microsoft.com/office/drawing/2014/main" val="978711283"/>
                    </a:ext>
                  </a:extLst>
                </a:gridCol>
                <a:gridCol w="1622545">
                  <a:extLst>
                    <a:ext uri="{9D8B030D-6E8A-4147-A177-3AD203B41FA5}">
                      <a16:colId xmlns:a16="http://schemas.microsoft.com/office/drawing/2014/main" val="2010276331"/>
                    </a:ext>
                  </a:extLst>
                </a:gridCol>
                <a:gridCol w="1868522">
                  <a:extLst>
                    <a:ext uri="{9D8B030D-6E8A-4147-A177-3AD203B41FA5}">
                      <a16:colId xmlns:a16="http://schemas.microsoft.com/office/drawing/2014/main" val="1795942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857437"/>
                          </a:solidFill>
                        </a:rPr>
                        <a:t>Work</a:t>
                      </a:r>
                      <a:r>
                        <a:rPr lang="es-ES" b="1" dirty="0">
                          <a:solidFill>
                            <a:srgbClr val="857437"/>
                          </a:solidFill>
                        </a:rPr>
                        <a:t> </a:t>
                      </a:r>
                      <a:r>
                        <a:rPr lang="es-ES" b="1" dirty="0" err="1">
                          <a:solidFill>
                            <a:srgbClr val="857437"/>
                          </a:solidFill>
                        </a:rPr>
                        <a:t>item</a:t>
                      </a:r>
                      <a:endParaRPr lang="es-ES" b="1" dirty="0">
                        <a:solidFill>
                          <a:srgbClr val="8574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37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857437"/>
                          </a:solidFill>
                        </a:rPr>
                        <a:t>Main</a:t>
                      </a:r>
                      <a:r>
                        <a:rPr lang="es-ES" b="1" dirty="0">
                          <a:solidFill>
                            <a:srgbClr val="857437"/>
                          </a:solidFill>
                        </a:rPr>
                        <a:t> </a:t>
                      </a:r>
                      <a:r>
                        <a:rPr lang="es-ES" b="1" dirty="0" err="1">
                          <a:solidFill>
                            <a:srgbClr val="857437"/>
                          </a:solidFill>
                        </a:rPr>
                        <a:t>responsible</a:t>
                      </a:r>
                      <a:endParaRPr lang="es-ES" b="1" dirty="0">
                        <a:solidFill>
                          <a:srgbClr val="8574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37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857437"/>
                          </a:solidFill>
                        </a:rPr>
                        <a:t>Start</a:t>
                      </a:r>
                      <a:endParaRPr lang="es-ES" b="1" dirty="0">
                        <a:solidFill>
                          <a:srgbClr val="8574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37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857437"/>
                          </a:solidFill>
                        </a:rPr>
                        <a:t>Duration</a:t>
                      </a:r>
                      <a:endParaRPr lang="es-ES" b="1" dirty="0">
                        <a:solidFill>
                          <a:srgbClr val="8574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37">
                        <a:alpha val="2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74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3057"/>
                          </a:solidFill>
                        </a:rPr>
                        <a:t>Raw Data </a:t>
                      </a:r>
                      <a:r>
                        <a:rPr lang="es-ES" dirty="0" err="1">
                          <a:solidFill>
                            <a:srgbClr val="003057"/>
                          </a:solidFill>
                        </a:rPr>
                        <a:t>Collection</a:t>
                      </a:r>
                      <a:endParaRPr lang="es-ES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3057"/>
                          </a:solidFill>
                        </a:rPr>
                        <a:t>Jonathan del Campo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3057"/>
                          </a:solidFill>
                        </a:rPr>
                        <a:t>November</a:t>
                      </a:r>
                      <a:r>
                        <a:rPr lang="es-ES" dirty="0">
                          <a:solidFill>
                            <a:srgbClr val="003057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3057"/>
                          </a:solidFill>
                        </a:rPr>
                        <a:t>4 </a:t>
                      </a:r>
                      <a:r>
                        <a:rPr lang="es-ES" dirty="0" err="1">
                          <a:solidFill>
                            <a:srgbClr val="003057"/>
                          </a:solidFill>
                        </a:rPr>
                        <a:t>weeks</a:t>
                      </a:r>
                      <a:endParaRPr lang="es-ES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3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3057"/>
                          </a:solidFill>
                        </a:rPr>
                        <a:t>Data </a:t>
                      </a:r>
                      <a:r>
                        <a:rPr lang="es-ES" dirty="0" err="1">
                          <a:solidFill>
                            <a:srgbClr val="003057"/>
                          </a:solidFill>
                        </a:rPr>
                        <a:t>Augmentation</a:t>
                      </a:r>
                      <a:r>
                        <a:rPr lang="es-ES" dirty="0">
                          <a:solidFill>
                            <a:srgbClr val="003057"/>
                          </a:solidFill>
                        </a:rPr>
                        <a:t> / </a:t>
                      </a:r>
                      <a:r>
                        <a:rPr lang="es-ES" dirty="0" err="1">
                          <a:solidFill>
                            <a:srgbClr val="003057"/>
                          </a:solidFill>
                        </a:rPr>
                        <a:t>Analytics</a:t>
                      </a:r>
                      <a:endParaRPr lang="es-ES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3057"/>
                          </a:solidFill>
                        </a:rPr>
                        <a:t>Ruzvidzo</a:t>
                      </a:r>
                      <a:r>
                        <a:rPr lang="es-ES" dirty="0">
                          <a:solidFill>
                            <a:srgbClr val="003057"/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rgbClr val="003057"/>
                          </a:solidFill>
                        </a:rPr>
                        <a:t>Ngulube</a:t>
                      </a:r>
                      <a:endParaRPr lang="es-ES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3057"/>
                          </a:solidFill>
                        </a:rPr>
                        <a:t>November</a:t>
                      </a:r>
                      <a:r>
                        <a:rPr lang="es-ES" dirty="0">
                          <a:solidFill>
                            <a:srgbClr val="003057"/>
                          </a:solidFill>
                        </a:rPr>
                        <a:t>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3057"/>
                          </a:solidFill>
                        </a:rPr>
                        <a:t>3 </a:t>
                      </a:r>
                      <a:r>
                        <a:rPr lang="es-ES" dirty="0" err="1">
                          <a:solidFill>
                            <a:srgbClr val="003057"/>
                          </a:solidFill>
                        </a:rPr>
                        <a:t>weeks</a:t>
                      </a:r>
                      <a:endParaRPr lang="es-ES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74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3057"/>
                          </a:solidFill>
                        </a:rPr>
                        <a:t>Web and 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3057"/>
                          </a:solidFill>
                        </a:rPr>
                        <a:t>Ran</a:t>
                      </a:r>
                      <a:r>
                        <a:rPr lang="es-ES" dirty="0">
                          <a:solidFill>
                            <a:srgbClr val="003057"/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rgbClr val="003057"/>
                          </a:solidFill>
                        </a:rPr>
                        <a:t>Tavory</a:t>
                      </a:r>
                      <a:endParaRPr lang="es-ES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3057"/>
                          </a:solidFill>
                        </a:rPr>
                        <a:t>November</a:t>
                      </a:r>
                      <a:r>
                        <a:rPr lang="es-ES" dirty="0">
                          <a:solidFill>
                            <a:srgbClr val="003057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3057"/>
                          </a:solidFill>
                        </a:rPr>
                        <a:t>4 </a:t>
                      </a:r>
                      <a:r>
                        <a:rPr lang="es-ES" dirty="0" err="1">
                          <a:solidFill>
                            <a:srgbClr val="003057"/>
                          </a:solidFill>
                        </a:rPr>
                        <a:t>weeks</a:t>
                      </a:r>
                      <a:endParaRPr lang="es-ES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068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22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0B52-B3B3-E4BC-BC43-535A2793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C841-82A0-5AF6-469F-937B9D8A3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10545626" cy="4225652"/>
          </a:xfrm>
        </p:spPr>
        <p:txBody>
          <a:bodyPr>
            <a:normAutofit lnSpcReduction="10000"/>
          </a:bodyPr>
          <a:lstStyle/>
          <a:p>
            <a:r>
              <a:rPr lang="es-ES" sz="1800" dirty="0"/>
              <a:t>[1] Lawrence Page, Sergey Brin, </a:t>
            </a:r>
            <a:r>
              <a:rPr lang="es-ES" sz="1800" dirty="0" err="1"/>
              <a:t>Rajeev</a:t>
            </a:r>
            <a:r>
              <a:rPr lang="es-ES" sz="1800" dirty="0"/>
              <a:t> </a:t>
            </a:r>
            <a:r>
              <a:rPr lang="es-ES" sz="1800" dirty="0" err="1"/>
              <a:t>Motwani</a:t>
            </a:r>
            <a:r>
              <a:rPr lang="es-ES" sz="1800" dirty="0"/>
              <a:t>, and Terry </a:t>
            </a:r>
            <a:r>
              <a:rPr lang="es-ES" sz="1800" dirty="0" err="1"/>
              <a:t>Winograd</a:t>
            </a:r>
            <a:r>
              <a:rPr lang="es-ES" sz="1800" dirty="0"/>
              <a:t>. 1999. </a:t>
            </a:r>
            <a:r>
              <a:rPr lang="es-ES" sz="1800" dirty="0" err="1"/>
              <a:t>The</a:t>
            </a:r>
            <a:r>
              <a:rPr lang="es-ES" sz="1800" dirty="0"/>
              <a:t> PageRank </a:t>
            </a:r>
            <a:r>
              <a:rPr lang="es-ES" sz="1800" dirty="0" err="1"/>
              <a:t>Citation</a:t>
            </a:r>
            <a:r>
              <a:rPr lang="es-ES" sz="1800" dirty="0"/>
              <a:t> Ranking: </a:t>
            </a:r>
            <a:r>
              <a:rPr lang="es-ES" sz="1800" dirty="0" err="1"/>
              <a:t>Bringing</a:t>
            </a:r>
            <a:r>
              <a:rPr lang="es-ES" sz="1800" dirty="0"/>
              <a:t> </a:t>
            </a:r>
            <a:r>
              <a:rPr lang="es-ES" sz="1800" dirty="0" err="1"/>
              <a:t>Order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Web. </a:t>
            </a:r>
            <a:r>
              <a:rPr lang="es-ES" sz="1800" dirty="0" err="1"/>
              <a:t>Technical</a:t>
            </a:r>
            <a:r>
              <a:rPr lang="es-ES" sz="1800" dirty="0"/>
              <a:t> </a:t>
            </a:r>
            <a:r>
              <a:rPr lang="es-ES" sz="1800" dirty="0" err="1"/>
              <a:t>Report</a:t>
            </a:r>
            <a:r>
              <a:rPr lang="es-ES" sz="1800" dirty="0"/>
              <a:t> 1999-66. Stanford </a:t>
            </a:r>
            <a:r>
              <a:rPr lang="es-ES" sz="1800" dirty="0" err="1"/>
              <a:t>InfoLab</a:t>
            </a:r>
            <a:r>
              <a:rPr lang="es-ES" sz="1800" dirty="0"/>
              <a:t>. http://ilpubs.stanford.edu:8090/422/ </a:t>
            </a:r>
            <a:r>
              <a:rPr lang="es-ES" sz="1800" dirty="0" err="1"/>
              <a:t>Previous</a:t>
            </a:r>
            <a:r>
              <a:rPr lang="es-ES" sz="1800" dirty="0"/>
              <a:t> </a:t>
            </a:r>
            <a:r>
              <a:rPr lang="es-ES" sz="1800" dirty="0" err="1"/>
              <a:t>number</a:t>
            </a:r>
            <a:r>
              <a:rPr lang="es-ES" sz="1800" dirty="0"/>
              <a:t> = SIDLWP-1999-0120</a:t>
            </a:r>
          </a:p>
          <a:p>
            <a:r>
              <a:rPr lang="es-ES" sz="1800" dirty="0"/>
              <a:t>[2] Yan </a:t>
            </a:r>
            <a:r>
              <a:rPr lang="es-ES" sz="1800" dirty="0" err="1"/>
              <a:t>Hu</a:t>
            </a:r>
            <a:r>
              <a:rPr lang="es-ES" sz="1800" dirty="0"/>
              <a:t>, </a:t>
            </a:r>
            <a:r>
              <a:rPr lang="es-ES" sz="1800" dirty="0" err="1"/>
              <a:t>Shanshan</a:t>
            </a:r>
            <a:r>
              <a:rPr lang="es-ES" sz="1800" dirty="0"/>
              <a:t> Wang, </a:t>
            </a:r>
            <a:r>
              <a:rPr lang="es-ES" sz="1800" dirty="0" err="1"/>
              <a:t>Yizhi</a:t>
            </a:r>
            <a:r>
              <a:rPr lang="es-ES" sz="1800" dirty="0"/>
              <a:t> Ren, and Kim-</a:t>
            </a:r>
            <a:r>
              <a:rPr lang="es-ES" sz="1800" dirty="0" err="1"/>
              <a:t>Kwang</a:t>
            </a:r>
            <a:r>
              <a:rPr lang="es-ES" sz="1800" dirty="0"/>
              <a:t> Raymond Choo. 2018. </a:t>
            </a:r>
            <a:r>
              <a:rPr lang="es-ES" sz="1800" dirty="0" err="1"/>
              <a:t>User</a:t>
            </a:r>
            <a:r>
              <a:rPr lang="es-ES" sz="1800" dirty="0"/>
              <a:t> </a:t>
            </a:r>
            <a:r>
              <a:rPr lang="es-ES" sz="1800" dirty="0" err="1"/>
              <a:t>influence</a:t>
            </a:r>
            <a:r>
              <a:rPr lang="es-ES" sz="1800" dirty="0"/>
              <a:t> </a:t>
            </a:r>
            <a:r>
              <a:rPr lang="es-ES" sz="1800" dirty="0" err="1"/>
              <a:t>analysis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Github</a:t>
            </a:r>
            <a:r>
              <a:rPr lang="es-ES" sz="1800" dirty="0"/>
              <a:t> </a:t>
            </a:r>
            <a:r>
              <a:rPr lang="es-ES" sz="1800" dirty="0" err="1"/>
              <a:t>developer</a:t>
            </a:r>
            <a:r>
              <a:rPr lang="es-ES" sz="1800" dirty="0"/>
              <a:t> social </a:t>
            </a:r>
            <a:r>
              <a:rPr lang="es-ES" sz="1800" dirty="0" err="1"/>
              <a:t>networks</a:t>
            </a:r>
            <a:r>
              <a:rPr lang="es-ES" sz="1800" dirty="0"/>
              <a:t>. Expert </a:t>
            </a:r>
            <a:r>
              <a:rPr lang="es-ES" sz="1800" dirty="0" err="1"/>
              <a:t>Systems</a:t>
            </a:r>
            <a:r>
              <a:rPr lang="es-ES" sz="1800" dirty="0"/>
              <a:t>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Applications</a:t>
            </a:r>
            <a:r>
              <a:rPr lang="es-ES" sz="1800" dirty="0"/>
              <a:t> 108 (2018), 108– 118. https://doi.org/10.1016/j.eswa.2018.05.002</a:t>
            </a:r>
          </a:p>
          <a:p>
            <a:r>
              <a:rPr lang="es-ES" sz="1800" dirty="0"/>
              <a:t>[3] Yan </a:t>
            </a:r>
            <a:r>
              <a:rPr lang="es-ES" sz="1800" dirty="0" err="1"/>
              <a:t>Hu</a:t>
            </a:r>
            <a:r>
              <a:rPr lang="es-ES" sz="1800" dirty="0"/>
              <a:t>, Jun Zhang, </a:t>
            </a:r>
            <a:r>
              <a:rPr lang="es-ES" sz="1800" dirty="0" err="1"/>
              <a:t>Xiaomei</a:t>
            </a:r>
            <a:r>
              <a:rPr lang="es-ES" sz="1800" dirty="0"/>
              <a:t> Bai, </a:t>
            </a:r>
            <a:r>
              <a:rPr lang="es-ES" sz="1800" dirty="0" err="1"/>
              <a:t>Shuo</a:t>
            </a:r>
            <a:r>
              <a:rPr lang="es-ES" sz="1800" dirty="0"/>
              <a:t> </a:t>
            </a:r>
            <a:r>
              <a:rPr lang="es-ES" sz="1800" dirty="0" err="1"/>
              <a:t>Yu</a:t>
            </a:r>
            <a:r>
              <a:rPr lang="es-ES" sz="1800" dirty="0"/>
              <a:t>, and </a:t>
            </a:r>
            <a:r>
              <a:rPr lang="es-ES" sz="1800" dirty="0" err="1"/>
              <a:t>Zhuo</a:t>
            </a:r>
            <a:r>
              <a:rPr lang="es-ES" sz="1800" dirty="0"/>
              <a:t> Yang. 2016. </a:t>
            </a:r>
            <a:r>
              <a:rPr lang="es-ES" sz="1800" dirty="0" err="1"/>
              <a:t>Influence</a:t>
            </a:r>
            <a:r>
              <a:rPr lang="es-ES" sz="1800" dirty="0"/>
              <a:t> </a:t>
            </a:r>
            <a:r>
              <a:rPr lang="es-ES" sz="1800" dirty="0" err="1"/>
              <a:t>analysis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Github</a:t>
            </a:r>
            <a:r>
              <a:rPr lang="es-ES" sz="1800" dirty="0"/>
              <a:t> </a:t>
            </a:r>
            <a:r>
              <a:rPr lang="es-ES" sz="1800" dirty="0" err="1"/>
              <a:t>repositories</a:t>
            </a:r>
            <a:r>
              <a:rPr lang="es-ES" sz="1800" dirty="0"/>
              <a:t>. https://doi. </a:t>
            </a:r>
            <a:r>
              <a:rPr lang="es-ES" sz="1800" dirty="0" err="1"/>
              <a:t>org</a:t>
            </a:r>
            <a:r>
              <a:rPr lang="es-ES" sz="1800" dirty="0"/>
              <a:t>/10.1186/s40064-016-2897-7</a:t>
            </a:r>
          </a:p>
          <a:p>
            <a:r>
              <a:rPr lang="es-ES" sz="1800" dirty="0"/>
              <a:t>[4] </a:t>
            </a:r>
            <a:r>
              <a:rPr lang="en-US" sz="1800" dirty="0"/>
              <a:t>Linton C. Freeman. 1977. A Set of Measures of Centrality Based on Betweenness. Sociometry 40, 1 (1977), 35–41. http: //www.jstor.org/stable/3033543</a:t>
            </a:r>
            <a:endParaRPr lang="es-ES" sz="1800" dirty="0"/>
          </a:p>
          <a:p>
            <a:r>
              <a:rPr lang="es-ES" sz="1800" dirty="0"/>
              <a:t>[5] Casey </a:t>
            </a:r>
            <a:r>
              <a:rPr lang="es-ES" sz="1800" dirty="0" err="1"/>
              <a:t>Casalnuovo</a:t>
            </a:r>
            <a:r>
              <a:rPr lang="es-ES" sz="1800" dirty="0"/>
              <a:t>, </a:t>
            </a:r>
            <a:r>
              <a:rPr lang="es-ES" sz="1800" dirty="0" err="1"/>
              <a:t>Bogdan</a:t>
            </a:r>
            <a:r>
              <a:rPr lang="es-ES" sz="1800" dirty="0"/>
              <a:t> </a:t>
            </a:r>
            <a:r>
              <a:rPr lang="es-ES" sz="1800" dirty="0" err="1"/>
              <a:t>Vasilescu</a:t>
            </a:r>
            <a:r>
              <a:rPr lang="es-ES" sz="1800" dirty="0"/>
              <a:t>, </a:t>
            </a:r>
            <a:r>
              <a:rPr lang="es-ES" sz="1800" dirty="0" err="1"/>
              <a:t>Premkumar</a:t>
            </a:r>
            <a:r>
              <a:rPr lang="es-ES" sz="1800" dirty="0"/>
              <a:t> </a:t>
            </a:r>
            <a:r>
              <a:rPr lang="es-ES" sz="1800" dirty="0" err="1"/>
              <a:t>Devanbu</a:t>
            </a:r>
            <a:r>
              <a:rPr lang="es-ES" sz="1800" dirty="0"/>
              <a:t>, and Vladimir </a:t>
            </a:r>
            <a:r>
              <a:rPr lang="es-ES" sz="1800" dirty="0" err="1"/>
              <a:t>Filkov</a:t>
            </a:r>
            <a:r>
              <a:rPr lang="es-ES" sz="1800" dirty="0"/>
              <a:t>. 2015. </a:t>
            </a:r>
            <a:r>
              <a:rPr lang="es-ES" sz="1800" dirty="0" err="1"/>
              <a:t>Developer</a:t>
            </a:r>
            <a:r>
              <a:rPr lang="es-ES" sz="1800" dirty="0"/>
              <a:t> </a:t>
            </a:r>
            <a:r>
              <a:rPr lang="es-ES" sz="1800" dirty="0" err="1"/>
              <a:t>Onboarding</a:t>
            </a:r>
            <a:r>
              <a:rPr lang="es-ES" sz="1800" dirty="0"/>
              <a:t> in GitHub: </a:t>
            </a:r>
            <a:r>
              <a:rPr lang="es-ES" sz="1800" dirty="0" err="1"/>
              <a:t>The</a:t>
            </a:r>
            <a:r>
              <a:rPr lang="es-ES" sz="1800" dirty="0"/>
              <a:t> Role </a:t>
            </a:r>
            <a:r>
              <a:rPr lang="es-ES" sz="1800" dirty="0" err="1"/>
              <a:t>of</a:t>
            </a:r>
            <a:r>
              <a:rPr lang="es-ES" sz="1800" dirty="0"/>
              <a:t> Prior Social Links and </a:t>
            </a:r>
            <a:r>
              <a:rPr lang="es-ES" sz="1800" dirty="0" err="1"/>
              <a:t>Language</a:t>
            </a:r>
            <a:r>
              <a:rPr lang="es-ES" sz="1800" dirty="0"/>
              <a:t> </a:t>
            </a:r>
            <a:r>
              <a:rPr lang="es-ES" sz="1800" dirty="0" err="1"/>
              <a:t>Experience</a:t>
            </a:r>
            <a:r>
              <a:rPr lang="es-ES" sz="1800" dirty="0"/>
              <a:t>. In </a:t>
            </a:r>
            <a:r>
              <a:rPr lang="es-ES" sz="1800" dirty="0" err="1"/>
              <a:t>Proceedings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2015 10th </a:t>
            </a:r>
            <a:r>
              <a:rPr lang="es-ES" sz="1800" dirty="0" err="1"/>
              <a:t>Joint</a:t>
            </a:r>
            <a:r>
              <a:rPr lang="es-ES" sz="1800" dirty="0"/>
              <a:t> Meeting </a:t>
            </a:r>
            <a:r>
              <a:rPr lang="es-ES" sz="1800" dirty="0" err="1"/>
              <a:t>on</a:t>
            </a:r>
            <a:r>
              <a:rPr lang="es-ES" sz="1800" dirty="0"/>
              <a:t> </a:t>
            </a:r>
            <a:r>
              <a:rPr lang="es-ES" sz="1800" dirty="0" err="1"/>
              <a:t>Foundations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Software </a:t>
            </a:r>
            <a:r>
              <a:rPr lang="es-ES" sz="1800" dirty="0" err="1"/>
              <a:t>Engineering</a:t>
            </a:r>
            <a:r>
              <a:rPr lang="es-ES" sz="1800" dirty="0"/>
              <a:t> (</a:t>
            </a:r>
            <a:r>
              <a:rPr lang="es-ES" sz="1800" dirty="0" err="1"/>
              <a:t>Bergamo</a:t>
            </a:r>
            <a:r>
              <a:rPr lang="es-ES" sz="1800" dirty="0"/>
              <a:t>, </a:t>
            </a:r>
            <a:r>
              <a:rPr lang="es-ES" sz="1800" dirty="0" err="1"/>
              <a:t>Italy</a:t>
            </a:r>
            <a:r>
              <a:rPr lang="es-ES" sz="1800" dirty="0"/>
              <a:t>) (ESEC/FSE 2015). </a:t>
            </a:r>
            <a:r>
              <a:rPr lang="es-ES" sz="1800" dirty="0" err="1"/>
              <a:t>Association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Computing </a:t>
            </a:r>
            <a:r>
              <a:rPr lang="es-ES" sz="1800" dirty="0" err="1"/>
              <a:t>Machinery</a:t>
            </a:r>
            <a:r>
              <a:rPr lang="es-ES" sz="1800" dirty="0"/>
              <a:t>, New York, NY, USA, 817–828. https://doi.org/10.1145/2786805.2786854</a:t>
            </a:r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2539670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GATech_PPTtemplate_2021_wide</Template>
  <TotalTime>1386</TotalTime>
  <Words>660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LinLibertineT</vt:lpstr>
      <vt:lpstr>Roboto</vt:lpstr>
      <vt:lpstr>Custom Design</vt:lpstr>
      <vt:lpstr>1_Custom Design</vt:lpstr>
      <vt:lpstr>Team 81 – Analyzing the Implicit Social Network from Github Activities</vt:lpstr>
      <vt:lpstr>Proposal Presentation</vt:lpstr>
      <vt:lpstr>Proposal Presentation</vt:lpstr>
      <vt:lpstr>Proposal Presentation</vt:lpstr>
      <vt:lpstr>Proposal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81 – Analyzing the Implicit Social Network from Github Activities</dc:title>
  <dc:creator>del Campo Diaz, Jonathan</dc:creator>
  <cp:lastModifiedBy>del Campo Diaz, Jonathan</cp:lastModifiedBy>
  <cp:revision>4</cp:revision>
  <dcterms:created xsi:type="dcterms:W3CDTF">2022-10-10T16:38:43Z</dcterms:created>
  <dcterms:modified xsi:type="dcterms:W3CDTF">2022-10-12T21:01:00Z</dcterms:modified>
</cp:coreProperties>
</file>