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66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D8DE-DDB4-4BF1-8DC5-5FCEE9082124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943D-3FDE-4839-A972-6CE8D66882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919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4F11D-768E-4CD2-892E-DCD6660C309B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CCCD-9ECE-4E39-86C2-96354130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51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CCCD-9ECE-4E39-86C2-96354130375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44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CCCD-9ECE-4E39-86C2-96354130375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31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  <p:pic>
        <p:nvPicPr>
          <p:cNvPr id="1026" name="Picture 2" descr="C:\Users\Publ\Downloads\presentacion_u_ecci_2014-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6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53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7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14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9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3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95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45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7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152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7C6ECC-DE03-4B43-A592-436A9B18ECCA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8B666A-7EC0-4FD0-B1C9-B31D8EC7F7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019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ubl\Downloads\presentacion_u_ecci_2014-06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0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27984" y="2636912"/>
            <a:ext cx="4608512" cy="3456384"/>
          </a:xfrm>
        </p:spPr>
        <p:txBody>
          <a:bodyPr/>
          <a:lstStyle/>
          <a:p>
            <a:pPr algn="l"/>
            <a:r>
              <a:rPr lang="es-CO" dirty="0" smtClean="0">
                <a:solidFill>
                  <a:schemeClr val="tx1"/>
                </a:solidFill>
              </a:rPr>
              <a:t>Proyecto Software Contable en la Nube</a:t>
            </a:r>
            <a:r>
              <a:rPr lang="es-CO" dirty="0">
                <a:solidFill>
                  <a:schemeClr val="tx1"/>
                </a:solidFill>
              </a:rPr>
              <a:t/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 smtClean="0">
                <a:solidFill>
                  <a:schemeClr val="tx1"/>
                </a:solidFill>
              </a:rPr>
              <a:t>Integrantes</a:t>
            </a:r>
            <a:r>
              <a:rPr lang="es-CO" dirty="0" smtClean="0">
                <a:solidFill>
                  <a:schemeClr val="tx1"/>
                </a:solidFill>
              </a:rPr>
              <a:t>: </a:t>
            </a:r>
            <a:r>
              <a:rPr lang="es-CO" dirty="0" smtClean="0">
                <a:solidFill>
                  <a:schemeClr val="tx1"/>
                </a:solidFill>
              </a:rPr>
              <a:t>Yeymi González</a:t>
            </a:r>
            <a:endParaRPr lang="es-CO" dirty="0" smtClean="0">
              <a:solidFill>
                <a:schemeClr val="tx1"/>
              </a:solidFill>
            </a:endParaRPr>
          </a:p>
          <a:p>
            <a:pPr algn="l"/>
            <a:r>
              <a:rPr lang="es-CO" dirty="0" smtClean="0">
                <a:solidFill>
                  <a:schemeClr val="tx1"/>
                </a:solidFill>
              </a:rPr>
              <a:t>Javier Rantes</a:t>
            </a:r>
          </a:p>
          <a:p>
            <a:pPr algn="l"/>
            <a:r>
              <a:rPr lang="es-CO" dirty="0" smtClean="0">
                <a:solidFill>
                  <a:schemeClr val="tx1"/>
                </a:solidFill>
              </a:rPr>
              <a:t>Jenny Alexandra Fierro</a:t>
            </a:r>
          </a:p>
          <a:p>
            <a:pPr algn="l"/>
            <a:r>
              <a:rPr lang="es-CO" sz="1800" dirty="0" smtClean="0">
                <a:solidFill>
                  <a:schemeClr val="tx1"/>
                </a:solidFill>
              </a:rPr>
              <a:t>10AN</a:t>
            </a:r>
            <a:r>
              <a:rPr lang="es-CO" sz="1800" dirty="0">
                <a:solidFill>
                  <a:schemeClr val="tx1"/>
                </a:solidFill>
              </a:rPr>
              <a:t/>
            </a:r>
            <a:br>
              <a:rPr lang="es-CO" sz="1800" dirty="0">
                <a:solidFill>
                  <a:schemeClr val="tx1"/>
                </a:solidFill>
              </a:rPr>
            </a:br>
            <a:r>
              <a:rPr lang="es-CO" sz="1800" dirty="0" smtClean="0"/>
              <a:t>Gestión </a:t>
            </a:r>
            <a:r>
              <a:rPr lang="es-CO" sz="1800" dirty="0" smtClean="0"/>
              <a:t>y Evaluación de </a:t>
            </a:r>
            <a:r>
              <a:rPr lang="es-CO" sz="1800" dirty="0" smtClean="0"/>
              <a:t>Proyectos</a:t>
            </a:r>
            <a:br>
              <a:rPr lang="es-CO" sz="1800" dirty="0" smtClean="0"/>
            </a:br>
            <a:r>
              <a:rPr lang="es-CO" sz="1800" dirty="0" smtClean="0"/>
              <a:t>Ingeniería </a:t>
            </a:r>
            <a:r>
              <a:rPr lang="es-CO" sz="1800" dirty="0" smtClean="0"/>
              <a:t>de Sistemas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21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es-ES" sz="3600" dirty="0" smtClean="0"/>
              <a:t>PROCESO DE GESTION DE STAKEHOLDER</a:t>
            </a:r>
            <a:endParaRPr lang="es-ES" sz="3600" dirty="0"/>
          </a:p>
        </p:txBody>
      </p:sp>
      <p:pic>
        <p:nvPicPr>
          <p:cNvPr id="4098" name="Picture 2" descr="C:\Users\WINDOWS\Downloads\6.1. Desarrollo plan de Gestión de los Stakehold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59" y="1268760"/>
            <a:ext cx="477437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4704"/>
            <a:ext cx="8229600" cy="4953731"/>
          </a:xfrm>
        </p:spPr>
      </p:pic>
    </p:spTree>
    <p:extLst>
      <p:ext uri="{BB962C8B-B14F-4D97-AF65-F5344CB8AC3E}">
        <p14:creationId xmlns:p14="http://schemas.microsoft.com/office/powerpoint/2010/main" val="6662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ANALISIS DE LOS STAKEHOLDER</a:t>
            </a:r>
            <a:endParaRPr lang="es-ES" dirty="0"/>
          </a:p>
        </p:txBody>
      </p:sp>
      <p:pic>
        <p:nvPicPr>
          <p:cNvPr id="7" name="6 Marcador de contenido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21187" r="62545" b="23127"/>
          <a:stretch/>
        </p:blipFill>
        <p:spPr bwMode="auto">
          <a:xfrm>
            <a:off x="1259633" y="1600201"/>
            <a:ext cx="3528392" cy="2836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7 Imagen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1" t="42373" r="41185" b="40375"/>
          <a:stretch/>
        </p:blipFill>
        <p:spPr bwMode="auto">
          <a:xfrm>
            <a:off x="5567998" y="1794258"/>
            <a:ext cx="1991995" cy="17787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74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GESTION DEL ALCANCE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Plan de Gestión del Alcance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8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03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SCOPE STATEMENT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WBS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5.GESTION DEL TIEMPO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b="1" dirty="0"/>
              <a:t>Objetivos del Plan de Gestión del Tiempo</a:t>
            </a:r>
            <a:r>
              <a:rPr lang="es-CO" sz="2400" b="1" dirty="0" smtClean="0"/>
              <a:t>:</a:t>
            </a:r>
            <a:endParaRPr lang="es-ES" sz="2400" dirty="0"/>
          </a:p>
          <a:p>
            <a:pPr lvl="0"/>
            <a:r>
              <a:rPr lang="es-CO" sz="2400" dirty="0"/>
              <a:t>Identificar la lista de actividades a realizar</a:t>
            </a:r>
            <a:endParaRPr lang="es-ES" sz="2400" dirty="0"/>
          </a:p>
          <a:p>
            <a:pPr lvl="0"/>
            <a:r>
              <a:rPr lang="es-CO" sz="2400" dirty="0"/>
              <a:t>Identificar lista de actividades críticas</a:t>
            </a:r>
            <a:endParaRPr lang="es-ES" sz="2400" dirty="0"/>
          </a:p>
          <a:p>
            <a:pPr lvl="0"/>
            <a:r>
              <a:rPr lang="es-CO" sz="2400" dirty="0"/>
              <a:t>Organizar un flujo continuo de actividades</a:t>
            </a:r>
            <a:endParaRPr lang="es-ES" sz="2400" dirty="0"/>
          </a:p>
          <a:p>
            <a:pPr lvl="0"/>
            <a:r>
              <a:rPr lang="es-CO" sz="2400" dirty="0"/>
              <a:t>Identificar los recursos disponibles para cada actividad</a:t>
            </a:r>
            <a:endParaRPr lang="es-ES" sz="2400" dirty="0"/>
          </a:p>
          <a:p>
            <a:pPr lvl="0"/>
            <a:r>
              <a:rPr lang="es-CO" sz="2400" dirty="0"/>
              <a:t>Estimar la duración de las actividades</a:t>
            </a:r>
            <a:endParaRPr lang="es-ES" sz="2400" dirty="0"/>
          </a:p>
          <a:p>
            <a:pPr lvl="0"/>
            <a:r>
              <a:rPr lang="es-CO" sz="2400" dirty="0"/>
              <a:t>Obtener conocimiento previo de las fechas claves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01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486167"/>
              </p:ext>
            </p:extLst>
          </p:nvPr>
        </p:nvGraphicFramePr>
        <p:xfrm>
          <a:off x="971599" y="-171400"/>
          <a:ext cx="7344816" cy="6192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726"/>
                <a:gridCol w="2448545"/>
                <a:gridCol w="2448545"/>
              </a:tblGrid>
              <a:tr h="3507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PROCESO A DESARROLLAR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TÉCNICAS Y HERRAMIENTAS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DESCRIPCIÓN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</a:tr>
              <a:tr h="755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Definición las actividades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Las actividades se definen con la WBS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tuvo en cuenta también el juicio de expertos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Acciones específicas a ser realizadas pada los entregables del proyecto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</a:tr>
              <a:tr h="1578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Secuenciación de actividades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define la secuencia con la definición de actividades y con la WBS, esto se hizo teniendo en cuenta las relaciones lógicas de cada actividad.</a:t>
                      </a:r>
                      <a:endParaRPr lang="es-ES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Como herramienta para el diseño del diagrama se usa el software wbs-chart-pro.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Documentación e identificación de las relaciones entre las actividades del proyecto.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Representación esquemática de las actividades del cronograma y de sus relaciones lógicas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</a:tr>
              <a:tr h="876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Estimación de recursos de las actividades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Documento que se realiza partiendo de la secuenciación de actividades.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estima el tipo y las cantidades de recurso humano, equipos, y suministro requerido para ejecutar cada actividad.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</a:tr>
              <a:tr h="1403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Estimación de duración de las actividades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Se define la secuencia con la definición de actividades y con la WBS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Como herramienta para el diseño del diagrama se usa el software </a:t>
                      </a:r>
                      <a:r>
                        <a:rPr lang="es-CO" sz="1100" dirty="0" err="1">
                          <a:effectLst/>
                        </a:rPr>
                        <a:t>wbs</a:t>
                      </a:r>
                      <a:r>
                        <a:rPr lang="es-CO" sz="1100" dirty="0">
                          <a:effectLst/>
                        </a:rPr>
                        <a:t>-chart-pro.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Representación esquemática de las actividades del cronograma y de sus relaciones lógicas y la cantidad de periodos de tiempo que se necesitan para realizar la actividad.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</a:tr>
              <a:tr h="1227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Desarrollo del cronograma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realiza teniendo en cuenta la estimación de duración y secuencia de las actividades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Como herramienta para el diseño del cronograma se usa Office Project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Documento que muestra la cantidad de periodos de trabajo necesarios para llevar acabo y finalizar cada actividad.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654" marR="6565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26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5122" name="Picture 2" descr="C:\Users\WINDOWS\Downloads\Diagrama de Gantt 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06489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08684" y="548680"/>
            <a:ext cx="8570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5400" dirty="0"/>
              <a:t>Software Contable en la Nube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j-lt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091781" y="1476049"/>
            <a:ext cx="494016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Tabla de Contenido</a:t>
            </a:r>
            <a:endParaRPr lang="es-ES" sz="4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726524" y="2420888"/>
            <a:ext cx="3789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Descripción</a:t>
            </a:r>
          </a:p>
          <a:p>
            <a:pPr marL="342900" indent="-342900">
              <a:buAutoNum type="arabicPeriod"/>
            </a:pP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Objetivos</a:t>
            </a:r>
          </a:p>
          <a:p>
            <a:pPr marL="342900" indent="-342900">
              <a:buAutoNum type="arabicPeriod"/>
            </a:pP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Gestión </a:t>
            </a: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de Integración</a:t>
            </a:r>
            <a:endParaRPr lang="es-CO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marL="342900" indent="-342900">
              <a:buAutoNum type="arabicPeriod"/>
            </a:pP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Gestión </a:t>
            </a: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de </a:t>
            </a:r>
            <a:r>
              <a:rPr lang="es-CO" sz="2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Stakeholder</a:t>
            </a:r>
            <a:endParaRPr lang="es-CO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marL="342900" indent="-342900">
              <a:buAutoNum type="arabicPeriod"/>
            </a:pP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Gestión </a:t>
            </a: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del </a:t>
            </a: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Tiempo</a:t>
            </a:r>
            <a:endParaRPr lang="es-CO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marL="342900" indent="-342900">
              <a:buAutoNum type="arabicPeriod"/>
            </a:pP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Gestión de la </a:t>
            </a: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Costo</a:t>
            </a:r>
            <a:endParaRPr lang="es-CO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  <a:p>
            <a:pPr marL="342900" indent="-342900">
              <a:buAutoNum type="arabicPeriod"/>
            </a:pPr>
            <a:r>
              <a:rPr lang="es-CO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Conclusiones</a:t>
            </a:r>
            <a:endParaRPr lang="es-CO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388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6.GESTION DEL COSTO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400" b="1" dirty="0"/>
              <a:t>OBJETIVOS DEL PLAN DE GESTIÓN DEL COSTO</a:t>
            </a:r>
            <a:r>
              <a:rPr lang="es-ES" sz="2400" b="1" dirty="0" smtClean="0"/>
              <a:t>:</a:t>
            </a:r>
            <a:r>
              <a:rPr lang="es-ES" sz="2400" dirty="0"/>
              <a:t> </a:t>
            </a:r>
          </a:p>
          <a:p>
            <a:pPr lvl="0"/>
            <a:r>
              <a:rPr lang="es-ES" sz="2400" dirty="0"/>
              <a:t>Desarrollar una aproximación de los costos de los recursos necesarios para completar cada actividad del cronograma.</a:t>
            </a:r>
          </a:p>
          <a:p>
            <a:pPr lvl="0"/>
            <a:r>
              <a:rPr lang="es-ES" sz="2400" dirty="0"/>
              <a:t> Planificar el presupuesto para todo el ciclo de vida del proyecto.</a:t>
            </a:r>
          </a:p>
          <a:p>
            <a:pPr lvl="0"/>
            <a:r>
              <a:rPr lang="es-ES" sz="2400" dirty="0"/>
              <a:t>Controlar los costos durante el desarrollo del proyecto.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5611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422431"/>
              </p:ext>
            </p:extLst>
          </p:nvPr>
        </p:nvGraphicFramePr>
        <p:xfrm>
          <a:off x="323528" y="404665"/>
          <a:ext cx="8496944" cy="5616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1987"/>
                <a:gridCol w="2831987"/>
                <a:gridCol w="2832970"/>
              </a:tblGrid>
              <a:tr h="19716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PROCESOS</a:t>
                      </a:r>
                      <a:endParaRPr lang="es-E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TECNICAS Y HERRAMIENTAS</a:t>
                      </a:r>
                      <a:endParaRPr lang="es-E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DESCRIPCION </a:t>
                      </a:r>
                      <a:endParaRPr lang="es-E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</a:tr>
              <a:tr h="160482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5.1 Estimar los costos del proyecto</a:t>
                      </a:r>
                      <a:endParaRPr lang="es-E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5.1.1 Juicio de expertos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5.1.2 Estimación análoga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5.2.3 Estimación por tres variables</a:t>
                      </a:r>
                      <a:endParaRPr lang="es-E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5.1.1 Desarrollan la estimación de los costos.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Emiten otros juicios en los costos de acuerdo a la experiencia.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5.1.2 Se toma como referencia los costos de otros proyectos de la misma envergadura (tamaño y complejidad).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600" dirty="0">
                          <a:effectLst/>
                        </a:rPr>
                        <a:t>5.1.3 Se toma en cuenta la incertidumbre y el riesgo, de  acuerdo a las variables de costo esperado, optimista, probable y pesimista.</a:t>
                      </a:r>
                      <a:endParaRPr lang="es-ES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  <a:endParaRPr lang="es-E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</a:tr>
              <a:tr h="147245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5.2 Determinar el presupuesto</a:t>
                      </a:r>
                      <a:endParaRPr lang="es-E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5.2.1 </a:t>
                      </a:r>
                      <a:r>
                        <a:rPr lang="en-US" sz="600" dirty="0">
                          <a:effectLst/>
                        </a:rPr>
                        <a:t>Suma de </a:t>
                      </a:r>
                      <a:r>
                        <a:rPr lang="en-US" sz="600" dirty="0" err="1">
                          <a:effectLst/>
                        </a:rPr>
                        <a:t>costos</a:t>
                      </a:r>
                      <a:endParaRPr lang="es-ES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5.2.2 Análisis de reserva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5.2.3 Juicios de expertos</a:t>
                      </a:r>
                      <a:endParaRPr lang="es-E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5.2.1 Se suma de las estimaciones por entregables.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Suma por niveles superiores según la WBS.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Sumar todo el proyecto.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5.2.2 Se realiza reservas por contingencias ya sea por asignación cambios no planificados en el alcance y en los costos del proyecto.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5.2.3 Experiencia de las áreas de aplicación según la organización y los interesados.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</a:tr>
              <a:tr h="2342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5.3 </a:t>
                      </a:r>
                      <a:r>
                        <a:rPr lang="en-US" sz="600" dirty="0" err="1">
                          <a:effectLst/>
                        </a:rPr>
                        <a:t>Controlar</a:t>
                      </a:r>
                      <a:r>
                        <a:rPr lang="en-US" sz="600" dirty="0">
                          <a:effectLst/>
                        </a:rPr>
                        <a:t> los </a:t>
                      </a:r>
                      <a:r>
                        <a:rPr lang="en-US" sz="600" dirty="0" err="1">
                          <a:effectLst/>
                        </a:rPr>
                        <a:t>costos</a:t>
                      </a:r>
                      <a:endParaRPr lang="es-ES" sz="6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  <a:endParaRPr lang="es-E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5.3.1 Gestión  del valor Ganado (EVM)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5.3.2 índice de desempeño del trabajo por completar (TCPI)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5.3.3 Revisiones del rendimiento del proyecto</a:t>
                      </a:r>
                      <a:endParaRPr lang="es-E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5.3.1 Nos permite medir el desempeño del  cronograma del costo en el proyecto.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5.3.2. Permite medir la proyección calculada del desempeño del costo que debe lograrse para el trabajo restante, con el propósito de cumplir con el proyecto.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5.3.3 Se pretende comparar el rendimiento del costo a lo largo del tiempo, las actividades del cronograma, los hitos vencidos y los alcanzados.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  <a:endParaRPr lang="es-E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45" marR="343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35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dirty="0" smtClean="0"/>
              <a:t>ESTIMACION DE COSTOS</a:t>
            </a:r>
            <a:endParaRPr lang="es-ES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537191"/>
              </p:ext>
            </p:extLst>
          </p:nvPr>
        </p:nvGraphicFramePr>
        <p:xfrm>
          <a:off x="1043605" y="1052740"/>
          <a:ext cx="6768756" cy="4968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510"/>
                <a:gridCol w="1714460"/>
                <a:gridCol w="521510"/>
                <a:gridCol w="521510"/>
                <a:gridCol w="521510"/>
                <a:gridCol w="895257"/>
                <a:gridCol w="906122"/>
                <a:gridCol w="521510"/>
                <a:gridCol w="645367"/>
              </a:tblGrid>
              <a:tr h="23651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 dirty="0">
                          <a:effectLst/>
                        </a:rPr>
                        <a:t>CODIGO WBS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WBS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UNIDAD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TIEMPO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PU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TOTAL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%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FECHA INICIO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FECHA FINALIZACIÓN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GESTIÓN DE LA INTEGRACIÓN DEL PROYECTO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7.000.000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                                 5,87  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1.1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Desarrollar Project Charter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SEMANA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$3.500.000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$ 3.500.000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2,94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4/05/2015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8/05/2015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1.2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Desarrollar Scope statement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$3.500.000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$ 3.500.000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2,94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GESTIÓN DEL ALCANCE DEL PROYECTO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$ 18.000.000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15,10  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2.1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Planificar el alcance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SEMANA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$5.000.000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$ 5.000.000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4,19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11/05/2015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15/05/2015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2.2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Desarrollar requisitos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$4.000.000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$ 4.000.000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3,35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2.3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Definir el Alcance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$2.300.000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$ 2.300.000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1,93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2.4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Crear EDTS/WBS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$3.400.000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$ 3.400.000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2,85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2.5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Validar el alcance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$1.200.000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$ 1.200.000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1,01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2.6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Controlar el alcance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$2.100.000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$ 2.100.000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1,76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GESTIÓN DEL TIEMPO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$ 13.330.000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11,18  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3.1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Definir las actividades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SEMANA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$3.150.000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$ 3.150.000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2,64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18/05/2015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22/05/2015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3.2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Secuenciar las actividades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$2.600.000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$ 2.600.000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2,18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3.3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Estimar los recursos de las actividades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$2.330.000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$ 2.330.000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1,95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3.4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Estimar duración de las actividades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$2.450.000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$ 2.450.000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2,05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3.5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Desarrollar cronograma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$2.800.000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$ 2.800.000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2,35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GESTIÓN DEL COSTO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$ 7.400.000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6,21  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4.1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Estimar los costos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SEMANA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$4.200.000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$ 4.200.000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3,52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25/05/2015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29/05/2015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4.2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Determinar el presupuesto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$3.200.000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$ 3.200.000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2,68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DESARROLLO DEL PRODUCTO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$ 73.500.000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61,65  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214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3.1.1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Capacitaciones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</a:tr>
              <a:tr h="23651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3.1.1.1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Plan de capacitación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SEMANA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$3.700.000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$ 18.500.000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15,52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1/06/2015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5/06/2015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3.1.1.2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Desarrollo de la capacitación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$3.200.000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$ 16.000.000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13,42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8/06/2015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3/07/2015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214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3.1.2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Migración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</a:tr>
              <a:tr h="141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3.1.2.1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Análisis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SEMANA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$3.600.000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$ 7.200.000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6,04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1/06/2015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5/06/2015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3.1.2.2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Implementación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$5.000.000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$ 10.000.000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8,39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8/06/2015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12/06/2015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3.1.2.3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Pruebas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$3.400.000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$ 6.800.000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  5,70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15/06/2015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19/06/2015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23651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3.1.3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Implementación de la plataforma/Puesta en marcha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SEMANA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$15.000.000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$ 15.000.000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   12,58  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6/07/2015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700" u="none" strike="noStrike">
                          <a:effectLst/>
                        </a:rPr>
                        <a:t>10/07/2015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ctr"/>
                </a:tc>
              </a:tr>
              <a:tr h="141673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TOTAL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$ 119.230.000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                            100,00   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7" marR="6007" marT="60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sz="3600" dirty="0" smtClean="0"/>
              <a:t>PRESUPUESTO BASE</a:t>
            </a:r>
            <a:endParaRPr lang="es-ES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407457"/>
              </p:ext>
            </p:extLst>
          </p:nvPr>
        </p:nvGraphicFramePr>
        <p:xfrm>
          <a:off x="457200" y="908724"/>
          <a:ext cx="8435279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401"/>
                <a:gridCol w="1217614"/>
                <a:gridCol w="469442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  <a:gridCol w="293401"/>
              </a:tblGrid>
              <a:tr h="173482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 dirty="0">
                          <a:effectLst/>
                        </a:rPr>
                        <a:t>CODIGO</a:t>
                      </a:r>
                      <a:endParaRPr lang="es-E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WBS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Pto. Base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Duracion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Inicio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Fin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04.05.15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08.05.15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11.05.15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15.05.15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18.05.15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22.05.15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25.05.15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29.05.15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01.06.15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08.06.15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15.06.15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03.07.15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06.07.15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TOTAL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1.1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Desarrollar Project Charter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$ 7.000.000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5 DIAS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4/05/2015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8/05/2015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7000000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1.2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Desarrollar Scope statement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2.1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Planificar el alcance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$ 18.000.000 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 dirty="0">
                          <a:effectLst/>
                        </a:rPr>
                        <a:t>5 DIAS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11/05/2015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15/05/2015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5000000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18000000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2.2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Desarrollar requisitos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4000000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2.3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Definir el Alcance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2.4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Crear EDTS/WBS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2.5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Validar el alcance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2.6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Controlar el alcance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3.1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Definir las actividades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$ 13.330.000 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 DIAS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18/05/2015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22/05/2015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13330000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3.2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Secuenciar las actividades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3.3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Estimar los recursos de las actividades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2300000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3.4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Estimar duración de las actividades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2533000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3.5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Desarrollar cronograma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2497000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4.1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Estimar los costos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$ 7.400.000 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 DIAS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25/05/2015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29/05/2015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3700000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7400000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</a:tr>
              <a:tr h="1734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4.2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Determinar el presupuesto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3700000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5.1.1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Capacitaciones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73500000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</a:tr>
              <a:tr h="1734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5.1.1.1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Plan de capacitación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$ 73.500.000 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25 DIAS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1/06/2015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5/06/2015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15000000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5.1.1.2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Desarrollo de la capacitación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8/06/2015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3/07/2015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 dirty="0">
                          <a:effectLst/>
                        </a:rPr>
                        <a:t> 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15000000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5.1.2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Migración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10 DIAS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5.1.2.1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Análisis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1/06/2015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5/06/2015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13500000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5.1.2.2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Implementación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8/06/2015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12/06/2015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10000000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5.1.2.3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Pruebas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15/06/2015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19/06/2015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 dirty="0">
                          <a:effectLst/>
                        </a:rPr>
                        <a:t> 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10000000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400" u="none" strike="noStrike">
                          <a:effectLst/>
                        </a:rPr>
                        <a:t>5.1.3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Implementación de la plataforma/Puesta en marcha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5 DIAS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6/07/2015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400" u="none" strike="noStrike">
                          <a:effectLst/>
                        </a:rPr>
                        <a:t>10/07/2015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10000000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3482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 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TOTAL</a:t>
                      </a:r>
                      <a:endParaRPr lang="es-ES" sz="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5000000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4000000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2300000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5030000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3700000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3700000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28500000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10000000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10000000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15000000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10000000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119230000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</a:tr>
              <a:tr h="314002"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ACUMULATIVO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7000000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12000000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16000000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19000000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22000000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25000000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28500000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31000000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33300000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38330000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42030000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45730000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74230000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84230000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94230000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109230000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119230000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119230000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</a:tr>
              <a:tr h="173482"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400" u="none" strike="noStrike">
                          <a:effectLst/>
                        </a:rPr>
                        <a:t>%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400" u="none" strike="noStrike">
                          <a:effectLst/>
                        </a:rPr>
                        <a:t>0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  5,87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10,06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13,42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15,94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18,45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20,97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23,90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26,00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27,93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32,15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35,25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38,35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62,26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70,64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79,03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  91,61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>
                          <a:effectLst/>
                        </a:rPr>
                        <a:t>         100,00   </a:t>
                      </a:r>
                      <a:endParaRPr lang="es-E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u="none" strike="noStrike" dirty="0">
                          <a:effectLst/>
                        </a:rPr>
                        <a:t> 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78" marR="3578" marT="357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26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s-ES" sz="3600" dirty="0" smtClean="0"/>
              <a:t>PRESUPUESTO POR FASE</a:t>
            </a:r>
            <a:endParaRPr lang="es-ES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494652"/>
              </p:ext>
            </p:extLst>
          </p:nvPr>
        </p:nvGraphicFramePr>
        <p:xfrm>
          <a:off x="539553" y="868399"/>
          <a:ext cx="7632848" cy="5008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9807"/>
                <a:gridCol w="3891357"/>
                <a:gridCol w="1591684"/>
              </a:tblGrid>
              <a:tr h="14377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FASE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NOMBRE DE LA ACTIVIDAD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TOTAL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GESTIÓN DE LA INTEGRACIÓN DEL PROYECTO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Realizar Project Charter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$ 3.500.000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25454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Gestionar los Stakeholders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$ 3.500.000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TOTAL FASE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$ 7.000.000 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GESTIÓN DEL ALCANCE DEL PROYECTO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Planificar el alcance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$ 5.000.000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Desarrollar requisitos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$ 4.000.000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Definir el Alcance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$ 2.300.000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Crear EDTS/WBS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$ 3.400.000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Validar el alcance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$ 1.200.000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Controlar el alcance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$ 2.100.000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TOTAL FASE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$ 18.000.000 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GESTIÓN DEL TIEMPO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Definir las actividades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$ 3.150.000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Secuenciar las actividades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$ 2.600.000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Estimar los recursos de las actividades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$ 2.330.000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Estimar duración de las actividades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$ 2.450.000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Desarrollar cronograma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$ 2.800.000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TOTAL FASE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$ 13.330.000 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GESTIÓN DEL COSTO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Estimar los costos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$ 4.200.000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Determinar el precupuesto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$ 3.200.000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TOTAL FASE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$ 7.400.000 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effectLst/>
                        </a:rPr>
                        <a:t>GESTIÓN DEL PRODUCTO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Capacitaciones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Definir y realizar Plan de capacitación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$ 18.500.000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Desarrollar de la capacitación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$ 16.000.000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Migración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Realizar análisis para la migración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$ 7.200.000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Implementar la migración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$ 10.000.000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Realizar pruebas de la migración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$ 6.800.000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26794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effectLst/>
                        </a:rPr>
                        <a:t>Implementar de la plataforma/Puesta en marcha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$ 15.000.000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TOTAL FASE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$ 73.500.000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Gran total fases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$ 119.230.000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Reserva de contingencia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$ 4.200.000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Reserva de gestión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$ 4.200.000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  <a:tr h="143770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Presupuesto del proyecto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$ 127.630.000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62" marR="7562" marT="756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8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/>
              <a:t>Se </a:t>
            </a:r>
            <a:r>
              <a:rPr lang="es-ES" sz="2400" dirty="0" smtClean="0"/>
              <a:t>implementar</a:t>
            </a:r>
            <a:r>
              <a:rPr lang="es-ES" sz="2400" dirty="0"/>
              <a:t>á</a:t>
            </a:r>
            <a:r>
              <a:rPr lang="es-ES" sz="2400" dirty="0" smtClean="0"/>
              <a:t> </a:t>
            </a:r>
            <a:r>
              <a:rPr lang="es-ES" sz="2400" dirty="0"/>
              <a:t>un software para el manejo contable en </a:t>
            </a:r>
            <a:r>
              <a:rPr lang="es-ES" sz="2400" dirty="0" smtClean="0"/>
              <a:t>Suarez </a:t>
            </a:r>
            <a:r>
              <a:rPr lang="es-ES" sz="2400" dirty="0"/>
              <a:t>Contadores, que involucra al </a:t>
            </a:r>
            <a:r>
              <a:rPr lang="es-ES" sz="2400" dirty="0" smtClean="0"/>
              <a:t>área </a:t>
            </a:r>
            <a:r>
              <a:rPr lang="es-ES" sz="2400" dirty="0"/>
              <a:t>de contabilidad directamente y las </a:t>
            </a:r>
            <a:r>
              <a:rPr lang="es-ES" sz="2400" dirty="0" smtClean="0"/>
              <a:t>áreas </a:t>
            </a:r>
            <a:r>
              <a:rPr lang="es-ES" sz="2400" dirty="0"/>
              <a:t>gerenciales de forma indirecta de forma tal que el </a:t>
            </a:r>
            <a:r>
              <a:rPr lang="es-ES" sz="2400" dirty="0" smtClean="0"/>
              <a:t>área </a:t>
            </a:r>
            <a:r>
              <a:rPr lang="es-ES" sz="2400" dirty="0"/>
              <a:t>contable se </a:t>
            </a:r>
            <a:r>
              <a:rPr lang="es-ES" sz="2400" dirty="0" smtClean="0"/>
              <a:t>encargara </a:t>
            </a:r>
            <a:r>
              <a:rPr lang="es-ES" sz="2400" dirty="0"/>
              <a:t>de gestionar toda la </a:t>
            </a:r>
            <a:r>
              <a:rPr lang="es-ES" sz="2400" dirty="0" smtClean="0"/>
              <a:t>información </a:t>
            </a:r>
            <a:r>
              <a:rPr lang="es-ES" sz="2400" dirty="0"/>
              <a:t>contable y las </a:t>
            </a:r>
            <a:r>
              <a:rPr lang="es-ES" sz="2400" dirty="0" smtClean="0"/>
              <a:t>demás áreas </a:t>
            </a:r>
            <a:r>
              <a:rPr lang="es-ES" sz="2400" dirty="0"/>
              <a:t>pueden tener </a:t>
            </a:r>
            <a:r>
              <a:rPr lang="es-ES" sz="2400" dirty="0" smtClean="0"/>
              <a:t>información </a:t>
            </a:r>
            <a:r>
              <a:rPr lang="es-ES" sz="2400" dirty="0"/>
              <a:t>relevante en tiempo real. El equipo de </a:t>
            </a:r>
            <a:r>
              <a:rPr lang="es-ES" sz="2400" dirty="0" smtClean="0"/>
              <a:t>implementación </a:t>
            </a:r>
            <a:r>
              <a:rPr lang="es-ES" sz="2400" dirty="0"/>
              <a:t>por parte de la empresa de LA TUTECA, se </a:t>
            </a:r>
            <a:r>
              <a:rPr lang="es-ES" sz="2400" dirty="0" smtClean="0"/>
              <a:t>encargara </a:t>
            </a:r>
            <a:r>
              <a:rPr lang="es-ES" sz="2400" dirty="0"/>
              <a:t>de la </a:t>
            </a:r>
            <a:r>
              <a:rPr lang="es-ES" sz="2400" dirty="0" smtClean="0"/>
              <a:t>verificación </a:t>
            </a:r>
            <a:r>
              <a:rPr lang="es-ES" sz="2400" dirty="0"/>
              <a:t>de los requerimientos para el funcionamiento y un plan de </a:t>
            </a:r>
            <a:r>
              <a:rPr lang="es-ES" sz="2400" dirty="0" smtClean="0"/>
              <a:t>capacitación </a:t>
            </a:r>
            <a:r>
              <a:rPr lang="es-ES" sz="2400" dirty="0"/>
              <a:t>de 60 horas al personal que va a interactuar con la plataforma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1.Descripcion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6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.Objetivos</a:t>
            </a:r>
            <a:endParaRPr lang="es-CO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s-ES" sz="2000" b="1" dirty="0" smtClean="0"/>
              <a:t>Alcance</a:t>
            </a:r>
            <a:r>
              <a:rPr lang="es-ES" sz="2000" b="1" dirty="0"/>
              <a:t>: </a:t>
            </a:r>
            <a:r>
              <a:rPr lang="es-ES" sz="2000" dirty="0"/>
              <a:t>Que las personas involucradas en el uso y </a:t>
            </a:r>
            <a:r>
              <a:rPr lang="es-ES" sz="2000" dirty="0" smtClean="0"/>
              <a:t>gestión </a:t>
            </a:r>
            <a:r>
              <a:rPr lang="es-ES" sz="2000" dirty="0"/>
              <a:t>de la plataforma tenga acceso a ella y solo a su </a:t>
            </a:r>
            <a:r>
              <a:rPr lang="es-ES" sz="2000" dirty="0" smtClean="0"/>
              <a:t>gestión </a:t>
            </a:r>
            <a:r>
              <a:rPr lang="es-ES" sz="2000" dirty="0"/>
              <a:t>pertinente. El criterio de </a:t>
            </a:r>
            <a:r>
              <a:rPr lang="es-ES" sz="2000" dirty="0" smtClean="0"/>
              <a:t>éxito estará </a:t>
            </a:r>
            <a:r>
              <a:rPr lang="es-ES" sz="2000" dirty="0"/>
              <a:t>dado por la firma de acta de entrega de credenciales. </a:t>
            </a:r>
            <a:endParaRPr lang="es-ES" sz="2000" dirty="0" smtClean="0"/>
          </a:p>
          <a:p>
            <a:pPr marL="457200" indent="-457200" algn="just">
              <a:buAutoNum type="arabicPeriod"/>
            </a:pPr>
            <a:r>
              <a:rPr lang="es-ES" sz="2000" b="1" dirty="0" smtClean="0"/>
              <a:t>Tiempo</a:t>
            </a:r>
            <a:r>
              <a:rPr lang="es-ES" sz="2000" b="1" dirty="0"/>
              <a:t>: </a:t>
            </a:r>
            <a:r>
              <a:rPr lang="es-ES" sz="2000" dirty="0"/>
              <a:t>Concluir capacitaciones en el plazo solicitado. El criterio de </a:t>
            </a:r>
            <a:r>
              <a:rPr lang="es-ES" sz="2000" dirty="0" smtClean="0"/>
              <a:t>éxito estará </a:t>
            </a:r>
            <a:r>
              <a:rPr lang="es-ES" sz="2000" dirty="0"/>
              <a:t>dado por la </a:t>
            </a:r>
            <a:r>
              <a:rPr lang="es-ES" sz="2000" dirty="0" smtClean="0"/>
              <a:t>finalización </a:t>
            </a:r>
            <a:r>
              <a:rPr lang="es-ES" sz="2000" dirty="0"/>
              <a:t>de las capacitaciones en las 60 horas establecidas. </a:t>
            </a:r>
            <a:endParaRPr lang="es-ES" sz="2000" dirty="0" smtClean="0"/>
          </a:p>
          <a:p>
            <a:pPr marL="457200" indent="-457200" algn="just">
              <a:buAutoNum type="arabicPeriod"/>
            </a:pPr>
            <a:r>
              <a:rPr lang="es-ES" sz="2000" b="1" dirty="0" smtClean="0"/>
              <a:t>Costo</a:t>
            </a:r>
            <a:r>
              <a:rPr lang="es-ES" sz="2000" b="1" dirty="0"/>
              <a:t>: </a:t>
            </a:r>
            <a:r>
              <a:rPr lang="es-ES" sz="2000" dirty="0"/>
              <a:t>Cumplir con el presupuesto acordado en el contrato. El criterio de </a:t>
            </a:r>
            <a:r>
              <a:rPr lang="es-ES" sz="2000" dirty="0" smtClean="0"/>
              <a:t>éxito </a:t>
            </a:r>
            <a:r>
              <a:rPr lang="es-ES" sz="2000" dirty="0"/>
              <a:t>consiste en no exceder el presupuesto. </a:t>
            </a:r>
            <a:endParaRPr lang="es-ES" sz="2000" dirty="0" smtClean="0"/>
          </a:p>
          <a:p>
            <a:pPr marL="457200" indent="-457200" algn="just">
              <a:buAutoNum type="arabicPeriod"/>
            </a:pPr>
            <a:r>
              <a:rPr lang="es-ES" sz="2000" b="1" dirty="0" smtClean="0"/>
              <a:t>Calidad</a:t>
            </a:r>
            <a:r>
              <a:rPr lang="es-ES" sz="2000" b="1" dirty="0"/>
              <a:t>: </a:t>
            </a:r>
            <a:r>
              <a:rPr lang="es-ES" sz="2000" dirty="0"/>
              <a:t>Cumplir con </a:t>
            </a:r>
            <a:r>
              <a:rPr lang="es-ES" sz="2000" dirty="0" smtClean="0"/>
              <a:t>estándares </a:t>
            </a:r>
            <a:r>
              <a:rPr lang="es-ES" sz="2000" dirty="0"/>
              <a:t>de seguridad en la nube. El criterio de </a:t>
            </a:r>
            <a:r>
              <a:rPr lang="es-ES" sz="2000" dirty="0" smtClean="0"/>
              <a:t>éxito estará </a:t>
            </a:r>
            <a:r>
              <a:rPr lang="es-ES" sz="2000" dirty="0"/>
              <a:t>dado por checklist de </a:t>
            </a:r>
            <a:r>
              <a:rPr lang="es-ES" sz="2000" dirty="0" smtClean="0"/>
              <a:t>verificación </a:t>
            </a:r>
            <a:r>
              <a:rPr lang="es-ES" sz="2000" dirty="0"/>
              <a:t>de riesgos. </a:t>
            </a:r>
            <a:endParaRPr lang="es-ES" sz="2000" dirty="0" smtClean="0"/>
          </a:p>
          <a:p>
            <a:pPr marL="457200" indent="-457200" algn="just">
              <a:buAutoNum type="arabicPeriod"/>
            </a:pPr>
            <a:r>
              <a:rPr lang="es-ES" sz="2000" b="1" dirty="0" smtClean="0"/>
              <a:t>Riesgos</a:t>
            </a:r>
            <a:r>
              <a:rPr lang="es-ES" sz="2000" b="1" dirty="0"/>
              <a:t>: </a:t>
            </a:r>
            <a:r>
              <a:rPr lang="es-ES" sz="2000" dirty="0"/>
              <a:t>Implementar controles que minoricen el impacto ante riesgos, como copias de seguridad de datos programados. El criterio de </a:t>
            </a:r>
            <a:r>
              <a:rPr lang="es-ES" sz="2000" dirty="0" smtClean="0"/>
              <a:t>éxito estará </a:t>
            </a:r>
            <a:r>
              <a:rPr lang="es-ES" sz="2000" dirty="0"/>
              <a:t>dado por checklist de controles definidos. </a:t>
            </a:r>
          </a:p>
        </p:txBody>
      </p:sp>
    </p:spTree>
    <p:extLst>
      <p:ext uri="{BB962C8B-B14F-4D97-AF65-F5344CB8AC3E}">
        <p14:creationId xmlns:p14="http://schemas.microsoft.com/office/powerpoint/2010/main" val="4730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Gestión de Integración 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Objetivo</a:t>
            </a:r>
            <a:r>
              <a:rPr lang="es-ES" b="1" dirty="0" smtClean="0"/>
              <a:t>: </a:t>
            </a:r>
          </a:p>
          <a:p>
            <a:pPr marL="0" indent="0" algn="just">
              <a:buNone/>
            </a:pPr>
            <a:r>
              <a:rPr lang="es-ES" dirty="0" smtClean="0"/>
              <a:t>Establecer</a:t>
            </a:r>
            <a:r>
              <a:rPr lang="es-ES" dirty="0"/>
              <a:t>, precisar e integrar el grupo de procesos en un solo plan para garantizar que se tengan en cuenta todas las actividades necesarias para lograr el objetivo del proyecto con </a:t>
            </a:r>
            <a:r>
              <a:rPr lang="es-ES" dirty="0" smtClean="0"/>
              <a:t>éxito.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16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722313" y="3861048"/>
            <a:ext cx="7772400" cy="1907927"/>
          </a:xfrm>
        </p:spPr>
        <p:txBody>
          <a:bodyPr/>
          <a:lstStyle/>
          <a:p>
            <a:r>
              <a:rPr lang="es-ES" sz="2400" dirty="0" smtClean="0"/>
              <a:t>DOCUMENTOS DE Salidas:</a:t>
            </a:r>
            <a:br>
              <a:rPr lang="es-ES" sz="2400" dirty="0" smtClean="0"/>
            </a:br>
            <a:r>
              <a:rPr lang="es-ES" sz="2400" dirty="0" smtClean="0"/>
              <a:t>. PLAN DE GESTION DE INTEGRACION</a:t>
            </a:r>
            <a:br>
              <a:rPr lang="es-ES" sz="2400" dirty="0" smtClean="0"/>
            </a:br>
            <a:r>
              <a:rPr lang="es-ES" sz="2400" dirty="0" smtClean="0"/>
              <a:t>. PROJECT CHARTER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11" name="10 Marcador de contenido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7383463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INDOWS\Downloads\6.1. Desarrollo plan de gestión de la integració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59" y="914315"/>
            <a:ext cx="5372281" cy="502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es-ES" sz="2800" b="1" dirty="0" smtClean="0"/>
              <a:t>DIAGRAMA DEPROCESO DE GESTION DE INTEGRACION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9165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es-ES" sz="3200" b="1" dirty="0"/>
              <a:t>DIAGRAMA DEPROCESO DE </a:t>
            </a:r>
            <a:r>
              <a:rPr lang="es-ES" sz="3200" b="1" dirty="0" smtClean="0"/>
              <a:t>PROJECT CHARTER</a:t>
            </a:r>
            <a:endParaRPr lang="es-ES" sz="3200" dirty="0"/>
          </a:p>
        </p:txBody>
      </p:sp>
      <p:pic>
        <p:nvPicPr>
          <p:cNvPr id="3074" name="Picture 2" descr="C:\Users\WINDOWS\Downloads\6.2. Desarrollo Project Char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61308"/>
            <a:ext cx="7344816" cy="495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5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3.GESTION DE STAKEHOLDER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Plan de Gestión de </a:t>
            </a:r>
            <a:r>
              <a:rPr lang="es-ES" sz="2400" dirty="0" err="1" smtClean="0"/>
              <a:t>Stakeholder</a:t>
            </a:r>
            <a:r>
              <a:rPr lang="es-ES" sz="2400" dirty="0" smtClean="0"/>
              <a:t> busca </a:t>
            </a:r>
            <a:r>
              <a:rPr lang="es-ES" sz="2400" dirty="0"/>
              <a:t>como objetivo </a:t>
            </a:r>
            <a:r>
              <a:rPr lang="es-ES" sz="2400" dirty="0" smtClean="0"/>
              <a:t>poner </a:t>
            </a:r>
            <a:r>
              <a:rPr lang="es-ES" sz="2400" dirty="0"/>
              <a:t>en funcionamiento de manera acertada y verificar </a:t>
            </a:r>
            <a:r>
              <a:rPr lang="es-ES" sz="2400" dirty="0" smtClean="0"/>
              <a:t>sistemáticamente </a:t>
            </a:r>
            <a:r>
              <a:rPr lang="es-ES" sz="2400" dirty="0"/>
              <a:t>que cada interesado </a:t>
            </a:r>
            <a:r>
              <a:rPr lang="es-ES" sz="2400" dirty="0" smtClean="0"/>
              <a:t>este </a:t>
            </a:r>
            <a:r>
              <a:rPr lang="es-ES" sz="2400" dirty="0"/>
              <a:t>ejecutando </a:t>
            </a:r>
            <a:r>
              <a:rPr lang="es-ES" sz="2400" dirty="0" smtClean="0"/>
              <a:t>según </a:t>
            </a:r>
            <a:r>
              <a:rPr lang="es-ES" sz="2400" dirty="0"/>
              <a:t>su cargo, la </a:t>
            </a:r>
            <a:r>
              <a:rPr lang="es-ES" sz="2400" dirty="0" smtClean="0"/>
              <a:t>implementación </a:t>
            </a:r>
            <a:r>
              <a:rPr lang="es-ES" sz="2400" dirty="0"/>
              <a:t>del Software Contable</a:t>
            </a:r>
            <a:r>
              <a:rPr lang="es-ES" sz="2400" dirty="0" smtClean="0"/>
              <a:t>.</a:t>
            </a:r>
          </a:p>
          <a:p>
            <a:pPr marL="0" indent="0" algn="just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45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1588</Words>
  <Application>Microsoft Office PowerPoint</Application>
  <PresentationFormat>Presentación en pantalla (4:3)</PresentationFormat>
  <Paragraphs>1026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Presentación de PowerPoint</vt:lpstr>
      <vt:lpstr>Presentación de PowerPoint</vt:lpstr>
      <vt:lpstr>1.Descripcion</vt:lpstr>
      <vt:lpstr>2.Objetivos</vt:lpstr>
      <vt:lpstr>3. Gestión de Integración </vt:lpstr>
      <vt:lpstr>DOCUMENTOS DE Salidas: . PLAN DE GESTION DE INTEGRACION . PROJECT CHARTER  </vt:lpstr>
      <vt:lpstr>DIAGRAMA DEPROCESO DE GESTION DE INTEGRACION</vt:lpstr>
      <vt:lpstr>DIAGRAMA DEPROCESO DE PROJECT CHARTER</vt:lpstr>
      <vt:lpstr>3.GESTION DE STAKEHOLDER</vt:lpstr>
      <vt:lpstr>PROCESO DE GESTION DE STAKEHOLDER</vt:lpstr>
      <vt:lpstr>Presentación de PowerPoint</vt:lpstr>
      <vt:lpstr>ANALISIS DE LOS STAKEHOLDER</vt:lpstr>
      <vt:lpstr>4. GESTION DEL ALCANCE</vt:lpstr>
      <vt:lpstr>REQUERIMIENTOS</vt:lpstr>
      <vt:lpstr>SCOPE STATEMENT</vt:lpstr>
      <vt:lpstr>WBS</vt:lpstr>
      <vt:lpstr>5.GESTION DEL TIEMPO</vt:lpstr>
      <vt:lpstr>Presentación de PowerPoint</vt:lpstr>
      <vt:lpstr>CRONOGRAMA</vt:lpstr>
      <vt:lpstr>6.GESTION DEL COSTO</vt:lpstr>
      <vt:lpstr>Presentación de PowerPoint</vt:lpstr>
      <vt:lpstr>ESTIMACION DE COSTOS</vt:lpstr>
      <vt:lpstr>PRESUPUESTO BASE</vt:lpstr>
      <vt:lpstr>PRESUPUESTO POR FASE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Páez - Mercadeo ECCI</dc:creator>
  <cp:lastModifiedBy>Luffi</cp:lastModifiedBy>
  <cp:revision>27</cp:revision>
  <dcterms:created xsi:type="dcterms:W3CDTF">2014-06-19T01:07:40Z</dcterms:created>
  <dcterms:modified xsi:type="dcterms:W3CDTF">2015-04-13T05:42:34Z</dcterms:modified>
</cp:coreProperties>
</file>