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0" r:id="rId7"/>
    <p:sldId id="266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Italics" panose="020B0604020202020204" charset="0"/>
      <p:regular r:id="rId18"/>
    </p:embeddedFont>
    <p:embeddedFont>
      <p:font typeface="Rubik" panose="020B0604020202020204" charset="-79"/>
      <p:regular r:id="rId19"/>
    </p:embeddedFont>
    <p:embeddedFont>
      <p:font typeface="Rubik Bold" panose="020B0604020202020204" charset="-79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47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D20C8-5CE5-4787-A662-8FEBC64CE5C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10C1-E8D2-43DB-B85B-4A52B7E1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10C1-E8D2-43DB-B85B-4A52B7E1E0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0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8035676" y="17338"/>
            <a:ext cx="10252324" cy="1025232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1776230" y="-3008828"/>
            <a:ext cx="5243810" cy="524381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8700" y="2889996"/>
            <a:ext cx="2288283" cy="553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4"/>
              </a:lnSpc>
            </a:pPr>
            <a:r>
              <a:rPr lang="en-US" sz="3167">
                <a:solidFill>
                  <a:srgbClr val="8C52FF"/>
                </a:solidFill>
                <a:latin typeface="Rubik Bold"/>
              </a:rPr>
              <a:t>Kelompok 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653097"/>
            <a:ext cx="6997005" cy="262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40"/>
              </a:lnSpc>
            </a:pPr>
            <a:r>
              <a:rPr lang="en-US" sz="6000">
                <a:solidFill>
                  <a:srgbClr val="000000"/>
                </a:solidFill>
                <a:latin typeface="Rubik Bold"/>
              </a:rPr>
              <a:t>Secret Messages : Encoder and Decoder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987443">
            <a:off x="13049798" y="27577"/>
            <a:ext cx="11179774" cy="351654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794346" y="1785850"/>
            <a:ext cx="7457084" cy="633852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7987443">
            <a:off x="14481197" y="-1015830"/>
            <a:ext cx="6323497" cy="198902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6394392"/>
            <a:ext cx="7006976" cy="12611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Rubik"/>
              </a:rPr>
              <a:t>Lauren Christy T. (2106707870)</a:t>
            </a:r>
          </a:p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Rubik"/>
              </a:rPr>
              <a:t>Miranti Anggunsari (2106731472)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796543">
            <a:off x="-5422555" y="2976739"/>
            <a:ext cx="12902509" cy="405842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3796543">
            <a:off x="-260861" y="3060448"/>
            <a:ext cx="7297909" cy="229552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428758" y="670413"/>
            <a:ext cx="5918671" cy="3792369"/>
            <a:chOff x="0" y="0"/>
            <a:chExt cx="7891562" cy="5056492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7891562" cy="5056492"/>
              <a:chOff x="0" y="0"/>
              <a:chExt cx="2159147" cy="1383466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159147" cy="1383466"/>
              </a:xfrm>
              <a:custGeom>
                <a:avLst/>
                <a:gdLst/>
                <a:ahLst/>
                <a:cxnLst/>
                <a:rect l="l" t="t" r="r" b="b"/>
                <a:pathLst>
                  <a:path w="2159147" h="1383466">
                    <a:moveTo>
                      <a:pt x="0" y="0"/>
                    </a:moveTo>
                    <a:lnTo>
                      <a:pt x="2159147" y="0"/>
                    </a:lnTo>
                    <a:lnTo>
                      <a:pt x="2159147" y="1383466"/>
                    </a:lnTo>
                    <a:lnTo>
                      <a:pt x="0" y="138346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537653" y="1831256"/>
              <a:ext cx="7181158" cy="2202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4800">
                  <a:solidFill>
                    <a:srgbClr val="000000"/>
                  </a:solidFill>
                  <a:latin typeface="Rubik Bold"/>
                </a:rPr>
                <a:t>Encoder and Decoder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37653" y="974795"/>
              <a:ext cx="7181158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spc="649" dirty="0">
                  <a:solidFill>
                    <a:srgbClr val="8C52FF"/>
                  </a:solidFill>
                  <a:latin typeface="Rubik"/>
                </a:rPr>
                <a:t>LATAR BELAKANG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 l="22508"/>
          <a:stretch>
            <a:fillRect/>
          </a:stretch>
        </p:blipFill>
        <p:spPr>
          <a:xfrm>
            <a:off x="428758" y="5196172"/>
            <a:ext cx="5918671" cy="442041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7124468" y="693420"/>
            <a:ext cx="10134832" cy="881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50"/>
              </a:lnSpc>
            </a:pP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Pada dunia internet yang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telah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berlangsung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dalam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skala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global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ini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,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penyampaian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pesan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adalah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suatu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hal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yang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lumrah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untuk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dilakukan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.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Namun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,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terkadang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muncul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kekhawatiran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apabila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pesan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yang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ingin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disampaikan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jatuh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pada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pihak-pihak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yang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tidak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bertanggung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jawab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. Oleh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karena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itu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perlu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dilakukan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penyandian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data agar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pihak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yang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tidak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memiliki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kewenangan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tidak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akan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bisa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melihat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informasi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dalam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pesan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yang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dikirim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.</a:t>
            </a:r>
          </a:p>
          <a:p>
            <a:pPr>
              <a:lnSpc>
                <a:spcPts val="4350"/>
              </a:lnSpc>
            </a:pPr>
            <a:endParaRPr lang="en-US" sz="2900" dirty="0">
              <a:solidFill>
                <a:srgbClr val="000000">
                  <a:alpha val="80000"/>
                </a:srgbClr>
              </a:solidFill>
              <a:latin typeface="Open Sans"/>
            </a:endParaRPr>
          </a:p>
          <a:p>
            <a:pPr>
              <a:lnSpc>
                <a:spcPts val="4350"/>
              </a:lnSpc>
            </a:pP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Salah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satu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metode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yang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digunakan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untuk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pengamanan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data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adalah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pengaplikasian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sistem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kriptografi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,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dimana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informasi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asli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yang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ingin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dikirim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akan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diubah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melalui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proses encode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menjadi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informasi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yang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tidak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dapat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dipahami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,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kecuali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dengan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membuka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kembali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informasi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tersebut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melalui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proses decode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dengan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menggunakan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kunci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atau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 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 Italics"/>
              </a:rPr>
              <a:t>password 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yang </a:t>
            </a:r>
            <a:r>
              <a:rPr lang="en-US" sz="2900" dirty="0" err="1">
                <a:solidFill>
                  <a:srgbClr val="000000">
                    <a:alpha val="80000"/>
                  </a:srgbClr>
                </a:solidFill>
                <a:latin typeface="Open Sans"/>
              </a:rPr>
              <a:t>benar</a:t>
            </a:r>
            <a:r>
              <a:rPr lang="en-US" sz="2900" dirty="0">
                <a:solidFill>
                  <a:srgbClr val="000000">
                    <a:alpha val="80000"/>
                  </a:srgbClr>
                </a:solidFill>
                <a:latin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119854"/>
            <a:ext cx="18288000" cy="4167146"/>
            <a:chOff x="0" y="0"/>
            <a:chExt cx="6671512" cy="15201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1520186"/>
            </a:xfrm>
            <a:custGeom>
              <a:avLst/>
              <a:gdLst/>
              <a:ahLst/>
              <a:cxnLst/>
              <a:rect l="l" t="t" r="r" b="b"/>
              <a:pathLst>
                <a:path w="6671512" h="1520186">
                  <a:moveTo>
                    <a:pt x="0" y="0"/>
                  </a:moveTo>
                  <a:lnTo>
                    <a:pt x="6671512" y="0"/>
                  </a:lnTo>
                  <a:lnTo>
                    <a:pt x="6671512" y="1520186"/>
                  </a:lnTo>
                  <a:lnTo>
                    <a:pt x="0" y="1520186"/>
                  </a:lnTo>
                  <a:close/>
                </a:path>
              </a:pathLst>
            </a:custGeom>
            <a:solidFill>
              <a:srgbClr val="8C52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63570" y="4574650"/>
            <a:ext cx="4916129" cy="4683650"/>
            <a:chOff x="0" y="0"/>
            <a:chExt cx="2092440" cy="19934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92440" cy="1993491"/>
            </a:xfrm>
            <a:custGeom>
              <a:avLst/>
              <a:gdLst/>
              <a:ahLst/>
              <a:cxnLst/>
              <a:rect l="l" t="t" r="r" b="b"/>
              <a:pathLst>
                <a:path w="2092440" h="1993491">
                  <a:moveTo>
                    <a:pt x="0" y="0"/>
                  </a:moveTo>
                  <a:lnTo>
                    <a:pt x="2092440" y="0"/>
                  </a:lnTo>
                  <a:lnTo>
                    <a:pt x="2092440" y="1993491"/>
                  </a:lnTo>
                  <a:lnTo>
                    <a:pt x="0" y="199349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685935" y="4574650"/>
            <a:ext cx="4916129" cy="4683650"/>
            <a:chOff x="0" y="0"/>
            <a:chExt cx="2092440" cy="19934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2440" cy="1993491"/>
            </a:xfrm>
            <a:custGeom>
              <a:avLst/>
              <a:gdLst/>
              <a:ahLst/>
              <a:cxnLst/>
              <a:rect l="l" t="t" r="r" b="b"/>
              <a:pathLst>
                <a:path w="2092440" h="1993491">
                  <a:moveTo>
                    <a:pt x="0" y="0"/>
                  </a:moveTo>
                  <a:lnTo>
                    <a:pt x="2092440" y="0"/>
                  </a:lnTo>
                  <a:lnTo>
                    <a:pt x="2092440" y="1993491"/>
                  </a:lnTo>
                  <a:lnTo>
                    <a:pt x="0" y="199349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108301" y="4574650"/>
            <a:ext cx="4916129" cy="4683650"/>
            <a:chOff x="0" y="0"/>
            <a:chExt cx="2092440" cy="19934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92440" cy="1993491"/>
            </a:xfrm>
            <a:custGeom>
              <a:avLst/>
              <a:gdLst/>
              <a:ahLst/>
              <a:cxnLst/>
              <a:rect l="l" t="t" r="r" b="b"/>
              <a:pathLst>
                <a:path w="2092440" h="1993491">
                  <a:moveTo>
                    <a:pt x="0" y="0"/>
                  </a:moveTo>
                  <a:lnTo>
                    <a:pt x="2092440" y="0"/>
                  </a:lnTo>
                  <a:lnTo>
                    <a:pt x="2092440" y="1993491"/>
                  </a:lnTo>
                  <a:lnTo>
                    <a:pt x="0" y="199349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814600" y="1663088"/>
            <a:ext cx="8658799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err="1">
                <a:solidFill>
                  <a:srgbClr val="000000"/>
                </a:solidFill>
                <a:latin typeface="Rubik Bold"/>
              </a:rPr>
              <a:t>Tujuan</a:t>
            </a:r>
            <a:endParaRPr lang="en-US" sz="5000" dirty="0">
              <a:solidFill>
                <a:srgbClr val="000000"/>
              </a:solidFill>
              <a:latin typeface="Rubik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87873" y="6053179"/>
            <a:ext cx="4267523" cy="296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 err="1">
                <a:solidFill>
                  <a:srgbClr val="000000"/>
                </a:solidFill>
                <a:latin typeface="Rubik"/>
              </a:rPr>
              <a:t>Membantu</a:t>
            </a:r>
            <a:r>
              <a:rPr lang="en-US" sz="2799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</a:rPr>
              <a:t>menjaga</a:t>
            </a:r>
            <a:r>
              <a:rPr lang="en-US" sz="2799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</a:rPr>
              <a:t>kerahasiaan</a:t>
            </a:r>
            <a:r>
              <a:rPr lang="en-US" sz="2799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</a:rPr>
              <a:t>pesan</a:t>
            </a:r>
            <a:r>
              <a:rPr lang="en-US" sz="2799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</a:rPr>
              <a:t>dari</a:t>
            </a:r>
            <a:r>
              <a:rPr lang="en-US" sz="2799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</a:rPr>
              <a:t>kemungkinan</a:t>
            </a:r>
            <a:r>
              <a:rPr lang="en-US" sz="2799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</a:rPr>
              <a:t>jatuhnya</a:t>
            </a:r>
            <a:r>
              <a:rPr lang="en-US" sz="2799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</a:rPr>
              <a:t>informasi</a:t>
            </a:r>
            <a:r>
              <a:rPr lang="en-US" sz="2799" dirty="0">
                <a:solidFill>
                  <a:srgbClr val="000000"/>
                </a:solidFill>
                <a:latin typeface="Rubik"/>
              </a:rPr>
              <a:t> pada </a:t>
            </a:r>
            <a:r>
              <a:rPr lang="en-US" sz="2799" dirty="0" err="1">
                <a:solidFill>
                  <a:srgbClr val="000000"/>
                </a:solidFill>
                <a:latin typeface="Rubik"/>
              </a:rPr>
              <a:t>pihak</a:t>
            </a:r>
            <a:r>
              <a:rPr lang="en-US" sz="2799" dirty="0">
                <a:solidFill>
                  <a:srgbClr val="000000"/>
                </a:solidFill>
                <a:latin typeface="Rubik"/>
              </a:rPr>
              <a:t> yang </a:t>
            </a:r>
            <a:r>
              <a:rPr lang="en-US" sz="2799" dirty="0" err="1">
                <a:solidFill>
                  <a:srgbClr val="000000"/>
                </a:solidFill>
                <a:latin typeface="Rubik"/>
              </a:rPr>
              <a:t>tidak</a:t>
            </a:r>
            <a:r>
              <a:rPr lang="en-US" sz="2799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</a:rPr>
              <a:t>bertanggung</a:t>
            </a:r>
            <a:r>
              <a:rPr lang="en-US" sz="2799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</a:rPr>
              <a:t>jawab</a:t>
            </a:r>
            <a:endParaRPr lang="en-US" sz="2799" dirty="0">
              <a:solidFill>
                <a:srgbClr val="000000"/>
              </a:solidFill>
              <a:latin typeface="Rubik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0239" y="6204903"/>
            <a:ext cx="4267523" cy="2846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Rubik"/>
              </a:rPr>
              <a:t>Dapat melakukan proses encode untuk mengubah informasi asli menjadi informasi yang tidak dapat dipahami kecuali melalui proses decode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432604" y="6204903"/>
            <a:ext cx="4267523" cy="2555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Rubik"/>
              </a:rPr>
              <a:t>Dapat melakukan proses decode untuk memulihkan kembali pesan yang telah diubah melalui proses encode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451066" y="1066800"/>
            <a:ext cx="5385868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624">
                <a:solidFill>
                  <a:srgbClr val="8C52FF"/>
                </a:solidFill>
                <a:latin typeface="Rubik"/>
              </a:rPr>
              <a:t>ENCODER AND DECODER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376975" y="3295542"/>
            <a:ext cx="2689319" cy="255821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99340" y="3295542"/>
            <a:ext cx="2689319" cy="255821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221315" y="3295542"/>
            <a:ext cx="2689319" cy="2558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2807607" y="1765738"/>
            <a:ext cx="12672785" cy="6755523"/>
          </a:xfrm>
          <a:prstGeom prst="rect">
            <a:avLst/>
          </a:prstGeom>
          <a:solidFill>
            <a:srgbClr val="8C52FF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2F79F-9167-C2E8-EC9C-34A55FA2E901}"/>
              </a:ext>
            </a:extLst>
          </p:cNvPr>
          <p:cNvSpPr txBox="1"/>
          <p:nvPr/>
        </p:nvSpPr>
        <p:spPr>
          <a:xfrm>
            <a:off x="3695699" y="2852102"/>
            <a:ext cx="10896600" cy="4582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spc="349" dirty="0">
                <a:solidFill>
                  <a:schemeClr val="bg1"/>
                </a:solidFill>
                <a:latin typeface="Rubik Bold" panose="020B0604020202020204" charset="-79"/>
                <a:cs typeface="Rubik Bold" panose="020B0604020202020204" charset="-79"/>
              </a:rPr>
              <a:t>Pak, </a:t>
            </a:r>
            <a:r>
              <a:rPr lang="en-US" sz="5000" spc="349" dirty="0" err="1">
                <a:solidFill>
                  <a:schemeClr val="bg1"/>
                </a:solidFill>
                <a:latin typeface="Rubik Bold" panose="020B0604020202020204" charset="-79"/>
                <a:cs typeface="Rubik Bold" panose="020B0604020202020204" charset="-79"/>
              </a:rPr>
              <a:t>silahkan</a:t>
            </a:r>
            <a:r>
              <a:rPr lang="en-US" sz="5000" spc="349" dirty="0">
                <a:solidFill>
                  <a:schemeClr val="bg1"/>
                </a:solidFill>
                <a:latin typeface="Rubik Bold" panose="020B0604020202020204" charset="-79"/>
                <a:cs typeface="Rubik Bold" panose="020B0604020202020204" charset="-79"/>
              </a:rPr>
              <a:t> play slide show </a:t>
            </a:r>
            <a:r>
              <a:rPr lang="en-US" sz="5000" spc="349" dirty="0" err="1">
                <a:solidFill>
                  <a:schemeClr val="bg1"/>
                </a:solidFill>
                <a:latin typeface="Rubik Bold" panose="020B0604020202020204" charset="-79"/>
                <a:cs typeface="Rubik Bold" panose="020B0604020202020204" charset="-79"/>
              </a:rPr>
              <a:t>untuk</a:t>
            </a:r>
            <a:r>
              <a:rPr lang="en-US" sz="5000" spc="349" dirty="0">
                <a:solidFill>
                  <a:schemeClr val="bg1"/>
                </a:solidFill>
                <a:latin typeface="Rubik Bold" panose="020B0604020202020204" charset="-79"/>
                <a:cs typeface="Rubik Bold" panose="020B0604020202020204" charset="-79"/>
              </a:rPr>
              <a:t> </a:t>
            </a:r>
            <a:r>
              <a:rPr lang="en-US" sz="5000" spc="349" dirty="0" err="1">
                <a:solidFill>
                  <a:schemeClr val="bg1"/>
                </a:solidFill>
                <a:latin typeface="Rubik Bold" panose="020B0604020202020204" charset="-79"/>
                <a:cs typeface="Rubik Bold" panose="020B0604020202020204" charset="-79"/>
              </a:rPr>
              <a:t>dapat</a:t>
            </a:r>
            <a:r>
              <a:rPr lang="en-US" sz="5000" spc="349" dirty="0">
                <a:solidFill>
                  <a:schemeClr val="bg1"/>
                </a:solidFill>
                <a:latin typeface="Rubik Bold" panose="020B0604020202020204" charset="-79"/>
                <a:cs typeface="Rubik Bold" panose="020B0604020202020204" charset="-79"/>
              </a:rPr>
              <a:t> </a:t>
            </a:r>
            <a:r>
              <a:rPr lang="en-US" sz="5000" spc="349" dirty="0" err="1">
                <a:solidFill>
                  <a:schemeClr val="bg1"/>
                </a:solidFill>
                <a:latin typeface="Rubik Bold" panose="020B0604020202020204" charset="-79"/>
                <a:cs typeface="Rubik Bold" panose="020B0604020202020204" charset="-79"/>
              </a:rPr>
              <a:t>melihat</a:t>
            </a:r>
            <a:r>
              <a:rPr lang="en-US" sz="5000" spc="349" dirty="0">
                <a:solidFill>
                  <a:schemeClr val="bg1"/>
                </a:solidFill>
                <a:latin typeface="Rubik Bold" panose="020B0604020202020204" charset="-79"/>
                <a:cs typeface="Rubik Bold" panose="020B0604020202020204" charset="-79"/>
              </a:rPr>
              <a:t> flowchart dan </a:t>
            </a:r>
            <a:r>
              <a:rPr lang="en-US" sz="5000" spc="349" dirty="0" err="1">
                <a:solidFill>
                  <a:schemeClr val="bg1"/>
                </a:solidFill>
                <a:latin typeface="Rubik Bold" panose="020B0604020202020204" charset="-79"/>
                <a:cs typeface="Rubik Bold" panose="020B0604020202020204" charset="-79"/>
              </a:rPr>
              <a:t>tampilan</a:t>
            </a:r>
            <a:r>
              <a:rPr lang="en-US" sz="5000" spc="349" dirty="0">
                <a:solidFill>
                  <a:schemeClr val="bg1"/>
                </a:solidFill>
                <a:latin typeface="Rubik Bold" panose="020B0604020202020204" charset="-79"/>
                <a:cs typeface="Rubik Bold" panose="020B0604020202020204" charset="-79"/>
              </a:rPr>
              <a:t> output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28364" y="0"/>
            <a:ext cx="3859636" cy="10287000"/>
            <a:chOff x="0" y="0"/>
            <a:chExt cx="1408006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08006" cy="3752726"/>
            </a:xfrm>
            <a:custGeom>
              <a:avLst/>
              <a:gdLst/>
              <a:ahLst/>
              <a:cxnLst/>
              <a:rect l="l" t="t" r="r" b="b"/>
              <a:pathLst>
                <a:path w="1408006" h="3752726">
                  <a:moveTo>
                    <a:pt x="0" y="0"/>
                  </a:moveTo>
                  <a:lnTo>
                    <a:pt x="1408006" y="0"/>
                  </a:lnTo>
                  <a:lnTo>
                    <a:pt x="140800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8C52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3770" y="845539"/>
            <a:ext cx="6991733" cy="830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000000"/>
                </a:solidFill>
                <a:latin typeface="Rubik Bold"/>
              </a:rPr>
              <a:t>Main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3770" y="324131"/>
            <a:ext cx="5385868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624" dirty="0">
                <a:solidFill>
                  <a:srgbClr val="8C52FF"/>
                </a:solidFill>
                <a:latin typeface="Rubik"/>
              </a:rPr>
              <a:t>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D2110-62DC-9D61-C141-0F593DD24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04295"/>
            <a:ext cx="11934825" cy="7905750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20309A80-D830-6D3E-5364-9746C0AFEEFB}"/>
              </a:ext>
            </a:extLst>
          </p:cNvPr>
          <p:cNvSpPr txBox="1"/>
          <p:nvPr/>
        </p:nvSpPr>
        <p:spPr>
          <a:xfrm>
            <a:off x="363769" y="847544"/>
            <a:ext cx="6991733" cy="830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000000"/>
                </a:solidFill>
                <a:latin typeface="Rubik Bold"/>
              </a:rPr>
              <a:t>Main Menu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8F8208-679B-93E0-1326-7FEB162BE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9" y="1776222"/>
            <a:ext cx="11173071" cy="7905750"/>
          </a:xfrm>
          <a:prstGeom prst="rect">
            <a:avLst/>
          </a:prstGeom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516D9747-9573-9000-F512-CD1D5E924185}"/>
              </a:ext>
            </a:extLst>
          </p:cNvPr>
          <p:cNvSpPr txBox="1"/>
          <p:nvPr/>
        </p:nvSpPr>
        <p:spPr>
          <a:xfrm>
            <a:off x="363768" y="855565"/>
            <a:ext cx="6991733" cy="830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000000"/>
                </a:solidFill>
                <a:latin typeface="Rubik Bold"/>
              </a:rPr>
              <a:t>Encoding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7E690C-52C6-13DC-FD48-24AED072A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65" y="1786890"/>
            <a:ext cx="10877735" cy="7928610"/>
          </a:xfrm>
          <a:prstGeom prst="rect">
            <a:avLst/>
          </a:prstGeom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20B4461F-836F-0872-F590-67D08D853237}"/>
              </a:ext>
            </a:extLst>
          </p:cNvPr>
          <p:cNvSpPr txBox="1"/>
          <p:nvPr/>
        </p:nvSpPr>
        <p:spPr>
          <a:xfrm>
            <a:off x="399865" y="862022"/>
            <a:ext cx="6991733" cy="830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000000"/>
                </a:solidFill>
                <a:latin typeface="Rubik Bold"/>
              </a:rPr>
              <a:t>Decoding</a:t>
            </a: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F0F1966B-8473-26E7-6B12-052F521CFFC0}"/>
              </a:ext>
            </a:extLst>
          </p:cNvPr>
          <p:cNvSpPr txBox="1"/>
          <p:nvPr/>
        </p:nvSpPr>
        <p:spPr>
          <a:xfrm>
            <a:off x="386607" y="870926"/>
            <a:ext cx="6991733" cy="830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000000"/>
                </a:solidFill>
                <a:latin typeface="Rubik Bold"/>
              </a:rPr>
              <a:t>Node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B106FC-6799-AED2-62D4-8D0FED3A4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68" y="1770205"/>
            <a:ext cx="11066232" cy="79319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F4C81E-6291-D36E-F56F-27543E004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8" y="1786246"/>
            <a:ext cx="7591672" cy="7966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1" grpId="0"/>
      <p:bldP spid="11" grpId="1"/>
      <p:bldP spid="14" grpId="0"/>
      <p:bldP spid="14" grpId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12496800" y="342900"/>
            <a:ext cx="5385868" cy="415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624" dirty="0">
                <a:solidFill>
                  <a:srgbClr val="8C52FF"/>
                </a:solidFill>
                <a:latin typeface="Rubik"/>
              </a:rPr>
              <a:t>PRINT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92C5F-464B-905F-0C14-0EB38F59D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2" y="390527"/>
            <a:ext cx="3990975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BC67D-C110-F6E8-A23E-D087BAB54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62955"/>
            <a:ext cx="4067175" cy="533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1B6366-281D-9CA7-6C3A-327E2CF9A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72" y="5981700"/>
            <a:ext cx="4019550" cy="21526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02D135-15B1-3B25-5B8A-D3A58B60E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478" y="5981700"/>
            <a:ext cx="5810250" cy="3276600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C2A454F4-E074-8458-CC0F-3FCD68D6B66B}"/>
              </a:ext>
            </a:extLst>
          </p:cNvPr>
          <p:cNvSpPr txBox="1"/>
          <p:nvPr/>
        </p:nvSpPr>
        <p:spPr>
          <a:xfrm>
            <a:off x="9949817" y="518637"/>
            <a:ext cx="1899283" cy="830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000000"/>
                </a:solidFill>
                <a:latin typeface="Rubik Bold"/>
              </a:rPr>
              <a:t>Input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56A0F827-0492-5A20-0CF9-D38D1C911453}"/>
              </a:ext>
            </a:extLst>
          </p:cNvPr>
          <p:cNvSpPr txBox="1"/>
          <p:nvPr/>
        </p:nvSpPr>
        <p:spPr>
          <a:xfrm>
            <a:off x="420572" y="8352472"/>
            <a:ext cx="2246428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>
                <a:solidFill>
                  <a:srgbClr val="000000"/>
                </a:solidFill>
                <a:latin typeface="Rubik Bold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5B5E8-8BFC-A1FF-6292-E03043D46F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14477"/>
            <a:ext cx="5353050" cy="1038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6469C3-601C-2FAD-F46C-674FB40AEF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72" y="2717962"/>
            <a:ext cx="16154400" cy="2809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3098AF-268E-8112-475E-7C5597CACC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5981700"/>
            <a:ext cx="4533900" cy="260032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588146-D7F0-AF32-DE8C-CA31CFCD01A7}"/>
              </a:ext>
            </a:extLst>
          </p:cNvPr>
          <p:cNvCxnSpPr>
            <a:cxnSpLocks/>
          </p:cNvCxnSpPr>
          <p:nvPr/>
        </p:nvCxnSpPr>
        <p:spPr>
          <a:xfrm>
            <a:off x="591286" y="5753100"/>
            <a:ext cx="17105428" cy="0"/>
          </a:xfrm>
          <a:prstGeom prst="line">
            <a:avLst/>
          </a:prstGeom>
          <a:ln w="28575">
            <a:solidFill>
              <a:srgbClr val="8C5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37874" y="-2643221"/>
            <a:ext cx="5243810" cy="524381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9DEFF">
                <a:alpha val="10980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092193" y="8719884"/>
            <a:ext cx="5243810" cy="524381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9DEFF">
                <a:alpha val="10980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987443">
            <a:off x="12953908" y="-729574"/>
            <a:ext cx="11179774" cy="35165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987443">
            <a:off x="14385307" y="-1772980"/>
            <a:ext cx="6323497" cy="198902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812556">
            <a:off x="-6530918" y="8023482"/>
            <a:ext cx="11179774" cy="351654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812556">
            <a:off x="-3106039" y="10594408"/>
            <a:ext cx="6323497" cy="198902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698709" y="4272557"/>
            <a:ext cx="8890583" cy="1741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60"/>
              </a:lnSpc>
            </a:pPr>
            <a:r>
              <a:rPr lang="en-US" sz="10400" spc="260" dirty="0" err="1">
                <a:solidFill>
                  <a:srgbClr val="FFFFFF"/>
                </a:solidFill>
                <a:latin typeface="Rubik Bold"/>
              </a:rPr>
              <a:t>Terima</a:t>
            </a:r>
            <a:r>
              <a:rPr lang="en-US" sz="10400" spc="260" dirty="0">
                <a:solidFill>
                  <a:srgbClr val="FFFFFF"/>
                </a:solidFill>
                <a:latin typeface="Rubik Bold"/>
              </a:rPr>
              <a:t>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212</Words>
  <Application>Microsoft Office PowerPoint</Application>
  <PresentationFormat>Custom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Rubik Bold</vt:lpstr>
      <vt:lpstr>Calibri</vt:lpstr>
      <vt:lpstr>Open Sans Italics</vt:lpstr>
      <vt:lpstr>Open Sans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Introduction to Media and Information Literacy Presentation</dc:title>
  <dc:creator>Ranti</dc:creator>
  <cp:lastModifiedBy>Miranti Anggunsari</cp:lastModifiedBy>
  <cp:revision>5</cp:revision>
  <dcterms:created xsi:type="dcterms:W3CDTF">2006-08-16T00:00:00Z</dcterms:created>
  <dcterms:modified xsi:type="dcterms:W3CDTF">2022-05-25T22:41:56Z</dcterms:modified>
  <dc:identifier>DAFBuyhxRQw</dc:identifier>
</cp:coreProperties>
</file>