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embeddedFontLst>
    <p:embeddedFont>
      <p:font typeface="Arial Black"/>
      <p:regular r:id="rId34"/>
    </p:embeddedFont>
    <p:embeddedFont>
      <p:font typeface="Sorts Mill Goudy"/>
      <p:regular r:id="rId35"/>
      <p:italic r:id="rId36"/>
    </p:embeddedFont>
    <p:embeddedFont>
      <p:font typeface="JetBrains Mono"/>
      <p:regular r:id="rId37"/>
      <p:bold r:id="rId38"/>
      <p:italic r:id="rId39"/>
      <p:boldItalic r:id="rId40"/>
    </p:embeddedFont>
    <p:embeddedFont>
      <p:font typeface="Century Gothic"/>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jzckDXjBr0WYIhQYHdl6uKrCmI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JetBrainsMono-boldItalic.fntdata"/><Relationship Id="rId20" Type="http://schemas.openxmlformats.org/officeDocument/2006/relationships/slide" Target="slides/slide16.xml"/><Relationship Id="rId42" Type="http://schemas.openxmlformats.org/officeDocument/2006/relationships/font" Target="fonts/CenturyGothic-bold.fntdata"/><Relationship Id="rId41" Type="http://schemas.openxmlformats.org/officeDocument/2006/relationships/font" Target="fonts/CenturyGothic-regular.fntdata"/><Relationship Id="rId22" Type="http://schemas.openxmlformats.org/officeDocument/2006/relationships/slide" Target="slides/slide18.xml"/><Relationship Id="rId44" Type="http://schemas.openxmlformats.org/officeDocument/2006/relationships/font" Target="fonts/CenturyGothic-boldItalic.fntdata"/><Relationship Id="rId21" Type="http://schemas.openxmlformats.org/officeDocument/2006/relationships/slide" Target="slides/slide17.xml"/><Relationship Id="rId43" Type="http://schemas.openxmlformats.org/officeDocument/2006/relationships/font" Target="fonts/CenturyGothic-italic.fntdata"/><Relationship Id="rId24" Type="http://schemas.openxmlformats.org/officeDocument/2006/relationships/slide" Target="slides/slide20.xml"/><Relationship Id="rId23" Type="http://schemas.openxmlformats.org/officeDocument/2006/relationships/slide" Target="slides/slide19.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SortsMillGoudy-regular.fntdata"/><Relationship Id="rId12" Type="http://schemas.openxmlformats.org/officeDocument/2006/relationships/slide" Target="slides/slide8.xml"/><Relationship Id="rId34" Type="http://schemas.openxmlformats.org/officeDocument/2006/relationships/font" Target="fonts/ArialBlack-regular.fntdata"/><Relationship Id="rId15" Type="http://schemas.openxmlformats.org/officeDocument/2006/relationships/slide" Target="slides/slide11.xml"/><Relationship Id="rId37" Type="http://schemas.openxmlformats.org/officeDocument/2006/relationships/font" Target="fonts/JetBrainsMono-regular.fntdata"/><Relationship Id="rId14" Type="http://schemas.openxmlformats.org/officeDocument/2006/relationships/slide" Target="slides/slide10.xml"/><Relationship Id="rId36" Type="http://schemas.openxmlformats.org/officeDocument/2006/relationships/font" Target="fonts/SortsMillGoudy-italic.fntdata"/><Relationship Id="rId17" Type="http://schemas.openxmlformats.org/officeDocument/2006/relationships/slide" Target="slides/slide13.xml"/><Relationship Id="rId39" Type="http://schemas.openxmlformats.org/officeDocument/2006/relationships/font" Target="fonts/JetBrainsMono-italic.fntdata"/><Relationship Id="rId16" Type="http://schemas.openxmlformats.org/officeDocument/2006/relationships/slide" Target="slides/slide12.xml"/><Relationship Id="rId38" Type="http://schemas.openxmlformats.org/officeDocument/2006/relationships/font" Target="fonts/JetBrainsMon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2-HD-BTM.png" id="13" name="Google Shape;13;p31"/>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31"/>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31"/>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31"/>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1"/>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1"/>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40"/>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0"/>
          <p:cNvSpPr/>
          <p:nvPr>
            <p:ph idx="2" type="pic"/>
          </p:nvPr>
        </p:nvSpPr>
        <p:spPr>
          <a:xfrm>
            <a:off x="681727" y="941439"/>
            <a:ext cx="10821840" cy="3478161"/>
          </a:xfrm>
          <a:prstGeom prst="rect">
            <a:avLst/>
          </a:prstGeom>
          <a:noFill/>
          <a:ln>
            <a:noFill/>
          </a:ln>
        </p:spPr>
      </p:sp>
      <p:sp>
        <p:nvSpPr>
          <p:cNvPr id="74" name="Google Shape;74;p40"/>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4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8" name="Shape 78"/>
        <p:cNvGrpSpPr/>
        <p:nvPr/>
      </p:nvGrpSpPr>
      <p:grpSpPr>
        <a:xfrm>
          <a:off x="0" y="0"/>
          <a:ext cx="0" cy="0"/>
          <a:chOff x="0" y="0"/>
          <a:chExt cx="0" cy="0"/>
        </a:xfrm>
      </p:grpSpPr>
      <p:pic>
        <p:nvPicPr>
          <p:cNvPr descr="C2-HD-BTM.png" id="79" name="Google Shape;79;p41"/>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41"/>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41"/>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41"/>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1"/>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1"/>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pic>
        <p:nvPicPr>
          <p:cNvPr descr="C2-HD-BTM.png" id="86" name="Google Shape;86;p4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42"/>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42"/>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42"/>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4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93" name="Google Shape;93;p42"/>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entury Gothic"/>
              <a:buNone/>
            </a:pPr>
            <a:r>
              <a:rPr b="0" lang="en-ID" sz="8000" cap="none">
                <a:solidFill>
                  <a:schemeClr val="lt1"/>
                </a:solidFill>
                <a:latin typeface="Century Gothic"/>
                <a:ea typeface="Century Gothic"/>
                <a:cs typeface="Century Gothic"/>
                <a:sym typeface="Century Gothic"/>
              </a:rPr>
              <a:t>“</a:t>
            </a:r>
            <a:endParaRPr/>
          </a:p>
        </p:txBody>
      </p:sp>
      <p:sp>
        <p:nvSpPr>
          <p:cNvPr id="94" name="Google Shape;94;p42"/>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entury Gothic"/>
              <a:buNone/>
            </a:pPr>
            <a:r>
              <a:rPr b="0" lang="en-ID" sz="8000"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5" name="Shape 95"/>
        <p:cNvGrpSpPr/>
        <p:nvPr/>
      </p:nvGrpSpPr>
      <p:grpSpPr>
        <a:xfrm>
          <a:off x="0" y="0"/>
          <a:ext cx="0" cy="0"/>
          <a:chOff x="0" y="0"/>
          <a:chExt cx="0" cy="0"/>
        </a:xfrm>
      </p:grpSpPr>
      <p:pic>
        <p:nvPicPr>
          <p:cNvPr descr="C2-HD-BTM.png" id="96" name="Google Shape;96;p4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43"/>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43"/>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43"/>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3"/>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44"/>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44"/>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44"/>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44"/>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44"/>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44"/>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44"/>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4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4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45"/>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45"/>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45"/>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17" name="Google Shape;117;p45"/>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45"/>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45"/>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20" name="Google Shape;120;p45"/>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45"/>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45"/>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23" name="Google Shape;123;p45"/>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4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4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46"/>
          <p:cNvSpPr txBox="1"/>
          <p:nvPr>
            <p:ph idx="1" type="body"/>
          </p:nvPr>
        </p:nvSpPr>
        <p:spPr>
          <a:xfrm rot="5400000">
            <a:off x="4083938"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4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2-HD-BTM.png" id="134" name="Google Shape;134;p47"/>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47"/>
          <p:cNvSpPr txBox="1"/>
          <p:nvPr>
            <p:ph type="title"/>
          </p:nvPr>
        </p:nvSpPr>
        <p:spPr>
          <a:xfrm rot="5400000">
            <a:off x="8525934"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47"/>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47"/>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7"/>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7"/>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3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pic>
        <p:nvPicPr>
          <p:cNvPr descr="C2-HD-BTM.png" id="26" name="Google Shape;26;p3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33"/>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3"/>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3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3"/>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3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4"/>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34"/>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3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35"/>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5"/>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35"/>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35"/>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35"/>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3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3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38"/>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8"/>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38"/>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3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39"/>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9"/>
          <p:cNvSpPr/>
          <p:nvPr>
            <p:ph idx="2" type="pic"/>
          </p:nvPr>
        </p:nvSpPr>
        <p:spPr>
          <a:xfrm>
            <a:off x="7861238" y="751241"/>
            <a:ext cx="3644962" cy="5467443"/>
          </a:xfrm>
          <a:prstGeom prst="rect">
            <a:avLst/>
          </a:prstGeom>
          <a:noFill/>
          <a:ln>
            <a:noFill/>
          </a:ln>
        </p:spPr>
      </p:sp>
      <p:sp>
        <p:nvSpPr>
          <p:cNvPr id="67" name="Google Shape;67;p39"/>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3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2-HD-TOP.png" id="6" name="Google Shape;6;p30"/>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3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3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3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3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3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D"/>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hyperlink" Target="https://drive.google.com/file/d/13CBIIvRnIAAOa9c9Lh1WahdazOQXrrHs/view?usp=sharing" TargetMode="External"/><Relationship Id="rId5" Type="http://schemas.openxmlformats.org/officeDocument/2006/relationships/hyperlink" Target="http://www.flowgorithm.org/downloa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docs.google.com/presentation/d/1Ld0cBn7sJh8NkQTo7aUfCGrO4mOHdLM3/edit?usp=sharing&amp;ouid=107271199177471244915&amp;rtpof=true&amp;sd=tru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drive.google.com/file/d/1LgGjRu8gkQ6YrmcAxOL3sC_-xSgn59ni/view?usp=shar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 y="0"/>
            <a:ext cx="12192000" cy="6858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Algerian"/>
              <a:buNone/>
            </a:pPr>
            <a:r>
              <a:rPr lang="en-ID" sz="4800">
                <a:latin typeface="Algerian"/>
                <a:ea typeface="Algerian"/>
                <a:cs typeface="Algerian"/>
                <a:sym typeface="Algerian"/>
              </a:rPr>
              <a:t>“FINAL PROJECT DASAR PEMOGRAMAN”</a:t>
            </a:r>
            <a:br>
              <a:rPr lang="en-ID" sz="4800">
                <a:latin typeface="Algerian"/>
                <a:ea typeface="Algerian"/>
                <a:cs typeface="Algerian"/>
                <a:sym typeface="Algerian"/>
              </a:rPr>
            </a:br>
            <a:br>
              <a:rPr lang="en-ID" sz="4800">
                <a:latin typeface="Algerian"/>
                <a:ea typeface="Algerian"/>
                <a:cs typeface="Algerian"/>
                <a:sym typeface="Algerian"/>
              </a:rPr>
            </a:br>
            <a:r>
              <a:rPr lang="en-ID" sz="4800">
                <a:latin typeface="Algerian"/>
                <a:ea typeface="Algerian"/>
                <a:cs typeface="Algerian"/>
                <a:sym typeface="Algerian"/>
              </a:rPr>
              <a:t>- KELOMPOK 8 -</a:t>
            </a:r>
            <a:endParaRPr sz="4800">
              <a:latin typeface="Algerian"/>
              <a:ea typeface="Algerian"/>
              <a:cs typeface="Algerian"/>
              <a:sym typeface="Algerian"/>
            </a:endParaRPr>
          </a:p>
        </p:txBody>
      </p:sp>
    </p:spTree>
  </p:cSld>
  <p:clrMapOvr>
    <a:masterClrMapping/>
  </p:clrMapOvr>
  <p:transition spd="slow" p14:dur="800">
    <p:circl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10"/>
          <p:cNvPicPr preferRelativeResize="0"/>
          <p:nvPr>
            <p:ph idx="1" type="body"/>
          </p:nvPr>
        </p:nvPicPr>
        <p:blipFill rotWithShape="1">
          <a:blip r:embed="rId3">
            <a:alphaModFix/>
          </a:blip>
          <a:srcRect b="0" l="0" r="0" t="0"/>
          <a:stretch/>
        </p:blipFill>
        <p:spPr>
          <a:xfrm>
            <a:off x="0" y="1"/>
            <a:ext cx="9489233" cy="6857999"/>
          </a:xfrm>
          <a:prstGeom prst="rect">
            <a:avLst/>
          </a:prstGeom>
          <a:noFill/>
          <a:ln>
            <a:noFill/>
          </a:ln>
        </p:spPr>
      </p:pic>
      <p:sp>
        <p:nvSpPr>
          <p:cNvPr id="199" name="Google Shape;199;p10">
            <a:hlinkClick r:id="rId4"/>
          </p:cNvPr>
          <p:cNvSpPr/>
          <p:nvPr/>
        </p:nvSpPr>
        <p:spPr>
          <a:xfrm>
            <a:off x="10338318" y="5617029"/>
            <a:ext cx="1623527" cy="1138334"/>
          </a:xfrm>
          <a:prstGeom prst="rightArrow">
            <a:avLst>
              <a:gd fmla="val 50000" name="adj1"/>
              <a:gd fmla="val 50000" name="adj2"/>
            </a:avLst>
          </a:prstGeom>
          <a:solidFill>
            <a:schemeClr val="accent1"/>
          </a:solidFill>
          <a:ln cap="flat" cmpd="sng" w="12700">
            <a:solidFill>
              <a:srgbClr val="A718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D" sz="1800" u="none" cap="none" strike="noStrike">
                <a:solidFill>
                  <a:schemeClr val="lt1"/>
                </a:solidFill>
                <a:latin typeface="Century Gothic"/>
                <a:ea typeface="Century Gothic"/>
                <a:cs typeface="Century Gothic"/>
                <a:sym typeface="Century Gothic"/>
              </a:rPr>
              <a:t>PORTAL KUIS BSI</a:t>
            </a:r>
            <a:endParaRPr b="0" i="0" sz="1800" u="none" cap="none" strike="noStrike">
              <a:solidFill>
                <a:schemeClr val="lt1"/>
              </a:solidFill>
              <a:latin typeface="Century Gothic"/>
              <a:ea typeface="Century Gothic"/>
              <a:cs typeface="Century Gothic"/>
              <a:sym typeface="Century Gothic"/>
            </a:endParaRPr>
          </a:p>
        </p:txBody>
      </p:sp>
      <p:sp>
        <p:nvSpPr>
          <p:cNvPr id="200" name="Google Shape;200;p10">
            <a:hlinkClick r:id="rId5"/>
          </p:cNvPr>
          <p:cNvSpPr/>
          <p:nvPr/>
        </p:nvSpPr>
        <p:spPr>
          <a:xfrm>
            <a:off x="10227725" y="4479825"/>
            <a:ext cx="1623600" cy="1068000"/>
          </a:xfrm>
          <a:prstGeom prst="rightArrow">
            <a:avLst>
              <a:gd fmla="val 50000" name="adj1"/>
              <a:gd fmla="val 50000" name="adj2"/>
            </a:avLst>
          </a:prstGeom>
          <a:solidFill>
            <a:srgbClr val="AA4926"/>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D" sz="1100" u="none" cap="none" strike="noStrike">
                <a:solidFill>
                  <a:schemeClr val="lt1"/>
                </a:solidFill>
                <a:latin typeface="Century Gothic"/>
                <a:ea typeface="Century Gothic"/>
                <a:cs typeface="Century Gothic"/>
                <a:sym typeface="Century Gothic"/>
              </a:rPr>
              <a:t>Menggunakan aplikasi FLOWGARITM</a:t>
            </a:r>
            <a:endParaRPr b="0" i="0" sz="11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1"/>
          <p:cNvSpPr txBox="1"/>
          <p:nvPr>
            <p:ph type="title"/>
          </p:nvPr>
        </p:nvSpPr>
        <p:spPr>
          <a:xfrm>
            <a:off x="1371599" y="1970872"/>
            <a:ext cx="9675845" cy="244250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Algerian"/>
              <a:buNone/>
            </a:pPr>
            <a:r>
              <a:rPr lang="en-ID" sz="5400">
                <a:latin typeface="Algerian"/>
                <a:ea typeface="Algerian"/>
                <a:cs typeface="Algerian"/>
                <a:sym typeface="Algerian"/>
              </a:rPr>
              <a:t>“ SOURCE CODE PROGRAM ”</a:t>
            </a:r>
            <a:endParaRPr sz="5400">
              <a:latin typeface="Algerian"/>
              <a:ea typeface="Algerian"/>
              <a:cs typeface="Algerian"/>
              <a:sym typeface="Algerian"/>
            </a:endParaRPr>
          </a:p>
        </p:txBody>
      </p:sp>
    </p:spTree>
  </p:cSld>
  <p:clrMapOvr>
    <a:masterClrMapping/>
  </p:clrMapOvr>
  <p:transition spd="slow" p14:dur="800">
    <p:circl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2"/>
          <p:cNvSpPr txBox="1"/>
          <p:nvPr>
            <p:ph idx="1" type="body"/>
          </p:nvPr>
        </p:nvSpPr>
        <p:spPr>
          <a:xfrm>
            <a:off x="685800" y="653143"/>
            <a:ext cx="10820400" cy="5467739"/>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lt1"/>
              </a:buClr>
              <a:buSzPts val="4000"/>
              <a:buNone/>
            </a:pPr>
            <a:r>
              <a:rPr b="1" lang="en-ID" sz="4000"/>
              <a:t>Source Code Program GUI / Tkinter</a:t>
            </a:r>
            <a:endParaRPr/>
          </a:p>
          <a:p>
            <a:pPr indent="0" lvl="0" marL="0" rtl="0" algn="l">
              <a:lnSpc>
                <a:spcPct val="90000"/>
              </a:lnSpc>
              <a:spcBef>
                <a:spcPts val="1000"/>
              </a:spcBef>
              <a:spcAft>
                <a:spcPts val="0"/>
              </a:spcAft>
              <a:buClr>
                <a:schemeClr val="lt1"/>
              </a:buClr>
              <a:buSzPts val="4000"/>
              <a:buNone/>
            </a:pPr>
            <a:r>
              <a:t/>
            </a:r>
            <a:endParaRPr b="1" sz="4000"/>
          </a:p>
          <a:p>
            <a:pPr indent="-228600" lvl="0" marL="228600" rtl="0" algn="l">
              <a:lnSpc>
                <a:spcPct val="90000"/>
              </a:lnSpc>
              <a:spcBef>
                <a:spcPts val="1000"/>
              </a:spcBef>
              <a:spcAft>
                <a:spcPts val="0"/>
              </a:spcAft>
              <a:buClr>
                <a:schemeClr val="lt1"/>
              </a:buClr>
              <a:buSzPts val="2400"/>
              <a:buChar char="•"/>
            </a:pPr>
            <a:r>
              <a:rPr b="1" i="0" lang="en-ID" sz="2400">
                <a:latin typeface="arial"/>
                <a:ea typeface="arial"/>
                <a:cs typeface="arial"/>
                <a:sym typeface="arial"/>
              </a:rPr>
              <a:t>Pengertian GUI</a:t>
            </a:r>
            <a:r>
              <a:rPr b="0" i="0" lang="en-ID" sz="2400">
                <a:latin typeface="arial"/>
                <a:ea typeface="arial"/>
                <a:cs typeface="arial"/>
                <a:sym typeface="arial"/>
              </a:rPr>
              <a:t> adalah </a:t>
            </a:r>
            <a:r>
              <a:rPr b="1" i="0" lang="en-ID" sz="2400">
                <a:latin typeface="arial"/>
                <a:ea typeface="arial"/>
                <a:cs typeface="arial"/>
                <a:sym typeface="arial"/>
              </a:rPr>
              <a:t>Graphical User Interface</a:t>
            </a:r>
            <a:r>
              <a:rPr b="0" i="0" lang="en-ID" sz="2400">
                <a:latin typeface="arial"/>
                <a:ea typeface="arial"/>
                <a:cs typeface="arial"/>
                <a:sym typeface="arial"/>
              </a:rPr>
              <a:t> dalam komputer digunakan untuk sebagai antarmuka pengguna untuk bisa berinteraksi pada user</a:t>
            </a:r>
            <a:endParaRPr b="0" i="0" sz="2400">
              <a:latin typeface="arial"/>
              <a:ea typeface="arial"/>
              <a:cs typeface="arial"/>
              <a:sym typeface="arial"/>
            </a:endParaRPr>
          </a:p>
          <a:p>
            <a:pPr indent="-228600" lvl="0" marL="228600" rtl="0" algn="l">
              <a:lnSpc>
                <a:spcPct val="90000"/>
              </a:lnSpc>
              <a:spcBef>
                <a:spcPts val="1000"/>
              </a:spcBef>
              <a:spcAft>
                <a:spcPts val="0"/>
              </a:spcAft>
              <a:buClr>
                <a:schemeClr val="lt1"/>
              </a:buClr>
              <a:buSzPts val="2400"/>
              <a:buChar char="•"/>
            </a:pPr>
            <a:r>
              <a:rPr b="1" i="0" lang="en-ID" sz="2400">
                <a:latin typeface="arial"/>
                <a:ea typeface="arial"/>
                <a:cs typeface="arial"/>
                <a:sym typeface="arial"/>
              </a:rPr>
              <a:t>Pengertian Tkinter</a:t>
            </a:r>
            <a:r>
              <a:rPr b="0" i="0" lang="en-ID" sz="2400">
                <a:latin typeface="arial"/>
                <a:ea typeface="arial"/>
                <a:cs typeface="arial"/>
                <a:sym typeface="arial"/>
              </a:rPr>
              <a:t> menyediakan cara cepat dan mudah yang berorientasikan objek yang kuat dalam membuat aplikasi </a:t>
            </a:r>
            <a:r>
              <a:rPr b="1" i="0" lang="en-ID" sz="2400">
                <a:latin typeface="arial"/>
                <a:ea typeface="arial"/>
                <a:cs typeface="arial"/>
                <a:sym typeface="arial"/>
              </a:rPr>
              <a:t>python</a:t>
            </a:r>
            <a:r>
              <a:rPr b="0" i="0" lang="en-ID" sz="2400">
                <a:latin typeface="arial"/>
                <a:ea typeface="arial"/>
                <a:cs typeface="arial"/>
                <a:sym typeface="arial"/>
              </a:rPr>
              <a:t> berbasiskan GUI.</a:t>
            </a:r>
            <a:endParaRPr b="0" i="0" sz="2400">
              <a:latin typeface="arial"/>
              <a:ea typeface="arial"/>
              <a:cs typeface="arial"/>
              <a:sym typeface="arial"/>
            </a:endParaRPr>
          </a:p>
          <a:p>
            <a:pPr indent="0" lvl="0" marL="0" rtl="0" algn="l">
              <a:lnSpc>
                <a:spcPct val="90000"/>
              </a:lnSpc>
              <a:spcBef>
                <a:spcPts val="1000"/>
              </a:spcBef>
              <a:spcAft>
                <a:spcPts val="0"/>
              </a:spcAft>
              <a:buClr>
                <a:schemeClr val="lt1"/>
              </a:buClr>
              <a:buSzPts val="2400"/>
              <a:buNone/>
            </a:pPr>
            <a:r>
              <a:t/>
            </a:r>
            <a:endParaRPr b="0" i="0" sz="2400">
              <a:latin typeface="arial"/>
              <a:ea typeface="arial"/>
              <a:cs typeface="arial"/>
              <a:sym typeface="arial"/>
            </a:endParaRPr>
          </a:p>
          <a:p>
            <a:pPr indent="0" lvl="0" marL="0" rtl="0" algn="l">
              <a:lnSpc>
                <a:spcPct val="90000"/>
              </a:lnSpc>
              <a:spcBef>
                <a:spcPts val="1000"/>
              </a:spcBef>
              <a:spcAft>
                <a:spcPts val="0"/>
              </a:spcAft>
              <a:buClr>
                <a:schemeClr val="lt1"/>
              </a:buClr>
              <a:buSzPts val="2600"/>
              <a:buNone/>
            </a:pPr>
            <a:r>
              <a:rPr b="1" lang="en-ID" sz="2600">
                <a:latin typeface="arial"/>
                <a:ea typeface="arial"/>
                <a:cs typeface="arial"/>
                <a:sym typeface="arial"/>
              </a:rPr>
              <a:t>H</a:t>
            </a:r>
            <a:r>
              <a:rPr b="1" i="0" lang="en-ID" sz="2600">
                <a:latin typeface="arial"/>
                <a:ea typeface="arial"/>
                <a:cs typeface="arial"/>
                <a:sym typeface="arial"/>
              </a:rPr>
              <a:t>ubungan  GUI dan </a:t>
            </a:r>
            <a:r>
              <a:rPr b="1" lang="en-ID" sz="2600">
                <a:latin typeface="arial"/>
                <a:ea typeface="arial"/>
                <a:cs typeface="arial"/>
                <a:sym typeface="arial"/>
              </a:rPr>
              <a:t>T</a:t>
            </a:r>
            <a:r>
              <a:rPr b="1" i="0" lang="en-ID" sz="2600">
                <a:latin typeface="arial"/>
                <a:ea typeface="arial"/>
                <a:cs typeface="arial"/>
                <a:sym typeface="arial"/>
              </a:rPr>
              <a:t>KINTER</a:t>
            </a:r>
            <a:endParaRPr/>
          </a:p>
          <a:p>
            <a:pPr indent="-228600" lvl="0" marL="228600" rtl="0" algn="l">
              <a:lnSpc>
                <a:spcPct val="90000"/>
              </a:lnSpc>
              <a:spcBef>
                <a:spcPts val="1000"/>
              </a:spcBef>
              <a:spcAft>
                <a:spcPts val="0"/>
              </a:spcAft>
              <a:buClr>
                <a:schemeClr val="lt1"/>
              </a:buClr>
              <a:buSzPts val="2400"/>
              <a:buChar char="•"/>
            </a:pPr>
            <a:r>
              <a:rPr b="1" i="0" lang="en-ID" sz="2400">
                <a:latin typeface="arial"/>
                <a:ea typeface="arial"/>
                <a:cs typeface="arial"/>
                <a:sym typeface="arial"/>
              </a:rPr>
              <a:t>Tkinter</a:t>
            </a:r>
            <a:r>
              <a:rPr b="0" i="0" lang="en-ID" sz="2400">
                <a:latin typeface="arial"/>
                <a:ea typeface="arial"/>
                <a:cs typeface="arial"/>
                <a:sym typeface="arial"/>
              </a:rPr>
              <a:t> merupakan antarmuka </a:t>
            </a:r>
            <a:r>
              <a:rPr b="1" i="0" lang="en-ID" sz="2400">
                <a:latin typeface="arial"/>
                <a:ea typeface="arial"/>
                <a:cs typeface="arial"/>
                <a:sym typeface="arial"/>
              </a:rPr>
              <a:t>Python</a:t>
            </a:r>
            <a:r>
              <a:rPr b="0" i="0" lang="en-ID" sz="2400">
                <a:latin typeface="arial"/>
                <a:ea typeface="arial"/>
                <a:cs typeface="arial"/>
                <a:sym typeface="arial"/>
              </a:rPr>
              <a:t> standar untuk peralatan GUI, dan merupakan GUI standar de facto nya </a:t>
            </a:r>
            <a:r>
              <a:rPr b="1" i="0" lang="en-ID" sz="2400">
                <a:latin typeface="arial"/>
                <a:ea typeface="arial"/>
                <a:cs typeface="arial"/>
                <a:sym typeface="arial"/>
              </a:rPr>
              <a:t>Python</a:t>
            </a:r>
            <a:r>
              <a:rPr b="0" i="0" lang="en-ID" sz="2400">
                <a:latin typeface="arial"/>
                <a:ea typeface="arial"/>
                <a:cs typeface="arial"/>
                <a:sym typeface="arial"/>
              </a:rPr>
              <a:t>. </a:t>
            </a:r>
            <a:r>
              <a:rPr b="1" i="0" lang="en-ID" sz="2400">
                <a:latin typeface="arial"/>
                <a:ea typeface="arial"/>
                <a:cs typeface="arial"/>
                <a:sym typeface="arial"/>
              </a:rPr>
              <a:t>Tkinter</a:t>
            </a:r>
            <a:r>
              <a:rPr b="0" i="0" lang="en-ID" sz="2400">
                <a:latin typeface="arial"/>
                <a:ea typeface="arial"/>
                <a:cs typeface="arial"/>
                <a:sym typeface="arial"/>
              </a:rPr>
              <a:t> dimasukkan secara default kedalam instalasi </a:t>
            </a:r>
            <a:r>
              <a:rPr b="1" i="0" lang="en-ID" sz="2400">
                <a:latin typeface="arial"/>
                <a:ea typeface="arial"/>
                <a:cs typeface="arial"/>
                <a:sym typeface="arial"/>
              </a:rPr>
              <a:t>Python</a:t>
            </a:r>
            <a:r>
              <a:rPr b="0" i="0" lang="en-ID" sz="2400">
                <a:latin typeface="arial"/>
                <a:ea typeface="arial"/>
                <a:cs typeface="arial"/>
                <a:sym typeface="arial"/>
              </a:rPr>
              <a:t> untuk Linux, Microsoft Windows dan Mac OS X.</a:t>
            </a:r>
            <a:endParaRPr sz="2400">
              <a:highlight>
                <a:srgbClr val="000000"/>
              </a:highlight>
              <a:latin typeface="arial"/>
              <a:ea typeface="arial"/>
              <a:cs typeface="arial"/>
              <a:sym typeface="arial"/>
            </a:endParaRPr>
          </a:p>
          <a:p>
            <a:pPr indent="0" lvl="0" marL="0" rtl="0" algn="l">
              <a:lnSpc>
                <a:spcPct val="90000"/>
              </a:lnSpc>
              <a:spcBef>
                <a:spcPts val="1000"/>
              </a:spcBef>
              <a:spcAft>
                <a:spcPts val="0"/>
              </a:spcAft>
              <a:buClr>
                <a:schemeClr val="lt1"/>
              </a:buClr>
              <a:buSzPts val="2200"/>
              <a:buNone/>
            </a:pPr>
            <a:r>
              <a:t/>
            </a:r>
            <a:endParaRPr b="0" i="0">
              <a:latin typeface="arial"/>
              <a:ea typeface="arial"/>
              <a:cs typeface="arial"/>
              <a:sym typeface="arial"/>
            </a:endParaRPr>
          </a:p>
        </p:txBody>
      </p:sp>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3"/>
          <p:cNvSpPr txBox="1"/>
          <p:nvPr>
            <p:ph type="title"/>
          </p:nvPr>
        </p:nvSpPr>
        <p:spPr>
          <a:xfrm>
            <a:off x="1130300" y="91273"/>
            <a:ext cx="8610600" cy="92472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D"/>
              <a:t>SYARAT – SYARAT TKINTER</a:t>
            </a:r>
            <a:endParaRPr b="1"/>
          </a:p>
        </p:txBody>
      </p:sp>
      <p:sp>
        <p:nvSpPr>
          <p:cNvPr id="216" name="Google Shape;216;p13"/>
          <p:cNvSpPr txBox="1"/>
          <p:nvPr>
            <p:ph idx="1" type="body"/>
          </p:nvPr>
        </p:nvSpPr>
        <p:spPr>
          <a:xfrm>
            <a:off x="685800" y="1107224"/>
            <a:ext cx="10820400" cy="510307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200"/>
              <a:buNone/>
            </a:pPr>
            <a:r>
              <a:rPr lang="en-ID"/>
              <a:t>Tkinter atau GUI standard python mempunyai syarat agar dapat muncul dan digunakan, sebagai berikut :</a:t>
            </a:r>
            <a:endParaRPr/>
          </a:p>
          <a:p>
            <a:pPr indent="-228600" lvl="0" marL="228600" rtl="0" algn="l">
              <a:lnSpc>
                <a:spcPct val="90000"/>
              </a:lnSpc>
              <a:spcBef>
                <a:spcPts val="1000"/>
              </a:spcBef>
              <a:spcAft>
                <a:spcPts val="0"/>
              </a:spcAft>
              <a:buClr>
                <a:schemeClr val="lt1"/>
              </a:buClr>
              <a:buSzPts val="2200"/>
              <a:buFont typeface="Noto Sans Symbols"/>
              <a:buChar char="▪"/>
            </a:pPr>
            <a:r>
              <a:rPr lang="en-ID"/>
              <a:t>Perintah import adalah perintah</a:t>
            </a:r>
            <a:r>
              <a:rPr b="0" i="0" lang="en-ID">
                <a:solidFill>
                  <a:srgbClr val="202124"/>
                </a:solidFill>
                <a:latin typeface="arial"/>
                <a:ea typeface="arial"/>
                <a:cs typeface="arial"/>
                <a:sym typeface="arial"/>
              </a:rPr>
              <a:t> </a:t>
            </a:r>
            <a:r>
              <a:rPr b="0" i="0" lang="en-ID">
                <a:latin typeface="Century Gothic"/>
                <a:ea typeface="Century Gothic"/>
                <a:cs typeface="Century Gothic"/>
                <a:sym typeface="Century Gothic"/>
              </a:rPr>
              <a:t>untuk mengimpor isi dari suatu modul.</a:t>
            </a:r>
            <a:endParaRPr/>
          </a:p>
          <a:p>
            <a:pPr indent="0" lvl="0" marL="0" rtl="0" algn="l">
              <a:lnSpc>
                <a:spcPct val="90000"/>
              </a:lnSpc>
              <a:spcBef>
                <a:spcPts val="1000"/>
              </a:spcBef>
              <a:spcAft>
                <a:spcPts val="0"/>
              </a:spcAft>
              <a:buClr>
                <a:schemeClr val="lt1"/>
              </a:buClr>
              <a:buSzPts val="2200"/>
              <a:buNone/>
            </a:pPr>
            <a:r>
              <a:rPr lang="en-ID">
                <a:latin typeface="Century Gothic"/>
                <a:ea typeface="Century Gothic"/>
                <a:cs typeface="Century Gothic"/>
                <a:sym typeface="Century Gothic"/>
              </a:rPr>
              <a:t>	contoh: </a:t>
            </a:r>
            <a:r>
              <a:rPr b="0" lang="en-ID">
                <a:solidFill>
                  <a:srgbClr val="C586C0"/>
                </a:solidFill>
                <a:latin typeface="Consolas"/>
                <a:ea typeface="Consolas"/>
                <a:cs typeface="Consolas"/>
                <a:sym typeface="Consolas"/>
              </a:rPr>
              <a:t>import</a:t>
            </a:r>
            <a:r>
              <a:rPr b="0" lang="en-ID">
                <a:solidFill>
                  <a:srgbClr val="D4D4D4"/>
                </a:solidFill>
                <a:latin typeface="Consolas"/>
                <a:ea typeface="Consolas"/>
                <a:cs typeface="Consolas"/>
                <a:sym typeface="Consolas"/>
              </a:rPr>
              <a:t> </a:t>
            </a:r>
            <a:r>
              <a:rPr b="0" lang="en-ID">
                <a:solidFill>
                  <a:srgbClr val="4EC9B0"/>
                </a:solidFill>
                <a:latin typeface="Consolas"/>
                <a:ea typeface="Consolas"/>
                <a:cs typeface="Consolas"/>
                <a:sym typeface="Consolas"/>
              </a:rPr>
              <a:t>tkinter</a:t>
            </a:r>
            <a:r>
              <a:rPr b="0" lang="en-ID">
                <a:solidFill>
                  <a:srgbClr val="D4D4D4"/>
                </a:solidFill>
                <a:latin typeface="Consolas"/>
                <a:ea typeface="Consolas"/>
                <a:cs typeface="Consolas"/>
                <a:sym typeface="Consolas"/>
              </a:rPr>
              <a:t> </a:t>
            </a:r>
            <a:r>
              <a:rPr b="0" lang="en-ID">
                <a:solidFill>
                  <a:srgbClr val="C586C0"/>
                </a:solidFill>
                <a:latin typeface="Consolas"/>
                <a:ea typeface="Consolas"/>
                <a:cs typeface="Consolas"/>
                <a:sym typeface="Consolas"/>
              </a:rPr>
              <a:t>as</a:t>
            </a:r>
            <a:r>
              <a:rPr b="0" lang="en-ID">
                <a:solidFill>
                  <a:srgbClr val="D4D4D4"/>
                </a:solidFill>
                <a:latin typeface="Consolas"/>
                <a:ea typeface="Consolas"/>
                <a:cs typeface="Consolas"/>
                <a:sym typeface="Consolas"/>
              </a:rPr>
              <a:t> </a:t>
            </a:r>
            <a:r>
              <a:rPr b="0" lang="en-ID">
                <a:solidFill>
                  <a:srgbClr val="4EC9B0"/>
                </a:solidFill>
                <a:latin typeface="Consolas"/>
                <a:ea typeface="Consolas"/>
                <a:cs typeface="Consolas"/>
                <a:sym typeface="Consolas"/>
              </a:rPr>
              <a:t>tk</a:t>
            </a:r>
            <a:r>
              <a:rPr lang="en-ID">
                <a:solidFill>
                  <a:srgbClr val="4EC9B0"/>
                </a:solidFill>
                <a:latin typeface="Consolas"/>
                <a:ea typeface="Consolas"/>
                <a:cs typeface="Consolas"/>
                <a:sym typeface="Consolas"/>
              </a:rPr>
              <a:t> </a:t>
            </a:r>
            <a:endParaRPr>
              <a:solidFill>
                <a:srgbClr val="4EC9B0"/>
              </a:solidFill>
              <a:latin typeface="Consolas"/>
              <a:ea typeface="Consolas"/>
              <a:cs typeface="Consolas"/>
              <a:sym typeface="Consolas"/>
            </a:endParaRPr>
          </a:p>
          <a:p>
            <a:pPr indent="-228600" lvl="0" marL="228600" rtl="0" algn="l">
              <a:lnSpc>
                <a:spcPct val="90000"/>
              </a:lnSpc>
              <a:spcBef>
                <a:spcPts val="1000"/>
              </a:spcBef>
              <a:spcAft>
                <a:spcPts val="0"/>
              </a:spcAft>
              <a:buClr>
                <a:schemeClr val="lt1"/>
              </a:buClr>
              <a:buSzPts val="2200"/>
              <a:buChar char="•"/>
            </a:pPr>
            <a:r>
              <a:rPr lang="en-ID">
                <a:latin typeface="Century Gothic"/>
                <a:ea typeface="Century Gothic"/>
                <a:cs typeface="Century Gothic"/>
                <a:sym typeface="Century Gothic"/>
              </a:rPr>
              <a:t>Perintah pemanggilan tkinter dengan menjadikannya variable</a:t>
            </a:r>
            <a:endParaRPr/>
          </a:p>
          <a:p>
            <a:pPr indent="0" lvl="2" marL="914400" rtl="0" algn="l">
              <a:lnSpc>
                <a:spcPct val="90000"/>
              </a:lnSpc>
              <a:spcBef>
                <a:spcPts val="500"/>
              </a:spcBef>
              <a:spcAft>
                <a:spcPts val="0"/>
              </a:spcAft>
              <a:buClr>
                <a:schemeClr val="lt1"/>
              </a:buClr>
              <a:buSzPts val="1800"/>
              <a:buNone/>
            </a:pPr>
            <a:r>
              <a:rPr lang="en-ID">
                <a:latin typeface="Century Gothic"/>
                <a:ea typeface="Century Gothic"/>
                <a:cs typeface="Century Gothic"/>
                <a:sym typeface="Century Gothic"/>
              </a:rPr>
              <a:t>Contoh: </a:t>
            </a:r>
            <a:r>
              <a:rPr b="0" lang="en-ID">
                <a:solidFill>
                  <a:srgbClr val="9CDCFE"/>
                </a:solidFill>
                <a:latin typeface="Consolas"/>
                <a:ea typeface="Consolas"/>
                <a:cs typeface="Consolas"/>
                <a:sym typeface="Consolas"/>
              </a:rPr>
              <a:t>window</a:t>
            </a:r>
            <a:r>
              <a:rPr b="0" lang="en-ID">
                <a:solidFill>
                  <a:srgbClr val="D4D4D4"/>
                </a:solidFill>
                <a:latin typeface="Consolas"/>
                <a:ea typeface="Consolas"/>
                <a:cs typeface="Consolas"/>
                <a:sym typeface="Consolas"/>
              </a:rPr>
              <a:t> = </a:t>
            </a:r>
            <a:r>
              <a:rPr b="0" lang="en-ID">
                <a:solidFill>
                  <a:srgbClr val="4EC9B0"/>
                </a:solidFill>
                <a:latin typeface="Consolas"/>
                <a:ea typeface="Consolas"/>
                <a:cs typeface="Consolas"/>
                <a:sym typeface="Consolas"/>
              </a:rPr>
              <a:t>tk</a:t>
            </a:r>
            <a:r>
              <a:rPr b="0" lang="en-ID">
                <a:solidFill>
                  <a:srgbClr val="D4D4D4"/>
                </a:solidFill>
                <a:latin typeface="Consolas"/>
                <a:ea typeface="Consolas"/>
                <a:cs typeface="Consolas"/>
                <a:sym typeface="Consolas"/>
              </a:rPr>
              <a:t>.</a:t>
            </a:r>
            <a:r>
              <a:rPr b="0" lang="en-ID">
                <a:solidFill>
                  <a:srgbClr val="4EC9B0"/>
                </a:solidFill>
                <a:latin typeface="Consolas"/>
                <a:ea typeface="Consolas"/>
                <a:cs typeface="Consolas"/>
                <a:sym typeface="Consolas"/>
              </a:rPr>
              <a:t>Tk</a:t>
            </a:r>
            <a:r>
              <a:rPr b="0" lang="en-ID">
                <a:solidFill>
                  <a:srgbClr val="D4D4D4"/>
                </a:solidFill>
                <a:latin typeface="Consolas"/>
                <a:ea typeface="Consolas"/>
                <a:cs typeface="Consolas"/>
                <a:sym typeface="Consolas"/>
              </a:rPr>
              <a:t>() </a:t>
            </a:r>
            <a:endParaRPr>
              <a:latin typeface="Century Gothic"/>
              <a:ea typeface="Century Gothic"/>
              <a:cs typeface="Century Gothic"/>
              <a:sym typeface="Century Gothic"/>
            </a:endParaRPr>
          </a:p>
          <a:p>
            <a:pPr indent="-228600" lvl="0" marL="228600" rtl="0" algn="l">
              <a:lnSpc>
                <a:spcPct val="90000"/>
              </a:lnSpc>
              <a:spcBef>
                <a:spcPts val="1000"/>
              </a:spcBef>
              <a:spcAft>
                <a:spcPts val="0"/>
              </a:spcAft>
              <a:buClr>
                <a:schemeClr val="lt1"/>
              </a:buClr>
              <a:buSzPts val="2200"/>
              <a:buFont typeface="Noto Sans Symbols"/>
              <a:buChar char="▪"/>
            </a:pPr>
            <a:r>
              <a:rPr lang="en-ID">
                <a:latin typeface="Century Gothic"/>
                <a:ea typeface="Century Gothic"/>
                <a:cs typeface="Century Gothic"/>
                <a:sym typeface="Century Gothic"/>
              </a:rPr>
              <a:t>Perintah Mainloop adalah perintah untuk memunculkan suatu GUI secara terus menerus, Program  tidak akan berhenti  otomatis sebelum dihentikan secara manual.</a:t>
            </a:r>
            <a:endParaRPr/>
          </a:p>
          <a:p>
            <a:pPr indent="0" lvl="2" marL="914400" rtl="0" algn="l">
              <a:lnSpc>
                <a:spcPct val="90000"/>
              </a:lnSpc>
              <a:spcBef>
                <a:spcPts val="500"/>
              </a:spcBef>
              <a:spcAft>
                <a:spcPts val="0"/>
              </a:spcAft>
              <a:buClr>
                <a:schemeClr val="lt1"/>
              </a:buClr>
              <a:buSzPts val="1800"/>
              <a:buNone/>
            </a:pPr>
            <a:r>
              <a:rPr lang="en-ID">
                <a:latin typeface="Century Gothic"/>
                <a:ea typeface="Century Gothic"/>
                <a:cs typeface="Century Gothic"/>
                <a:sym typeface="Century Gothic"/>
              </a:rPr>
              <a:t>Contoh: </a:t>
            </a:r>
            <a:r>
              <a:rPr b="0" lang="en-ID">
                <a:solidFill>
                  <a:srgbClr val="9CDCFE"/>
                </a:solidFill>
                <a:latin typeface="Consolas"/>
                <a:ea typeface="Consolas"/>
                <a:cs typeface="Consolas"/>
                <a:sym typeface="Consolas"/>
              </a:rPr>
              <a:t>window</a:t>
            </a:r>
            <a:r>
              <a:rPr b="0" lang="en-ID">
                <a:solidFill>
                  <a:srgbClr val="D4D4D4"/>
                </a:solidFill>
                <a:latin typeface="Consolas"/>
                <a:ea typeface="Consolas"/>
                <a:cs typeface="Consolas"/>
                <a:sym typeface="Consolas"/>
              </a:rPr>
              <a:t>.</a:t>
            </a:r>
            <a:r>
              <a:rPr b="0" lang="en-ID">
                <a:solidFill>
                  <a:srgbClr val="DCDCAA"/>
                </a:solidFill>
                <a:latin typeface="Consolas"/>
                <a:ea typeface="Consolas"/>
                <a:cs typeface="Consolas"/>
                <a:sym typeface="Consolas"/>
              </a:rPr>
              <a:t>mainloop</a:t>
            </a:r>
            <a:r>
              <a:rPr b="0" lang="en-ID">
                <a:solidFill>
                  <a:srgbClr val="D4D4D4"/>
                </a:solidFill>
                <a:latin typeface="Consolas"/>
                <a:ea typeface="Consolas"/>
                <a:cs typeface="Consolas"/>
                <a:sym typeface="Consolas"/>
              </a:rPr>
              <a:t>()</a:t>
            </a:r>
            <a:endParaRPr>
              <a:latin typeface="Century Gothic"/>
              <a:ea typeface="Century Gothic"/>
              <a:cs typeface="Century Gothic"/>
              <a:sym typeface="Century Gothic"/>
            </a:endParaRPr>
          </a:p>
          <a:p>
            <a:pPr indent="-228600" lvl="0" marL="228600" rtl="0" algn="l">
              <a:lnSpc>
                <a:spcPct val="90000"/>
              </a:lnSpc>
              <a:spcBef>
                <a:spcPts val="1000"/>
              </a:spcBef>
              <a:spcAft>
                <a:spcPts val="0"/>
              </a:spcAft>
              <a:buClr>
                <a:schemeClr val="lt1"/>
              </a:buClr>
              <a:buSzPts val="2200"/>
              <a:buFont typeface="Noto Sans Symbols"/>
              <a:buChar char="▪"/>
            </a:pPr>
            <a:r>
              <a:rPr lang="en-ID">
                <a:latin typeface="Century Gothic"/>
                <a:ea typeface="Century Gothic"/>
                <a:cs typeface="Century Gothic"/>
                <a:sym typeface="Century Gothic"/>
              </a:rPr>
              <a:t>Jika ingin menampilkan sebuah perintah maka harus menuliskan variable pemanggil dibawahnya.</a:t>
            </a:r>
            <a:endParaRPr/>
          </a:p>
          <a:p>
            <a:pPr indent="0" lvl="2" marL="914400" rtl="0" algn="l">
              <a:lnSpc>
                <a:spcPct val="90000"/>
              </a:lnSpc>
              <a:spcBef>
                <a:spcPts val="500"/>
              </a:spcBef>
              <a:spcAft>
                <a:spcPts val="0"/>
              </a:spcAft>
              <a:buClr>
                <a:schemeClr val="lt1"/>
              </a:buClr>
              <a:buSzPts val="1800"/>
              <a:buNone/>
            </a:pPr>
            <a:r>
              <a:rPr lang="en-ID">
                <a:latin typeface="Century Gothic"/>
                <a:ea typeface="Century Gothic"/>
                <a:cs typeface="Century Gothic"/>
                <a:sym typeface="Century Gothic"/>
              </a:rPr>
              <a:t>Contoh: </a:t>
            </a:r>
            <a:r>
              <a:rPr lang="en-ID">
                <a:solidFill>
                  <a:srgbClr val="9CDCFE"/>
                </a:solidFill>
                <a:latin typeface="Consolas"/>
                <a:ea typeface="Consolas"/>
                <a:cs typeface="Consolas"/>
                <a:sym typeface="Consolas"/>
              </a:rPr>
              <a:t>judul</a:t>
            </a:r>
            <a:r>
              <a:rPr b="0" lang="en-ID">
                <a:solidFill>
                  <a:srgbClr val="D4D4D4"/>
                </a:solidFill>
                <a:latin typeface="Consolas"/>
                <a:ea typeface="Consolas"/>
                <a:cs typeface="Consolas"/>
                <a:sym typeface="Consolas"/>
              </a:rPr>
              <a:t> = </a:t>
            </a:r>
            <a:r>
              <a:rPr b="0" lang="en-ID">
                <a:solidFill>
                  <a:srgbClr val="4EC9B0"/>
                </a:solidFill>
                <a:latin typeface="Consolas"/>
                <a:ea typeface="Consolas"/>
                <a:cs typeface="Consolas"/>
                <a:sym typeface="Consolas"/>
              </a:rPr>
              <a:t>tk</a:t>
            </a:r>
            <a:r>
              <a:rPr b="0" lang="en-ID">
                <a:solidFill>
                  <a:srgbClr val="D4D4D4"/>
                </a:solidFill>
                <a:latin typeface="Consolas"/>
                <a:ea typeface="Consolas"/>
                <a:cs typeface="Consolas"/>
                <a:sym typeface="Consolas"/>
              </a:rPr>
              <a:t>.</a:t>
            </a:r>
            <a:r>
              <a:rPr b="0" lang="en-ID">
                <a:solidFill>
                  <a:srgbClr val="4EC9B0"/>
                </a:solidFill>
                <a:latin typeface="Consolas"/>
                <a:ea typeface="Consolas"/>
                <a:cs typeface="Consolas"/>
                <a:sym typeface="Consolas"/>
              </a:rPr>
              <a:t>Label</a:t>
            </a:r>
            <a:r>
              <a:rPr b="0" lang="en-ID">
                <a:solidFill>
                  <a:srgbClr val="D4D4D4"/>
                </a:solidFill>
                <a:latin typeface="Consolas"/>
                <a:ea typeface="Consolas"/>
                <a:cs typeface="Consolas"/>
                <a:sym typeface="Consolas"/>
              </a:rPr>
              <a:t>(</a:t>
            </a:r>
            <a:r>
              <a:rPr b="0" lang="en-ID">
                <a:solidFill>
                  <a:srgbClr val="9CDCFE"/>
                </a:solidFill>
                <a:latin typeface="Consolas"/>
                <a:ea typeface="Consolas"/>
                <a:cs typeface="Consolas"/>
                <a:sym typeface="Consolas"/>
              </a:rPr>
              <a:t>layar1</a:t>
            </a:r>
            <a:r>
              <a:rPr b="0" lang="en-ID">
                <a:solidFill>
                  <a:srgbClr val="D4D4D4"/>
                </a:solidFill>
                <a:latin typeface="Consolas"/>
                <a:ea typeface="Consolas"/>
                <a:cs typeface="Consolas"/>
                <a:sym typeface="Consolas"/>
              </a:rPr>
              <a:t>, </a:t>
            </a:r>
            <a:r>
              <a:rPr b="0" lang="en-ID">
                <a:solidFill>
                  <a:srgbClr val="9CDCFE"/>
                </a:solidFill>
                <a:latin typeface="Consolas"/>
                <a:ea typeface="Consolas"/>
                <a:cs typeface="Consolas"/>
                <a:sym typeface="Consolas"/>
              </a:rPr>
              <a:t>text</a:t>
            </a:r>
            <a:r>
              <a:rPr b="0" lang="en-ID">
                <a:solidFill>
                  <a:srgbClr val="D4D4D4"/>
                </a:solidFill>
                <a:latin typeface="Consolas"/>
                <a:ea typeface="Consolas"/>
                <a:cs typeface="Consolas"/>
                <a:sym typeface="Consolas"/>
              </a:rPr>
              <a:t>=</a:t>
            </a:r>
            <a:r>
              <a:rPr b="0" lang="en-ID">
                <a:solidFill>
                  <a:srgbClr val="CE9178"/>
                </a:solidFill>
                <a:latin typeface="Consolas"/>
                <a:ea typeface="Consolas"/>
                <a:cs typeface="Consolas"/>
                <a:sym typeface="Consolas"/>
              </a:rPr>
              <a:t>“ KUIS BSI"</a:t>
            </a:r>
            <a:r>
              <a:rPr b="0" lang="en-ID">
                <a:solidFill>
                  <a:srgbClr val="D4D4D4"/>
                </a:solidFill>
                <a:latin typeface="Consolas"/>
                <a:ea typeface="Consolas"/>
                <a:cs typeface="Consolas"/>
                <a:sym typeface="Consolas"/>
              </a:rPr>
              <a:t>)</a:t>
            </a:r>
            <a:endParaRPr/>
          </a:p>
          <a:p>
            <a:pPr indent="0" lvl="2" marL="914400" rtl="0" algn="l">
              <a:lnSpc>
                <a:spcPct val="90000"/>
              </a:lnSpc>
              <a:spcBef>
                <a:spcPts val="500"/>
              </a:spcBef>
              <a:spcAft>
                <a:spcPts val="0"/>
              </a:spcAft>
              <a:buClr>
                <a:srgbClr val="D4D4D4"/>
              </a:buClr>
              <a:buSzPts val="1800"/>
              <a:buNone/>
            </a:pPr>
            <a:r>
              <a:rPr lang="en-ID">
                <a:solidFill>
                  <a:srgbClr val="D4D4D4"/>
                </a:solidFill>
                <a:latin typeface="Consolas"/>
                <a:ea typeface="Consolas"/>
                <a:cs typeface="Consolas"/>
                <a:sym typeface="Consolas"/>
              </a:rPr>
              <a:t>	</a:t>
            </a:r>
            <a:r>
              <a:rPr lang="en-ID">
                <a:solidFill>
                  <a:srgbClr val="9CDCFE"/>
                </a:solidFill>
                <a:latin typeface="Consolas"/>
                <a:ea typeface="Consolas"/>
                <a:cs typeface="Consolas"/>
                <a:sym typeface="Consolas"/>
              </a:rPr>
              <a:t>judul.pack()</a:t>
            </a:r>
            <a:endParaRPr>
              <a:latin typeface="Century Gothic"/>
              <a:ea typeface="Century Gothic"/>
              <a:cs typeface="Century Gothic"/>
              <a:sym typeface="Century Gothic"/>
            </a:endParaRPr>
          </a:p>
          <a:p>
            <a:pPr indent="0" lvl="2" marL="914400" rtl="0" algn="l">
              <a:lnSpc>
                <a:spcPct val="90000"/>
              </a:lnSpc>
              <a:spcBef>
                <a:spcPts val="500"/>
              </a:spcBef>
              <a:spcAft>
                <a:spcPts val="0"/>
              </a:spcAft>
              <a:buClr>
                <a:schemeClr val="lt1"/>
              </a:buClr>
              <a:buSzPts val="1800"/>
              <a:buNone/>
            </a:pPr>
            <a:r>
              <a:t/>
            </a:r>
            <a:endParaRPr>
              <a:latin typeface="Century Gothic"/>
              <a:ea typeface="Century Gothic"/>
              <a:cs typeface="Century Gothic"/>
              <a:sym typeface="Century Gothic"/>
            </a:endParaRPr>
          </a:p>
          <a:p>
            <a:pPr indent="-88900" lvl="0" marL="228600" rtl="0" algn="l">
              <a:lnSpc>
                <a:spcPct val="90000"/>
              </a:lnSpc>
              <a:spcBef>
                <a:spcPts val="1000"/>
              </a:spcBef>
              <a:spcAft>
                <a:spcPts val="0"/>
              </a:spcAft>
              <a:buClr>
                <a:schemeClr val="lt1"/>
              </a:buClr>
              <a:buSzPts val="2200"/>
              <a:buFont typeface="Noto Sans Symbols"/>
              <a:buNone/>
            </a:pPr>
            <a:r>
              <a:t/>
            </a:r>
            <a:endParaRPr>
              <a:latin typeface="Century Gothic"/>
              <a:ea typeface="Century Gothic"/>
              <a:cs typeface="Century Gothic"/>
              <a:sym typeface="Century Gothic"/>
            </a:endParaRPr>
          </a:p>
          <a:p>
            <a:pPr indent="-88900" lvl="0" marL="228600" rtl="0" algn="l">
              <a:lnSpc>
                <a:spcPct val="90000"/>
              </a:lnSpc>
              <a:spcBef>
                <a:spcPts val="1000"/>
              </a:spcBef>
              <a:spcAft>
                <a:spcPts val="0"/>
              </a:spcAft>
              <a:buClr>
                <a:schemeClr val="lt1"/>
              </a:buClr>
              <a:buSzPts val="2200"/>
              <a:buFont typeface="Noto Sans Symbols"/>
              <a:buNone/>
            </a:pPr>
            <a:r>
              <a:t/>
            </a:r>
            <a:endParaRPr>
              <a:latin typeface="Century Gothic"/>
              <a:ea typeface="Century Gothic"/>
              <a:cs typeface="Century Gothic"/>
              <a:sym typeface="Century Gothic"/>
            </a:endParaRPr>
          </a:p>
          <a:p>
            <a:pPr indent="0" lvl="2" marL="914400" rtl="0" algn="l">
              <a:lnSpc>
                <a:spcPct val="90000"/>
              </a:lnSpc>
              <a:spcBef>
                <a:spcPts val="500"/>
              </a:spcBef>
              <a:spcAft>
                <a:spcPts val="0"/>
              </a:spcAft>
              <a:buClr>
                <a:schemeClr val="lt1"/>
              </a:buClr>
              <a:buSzPts val="1800"/>
              <a:buNone/>
            </a:pPr>
            <a:r>
              <a:t/>
            </a:r>
            <a:endParaRPr>
              <a:solidFill>
                <a:srgbClr val="9CDCFE"/>
              </a:solidFill>
              <a:latin typeface="Century Gothic"/>
              <a:ea typeface="Century Gothic"/>
              <a:cs typeface="Century Gothic"/>
              <a:sym typeface="Century Gothic"/>
            </a:endParaRPr>
          </a:p>
        </p:txBody>
      </p:sp>
    </p:spTree>
  </p:cSld>
  <p:clrMapOvr>
    <a:masterClrMapping/>
  </p:clrMapOvr>
  <p:transition spd="med">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4"/>
          <p:cNvSpPr txBox="1"/>
          <p:nvPr>
            <p:ph type="title"/>
          </p:nvPr>
        </p:nvSpPr>
        <p:spPr>
          <a:xfrm>
            <a:off x="685800" y="205573"/>
            <a:ext cx="11099800" cy="125492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D">
                <a:latin typeface="Century Gothic"/>
                <a:ea typeface="Century Gothic"/>
                <a:cs typeface="Century Gothic"/>
                <a:sym typeface="Century Gothic"/>
              </a:rPr>
              <a:t>FORMAT PERINTAH MENAMPILKAN SESUATU</a:t>
            </a:r>
            <a:br>
              <a:rPr b="1" lang="en-ID">
                <a:latin typeface="Century Gothic"/>
                <a:ea typeface="Century Gothic"/>
                <a:cs typeface="Century Gothic"/>
                <a:sym typeface="Century Gothic"/>
              </a:rPr>
            </a:br>
            <a:r>
              <a:rPr b="1" lang="en-ID">
                <a:latin typeface="Century Gothic"/>
                <a:ea typeface="Century Gothic"/>
                <a:cs typeface="Century Gothic"/>
                <a:sym typeface="Century Gothic"/>
              </a:rPr>
              <a:t>PADA GUI / TKINTER</a:t>
            </a:r>
            <a:endParaRPr b="1"/>
          </a:p>
        </p:txBody>
      </p:sp>
      <p:sp>
        <p:nvSpPr>
          <p:cNvPr id="222" name="Google Shape;222;p14"/>
          <p:cNvSpPr txBox="1"/>
          <p:nvPr>
            <p:ph idx="1" type="body"/>
          </p:nvPr>
        </p:nvSpPr>
        <p:spPr>
          <a:xfrm>
            <a:off x="228600" y="1460500"/>
            <a:ext cx="11277600" cy="40241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200"/>
              <a:buNone/>
            </a:pPr>
            <a:r>
              <a:rPr lang="en-ID"/>
              <a:t>Berikut contoh source code menampilkan sesuatu pada GUI</a:t>
            </a:r>
            <a:endParaRPr/>
          </a:p>
          <a:p>
            <a:pPr indent="0" lvl="2" marL="914400" rtl="0" algn="l">
              <a:lnSpc>
                <a:spcPct val="90000"/>
              </a:lnSpc>
              <a:spcBef>
                <a:spcPts val="500"/>
              </a:spcBef>
              <a:spcAft>
                <a:spcPts val="0"/>
              </a:spcAft>
              <a:buClr>
                <a:srgbClr val="9CDCFE"/>
              </a:buClr>
              <a:buSzPts val="1800"/>
              <a:buNone/>
            </a:pPr>
            <a:r>
              <a:rPr lang="en-ID">
                <a:solidFill>
                  <a:srgbClr val="9CDCFE"/>
                </a:solidFill>
                <a:latin typeface="Consolas"/>
                <a:ea typeface="Consolas"/>
                <a:cs typeface="Consolas"/>
                <a:sym typeface="Consolas"/>
              </a:rPr>
              <a:t>judul</a:t>
            </a:r>
            <a:r>
              <a:rPr b="0" lang="en-ID">
                <a:solidFill>
                  <a:srgbClr val="D4D4D4"/>
                </a:solidFill>
                <a:latin typeface="Consolas"/>
                <a:ea typeface="Consolas"/>
                <a:cs typeface="Consolas"/>
                <a:sym typeface="Consolas"/>
              </a:rPr>
              <a:t> = </a:t>
            </a:r>
            <a:r>
              <a:rPr b="0" lang="en-ID">
                <a:solidFill>
                  <a:srgbClr val="4EC9B0"/>
                </a:solidFill>
                <a:latin typeface="Consolas"/>
                <a:ea typeface="Consolas"/>
                <a:cs typeface="Consolas"/>
                <a:sym typeface="Consolas"/>
              </a:rPr>
              <a:t>tk</a:t>
            </a:r>
            <a:r>
              <a:rPr b="0" lang="en-ID">
                <a:solidFill>
                  <a:srgbClr val="D4D4D4"/>
                </a:solidFill>
                <a:latin typeface="Consolas"/>
                <a:ea typeface="Consolas"/>
                <a:cs typeface="Consolas"/>
                <a:sym typeface="Consolas"/>
              </a:rPr>
              <a:t>.</a:t>
            </a:r>
            <a:r>
              <a:rPr b="0" lang="en-ID">
                <a:solidFill>
                  <a:srgbClr val="4EC9B0"/>
                </a:solidFill>
                <a:latin typeface="Consolas"/>
                <a:ea typeface="Consolas"/>
                <a:cs typeface="Consolas"/>
                <a:sym typeface="Consolas"/>
              </a:rPr>
              <a:t>Label</a:t>
            </a:r>
            <a:r>
              <a:rPr b="0" lang="en-ID">
                <a:solidFill>
                  <a:srgbClr val="D4D4D4"/>
                </a:solidFill>
                <a:latin typeface="Consolas"/>
                <a:ea typeface="Consolas"/>
                <a:cs typeface="Consolas"/>
                <a:sym typeface="Consolas"/>
              </a:rPr>
              <a:t>(</a:t>
            </a:r>
            <a:r>
              <a:rPr b="0" lang="en-ID">
                <a:solidFill>
                  <a:srgbClr val="9CDCFE"/>
                </a:solidFill>
                <a:latin typeface="Consolas"/>
                <a:ea typeface="Consolas"/>
                <a:cs typeface="Consolas"/>
                <a:sym typeface="Consolas"/>
              </a:rPr>
              <a:t>layar1</a:t>
            </a:r>
            <a:r>
              <a:rPr b="0" lang="en-ID">
                <a:solidFill>
                  <a:srgbClr val="D4D4D4"/>
                </a:solidFill>
                <a:latin typeface="Consolas"/>
                <a:ea typeface="Consolas"/>
                <a:cs typeface="Consolas"/>
                <a:sym typeface="Consolas"/>
              </a:rPr>
              <a:t>, </a:t>
            </a:r>
            <a:r>
              <a:rPr b="0" lang="en-ID">
                <a:solidFill>
                  <a:srgbClr val="9CDCFE"/>
                </a:solidFill>
                <a:latin typeface="Consolas"/>
                <a:ea typeface="Consolas"/>
                <a:cs typeface="Consolas"/>
                <a:sym typeface="Consolas"/>
              </a:rPr>
              <a:t>text</a:t>
            </a:r>
            <a:r>
              <a:rPr b="0" lang="en-ID">
                <a:solidFill>
                  <a:srgbClr val="D4D4D4"/>
                </a:solidFill>
                <a:latin typeface="Consolas"/>
                <a:ea typeface="Consolas"/>
                <a:cs typeface="Consolas"/>
                <a:sym typeface="Consolas"/>
              </a:rPr>
              <a:t>=</a:t>
            </a:r>
            <a:r>
              <a:rPr b="0" lang="en-ID">
                <a:solidFill>
                  <a:srgbClr val="CE9178"/>
                </a:solidFill>
                <a:latin typeface="Consolas"/>
                <a:ea typeface="Consolas"/>
                <a:cs typeface="Consolas"/>
                <a:sym typeface="Consolas"/>
              </a:rPr>
              <a:t>“ KUIS BSI"</a:t>
            </a:r>
            <a:r>
              <a:rPr b="0" lang="en-ID">
                <a:solidFill>
                  <a:srgbClr val="D4D4D4"/>
                </a:solidFill>
                <a:latin typeface="Consolas"/>
                <a:ea typeface="Consolas"/>
                <a:cs typeface="Consolas"/>
                <a:sym typeface="Consolas"/>
              </a:rPr>
              <a:t>)</a:t>
            </a:r>
            <a:endParaRPr/>
          </a:p>
          <a:p>
            <a:pPr indent="0" lvl="2" marL="914400" rtl="0" algn="l">
              <a:lnSpc>
                <a:spcPct val="90000"/>
              </a:lnSpc>
              <a:spcBef>
                <a:spcPts val="500"/>
              </a:spcBef>
              <a:spcAft>
                <a:spcPts val="0"/>
              </a:spcAft>
              <a:buClr>
                <a:srgbClr val="9CDCFE"/>
              </a:buClr>
              <a:buSzPts val="1800"/>
              <a:buNone/>
            </a:pPr>
            <a:r>
              <a:rPr lang="en-ID">
                <a:solidFill>
                  <a:srgbClr val="9CDCFE"/>
                </a:solidFill>
                <a:latin typeface="Consolas"/>
                <a:ea typeface="Consolas"/>
                <a:cs typeface="Consolas"/>
                <a:sym typeface="Consolas"/>
              </a:rPr>
              <a:t>judul.pack()</a:t>
            </a:r>
            <a:endParaRPr>
              <a:latin typeface="Century Gothic"/>
              <a:ea typeface="Century Gothic"/>
              <a:cs typeface="Century Gothic"/>
              <a:sym typeface="Century Gothic"/>
            </a:endParaRPr>
          </a:p>
          <a:p>
            <a:pPr indent="-228600" lvl="0" marL="228600" rtl="0" algn="l">
              <a:lnSpc>
                <a:spcPct val="90000"/>
              </a:lnSpc>
              <a:spcBef>
                <a:spcPts val="1000"/>
              </a:spcBef>
              <a:spcAft>
                <a:spcPts val="0"/>
              </a:spcAft>
              <a:buClr>
                <a:schemeClr val="lt1"/>
              </a:buClr>
              <a:buSzPts val="2200"/>
              <a:buChar char="•"/>
            </a:pPr>
            <a:r>
              <a:rPr lang="en-ID"/>
              <a:t>Judul merupakan variable</a:t>
            </a:r>
            <a:endParaRPr/>
          </a:p>
          <a:p>
            <a:pPr indent="-228600" lvl="0" marL="228600" rtl="0" algn="l">
              <a:lnSpc>
                <a:spcPct val="90000"/>
              </a:lnSpc>
              <a:spcBef>
                <a:spcPts val="1000"/>
              </a:spcBef>
              <a:spcAft>
                <a:spcPts val="0"/>
              </a:spcAft>
              <a:buClr>
                <a:schemeClr val="lt1"/>
              </a:buClr>
              <a:buSzPts val="2200"/>
              <a:buChar char="•"/>
            </a:pPr>
            <a:r>
              <a:rPr lang="en-ID"/>
              <a:t>Tk.Label merupakan jenis perintah menampilkan tulisan</a:t>
            </a:r>
            <a:endParaRPr/>
          </a:p>
          <a:p>
            <a:pPr indent="-228600" lvl="0" marL="228600" rtl="0" algn="l">
              <a:lnSpc>
                <a:spcPct val="90000"/>
              </a:lnSpc>
              <a:spcBef>
                <a:spcPts val="1000"/>
              </a:spcBef>
              <a:spcAft>
                <a:spcPts val="0"/>
              </a:spcAft>
              <a:buClr>
                <a:schemeClr val="lt1"/>
              </a:buClr>
              <a:buSzPts val="2200"/>
              <a:buChar char="•"/>
            </a:pPr>
            <a:r>
              <a:rPr lang="en-ID"/>
              <a:t>Layar1 merupakan posisi menampilkan perintah yang berada pada layar tertentu</a:t>
            </a:r>
            <a:endParaRPr/>
          </a:p>
          <a:p>
            <a:pPr indent="-228600" lvl="0" marL="228600" rtl="0" algn="l">
              <a:lnSpc>
                <a:spcPct val="90000"/>
              </a:lnSpc>
              <a:spcBef>
                <a:spcPts val="1000"/>
              </a:spcBef>
              <a:spcAft>
                <a:spcPts val="0"/>
              </a:spcAft>
              <a:buClr>
                <a:schemeClr val="lt1"/>
              </a:buClr>
              <a:buSzPts val="2200"/>
              <a:buChar char="•"/>
            </a:pPr>
            <a:r>
              <a:rPr lang="en-ID"/>
              <a:t>Text merupakan format isi text yang ingin ditampilkan</a:t>
            </a:r>
            <a:endParaRPr/>
          </a:p>
          <a:p>
            <a:pPr indent="-228600" lvl="0" marL="228600" rtl="0" algn="l">
              <a:lnSpc>
                <a:spcPct val="90000"/>
              </a:lnSpc>
              <a:spcBef>
                <a:spcPts val="1000"/>
              </a:spcBef>
              <a:spcAft>
                <a:spcPts val="0"/>
              </a:spcAft>
              <a:buClr>
                <a:schemeClr val="lt1"/>
              </a:buClr>
              <a:buSzPts val="2200"/>
              <a:buChar char="•"/>
            </a:pPr>
            <a:r>
              <a:rPr lang="en-ID"/>
              <a:t>Judul.pack merupakan panggilan dari variable agar perintah dapat muncul pada layer GUI</a:t>
            </a:r>
            <a:endParaRPr/>
          </a:p>
        </p:txBody>
      </p:sp>
    </p:spTree>
  </p:cSld>
  <p:clrMapOvr>
    <a:masterClrMapping/>
  </p:clrMapOvr>
  <p:transition spd="med">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5"/>
          <p:cNvSpPr txBox="1"/>
          <p:nvPr>
            <p:ph type="title"/>
          </p:nvPr>
        </p:nvSpPr>
        <p:spPr>
          <a:xfrm>
            <a:off x="1435100" y="116673"/>
            <a:ext cx="8610600" cy="12930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D"/>
              <a:t>PERINTAH TKINTER YANG DIGUNAKAN PADA PROJECT INI</a:t>
            </a:r>
            <a:endParaRPr b="1"/>
          </a:p>
        </p:txBody>
      </p:sp>
      <p:sp>
        <p:nvSpPr>
          <p:cNvPr id="228" name="Google Shape;228;p15"/>
          <p:cNvSpPr txBox="1"/>
          <p:nvPr>
            <p:ph idx="1" type="body"/>
          </p:nvPr>
        </p:nvSpPr>
        <p:spPr>
          <a:xfrm>
            <a:off x="685800" y="1409701"/>
            <a:ext cx="10820400" cy="1366522"/>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lt1"/>
              </a:buClr>
              <a:buSzPct val="100000"/>
              <a:buChar char="•"/>
            </a:pPr>
            <a:r>
              <a:rPr lang="en-ID"/>
              <a:t>tk.Label untuk menampilkan tulisan</a:t>
            </a:r>
            <a:endParaRPr/>
          </a:p>
          <a:p>
            <a:pPr indent="-228600" lvl="0" marL="228600" rtl="0" algn="l">
              <a:lnSpc>
                <a:spcPct val="90000"/>
              </a:lnSpc>
              <a:spcBef>
                <a:spcPts val="1000"/>
              </a:spcBef>
              <a:spcAft>
                <a:spcPts val="0"/>
              </a:spcAft>
              <a:buClr>
                <a:schemeClr val="lt1"/>
              </a:buClr>
              <a:buSzPct val="100000"/>
              <a:buChar char="•"/>
            </a:pPr>
            <a:r>
              <a:rPr lang="en-ID"/>
              <a:t>tk.Button untuk menampilkan tombol</a:t>
            </a:r>
            <a:endParaRPr/>
          </a:p>
          <a:p>
            <a:pPr indent="-228600" lvl="0" marL="228600" rtl="0" algn="l">
              <a:lnSpc>
                <a:spcPct val="90000"/>
              </a:lnSpc>
              <a:spcBef>
                <a:spcPts val="1000"/>
              </a:spcBef>
              <a:spcAft>
                <a:spcPts val="0"/>
              </a:spcAft>
              <a:buClr>
                <a:schemeClr val="lt1"/>
              </a:buClr>
              <a:buSzPct val="100000"/>
              <a:buChar char="•"/>
            </a:pPr>
            <a:r>
              <a:rPr lang="en-ID"/>
              <a:t>tk.Entry untuk  menampilkan kolom pengisian / penginputan</a:t>
            </a:r>
            <a:endParaRPr/>
          </a:p>
          <a:p>
            <a:pPr indent="-228600" lvl="0" marL="228600" rtl="0" algn="l">
              <a:lnSpc>
                <a:spcPct val="90000"/>
              </a:lnSpc>
              <a:spcBef>
                <a:spcPts val="1000"/>
              </a:spcBef>
              <a:spcAft>
                <a:spcPts val="0"/>
              </a:spcAft>
              <a:buClr>
                <a:schemeClr val="lt1"/>
              </a:buClr>
              <a:buSzPct val="100000"/>
              <a:buChar char="•"/>
            </a:pPr>
            <a:r>
              <a:rPr lang="en-ID"/>
              <a:t>tk.Frame untuk menampilkan beberapa frame / layar menjadi berbeda satu sama lain</a:t>
            </a:r>
            <a:endParaRPr/>
          </a:p>
          <a:p>
            <a:pPr indent="0" lvl="0" marL="0" rtl="0" algn="l">
              <a:lnSpc>
                <a:spcPct val="90000"/>
              </a:lnSpc>
              <a:spcBef>
                <a:spcPts val="1000"/>
              </a:spcBef>
              <a:spcAft>
                <a:spcPts val="0"/>
              </a:spcAft>
              <a:buClr>
                <a:schemeClr val="lt1"/>
              </a:buClr>
              <a:buSzPct val="100000"/>
              <a:buNone/>
            </a:pPr>
            <a:r>
              <a:t/>
            </a:r>
            <a:endParaRPr/>
          </a:p>
          <a:p>
            <a:pPr indent="-109854" lvl="0" marL="228600" rtl="0" algn="l">
              <a:lnSpc>
                <a:spcPct val="90000"/>
              </a:lnSpc>
              <a:spcBef>
                <a:spcPts val="1000"/>
              </a:spcBef>
              <a:spcAft>
                <a:spcPts val="0"/>
              </a:spcAft>
              <a:buClr>
                <a:schemeClr val="lt1"/>
              </a:buClr>
              <a:buSzPct val="100000"/>
              <a:buNone/>
            </a:pPr>
            <a:r>
              <a:t/>
            </a:r>
            <a:endParaRPr/>
          </a:p>
        </p:txBody>
      </p:sp>
      <p:sp>
        <p:nvSpPr>
          <p:cNvPr id="229" name="Google Shape;229;p15"/>
          <p:cNvSpPr txBox="1"/>
          <p:nvPr/>
        </p:nvSpPr>
        <p:spPr>
          <a:xfrm>
            <a:off x="1435100" y="3027682"/>
            <a:ext cx="8610600" cy="1293028"/>
          </a:xfrm>
          <a:prstGeom prst="rect">
            <a:avLst/>
          </a:prstGeom>
          <a:noFill/>
          <a:ln>
            <a:noFill/>
          </a:ln>
        </p:spPr>
        <p:txBody>
          <a:bodyPr anchorCtr="0" anchor="ctr" bIns="45700" lIns="91425" spcFirstLastPara="1" rIns="91425" wrap="square" tIns="45700">
            <a:normAutofit fontScale="92500"/>
          </a:bodyPr>
          <a:lstStyle/>
          <a:p>
            <a:pPr indent="0" lvl="0" marL="0" marR="0" rtl="0" algn="ctr">
              <a:lnSpc>
                <a:spcPct val="90000"/>
              </a:lnSpc>
              <a:spcBef>
                <a:spcPts val="0"/>
              </a:spcBef>
              <a:spcAft>
                <a:spcPts val="0"/>
              </a:spcAft>
              <a:buClr>
                <a:schemeClr val="lt1"/>
              </a:buClr>
              <a:buSzPct val="100000"/>
              <a:buFont typeface="Century Gothic"/>
              <a:buNone/>
            </a:pPr>
            <a:r>
              <a:rPr b="1" i="0" lang="en-ID" sz="4000" u="none" cap="none" strike="noStrike">
                <a:solidFill>
                  <a:schemeClr val="lt1"/>
                </a:solidFill>
                <a:latin typeface="Century Gothic"/>
                <a:ea typeface="Century Gothic"/>
                <a:cs typeface="Century Gothic"/>
                <a:sym typeface="Century Gothic"/>
              </a:rPr>
              <a:t>PERINTAH PEMANGGIL TKINTER YANG DIGUNAKAN PADA PROJECT INI</a:t>
            </a:r>
            <a:endParaRPr b="1" i="0" sz="4000" u="none" cap="none" strike="noStrike">
              <a:solidFill>
                <a:schemeClr val="lt1"/>
              </a:solidFill>
              <a:latin typeface="Century Gothic"/>
              <a:ea typeface="Century Gothic"/>
              <a:cs typeface="Century Gothic"/>
              <a:sym typeface="Century Gothic"/>
            </a:endParaRPr>
          </a:p>
        </p:txBody>
      </p:sp>
      <p:sp>
        <p:nvSpPr>
          <p:cNvPr id="230" name="Google Shape;230;p15"/>
          <p:cNvSpPr txBox="1"/>
          <p:nvPr/>
        </p:nvSpPr>
        <p:spPr>
          <a:xfrm>
            <a:off x="850900" y="4572169"/>
            <a:ext cx="10820400" cy="1234440"/>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marR="0" rtl="0" algn="l">
              <a:lnSpc>
                <a:spcPct val="90000"/>
              </a:lnSpc>
              <a:spcBef>
                <a:spcPts val="0"/>
              </a:spcBef>
              <a:spcAft>
                <a:spcPts val="0"/>
              </a:spcAft>
              <a:buClr>
                <a:schemeClr val="lt1"/>
              </a:buClr>
              <a:buSzPct val="100000"/>
              <a:buFont typeface="Arial"/>
              <a:buChar char="•"/>
            </a:pPr>
            <a:r>
              <a:rPr b="0" i="0" lang="en-ID" sz="2200" u="none" cap="none" strike="noStrike">
                <a:solidFill>
                  <a:schemeClr val="lt1"/>
                </a:solidFill>
                <a:latin typeface="Century Gothic"/>
                <a:ea typeface="Century Gothic"/>
                <a:cs typeface="Century Gothic"/>
                <a:sym typeface="Century Gothic"/>
              </a:rPr>
              <a:t>variabel.pack untuk memanggil perintah dalam posisi tengah layar</a:t>
            </a:r>
            <a:endParaRPr b="0" i="0" sz="2200" u="none" cap="none" strike="noStrike">
              <a:solidFill>
                <a:schemeClr val="lt1"/>
              </a:solidFill>
              <a:latin typeface="Century Gothic"/>
              <a:ea typeface="Century Gothic"/>
              <a:cs typeface="Century Gothic"/>
              <a:sym typeface="Century Gothic"/>
            </a:endParaRPr>
          </a:p>
          <a:p>
            <a:pPr indent="-228600" lvl="0" marL="228600" marR="0" rtl="0" algn="l">
              <a:lnSpc>
                <a:spcPct val="90000"/>
              </a:lnSpc>
              <a:spcBef>
                <a:spcPts val="1000"/>
              </a:spcBef>
              <a:spcAft>
                <a:spcPts val="0"/>
              </a:spcAft>
              <a:buClr>
                <a:schemeClr val="lt1"/>
              </a:buClr>
              <a:buSzPct val="100000"/>
              <a:buFont typeface="Arial"/>
              <a:buChar char="•"/>
            </a:pPr>
            <a:r>
              <a:rPr b="0" i="0" lang="en-ID" sz="2200" u="none" cap="none" strike="noStrike">
                <a:solidFill>
                  <a:schemeClr val="lt1"/>
                </a:solidFill>
                <a:latin typeface="Century Gothic"/>
                <a:ea typeface="Century Gothic"/>
                <a:cs typeface="Century Gothic"/>
                <a:sym typeface="Century Gothic"/>
              </a:rPr>
              <a:t>variabel.place untuk memanggil perintah dalam posisi yang dapat diatur</a:t>
            </a:r>
            <a:endParaRPr b="0" i="0" sz="2200" u="none" cap="none" strike="noStrike">
              <a:solidFill>
                <a:schemeClr val="lt1"/>
              </a:solidFill>
              <a:latin typeface="Century Gothic"/>
              <a:ea typeface="Century Gothic"/>
              <a:cs typeface="Century Gothic"/>
              <a:sym typeface="Century Gothic"/>
            </a:endParaRPr>
          </a:p>
          <a:p>
            <a:pPr indent="-228600" lvl="0" marL="228600" marR="0" rtl="0" algn="l">
              <a:lnSpc>
                <a:spcPct val="90000"/>
              </a:lnSpc>
              <a:spcBef>
                <a:spcPts val="1000"/>
              </a:spcBef>
              <a:spcAft>
                <a:spcPts val="0"/>
              </a:spcAft>
              <a:buClr>
                <a:schemeClr val="lt1"/>
              </a:buClr>
              <a:buSzPct val="100000"/>
              <a:buFont typeface="Arial"/>
              <a:buChar char="•"/>
            </a:pPr>
            <a:r>
              <a:rPr b="0" i="0" lang="en-ID" sz="2200" u="none" cap="none" strike="noStrike">
                <a:solidFill>
                  <a:schemeClr val="lt1"/>
                </a:solidFill>
                <a:latin typeface="Century Gothic"/>
                <a:ea typeface="Century Gothic"/>
                <a:cs typeface="Century Gothic"/>
                <a:sym typeface="Century Gothic"/>
              </a:rPr>
              <a:t>X merupakan posisi horizontal</a:t>
            </a:r>
            <a:endParaRPr/>
          </a:p>
          <a:p>
            <a:pPr indent="-228600" lvl="0" marL="228600" marR="0" rtl="0" algn="l">
              <a:lnSpc>
                <a:spcPct val="90000"/>
              </a:lnSpc>
              <a:spcBef>
                <a:spcPts val="1000"/>
              </a:spcBef>
              <a:spcAft>
                <a:spcPts val="0"/>
              </a:spcAft>
              <a:buClr>
                <a:schemeClr val="lt1"/>
              </a:buClr>
              <a:buSzPct val="100000"/>
              <a:buFont typeface="Arial"/>
              <a:buChar char="•"/>
            </a:pPr>
            <a:r>
              <a:rPr b="0" i="0" lang="en-ID" sz="2200" u="none" cap="none" strike="noStrike">
                <a:solidFill>
                  <a:schemeClr val="lt1"/>
                </a:solidFill>
                <a:latin typeface="Century Gothic"/>
                <a:ea typeface="Century Gothic"/>
                <a:cs typeface="Century Gothic"/>
                <a:sym typeface="Century Gothic"/>
              </a:rPr>
              <a:t>Y merupakan posisi vertikal</a:t>
            </a:r>
            <a:endParaRPr b="0" i="0" sz="2200" u="none" cap="none" strike="noStrike">
              <a:solidFill>
                <a:schemeClr val="lt1"/>
              </a:solidFill>
              <a:latin typeface="Century Gothic"/>
              <a:ea typeface="Century Gothic"/>
              <a:cs typeface="Century Gothic"/>
              <a:sym typeface="Century Gothic"/>
            </a:endParaRPr>
          </a:p>
          <a:p>
            <a:pPr indent="-120332" lvl="0" marL="228600" marR="0" rtl="0" algn="l">
              <a:lnSpc>
                <a:spcPct val="90000"/>
              </a:lnSpc>
              <a:spcBef>
                <a:spcPts val="1000"/>
              </a:spcBef>
              <a:spcAft>
                <a:spcPts val="0"/>
              </a:spcAft>
              <a:buClr>
                <a:schemeClr val="lt1"/>
              </a:buClr>
              <a:buSzPct val="100000"/>
              <a:buFont typeface="Arial"/>
              <a:buNone/>
            </a:pPr>
            <a:r>
              <a:t/>
            </a:r>
            <a:endParaRPr b="0" i="0" sz="2200" u="none" cap="none" strike="noStrike">
              <a:solidFill>
                <a:schemeClr val="lt1"/>
              </a:solidFill>
              <a:latin typeface="Century Gothic"/>
              <a:ea typeface="Century Gothic"/>
              <a:cs typeface="Century Gothic"/>
              <a:sym typeface="Century Gothic"/>
            </a:endParaRPr>
          </a:p>
        </p:txBody>
      </p:sp>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6"/>
          <p:cNvSpPr txBox="1"/>
          <p:nvPr>
            <p:ph type="title"/>
          </p:nvPr>
        </p:nvSpPr>
        <p:spPr>
          <a:xfrm>
            <a:off x="1270000" y="-6753"/>
            <a:ext cx="8610600" cy="12930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D"/>
              <a:t>SOURCE CODE GUI / TKINTER</a:t>
            </a:r>
            <a:endParaRPr b="1"/>
          </a:p>
        </p:txBody>
      </p:sp>
      <p:sp>
        <p:nvSpPr>
          <p:cNvPr id="236" name="Google Shape;236;p16"/>
          <p:cNvSpPr txBox="1"/>
          <p:nvPr>
            <p:ph idx="1" type="body"/>
          </p:nvPr>
        </p:nvSpPr>
        <p:spPr>
          <a:xfrm>
            <a:off x="571500" y="1286275"/>
            <a:ext cx="10820400" cy="4024125"/>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rgbClr val="6A9955"/>
              </a:buClr>
              <a:buSzPct val="100000"/>
              <a:buChar char="•"/>
            </a:pPr>
            <a:r>
              <a:rPr b="1" lang="en-ID">
                <a:solidFill>
                  <a:srgbClr val="6A9955"/>
                </a:solidFill>
                <a:latin typeface="Consolas"/>
                <a:ea typeface="Consolas"/>
                <a:cs typeface="Consolas"/>
                <a:sym typeface="Consolas"/>
              </a:rPr>
              <a:t>#program perintah import GUI</a:t>
            </a:r>
            <a:endParaRPr/>
          </a:p>
          <a:p>
            <a:pPr indent="0" lvl="0" marL="0" rtl="0" algn="l">
              <a:lnSpc>
                <a:spcPct val="90000"/>
              </a:lnSpc>
              <a:spcBef>
                <a:spcPts val="1000"/>
              </a:spcBef>
              <a:spcAft>
                <a:spcPts val="0"/>
              </a:spcAft>
              <a:buClr>
                <a:srgbClr val="C586C0"/>
              </a:buClr>
              <a:buSzPct val="100000"/>
              <a:buNone/>
            </a:pPr>
            <a:r>
              <a:rPr b="0" lang="en-ID">
                <a:solidFill>
                  <a:srgbClr val="C586C0"/>
                </a:solidFill>
                <a:latin typeface="Consolas"/>
                <a:ea typeface="Consolas"/>
                <a:cs typeface="Consolas"/>
                <a:sym typeface="Consolas"/>
              </a:rPr>
              <a:t>import</a:t>
            </a:r>
            <a:r>
              <a:rPr b="0" lang="en-ID">
                <a:solidFill>
                  <a:srgbClr val="D4D4D4"/>
                </a:solidFill>
                <a:latin typeface="Consolas"/>
                <a:ea typeface="Consolas"/>
                <a:cs typeface="Consolas"/>
                <a:sym typeface="Consolas"/>
              </a:rPr>
              <a:t> </a:t>
            </a:r>
            <a:r>
              <a:rPr b="0" lang="en-ID">
                <a:solidFill>
                  <a:srgbClr val="4EC9B0"/>
                </a:solidFill>
                <a:latin typeface="Consolas"/>
                <a:ea typeface="Consolas"/>
                <a:cs typeface="Consolas"/>
                <a:sym typeface="Consolas"/>
              </a:rPr>
              <a:t>tkinter</a:t>
            </a:r>
            <a:r>
              <a:rPr b="0" lang="en-ID">
                <a:solidFill>
                  <a:srgbClr val="D4D4D4"/>
                </a:solidFill>
                <a:latin typeface="Consolas"/>
                <a:ea typeface="Consolas"/>
                <a:cs typeface="Consolas"/>
                <a:sym typeface="Consolas"/>
              </a:rPr>
              <a:t> </a:t>
            </a:r>
            <a:r>
              <a:rPr b="0" lang="en-ID">
                <a:solidFill>
                  <a:srgbClr val="C586C0"/>
                </a:solidFill>
                <a:latin typeface="Consolas"/>
                <a:ea typeface="Consolas"/>
                <a:cs typeface="Consolas"/>
                <a:sym typeface="Consolas"/>
              </a:rPr>
              <a:t>as</a:t>
            </a:r>
            <a:r>
              <a:rPr b="0" lang="en-ID">
                <a:solidFill>
                  <a:srgbClr val="D4D4D4"/>
                </a:solidFill>
                <a:latin typeface="Consolas"/>
                <a:ea typeface="Consolas"/>
                <a:cs typeface="Consolas"/>
                <a:sym typeface="Consolas"/>
              </a:rPr>
              <a:t> </a:t>
            </a:r>
            <a:r>
              <a:rPr b="0" lang="en-ID">
                <a:solidFill>
                  <a:srgbClr val="4EC9B0"/>
                </a:solidFill>
                <a:latin typeface="Consolas"/>
                <a:ea typeface="Consolas"/>
                <a:cs typeface="Consolas"/>
                <a:sym typeface="Consolas"/>
              </a:rPr>
              <a:t>tk</a:t>
            </a:r>
            <a:r>
              <a:rPr lang="en-ID">
                <a:solidFill>
                  <a:srgbClr val="4EC9B0"/>
                </a:solidFill>
                <a:latin typeface="Consolas"/>
                <a:ea typeface="Consolas"/>
                <a:cs typeface="Consolas"/>
                <a:sym typeface="Consolas"/>
              </a:rPr>
              <a:t> #untuk memasukan perintah tkinter dan menyederhanakan menjadi tk ,jadi lebih singkat</a:t>
            </a:r>
            <a:endParaRPr>
              <a:solidFill>
                <a:srgbClr val="4EC9B0"/>
              </a:solidFill>
              <a:latin typeface="Consolas"/>
              <a:ea typeface="Consolas"/>
              <a:cs typeface="Consolas"/>
              <a:sym typeface="Consolas"/>
            </a:endParaRPr>
          </a:p>
          <a:p>
            <a:pPr indent="0" lvl="0" marL="0" rtl="0" algn="l">
              <a:lnSpc>
                <a:spcPct val="90000"/>
              </a:lnSpc>
              <a:spcBef>
                <a:spcPts val="1000"/>
              </a:spcBef>
              <a:spcAft>
                <a:spcPts val="0"/>
              </a:spcAft>
              <a:buClr>
                <a:schemeClr val="lt1"/>
              </a:buClr>
              <a:buSzPct val="100000"/>
              <a:buNone/>
            </a:pPr>
            <a:r>
              <a:t/>
            </a:r>
            <a:endParaRPr b="0">
              <a:solidFill>
                <a:srgbClr val="9CDCFE"/>
              </a:solidFill>
              <a:latin typeface="Consolas"/>
              <a:ea typeface="Consolas"/>
              <a:cs typeface="Consolas"/>
              <a:sym typeface="Consolas"/>
            </a:endParaRPr>
          </a:p>
          <a:p>
            <a:pPr indent="-228600" lvl="0" marL="228600" rtl="0" algn="l">
              <a:lnSpc>
                <a:spcPct val="90000"/>
              </a:lnSpc>
              <a:spcBef>
                <a:spcPts val="1000"/>
              </a:spcBef>
              <a:spcAft>
                <a:spcPts val="0"/>
              </a:spcAft>
              <a:buClr>
                <a:srgbClr val="6A9955"/>
              </a:buClr>
              <a:buSzPct val="100000"/>
              <a:buChar char="•"/>
            </a:pPr>
            <a:r>
              <a:rPr b="1" lang="en-ID">
                <a:solidFill>
                  <a:srgbClr val="6A9955"/>
                </a:solidFill>
                <a:latin typeface="Consolas"/>
                <a:ea typeface="Consolas"/>
                <a:cs typeface="Consolas"/>
                <a:sym typeface="Consolas"/>
              </a:rPr>
              <a:t>#program perintah untuk menjalankan tkinter dengan menjadikannya variabel</a:t>
            </a:r>
            <a:endParaRPr b="0">
              <a:solidFill>
                <a:srgbClr val="9CDCFE"/>
              </a:solidFill>
              <a:latin typeface="Consolas"/>
              <a:ea typeface="Consolas"/>
              <a:cs typeface="Consolas"/>
              <a:sym typeface="Consolas"/>
            </a:endParaRPr>
          </a:p>
          <a:p>
            <a:pPr indent="0" lvl="0" marL="0" rtl="0" algn="l">
              <a:lnSpc>
                <a:spcPct val="90000"/>
              </a:lnSpc>
              <a:spcBef>
                <a:spcPts val="1000"/>
              </a:spcBef>
              <a:spcAft>
                <a:spcPts val="0"/>
              </a:spcAft>
              <a:buClr>
                <a:srgbClr val="9CDCFE"/>
              </a:buClr>
              <a:buSzPct val="100000"/>
              <a:buNone/>
            </a:pPr>
            <a:r>
              <a:rPr b="0" lang="en-ID">
                <a:solidFill>
                  <a:srgbClr val="9CDCFE"/>
                </a:solidFill>
                <a:latin typeface="Consolas"/>
                <a:ea typeface="Consolas"/>
                <a:cs typeface="Consolas"/>
                <a:sym typeface="Consolas"/>
              </a:rPr>
              <a:t>window</a:t>
            </a:r>
            <a:r>
              <a:rPr b="0" lang="en-ID">
                <a:solidFill>
                  <a:srgbClr val="D4D4D4"/>
                </a:solidFill>
                <a:latin typeface="Consolas"/>
                <a:ea typeface="Consolas"/>
                <a:cs typeface="Consolas"/>
                <a:sym typeface="Consolas"/>
              </a:rPr>
              <a:t> = </a:t>
            </a:r>
            <a:r>
              <a:rPr b="0" lang="en-ID">
                <a:solidFill>
                  <a:srgbClr val="4EC9B0"/>
                </a:solidFill>
                <a:latin typeface="Consolas"/>
                <a:ea typeface="Consolas"/>
                <a:cs typeface="Consolas"/>
                <a:sym typeface="Consolas"/>
              </a:rPr>
              <a:t>tk</a:t>
            </a:r>
            <a:r>
              <a:rPr b="0" lang="en-ID">
                <a:solidFill>
                  <a:srgbClr val="D4D4D4"/>
                </a:solidFill>
                <a:latin typeface="Consolas"/>
                <a:ea typeface="Consolas"/>
                <a:cs typeface="Consolas"/>
                <a:sym typeface="Consolas"/>
              </a:rPr>
              <a:t>.</a:t>
            </a:r>
            <a:r>
              <a:rPr b="0" lang="en-ID">
                <a:solidFill>
                  <a:srgbClr val="4EC9B0"/>
                </a:solidFill>
                <a:latin typeface="Consolas"/>
                <a:ea typeface="Consolas"/>
                <a:cs typeface="Consolas"/>
                <a:sym typeface="Consolas"/>
              </a:rPr>
              <a:t>Tk</a:t>
            </a:r>
            <a:r>
              <a:rPr b="0" lang="en-ID">
                <a:solidFill>
                  <a:srgbClr val="D4D4D4"/>
                </a:solidFill>
                <a:latin typeface="Consolas"/>
                <a:ea typeface="Consolas"/>
                <a:cs typeface="Consolas"/>
                <a:sym typeface="Consolas"/>
              </a:rPr>
              <a:t>() #variabel yang isinya perintah Tkinter</a:t>
            </a:r>
            <a:endParaRPr b="0">
              <a:solidFill>
                <a:srgbClr val="D4D4D4"/>
              </a:solidFill>
              <a:latin typeface="Consolas"/>
              <a:ea typeface="Consolas"/>
              <a:cs typeface="Consolas"/>
              <a:sym typeface="Consolas"/>
            </a:endParaRPr>
          </a:p>
          <a:p>
            <a:pPr indent="-141287" lvl="0" marL="228600" rtl="0" algn="l">
              <a:lnSpc>
                <a:spcPct val="90000"/>
              </a:lnSpc>
              <a:spcBef>
                <a:spcPts val="1000"/>
              </a:spcBef>
              <a:spcAft>
                <a:spcPts val="0"/>
              </a:spcAft>
              <a:buClr>
                <a:schemeClr val="lt1"/>
              </a:buClr>
              <a:buSzPct val="100000"/>
              <a:buNone/>
            </a:pPr>
            <a:r>
              <a:t/>
            </a:r>
            <a:endParaRPr b="0">
              <a:solidFill>
                <a:srgbClr val="D4D4D4"/>
              </a:solidFill>
              <a:latin typeface="Consolas"/>
              <a:ea typeface="Consolas"/>
              <a:cs typeface="Consolas"/>
              <a:sym typeface="Consolas"/>
            </a:endParaRPr>
          </a:p>
          <a:p>
            <a:pPr indent="-228600" lvl="0" marL="228600" rtl="0" algn="l">
              <a:lnSpc>
                <a:spcPct val="90000"/>
              </a:lnSpc>
              <a:spcBef>
                <a:spcPts val="1000"/>
              </a:spcBef>
              <a:spcAft>
                <a:spcPts val="0"/>
              </a:spcAft>
              <a:buClr>
                <a:srgbClr val="6A9955"/>
              </a:buClr>
              <a:buSzPct val="100000"/>
              <a:buChar char="•"/>
            </a:pPr>
            <a:r>
              <a:rPr b="0" lang="en-ID">
                <a:solidFill>
                  <a:srgbClr val="6A9955"/>
                </a:solidFill>
                <a:latin typeface="Consolas"/>
                <a:ea typeface="Consolas"/>
                <a:cs typeface="Consolas"/>
                <a:sym typeface="Consolas"/>
              </a:rPr>
              <a:t>#perintah agar program ketika di run layar window langsung dalam keaadan jendela penuh (maximize)</a:t>
            </a:r>
            <a:endParaRPr b="0">
              <a:solidFill>
                <a:srgbClr val="D4D4D4"/>
              </a:solidFill>
              <a:latin typeface="Consolas"/>
              <a:ea typeface="Consolas"/>
              <a:cs typeface="Consolas"/>
              <a:sym typeface="Consolas"/>
            </a:endParaRPr>
          </a:p>
          <a:p>
            <a:pPr indent="0" lvl="0" marL="0" rtl="0" algn="l">
              <a:lnSpc>
                <a:spcPct val="90000"/>
              </a:lnSpc>
              <a:spcBef>
                <a:spcPts val="1000"/>
              </a:spcBef>
              <a:spcAft>
                <a:spcPts val="0"/>
              </a:spcAft>
              <a:buClr>
                <a:srgbClr val="9CDCFE"/>
              </a:buClr>
              <a:buSzPct val="100000"/>
              <a:buNone/>
            </a:pPr>
            <a:r>
              <a:rPr b="0" lang="en-ID">
                <a:solidFill>
                  <a:srgbClr val="9CDCFE"/>
                </a:solidFill>
                <a:latin typeface="Consolas"/>
                <a:ea typeface="Consolas"/>
                <a:cs typeface="Consolas"/>
                <a:sym typeface="Consolas"/>
              </a:rPr>
              <a:t>window</a:t>
            </a:r>
            <a:r>
              <a:rPr b="0" lang="en-ID">
                <a:solidFill>
                  <a:srgbClr val="D4D4D4"/>
                </a:solidFill>
                <a:latin typeface="Consolas"/>
                <a:ea typeface="Consolas"/>
                <a:cs typeface="Consolas"/>
                <a:sym typeface="Consolas"/>
              </a:rPr>
              <a:t>.</a:t>
            </a:r>
            <a:r>
              <a:rPr b="0" lang="en-ID">
                <a:solidFill>
                  <a:srgbClr val="9CDCFE"/>
                </a:solidFill>
                <a:latin typeface="Consolas"/>
                <a:ea typeface="Consolas"/>
                <a:cs typeface="Consolas"/>
                <a:sym typeface="Consolas"/>
              </a:rPr>
              <a:t>state</a:t>
            </a:r>
            <a:r>
              <a:rPr b="0" lang="en-ID">
                <a:solidFill>
                  <a:srgbClr val="D4D4D4"/>
                </a:solidFill>
                <a:latin typeface="Consolas"/>
                <a:ea typeface="Consolas"/>
                <a:cs typeface="Consolas"/>
                <a:sym typeface="Consolas"/>
              </a:rPr>
              <a:t>(</a:t>
            </a:r>
            <a:r>
              <a:rPr b="0" lang="en-ID">
                <a:solidFill>
                  <a:srgbClr val="CE9178"/>
                </a:solidFill>
                <a:latin typeface="Consolas"/>
                <a:ea typeface="Consolas"/>
                <a:cs typeface="Consolas"/>
                <a:sym typeface="Consolas"/>
              </a:rPr>
              <a:t>'zoomed’</a:t>
            </a:r>
            <a:r>
              <a:rPr b="0" lang="en-ID">
                <a:solidFill>
                  <a:srgbClr val="D4D4D4"/>
                </a:solidFill>
                <a:latin typeface="Consolas"/>
                <a:ea typeface="Consolas"/>
                <a:cs typeface="Consolas"/>
                <a:sym typeface="Consolas"/>
              </a:rPr>
              <a:t>)</a:t>
            </a:r>
            <a:endParaRPr/>
          </a:p>
          <a:p>
            <a:pPr indent="-141287" lvl="0" marL="228600" rtl="0" algn="l">
              <a:lnSpc>
                <a:spcPct val="90000"/>
              </a:lnSpc>
              <a:spcBef>
                <a:spcPts val="1000"/>
              </a:spcBef>
              <a:spcAft>
                <a:spcPts val="0"/>
              </a:spcAft>
              <a:buClr>
                <a:schemeClr val="lt1"/>
              </a:buClr>
              <a:buSzPct val="100000"/>
              <a:buNone/>
            </a:pPr>
            <a:r>
              <a:t/>
            </a:r>
            <a:endParaRPr b="0">
              <a:solidFill>
                <a:srgbClr val="D4D4D4"/>
              </a:solidFill>
              <a:latin typeface="Consolas"/>
              <a:ea typeface="Consolas"/>
              <a:cs typeface="Consolas"/>
              <a:sym typeface="Consolas"/>
            </a:endParaRPr>
          </a:p>
          <a:p>
            <a:pPr indent="-228600" lvl="0" marL="228600" rtl="0" algn="l">
              <a:lnSpc>
                <a:spcPct val="90000"/>
              </a:lnSpc>
              <a:spcBef>
                <a:spcPts val="1000"/>
              </a:spcBef>
              <a:spcAft>
                <a:spcPts val="0"/>
              </a:spcAft>
              <a:buClr>
                <a:srgbClr val="6A9955"/>
              </a:buClr>
              <a:buSzPct val="100000"/>
              <a:buChar char="•"/>
            </a:pPr>
            <a:r>
              <a:rPr b="0" lang="en-ID">
                <a:solidFill>
                  <a:srgbClr val="6A9955"/>
                </a:solidFill>
                <a:latin typeface="Consolas"/>
                <a:ea typeface="Consolas"/>
                <a:cs typeface="Consolas"/>
                <a:sym typeface="Consolas"/>
              </a:rPr>
              <a:t>#perintah menampilkan judul aplikasi</a:t>
            </a:r>
            <a:endParaRPr b="0">
              <a:solidFill>
                <a:srgbClr val="D4D4D4"/>
              </a:solidFill>
              <a:latin typeface="Consolas"/>
              <a:ea typeface="Consolas"/>
              <a:cs typeface="Consolas"/>
              <a:sym typeface="Consolas"/>
            </a:endParaRPr>
          </a:p>
          <a:p>
            <a:pPr indent="0" lvl="0" marL="0" rtl="0" algn="l">
              <a:lnSpc>
                <a:spcPct val="90000"/>
              </a:lnSpc>
              <a:spcBef>
                <a:spcPts val="1000"/>
              </a:spcBef>
              <a:spcAft>
                <a:spcPts val="0"/>
              </a:spcAft>
              <a:buClr>
                <a:srgbClr val="9CDCFE"/>
              </a:buClr>
              <a:buSzPct val="100000"/>
              <a:buNone/>
            </a:pPr>
            <a:r>
              <a:rPr b="0" lang="en-ID">
                <a:solidFill>
                  <a:srgbClr val="9CDCFE"/>
                </a:solidFill>
                <a:latin typeface="Consolas"/>
                <a:ea typeface="Consolas"/>
                <a:cs typeface="Consolas"/>
                <a:sym typeface="Consolas"/>
              </a:rPr>
              <a:t>window</a:t>
            </a:r>
            <a:r>
              <a:rPr b="0" lang="en-ID">
                <a:solidFill>
                  <a:srgbClr val="D4D4D4"/>
                </a:solidFill>
                <a:latin typeface="Consolas"/>
                <a:ea typeface="Consolas"/>
                <a:cs typeface="Consolas"/>
                <a:sym typeface="Consolas"/>
              </a:rPr>
              <a:t>.</a:t>
            </a:r>
            <a:r>
              <a:rPr b="0" lang="en-ID">
                <a:solidFill>
                  <a:srgbClr val="9CDCFE"/>
                </a:solidFill>
                <a:latin typeface="Consolas"/>
                <a:ea typeface="Consolas"/>
                <a:cs typeface="Consolas"/>
                <a:sym typeface="Consolas"/>
              </a:rPr>
              <a:t>title</a:t>
            </a:r>
            <a:r>
              <a:rPr b="0" lang="en-ID">
                <a:solidFill>
                  <a:srgbClr val="D4D4D4"/>
                </a:solidFill>
                <a:latin typeface="Consolas"/>
                <a:ea typeface="Consolas"/>
                <a:cs typeface="Consolas"/>
                <a:sym typeface="Consolas"/>
              </a:rPr>
              <a:t>(</a:t>
            </a:r>
            <a:r>
              <a:rPr b="0" lang="en-ID">
                <a:solidFill>
                  <a:srgbClr val="CE9178"/>
                </a:solidFill>
                <a:latin typeface="Consolas"/>
                <a:ea typeface="Consolas"/>
                <a:cs typeface="Consolas"/>
                <a:sym typeface="Consolas"/>
              </a:rPr>
              <a:t>' KUIS ‘</a:t>
            </a:r>
            <a:r>
              <a:rPr b="0" lang="en-ID">
                <a:solidFill>
                  <a:srgbClr val="D4D4D4"/>
                </a:solidFill>
                <a:latin typeface="Consolas"/>
                <a:ea typeface="Consolas"/>
                <a:cs typeface="Consolas"/>
                <a:sym typeface="Consolas"/>
              </a:rPr>
              <a:t>)</a:t>
            </a:r>
            <a:endParaRPr/>
          </a:p>
          <a:p>
            <a:pPr indent="-141287" lvl="0" marL="228600" rtl="0" algn="l">
              <a:lnSpc>
                <a:spcPct val="90000"/>
              </a:lnSpc>
              <a:spcBef>
                <a:spcPts val="1000"/>
              </a:spcBef>
              <a:spcAft>
                <a:spcPts val="0"/>
              </a:spcAft>
              <a:buClr>
                <a:schemeClr val="lt1"/>
              </a:buClr>
              <a:buSzPct val="100000"/>
              <a:buNone/>
            </a:pPr>
            <a:r>
              <a:t/>
            </a:r>
            <a:endParaRPr b="0">
              <a:solidFill>
                <a:srgbClr val="D4D4D4"/>
              </a:solidFill>
              <a:latin typeface="Consolas"/>
              <a:ea typeface="Consolas"/>
              <a:cs typeface="Consolas"/>
              <a:sym typeface="Consolas"/>
            </a:endParaRPr>
          </a:p>
          <a:p>
            <a:pPr indent="-228600" lvl="0" marL="228600" rtl="0" algn="l">
              <a:lnSpc>
                <a:spcPct val="90000"/>
              </a:lnSpc>
              <a:spcBef>
                <a:spcPts val="1000"/>
              </a:spcBef>
              <a:spcAft>
                <a:spcPts val="0"/>
              </a:spcAft>
              <a:buClr>
                <a:srgbClr val="6A9955"/>
              </a:buClr>
              <a:buSzPct val="100000"/>
              <a:buChar char="•"/>
            </a:pPr>
            <a:r>
              <a:rPr b="0" lang="en-ID">
                <a:solidFill>
                  <a:srgbClr val="6A9955"/>
                </a:solidFill>
                <a:latin typeface="Consolas"/>
                <a:ea typeface="Consolas"/>
                <a:cs typeface="Consolas"/>
                <a:sym typeface="Consolas"/>
              </a:rPr>
              <a:t>#panggilan untuk GUI / TKINTER agar berjalan secara terus menerus.</a:t>
            </a:r>
            <a:endParaRPr b="0">
              <a:solidFill>
                <a:srgbClr val="D4D4D4"/>
              </a:solidFill>
              <a:latin typeface="Consolas"/>
              <a:ea typeface="Consolas"/>
              <a:cs typeface="Consolas"/>
              <a:sym typeface="Consolas"/>
            </a:endParaRPr>
          </a:p>
          <a:p>
            <a:pPr indent="0" lvl="0" marL="0" rtl="0" algn="l">
              <a:lnSpc>
                <a:spcPct val="90000"/>
              </a:lnSpc>
              <a:spcBef>
                <a:spcPts val="1000"/>
              </a:spcBef>
              <a:spcAft>
                <a:spcPts val="0"/>
              </a:spcAft>
              <a:buClr>
                <a:srgbClr val="9CDCFE"/>
              </a:buClr>
              <a:buSzPct val="100000"/>
              <a:buNone/>
            </a:pPr>
            <a:r>
              <a:rPr b="0" lang="en-ID">
                <a:solidFill>
                  <a:srgbClr val="9CDCFE"/>
                </a:solidFill>
                <a:latin typeface="Consolas"/>
                <a:ea typeface="Consolas"/>
                <a:cs typeface="Consolas"/>
                <a:sym typeface="Consolas"/>
              </a:rPr>
              <a:t>window</a:t>
            </a:r>
            <a:r>
              <a:rPr b="0" lang="en-ID">
                <a:solidFill>
                  <a:srgbClr val="D4D4D4"/>
                </a:solidFill>
                <a:latin typeface="Consolas"/>
                <a:ea typeface="Consolas"/>
                <a:cs typeface="Consolas"/>
                <a:sym typeface="Consolas"/>
              </a:rPr>
              <a:t>.</a:t>
            </a:r>
            <a:r>
              <a:rPr b="0" lang="en-ID">
                <a:solidFill>
                  <a:srgbClr val="DCDCAA"/>
                </a:solidFill>
                <a:latin typeface="Consolas"/>
                <a:ea typeface="Consolas"/>
                <a:cs typeface="Consolas"/>
                <a:sym typeface="Consolas"/>
              </a:rPr>
              <a:t>mainloop</a:t>
            </a:r>
            <a:r>
              <a:rPr b="0" lang="en-ID">
                <a:solidFill>
                  <a:srgbClr val="D4D4D4"/>
                </a:solidFill>
                <a:latin typeface="Consolas"/>
                <a:ea typeface="Consolas"/>
                <a:cs typeface="Consolas"/>
                <a:sym typeface="Consolas"/>
              </a:rPr>
              <a:t>()</a:t>
            </a:r>
            <a:endParaRPr b="0">
              <a:solidFill>
                <a:srgbClr val="D4D4D4"/>
              </a:solidFill>
              <a:latin typeface="Consolas"/>
              <a:ea typeface="Consolas"/>
              <a:cs typeface="Consolas"/>
              <a:sym typeface="Consolas"/>
            </a:endParaRPr>
          </a:p>
          <a:p>
            <a:pPr indent="-141287" lvl="0" marL="228600" rtl="0" algn="l">
              <a:lnSpc>
                <a:spcPct val="90000"/>
              </a:lnSpc>
              <a:spcBef>
                <a:spcPts val="1000"/>
              </a:spcBef>
              <a:spcAft>
                <a:spcPts val="0"/>
              </a:spcAft>
              <a:buClr>
                <a:schemeClr val="lt1"/>
              </a:buClr>
              <a:buSzPct val="100000"/>
              <a:buNone/>
            </a:pPr>
            <a:r>
              <a:t/>
            </a:r>
            <a:endParaRPr/>
          </a:p>
        </p:txBody>
      </p:sp>
    </p:spTree>
  </p:cSld>
  <p:clrMapOvr>
    <a:masterClrMapping/>
  </p:clrMapOvr>
  <mc:AlternateContent>
    <mc:Choice Requires="p14">
      <p:transition spd="slow" p14:dur="1250">
        <p14:flip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7"/>
          <p:cNvSpPr txBox="1"/>
          <p:nvPr>
            <p:ph type="title"/>
          </p:nvPr>
        </p:nvSpPr>
        <p:spPr>
          <a:xfrm>
            <a:off x="1600200" y="3452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n-ID" sz="4000"/>
              <a:t>SOURCE CODE PROGRAM FRAME</a:t>
            </a:r>
            <a:br>
              <a:rPr b="1" lang="en-ID" sz="4000"/>
            </a:br>
            <a:endParaRPr/>
          </a:p>
        </p:txBody>
      </p:sp>
      <p:sp>
        <p:nvSpPr>
          <p:cNvPr id="242" name="Google Shape;242;p17"/>
          <p:cNvSpPr txBox="1"/>
          <p:nvPr>
            <p:ph idx="1" type="body"/>
          </p:nvPr>
        </p:nvSpPr>
        <p:spPr>
          <a:xfrm>
            <a:off x="685800" y="1477010"/>
            <a:ext cx="10820400" cy="39039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b="1" lang="en-ID" sz="2800">
                <a:latin typeface="Arial"/>
                <a:ea typeface="Arial"/>
                <a:cs typeface="Arial"/>
                <a:sym typeface="Arial"/>
              </a:rPr>
              <a:t>F</a:t>
            </a:r>
            <a:r>
              <a:rPr b="1" i="0" lang="en-ID" sz="2800">
                <a:latin typeface="Arial"/>
                <a:ea typeface="Arial"/>
                <a:cs typeface="Arial"/>
                <a:sym typeface="Arial"/>
              </a:rPr>
              <a:t>rame</a:t>
            </a:r>
            <a:r>
              <a:rPr b="0" i="0" lang="en-ID" sz="2800">
                <a:latin typeface="Arial"/>
                <a:ea typeface="Arial"/>
                <a:cs typeface="Arial"/>
                <a:sym typeface="Arial"/>
              </a:rPr>
              <a:t> merupakan</a:t>
            </a:r>
            <a:r>
              <a:rPr lang="en-ID" sz="2800">
                <a:latin typeface="Arial"/>
                <a:ea typeface="Arial"/>
                <a:cs typeface="Arial"/>
                <a:sym typeface="Arial"/>
              </a:rPr>
              <a:t> perintah untuk mengidentifikasikan atau menjadikan layar GUI menjadi beberapa layar yang berbeda</a:t>
            </a:r>
            <a:endParaRPr sz="2800">
              <a:latin typeface="Arial"/>
              <a:ea typeface="Arial"/>
              <a:cs typeface="Arial"/>
              <a:sym typeface="Arial"/>
            </a:endParaRPr>
          </a:p>
          <a:p>
            <a:pPr indent="-228600" lvl="0" marL="228600" rtl="0" algn="l">
              <a:lnSpc>
                <a:spcPct val="90000"/>
              </a:lnSpc>
              <a:spcBef>
                <a:spcPts val="1000"/>
              </a:spcBef>
              <a:spcAft>
                <a:spcPts val="0"/>
              </a:spcAft>
              <a:buClr>
                <a:schemeClr val="lt1"/>
              </a:buClr>
              <a:buSzPts val="2800"/>
              <a:buChar char="•"/>
            </a:pPr>
            <a:r>
              <a:rPr lang="en-ID" sz="2800">
                <a:latin typeface="Arial"/>
                <a:ea typeface="Arial"/>
                <a:cs typeface="Arial"/>
                <a:sym typeface="Arial"/>
              </a:rPr>
              <a:t>Perintah akan bertabrakan atau tertiban dengan perintah yang lain apabila tidak memakai perintah Frame</a:t>
            </a:r>
            <a:endParaRPr/>
          </a:p>
          <a:p>
            <a:pPr indent="-228600" lvl="0" marL="228600" rtl="0" algn="l">
              <a:lnSpc>
                <a:spcPct val="90000"/>
              </a:lnSpc>
              <a:spcBef>
                <a:spcPts val="1000"/>
              </a:spcBef>
              <a:spcAft>
                <a:spcPts val="0"/>
              </a:spcAft>
              <a:buClr>
                <a:schemeClr val="lt1"/>
              </a:buClr>
              <a:buSzPts val="2800"/>
              <a:buChar char="•"/>
            </a:pPr>
            <a:r>
              <a:rPr lang="en-ID" sz="2800">
                <a:latin typeface="Arial"/>
                <a:ea typeface="Arial"/>
                <a:cs typeface="Arial"/>
                <a:sym typeface="Arial"/>
              </a:rPr>
              <a:t>Perintah Frame dapat mengatur ukuran layer Frame berupa baris (row) dan kolom (column)</a:t>
            </a:r>
            <a:endParaRPr/>
          </a:p>
          <a:p>
            <a:pPr indent="-228600" lvl="0" marL="228600" rtl="0" algn="l">
              <a:lnSpc>
                <a:spcPct val="90000"/>
              </a:lnSpc>
              <a:spcBef>
                <a:spcPts val="1000"/>
              </a:spcBef>
              <a:spcAft>
                <a:spcPts val="0"/>
              </a:spcAft>
              <a:buClr>
                <a:schemeClr val="lt1"/>
              </a:buClr>
              <a:buSzPts val="2800"/>
              <a:buChar char="•"/>
            </a:pPr>
            <a:r>
              <a:rPr lang="en-ID" sz="2800">
                <a:latin typeface="Arial"/>
                <a:ea typeface="Arial"/>
                <a:cs typeface="Arial"/>
                <a:sym typeface="Arial"/>
              </a:rPr>
              <a:t>Memakai perintah fungsi tkraise untuk menjadikan layar dijalankan secara berurutan.</a:t>
            </a:r>
            <a:endParaRPr/>
          </a:p>
          <a:p>
            <a:pPr indent="-50800" lvl="0" marL="228600" rtl="0" algn="l">
              <a:lnSpc>
                <a:spcPct val="90000"/>
              </a:lnSpc>
              <a:spcBef>
                <a:spcPts val="1000"/>
              </a:spcBef>
              <a:spcAft>
                <a:spcPts val="0"/>
              </a:spcAft>
              <a:buClr>
                <a:schemeClr val="lt1"/>
              </a:buClr>
              <a:buSzPts val="2800"/>
              <a:buNone/>
            </a:pPr>
            <a:r>
              <a:t/>
            </a:r>
            <a:endParaRPr sz="2800">
              <a:latin typeface="Arial"/>
              <a:ea typeface="Arial"/>
              <a:cs typeface="Arial"/>
              <a:sym typeface="Arial"/>
            </a:endParaRPr>
          </a:p>
          <a:p>
            <a:pPr indent="0" lvl="0" marL="0" rtl="0" algn="l">
              <a:lnSpc>
                <a:spcPct val="90000"/>
              </a:lnSpc>
              <a:spcBef>
                <a:spcPts val="1000"/>
              </a:spcBef>
              <a:spcAft>
                <a:spcPts val="0"/>
              </a:spcAft>
              <a:buClr>
                <a:schemeClr val="lt1"/>
              </a:buClr>
              <a:buSzPts val="2800"/>
              <a:buNone/>
            </a:pPr>
            <a:r>
              <a:t/>
            </a:r>
            <a:endParaRPr b="0" i="0" sz="2800">
              <a:latin typeface="arial"/>
              <a:ea typeface="arial"/>
              <a:cs typeface="arial"/>
              <a:sym typeface="arial"/>
            </a:endParaRPr>
          </a:p>
          <a:p>
            <a:pPr indent="-88900" lvl="0" marL="228600" rtl="0" algn="l">
              <a:lnSpc>
                <a:spcPct val="90000"/>
              </a:lnSpc>
              <a:spcBef>
                <a:spcPts val="1000"/>
              </a:spcBef>
              <a:spcAft>
                <a:spcPts val="0"/>
              </a:spcAft>
              <a:buClr>
                <a:schemeClr val="lt1"/>
              </a:buClr>
              <a:buSzPts val="2200"/>
              <a:buNone/>
            </a:pPr>
            <a:r>
              <a:t/>
            </a:r>
            <a:endParaRPr/>
          </a:p>
        </p:txBody>
      </p:sp>
    </p:spTree>
  </p:cSld>
  <p:clrMapOvr>
    <a:masterClrMapping/>
  </p:clrMapOvr>
  <p:transition spd="slow" p14:dur="800">
    <p:circl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8"/>
          <p:cNvSpPr txBox="1"/>
          <p:nvPr>
            <p:ph type="title"/>
          </p:nvPr>
        </p:nvSpPr>
        <p:spPr>
          <a:xfrm>
            <a:off x="2082800" y="484973"/>
            <a:ext cx="8610600" cy="12930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D"/>
              <a:t>SOURCE CODE PROGRAM FRAME</a:t>
            </a:r>
            <a:endParaRPr b="1"/>
          </a:p>
        </p:txBody>
      </p:sp>
      <p:sp>
        <p:nvSpPr>
          <p:cNvPr id="248" name="Google Shape;248;p18"/>
          <p:cNvSpPr txBox="1"/>
          <p:nvPr>
            <p:ph idx="1" type="body"/>
          </p:nvPr>
        </p:nvSpPr>
        <p:spPr>
          <a:xfrm>
            <a:off x="685800" y="15849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6A9955"/>
              </a:buClr>
              <a:buSzPts val="2200"/>
              <a:buChar char="•"/>
            </a:pPr>
            <a:r>
              <a:rPr b="0" lang="en-ID">
                <a:solidFill>
                  <a:srgbClr val="6A9955"/>
                </a:solidFill>
                <a:latin typeface="Consolas"/>
                <a:ea typeface="Consolas"/>
                <a:cs typeface="Consolas"/>
                <a:sym typeface="Consolas"/>
              </a:rPr>
              <a:t>#perintah untuk membedakan layar berupa variabel</a:t>
            </a:r>
            <a:endParaRPr b="0">
              <a:solidFill>
                <a:srgbClr val="D4D4D4"/>
              </a:solidFill>
              <a:latin typeface="Consolas"/>
              <a:ea typeface="Consolas"/>
              <a:cs typeface="Consolas"/>
              <a:sym typeface="Consolas"/>
            </a:endParaRPr>
          </a:p>
          <a:p>
            <a:pPr indent="-228600" lvl="0" marL="228600" rtl="0" algn="l">
              <a:lnSpc>
                <a:spcPct val="90000"/>
              </a:lnSpc>
              <a:spcBef>
                <a:spcPts val="1000"/>
              </a:spcBef>
              <a:spcAft>
                <a:spcPts val="0"/>
              </a:spcAft>
              <a:buClr>
                <a:srgbClr val="9CDCFE"/>
              </a:buClr>
              <a:buSzPts val="2200"/>
              <a:buChar char="•"/>
            </a:pPr>
            <a:r>
              <a:rPr b="0" lang="en-ID">
                <a:solidFill>
                  <a:srgbClr val="9CDCFE"/>
                </a:solidFill>
                <a:latin typeface="Consolas"/>
                <a:ea typeface="Consolas"/>
                <a:cs typeface="Consolas"/>
                <a:sym typeface="Consolas"/>
              </a:rPr>
              <a:t>layar1</a:t>
            </a:r>
            <a:r>
              <a:rPr b="0" lang="en-ID">
                <a:solidFill>
                  <a:srgbClr val="D4D4D4"/>
                </a:solidFill>
                <a:latin typeface="Consolas"/>
                <a:ea typeface="Consolas"/>
                <a:cs typeface="Consolas"/>
                <a:sym typeface="Consolas"/>
              </a:rPr>
              <a:t> = </a:t>
            </a:r>
            <a:r>
              <a:rPr b="0" lang="en-ID">
                <a:solidFill>
                  <a:srgbClr val="4EC9B0"/>
                </a:solidFill>
                <a:latin typeface="Consolas"/>
                <a:ea typeface="Consolas"/>
                <a:cs typeface="Consolas"/>
                <a:sym typeface="Consolas"/>
              </a:rPr>
              <a:t>tk</a:t>
            </a:r>
            <a:r>
              <a:rPr b="0" lang="en-ID">
                <a:solidFill>
                  <a:srgbClr val="D4D4D4"/>
                </a:solidFill>
                <a:latin typeface="Consolas"/>
                <a:ea typeface="Consolas"/>
                <a:cs typeface="Consolas"/>
                <a:sym typeface="Consolas"/>
              </a:rPr>
              <a:t>.</a:t>
            </a:r>
            <a:r>
              <a:rPr b="0" lang="en-ID">
                <a:solidFill>
                  <a:srgbClr val="4EC9B0"/>
                </a:solidFill>
                <a:latin typeface="Consolas"/>
                <a:ea typeface="Consolas"/>
                <a:cs typeface="Consolas"/>
                <a:sym typeface="Consolas"/>
              </a:rPr>
              <a:t>Frame</a:t>
            </a:r>
            <a:r>
              <a:rPr b="0" lang="en-ID">
                <a:solidFill>
                  <a:srgbClr val="D4D4D4"/>
                </a:solidFill>
                <a:latin typeface="Consolas"/>
                <a:ea typeface="Consolas"/>
                <a:cs typeface="Consolas"/>
                <a:sym typeface="Consolas"/>
              </a:rPr>
              <a:t>(</a:t>
            </a:r>
            <a:r>
              <a:rPr b="0" lang="en-ID">
                <a:solidFill>
                  <a:srgbClr val="9CDCFE"/>
                </a:solidFill>
                <a:latin typeface="Consolas"/>
                <a:ea typeface="Consolas"/>
                <a:cs typeface="Consolas"/>
                <a:sym typeface="Consolas"/>
              </a:rPr>
              <a:t>window</a:t>
            </a:r>
            <a:r>
              <a:rPr b="0" lang="en-ID">
                <a:solidFill>
                  <a:srgbClr val="D4D4D4"/>
                </a:solidFill>
                <a:latin typeface="Consolas"/>
                <a:ea typeface="Consolas"/>
                <a:cs typeface="Consolas"/>
                <a:sym typeface="Consolas"/>
              </a:rPr>
              <a:t>)</a:t>
            </a:r>
            <a:endParaRPr/>
          </a:p>
          <a:p>
            <a:pPr indent="-228600" lvl="0" marL="228600" rtl="0" algn="l">
              <a:lnSpc>
                <a:spcPct val="90000"/>
              </a:lnSpc>
              <a:spcBef>
                <a:spcPts val="1000"/>
              </a:spcBef>
              <a:spcAft>
                <a:spcPts val="0"/>
              </a:spcAft>
              <a:buClr>
                <a:srgbClr val="9CDCFE"/>
              </a:buClr>
              <a:buSzPts val="2200"/>
              <a:buChar char="•"/>
            </a:pPr>
            <a:r>
              <a:rPr b="0" lang="en-ID">
                <a:solidFill>
                  <a:srgbClr val="9CDCFE"/>
                </a:solidFill>
                <a:latin typeface="Consolas"/>
                <a:ea typeface="Consolas"/>
                <a:cs typeface="Consolas"/>
                <a:sym typeface="Consolas"/>
              </a:rPr>
              <a:t>layar2</a:t>
            </a:r>
            <a:r>
              <a:rPr b="0" lang="en-ID">
                <a:solidFill>
                  <a:srgbClr val="D4D4D4"/>
                </a:solidFill>
                <a:latin typeface="Consolas"/>
                <a:ea typeface="Consolas"/>
                <a:cs typeface="Consolas"/>
                <a:sym typeface="Consolas"/>
              </a:rPr>
              <a:t> = </a:t>
            </a:r>
            <a:r>
              <a:rPr b="0" lang="en-ID">
                <a:solidFill>
                  <a:srgbClr val="4EC9B0"/>
                </a:solidFill>
                <a:latin typeface="Consolas"/>
                <a:ea typeface="Consolas"/>
                <a:cs typeface="Consolas"/>
                <a:sym typeface="Consolas"/>
              </a:rPr>
              <a:t>tk</a:t>
            </a:r>
            <a:r>
              <a:rPr b="0" lang="en-ID">
                <a:solidFill>
                  <a:srgbClr val="D4D4D4"/>
                </a:solidFill>
                <a:latin typeface="Consolas"/>
                <a:ea typeface="Consolas"/>
                <a:cs typeface="Consolas"/>
                <a:sym typeface="Consolas"/>
              </a:rPr>
              <a:t>.</a:t>
            </a:r>
            <a:r>
              <a:rPr b="0" lang="en-ID">
                <a:solidFill>
                  <a:srgbClr val="4EC9B0"/>
                </a:solidFill>
                <a:latin typeface="Consolas"/>
                <a:ea typeface="Consolas"/>
                <a:cs typeface="Consolas"/>
                <a:sym typeface="Consolas"/>
              </a:rPr>
              <a:t>Frame</a:t>
            </a:r>
            <a:r>
              <a:rPr b="0" lang="en-ID">
                <a:solidFill>
                  <a:srgbClr val="D4D4D4"/>
                </a:solidFill>
                <a:latin typeface="Consolas"/>
                <a:ea typeface="Consolas"/>
                <a:cs typeface="Consolas"/>
                <a:sym typeface="Consolas"/>
              </a:rPr>
              <a:t>(</a:t>
            </a:r>
            <a:r>
              <a:rPr b="0" lang="en-ID">
                <a:solidFill>
                  <a:srgbClr val="9CDCFE"/>
                </a:solidFill>
                <a:latin typeface="Consolas"/>
                <a:ea typeface="Consolas"/>
                <a:cs typeface="Consolas"/>
                <a:sym typeface="Consolas"/>
              </a:rPr>
              <a:t>window</a:t>
            </a:r>
            <a:r>
              <a:rPr b="0" lang="en-ID">
                <a:solidFill>
                  <a:srgbClr val="D4D4D4"/>
                </a:solidFill>
                <a:latin typeface="Consolas"/>
                <a:ea typeface="Consolas"/>
                <a:cs typeface="Consolas"/>
                <a:sym typeface="Consolas"/>
              </a:rPr>
              <a:t>)</a:t>
            </a:r>
            <a:endParaRPr/>
          </a:p>
          <a:p>
            <a:pPr indent="-228600" lvl="0" marL="228600" rtl="0" algn="l">
              <a:lnSpc>
                <a:spcPct val="90000"/>
              </a:lnSpc>
              <a:spcBef>
                <a:spcPts val="1000"/>
              </a:spcBef>
              <a:spcAft>
                <a:spcPts val="0"/>
              </a:spcAft>
              <a:buClr>
                <a:srgbClr val="9CDCFE"/>
              </a:buClr>
              <a:buSzPts val="2200"/>
              <a:buChar char="•"/>
            </a:pPr>
            <a:r>
              <a:rPr b="0" lang="en-ID">
                <a:solidFill>
                  <a:srgbClr val="9CDCFE"/>
                </a:solidFill>
                <a:latin typeface="Consolas"/>
                <a:ea typeface="Consolas"/>
                <a:cs typeface="Consolas"/>
                <a:sym typeface="Consolas"/>
              </a:rPr>
              <a:t>layar3</a:t>
            </a:r>
            <a:r>
              <a:rPr b="0" lang="en-ID">
                <a:solidFill>
                  <a:srgbClr val="D4D4D4"/>
                </a:solidFill>
                <a:latin typeface="Consolas"/>
                <a:ea typeface="Consolas"/>
                <a:cs typeface="Consolas"/>
                <a:sym typeface="Consolas"/>
              </a:rPr>
              <a:t> = </a:t>
            </a:r>
            <a:r>
              <a:rPr b="0" lang="en-ID">
                <a:solidFill>
                  <a:srgbClr val="4EC9B0"/>
                </a:solidFill>
                <a:latin typeface="Consolas"/>
                <a:ea typeface="Consolas"/>
                <a:cs typeface="Consolas"/>
                <a:sym typeface="Consolas"/>
              </a:rPr>
              <a:t>tk</a:t>
            </a:r>
            <a:r>
              <a:rPr b="0" lang="en-ID">
                <a:solidFill>
                  <a:srgbClr val="D4D4D4"/>
                </a:solidFill>
                <a:latin typeface="Consolas"/>
                <a:ea typeface="Consolas"/>
                <a:cs typeface="Consolas"/>
                <a:sym typeface="Consolas"/>
              </a:rPr>
              <a:t>.</a:t>
            </a:r>
            <a:r>
              <a:rPr b="0" lang="en-ID">
                <a:solidFill>
                  <a:srgbClr val="4EC9B0"/>
                </a:solidFill>
                <a:latin typeface="Consolas"/>
                <a:ea typeface="Consolas"/>
                <a:cs typeface="Consolas"/>
                <a:sym typeface="Consolas"/>
              </a:rPr>
              <a:t>Frame</a:t>
            </a:r>
            <a:r>
              <a:rPr b="0" lang="en-ID">
                <a:solidFill>
                  <a:srgbClr val="D4D4D4"/>
                </a:solidFill>
                <a:latin typeface="Consolas"/>
                <a:ea typeface="Consolas"/>
                <a:cs typeface="Consolas"/>
                <a:sym typeface="Consolas"/>
              </a:rPr>
              <a:t>(</a:t>
            </a:r>
            <a:r>
              <a:rPr b="0" lang="en-ID">
                <a:solidFill>
                  <a:srgbClr val="9CDCFE"/>
                </a:solidFill>
                <a:latin typeface="Consolas"/>
                <a:ea typeface="Consolas"/>
                <a:cs typeface="Consolas"/>
                <a:sym typeface="Consolas"/>
              </a:rPr>
              <a:t>window</a:t>
            </a:r>
            <a:r>
              <a:rPr b="0" lang="en-ID">
                <a:solidFill>
                  <a:srgbClr val="D4D4D4"/>
                </a:solidFill>
                <a:latin typeface="Consolas"/>
                <a:ea typeface="Consolas"/>
                <a:cs typeface="Consolas"/>
                <a:sym typeface="Consolas"/>
              </a:rPr>
              <a:t>)#Untuk membedakan di setiap layar tampilan GUI</a:t>
            </a:r>
            <a:endParaRPr/>
          </a:p>
          <a:p>
            <a:pPr indent="-228600" lvl="0" marL="228600" rtl="0" algn="l">
              <a:lnSpc>
                <a:spcPct val="90000"/>
              </a:lnSpc>
              <a:spcBef>
                <a:spcPts val="1000"/>
              </a:spcBef>
              <a:spcAft>
                <a:spcPts val="0"/>
              </a:spcAft>
              <a:buClr>
                <a:srgbClr val="6A9955"/>
              </a:buClr>
              <a:buSzPts val="2200"/>
              <a:buChar char="•"/>
            </a:pPr>
            <a:r>
              <a:rPr b="0" lang="en-ID">
                <a:solidFill>
                  <a:srgbClr val="6A9955"/>
                </a:solidFill>
                <a:latin typeface="Consolas"/>
                <a:ea typeface="Consolas"/>
                <a:cs typeface="Consolas"/>
                <a:sym typeface="Consolas"/>
              </a:rPr>
              <a:t>#perintah perulangan agar layar dapat berubah2</a:t>
            </a:r>
            <a:endParaRPr b="0">
              <a:solidFill>
                <a:srgbClr val="D4D4D4"/>
              </a:solidFill>
              <a:latin typeface="Consolas"/>
              <a:ea typeface="Consolas"/>
              <a:cs typeface="Consolas"/>
              <a:sym typeface="Consolas"/>
            </a:endParaRPr>
          </a:p>
          <a:p>
            <a:pPr indent="-228600" lvl="0" marL="228600" rtl="0" algn="l">
              <a:lnSpc>
                <a:spcPct val="90000"/>
              </a:lnSpc>
              <a:spcBef>
                <a:spcPts val="1000"/>
              </a:spcBef>
              <a:spcAft>
                <a:spcPts val="0"/>
              </a:spcAft>
              <a:buClr>
                <a:srgbClr val="C586C0"/>
              </a:buClr>
              <a:buSzPts val="2200"/>
              <a:buChar char="•"/>
            </a:pPr>
            <a:r>
              <a:rPr b="0" lang="en-ID">
                <a:solidFill>
                  <a:srgbClr val="C586C0"/>
                </a:solidFill>
                <a:latin typeface="Consolas"/>
                <a:ea typeface="Consolas"/>
                <a:cs typeface="Consolas"/>
                <a:sym typeface="Consolas"/>
              </a:rPr>
              <a:t>for</a:t>
            </a:r>
            <a:r>
              <a:rPr b="0" lang="en-ID">
                <a:solidFill>
                  <a:srgbClr val="D4D4D4"/>
                </a:solidFill>
                <a:latin typeface="Consolas"/>
                <a:ea typeface="Consolas"/>
                <a:cs typeface="Consolas"/>
                <a:sym typeface="Consolas"/>
              </a:rPr>
              <a:t> </a:t>
            </a:r>
            <a:r>
              <a:rPr b="0" lang="en-ID">
                <a:solidFill>
                  <a:srgbClr val="9CDCFE"/>
                </a:solidFill>
                <a:latin typeface="Consolas"/>
                <a:ea typeface="Consolas"/>
                <a:cs typeface="Consolas"/>
                <a:sym typeface="Consolas"/>
              </a:rPr>
              <a:t>frame</a:t>
            </a:r>
            <a:r>
              <a:rPr b="0" lang="en-ID">
                <a:solidFill>
                  <a:srgbClr val="D4D4D4"/>
                </a:solidFill>
                <a:latin typeface="Consolas"/>
                <a:ea typeface="Consolas"/>
                <a:cs typeface="Consolas"/>
                <a:sym typeface="Consolas"/>
              </a:rPr>
              <a:t> </a:t>
            </a:r>
            <a:r>
              <a:rPr b="0" lang="en-ID">
                <a:solidFill>
                  <a:srgbClr val="C586C0"/>
                </a:solidFill>
                <a:latin typeface="Consolas"/>
                <a:ea typeface="Consolas"/>
                <a:cs typeface="Consolas"/>
                <a:sym typeface="Consolas"/>
              </a:rPr>
              <a:t>in</a:t>
            </a:r>
            <a:r>
              <a:rPr b="0" lang="en-ID">
                <a:solidFill>
                  <a:srgbClr val="D4D4D4"/>
                </a:solidFill>
                <a:latin typeface="Consolas"/>
                <a:ea typeface="Consolas"/>
                <a:cs typeface="Consolas"/>
                <a:sym typeface="Consolas"/>
              </a:rPr>
              <a:t> (</a:t>
            </a:r>
            <a:r>
              <a:rPr b="0" lang="en-ID">
                <a:solidFill>
                  <a:srgbClr val="9CDCFE"/>
                </a:solidFill>
                <a:latin typeface="Consolas"/>
                <a:ea typeface="Consolas"/>
                <a:cs typeface="Consolas"/>
                <a:sym typeface="Consolas"/>
              </a:rPr>
              <a:t>layar1</a:t>
            </a:r>
            <a:r>
              <a:rPr b="0" lang="en-ID">
                <a:solidFill>
                  <a:srgbClr val="D4D4D4"/>
                </a:solidFill>
                <a:latin typeface="Consolas"/>
                <a:ea typeface="Consolas"/>
                <a:cs typeface="Consolas"/>
                <a:sym typeface="Consolas"/>
              </a:rPr>
              <a:t>,</a:t>
            </a:r>
            <a:r>
              <a:rPr b="0" lang="en-ID">
                <a:solidFill>
                  <a:srgbClr val="9CDCFE"/>
                </a:solidFill>
                <a:latin typeface="Consolas"/>
                <a:ea typeface="Consolas"/>
                <a:cs typeface="Consolas"/>
                <a:sym typeface="Consolas"/>
              </a:rPr>
              <a:t>layar2</a:t>
            </a:r>
            <a:r>
              <a:rPr b="0" lang="en-ID">
                <a:solidFill>
                  <a:srgbClr val="D4D4D4"/>
                </a:solidFill>
                <a:latin typeface="Consolas"/>
                <a:ea typeface="Consolas"/>
                <a:cs typeface="Consolas"/>
                <a:sym typeface="Consolas"/>
              </a:rPr>
              <a:t>,</a:t>
            </a:r>
            <a:r>
              <a:rPr b="0" lang="en-ID">
                <a:solidFill>
                  <a:srgbClr val="9CDCFE"/>
                </a:solidFill>
                <a:latin typeface="Consolas"/>
                <a:ea typeface="Consolas"/>
                <a:cs typeface="Consolas"/>
                <a:sym typeface="Consolas"/>
              </a:rPr>
              <a:t>layar3</a:t>
            </a:r>
            <a:r>
              <a:rPr b="0" lang="en-ID">
                <a:solidFill>
                  <a:srgbClr val="D4D4D4"/>
                </a:solidFill>
                <a:latin typeface="Consolas"/>
                <a:ea typeface="Consolas"/>
                <a:cs typeface="Consolas"/>
                <a:sym typeface="Consolas"/>
              </a:rPr>
              <a:t>):</a:t>
            </a:r>
            <a:endParaRPr/>
          </a:p>
          <a:p>
            <a:pPr indent="0" lvl="0" marL="0" rtl="0" algn="l">
              <a:lnSpc>
                <a:spcPct val="90000"/>
              </a:lnSpc>
              <a:spcBef>
                <a:spcPts val="1000"/>
              </a:spcBef>
              <a:spcAft>
                <a:spcPts val="0"/>
              </a:spcAft>
              <a:buClr>
                <a:srgbClr val="D4D4D4"/>
              </a:buClr>
              <a:buSzPts val="2200"/>
              <a:buNone/>
            </a:pPr>
            <a:r>
              <a:rPr b="0" lang="en-ID">
                <a:solidFill>
                  <a:srgbClr val="D4D4D4"/>
                </a:solidFill>
                <a:latin typeface="Consolas"/>
                <a:ea typeface="Consolas"/>
                <a:cs typeface="Consolas"/>
                <a:sym typeface="Consolas"/>
              </a:rPr>
              <a:t>    </a:t>
            </a:r>
            <a:r>
              <a:rPr b="0" lang="en-ID">
                <a:solidFill>
                  <a:srgbClr val="9CDCFE"/>
                </a:solidFill>
                <a:latin typeface="Consolas"/>
                <a:ea typeface="Consolas"/>
                <a:cs typeface="Consolas"/>
                <a:sym typeface="Consolas"/>
              </a:rPr>
              <a:t>frame</a:t>
            </a:r>
            <a:r>
              <a:rPr b="0" lang="en-ID">
                <a:solidFill>
                  <a:srgbClr val="D4D4D4"/>
                </a:solidFill>
                <a:latin typeface="Consolas"/>
                <a:ea typeface="Consolas"/>
                <a:cs typeface="Consolas"/>
                <a:sym typeface="Consolas"/>
              </a:rPr>
              <a:t>.</a:t>
            </a:r>
            <a:r>
              <a:rPr b="0" lang="en-ID">
                <a:solidFill>
                  <a:srgbClr val="9CDCFE"/>
                </a:solidFill>
                <a:latin typeface="Consolas"/>
                <a:ea typeface="Consolas"/>
                <a:cs typeface="Consolas"/>
                <a:sym typeface="Consolas"/>
              </a:rPr>
              <a:t>grid</a:t>
            </a:r>
            <a:r>
              <a:rPr b="0" lang="en-ID">
                <a:solidFill>
                  <a:srgbClr val="D4D4D4"/>
                </a:solidFill>
                <a:latin typeface="Consolas"/>
                <a:ea typeface="Consolas"/>
                <a:cs typeface="Consolas"/>
                <a:sym typeface="Consolas"/>
              </a:rPr>
              <a:t>(</a:t>
            </a:r>
            <a:r>
              <a:rPr b="0" lang="en-ID">
                <a:solidFill>
                  <a:srgbClr val="9CDCFE"/>
                </a:solidFill>
                <a:latin typeface="Consolas"/>
                <a:ea typeface="Consolas"/>
                <a:cs typeface="Consolas"/>
                <a:sym typeface="Consolas"/>
              </a:rPr>
              <a:t>row</a:t>
            </a:r>
            <a:r>
              <a:rPr b="0" lang="en-ID">
                <a:solidFill>
                  <a:srgbClr val="D4D4D4"/>
                </a:solidFill>
                <a:latin typeface="Consolas"/>
                <a:ea typeface="Consolas"/>
                <a:cs typeface="Consolas"/>
                <a:sym typeface="Consolas"/>
              </a:rPr>
              <a:t>=</a:t>
            </a:r>
            <a:r>
              <a:rPr b="0" lang="en-ID">
                <a:solidFill>
                  <a:srgbClr val="B5CEA8"/>
                </a:solidFill>
                <a:latin typeface="Consolas"/>
                <a:ea typeface="Consolas"/>
                <a:cs typeface="Consolas"/>
                <a:sym typeface="Consolas"/>
              </a:rPr>
              <a:t>0</a:t>
            </a:r>
            <a:r>
              <a:rPr b="0" lang="en-ID">
                <a:solidFill>
                  <a:srgbClr val="D4D4D4"/>
                </a:solidFill>
                <a:latin typeface="Consolas"/>
                <a:ea typeface="Consolas"/>
                <a:cs typeface="Consolas"/>
                <a:sym typeface="Consolas"/>
              </a:rPr>
              <a:t>,</a:t>
            </a:r>
            <a:r>
              <a:rPr b="0" lang="en-ID">
                <a:solidFill>
                  <a:srgbClr val="9CDCFE"/>
                </a:solidFill>
                <a:latin typeface="Consolas"/>
                <a:ea typeface="Consolas"/>
                <a:cs typeface="Consolas"/>
                <a:sym typeface="Consolas"/>
              </a:rPr>
              <a:t>column</a:t>
            </a:r>
            <a:r>
              <a:rPr b="0" lang="en-ID">
                <a:solidFill>
                  <a:srgbClr val="D4D4D4"/>
                </a:solidFill>
                <a:latin typeface="Consolas"/>
                <a:ea typeface="Consolas"/>
                <a:cs typeface="Consolas"/>
                <a:sym typeface="Consolas"/>
              </a:rPr>
              <a:t>=</a:t>
            </a:r>
            <a:r>
              <a:rPr b="0" lang="en-ID">
                <a:solidFill>
                  <a:srgbClr val="B5CEA8"/>
                </a:solidFill>
                <a:latin typeface="Consolas"/>
                <a:ea typeface="Consolas"/>
                <a:cs typeface="Consolas"/>
                <a:sym typeface="Consolas"/>
              </a:rPr>
              <a:t>0</a:t>
            </a:r>
            <a:r>
              <a:rPr b="0" lang="en-ID">
                <a:solidFill>
                  <a:srgbClr val="D4D4D4"/>
                </a:solidFill>
                <a:latin typeface="Consolas"/>
                <a:ea typeface="Consolas"/>
                <a:cs typeface="Consolas"/>
                <a:sym typeface="Consolas"/>
              </a:rPr>
              <a:t>,</a:t>
            </a:r>
            <a:r>
              <a:rPr b="0" lang="en-ID">
                <a:solidFill>
                  <a:srgbClr val="9CDCFE"/>
                </a:solidFill>
                <a:latin typeface="Consolas"/>
                <a:ea typeface="Consolas"/>
                <a:cs typeface="Consolas"/>
                <a:sym typeface="Consolas"/>
              </a:rPr>
              <a:t>sticky</a:t>
            </a:r>
            <a:r>
              <a:rPr b="0" lang="en-ID">
                <a:solidFill>
                  <a:srgbClr val="D4D4D4"/>
                </a:solidFill>
                <a:latin typeface="Consolas"/>
                <a:ea typeface="Consolas"/>
                <a:cs typeface="Consolas"/>
                <a:sym typeface="Consolas"/>
              </a:rPr>
              <a:t>=</a:t>
            </a:r>
            <a:r>
              <a:rPr b="0" lang="en-ID">
                <a:solidFill>
                  <a:srgbClr val="CE9178"/>
                </a:solidFill>
                <a:latin typeface="Consolas"/>
                <a:ea typeface="Consolas"/>
                <a:cs typeface="Consolas"/>
                <a:sym typeface="Consolas"/>
              </a:rPr>
              <a:t>'nsew’</a:t>
            </a:r>
            <a:r>
              <a:rPr b="0" lang="en-ID">
                <a:solidFill>
                  <a:srgbClr val="D4D4D4"/>
                </a:solidFill>
                <a:latin typeface="Consolas"/>
                <a:ea typeface="Consolas"/>
                <a:cs typeface="Consolas"/>
                <a:sym typeface="Consolas"/>
              </a:rPr>
              <a:t>)#perintah pemanggilan berupa grid format baris, kolom, dan kesejajaran</a:t>
            </a:r>
            <a:r>
              <a:rPr lang="en-ID">
                <a:solidFill>
                  <a:srgbClr val="D4D4D4"/>
                </a:solidFill>
                <a:latin typeface="Consolas"/>
                <a:ea typeface="Consolas"/>
                <a:cs typeface="Consolas"/>
                <a:sym typeface="Consolas"/>
              </a:rPr>
              <a:t>. Sticky = nsew merupakan format kesejajaran layar n=north, s=south, e=east, w=west. </a:t>
            </a:r>
            <a:endParaRPr b="0">
              <a:solidFill>
                <a:srgbClr val="D4D4D4"/>
              </a:solidFill>
              <a:latin typeface="Consolas"/>
              <a:ea typeface="Consolas"/>
              <a:cs typeface="Consolas"/>
              <a:sym typeface="Consolas"/>
            </a:endParaRPr>
          </a:p>
          <a:p>
            <a:pPr indent="-88900" lvl="0" marL="228600" rtl="0" algn="l">
              <a:lnSpc>
                <a:spcPct val="90000"/>
              </a:lnSpc>
              <a:spcBef>
                <a:spcPts val="1000"/>
              </a:spcBef>
              <a:spcAft>
                <a:spcPts val="0"/>
              </a:spcAft>
              <a:buClr>
                <a:schemeClr val="lt1"/>
              </a:buClr>
              <a:buSzPts val="2200"/>
              <a:buNone/>
            </a:pPr>
            <a:r>
              <a:t/>
            </a:r>
            <a:endParaRPr/>
          </a:p>
        </p:txBody>
      </p:sp>
    </p:spTree>
  </p:cSld>
  <p:clrMapOvr>
    <a:masterClrMapping/>
  </p:clrMapOvr>
  <p:transition spd="med">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9"/>
          <p:cNvSpPr txBox="1"/>
          <p:nvPr/>
        </p:nvSpPr>
        <p:spPr>
          <a:xfrm>
            <a:off x="419100" y="1997839"/>
            <a:ext cx="10795000"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D4D4D4"/>
              </a:buClr>
              <a:buSzPts val="1800"/>
              <a:buFont typeface="Arial"/>
              <a:buChar char="•"/>
            </a:pPr>
            <a:r>
              <a:rPr b="1" i="0" lang="en-ID" sz="1800" u="none" cap="none" strike="noStrike">
                <a:solidFill>
                  <a:srgbClr val="D4D4D4"/>
                </a:solidFill>
                <a:latin typeface="Consolas"/>
                <a:ea typeface="Consolas"/>
                <a:cs typeface="Consolas"/>
                <a:sym typeface="Consolas"/>
              </a:rPr>
              <a:t>Source Code GUI dengan perintah / Command lambda</a:t>
            </a:r>
            <a:endParaRPr b="1" i="0" sz="1800" u="none" cap="none" strike="noStrike">
              <a:solidFill>
                <a:srgbClr val="D4D4D4"/>
              </a:solidFill>
              <a:latin typeface="Consolas"/>
              <a:ea typeface="Consolas"/>
              <a:cs typeface="Consolas"/>
              <a:sym typeface="Consolas"/>
            </a:endParaRPr>
          </a:p>
          <a:p>
            <a:pPr indent="0" lvl="0" marL="0" marR="0" rtl="0" algn="l">
              <a:spcBef>
                <a:spcPts val="0"/>
              </a:spcBef>
              <a:spcAft>
                <a:spcPts val="0"/>
              </a:spcAft>
              <a:buNone/>
            </a:pPr>
            <a:r>
              <a:rPr b="0" i="0" lang="en-ID" sz="1800" u="none" cap="none" strike="noStrike">
                <a:solidFill>
                  <a:srgbClr val="6A9955"/>
                </a:solidFill>
                <a:latin typeface="Consolas"/>
                <a:ea typeface="Consolas"/>
                <a:cs typeface="Consolas"/>
                <a:sym typeface="Consolas"/>
              </a:rPr>
              <a:t>#tk.Button untuk menampilkan tombol</a:t>
            </a:r>
            <a:br>
              <a:rPr b="0" i="0" lang="en-ID" sz="1800" u="none" cap="none" strike="noStrike">
                <a:solidFill>
                  <a:srgbClr val="D4D4D4"/>
                </a:solidFill>
                <a:latin typeface="Consolas"/>
                <a:ea typeface="Consolas"/>
                <a:cs typeface="Consolas"/>
                <a:sym typeface="Consolas"/>
              </a:rPr>
            </a:br>
            <a:r>
              <a:rPr b="0" i="0" lang="en-ID" sz="1800" u="none" cap="none" strike="noStrike">
                <a:solidFill>
                  <a:srgbClr val="9CDCFE"/>
                </a:solidFill>
                <a:latin typeface="Consolas"/>
                <a:ea typeface="Consolas"/>
                <a:cs typeface="Consolas"/>
                <a:sym typeface="Consolas"/>
              </a:rPr>
              <a:t>layar1_button</a:t>
            </a:r>
            <a:r>
              <a:rPr b="0" i="0" lang="en-ID" sz="1800" u="none" cap="none" strike="noStrike">
                <a:solidFill>
                  <a:srgbClr val="D4D4D4"/>
                </a:solidFill>
                <a:latin typeface="Consolas"/>
                <a:ea typeface="Consolas"/>
                <a:cs typeface="Consolas"/>
                <a:sym typeface="Consolas"/>
              </a:rPr>
              <a:t> = </a:t>
            </a:r>
            <a:r>
              <a:rPr b="0" i="0" lang="en-ID" sz="1800" u="none" cap="none" strike="noStrike">
                <a:solidFill>
                  <a:srgbClr val="4EC9B0"/>
                </a:solidFill>
                <a:latin typeface="Consolas"/>
                <a:ea typeface="Consolas"/>
                <a:cs typeface="Consolas"/>
                <a:sym typeface="Consolas"/>
              </a:rPr>
              <a:t>tk</a:t>
            </a:r>
            <a:r>
              <a:rPr b="0" i="0" lang="en-ID" sz="1800" u="none" cap="none" strike="noStrike">
                <a:solidFill>
                  <a:srgbClr val="D4D4D4"/>
                </a:solidFill>
                <a:latin typeface="Consolas"/>
                <a:ea typeface="Consolas"/>
                <a:cs typeface="Consolas"/>
                <a:sym typeface="Consolas"/>
              </a:rPr>
              <a:t>.</a:t>
            </a:r>
            <a:r>
              <a:rPr b="0" i="0" lang="en-ID" sz="1800" u="none" cap="none" strike="noStrike">
                <a:solidFill>
                  <a:srgbClr val="4EC9B0"/>
                </a:solidFill>
                <a:latin typeface="Consolas"/>
                <a:ea typeface="Consolas"/>
                <a:cs typeface="Consolas"/>
                <a:sym typeface="Consolas"/>
              </a:rPr>
              <a:t>Button</a:t>
            </a:r>
            <a:r>
              <a:rPr b="0" i="0" lang="en-ID" sz="1800" u="none" cap="none" strike="noStrike">
                <a:solidFill>
                  <a:srgbClr val="D4D4D4"/>
                </a:solidFill>
                <a:latin typeface="Consolas"/>
                <a:ea typeface="Consolas"/>
                <a:cs typeface="Consolas"/>
                <a:sym typeface="Consolas"/>
              </a:rPr>
              <a:t>(</a:t>
            </a:r>
            <a:r>
              <a:rPr b="0" i="0" lang="en-ID" sz="1800" u="none" cap="none" strike="noStrike">
                <a:solidFill>
                  <a:srgbClr val="9CDCFE"/>
                </a:solidFill>
                <a:latin typeface="Consolas"/>
                <a:ea typeface="Consolas"/>
                <a:cs typeface="Consolas"/>
                <a:sym typeface="Consolas"/>
              </a:rPr>
              <a:t>layar1</a:t>
            </a:r>
            <a:r>
              <a:rPr b="0" i="0" lang="en-ID" sz="1800" u="none" cap="none" strike="noStrike">
                <a:solidFill>
                  <a:srgbClr val="D4D4D4"/>
                </a:solidFill>
                <a:latin typeface="Consolas"/>
                <a:ea typeface="Consolas"/>
                <a:cs typeface="Consolas"/>
                <a:sym typeface="Consolas"/>
              </a:rPr>
              <a:t>, </a:t>
            </a:r>
            <a:r>
              <a:rPr b="0" i="0" lang="en-ID" sz="1800" u="none" cap="none" strike="noStrike">
                <a:solidFill>
                  <a:srgbClr val="9CDCFE"/>
                </a:solidFill>
                <a:latin typeface="Consolas"/>
                <a:ea typeface="Consolas"/>
                <a:cs typeface="Consolas"/>
                <a:sym typeface="Consolas"/>
              </a:rPr>
              <a:t>text</a:t>
            </a:r>
            <a:r>
              <a:rPr b="0" i="0" lang="en-ID" sz="1800" u="none" cap="none" strike="noStrike">
                <a:solidFill>
                  <a:srgbClr val="D4D4D4"/>
                </a:solidFill>
                <a:latin typeface="Consolas"/>
                <a:ea typeface="Consolas"/>
                <a:cs typeface="Consolas"/>
                <a:sym typeface="Consolas"/>
              </a:rPr>
              <a:t>=</a:t>
            </a:r>
            <a:r>
              <a:rPr b="0" i="0" lang="en-ID" sz="1800" u="none" cap="none" strike="noStrike">
                <a:solidFill>
                  <a:srgbClr val="CE9178"/>
                </a:solidFill>
                <a:latin typeface="Consolas"/>
                <a:ea typeface="Consolas"/>
                <a:cs typeface="Consolas"/>
                <a:sym typeface="Consolas"/>
              </a:rPr>
              <a:t>"LOGIN“</a:t>
            </a:r>
            <a:r>
              <a:rPr b="0" i="0" lang="en-ID" sz="1800" u="none" cap="none" strike="noStrike">
                <a:solidFill>
                  <a:srgbClr val="D4D4D4"/>
                </a:solidFill>
                <a:latin typeface="Consolas"/>
                <a:ea typeface="Consolas"/>
                <a:cs typeface="Consolas"/>
                <a:sym typeface="Consolas"/>
              </a:rPr>
              <a:t>,</a:t>
            </a:r>
            <a:r>
              <a:rPr b="0" i="0" lang="en-ID" sz="1800" u="none" cap="none" strike="noStrike">
                <a:solidFill>
                  <a:srgbClr val="9CDCFE"/>
                </a:solidFill>
                <a:latin typeface="Consolas"/>
                <a:ea typeface="Consolas"/>
                <a:cs typeface="Consolas"/>
                <a:sym typeface="Consolas"/>
              </a:rPr>
              <a:t>command</a:t>
            </a:r>
            <a:r>
              <a:rPr b="0" i="0" lang="en-ID" sz="1800" u="none" cap="none" strike="noStrike">
                <a:solidFill>
                  <a:srgbClr val="D4D4D4"/>
                </a:solidFill>
                <a:latin typeface="Consolas"/>
                <a:ea typeface="Consolas"/>
                <a:cs typeface="Consolas"/>
                <a:sym typeface="Consolas"/>
              </a:rPr>
              <a:t>=</a:t>
            </a:r>
            <a:r>
              <a:rPr b="0" i="0" lang="en-ID" sz="1800" u="none" cap="none" strike="noStrike">
                <a:solidFill>
                  <a:srgbClr val="569CD6"/>
                </a:solidFill>
                <a:latin typeface="Consolas"/>
                <a:ea typeface="Consolas"/>
                <a:cs typeface="Consolas"/>
                <a:sym typeface="Consolas"/>
              </a:rPr>
              <a:t>lambda</a:t>
            </a:r>
            <a:r>
              <a:rPr b="0" i="0" lang="en-ID" sz="1800" u="none" cap="none" strike="noStrike">
                <a:solidFill>
                  <a:srgbClr val="D4D4D4"/>
                </a:solidFill>
                <a:latin typeface="Consolas"/>
                <a:ea typeface="Consolas"/>
                <a:cs typeface="Consolas"/>
                <a:sym typeface="Consolas"/>
              </a:rPr>
              <a:t>:</a:t>
            </a:r>
            <a:r>
              <a:rPr b="0" i="0" lang="en-ID" sz="1800" u="none" cap="none" strike="noStrike">
                <a:solidFill>
                  <a:srgbClr val="DCDCAA"/>
                </a:solidFill>
                <a:latin typeface="Consolas"/>
                <a:ea typeface="Consolas"/>
                <a:cs typeface="Consolas"/>
                <a:sym typeface="Consolas"/>
              </a:rPr>
              <a:t>tampilkan</a:t>
            </a:r>
            <a:r>
              <a:rPr b="0" i="0" lang="en-ID" sz="1800" u="none" cap="none" strike="noStrike">
                <a:solidFill>
                  <a:srgbClr val="D4D4D4"/>
                </a:solidFill>
                <a:latin typeface="Consolas"/>
                <a:ea typeface="Consolas"/>
                <a:cs typeface="Consolas"/>
                <a:sym typeface="Consolas"/>
              </a:rPr>
              <a:t>(</a:t>
            </a:r>
            <a:r>
              <a:rPr b="0" i="0" lang="en-ID" sz="1800" u="none" cap="none" strike="noStrike">
                <a:solidFill>
                  <a:srgbClr val="9CDCFE"/>
                </a:solidFill>
                <a:latin typeface="Consolas"/>
                <a:ea typeface="Consolas"/>
                <a:cs typeface="Consolas"/>
                <a:sym typeface="Consolas"/>
              </a:rPr>
              <a:t>layar2</a:t>
            </a:r>
            <a:r>
              <a:rPr b="0" i="0" lang="en-ID" sz="1800" u="none" cap="none" strike="noStrike">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ID" sz="1800">
                <a:solidFill>
                  <a:srgbClr val="9CDCFE"/>
                </a:solidFill>
                <a:latin typeface="Consolas"/>
                <a:ea typeface="Consolas"/>
                <a:cs typeface="Consolas"/>
                <a:sym typeface="Consolas"/>
              </a:rPr>
              <a:t>layar1_button.pack()</a:t>
            </a:r>
            <a:endParaRPr sz="1800">
              <a:solidFill>
                <a:srgbClr val="D4D4D4"/>
              </a:solidFill>
              <a:latin typeface="Consolas"/>
              <a:ea typeface="Consolas"/>
              <a:cs typeface="Consolas"/>
              <a:sym typeface="Consolas"/>
            </a:endParaRPr>
          </a:p>
          <a:p>
            <a:pPr indent="0" lvl="0" marL="0" marR="0" rtl="0" algn="l">
              <a:spcBef>
                <a:spcPts val="0"/>
              </a:spcBef>
              <a:spcAft>
                <a:spcPts val="0"/>
              </a:spcAft>
              <a:buNone/>
            </a:pPr>
            <a:r>
              <a:rPr b="0" lang="en-ID" sz="1800">
                <a:solidFill>
                  <a:srgbClr val="6A9955"/>
                </a:solidFill>
                <a:latin typeface="Consolas"/>
                <a:ea typeface="Consolas"/>
                <a:cs typeface="Consolas"/>
                <a:sym typeface="Consolas"/>
              </a:rPr>
              <a:t>#perintah command:lambda adalah perintah untuk mengeksekusi suatu perintah yang tidak mempunyai parameter fungsi berlanjut</a:t>
            </a:r>
            <a:endParaRPr b="0" sz="1800">
              <a:solidFill>
                <a:srgbClr val="6A9955"/>
              </a:solidFill>
              <a:latin typeface="Consolas"/>
              <a:ea typeface="Consolas"/>
              <a:cs typeface="Consolas"/>
              <a:sym typeface="Consolas"/>
            </a:endParaRPr>
          </a:p>
          <a:p>
            <a:pPr indent="0" lvl="0" marL="0" marR="0" rtl="0" algn="l">
              <a:spcBef>
                <a:spcPts val="0"/>
              </a:spcBef>
              <a:spcAft>
                <a:spcPts val="0"/>
              </a:spcAft>
              <a:buNone/>
            </a:pPr>
            <a:r>
              <a:t/>
            </a:r>
            <a:endParaRPr sz="1800">
              <a:solidFill>
                <a:srgbClr val="6A9955"/>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D4D4D4"/>
              </a:solidFill>
              <a:latin typeface="Consolas"/>
              <a:ea typeface="Consolas"/>
              <a:cs typeface="Consolas"/>
              <a:sym typeface="Consolas"/>
            </a:endParaRPr>
          </a:p>
          <a:p>
            <a:pPr indent="0" lvl="0" marL="0" marR="0" rtl="0" algn="l">
              <a:spcBef>
                <a:spcPts val="0"/>
              </a:spcBef>
              <a:spcAft>
                <a:spcPts val="0"/>
              </a:spcAft>
              <a:buNone/>
            </a:pPr>
            <a:r>
              <a:rPr b="0" lang="en-ID" sz="1800">
                <a:solidFill>
                  <a:srgbClr val="569CD6"/>
                </a:solidFill>
                <a:latin typeface="Consolas"/>
                <a:ea typeface="Consolas"/>
                <a:cs typeface="Consolas"/>
                <a:sym typeface="Consolas"/>
              </a:rPr>
              <a:t>def</a:t>
            </a:r>
            <a:r>
              <a:rPr b="0" lang="en-ID" sz="1800">
                <a:solidFill>
                  <a:srgbClr val="D4D4D4"/>
                </a:solidFill>
                <a:latin typeface="Consolas"/>
                <a:ea typeface="Consolas"/>
                <a:cs typeface="Consolas"/>
                <a:sym typeface="Consolas"/>
              </a:rPr>
              <a:t> </a:t>
            </a:r>
            <a:r>
              <a:rPr b="0" lang="en-ID" sz="1800">
                <a:solidFill>
                  <a:srgbClr val="DCDCAA"/>
                </a:solidFill>
                <a:latin typeface="Consolas"/>
                <a:ea typeface="Consolas"/>
                <a:cs typeface="Consolas"/>
                <a:sym typeface="Consolas"/>
              </a:rPr>
              <a:t>tampilkan</a:t>
            </a:r>
            <a:r>
              <a:rPr b="0" lang="en-ID" sz="1800">
                <a:solidFill>
                  <a:srgbClr val="D4D4D4"/>
                </a:solidFill>
                <a:latin typeface="Consolas"/>
                <a:ea typeface="Consolas"/>
                <a:cs typeface="Consolas"/>
                <a:sym typeface="Consolas"/>
              </a:rPr>
              <a:t> (</a:t>
            </a:r>
            <a:r>
              <a:rPr b="0" lang="en-ID" sz="1800">
                <a:solidFill>
                  <a:srgbClr val="9CDCFE"/>
                </a:solidFill>
                <a:latin typeface="Consolas"/>
                <a:ea typeface="Consolas"/>
                <a:cs typeface="Consolas"/>
                <a:sym typeface="Consolas"/>
              </a:rPr>
              <a:t>layar</a:t>
            </a:r>
            <a:r>
              <a:rPr b="0" lang="en-ID"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ID" sz="1800">
                <a:solidFill>
                  <a:srgbClr val="D4D4D4"/>
                </a:solidFill>
                <a:latin typeface="Consolas"/>
                <a:ea typeface="Consolas"/>
                <a:cs typeface="Consolas"/>
                <a:sym typeface="Consolas"/>
              </a:rPr>
              <a:t>    </a:t>
            </a:r>
            <a:r>
              <a:rPr b="0" lang="en-ID" sz="1800">
                <a:solidFill>
                  <a:srgbClr val="9CDCFE"/>
                </a:solidFill>
                <a:latin typeface="Consolas"/>
                <a:ea typeface="Consolas"/>
                <a:cs typeface="Consolas"/>
                <a:sym typeface="Consolas"/>
              </a:rPr>
              <a:t>layar</a:t>
            </a:r>
            <a:r>
              <a:rPr b="0" lang="en-ID" sz="1800">
                <a:solidFill>
                  <a:srgbClr val="D4D4D4"/>
                </a:solidFill>
                <a:latin typeface="Consolas"/>
                <a:ea typeface="Consolas"/>
                <a:cs typeface="Consolas"/>
                <a:sym typeface="Consolas"/>
              </a:rPr>
              <a:t>.</a:t>
            </a:r>
            <a:r>
              <a:rPr b="0" lang="en-ID" sz="1800">
                <a:solidFill>
                  <a:srgbClr val="FFC000"/>
                </a:solidFill>
                <a:latin typeface="Consolas"/>
                <a:ea typeface="Consolas"/>
                <a:cs typeface="Consolas"/>
                <a:sym typeface="Consolas"/>
              </a:rPr>
              <a:t>tkraise</a:t>
            </a:r>
            <a:r>
              <a:rPr b="0" lang="en-ID"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ID" sz="1800">
                <a:solidFill>
                  <a:srgbClr val="6A9955"/>
                </a:solidFill>
                <a:latin typeface="Consolas"/>
                <a:ea typeface="Consolas"/>
                <a:cs typeface="Consolas"/>
                <a:sym typeface="Consolas"/>
              </a:rPr>
              <a:t>#fungsi untuk menampilkan layar secara berurutan (raised)</a:t>
            </a:r>
            <a:endParaRPr b="0" sz="1800">
              <a:solidFill>
                <a:srgbClr val="D4D4D4"/>
              </a:solidFill>
              <a:highlight>
                <a:srgbClr val="000000"/>
              </a:highlight>
              <a:latin typeface="Consolas"/>
              <a:ea typeface="Consolas"/>
              <a:cs typeface="Consolas"/>
              <a:sym typeface="Consolas"/>
            </a:endParaRPr>
          </a:p>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54" name="Google Shape;254;p19"/>
          <p:cNvSpPr txBox="1"/>
          <p:nvPr>
            <p:ph type="title"/>
          </p:nvPr>
        </p:nvSpPr>
        <p:spPr>
          <a:xfrm>
            <a:off x="2082800" y="484973"/>
            <a:ext cx="8610600" cy="12930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D"/>
              <a:t>SOURCE CODE PROGRAM FRAME</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idx="1" type="body"/>
          </p:nvPr>
        </p:nvSpPr>
        <p:spPr>
          <a:xfrm>
            <a:off x="685800" y="247650"/>
            <a:ext cx="10820400" cy="5971035"/>
          </a:xfrm>
          <a:prstGeom prst="rect">
            <a:avLst/>
          </a:prstGeom>
          <a:noFill/>
          <a:ln>
            <a:noFill/>
          </a:ln>
        </p:spPr>
        <p:txBody>
          <a:bodyPr anchorCtr="0" anchor="t" bIns="45700" lIns="91425" spcFirstLastPara="1" rIns="91425" wrap="square" tIns="45700">
            <a:normAutofit fontScale="92500" lnSpcReduction="10000"/>
          </a:bodyPr>
          <a:lstStyle/>
          <a:p>
            <a:pPr indent="0" lvl="0" marL="0" rtl="0" algn="ctr">
              <a:lnSpc>
                <a:spcPct val="115000"/>
              </a:lnSpc>
              <a:spcBef>
                <a:spcPts val="0"/>
              </a:spcBef>
              <a:spcAft>
                <a:spcPts val="0"/>
              </a:spcAft>
              <a:buClr>
                <a:schemeClr val="lt1"/>
              </a:buClr>
              <a:buSzPct val="100000"/>
              <a:buNone/>
            </a:pPr>
            <a:r>
              <a:rPr b="1" lang="en-ID" sz="6000">
                <a:latin typeface="Times New Roman"/>
                <a:ea typeface="Times New Roman"/>
                <a:cs typeface="Times New Roman"/>
                <a:sym typeface="Times New Roman"/>
              </a:rPr>
              <a:t>Tim Penyusun :</a:t>
            </a:r>
            <a:endParaRPr b="1" sz="6000">
              <a:latin typeface="Times New Roman"/>
              <a:ea typeface="Times New Roman"/>
              <a:cs typeface="Times New Roman"/>
              <a:sym typeface="Times New Roman"/>
            </a:endParaRPr>
          </a:p>
          <a:p>
            <a:pPr indent="-40639" lvl="0" marL="228600" rtl="0" algn="ctr">
              <a:lnSpc>
                <a:spcPct val="115000"/>
              </a:lnSpc>
              <a:spcBef>
                <a:spcPts val="1000"/>
              </a:spcBef>
              <a:spcAft>
                <a:spcPts val="0"/>
              </a:spcAft>
              <a:buClr>
                <a:schemeClr val="lt1"/>
              </a:buClr>
              <a:buSzPct val="100000"/>
              <a:buNone/>
            </a:pPr>
            <a:r>
              <a:t/>
            </a:r>
            <a:endParaRPr sz="3200">
              <a:latin typeface="Times New Roman"/>
              <a:ea typeface="Times New Roman"/>
              <a:cs typeface="Times New Roman"/>
              <a:sym typeface="Times New Roman"/>
            </a:endParaRPr>
          </a:p>
          <a:p>
            <a:pPr indent="-228600" lvl="0" marL="228600" rtl="0" algn="ctr">
              <a:lnSpc>
                <a:spcPct val="115000"/>
              </a:lnSpc>
              <a:spcBef>
                <a:spcPts val="1000"/>
              </a:spcBef>
              <a:spcAft>
                <a:spcPts val="0"/>
              </a:spcAft>
              <a:buClr>
                <a:schemeClr val="lt1"/>
              </a:buClr>
              <a:buSzPct val="100000"/>
              <a:buChar char="•"/>
            </a:pPr>
            <a:r>
              <a:rPr lang="en-ID" sz="3200">
                <a:latin typeface="Times New Roman"/>
                <a:ea typeface="Times New Roman"/>
                <a:cs typeface="Times New Roman"/>
                <a:sym typeface="Times New Roman"/>
              </a:rPr>
              <a:t> Aryani Rahayu			(19215065)</a:t>
            </a:r>
            <a:endParaRPr/>
          </a:p>
          <a:p>
            <a:pPr indent="-228600" lvl="0" marL="228600" rtl="0" algn="ctr">
              <a:lnSpc>
                <a:spcPct val="115000"/>
              </a:lnSpc>
              <a:spcBef>
                <a:spcPts val="1000"/>
              </a:spcBef>
              <a:spcAft>
                <a:spcPts val="0"/>
              </a:spcAft>
              <a:buClr>
                <a:schemeClr val="lt1"/>
              </a:buClr>
              <a:buSzPct val="100000"/>
              <a:buChar char="•"/>
            </a:pPr>
            <a:r>
              <a:rPr lang="en-ID" sz="3200">
                <a:latin typeface="Times New Roman"/>
                <a:ea typeface="Times New Roman"/>
                <a:cs typeface="Times New Roman"/>
                <a:sym typeface="Times New Roman"/>
              </a:rPr>
              <a:t>Ramadhanty Sadewi		(19215337)</a:t>
            </a:r>
            <a:endParaRPr/>
          </a:p>
          <a:p>
            <a:pPr indent="-228600" lvl="0" marL="228600" rtl="0" algn="ctr">
              <a:lnSpc>
                <a:spcPct val="115000"/>
              </a:lnSpc>
              <a:spcBef>
                <a:spcPts val="1000"/>
              </a:spcBef>
              <a:spcAft>
                <a:spcPts val="0"/>
              </a:spcAft>
              <a:buClr>
                <a:schemeClr val="lt1"/>
              </a:buClr>
              <a:buSzPct val="100000"/>
              <a:buChar char="•"/>
            </a:pPr>
            <a:r>
              <a:rPr lang="en-ID" sz="3200">
                <a:latin typeface="Times New Roman"/>
                <a:ea typeface="Times New Roman"/>
                <a:cs typeface="Times New Roman"/>
                <a:sym typeface="Times New Roman"/>
              </a:rPr>
              <a:t>Muhammad Afif Syauqi	(19215014)</a:t>
            </a:r>
            <a:endParaRPr/>
          </a:p>
          <a:p>
            <a:pPr indent="-228600" lvl="0" marL="228600" rtl="0" algn="ctr">
              <a:lnSpc>
                <a:spcPct val="115000"/>
              </a:lnSpc>
              <a:spcBef>
                <a:spcPts val="1000"/>
              </a:spcBef>
              <a:spcAft>
                <a:spcPts val="0"/>
              </a:spcAft>
              <a:buClr>
                <a:schemeClr val="lt1"/>
              </a:buClr>
              <a:buSzPct val="100000"/>
              <a:buChar char="•"/>
            </a:pPr>
            <a:r>
              <a:rPr lang="en-ID" sz="3200">
                <a:latin typeface="Times New Roman"/>
                <a:ea typeface="Times New Roman"/>
                <a:cs typeface="Times New Roman"/>
                <a:sym typeface="Times New Roman"/>
              </a:rPr>
              <a:t>Aldrian Chandra		(19215026)</a:t>
            </a:r>
            <a:endParaRPr/>
          </a:p>
          <a:p>
            <a:pPr indent="-228600" lvl="0" marL="228600" rtl="0" algn="ctr">
              <a:lnSpc>
                <a:spcPct val="115000"/>
              </a:lnSpc>
              <a:spcBef>
                <a:spcPts val="1000"/>
              </a:spcBef>
              <a:spcAft>
                <a:spcPts val="0"/>
              </a:spcAft>
              <a:buClr>
                <a:schemeClr val="lt1"/>
              </a:buClr>
              <a:buSzPct val="100000"/>
              <a:buChar char="•"/>
            </a:pPr>
            <a:r>
              <a:rPr lang="en-ID" sz="3200">
                <a:latin typeface="Times New Roman"/>
                <a:ea typeface="Times New Roman"/>
                <a:cs typeface="Times New Roman"/>
                <a:sym typeface="Times New Roman"/>
              </a:rPr>
              <a:t>Bayu Arda Setiawan		(19215008)</a:t>
            </a:r>
            <a:endParaRPr sz="3200">
              <a:latin typeface="Times New Roman"/>
              <a:ea typeface="Times New Roman"/>
              <a:cs typeface="Times New Roman"/>
              <a:sym typeface="Times New Roman"/>
            </a:endParaRPr>
          </a:p>
          <a:p>
            <a:pPr indent="0" lvl="0" marL="0" rtl="0" algn="ctr">
              <a:lnSpc>
                <a:spcPct val="115000"/>
              </a:lnSpc>
              <a:spcBef>
                <a:spcPts val="1000"/>
              </a:spcBef>
              <a:spcAft>
                <a:spcPts val="0"/>
              </a:spcAft>
              <a:buClr>
                <a:schemeClr val="lt1"/>
              </a:buClr>
              <a:buSzPct val="100000"/>
              <a:buNone/>
            </a:pPr>
            <a:r>
              <a:t/>
            </a:r>
            <a:endParaRPr sz="3200">
              <a:latin typeface="Times New Roman"/>
              <a:ea typeface="Times New Roman"/>
              <a:cs typeface="Times New Roman"/>
              <a:sym typeface="Times New Roman"/>
            </a:endParaRPr>
          </a:p>
          <a:p>
            <a:pPr indent="0" lvl="0" marL="0" rtl="0" algn="ctr">
              <a:lnSpc>
                <a:spcPct val="115000"/>
              </a:lnSpc>
              <a:spcBef>
                <a:spcPts val="1000"/>
              </a:spcBef>
              <a:spcAft>
                <a:spcPts val="0"/>
              </a:spcAft>
              <a:buClr>
                <a:schemeClr val="lt1"/>
              </a:buClr>
              <a:buSzPct val="100000"/>
              <a:buNone/>
            </a:pPr>
            <a:r>
              <a:rPr b="1" lang="en-ID" sz="1800">
                <a:latin typeface="Times New Roman"/>
                <a:ea typeface="Times New Roman"/>
                <a:cs typeface="Times New Roman"/>
                <a:sym typeface="Times New Roman"/>
              </a:rPr>
              <a:t>Sistem informasi 19.1B.07</a:t>
            </a:r>
            <a:endParaRPr sz="1800">
              <a:latin typeface="Times New Roman"/>
              <a:ea typeface="Times New Roman"/>
              <a:cs typeface="Times New Roman"/>
              <a:sym typeface="Times New Roman"/>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0"/>
          <p:cNvSpPr txBox="1"/>
          <p:nvPr>
            <p:ph type="title"/>
          </p:nvPr>
        </p:nvSpPr>
        <p:spPr>
          <a:xfrm>
            <a:off x="1790700" y="372631"/>
            <a:ext cx="8610600" cy="129302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entury Gothic"/>
              <a:buNone/>
            </a:pPr>
            <a:r>
              <a:rPr b="1" lang="en-ID"/>
              <a:t>SOURCE CODE PROGRAM  MESSAGE BOX </a:t>
            </a:r>
            <a:br>
              <a:rPr b="1" lang="en-ID"/>
            </a:br>
            <a:endParaRPr b="1"/>
          </a:p>
        </p:txBody>
      </p:sp>
      <p:sp>
        <p:nvSpPr>
          <p:cNvPr id="260" name="Google Shape;260;p20"/>
          <p:cNvSpPr txBox="1"/>
          <p:nvPr>
            <p:ph idx="1" type="body"/>
          </p:nvPr>
        </p:nvSpPr>
        <p:spPr>
          <a:xfrm>
            <a:off x="88900" y="1320801"/>
            <a:ext cx="11709400" cy="171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ID" sz="2800"/>
              <a:t>Message Box adalah sebuah dialog form yang berfungsi untuk memberi tau user mengenai hasil dari sebuah proses, Status tersebut dapat berupa pesan sukses atau berhasil dan pesan error atau gagal serta pilihan ya atau tidak.</a:t>
            </a:r>
            <a:endParaRPr/>
          </a:p>
          <a:p>
            <a:pPr indent="0" lvl="0" marL="0" rtl="0" algn="l">
              <a:lnSpc>
                <a:spcPct val="90000"/>
              </a:lnSpc>
              <a:spcBef>
                <a:spcPts val="1000"/>
              </a:spcBef>
              <a:spcAft>
                <a:spcPts val="0"/>
              </a:spcAft>
              <a:buClr>
                <a:schemeClr val="lt1"/>
              </a:buClr>
              <a:buSzPts val="2800"/>
              <a:buNone/>
            </a:pPr>
            <a:r>
              <a:t/>
            </a:r>
            <a:endParaRPr sz="2800"/>
          </a:p>
          <a:p>
            <a:pPr indent="0" lvl="0" marL="228600" rtl="0" algn="l">
              <a:lnSpc>
                <a:spcPct val="90000"/>
              </a:lnSpc>
              <a:spcBef>
                <a:spcPts val="1000"/>
              </a:spcBef>
              <a:spcAft>
                <a:spcPts val="0"/>
              </a:spcAft>
              <a:buClr>
                <a:schemeClr val="lt1"/>
              </a:buClr>
              <a:buSzPts val="4000"/>
              <a:buNone/>
            </a:pPr>
            <a:r>
              <a:t/>
            </a:r>
            <a:endParaRPr sz="4000"/>
          </a:p>
        </p:txBody>
      </p:sp>
      <p:sp>
        <p:nvSpPr>
          <p:cNvPr id="261" name="Google Shape;261;p20"/>
          <p:cNvSpPr txBox="1"/>
          <p:nvPr/>
        </p:nvSpPr>
        <p:spPr>
          <a:xfrm>
            <a:off x="1447800" y="3039632"/>
            <a:ext cx="8610600" cy="1293028"/>
          </a:xfrm>
          <a:prstGeom prst="rect">
            <a:avLst/>
          </a:prstGeom>
          <a:noFill/>
          <a:ln>
            <a:noFill/>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lt1"/>
              </a:buClr>
              <a:buSzPct val="100000"/>
              <a:buFont typeface="Century Gothic"/>
              <a:buNone/>
            </a:pPr>
            <a:r>
              <a:rPr b="1" lang="en-ID" sz="4000" cap="none">
                <a:solidFill>
                  <a:schemeClr val="lt1"/>
                </a:solidFill>
                <a:latin typeface="Century Gothic"/>
                <a:ea typeface="Century Gothic"/>
                <a:cs typeface="Century Gothic"/>
                <a:sym typeface="Century Gothic"/>
              </a:rPr>
              <a:t>SYARAT MESSAGE BOX</a:t>
            </a:r>
            <a:br>
              <a:rPr b="1" lang="en-ID" sz="4000" cap="none">
                <a:solidFill>
                  <a:schemeClr val="lt1"/>
                </a:solidFill>
                <a:latin typeface="Century Gothic"/>
                <a:ea typeface="Century Gothic"/>
                <a:cs typeface="Century Gothic"/>
                <a:sym typeface="Century Gothic"/>
              </a:rPr>
            </a:br>
            <a:endParaRPr b="1" sz="4000" cap="none">
              <a:solidFill>
                <a:schemeClr val="lt1"/>
              </a:solidFill>
              <a:latin typeface="Century Gothic"/>
              <a:ea typeface="Century Gothic"/>
              <a:cs typeface="Century Gothic"/>
              <a:sym typeface="Century Gothic"/>
            </a:endParaRPr>
          </a:p>
        </p:txBody>
      </p:sp>
      <p:sp>
        <p:nvSpPr>
          <p:cNvPr id="262" name="Google Shape;262;p20"/>
          <p:cNvSpPr txBox="1"/>
          <p:nvPr/>
        </p:nvSpPr>
        <p:spPr>
          <a:xfrm>
            <a:off x="241300" y="3731575"/>
            <a:ext cx="11709400" cy="2753793"/>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lt1"/>
              </a:buClr>
              <a:buSzPts val="2800"/>
              <a:buFont typeface="Noto Sans Symbols"/>
              <a:buChar char="▪"/>
            </a:pPr>
            <a:r>
              <a:rPr lang="en-ID" sz="2800">
                <a:solidFill>
                  <a:schemeClr val="lt1"/>
                </a:solidFill>
                <a:latin typeface="Century Gothic"/>
                <a:ea typeface="Century Gothic"/>
                <a:cs typeface="Century Gothic"/>
                <a:sym typeface="Century Gothic"/>
              </a:rPr>
              <a:t>Perintah import adalah perintah</a:t>
            </a:r>
            <a:r>
              <a:rPr b="0" i="0" lang="en-ID" sz="2800">
                <a:solidFill>
                  <a:srgbClr val="202124"/>
                </a:solidFill>
                <a:latin typeface="arial"/>
                <a:ea typeface="arial"/>
                <a:cs typeface="arial"/>
                <a:sym typeface="arial"/>
              </a:rPr>
              <a:t> </a:t>
            </a:r>
            <a:r>
              <a:rPr b="0" i="0" lang="en-ID" sz="2800">
                <a:solidFill>
                  <a:schemeClr val="lt1"/>
                </a:solidFill>
                <a:latin typeface="Century Gothic"/>
                <a:ea typeface="Century Gothic"/>
                <a:cs typeface="Century Gothic"/>
                <a:sym typeface="Century Gothic"/>
              </a:rPr>
              <a:t>untuk mengimpor isi dari suatu modul.</a:t>
            </a:r>
            <a:endParaRPr/>
          </a:p>
          <a:p>
            <a:pPr indent="0" lvl="0" marL="0" marR="0" rtl="0" algn="l">
              <a:lnSpc>
                <a:spcPct val="90000"/>
              </a:lnSpc>
              <a:spcBef>
                <a:spcPts val="1000"/>
              </a:spcBef>
              <a:spcAft>
                <a:spcPts val="0"/>
              </a:spcAft>
              <a:buClr>
                <a:schemeClr val="lt1"/>
              </a:buClr>
              <a:buSzPts val="2800"/>
              <a:buFont typeface="Arial"/>
              <a:buNone/>
            </a:pPr>
            <a:r>
              <a:rPr lang="en-ID" sz="2800">
                <a:solidFill>
                  <a:schemeClr val="lt1"/>
                </a:solidFill>
                <a:latin typeface="Century Gothic"/>
                <a:ea typeface="Century Gothic"/>
                <a:cs typeface="Century Gothic"/>
                <a:sym typeface="Century Gothic"/>
              </a:rPr>
              <a:t>	contoh: </a:t>
            </a:r>
            <a:r>
              <a:rPr b="0" lang="en-ID" sz="2800">
                <a:solidFill>
                  <a:srgbClr val="C586C0"/>
                </a:solidFill>
                <a:latin typeface="Consolas"/>
                <a:ea typeface="Consolas"/>
                <a:cs typeface="Consolas"/>
                <a:sym typeface="Consolas"/>
              </a:rPr>
              <a:t>import</a:t>
            </a:r>
            <a:r>
              <a:rPr b="0" lang="en-ID" sz="2800">
                <a:solidFill>
                  <a:srgbClr val="D4D4D4"/>
                </a:solidFill>
                <a:latin typeface="Consolas"/>
                <a:ea typeface="Consolas"/>
                <a:cs typeface="Consolas"/>
                <a:sym typeface="Consolas"/>
              </a:rPr>
              <a:t> </a:t>
            </a:r>
            <a:r>
              <a:rPr lang="en-ID" sz="2800">
                <a:solidFill>
                  <a:srgbClr val="4EC9B0"/>
                </a:solidFill>
                <a:latin typeface="Consolas"/>
                <a:ea typeface="Consolas"/>
                <a:cs typeface="Consolas"/>
                <a:sym typeface="Consolas"/>
              </a:rPr>
              <a:t>messagebox</a:t>
            </a:r>
            <a:r>
              <a:rPr b="0" lang="en-ID" sz="2800">
                <a:solidFill>
                  <a:srgbClr val="D4D4D4"/>
                </a:solidFill>
                <a:latin typeface="Consolas"/>
                <a:ea typeface="Consolas"/>
                <a:cs typeface="Consolas"/>
                <a:sym typeface="Consolas"/>
              </a:rPr>
              <a:t> </a:t>
            </a:r>
            <a:r>
              <a:rPr b="0" lang="en-ID" sz="2800">
                <a:solidFill>
                  <a:srgbClr val="C586C0"/>
                </a:solidFill>
                <a:latin typeface="Consolas"/>
                <a:ea typeface="Consolas"/>
                <a:cs typeface="Consolas"/>
                <a:sym typeface="Consolas"/>
              </a:rPr>
              <a:t>as</a:t>
            </a:r>
            <a:r>
              <a:rPr b="0" lang="en-ID" sz="2800">
                <a:solidFill>
                  <a:srgbClr val="D4D4D4"/>
                </a:solidFill>
                <a:latin typeface="Consolas"/>
                <a:ea typeface="Consolas"/>
                <a:cs typeface="Consolas"/>
                <a:sym typeface="Consolas"/>
              </a:rPr>
              <a:t> </a:t>
            </a:r>
            <a:r>
              <a:rPr lang="en-ID" sz="2800">
                <a:solidFill>
                  <a:srgbClr val="4EC9B0"/>
                </a:solidFill>
                <a:latin typeface="Consolas"/>
                <a:ea typeface="Consolas"/>
                <a:cs typeface="Consolas"/>
                <a:sym typeface="Consolas"/>
              </a:rPr>
              <a:t>mb</a:t>
            </a:r>
            <a:endParaRPr sz="2800">
              <a:solidFill>
                <a:srgbClr val="4EC9B0"/>
              </a:solidFill>
              <a:latin typeface="Consolas"/>
              <a:ea typeface="Consolas"/>
              <a:cs typeface="Consolas"/>
              <a:sym typeface="Consolas"/>
            </a:endParaRPr>
          </a:p>
          <a:p>
            <a:pPr indent="-228600" lvl="0" marL="228600" marR="0" rtl="0" algn="l">
              <a:lnSpc>
                <a:spcPct val="90000"/>
              </a:lnSpc>
              <a:spcBef>
                <a:spcPts val="1000"/>
              </a:spcBef>
              <a:spcAft>
                <a:spcPts val="0"/>
              </a:spcAft>
              <a:buClr>
                <a:schemeClr val="lt1"/>
              </a:buClr>
              <a:buSzPts val="2800"/>
              <a:buFont typeface="Arial"/>
              <a:buChar char="•"/>
            </a:pPr>
            <a:r>
              <a:rPr lang="en-ID" sz="2800">
                <a:solidFill>
                  <a:schemeClr val="lt1"/>
                </a:solidFill>
                <a:latin typeface="Century Gothic"/>
                <a:ea typeface="Century Gothic"/>
                <a:cs typeface="Century Gothic"/>
                <a:sym typeface="Century Gothic"/>
              </a:rPr>
              <a:t>Format message box</a:t>
            </a:r>
            <a:endParaRPr/>
          </a:p>
          <a:p>
            <a:pPr indent="0" lvl="2" marL="914400" marR="0" rtl="0" algn="l">
              <a:lnSpc>
                <a:spcPct val="90000"/>
              </a:lnSpc>
              <a:spcBef>
                <a:spcPts val="500"/>
              </a:spcBef>
              <a:spcAft>
                <a:spcPts val="0"/>
              </a:spcAft>
              <a:buClr>
                <a:schemeClr val="lt1"/>
              </a:buClr>
              <a:buSzPts val="2400"/>
              <a:buFont typeface="Arial"/>
              <a:buNone/>
            </a:pPr>
            <a:r>
              <a:rPr b="0" i="0" lang="en-ID" sz="2400" u="none" cap="none" strike="noStrike">
                <a:solidFill>
                  <a:schemeClr val="lt1"/>
                </a:solidFill>
                <a:latin typeface="Century Gothic"/>
                <a:ea typeface="Century Gothic"/>
                <a:cs typeface="Century Gothic"/>
                <a:sym typeface="Century Gothic"/>
              </a:rPr>
              <a:t>Contoh: </a:t>
            </a:r>
            <a:r>
              <a:rPr b="0" i="0" lang="en-ID" sz="2400" u="none" cap="none" strike="noStrike">
                <a:solidFill>
                  <a:srgbClr val="A9B7C6"/>
                </a:solidFill>
                <a:latin typeface="JetBrains Mono"/>
                <a:ea typeface="JetBrains Mono"/>
                <a:cs typeface="JetBrains Mono"/>
                <a:sym typeface="JetBrains Mono"/>
              </a:rPr>
              <a:t>mb.showinfo(“judul”,f(format)”isi tulisan”)</a:t>
            </a:r>
            <a:endParaRPr/>
          </a:p>
          <a:p>
            <a:pPr indent="0" lvl="2" marL="914400" marR="0" rtl="0" algn="l">
              <a:lnSpc>
                <a:spcPct val="90000"/>
              </a:lnSpc>
              <a:spcBef>
                <a:spcPts val="500"/>
              </a:spcBef>
              <a:spcAft>
                <a:spcPts val="0"/>
              </a:spcAft>
              <a:buClr>
                <a:srgbClr val="A9B7C6"/>
              </a:buClr>
              <a:buSzPts val="2400"/>
              <a:buFont typeface="Arial"/>
              <a:buNone/>
            </a:pPr>
            <a:r>
              <a:rPr b="0" i="0" lang="en-ID" sz="2400" u="none" cap="none" strike="noStrike">
                <a:solidFill>
                  <a:srgbClr val="A9B7C6"/>
                </a:solidFill>
                <a:latin typeface="JetBrains Mono"/>
                <a:ea typeface="JetBrains Mono"/>
                <a:cs typeface="JetBrains Mono"/>
                <a:sym typeface="JetBrains Mono"/>
              </a:rPr>
              <a:t>	   mb.askyesno(“judul”,f(format)”isi tulisan”)</a:t>
            </a:r>
            <a:endParaRPr/>
          </a:p>
          <a:p>
            <a:pPr indent="0" lvl="2" marL="914400" marR="0" rtl="0" algn="l">
              <a:lnSpc>
                <a:spcPct val="90000"/>
              </a:lnSpc>
              <a:spcBef>
                <a:spcPts val="500"/>
              </a:spcBef>
              <a:spcAft>
                <a:spcPts val="0"/>
              </a:spcAft>
              <a:buClr>
                <a:schemeClr val="lt1"/>
              </a:buClr>
              <a:buSzPts val="2400"/>
              <a:buFont typeface="Arial"/>
              <a:buNone/>
            </a:pPr>
            <a:r>
              <a:t/>
            </a:r>
            <a:endParaRPr b="0" i="0" sz="2400" u="none" cap="none" strike="noStrike">
              <a:solidFill>
                <a:schemeClr val="lt1"/>
              </a:solidFill>
              <a:latin typeface="Century Gothic"/>
              <a:ea typeface="Century Gothic"/>
              <a:cs typeface="Century Gothic"/>
              <a:sym typeface="Century Gothic"/>
            </a:endParaRPr>
          </a:p>
          <a:p>
            <a:pPr indent="0" lvl="0" marL="228600" marR="0" rtl="0" algn="l">
              <a:lnSpc>
                <a:spcPct val="90000"/>
              </a:lnSpc>
              <a:spcBef>
                <a:spcPts val="1000"/>
              </a:spcBef>
              <a:spcAft>
                <a:spcPts val="0"/>
              </a:spcAft>
              <a:buClr>
                <a:schemeClr val="lt1"/>
              </a:buClr>
              <a:buSzPts val="4000"/>
              <a:buFont typeface="Arial"/>
              <a:buNone/>
            </a:pPr>
            <a:r>
              <a:t/>
            </a:r>
            <a:endParaRPr sz="4000">
              <a:solidFill>
                <a:schemeClr val="lt1"/>
              </a:solidFill>
              <a:latin typeface="Century Gothic"/>
              <a:ea typeface="Century Gothic"/>
              <a:cs typeface="Century Gothic"/>
              <a:sym typeface="Century Gothic"/>
            </a:endParaRPr>
          </a:p>
        </p:txBody>
      </p:sp>
    </p:spTree>
  </p:cSld>
  <p:clrMapOvr>
    <a:masterClrMapping/>
  </p:clrMapOvr>
  <p:transition spd="slow" p14:dur="800">
    <p:circl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1"/>
          <p:cNvSpPr txBox="1"/>
          <p:nvPr>
            <p:ph type="title"/>
          </p:nvPr>
        </p:nvSpPr>
        <p:spPr>
          <a:xfrm>
            <a:off x="1244600" y="169415"/>
            <a:ext cx="8610600" cy="12930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D"/>
              <a:t>PENJELASAN MASSAGE BOX</a:t>
            </a:r>
            <a:endParaRPr b="1"/>
          </a:p>
        </p:txBody>
      </p:sp>
      <p:sp>
        <p:nvSpPr>
          <p:cNvPr id="268" name="Google Shape;268;p21"/>
          <p:cNvSpPr txBox="1"/>
          <p:nvPr>
            <p:ph idx="1" type="body"/>
          </p:nvPr>
        </p:nvSpPr>
        <p:spPr>
          <a:xfrm>
            <a:off x="685800" y="1416937"/>
            <a:ext cx="10820400" cy="402412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400"/>
              <a:buChar char="•"/>
            </a:pPr>
            <a:r>
              <a:rPr lang="en-ID" sz="2400"/>
              <a:t>Dalam program ini kami memakai dua message box yaitu ;</a:t>
            </a:r>
            <a:endParaRPr/>
          </a:p>
          <a:p>
            <a:pPr indent="0" lvl="0" marL="0" rtl="0" algn="l">
              <a:lnSpc>
                <a:spcPct val="90000"/>
              </a:lnSpc>
              <a:spcBef>
                <a:spcPts val="1000"/>
              </a:spcBef>
              <a:spcAft>
                <a:spcPts val="0"/>
              </a:spcAft>
              <a:buClr>
                <a:schemeClr val="lt1"/>
              </a:buClr>
              <a:buSzPts val="2400"/>
              <a:buNone/>
            </a:pPr>
            <a:r>
              <a:rPr lang="en-ID" sz="2400"/>
              <a:t>      - mb.showinfo untuk membuat tampilan pemberitahuan.</a:t>
            </a:r>
            <a:endParaRPr/>
          </a:p>
          <a:p>
            <a:pPr indent="0" lvl="0" marL="0" rtl="0" algn="l">
              <a:lnSpc>
                <a:spcPct val="90000"/>
              </a:lnSpc>
              <a:spcBef>
                <a:spcPts val="1000"/>
              </a:spcBef>
              <a:spcAft>
                <a:spcPts val="0"/>
              </a:spcAft>
              <a:buClr>
                <a:srgbClr val="A9B7C6"/>
              </a:buClr>
              <a:buSzPts val="2400"/>
              <a:buNone/>
            </a:pPr>
            <a:r>
              <a:rPr b="0" i="0" lang="en-ID" sz="2400" u="none" cap="none" strike="noStrike">
                <a:solidFill>
                  <a:srgbClr val="A9B7C6"/>
                </a:solidFill>
                <a:latin typeface="JetBrains Mono"/>
                <a:ea typeface="JetBrains Mono"/>
                <a:cs typeface="JetBrains Mono"/>
                <a:sym typeface="JetBrains Mono"/>
              </a:rPr>
              <a:t>mb.showinfo(</a:t>
            </a:r>
            <a:r>
              <a:rPr b="0" i="0" lang="en-ID" sz="2400" u="none" cap="none" strike="noStrike">
                <a:solidFill>
                  <a:srgbClr val="6A8759"/>
                </a:solidFill>
                <a:latin typeface="JetBrains Mono"/>
                <a:ea typeface="JetBrains Mono"/>
                <a:cs typeface="JetBrains Mono"/>
                <a:sym typeface="JetBrains Mono"/>
              </a:rPr>
              <a:t>"Hasil"</a:t>
            </a:r>
            <a:r>
              <a:rPr b="0" i="0" lang="en-ID" sz="2400" u="none" cap="none" strike="noStrike">
                <a:solidFill>
                  <a:srgbClr val="CC7832"/>
                </a:solidFill>
                <a:latin typeface="JetBrains Mono"/>
                <a:ea typeface="JetBrains Mono"/>
                <a:cs typeface="JetBrains Mono"/>
                <a:sym typeface="JetBrains Mono"/>
              </a:rPr>
              <a:t>,</a:t>
            </a:r>
            <a:r>
              <a:rPr b="0" i="0" lang="en-ID" sz="2400" u="none" cap="none" strike="noStrike">
                <a:solidFill>
                  <a:srgbClr val="6A8759"/>
                </a:solidFill>
                <a:latin typeface="JetBrains Mono"/>
                <a:ea typeface="JetBrains Mono"/>
                <a:cs typeface="JetBrains Mono"/>
                <a:sym typeface="JetBrains Mono"/>
              </a:rPr>
              <a:t>f"Nama :</a:t>
            </a:r>
            <a:r>
              <a:rPr b="0" i="0" lang="en-ID" sz="2400" u="none" cap="none" strike="noStrike">
                <a:solidFill>
                  <a:srgbClr val="CC7832"/>
                </a:solidFill>
                <a:latin typeface="JetBrains Mono"/>
                <a:ea typeface="JetBrains Mono"/>
                <a:cs typeface="JetBrains Mono"/>
                <a:sym typeface="JetBrains Mono"/>
              </a:rPr>
              <a:t>{</a:t>
            </a:r>
            <a:r>
              <a:rPr b="0" i="0" lang="en-ID" sz="2400" u="none" cap="none" strike="noStrike">
                <a:solidFill>
                  <a:srgbClr val="A9B7C6"/>
                </a:solidFill>
                <a:latin typeface="JetBrains Mono"/>
                <a:ea typeface="JetBrains Mono"/>
                <a:cs typeface="JetBrains Mono"/>
                <a:sym typeface="JetBrains Mono"/>
              </a:rPr>
              <a:t>layar2_entry1.get()</a:t>
            </a:r>
            <a:r>
              <a:rPr b="0" i="0" lang="en-ID" sz="2400" u="none" cap="none" strike="noStrike">
                <a:solidFill>
                  <a:srgbClr val="CC7832"/>
                </a:solidFill>
                <a:latin typeface="JetBrains Mono"/>
                <a:ea typeface="JetBrains Mono"/>
                <a:cs typeface="JetBrains Mono"/>
                <a:sym typeface="JetBrains Mono"/>
              </a:rPr>
              <a:t>}\n</a:t>
            </a:r>
            <a:r>
              <a:rPr b="0" i="0" lang="en-ID" sz="2400" u="none" cap="none" strike="noStrike">
                <a:solidFill>
                  <a:srgbClr val="6A8759"/>
                </a:solidFill>
                <a:latin typeface="JetBrains Mono"/>
                <a:ea typeface="JetBrains Mono"/>
                <a:cs typeface="JetBrains Mono"/>
                <a:sym typeface="JetBrains Mono"/>
              </a:rPr>
              <a:t>Nim :</a:t>
            </a:r>
            <a:r>
              <a:rPr b="0" i="0" lang="en-ID" sz="2400" u="none" cap="none" strike="noStrike">
                <a:solidFill>
                  <a:srgbClr val="CC7832"/>
                </a:solidFill>
                <a:latin typeface="JetBrains Mono"/>
                <a:ea typeface="JetBrains Mono"/>
                <a:cs typeface="JetBrains Mono"/>
                <a:sym typeface="JetBrains Mono"/>
              </a:rPr>
              <a:t>{</a:t>
            </a:r>
            <a:r>
              <a:rPr b="0" i="0" lang="en-ID" sz="2400" u="none" cap="none" strike="noStrike">
                <a:solidFill>
                  <a:srgbClr val="A9B7C6"/>
                </a:solidFill>
                <a:latin typeface="JetBrains Mono"/>
                <a:ea typeface="JetBrains Mono"/>
                <a:cs typeface="JetBrains Mono"/>
                <a:sym typeface="JetBrains Mono"/>
              </a:rPr>
              <a:t>layar2_entry22.get()</a:t>
            </a:r>
            <a:r>
              <a:rPr b="0" i="0" lang="en-ID" sz="2400" u="none" cap="none" strike="noStrike">
                <a:solidFill>
                  <a:srgbClr val="CC7832"/>
                </a:solidFill>
                <a:latin typeface="JetBrains Mono"/>
                <a:ea typeface="JetBrains Mono"/>
                <a:cs typeface="JetBrains Mono"/>
                <a:sym typeface="JetBrains Mono"/>
              </a:rPr>
              <a:t>}\n</a:t>
            </a:r>
            <a:r>
              <a:rPr b="0" i="0" lang="en-ID" sz="2400" u="none" cap="none" strike="noStrike">
                <a:solidFill>
                  <a:srgbClr val="6A8759"/>
                </a:solidFill>
                <a:latin typeface="JetBrains Mono"/>
                <a:ea typeface="JetBrains Mono"/>
                <a:cs typeface="JetBrains Mono"/>
                <a:sym typeface="JetBrains Mono"/>
              </a:rPr>
              <a:t>Nilai :</a:t>
            </a:r>
            <a:r>
              <a:rPr b="0" i="0" lang="en-ID" sz="2400" u="none" cap="none" strike="noStrike">
                <a:solidFill>
                  <a:srgbClr val="CC7832"/>
                </a:solidFill>
                <a:latin typeface="JetBrains Mono"/>
                <a:ea typeface="JetBrains Mono"/>
                <a:cs typeface="JetBrains Mono"/>
                <a:sym typeface="JetBrains Mono"/>
              </a:rPr>
              <a:t>{</a:t>
            </a:r>
            <a:r>
              <a:rPr b="0" i="0" lang="en-ID" sz="2400" u="none" cap="none" strike="noStrike">
                <a:solidFill>
                  <a:srgbClr val="94558D"/>
                </a:solidFill>
                <a:latin typeface="JetBrains Mono"/>
                <a:ea typeface="JetBrains Mono"/>
                <a:cs typeface="JetBrains Mono"/>
                <a:sym typeface="JetBrains Mono"/>
              </a:rPr>
              <a:t>self</a:t>
            </a:r>
            <a:r>
              <a:rPr b="0" i="0" lang="en-ID" sz="2400" u="none" cap="none" strike="noStrike">
                <a:solidFill>
                  <a:srgbClr val="A9B7C6"/>
                </a:solidFill>
                <a:latin typeface="JetBrains Mono"/>
                <a:ea typeface="JetBrains Mono"/>
                <a:cs typeface="JetBrains Mono"/>
                <a:sym typeface="JetBrains Mono"/>
              </a:rPr>
              <a:t>.nilai</a:t>
            </a:r>
            <a:r>
              <a:rPr b="0" i="0" lang="en-ID" sz="2400" u="none" cap="none" strike="noStrike">
                <a:solidFill>
                  <a:srgbClr val="CC7832"/>
                </a:solidFill>
                <a:latin typeface="JetBrains Mono"/>
                <a:ea typeface="JetBrains Mono"/>
                <a:cs typeface="JetBrains Mono"/>
                <a:sym typeface="JetBrains Mono"/>
              </a:rPr>
              <a:t>}\n</a:t>
            </a:r>
            <a:r>
              <a:rPr b="0" i="0" lang="en-ID" sz="2400" u="none" cap="none" strike="noStrike">
                <a:solidFill>
                  <a:srgbClr val="6A8759"/>
                </a:solidFill>
                <a:latin typeface="JetBrains Mono"/>
                <a:ea typeface="JetBrains Mono"/>
                <a:cs typeface="JetBrains Mono"/>
                <a:sym typeface="JetBrains Mono"/>
              </a:rPr>
              <a:t>Jumlah Benar :</a:t>
            </a:r>
            <a:r>
              <a:rPr b="0" i="0" lang="en-ID" sz="2400" u="none" cap="none" strike="noStrike">
                <a:solidFill>
                  <a:srgbClr val="CC7832"/>
                </a:solidFill>
                <a:latin typeface="JetBrains Mono"/>
                <a:ea typeface="JetBrains Mono"/>
                <a:cs typeface="JetBrains Mono"/>
                <a:sym typeface="JetBrains Mono"/>
              </a:rPr>
              <a:t>{</a:t>
            </a:r>
            <a:r>
              <a:rPr b="0" i="0" lang="en-ID" sz="2400" u="none" cap="none" strike="noStrike">
                <a:solidFill>
                  <a:srgbClr val="94558D"/>
                </a:solidFill>
                <a:latin typeface="JetBrains Mono"/>
                <a:ea typeface="JetBrains Mono"/>
                <a:cs typeface="JetBrains Mono"/>
                <a:sym typeface="JetBrains Mono"/>
              </a:rPr>
              <a:t>self</a:t>
            </a:r>
            <a:r>
              <a:rPr b="0" i="0" lang="en-ID" sz="2400" u="none" cap="none" strike="noStrike">
                <a:solidFill>
                  <a:srgbClr val="A9B7C6"/>
                </a:solidFill>
                <a:latin typeface="JetBrains Mono"/>
                <a:ea typeface="JetBrains Mono"/>
                <a:cs typeface="JetBrains Mono"/>
                <a:sym typeface="JetBrains Mono"/>
              </a:rPr>
              <a:t>.benar</a:t>
            </a:r>
            <a:r>
              <a:rPr b="0" i="0" lang="en-ID" sz="2400" u="none" cap="none" strike="noStrike">
                <a:solidFill>
                  <a:srgbClr val="CC7832"/>
                </a:solidFill>
                <a:latin typeface="JetBrains Mono"/>
                <a:ea typeface="JetBrains Mono"/>
                <a:cs typeface="JetBrains Mono"/>
                <a:sym typeface="JetBrains Mono"/>
              </a:rPr>
              <a:t>}\n</a:t>
            </a:r>
            <a:r>
              <a:rPr b="0" i="0" lang="en-ID" sz="2400" u="none" cap="none" strike="noStrike">
                <a:solidFill>
                  <a:srgbClr val="6A8759"/>
                </a:solidFill>
                <a:latin typeface="JetBrains Mono"/>
                <a:ea typeface="JetBrains Mono"/>
                <a:cs typeface="JetBrains Mono"/>
                <a:sym typeface="JetBrains Mono"/>
              </a:rPr>
              <a:t>Jumlah Salah :</a:t>
            </a:r>
            <a:r>
              <a:rPr b="0" i="0" lang="en-ID" sz="2400" u="none" cap="none" strike="noStrike">
                <a:solidFill>
                  <a:srgbClr val="CC7832"/>
                </a:solidFill>
                <a:latin typeface="JetBrains Mono"/>
                <a:ea typeface="JetBrains Mono"/>
                <a:cs typeface="JetBrains Mono"/>
                <a:sym typeface="JetBrains Mono"/>
              </a:rPr>
              <a:t>{</a:t>
            </a:r>
            <a:r>
              <a:rPr b="0" i="0" lang="en-ID" sz="2400" u="none" cap="none" strike="noStrike">
                <a:solidFill>
                  <a:srgbClr val="94558D"/>
                </a:solidFill>
                <a:latin typeface="JetBrains Mono"/>
                <a:ea typeface="JetBrains Mono"/>
                <a:cs typeface="JetBrains Mono"/>
                <a:sym typeface="JetBrains Mono"/>
              </a:rPr>
              <a:t>self</a:t>
            </a:r>
            <a:r>
              <a:rPr b="0" i="0" lang="en-ID" sz="2400" u="none" cap="none" strike="noStrike">
                <a:solidFill>
                  <a:srgbClr val="A9B7C6"/>
                </a:solidFill>
                <a:latin typeface="JetBrains Mono"/>
                <a:ea typeface="JetBrains Mono"/>
                <a:cs typeface="JetBrains Mono"/>
                <a:sym typeface="JetBrains Mono"/>
              </a:rPr>
              <a:t>.salah</a:t>
            </a:r>
            <a:r>
              <a:rPr b="0" i="0" lang="en-ID" sz="2400" u="none" cap="none" strike="noStrike">
                <a:solidFill>
                  <a:srgbClr val="CC7832"/>
                </a:solidFill>
                <a:latin typeface="JetBrains Mono"/>
                <a:ea typeface="JetBrains Mono"/>
                <a:cs typeface="JetBrains Mono"/>
                <a:sym typeface="JetBrains Mono"/>
              </a:rPr>
              <a:t>}</a:t>
            </a:r>
            <a:r>
              <a:rPr b="0" i="0" lang="en-ID" sz="2400" u="none" cap="none" strike="noStrike">
                <a:solidFill>
                  <a:srgbClr val="6A8759"/>
                </a:solidFill>
                <a:latin typeface="JetBrains Mono"/>
                <a:ea typeface="JetBrains Mono"/>
                <a:cs typeface="JetBrains Mono"/>
                <a:sym typeface="JetBrains Mono"/>
              </a:rPr>
              <a:t>"</a:t>
            </a:r>
            <a:r>
              <a:rPr b="0" i="0" lang="en-ID" sz="2400" u="none" cap="none" strike="noStrike">
                <a:solidFill>
                  <a:srgbClr val="A9B7C6"/>
                </a:solidFill>
                <a:latin typeface="JetBrains Mono"/>
                <a:ea typeface="JetBrains Mono"/>
                <a:cs typeface="JetBrains Mono"/>
                <a:sym typeface="JetBrains Mono"/>
              </a:rPr>
              <a:t>)</a:t>
            </a:r>
            <a:endParaRPr/>
          </a:p>
          <a:p>
            <a:pPr indent="0" lvl="0" marL="0" rtl="0" algn="l">
              <a:lnSpc>
                <a:spcPct val="90000"/>
              </a:lnSpc>
              <a:spcBef>
                <a:spcPts val="1000"/>
              </a:spcBef>
              <a:spcAft>
                <a:spcPts val="0"/>
              </a:spcAft>
              <a:buClr>
                <a:srgbClr val="6A9955"/>
              </a:buClr>
              <a:buSzPts val="2000"/>
              <a:buNone/>
            </a:pPr>
            <a:r>
              <a:rPr b="0" lang="en-ID" sz="2000">
                <a:solidFill>
                  <a:srgbClr val="6A9955"/>
                </a:solidFill>
                <a:latin typeface="Consolas"/>
                <a:ea typeface="Consolas"/>
                <a:cs typeface="Consolas"/>
                <a:sym typeface="Consolas"/>
              </a:rPr>
              <a:t>#{layar2_entry1.get()} adalah variabel yang berisi perintah penginputan dari perintah variabel sebelumnya.</a:t>
            </a:r>
            <a:endParaRPr/>
          </a:p>
          <a:p>
            <a:pPr indent="0" lvl="0" marL="0" rtl="0" algn="l">
              <a:lnSpc>
                <a:spcPct val="90000"/>
              </a:lnSpc>
              <a:spcBef>
                <a:spcPts val="1000"/>
              </a:spcBef>
              <a:spcAft>
                <a:spcPts val="0"/>
              </a:spcAft>
              <a:buClr>
                <a:srgbClr val="6A9955"/>
              </a:buClr>
              <a:buSzPts val="2000"/>
              <a:buNone/>
            </a:pPr>
            <a:r>
              <a:rPr b="0" lang="en-ID" sz="2000">
                <a:solidFill>
                  <a:srgbClr val="6A9955"/>
                </a:solidFill>
                <a:latin typeface="Consolas"/>
                <a:ea typeface="Consolas"/>
                <a:cs typeface="Consolas"/>
                <a:sym typeface="Consolas"/>
              </a:rPr>
              <a:t>#Jika ingin menampilkan tulisan langsung menggunakan ”” jika ingin menampilkan tulisan yang ada pada variabel maka formatnya {}</a:t>
            </a:r>
            <a:endParaRPr/>
          </a:p>
          <a:p>
            <a:pPr indent="0" lvl="0" marL="0" rtl="0" algn="l">
              <a:lnSpc>
                <a:spcPct val="90000"/>
              </a:lnSpc>
              <a:spcBef>
                <a:spcPts val="1000"/>
              </a:spcBef>
              <a:spcAft>
                <a:spcPts val="0"/>
              </a:spcAft>
              <a:buClr>
                <a:srgbClr val="6A9955"/>
              </a:buClr>
              <a:buSzPts val="2000"/>
              <a:buNone/>
            </a:pPr>
            <a:r>
              <a:rPr lang="en-ID" sz="2000">
                <a:solidFill>
                  <a:srgbClr val="6A9955"/>
                </a:solidFill>
                <a:latin typeface="Consolas"/>
                <a:ea typeface="Consolas"/>
                <a:cs typeface="Consolas"/>
                <a:sym typeface="Consolas"/>
              </a:rPr>
              <a:t>	</a:t>
            </a:r>
            <a:r>
              <a:rPr lang="en-ID" sz="2400"/>
              <a:t>- mb.akyesno untun menampilkan pilihan ya atau tidak.</a:t>
            </a:r>
            <a:endParaRPr/>
          </a:p>
          <a:p>
            <a:pPr indent="0" lvl="0" marL="0" rtl="0" algn="l">
              <a:lnSpc>
                <a:spcPct val="90000"/>
              </a:lnSpc>
              <a:spcBef>
                <a:spcPts val="1000"/>
              </a:spcBef>
              <a:spcAft>
                <a:spcPts val="0"/>
              </a:spcAft>
              <a:buClr>
                <a:srgbClr val="A9B7C6"/>
              </a:buClr>
              <a:buSzPts val="2400"/>
              <a:buNone/>
            </a:pPr>
            <a:r>
              <a:rPr b="0" i="0" lang="en-ID" sz="2400" u="none" cap="none" strike="noStrike">
                <a:solidFill>
                  <a:srgbClr val="A9B7C6"/>
                </a:solidFill>
                <a:latin typeface="JetBrains Mono"/>
                <a:ea typeface="JetBrains Mono"/>
                <a:cs typeface="JetBrains Mono"/>
                <a:sym typeface="JetBrains Mono"/>
              </a:rPr>
              <a:t>gagal = mb.askyesno(</a:t>
            </a:r>
            <a:r>
              <a:rPr b="0" i="0" lang="en-ID" sz="2400" u="none" cap="none" strike="noStrike">
                <a:solidFill>
                  <a:srgbClr val="6A8759"/>
                </a:solidFill>
                <a:latin typeface="JetBrains Mono"/>
                <a:ea typeface="JetBrains Mono"/>
                <a:cs typeface="JetBrains Mono"/>
                <a:sym typeface="JetBrains Mono"/>
              </a:rPr>
              <a:t>'Kamu Gagal'</a:t>
            </a:r>
            <a:r>
              <a:rPr b="0" i="0" lang="en-ID" sz="2400" u="none" cap="none" strike="noStrike">
                <a:solidFill>
                  <a:srgbClr val="CC7832"/>
                </a:solidFill>
                <a:latin typeface="JetBrains Mono"/>
                <a:ea typeface="JetBrains Mono"/>
                <a:cs typeface="JetBrains Mono"/>
                <a:sym typeface="JetBrains Mono"/>
              </a:rPr>
              <a:t>, </a:t>
            </a:r>
            <a:r>
              <a:rPr b="0" i="0" lang="en-ID" sz="2400" u="none" cap="none" strike="noStrike">
                <a:solidFill>
                  <a:srgbClr val="6A8759"/>
                </a:solidFill>
                <a:latin typeface="JetBrains Mono"/>
                <a:ea typeface="JetBrains Mono"/>
                <a:cs typeface="JetBrains Mono"/>
                <a:sym typeface="JetBrains Mono"/>
              </a:rPr>
              <a:t>'Apakah ingin mengulang?'</a:t>
            </a:r>
            <a:r>
              <a:rPr b="0" i="0" lang="en-ID" sz="2400" u="none" cap="none" strike="noStrike">
                <a:solidFill>
                  <a:srgbClr val="A9B7C6"/>
                </a:solidFill>
                <a:latin typeface="JetBrains Mono"/>
                <a:ea typeface="JetBrains Mono"/>
                <a:cs typeface="JetBrains Mono"/>
                <a:sym typeface="JetBrains Mono"/>
              </a:rPr>
              <a:t>)</a:t>
            </a:r>
            <a:endParaRPr b="0" i="0" sz="5400" u="none" cap="none" strike="noStrike">
              <a:solidFill>
                <a:schemeClr val="lt1"/>
              </a:solidFill>
              <a:latin typeface="Arial"/>
              <a:ea typeface="Arial"/>
              <a:cs typeface="Arial"/>
              <a:sym typeface="Arial"/>
            </a:endParaRPr>
          </a:p>
          <a:p>
            <a:pPr indent="-88900" lvl="0" marL="228600" rtl="0" algn="l">
              <a:lnSpc>
                <a:spcPct val="90000"/>
              </a:lnSpc>
              <a:spcBef>
                <a:spcPts val="1000"/>
              </a:spcBef>
              <a:spcAft>
                <a:spcPts val="0"/>
              </a:spcAft>
              <a:buClr>
                <a:schemeClr val="lt1"/>
              </a:buClr>
              <a:buSzPts val="2200"/>
              <a:buNone/>
            </a:pPr>
            <a:r>
              <a:t/>
            </a:r>
            <a:endParaRPr/>
          </a:p>
        </p:txBody>
      </p:sp>
    </p:spTree>
  </p:cSld>
  <p:clrMapOvr>
    <a:masterClrMapping/>
  </p:clrMapOvr>
  <p:transition spd="med">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2"/>
          <p:cNvSpPr txBox="1"/>
          <p:nvPr>
            <p:ph type="title"/>
          </p:nvPr>
        </p:nvSpPr>
        <p:spPr>
          <a:xfrm>
            <a:off x="685800" y="103973"/>
            <a:ext cx="10731500" cy="12930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D"/>
              <a:t>SOURCE CODE PROGRAM FUNGSI / DEF</a:t>
            </a:r>
            <a:endParaRPr b="1"/>
          </a:p>
        </p:txBody>
      </p:sp>
      <p:sp>
        <p:nvSpPr>
          <p:cNvPr id="274" name="Google Shape;274;p22"/>
          <p:cNvSpPr txBox="1"/>
          <p:nvPr>
            <p:ph idx="1" type="body"/>
          </p:nvPr>
        </p:nvSpPr>
        <p:spPr>
          <a:xfrm>
            <a:off x="596900" y="1397001"/>
            <a:ext cx="10820400" cy="4927599"/>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90000"/>
              </a:lnSpc>
              <a:spcBef>
                <a:spcPts val="0"/>
              </a:spcBef>
              <a:spcAft>
                <a:spcPts val="0"/>
              </a:spcAft>
              <a:buClr>
                <a:schemeClr val="lt1"/>
              </a:buClr>
              <a:buSzPct val="100000"/>
              <a:buChar char="•"/>
            </a:pPr>
            <a:r>
              <a:rPr b="1" i="0" lang="en-ID" sz="7200">
                <a:latin typeface="Century Gothic"/>
                <a:ea typeface="Century Gothic"/>
                <a:cs typeface="Century Gothic"/>
                <a:sym typeface="Century Gothic"/>
              </a:rPr>
              <a:t>Fungsi</a:t>
            </a:r>
            <a:r>
              <a:rPr b="0" i="0" lang="en-ID" sz="7200">
                <a:latin typeface="Century Gothic"/>
                <a:ea typeface="Century Gothic"/>
                <a:cs typeface="Century Gothic"/>
                <a:sym typeface="Century Gothic"/>
              </a:rPr>
              <a:t> adalah blok kode terorganisir yang dapat digunakan kembali fungsinya adalah  untuk melakukan sebuah tindakan/action. Fungsi memberikan modularitas yang lebih baik untuk aplikasi Anda dan tingkat penggunaan kode yang tinggi</a:t>
            </a:r>
            <a:endParaRPr b="0" i="0" sz="7200">
              <a:latin typeface="Century Gothic"/>
              <a:ea typeface="Century Gothic"/>
              <a:cs typeface="Century Gothic"/>
              <a:sym typeface="Century Gothic"/>
            </a:endParaRPr>
          </a:p>
          <a:p>
            <a:pPr indent="-114300" lvl="0" marL="228600" rtl="0" algn="l">
              <a:lnSpc>
                <a:spcPct val="90000"/>
              </a:lnSpc>
              <a:spcBef>
                <a:spcPts val="1000"/>
              </a:spcBef>
              <a:spcAft>
                <a:spcPts val="0"/>
              </a:spcAft>
              <a:buClr>
                <a:schemeClr val="lt1"/>
              </a:buClr>
              <a:buSzPct val="100000"/>
              <a:buNone/>
            </a:pPr>
            <a:r>
              <a:t/>
            </a:r>
            <a:endParaRPr b="0" i="0" sz="7200">
              <a:latin typeface="Century Gothic"/>
              <a:ea typeface="Century Gothic"/>
              <a:cs typeface="Century Gothic"/>
              <a:sym typeface="Century Gothic"/>
            </a:endParaRPr>
          </a:p>
          <a:p>
            <a:pPr indent="-228600" lvl="0" marL="228600" rtl="0" algn="l">
              <a:lnSpc>
                <a:spcPct val="90000"/>
              </a:lnSpc>
              <a:spcBef>
                <a:spcPts val="1000"/>
              </a:spcBef>
              <a:spcAft>
                <a:spcPts val="0"/>
              </a:spcAft>
              <a:buClr>
                <a:schemeClr val="lt1"/>
              </a:buClr>
              <a:buSzPct val="100000"/>
              <a:buChar char="•"/>
            </a:pPr>
            <a:r>
              <a:rPr b="0" i="0" lang="en-ID" sz="7200">
                <a:latin typeface="Century Gothic"/>
                <a:ea typeface="Century Gothic"/>
                <a:cs typeface="Century Gothic"/>
                <a:sym typeface="Century Gothic"/>
              </a:rPr>
              <a:t>Anda dapat menentukan fungsi untuk menyediakan fungsionalitas yang dibutuhkan. Berikut adalah aturan sederhana untuk mendefinisikan fungsi dengan Python.</a:t>
            </a:r>
            <a:endParaRPr/>
          </a:p>
          <a:p>
            <a:pPr indent="-228600" lvl="1" marL="685800" rtl="0" algn="l">
              <a:lnSpc>
                <a:spcPct val="90000"/>
              </a:lnSpc>
              <a:spcBef>
                <a:spcPts val="500"/>
              </a:spcBef>
              <a:spcAft>
                <a:spcPts val="0"/>
              </a:spcAft>
              <a:buClr>
                <a:schemeClr val="lt1"/>
              </a:buClr>
              <a:buSzPct val="100000"/>
              <a:buChar char="•"/>
            </a:pPr>
            <a:r>
              <a:rPr b="0" i="0" lang="en-ID" sz="7200">
                <a:latin typeface="Century Gothic"/>
                <a:ea typeface="Century Gothic"/>
                <a:cs typeface="Century Gothic"/>
                <a:sym typeface="Century Gothic"/>
              </a:rPr>
              <a:t>Fungsi blok dimulai dengan def kata kunci diikuti oleh nama fungsi dan tanda kurung (()).</a:t>
            </a:r>
            <a:endParaRPr/>
          </a:p>
          <a:p>
            <a:pPr indent="-228600" lvl="1" marL="685800" rtl="0" algn="l">
              <a:lnSpc>
                <a:spcPct val="90000"/>
              </a:lnSpc>
              <a:spcBef>
                <a:spcPts val="500"/>
              </a:spcBef>
              <a:spcAft>
                <a:spcPts val="0"/>
              </a:spcAft>
              <a:buClr>
                <a:schemeClr val="lt1"/>
              </a:buClr>
              <a:buSzPct val="100000"/>
              <a:buChar char="•"/>
            </a:pPr>
            <a:r>
              <a:rPr b="0" i="0" lang="en-ID" sz="7200">
                <a:latin typeface="Century Gothic"/>
                <a:ea typeface="Century Gothic"/>
                <a:cs typeface="Century Gothic"/>
                <a:sym typeface="Century Gothic"/>
              </a:rPr>
              <a:t>Setiap parameter masukan atau argumen harus ditempatkan di dalam tanda kurung ini. Anda juga dapat menentukan parameter di dalam tanda kurung ini.</a:t>
            </a:r>
            <a:endParaRPr/>
          </a:p>
          <a:p>
            <a:pPr indent="-228600" lvl="1" marL="685800" rtl="0" algn="l">
              <a:lnSpc>
                <a:spcPct val="90000"/>
              </a:lnSpc>
              <a:spcBef>
                <a:spcPts val="500"/>
              </a:spcBef>
              <a:spcAft>
                <a:spcPts val="0"/>
              </a:spcAft>
              <a:buClr>
                <a:schemeClr val="lt1"/>
              </a:buClr>
              <a:buSzPct val="100000"/>
              <a:buChar char="•"/>
            </a:pPr>
            <a:r>
              <a:rPr b="0" i="0" lang="en-ID" sz="7200">
                <a:latin typeface="Century Gothic"/>
                <a:ea typeface="Century Gothic"/>
                <a:cs typeface="Century Gothic"/>
                <a:sym typeface="Century Gothic"/>
              </a:rPr>
              <a:t>Pernyataan pertama dari sebuah fungsi dapat berupa pernyataan opsional - string dokumentasi fungsi atau docstring.</a:t>
            </a:r>
            <a:endParaRPr/>
          </a:p>
          <a:p>
            <a:pPr indent="-228600" lvl="1" marL="685800" rtl="0" algn="l">
              <a:lnSpc>
                <a:spcPct val="90000"/>
              </a:lnSpc>
              <a:spcBef>
                <a:spcPts val="500"/>
              </a:spcBef>
              <a:spcAft>
                <a:spcPts val="0"/>
              </a:spcAft>
              <a:buClr>
                <a:schemeClr val="lt1"/>
              </a:buClr>
              <a:buSzPct val="100000"/>
              <a:buChar char="•"/>
            </a:pPr>
            <a:r>
              <a:rPr b="0" i="0" lang="en-ID" sz="7200">
                <a:latin typeface="Century Gothic"/>
                <a:ea typeface="Century Gothic"/>
                <a:cs typeface="Century Gothic"/>
                <a:sym typeface="Century Gothic"/>
              </a:rPr>
              <a:t>Blok kode dalam setiap fungsi dimulai dengan titik dua (:) dan indentasi.</a:t>
            </a:r>
            <a:endParaRPr/>
          </a:p>
          <a:p>
            <a:pPr indent="-228600" lvl="1" marL="685800" rtl="0" algn="l">
              <a:lnSpc>
                <a:spcPct val="90000"/>
              </a:lnSpc>
              <a:spcBef>
                <a:spcPts val="500"/>
              </a:spcBef>
              <a:spcAft>
                <a:spcPts val="0"/>
              </a:spcAft>
              <a:buClr>
                <a:schemeClr val="lt1"/>
              </a:buClr>
              <a:buSzPct val="100000"/>
              <a:buChar char="•"/>
            </a:pPr>
            <a:r>
              <a:rPr b="0" i="0" lang="en-ID" sz="7200">
                <a:latin typeface="Century Gothic"/>
                <a:ea typeface="Century Gothic"/>
                <a:cs typeface="Century Gothic"/>
                <a:sym typeface="Century Gothic"/>
              </a:rPr>
              <a:t>Pernyataan kembali [ekspresi] keluar dari sebuah fungsi, secara opsional menyampaikan kembali ekspresi ke pemanggil. Pernyataan pengembalian tanpa argumen sama dengan return None.</a:t>
            </a:r>
            <a:endParaRPr/>
          </a:p>
          <a:p>
            <a:pPr indent="-177800" lvl="0" marL="228600" rtl="0" algn="l">
              <a:lnSpc>
                <a:spcPct val="90000"/>
              </a:lnSpc>
              <a:spcBef>
                <a:spcPts val="1000"/>
              </a:spcBef>
              <a:spcAft>
                <a:spcPts val="0"/>
              </a:spcAft>
              <a:buClr>
                <a:schemeClr val="lt1"/>
              </a:buClr>
              <a:buSzPct val="100000"/>
              <a:buNone/>
            </a:pPr>
            <a:r>
              <a:t/>
            </a:r>
            <a:endParaRPr b="0" i="0" sz="3200">
              <a:latin typeface="Century Gothic"/>
              <a:ea typeface="Century Gothic"/>
              <a:cs typeface="Century Gothic"/>
              <a:sym typeface="Century Gothic"/>
            </a:endParaRPr>
          </a:p>
          <a:p>
            <a:pPr indent="0" lvl="0" marL="0" rtl="0" algn="l">
              <a:lnSpc>
                <a:spcPct val="90000"/>
              </a:lnSpc>
              <a:spcBef>
                <a:spcPts val="1000"/>
              </a:spcBef>
              <a:spcAft>
                <a:spcPts val="0"/>
              </a:spcAft>
              <a:buClr>
                <a:schemeClr val="lt1"/>
              </a:buClr>
              <a:buSzPct val="100000"/>
              <a:buNone/>
            </a:pPr>
            <a:r>
              <a:t/>
            </a:r>
            <a:endParaRPr b="0" i="0" sz="3200">
              <a:latin typeface="Century Gothic"/>
              <a:ea typeface="Century Gothic"/>
              <a:cs typeface="Century Gothic"/>
              <a:sym typeface="Century Gothic"/>
            </a:endParaRPr>
          </a:p>
          <a:p>
            <a:pPr indent="0" lvl="0" marL="0" rtl="0" algn="l">
              <a:lnSpc>
                <a:spcPct val="90000"/>
              </a:lnSpc>
              <a:spcBef>
                <a:spcPts val="1000"/>
              </a:spcBef>
              <a:spcAft>
                <a:spcPts val="0"/>
              </a:spcAft>
              <a:buClr>
                <a:schemeClr val="lt1"/>
              </a:buClr>
              <a:buSzPct val="100000"/>
              <a:buNone/>
            </a:pPr>
            <a:r>
              <a:rPr lang="en-ID" sz="3200">
                <a:latin typeface="Century Gothic"/>
                <a:ea typeface="Century Gothic"/>
                <a:cs typeface="Century Gothic"/>
                <a:sym typeface="Century Gothic"/>
              </a:rPr>
              <a:t>	</a:t>
            </a:r>
            <a:r>
              <a:rPr lang="en-ID" sz="11200">
                <a:latin typeface="Century Gothic"/>
                <a:ea typeface="Century Gothic"/>
                <a:cs typeface="Century Gothic"/>
                <a:sym typeface="Century Gothic"/>
              </a:rPr>
              <a:t>contoh : </a:t>
            </a:r>
            <a:r>
              <a:rPr b="0" i="0" lang="en-ID" sz="11200" u="none" cap="none" strike="noStrike">
                <a:solidFill>
                  <a:srgbClr val="CC7832"/>
                </a:solidFill>
                <a:latin typeface="JetBrains Mono"/>
                <a:ea typeface="JetBrains Mono"/>
                <a:cs typeface="JetBrains Mono"/>
                <a:sym typeface="JetBrains Mono"/>
              </a:rPr>
              <a:t>def </a:t>
            </a:r>
            <a:r>
              <a:rPr lang="en-ID" sz="11200">
                <a:solidFill>
                  <a:srgbClr val="FFC66D"/>
                </a:solidFill>
                <a:latin typeface="JetBrains Mono"/>
                <a:ea typeface="JetBrains Mono"/>
                <a:cs typeface="JetBrains Mono"/>
                <a:sym typeface="JetBrains Mono"/>
              </a:rPr>
              <a:t>nama</a:t>
            </a:r>
            <a:r>
              <a:rPr b="0" i="0" lang="en-ID" sz="11200" u="none" cap="none" strike="noStrike">
                <a:solidFill>
                  <a:srgbClr val="FFC66D"/>
                </a:solidFill>
                <a:latin typeface="JetBrains Mono"/>
                <a:ea typeface="JetBrains Mono"/>
                <a:cs typeface="JetBrains Mono"/>
                <a:sym typeface="JetBrains Mono"/>
              </a:rPr>
              <a:t> </a:t>
            </a:r>
            <a:r>
              <a:rPr b="0" i="0" lang="en-ID" sz="11200" u="none" cap="none" strike="noStrike">
                <a:solidFill>
                  <a:srgbClr val="A9B7C6"/>
                </a:solidFill>
                <a:latin typeface="JetBrains Mono"/>
                <a:ea typeface="JetBrains Mono"/>
                <a:cs typeface="JetBrains Mono"/>
                <a:sym typeface="JetBrains Mono"/>
              </a:rPr>
              <a:t>():</a:t>
            </a:r>
            <a:br>
              <a:rPr b="0" i="0" lang="en-ID" sz="11200" u="none" cap="none" strike="noStrike">
                <a:solidFill>
                  <a:srgbClr val="A9B7C6"/>
                </a:solidFill>
                <a:latin typeface="JetBrains Mono"/>
                <a:ea typeface="JetBrains Mono"/>
                <a:cs typeface="JetBrains Mono"/>
                <a:sym typeface="JetBrains Mono"/>
              </a:rPr>
            </a:br>
            <a:r>
              <a:rPr b="0" i="0" lang="en-ID" sz="11200" u="none" cap="none" strike="noStrike">
                <a:solidFill>
                  <a:srgbClr val="A9B7C6"/>
                </a:solidFill>
                <a:latin typeface="JetBrains Mono"/>
                <a:ea typeface="JetBrains Mono"/>
                <a:cs typeface="JetBrains Mono"/>
                <a:sym typeface="JetBrains Mono"/>
              </a:rPr>
              <a:t>   			 perintah=()</a:t>
            </a:r>
            <a:endParaRPr/>
          </a:p>
          <a:p>
            <a:pPr indent="0" lvl="0" marL="0" rtl="0" algn="l">
              <a:lnSpc>
                <a:spcPct val="90000"/>
              </a:lnSpc>
              <a:spcBef>
                <a:spcPts val="1000"/>
              </a:spcBef>
              <a:spcAft>
                <a:spcPts val="0"/>
              </a:spcAft>
              <a:buClr>
                <a:srgbClr val="A9B7C6"/>
              </a:buClr>
              <a:buSzPct val="100000"/>
              <a:buNone/>
            </a:pPr>
            <a:r>
              <a:rPr lang="en-ID" sz="11200">
                <a:solidFill>
                  <a:srgbClr val="A9B7C6"/>
                </a:solidFill>
                <a:latin typeface="JetBrains Mono"/>
                <a:ea typeface="JetBrains Mono"/>
                <a:cs typeface="JetBrains Mono"/>
                <a:sym typeface="JetBrains Mono"/>
              </a:rPr>
              <a:t>		    nama()</a:t>
            </a:r>
            <a:endParaRPr/>
          </a:p>
          <a:p>
            <a:pPr indent="0" lvl="0" marL="0" rtl="0" algn="l">
              <a:lnSpc>
                <a:spcPct val="90000"/>
              </a:lnSpc>
              <a:spcBef>
                <a:spcPts val="1000"/>
              </a:spcBef>
              <a:spcAft>
                <a:spcPts val="0"/>
              </a:spcAft>
              <a:buClr>
                <a:schemeClr val="lt1"/>
              </a:buClr>
              <a:buSzPct val="100000"/>
              <a:buNone/>
            </a:pPr>
            <a:r>
              <a:t/>
            </a:r>
            <a:endParaRPr b="0" i="0" sz="5400" u="none" cap="none" strike="noStrike">
              <a:solidFill>
                <a:schemeClr val="lt1"/>
              </a:solidFill>
              <a:latin typeface="Arial"/>
              <a:ea typeface="Arial"/>
              <a:cs typeface="Arial"/>
              <a:sym typeface="Arial"/>
            </a:endParaRPr>
          </a:p>
          <a:p>
            <a:pPr indent="0" lvl="0" marL="0" rtl="0" algn="l">
              <a:lnSpc>
                <a:spcPct val="90000"/>
              </a:lnSpc>
              <a:spcBef>
                <a:spcPts val="1000"/>
              </a:spcBef>
              <a:spcAft>
                <a:spcPts val="0"/>
              </a:spcAft>
              <a:buClr>
                <a:schemeClr val="lt1"/>
              </a:buClr>
              <a:buSzPct val="100000"/>
              <a:buNone/>
            </a:pPr>
            <a:r>
              <a:t/>
            </a:r>
            <a:endParaRPr>
              <a:latin typeface="Century Gothic"/>
              <a:ea typeface="Century Gothic"/>
              <a:cs typeface="Century Gothic"/>
              <a:sym typeface="Century Gothic"/>
            </a:endParaRPr>
          </a:p>
        </p:txBody>
      </p:sp>
    </p:spTree>
  </p:cSld>
  <p:clrMapOvr>
    <a:masterClrMapping/>
  </p:clrMapOvr>
  <p:transition spd="slow" p14:dur="800">
    <p:circl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3"/>
          <p:cNvSpPr txBox="1"/>
          <p:nvPr>
            <p:ph type="title"/>
          </p:nvPr>
        </p:nvSpPr>
        <p:spPr>
          <a:xfrm>
            <a:off x="1422400" y="128588"/>
            <a:ext cx="8610600" cy="129381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D"/>
              <a:t>SOURCE CODE PROGRAM CLASS, FUNGSI / DEF __INIT__</a:t>
            </a:r>
            <a:endParaRPr/>
          </a:p>
        </p:txBody>
      </p:sp>
      <p:sp>
        <p:nvSpPr>
          <p:cNvPr id="280" name="Google Shape;280;p23"/>
          <p:cNvSpPr txBox="1"/>
          <p:nvPr>
            <p:ph idx="1" type="body"/>
          </p:nvPr>
        </p:nvSpPr>
        <p:spPr>
          <a:xfrm>
            <a:off x="571500" y="1623060"/>
            <a:ext cx="10820400" cy="490474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lt1"/>
              </a:buClr>
              <a:buSzPct val="100000"/>
              <a:buChar char="•"/>
            </a:pPr>
            <a:r>
              <a:rPr lang="en-ID"/>
              <a:t>Dalam project ini kami memakai perintah class, class adalah suatu perintah dalam mendefinisakan sesuatu objek agar lebih mudah dalam mengatur suatu objek tersebut.</a:t>
            </a:r>
            <a:endParaRPr/>
          </a:p>
          <a:p>
            <a:pPr indent="-99377" lvl="0" marL="228600" rtl="0" algn="just">
              <a:lnSpc>
                <a:spcPct val="90000"/>
              </a:lnSpc>
              <a:spcBef>
                <a:spcPts val="1000"/>
              </a:spcBef>
              <a:spcAft>
                <a:spcPts val="0"/>
              </a:spcAft>
              <a:buClr>
                <a:schemeClr val="lt1"/>
              </a:buClr>
              <a:buSzPct val="100000"/>
              <a:buNone/>
            </a:pPr>
            <a:r>
              <a:t/>
            </a:r>
            <a:endParaRPr/>
          </a:p>
          <a:p>
            <a:pPr indent="-228600" lvl="0" marL="228600" rtl="0" algn="just">
              <a:lnSpc>
                <a:spcPct val="90000"/>
              </a:lnSpc>
              <a:spcBef>
                <a:spcPts val="1000"/>
              </a:spcBef>
              <a:spcAft>
                <a:spcPts val="0"/>
              </a:spcAft>
              <a:buClr>
                <a:schemeClr val="lt1"/>
              </a:buClr>
              <a:buSzPct val="100000"/>
              <a:buChar char="•"/>
            </a:pPr>
            <a:r>
              <a:rPr lang="en-ID"/>
              <a:t>Kami menggunakan 2 class, yaitu matematika dan ipaa, untuk mengkalisifikasi atau membedakan antar kedua class(objek) tersebut tersebut</a:t>
            </a:r>
            <a:endParaRPr/>
          </a:p>
          <a:p>
            <a:pPr indent="0" lvl="1" marL="457200" rtl="0" algn="just">
              <a:lnSpc>
                <a:spcPct val="90000"/>
              </a:lnSpc>
              <a:spcBef>
                <a:spcPts val="500"/>
              </a:spcBef>
              <a:spcAft>
                <a:spcPts val="0"/>
              </a:spcAft>
              <a:buClr>
                <a:schemeClr val="lt1"/>
              </a:buClr>
              <a:buSzPct val="100000"/>
              <a:buNone/>
            </a:pPr>
            <a:r>
              <a:rPr lang="en-ID"/>
              <a:t>Contoh: </a:t>
            </a:r>
            <a:r>
              <a:rPr b="0" i="0" lang="en-ID" sz="2000" u="none" cap="none" strike="noStrike">
                <a:solidFill>
                  <a:srgbClr val="CC7832"/>
                </a:solidFill>
                <a:latin typeface="JetBrains Mono"/>
                <a:ea typeface="JetBrains Mono"/>
                <a:cs typeface="JetBrains Mono"/>
                <a:sym typeface="JetBrains Mono"/>
              </a:rPr>
              <a:t>class </a:t>
            </a:r>
            <a:r>
              <a:rPr b="0" i="0" lang="en-ID" sz="2000" u="none" cap="none" strike="noStrike">
                <a:solidFill>
                  <a:srgbClr val="A9B7C6"/>
                </a:solidFill>
                <a:latin typeface="JetBrains Mono"/>
                <a:ea typeface="JetBrains Mono"/>
                <a:cs typeface="JetBrains Mono"/>
                <a:sym typeface="JetBrains Mono"/>
              </a:rPr>
              <a:t>matematika ():</a:t>
            </a:r>
            <a:endParaRPr/>
          </a:p>
          <a:p>
            <a:pPr indent="0" lvl="1" marL="457200" rtl="0" algn="just">
              <a:lnSpc>
                <a:spcPct val="90000"/>
              </a:lnSpc>
              <a:spcBef>
                <a:spcPts val="500"/>
              </a:spcBef>
              <a:spcAft>
                <a:spcPts val="0"/>
              </a:spcAft>
              <a:buClr>
                <a:schemeClr val="lt1"/>
              </a:buClr>
              <a:buSzPct val="100000"/>
              <a:buNone/>
            </a:pPr>
            <a:r>
              <a:t/>
            </a:r>
            <a:endParaRPr/>
          </a:p>
          <a:p>
            <a:pPr indent="-228600" lvl="0" marL="228600" rtl="0" algn="just">
              <a:lnSpc>
                <a:spcPct val="90000"/>
              </a:lnSpc>
              <a:spcBef>
                <a:spcPts val="1000"/>
              </a:spcBef>
              <a:spcAft>
                <a:spcPts val="0"/>
              </a:spcAft>
              <a:buClr>
                <a:schemeClr val="lt1"/>
              </a:buClr>
              <a:buSzPct val="100000"/>
              <a:buChar char="•"/>
            </a:pPr>
            <a:r>
              <a:rPr lang="en-ID"/>
              <a:t>Kami juga menggunakan def __init__, yang merupakan gabungan dari perintah class dalam membuat suatu fungsi / def yang gunanya untuk mengeksekusi beberapa perintah secara berurutan sesuai class objek tersebut.</a:t>
            </a:r>
            <a:endParaRPr/>
          </a:p>
          <a:p>
            <a:pPr indent="0" lvl="1" marL="457200" rtl="0" algn="just">
              <a:lnSpc>
                <a:spcPct val="90000"/>
              </a:lnSpc>
              <a:spcBef>
                <a:spcPts val="500"/>
              </a:spcBef>
              <a:spcAft>
                <a:spcPts val="0"/>
              </a:spcAft>
              <a:buClr>
                <a:schemeClr val="lt1"/>
              </a:buClr>
              <a:buSzPct val="100000"/>
              <a:buNone/>
            </a:pPr>
            <a:r>
              <a:rPr lang="en-ID"/>
              <a:t>Contoh : </a:t>
            </a:r>
            <a:r>
              <a:rPr b="0" i="0" lang="en-ID" sz="2000" u="none" cap="none" strike="noStrike">
                <a:solidFill>
                  <a:srgbClr val="CC7832"/>
                </a:solidFill>
                <a:latin typeface="JetBrains Mono"/>
                <a:ea typeface="JetBrains Mono"/>
                <a:cs typeface="JetBrains Mono"/>
                <a:sym typeface="JetBrains Mono"/>
              </a:rPr>
              <a:t>def </a:t>
            </a:r>
            <a:r>
              <a:rPr b="0" i="0" lang="en-ID" sz="2000" u="none" cap="none" strike="noStrike">
                <a:solidFill>
                  <a:srgbClr val="B200B2"/>
                </a:solidFill>
                <a:latin typeface="JetBrains Mono"/>
                <a:ea typeface="JetBrains Mono"/>
                <a:cs typeface="JetBrains Mono"/>
                <a:sym typeface="JetBrains Mono"/>
              </a:rPr>
              <a:t>__init__</a:t>
            </a:r>
            <a:r>
              <a:rPr b="0" i="0" lang="en-ID" sz="2000" u="none" cap="none" strike="noStrike">
                <a:solidFill>
                  <a:srgbClr val="A9B7C6"/>
                </a:solidFill>
                <a:latin typeface="JetBrains Mono"/>
                <a:ea typeface="JetBrains Mono"/>
                <a:cs typeface="JetBrains Mono"/>
                <a:sym typeface="JetBrains Mono"/>
              </a:rPr>
              <a:t>(</a:t>
            </a:r>
            <a:r>
              <a:rPr b="0" i="0" lang="en-ID" sz="2000" u="none" cap="none" strike="noStrike">
                <a:solidFill>
                  <a:srgbClr val="94558D"/>
                </a:solidFill>
                <a:latin typeface="JetBrains Mono"/>
                <a:ea typeface="JetBrains Mono"/>
                <a:cs typeface="JetBrains Mono"/>
                <a:sym typeface="JetBrains Mono"/>
              </a:rPr>
              <a:t>self</a:t>
            </a:r>
            <a:r>
              <a:rPr b="0" i="0" lang="en-ID" sz="2000" u="none" cap="none" strike="noStrike">
                <a:solidFill>
                  <a:srgbClr val="A9B7C6"/>
                </a:solidFill>
                <a:latin typeface="JetBrains Mono"/>
                <a:ea typeface="JetBrains Mono"/>
                <a:cs typeface="JetBrains Mono"/>
                <a:sym typeface="JetBrains Mono"/>
              </a:rPr>
              <a:t>):</a:t>
            </a:r>
            <a:endParaRPr/>
          </a:p>
          <a:p>
            <a:pPr indent="0" lvl="1" marL="457200" rtl="0" algn="just">
              <a:lnSpc>
                <a:spcPct val="90000"/>
              </a:lnSpc>
              <a:spcBef>
                <a:spcPts val="500"/>
              </a:spcBef>
              <a:spcAft>
                <a:spcPts val="0"/>
              </a:spcAft>
              <a:buClr>
                <a:schemeClr val="lt1"/>
              </a:buClr>
              <a:buSzPct val="100000"/>
              <a:buNone/>
            </a:pPr>
            <a:r>
              <a:t/>
            </a:r>
            <a:endParaRPr/>
          </a:p>
          <a:p>
            <a:pPr indent="-228600" lvl="0" marL="228600" rtl="0" algn="just">
              <a:lnSpc>
                <a:spcPct val="90000"/>
              </a:lnSpc>
              <a:spcBef>
                <a:spcPts val="1000"/>
              </a:spcBef>
              <a:spcAft>
                <a:spcPts val="0"/>
              </a:spcAft>
              <a:buClr>
                <a:schemeClr val="lt1"/>
              </a:buClr>
              <a:buSzPct val="100000"/>
              <a:buChar char="•"/>
            </a:pPr>
            <a:r>
              <a:rPr lang="en-ID"/>
              <a:t>Kami memakai fungsi Def __init__ karena untuk memudahkan dalam pengambilan variable fungsi satu kedalam fungsi lain dengan memberinya identifikasi</a:t>
            </a:r>
            <a:endParaRPr/>
          </a:p>
          <a:p>
            <a:pPr indent="-99377" lvl="0" marL="228600" rtl="0" algn="just">
              <a:lnSpc>
                <a:spcPct val="90000"/>
              </a:lnSpc>
              <a:spcBef>
                <a:spcPts val="1000"/>
              </a:spcBef>
              <a:spcAft>
                <a:spcPts val="0"/>
              </a:spcAft>
              <a:buClr>
                <a:schemeClr val="lt1"/>
              </a:buClr>
              <a:buSzPct val="100000"/>
              <a:buNone/>
            </a:pPr>
            <a:r>
              <a:t/>
            </a:r>
            <a:endParaRPr/>
          </a:p>
          <a:p>
            <a:pPr indent="-228600" lvl="0" marL="228600" rtl="0" algn="just">
              <a:lnSpc>
                <a:spcPct val="90000"/>
              </a:lnSpc>
              <a:spcBef>
                <a:spcPts val="1000"/>
              </a:spcBef>
              <a:spcAft>
                <a:spcPts val="0"/>
              </a:spcAft>
              <a:buClr>
                <a:schemeClr val="lt1"/>
              </a:buClr>
              <a:buSzPct val="100000"/>
              <a:buChar char="•"/>
            </a:pPr>
            <a:r>
              <a:rPr b="0" i="0" lang="en-ID" u="none" cap="none" strike="noStrike">
                <a:solidFill>
                  <a:schemeClr val="lt1"/>
                </a:solidFill>
                <a:latin typeface="Century Gothic"/>
                <a:ea typeface="Century Gothic"/>
                <a:cs typeface="Century Gothic"/>
                <a:sym typeface="Century Gothic"/>
              </a:rPr>
              <a:t>Fungsi biasa tida</a:t>
            </a:r>
            <a:r>
              <a:rPr lang="en-ID">
                <a:latin typeface="Century Gothic"/>
                <a:ea typeface="Century Gothic"/>
                <a:cs typeface="Century Gothic"/>
                <a:sym typeface="Century Gothic"/>
              </a:rPr>
              <a:t>k dapat memanggil variable fungsi lain</a:t>
            </a:r>
            <a:endParaRPr b="0" i="0" u="none" cap="none" strike="noStrike">
              <a:solidFill>
                <a:schemeClr val="lt1"/>
              </a:solidFill>
              <a:latin typeface="Century Gothic"/>
              <a:ea typeface="Century Gothic"/>
              <a:cs typeface="Century Gothic"/>
              <a:sym typeface="Century Gothic"/>
            </a:endParaRPr>
          </a:p>
          <a:p>
            <a:pPr indent="0" lvl="1" marL="457200" rtl="0" algn="just">
              <a:lnSpc>
                <a:spcPct val="90000"/>
              </a:lnSpc>
              <a:spcBef>
                <a:spcPts val="500"/>
              </a:spcBef>
              <a:spcAft>
                <a:spcPts val="0"/>
              </a:spcAft>
              <a:buClr>
                <a:schemeClr val="lt1"/>
              </a:buClr>
              <a:buSzPct val="100000"/>
              <a:buNone/>
            </a:pPr>
            <a:r>
              <a:t/>
            </a:r>
            <a:endParaRPr/>
          </a:p>
        </p:txBody>
      </p:sp>
    </p:spTree>
  </p:cSld>
  <p:clrMapOvr>
    <a:masterClrMapping/>
  </p:clrMapOvr>
  <mc:AlternateContent>
    <mc:Choice Requires="p14">
      <p:transition spd="slow" p14:dur="1250">
        <p14:flip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4"/>
          <p:cNvSpPr txBox="1"/>
          <p:nvPr>
            <p:ph type="title"/>
          </p:nvPr>
        </p:nvSpPr>
        <p:spPr>
          <a:xfrm>
            <a:off x="1536700" y="639315"/>
            <a:ext cx="8610600" cy="12930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D"/>
              <a:t>SOURCE CODE PROGRAM FUNGSI / DEF</a:t>
            </a:r>
            <a:endParaRPr/>
          </a:p>
        </p:txBody>
      </p:sp>
      <p:sp>
        <p:nvSpPr>
          <p:cNvPr id="286" name="Google Shape;286;p24"/>
          <p:cNvSpPr txBox="1"/>
          <p:nvPr/>
        </p:nvSpPr>
        <p:spPr>
          <a:xfrm>
            <a:off x="476250" y="1812836"/>
            <a:ext cx="1123950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D" sz="1800">
                <a:solidFill>
                  <a:srgbClr val="6A9955"/>
                </a:solidFill>
                <a:latin typeface="Consolas"/>
                <a:ea typeface="Consolas"/>
                <a:cs typeface="Consolas"/>
                <a:sym typeface="Consolas"/>
              </a:rPr>
              <a:t>#Contoh fungsi dengan tampilan tulisan ”KUIS BSI</a:t>
            </a:r>
            <a:endParaRPr b="0" i="0" sz="1800" u="none" cap="none" strike="noStrike">
              <a:solidFill>
                <a:srgbClr val="CC7832"/>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CC7832"/>
              </a:buClr>
              <a:buSzPts val="1800"/>
              <a:buFont typeface="JetBrains Mono"/>
              <a:buNone/>
            </a:pPr>
            <a:r>
              <a:rPr b="0" i="0" lang="en-ID" sz="1800" u="none" cap="none" strike="noStrike">
                <a:solidFill>
                  <a:srgbClr val="CC7832"/>
                </a:solidFill>
                <a:latin typeface="JetBrains Mono"/>
                <a:ea typeface="JetBrains Mono"/>
                <a:cs typeface="JetBrains Mono"/>
                <a:sym typeface="JetBrains Mono"/>
              </a:rPr>
              <a:t>def </a:t>
            </a:r>
            <a:r>
              <a:rPr b="0" i="0" lang="en-ID" sz="1800" u="none" cap="none" strike="noStrike">
                <a:solidFill>
                  <a:srgbClr val="FFC66D"/>
                </a:solidFill>
                <a:latin typeface="JetBrains Mono"/>
                <a:ea typeface="JetBrains Mono"/>
                <a:cs typeface="JetBrains Mono"/>
                <a:sym typeface="JetBrains Mono"/>
              </a:rPr>
              <a:t>p1 </a:t>
            </a:r>
            <a:r>
              <a:rPr b="0" i="0" lang="en-ID" sz="1800" u="none" cap="none" strike="noStrike">
                <a:solidFill>
                  <a:srgbClr val="A9B7C6"/>
                </a:solidFill>
                <a:latin typeface="JetBrains Mono"/>
                <a:ea typeface="JetBrains Mono"/>
                <a:cs typeface="JetBrains Mono"/>
                <a:sym typeface="JetBrains Mono"/>
              </a:rPr>
              <a:t>() :</a:t>
            </a:r>
            <a:br>
              <a:rPr b="0" i="0" lang="en-ID" sz="1800" u="none" cap="none" strike="noStrike">
                <a:solidFill>
                  <a:srgbClr val="A9B7C6"/>
                </a:solidFill>
                <a:latin typeface="JetBrains Mono"/>
                <a:ea typeface="JetBrains Mono"/>
                <a:cs typeface="JetBrains Mono"/>
                <a:sym typeface="JetBrains Mono"/>
              </a:rPr>
            </a:br>
            <a:r>
              <a:rPr b="0" i="0" lang="en-ID" sz="1800" u="none" cap="none" strike="noStrike">
                <a:solidFill>
                  <a:srgbClr val="A9B7C6"/>
                </a:solidFill>
                <a:latin typeface="JetBrains Mono"/>
                <a:ea typeface="JetBrains Mono"/>
                <a:cs typeface="JetBrains Mono"/>
                <a:sym typeface="JetBrains Mono"/>
              </a:rPr>
              <a:t>    judul = tk.Label(window</a:t>
            </a:r>
            <a:r>
              <a:rPr b="0" i="0" lang="en-ID" sz="1800" u="none" cap="none" strike="noStrike">
                <a:solidFill>
                  <a:srgbClr val="CC7832"/>
                </a:solidFill>
                <a:latin typeface="JetBrains Mono"/>
                <a:ea typeface="JetBrains Mono"/>
                <a:cs typeface="JetBrains Mono"/>
                <a:sym typeface="JetBrains Mono"/>
              </a:rPr>
              <a:t>, </a:t>
            </a:r>
            <a:r>
              <a:rPr b="0" i="0" lang="en-ID" sz="1800" u="none" cap="none" strike="noStrike">
                <a:solidFill>
                  <a:srgbClr val="AA4926"/>
                </a:solidFill>
                <a:latin typeface="JetBrains Mono"/>
                <a:ea typeface="JetBrains Mono"/>
                <a:cs typeface="JetBrains Mono"/>
                <a:sym typeface="JetBrains Mono"/>
              </a:rPr>
              <a:t>text</a:t>
            </a:r>
            <a:r>
              <a:rPr b="0" i="0" lang="en-ID" sz="1800" u="none" cap="none" strike="noStrike">
                <a:solidFill>
                  <a:srgbClr val="A9B7C6"/>
                </a:solidFill>
                <a:latin typeface="JetBrains Mono"/>
                <a:ea typeface="JetBrains Mono"/>
                <a:cs typeface="JetBrains Mono"/>
                <a:sym typeface="JetBrains Mono"/>
              </a:rPr>
              <a:t>=</a:t>
            </a:r>
            <a:r>
              <a:rPr b="0" i="0" lang="en-ID" sz="1800" u="none" cap="none" strike="noStrike">
                <a:solidFill>
                  <a:srgbClr val="6A8759"/>
                </a:solidFill>
                <a:latin typeface="JetBrains Mono"/>
                <a:ea typeface="JetBrains Mono"/>
                <a:cs typeface="JetBrains Mono"/>
                <a:sym typeface="JetBrains Mono"/>
              </a:rPr>
              <a:t>"KUIS BSI“</a:t>
            </a:r>
            <a:r>
              <a:rPr lang="en-ID" sz="1800">
                <a:solidFill>
                  <a:srgbClr val="CC7832"/>
                </a:solidFill>
                <a:latin typeface="JetBrains Mono"/>
                <a:ea typeface="JetBrains Mono"/>
                <a:cs typeface="JetBrains Mono"/>
                <a:sym typeface="JetBrains Mono"/>
              </a:rPr>
              <a:t>)</a:t>
            </a:r>
            <a:br>
              <a:rPr b="0" i="0" lang="en-ID" sz="1800" u="none" cap="none" strike="noStrike">
                <a:solidFill>
                  <a:srgbClr val="A9B7C6"/>
                </a:solidFill>
                <a:latin typeface="JetBrains Mono"/>
                <a:ea typeface="JetBrains Mono"/>
                <a:cs typeface="JetBrains Mono"/>
                <a:sym typeface="JetBrains Mono"/>
              </a:rPr>
            </a:br>
            <a:r>
              <a:rPr b="0" i="0" lang="en-ID" sz="1800" u="none" cap="none" strike="noStrike">
                <a:solidFill>
                  <a:srgbClr val="A9B7C6"/>
                </a:solidFill>
                <a:latin typeface="JetBrains Mono"/>
                <a:ea typeface="JetBrains Mono"/>
                <a:cs typeface="JetBrains Mono"/>
                <a:sym typeface="JetBrains Mono"/>
              </a:rPr>
              <a:t>    judul.place()</a:t>
            </a:r>
            <a:endParaRPr sz="1800">
              <a:solidFill>
                <a:srgbClr val="A9B7C6"/>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A9B7C6"/>
              </a:buClr>
              <a:buSzPts val="1800"/>
              <a:buFont typeface="JetBrains Mono"/>
              <a:buNone/>
            </a:pPr>
            <a:r>
              <a:rPr b="0" i="0" lang="en-ID" sz="1800" u="none" cap="none" strike="noStrike">
                <a:solidFill>
                  <a:srgbClr val="A9B7C6"/>
                </a:solidFill>
                <a:latin typeface="JetBrains Mono"/>
                <a:ea typeface="JetBrains Mono"/>
                <a:cs typeface="JetBrains Mono"/>
                <a:sym typeface="JetBrains Mono"/>
              </a:rPr>
              <a:t>p1()</a:t>
            </a:r>
            <a:endParaRPr/>
          </a:p>
          <a:p>
            <a:pPr indent="0" lvl="0" marL="0" marR="0" rtl="0" algn="l">
              <a:lnSpc>
                <a:spcPct val="100000"/>
              </a:lnSpc>
              <a:spcBef>
                <a:spcPts val="0"/>
              </a:spcBef>
              <a:spcAft>
                <a:spcPts val="0"/>
              </a:spcAft>
              <a:buClr>
                <a:schemeClr val="lt1"/>
              </a:buClr>
              <a:buSzPts val="1800"/>
              <a:buFont typeface="Century Gothic"/>
              <a:buNone/>
            </a:pPr>
            <a:r>
              <a:t/>
            </a:r>
            <a:endParaRPr b="0" i="0" sz="1800" u="none" cap="none" strike="noStrike">
              <a:solidFill>
                <a:srgbClr val="A9B7C6"/>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6A9955"/>
              </a:buClr>
              <a:buSzPts val="1800"/>
              <a:buFont typeface="Consolas"/>
              <a:buNone/>
            </a:pPr>
            <a:r>
              <a:rPr b="0" lang="en-ID" sz="1800">
                <a:solidFill>
                  <a:srgbClr val="6A9955"/>
                </a:solidFill>
                <a:latin typeface="Consolas"/>
                <a:ea typeface="Consolas"/>
                <a:cs typeface="Consolas"/>
                <a:sym typeface="Consolas"/>
              </a:rPr>
              <a:t>#fungsi destroy adalah untuk menghancurkan variabel yang dimaksud, Jika tidak dihancurkan maka variabel tersebut akan bertabrakan dengan variabel lain. Akibatnya letak variabel 1 dengan lainnya akan tertiban</a:t>
            </a:r>
            <a:endParaRPr sz="1800">
              <a:solidFill>
                <a:srgbClr val="A9B7C6"/>
              </a:solidFill>
              <a:latin typeface="JetBrains Mono"/>
              <a:ea typeface="JetBrains Mono"/>
              <a:cs typeface="JetBrains Mono"/>
              <a:sym typeface="JetBrains Mono"/>
            </a:endParaRPr>
          </a:p>
          <a:p>
            <a:pPr indent="0" lvl="0" marL="0" marR="0" rtl="0" algn="l">
              <a:spcBef>
                <a:spcPts val="0"/>
              </a:spcBef>
              <a:spcAft>
                <a:spcPts val="0"/>
              </a:spcAft>
              <a:buNone/>
            </a:pPr>
            <a:r>
              <a:rPr b="0" i="0" lang="en-ID" sz="1800" u="none" cap="none" strike="noStrike">
                <a:solidFill>
                  <a:srgbClr val="94558D"/>
                </a:solidFill>
                <a:latin typeface="JetBrains Mono"/>
                <a:ea typeface="JetBrains Mono"/>
                <a:cs typeface="JetBrains Mono"/>
                <a:sym typeface="JetBrains Mono"/>
              </a:rPr>
              <a:t>self</a:t>
            </a:r>
            <a:r>
              <a:rPr b="0" i="0" lang="en-ID" sz="1800" u="none" cap="none" strike="noStrike">
                <a:solidFill>
                  <a:srgbClr val="A9B7C6"/>
                </a:solidFill>
                <a:latin typeface="JetBrains Mono"/>
                <a:ea typeface="JetBrains Mono"/>
                <a:cs typeface="JetBrains Mono"/>
                <a:sym typeface="JetBrains Mono"/>
              </a:rPr>
              <a:t>.soal_mtk1.destroy()</a:t>
            </a:r>
            <a:endParaRPr b="0" i="0" sz="4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Century Gothic"/>
              <a:buNone/>
            </a:pPr>
            <a:r>
              <a:t/>
            </a:r>
            <a:endParaRPr sz="1800">
              <a:solidFill>
                <a:schemeClr val="lt1"/>
              </a:solidFill>
              <a:latin typeface="Arial"/>
              <a:ea typeface="Arial"/>
              <a:cs typeface="Arial"/>
              <a:sym typeface="Arial"/>
            </a:endParaRPr>
          </a:p>
        </p:txBody>
      </p:sp>
    </p:spTree>
  </p:cSld>
  <p:clrMapOvr>
    <a:masterClrMapping/>
  </p:clrMapOvr>
  <p:transition spd="med">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5"/>
          <p:cNvSpPr txBox="1"/>
          <p:nvPr>
            <p:ph type="title"/>
          </p:nvPr>
        </p:nvSpPr>
        <p:spPr>
          <a:xfrm>
            <a:off x="1790700" y="123815"/>
            <a:ext cx="8610600" cy="89218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lang="en-ID"/>
              <a:t>SOURCE CODE SOAL </a:t>
            </a:r>
            <a:endParaRPr/>
          </a:p>
        </p:txBody>
      </p:sp>
      <p:pic>
        <p:nvPicPr>
          <p:cNvPr id="292" name="Google Shape;292;p25"/>
          <p:cNvPicPr preferRelativeResize="0"/>
          <p:nvPr>
            <p:ph idx="1" type="body"/>
          </p:nvPr>
        </p:nvPicPr>
        <p:blipFill rotWithShape="1">
          <a:blip r:embed="rId3">
            <a:alphaModFix/>
          </a:blip>
          <a:srcRect b="0" l="0" r="0" t="0"/>
          <a:stretch/>
        </p:blipFill>
        <p:spPr>
          <a:xfrm>
            <a:off x="266700" y="1150143"/>
            <a:ext cx="6781800" cy="4907757"/>
          </a:xfrm>
          <a:prstGeom prst="rect">
            <a:avLst/>
          </a:prstGeom>
          <a:noFill/>
          <a:ln>
            <a:noFill/>
          </a:ln>
        </p:spPr>
      </p:pic>
      <p:sp>
        <p:nvSpPr>
          <p:cNvPr id="293" name="Google Shape;293;p25"/>
          <p:cNvSpPr txBox="1"/>
          <p:nvPr/>
        </p:nvSpPr>
        <p:spPr>
          <a:xfrm>
            <a:off x="7213600" y="1016000"/>
            <a:ext cx="4610100" cy="5588000"/>
          </a:xfrm>
          <a:prstGeom prst="rect">
            <a:avLst/>
          </a:prstGeom>
          <a:noFill/>
          <a:ln>
            <a:noFill/>
          </a:ln>
        </p:spPr>
        <p:txBody>
          <a:bodyPr anchorCtr="0" anchor="ctr" bIns="45700" lIns="91425" spcFirstLastPara="1" rIns="91425" wrap="square" tIns="45700">
            <a:normAutofit/>
          </a:bodyPr>
          <a:lstStyle/>
          <a:p>
            <a:pPr indent="-342900" lvl="0" marL="342900" marR="0" rtl="0" algn="l">
              <a:lnSpc>
                <a:spcPct val="90000"/>
              </a:lnSpc>
              <a:spcBef>
                <a:spcPts val="0"/>
              </a:spcBef>
              <a:spcAft>
                <a:spcPts val="0"/>
              </a:spcAft>
              <a:buClr>
                <a:schemeClr val="lt1"/>
              </a:buClr>
              <a:buSzPts val="1400"/>
              <a:buFont typeface="Arial"/>
              <a:buChar char="•"/>
            </a:pPr>
            <a:r>
              <a:rPr lang="en-ID" sz="1400" cap="none">
                <a:solidFill>
                  <a:schemeClr val="lt1"/>
                </a:solidFill>
                <a:latin typeface="Century Gothic"/>
                <a:ea typeface="Century Gothic"/>
                <a:cs typeface="Century Gothic"/>
                <a:sym typeface="Century Gothic"/>
              </a:rPr>
              <a:t>KAMI MENGGUNAKAN 1 VARIABLE SOAL DENGAN PERINTAH TK.LABEL</a:t>
            </a:r>
            <a:endParaRPr sz="1400" cap="none">
              <a:solidFill>
                <a:schemeClr val="lt1"/>
              </a:solidFill>
              <a:latin typeface="Century Gothic"/>
              <a:ea typeface="Century Gothic"/>
              <a:cs typeface="Century Gothic"/>
              <a:sym typeface="Century Gothic"/>
            </a:endParaRPr>
          </a:p>
          <a:p>
            <a:pPr indent="-254000" lvl="0" marL="342900" marR="0" rtl="0" algn="l">
              <a:lnSpc>
                <a:spcPct val="90000"/>
              </a:lnSpc>
              <a:spcBef>
                <a:spcPts val="0"/>
              </a:spcBef>
              <a:spcAft>
                <a:spcPts val="0"/>
              </a:spcAft>
              <a:buClr>
                <a:schemeClr val="lt1"/>
              </a:buClr>
              <a:buSzPts val="1400"/>
              <a:buFont typeface="Arial"/>
              <a:buNone/>
            </a:pPr>
            <a:r>
              <a:t/>
            </a:r>
            <a:endParaRPr sz="1400" cap="none">
              <a:solidFill>
                <a:schemeClr val="lt1"/>
              </a:solidFill>
              <a:latin typeface="Century Gothic"/>
              <a:ea typeface="Century Gothic"/>
              <a:cs typeface="Century Gothic"/>
              <a:sym typeface="Century Gothic"/>
            </a:endParaRPr>
          </a:p>
          <a:p>
            <a:pPr indent="-342900" lvl="0" marL="342900" marR="0" rtl="0" algn="l">
              <a:lnSpc>
                <a:spcPct val="90000"/>
              </a:lnSpc>
              <a:spcBef>
                <a:spcPts val="0"/>
              </a:spcBef>
              <a:spcAft>
                <a:spcPts val="0"/>
              </a:spcAft>
              <a:buClr>
                <a:schemeClr val="lt1"/>
              </a:buClr>
              <a:buSzPts val="1400"/>
              <a:buFont typeface="Arial"/>
              <a:buChar char="•"/>
            </a:pPr>
            <a:r>
              <a:rPr lang="en-ID" sz="1400" cap="none">
                <a:solidFill>
                  <a:schemeClr val="lt1"/>
                </a:solidFill>
                <a:latin typeface="Century Gothic"/>
                <a:ea typeface="Century Gothic"/>
                <a:cs typeface="Century Gothic"/>
                <a:sym typeface="Century Gothic"/>
              </a:rPr>
              <a:t>KAMI MENGGUNAKAN 4 VARIABLE JAWABAN DENGAN PERINTAH TK.BUTTON</a:t>
            </a:r>
            <a:endParaRPr sz="1400" cap="none">
              <a:solidFill>
                <a:schemeClr val="lt1"/>
              </a:solidFill>
              <a:latin typeface="Century Gothic"/>
              <a:ea typeface="Century Gothic"/>
              <a:cs typeface="Century Gothic"/>
              <a:sym typeface="Century Gothic"/>
            </a:endParaRPr>
          </a:p>
          <a:p>
            <a:pPr indent="-254000" lvl="0" marL="342900" marR="0" rtl="0" algn="l">
              <a:lnSpc>
                <a:spcPct val="90000"/>
              </a:lnSpc>
              <a:spcBef>
                <a:spcPts val="0"/>
              </a:spcBef>
              <a:spcAft>
                <a:spcPts val="0"/>
              </a:spcAft>
              <a:buClr>
                <a:schemeClr val="lt1"/>
              </a:buClr>
              <a:buSzPts val="1400"/>
              <a:buFont typeface="Arial"/>
              <a:buNone/>
            </a:pPr>
            <a:r>
              <a:t/>
            </a:r>
            <a:endParaRPr sz="1400" cap="none">
              <a:solidFill>
                <a:schemeClr val="lt1"/>
              </a:solidFill>
              <a:latin typeface="Century Gothic"/>
              <a:ea typeface="Century Gothic"/>
              <a:cs typeface="Century Gothic"/>
              <a:sym typeface="Century Gothic"/>
            </a:endParaRPr>
          </a:p>
          <a:p>
            <a:pPr indent="-342900" lvl="0" marL="342900" marR="0" rtl="0" algn="l">
              <a:lnSpc>
                <a:spcPct val="90000"/>
              </a:lnSpc>
              <a:spcBef>
                <a:spcPts val="0"/>
              </a:spcBef>
              <a:spcAft>
                <a:spcPts val="0"/>
              </a:spcAft>
              <a:buClr>
                <a:schemeClr val="lt1"/>
              </a:buClr>
              <a:buSzPts val="1400"/>
              <a:buFont typeface="Arial"/>
              <a:buChar char="•"/>
            </a:pPr>
            <a:r>
              <a:rPr lang="en-ID" sz="1400" cap="none">
                <a:solidFill>
                  <a:schemeClr val="lt1"/>
                </a:solidFill>
                <a:latin typeface="Century Gothic"/>
                <a:ea typeface="Century Gothic"/>
                <a:cs typeface="Century Gothic"/>
                <a:sym typeface="Century Gothic"/>
              </a:rPr>
              <a:t>DIANTARA KE-4 VARIABLE JAWABAN TERDAPAT PERINTAH COMMAN, DIMANA JIKA JAWABAN BENAR COMMAND AKAN BERBEDA DARI YANG SALAH</a:t>
            </a:r>
            <a:endParaRPr/>
          </a:p>
          <a:p>
            <a:pPr indent="-254000" lvl="0" marL="342900" marR="0" rtl="0" algn="l">
              <a:lnSpc>
                <a:spcPct val="90000"/>
              </a:lnSpc>
              <a:spcBef>
                <a:spcPts val="0"/>
              </a:spcBef>
              <a:spcAft>
                <a:spcPts val="0"/>
              </a:spcAft>
              <a:buClr>
                <a:schemeClr val="lt1"/>
              </a:buClr>
              <a:buSzPts val="1400"/>
              <a:buFont typeface="Arial"/>
              <a:buNone/>
            </a:pPr>
            <a:r>
              <a:t/>
            </a:r>
            <a:endParaRPr sz="1400" cap="none">
              <a:solidFill>
                <a:schemeClr val="lt1"/>
              </a:solidFill>
              <a:latin typeface="Century Gothic"/>
              <a:ea typeface="Century Gothic"/>
              <a:cs typeface="Century Gothic"/>
              <a:sym typeface="Century Gothic"/>
            </a:endParaRPr>
          </a:p>
          <a:p>
            <a:pPr indent="-342900" lvl="0" marL="342900" marR="0" rtl="0" algn="l">
              <a:lnSpc>
                <a:spcPct val="90000"/>
              </a:lnSpc>
              <a:spcBef>
                <a:spcPts val="0"/>
              </a:spcBef>
              <a:spcAft>
                <a:spcPts val="0"/>
              </a:spcAft>
              <a:buClr>
                <a:schemeClr val="lt1"/>
              </a:buClr>
              <a:buSzPts val="1400"/>
              <a:buFont typeface="Arial"/>
              <a:buChar char="•"/>
            </a:pPr>
            <a:r>
              <a:rPr lang="en-ID" sz="1400" cap="none">
                <a:solidFill>
                  <a:schemeClr val="lt1"/>
                </a:solidFill>
                <a:latin typeface="Century Gothic"/>
                <a:ea typeface="Century Gothic"/>
                <a:cs typeface="Century Gothic"/>
                <a:sym typeface="Century Gothic"/>
              </a:rPr>
              <a:t>JAWABAN YANG BENAR AKAN LANGSUNG MENGEKSEKUSI FUNGSI DENGAN PERINTAH POIN TAMBAH 1 LALU PINDAH KEFUNGSI SOAL SELANJUTNYA DENGAN MENGAHNCURKAN SOAL DAN PILIHAN SEBELUMNYA</a:t>
            </a:r>
            <a:endParaRPr sz="1400" cap="none">
              <a:solidFill>
                <a:schemeClr val="lt1"/>
              </a:solidFill>
              <a:latin typeface="Century Gothic"/>
              <a:ea typeface="Century Gothic"/>
              <a:cs typeface="Century Gothic"/>
              <a:sym typeface="Century Gothic"/>
            </a:endParaRPr>
          </a:p>
          <a:p>
            <a:pPr indent="-254000" lvl="0" marL="342900" marR="0" rtl="0" algn="l">
              <a:lnSpc>
                <a:spcPct val="90000"/>
              </a:lnSpc>
              <a:spcBef>
                <a:spcPts val="0"/>
              </a:spcBef>
              <a:spcAft>
                <a:spcPts val="0"/>
              </a:spcAft>
              <a:buClr>
                <a:schemeClr val="lt1"/>
              </a:buClr>
              <a:buSzPts val="1400"/>
              <a:buFont typeface="Arial"/>
              <a:buNone/>
            </a:pPr>
            <a:r>
              <a:t/>
            </a:r>
            <a:endParaRPr sz="1400" cap="none">
              <a:solidFill>
                <a:schemeClr val="lt1"/>
              </a:solidFill>
              <a:latin typeface="Century Gothic"/>
              <a:ea typeface="Century Gothic"/>
              <a:cs typeface="Century Gothic"/>
              <a:sym typeface="Century Gothic"/>
            </a:endParaRPr>
          </a:p>
          <a:p>
            <a:pPr indent="-342900" lvl="0" marL="342900" marR="0" rtl="0" algn="l">
              <a:lnSpc>
                <a:spcPct val="90000"/>
              </a:lnSpc>
              <a:spcBef>
                <a:spcPts val="0"/>
              </a:spcBef>
              <a:spcAft>
                <a:spcPts val="0"/>
              </a:spcAft>
              <a:buClr>
                <a:schemeClr val="lt1"/>
              </a:buClr>
              <a:buSzPts val="1400"/>
              <a:buFont typeface="Arial"/>
              <a:buChar char="•"/>
            </a:pPr>
            <a:r>
              <a:rPr lang="en-ID" sz="1400" cap="none">
                <a:solidFill>
                  <a:schemeClr val="lt1"/>
                </a:solidFill>
                <a:latin typeface="Century Gothic"/>
                <a:ea typeface="Century Gothic"/>
                <a:cs typeface="Century Gothic"/>
                <a:sym typeface="Century Gothic"/>
              </a:rPr>
              <a:t>JIKA JAWABAN SALAH MAKA PERINTAH AKAN LANGSUNG MENGEKSEKUSI FUNGSI KE SOAL SELANJUTNYA</a:t>
            </a:r>
            <a:endParaRPr sz="1400" cap="none">
              <a:solidFill>
                <a:schemeClr val="lt1"/>
              </a:solidFill>
              <a:latin typeface="Century Gothic"/>
              <a:ea typeface="Century Gothic"/>
              <a:cs typeface="Century Gothic"/>
              <a:sym typeface="Century Gothic"/>
            </a:endParaRPr>
          </a:p>
          <a:p>
            <a:pPr indent="-254000" lvl="0" marL="342900" marR="0" rtl="0" algn="l">
              <a:lnSpc>
                <a:spcPct val="90000"/>
              </a:lnSpc>
              <a:spcBef>
                <a:spcPts val="0"/>
              </a:spcBef>
              <a:spcAft>
                <a:spcPts val="0"/>
              </a:spcAft>
              <a:buClr>
                <a:schemeClr val="lt1"/>
              </a:buClr>
              <a:buSzPts val="1400"/>
              <a:buFont typeface="Arial"/>
              <a:buNone/>
            </a:pPr>
            <a:r>
              <a:t/>
            </a:r>
            <a:endParaRPr sz="1400" cap="none">
              <a:solidFill>
                <a:schemeClr val="lt1"/>
              </a:solidFill>
              <a:latin typeface="Century Gothic"/>
              <a:ea typeface="Century Gothic"/>
              <a:cs typeface="Century Gothic"/>
              <a:sym typeface="Century Gothic"/>
            </a:endParaRPr>
          </a:p>
          <a:p>
            <a:pPr indent="-342900" lvl="0" marL="342900" marR="0" rtl="0" algn="l">
              <a:lnSpc>
                <a:spcPct val="90000"/>
              </a:lnSpc>
              <a:spcBef>
                <a:spcPts val="0"/>
              </a:spcBef>
              <a:spcAft>
                <a:spcPts val="0"/>
              </a:spcAft>
              <a:buClr>
                <a:schemeClr val="lt1"/>
              </a:buClr>
              <a:buSzPts val="1400"/>
              <a:buFont typeface="Arial"/>
              <a:buChar char="•"/>
            </a:pPr>
            <a:r>
              <a:rPr lang="en-ID" sz="1400" cap="none">
                <a:solidFill>
                  <a:schemeClr val="lt1"/>
                </a:solidFill>
                <a:latin typeface="Century Gothic"/>
                <a:ea typeface="Century Gothic"/>
                <a:cs typeface="Century Gothic"/>
                <a:sym typeface="Century Gothic"/>
              </a:rPr>
              <a:t>JIKA SOAL SUDAH TERJAWAB 5 MAKA AKAN MUNCUL HASIL LULUS ATAU TIDAKNYA KUIS</a:t>
            </a:r>
            <a:endParaRPr sz="1400" cap="none">
              <a:solidFill>
                <a:schemeClr val="lt1"/>
              </a:solidFill>
              <a:latin typeface="Century Gothic"/>
              <a:ea typeface="Century Gothic"/>
              <a:cs typeface="Century Gothic"/>
              <a:sym typeface="Century Gothic"/>
            </a:endParaRPr>
          </a:p>
          <a:p>
            <a:pPr indent="-254000" lvl="0" marL="342900" marR="0" rtl="0" algn="l">
              <a:lnSpc>
                <a:spcPct val="90000"/>
              </a:lnSpc>
              <a:spcBef>
                <a:spcPts val="0"/>
              </a:spcBef>
              <a:spcAft>
                <a:spcPts val="0"/>
              </a:spcAft>
              <a:buClr>
                <a:schemeClr val="lt1"/>
              </a:buClr>
              <a:buSzPts val="1400"/>
              <a:buFont typeface="Arial"/>
              <a:buNone/>
            </a:pPr>
            <a:r>
              <a:t/>
            </a:r>
            <a:endParaRPr sz="1400" cap="none">
              <a:solidFill>
                <a:schemeClr val="lt1"/>
              </a:solidFill>
              <a:latin typeface="Century Gothic"/>
              <a:ea typeface="Century Gothic"/>
              <a:cs typeface="Century Gothic"/>
              <a:sym typeface="Century Gothic"/>
            </a:endParaRPr>
          </a:p>
          <a:p>
            <a:pPr indent="-342900" lvl="0" marL="342900" marR="0" rtl="0" algn="l">
              <a:lnSpc>
                <a:spcPct val="90000"/>
              </a:lnSpc>
              <a:spcBef>
                <a:spcPts val="0"/>
              </a:spcBef>
              <a:spcAft>
                <a:spcPts val="0"/>
              </a:spcAft>
              <a:buClr>
                <a:schemeClr val="lt1"/>
              </a:buClr>
              <a:buSzPts val="1400"/>
              <a:buFont typeface="Arial"/>
              <a:buChar char="•"/>
            </a:pPr>
            <a:r>
              <a:rPr lang="en-ID" sz="1400" cap="none">
                <a:solidFill>
                  <a:schemeClr val="lt1"/>
                </a:solidFill>
                <a:latin typeface="Century Gothic"/>
                <a:ea typeface="Century Gothic"/>
                <a:cs typeface="Century Gothic"/>
                <a:sym typeface="Century Gothic"/>
              </a:rPr>
              <a:t>JIKA TIDAK AKAN MUNCUL TAMPILAN MENGULANG</a:t>
            </a:r>
            <a:endParaRPr sz="1400" cap="none">
              <a:solidFill>
                <a:schemeClr val="lt1"/>
              </a:solidFill>
              <a:latin typeface="Century Gothic"/>
              <a:ea typeface="Century Gothic"/>
              <a:cs typeface="Century Gothic"/>
              <a:sym typeface="Century Gothic"/>
            </a:endParaRPr>
          </a:p>
        </p:txBody>
      </p:sp>
    </p:spTree>
  </p:cSld>
  <p:clrMapOvr>
    <a:masterClrMapping/>
  </p:clrMapOvr>
  <p:transition spd="med">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6"/>
          <p:cNvSpPr txBox="1"/>
          <p:nvPr>
            <p:ph type="title"/>
          </p:nvPr>
        </p:nvSpPr>
        <p:spPr>
          <a:xfrm>
            <a:off x="1790700" y="639315"/>
            <a:ext cx="8610600" cy="12930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D"/>
              <a:t>SOURCE CODE TAMBAHAN</a:t>
            </a:r>
            <a:endParaRPr b="1"/>
          </a:p>
        </p:txBody>
      </p:sp>
      <p:sp>
        <p:nvSpPr>
          <p:cNvPr id="299" name="Google Shape;299;p26"/>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lt1"/>
              </a:buClr>
              <a:buSzPct val="100000"/>
              <a:buChar char="•"/>
            </a:pPr>
            <a:r>
              <a:rPr lang="en-ID"/>
              <a:t>Fungsi data array, Kami menggunakan data array untuk menampilkan soal dan pilihan jawaban</a:t>
            </a:r>
            <a:endParaRPr/>
          </a:p>
          <a:p>
            <a:pPr indent="-130810" lvl="0" marL="228600" rtl="0" algn="l">
              <a:lnSpc>
                <a:spcPct val="90000"/>
              </a:lnSpc>
              <a:spcBef>
                <a:spcPts val="1000"/>
              </a:spcBef>
              <a:spcAft>
                <a:spcPts val="0"/>
              </a:spcAft>
              <a:buClr>
                <a:schemeClr val="lt1"/>
              </a:buClr>
              <a:buSzPct val="100000"/>
              <a:buNone/>
            </a:pPr>
            <a:r>
              <a:t/>
            </a:r>
            <a:endParaRPr/>
          </a:p>
          <a:p>
            <a:pPr indent="-228600" lvl="0" marL="228600" rtl="0" algn="l">
              <a:lnSpc>
                <a:spcPct val="90000"/>
              </a:lnSpc>
              <a:spcBef>
                <a:spcPts val="1000"/>
              </a:spcBef>
              <a:spcAft>
                <a:spcPts val="0"/>
              </a:spcAft>
              <a:buClr>
                <a:schemeClr val="lt1"/>
              </a:buClr>
              <a:buSzPct val="100000"/>
              <a:buChar char="•"/>
            </a:pPr>
            <a:r>
              <a:rPr lang="en-ID"/>
              <a:t>Data array berupa [‘isi’,’isi2], jika ingin menggunakan maka formatnya variable[0]</a:t>
            </a:r>
            <a:endParaRPr/>
          </a:p>
          <a:p>
            <a:pPr indent="-130810" lvl="0" marL="228600" rtl="0" algn="l">
              <a:lnSpc>
                <a:spcPct val="90000"/>
              </a:lnSpc>
              <a:spcBef>
                <a:spcPts val="1000"/>
              </a:spcBef>
              <a:spcAft>
                <a:spcPts val="0"/>
              </a:spcAft>
              <a:buClr>
                <a:schemeClr val="lt1"/>
              </a:buClr>
              <a:buSzPct val="100000"/>
              <a:buNone/>
            </a:pPr>
            <a:r>
              <a:t/>
            </a:r>
            <a:endParaRPr/>
          </a:p>
          <a:p>
            <a:pPr indent="-228600" lvl="0" marL="228600" rtl="0" algn="l">
              <a:lnSpc>
                <a:spcPct val="90000"/>
              </a:lnSpc>
              <a:spcBef>
                <a:spcPts val="1000"/>
              </a:spcBef>
              <a:spcAft>
                <a:spcPts val="0"/>
              </a:spcAft>
              <a:buClr>
                <a:schemeClr val="lt1"/>
              </a:buClr>
              <a:buSzPct val="100000"/>
              <a:buChar char="•"/>
            </a:pPr>
            <a:r>
              <a:rPr lang="en-ID"/>
              <a:t>Format data array dimulai dari angka 0</a:t>
            </a:r>
            <a:endParaRPr/>
          </a:p>
          <a:p>
            <a:pPr indent="-130810" lvl="0" marL="228600" rtl="0" algn="l">
              <a:lnSpc>
                <a:spcPct val="90000"/>
              </a:lnSpc>
              <a:spcBef>
                <a:spcPts val="1000"/>
              </a:spcBef>
              <a:spcAft>
                <a:spcPts val="0"/>
              </a:spcAft>
              <a:buClr>
                <a:schemeClr val="lt1"/>
              </a:buClr>
              <a:buSzPct val="100000"/>
              <a:buNone/>
            </a:pPr>
            <a:r>
              <a:t/>
            </a:r>
            <a:endParaRPr/>
          </a:p>
          <a:p>
            <a:pPr indent="-228600" lvl="0" marL="228600" rtl="0" algn="l">
              <a:lnSpc>
                <a:spcPct val="90000"/>
              </a:lnSpc>
              <a:spcBef>
                <a:spcPts val="1000"/>
              </a:spcBef>
              <a:spcAft>
                <a:spcPts val="0"/>
              </a:spcAft>
              <a:buClr>
                <a:schemeClr val="lt1"/>
              </a:buClr>
              <a:buSzPct val="100000"/>
              <a:buChar char="•"/>
            </a:pPr>
            <a:r>
              <a:rPr lang="en-ID"/>
              <a:t>Fungsi Global yaitu perintah yang digunakan untuk menjadikan suatu perintah menjadi global atau mencakup keseluruhan projek </a:t>
            </a:r>
            <a:endParaRPr/>
          </a:p>
          <a:p>
            <a:pPr indent="-130810" lvl="0" marL="228600" rtl="0" algn="l">
              <a:lnSpc>
                <a:spcPct val="90000"/>
              </a:lnSpc>
              <a:spcBef>
                <a:spcPts val="1000"/>
              </a:spcBef>
              <a:spcAft>
                <a:spcPts val="0"/>
              </a:spcAft>
              <a:buClr>
                <a:schemeClr val="lt1"/>
              </a:buClr>
              <a:buSzPct val="100000"/>
              <a:buNone/>
            </a:pPr>
            <a:r>
              <a:t/>
            </a:r>
            <a:endParaRPr/>
          </a:p>
          <a:p>
            <a:pPr indent="-228600" lvl="0" marL="228600" rtl="0" algn="l">
              <a:lnSpc>
                <a:spcPct val="90000"/>
              </a:lnSpc>
              <a:spcBef>
                <a:spcPts val="1000"/>
              </a:spcBef>
              <a:spcAft>
                <a:spcPts val="0"/>
              </a:spcAft>
              <a:buClr>
                <a:schemeClr val="lt1"/>
              </a:buClr>
              <a:buSzPct val="100000"/>
              <a:buChar char="•"/>
            </a:pPr>
            <a:r>
              <a:rPr lang="en-ID"/>
              <a:t>Global.count adalah perintah yang menjadikan count secara keseluruhan projek. Count yang dimaksud adalah poin</a:t>
            </a:r>
            <a:endParaRPr/>
          </a:p>
          <a:p>
            <a:pPr indent="-130810" lvl="0" marL="228600" rtl="0" algn="l">
              <a:lnSpc>
                <a:spcPct val="90000"/>
              </a:lnSpc>
              <a:spcBef>
                <a:spcPts val="1000"/>
              </a:spcBef>
              <a:spcAft>
                <a:spcPts val="0"/>
              </a:spcAft>
              <a:buClr>
                <a:schemeClr val="lt1"/>
              </a:buClr>
              <a:buSzPct val="100000"/>
              <a:buNone/>
            </a:pPr>
            <a:r>
              <a:t/>
            </a:r>
            <a:endParaRPr/>
          </a:p>
          <a:p>
            <a:pPr indent="-228600" lvl="0" marL="228600" rtl="0" algn="l">
              <a:lnSpc>
                <a:spcPct val="90000"/>
              </a:lnSpc>
              <a:spcBef>
                <a:spcPts val="1000"/>
              </a:spcBef>
              <a:spcAft>
                <a:spcPts val="0"/>
              </a:spcAft>
              <a:buClr>
                <a:schemeClr val="lt1"/>
              </a:buClr>
              <a:buSzPct val="100000"/>
              <a:buChar char="•"/>
            </a:pPr>
            <a:r>
              <a:rPr lang="en-ID"/>
              <a:t>Ketika jawaban benar maka poin akan bertambah 1</a:t>
            </a:r>
            <a:endParaRPr/>
          </a:p>
          <a:p>
            <a:pPr indent="0" lvl="1" marL="457200" rtl="0" algn="l">
              <a:lnSpc>
                <a:spcPct val="90000"/>
              </a:lnSpc>
              <a:spcBef>
                <a:spcPts val="500"/>
              </a:spcBef>
              <a:spcAft>
                <a:spcPts val="0"/>
              </a:spcAft>
              <a:buClr>
                <a:schemeClr val="lt1"/>
              </a:buClr>
              <a:buSzPct val="100000"/>
              <a:buNone/>
            </a:pPr>
            <a:r>
              <a:rPr lang="en-ID"/>
              <a:t>Contoh : </a:t>
            </a:r>
            <a:r>
              <a:rPr b="0" i="0" lang="en-ID" sz="2000" u="none" cap="none" strike="noStrike">
                <a:solidFill>
                  <a:srgbClr val="CC7832"/>
                </a:solidFill>
                <a:latin typeface="JetBrains Mono"/>
                <a:ea typeface="JetBrains Mono"/>
                <a:cs typeface="JetBrains Mono"/>
                <a:sym typeface="JetBrains Mono"/>
              </a:rPr>
              <a:t>global </a:t>
            </a:r>
            <a:r>
              <a:rPr b="0" i="0" lang="en-ID" sz="2000" u="none" cap="none" strike="noStrike">
                <a:solidFill>
                  <a:srgbClr val="A9B7C6"/>
                </a:solidFill>
                <a:latin typeface="JetBrains Mono"/>
                <a:ea typeface="JetBrains Mono"/>
                <a:cs typeface="JetBrains Mono"/>
                <a:sym typeface="JetBrains Mono"/>
              </a:rPr>
              <a:t>count</a:t>
            </a:r>
            <a:br>
              <a:rPr b="0" i="0" lang="en-ID" sz="2000" u="none" cap="none" strike="noStrike">
                <a:solidFill>
                  <a:srgbClr val="A9B7C6"/>
                </a:solidFill>
                <a:latin typeface="JetBrains Mono"/>
                <a:ea typeface="JetBrains Mono"/>
                <a:cs typeface="JetBrains Mono"/>
                <a:sym typeface="JetBrains Mono"/>
              </a:rPr>
            </a:br>
            <a:r>
              <a:rPr b="0" i="0" lang="en-ID" sz="2000" u="none" cap="none" strike="noStrike">
                <a:solidFill>
                  <a:srgbClr val="A9B7C6"/>
                </a:solidFill>
                <a:latin typeface="JetBrains Mono"/>
                <a:ea typeface="JetBrains Mono"/>
                <a:cs typeface="JetBrains Mono"/>
                <a:sym typeface="JetBrains Mono"/>
              </a:rPr>
              <a:t>	            </a:t>
            </a:r>
            <a:r>
              <a:rPr b="0" i="0" lang="en-ID" sz="2000" u="none" cap="none" strike="noStrike">
                <a:solidFill>
                  <a:srgbClr val="94558D"/>
                </a:solidFill>
                <a:latin typeface="JetBrains Mono"/>
                <a:ea typeface="JetBrains Mono"/>
                <a:cs typeface="JetBrains Mono"/>
                <a:sym typeface="JetBrains Mono"/>
              </a:rPr>
              <a:t>self</a:t>
            </a:r>
            <a:r>
              <a:rPr b="0" i="0" lang="en-ID" sz="2000" u="none" cap="none" strike="noStrike">
                <a:solidFill>
                  <a:srgbClr val="A9B7C6"/>
                </a:solidFill>
                <a:latin typeface="JetBrains Mono"/>
                <a:ea typeface="JetBrains Mono"/>
                <a:cs typeface="JetBrains Mono"/>
                <a:sym typeface="JetBrains Mono"/>
              </a:rPr>
              <a:t>.count+=</a:t>
            </a:r>
            <a:r>
              <a:rPr b="0" i="0" lang="en-ID" sz="2000" u="none" cap="none" strike="noStrike">
                <a:solidFill>
                  <a:srgbClr val="6897BB"/>
                </a:solidFill>
                <a:latin typeface="JetBrains Mono"/>
                <a:ea typeface="JetBrains Mono"/>
                <a:cs typeface="JetBrains Mono"/>
                <a:sym typeface="JetBrains Mono"/>
              </a:rPr>
              <a:t>1</a:t>
            </a:r>
            <a:endParaRPr/>
          </a:p>
          <a:p>
            <a:pPr indent="0" lvl="1" marL="457200" rtl="0" algn="l">
              <a:lnSpc>
                <a:spcPct val="90000"/>
              </a:lnSpc>
              <a:spcBef>
                <a:spcPts val="500"/>
              </a:spcBef>
              <a:spcAft>
                <a:spcPts val="0"/>
              </a:spcAft>
              <a:buClr>
                <a:schemeClr val="lt1"/>
              </a:buClr>
              <a:buSzPct val="100000"/>
              <a:buNone/>
            </a:pPr>
            <a:r>
              <a:t/>
            </a:r>
            <a:endParaRPr b="0" i="0" sz="4800" u="none" cap="none" strike="noStrike">
              <a:solidFill>
                <a:schemeClr val="lt1"/>
              </a:solidFill>
              <a:latin typeface="Arial"/>
              <a:ea typeface="Arial"/>
              <a:cs typeface="Arial"/>
              <a:sym typeface="Arial"/>
            </a:endParaRPr>
          </a:p>
          <a:p>
            <a:pPr indent="0" lvl="1" marL="457200" rtl="0" algn="l">
              <a:lnSpc>
                <a:spcPct val="90000"/>
              </a:lnSpc>
              <a:spcBef>
                <a:spcPts val="500"/>
              </a:spcBef>
              <a:spcAft>
                <a:spcPts val="0"/>
              </a:spcAft>
              <a:buClr>
                <a:schemeClr val="lt1"/>
              </a:buClr>
              <a:buSzPct val="100000"/>
              <a:buNone/>
            </a:pPr>
            <a:r>
              <a:t/>
            </a:r>
            <a:endParaRPr/>
          </a:p>
        </p:txBody>
      </p:sp>
    </p:spTree>
  </p:cSld>
  <p:clrMapOvr>
    <a:masterClrMapping/>
  </p:clrMapOvr>
  <p:transition spd="med">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7"/>
          <p:cNvSpPr txBox="1"/>
          <p:nvPr>
            <p:ph type="title"/>
          </p:nvPr>
        </p:nvSpPr>
        <p:spPr>
          <a:xfrm>
            <a:off x="130629" y="550506"/>
            <a:ext cx="11924522" cy="256591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Algerian"/>
              <a:buNone/>
            </a:pPr>
            <a:r>
              <a:rPr b="1" lang="en-ID" sz="6000">
                <a:latin typeface="Algerian"/>
                <a:ea typeface="Algerian"/>
                <a:cs typeface="Algerian"/>
                <a:sym typeface="Algerian"/>
              </a:rPr>
              <a:t>URUTAN TAMPILAN “APLIKASI”</a:t>
            </a:r>
            <a:endParaRPr b="1" sz="6000">
              <a:latin typeface="Algerian"/>
              <a:ea typeface="Algerian"/>
              <a:cs typeface="Algerian"/>
              <a:sym typeface="Algerian"/>
            </a:endParaRPr>
          </a:p>
        </p:txBody>
      </p:sp>
      <p:sp>
        <p:nvSpPr>
          <p:cNvPr id="305" name="Google Shape;305;p27">
            <a:hlinkClick r:id="rId3"/>
          </p:cNvPr>
          <p:cNvSpPr/>
          <p:nvPr/>
        </p:nvSpPr>
        <p:spPr>
          <a:xfrm>
            <a:off x="4419600" y="3741576"/>
            <a:ext cx="3346580" cy="970383"/>
          </a:xfrm>
          <a:prstGeom prst="rect">
            <a:avLst/>
          </a:prstGeom>
          <a:gradFill>
            <a:gsLst>
              <a:gs pos="0">
                <a:srgbClr val="A9C2D3"/>
              </a:gs>
              <a:gs pos="52000">
                <a:srgbClr val="93B0C5"/>
              </a:gs>
              <a:gs pos="100000">
                <a:srgbClr val="81A4BD"/>
              </a:gs>
            </a:gsLst>
            <a:lin ang="5400000" scaled="0"/>
          </a:grad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D" sz="3200">
                <a:solidFill>
                  <a:schemeClr val="dk1"/>
                </a:solidFill>
                <a:latin typeface="Arial Black"/>
                <a:ea typeface="Arial Black"/>
                <a:cs typeface="Arial Black"/>
                <a:sym typeface="Arial Black"/>
              </a:rPr>
              <a:t>CLICK HERE</a:t>
            </a:r>
            <a:endParaRPr b="1" sz="3200">
              <a:solidFill>
                <a:schemeClr val="dk1"/>
              </a:solidFill>
              <a:latin typeface="Arial Black"/>
              <a:ea typeface="Arial Black"/>
              <a:cs typeface="Arial Black"/>
              <a:sym typeface="Arial Black"/>
            </a:endParaRPr>
          </a:p>
        </p:txBody>
      </p:sp>
    </p:spTree>
  </p:cSld>
  <p:clrMapOvr>
    <a:masterClrMapping/>
  </p:clrMapOvr>
  <p:transition spd="slow" p14:dur="800">
    <p:circl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8"/>
          <p:cNvSpPr txBox="1"/>
          <p:nvPr>
            <p:ph type="ctrTitle"/>
          </p:nvPr>
        </p:nvSpPr>
        <p:spPr>
          <a:xfrm>
            <a:off x="469640" y="1259633"/>
            <a:ext cx="11252719" cy="109057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Algerian"/>
              <a:buNone/>
            </a:pPr>
            <a:r>
              <a:rPr lang="en-ID">
                <a:latin typeface="Algerian"/>
                <a:ea typeface="Algerian"/>
                <a:cs typeface="Algerian"/>
                <a:sym typeface="Algerian"/>
              </a:rPr>
              <a:t>RUNNING “PROGRAM PYTHON”</a:t>
            </a:r>
            <a:endParaRPr>
              <a:latin typeface="Algerian"/>
              <a:ea typeface="Algerian"/>
              <a:cs typeface="Algerian"/>
              <a:sym typeface="Algerian"/>
            </a:endParaRPr>
          </a:p>
        </p:txBody>
      </p:sp>
      <p:sp>
        <p:nvSpPr>
          <p:cNvPr id="311" name="Google Shape;311;p28">
            <a:hlinkClick r:id="rId3"/>
          </p:cNvPr>
          <p:cNvSpPr/>
          <p:nvPr/>
        </p:nvSpPr>
        <p:spPr>
          <a:xfrm>
            <a:off x="4422709" y="3429000"/>
            <a:ext cx="3346580" cy="970383"/>
          </a:xfrm>
          <a:prstGeom prst="rect">
            <a:avLst/>
          </a:prstGeom>
          <a:gradFill>
            <a:gsLst>
              <a:gs pos="0">
                <a:srgbClr val="A9C2D3"/>
              </a:gs>
              <a:gs pos="52000">
                <a:srgbClr val="93B0C5"/>
              </a:gs>
              <a:gs pos="100000">
                <a:srgbClr val="81A4BD"/>
              </a:gs>
            </a:gsLst>
            <a:lin ang="5400000" scaled="0"/>
          </a:grad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D" sz="3200">
                <a:solidFill>
                  <a:schemeClr val="dk1"/>
                </a:solidFill>
                <a:latin typeface="Arial Black"/>
                <a:ea typeface="Arial Black"/>
                <a:cs typeface="Arial Black"/>
                <a:sym typeface="Arial Black"/>
              </a:rPr>
              <a:t>CLICK HERE</a:t>
            </a:r>
            <a:endParaRPr b="1" sz="3200">
              <a:solidFill>
                <a:schemeClr val="dk1"/>
              </a:solidFill>
              <a:latin typeface="Arial Black"/>
              <a:ea typeface="Arial Black"/>
              <a:cs typeface="Arial Black"/>
              <a:sym typeface="Arial Black"/>
            </a:endParaRPr>
          </a:p>
        </p:txBody>
      </p:sp>
    </p:spTree>
  </p:cSld>
  <p:clrMapOvr>
    <a:masterClrMapping/>
  </p:clrMapOvr>
  <p:transition spd="slow" p14:dur="800">
    <p:circl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9"/>
          <p:cNvSpPr txBox="1"/>
          <p:nvPr>
            <p:ph type="title"/>
          </p:nvPr>
        </p:nvSpPr>
        <p:spPr>
          <a:xfrm>
            <a:off x="838200" y="318472"/>
            <a:ext cx="10515600"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ID"/>
              <a:t>KESIMPULAN</a:t>
            </a:r>
            <a:endParaRPr/>
          </a:p>
        </p:txBody>
      </p:sp>
      <p:sp>
        <p:nvSpPr>
          <p:cNvPr id="317" name="Google Shape;317;p29"/>
          <p:cNvSpPr txBox="1"/>
          <p:nvPr>
            <p:ph idx="1" type="body"/>
          </p:nvPr>
        </p:nvSpPr>
        <p:spPr>
          <a:xfrm>
            <a:off x="533400" y="1564753"/>
            <a:ext cx="10820400" cy="45746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ID"/>
              <a:t>Pembuatan aplikasi Rancang Bangun Sistem Informasi Data Science di bidang mata pelajaran bertujuan untuk mempermudah Mahasiswa/I untuk latihan soal dan jawaban pilihan ganda. Rancang Bangun Sistem Informasi Data Science di bidang mata pelajaran ini mampu untuk memberikan efektif berlatih soal untuk menghadapi ujian. Secara garis besar, berdasarkan hasil perancangan dan pembuatan aplikasi untuk Rancang Bangun Sistem Informasi Data Science di bidang mata pelajaran yang telah dilakukan</a:t>
            </a:r>
            <a:endParaRPr/>
          </a:p>
          <a:p>
            <a:pPr indent="-228600" lvl="0" marL="228600" rtl="0" algn="l">
              <a:lnSpc>
                <a:spcPct val="90000"/>
              </a:lnSpc>
              <a:spcBef>
                <a:spcPts val="1000"/>
              </a:spcBef>
              <a:spcAft>
                <a:spcPts val="0"/>
              </a:spcAft>
              <a:buClr>
                <a:schemeClr val="lt1"/>
              </a:buClr>
              <a:buSzPts val="2200"/>
              <a:buChar char="•"/>
            </a:pPr>
            <a:r>
              <a:rPr lang="en-ID"/>
              <a:t>Dengan menggunakan system ini, maka Mahasiswa/I dapat terus berlatih soal untuk menghadapi ujian agar semakin siap dalam ujian yang sesungguhnya</a:t>
            </a:r>
            <a:endParaRPr/>
          </a:p>
          <a:p>
            <a:pPr indent="-228600" lvl="0" marL="228600" rtl="0" algn="l">
              <a:lnSpc>
                <a:spcPct val="90000"/>
              </a:lnSpc>
              <a:spcBef>
                <a:spcPts val="1000"/>
              </a:spcBef>
              <a:spcAft>
                <a:spcPts val="0"/>
              </a:spcAft>
              <a:buClr>
                <a:schemeClr val="lt1"/>
              </a:buClr>
              <a:buSzPts val="2200"/>
              <a:buChar char="•"/>
            </a:pPr>
            <a:r>
              <a:rPr lang="en-ID"/>
              <a:t>Kami membuat system agar mudah di gunakan dan di pahami bagi para pengguna atau user</a:t>
            </a:r>
            <a:endParaRPr/>
          </a:p>
        </p:txBody>
      </p: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
          <p:cNvSpPr txBox="1"/>
          <p:nvPr>
            <p:ph type="title"/>
          </p:nvPr>
        </p:nvSpPr>
        <p:spPr>
          <a:xfrm>
            <a:off x="0" y="66675"/>
            <a:ext cx="12192000" cy="6648450"/>
          </a:xfrm>
          <a:prstGeom prst="rect">
            <a:avLst/>
          </a:prstGeom>
          <a:noFill/>
          <a:ln>
            <a:noFill/>
          </a:ln>
        </p:spPr>
        <p:txBody>
          <a:bodyPr anchorCtr="0" anchor="ctr" bIns="45700" lIns="91425" spcFirstLastPara="1" rIns="91425" wrap="square" tIns="45700">
            <a:noAutofit/>
          </a:bodyPr>
          <a:lstStyle/>
          <a:p>
            <a:pPr indent="-274320" lvl="0" marL="274320" rtl="0" algn="ctr">
              <a:lnSpc>
                <a:spcPct val="150000"/>
              </a:lnSpc>
              <a:spcBef>
                <a:spcPts val="0"/>
              </a:spcBef>
              <a:spcAft>
                <a:spcPts val="0"/>
              </a:spcAft>
              <a:buClr>
                <a:schemeClr val="lt1"/>
              </a:buClr>
              <a:buSzPts val="6600"/>
              <a:buFont typeface="Sorts Mill Goudy"/>
              <a:buNone/>
            </a:pPr>
            <a:r>
              <a:rPr b="1" lang="en-ID" sz="6600">
                <a:latin typeface="Sorts Mill Goudy"/>
                <a:ea typeface="Sorts Mill Goudy"/>
                <a:cs typeface="Sorts Mill Goudy"/>
                <a:sym typeface="Sorts Mill Goudy"/>
              </a:rPr>
              <a:t>“PORTAL KUIS BSI”</a:t>
            </a:r>
            <a:br>
              <a:rPr b="1" lang="en-ID" sz="6600">
                <a:latin typeface="Sorts Mill Goudy"/>
                <a:ea typeface="Sorts Mill Goudy"/>
                <a:cs typeface="Sorts Mill Goudy"/>
                <a:sym typeface="Sorts Mill Goudy"/>
              </a:rPr>
            </a:br>
            <a:r>
              <a:rPr b="1" lang="en-ID" sz="6600">
                <a:latin typeface="Sorts Mill Goudy"/>
                <a:ea typeface="Sorts Mill Goudy"/>
                <a:cs typeface="Sorts Mill Goudy"/>
                <a:sym typeface="Sorts Mill Goudy"/>
              </a:rPr>
              <a:t>MATA PELAJARAN</a:t>
            </a:r>
            <a:br>
              <a:rPr b="1" lang="en-ID" sz="6600">
                <a:latin typeface="Sorts Mill Goudy"/>
                <a:ea typeface="Sorts Mill Goudy"/>
                <a:cs typeface="Sorts Mill Goudy"/>
                <a:sym typeface="Sorts Mill Goudy"/>
              </a:rPr>
            </a:br>
            <a:r>
              <a:rPr b="1" lang="en-ID" sz="6600">
                <a:latin typeface="Sorts Mill Goudy"/>
                <a:ea typeface="Sorts Mill Goudy"/>
                <a:cs typeface="Sorts Mill Goudy"/>
                <a:sym typeface="Sorts Mill Goudy"/>
              </a:rPr>
              <a:t>MATEMATIKA DAN IPA</a:t>
            </a:r>
            <a:endParaRPr sz="6600">
              <a:latin typeface="Sorts Mill Goudy"/>
              <a:ea typeface="Sorts Mill Goudy"/>
              <a:cs typeface="Sorts Mill Goudy"/>
              <a:sym typeface="Sorts Mill Goudy"/>
            </a:endParaRPr>
          </a:p>
        </p:txBody>
      </p:sp>
    </p:spTree>
  </p:cSld>
  <p:clrMapOvr>
    <a:masterClrMapping/>
  </p:clrMapOvr>
  <mc:AlternateContent>
    <mc:Choice Requires="p14">
      <p:transition spd="slow" p14:dur="3400">
        <p14:reveal dir="l"/>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idx="1" type="body"/>
          </p:nvPr>
        </p:nvSpPr>
        <p:spPr>
          <a:xfrm>
            <a:off x="685800" y="1502229"/>
            <a:ext cx="10820400" cy="4897431"/>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None/>
            </a:pPr>
            <a:r>
              <a:rPr b="1" lang="en-ID" sz="4000"/>
              <a:t>“MAKSUD DAN TUJUAN”</a:t>
            </a:r>
            <a:endParaRPr/>
          </a:p>
          <a:p>
            <a:pPr indent="0" lvl="0" marL="0" rtl="0" algn="l">
              <a:lnSpc>
                <a:spcPct val="90000"/>
              </a:lnSpc>
              <a:spcBef>
                <a:spcPts val="1000"/>
              </a:spcBef>
              <a:spcAft>
                <a:spcPts val="0"/>
              </a:spcAft>
              <a:buClr>
                <a:schemeClr val="lt1"/>
              </a:buClr>
              <a:buSzPts val="2200"/>
              <a:buNone/>
            </a:pPr>
            <a:r>
              <a:t/>
            </a:r>
            <a:endParaRPr/>
          </a:p>
          <a:p>
            <a:pPr indent="0" lvl="0" marL="0" rtl="0" algn="l">
              <a:lnSpc>
                <a:spcPct val="90000"/>
              </a:lnSpc>
              <a:spcBef>
                <a:spcPts val="1000"/>
              </a:spcBef>
              <a:spcAft>
                <a:spcPts val="0"/>
              </a:spcAft>
              <a:buClr>
                <a:schemeClr val="lt1"/>
              </a:buClr>
              <a:buSzPts val="2800"/>
              <a:buNone/>
            </a:pPr>
            <a:r>
              <a:rPr lang="en-ID" sz="2800"/>
              <a:t>Maksud dan tujuan dari project “PORTAL KUIS BSI DENGAN PILIHAN MATA PELAJARAN MATEMATIKA ATAU IPA” Adalah : </a:t>
            </a:r>
            <a:endParaRPr sz="2800"/>
          </a:p>
          <a:p>
            <a:pPr indent="0" lvl="0" marL="0" rtl="0" algn="l">
              <a:lnSpc>
                <a:spcPct val="90000"/>
              </a:lnSpc>
              <a:spcBef>
                <a:spcPts val="1000"/>
              </a:spcBef>
              <a:spcAft>
                <a:spcPts val="0"/>
              </a:spcAft>
              <a:buClr>
                <a:schemeClr val="lt1"/>
              </a:buClr>
              <a:buSzPts val="2800"/>
              <a:buNone/>
            </a:pPr>
            <a:r>
              <a:t/>
            </a:r>
            <a:endParaRPr sz="2800"/>
          </a:p>
          <a:p>
            <a:pPr indent="0" lvl="1" marL="457200" rtl="0" algn="l">
              <a:lnSpc>
                <a:spcPct val="90000"/>
              </a:lnSpc>
              <a:spcBef>
                <a:spcPts val="500"/>
              </a:spcBef>
              <a:spcAft>
                <a:spcPts val="0"/>
              </a:spcAft>
              <a:buClr>
                <a:schemeClr val="lt1"/>
              </a:buClr>
              <a:buSzPts val="2800"/>
              <a:buNone/>
            </a:pPr>
            <a:r>
              <a:rPr lang="en-ID" sz="2800"/>
              <a:t>Untuk melatih para mahasiswa/i dalam menjawab soal kuis pilihan ganda dan teliti dalam memilih jawaban. Project ini dibuat untuk memenuhi Nilai Final Project Matakuliah Dasar Pemrograman.</a:t>
            </a:r>
            <a:endParaRPr/>
          </a:p>
        </p:txBody>
      </p:sp>
    </p:spTree>
  </p:cSld>
  <p:clrMapOvr>
    <a:masterClrMapping/>
  </p:clrMapOvr>
  <mc:AlternateContent>
    <mc:Choice Requires="p14">
      <p:transition spd="slow" p14:dur="1250">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5"/>
          <p:cNvSpPr txBox="1"/>
          <p:nvPr>
            <p:ph idx="1" type="body"/>
          </p:nvPr>
        </p:nvSpPr>
        <p:spPr>
          <a:xfrm>
            <a:off x="685800" y="513184"/>
            <a:ext cx="10820400" cy="5705501"/>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lt1"/>
              </a:buClr>
              <a:buSzPts val="4000"/>
              <a:buNone/>
            </a:pPr>
            <a:r>
              <a:rPr b="1" lang="en-ID" sz="4000"/>
              <a:t>“DETAIL ISI TEMA PROJECT”</a:t>
            </a:r>
            <a:endParaRPr/>
          </a:p>
          <a:p>
            <a:pPr indent="0" lvl="0" marL="0" rtl="0" algn="l">
              <a:lnSpc>
                <a:spcPct val="90000"/>
              </a:lnSpc>
              <a:spcBef>
                <a:spcPts val="1000"/>
              </a:spcBef>
              <a:spcAft>
                <a:spcPts val="0"/>
              </a:spcAft>
              <a:buClr>
                <a:schemeClr val="lt1"/>
              </a:buClr>
              <a:buSzPts val="2200"/>
              <a:buNone/>
            </a:pPr>
            <a:r>
              <a:t/>
            </a:r>
            <a:endParaRPr/>
          </a:p>
          <a:p>
            <a:pPr indent="-457200" lvl="0" marL="457200" rtl="0" algn="l">
              <a:lnSpc>
                <a:spcPct val="90000"/>
              </a:lnSpc>
              <a:spcBef>
                <a:spcPts val="1000"/>
              </a:spcBef>
              <a:spcAft>
                <a:spcPts val="0"/>
              </a:spcAft>
              <a:buClr>
                <a:schemeClr val="lt1"/>
              </a:buClr>
              <a:buSzPts val="2200"/>
              <a:buAutoNum type="arabicPeriod"/>
            </a:pPr>
            <a:r>
              <a:rPr lang="en-ID"/>
              <a:t>MENU TAMPILAN AWAL (PORTAL)</a:t>
            </a:r>
            <a:endParaRPr/>
          </a:p>
          <a:p>
            <a:pPr indent="-457200" lvl="0" marL="457200" rtl="0" algn="l">
              <a:lnSpc>
                <a:spcPct val="90000"/>
              </a:lnSpc>
              <a:spcBef>
                <a:spcPts val="1000"/>
              </a:spcBef>
              <a:spcAft>
                <a:spcPts val="0"/>
              </a:spcAft>
              <a:buClr>
                <a:schemeClr val="lt1"/>
              </a:buClr>
              <a:buSzPts val="2200"/>
              <a:buAutoNum type="arabicPeriod"/>
            </a:pPr>
            <a:r>
              <a:rPr lang="en-ID"/>
              <a:t>TAMPILAN MENU LOGIN NAMA &amp; NIM</a:t>
            </a:r>
            <a:endParaRPr/>
          </a:p>
          <a:p>
            <a:pPr indent="-457200" lvl="0" marL="457200" rtl="0" algn="l">
              <a:lnSpc>
                <a:spcPct val="90000"/>
              </a:lnSpc>
              <a:spcBef>
                <a:spcPts val="1000"/>
              </a:spcBef>
              <a:spcAft>
                <a:spcPts val="0"/>
              </a:spcAft>
              <a:buClr>
                <a:schemeClr val="lt1"/>
              </a:buClr>
              <a:buSzPts val="2200"/>
              <a:buAutoNum type="arabicPeriod"/>
            </a:pPr>
            <a:r>
              <a:rPr lang="en-ID"/>
              <a:t>PILIHAN SOAL MATEMATIKA ATAU IPA</a:t>
            </a:r>
            <a:endParaRPr/>
          </a:p>
          <a:p>
            <a:pPr indent="-457200" lvl="0" marL="457200" rtl="0" algn="l">
              <a:lnSpc>
                <a:spcPct val="90000"/>
              </a:lnSpc>
              <a:spcBef>
                <a:spcPts val="1000"/>
              </a:spcBef>
              <a:spcAft>
                <a:spcPts val="0"/>
              </a:spcAft>
              <a:buClr>
                <a:schemeClr val="lt1"/>
              </a:buClr>
              <a:buSzPts val="2200"/>
              <a:buAutoNum type="arabicPeriod"/>
            </a:pPr>
            <a:r>
              <a:rPr lang="en-ID"/>
              <a:t>TAMPILAN PENGERJAAN SOAL</a:t>
            </a:r>
            <a:endParaRPr/>
          </a:p>
          <a:p>
            <a:pPr indent="-457200" lvl="0" marL="457200" rtl="0" algn="l">
              <a:lnSpc>
                <a:spcPct val="90000"/>
              </a:lnSpc>
              <a:spcBef>
                <a:spcPts val="1000"/>
              </a:spcBef>
              <a:spcAft>
                <a:spcPts val="0"/>
              </a:spcAft>
              <a:buClr>
                <a:schemeClr val="lt1"/>
              </a:buClr>
              <a:buSzPts val="2200"/>
              <a:buAutoNum type="arabicPeriod"/>
            </a:pPr>
            <a:r>
              <a:rPr lang="en-ID"/>
              <a:t>MENAMPILKAN HASIL / SKOR PENGERJAAAN SOAL, SETIAP SOAL BERNILAI 20</a:t>
            </a:r>
            <a:endParaRPr/>
          </a:p>
          <a:p>
            <a:pPr indent="-457200" lvl="0" marL="457200" rtl="0" algn="l">
              <a:lnSpc>
                <a:spcPct val="90000"/>
              </a:lnSpc>
              <a:spcBef>
                <a:spcPts val="1000"/>
              </a:spcBef>
              <a:spcAft>
                <a:spcPts val="0"/>
              </a:spcAft>
              <a:buClr>
                <a:schemeClr val="lt1"/>
              </a:buClr>
              <a:buSzPts val="2200"/>
              <a:buAutoNum type="arabicPeriod"/>
            </a:pPr>
            <a:r>
              <a:rPr lang="en-ID"/>
              <a:t>JIKA SKOR MINIMAL 60 POIN ATAU 3 SOAL YANG BENAR  MAKA DINYATAKAN “LULUS/BERHASIL MENYELESAIKAN KUIS”</a:t>
            </a:r>
            <a:endParaRPr/>
          </a:p>
          <a:p>
            <a:pPr indent="-457200" lvl="0" marL="457200" rtl="0" algn="l">
              <a:lnSpc>
                <a:spcPct val="90000"/>
              </a:lnSpc>
              <a:spcBef>
                <a:spcPts val="1000"/>
              </a:spcBef>
              <a:spcAft>
                <a:spcPts val="0"/>
              </a:spcAft>
              <a:buClr>
                <a:schemeClr val="lt1"/>
              </a:buClr>
              <a:buSzPts val="2200"/>
              <a:buAutoNum type="arabicPeriod"/>
            </a:pPr>
            <a:r>
              <a:rPr lang="en-ID"/>
              <a:t>APABILA SKOR DIBAWAH 60 ATAU JUMLAH BENAR KURANG DARI 3, MAKA DINYATAN“TIDAK LULUS/ GAGAL !”</a:t>
            </a:r>
            <a:endParaRPr/>
          </a:p>
          <a:p>
            <a:pPr indent="-457200" lvl="0" marL="457200" rtl="0" algn="l">
              <a:lnSpc>
                <a:spcPct val="90000"/>
              </a:lnSpc>
              <a:spcBef>
                <a:spcPts val="1000"/>
              </a:spcBef>
              <a:spcAft>
                <a:spcPts val="0"/>
              </a:spcAft>
              <a:buClr>
                <a:schemeClr val="lt1"/>
              </a:buClr>
              <a:buSzPts val="2200"/>
              <a:buAutoNum type="arabicPeriod"/>
            </a:pPr>
            <a:r>
              <a:rPr lang="en-ID"/>
              <a:t>JIKA HASIL DARI UJIAN “TIDAK LULUS/ GAGAL !” AKAN TERDAPAT PILIHAN UNTUK DAPAT MENGULANG KUIS ATAU TIDAK</a:t>
            </a:r>
            <a:endParaRPr/>
          </a:p>
          <a:p>
            <a:pPr indent="-457200" lvl="0" marL="457200" rtl="0" algn="l">
              <a:lnSpc>
                <a:spcPct val="90000"/>
              </a:lnSpc>
              <a:spcBef>
                <a:spcPts val="1000"/>
              </a:spcBef>
              <a:spcAft>
                <a:spcPts val="0"/>
              </a:spcAft>
              <a:buClr>
                <a:schemeClr val="lt1"/>
              </a:buClr>
              <a:buSzPts val="2200"/>
              <a:buAutoNum type="arabicPeriod"/>
            </a:pPr>
            <a:r>
              <a:rPr lang="en-ID"/>
              <a:t>JIKA MEMILIH YA, MAKA AKAN DIARAHKAN KEMBALI DALAM PENGERJAAN KUIS. JIKA TIDAK MAKA APLIKASI AKAN KELUAR/SELESAI.</a:t>
            </a:r>
            <a:endParaRPr/>
          </a:p>
          <a:p>
            <a:pPr indent="-88900" lvl="0" marL="228600" rtl="0" algn="l">
              <a:lnSpc>
                <a:spcPct val="90000"/>
              </a:lnSpc>
              <a:spcBef>
                <a:spcPts val="1000"/>
              </a:spcBef>
              <a:spcAft>
                <a:spcPts val="0"/>
              </a:spcAft>
              <a:buClr>
                <a:schemeClr val="lt1"/>
              </a:buClr>
              <a:buSzPts val="2200"/>
              <a:buNone/>
            </a:pPr>
            <a:r>
              <a:t/>
            </a:r>
            <a:endParaRPr/>
          </a:p>
        </p:txBody>
      </p:sp>
    </p:spTree>
  </p:cSld>
  <p:clrMapOvr>
    <a:masterClrMapping/>
  </p:clrMapOvr>
  <mc:AlternateContent>
    <mc:Choice Requires="p14">
      <p:transition spd="slow" p14:dur="1250">
        <p14:flip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txBox="1"/>
          <p:nvPr>
            <p:ph type="title"/>
          </p:nvPr>
        </p:nvSpPr>
        <p:spPr>
          <a:xfrm>
            <a:off x="319087" y="247986"/>
            <a:ext cx="11553825" cy="185140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Algerian"/>
              <a:buNone/>
            </a:pPr>
            <a:r>
              <a:rPr b="1" lang="en-ID" sz="4400">
                <a:latin typeface="Algerian"/>
                <a:ea typeface="Algerian"/>
                <a:cs typeface="Algerian"/>
                <a:sym typeface="Algerian"/>
              </a:rPr>
              <a:t>“KELEBIHAN DAN KEKURANGAN PROGRAM”</a:t>
            </a:r>
            <a:endParaRPr b="1" sz="4400"/>
          </a:p>
        </p:txBody>
      </p:sp>
      <p:sp>
        <p:nvSpPr>
          <p:cNvPr id="170" name="Google Shape;170;p6"/>
          <p:cNvSpPr txBox="1"/>
          <p:nvPr>
            <p:ph idx="1" type="body"/>
          </p:nvPr>
        </p:nvSpPr>
        <p:spPr>
          <a:xfrm>
            <a:off x="685800" y="1688841"/>
            <a:ext cx="11042780" cy="4795935"/>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chemeClr val="lt1"/>
              </a:buClr>
              <a:buSzPct val="100000"/>
              <a:buNone/>
            </a:pPr>
            <a:r>
              <a:rPr lang="en-ID">
                <a:latin typeface="Arial Black"/>
                <a:ea typeface="Arial Black"/>
                <a:cs typeface="Arial Black"/>
                <a:sym typeface="Arial Black"/>
              </a:rPr>
              <a:t>  KELEBIHAN</a:t>
            </a:r>
            <a:r>
              <a:rPr lang="en-ID"/>
              <a:t>		:</a:t>
            </a:r>
            <a:endParaRPr/>
          </a:p>
          <a:p>
            <a:pPr indent="-228600" lvl="0" marL="228600" rtl="0" algn="l">
              <a:lnSpc>
                <a:spcPct val="90000"/>
              </a:lnSpc>
              <a:spcBef>
                <a:spcPts val="1000"/>
              </a:spcBef>
              <a:spcAft>
                <a:spcPts val="0"/>
              </a:spcAft>
              <a:buClr>
                <a:schemeClr val="lt1"/>
              </a:buClr>
              <a:buSzPct val="100000"/>
              <a:buChar char="•"/>
            </a:pPr>
            <a:r>
              <a:rPr lang="en-ID"/>
              <a:t>1. TAMPILAN MENARIK, SEHINGGA USER/PENGGUNA NYAMAN MENGGUNAKANNYA</a:t>
            </a:r>
            <a:endParaRPr/>
          </a:p>
          <a:p>
            <a:pPr indent="-228600" lvl="0" marL="228600" rtl="0" algn="l">
              <a:lnSpc>
                <a:spcPct val="90000"/>
              </a:lnSpc>
              <a:spcBef>
                <a:spcPts val="1000"/>
              </a:spcBef>
              <a:spcAft>
                <a:spcPts val="0"/>
              </a:spcAft>
              <a:buClr>
                <a:schemeClr val="lt1"/>
              </a:buClr>
              <a:buSzPct val="100000"/>
              <a:buChar char="•"/>
            </a:pPr>
            <a:r>
              <a:rPr lang="en-ID"/>
              <a:t>2. DAPAT MEMILIH SOAL ANTARA MATEMATIKA ATAU IPA</a:t>
            </a:r>
            <a:endParaRPr/>
          </a:p>
          <a:p>
            <a:pPr indent="-228600" lvl="0" marL="228600" rtl="0" algn="l">
              <a:lnSpc>
                <a:spcPct val="90000"/>
              </a:lnSpc>
              <a:spcBef>
                <a:spcPts val="1000"/>
              </a:spcBef>
              <a:spcAft>
                <a:spcPts val="0"/>
              </a:spcAft>
              <a:buClr>
                <a:schemeClr val="lt1"/>
              </a:buClr>
              <a:buSzPct val="100000"/>
              <a:buChar char="•"/>
            </a:pPr>
            <a:r>
              <a:rPr lang="en-ID"/>
              <a:t>3. DAPAT MENAMPILKAN HASIL SKOR HASIL JAWABAN</a:t>
            </a:r>
            <a:endParaRPr/>
          </a:p>
          <a:p>
            <a:pPr indent="-228600" lvl="0" marL="228600" rtl="0" algn="l">
              <a:lnSpc>
                <a:spcPct val="90000"/>
              </a:lnSpc>
              <a:spcBef>
                <a:spcPts val="1000"/>
              </a:spcBef>
              <a:spcAft>
                <a:spcPts val="0"/>
              </a:spcAft>
              <a:buClr>
                <a:schemeClr val="lt1"/>
              </a:buClr>
              <a:buSzPct val="100000"/>
              <a:buChar char="•"/>
            </a:pPr>
            <a:r>
              <a:rPr lang="en-ID"/>
              <a:t>4. DAPAT MENGULANG KUIS KEMBALI JIKA SKOR BELUM MENCAPAI MINIMAL</a:t>
            </a:r>
            <a:endParaRPr/>
          </a:p>
          <a:p>
            <a:pPr indent="0" lvl="0" marL="0" rtl="0" algn="l">
              <a:lnSpc>
                <a:spcPct val="90000"/>
              </a:lnSpc>
              <a:spcBef>
                <a:spcPts val="1000"/>
              </a:spcBef>
              <a:spcAft>
                <a:spcPts val="0"/>
              </a:spcAft>
              <a:buClr>
                <a:schemeClr val="lt1"/>
              </a:buClr>
              <a:buSzPct val="100000"/>
              <a:buNone/>
            </a:pPr>
            <a:r>
              <a:t/>
            </a:r>
            <a:endParaRPr/>
          </a:p>
          <a:p>
            <a:pPr indent="0" lvl="0" marL="0" rtl="0" algn="l">
              <a:lnSpc>
                <a:spcPct val="90000"/>
              </a:lnSpc>
              <a:spcBef>
                <a:spcPts val="1000"/>
              </a:spcBef>
              <a:spcAft>
                <a:spcPts val="0"/>
              </a:spcAft>
              <a:buClr>
                <a:schemeClr val="lt1"/>
              </a:buClr>
              <a:buSzPct val="100000"/>
              <a:buNone/>
            </a:pPr>
            <a:r>
              <a:rPr lang="en-ID"/>
              <a:t>  </a:t>
            </a:r>
            <a:r>
              <a:rPr b="1" lang="en-ID">
                <a:latin typeface="Arial Black"/>
                <a:ea typeface="Arial Black"/>
                <a:cs typeface="Arial Black"/>
                <a:sym typeface="Arial Black"/>
              </a:rPr>
              <a:t>KEKURANGAN</a:t>
            </a:r>
            <a:r>
              <a:rPr lang="en-ID"/>
              <a:t>	:</a:t>
            </a:r>
            <a:endParaRPr/>
          </a:p>
          <a:p>
            <a:pPr indent="-457200" lvl="0" marL="457200" rtl="0" algn="l">
              <a:lnSpc>
                <a:spcPct val="90000"/>
              </a:lnSpc>
              <a:spcBef>
                <a:spcPts val="1000"/>
              </a:spcBef>
              <a:spcAft>
                <a:spcPts val="0"/>
              </a:spcAft>
              <a:buClr>
                <a:schemeClr val="lt1"/>
              </a:buClr>
              <a:buSzPct val="100000"/>
              <a:buAutoNum type="arabicPeriod"/>
            </a:pPr>
            <a:r>
              <a:rPr lang="en-ID"/>
              <a:t>RUMIT SAAT PEMBUATAN PROGRAM</a:t>
            </a:r>
            <a:endParaRPr/>
          </a:p>
          <a:p>
            <a:pPr indent="-457200" lvl="0" marL="457200" rtl="0" algn="l">
              <a:lnSpc>
                <a:spcPct val="90000"/>
              </a:lnSpc>
              <a:spcBef>
                <a:spcPts val="1000"/>
              </a:spcBef>
              <a:spcAft>
                <a:spcPts val="0"/>
              </a:spcAft>
              <a:buClr>
                <a:schemeClr val="lt1"/>
              </a:buClr>
              <a:buSzPct val="100000"/>
              <a:buAutoNum type="arabicPeriod"/>
            </a:pPr>
            <a:r>
              <a:rPr lang="en-ID"/>
              <a:t>TERDAPAT BANYAK LINE</a:t>
            </a:r>
            <a:endParaRPr/>
          </a:p>
          <a:p>
            <a:pPr indent="-457200" lvl="0" marL="457200" rtl="0" algn="l">
              <a:lnSpc>
                <a:spcPct val="90000"/>
              </a:lnSpc>
              <a:spcBef>
                <a:spcPts val="1000"/>
              </a:spcBef>
              <a:spcAft>
                <a:spcPts val="0"/>
              </a:spcAft>
              <a:buClr>
                <a:schemeClr val="lt1"/>
              </a:buClr>
              <a:buSzPct val="100000"/>
              <a:buAutoNum type="arabicPeriod"/>
            </a:pPr>
            <a:r>
              <a:rPr lang="en-ID"/>
              <a:t>PEMBUATAN PROGRAM MEMBUTUH WAKTU YANG LAMA</a:t>
            </a:r>
            <a:endParaRPr/>
          </a:p>
          <a:p>
            <a:pPr indent="-457200" lvl="0" marL="457200" rtl="0" algn="l">
              <a:lnSpc>
                <a:spcPct val="90000"/>
              </a:lnSpc>
              <a:spcBef>
                <a:spcPts val="1000"/>
              </a:spcBef>
              <a:spcAft>
                <a:spcPts val="0"/>
              </a:spcAft>
              <a:buClr>
                <a:schemeClr val="lt1"/>
              </a:buClr>
              <a:buSzPct val="100000"/>
              <a:buAutoNum type="arabicPeriod"/>
            </a:pPr>
            <a:r>
              <a:rPr lang="en-ID"/>
              <a:t>TIDAK MENAMPILKAN SOAL YANG BENAR DI JAWAB DAN YANG SALAH</a:t>
            </a:r>
            <a:endParaRPr/>
          </a:p>
          <a:p>
            <a:pPr indent="-457200" lvl="0" marL="457200" rtl="0" algn="l">
              <a:lnSpc>
                <a:spcPct val="90000"/>
              </a:lnSpc>
              <a:spcBef>
                <a:spcPts val="1000"/>
              </a:spcBef>
              <a:spcAft>
                <a:spcPts val="0"/>
              </a:spcAft>
              <a:buClr>
                <a:schemeClr val="lt1"/>
              </a:buClr>
              <a:buSzPct val="100000"/>
              <a:buAutoNum type="arabicPeriod"/>
            </a:pPr>
            <a:r>
              <a:rPr lang="en-ID"/>
              <a:t>TIDAK MENGGUNAKAN TIMER</a:t>
            </a:r>
            <a:endParaRPr/>
          </a:p>
          <a:p>
            <a:pPr indent="0" lvl="0" marL="0" rtl="0" algn="l">
              <a:lnSpc>
                <a:spcPct val="90000"/>
              </a:lnSpc>
              <a:spcBef>
                <a:spcPts val="1000"/>
              </a:spcBef>
              <a:spcAft>
                <a:spcPts val="0"/>
              </a:spcAft>
              <a:buClr>
                <a:schemeClr val="lt1"/>
              </a:buClr>
              <a:buSzPct val="100000"/>
              <a:buNone/>
            </a:pPr>
            <a:r>
              <a:t/>
            </a:r>
            <a:endParaRPr/>
          </a:p>
        </p:txBody>
      </p:sp>
    </p:spTree>
  </p:cSld>
  <p:clrMapOvr>
    <a:masterClrMapping/>
  </p:clrMapOvr>
  <mc:AlternateContent>
    <mc:Choice Requires="p14">
      <p:transition spd="slow" p14:dur="1250">
        <p14:flip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txBox="1"/>
          <p:nvPr>
            <p:ph type="title"/>
          </p:nvPr>
        </p:nvSpPr>
        <p:spPr>
          <a:xfrm>
            <a:off x="503853" y="1623527"/>
            <a:ext cx="11252717" cy="387220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9600"/>
              <a:buFont typeface="Algerian"/>
              <a:buNone/>
            </a:pPr>
            <a:r>
              <a:rPr lang="en-ID" sz="9600">
                <a:latin typeface="Algerian"/>
                <a:ea typeface="Algerian"/>
                <a:cs typeface="Algerian"/>
                <a:sym typeface="Algerian"/>
              </a:rPr>
              <a:t>“ FLOWCHART ”</a:t>
            </a:r>
            <a:endParaRPr sz="9600">
              <a:latin typeface="Algerian"/>
              <a:ea typeface="Algerian"/>
              <a:cs typeface="Algerian"/>
              <a:sym typeface="Algerian"/>
            </a:endParaRPr>
          </a:p>
        </p:txBody>
      </p:sp>
    </p:spTree>
  </p:cSld>
  <p:clrMapOvr>
    <a:masterClrMapping/>
  </p:clrMapOvr>
  <p:transition spd="slow" p14:dur="800">
    <p:circl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8"/>
          <p:cNvSpPr txBox="1"/>
          <p:nvPr>
            <p:ph type="title"/>
          </p:nvPr>
        </p:nvSpPr>
        <p:spPr>
          <a:xfrm>
            <a:off x="1511300" y="639315"/>
            <a:ext cx="8610600" cy="12930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Arial"/>
              <a:buNone/>
            </a:pPr>
            <a:r>
              <a:rPr b="1" lang="en-ID">
                <a:latin typeface="Arial"/>
                <a:ea typeface="Arial"/>
                <a:cs typeface="Arial"/>
                <a:sym typeface="Arial"/>
              </a:rPr>
              <a:t>PENGERTIAN FLOWCHART</a:t>
            </a:r>
            <a:endParaRPr b="1">
              <a:latin typeface="Arial"/>
              <a:ea typeface="Arial"/>
              <a:cs typeface="Arial"/>
              <a:sym typeface="Arial"/>
            </a:endParaRPr>
          </a:p>
        </p:txBody>
      </p:sp>
      <p:sp>
        <p:nvSpPr>
          <p:cNvPr id="181" name="Google Shape;181;p8"/>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70757A"/>
              </a:buClr>
              <a:buSzPts val="4000"/>
              <a:buNone/>
            </a:pPr>
            <a:r>
              <a:rPr b="0" i="0" lang="en-ID" sz="4000">
                <a:solidFill>
                  <a:srgbClr val="70757A"/>
                </a:solidFill>
                <a:latin typeface="arial"/>
                <a:ea typeface="arial"/>
                <a:cs typeface="arial"/>
                <a:sym typeface="arial"/>
              </a:rPr>
              <a:t> </a:t>
            </a:r>
            <a:r>
              <a:rPr b="1" i="0" lang="en-ID" sz="4000">
                <a:latin typeface="arial"/>
                <a:ea typeface="arial"/>
                <a:cs typeface="arial"/>
                <a:sym typeface="arial"/>
              </a:rPr>
              <a:t>Flowchart</a:t>
            </a:r>
            <a:r>
              <a:rPr b="0" i="0" lang="en-ID" sz="4000">
                <a:latin typeface="arial"/>
                <a:ea typeface="arial"/>
                <a:cs typeface="arial"/>
                <a:sym typeface="arial"/>
              </a:rPr>
              <a:t> atau bagan alur adalah diagram yang menampilkan langkah-langkah dan keputusan untuk melakukan sebuah proses dari suatu program</a:t>
            </a:r>
            <a:endParaRPr sz="4000"/>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ph type="title"/>
          </p:nvPr>
        </p:nvSpPr>
        <p:spPr>
          <a:xfrm>
            <a:off x="2541037" y="167951"/>
            <a:ext cx="8217159" cy="9703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Algerian"/>
              <a:buNone/>
            </a:pPr>
            <a:r>
              <a:rPr lang="en-ID" sz="5400">
                <a:latin typeface="Algerian"/>
                <a:ea typeface="Algerian"/>
                <a:cs typeface="Algerian"/>
                <a:sym typeface="Algerian"/>
              </a:rPr>
              <a:t>“FLOWCHART”</a:t>
            </a:r>
            <a:endParaRPr sz="5400">
              <a:latin typeface="Algerian"/>
              <a:ea typeface="Algerian"/>
              <a:cs typeface="Algerian"/>
              <a:sym typeface="Algerian"/>
            </a:endParaRPr>
          </a:p>
        </p:txBody>
      </p:sp>
      <p:sp>
        <p:nvSpPr>
          <p:cNvPr id="187" name="Google Shape;187;p9"/>
          <p:cNvSpPr txBox="1"/>
          <p:nvPr>
            <p:ph idx="1" type="body"/>
          </p:nvPr>
        </p:nvSpPr>
        <p:spPr>
          <a:xfrm>
            <a:off x="83976" y="942393"/>
            <a:ext cx="12195110" cy="5794310"/>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lt1"/>
              </a:buClr>
              <a:buSzPct val="100000"/>
              <a:buChar char="•"/>
            </a:pPr>
            <a:r>
              <a:rPr b="1" lang="en-ID"/>
              <a:t>DAFTAR SIMBOL </a:t>
            </a:r>
            <a:endParaRPr b="1"/>
          </a:p>
          <a:p>
            <a:pPr indent="-457200" lvl="0" marL="457200" rtl="0" algn="l">
              <a:lnSpc>
                <a:spcPct val="90000"/>
              </a:lnSpc>
              <a:spcBef>
                <a:spcPts val="1000"/>
              </a:spcBef>
              <a:spcAft>
                <a:spcPts val="0"/>
              </a:spcAft>
              <a:buClr>
                <a:schemeClr val="lt1"/>
              </a:buClr>
              <a:buSzPct val="100000"/>
              <a:buAutoNum type="alphaUcPeriod"/>
            </a:pPr>
            <a:r>
              <a:rPr lang="en-ID"/>
              <a:t>Deklarasi / predefine proses </a:t>
            </a:r>
            <a:endParaRPr/>
          </a:p>
          <a:p>
            <a:pPr indent="0" lvl="1" marL="457200" rtl="0" algn="l">
              <a:lnSpc>
                <a:spcPct val="90000"/>
              </a:lnSpc>
              <a:spcBef>
                <a:spcPts val="500"/>
              </a:spcBef>
              <a:spcAft>
                <a:spcPts val="0"/>
              </a:spcAft>
              <a:buClr>
                <a:schemeClr val="lt1"/>
              </a:buClr>
              <a:buSzPct val="100000"/>
              <a:buNone/>
            </a:pPr>
            <a:r>
              <a:rPr lang="en-ID"/>
              <a:t>digunakan untuk pelaksanaan suatu bagian (sub-program)</a:t>
            </a:r>
            <a:endParaRPr/>
          </a:p>
          <a:p>
            <a:pPr indent="0" lvl="1" marL="457200" rtl="0" algn="l">
              <a:lnSpc>
                <a:spcPct val="90000"/>
              </a:lnSpc>
              <a:spcBef>
                <a:spcPts val="500"/>
              </a:spcBef>
              <a:spcAft>
                <a:spcPts val="0"/>
              </a:spcAft>
              <a:buClr>
                <a:schemeClr val="lt1"/>
              </a:buClr>
              <a:buSzPct val="100000"/>
              <a:buNone/>
            </a:pPr>
            <a:r>
              <a:rPr lang="en-ID"/>
              <a:t>atau proseudure, deklarasi / predefine proses digunakan</a:t>
            </a:r>
            <a:endParaRPr/>
          </a:p>
          <a:p>
            <a:pPr indent="0" lvl="1" marL="457200" rtl="0" algn="l">
              <a:lnSpc>
                <a:spcPct val="90000"/>
              </a:lnSpc>
              <a:spcBef>
                <a:spcPts val="500"/>
              </a:spcBef>
              <a:spcAft>
                <a:spcPts val="0"/>
              </a:spcAft>
              <a:buClr>
                <a:schemeClr val="lt1"/>
              </a:buClr>
              <a:buSzPct val="100000"/>
              <a:buNone/>
            </a:pPr>
            <a:r>
              <a:rPr lang="en-ID"/>
              <a:t>dalam materi ini untuk menginput suatu program.</a:t>
            </a:r>
            <a:endParaRPr/>
          </a:p>
          <a:p>
            <a:pPr indent="0" lvl="1" marL="457200" rtl="0" algn="l">
              <a:lnSpc>
                <a:spcPct val="90000"/>
              </a:lnSpc>
              <a:spcBef>
                <a:spcPts val="500"/>
              </a:spcBef>
              <a:spcAft>
                <a:spcPts val="0"/>
              </a:spcAft>
              <a:buClr>
                <a:schemeClr val="lt1"/>
              </a:buClr>
              <a:buSzPct val="100000"/>
              <a:buNone/>
            </a:pPr>
            <a:r>
              <a:t/>
            </a:r>
            <a:endParaRPr/>
          </a:p>
          <a:p>
            <a:pPr indent="-457200" lvl="0" marL="457200" rtl="0" algn="l">
              <a:lnSpc>
                <a:spcPct val="90000"/>
              </a:lnSpc>
              <a:spcBef>
                <a:spcPts val="1000"/>
              </a:spcBef>
              <a:spcAft>
                <a:spcPts val="0"/>
              </a:spcAft>
              <a:buClr>
                <a:schemeClr val="lt1"/>
              </a:buClr>
              <a:buSzPct val="100000"/>
              <a:buAutoNum type="alphaUcPeriod"/>
            </a:pPr>
            <a:r>
              <a:rPr lang="en-ID"/>
              <a:t>Input / Output</a:t>
            </a:r>
            <a:endParaRPr/>
          </a:p>
          <a:p>
            <a:pPr indent="0" lvl="1" marL="457200" rtl="0" algn="l">
              <a:lnSpc>
                <a:spcPct val="90000"/>
              </a:lnSpc>
              <a:spcBef>
                <a:spcPts val="500"/>
              </a:spcBef>
              <a:spcAft>
                <a:spcPts val="0"/>
              </a:spcAft>
              <a:buClr>
                <a:schemeClr val="lt1"/>
              </a:buClr>
              <a:buSzPct val="100000"/>
              <a:buNone/>
            </a:pPr>
            <a:r>
              <a:rPr lang="en-ID"/>
              <a:t>symbol yang menyatakan proses input atau ouput tanpa </a:t>
            </a:r>
            <a:endParaRPr/>
          </a:p>
          <a:p>
            <a:pPr indent="0" lvl="1" marL="457200" rtl="0" algn="l">
              <a:lnSpc>
                <a:spcPct val="90000"/>
              </a:lnSpc>
              <a:spcBef>
                <a:spcPts val="500"/>
              </a:spcBef>
              <a:spcAft>
                <a:spcPts val="0"/>
              </a:spcAft>
              <a:buClr>
                <a:schemeClr val="lt1"/>
              </a:buClr>
              <a:buSzPct val="100000"/>
              <a:buNone/>
            </a:pPr>
            <a:r>
              <a:rPr lang="en-ID"/>
              <a:t>tergantung peralatan. Symbol Output dan Input sangat sering </a:t>
            </a:r>
            <a:endParaRPr/>
          </a:p>
          <a:p>
            <a:pPr indent="0" lvl="1" marL="457200" rtl="0" algn="l">
              <a:lnSpc>
                <a:spcPct val="90000"/>
              </a:lnSpc>
              <a:spcBef>
                <a:spcPts val="500"/>
              </a:spcBef>
              <a:spcAft>
                <a:spcPts val="0"/>
              </a:spcAft>
              <a:buClr>
                <a:schemeClr val="lt1"/>
              </a:buClr>
              <a:buSzPct val="100000"/>
              <a:buNone/>
            </a:pPr>
            <a:r>
              <a:rPr lang="en-ID"/>
              <a:t>digunakan dalam materi ini untuk menginput program.</a:t>
            </a:r>
            <a:endParaRPr/>
          </a:p>
          <a:p>
            <a:pPr indent="0" lvl="1" marL="457200" rtl="0" algn="l">
              <a:lnSpc>
                <a:spcPct val="90000"/>
              </a:lnSpc>
              <a:spcBef>
                <a:spcPts val="500"/>
              </a:spcBef>
              <a:spcAft>
                <a:spcPts val="0"/>
              </a:spcAft>
              <a:buClr>
                <a:schemeClr val="lt1"/>
              </a:buClr>
              <a:buSzPct val="100000"/>
              <a:buNone/>
            </a:pPr>
            <a:r>
              <a:t/>
            </a:r>
            <a:endParaRPr/>
          </a:p>
          <a:p>
            <a:pPr indent="-457200" lvl="0" marL="457200" rtl="0" algn="l">
              <a:lnSpc>
                <a:spcPct val="90000"/>
              </a:lnSpc>
              <a:spcBef>
                <a:spcPts val="1000"/>
              </a:spcBef>
              <a:spcAft>
                <a:spcPts val="0"/>
              </a:spcAft>
              <a:buClr>
                <a:schemeClr val="lt1"/>
              </a:buClr>
              <a:buSzPct val="100000"/>
              <a:buAutoNum type="alphaUcPeriod"/>
            </a:pPr>
            <a:r>
              <a:rPr lang="en-ID"/>
              <a:t>Decision If / Decision </a:t>
            </a:r>
            <a:endParaRPr/>
          </a:p>
          <a:p>
            <a:pPr indent="0" lvl="1" marL="457200" rtl="0" algn="l">
              <a:lnSpc>
                <a:spcPct val="90000"/>
              </a:lnSpc>
              <a:spcBef>
                <a:spcPts val="500"/>
              </a:spcBef>
              <a:spcAft>
                <a:spcPts val="0"/>
              </a:spcAft>
              <a:buClr>
                <a:schemeClr val="lt1"/>
              </a:buClr>
              <a:buSzPct val="100000"/>
              <a:buNone/>
            </a:pPr>
            <a:r>
              <a:rPr lang="en-ID"/>
              <a:t>Symbol yang menunjukan kondisi tertentu yang akan</a:t>
            </a:r>
            <a:endParaRPr/>
          </a:p>
          <a:p>
            <a:pPr indent="0" lvl="1" marL="457200" rtl="0" algn="l">
              <a:lnSpc>
                <a:spcPct val="90000"/>
              </a:lnSpc>
              <a:spcBef>
                <a:spcPts val="500"/>
              </a:spcBef>
              <a:spcAft>
                <a:spcPts val="0"/>
              </a:spcAft>
              <a:buClr>
                <a:schemeClr val="lt1"/>
              </a:buClr>
              <a:buSzPct val="100000"/>
              <a:buNone/>
            </a:pPr>
            <a:r>
              <a:rPr lang="en-ID"/>
              <a:t>menghasilkan dua kemungkinan jawaban iya atau tidak</a:t>
            </a:r>
            <a:endParaRPr/>
          </a:p>
          <a:p>
            <a:pPr indent="0" lvl="1" marL="457200" rtl="0" algn="l">
              <a:lnSpc>
                <a:spcPct val="90000"/>
              </a:lnSpc>
              <a:spcBef>
                <a:spcPts val="500"/>
              </a:spcBef>
              <a:spcAft>
                <a:spcPts val="0"/>
              </a:spcAft>
              <a:buClr>
                <a:schemeClr val="lt1"/>
              </a:buClr>
              <a:buSzPct val="100000"/>
              <a:buNone/>
            </a:pPr>
            <a:r>
              <a:t/>
            </a:r>
            <a:endParaRPr/>
          </a:p>
          <a:p>
            <a:pPr indent="-457200" lvl="0" marL="457200" rtl="0" algn="l">
              <a:lnSpc>
                <a:spcPct val="90000"/>
              </a:lnSpc>
              <a:spcBef>
                <a:spcPts val="1000"/>
              </a:spcBef>
              <a:spcAft>
                <a:spcPts val="0"/>
              </a:spcAft>
              <a:buClr>
                <a:schemeClr val="lt1"/>
              </a:buClr>
              <a:buSzPct val="100000"/>
              <a:buAutoNum type="alphaUcPeriod"/>
            </a:pPr>
            <a:r>
              <a:rPr lang="en-ID"/>
              <a:t>Procces Assign</a:t>
            </a:r>
            <a:endParaRPr/>
          </a:p>
          <a:p>
            <a:pPr indent="0" lvl="1" marL="457200" rtl="0" algn="l">
              <a:lnSpc>
                <a:spcPct val="90000"/>
              </a:lnSpc>
              <a:spcBef>
                <a:spcPts val="500"/>
              </a:spcBef>
              <a:spcAft>
                <a:spcPts val="0"/>
              </a:spcAft>
              <a:buClr>
                <a:schemeClr val="lt1"/>
              </a:buClr>
              <a:buSzPct val="100000"/>
              <a:buNone/>
            </a:pPr>
            <a:r>
              <a:rPr lang="en-ID"/>
              <a:t>Symbol yang menyatakan suatu proses yang dilakukan</a:t>
            </a:r>
            <a:endParaRPr/>
          </a:p>
          <a:p>
            <a:pPr indent="0" lvl="1" marL="457200" rtl="0" algn="l">
              <a:lnSpc>
                <a:spcPct val="90000"/>
              </a:lnSpc>
              <a:spcBef>
                <a:spcPts val="500"/>
              </a:spcBef>
              <a:spcAft>
                <a:spcPts val="0"/>
              </a:spcAft>
              <a:buClr>
                <a:schemeClr val="lt1"/>
              </a:buClr>
              <a:buSzPct val="100000"/>
              <a:buNone/>
            </a:pPr>
            <a:r>
              <a:rPr lang="en-ID"/>
              <a:t>computer,Assign / Procces ini digunkan dalam materi ini </a:t>
            </a:r>
            <a:endParaRPr/>
          </a:p>
          <a:p>
            <a:pPr indent="0" lvl="1" marL="457200" rtl="0" algn="l">
              <a:lnSpc>
                <a:spcPct val="90000"/>
              </a:lnSpc>
              <a:spcBef>
                <a:spcPts val="500"/>
              </a:spcBef>
              <a:spcAft>
                <a:spcPts val="0"/>
              </a:spcAft>
              <a:buClr>
                <a:schemeClr val="lt1"/>
              </a:buClr>
              <a:buSzPct val="100000"/>
              <a:buNone/>
            </a:pPr>
            <a:r>
              <a:rPr lang="en-ID"/>
              <a:t>untuk menentukan nilai dari hasil jawaban</a:t>
            </a:r>
            <a:endParaRPr/>
          </a:p>
          <a:p>
            <a:pPr indent="0" lvl="1" marL="457200" rtl="0" algn="l">
              <a:lnSpc>
                <a:spcPct val="90000"/>
              </a:lnSpc>
              <a:spcBef>
                <a:spcPts val="500"/>
              </a:spcBef>
              <a:spcAft>
                <a:spcPts val="0"/>
              </a:spcAft>
              <a:buClr>
                <a:schemeClr val="lt1"/>
              </a:buClr>
              <a:buSzPct val="100000"/>
              <a:buNone/>
            </a:pPr>
            <a:r>
              <a:t/>
            </a:r>
            <a:endParaRPr/>
          </a:p>
          <a:p>
            <a:pPr indent="-457200" lvl="0" marL="457200" rtl="0" algn="l">
              <a:lnSpc>
                <a:spcPct val="90000"/>
              </a:lnSpc>
              <a:spcBef>
                <a:spcPts val="1000"/>
              </a:spcBef>
              <a:spcAft>
                <a:spcPts val="0"/>
              </a:spcAft>
              <a:buClr>
                <a:schemeClr val="lt1"/>
              </a:buClr>
              <a:buSzPct val="100000"/>
              <a:buAutoNum type="alphaUcPeriod"/>
            </a:pPr>
            <a:r>
              <a:rPr lang="en-ID"/>
              <a:t>Terminator</a:t>
            </a:r>
            <a:endParaRPr/>
          </a:p>
          <a:p>
            <a:pPr indent="0" lvl="1" marL="457200" rtl="0" algn="l">
              <a:lnSpc>
                <a:spcPct val="90000"/>
              </a:lnSpc>
              <a:spcBef>
                <a:spcPts val="500"/>
              </a:spcBef>
              <a:spcAft>
                <a:spcPts val="0"/>
              </a:spcAft>
              <a:buClr>
                <a:schemeClr val="lt1"/>
              </a:buClr>
              <a:buSzPct val="100000"/>
              <a:buNone/>
            </a:pPr>
            <a:r>
              <a:rPr lang="en-ID"/>
              <a:t>Symbol menyatakan awal dan akhir suatu program.</a:t>
            </a:r>
            <a:endParaRPr/>
          </a:p>
        </p:txBody>
      </p:sp>
      <p:sp>
        <p:nvSpPr>
          <p:cNvPr id="188" name="Google Shape;188;p9"/>
          <p:cNvSpPr/>
          <p:nvPr/>
        </p:nvSpPr>
        <p:spPr>
          <a:xfrm>
            <a:off x="9332167" y="1427585"/>
            <a:ext cx="1912775" cy="970384"/>
          </a:xfrm>
          <a:prstGeom prst="flowChartInternalStorage">
            <a:avLst/>
          </a:prstGeom>
          <a:solidFill>
            <a:srgbClr val="FFFF99"/>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D" sz="1800" u="none" cap="none" strike="noStrike">
                <a:solidFill>
                  <a:schemeClr val="dk1"/>
                </a:solidFill>
                <a:latin typeface="Century Gothic"/>
                <a:ea typeface="Century Gothic"/>
                <a:cs typeface="Century Gothic"/>
                <a:sym typeface="Century Gothic"/>
              </a:rPr>
              <a:t>DEKLARASI</a:t>
            </a:r>
            <a:endParaRPr b="0" i="0" sz="1800" u="none" cap="none" strike="noStrike">
              <a:solidFill>
                <a:schemeClr val="dk1"/>
              </a:solidFill>
              <a:latin typeface="Century Gothic"/>
              <a:ea typeface="Century Gothic"/>
              <a:cs typeface="Century Gothic"/>
              <a:sym typeface="Century Gothic"/>
            </a:endParaRPr>
          </a:p>
        </p:txBody>
      </p:sp>
      <p:sp>
        <p:nvSpPr>
          <p:cNvPr id="189" name="Google Shape;189;p9"/>
          <p:cNvSpPr/>
          <p:nvPr/>
        </p:nvSpPr>
        <p:spPr>
          <a:xfrm>
            <a:off x="8304245" y="2687219"/>
            <a:ext cx="1819469" cy="760445"/>
          </a:xfrm>
          <a:prstGeom prst="parallelogram">
            <a:avLst>
              <a:gd fmla="val 25000" name="adj"/>
            </a:avLst>
          </a:prstGeom>
          <a:solidFill>
            <a:schemeClr val="accent5"/>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D" sz="1800" u="none" cap="none" strike="noStrike">
                <a:solidFill>
                  <a:schemeClr val="dk1"/>
                </a:solidFill>
                <a:latin typeface="Century Gothic"/>
                <a:ea typeface="Century Gothic"/>
                <a:cs typeface="Century Gothic"/>
                <a:sym typeface="Century Gothic"/>
              </a:rPr>
              <a:t>INPUT</a:t>
            </a:r>
            <a:endParaRPr b="0" i="0" sz="1800" u="none" cap="none" strike="noStrike">
              <a:solidFill>
                <a:schemeClr val="dk1"/>
              </a:solidFill>
              <a:latin typeface="Century Gothic"/>
              <a:ea typeface="Century Gothic"/>
              <a:cs typeface="Century Gothic"/>
              <a:sym typeface="Century Gothic"/>
            </a:endParaRPr>
          </a:p>
        </p:txBody>
      </p:sp>
      <p:sp>
        <p:nvSpPr>
          <p:cNvPr id="190" name="Google Shape;190;p9"/>
          <p:cNvSpPr/>
          <p:nvPr/>
        </p:nvSpPr>
        <p:spPr>
          <a:xfrm>
            <a:off x="10288555" y="2687219"/>
            <a:ext cx="1819469" cy="760445"/>
          </a:xfrm>
          <a:prstGeom prst="parallelogram">
            <a:avLst>
              <a:gd fmla="val 25000" name="adj"/>
            </a:avLst>
          </a:prstGeom>
          <a:solidFill>
            <a:srgbClr val="5BFFA4"/>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D" sz="1800" u="none" cap="none" strike="noStrike">
                <a:solidFill>
                  <a:schemeClr val="dk1"/>
                </a:solidFill>
                <a:latin typeface="Century Gothic"/>
                <a:ea typeface="Century Gothic"/>
                <a:cs typeface="Century Gothic"/>
                <a:sym typeface="Century Gothic"/>
              </a:rPr>
              <a:t>OUTPUT</a:t>
            </a:r>
            <a:endParaRPr b="0" i="0" sz="1800" u="none" cap="none" strike="noStrike">
              <a:solidFill>
                <a:schemeClr val="dk1"/>
              </a:solidFill>
              <a:latin typeface="Century Gothic"/>
              <a:ea typeface="Century Gothic"/>
              <a:cs typeface="Century Gothic"/>
              <a:sym typeface="Century Gothic"/>
            </a:endParaRPr>
          </a:p>
        </p:txBody>
      </p:sp>
      <p:sp>
        <p:nvSpPr>
          <p:cNvPr id="191" name="Google Shape;191;p9"/>
          <p:cNvSpPr/>
          <p:nvPr/>
        </p:nvSpPr>
        <p:spPr>
          <a:xfrm>
            <a:off x="9010260" y="3577126"/>
            <a:ext cx="2556587" cy="1131337"/>
          </a:xfrm>
          <a:prstGeom prst="diamond">
            <a:avLst/>
          </a:prstGeom>
          <a:solidFill>
            <a:srgbClr val="E76FAB"/>
          </a:solidFill>
          <a:ln cap="flat" cmpd="sng" w="12700">
            <a:solidFill>
              <a:srgbClr val="A718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D" sz="1800" u="none" cap="none" strike="noStrike">
                <a:solidFill>
                  <a:schemeClr val="dk1"/>
                </a:solidFill>
                <a:latin typeface="Century Gothic"/>
                <a:ea typeface="Century Gothic"/>
                <a:cs typeface="Century Gothic"/>
                <a:sym typeface="Century Gothic"/>
              </a:rPr>
              <a:t>DECISION/ IF</a:t>
            </a:r>
            <a:endParaRPr b="0" i="0" sz="1800" u="none" cap="none" strike="noStrike">
              <a:solidFill>
                <a:schemeClr val="dk1"/>
              </a:solidFill>
              <a:latin typeface="Century Gothic"/>
              <a:ea typeface="Century Gothic"/>
              <a:cs typeface="Century Gothic"/>
              <a:sym typeface="Century Gothic"/>
            </a:endParaRPr>
          </a:p>
        </p:txBody>
      </p:sp>
      <p:sp>
        <p:nvSpPr>
          <p:cNvPr id="192" name="Google Shape;192;p9"/>
          <p:cNvSpPr/>
          <p:nvPr/>
        </p:nvSpPr>
        <p:spPr>
          <a:xfrm>
            <a:off x="9332167" y="4954555"/>
            <a:ext cx="1912775" cy="709127"/>
          </a:xfrm>
          <a:prstGeom prst="rect">
            <a:avLst/>
          </a:prstGeom>
          <a:solidFill>
            <a:srgbClr val="FFFF99"/>
          </a:solidFill>
          <a:ln cap="flat" cmpd="sng" w="12700">
            <a:solidFill>
              <a:srgbClr val="A718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D" sz="1800" u="none" cap="none" strike="noStrike">
                <a:solidFill>
                  <a:schemeClr val="dk1"/>
                </a:solidFill>
                <a:latin typeface="Century Gothic"/>
                <a:ea typeface="Century Gothic"/>
                <a:cs typeface="Century Gothic"/>
                <a:sym typeface="Century Gothic"/>
              </a:rPr>
              <a:t>ASSIGN</a:t>
            </a:r>
            <a:endParaRPr b="0" i="0" sz="1800" u="none" cap="none" strike="noStrike">
              <a:solidFill>
                <a:schemeClr val="dk1"/>
              </a:solidFill>
              <a:latin typeface="Century Gothic"/>
              <a:ea typeface="Century Gothic"/>
              <a:cs typeface="Century Gothic"/>
              <a:sym typeface="Century Gothic"/>
            </a:endParaRPr>
          </a:p>
        </p:txBody>
      </p:sp>
      <p:sp>
        <p:nvSpPr>
          <p:cNvPr id="193" name="Google Shape;193;p9"/>
          <p:cNvSpPr/>
          <p:nvPr/>
        </p:nvSpPr>
        <p:spPr>
          <a:xfrm>
            <a:off x="9332167" y="5909774"/>
            <a:ext cx="1912775" cy="671804"/>
          </a:xfrm>
          <a:prstGeom prst="flowChartTerminator">
            <a:avLst/>
          </a:prstGeom>
          <a:solidFill>
            <a:srgbClr val="D692E7"/>
          </a:solidFill>
          <a:ln cap="flat" cmpd="sng" w="12700">
            <a:solidFill>
              <a:srgbClr val="A718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D" sz="1800" u="none" cap="none" strike="noStrike">
                <a:solidFill>
                  <a:schemeClr val="dk1"/>
                </a:solidFill>
                <a:latin typeface="Century Gothic"/>
                <a:ea typeface="Century Gothic"/>
                <a:cs typeface="Century Gothic"/>
                <a:sym typeface="Century Gothic"/>
              </a:rPr>
              <a:t>TERMINATOR</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2022-05-26T07:18:26Z</dcterms:created>
  <dc:creator>ACER</dc:creator>
</cp:coreProperties>
</file>