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89" r:id="rId2"/>
    <p:sldId id="390" r:id="rId3"/>
    <p:sldId id="357" r:id="rId4"/>
    <p:sldId id="358" r:id="rId5"/>
    <p:sldId id="359" r:id="rId6"/>
    <p:sldId id="361" r:id="rId7"/>
    <p:sldId id="360" r:id="rId8"/>
    <p:sldId id="367" r:id="rId9"/>
    <p:sldId id="382" r:id="rId10"/>
    <p:sldId id="383" r:id="rId11"/>
    <p:sldId id="384" r:id="rId12"/>
    <p:sldId id="387" r:id="rId13"/>
    <p:sldId id="388" r:id="rId14"/>
    <p:sldId id="385" r:id="rId15"/>
    <p:sldId id="381" r:id="rId16"/>
    <p:sldId id="370" r:id="rId17"/>
    <p:sldId id="386" r:id="rId18"/>
    <p:sldId id="391" r:id="rId19"/>
    <p:sldId id="392" r:id="rId20"/>
    <p:sldId id="373" r:id="rId21"/>
    <p:sldId id="366" r:id="rId22"/>
    <p:sldId id="393" r:id="rId23"/>
    <p:sldId id="380" r:id="rId24"/>
    <p:sldId id="372" r:id="rId25"/>
    <p:sldId id="3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262"/>
    <a:srgbClr val="182E4E"/>
    <a:srgbClr val="7F97A2"/>
    <a:srgbClr val="41707D"/>
    <a:srgbClr val="20414C"/>
    <a:srgbClr val="E29833"/>
    <a:srgbClr val="F0C814"/>
    <a:srgbClr val="3D4246"/>
    <a:srgbClr val="456470"/>
    <a:srgbClr val="0A0A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249" autoAdjust="0"/>
  </p:normalViewPr>
  <p:slideViewPr>
    <p:cSldViewPr snapToGrid="0">
      <p:cViewPr varScale="1">
        <p:scale>
          <a:sx n="63" d="100"/>
          <a:sy n="63" d="100"/>
        </p:scale>
        <p:origin x="22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73715-C986-4B69-BBE3-5835936AFAA4}" type="datetimeFigureOut">
              <a:rPr lang="en-GB" smtClean="0"/>
              <a:t>01/04/2022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05E4-F189-4F5E-91E3-349C46C6F854}" type="slidenum">
              <a:rPr lang="en-GB" smtClean="0"/>
              <a:t>‹#›</a:t>
            </a:fld>
            <a:endParaRPr lang="en-GB" dirty="0"/>
          </a:p>
        </p:txBody>
      </p:sp>
    </p:spTree>
    <p:extLst>
      <p:ext uri="{BB962C8B-B14F-4D97-AF65-F5344CB8AC3E}">
        <p14:creationId xmlns:p14="http://schemas.microsoft.com/office/powerpoint/2010/main" val="261637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10</a:t>
            </a:fld>
            <a:endParaRPr lang="en-GB" dirty="0"/>
          </a:p>
        </p:txBody>
      </p:sp>
    </p:spTree>
    <p:extLst>
      <p:ext uri="{BB962C8B-B14F-4D97-AF65-F5344CB8AC3E}">
        <p14:creationId xmlns:p14="http://schemas.microsoft.com/office/powerpoint/2010/main" val="393594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11</a:t>
            </a:fld>
            <a:endParaRPr lang="en-GB" dirty="0"/>
          </a:p>
        </p:txBody>
      </p:sp>
    </p:spTree>
    <p:extLst>
      <p:ext uri="{BB962C8B-B14F-4D97-AF65-F5344CB8AC3E}">
        <p14:creationId xmlns:p14="http://schemas.microsoft.com/office/powerpoint/2010/main" val="426013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12</a:t>
            </a:fld>
            <a:endParaRPr lang="en-GB" dirty="0"/>
          </a:p>
        </p:txBody>
      </p:sp>
    </p:spTree>
    <p:extLst>
      <p:ext uri="{BB962C8B-B14F-4D97-AF65-F5344CB8AC3E}">
        <p14:creationId xmlns:p14="http://schemas.microsoft.com/office/powerpoint/2010/main" val="246299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13</a:t>
            </a:fld>
            <a:endParaRPr lang="en-GB" dirty="0"/>
          </a:p>
        </p:txBody>
      </p:sp>
    </p:spTree>
    <p:extLst>
      <p:ext uri="{BB962C8B-B14F-4D97-AF65-F5344CB8AC3E}">
        <p14:creationId xmlns:p14="http://schemas.microsoft.com/office/powerpoint/2010/main" val="41585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14</a:t>
            </a:fld>
            <a:endParaRPr lang="en-GB" dirty="0"/>
          </a:p>
        </p:txBody>
      </p:sp>
    </p:spTree>
    <p:extLst>
      <p:ext uri="{BB962C8B-B14F-4D97-AF65-F5344CB8AC3E}">
        <p14:creationId xmlns:p14="http://schemas.microsoft.com/office/powerpoint/2010/main" val="11284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21</a:t>
            </a:fld>
            <a:endParaRPr lang="en-GB" dirty="0"/>
          </a:p>
        </p:txBody>
      </p:sp>
    </p:spTree>
    <p:extLst>
      <p:ext uri="{BB962C8B-B14F-4D97-AF65-F5344CB8AC3E}">
        <p14:creationId xmlns:p14="http://schemas.microsoft.com/office/powerpoint/2010/main" val="382354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22</a:t>
            </a:fld>
            <a:endParaRPr lang="en-GB" dirty="0"/>
          </a:p>
        </p:txBody>
      </p:sp>
    </p:spTree>
    <p:extLst>
      <p:ext uri="{BB962C8B-B14F-4D97-AF65-F5344CB8AC3E}">
        <p14:creationId xmlns:p14="http://schemas.microsoft.com/office/powerpoint/2010/main" val="172104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23</a:t>
            </a:fld>
            <a:endParaRPr lang="en-GB" dirty="0"/>
          </a:p>
        </p:txBody>
      </p:sp>
    </p:spTree>
    <p:extLst>
      <p:ext uri="{BB962C8B-B14F-4D97-AF65-F5344CB8AC3E}">
        <p14:creationId xmlns:p14="http://schemas.microsoft.com/office/powerpoint/2010/main" val="80456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01.04.2022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90124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01.04.2022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6126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01.04.2022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080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01.04.2022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163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01.04.2022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4783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FDFAF59-80FD-42F8-B77B-6179688B7234}" type="datetimeFigureOut">
              <a:rPr lang="de-DE" smtClean="0"/>
              <a:t>01.04.2022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941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FDFAF59-80FD-42F8-B77B-6179688B7234}" type="datetimeFigureOut">
              <a:rPr lang="de-DE" smtClean="0"/>
              <a:t>01.04.2022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2485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FDFAF59-80FD-42F8-B77B-6179688B7234}" type="datetimeFigureOut">
              <a:rPr lang="de-DE" smtClean="0"/>
              <a:t>01.04.2022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27672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01.04.2022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9394372" y="6356350"/>
            <a:ext cx="2743200" cy="365125"/>
          </a:xfrm>
        </p:spPr>
        <p:txBody>
          <a:bodyPr/>
          <a:lstStyle>
            <a:lvl1pPr>
              <a:defRPr sz="2000" b="1"/>
            </a:lvl1pPr>
          </a:lstStyle>
          <a:p>
            <a:fld id="{A4489FD0-501B-4C6F-9CB2-8996B7BF4EFE}" type="slidenum">
              <a:rPr lang="de-DE" smtClean="0"/>
              <a:pPr/>
              <a:t>‹#›</a:t>
            </a:fld>
            <a:endParaRPr lang="de-DE" dirty="0"/>
          </a:p>
        </p:txBody>
      </p:sp>
    </p:spTree>
    <p:extLst>
      <p:ext uri="{BB962C8B-B14F-4D97-AF65-F5344CB8AC3E}">
        <p14:creationId xmlns:p14="http://schemas.microsoft.com/office/powerpoint/2010/main" val="67745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01.04.2022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95179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01.04.2022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2165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01.04.2022</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490990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bi.go.id/id/publikasi/ruang-media/news-release/Pages/sp_244122.aspx"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artadana.com/dari-mana-bank-dapat-untung/" TargetMode="External"/><Relationship Id="rId5" Type="http://schemas.openxmlformats.org/officeDocument/2006/relationships/hyperlink" Target="https://www.investopedia.com/terms/r/returnoninvestment.asp" TargetMode="External"/><Relationship Id="rId4" Type="http://schemas.openxmlformats.org/officeDocument/2006/relationships/hyperlink" Target="https://mountain.com/blog/cost-per-acquisition-calculation-how-much-are-you-paying-for-each-customer/#:~:text=Cost%20Per%20Acquisition%20Definition,touch%20point%20to%20ultimate%20convers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76527CE8-7885-4F55-8278-B2B5F12C5325}"/>
              </a:ext>
            </a:extLst>
          </p:cNvPr>
          <p:cNvGrpSpPr/>
          <p:nvPr/>
        </p:nvGrpSpPr>
        <p:grpSpPr>
          <a:xfrm>
            <a:off x="-8357206" y="1"/>
            <a:ext cx="12192000" cy="6857999"/>
            <a:chOff x="-17316927" y="1501"/>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7547357" y="2415066"/>
              <a:ext cx="4310662" cy="477054"/>
            </a:xfrm>
            <a:prstGeom prst="rect">
              <a:avLst/>
            </a:prstGeom>
            <a:solidFill>
              <a:srgbClr val="09091A"/>
            </a:solidFill>
          </p:spPr>
          <p:txBody>
            <a:bodyPr wrap="square" rtlCol="0">
              <a:spAutoFit/>
            </a:bodyPr>
            <a:lstStyle/>
            <a:p>
              <a:pPr algn="ctr"/>
              <a:r>
                <a:rPr lang="en-GB" sz="2500" b="1" dirty="0">
                  <a:no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4200992" y="1589640"/>
            <a:ext cx="6997340" cy="2123658"/>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BANKING MARKETING</a:t>
            </a:r>
          </a:p>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DEPOSIT TARGET PREDICTION</a:t>
            </a:r>
          </a:p>
        </p:txBody>
      </p:sp>
      <p:sp>
        <p:nvSpPr>
          <p:cNvPr id="76" name="Rectangle 75"/>
          <p:cNvSpPr/>
          <p:nvPr/>
        </p:nvSpPr>
        <p:spPr>
          <a:xfrm>
            <a:off x="10431217" y="4053091"/>
            <a:ext cx="713237" cy="646331"/>
          </a:xfrm>
          <a:prstGeom prst="rect">
            <a:avLst/>
          </a:prstGeom>
          <a:noFill/>
        </p:spPr>
        <p:txBody>
          <a:bodyPr wrap="square" lIns="91440" tIns="45720" rIns="91440" bIns="45720">
            <a:spAutoFit/>
          </a:bodyPr>
          <a:lstStyle/>
          <a:p>
            <a:pPr algn="r"/>
            <a:r>
              <a:rPr lang="en-US" sz="3600" dirty="0">
                <a:ln w="0"/>
                <a:solidFill>
                  <a:srgbClr val="EC931C"/>
                </a:solidFill>
                <a:effectLst>
                  <a:outerShdw blurRad="38100" dist="25400" dir="5400000" algn="ctr" rotWithShape="0">
                    <a:srgbClr val="6E747A">
                      <a:alpha val="43000"/>
                    </a:srgbClr>
                  </a:outerShdw>
                </a:effectLst>
              </a:rPr>
              <a:t>by</a:t>
            </a:r>
          </a:p>
        </p:txBody>
      </p:sp>
      <p:sp>
        <p:nvSpPr>
          <p:cNvPr id="77" name="Rectangle 76"/>
          <p:cNvSpPr/>
          <p:nvPr/>
        </p:nvSpPr>
        <p:spPr>
          <a:xfrm>
            <a:off x="4480198" y="4668195"/>
            <a:ext cx="6724374" cy="1200329"/>
          </a:xfrm>
          <a:prstGeom prst="rect">
            <a:avLst/>
          </a:prstGeom>
          <a:noFill/>
        </p:spPr>
        <p:txBody>
          <a:bodyPr wrap="square" lIns="91440" tIns="45720" rIns="91440" bIns="45720">
            <a:spAutoFit/>
          </a:bodyPr>
          <a:lstStyle/>
          <a:p>
            <a:pPr algn="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Harta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a:t>
            </a: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Tahta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Data (HTD) Consultant</a:t>
            </a:r>
          </a:p>
        </p:txBody>
      </p:sp>
      <p:grpSp>
        <p:nvGrpSpPr>
          <p:cNvPr id="159" name="Group 158">
            <a:extLst>
              <a:ext uri="{FF2B5EF4-FFF2-40B4-BE49-F238E27FC236}">
                <a16:creationId xmlns:a16="http://schemas.microsoft.com/office/drawing/2014/main" id="{C37BBD96-CA13-4822-9498-C28492BB7192}"/>
              </a:ext>
            </a:extLst>
          </p:cNvPr>
          <p:cNvGrpSpPr/>
          <p:nvPr/>
        </p:nvGrpSpPr>
        <p:grpSpPr>
          <a:xfrm>
            <a:off x="-8840231" y="-23"/>
            <a:ext cx="12192000" cy="6857999"/>
            <a:chOff x="-8778960" y="1501"/>
            <a:chExt cx="12192000" cy="6858001"/>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1"/>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noFill/>
                </a:rPr>
                <a:t>Background</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a:off x="-9355287" y="-839"/>
            <a:ext cx="12201528" cy="6857999"/>
            <a:chOff x="-8778960" y="1501"/>
            <a:chExt cx="12201528" cy="6858001"/>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1"/>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noFill/>
                </a:rPr>
                <a:t>EDA</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a:off x="-9830027" y="1"/>
            <a:ext cx="12201529" cy="6857999"/>
            <a:chOff x="-8740860" y="1501"/>
            <a:chExt cx="12201529" cy="6858001"/>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40860" y="1501"/>
              <a:ext cx="12192000" cy="6858001"/>
              <a:chOff x="-67709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noFill/>
                </a:rPr>
                <a:t>Data Preparation</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a:off x="-10294777" y="-839"/>
            <a:ext cx="12192000" cy="6857999"/>
            <a:chOff x="-8778960" y="1501"/>
            <a:chExt cx="12192000" cy="6858001"/>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1"/>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3"/>
              <a:ext cx="4311096" cy="477054"/>
            </a:xfrm>
            <a:prstGeom prst="rect">
              <a:avLst/>
            </a:prstGeom>
            <a:solidFill>
              <a:srgbClr val="393D41"/>
            </a:solidFill>
          </p:spPr>
          <p:txBody>
            <a:bodyPr wrap="square" rtlCol="0">
              <a:spAutoFit/>
            </a:bodyPr>
            <a:lstStyle/>
            <a:p>
              <a:pPr algn="ctr"/>
              <a:r>
                <a:rPr lang="en-GB" sz="2500" b="1" dirty="0" err="1">
                  <a:noFill/>
                </a:rPr>
                <a:t>Modeling</a:t>
              </a:r>
              <a:r>
                <a:rPr lang="en-GB" sz="2500" b="1" dirty="0">
                  <a:noFill/>
                </a:rPr>
                <a:t> and Evaluation</a:t>
              </a:r>
            </a:p>
          </p:txBody>
        </p:sp>
      </p:grpSp>
      <p:grpSp>
        <p:nvGrpSpPr>
          <p:cNvPr id="197" name="Group 196">
            <a:extLst>
              <a:ext uri="{FF2B5EF4-FFF2-40B4-BE49-F238E27FC236}">
                <a16:creationId xmlns:a16="http://schemas.microsoft.com/office/drawing/2014/main" id="{92FD2D68-5EB5-4D5E-9F38-7D5DD8B1B90C}"/>
              </a:ext>
            </a:extLst>
          </p:cNvPr>
          <p:cNvGrpSpPr/>
          <p:nvPr/>
        </p:nvGrpSpPr>
        <p:grpSpPr>
          <a:xfrm>
            <a:off x="-10801614" y="-839"/>
            <a:ext cx="12232111" cy="6857999"/>
            <a:chOff x="-8778960" y="1501"/>
            <a:chExt cx="12232111" cy="6858001"/>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1"/>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noFill/>
                </a:rPr>
                <a:t>Business Insights</a:t>
              </a:r>
            </a:p>
            <a:p>
              <a:pPr algn="ctr"/>
              <a:r>
                <a:rPr lang="en-GB" sz="2400" b="1" dirty="0">
                  <a:noFill/>
                </a:rPr>
                <a:t>and Recommendations</a:t>
              </a:r>
            </a:p>
          </p:txBody>
        </p:sp>
      </p:grpSp>
      <p:pic>
        <p:nvPicPr>
          <p:cNvPr id="203" name="Graphic 202" descr="Bank outline">
            <a:extLst>
              <a:ext uri="{FF2B5EF4-FFF2-40B4-BE49-F238E27FC236}">
                <a16:creationId xmlns:a16="http://schemas.microsoft.com/office/drawing/2014/main" id="{9CCBCB7A-62C3-4FE7-A6F7-DEFAA11A4D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1417" y="517358"/>
            <a:ext cx="914400" cy="914400"/>
          </a:xfrm>
          <a:prstGeom prst="rect">
            <a:avLst/>
          </a:prstGeom>
        </p:spPr>
      </p:pic>
    </p:spTree>
    <p:extLst>
      <p:ext uri="{BB962C8B-B14F-4D97-AF65-F5344CB8AC3E}">
        <p14:creationId xmlns:p14="http://schemas.microsoft.com/office/powerpoint/2010/main" val="24459327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Frequency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4A130062-FDA9-447A-8141-6282E193E91B}"/>
              </a:ext>
            </a:extLst>
          </p:cNvPr>
          <p:cNvPicPr>
            <a:picLocks noChangeAspect="1"/>
          </p:cNvPicPr>
          <p:nvPr/>
        </p:nvPicPr>
        <p:blipFill>
          <a:blip r:embed="rId4"/>
          <a:stretch>
            <a:fillRect/>
          </a:stretch>
        </p:blipFill>
        <p:spPr>
          <a:xfrm>
            <a:off x="911089" y="978418"/>
            <a:ext cx="9746530" cy="3205673"/>
          </a:xfrm>
          <a:prstGeom prst="rect">
            <a:avLst/>
          </a:prstGeom>
        </p:spPr>
      </p:pic>
      <p:sp>
        <p:nvSpPr>
          <p:cNvPr id="51" name="Google Shape;111;p15">
            <a:extLst>
              <a:ext uri="{FF2B5EF4-FFF2-40B4-BE49-F238E27FC236}">
                <a16:creationId xmlns:a16="http://schemas.microsoft.com/office/drawing/2014/main" id="{324472D4-DE8D-476E-BC13-27D21AEB5A08}"/>
              </a:ext>
            </a:extLst>
          </p:cNvPr>
          <p:cNvSpPr txBox="1">
            <a:spLocks/>
          </p:cNvSpPr>
          <p:nvPr/>
        </p:nvSpPr>
        <p:spPr>
          <a:xfrm>
            <a:off x="873621" y="4383542"/>
            <a:ext cx="10820287" cy="21058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Campaign</a:t>
            </a:r>
            <a:r>
              <a:rPr lang="en" sz="1800" dirty="0">
                <a:latin typeface="Tw Cen MT" panose="020B0602020104020603" pitchFamily="34" charset="0"/>
              </a:rPr>
              <a:t> </a:t>
            </a:r>
            <a:r>
              <a:rPr lang="en-US" sz="1800" dirty="0">
                <a:latin typeface="Tw Cen MT" panose="020B0602020104020603" pitchFamily="34" charset="0"/>
              </a:rPr>
              <a:t>didefinisikan sebagai berapa kali customer dihubungi saat campaign ini. Dari EDA, kita dapat menyimpulkan:</a:t>
            </a:r>
          </a:p>
          <a:p>
            <a:pPr marL="285750" indent="-285750">
              <a:spcBef>
                <a:spcPts val="0"/>
              </a:spcBef>
              <a:spcAft>
                <a:spcPts val="600"/>
              </a:spcAft>
            </a:pPr>
            <a:r>
              <a:rPr lang="en-US" sz="1800" dirty="0">
                <a:latin typeface="Tw Cen MT" panose="020B0602020104020603" pitchFamily="34" charset="0"/>
              </a:rPr>
              <a:t>Jumlah campaign 1 s/d 3 tampaknya merupakan jumlah campaign optimum agar customer mau subscribe </a:t>
            </a:r>
          </a:p>
          <a:p>
            <a:pPr marL="285750" indent="-285750">
              <a:spcBef>
                <a:spcPts val="0"/>
              </a:spcBef>
              <a:spcAft>
                <a:spcPts val="600"/>
              </a:spcAft>
            </a:pPr>
            <a:r>
              <a:rPr lang="en-US" sz="1800" dirty="0">
                <a:latin typeface="Tw Cen MT" panose="020B0602020104020603" pitchFamily="34" charset="0"/>
              </a:rPr>
              <a:t>Jika dalam 3 kali telepon customer masih tidak menunjukkan ketertarikan ke produk deposito, maka disarankan campaign untuk customer ini dihentikan (tidak perlu dihubungi lagi, akan menghemat waktu dan cost)</a:t>
            </a:r>
          </a:p>
          <a:p>
            <a:pPr marL="285750" indent="-285750">
              <a:spcBef>
                <a:spcPts val="0"/>
              </a:spcBef>
              <a:spcAft>
                <a:spcPts val="600"/>
              </a:spcAft>
            </a:pPr>
            <a:r>
              <a:rPr lang="en-US" sz="1800" dirty="0">
                <a:latin typeface="Tw Cen MT" panose="020B0602020104020603" pitchFamily="34" charset="0"/>
              </a:rPr>
              <a:t>Sebaiknya tim marketing mencari metode yang dapat membuat customer tertarik untuk subscribe cukup dalam 3 kali telepon.</a:t>
            </a:r>
            <a:endParaRPr lang="id-ID" sz="1800" dirty="0">
              <a:latin typeface="Tw Cen MT" panose="020B0602020104020603" pitchFamily="34" charset="0"/>
            </a:endParaRPr>
          </a:p>
        </p:txBody>
      </p:sp>
    </p:spTree>
    <p:extLst>
      <p:ext uri="{BB962C8B-B14F-4D97-AF65-F5344CB8AC3E}">
        <p14:creationId xmlns:p14="http://schemas.microsoft.com/office/powerpoint/2010/main" val="9630576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Previous Campaign Result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7E9A9F3-A497-4EF8-AF86-9B7FA72FCF63}"/>
              </a:ext>
            </a:extLst>
          </p:cNvPr>
          <p:cNvPicPr>
            <a:picLocks noChangeAspect="1"/>
          </p:cNvPicPr>
          <p:nvPr/>
        </p:nvPicPr>
        <p:blipFill>
          <a:blip r:embed="rId4"/>
          <a:stretch>
            <a:fillRect/>
          </a:stretch>
        </p:blipFill>
        <p:spPr>
          <a:xfrm>
            <a:off x="1060019" y="1196763"/>
            <a:ext cx="5345724" cy="3127173"/>
          </a:xfrm>
          <a:prstGeom prst="rect">
            <a:avLst/>
          </a:prstGeom>
        </p:spPr>
      </p:pic>
      <p:sp>
        <p:nvSpPr>
          <p:cNvPr id="50" name="Google Shape;324;p30">
            <a:extLst>
              <a:ext uri="{FF2B5EF4-FFF2-40B4-BE49-F238E27FC236}">
                <a16:creationId xmlns:a16="http://schemas.microsoft.com/office/drawing/2014/main" id="{F74384C5-AB79-43B0-B598-E5C61661F870}"/>
              </a:ext>
            </a:extLst>
          </p:cNvPr>
          <p:cNvSpPr txBox="1">
            <a:spLocks/>
          </p:cNvSpPr>
          <p:nvPr/>
        </p:nvSpPr>
        <p:spPr>
          <a:xfrm>
            <a:off x="6655423" y="1498367"/>
            <a:ext cx="3907164" cy="23062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3000" noProof="1"/>
              <a:t>Customer</a:t>
            </a:r>
            <a:r>
              <a:rPr lang="id-ID" sz="3000" noProof="1"/>
              <a:t> yang pernah mendaftar deposito sebelumnya cenderung untuk mendaftar lagi</a:t>
            </a:r>
          </a:p>
        </p:txBody>
      </p:sp>
      <p:sp>
        <p:nvSpPr>
          <p:cNvPr id="52" name="Google Shape;111;p15">
            <a:extLst>
              <a:ext uri="{FF2B5EF4-FFF2-40B4-BE49-F238E27FC236}">
                <a16:creationId xmlns:a16="http://schemas.microsoft.com/office/drawing/2014/main" id="{E7E0C573-CDCB-4F14-BC65-7D00FA95F89F}"/>
              </a:ext>
            </a:extLst>
          </p:cNvPr>
          <p:cNvSpPr txBox="1">
            <a:spLocks/>
          </p:cNvSpPr>
          <p:nvPr/>
        </p:nvSpPr>
        <p:spPr>
          <a:xfrm>
            <a:off x="961835" y="466008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Poutcome</a:t>
            </a:r>
            <a:r>
              <a:rPr lang="en" sz="2000" b="1" dirty="0">
                <a:solidFill>
                  <a:schemeClr val="bg1"/>
                </a:solidFill>
                <a:latin typeface="Tw Cen MT" panose="020B0602020104020603" pitchFamily="34" charset="0"/>
              </a:rPr>
              <a:t> </a:t>
            </a:r>
            <a:r>
              <a:rPr lang="en" sz="2000" dirty="0">
                <a:latin typeface="Tw Cen MT" panose="020B0602020104020603" pitchFamily="34" charset="0"/>
              </a:rPr>
              <a:t>didefinisikan sebagai hasil campaign sebelumnya dari </a:t>
            </a:r>
            <a:r>
              <a:rPr lang="id-ID" sz="2000" dirty="0">
                <a:latin typeface="Tw Cen MT" panose="020B0602020104020603" pitchFamily="34" charset="0"/>
              </a:rPr>
              <a:t>customer</a:t>
            </a:r>
            <a:r>
              <a:rPr lang="en" sz="2000" dirty="0">
                <a:latin typeface="Tw Cen MT" panose="020B0602020104020603" pitchFamily="34" charset="0"/>
              </a:rPr>
              <a:t> ini. Dari EDA, kita dapat menyimpulkan</a:t>
            </a:r>
            <a:r>
              <a:rPr lang="en" sz="2000" b="1" dirty="0">
                <a:latin typeface="Tw Cen MT" panose="020B0602020104020603" pitchFamily="34" charset="0"/>
              </a:rPr>
              <a:t>:</a:t>
            </a:r>
          </a:p>
          <a:p>
            <a:pPr marL="285750" indent="-285750">
              <a:spcBef>
                <a:spcPts val="0"/>
              </a:spcBef>
              <a:spcAft>
                <a:spcPts val="600"/>
              </a:spcAft>
            </a:pPr>
            <a:r>
              <a:rPr lang="en-US" sz="2000" dirty="0">
                <a:latin typeface="Tw Cen MT" panose="020B0602020104020603" pitchFamily="34" charset="0"/>
              </a:rPr>
              <a:t>Customer dengan hasil campaign sebelumnya “sukses” cenderung untuk subscribe ke deposito</a:t>
            </a:r>
          </a:p>
          <a:p>
            <a:pPr marL="285750" indent="-285750">
              <a:spcBef>
                <a:spcPts val="0"/>
              </a:spcBef>
              <a:spcAft>
                <a:spcPts val="600"/>
              </a:spcAft>
            </a:pPr>
            <a:r>
              <a:rPr lang="en-US" sz="2000" dirty="0">
                <a:latin typeface="Tw Cen MT" panose="020B0602020104020603" pitchFamily="34" charset="0"/>
              </a:rPr>
              <a:t>Kami menyarakankan tim marketing untuk </a:t>
            </a:r>
            <a:r>
              <a:rPr lang="id-ID" sz="2000" noProof="1">
                <a:latin typeface="Tw Cen MT" panose="020B0602020104020603" pitchFamily="34" charset="0"/>
              </a:rPr>
              <a:t>menghubungi</a:t>
            </a:r>
            <a:r>
              <a:rPr lang="en-US" sz="2000" dirty="0">
                <a:latin typeface="Tw Cen MT" panose="020B0602020104020603" pitchFamily="34" charset="0"/>
              </a:rPr>
              <a:t> customer dengan hasil “sukses” pada campaign sebelumnya terlebih dahulu untuk diberikan campaign saat ini.</a:t>
            </a:r>
          </a:p>
        </p:txBody>
      </p:sp>
    </p:spTree>
    <p:extLst>
      <p:ext uri="{BB962C8B-B14F-4D97-AF65-F5344CB8AC3E}">
        <p14:creationId xmlns:p14="http://schemas.microsoft.com/office/powerpoint/2010/main" val="15662518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Housing Loan</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Google Shape;111;p15">
            <a:extLst>
              <a:ext uri="{FF2B5EF4-FFF2-40B4-BE49-F238E27FC236}">
                <a16:creationId xmlns:a16="http://schemas.microsoft.com/office/drawing/2014/main" id="{324472D4-DE8D-476E-BC13-27D21AEB5A08}"/>
              </a:ext>
            </a:extLst>
          </p:cNvPr>
          <p:cNvSpPr txBox="1">
            <a:spLocks/>
          </p:cNvSpPr>
          <p:nvPr/>
        </p:nvSpPr>
        <p:spPr>
          <a:xfrm>
            <a:off x="5823725" y="1919726"/>
            <a:ext cx="4685768" cy="305998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600" b="1" dirty="0">
                <a:solidFill>
                  <a:schemeClr val="bg1"/>
                </a:solidFill>
                <a:highlight>
                  <a:srgbClr val="20414C"/>
                </a:highlight>
                <a:latin typeface="Tw Cen MT" panose="020B0602020104020603" pitchFamily="34" charset="0"/>
              </a:rPr>
              <a:t>Housing</a:t>
            </a:r>
            <a:r>
              <a:rPr lang="en" sz="1600" dirty="0">
                <a:latin typeface="Tw Cen MT" panose="020B0602020104020603" pitchFamily="34" charset="0"/>
              </a:rPr>
              <a:t> </a:t>
            </a:r>
            <a:r>
              <a:rPr lang="en-US" sz="1600" dirty="0">
                <a:latin typeface="Tw Cen MT" panose="020B0602020104020603" pitchFamily="34" charset="0"/>
              </a:rPr>
              <a:t>didefinisikan sebagai apakah customer memiliki utang KPR atau tidak. Dari EDA, kita dapat menyimpulkan:</a:t>
            </a:r>
          </a:p>
          <a:p>
            <a:pPr>
              <a:spcBef>
                <a:spcPts val="0"/>
              </a:spcBef>
              <a:spcAft>
                <a:spcPts val="600"/>
              </a:spcAft>
            </a:pPr>
            <a:r>
              <a:rPr lang="en-US" sz="1600" dirty="0">
                <a:latin typeface="Tw Cen MT" panose="020B0602020104020603" pitchFamily="34" charset="0"/>
              </a:rPr>
              <a:t>Customer yang tidak memiliki utang KPR cenderung untuk subscribe ke deposito.</a:t>
            </a:r>
          </a:p>
          <a:p>
            <a:pPr>
              <a:spcBef>
                <a:spcPts val="0"/>
              </a:spcBef>
              <a:spcAft>
                <a:spcPts val="600"/>
              </a:spcAft>
            </a:pPr>
            <a:r>
              <a:rPr lang="en-US" sz="1600" dirty="0">
                <a:latin typeface="Tw Cen MT" panose="020B0602020104020603" pitchFamily="34" charset="0"/>
              </a:rPr>
              <a:t>Berdasarkan dataset, tim marketing lebih banyak mentargetkan customer yang memikili utang KPR untuk diberikan campaign deposito. Padahal, customer yang tidak memiliki utang KPR memiliki conversion rate </a:t>
            </a:r>
            <a:r>
              <a:rPr lang="en-US" sz="1600" b="1" dirty="0">
                <a:solidFill>
                  <a:schemeClr val="bg1"/>
                </a:solidFill>
                <a:highlight>
                  <a:srgbClr val="20414C"/>
                </a:highlight>
                <a:latin typeface="Tw Cen MT" panose="020B0602020104020603" pitchFamily="34" charset="0"/>
              </a:rPr>
              <a:t>2 </a:t>
            </a:r>
            <a:r>
              <a:rPr lang="id-ID" sz="1600" b="1" noProof="1">
                <a:solidFill>
                  <a:schemeClr val="bg1"/>
                </a:solidFill>
                <a:highlight>
                  <a:srgbClr val="20414C"/>
                </a:highlight>
                <a:latin typeface="Tw Cen MT" panose="020B0602020104020603" pitchFamily="34" charset="0"/>
              </a:rPr>
              <a:t>kali lipat lebih tinggi </a:t>
            </a:r>
            <a:r>
              <a:rPr lang="en-US" sz="1600" dirty="0">
                <a:latin typeface="Tw Cen MT" panose="020B0602020104020603" pitchFamily="34" charset="0"/>
              </a:rPr>
              <a:t>dibandingkan customer yang memiliki utang KPR.</a:t>
            </a:r>
            <a:endParaRPr lang="id-ID" sz="1600" dirty="0">
              <a:latin typeface="Tw Cen MT" panose="020B0602020104020603" pitchFamily="34" charset="0"/>
            </a:endParaRPr>
          </a:p>
        </p:txBody>
      </p:sp>
      <p:sp>
        <p:nvSpPr>
          <p:cNvPr id="52" name="TextBox 51">
            <a:extLst>
              <a:ext uri="{FF2B5EF4-FFF2-40B4-BE49-F238E27FC236}">
                <a16:creationId xmlns:a16="http://schemas.microsoft.com/office/drawing/2014/main" id="{8E906583-8D4E-4EA2-8CD6-B677C23EF4B2}"/>
              </a:ext>
            </a:extLst>
          </p:cNvPr>
          <p:cNvSpPr txBox="1"/>
          <p:nvPr/>
        </p:nvSpPr>
        <p:spPr>
          <a:xfrm>
            <a:off x="5934647" y="4815270"/>
            <a:ext cx="4590800" cy="1200329"/>
          </a:xfrm>
          <a:prstGeom prst="rect">
            <a:avLst/>
          </a:prstGeom>
          <a:noFill/>
        </p:spPr>
        <p:txBody>
          <a:bodyPr wrap="square">
            <a:spAutoFit/>
          </a:bodyPr>
          <a:lstStyle/>
          <a:p>
            <a:r>
              <a:rPr lang="en-US" sz="2400" b="1" noProof="1">
                <a:latin typeface="Lora" pitchFamily="2" charset="0"/>
              </a:rPr>
              <a:t>Sebaiknya kita mentargetkan customer yang tidak memiliki utang KPR</a:t>
            </a:r>
            <a:endParaRPr lang="id-ID" sz="2400" b="1" noProof="1">
              <a:latin typeface="Lora" pitchFamily="2" charset="0"/>
            </a:endParaRPr>
          </a:p>
        </p:txBody>
      </p:sp>
      <p:pic>
        <p:nvPicPr>
          <p:cNvPr id="14" name="Picture 13">
            <a:extLst>
              <a:ext uri="{FF2B5EF4-FFF2-40B4-BE49-F238E27FC236}">
                <a16:creationId xmlns:a16="http://schemas.microsoft.com/office/drawing/2014/main" id="{EA2E0E00-AB7F-4B61-8290-9B71603A8D87}"/>
              </a:ext>
            </a:extLst>
          </p:cNvPr>
          <p:cNvPicPr>
            <a:picLocks noChangeAspect="1"/>
          </p:cNvPicPr>
          <p:nvPr/>
        </p:nvPicPr>
        <p:blipFill rotWithShape="1">
          <a:blip r:embed="rId4"/>
          <a:srcRect t="2937"/>
          <a:stretch/>
        </p:blipFill>
        <p:spPr>
          <a:xfrm>
            <a:off x="840798" y="3743801"/>
            <a:ext cx="4791075" cy="2440736"/>
          </a:xfrm>
          <a:prstGeom prst="rect">
            <a:avLst/>
          </a:prstGeom>
        </p:spPr>
      </p:pic>
      <p:pic>
        <p:nvPicPr>
          <p:cNvPr id="16" name="Picture 15">
            <a:extLst>
              <a:ext uri="{FF2B5EF4-FFF2-40B4-BE49-F238E27FC236}">
                <a16:creationId xmlns:a16="http://schemas.microsoft.com/office/drawing/2014/main" id="{435463EA-5EE0-4BEE-B998-7010666C8EBF}"/>
              </a:ext>
            </a:extLst>
          </p:cNvPr>
          <p:cNvPicPr>
            <a:picLocks noChangeAspect="1"/>
          </p:cNvPicPr>
          <p:nvPr/>
        </p:nvPicPr>
        <p:blipFill rotWithShape="1">
          <a:blip r:embed="rId5"/>
          <a:srcRect t="1716"/>
          <a:stretch/>
        </p:blipFill>
        <p:spPr>
          <a:xfrm>
            <a:off x="840798" y="1315132"/>
            <a:ext cx="4791075" cy="2284228"/>
          </a:xfrm>
          <a:prstGeom prst="rect">
            <a:avLst/>
          </a:prstGeom>
        </p:spPr>
      </p:pic>
    </p:spTree>
    <p:extLst>
      <p:ext uri="{BB962C8B-B14F-4D97-AF65-F5344CB8AC3E}">
        <p14:creationId xmlns:p14="http://schemas.microsoft.com/office/powerpoint/2010/main" val="6773915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Balance</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Chart, box and whisker chart&#10;&#10;Description automatically generated">
            <a:extLst>
              <a:ext uri="{FF2B5EF4-FFF2-40B4-BE49-F238E27FC236}">
                <a16:creationId xmlns:a16="http://schemas.microsoft.com/office/drawing/2014/main" id="{BEF6FD50-25C6-4837-A5F9-4D5FAF391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309" y="1140091"/>
            <a:ext cx="8362195" cy="2508659"/>
          </a:xfrm>
          <a:prstGeom prst="rect">
            <a:avLst/>
          </a:prstGeom>
        </p:spPr>
      </p:pic>
      <p:sp>
        <p:nvSpPr>
          <p:cNvPr id="54" name="Google Shape;111;p15">
            <a:extLst>
              <a:ext uri="{FF2B5EF4-FFF2-40B4-BE49-F238E27FC236}">
                <a16:creationId xmlns:a16="http://schemas.microsoft.com/office/drawing/2014/main" id="{0394AB63-4186-4AE5-A091-A9770C63A0AA}"/>
              </a:ext>
            </a:extLst>
          </p:cNvPr>
          <p:cNvSpPr txBox="1">
            <a:spLocks/>
          </p:cNvSpPr>
          <p:nvPr/>
        </p:nvSpPr>
        <p:spPr>
          <a:xfrm>
            <a:off x="1008175" y="4003803"/>
            <a:ext cx="8768392" cy="1920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Balance</a:t>
            </a:r>
            <a:r>
              <a:rPr lang="en" sz="2000" dirty="0">
                <a:latin typeface="Tw Cen MT" panose="020B0602020104020603" pitchFamily="34" charset="0"/>
              </a:rPr>
              <a:t> </a:t>
            </a:r>
            <a:r>
              <a:rPr lang="en-US" sz="2000" dirty="0">
                <a:latin typeface="Tw Cen MT" panose="020B0602020104020603" pitchFamily="34" charset="0"/>
              </a:rPr>
              <a:t>didefinisikan sebagai rata-rata saldo bank yang dimiliki seorang customer dalam setahun. Dari EDA, kita dapat menyimpulkan:</a:t>
            </a:r>
          </a:p>
          <a:p>
            <a:pPr>
              <a:spcBef>
                <a:spcPts val="0"/>
              </a:spcBef>
              <a:spcAft>
                <a:spcPts val="600"/>
              </a:spcAft>
            </a:pPr>
            <a:r>
              <a:rPr lang="en-US" sz="2000" dirty="0">
                <a:latin typeface="Tw Cen MT" panose="020B0602020104020603" pitchFamily="34" charset="0"/>
              </a:rPr>
              <a:t>Customer yang memiliki balance lebih tinggi cenderung untuk mendaftar deposito.</a:t>
            </a:r>
          </a:p>
          <a:p>
            <a:pPr>
              <a:spcBef>
                <a:spcPts val="0"/>
              </a:spcBef>
              <a:spcAft>
                <a:spcPts val="600"/>
              </a:spcAft>
            </a:pPr>
            <a:r>
              <a:rPr lang="id-ID" sz="2000" noProof="1">
                <a:latin typeface="Tw Cen MT" panose="020B0602020104020603" pitchFamily="34" charset="0"/>
              </a:rPr>
              <a:t>Hal ini masuk akal karena umumnya mereka yang berinvestasi harusnya memiliki sisa uang yang cukup dan tidak memiliki banyak utang pula.</a:t>
            </a:r>
          </a:p>
          <a:p>
            <a:pPr marL="0" indent="0">
              <a:spcBef>
                <a:spcPts val="0"/>
              </a:spcBef>
              <a:spcAft>
                <a:spcPts val="600"/>
              </a:spcAft>
              <a:buNone/>
            </a:pPr>
            <a:endParaRPr lang="en-US" sz="2000" dirty="0">
              <a:latin typeface="Tw Cen MT" panose="020B0602020104020603" pitchFamily="34" charset="0"/>
            </a:endParaRPr>
          </a:p>
        </p:txBody>
      </p:sp>
    </p:spTree>
    <p:extLst>
      <p:ext uri="{BB962C8B-B14F-4D97-AF65-F5344CB8AC3E}">
        <p14:creationId xmlns:p14="http://schemas.microsoft.com/office/powerpoint/2010/main" val="40514760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Choosing the Correct Target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7D6349F3-2A7E-4ECE-A88D-3C0E1B03827D}"/>
              </a:ext>
            </a:extLst>
          </p:cNvPr>
          <p:cNvPicPr>
            <a:picLocks noChangeAspect="1"/>
          </p:cNvPicPr>
          <p:nvPr/>
        </p:nvPicPr>
        <p:blipFill rotWithShape="1">
          <a:blip r:embed="rId4"/>
          <a:srcRect/>
          <a:stretch/>
        </p:blipFill>
        <p:spPr>
          <a:xfrm>
            <a:off x="5767660" y="1642591"/>
            <a:ext cx="5021340" cy="1899917"/>
          </a:xfrm>
          <a:prstGeom prst="rect">
            <a:avLst/>
          </a:prstGeom>
        </p:spPr>
      </p:pic>
      <p:sp>
        <p:nvSpPr>
          <p:cNvPr id="53" name="Google Shape;111;p15">
            <a:extLst>
              <a:ext uri="{FF2B5EF4-FFF2-40B4-BE49-F238E27FC236}">
                <a16:creationId xmlns:a16="http://schemas.microsoft.com/office/drawing/2014/main" id="{9198446F-8D64-40D0-AFA9-1BF30AAED17E}"/>
              </a:ext>
            </a:extLst>
          </p:cNvPr>
          <p:cNvSpPr txBox="1">
            <a:spLocks/>
          </p:cNvSpPr>
          <p:nvPr/>
        </p:nvSpPr>
        <p:spPr>
          <a:xfrm>
            <a:off x="757558" y="3828815"/>
            <a:ext cx="9804039" cy="205867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spcAft>
                <a:spcPts val="600"/>
              </a:spcAft>
            </a:pPr>
            <a:r>
              <a:rPr lang="en-US" sz="1800" noProof="1">
                <a:latin typeface="Tw Cen MT" panose="020B0602020104020603" pitchFamily="34" charset="0"/>
              </a:rPr>
              <a:t>Rata-rata conversion rate customer yang dihubungi pada bulan Maret, September, Oktober dan Desember adalah 47.25%. Sedangkan pada bulan lainnya hanya 11.75%. </a:t>
            </a:r>
            <a:r>
              <a:rPr lang="en-US" sz="1800" b="1" noProof="1">
                <a:solidFill>
                  <a:schemeClr val="bg1"/>
                </a:solidFill>
                <a:highlight>
                  <a:srgbClr val="20414C"/>
                </a:highlight>
                <a:latin typeface="Tw Cen MT" panose="020B0602020104020603" pitchFamily="34" charset="0"/>
              </a:rPr>
              <a:t>Berbeda 3 kali lipat!!</a:t>
            </a:r>
          </a:p>
          <a:p>
            <a:pPr marL="285750" indent="-285750">
              <a:spcBef>
                <a:spcPts val="0"/>
              </a:spcBef>
              <a:spcAft>
                <a:spcPts val="600"/>
              </a:spcAft>
            </a:pPr>
            <a:r>
              <a:rPr lang="en-US" sz="1800" noProof="1">
                <a:latin typeface="Tw Cen MT" panose="020B0602020104020603" pitchFamily="34" charset="0"/>
              </a:rPr>
              <a:t>Kami menyimpulkan bahwa tim marketing telah mentarget customer yang tepat pada keempat bulan ini. Sayangnya, jumlah customer yang dihubungi justru paling sedikit di antara bulan lain.</a:t>
            </a:r>
          </a:p>
          <a:p>
            <a:pPr marL="285750" indent="-285750">
              <a:spcBef>
                <a:spcPts val="0"/>
              </a:spcBef>
              <a:spcAft>
                <a:spcPts val="600"/>
              </a:spcAft>
            </a:pPr>
            <a:r>
              <a:rPr lang="en-US" sz="1800" noProof="1">
                <a:latin typeface="Tw Cen MT" panose="020B0602020104020603" pitchFamily="34" charset="0"/>
              </a:rPr>
              <a:t>Hal ini menunjukkan pentingnya memilih target yang tepat. Jika banyak customer yang dihubungi tidak potensial untuk diberikan campaign, conversion rate akan sangat rendah. Misalnya seperti bulan Mei, jumlah customer yang dihubungi sangat banyak akan tetapi conversion ratenya sangat rendah.</a:t>
            </a:r>
          </a:p>
        </p:txBody>
      </p:sp>
      <p:sp>
        <p:nvSpPr>
          <p:cNvPr id="54" name="Google Shape;324;p30">
            <a:extLst>
              <a:ext uri="{FF2B5EF4-FFF2-40B4-BE49-F238E27FC236}">
                <a16:creationId xmlns:a16="http://schemas.microsoft.com/office/drawing/2014/main" id="{CC10893E-9312-4BE1-B2CB-59E0BB2E77AE}"/>
              </a:ext>
            </a:extLst>
          </p:cNvPr>
          <p:cNvSpPr txBox="1">
            <a:spLocks/>
          </p:cNvSpPr>
          <p:nvPr/>
        </p:nvSpPr>
        <p:spPr>
          <a:xfrm>
            <a:off x="1324619" y="5888796"/>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id-ID" sz="2400" noProof="1">
                <a:solidFill>
                  <a:schemeClr val="tx1"/>
                </a:solidFill>
              </a:rPr>
              <a:t>Pemilihan target yang tepat akan meningkatkan conversion rate</a:t>
            </a:r>
          </a:p>
        </p:txBody>
      </p:sp>
      <p:sp>
        <p:nvSpPr>
          <p:cNvPr id="56" name="Google Shape;111;p15">
            <a:extLst>
              <a:ext uri="{FF2B5EF4-FFF2-40B4-BE49-F238E27FC236}">
                <a16:creationId xmlns:a16="http://schemas.microsoft.com/office/drawing/2014/main" id="{3CF080BD-BE39-4AFB-A0F4-5C6F28EC839D}"/>
              </a:ext>
            </a:extLst>
          </p:cNvPr>
          <p:cNvSpPr txBox="1">
            <a:spLocks/>
          </p:cNvSpPr>
          <p:nvPr/>
        </p:nvSpPr>
        <p:spPr>
          <a:xfrm>
            <a:off x="723337"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Jumlah customer dihubungi</a:t>
            </a:r>
          </a:p>
        </p:txBody>
      </p:sp>
      <p:sp>
        <p:nvSpPr>
          <p:cNvPr id="57" name="Google Shape;111;p15">
            <a:extLst>
              <a:ext uri="{FF2B5EF4-FFF2-40B4-BE49-F238E27FC236}">
                <a16:creationId xmlns:a16="http://schemas.microsoft.com/office/drawing/2014/main" id="{86D2FA0A-D411-410F-9823-5CE39CEA2F30}"/>
              </a:ext>
            </a:extLst>
          </p:cNvPr>
          <p:cNvSpPr txBox="1">
            <a:spLocks/>
          </p:cNvSpPr>
          <p:nvPr/>
        </p:nvSpPr>
        <p:spPr>
          <a:xfrm>
            <a:off x="5704815"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Conversion rate customer </a:t>
            </a:r>
          </a:p>
        </p:txBody>
      </p:sp>
      <p:pic>
        <p:nvPicPr>
          <p:cNvPr id="55" name="Picture 54" descr="Chart, bar chart&#10;&#10;Description automatically generated">
            <a:extLst>
              <a:ext uri="{FF2B5EF4-FFF2-40B4-BE49-F238E27FC236}">
                <a16:creationId xmlns:a16="http://schemas.microsoft.com/office/drawing/2014/main" id="{0335D8CA-2030-4AC3-986C-F3DCBF6C8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36" y="1642591"/>
            <a:ext cx="4754880" cy="1901952"/>
          </a:xfrm>
          <a:prstGeom prst="rect">
            <a:avLst/>
          </a:prstGeom>
        </p:spPr>
      </p:pic>
      <p:sp>
        <p:nvSpPr>
          <p:cNvPr id="58" name="Left Bracket 57">
            <a:extLst>
              <a:ext uri="{FF2B5EF4-FFF2-40B4-BE49-F238E27FC236}">
                <a16:creationId xmlns:a16="http://schemas.microsoft.com/office/drawing/2014/main" id="{1BE904E1-0CAD-4B5F-BE21-C60A4BF9DD04}"/>
              </a:ext>
            </a:extLst>
          </p:cNvPr>
          <p:cNvSpPr/>
          <p:nvPr/>
        </p:nvSpPr>
        <p:spPr>
          <a:xfrm rot="16200000">
            <a:off x="5757300" y="1735208"/>
            <a:ext cx="255329" cy="3500557"/>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23645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75900"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996709" y="2429562"/>
              <a:ext cx="4298464"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1982226"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2512876"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pic>
        <p:nvPicPr>
          <p:cNvPr id="6150" name="Picture 6" descr="raw data Icon - Download raw data Icon 3732425 | Noun Project">
            <a:extLst>
              <a:ext uri="{FF2B5EF4-FFF2-40B4-BE49-F238E27FC236}">
                <a16:creationId xmlns:a16="http://schemas.microsoft.com/office/drawing/2014/main" id="{83418E34-60B4-4A28-BD00-51B3AEFF84B6}"/>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50816" y="335604"/>
            <a:ext cx="1378940" cy="13789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2">
            <a:extLst>
              <a:ext uri="{FF2B5EF4-FFF2-40B4-BE49-F238E27FC236}">
                <a16:creationId xmlns:a16="http://schemas.microsoft.com/office/drawing/2014/main" id="{1AC5779D-330E-4758-9F2B-520DCCD41550}"/>
              </a:ext>
            </a:extLst>
          </p:cNvPr>
          <p:cNvSpPr/>
          <p:nvPr/>
        </p:nvSpPr>
        <p:spPr>
          <a:xfrm>
            <a:off x="2847424" y="524625"/>
            <a:ext cx="2011680" cy="914400"/>
          </a:xfrm>
          <a:prstGeom prst="roundRect">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a:t>
            </a:r>
          </a:p>
          <a:p>
            <a:pPr algn="ctr"/>
            <a:r>
              <a:rPr lang="en-GB" dirty="0"/>
              <a:t>Outliers</a:t>
            </a:r>
          </a:p>
        </p:txBody>
      </p:sp>
      <p:sp>
        <p:nvSpPr>
          <p:cNvPr id="62" name="Rounded Rectangle 386">
            <a:extLst>
              <a:ext uri="{FF2B5EF4-FFF2-40B4-BE49-F238E27FC236}">
                <a16:creationId xmlns:a16="http://schemas.microsoft.com/office/drawing/2014/main" id="{FEDA4872-28CA-4B2B-99A1-746A2669B458}"/>
              </a:ext>
            </a:extLst>
          </p:cNvPr>
          <p:cNvSpPr/>
          <p:nvPr/>
        </p:nvSpPr>
        <p:spPr>
          <a:xfrm>
            <a:off x="2853794" y="2240746"/>
            <a:ext cx="2011680" cy="914400"/>
          </a:xfrm>
          <a:prstGeom prst="roundRect">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Scaling</a:t>
            </a:r>
          </a:p>
        </p:txBody>
      </p:sp>
      <p:sp>
        <p:nvSpPr>
          <p:cNvPr id="63" name="Rounded Rectangle 387">
            <a:extLst>
              <a:ext uri="{FF2B5EF4-FFF2-40B4-BE49-F238E27FC236}">
                <a16:creationId xmlns:a16="http://schemas.microsoft.com/office/drawing/2014/main" id="{69D6815C-0D06-4893-B044-3B7559A4D0BB}"/>
              </a:ext>
            </a:extLst>
          </p:cNvPr>
          <p:cNvSpPr/>
          <p:nvPr/>
        </p:nvSpPr>
        <p:spPr>
          <a:xfrm>
            <a:off x="2853433" y="3876438"/>
            <a:ext cx="2011680" cy="914400"/>
          </a:xfrm>
          <a:prstGeom prst="roundRect">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Encoding</a:t>
            </a:r>
          </a:p>
        </p:txBody>
      </p:sp>
      <p:sp>
        <p:nvSpPr>
          <p:cNvPr id="64" name="Rounded Rectangle 388">
            <a:extLst>
              <a:ext uri="{FF2B5EF4-FFF2-40B4-BE49-F238E27FC236}">
                <a16:creationId xmlns:a16="http://schemas.microsoft.com/office/drawing/2014/main" id="{94BB54A2-B94B-4C7F-BC2D-7291C544F219}"/>
              </a:ext>
            </a:extLst>
          </p:cNvPr>
          <p:cNvSpPr/>
          <p:nvPr/>
        </p:nvSpPr>
        <p:spPr>
          <a:xfrm>
            <a:off x="5998310" y="3887479"/>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 Class Imbalance</a:t>
            </a:r>
          </a:p>
        </p:txBody>
      </p:sp>
      <p:sp>
        <p:nvSpPr>
          <p:cNvPr id="65" name="Right Arrow 13">
            <a:extLst>
              <a:ext uri="{FF2B5EF4-FFF2-40B4-BE49-F238E27FC236}">
                <a16:creationId xmlns:a16="http://schemas.microsoft.com/office/drawing/2014/main" id="{14ABDE8E-476D-438E-B0E7-1D3469C0CBAE}"/>
              </a:ext>
            </a:extLst>
          </p:cNvPr>
          <p:cNvSpPr/>
          <p:nvPr/>
        </p:nvSpPr>
        <p:spPr>
          <a:xfrm rot="5400000">
            <a:off x="3631841" y="1614135"/>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ight Arrow 389">
            <a:extLst>
              <a:ext uri="{FF2B5EF4-FFF2-40B4-BE49-F238E27FC236}">
                <a16:creationId xmlns:a16="http://schemas.microsoft.com/office/drawing/2014/main" id="{6A2C89E0-C819-44B1-BD9B-59D3B4F24289}"/>
              </a:ext>
            </a:extLst>
          </p:cNvPr>
          <p:cNvSpPr/>
          <p:nvPr/>
        </p:nvSpPr>
        <p:spPr>
          <a:xfrm rot="5400000">
            <a:off x="3685982" y="3278870"/>
            <a:ext cx="442846" cy="515646"/>
          </a:xfrm>
          <a:prstGeom prst="rightArrow">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ight Arrow 390">
            <a:extLst>
              <a:ext uri="{FF2B5EF4-FFF2-40B4-BE49-F238E27FC236}">
                <a16:creationId xmlns:a16="http://schemas.microsoft.com/office/drawing/2014/main" id="{B4DFF1FF-234D-4325-BB2A-851222F563A2}"/>
              </a:ext>
            </a:extLst>
          </p:cNvPr>
          <p:cNvSpPr/>
          <p:nvPr/>
        </p:nvSpPr>
        <p:spPr>
          <a:xfrm>
            <a:off x="5248067" y="4086856"/>
            <a:ext cx="442846" cy="515646"/>
          </a:xfrm>
          <a:prstGeom prst="rightArrow">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ight Arrow 391">
            <a:extLst>
              <a:ext uri="{FF2B5EF4-FFF2-40B4-BE49-F238E27FC236}">
                <a16:creationId xmlns:a16="http://schemas.microsoft.com/office/drawing/2014/main" id="{7EBB0060-7606-4398-919D-DC6117BFFC5C}"/>
              </a:ext>
            </a:extLst>
          </p:cNvPr>
          <p:cNvSpPr/>
          <p:nvPr/>
        </p:nvSpPr>
        <p:spPr>
          <a:xfrm>
            <a:off x="8215319" y="4075815"/>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Arrow 13">
            <a:extLst>
              <a:ext uri="{FF2B5EF4-FFF2-40B4-BE49-F238E27FC236}">
                <a16:creationId xmlns:a16="http://schemas.microsoft.com/office/drawing/2014/main" id="{6235E5B1-68CA-41AA-A21A-AC0E43823AFA}"/>
              </a:ext>
            </a:extLst>
          </p:cNvPr>
          <p:cNvSpPr/>
          <p:nvPr/>
        </p:nvSpPr>
        <p:spPr>
          <a:xfrm>
            <a:off x="2237170" y="767251"/>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152" name="Picture 8" descr="Outline Data Modelling Vector Icon. Isolated Black Simple Line Element  Illustration from Technology Concept. Editable Vector Stock Vector -  Illustration of isolated, simple: 144320075">
            <a:extLst>
              <a:ext uri="{FF2B5EF4-FFF2-40B4-BE49-F238E27FC236}">
                <a16:creationId xmlns:a16="http://schemas.microsoft.com/office/drawing/2014/main" id="{8E641CF7-941F-40CB-B298-BCDB1EB980BD}"/>
              </a:ext>
            </a:extLst>
          </p:cNvPr>
          <p:cNvPicPr>
            <a:picLocks noChangeAspect="1" noChangeArrowheads="1"/>
          </p:cNvPicPr>
          <p:nvPr/>
        </p:nvPicPr>
        <p:blipFill rotWithShape="1">
          <a:blip r:embed="rId4">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b="26835"/>
          <a:stretch/>
        </p:blipFill>
        <p:spPr bwMode="auto">
          <a:xfrm>
            <a:off x="8341697" y="564225"/>
            <a:ext cx="2659702" cy="194596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65488A21-FA73-4F8E-A921-2481D0757B96}"/>
              </a:ext>
            </a:extLst>
          </p:cNvPr>
          <p:cNvSpPr txBox="1"/>
          <p:nvPr/>
        </p:nvSpPr>
        <p:spPr>
          <a:xfrm>
            <a:off x="5018555" y="564225"/>
            <a:ext cx="1940400" cy="835200"/>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algn="ctr"/>
            <a:r>
              <a:rPr lang="en-US" noProof="1"/>
              <a:t>Z-Score</a:t>
            </a:r>
          </a:p>
        </p:txBody>
      </p:sp>
      <p:sp>
        <p:nvSpPr>
          <p:cNvPr id="77" name="TextBox 76">
            <a:extLst>
              <a:ext uri="{FF2B5EF4-FFF2-40B4-BE49-F238E27FC236}">
                <a16:creationId xmlns:a16="http://schemas.microsoft.com/office/drawing/2014/main" id="{BB1E638C-3C62-4046-9EA2-AB91542EACBA}"/>
              </a:ext>
            </a:extLst>
          </p:cNvPr>
          <p:cNvSpPr txBox="1"/>
          <p:nvPr/>
        </p:nvSpPr>
        <p:spPr>
          <a:xfrm>
            <a:off x="5037428" y="2236281"/>
            <a:ext cx="1936800" cy="918865"/>
          </a:xfrm>
          <a:prstGeom prst="rect">
            <a:avLst/>
          </a:prstGeom>
          <a:ln/>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marL="285750" indent="-285750">
              <a:buFont typeface="Arial" panose="020B0604020202020204" pitchFamily="34" charset="0"/>
              <a:buChar char="•"/>
            </a:pPr>
            <a:r>
              <a:rPr lang="en-US" noProof="1"/>
              <a:t>Normalization</a:t>
            </a:r>
          </a:p>
          <a:p>
            <a:pPr marL="285750" indent="-285750">
              <a:buFont typeface="Arial" panose="020B0604020202020204" pitchFamily="34" charset="0"/>
              <a:buChar char="•"/>
            </a:pPr>
            <a:r>
              <a:rPr lang="en-US" noProof="1"/>
              <a:t>Standardization</a:t>
            </a:r>
          </a:p>
        </p:txBody>
      </p:sp>
      <p:sp>
        <p:nvSpPr>
          <p:cNvPr id="78" name="TextBox 77">
            <a:extLst>
              <a:ext uri="{FF2B5EF4-FFF2-40B4-BE49-F238E27FC236}">
                <a16:creationId xmlns:a16="http://schemas.microsoft.com/office/drawing/2014/main" id="{BCAD24B0-7E06-43C8-928E-9937135C896C}"/>
              </a:ext>
            </a:extLst>
          </p:cNvPr>
          <p:cNvSpPr txBox="1"/>
          <p:nvPr/>
        </p:nvSpPr>
        <p:spPr>
          <a:xfrm>
            <a:off x="2890379" y="4934226"/>
            <a:ext cx="1937787"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noProof="1"/>
              <a:t>Label Encoding</a:t>
            </a:r>
          </a:p>
          <a:p>
            <a:pPr marL="285750" indent="-285750">
              <a:buFont typeface="Arial" panose="020B0604020202020204" pitchFamily="34" charset="0"/>
              <a:buChar char="•"/>
            </a:pPr>
            <a:r>
              <a:rPr lang="en-US" noProof="1"/>
              <a:t>One-Hot Encoding</a:t>
            </a:r>
          </a:p>
        </p:txBody>
      </p:sp>
      <p:sp>
        <p:nvSpPr>
          <p:cNvPr id="79" name="TextBox 78">
            <a:extLst>
              <a:ext uri="{FF2B5EF4-FFF2-40B4-BE49-F238E27FC236}">
                <a16:creationId xmlns:a16="http://schemas.microsoft.com/office/drawing/2014/main" id="{69C0ED17-9A90-40B5-BE53-69CAE01B563C}"/>
              </a:ext>
            </a:extLst>
          </p:cNvPr>
          <p:cNvSpPr txBox="1"/>
          <p:nvPr/>
        </p:nvSpPr>
        <p:spPr>
          <a:xfrm>
            <a:off x="5953992" y="5006587"/>
            <a:ext cx="201168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noProof="1"/>
              <a:t>Dengan rasio 0.5</a:t>
            </a:r>
          </a:p>
          <a:p>
            <a:pPr marL="285750" indent="-285750">
              <a:buFont typeface="Arial" panose="020B0604020202020204" pitchFamily="34" charset="0"/>
              <a:buChar char="•"/>
            </a:pPr>
            <a:r>
              <a:rPr lang="en-US" noProof="1"/>
              <a:t>Oversampling</a:t>
            </a:r>
          </a:p>
          <a:p>
            <a:pPr marL="285750" indent="-285750">
              <a:buFont typeface="Arial" panose="020B0604020202020204" pitchFamily="34" charset="0"/>
              <a:buChar char="•"/>
            </a:pPr>
            <a:r>
              <a:rPr lang="en-US" noProof="1"/>
              <a:t>SMOTE</a:t>
            </a:r>
          </a:p>
          <a:p>
            <a:pPr marL="285750" indent="-285750">
              <a:buFont typeface="Arial" panose="020B0604020202020204" pitchFamily="34" charset="0"/>
              <a:buChar char="•"/>
            </a:pPr>
            <a:r>
              <a:rPr lang="en-US" noProof="1"/>
              <a:t>Undersamping</a:t>
            </a:r>
          </a:p>
        </p:txBody>
      </p:sp>
      <p:sp>
        <p:nvSpPr>
          <p:cNvPr id="88" name="Rounded Rectangle 388">
            <a:extLst>
              <a:ext uri="{FF2B5EF4-FFF2-40B4-BE49-F238E27FC236}">
                <a16:creationId xmlns:a16="http://schemas.microsoft.com/office/drawing/2014/main" id="{374432D6-8DAF-4F67-9597-9AE77B38374F}"/>
              </a:ext>
            </a:extLst>
          </p:cNvPr>
          <p:cNvSpPr/>
          <p:nvPr/>
        </p:nvSpPr>
        <p:spPr>
          <a:xfrm>
            <a:off x="8792144" y="3876438"/>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Split Data into Train and Set</a:t>
            </a:r>
          </a:p>
        </p:txBody>
      </p:sp>
      <p:sp>
        <p:nvSpPr>
          <p:cNvPr id="89" name="Right Arrow 391">
            <a:extLst>
              <a:ext uri="{FF2B5EF4-FFF2-40B4-BE49-F238E27FC236}">
                <a16:creationId xmlns:a16="http://schemas.microsoft.com/office/drawing/2014/main" id="{876CD44C-FFBE-44E8-B106-318A55AC141F}"/>
              </a:ext>
            </a:extLst>
          </p:cNvPr>
          <p:cNvSpPr/>
          <p:nvPr/>
        </p:nvSpPr>
        <p:spPr>
          <a:xfrm rot="16200000">
            <a:off x="9505591" y="3211624"/>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0" name="TextBox 89">
            <a:extLst>
              <a:ext uri="{FF2B5EF4-FFF2-40B4-BE49-F238E27FC236}">
                <a16:creationId xmlns:a16="http://schemas.microsoft.com/office/drawing/2014/main" id="{B7336714-816F-4D17-A04D-99AB4DE3E15F}"/>
              </a:ext>
            </a:extLst>
          </p:cNvPr>
          <p:cNvSpPr txBox="1"/>
          <p:nvPr/>
        </p:nvSpPr>
        <p:spPr>
          <a:xfrm>
            <a:off x="8792144" y="5010518"/>
            <a:ext cx="2011680" cy="646331"/>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spAutoFit/>
          </a:bodyPr>
          <a:lstStyle/>
          <a:p>
            <a:pPr algn="ctr"/>
            <a:r>
              <a:rPr lang="en-US" noProof="1"/>
              <a:t>Train : Test =</a:t>
            </a:r>
          </a:p>
          <a:p>
            <a:pPr algn="ctr"/>
            <a:r>
              <a:rPr lang="en-US" noProof="1"/>
              <a:t>80 : 20</a:t>
            </a:r>
          </a:p>
        </p:txBody>
      </p:sp>
      <p:sp>
        <p:nvSpPr>
          <p:cNvPr id="92" name="TextBox 91">
            <a:extLst>
              <a:ext uri="{FF2B5EF4-FFF2-40B4-BE49-F238E27FC236}">
                <a16:creationId xmlns:a16="http://schemas.microsoft.com/office/drawing/2014/main" id="{5E97A2B7-7698-4112-92E8-D130767998C1}"/>
              </a:ext>
            </a:extLst>
          </p:cNvPr>
          <p:cNvSpPr txBox="1"/>
          <p:nvPr/>
        </p:nvSpPr>
        <p:spPr>
          <a:xfrm>
            <a:off x="688152" y="1836171"/>
            <a:ext cx="1371600" cy="40011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bg1"/>
                </a:solidFill>
              </a:rPr>
              <a:t>Raw Data</a:t>
            </a:r>
          </a:p>
        </p:txBody>
      </p:sp>
      <p:sp>
        <p:nvSpPr>
          <p:cNvPr id="93" name="TextBox 92">
            <a:extLst>
              <a:ext uri="{FF2B5EF4-FFF2-40B4-BE49-F238E27FC236}">
                <a16:creationId xmlns:a16="http://schemas.microsoft.com/office/drawing/2014/main" id="{D4DB8428-3664-433D-A1C0-9789ACA53B48}"/>
              </a:ext>
            </a:extLst>
          </p:cNvPr>
          <p:cNvSpPr txBox="1"/>
          <p:nvPr/>
        </p:nvSpPr>
        <p:spPr>
          <a:xfrm>
            <a:off x="8650290" y="2613383"/>
            <a:ext cx="1942397" cy="400110"/>
          </a:xfrm>
          <a:prstGeom prst="rect">
            <a:avLst/>
          </a:prstGeom>
          <a:solidFill>
            <a:srgbClr val="F0C814"/>
          </a:solid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tx1"/>
                </a:solidFill>
              </a:rPr>
              <a:t>Data Modeling</a:t>
            </a:r>
          </a:p>
        </p:txBody>
      </p:sp>
    </p:spTree>
    <p:extLst>
      <p:ext uri="{BB962C8B-B14F-4D97-AF65-F5344CB8AC3E}">
        <p14:creationId xmlns:p14="http://schemas.microsoft.com/office/powerpoint/2010/main" val="6241857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up)">
                                      <p:cBhvr>
                                        <p:cTn id="39" dur="500"/>
                                        <p:tgtEl>
                                          <p:spTgt spid="6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up)">
                                      <p:cBhvr>
                                        <p:cTn id="4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8" grpId="0" animBg="1"/>
      <p:bldP spid="69" grpId="0" animBg="1"/>
      <p:bldP spid="71" grpId="0" animBg="1"/>
      <p:bldP spid="88" grpId="0" animBg="1"/>
      <p:bldP spid="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2" name="Group 141">
            <a:extLst>
              <a:ext uri="{FF2B5EF4-FFF2-40B4-BE49-F238E27FC236}">
                <a16:creationId xmlns:a16="http://schemas.microsoft.com/office/drawing/2014/main" id="{FD66D0F6-E4D6-46F5-ACEE-86414960FCF0}"/>
              </a:ext>
            </a:extLst>
          </p:cNvPr>
          <p:cNvGrpSpPr/>
          <p:nvPr/>
        </p:nvGrpSpPr>
        <p:grpSpPr>
          <a:xfrm>
            <a:off x="0"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7" y="582230"/>
            <a:ext cx="4626886" cy="523220"/>
          </a:xfrm>
          <a:prstGeom prst="rect">
            <a:avLst/>
          </a:prstGeom>
        </p:spPr>
        <p:txBody>
          <a:bodyPr wrap="square">
            <a:spAutoFit/>
          </a:bodyPr>
          <a:lstStyle/>
          <a:p>
            <a:r>
              <a:rPr lang="en-US" sz="2800" b="1" dirty="0">
                <a:solidFill>
                  <a:srgbClr val="EE9D32"/>
                </a:solidFill>
                <a:cs typeface="Times New Roman" panose="02020603050405020304" pitchFamily="18" charset="0"/>
              </a:rPr>
              <a:t>Problem Statements</a:t>
            </a:r>
            <a:endParaRPr lang="en-US" sz="2800" dirty="0">
              <a:solidFill>
                <a:schemeClr val="bg1">
                  <a:lumMod val="65000"/>
                </a:schemeClr>
              </a:solidFill>
            </a:endParaRPr>
          </a:p>
        </p:txBody>
      </p:sp>
      <p:grpSp>
        <p:nvGrpSpPr>
          <p:cNvPr id="42" name="Group 41">
            <a:extLst>
              <a:ext uri="{FF2B5EF4-FFF2-40B4-BE49-F238E27FC236}">
                <a16:creationId xmlns:a16="http://schemas.microsoft.com/office/drawing/2014/main" id="{FD48665B-6CEC-40C4-86AF-787C17CBE6CC}"/>
              </a:ext>
            </a:extLst>
          </p:cNvPr>
          <p:cNvGrpSpPr/>
          <p:nvPr/>
        </p:nvGrpSpPr>
        <p:grpSpPr>
          <a:xfrm>
            <a:off x="654519" y="525009"/>
            <a:ext cx="4312928" cy="611220"/>
            <a:chOff x="654519" y="525009"/>
            <a:chExt cx="5567087" cy="611220"/>
          </a:xfrm>
        </p:grpSpPr>
        <p:sp>
          <p:nvSpPr>
            <p:cNvPr id="43" name="Rectangle 42">
              <a:extLst>
                <a:ext uri="{FF2B5EF4-FFF2-40B4-BE49-F238E27FC236}">
                  <a16:creationId xmlns:a16="http://schemas.microsoft.com/office/drawing/2014/main" id="{F8ABFE89-49FC-4DFC-8EAB-2888090BF6D8}"/>
                </a:ext>
              </a:extLst>
            </p:cNvPr>
            <p:cNvSpPr/>
            <p:nvPr/>
          </p:nvSpPr>
          <p:spPr>
            <a:xfrm>
              <a:off x="654519" y="525009"/>
              <a:ext cx="5324645"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E5D3E63-44B8-4935-BD9C-0FF3B3261D12}"/>
                </a:ext>
              </a:extLst>
            </p:cNvPr>
            <p:cNvSpPr/>
            <p:nvPr/>
          </p:nvSpPr>
          <p:spPr>
            <a:xfrm>
              <a:off x="794658" y="582230"/>
              <a:ext cx="5426948" cy="523220"/>
            </a:xfrm>
            <a:prstGeom prst="rect">
              <a:avLst/>
            </a:prstGeom>
          </p:spPr>
          <p:txBody>
            <a:bodyPr wrap="square">
              <a:spAutoFit/>
            </a:bodyPr>
            <a:lstStyle/>
            <a:p>
              <a:r>
                <a:rPr lang="en-US" sz="2800" b="1" dirty="0">
                  <a:solidFill>
                    <a:schemeClr val="bg1"/>
                  </a:solidFill>
                  <a:cs typeface="Times New Roman" panose="02020603050405020304" pitchFamily="18" charset="0"/>
                </a:rPr>
                <a:t>Classification Algorithms</a:t>
              </a:r>
              <a:endParaRPr lang="en-US" sz="2800" dirty="0">
                <a:solidFill>
                  <a:schemeClr val="bg1"/>
                </a:solidFill>
              </a:endParaRPr>
            </a:p>
          </p:txBody>
        </p:sp>
      </p:grpSp>
      <p:sp>
        <p:nvSpPr>
          <p:cNvPr id="37" name="TextBox 36">
            <a:extLst>
              <a:ext uri="{FF2B5EF4-FFF2-40B4-BE49-F238E27FC236}">
                <a16:creationId xmlns:a16="http://schemas.microsoft.com/office/drawing/2014/main" id="{BCFBFAF6-DFAF-4280-957B-E8EF03592ECB}"/>
              </a:ext>
            </a:extLst>
          </p:cNvPr>
          <p:cNvSpPr txBox="1"/>
          <p:nvPr/>
        </p:nvSpPr>
        <p:spPr>
          <a:xfrm>
            <a:off x="639602" y="1362847"/>
            <a:ext cx="4112031" cy="3477875"/>
          </a:xfrm>
          <a:prstGeom prst="rect">
            <a:avLst/>
          </a:prstGeom>
          <a:solidFill>
            <a:schemeClr val="bg1">
              <a:lumMod val="95000"/>
            </a:schemeClr>
          </a:solidFill>
        </p:spPr>
        <p:txBody>
          <a:bodyPr wrap="square">
            <a:spAutoFit/>
          </a:bodyPr>
          <a:lstStyle/>
          <a:p>
            <a:pPr marL="342900" indent="-342900" algn="just">
              <a:spcAft>
                <a:spcPts val="600"/>
              </a:spcAft>
              <a:buFont typeface="Arial" panose="020B0604020202020204" pitchFamily="34" charset="0"/>
              <a:buChar char="•"/>
            </a:pPr>
            <a:r>
              <a:rPr lang="en-US" sz="2000" dirty="0">
                <a:latin typeface="Seaford" panose="00000500000000000000" pitchFamily="2" charset="0"/>
                <a:ea typeface="Calibri" panose="020F0502020204030204" pitchFamily="34" charset="0"/>
                <a:cs typeface="Times New Roman" panose="02020603050405020304" pitchFamily="18" charset="0"/>
              </a:rPr>
              <a:t>Logistic Regression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kNN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Decision Tree</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SVM</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Random Forest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Gradient Boosting</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AdaBoost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XGBoost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CatBoost</a:t>
            </a:r>
          </a:p>
        </p:txBody>
      </p:sp>
      <p:grpSp>
        <p:nvGrpSpPr>
          <p:cNvPr id="38" name="Group 37">
            <a:extLst>
              <a:ext uri="{FF2B5EF4-FFF2-40B4-BE49-F238E27FC236}">
                <a16:creationId xmlns:a16="http://schemas.microsoft.com/office/drawing/2014/main" id="{06DDDC64-F865-4799-9303-2686EF4BE651}"/>
              </a:ext>
            </a:extLst>
          </p:cNvPr>
          <p:cNvGrpSpPr/>
          <p:nvPr/>
        </p:nvGrpSpPr>
        <p:grpSpPr>
          <a:xfrm>
            <a:off x="4918544" y="517358"/>
            <a:ext cx="4839804" cy="611220"/>
            <a:chOff x="121278" y="-70494"/>
            <a:chExt cx="4870284" cy="611220"/>
          </a:xfrm>
        </p:grpSpPr>
        <p:sp>
          <p:nvSpPr>
            <p:cNvPr id="39" name="Rectangle 38">
              <a:extLst>
                <a:ext uri="{FF2B5EF4-FFF2-40B4-BE49-F238E27FC236}">
                  <a16:creationId xmlns:a16="http://schemas.microsoft.com/office/drawing/2014/main" id="{082A8A23-B070-4F2F-97F1-D4F1B926E549}"/>
                </a:ext>
              </a:extLst>
            </p:cNvPr>
            <p:cNvSpPr/>
            <p:nvPr/>
          </p:nvSpPr>
          <p:spPr>
            <a:xfrm>
              <a:off x="121278" y="-70494"/>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AE26DE4-1E52-4458-B689-28E78B993BE4}"/>
                </a:ext>
              </a:extLst>
            </p:cNvPr>
            <p:cNvSpPr/>
            <p:nvPr/>
          </p:nvSpPr>
          <p:spPr>
            <a:xfrm>
              <a:off x="250122" y="-26494"/>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Evaluation Metrics</a:t>
              </a:r>
              <a:endParaRPr lang="en-US" sz="2800" dirty="0">
                <a:solidFill>
                  <a:schemeClr val="bg1"/>
                </a:solidFill>
              </a:endParaRPr>
            </a:p>
          </p:txBody>
        </p:sp>
      </p:grpSp>
      <p:sp>
        <p:nvSpPr>
          <p:cNvPr id="45" name="TextBox 44">
            <a:extLst>
              <a:ext uri="{FF2B5EF4-FFF2-40B4-BE49-F238E27FC236}">
                <a16:creationId xmlns:a16="http://schemas.microsoft.com/office/drawing/2014/main" id="{F9AFAD9D-4EE6-4F81-BEA5-05E8C2D3F0BF}"/>
              </a:ext>
            </a:extLst>
          </p:cNvPr>
          <p:cNvSpPr txBox="1"/>
          <p:nvPr/>
        </p:nvSpPr>
        <p:spPr>
          <a:xfrm>
            <a:off x="4932023" y="1369264"/>
            <a:ext cx="4826325" cy="3170099"/>
          </a:xfrm>
          <a:prstGeom prst="rect">
            <a:avLst/>
          </a:prstGeom>
          <a:solidFill>
            <a:schemeClr val="bg1">
              <a:lumMod val="85000"/>
            </a:schemeClr>
          </a:solidFill>
        </p:spPr>
        <p:txBody>
          <a:bodyPr wrap="square">
            <a:spAutoFit/>
          </a:bodyPr>
          <a:lstStyle/>
          <a:p>
            <a:pPr marL="342900" indent="-342900" algn="just">
              <a:spcAft>
                <a:spcPts val="6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Precision</a:t>
            </a:r>
          </a:p>
          <a:p>
            <a:pPr lvl="1" algn="just">
              <a:spcAft>
                <a:spcPts val="600"/>
              </a:spcAft>
            </a:pPr>
            <a:r>
              <a:rPr lang="en-US" sz="2000" dirty="0">
                <a:ea typeface="Calibri" panose="020F0502020204030204" pitchFamily="34" charset="0"/>
                <a:cs typeface="Times New Roman" panose="02020603050405020304" pitchFamily="18" charset="0"/>
              </a:rPr>
              <a:t>Fokus untuk </a:t>
            </a:r>
            <a:r>
              <a:rPr lang="id-ID" sz="2000" noProof="1">
                <a:ea typeface="Calibri" panose="020F0502020204030204" pitchFamily="34" charset="0"/>
                <a:cs typeface="Times New Roman" panose="02020603050405020304" pitchFamily="18" charset="0"/>
              </a:rPr>
              <a:t>mengurangi</a:t>
            </a:r>
            <a:r>
              <a:rPr lang="en-US" sz="2000"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kesalahan</a:t>
            </a:r>
            <a:r>
              <a:rPr lang="en-US" sz="2000" b="1" dirty="0">
                <a:ea typeface="Calibri" panose="020F0502020204030204" pitchFamily="34" charset="0"/>
                <a:cs typeface="Times New Roman" panose="02020603050405020304" pitchFamily="18" charset="0"/>
              </a:rPr>
              <a:t> dalam </a:t>
            </a:r>
            <a:r>
              <a:rPr lang="en-US" sz="2000" b="1" dirty="0" err="1">
                <a:ea typeface="Calibri" panose="020F0502020204030204" pitchFamily="34" charset="0"/>
                <a:cs typeface="Times New Roman" panose="02020603050405020304" pitchFamily="18" charset="0"/>
              </a:rPr>
              <a:t>memprediksi</a:t>
            </a:r>
            <a:r>
              <a:rPr lang="en-US" sz="2000" b="1" dirty="0">
                <a:ea typeface="Calibri" panose="020F0502020204030204" pitchFamily="34" charset="0"/>
                <a:cs typeface="Times New Roman" panose="02020603050405020304" pitchFamily="18" charset="0"/>
              </a:rPr>
              <a:t> customer </a:t>
            </a:r>
            <a:r>
              <a:rPr lang="en-US" sz="2000" dirty="0">
                <a:ea typeface="Calibri" panose="020F0502020204030204" pitchFamily="34" charset="0"/>
                <a:cs typeface="Times New Roman" panose="02020603050405020304" pitchFamily="18" charset="0"/>
              </a:rPr>
              <a:t>(</a:t>
            </a:r>
            <a:r>
              <a:rPr lang="en-US" sz="2000" i="1" dirty="0">
                <a:ea typeface="Calibri" panose="020F0502020204030204" pitchFamily="34" charset="0"/>
                <a:cs typeface="Times New Roman" panose="02020603050405020304" pitchFamily="18" charset="0"/>
              </a:rPr>
              <a:t>False Positive</a:t>
            </a:r>
            <a:r>
              <a:rPr lang="en-US" sz="2000" dirty="0">
                <a:ea typeface="Calibri" panose="020F0502020204030204" pitchFamily="34" charset="0"/>
                <a:cs typeface="Times New Roman" panose="02020603050405020304" pitchFamily="18" charset="0"/>
              </a:rPr>
              <a:t>) pada saat modeling </a:t>
            </a:r>
            <a:r>
              <a:rPr lang="en-US" sz="2000" i="1" dirty="0">
                <a:ea typeface="Calibri" panose="020F0502020204030204" pitchFamily="34" charset="0"/>
                <a:cs typeface="Times New Roman" panose="02020603050405020304" pitchFamily="18" charset="0"/>
              </a:rPr>
              <a:t>machine learning</a:t>
            </a:r>
          </a:p>
          <a:p>
            <a:pPr lvl="1" algn="just">
              <a:spcAft>
                <a:spcPts val="600"/>
              </a:spcAft>
            </a:pPr>
            <a:endParaRPr lang="en-US" sz="2000" i="1" dirty="0">
              <a:ea typeface="Calibri" panose="020F0502020204030204" pitchFamily="34"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000" b="1" dirty="0">
                <a:cs typeface="Times New Roman" panose="02020603050405020304" pitchFamily="18" charset="0"/>
              </a:rPr>
              <a:t>ROC_AUC</a:t>
            </a:r>
          </a:p>
          <a:p>
            <a:pPr lvl="1" algn="just">
              <a:spcAft>
                <a:spcPts val="600"/>
              </a:spcAft>
            </a:pPr>
            <a:r>
              <a:rPr lang="en-US" sz="2000" dirty="0">
                <a:cs typeface="Times New Roman" panose="02020603050405020304" pitchFamily="18" charset="0"/>
              </a:rPr>
              <a:t>Common use metrics untuk model evaluation data imbalance</a:t>
            </a:r>
          </a:p>
        </p:txBody>
      </p:sp>
      <p:graphicFrame>
        <p:nvGraphicFramePr>
          <p:cNvPr id="46" name="Table 45">
            <a:extLst>
              <a:ext uri="{FF2B5EF4-FFF2-40B4-BE49-F238E27FC236}">
                <a16:creationId xmlns:a16="http://schemas.microsoft.com/office/drawing/2014/main" id="{28390D95-56BE-4C54-AC45-C2ECA243E4F1}"/>
              </a:ext>
            </a:extLst>
          </p:cNvPr>
          <p:cNvGraphicFramePr>
            <a:graphicFrameLocks noGrp="1"/>
          </p:cNvGraphicFramePr>
          <p:nvPr/>
        </p:nvGraphicFramePr>
        <p:xfrm>
          <a:off x="5100323" y="4807017"/>
          <a:ext cx="4201926" cy="1598901"/>
        </p:xfrm>
        <a:graphic>
          <a:graphicData uri="http://schemas.openxmlformats.org/drawingml/2006/table">
            <a:tbl>
              <a:tblPr>
                <a:tableStyleId>{5C22544A-7EE6-4342-B048-85BDC9FD1C3A}</a:tableStyleId>
              </a:tblPr>
              <a:tblGrid>
                <a:gridCol w="1184587">
                  <a:extLst>
                    <a:ext uri="{9D8B030D-6E8A-4147-A177-3AD203B41FA5}">
                      <a16:colId xmlns:a16="http://schemas.microsoft.com/office/drawing/2014/main" val="1316364820"/>
                    </a:ext>
                  </a:extLst>
                </a:gridCol>
                <a:gridCol w="1475143">
                  <a:extLst>
                    <a:ext uri="{9D8B030D-6E8A-4147-A177-3AD203B41FA5}">
                      <a16:colId xmlns:a16="http://schemas.microsoft.com/office/drawing/2014/main" val="277463276"/>
                    </a:ext>
                  </a:extLst>
                </a:gridCol>
                <a:gridCol w="1542196">
                  <a:extLst>
                    <a:ext uri="{9D8B030D-6E8A-4147-A177-3AD203B41FA5}">
                      <a16:colId xmlns:a16="http://schemas.microsoft.com/office/drawing/2014/main" val="3301560110"/>
                    </a:ext>
                  </a:extLst>
                </a:gridCol>
              </a:tblGrid>
              <a:tr h="532967">
                <a:tc>
                  <a:txBody>
                    <a:bodyPr/>
                    <a:lstStyle/>
                    <a:p>
                      <a:pPr algn="ctr" fontAlgn="b"/>
                      <a:r>
                        <a:rPr lang="en-US" sz="1800" b="1" u="none" strike="noStrike" dirty="0">
                          <a:effectLst/>
                        </a:rPr>
                        <a:t>Actual No</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True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False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32967">
                <a:tc>
                  <a:txBody>
                    <a:bodyPr/>
                    <a:lstStyle/>
                    <a:p>
                      <a:pPr algn="ctr" fontAlgn="b"/>
                      <a:r>
                        <a:rPr lang="en-US" sz="1800" b="1" u="none" strike="noStrike" dirty="0">
                          <a:effectLst/>
                        </a:rPr>
                        <a:t>Actual Yes</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False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True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32967">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800" b="1" u="none" strike="noStrike" dirty="0">
                          <a:effectLst/>
                        </a:rPr>
                        <a:t>Predicted No</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b="1" u="none" strike="noStrike" dirty="0">
                          <a:effectLst/>
                        </a:rPr>
                        <a:t>Predicted Yes</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2" name="Rectangle 1">
            <a:extLst>
              <a:ext uri="{FF2B5EF4-FFF2-40B4-BE49-F238E27FC236}">
                <a16:creationId xmlns:a16="http://schemas.microsoft.com/office/drawing/2014/main" id="{5C1F7A8C-447F-4DA9-BD3F-EEEEC2025502}"/>
              </a:ext>
            </a:extLst>
          </p:cNvPr>
          <p:cNvSpPr/>
          <p:nvPr/>
        </p:nvSpPr>
        <p:spPr>
          <a:xfrm>
            <a:off x="7680961" y="4663440"/>
            <a:ext cx="1726708" cy="1920240"/>
          </a:xfrm>
          <a:prstGeom prst="rect">
            <a:avLst/>
          </a:prstGeom>
          <a:no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7878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7" y="437852"/>
            <a:ext cx="4626886" cy="523220"/>
          </a:xfrm>
          <a:prstGeom prst="rect">
            <a:avLst/>
          </a:prstGeom>
        </p:spPr>
        <p:txBody>
          <a:bodyPr wrap="square">
            <a:spAutoFit/>
          </a:bodyPr>
          <a:lstStyle/>
          <a:p>
            <a:r>
              <a:rPr lang="en-US" sz="2800" b="1" dirty="0">
                <a:solidFill>
                  <a:srgbClr val="456470"/>
                </a:solidFill>
                <a:cs typeface="Times New Roman" panose="02020603050405020304" pitchFamily="18" charset="0"/>
              </a:rPr>
              <a:t>Model Evaluation</a:t>
            </a:r>
            <a:endParaRPr lang="en-US" sz="2800" dirty="0">
              <a:solidFill>
                <a:srgbClr val="456470"/>
              </a:solidFill>
            </a:endParaRPr>
          </a:p>
        </p:txBody>
      </p:sp>
      <p:sp>
        <p:nvSpPr>
          <p:cNvPr id="7" name="Rectangle 6">
            <a:extLst>
              <a:ext uri="{FF2B5EF4-FFF2-40B4-BE49-F238E27FC236}">
                <a16:creationId xmlns:a16="http://schemas.microsoft.com/office/drawing/2014/main" id="{B6315ED9-D1F2-41AD-9F47-2D5D50AA353F}"/>
              </a:ext>
            </a:extLst>
          </p:cNvPr>
          <p:cNvSpPr/>
          <p:nvPr/>
        </p:nvSpPr>
        <p:spPr>
          <a:xfrm>
            <a:off x="5951621" y="3898232"/>
            <a:ext cx="3128211" cy="641684"/>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1" name="Google Shape;324;p30">
            <a:extLst>
              <a:ext uri="{FF2B5EF4-FFF2-40B4-BE49-F238E27FC236}">
                <a16:creationId xmlns:a16="http://schemas.microsoft.com/office/drawing/2014/main" id="{10A25F97-6E3A-407A-BCF3-CD59548FE06C}"/>
              </a:ext>
            </a:extLst>
          </p:cNvPr>
          <p:cNvSpPr txBox="1">
            <a:spLocks/>
          </p:cNvSpPr>
          <p:nvPr/>
        </p:nvSpPr>
        <p:spPr>
          <a:xfrm>
            <a:off x="1379733" y="6007367"/>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noProof="1"/>
              <a:t>Dari evaluasi di atas, dipilih Random Forest karena memiliki peforma terbaik</a:t>
            </a:r>
            <a:endParaRPr lang="id-ID" noProof="1"/>
          </a:p>
        </p:txBody>
      </p:sp>
      <p:graphicFrame>
        <p:nvGraphicFramePr>
          <p:cNvPr id="5" name="Table 4"/>
          <p:cNvGraphicFramePr>
            <a:graphicFrameLocks noGrp="1"/>
          </p:cNvGraphicFramePr>
          <p:nvPr>
            <p:extLst>
              <p:ext uri="{D42A27DB-BD31-4B8C-83A1-F6EECF244321}">
                <p14:modId xmlns:p14="http://schemas.microsoft.com/office/powerpoint/2010/main" val="3343518777"/>
              </p:ext>
            </p:extLst>
          </p:nvPr>
        </p:nvGraphicFramePr>
        <p:xfrm>
          <a:off x="419608" y="1266093"/>
          <a:ext cx="11456263" cy="4741272"/>
        </p:xfrm>
        <a:graphic>
          <a:graphicData uri="http://schemas.openxmlformats.org/drawingml/2006/table">
            <a:tbl>
              <a:tblPr>
                <a:tableStyleId>{0505E3EF-67EA-436B-97B2-0124C06EBD24}</a:tableStyleId>
              </a:tblPr>
              <a:tblGrid>
                <a:gridCol w="1755703">
                  <a:extLst>
                    <a:ext uri="{9D8B030D-6E8A-4147-A177-3AD203B41FA5}">
                      <a16:colId xmlns:a16="http://schemas.microsoft.com/office/drawing/2014/main" val="2891168241"/>
                    </a:ext>
                  </a:extLst>
                </a:gridCol>
                <a:gridCol w="808380">
                  <a:extLst>
                    <a:ext uri="{9D8B030D-6E8A-4147-A177-3AD203B41FA5}">
                      <a16:colId xmlns:a16="http://schemas.microsoft.com/office/drawing/2014/main" val="1641706083"/>
                    </a:ext>
                  </a:extLst>
                </a:gridCol>
                <a:gridCol w="808380">
                  <a:extLst>
                    <a:ext uri="{9D8B030D-6E8A-4147-A177-3AD203B41FA5}">
                      <a16:colId xmlns:a16="http://schemas.microsoft.com/office/drawing/2014/main" val="2697353979"/>
                    </a:ext>
                  </a:extLst>
                </a:gridCol>
                <a:gridCol w="808380">
                  <a:extLst>
                    <a:ext uri="{9D8B030D-6E8A-4147-A177-3AD203B41FA5}">
                      <a16:colId xmlns:a16="http://schemas.microsoft.com/office/drawing/2014/main" val="1590136556"/>
                    </a:ext>
                  </a:extLst>
                </a:gridCol>
                <a:gridCol w="808380">
                  <a:extLst>
                    <a:ext uri="{9D8B030D-6E8A-4147-A177-3AD203B41FA5}">
                      <a16:colId xmlns:a16="http://schemas.microsoft.com/office/drawing/2014/main" val="2326049355"/>
                    </a:ext>
                  </a:extLst>
                </a:gridCol>
                <a:gridCol w="808380">
                  <a:extLst>
                    <a:ext uri="{9D8B030D-6E8A-4147-A177-3AD203B41FA5}">
                      <a16:colId xmlns:a16="http://schemas.microsoft.com/office/drawing/2014/main" val="2016824970"/>
                    </a:ext>
                  </a:extLst>
                </a:gridCol>
                <a:gridCol w="808380">
                  <a:extLst>
                    <a:ext uri="{9D8B030D-6E8A-4147-A177-3AD203B41FA5}">
                      <a16:colId xmlns:a16="http://schemas.microsoft.com/office/drawing/2014/main" val="1826186421"/>
                    </a:ext>
                  </a:extLst>
                </a:gridCol>
                <a:gridCol w="808380">
                  <a:extLst>
                    <a:ext uri="{9D8B030D-6E8A-4147-A177-3AD203B41FA5}">
                      <a16:colId xmlns:a16="http://schemas.microsoft.com/office/drawing/2014/main" val="1214466646"/>
                    </a:ext>
                  </a:extLst>
                </a:gridCol>
                <a:gridCol w="808380">
                  <a:extLst>
                    <a:ext uri="{9D8B030D-6E8A-4147-A177-3AD203B41FA5}">
                      <a16:colId xmlns:a16="http://schemas.microsoft.com/office/drawing/2014/main" val="2617488765"/>
                    </a:ext>
                  </a:extLst>
                </a:gridCol>
                <a:gridCol w="808380">
                  <a:extLst>
                    <a:ext uri="{9D8B030D-6E8A-4147-A177-3AD203B41FA5}">
                      <a16:colId xmlns:a16="http://schemas.microsoft.com/office/drawing/2014/main" val="2147119665"/>
                    </a:ext>
                  </a:extLst>
                </a:gridCol>
                <a:gridCol w="808380">
                  <a:extLst>
                    <a:ext uri="{9D8B030D-6E8A-4147-A177-3AD203B41FA5}">
                      <a16:colId xmlns:a16="http://schemas.microsoft.com/office/drawing/2014/main" val="362290222"/>
                    </a:ext>
                  </a:extLst>
                </a:gridCol>
                <a:gridCol w="808380">
                  <a:extLst>
                    <a:ext uri="{9D8B030D-6E8A-4147-A177-3AD203B41FA5}">
                      <a16:colId xmlns:a16="http://schemas.microsoft.com/office/drawing/2014/main" val="1884203051"/>
                    </a:ext>
                  </a:extLst>
                </a:gridCol>
                <a:gridCol w="808380">
                  <a:extLst>
                    <a:ext uri="{9D8B030D-6E8A-4147-A177-3AD203B41FA5}">
                      <a16:colId xmlns:a16="http://schemas.microsoft.com/office/drawing/2014/main" val="370187926"/>
                    </a:ext>
                  </a:extLst>
                </a:gridCol>
              </a:tblGrid>
              <a:tr h="395106">
                <a:tc>
                  <a:txBody>
                    <a:bodyPr/>
                    <a:lstStyle/>
                    <a:p>
                      <a:pPr algn="ctr" fontAlgn="ctr"/>
                      <a:r>
                        <a:rPr lang="en-US" sz="1600" b="1" u="none" strike="noStrike" dirty="0">
                          <a:solidFill>
                            <a:schemeClr val="bg1"/>
                          </a:solidFill>
                          <a:effectLst/>
                        </a:rPr>
                        <a:t>Handling Imbalance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4">
                  <a:txBody>
                    <a:bodyPr/>
                    <a:lstStyle/>
                    <a:p>
                      <a:pPr algn="ctr" fontAlgn="ctr"/>
                      <a:r>
                        <a:rPr lang="en-US" sz="1600" b="1" u="none" strike="noStrike" dirty="0">
                          <a:solidFill>
                            <a:schemeClr val="bg1"/>
                          </a:solidFill>
                          <a:effectLst/>
                        </a:rPr>
                        <a:t>SMOTE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Over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Under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4596547"/>
                  </a:ext>
                </a:extLst>
              </a:tr>
              <a:tr h="395106">
                <a:tc rowSpan="2">
                  <a:txBody>
                    <a:bodyPr/>
                    <a:lstStyle/>
                    <a:p>
                      <a:pPr algn="ctr" fontAlgn="ctr"/>
                      <a:r>
                        <a:rPr lang="en-US" sz="1600" b="1" u="none" strike="noStrike" dirty="0">
                          <a:solidFill>
                            <a:schemeClr val="bg1"/>
                          </a:solidFill>
                          <a:effectLst/>
                        </a:rPr>
                        <a:t>Model</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extLst>
                  <a:ext uri="{0D108BD9-81ED-4DB2-BD59-A6C34878D82A}">
                    <a16:rowId xmlns:a16="http://schemas.microsoft.com/office/drawing/2014/main" val="3483815062"/>
                  </a:ext>
                </a:extLst>
              </a:tr>
              <a:tr h="395106">
                <a:tc vMerge="1">
                  <a:txBody>
                    <a:bodyPr/>
                    <a:lstStyle/>
                    <a:p>
                      <a:endParaRPr lang="en-US"/>
                    </a:p>
                  </a:txBody>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val="2973695760"/>
                  </a:ext>
                </a:extLst>
              </a:tr>
              <a:tr h="395106">
                <a:tc>
                  <a:txBody>
                    <a:bodyPr/>
                    <a:lstStyle/>
                    <a:p>
                      <a:pPr algn="l" fontAlgn="b"/>
                      <a:r>
                        <a:rPr lang="en-US" sz="1600" b="1" u="none" strike="noStrike" dirty="0">
                          <a:effectLst/>
                        </a:rPr>
                        <a:t>Logistic Regression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00365319"/>
                  </a:ext>
                </a:extLst>
              </a:tr>
              <a:tr h="395106">
                <a:tc>
                  <a:txBody>
                    <a:bodyPr/>
                    <a:lstStyle/>
                    <a:p>
                      <a:pPr algn="l" fontAlgn="b"/>
                      <a:r>
                        <a:rPr lang="en-US" sz="1600" b="1" u="none" strike="noStrike" dirty="0">
                          <a:effectLst/>
                        </a:rPr>
                        <a:t>KNN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0.771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0.752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55020751"/>
                  </a:ext>
                </a:extLst>
              </a:tr>
              <a:tr h="395106">
                <a:tc>
                  <a:txBody>
                    <a:bodyPr/>
                    <a:lstStyle/>
                    <a:p>
                      <a:pPr algn="l" fontAlgn="b"/>
                      <a:r>
                        <a:rPr lang="en-US" sz="1600" b="1" u="none" strike="noStrike" dirty="0">
                          <a:effectLst/>
                        </a:rPr>
                        <a:t>Decision Tree</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0.829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0.719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8003920"/>
                  </a:ext>
                </a:extLst>
              </a:tr>
              <a:tr h="395106">
                <a:tc>
                  <a:txBody>
                    <a:bodyPr/>
                    <a:lstStyle/>
                    <a:p>
                      <a:pPr algn="l" fontAlgn="b"/>
                      <a:r>
                        <a:rPr lang="en-US" sz="1600" b="1" u="none" strike="noStrike" dirty="0">
                          <a:effectLst/>
                        </a:rPr>
                        <a:t>SVM</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4033439"/>
                  </a:ext>
                </a:extLst>
              </a:tr>
              <a:tr h="395106">
                <a:tc>
                  <a:txBody>
                    <a:bodyPr/>
                    <a:lstStyle/>
                    <a:p>
                      <a:pPr algn="l" fontAlgn="b"/>
                      <a:r>
                        <a:rPr lang="en-US" sz="1600" b="1" u="none" strike="noStrike" dirty="0">
                          <a:effectLst/>
                        </a:rPr>
                        <a:t>Random Forest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0.926</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0.998</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1497518"/>
                  </a:ext>
                </a:extLst>
              </a:tr>
              <a:tr h="395106">
                <a:tc>
                  <a:txBody>
                    <a:bodyPr/>
                    <a:lstStyle/>
                    <a:p>
                      <a:pPr algn="l" fontAlgn="b"/>
                      <a:r>
                        <a:rPr lang="en-US" sz="1600" b="1" u="none" strike="noStrike" dirty="0">
                          <a:effectLst/>
                        </a:rPr>
                        <a:t>Gradient Boosting</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37114318"/>
                  </a:ext>
                </a:extLst>
              </a:tr>
              <a:tr h="395106">
                <a:tc>
                  <a:txBody>
                    <a:bodyPr/>
                    <a:lstStyle/>
                    <a:p>
                      <a:pPr algn="l" fontAlgn="b"/>
                      <a:r>
                        <a:rPr lang="en-US" sz="1600" b="1" u="none" strike="noStrike" dirty="0">
                          <a:effectLst/>
                        </a:rPr>
                        <a:t>AdaBoost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0994218"/>
                  </a:ext>
                </a:extLst>
              </a:tr>
              <a:tr h="395106">
                <a:tc>
                  <a:txBody>
                    <a:bodyPr/>
                    <a:lstStyle/>
                    <a:p>
                      <a:pPr algn="l" fontAlgn="b"/>
                      <a:r>
                        <a:rPr lang="en-US" sz="1600" b="1" u="none" strike="noStrike" dirty="0" err="1">
                          <a:effectLst/>
                        </a:rPr>
                        <a:t>XGBoost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0.959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0.912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0.941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4490687"/>
                  </a:ext>
                </a:extLst>
              </a:tr>
              <a:tr h="395106">
                <a:tc>
                  <a:txBody>
                    <a:bodyPr/>
                    <a:lstStyle/>
                    <a:p>
                      <a:pPr algn="l" fontAlgn="b"/>
                      <a:r>
                        <a:rPr lang="en-US" sz="1600" b="1" u="none" strike="noStrike" dirty="0" err="1">
                          <a:effectLst/>
                        </a:rPr>
                        <a:t>CatBoost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0.920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0.890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0.979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8226531"/>
                  </a:ext>
                </a:extLst>
              </a:tr>
            </a:tbl>
          </a:graphicData>
        </a:graphic>
      </p:graphicFrame>
      <p:sp>
        <p:nvSpPr>
          <p:cNvPr id="9" name="Rectangle 8"/>
          <p:cNvSpPr/>
          <p:nvPr/>
        </p:nvSpPr>
        <p:spPr>
          <a:xfrm>
            <a:off x="335150" y="3959562"/>
            <a:ext cx="11676230" cy="519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4111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28572" y="-839"/>
            <a:ext cx="12220688" cy="6857999"/>
            <a:chOff x="-6838577" y="-124"/>
            <a:chExt cx="12220688"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38577"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6" y="437852"/>
            <a:ext cx="9214583"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(Random Forest)  </a:t>
            </a:r>
            <a:endParaRPr lang="en-US" sz="2800" dirty="0">
              <a:solidFill>
                <a:srgbClr val="456470"/>
              </a:solidFill>
            </a:endParaRPr>
          </a:p>
        </p:txBody>
      </p:sp>
      <p:sp>
        <p:nvSpPr>
          <p:cNvPr id="40" name="TextBox 39">
            <a:extLst>
              <a:ext uri="{FF2B5EF4-FFF2-40B4-BE49-F238E27FC236}">
                <a16:creationId xmlns:a16="http://schemas.microsoft.com/office/drawing/2014/main" id="{D738A157-D143-4987-AEBE-08F8007ECC1E}"/>
              </a:ext>
            </a:extLst>
          </p:cNvPr>
          <p:cNvSpPr txBox="1"/>
          <p:nvPr/>
        </p:nvSpPr>
        <p:spPr>
          <a:xfrm>
            <a:off x="1190687" y="5919587"/>
            <a:ext cx="5836667" cy="400110"/>
          </a:xfrm>
          <a:prstGeom prst="rect">
            <a:avLst/>
          </a:prstGeom>
          <a:noFill/>
        </p:spPr>
        <p:txBody>
          <a:bodyPr wrap="square">
            <a:spAutoFit/>
          </a:bodyPr>
          <a:lstStyle/>
          <a:p>
            <a:pPr lvl="1" algn="just">
              <a:lnSpc>
                <a:spcPct val="100000"/>
              </a:lnSpc>
              <a:spcBef>
                <a:spcPts val="0"/>
              </a:spcBef>
              <a:spcAft>
                <a:spcPts val="1200"/>
              </a:spcAft>
            </a:pPr>
            <a:r>
              <a:rPr lang="en-US" sz="2000" b="1" noProof="1">
                <a:latin typeface="Lora" pitchFamily="2" charset="0"/>
              </a:rPr>
              <a:t>Improvement precision 2,7%</a:t>
            </a:r>
            <a:endParaRPr lang="id-ID" sz="2000" noProof="1">
              <a:latin typeface="Lora" pitchFamily="2" charset="0"/>
            </a:endParaRPr>
          </a:p>
        </p:txBody>
      </p:sp>
      <p:sp>
        <p:nvSpPr>
          <p:cNvPr id="45" name="TextBox 44">
            <a:extLst>
              <a:ext uri="{FF2B5EF4-FFF2-40B4-BE49-F238E27FC236}">
                <a16:creationId xmlns:a16="http://schemas.microsoft.com/office/drawing/2014/main" id="{2340B270-C660-44BF-82DE-2288DB4C8964}"/>
              </a:ext>
            </a:extLst>
          </p:cNvPr>
          <p:cNvSpPr txBox="1"/>
          <p:nvPr/>
        </p:nvSpPr>
        <p:spPr>
          <a:xfrm>
            <a:off x="3711464" y="3228105"/>
            <a:ext cx="2709973"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Hyperparameter Tuning</a:t>
            </a:r>
          </a:p>
        </p:txBody>
      </p:sp>
      <p:sp>
        <p:nvSpPr>
          <p:cNvPr id="50" name="TextBox 49">
            <a:extLst>
              <a:ext uri="{FF2B5EF4-FFF2-40B4-BE49-F238E27FC236}">
                <a16:creationId xmlns:a16="http://schemas.microsoft.com/office/drawing/2014/main" id="{83536D53-215F-4DB9-B2F6-8EE65C318A05}"/>
              </a:ext>
            </a:extLst>
          </p:cNvPr>
          <p:cNvSpPr txBox="1"/>
          <p:nvPr/>
        </p:nvSpPr>
        <p:spPr>
          <a:xfrm>
            <a:off x="922927" y="3908875"/>
            <a:ext cx="1999906"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Feature Selection</a:t>
            </a:r>
          </a:p>
        </p:txBody>
      </p:sp>
      <p:sp>
        <p:nvSpPr>
          <p:cNvPr id="56" name="TextBox 55">
            <a:extLst>
              <a:ext uri="{FF2B5EF4-FFF2-40B4-BE49-F238E27FC236}">
                <a16:creationId xmlns:a16="http://schemas.microsoft.com/office/drawing/2014/main" id="{DE7D96FD-19B3-40C1-9DE9-310830330EB3}"/>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graphicFrame>
        <p:nvGraphicFramePr>
          <p:cNvPr id="62" name="Table 61">
            <a:extLst>
              <a:ext uri="{FF2B5EF4-FFF2-40B4-BE49-F238E27FC236}">
                <a16:creationId xmlns:a16="http://schemas.microsoft.com/office/drawing/2014/main" id="{1F6A5733-20FB-45EB-B0BE-DB7634B0F488}"/>
              </a:ext>
            </a:extLst>
          </p:cNvPr>
          <p:cNvGraphicFramePr>
            <a:graphicFrameLocks noGrp="1"/>
          </p:cNvGraphicFramePr>
          <p:nvPr/>
        </p:nvGraphicFramePr>
        <p:xfrm>
          <a:off x="7397138" y="1624291"/>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val="1316364820"/>
                    </a:ext>
                  </a:extLst>
                </a:gridCol>
                <a:gridCol w="1012722">
                  <a:extLst>
                    <a:ext uri="{9D8B030D-6E8A-4147-A177-3AD203B41FA5}">
                      <a16:colId xmlns:a16="http://schemas.microsoft.com/office/drawing/2014/main" val="277463276"/>
                    </a:ext>
                  </a:extLst>
                </a:gridCol>
                <a:gridCol w="988374">
                  <a:extLst>
                    <a:ext uri="{9D8B030D-6E8A-4147-A177-3AD203B41FA5}">
                      <a16:colId xmlns:a16="http://schemas.microsoft.com/office/drawing/2014/main"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7198</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b="0" i="0" u="none" strike="noStrike" dirty="0">
                          <a:solidFill>
                            <a:srgbClr val="000000"/>
                          </a:solidFill>
                          <a:effectLst/>
                          <a:latin typeface="Calibri" panose="020F0502020204030204" pitchFamily="34" charset="0"/>
                        </a:rPr>
                        <a:t>302</a:t>
                      </a: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b="0" i="0" u="none" strike="noStrike" dirty="0">
                          <a:solidFill>
                            <a:srgbClr val="000000"/>
                          </a:solidFill>
                          <a:effectLst/>
                          <a:latin typeface="Calibri" panose="020F0502020204030204" pitchFamily="34" charset="0"/>
                        </a:rPr>
                        <a:t>45</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3706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63" name="TextBox 62">
            <a:extLst>
              <a:ext uri="{FF2B5EF4-FFF2-40B4-BE49-F238E27FC236}">
                <a16:creationId xmlns:a16="http://schemas.microsoft.com/office/drawing/2014/main" id="{3891DC36-0ACD-4647-887A-37EE17573B6D}"/>
              </a:ext>
            </a:extLst>
          </p:cNvPr>
          <p:cNvSpPr txBox="1"/>
          <p:nvPr/>
        </p:nvSpPr>
        <p:spPr>
          <a:xfrm>
            <a:off x="8769738" y="3194865"/>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64" name="TextBox 63">
            <a:extLst>
              <a:ext uri="{FF2B5EF4-FFF2-40B4-BE49-F238E27FC236}">
                <a16:creationId xmlns:a16="http://schemas.microsoft.com/office/drawing/2014/main" id="{CFB7DD6D-0581-4F10-B96A-F247FF1EBA2E}"/>
              </a:ext>
            </a:extLst>
          </p:cNvPr>
          <p:cNvSpPr txBox="1"/>
          <p:nvPr/>
        </p:nvSpPr>
        <p:spPr>
          <a:xfrm rot="16200000">
            <a:off x="6679132" y="1914896"/>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65" name="TextBox 64">
            <a:extLst>
              <a:ext uri="{FF2B5EF4-FFF2-40B4-BE49-F238E27FC236}">
                <a16:creationId xmlns:a16="http://schemas.microsoft.com/office/drawing/2014/main" id="{F47B5305-68A1-4D6B-BF4E-E2D0E342BB03}"/>
              </a:ext>
            </a:extLst>
          </p:cNvPr>
          <p:cNvSpPr txBox="1"/>
          <p:nvPr/>
        </p:nvSpPr>
        <p:spPr>
          <a:xfrm>
            <a:off x="7255130" y="1131118"/>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(Before)</a:t>
            </a:r>
          </a:p>
        </p:txBody>
      </p:sp>
      <p:graphicFrame>
        <p:nvGraphicFramePr>
          <p:cNvPr id="70" name="Table 69">
            <a:extLst>
              <a:ext uri="{FF2B5EF4-FFF2-40B4-BE49-F238E27FC236}">
                <a16:creationId xmlns:a16="http://schemas.microsoft.com/office/drawing/2014/main" id="{76BB8210-5374-4C81-9E6D-E65B4B2527D4}"/>
              </a:ext>
            </a:extLst>
          </p:cNvPr>
          <p:cNvGraphicFramePr>
            <a:graphicFrameLocks noGrp="1"/>
          </p:cNvGraphicFramePr>
          <p:nvPr/>
        </p:nvGraphicFramePr>
        <p:xfrm>
          <a:off x="7402056" y="4539562"/>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val="1316364820"/>
                    </a:ext>
                  </a:extLst>
                </a:gridCol>
                <a:gridCol w="1012722">
                  <a:extLst>
                    <a:ext uri="{9D8B030D-6E8A-4147-A177-3AD203B41FA5}">
                      <a16:colId xmlns:a16="http://schemas.microsoft.com/office/drawing/2014/main" val="277463276"/>
                    </a:ext>
                  </a:extLst>
                </a:gridCol>
                <a:gridCol w="988374">
                  <a:extLst>
                    <a:ext uri="{9D8B030D-6E8A-4147-A177-3AD203B41FA5}">
                      <a16:colId xmlns:a16="http://schemas.microsoft.com/office/drawing/2014/main"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7321</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179</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3695</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71" name="TextBox 70">
            <a:extLst>
              <a:ext uri="{FF2B5EF4-FFF2-40B4-BE49-F238E27FC236}">
                <a16:creationId xmlns:a16="http://schemas.microsoft.com/office/drawing/2014/main" id="{8E3210DA-8382-4883-B9EF-53BDF0A58621}"/>
              </a:ext>
            </a:extLst>
          </p:cNvPr>
          <p:cNvSpPr txBox="1"/>
          <p:nvPr/>
        </p:nvSpPr>
        <p:spPr>
          <a:xfrm>
            <a:off x="8774656" y="6110136"/>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72" name="TextBox 71">
            <a:extLst>
              <a:ext uri="{FF2B5EF4-FFF2-40B4-BE49-F238E27FC236}">
                <a16:creationId xmlns:a16="http://schemas.microsoft.com/office/drawing/2014/main" id="{F385579E-ADC0-42DE-8600-9F456A0B1AF7}"/>
              </a:ext>
            </a:extLst>
          </p:cNvPr>
          <p:cNvSpPr txBox="1"/>
          <p:nvPr/>
        </p:nvSpPr>
        <p:spPr>
          <a:xfrm rot="16200000">
            <a:off x="6684050" y="4830167"/>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74" name="Rectangle 73">
            <a:extLst>
              <a:ext uri="{FF2B5EF4-FFF2-40B4-BE49-F238E27FC236}">
                <a16:creationId xmlns:a16="http://schemas.microsoft.com/office/drawing/2014/main" id="{C79848D1-B61A-43D7-9514-80DB4672F244}"/>
              </a:ext>
            </a:extLst>
          </p:cNvPr>
          <p:cNvSpPr/>
          <p:nvPr/>
        </p:nvSpPr>
        <p:spPr>
          <a:xfrm>
            <a:off x="9519991" y="4594469"/>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A6E89384-8A4C-4F2F-8D34-72F347FB5E03}"/>
              </a:ext>
            </a:extLst>
          </p:cNvPr>
          <p:cNvSpPr/>
          <p:nvPr/>
        </p:nvSpPr>
        <p:spPr>
          <a:xfrm>
            <a:off x="9515077" y="1689030"/>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6" name="TextBox 75">
            <a:extLst>
              <a:ext uri="{FF2B5EF4-FFF2-40B4-BE49-F238E27FC236}">
                <a16:creationId xmlns:a16="http://schemas.microsoft.com/office/drawing/2014/main" id="{911D12DA-2671-4F50-897F-D8AE3EDED6CF}"/>
              </a:ext>
            </a:extLst>
          </p:cNvPr>
          <p:cNvSpPr txBox="1"/>
          <p:nvPr/>
        </p:nvSpPr>
        <p:spPr>
          <a:xfrm>
            <a:off x="7232917" y="4077485"/>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(After)</a:t>
            </a:r>
          </a:p>
        </p:txBody>
      </p:sp>
      <p:graphicFrame>
        <p:nvGraphicFramePr>
          <p:cNvPr id="2" name="Table 3">
            <a:extLst>
              <a:ext uri="{FF2B5EF4-FFF2-40B4-BE49-F238E27FC236}">
                <a16:creationId xmlns:a16="http://schemas.microsoft.com/office/drawing/2014/main" id="{19603CCB-C9BF-49AD-A82F-67EEE0474E57}"/>
              </a:ext>
            </a:extLst>
          </p:cNvPr>
          <p:cNvGraphicFramePr>
            <a:graphicFrameLocks noGrp="1"/>
          </p:cNvGraphicFramePr>
          <p:nvPr>
            <p:extLst>
              <p:ext uri="{D42A27DB-BD31-4B8C-83A1-F6EECF244321}">
                <p14:modId xmlns:p14="http://schemas.microsoft.com/office/powerpoint/2010/main" val="1386110752"/>
              </p:ext>
            </p:extLst>
          </p:nvPr>
        </p:nvGraphicFramePr>
        <p:xfrm>
          <a:off x="1548511" y="1123340"/>
          <a:ext cx="3853436" cy="134112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val="52361360"/>
                    </a:ext>
                  </a:extLst>
                </a:gridCol>
                <a:gridCol w="963359">
                  <a:extLst>
                    <a:ext uri="{9D8B030D-6E8A-4147-A177-3AD203B41FA5}">
                      <a16:colId xmlns:a16="http://schemas.microsoft.com/office/drawing/2014/main" val="3207353073"/>
                    </a:ext>
                  </a:extLst>
                </a:gridCol>
                <a:gridCol w="963359">
                  <a:extLst>
                    <a:ext uri="{9D8B030D-6E8A-4147-A177-3AD203B41FA5}">
                      <a16:colId xmlns:a16="http://schemas.microsoft.com/office/drawing/2014/main" val="2048622523"/>
                    </a:ext>
                  </a:extLst>
                </a:gridCol>
                <a:gridCol w="963359">
                  <a:extLst>
                    <a:ext uri="{9D8B030D-6E8A-4147-A177-3AD203B41FA5}">
                      <a16:colId xmlns:a16="http://schemas.microsoft.com/office/drawing/2014/main" val="794033253"/>
                    </a:ext>
                  </a:extLst>
                </a:gridCol>
              </a:tblGrid>
              <a:tr h="198188">
                <a:tc gridSpan="4">
                  <a:txBody>
                    <a:bodyPr/>
                    <a:lstStyle/>
                    <a:p>
                      <a:pPr algn="ctr"/>
                      <a:r>
                        <a:rPr lang="en-US" sz="1600" b="1" dirty="0">
                          <a:solidFill>
                            <a:schemeClr val="bg1"/>
                          </a:solidFill>
                        </a:rPr>
                        <a:t>Oversampling</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63119520"/>
                  </a:ext>
                </a:extLst>
              </a:tr>
              <a:tr h="198188">
                <a:tc gridSpan="2">
                  <a:txBody>
                    <a:bodyPr/>
                    <a:lstStyle/>
                    <a:p>
                      <a:pPr algn="ctr"/>
                      <a:r>
                        <a:rPr lang="en-US" sz="1600" b="1" dirty="0">
                          <a:solidFill>
                            <a:schemeClr val="bg1"/>
                          </a:solidFill>
                        </a:rPr>
                        <a:t>Train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gridSpan="2">
                  <a:txBody>
                    <a:bodyPr/>
                    <a:lstStyle/>
                    <a:p>
                      <a:pPr algn="ctr"/>
                      <a:r>
                        <a:rPr lang="en-US" sz="1600" b="1" dirty="0">
                          <a:solidFill>
                            <a:schemeClr val="bg1"/>
                          </a:solidFill>
                        </a:rPr>
                        <a:t>Test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extLst>
                  <a:ext uri="{0D108BD9-81ED-4DB2-BD59-A6C34878D82A}">
                    <a16:rowId xmlns:a16="http://schemas.microsoft.com/office/drawing/2014/main" val="975647288"/>
                  </a:ext>
                </a:extLst>
              </a:tr>
              <a:tr h="198188">
                <a:tc>
                  <a:txBody>
                    <a:bodyPr/>
                    <a:lstStyle/>
                    <a:p>
                      <a:pPr algn="ctr"/>
                      <a:r>
                        <a:rPr lang="en-US" sz="1600" b="1" dirty="0">
                          <a:solidFill>
                            <a:schemeClr val="bg1"/>
                          </a:solidFill>
                        </a:rPr>
                        <a:t>Precision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Precision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val="2352262741"/>
                  </a:ext>
                </a:extLst>
              </a:tr>
              <a:tr h="198188">
                <a:tc>
                  <a:txBody>
                    <a:bodyPr/>
                    <a:lstStyle/>
                    <a:p>
                      <a:pPr algn="ctr"/>
                      <a:r>
                        <a:rPr lang="en-US" sz="1600" b="1" dirty="0">
                          <a:solidFill>
                            <a:schemeClr val="tx1"/>
                          </a:solidFill>
                        </a:rPr>
                        <a:t>1.000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F0C814"/>
                    </a:solidFill>
                  </a:tcPr>
                </a:tc>
                <a:extLst>
                  <a:ext uri="{0D108BD9-81ED-4DB2-BD59-A6C34878D82A}">
                    <a16:rowId xmlns:a16="http://schemas.microsoft.com/office/drawing/2014/main" val="2713601428"/>
                  </a:ext>
                </a:extLst>
              </a:tr>
            </a:tbl>
          </a:graphicData>
        </a:graphic>
      </p:graphicFrame>
      <p:graphicFrame>
        <p:nvGraphicFramePr>
          <p:cNvPr id="48" name="Table 3">
            <a:extLst>
              <a:ext uri="{FF2B5EF4-FFF2-40B4-BE49-F238E27FC236}">
                <a16:creationId xmlns:a16="http://schemas.microsoft.com/office/drawing/2014/main" id="{B048244D-5744-472D-A80F-CD1B999CB572}"/>
              </a:ext>
            </a:extLst>
          </p:cNvPr>
          <p:cNvGraphicFramePr>
            <a:graphicFrameLocks noGrp="1"/>
          </p:cNvGraphicFramePr>
          <p:nvPr>
            <p:extLst>
              <p:ext uri="{D42A27DB-BD31-4B8C-83A1-F6EECF244321}">
                <p14:modId xmlns:p14="http://schemas.microsoft.com/office/powerpoint/2010/main" val="3374800134"/>
              </p:ext>
            </p:extLst>
          </p:nvPr>
        </p:nvGraphicFramePr>
        <p:xfrm>
          <a:off x="1548511" y="5170916"/>
          <a:ext cx="3853436" cy="33528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val="52361360"/>
                    </a:ext>
                  </a:extLst>
                </a:gridCol>
                <a:gridCol w="963359">
                  <a:extLst>
                    <a:ext uri="{9D8B030D-6E8A-4147-A177-3AD203B41FA5}">
                      <a16:colId xmlns:a16="http://schemas.microsoft.com/office/drawing/2014/main" val="3207353073"/>
                    </a:ext>
                  </a:extLst>
                </a:gridCol>
                <a:gridCol w="963359">
                  <a:extLst>
                    <a:ext uri="{9D8B030D-6E8A-4147-A177-3AD203B41FA5}">
                      <a16:colId xmlns:a16="http://schemas.microsoft.com/office/drawing/2014/main" val="2048622523"/>
                    </a:ext>
                  </a:extLst>
                </a:gridCol>
                <a:gridCol w="963359">
                  <a:extLst>
                    <a:ext uri="{9D8B030D-6E8A-4147-A177-3AD203B41FA5}">
                      <a16:colId xmlns:a16="http://schemas.microsoft.com/office/drawing/2014/main" val="794033253"/>
                    </a:ext>
                  </a:extLst>
                </a:gridCol>
              </a:tblGrid>
              <a:tr h="198188">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extLst>
                  <a:ext uri="{0D108BD9-81ED-4DB2-BD59-A6C34878D82A}">
                    <a16:rowId xmlns:a16="http://schemas.microsoft.com/office/drawing/2014/main" val="2713601428"/>
                  </a:ext>
                </a:extLst>
              </a:tr>
            </a:tbl>
          </a:graphicData>
        </a:graphic>
      </p:graphicFrame>
      <p:cxnSp>
        <p:nvCxnSpPr>
          <p:cNvPr id="6" name="Straight Arrow Connector 5">
            <a:extLst>
              <a:ext uri="{FF2B5EF4-FFF2-40B4-BE49-F238E27FC236}">
                <a16:creationId xmlns:a16="http://schemas.microsoft.com/office/drawing/2014/main" id="{FA5A77B6-634A-4A94-A48A-7F59E9B984C0}"/>
              </a:ext>
            </a:extLst>
          </p:cNvPr>
          <p:cNvCxnSpPr/>
          <p:nvPr/>
        </p:nvCxnSpPr>
        <p:spPr>
          <a:xfrm>
            <a:off x="3475229" y="2651469"/>
            <a:ext cx="0" cy="23941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157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28572"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35" name="TextBox 34">
            <a:extLst>
              <a:ext uri="{FF2B5EF4-FFF2-40B4-BE49-F238E27FC236}">
                <a16:creationId xmlns:a16="http://schemas.microsoft.com/office/drawing/2014/main" id="{59A466CD-3434-4FC9-B826-69C80BB2E975}"/>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sp>
        <p:nvSpPr>
          <p:cNvPr id="28" name="Rectangle 27">
            <a:extLst>
              <a:ext uri="{FF2B5EF4-FFF2-40B4-BE49-F238E27FC236}">
                <a16:creationId xmlns:a16="http://schemas.microsoft.com/office/drawing/2014/main" id="{1B56F061-68D7-45E5-B40F-6032C37AA5A8}"/>
              </a:ext>
            </a:extLst>
          </p:cNvPr>
          <p:cNvSpPr/>
          <p:nvPr/>
        </p:nvSpPr>
        <p:spPr>
          <a:xfrm>
            <a:off x="794656" y="437852"/>
            <a:ext cx="7139976"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&amp; Feature Selection </a:t>
            </a:r>
            <a:endParaRPr lang="en-US" sz="2800" dirty="0">
              <a:solidFill>
                <a:srgbClr val="456470"/>
              </a:solidFill>
            </a:endParaRPr>
          </a:p>
        </p:txBody>
      </p:sp>
      <p:sp>
        <p:nvSpPr>
          <p:cNvPr id="36" name="TextBox 35">
            <a:extLst>
              <a:ext uri="{FF2B5EF4-FFF2-40B4-BE49-F238E27FC236}">
                <a16:creationId xmlns:a16="http://schemas.microsoft.com/office/drawing/2014/main" id="{844999BB-FD56-475A-BE80-CEE94CA9146E}"/>
              </a:ext>
            </a:extLst>
          </p:cNvPr>
          <p:cNvSpPr txBox="1"/>
          <p:nvPr/>
        </p:nvSpPr>
        <p:spPr>
          <a:xfrm>
            <a:off x="882075" y="1275262"/>
            <a:ext cx="3047651" cy="2708434"/>
          </a:xfrm>
          <a:prstGeom prst="rect">
            <a:avLst/>
          </a:prstGeom>
          <a:solidFill>
            <a:schemeClr val="bg1">
              <a:lumMod val="95000"/>
            </a:schemeClr>
          </a:solidFill>
        </p:spPr>
        <p:txBody>
          <a:bodyPr wrap="square">
            <a:spAutoFit/>
          </a:bodyPr>
          <a:lstStyle/>
          <a:p>
            <a:pPr>
              <a:spcAft>
                <a:spcPts val="600"/>
              </a:spcAft>
            </a:pPr>
            <a:r>
              <a:rPr lang="id-ID" sz="2000" b="1" noProof="1">
                <a:solidFill>
                  <a:sysClr val="windowText" lastClr="000000"/>
                </a:solidFill>
                <a:latin typeface="Seaford" panose="00000500000000000000" pitchFamily="2" charset="0"/>
                <a:cs typeface="Times New Roman" panose="02020603050405020304" pitchFamily="18" charset="0"/>
              </a:rPr>
              <a:t>Best Parameter:</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n_estimators : 1800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min_samples_split : 2</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min_samples_leaf : 1</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max_features : auto</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max_depth : 600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bootstrap : False</a:t>
            </a:r>
          </a:p>
        </p:txBody>
      </p:sp>
      <p:sp>
        <p:nvSpPr>
          <p:cNvPr id="37" name="TextBox 36">
            <a:extLst>
              <a:ext uri="{FF2B5EF4-FFF2-40B4-BE49-F238E27FC236}">
                <a16:creationId xmlns:a16="http://schemas.microsoft.com/office/drawing/2014/main" id="{1F8EBADD-1C78-437F-A065-368B1676F776}"/>
              </a:ext>
            </a:extLst>
          </p:cNvPr>
          <p:cNvSpPr txBox="1"/>
          <p:nvPr/>
        </p:nvSpPr>
        <p:spPr>
          <a:xfrm>
            <a:off x="4775260" y="1233231"/>
            <a:ext cx="2808517" cy="477054"/>
          </a:xfrm>
          <a:prstGeom prst="rect">
            <a:avLst/>
          </a:prstGeom>
          <a:noFill/>
        </p:spPr>
        <p:txBody>
          <a:bodyPr wrap="square" rtlCol="0">
            <a:spAutoFit/>
          </a:bodyPr>
          <a:lstStyle/>
          <a:p>
            <a:pPr>
              <a:spcAft>
                <a:spcPts val="600"/>
              </a:spcAft>
            </a:pPr>
            <a:r>
              <a:rPr lang="en-US" sz="2500" b="1" dirty="0">
                <a:latin typeface="Tw Cen MT" panose="020B0602020104020603" pitchFamily="34" charset="0"/>
              </a:rPr>
              <a:t>Feature Selection</a:t>
            </a:r>
          </a:p>
        </p:txBody>
      </p:sp>
      <p:sp>
        <p:nvSpPr>
          <p:cNvPr id="38" name="TextBox 37">
            <a:extLst>
              <a:ext uri="{FF2B5EF4-FFF2-40B4-BE49-F238E27FC236}">
                <a16:creationId xmlns:a16="http://schemas.microsoft.com/office/drawing/2014/main" id="{2C439718-9012-4A6A-BA8F-D359154DC0D5}"/>
              </a:ext>
            </a:extLst>
          </p:cNvPr>
          <p:cNvSpPr txBox="1"/>
          <p:nvPr/>
        </p:nvSpPr>
        <p:spPr>
          <a:xfrm>
            <a:off x="4692288" y="2946734"/>
            <a:ext cx="5828790" cy="1400383"/>
          </a:xfrm>
          <a:prstGeom prst="rect">
            <a:avLst/>
          </a:prstGeom>
          <a:noFill/>
        </p:spPr>
        <p:txBody>
          <a:bodyPr wrap="square" rtlCol="0">
            <a:spAutoFit/>
          </a:bodyPr>
          <a:lstStyle/>
          <a:p>
            <a:pPr>
              <a:spcAft>
                <a:spcPts val="600"/>
              </a:spcAft>
            </a:pPr>
            <a:r>
              <a:rPr lang="id-ID" sz="2000" noProof="1">
                <a:latin typeface="Tw Cen MT" panose="020B0602020104020603" pitchFamily="34" charset="0"/>
              </a:rPr>
              <a:t>Kita akan menghapus fitur-fitur yang redundant dan berpotensi mengakibatkan multikolinieritas.</a:t>
            </a:r>
          </a:p>
          <a:p>
            <a:pPr>
              <a:spcAft>
                <a:spcPts val="600"/>
              </a:spcAft>
            </a:pPr>
            <a:r>
              <a:rPr lang="id-ID" sz="2000" noProof="1">
                <a:latin typeface="Tw Cen MT" panose="020B0602020104020603" pitchFamily="34" charset="0"/>
              </a:rPr>
              <a:t>Kolom yang dihapus: contact_cellular &amp; poutcome_unknown</a:t>
            </a:r>
          </a:p>
        </p:txBody>
      </p:sp>
      <p:pic>
        <p:nvPicPr>
          <p:cNvPr id="6" name="Picture 5">
            <a:extLst>
              <a:ext uri="{FF2B5EF4-FFF2-40B4-BE49-F238E27FC236}">
                <a16:creationId xmlns:a16="http://schemas.microsoft.com/office/drawing/2014/main" id="{7F9C6282-EB31-4BB3-B712-3855686FFE77}"/>
              </a:ext>
            </a:extLst>
          </p:cNvPr>
          <p:cNvPicPr>
            <a:picLocks noChangeAspect="1"/>
          </p:cNvPicPr>
          <p:nvPr/>
        </p:nvPicPr>
        <p:blipFill>
          <a:blip r:embed="rId3"/>
          <a:stretch>
            <a:fillRect/>
          </a:stretch>
        </p:blipFill>
        <p:spPr>
          <a:xfrm>
            <a:off x="4808960" y="1899333"/>
            <a:ext cx="5665167" cy="822980"/>
          </a:xfrm>
          <a:prstGeom prst="rect">
            <a:avLst/>
          </a:prstGeom>
          <a:ln>
            <a:solidFill>
              <a:schemeClr val="tx1"/>
            </a:solidFill>
          </a:ln>
        </p:spPr>
      </p:pic>
    </p:spTree>
    <p:extLst>
      <p:ext uri="{BB962C8B-B14F-4D97-AF65-F5344CB8AC3E}">
        <p14:creationId xmlns:p14="http://schemas.microsoft.com/office/powerpoint/2010/main" val="3288201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5678904" y="1589640"/>
            <a:ext cx="5519427" cy="1446550"/>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rPr>
              <a:t>Table Of</a:t>
            </a:r>
          </a:p>
          <a:p>
            <a:pPr algn="r"/>
            <a:r>
              <a:rPr lang="en-US" sz="4400" b="1" dirty="0">
                <a:ln w="0"/>
                <a:solidFill>
                  <a:srgbClr val="20414C"/>
                </a:solidFill>
                <a:effectLst>
                  <a:outerShdw blurRad="38100" dist="25400" dir="5400000" algn="ctr" rotWithShape="0">
                    <a:srgbClr val="6E747A">
                      <a:alpha val="43000"/>
                    </a:srgbClr>
                  </a:outerShdw>
                </a:effectLst>
              </a:rPr>
              <a:t>Contents</a:t>
            </a:r>
          </a:p>
        </p:txBody>
      </p:sp>
      <p:grpSp>
        <p:nvGrpSpPr>
          <p:cNvPr id="197" name="Group 196">
            <a:extLst>
              <a:ext uri="{FF2B5EF4-FFF2-40B4-BE49-F238E27FC236}">
                <a16:creationId xmlns:a16="http://schemas.microsoft.com/office/drawing/2014/main" id="{92FD2D68-5EB5-4D5E-9F38-7D5DD8B1B90C}"/>
              </a:ext>
            </a:extLst>
          </p:cNvPr>
          <p:cNvGrpSpPr/>
          <p:nvPr/>
        </p:nvGrpSpPr>
        <p:grpSpPr>
          <a:xfrm rot="5400000">
            <a:off x="-2687527" y="-4322871"/>
            <a:ext cx="12233056" cy="6857999"/>
            <a:chOff x="-8778960" y="1501"/>
            <a:chExt cx="12233056" cy="6858000"/>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3768" y="2249394"/>
              <a:ext cx="4289660" cy="830997"/>
            </a:xfrm>
            <a:prstGeom prst="rect">
              <a:avLst/>
            </a:prstGeom>
            <a:solidFill>
              <a:srgbClr val="F0C814"/>
            </a:solid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rot="5400000">
            <a:off x="-2658740" y="-5148956"/>
            <a:ext cx="12192000" cy="6857999"/>
            <a:chOff x="-8778960" y="1501"/>
            <a:chExt cx="12192000" cy="6858000"/>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2"/>
              <a:ext cx="4311096" cy="477054"/>
            </a:xfrm>
            <a:prstGeom prst="rect">
              <a:avLst/>
            </a:prstGeom>
            <a:solidFill>
              <a:srgbClr val="393D41"/>
            </a:solidFill>
          </p:spPr>
          <p:txBody>
            <a:bodyPr wrap="square" rtlCol="0">
              <a:spAutoFit/>
            </a:bodyPr>
            <a:lstStyle/>
            <a:p>
              <a:pPr algn="ctr"/>
              <a:r>
                <a:rPr lang="en-GB" sz="2500" b="1" dirty="0" err="1">
                  <a:solidFill>
                    <a:schemeClr val="bg1"/>
                  </a:solidFill>
                </a:rPr>
                <a:t>Modeling</a:t>
              </a:r>
              <a:r>
                <a:rPr lang="en-GB" sz="2500" b="1" dirty="0">
                  <a:solidFill>
                    <a:schemeClr val="bg1"/>
                  </a:solidFill>
                </a:rPr>
                <a:t> and Evaluation</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rot="5400000">
            <a:off x="-2655723" y="-5667602"/>
            <a:ext cx="12201529" cy="6857999"/>
            <a:chOff x="-8740860" y="1501"/>
            <a:chExt cx="12201529" cy="6858000"/>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40860" y="1501"/>
              <a:ext cx="12192000" cy="6858000"/>
              <a:chOff x="-67709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solidFill>
                    <a:schemeClr val="bg1"/>
                  </a:solidFill>
                </a:rPr>
                <a:t>Data Preparation</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rot="5400000">
            <a:off x="-2655244" y="-6159820"/>
            <a:ext cx="12201528" cy="6857999"/>
            <a:chOff x="-8778960" y="1501"/>
            <a:chExt cx="12201528" cy="6858000"/>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solidFill>
                    <a:schemeClr val="bg1"/>
                  </a:solidFill>
                </a:rPr>
                <a:t>EDA</a:t>
              </a:r>
            </a:p>
          </p:txBody>
        </p:sp>
      </p:grpSp>
      <p:grpSp>
        <p:nvGrpSpPr>
          <p:cNvPr id="159" name="Group 158">
            <a:extLst>
              <a:ext uri="{FF2B5EF4-FFF2-40B4-BE49-F238E27FC236}">
                <a16:creationId xmlns:a16="http://schemas.microsoft.com/office/drawing/2014/main" id="{C37BBD96-CA13-4822-9498-C28492BB7192}"/>
              </a:ext>
            </a:extLst>
          </p:cNvPr>
          <p:cNvGrpSpPr/>
          <p:nvPr/>
        </p:nvGrpSpPr>
        <p:grpSpPr>
          <a:xfrm rot="5400000">
            <a:off x="-2650959" y="-6644935"/>
            <a:ext cx="12192000" cy="6857999"/>
            <a:chOff x="-8778960" y="1501"/>
            <a:chExt cx="12192000" cy="6858000"/>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solidFill>
                    <a:schemeClr val="bg1"/>
                  </a:solidFill>
                </a:rPr>
                <a:t>Background</a:t>
              </a:r>
            </a:p>
          </p:txBody>
        </p:sp>
      </p:grpSp>
      <p:grpSp>
        <p:nvGrpSpPr>
          <p:cNvPr id="230" name="Group 229">
            <a:extLst>
              <a:ext uri="{FF2B5EF4-FFF2-40B4-BE49-F238E27FC236}">
                <a16:creationId xmlns:a16="http://schemas.microsoft.com/office/drawing/2014/main" id="{76527CE8-7885-4F55-8278-B2B5F12C5325}"/>
              </a:ext>
            </a:extLst>
          </p:cNvPr>
          <p:cNvGrpSpPr/>
          <p:nvPr/>
        </p:nvGrpSpPr>
        <p:grpSpPr>
          <a:xfrm rot="5400000">
            <a:off x="-2643175" y="-7161506"/>
            <a:ext cx="12192000" cy="6857999"/>
            <a:chOff x="-15279554" y="1499"/>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5279554" y="1499"/>
              <a:ext cx="12192000" cy="6858000"/>
              <a:chOff x="-13309690" y="-126"/>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3309690" y="-126"/>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2497419" y="504883"/>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76275" y="2395133"/>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5509922" y="2415061"/>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spTree>
    <p:extLst>
      <p:ext uri="{BB962C8B-B14F-4D97-AF65-F5344CB8AC3E}">
        <p14:creationId xmlns:p14="http://schemas.microsoft.com/office/powerpoint/2010/main" val="35274140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28" name="TextBox 27">
            <a:extLst>
              <a:ext uri="{FF2B5EF4-FFF2-40B4-BE49-F238E27FC236}">
                <a16:creationId xmlns:a16="http://schemas.microsoft.com/office/drawing/2014/main" id="{9EF61EC7-2E0E-455A-972E-F199573989FF}"/>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pic>
        <p:nvPicPr>
          <p:cNvPr id="12292" name="Picture 4">
            <a:extLst>
              <a:ext uri="{FF2B5EF4-FFF2-40B4-BE49-F238E27FC236}">
                <a16:creationId xmlns:a16="http://schemas.microsoft.com/office/drawing/2014/main" id="{558DAF5B-464C-4857-B087-5D8EE5422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7" y="1097098"/>
            <a:ext cx="8061073" cy="57695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3EF115-E502-445B-8B5C-E92BEDD15190}"/>
              </a:ext>
            </a:extLst>
          </p:cNvPr>
          <p:cNvSpPr txBox="1"/>
          <p:nvPr/>
        </p:nvSpPr>
        <p:spPr>
          <a:xfrm>
            <a:off x="5378798" y="3802312"/>
            <a:ext cx="3239926" cy="2323713"/>
          </a:xfrm>
          <a:prstGeom prst="rect">
            <a:avLst/>
          </a:prstGeom>
          <a:noFill/>
        </p:spPr>
        <p:txBody>
          <a:bodyPr wrap="none" rtlCol="0">
            <a:spAutoFit/>
          </a:bodyPr>
          <a:lstStyle/>
          <a:p>
            <a:pPr>
              <a:spcAft>
                <a:spcPts val="600"/>
              </a:spcAft>
            </a:pPr>
            <a:r>
              <a:rPr lang="en-US" sz="2000" b="1" dirty="0">
                <a:latin typeface="Tw Cen MT" panose="020B0602020104020603" pitchFamily="34" charset="0"/>
              </a:rPr>
              <a:t>5 feature </a:t>
            </a:r>
            <a:r>
              <a:rPr lang="en-US" sz="2000" b="1" noProof="1">
                <a:latin typeface="Tw Cen MT" panose="020B0602020104020603" pitchFamily="34" charset="0"/>
              </a:rPr>
              <a:t>terpenting</a:t>
            </a:r>
            <a:r>
              <a:rPr lang="en-US" sz="2000" b="1" dirty="0">
                <a:latin typeface="Tw Cen MT" panose="020B0602020104020603" pitchFamily="34" charset="0"/>
              </a:rPr>
              <a:t> adalah :</a:t>
            </a:r>
          </a:p>
          <a:p>
            <a:pPr marL="285750" indent="-285750">
              <a:spcAft>
                <a:spcPts val="600"/>
              </a:spcAft>
              <a:buFont typeface="Arial" panose="020B0604020202020204" pitchFamily="34" charset="0"/>
              <a:buChar char="•"/>
            </a:pPr>
            <a:r>
              <a:rPr lang="en-US" sz="2000" dirty="0">
                <a:latin typeface="Tw Cen MT" panose="020B0602020104020603" pitchFamily="34" charset="0"/>
              </a:rPr>
              <a:t>Duration</a:t>
            </a:r>
          </a:p>
          <a:p>
            <a:pPr marL="285750" indent="-285750">
              <a:spcAft>
                <a:spcPts val="600"/>
              </a:spcAft>
              <a:buFont typeface="Arial" panose="020B0604020202020204" pitchFamily="34" charset="0"/>
              <a:buChar char="•"/>
            </a:pPr>
            <a:r>
              <a:rPr lang="en-US" sz="2000" dirty="0">
                <a:latin typeface="Tw Cen MT" panose="020B0602020104020603" pitchFamily="34" charset="0"/>
              </a:rPr>
              <a:t>Balance</a:t>
            </a:r>
          </a:p>
          <a:p>
            <a:pPr marL="285750" indent="-285750">
              <a:spcAft>
                <a:spcPts val="600"/>
              </a:spcAft>
              <a:buFont typeface="Arial" panose="020B0604020202020204" pitchFamily="34" charset="0"/>
              <a:buChar char="•"/>
            </a:pPr>
            <a:r>
              <a:rPr lang="en-US" sz="2000" dirty="0">
                <a:latin typeface="Tw Cen MT" panose="020B0602020104020603" pitchFamily="34" charset="0"/>
              </a:rPr>
              <a:t>Age</a:t>
            </a:r>
          </a:p>
          <a:p>
            <a:pPr marL="285750" indent="-285750">
              <a:spcAft>
                <a:spcPts val="600"/>
              </a:spcAft>
              <a:buFont typeface="Arial" panose="020B0604020202020204" pitchFamily="34" charset="0"/>
              <a:buChar char="•"/>
            </a:pPr>
            <a:r>
              <a:rPr lang="en-US" sz="2000" dirty="0">
                <a:latin typeface="Tw Cen MT" panose="020B0602020104020603" pitchFamily="34" charset="0"/>
              </a:rPr>
              <a:t>Day</a:t>
            </a:r>
          </a:p>
          <a:p>
            <a:pPr marL="285750" indent="-285750">
              <a:spcAft>
                <a:spcPts val="600"/>
              </a:spcAft>
              <a:buFont typeface="Arial" panose="020B0604020202020204" pitchFamily="34" charset="0"/>
              <a:buChar char="•"/>
            </a:pPr>
            <a:r>
              <a:rPr lang="en-US" sz="2000" dirty="0">
                <a:latin typeface="Tw Cen MT" panose="020B0602020104020603" pitchFamily="34" charset="0"/>
              </a:rPr>
              <a:t>Poutcome</a:t>
            </a:r>
          </a:p>
        </p:txBody>
      </p:sp>
      <p:sp>
        <p:nvSpPr>
          <p:cNvPr id="29" name="Rectangle 28">
            <a:extLst>
              <a:ext uri="{FF2B5EF4-FFF2-40B4-BE49-F238E27FC236}">
                <a16:creationId xmlns:a16="http://schemas.microsoft.com/office/drawing/2014/main" id="{8A3D9FDF-8012-4169-83E3-A2D55F51525F}"/>
              </a:ext>
            </a:extLst>
          </p:cNvPr>
          <p:cNvSpPr/>
          <p:nvPr/>
        </p:nvSpPr>
        <p:spPr>
          <a:xfrm>
            <a:off x="794656" y="437852"/>
            <a:ext cx="5943027" cy="523220"/>
          </a:xfrm>
          <a:prstGeom prst="rect">
            <a:avLst/>
          </a:prstGeom>
        </p:spPr>
        <p:txBody>
          <a:bodyPr wrap="square">
            <a:spAutoFit/>
          </a:bodyPr>
          <a:lstStyle/>
          <a:p>
            <a:r>
              <a:rPr lang="en-US" sz="2800" b="1" dirty="0">
                <a:solidFill>
                  <a:srgbClr val="456470"/>
                </a:solidFill>
                <a:cs typeface="Times New Roman" panose="02020603050405020304" pitchFamily="18" charset="0"/>
              </a:rPr>
              <a:t>Feature Importance</a:t>
            </a:r>
            <a:endParaRPr lang="en-US" sz="2800" dirty="0">
              <a:solidFill>
                <a:srgbClr val="456470"/>
              </a:solidFill>
            </a:endParaRPr>
          </a:p>
        </p:txBody>
      </p:sp>
    </p:spTree>
    <p:extLst>
      <p:ext uri="{BB962C8B-B14F-4D97-AF65-F5344CB8AC3E}">
        <p14:creationId xmlns:p14="http://schemas.microsoft.com/office/powerpoint/2010/main" val="1641591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id="{5A394EBD-EAE4-4976-8BA1-B51822BBA300}"/>
              </a:ext>
            </a:extLst>
          </p:cNvPr>
          <p:cNvGraphicFramePr>
            <a:graphicFrameLocks noGrp="1"/>
          </p:cNvGraphicFramePr>
          <p:nvPr>
            <p:extLst>
              <p:ext uri="{D42A27DB-BD31-4B8C-83A1-F6EECF244321}">
                <p14:modId xmlns:p14="http://schemas.microsoft.com/office/powerpoint/2010/main" val="2026625243"/>
              </p:ext>
            </p:extLst>
          </p:nvPr>
        </p:nvGraphicFramePr>
        <p:xfrm>
          <a:off x="621347" y="1207843"/>
          <a:ext cx="9972939" cy="3200400"/>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val="4050041715"/>
                    </a:ext>
                  </a:extLst>
                </a:gridCol>
                <a:gridCol w="2650210">
                  <a:extLst>
                    <a:ext uri="{9D8B030D-6E8A-4147-A177-3AD203B41FA5}">
                      <a16:colId xmlns:a16="http://schemas.microsoft.com/office/drawing/2014/main" val="4161449549"/>
                    </a:ext>
                  </a:extLst>
                </a:gridCol>
                <a:gridCol w="2445719">
                  <a:extLst>
                    <a:ext uri="{9D8B030D-6E8A-4147-A177-3AD203B41FA5}">
                      <a16:colId xmlns:a16="http://schemas.microsoft.com/office/drawing/2014/main" val="755099702"/>
                    </a:ext>
                  </a:extLst>
                </a:gridCol>
              </a:tblGrid>
              <a:tr h="225459">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val="3047344059"/>
                  </a:ext>
                </a:extLst>
              </a:tr>
              <a:tr h="219208">
                <a:tc>
                  <a:txBody>
                    <a:bodyPr/>
                    <a:lstStyle/>
                    <a:p>
                      <a:pPr algn="l"/>
                      <a:r>
                        <a:rPr lang="en-US" sz="2000" b="1" dirty="0">
                          <a:solidFill>
                            <a:schemeClr val="tx1"/>
                          </a:solidFill>
                          <a:latin typeface="Tw Cen MT" panose="020B0602020104020603" pitchFamily="34" charset="0"/>
                        </a:rPr>
                        <a:t>Sample</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45211</a:t>
                      </a:r>
                    </a:p>
                  </a:txBody>
                  <a:tcPr/>
                </a:tc>
                <a:extLst>
                  <a:ext uri="{0D108BD9-81ED-4DB2-BD59-A6C34878D82A}">
                    <a16:rowId xmlns:a16="http://schemas.microsoft.com/office/drawing/2014/main" val="274404533"/>
                  </a:ext>
                </a:extLst>
              </a:tr>
              <a:tr h="219208">
                <a:tc>
                  <a:txBody>
                    <a:bodyPr/>
                    <a:lstStyle/>
                    <a:p>
                      <a:pPr algn="l"/>
                      <a:r>
                        <a:rPr lang="en-US" sz="2000" b="1" dirty="0">
                          <a:solidFill>
                            <a:schemeClr val="tx1"/>
                          </a:solidFill>
                          <a:latin typeface="Tw Cen MT" panose="020B0602020104020603" pitchFamily="34" charset="0"/>
                        </a:rPr>
                        <a:t>Target customer</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15547</a:t>
                      </a:r>
                    </a:p>
                  </a:txBody>
                  <a:tcPr/>
                </a:tc>
                <a:extLst>
                  <a:ext uri="{0D108BD9-81ED-4DB2-BD59-A6C34878D82A}">
                    <a16:rowId xmlns:a16="http://schemas.microsoft.com/office/drawing/2014/main" val="2800880533"/>
                  </a:ext>
                </a:extLst>
              </a:tr>
              <a:tr h="219208">
                <a:tc>
                  <a:txBody>
                    <a:bodyPr/>
                    <a:lstStyle/>
                    <a:p>
                      <a:pPr algn="l"/>
                      <a:r>
                        <a:rPr lang="en-US" sz="2000" b="1" dirty="0">
                          <a:solidFill>
                            <a:schemeClr val="tx1"/>
                          </a:solidFill>
                          <a:latin typeface="Tw Cen MT" panose="020B0602020104020603" pitchFamily="34" charset="0"/>
                        </a:rPr>
                        <a:t>Converted customer</a:t>
                      </a:r>
                    </a:p>
                  </a:txBody>
                  <a:tcPr/>
                </a:tc>
                <a:tc>
                  <a:txBody>
                    <a:bodyPr/>
                    <a:lstStyle/>
                    <a:p>
                      <a:pPr algn="ctr"/>
                      <a:r>
                        <a:rPr lang="en-US" sz="2000" b="0" dirty="0">
                          <a:solidFill>
                            <a:schemeClr val="tx1"/>
                          </a:solidFill>
                          <a:latin typeface="Tw Cen MT" panose="020B0602020104020603" pitchFamily="34" charset="0"/>
                        </a:rPr>
                        <a:t>5289</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14848</a:t>
                      </a:r>
                    </a:p>
                  </a:txBody>
                  <a:tcPr/>
                </a:tc>
                <a:extLst>
                  <a:ext uri="{0D108BD9-81ED-4DB2-BD59-A6C34878D82A}">
                    <a16:rowId xmlns:a16="http://schemas.microsoft.com/office/drawing/2014/main" val="239751205"/>
                  </a:ext>
                </a:extLst>
              </a:tr>
              <a:tr h="370968">
                <a:tc>
                  <a:txBody>
                    <a:bodyPr/>
                    <a:lstStyle/>
                    <a:p>
                      <a:pPr algn="l"/>
                      <a:r>
                        <a:rPr lang="en-US" sz="2000" b="1" dirty="0">
                          <a:solidFill>
                            <a:schemeClr val="tx1"/>
                          </a:solidFill>
                          <a:latin typeface="Tw Cen MT" panose="020B0602020104020603" pitchFamily="34" charset="0"/>
                        </a:rPr>
                        <a:t>Conversion rate</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(converted customer / target customer x 100%)</a:t>
                      </a:r>
                      <a:endParaRPr lang="en-US" sz="1800" b="1" i="1" dirty="0">
                        <a:solidFill>
                          <a:schemeClr val="tx1"/>
                        </a:solidFill>
                        <a:latin typeface="Tw Cen MT" panose="020B0602020104020603" pitchFamily="34" charset="0"/>
                      </a:endParaRPr>
                    </a:p>
                  </a:txBody>
                  <a:tcPr/>
                </a:tc>
                <a:tc>
                  <a:txBody>
                    <a:bodyPr/>
                    <a:lstStyle/>
                    <a:p>
                      <a:pPr algn="ctr"/>
                      <a:r>
                        <a:rPr lang="en-US" sz="2000" b="0" dirty="0">
                          <a:solidFill>
                            <a:schemeClr val="tx1"/>
                          </a:solidFill>
                          <a:latin typeface="Tw Cen MT" panose="020B0602020104020603" pitchFamily="34" charset="0"/>
                        </a:rPr>
                        <a:t>11,7 %</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95,3 %</a:t>
                      </a:r>
                    </a:p>
                  </a:txBody>
                  <a:tcPr/>
                </a:tc>
                <a:extLst>
                  <a:ext uri="{0D108BD9-81ED-4DB2-BD59-A6C34878D82A}">
                    <a16:rowId xmlns:a16="http://schemas.microsoft.com/office/drawing/2014/main" val="27842079"/>
                  </a:ext>
                </a:extLst>
              </a:tr>
              <a:tr h="522727">
                <a:tc>
                  <a:txBody>
                    <a:bodyPr/>
                    <a:lstStyle/>
                    <a:p>
                      <a:pPr algn="l"/>
                      <a:r>
                        <a:rPr lang="en-US" sz="2000" b="1" dirty="0">
                          <a:solidFill>
                            <a:schemeClr val="tx1"/>
                          </a:solidFill>
                          <a:latin typeface="Tw Cen MT" panose="020B0602020104020603" pitchFamily="34" charset="0"/>
                        </a:rPr>
                        <a:t>Marketing cost</a:t>
                      </a:r>
                    </a:p>
                    <a:p>
                      <a:pPr marL="185738" indent="0" algn="l"/>
                      <a:r>
                        <a:rPr lang="en-US" sz="1800" b="0" i="1" dirty="0">
                          <a:solidFill>
                            <a:schemeClr val="tx1"/>
                          </a:solidFill>
                          <a:latin typeface="Tw Cen MT" panose="020B0602020104020603" pitchFamily="34" charset="0"/>
                        </a:rPr>
                        <a:t>(converted customer x telemarketing cost x duration x frequency)</a:t>
                      </a:r>
                    </a:p>
                  </a:txBody>
                  <a:tcPr/>
                </a:tc>
                <a:tc>
                  <a:txBody>
                    <a:bodyPr/>
                    <a:lstStyle/>
                    <a:p>
                      <a:pPr algn="ctr"/>
                      <a:r>
                        <a:rPr lang="en-US" sz="2000" b="0" noProof="1">
                          <a:solidFill>
                            <a:srgbClr val="182E4E"/>
                          </a:solidFill>
                          <a:latin typeface="Tw Cen MT" panose="020B0602020104020603" pitchFamily="34" charset="0"/>
                        </a:rPr>
                        <a:t>€ 90.</a:t>
                      </a:r>
                      <a:r>
                        <a:rPr lang="en-US" sz="2000" b="0" noProof="1">
                          <a:solidFill>
                            <a:schemeClr val="tx1"/>
                          </a:solidFill>
                          <a:latin typeface="Tw Cen MT" panose="020B0602020104020603" pitchFamily="34" charset="0"/>
                        </a:rPr>
                        <a:t>422</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77</a:t>
                      </a:r>
                      <a:r>
                        <a:rPr lang="en-US" sz="2000" b="0" dirty="0">
                          <a:solidFill>
                            <a:schemeClr val="tx1"/>
                          </a:solidFill>
                          <a:latin typeface="Tw Cen MT" panose="020B0602020104020603" pitchFamily="34" charset="0"/>
                        </a:rPr>
                        <a:t>.836</a:t>
                      </a:r>
                    </a:p>
                  </a:txBody>
                  <a:tcPr/>
                </a:tc>
                <a:extLst>
                  <a:ext uri="{0D108BD9-81ED-4DB2-BD59-A6C34878D82A}">
                    <a16:rowId xmlns:a16="http://schemas.microsoft.com/office/drawing/2014/main" val="3139099674"/>
                  </a:ext>
                </a:extLst>
              </a:tr>
            </a:tbl>
          </a:graphicData>
        </a:graphic>
      </p:graphicFrame>
      <p:sp>
        <p:nvSpPr>
          <p:cNvPr id="30" name="Google Shape;111;p15">
            <a:extLst>
              <a:ext uri="{FF2B5EF4-FFF2-40B4-BE49-F238E27FC236}">
                <a16:creationId xmlns:a16="http://schemas.microsoft.com/office/drawing/2014/main" id="{81720B8F-F564-48F4-B4B2-6650A3B8BE92}"/>
              </a:ext>
            </a:extLst>
          </p:cNvPr>
          <p:cNvSpPr txBox="1">
            <a:spLocks/>
          </p:cNvSpPr>
          <p:nvPr/>
        </p:nvSpPr>
        <p:spPr>
          <a:xfrm>
            <a:off x="578252" y="488901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kenaikan conversion rate sebesar </a:t>
            </a:r>
            <a:r>
              <a:rPr lang="en-US" sz="2000" b="1" noProof="1">
                <a:solidFill>
                  <a:srgbClr val="182E4E"/>
                </a:solidFill>
                <a:latin typeface="Tw Cen MT" panose="020B0602020104020603" pitchFamily="34" charset="0"/>
              </a:rPr>
              <a:t>83.6%</a:t>
            </a:r>
          </a:p>
          <a:p>
            <a:pPr>
              <a:spcBef>
                <a:spcPts val="0"/>
              </a:spcBef>
              <a:spcAft>
                <a:spcPts val="600"/>
              </a:spcAft>
            </a:pPr>
            <a:r>
              <a:rPr lang="en-US" sz="2000" noProof="1">
                <a:solidFill>
                  <a:srgbClr val="182E4E"/>
                </a:solidFill>
                <a:latin typeface="Tw Cen MT" panose="020B0602020104020603" pitchFamily="34" charset="0"/>
              </a:rPr>
              <a:t>Terjadi penurunan marketing cost sebesar </a:t>
            </a:r>
            <a:r>
              <a:rPr lang="en-US" sz="2000" b="1" noProof="1">
                <a:solidFill>
                  <a:srgbClr val="182E4E"/>
                </a:solidFill>
                <a:latin typeface="Tw Cen MT" panose="020B0602020104020603" pitchFamily="34" charset="0"/>
              </a:rPr>
              <a:t>€ 12.586 </a:t>
            </a:r>
            <a:r>
              <a:rPr lang="en-US" sz="200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13.92%</a:t>
            </a:r>
          </a:p>
        </p:txBody>
      </p:sp>
      <p:sp>
        <p:nvSpPr>
          <p:cNvPr id="32" name="Rectangle 31">
            <a:extLst>
              <a:ext uri="{FF2B5EF4-FFF2-40B4-BE49-F238E27FC236}">
                <a16:creationId xmlns:a16="http://schemas.microsoft.com/office/drawing/2014/main" id="{40623462-61A7-4DA2-954C-329FB7660015}"/>
              </a:ext>
            </a:extLst>
          </p:cNvPr>
          <p:cNvSpPr/>
          <p:nvPr/>
        </p:nvSpPr>
        <p:spPr>
          <a:xfrm>
            <a:off x="3862922" y="338462"/>
            <a:ext cx="4466156"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CvR and Marketing Cost</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id="{96FE6D26-02B8-4942-934E-86D96C4D31C8}"/>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id="{47AF8E6D-E07F-4203-B54E-F3ED7D1556A2}"/>
              </a:ext>
            </a:extLst>
          </p:cNvPr>
          <p:cNvSpPr txBox="1"/>
          <p:nvPr/>
        </p:nvSpPr>
        <p:spPr>
          <a:xfrm>
            <a:off x="7835331" y="6285307"/>
            <a:ext cx="4099456" cy="307777"/>
          </a:xfrm>
          <a:prstGeom prst="rect">
            <a:avLst/>
          </a:prstGeom>
          <a:noFill/>
        </p:spPr>
        <p:txBody>
          <a:bodyPr wrap="none" rtlCol="0">
            <a:spAutoFit/>
          </a:bodyPr>
          <a:lstStyle/>
          <a:p>
            <a:r>
              <a:rPr lang="en-US" sz="1400" i="1" dirty="0">
                <a:hlinkClick r:id="rId4"/>
              </a:rPr>
              <a:t>*https://blog.useproof.com/calculate-conversion-rate</a:t>
            </a:r>
            <a:endParaRPr lang="en-US" sz="1400" i="1" dirty="0"/>
          </a:p>
        </p:txBody>
      </p:sp>
    </p:spTree>
    <p:extLst>
      <p:ext uri="{BB962C8B-B14F-4D97-AF65-F5344CB8AC3E}">
        <p14:creationId xmlns:p14="http://schemas.microsoft.com/office/powerpoint/2010/main" val="16405984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id="{5A394EBD-EAE4-4976-8BA1-B51822BBA300}"/>
              </a:ext>
            </a:extLst>
          </p:cNvPr>
          <p:cNvGraphicFramePr>
            <a:graphicFrameLocks noGrp="1"/>
          </p:cNvGraphicFramePr>
          <p:nvPr>
            <p:extLst>
              <p:ext uri="{D42A27DB-BD31-4B8C-83A1-F6EECF244321}">
                <p14:modId xmlns:p14="http://schemas.microsoft.com/office/powerpoint/2010/main" val="84557948"/>
              </p:ext>
            </p:extLst>
          </p:nvPr>
        </p:nvGraphicFramePr>
        <p:xfrm>
          <a:off x="640387" y="1604715"/>
          <a:ext cx="9972939" cy="3343565"/>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val="4050041715"/>
                    </a:ext>
                  </a:extLst>
                </a:gridCol>
                <a:gridCol w="2650210">
                  <a:extLst>
                    <a:ext uri="{9D8B030D-6E8A-4147-A177-3AD203B41FA5}">
                      <a16:colId xmlns:a16="http://schemas.microsoft.com/office/drawing/2014/main" val="4161449549"/>
                    </a:ext>
                  </a:extLst>
                </a:gridCol>
                <a:gridCol w="2445719">
                  <a:extLst>
                    <a:ext uri="{9D8B030D-6E8A-4147-A177-3AD203B41FA5}">
                      <a16:colId xmlns:a16="http://schemas.microsoft.com/office/drawing/2014/main" val="755099702"/>
                    </a:ext>
                  </a:extLst>
                </a:gridCol>
              </a:tblGrid>
              <a:tr h="362673">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val="3047344059"/>
                  </a:ext>
                </a:extLst>
              </a:tr>
              <a:tr h="478445">
                <a:tc>
                  <a:txBody>
                    <a:bodyPr/>
                    <a:lstStyle/>
                    <a:p>
                      <a:pPr algn="l"/>
                      <a:r>
                        <a:rPr lang="en-US" sz="2000" b="1" dirty="0">
                          <a:solidFill>
                            <a:schemeClr val="tx1"/>
                          </a:solidFill>
                          <a:latin typeface="Tw Cen MT" panose="020B0602020104020603" pitchFamily="34" charset="0"/>
                        </a:rPr>
                        <a:t>Marketing cost</a:t>
                      </a:r>
                    </a:p>
                  </a:txBody>
                  <a:tcPr/>
                </a:tc>
                <a:tc>
                  <a:txBody>
                    <a:bodyPr/>
                    <a:lstStyle/>
                    <a:p>
                      <a:pPr algn="ctr"/>
                      <a:r>
                        <a:rPr lang="en-US" sz="2000" b="0" noProof="1">
                          <a:solidFill>
                            <a:srgbClr val="182E4E"/>
                          </a:solidFill>
                          <a:latin typeface="Tw Cen MT" panose="020B0602020104020603" pitchFamily="34" charset="0"/>
                        </a:rPr>
                        <a:t>€</a:t>
                      </a:r>
                      <a:r>
                        <a:rPr lang="en-US" sz="2000" b="1" noProof="1">
                          <a:solidFill>
                            <a:srgbClr val="182E4E"/>
                          </a:solidFill>
                          <a:latin typeface="Tw Cen MT" panose="020B0602020104020603" pitchFamily="34" charset="0"/>
                        </a:rPr>
                        <a:t> </a:t>
                      </a:r>
                      <a:r>
                        <a:rPr lang="en-US" sz="2000" b="0" dirty="0">
                          <a:solidFill>
                            <a:schemeClr val="tx1"/>
                          </a:solidFill>
                          <a:latin typeface="Tw Cen MT" panose="020B0602020104020603" pitchFamily="34" charset="0"/>
                        </a:rPr>
                        <a:t>124.782</a:t>
                      </a: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77</a:t>
                      </a:r>
                      <a:r>
                        <a:rPr lang="en-US" sz="2000" b="0" dirty="0">
                          <a:solidFill>
                            <a:schemeClr val="tx1"/>
                          </a:solidFill>
                          <a:latin typeface="Tw Cen MT" panose="020B0602020104020603" pitchFamily="34" charset="0"/>
                        </a:rPr>
                        <a:t>.836</a:t>
                      </a:r>
                    </a:p>
                  </a:txBody>
                  <a:tcPr/>
                </a:tc>
                <a:extLst>
                  <a:ext uri="{0D108BD9-81ED-4DB2-BD59-A6C34878D82A}">
                    <a16:rowId xmlns:a16="http://schemas.microsoft.com/office/drawing/2014/main" val="3139099674"/>
                  </a:ext>
                </a:extLst>
              </a:tr>
              <a:tr h="613755">
                <a:tc>
                  <a:txBody>
                    <a:bodyPr/>
                    <a:lstStyle/>
                    <a:p>
                      <a:pPr algn="l"/>
                      <a:r>
                        <a:rPr lang="en-US" sz="2000" b="1" dirty="0">
                          <a:solidFill>
                            <a:schemeClr val="tx1"/>
                          </a:solidFill>
                          <a:latin typeface="Tw Cen MT" panose="020B0602020104020603" pitchFamily="34" charset="0"/>
                        </a:rPr>
                        <a:t>Cost per Acquisition</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(marketing cost / converted customer)</a:t>
                      </a:r>
                      <a:endParaRPr lang="en-US" sz="1800" b="1" i="1"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23,59</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5,24</a:t>
                      </a:r>
                      <a:endParaRPr lang="en-US" sz="2000" b="0" dirty="0">
                        <a:solidFill>
                          <a:schemeClr val="tx1"/>
                        </a:solidFill>
                        <a:latin typeface="Tw Cen MT" panose="020B0602020104020603" pitchFamily="34" charset="0"/>
                      </a:endParaRPr>
                    </a:p>
                  </a:txBody>
                  <a:tcPr/>
                </a:tc>
                <a:extLst>
                  <a:ext uri="{0D108BD9-81ED-4DB2-BD59-A6C34878D82A}">
                    <a16:rowId xmlns:a16="http://schemas.microsoft.com/office/drawing/2014/main" val="3557558092"/>
                  </a:ext>
                </a:extLst>
              </a:tr>
              <a:tr h="864837">
                <a:tc>
                  <a:txBody>
                    <a:bodyPr/>
                    <a:lstStyle/>
                    <a:p>
                      <a:pPr algn="l"/>
                      <a:r>
                        <a:rPr lang="en-US" sz="2000" b="1" dirty="0">
                          <a:solidFill>
                            <a:schemeClr val="tx1"/>
                          </a:solidFill>
                          <a:latin typeface="Tw Cen MT" panose="020B0602020104020603" pitchFamily="34" charset="0"/>
                        </a:rPr>
                        <a:t>Potential Revenue</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600" b="0" i="1" dirty="0">
                          <a:solidFill>
                            <a:schemeClr val="tx1"/>
                          </a:solidFill>
                          <a:latin typeface="Tw Cen MT" panose="020B0602020104020603" pitchFamily="34" charset="0"/>
                        </a:rPr>
                        <a:t>(</a:t>
                      </a:r>
                      <a:r>
                        <a:rPr lang="en-US" sz="1800" b="0" i="1" dirty="0">
                          <a:solidFill>
                            <a:schemeClr val="tx1"/>
                          </a:solidFill>
                          <a:latin typeface="Tw Cen MT" panose="020B0602020104020603" pitchFamily="34" charset="0"/>
                        </a:rPr>
                        <a:t>net interest income x average deposits amount x converted user)</a:t>
                      </a:r>
                      <a:endParaRPr lang="en-US" sz="16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49.981</a:t>
                      </a:r>
                      <a:endParaRPr lang="en-US" sz="2000" b="0" dirty="0">
                        <a:solidFill>
                          <a:schemeClr val="tx1"/>
                        </a:solidFill>
                        <a:latin typeface="Tw Cen MT" panose="020B06020201040206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140.313</a:t>
                      </a:r>
                    </a:p>
                  </a:txBody>
                  <a:tcPr anchor="ctr"/>
                </a:tc>
                <a:extLst>
                  <a:ext uri="{0D108BD9-81ED-4DB2-BD59-A6C34878D82A}">
                    <a16:rowId xmlns:a16="http://schemas.microsoft.com/office/drawing/2014/main" val="2864381158"/>
                  </a:ext>
                </a:extLst>
              </a:tr>
              <a:tr h="781143">
                <a:tc>
                  <a:txBody>
                    <a:bodyPr/>
                    <a:lstStyle/>
                    <a:p>
                      <a:pPr algn="l"/>
                      <a:r>
                        <a:rPr lang="en-US" sz="1800" b="1" dirty="0">
                          <a:solidFill>
                            <a:schemeClr val="tx1"/>
                          </a:solidFill>
                          <a:latin typeface="Tw Cen MT" panose="020B0602020104020603" pitchFamily="34" charset="0"/>
                        </a:rPr>
                        <a:t>Return on Investment (ROI)</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latin typeface="Tw Cen MT" panose="020B0602020104020603" pitchFamily="34" charset="0"/>
                        </a:rPr>
                        <a:t>(</a:t>
                      </a:r>
                      <a:r>
                        <a:rPr lang="en-US" sz="1600" b="0" i="1" dirty="0">
                          <a:solidFill>
                            <a:schemeClr val="tx1"/>
                          </a:solidFill>
                          <a:latin typeface="Tw Cen MT" panose="020B0602020104020603" pitchFamily="34" charset="0"/>
                        </a:rPr>
                        <a:t> (potential revenue – marketing cost) / marketing cost x 100%)</a:t>
                      </a:r>
                      <a:endParaRPr lang="en-US" sz="14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-44,72%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80,27%</a:t>
                      </a:r>
                    </a:p>
                  </a:txBody>
                  <a:tcPr anchor="ctr"/>
                </a:tc>
                <a:extLst>
                  <a:ext uri="{0D108BD9-81ED-4DB2-BD59-A6C34878D82A}">
                    <a16:rowId xmlns:a16="http://schemas.microsoft.com/office/drawing/2014/main" val="3994120071"/>
                  </a:ext>
                </a:extLst>
              </a:tr>
            </a:tbl>
          </a:graphicData>
        </a:graphic>
      </p:graphicFrame>
      <p:sp>
        <p:nvSpPr>
          <p:cNvPr id="30" name="Google Shape;111;p15">
            <a:extLst>
              <a:ext uri="{FF2B5EF4-FFF2-40B4-BE49-F238E27FC236}">
                <a16:creationId xmlns:a16="http://schemas.microsoft.com/office/drawing/2014/main" id="{81720B8F-F564-48F4-B4B2-6650A3B8BE92}"/>
              </a:ext>
            </a:extLst>
          </p:cNvPr>
          <p:cNvSpPr txBox="1">
            <a:spLocks/>
          </p:cNvSpPr>
          <p:nvPr/>
        </p:nvSpPr>
        <p:spPr>
          <a:xfrm>
            <a:off x="387455" y="5117898"/>
            <a:ext cx="9804039" cy="774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penurunan cost per acquisition sebesar </a:t>
            </a:r>
            <a:r>
              <a:rPr lang="en-US" sz="2000" b="1" noProof="1">
                <a:solidFill>
                  <a:srgbClr val="182E4E"/>
                </a:solidFill>
                <a:latin typeface="Tw Cen MT" panose="020B0602020104020603" pitchFamily="34" charset="0"/>
              </a:rPr>
              <a:t>€ 18,35 </a:t>
            </a:r>
            <a:r>
              <a:rPr lang="en-US" sz="200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77.78%</a:t>
            </a:r>
          </a:p>
          <a:p>
            <a:pPr>
              <a:spcBef>
                <a:spcPts val="0"/>
              </a:spcBef>
              <a:spcAft>
                <a:spcPts val="600"/>
              </a:spcAft>
            </a:pPr>
            <a:r>
              <a:rPr lang="en-US" sz="2000" noProof="1">
                <a:solidFill>
                  <a:srgbClr val="182E4E"/>
                </a:solidFill>
                <a:latin typeface="Tw Cen MT" panose="020B0602020104020603" pitchFamily="34" charset="0"/>
              </a:rPr>
              <a:t>Terjadi kenaikan ROI menjadi </a:t>
            </a:r>
            <a:r>
              <a:rPr lang="en-US" sz="2000" b="1" noProof="1">
                <a:solidFill>
                  <a:srgbClr val="182E4E"/>
                </a:solidFill>
                <a:latin typeface="Tw Cen MT" panose="020B0602020104020603" pitchFamily="34" charset="0"/>
              </a:rPr>
              <a:t>80,27% </a:t>
            </a:r>
          </a:p>
        </p:txBody>
      </p:sp>
      <p:sp>
        <p:nvSpPr>
          <p:cNvPr id="32" name="Rectangle 31">
            <a:extLst>
              <a:ext uri="{FF2B5EF4-FFF2-40B4-BE49-F238E27FC236}">
                <a16:creationId xmlns:a16="http://schemas.microsoft.com/office/drawing/2014/main" id="{C1902624-AA5F-4509-BAC5-7D2C3B905322}"/>
              </a:ext>
            </a:extLst>
          </p:cNvPr>
          <p:cNvSpPr/>
          <p:nvPr/>
        </p:nvSpPr>
        <p:spPr>
          <a:xfrm>
            <a:off x="3862921" y="338462"/>
            <a:ext cx="5002109"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a:t>
            </a:r>
            <a:r>
              <a:rPr lang="en-US" sz="2400" b="1" noProof="1">
                <a:solidFill>
                  <a:srgbClr val="20414C"/>
                </a:solidFill>
                <a:latin typeface="Tw Cen MT" panose="020B0602020104020603" pitchFamily="34" charset="0"/>
                <a:cs typeface="Times New Roman" panose="02020603050405020304" pitchFamily="18" charset="0"/>
              </a:rPr>
              <a:t>PA</a:t>
            </a:r>
            <a:r>
              <a:rPr lang="id-ID" sz="2400" b="1" noProof="1">
                <a:solidFill>
                  <a:srgbClr val="20414C"/>
                </a:solidFill>
                <a:latin typeface="Tw Cen MT" panose="020B0602020104020603" pitchFamily="34" charset="0"/>
                <a:cs typeface="Times New Roman" panose="02020603050405020304" pitchFamily="18" charset="0"/>
              </a:rPr>
              <a:t> and </a:t>
            </a:r>
            <a:r>
              <a:rPr lang="en-US" sz="2400" b="1" noProof="1">
                <a:solidFill>
                  <a:srgbClr val="20414C"/>
                </a:solidFill>
                <a:latin typeface="Tw Cen MT" panose="020B0602020104020603" pitchFamily="34" charset="0"/>
                <a:cs typeface="Times New Roman" panose="02020603050405020304" pitchFamily="18" charset="0"/>
              </a:rPr>
              <a:t>Return on Investment (ROI)</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id="{A3966EC5-3572-4FC1-802A-97A5B6A7E703}"/>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id="{080CADAF-A304-4AE2-9A93-2A7C97538D5B}"/>
              </a:ext>
            </a:extLst>
          </p:cNvPr>
          <p:cNvSpPr txBox="1"/>
          <p:nvPr/>
        </p:nvSpPr>
        <p:spPr>
          <a:xfrm>
            <a:off x="8353336" y="5939898"/>
            <a:ext cx="3597139" cy="307777"/>
          </a:xfrm>
          <a:prstGeom prst="rect">
            <a:avLst/>
          </a:prstGeom>
          <a:noFill/>
        </p:spPr>
        <p:txBody>
          <a:bodyPr wrap="none" rtlCol="0">
            <a:spAutoFit/>
          </a:bodyPr>
          <a:lstStyle/>
          <a:p>
            <a:r>
              <a:rPr lang="en-US" sz="1400" i="1" dirty="0">
                <a:hlinkClick r:id="rId4"/>
              </a:rPr>
              <a:t>mountain.com/cost-per-acquisition-calculation</a:t>
            </a:r>
            <a:endParaRPr lang="en-US" sz="1400" i="1" dirty="0"/>
          </a:p>
        </p:txBody>
      </p:sp>
      <p:sp>
        <p:nvSpPr>
          <p:cNvPr id="3" name="TextBox 2">
            <a:extLst>
              <a:ext uri="{FF2B5EF4-FFF2-40B4-BE49-F238E27FC236}">
                <a16:creationId xmlns:a16="http://schemas.microsoft.com/office/drawing/2014/main" id="{19442C8B-6A05-44C3-BECE-B662CFD7E42E}"/>
              </a:ext>
            </a:extLst>
          </p:cNvPr>
          <p:cNvSpPr txBox="1"/>
          <p:nvPr/>
        </p:nvSpPr>
        <p:spPr>
          <a:xfrm>
            <a:off x="7104247" y="6400195"/>
            <a:ext cx="4870308" cy="307777"/>
          </a:xfrm>
          <a:prstGeom prst="rect">
            <a:avLst/>
          </a:prstGeom>
          <a:noFill/>
        </p:spPr>
        <p:txBody>
          <a:bodyPr wrap="none" rtlCol="0">
            <a:spAutoFit/>
          </a:bodyPr>
          <a:lstStyle/>
          <a:p>
            <a:r>
              <a:rPr lang="en-US" sz="1400" i="1" dirty="0">
                <a:hlinkClick r:id="rId5"/>
              </a:rPr>
              <a:t>https://www.investopedia.com/terms/r/returnoninvestment.asp</a:t>
            </a:r>
            <a:endParaRPr lang="en-US" sz="1400" i="1" dirty="0"/>
          </a:p>
        </p:txBody>
      </p:sp>
      <p:sp>
        <p:nvSpPr>
          <p:cNvPr id="4" name="TextBox 3">
            <a:extLst>
              <a:ext uri="{FF2B5EF4-FFF2-40B4-BE49-F238E27FC236}">
                <a16:creationId xmlns:a16="http://schemas.microsoft.com/office/drawing/2014/main" id="{FFBE42BB-B547-4E3F-9A64-6A98B52BBAE2}"/>
              </a:ext>
            </a:extLst>
          </p:cNvPr>
          <p:cNvSpPr txBox="1"/>
          <p:nvPr/>
        </p:nvSpPr>
        <p:spPr>
          <a:xfrm>
            <a:off x="7152666" y="854389"/>
            <a:ext cx="3547125" cy="954107"/>
          </a:xfrm>
          <a:prstGeom prst="rect">
            <a:avLst/>
          </a:prstGeom>
          <a:noFill/>
        </p:spPr>
        <p:txBody>
          <a:bodyPr wrap="none" rtlCol="0">
            <a:spAutoFit/>
          </a:bodyPr>
          <a:lstStyle/>
          <a:p>
            <a:pPr algn="r"/>
            <a:r>
              <a:rPr lang="id-ID" sz="1400" i="1" noProof="1"/>
              <a:t>Assumption :</a:t>
            </a:r>
          </a:p>
          <a:p>
            <a:pPr algn="r"/>
            <a:r>
              <a:rPr lang="id-ID" sz="1400" i="1" noProof="1"/>
              <a:t>Net interest income = 1,5%</a:t>
            </a:r>
          </a:p>
          <a:p>
            <a:pPr algn="r"/>
            <a:r>
              <a:rPr lang="id-ID" sz="1400" i="1" noProof="1"/>
              <a:t>Average deposits amount = € 630 / Rp. 10 mio</a:t>
            </a:r>
          </a:p>
          <a:p>
            <a:pPr algn="r"/>
            <a:r>
              <a:rPr lang="id-ID" sz="1400" i="1" noProof="1"/>
              <a:t>  </a:t>
            </a:r>
          </a:p>
        </p:txBody>
      </p:sp>
      <p:sp>
        <p:nvSpPr>
          <p:cNvPr id="44" name="TextBox 43">
            <a:extLst>
              <a:ext uri="{FF2B5EF4-FFF2-40B4-BE49-F238E27FC236}">
                <a16:creationId xmlns:a16="http://schemas.microsoft.com/office/drawing/2014/main" id="{55A47426-AD6D-48B4-BFA3-2C9F9A1FB2CC}"/>
              </a:ext>
            </a:extLst>
          </p:cNvPr>
          <p:cNvSpPr txBox="1"/>
          <p:nvPr/>
        </p:nvSpPr>
        <p:spPr>
          <a:xfrm>
            <a:off x="7739889" y="6179948"/>
            <a:ext cx="4246406" cy="307777"/>
          </a:xfrm>
          <a:prstGeom prst="rect">
            <a:avLst/>
          </a:prstGeom>
          <a:noFill/>
        </p:spPr>
        <p:txBody>
          <a:bodyPr wrap="square">
            <a:spAutoFit/>
          </a:bodyPr>
          <a:lstStyle/>
          <a:p>
            <a:r>
              <a:rPr lang="en-US" sz="1400" i="1" dirty="0">
                <a:hlinkClick r:id="rId6"/>
              </a:rPr>
              <a:t>https://wartadana.com/dari-mana-bank-dapat-untung</a:t>
            </a:r>
            <a:endParaRPr lang="en-US" sz="1400" i="1" dirty="0"/>
          </a:p>
        </p:txBody>
      </p:sp>
      <p:sp>
        <p:nvSpPr>
          <p:cNvPr id="45" name="TextBox 44">
            <a:extLst>
              <a:ext uri="{FF2B5EF4-FFF2-40B4-BE49-F238E27FC236}">
                <a16:creationId xmlns:a16="http://schemas.microsoft.com/office/drawing/2014/main" id="{ADE3D7C7-7CE8-41AC-AFCF-8D14E2C8D052}"/>
              </a:ext>
            </a:extLst>
          </p:cNvPr>
          <p:cNvSpPr txBox="1"/>
          <p:nvPr/>
        </p:nvSpPr>
        <p:spPr>
          <a:xfrm>
            <a:off x="9071056" y="5713937"/>
            <a:ext cx="2985351" cy="307777"/>
          </a:xfrm>
          <a:prstGeom prst="rect">
            <a:avLst/>
          </a:prstGeom>
          <a:noFill/>
        </p:spPr>
        <p:txBody>
          <a:bodyPr wrap="square">
            <a:spAutoFit/>
          </a:bodyPr>
          <a:lstStyle/>
          <a:p>
            <a:r>
              <a:rPr lang="id-ID" sz="1400" i="1" noProof="1">
                <a:hlinkClick r:id="rId7"/>
              </a:rPr>
              <a:t>bi.go.id/suku-bunga-lending-deposits</a:t>
            </a:r>
            <a:endParaRPr lang="id-ID" sz="1400" i="1" noProof="1"/>
          </a:p>
        </p:txBody>
      </p:sp>
    </p:spTree>
    <p:extLst>
      <p:ext uri="{BB962C8B-B14F-4D97-AF65-F5344CB8AC3E}">
        <p14:creationId xmlns:p14="http://schemas.microsoft.com/office/powerpoint/2010/main" val="16250806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71" name="Arrow: Pentagon 70">
            <a:extLst>
              <a:ext uri="{FF2B5EF4-FFF2-40B4-BE49-F238E27FC236}">
                <a16:creationId xmlns:a16="http://schemas.microsoft.com/office/drawing/2014/main" id="{C6DD4F6E-ADB0-4106-A55E-5D8EBE5496C0}"/>
              </a:ext>
            </a:extLst>
          </p:cNvPr>
          <p:cNvSpPr/>
          <p:nvPr/>
        </p:nvSpPr>
        <p:spPr>
          <a:xfrm>
            <a:off x="3496193" y="5513504"/>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Arrow: Pentagon 69">
            <a:extLst>
              <a:ext uri="{FF2B5EF4-FFF2-40B4-BE49-F238E27FC236}">
                <a16:creationId xmlns:a16="http://schemas.microsoft.com/office/drawing/2014/main" id="{86F6FA36-96CB-4633-96A2-69C335666C74}"/>
              </a:ext>
            </a:extLst>
          </p:cNvPr>
          <p:cNvSpPr/>
          <p:nvPr/>
        </p:nvSpPr>
        <p:spPr>
          <a:xfrm>
            <a:off x="3539688" y="4712913"/>
            <a:ext cx="7105367" cy="451808"/>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Pentagon 15">
            <a:extLst>
              <a:ext uri="{FF2B5EF4-FFF2-40B4-BE49-F238E27FC236}">
                <a16:creationId xmlns:a16="http://schemas.microsoft.com/office/drawing/2014/main" id="{0AA01127-EBF5-4BE1-8631-E50767E1E679}"/>
              </a:ext>
            </a:extLst>
          </p:cNvPr>
          <p:cNvSpPr/>
          <p:nvPr/>
        </p:nvSpPr>
        <p:spPr>
          <a:xfrm>
            <a:off x="3527395" y="3956502"/>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29" name="TextBox 28">
            <a:extLst>
              <a:ext uri="{FF2B5EF4-FFF2-40B4-BE49-F238E27FC236}">
                <a16:creationId xmlns:a16="http://schemas.microsoft.com/office/drawing/2014/main" id="{CD83BE13-6785-43F5-A56D-A707F7F1187F}"/>
              </a:ext>
            </a:extLst>
          </p:cNvPr>
          <p:cNvSpPr txBox="1"/>
          <p:nvPr/>
        </p:nvSpPr>
        <p:spPr>
          <a:xfrm>
            <a:off x="673697" y="273342"/>
            <a:ext cx="2873544" cy="461665"/>
          </a:xfrm>
          <a:prstGeom prst="rect">
            <a:avLst/>
          </a:prstGeom>
          <a:solidFill>
            <a:srgbClr val="20414C"/>
          </a:solidFill>
        </p:spPr>
        <p:txBody>
          <a:bodyPr wrap="square" rtlCol="0">
            <a:spAutoFit/>
          </a:bodyPr>
          <a:lstStyle/>
          <a:p>
            <a:r>
              <a:rPr lang="en-US" sz="2400" b="1" dirty="0">
                <a:solidFill>
                  <a:schemeClr val="bg1"/>
                </a:solidFill>
                <a:latin typeface="Tw Cen MT" panose="020B0602020104020603" pitchFamily="34" charset="0"/>
              </a:rPr>
              <a:t>Executive Summary</a:t>
            </a:r>
          </a:p>
        </p:txBody>
      </p:sp>
      <p:sp>
        <p:nvSpPr>
          <p:cNvPr id="2" name="TextBox 1">
            <a:extLst>
              <a:ext uri="{FF2B5EF4-FFF2-40B4-BE49-F238E27FC236}">
                <a16:creationId xmlns:a16="http://schemas.microsoft.com/office/drawing/2014/main" id="{37C653F0-95E3-49BE-AC6B-59BA37760985}"/>
              </a:ext>
            </a:extLst>
          </p:cNvPr>
          <p:cNvSpPr txBox="1"/>
          <p:nvPr/>
        </p:nvSpPr>
        <p:spPr>
          <a:xfrm>
            <a:off x="1061087" y="819191"/>
            <a:ext cx="1378940" cy="1446550"/>
          </a:xfrm>
          <a:prstGeom prst="rect">
            <a:avLst/>
          </a:prstGeom>
          <a:noFill/>
        </p:spPr>
        <p:txBody>
          <a:bodyPr wrap="square" rtlCol="0">
            <a:spAutoFit/>
          </a:bodyPr>
          <a:lstStyle/>
          <a:p>
            <a:r>
              <a:rPr lang="en-US" sz="8800" b="1" dirty="0">
                <a:solidFill>
                  <a:srgbClr val="20414C"/>
                </a:solidFill>
                <a:latin typeface="Lora" pitchFamily="2" charset="0"/>
              </a:rPr>
              <a:t>5</a:t>
            </a:r>
          </a:p>
        </p:txBody>
      </p:sp>
      <p:sp>
        <p:nvSpPr>
          <p:cNvPr id="31" name="TextBox 30">
            <a:extLst>
              <a:ext uri="{FF2B5EF4-FFF2-40B4-BE49-F238E27FC236}">
                <a16:creationId xmlns:a16="http://schemas.microsoft.com/office/drawing/2014/main" id="{382BB12A-5890-4741-84EA-F9D0B0B7D99B}"/>
              </a:ext>
            </a:extLst>
          </p:cNvPr>
          <p:cNvSpPr txBox="1"/>
          <p:nvPr/>
        </p:nvSpPr>
        <p:spPr>
          <a:xfrm>
            <a:off x="1895111" y="819191"/>
            <a:ext cx="1827226" cy="1384995"/>
          </a:xfrm>
          <a:prstGeom prst="rect">
            <a:avLst/>
          </a:prstGeom>
          <a:noFill/>
        </p:spPr>
        <p:txBody>
          <a:bodyPr wrap="square" rtlCol="0">
            <a:spAutoFit/>
          </a:bodyPr>
          <a:lstStyle/>
          <a:p>
            <a:r>
              <a:rPr lang="en-US" sz="2800" b="1" dirty="0">
                <a:solidFill>
                  <a:srgbClr val="20414C"/>
                </a:solidFill>
                <a:latin typeface="Lora" pitchFamily="2" charset="0"/>
              </a:rPr>
              <a:t>menit awal</a:t>
            </a:r>
          </a:p>
          <a:p>
            <a:r>
              <a:rPr lang="en-US" sz="2800" b="1" dirty="0">
                <a:solidFill>
                  <a:srgbClr val="20414C"/>
                </a:solidFill>
                <a:latin typeface="Lora" pitchFamily="2" charset="0"/>
              </a:rPr>
              <a:t>call</a:t>
            </a:r>
          </a:p>
        </p:txBody>
      </p:sp>
      <p:sp>
        <p:nvSpPr>
          <p:cNvPr id="32" name="TextBox 31">
            <a:extLst>
              <a:ext uri="{FF2B5EF4-FFF2-40B4-BE49-F238E27FC236}">
                <a16:creationId xmlns:a16="http://schemas.microsoft.com/office/drawing/2014/main" id="{39D6D052-F259-4968-8951-14FEA3044F1E}"/>
              </a:ext>
            </a:extLst>
          </p:cNvPr>
          <p:cNvSpPr txBox="1"/>
          <p:nvPr/>
        </p:nvSpPr>
        <p:spPr>
          <a:xfrm>
            <a:off x="1019736" y="2196920"/>
            <a:ext cx="2399716"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durasi penentuan untuk membuat customer tertarik dan subscribe</a:t>
            </a:r>
          </a:p>
        </p:txBody>
      </p:sp>
      <p:sp>
        <p:nvSpPr>
          <p:cNvPr id="33" name="TextBox 32">
            <a:extLst>
              <a:ext uri="{FF2B5EF4-FFF2-40B4-BE49-F238E27FC236}">
                <a16:creationId xmlns:a16="http://schemas.microsoft.com/office/drawing/2014/main" id="{D135FC9B-2A41-4EC8-8166-7E8932B86D40}"/>
              </a:ext>
            </a:extLst>
          </p:cNvPr>
          <p:cNvSpPr txBox="1"/>
          <p:nvPr/>
        </p:nvSpPr>
        <p:spPr>
          <a:xfrm>
            <a:off x="4311138" y="879204"/>
            <a:ext cx="1378940" cy="1446550"/>
          </a:xfrm>
          <a:prstGeom prst="rect">
            <a:avLst/>
          </a:prstGeom>
          <a:noFill/>
        </p:spPr>
        <p:txBody>
          <a:bodyPr wrap="square" rtlCol="0">
            <a:spAutoFit/>
          </a:bodyPr>
          <a:lstStyle/>
          <a:p>
            <a:r>
              <a:rPr lang="en-US" sz="8800" b="1" dirty="0">
                <a:solidFill>
                  <a:srgbClr val="20414C"/>
                </a:solidFill>
                <a:latin typeface="Lora" pitchFamily="2" charset="0"/>
              </a:rPr>
              <a:t>3</a:t>
            </a:r>
          </a:p>
        </p:txBody>
      </p:sp>
      <p:sp>
        <p:nvSpPr>
          <p:cNvPr id="34" name="TextBox 33">
            <a:extLst>
              <a:ext uri="{FF2B5EF4-FFF2-40B4-BE49-F238E27FC236}">
                <a16:creationId xmlns:a16="http://schemas.microsoft.com/office/drawing/2014/main" id="{3DBA387D-8B40-43F0-98C6-92C6A7D69F7D}"/>
              </a:ext>
            </a:extLst>
          </p:cNvPr>
          <p:cNvSpPr txBox="1"/>
          <p:nvPr/>
        </p:nvSpPr>
        <p:spPr>
          <a:xfrm>
            <a:off x="5120503" y="849097"/>
            <a:ext cx="1827226" cy="1384995"/>
          </a:xfrm>
          <a:prstGeom prst="rect">
            <a:avLst/>
          </a:prstGeom>
          <a:noFill/>
        </p:spPr>
        <p:txBody>
          <a:bodyPr wrap="square" rtlCol="0">
            <a:spAutoFit/>
          </a:bodyPr>
          <a:lstStyle/>
          <a:p>
            <a:r>
              <a:rPr lang="en-US" sz="2800" b="1" dirty="0">
                <a:solidFill>
                  <a:srgbClr val="20414C"/>
                </a:solidFill>
                <a:latin typeface="Lora" pitchFamily="2" charset="0"/>
              </a:rPr>
              <a:t>Total Call per customer</a:t>
            </a:r>
          </a:p>
        </p:txBody>
      </p:sp>
      <p:sp>
        <p:nvSpPr>
          <p:cNvPr id="35" name="TextBox 34">
            <a:extLst>
              <a:ext uri="{FF2B5EF4-FFF2-40B4-BE49-F238E27FC236}">
                <a16:creationId xmlns:a16="http://schemas.microsoft.com/office/drawing/2014/main" id="{23A39780-B998-4161-A691-2C8898A08A1E}"/>
              </a:ext>
            </a:extLst>
          </p:cNvPr>
          <p:cNvSpPr txBox="1"/>
          <p:nvPr/>
        </p:nvSpPr>
        <p:spPr>
          <a:xfrm>
            <a:off x="4337935" y="2221231"/>
            <a:ext cx="2693187"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jumlah optimum yang menentukan </a:t>
            </a:r>
            <a:r>
              <a:rPr lang="id-ID" sz="1600" noProof="1">
                <a:solidFill>
                  <a:schemeClr val="bg1"/>
                </a:solidFill>
                <a:highlight>
                  <a:srgbClr val="20414C"/>
                </a:highlight>
                <a:latin typeface="Lora" pitchFamily="2" charset="0"/>
              </a:rPr>
              <a:t>ketertarikan</a:t>
            </a:r>
            <a:r>
              <a:rPr lang="en-US" sz="1600" dirty="0">
                <a:solidFill>
                  <a:schemeClr val="bg1"/>
                </a:solidFill>
                <a:highlight>
                  <a:srgbClr val="20414C"/>
                </a:highlight>
                <a:latin typeface="Lora" pitchFamily="2" charset="0"/>
              </a:rPr>
              <a:t> customer kepada deposito</a:t>
            </a:r>
          </a:p>
        </p:txBody>
      </p:sp>
      <p:sp>
        <p:nvSpPr>
          <p:cNvPr id="36" name="TextBox 35">
            <a:extLst>
              <a:ext uri="{FF2B5EF4-FFF2-40B4-BE49-F238E27FC236}">
                <a16:creationId xmlns:a16="http://schemas.microsoft.com/office/drawing/2014/main" id="{00FA1D9C-AC11-4623-A623-D9C78361743F}"/>
              </a:ext>
            </a:extLst>
          </p:cNvPr>
          <p:cNvSpPr txBox="1"/>
          <p:nvPr/>
        </p:nvSpPr>
        <p:spPr>
          <a:xfrm>
            <a:off x="7731348" y="1182451"/>
            <a:ext cx="3349332" cy="954107"/>
          </a:xfrm>
          <a:prstGeom prst="rect">
            <a:avLst/>
          </a:prstGeom>
          <a:noFill/>
        </p:spPr>
        <p:txBody>
          <a:bodyPr wrap="square" rtlCol="0">
            <a:spAutoFit/>
          </a:bodyPr>
          <a:lstStyle/>
          <a:p>
            <a:r>
              <a:rPr lang="en-US" sz="2800" b="1" dirty="0">
                <a:solidFill>
                  <a:srgbClr val="20414C"/>
                </a:solidFill>
                <a:latin typeface="Lora" pitchFamily="2" charset="0"/>
              </a:rPr>
              <a:t>Customer dengan Campaign Sukses</a:t>
            </a:r>
          </a:p>
        </p:txBody>
      </p:sp>
      <p:sp>
        <p:nvSpPr>
          <p:cNvPr id="43" name="TextBox 42">
            <a:extLst>
              <a:ext uri="{FF2B5EF4-FFF2-40B4-BE49-F238E27FC236}">
                <a16:creationId xmlns:a16="http://schemas.microsoft.com/office/drawing/2014/main" id="{F5221AAB-4E30-4516-937F-6E7C192D6A03}"/>
              </a:ext>
            </a:extLst>
          </p:cNvPr>
          <p:cNvSpPr txBox="1"/>
          <p:nvPr/>
        </p:nvSpPr>
        <p:spPr>
          <a:xfrm>
            <a:off x="7770538" y="2162600"/>
            <a:ext cx="2942056" cy="1077218"/>
          </a:xfrm>
          <a:prstGeom prst="rect">
            <a:avLst/>
          </a:prstGeom>
          <a:noFill/>
        </p:spPr>
        <p:txBody>
          <a:bodyPr wrap="square" rtlCol="0">
            <a:spAutoFit/>
          </a:bodyPr>
          <a:lstStyle/>
          <a:p>
            <a:r>
              <a:rPr lang="en-US" sz="1600" noProof="1">
                <a:solidFill>
                  <a:schemeClr val="bg1"/>
                </a:solidFill>
                <a:highlight>
                  <a:srgbClr val="20414C"/>
                </a:highlight>
                <a:latin typeface="Lora" pitchFamily="2" charset="0"/>
              </a:rPr>
              <a:t>pada periode sebelumnya cenderung akan sukses juga jika diberikan campaign di masa mendatang</a:t>
            </a:r>
          </a:p>
        </p:txBody>
      </p:sp>
      <p:cxnSp>
        <p:nvCxnSpPr>
          <p:cNvPr id="7" name="Straight Connector 6">
            <a:extLst>
              <a:ext uri="{FF2B5EF4-FFF2-40B4-BE49-F238E27FC236}">
                <a16:creationId xmlns:a16="http://schemas.microsoft.com/office/drawing/2014/main" id="{FC9046E6-74E0-412F-B1DF-3997840D05FB}"/>
              </a:ext>
            </a:extLst>
          </p:cNvPr>
          <p:cNvCxnSpPr>
            <a:cxnSpLocks/>
          </p:cNvCxnSpPr>
          <p:nvPr/>
        </p:nvCxnSpPr>
        <p:spPr>
          <a:xfrm>
            <a:off x="810455" y="3487837"/>
            <a:ext cx="9984698" cy="0"/>
          </a:xfrm>
          <a:prstGeom prst="line">
            <a:avLst/>
          </a:prstGeom>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7F62633-729D-4279-9BBA-580D2590E051}"/>
              </a:ext>
            </a:extLst>
          </p:cNvPr>
          <p:cNvSpPr txBox="1"/>
          <p:nvPr/>
        </p:nvSpPr>
        <p:spPr>
          <a:xfrm>
            <a:off x="8676932" y="387795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83,6%</a:t>
            </a:r>
          </a:p>
        </p:txBody>
      </p:sp>
      <p:sp>
        <p:nvSpPr>
          <p:cNvPr id="52" name="TextBox 51">
            <a:extLst>
              <a:ext uri="{FF2B5EF4-FFF2-40B4-BE49-F238E27FC236}">
                <a16:creationId xmlns:a16="http://schemas.microsoft.com/office/drawing/2014/main" id="{74137312-1099-4B1A-B4F3-C26F27CC35DC}"/>
              </a:ext>
            </a:extLst>
          </p:cNvPr>
          <p:cNvSpPr txBox="1"/>
          <p:nvPr/>
        </p:nvSpPr>
        <p:spPr>
          <a:xfrm>
            <a:off x="3962273" y="3556765"/>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before modelling</a:t>
            </a:r>
          </a:p>
        </p:txBody>
      </p:sp>
      <p:sp>
        <p:nvSpPr>
          <p:cNvPr id="53" name="TextBox 52">
            <a:extLst>
              <a:ext uri="{FF2B5EF4-FFF2-40B4-BE49-F238E27FC236}">
                <a16:creationId xmlns:a16="http://schemas.microsoft.com/office/drawing/2014/main" id="{1862EB17-F179-46D9-BC5E-9DB8DDD94A15}"/>
              </a:ext>
            </a:extLst>
          </p:cNvPr>
          <p:cNvSpPr txBox="1"/>
          <p:nvPr/>
        </p:nvSpPr>
        <p:spPr>
          <a:xfrm>
            <a:off x="6091652" y="3571810"/>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after modelling</a:t>
            </a:r>
          </a:p>
        </p:txBody>
      </p:sp>
      <p:sp>
        <p:nvSpPr>
          <p:cNvPr id="54" name="TextBox 53">
            <a:extLst>
              <a:ext uri="{FF2B5EF4-FFF2-40B4-BE49-F238E27FC236}">
                <a16:creationId xmlns:a16="http://schemas.microsoft.com/office/drawing/2014/main" id="{79E1A0B3-0C36-4F0A-A95D-24F74959CD51}"/>
              </a:ext>
            </a:extLst>
          </p:cNvPr>
          <p:cNvSpPr txBox="1"/>
          <p:nvPr/>
        </p:nvSpPr>
        <p:spPr>
          <a:xfrm>
            <a:off x="6240262" y="4693985"/>
            <a:ext cx="169153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€ 77.836</a:t>
            </a:r>
          </a:p>
        </p:txBody>
      </p:sp>
      <p:sp>
        <p:nvSpPr>
          <p:cNvPr id="55" name="TextBox 54">
            <a:extLst>
              <a:ext uri="{FF2B5EF4-FFF2-40B4-BE49-F238E27FC236}">
                <a16:creationId xmlns:a16="http://schemas.microsoft.com/office/drawing/2014/main" id="{5300F17D-5C88-42CB-AA97-D69BFC31BBC1}"/>
              </a:ext>
            </a:extLst>
          </p:cNvPr>
          <p:cNvSpPr txBox="1"/>
          <p:nvPr/>
        </p:nvSpPr>
        <p:spPr>
          <a:xfrm>
            <a:off x="4057167" y="4741610"/>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€ 124.782</a:t>
            </a:r>
            <a:endParaRPr lang="id-ID" sz="2400" b="1" dirty="0">
              <a:solidFill>
                <a:srgbClr val="182E4E"/>
              </a:solidFill>
              <a:latin typeface="Tw Cen MT" panose="020B0602020104020603" pitchFamily="34" charset="0"/>
            </a:endParaRPr>
          </a:p>
        </p:txBody>
      </p:sp>
      <p:sp>
        <p:nvSpPr>
          <p:cNvPr id="56" name="TextBox 55">
            <a:extLst>
              <a:ext uri="{FF2B5EF4-FFF2-40B4-BE49-F238E27FC236}">
                <a16:creationId xmlns:a16="http://schemas.microsoft.com/office/drawing/2014/main" id="{779B38EB-B33B-4931-A3D2-3397AF856C88}"/>
              </a:ext>
            </a:extLst>
          </p:cNvPr>
          <p:cNvSpPr txBox="1"/>
          <p:nvPr/>
        </p:nvSpPr>
        <p:spPr>
          <a:xfrm>
            <a:off x="8713035" y="4665094"/>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13,9%</a:t>
            </a:r>
          </a:p>
        </p:txBody>
      </p:sp>
      <p:sp>
        <p:nvSpPr>
          <p:cNvPr id="57" name="TextBox 56">
            <a:extLst>
              <a:ext uri="{FF2B5EF4-FFF2-40B4-BE49-F238E27FC236}">
                <a16:creationId xmlns:a16="http://schemas.microsoft.com/office/drawing/2014/main" id="{6C52F932-18B5-4B63-8EEC-F361B0A5CB30}"/>
              </a:ext>
            </a:extLst>
          </p:cNvPr>
          <p:cNvSpPr txBox="1"/>
          <p:nvPr/>
        </p:nvSpPr>
        <p:spPr>
          <a:xfrm>
            <a:off x="4171809" y="5501316"/>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€ 23,59</a:t>
            </a:r>
            <a:endParaRPr lang="id-ID" sz="2400" b="1" dirty="0">
              <a:solidFill>
                <a:srgbClr val="182E4E"/>
              </a:solidFill>
              <a:latin typeface="Tw Cen MT" panose="020B0602020104020603" pitchFamily="34" charset="0"/>
            </a:endParaRPr>
          </a:p>
        </p:txBody>
      </p:sp>
      <p:sp>
        <p:nvSpPr>
          <p:cNvPr id="58" name="TextBox 57">
            <a:extLst>
              <a:ext uri="{FF2B5EF4-FFF2-40B4-BE49-F238E27FC236}">
                <a16:creationId xmlns:a16="http://schemas.microsoft.com/office/drawing/2014/main" id="{338FF8CF-A0E3-49AA-8606-D543DA033829}"/>
              </a:ext>
            </a:extLst>
          </p:cNvPr>
          <p:cNvSpPr txBox="1"/>
          <p:nvPr/>
        </p:nvSpPr>
        <p:spPr>
          <a:xfrm>
            <a:off x="6440981" y="5499608"/>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€ 5,24</a:t>
            </a:r>
            <a:endParaRPr lang="id-ID" sz="2400" b="1" dirty="0">
              <a:solidFill>
                <a:srgbClr val="182E4E"/>
              </a:solidFill>
              <a:latin typeface="Tw Cen MT" panose="020B0602020104020603" pitchFamily="34" charset="0"/>
            </a:endParaRPr>
          </a:p>
        </p:txBody>
      </p:sp>
      <p:sp>
        <p:nvSpPr>
          <p:cNvPr id="60" name="TextBox 59">
            <a:extLst>
              <a:ext uri="{FF2B5EF4-FFF2-40B4-BE49-F238E27FC236}">
                <a16:creationId xmlns:a16="http://schemas.microsoft.com/office/drawing/2014/main" id="{6A22701F-FAF3-4813-801B-018CD68E82DC}"/>
              </a:ext>
            </a:extLst>
          </p:cNvPr>
          <p:cNvSpPr txBox="1"/>
          <p:nvPr/>
        </p:nvSpPr>
        <p:spPr>
          <a:xfrm>
            <a:off x="8676932" y="5465700"/>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77,7%</a:t>
            </a:r>
          </a:p>
        </p:txBody>
      </p:sp>
      <p:sp>
        <p:nvSpPr>
          <p:cNvPr id="50" name="TextBox 49">
            <a:extLst>
              <a:ext uri="{FF2B5EF4-FFF2-40B4-BE49-F238E27FC236}">
                <a16:creationId xmlns:a16="http://schemas.microsoft.com/office/drawing/2014/main" id="{E6C94BC5-FB07-4FA2-A206-32665314A732}"/>
              </a:ext>
            </a:extLst>
          </p:cNvPr>
          <p:cNvSpPr txBox="1"/>
          <p:nvPr/>
        </p:nvSpPr>
        <p:spPr>
          <a:xfrm>
            <a:off x="6543766" y="3949576"/>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95,3%</a:t>
            </a:r>
          </a:p>
        </p:txBody>
      </p:sp>
      <p:sp>
        <p:nvSpPr>
          <p:cNvPr id="49" name="TextBox 48">
            <a:extLst>
              <a:ext uri="{FF2B5EF4-FFF2-40B4-BE49-F238E27FC236}">
                <a16:creationId xmlns:a16="http://schemas.microsoft.com/office/drawing/2014/main" id="{6EF7E27D-1C20-42F0-A477-3F1F1D99337C}"/>
              </a:ext>
            </a:extLst>
          </p:cNvPr>
          <p:cNvSpPr txBox="1"/>
          <p:nvPr/>
        </p:nvSpPr>
        <p:spPr>
          <a:xfrm>
            <a:off x="4337935" y="3934612"/>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11,7%</a:t>
            </a:r>
          </a:p>
        </p:txBody>
      </p:sp>
      <p:sp>
        <p:nvSpPr>
          <p:cNvPr id="12" name="Rectangle 11">
            <a:extLst>
              <a:ext uri="{FF2B5EF4-FFF2-40B4-BE49-F238E27FC236}">
                <a16:creationId xmlns:a16="http://schemas.microsoft.com/office/drawing/2014/main" id="{6DACC0EB-BEEC-4EC7-84FD-91A40D049703}"/>
              </a:ext>
            </a:extLst>
          </p:cNvPr>
          <p:cNvSpPr/>
          <p:nvPr/>
        </p:nvSpPr>
        <p:spPr>
          <a:xfrm>
            <a:off x="455978" y="3790626"/>
            <a:ext cx="3088791" cy="630000"/>
          </a:xfrm>
          <a:prstGeom prst="rect">
            <a:avLst/>
          </a:prstGeom>
          <a:solidFill>
            <a:srgbClr val="30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173A8B0-4453-4586-B378-6F96859219F6}"/>
              </a:ext>
            </a:extLst>
          </p:cNvPr>
          <p:cNvSpPr txBox="1"/>
          <p:nvPr/>
        </p:nvSpPr>
        <p:spPr>
          <a:xfrm>
            <a:off x="766858" y="3896401"/>
            <a:ext cx="2729335"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Conversion Rate</a:t>
            </a:r>
          </a:p>
        </p:txBody>
      </p:sp>
      <p:sp>
        <p:nvSpPr>
          <p:cNvPr id="64" name="Rectangle 63">
            <a:extLst>
              <a:ext uri="{FF2B5EF4-FFF2-40B4-BE49-F238E27FC236}">
                <a16:creationId xmlns:a16="http://schemas.microsoft.com/office/drawing/2014/main" id="{656DF3C8-9A89-4632-B12E-B236FE49C113}"/>
              </a:ext>
            </a:extLst>
          </p:cNvPr>
          <p:cNvSpPr/>
          <p:nvPr/>
        </p:nvSpPr>
        <p:spPr>
          <a:xfrm>
            <a:off x="455977" y="4547421"/>
            <a:ext cx="3088791" cy="630000"/>
          </a:xfrm>
          <a:prstGeom prst="rect">
            <a:avLst/>
          </a:prstGeom>
          <a:solidFill>
            <a:srgbClr val="7F9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45659489-10BA-47F5-A581-ABA669FB83A9}"/>
              </a:ext>
            </a:extLst>
          </p:cNvPr>
          <p:cNvSpPr/>
          <p:nvPr/>
        </p:nvSpPr>
        <p:spPr>
          <a:xfrm>
            <a:off x="457007" y="5355422"/>
            <a:ext cx="3088791" cy="630000"/>
          </a:xfrm>
          <a:prstGeom prst="rect">
            <a:avLst/>
          </a:pr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8AA85FDD-C5B6-4E3D-B60A-B5A982FCEA49}"/>
              </a:ext>
            </a:extLst>
          </p:cNvPr>
          <p:cNvSpPr txBox="1"/>
          <p:nvPr/>
        </p:nvSpPr>
        <p:spPr>
          <a:xfrm>
            <a:off x="824046" y="4624519"/>
            <a:ext cx="2711197" cy="461665"/>
          </a:xfrm>
          <a:prstGeom prst="rect">
            <a:avLst/>
          </a:prstGeom>
          <a:noFill/>
          <a:ln>
            <a:noFill/>
          </a:ln>
        </p:spPr>
        <p:txBody>
          <a:bodyPr wrap="square" rtlCol="0">
            <a:spAutoFit/>
          </a:bodyPr>
          <a:lstStyle/>
          <a:p>
            <a:r>
              <a:rPr lang="en-US" sz="2400" b="1" dirty="0">
                <a:solidFill>
                  <a:schemeClr val="bg1"/>
                </a:solidFill>
                <a:latin typeface="Tw Cen MT" panose="020B0602020104020603" pitchFamily="34" charset="0"/>
              </a:rPr>
              <a:t>Marketing Cost</a:t>
            </a:r>
          </a:p>
        </p:txBody>
      </p:sp>
      <p:sp>
        <p:nvSpPr>
          <p:cNvPr id="48" name="TextBox 47">
            <a:extLst>
              <a:ext uri="{FF2B5EF4-FFF2-40B4-BE49-F238E27FC236}">
                <a16:creationId xmlns:a16="http://schemas.microsoft.com/office/drawing/2014/main" id="{64D60E71-D605-4B99-8897-0BD75768DF20}"/>
              </a:ext>
            </a:extLst>
          </p:cNvPr>
          <p:cNvSpPr txBox="1"/>
          <p:nvPr/>
        </p:nvSpPr>
        <p:spPr>
          <a:xfrm>
            <a:off x="609510" y="5440300"/>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Cost per Acquisition</a:t>
            </a:r>
          </a:p>
        </p:txBody>
      </p:sp>
      <p:pic>
        <p:nvPicPr>
          <p:cNvPr id="20" name="Picture 19" descr="A picture containing night sky&#10;&#10;Description automatically generated">
            <a:extLst>
              <a:ext uri="{FF2B5EF4-FFF2-40B4-BE49-F238E27FC236}">
                <a16:creationId xmlns:a16="http://schemas.microsoft.com/office/drawing/2014/main" id="{043FBE7B-6F15-40F6-ABD3-EA8E82519E71}"/>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6821" y="3967273"/>
            <a:ext cx="360000" cy="428430"/>
          </a:xfrm>
          <a:prstGeom prst="rect">
            <a:avLst/>
          </a:prstGeom>
        </p:spPr>
      </p:pic>
      <p:pic>
        <p:nvPicPr>
          <p:cNvPr id="24" name="Picture 23" descr="Shape, arrow&#10;&#10;Description automatically generated">
            <a:extLst>
              <a:ext uri="{FF2B5EF4-FFF2-40B4-BE49-F238E27FC236}">
                <a16:creationId xmlns:a16="http://schemas.microsoft.com/office/drawing/2014/main" id="{23D721F3-1473-41E6-9230-01C34E326A7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6821" y="4762815"/>
            <a:ext cx="360000" cy="428430"/>
          </a:xfrm>
          <a:prstGeom prst="rect">
            <a:avLst/>
          </a:prstGeom>
        </p:spPr>
      </p:pic>
      <p:pic>
        <p:nvPicPr>
          <p:cNvPr id="81" name="Picture 80" descr="Shape, arrow&#10;&#10;Description automatically generated">
            <a:extLst>
              <a:ext uri="{FF2B5EF4-FFF2-40B4-BE49-F238E27FC236}">
                <a16:creationId xmlns:a16="http://schemas.microsoft.com/office/drawing/2014/main" id="{AB36B429-519F-4C6B-A512-D2C16F7EE3F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8289" y="5532843"/>
            <a:ext cx="360000" cy="428430"/>
          </a:xfrm>
          <a:prstGeom prst="rect">
            <a:avLst/>
          </a:prstGeom>
        </p:spPr>
      </p:pic>
      <p:sp>
        <p:nvSpPr>
          <p:cNvPr id="61" name="Arrow: Pentagon 60">
            <a:extLst>
              <a:ext uri="{FF2B5EF4-FFF2-40B4-BE49-F238E27FC236}">
                <a16:creationId xmlns:a16="http://schemas.microsoft.com/office/drawing/2014/main" id="{04476DBF-2744-4D61-8C32-0AF4565699D3}"/>
              </a:ext>
            </a:extLst>
          </p:cNvPr>
          <p:cNvSpPr/>
          <p:nvPr/>
        </p:nvSpPr>
        <p:spPr>
          <a:xfrm>
            <a:off x="3521471" y="6283903"/>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E93F1FF9-F594-4616-8275-1A9B99C6BECC}"/>
              </a:ext>
            </a:extLst>
          </p:cNvPr>
          <p:cNvSpPr txBox="1"/>
          <p:nvPr/>
        </p:nvSpPr>
        <p:spPr>
          <a:xfrm>
            <a:off x="4197087" y="6265365"/>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-44,72%</a:t>
            </a:r>
            <a:endParaRPr lang="id-ID" sz="2400" b="1" dirty="0">
              <a:solidFill>
                <a:srgbClr val="182E4E"/>
              </a:solidFill>
              <a:latin typeface="Tw Cen MT" panose="020B0602020104020603" pitchFamily="34" charset="0"/>
            </a:endParaRPr>
          </a:p>
        </p:txBody>
      </p:sp>
      <p:sp>
        <p:nvSpPr>
          <p:cNvPr id="63" name="TextBox 62">
            <a:extLst>
              <a:ext uri="{FF2B5EF4-FFF2-40B4-BE49-F238E27FC236}">
                <a16:creationId xmlns:a16="http://schemas.microsoft.com/office/drawing/2014/main" id="{5974B934-5BD7-49BF-9233-317B890630AB}"/>
              </a:ext>
            </a:extLst>
          </p:cNvPr>
          <p:cNvSpPr txBox="1"/>
          <p:nvPr/>
        </p:nvSpPr>
        <p:spPr>
          <a:xfrm>
            <a:off x="6466259" y="6263657"/>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80,27%</a:t>
            </a:r>
            <a:endParaRPr lang="id-ID" sz="2400" b="1" dirty="0">
              <a:solidFill>
                <a:srgbClr val="182E4E"/>
              </a:solidFill>
              <a:latin typeface="Tw Cen MT" panose="020B0602020104020603" pitchFamily="34" charset="0"/>
            </a:endParaRPr>
          </a:p>
        </p:txBody>
      </p:sp>
      <p:sp>
        <p:nvSpPr>
          <p:cNvPr id="66" name="TextBox 65">
            <a:extLst>
              <a:ext uri="{FF2B5EF4-FFF2-40B4-BE49-F238E27FC236}">
                <a16:creationId xmlns:a16="http://schemas.microsoft.com/office/drawing/2014/main" id="{AFEB14FD-D2FE-4778-BF67-968FFD43A9D0}"/>
              </a:ext>
            </a:extLst>
          </p:cNvPr>
          <p:cNvSpPr txBox="1"/>
          <p:nvPr/>
        </p:nvSpPr>
        <p:spPr>
          <a:xfrm>
            <a:off x="8702210" y="622974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124,9%</a:t>
            </a:r>
          </a:p>
        </p:txBody>
      </p:sp>
      <p:sp>
        <p:nvSpPr>
          <p:cNvPr id="68" name="Rectangle 67">
            <a:extLst>
              <a:ext uri="{FF2B5EF4-FFF2-40B4-BE49-F238E27FC236}">
                <a16:creationId xmlns:a16="http://schemas.microsoft.com/office/drawing/2014/main" id="{F68918D6-AF71-4454-B824-DCF821899795}"/>
              </a:ext>
            </a:extLst>
          </p:cNvPr>
          <p:cNvSpPr/>
          <p:nvPr/>
        </p:nvSpPr>
        <p:spPr>
          <a:xfrm>
            <a:off x="455977" y="6119471"/>
            <a:ext cx="3072457" cy="63000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D79A530-7D11-4DED-A485-787E02289E9A}"/>
              </a:ext>
            </a:extLst>
          </p:cNvPr>
          <p:cNvSpPr txBox="1"/>
          <p:nvPr/>
        </p:nvSpPr>
        <p:spPr>
          <a:xfrm>
            <a:off x="572796" y="6229749"/>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Return on Investment</a:t>
            </a:r>
          </a:p>
        </p:txBody>
      </p:sp>
      <p:pic>
        <p:nvPicPr>
          <p:cNvPr id="73" name="Picture 72" descr="A picture containing night sky&#10;&#10;Description automatically generated">
            <a:extLst>
              <a:ext uri="{FF2B5EF4-FFF2-40B4-BE49-F238E27FC236}">
                <a16:creationId xmlns:a16="http://schemas.microsoft.com/office/drawing/2014/main" id="{C7BFC085-24C4-45A2-AF91-40F173C06E2A}"/>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1627" y="6297918"/>
            <a:ext cx="360000" cy="428430"/>
          </a:xfrm>
          <a:prstGeom prst="rect">
            <a:avLst/>
          </a:prstGeom>
        </p:spPr>
      </p:pic>
    </p:spTree>
    <p:extLst>
      <p:ext uri="{BB962C8B-B14F-4D97-AF65-F5344CB8AC3E}">
        <p14:creationId xmlns:p14="http://schemas.microsoft.com/office/powerpoint/2010/main" val="9590420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76527CE8-7885-4F55-8278-B2B5F12C5325}"/>
              </a:ext>
            </a:extLst>
          </p:cNvPr>
          <p:cNvGrpSpPr/>
          <p:nvPr/>
        </p:nvGrpSpPr>
        <p:grpSpPr>
          <a:xfrm>
            <a:off x="-15311" y="1"/>
            <a:ext cx="12192000" cy="6857999"/>
            <a:chOff x="-17316927" y="1501"/>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7547357"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718745" y="3163677"/>
            <a:ext cx="530600" cy="530600"/>
          </a:xfrm>
          <a:prstGeom prst="rect">
            <a:avLst/>
          </a:prstGeom>
        </p:spPr>
      </p:pic>
      <p:grpSp>
        <p:nvGrpSpPr>
          <p:cNvPr id="159" name="Group 158">
            <a:extLst>
              <a:ext uri="{FF2B5EF4-FFF2-40B4-BE49-F238E27FC236}">
                <a16:creationId xmlns:a16="http://schemas.microsoft.com/office/drawing/2014/main" id="{C37BBD96-CA13-4822-9498-C28492BB7192}"/>
              </a:ext>
            </a:extLst>
          </p:cNvPr>
          <p:cNvGrpSpPr/>
          <p:nvPr/>
        </p:nvGrpSpPr>
        <p:grpSpPr>
          <a:xfrm>
            <a:off x="-498336" y="-23"/>
            <a:ext cx="12192000" cy="6857999"/>
            <a:chOff x="-8778960" y="1501"/>
            <a:chExt cx="12192000" cy="6858000"/>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a:off x="-1071009" y="-839"/>
            <a:ext cx="12192000" cy="6857999"/>
            <a:chOff x="-8778960" y="1501"/>
            <a:chExt cx="12192000" cy="6858000"/>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a:off x="-1597672" y="1"/>
            <a:ext cx="12192000" cy="6857999"/>
            <a:chOff x="-8778960" y="1501"/>
            <a:chExt cx="12192000" cy="6858000"/>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824327" y="2257180"/>
              <a:ext cx="4643229"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a:off x="-2124335" y="-839"/>
            <a:ext cx="12192000" cy="6857999"/>
            <a:chOff x="-8778960" y="1501"/>
            <a:chExt cx="12192000" cy="6858000"/>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7" name="Group 196">
            <a:extLst>
              <a:ext uri="{FF2B5EF4-FFF2-40B4-BE49-F238E27FC236}">
                <a16:creationId xmlns:a16="http://schemas.microsoft.com/office/drawing/2014/main" id="{92FD2D68-5EB5-4D5E-9F38-7D5DD8B1B90C}"/>
              </a:ext>
            </a:extLst>
          </p:cNvPr>
          <p:cNvGrpSpPr/>
          <p:nvPr/>
        </p:nvGrpSpPr>
        <p:grpSpPr>
          <a:xfrm>
            <a:off x="-2654985" y="-839"/>
            <a:ext cx="12232111" cy="6857999"/>
            <a:chOff x="-8778960" y="1501"/>
            <a:chExt cx="12232111" cy="6858000"/>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50" name="Group 49">
            <a:extLst>
              <a:ext uri="{FF2B5EF4-FFF2-40B4-BE49-F238E27FC236}">
                <a16:creationId xmlns:a16="http://schemas.microsoft.com/office/drawing/2014/main" id="{AA970079-70BC-4FC3-B88D-84930A700BB2}"/>
              </a:ext>
            </a:extLst>
          </p:cNvPr>
          <p:cNvGrpSpPr/>
          <p:nvPr/>
        </p:nvGrpSpPr>
        <p:grpSpPr>
          <a:xfrm>
            <a:off x="-3259029" y="-1679"/>
            <a:ext cx="12192000" cy="6857999"/>
            <a:chOff x="-8778960" y="1501"/>
            <a:chExt cx="12192000" cy="6858000"/>
          </a:xfrm>
        </p:grpSpPr>
        <p:grpSp>
          <p:nvGrpSpPr>
            <p:cNvPr id="51" name="Group 50">
              <a:extLst>
                <a:ext uri="{FF2B5EF4-FFF2-40B4-BE49-F238E27FC236}">
                  <a16:creationId xmlns:a16="http://schemas.microsoft.com/office/drawing/2014/main" id="{A4E830C5-7CA5-4598-BF56-69316F7B5AA9}"/>
                </a:ext>
              </a:extLst>
            </p:cNvPr>
            <p:cNvGrpSpPr/>
            <p:nvPr/>
          </p:nvGrpSpPr>
          <p:grpSpPr>
            <a:xfrm>
              <a:off x="-8778960" y="1501"/>
              <a:ext cx="12192000" cy="6858000"/>
              <a:chOff x="-6809096" y="-124"/>
              <a:chExt cx="12192000" cy="6858000"/>
            </a:xfrm>
          </p:grpSpPr>
          <p:sp>
            <p:nvSpPr>
              <p:cNvPr id="53" name="Rectangle 52">
                <a:extLst>
                  <a:ext uri="{FF2B5EF4-FFF2-40B4-BE49-F238E27FC236}">
                    <a16:creationId xmlns:a16="http://schemas.microsoft.com/office/drawing/2014/main" id="{9F5A087B-6DC8-44E8-958B-005EAC64BC1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4" name="Freeform 32">
                <a:extLst>
                  <a:ext uri="{FF2B5EF4-FFF2-40B4-BE49-F238E27FC236}">
                    <a16:creationId xmlns:a16="http://schemas.microsoft.com/office/drawing/2014/main" id="{BA33C4FF-6815-4096-A25F-6FEC2C06C53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5" name="Picture 54">
                <a:extLst>
                  <a:ext uri="{FF2B5EF4-FFF2-40B4-BE49-F238E27FC236}">
                    <a16:creationId xmlns:a16="http://schemas.microsoft.com/office/drawing/2014/main" id="{83D9A972-C3A2-496E-BD8F-E32AC4D90B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52" name="TextBox 51">
              <a:extLst>
                <a:ext uri="{FF2B5EF4-FFF2-40B4-BE49-F238E27FC236}">
                  <a16:creationId xmlns:a16="http://schemas.microsoft.com/office/drawing/2014/main" id="{218DFDAD-FA7A-44D3-B908-9487EBC2553B}"/>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56" name="TextBox 55">
            <a:extLst>
              <a:ext uri="{FF2B5EF4-FFF2-40B4-BE49-F238E27FC236}">
                <a16:creationId xmlns:a16="http://schemas.microsoft.com/office/drawing/2014/main" id="{A076B5C8-F467-41DA-8397-E96D3DA3D208}"/>
              </a:ext>
            </a:extLst>
          </p:cNvPr>
          <p:cNvSpPr txBox="1"/>
          <p:nvPr/>
        </p:nvSpPr>
        <p:spPr>
          <a:xfrm>
            <a:off x="1609822" y="1646911"/>
            <a:ext cx="5070336" cy="2554545"/>
          </a:xfrm>
          <a:prstGeom prst="rect">
            <a:avLst/>
          </a:prstGeom>
          <a:noFill/>
        </p:spPr>
        <p:txBody>
          <a:bodyPr wrap="square" rtlCol="0">
            <a:spAutoFit/>
          </a:bodyPr>
          <a:lstStyle/>
          <a:p>
            <a:pPr algn="ctr"/>
            <a:r>
              <a:rPr lang="en-US" sz="8000" dirty="0">
                <a:latin typeface="Aharoni" panose="02010803020104030203" pitchFamily="2" charset="-79"/>
                <a:cs typeface="Aharoni" panose="02010803020104030203" pitchFamily="2" charset="-79"/>
              </a:rPr>
              <a:t>THANK YOU !</a:t>
            </a:r>
          </a:p>
        </p:txBody>
      </p:sp>
    </p:spTree>
    <p:extLst>
      <p:ext uri="{BB962C8B-B14F-4D97-AF65-F5344CB8AC3E}">
        <p14:creationId xmlns:p14="http://schemas.microsoft.com/office/powerpoint/2010/main" val="15004020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83143" y="228430"/>
            <a:ext cx="1859144" cy="523220"/>
          </a:xfrm>
          <a:prstGeom prst="rect">
            <a:avLst/>
          </a:prstGeom>
        </p:spPr>
        <p:txBody>
          <a:bodyPr wrap="square">
            <a:spAutoFit/>
          </a:bodyPr>
          <a:lstStyle/>
          <a:p>
            <a:pPr algn="ctr"/>
            <a:r>
              <a:rPr lang="en-US" sz="2800" b="1" dirty="0">
                <a:solidFill>
                  <a:srgbClr val="EE9D32"/>
                </a:solidFill>
                <a:cs typeface="Times New Roman" panose="02020603050405020304" pitchFamily="18" charset="0"/>
              </a:rPr>
              <a:t>Numerical</a:t>
            </a:r>
            <a:endParaRPr lang="en-US" sz="2800" dirty="0">
              <a:solidFill>
                <a:schemeClr val="bg1">
                  <a:lumMod val="65000"/>
                </a:schemeClr>
              </a:solidFill>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Features</a:t>
            </a:r>
          </a:p>
        </p:txBody>
      </p:sp>
      <p:pic>
        <p:nvPicPr>
          <p:cNvPr id="1026" name="Picture 2">
            <a:extLst>
              <a:ext uri="{FF2B5EF4-FFF2-40B4-BE49-F238E27FC236}">
                <a16:creationId xmlns:a16="http://schemas.microsoft.com/office/drawing/2014/main" id="{0299D97F-D491-4452-A077-88F5313A7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40" y="1022567"/>
            <a:ext cx="9717816" cy="580088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8494543A-F456-48B0-9867-F6A154A2503A}"/>
              </a:ext>
            </a:extLst>
          </p:cNvPr>
          <p:cNvSpPr txBox="1"/>
          <p:nvPr/>
        </p:nvSpPr>
        <p:spPr>
          <a:xfrm>
            <a:off x="4319039" y="5263243"/>
            <a:ext cx="5320872" cy="1200329"/>
          </a:xfrm>
          <a:prstGeom prst="rect">
            <a:avLst/>
          </a:prstGeom>
          <a:noFill/>
        </p:spPr>
        <p:txBody>
          <a:bodyPr wrap="square" rtlCol="0">
            <a:spAutoFit/>
          </a:bodyPr>
          <a:lstStyle/>
          <a:p>
            <a:pPr marL="457200" indent="-457200">
              <a:buFont typeface="Arial" panose="020B0604020202020204" pitchFamily="34" charset="0"/>
              <a:buChar char="•"/>
            </a:pPr>
            <a:r>
              <a:rPr lang="en-US" sz="2400" b="1" dirty="0">
                <a:latin typeface="Tw Cen MT" panose="020B0602020104020603" pitchFamily="34" charset="0"/>
              </a:rPr>
              <a:t>7 right-skewed distribution</a:t>
            </a:r>
          </a:p>
          <a:p>
            <a:pPr marL="457200" indent="-457200">
              <a:buFont typeface="Arial" panose="020B0604020202020204" pitchFamily="34" charset="0"/>
              <a:buChar char="•"/>
            </a:pPr>
            <a:r>
              <a:rPr lang="en-US" sz="2400" b="1" dirty="0">
                <a:latin typeface="Tw Cen MT" panose="020B0602020104020603" pitchFamily="34" charset="0"/>
              </a:rPr>
              <a:t>1 normal distribution</a:t>
            </a:r>
          </a:p>
          <a:p>
            <a:pPr marL="457200" indent="-457200">
              <a:buFont typeface="Arial" panose="020B0604020202020204" pitchFamily="34" charset="0"/>
              <a:buChar char="•"/>
            </a:pPr>
            <a:endParaRPr lang="en-US" sz="2400" dirty="0">
              <a:latin typeface="Tw Cen MT" panose="020B0602020104020603" pitchFamily="34" charset="0"/>
            </a:endParaRPr>
          </a:p>
        </p:txBody>
      </p:sp>
      <p:cxnSp>
        <p:nvCxnSpPr>
          <p:cNvPr id="57" name="Straight Connector 56">
            <a:extLst>
              <a:ext uri="{FF2B5EF4-FFF2-40B4-BE49-F238E27FC236}">
                <a16:creationId xmlns:a16="http://schemas.microsoft.com/office/drawing/2014/main" id="{04C92B7E-7E49-4370-BD42-4833A262AB86}"/>
              </a:ext>
            </a:extLst>
          </p:cNvPr>
          <p:cNvCxnSpPr>
            <a:cxnSpLocks/>
          </p:cNvCxnSpPr>
          <p:nvPr/>
        </p:nvCxnSpPr>
        <p:spPr>
          <a:xfrm flipV="1">
            <a:off x="695477" y="872047"/>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40DF11A-CACA-427D-B929-B9B2709A8FCB}"/>
              </a:ext>
            </a:extLst>
          </p:cNvPr>
          <p:cNvCxnSpPr>
            <a:cxnSpLocks/>
          </p:cNvCxnSpPr>
          <p:nvPr/>
        </p:nvCxnSpPr>
        <p:spPr>
          <a:xfrm flipV="1">
            <a:off x="185107" y="872047"/>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34C1F65C-282C-4410-A176-B6E69639C2B4}"/>
              </a:ext>
            </a:extLst>
          </p:cNvPr>
          <p:cNvSpPr/>
          <p:nvPr/>
        </p:nvSpPr>
        <p:spPr>
          <a:xfrm>
            <a:off x="-107048" y="2110269"/>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09833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012781-0F63-492B-B938-E877FD8F4B0E}"/>
              </a:ext>
            </a:extLst>
          </p:cNvPr>
          <p:cNvGrpSpPr/>
          <p:nvPr/>
        </p:nvGrpSpPr>
        <p:grpSpPr>
          <a:xfrm>
            <a:off x="0" y="1"/>
            <a:ext cx="12192000" cy="6857999"/>
            <a:chOff x="-8778960" y="1501"/>
            <a:chExt cx="12192000" cy="6858000"/>
          </a:xfrm>
        </p:grpSpPr>
        <p:grpSp>
          <p:nvGrpSpPr>
            <p:cNvPr id="31" name="Group 30"/>
            <p:cNvGrpSpPr/>
            <p:nvPr/>
          </p:nvGrpSpPr>
          <p:grpSpPr>
            <a:xfrm>
              <a:off x="-8778960" y="1501"/>
              <a:ext cx="12192000" cy="6858000"/>
              <a:chOff x="-6809096" y="-124"/>
              <a:chExt cx="12192000" cy="6858000"/>
            </a:xfrm>
          </p:grpSpPr>
          <p:sp>
            <p:nvSpPr>
              <p:cNvPr id="32" name="Rectangle 31"/>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Freeform 32"/>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5" name="Picture 34">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66" name="TextBox 65"/>
            <p:cNvSpPr txBox="1"/>
            <p:nvPr/>
          </p:nvSpPr>
          <p:spPr>
            <a:xfrm rot="16200000">
              <a:off x="990610"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sp>
        <p:nvSpPr>
          <p:cNvPr id="74" name="Rectangle 73">
            <a:extLst>
              <a:ext uri="{FF2B5EF4-FFF2-40B4-BE49-F238E27FC236}">
                <a16:creationId xmlns:a16="http://schemas.microsoft.com/office/drawing/2014/main" id="{661DB6C0-0AFC-4D7D-9874-7AFBACCA6052}"/>
              </a:ext>
            </a:extLst>
          </p:cNvPr>
          <p:cNvSpPr/>
          <p:nvPr/>
        </p:nvSpPr>
        <p:spPr>
          <a:xfrm>
            <a:off x="349639" y="180077"/>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HTD Consultant : Data Science Div. Team</a:t>
            </a:r>
            <a:endParaRPr lang="en-US" sz="3200" b="1" cap="none" spc="0" dirty="0">
              <a:ln w="0"/>
              <a:solidFill>
                <a:srgbClr val="456470"/>
              </a:solidFill>
              <a:effectLst>
                <a:outerShdw blurRad="38100" dist="25400" dir="5400000" algn="ctr" rotWithShape="0">
                  <a:srgbClr val="6E747A">
                    <a:alpha val="43000"/>
                  </a:srgbClr>
                </a:outerShdw>
              </a:effectLst>
            </a:endParaRPr>
          </a:p>
        </p:txBody>
      </p:sp>
      <p:grpSp>
        <p:nvGrpSpPr>
          <p:cNvPr id="4" name="Group 3">
            <a:extLst>
              <a:ext uri="{FF2B5EF4-FFF2-40B4-BE49-F238E27FC236}">
                <a16:creationId xmlns:a16="http://schemas.microsoft.com/office/drawing/2014/main" id="{524A644D-7E95-4744-835A-A0181B53364F}"/>
              </a:ext>
            </a:extLst>
          </p:cNvPr>
          <p:cNvGrpSpPr/>
          <p:nvPr/>
        </p:nvGrpSpPr>
        <p:grpSpPr>
          <a:xfrm>
            <a:off x="3874" y="1062836"/>
            <a:ext cx="3186737" cy="2577664"/>
            <a:chOff x="1904669" y="1378001"/>
            <a:chExt cx="2485819" cy="2010710"/>
          </a:xfrm>
        </p:grpSpPr>
        <p:sp>
          <p:nvSpPr>
            <p:cNvPr id="46" name="Oval 45">
              <a:extLst>
                <a:ext uri="{FF2B5EF4-FFF2-40B4-BE49-F238E27FC236}">
                  <a16:creationId xmlns:a16="http://schemas.microsoft.com/office/drawing/2014/main" id="{41C1870B-E72D-4AA3-ADF3-3BD02C40A4D2}"/>
                </a:ext>
              </a:extLst>
            </p:cNvPr>
            <p:cNvSpPr/>
            <p:nvPr/>
          </p:nvSpPr>
          <p:spPr>
            <a:xfrm>
              <a:off x="2352664" y="1412706"/>
              <a:ext cx="1582736" cy="1582735"/>
            </a:xfrm>
            <a:prstGeom prst="ellipse">
              <a:avLst/>
            </a:prstGeom>
            <a:blipFill dpi="0" rotWithShape="1">
              <a:blip r:embed="rId3"/>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19353A87-B43B-4AA1-BD99-06D16D601EA4}"/>
                </a:ext>
              </a:extLst>
            </p:cNvPr>
            <p:cNvSpPr txBox="1"/>
            <p:nvPr/>
          </p:nvSpPr>
          <p:spPr>
            <a:xfrm>
              <a:off x="1904669" y="2927046"/>
              <a:ext cx="2485819" cy="461665"/>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Alfikri Ramadhan</a:t>
              </a:r>
            </a:p>
          </p:txBody>
        </p:sp>
        <p:grpSp>
          <p:nvGrpSpPr>
            <p:cNvPr id="89" name="Group 88">
              <a:extLst>
                <a:ext uri="{FF2B5EF4-FFF2-40B4-BE49-F238E27FC236}">
                  <a16:creationId xmlns:a16="http://schemas.microsoft.com/office/drawing/2014/main" id="{372BE482-A333-4A68-8B39-9F09EE9B253A}"/>
                </a:ext>
              </a:extLst>
            </p:cNvPr>
            <p:cNvGrpSpPr/>
            <p:nvPr/>
          </p:nvGrpSpPr>
          <p:grpSpPr>
            <a:xfrm>
              <a:off x="2439770" y="1378001"/>
              <a:ext cx="519889" cy="461665"/>
              <a:chOff x="698531" y="2113763"/>
              <a:chExt cx="662608" cy="588400"/>
            </a:xfrm>
          </p:grpSpPr>
          <p:sp>
            <p:nvSpPr>
              <p:cNvPr id="90" name="Oval 89">
                <a:extLst>
                  <a:ext uri="{FF2B5EF4-FFF2-40B4-BE49-F238E27FC236}">
                    <a16:creationId xmlns:a16="http://schemas.microsoft.com/office/drawing/2014/main" id="{3D1EA7E7-4C7E-4774-B6AD-9FD4C21798A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E8C4B7A7-6F29-429A-9B39-8675B7E80DB4}"/>
                  </a:ext>
                </a:extLst>
              </p:cNvPr>
              <p:cNvSpPr txBox="1"/>
              <p:nvPr/>
            </p:nvSpPr>
            <p:spPr>
              <a:xfrm>
                <a:off x="698531" y="2113763"/>
                <a:ext cx="662608" cy="58840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237" name="Picture 236">
            <a:extLst>
              <a:ext uri="{FF2B5EF4-FFF2-40B4-BE49-F238E27FC236}">
                <a16:creationId xmlns:a16="http://schemas.microsoft.com/office/drawing/2014/main" id="{FCAE8788-947E-4592-AD0D-9406529DBA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238" name="Group 237">
            <a:extLst>
              <a:ext uri="{FF2B5EF4-FFF2-40B4-BE49-F238E27FC236}">
                <a16:creationId xmlns:a16="http://schemas.microsoft.com/office/drawing/2014/main" id="{C9EDDC35-5E04-4373-AC04-4B8549A907BF}"/>
              </a:ext>
            </a:extLst>
          </p:cNvPr>
          <p:cNvGrpSpPr/>
          <p:nvPr/>
        </p:nvGrpSpPr>
        <p:grpSpPr>
          <a:xfrm>
            <a:off x="-12032616" y="-23"/>
            <a:ext cx="12192000" cy="6857999"/>
            <a:chOff x="-8778960" y="1501"/>
            <a:chExt cx="12192000" cy="6858000"/>
          </a:xfrm>
        </p:grpSpPr>
        <p:grpSp>
          <p:nvGrpSpPr>
            <p:cNvPr id="239" name="Group 238">
              <a:extLst>
                <a:ext uri="{FF2B5EF4-FFF2-40B4-BE49-F238E27FC236}">
                  <a16:creationId xmlns:a16="http://schemas.microsoft.com/office/drawing/2014/main" id="{60D8D7A0-CCBC-44A0-A3D1-83EA01E0EB3A}"/>
                </a:ext>
              </a:extLst>
            </p:cNvPr>
            <p:cNvGrpSpPr/>
            <p:nvPr/>
          </p:nvGrpSpPr>
          <p:grpSpPr>
            <a:xfrm>
              <a:off x="-8778960" y="1501"/>
              <a:ext cx="12192000" cy="6858000"/>
              <a:chOff x="-6809096" y="-124"/>
              <a:chExt cx="12192000" cy="6858000"/>
            </a:xfrm>
          </p:grpSpPr>
          <p:sp>
            <p:nvSpPr>
              <p:cNvPr id="241" name="Rectangle 240">
                <a:extLst>
                  <a:ext uri="{FF2B5EF4-FFF2-40B4-BE49-F238E27FC236}">
                    <a16:creationId xmlns:a16="http://schemas.microsoft.com/office/drawing/2014/main" id="{E962ABD3-2803-4C46-B5B2-C03FF7B9568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2" name="Freeform 32">
                <a:extLst>
                  <a:ext uri="{FF2B5EF4-FFF2-40B4-BE49-F238E27FC236}">
                    <a16:creationId xmlns:a16="http://schemas.microsoft.com/office/drawing/2014/main" id="{929786A3-A3B9-4A99-8F17-E051759432D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3" name="Picture 242">
                <a:extLst>
                  <a:ext uri="{FF2B5EF4-FFF2-40B4-BE49-F238E27FC236}">
                    <a16:creationId xmlns:a16="http://schemas.microsoft.com/office/drawing/2014/main" id="{B6281A8E-6013-44C5-8429-D10924D948F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0" name="TextBox 239">
              <a:extLst>
                <a:ext uri="{FF2B5EF4-FFF2-40B4-BE49-F238E27FC236}">
                  <a16:creationId xmlns:a16="http://schemas.microsoft.com/office/drawing/2014/main" id="{E876A715-CF6D-4892-A20B-592466F21385}"/>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244" name="Group 243">
            <a:extLst>
              <a:ext uri="{FF2B5EF4-FFF2-40B4-BE49-F238E27FC236}">
                <a16:creationId xmlns:a16="http://schemas.microsoft.com/office/drawing/2014/main" id="{11F4FDB2-4BAD-4486-806F-BFF5BAADFB0E}"/>
              </a:ext>
            </a:extLst>
          </p:cNvPr>
          <p:cNvGrpSpPr/>
          <p:nvPr/>
        </p:nvGrpSpPr>
        <p:grpSpPr>
          <a:xfrm>
            <a:off x="-12605289" y="-839"/>
            <a:ext cx="12192000" cy="6857999"/>
            <a:chOff x="-8778960" y="1501"/>
            <a:chExt cx="12192000" cy="6858000"/>
          </a:xfrm>
        </p:grpSpPr>
        <p:grpSp>
          <p:nvGrpSpPr>
            <p:cNvPr id="245" name="Group 244">
              <a:extLst>
                <a:ext uri="{FF2B5EF4-FFF2-40B4-BE49-F238E27FC236}">
                  <a16:creationId xmlns:a16="http://schemas.microsoft.com/office/drawing/2014/main" id="{2EF05A65-8846-49E1-8346-3C5143FA45AC}"/>
                </a:ext>
              </a:extLst>
            </p:cNvPr>
            <p:cNvGrpSpPr/>
            <p:nvPr/>
          </p:nvGrpSpPr>
          <p:grpSpPr>
            <a:xfrm>
              <a:off x="-8778960" y="1501"/>
              <a:ext cx="12192000" cy="6858000"/>
              <a:chOff x="-6809096" y="-124"/>
              <a:chExt cx="12192000" cy="6858000"/>
            </a:xfrm>
          </p:grpSpPr>
          <p:sp>
            <p:nvSpPr>
              <p:cNvPr id="247" name="Rectangle 246">
                <a:extLst>
                  <a:ext uri="{FF2B5EF4-FFF2-40B4-BE49-F238E27FC236}">
                    <a16:creationId xmlns:a16="http://schemas.microsoft.com/office/drawing/2014/main" id="{F78326ED-FC02-424C-A33D-71AB92220924}"/>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8" name="Freeform 32">
                <a:extLst>
                  <a:ext uri="{FF2B5EF4-FFF2-40B4-BE49-F238E27FC236}">
                    <a16:creationId xmlns:a16="http://schemas.microsoft.com/office/drawing/2014/main" id="{EF1721CA-CF5C-46F4-A0F6-4173B7FF986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9" name="Picture 248">
                <a:extLst>
                  <a:ext uri="{FF2B5EF4-FFF2-40B4-BE49-F238E27FC236}">
                    <a16:creationId xmlns:a16="http://schemas.microsoft.com/office/drawing/2014/main" id="{C018519C-168B-4260-B143-86814C2C220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6" name="TextBox 245">
              <a:extLst>
                <a:ext uri="{FF2B5EF4-FFF2-40B4-BE49-F238E27FC236}">
                  <a16:creationId xmlns:a16="http://schemas.microsoft.com/office/drawing/2014/main" id="{12D9A7DC-B6E0-492D-B42E-799ACB2445D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50" name="Group 249">
            <a:extLst>
              <a:ext uri="{FF2B5EF4-FFF2-40B4-BE49-F238E27FC236}">
                <a16:creationId xmlns:a16="http://schemas.microsoft.com/office/drawing/2014/main" id="{07D2EF10-E929-4D33-80A7-D70F07EDE6C3}"/>
              </a:ext>
            </a:extLst>
          </p:cNvPr>
          <p:cNvGrpSpPr/>
          <p:nvPr/>
        </p:nvGrpSpPr>
        <p:grpSpPr>
          <a:xfrm>
            <a:off x="-13131952" y="1"/>
            <a:ext cx="12192000" cy="6857999"/>
            <a:chOff x="-8778960" y="1501"/>
            <a:chExt cx="12192000" cy="6858000"/>
          </a:xfrm>
        </p:grpSpPr>
        <p:grpSp>
          <p:nvGrpSpPr>
            <p:cNvPr id="251" name="Group 250">
              <a:extLst>
                <a:ext uri="{FF2B5EF4-FFF2-40B4-BE49-F238E27FC236}">
                  <a16:creationId xmlns:a16="http://schemas.microsoft.com/office/drawing/2014/main" id="{DA4DD536-12C2-481D-BE32-BE2D91FBEB36}"/>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id="{62A5F9B6-E299-48A7-91EB-E7771655F8D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id="{8678EF8D-D5F4-43FE-8987-D867A3D489C9}"/>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id="{8DBD177B-7E03-41C6-A024-37572A24A25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id="{201CD36B-F112-4C35-8399-35D1CA0BABD5}"/>
                </a:ext>
              </a:extLst>
            </p:cNvPr>
            <p:cNvSpPr txBox="1"/>
            <p:nvPr/>
          </p:nvSpPr>
          <p:spPr>
            <a:xfrm rot="16200000">
              <a:off x="999880"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56" name="Group 255">
            <a:extLst>
              <a:ext uri="{FF2B5EF4-FFF2-40B4-BE49-F238E27FC236}">
                <a16:creationId xmlns:a16="http://schemas.microsoft.com/office/drawing/2014/main" id="{029165D5-A4C4-4B6F-BA11-7395C0D0E6AE}"/>
              </a:ext>
            </a:extLst>
          </p:cNvPr>
          <p:cNvGrpSpPr/>
          <p:nvPr/>
        </p:nvGrpSpPr>
        <p:grpSpPr>
          <a:xfrm>
            <a:off x="-13658615" y="-839"/>
            <a:ext cx="12192000" cy="6857999"/>
            <a:chOff x="-8778960" y="1501"/>
            <a:chExt cx="12192000" cy="6858000"/>
          </a:xfrm>
        </p:grpSpPr>
        <p:grpSp>
          <p:nvGrpSpPr>
            <p:cNvPr id="257" name="Group 256">
              <a:extLst>
                <a:ext uri="{FF2B5EF4-FFF2-40B4-BE49-F238E27FC236}">
                  <a16:creationId xmlns:a16="http://schemas.microsoft.com/office/drawing/2014/main" id="{4DB12A6D-B392-4D2F-887D-7266B17D4988}"/>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id="{B78A42CD-ABA6-4D6A-818B-D751952CCE0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id="{81F6A84C-15CF-4A5D-A974-932832CE5F9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id="{F36AC6AB-9706-4587-9179-4F799B56987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id="{F33D0602-4DDF-4BB6-85B1-F2BFF809DFD0}"/>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62" name="Group 261">
            <a:extLst>
              <a:ext uri="{FF2B5EF4-FFF2-40B4-BE49-F238E27FC236}">
                <a16:creationId xmlns:a16="http://schemas.microsoft.com/office/drawing/2014/main" id="{A3736D53-D6BD-4CD7-B4E1-255E18FC7BD4}"/>
              </a:ext>
            </a:extLst>
          </p:cNvPr>
          <p:cNvGrpSpPr/>
          <p:nvPr/>
        </p:nvGrpSpPr>
        <p:grpSpPr>
          <a:xfrm>
            <a:off x="-14189265" y="-839"/>
            <a:ext cx="12232111" cy="6857999"/>
            <a:chOff x="-8778960" y="1501"/>
            <a:chExt cx="12232111" cy="6858000"/>
          </a:xfrm>
        </p:grpSpPr>
        <p:grpSp>
          <p:nvGrpSpPr>
            <p:cNvPr id="263" name="Group 262">
              <a:extLst>
                <a:ext uri="{FF2B5EF4-FFF2-40B4-BE49-F238E27FC236}">
                  <a16:creationId xmlns:a16="http://schemas.microsoft.com/office/drawing/2014/main" id="{F695102D-E9A5-4114-A93A-7DCEE56EA3E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id="{A47C4BEE-9991-4A39-88DB-DD545092435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id="{6800E25E-DFC1-4B78-89DF-2E667D5A079A}"/>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id="{920A6451-E39A-47F2-AFD5-BE9B0B4DE43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64" name="TextBox 263">
              <a:extLst>
                <a:ext uri="{FF2B5EF4-FFF2-40B4-BE49-F238E27FC236}">
                  <a16:creationId xmlns:a16="http://schemas.microsoft.com/office/drawing/2014/main" id="{BCC07D0B-FBBE-4BD1-9775-A9F858C9ECC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282" name="Group 281">
            <a:extLst>
              <a:ext uri="{FF2B5EF4-FFF2-40B4-BE49-F238E27FC236}">
                <a16:creationId xmlns:a16="http://schemas.microsoft.com/office/drawing/2014/main" id="{B7A5D1B1-B6DA-405E-8468-ECB9394D691D}"/>
              </a:ext>
            </a:extLst>
          </p:cNvPr>
          <p:cNvGrpSpPr/>
          <p:nvPr/>
        </p:nvGrpSpPr>
        <p:grpSpPr>
          <a:xfrm>
            <a:off x="2466593" y="1073820"/>
            <a:ext cx="3300122" cy="2925888"/>
            <a:chOff x="1860446" y="1378001"/>
            <a:chExt cx="2574265" cy="2282343"/>
          </a:xfrm>
        </p:grpSpPr>
        <p:sp>
          <p:nvSpPr>
            <p:cNvPr id="283" name="Oval 282">
              <a:extLst>
                <a:ext uri="{FF2B5EF4-FFF2-40B4-BE49-F238E27FC236}">
                  <a16:creationId xmlns:a16="http://schemas.microsoft.com/office/drawing/2014/main" id="{FFC8C9B1-60A0-464A-9DA1-60187039F632}"/>
                </a:ext>
              </a:extLst>
            </p:cNvPr>
            <p:cNvSpPr/>
            <p:nvPr/>
          </p:nvSpPr>
          <p:spPr>
            <a:xfrm>
              <a:off x="2352664" y="1412706"/>
              <a:ext cx="1582736" cy="1582735"/>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4" name="Group 283">
              <a:extLst>
                <a:ext uri="{FF2B5EF4-FFF2-40B4-BE49-F238E27FC236}">
                  <a16:creationId xmlns:a16="http://schemas.microsoft.com/office/drawing/2014/main" id="{0D05E51D-83C8-4379-B368-82F8CF966D0C}"/>
                </a:ext>
              </a:extLst>
            </p:cNvPr>
            <p:cNvGrpSpPr/>
            <p:nvPr/>
          </p:nvGrpSpPr>
          <p:grpSpPr>
            <a:xfrm>
              <a:off x="1860446" y="2927046"/>
              <a:ext cx="2574265" cy="733298"/>
              <a:chOff x="144532" y="4416135"/>
              <a:chExt cx="3280946" cy="934601"/>
            </a:xfrm>
          </p:grpSpPr>
          <p:sp>
            <p:nvSpPr>
              <p:cNvPr id="288" name="TextBox 287">
                <a:extLst>
                  <a:ext uri="{FF2B5EF4-FFF2-40B4-BE49-F238E27FC236}">
                    <a16:creationId xmlns:a16="http://schemas.microsoft.com/office/drawing/2014/main" id="{7CAF6041-1340-41CD-8AD1-00E29C00ECE3}"/>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Zahra Hanifah</a:t>
                </a:r>
              </a:p>
            </p:txBody>
          </p:sp>
          <p:sp>
            <p:nvSpPr>
              <p:cNvPr id="289" name="TextBox 288">
                <a:extLst>
                  <a:ext uri="{FF2B5EF4-FFF2-40B4-BE49-F238E27FC236}">
                    <a16:creationId xmlns:a16="http://schemas.microsoft.com/office/drawing/2014/main" id="{DDA90AA6-66E1-4F31-B1A2-40BE5A38431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85" name="Group 284">
              <a:extLst>
                <a:ext uri="{FF2B5EF4-FFF2-40B4-BE49-F238E27FC236}">
                  <a16:creationId xmlns:a16="http://schemas.microsoft.com/office/drawing/2014/main" id="{8CC9A3CE-77C4-47EF-AD10-FD9EB00452C4}"/>
                </a:ext>
              </a:extLst>
            </p:cNvPr>
            <p:cNvGrpSpPr/>
            <p:nvPr/>
          </p:nvGrpSpPr>
          <p:grpSpPr>
            <a:xfrm>
              <a:off x="2439770" y="1378001"/>
              <a:ext cx="519889" cy="418385"/>
              <a:chOff x="698531" y="2113763"/>
              <a:chExt cx="662608" cy="533239"/>
            </a:xfrm>
          </p:grpSpPr>
          <p:sp>
            <p:nvSpPr>
              <p:cNvPr id="286" name="Oval 285">
                <a:extLst>
                  <a:ext uri="{FF2B5EF4-FFF2-40B4-BE49-F238E27FC236}">
                    <a16:creationId xmlns:a16="http://schemas.microsoft.com/office/drawing/2014/main" id="{A6B79656-695B-468C-8F78-618A262EF82D}"/>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TextBox 286">
                <a:extLst>
                  <a:ext uri="{FF2B5EF4-FFF2-40B4-BE49-F238E27FC236}">
                    <a16:creationId xmlns:a16="http://schemas.microsoft.com/office/drawing/2014/main" id="{165919C5-F150-4F3D-BD8F-B00BFC30E877}"/>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grpSp>
        <p:nvGrpSpPr>
          <p:cNvPr id="290" name="Group 289">
            <a:extLst>
              <a:ext uri="{FF2B5EF4-FFF2-40B4-BE49-F238E27FC236}">
                <a16:creationId xmlns:a16="http://schemas.microsoft.com/office/drawing/2014/main" id="{9C05AB21-EDB7-42BE-BD9A-753492B80A1F}"/>
              </a:ext>
            </a:extLst>
          </p:cNvPr>
          <p:cNvGrpSpPr/>
          <p:nvPr/>
        </p:nvGrpSpPr>
        <p:grpSpPr>
          <a:xfrm>
            <a:off x="5098180" y="1065247"/>
            <a:ext cx="3300122" cy="2925888"/>
            <a:chOff x="1860446" y="1378001"/>
            <a:chExt cx="2574265" cy="2282343"/>
          </a:xfrm>
        </p:grpSpPr>
        <p:sp>
          <p:nvSpPr>
            <p:cNvPr id="291" name="Oval 290">
              <a:extLst>
                <a:ext uri="{FF2B5EF4-FFF2-40B4-BE49-F238E27FC236}">
                  <a16:creationId xmlns:a16="http://schemas.microsoft.com/office/drawing/2014/main" id="{60710099-4D47-4748-9577-50784016BCBA}"/>
                </a:ext>
              </a:extLst>
            </p:cNvPr>
            <p:cNvSpPr/>
            <p:nvPr/>
          </p:nvSpPr>
          <p:spPr>
            <a:xfrm>
              <a:off x="2352664" y="1412706"/>
              <a:ext cx="1582736" cy="1582735"/>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2" name="Group 291">
              <a:extLst>
                <a:ext uri="{FF2B5EF4-FFF2-40B4-BE49-F238E27FC236}">
                  <a16:creationId xmlns:a16="http://schemas.microsoft.com/office/drawing/2014/main" id="{E3420FA9-2519-4D19-B76D-11CEFD543C76}"/>
                </a:ext>
              </a:extLst>
            </p:cNvPr>
            <p:cNvGrpSpPr/>
            <p:nvPr/>
          </p:nvGrpSpPr>
          <p:grpSpPr>
            <a:xfrm>
              <a:off x="1860446" y="2927046"/>
              <a:ext cx="2574265" cy="733298"/>
              <a:chOff x="144532" y="4416135"/>
              <a:chExt cx="3280946" cy="934601"/>
            </a:xfrm>
          </p:grpSpPr>
          <p:sp>
            <p:nvSpPr>
              <p:cNvPr id="296" name="TextBox 295">
                <a:extLst>
                  <a:ext uri="{FF2B5EF4-FFF2-40B4-BE49-F238E27FC236}">
                    <a16:creationId xmlns:a16="http://schemas.microsoft.com/office/drawing/2014/main" id="{359DE439-F8CE-4ABA-89C0-7FAA442B2C5E}"/>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Rantika Tresna</a:t>
                </a:r>
              </a:p>
            </p:txBody>
          </p:sp>
          <p:sp>
            <p:nvSpPr>
              <p:cNvPr id="297" name="TextBox 296">
                <a:extLst>
                  <a:ext uri="{FF2B5EF4-FFF2-40B4-BE49-F238E27FC236}">
                    <a16:creationId xmlns:a16="http://schemas.microsoft.com/office/drawing/2014/main" id="{F795F956-8EFB-44B2-8AF6-03FF6519EBD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93" name="Group 292">
              <a:extLst>
                <a:ext uri="{FF2B5EF4-FFF2-40B4-BE49-F238E27FC236}">
                  <a16:creationId xmlns:a16="http://schemas.microsoft.com/office/drawing/2014/main" id="{CB14DAF7-796B-492C-925F-5B1335AD769D}"/>
                </a:ext>
              </a:extLst>
            </p:cNvPr>
            <p:cNvGrpSpPr/>
            <p:nvPr/>
          </p:nvGrpSpPr>
          <p:grpSpPr>
            <a:xfrm>
              <a:off x="2439770" y="1378001"/>
              <a:ext cx="519889" cy="418385"/>
              <a:chOff x="698531" y="2113763"/>
              <a:chExt cx="662608" cy="533239"/>
            </a:xfrm>
          </p:grpSpPr>
          <p:sp>
            <p:nvSpPr>
              <p:cNvPr id="294" name="Oval 293">
                <a:extLst>
                  <a:ext uri="{FF2B5EF4-FFF2-40B4-BE49-F238E27FC236}">
                    <a16:creationId xmlns:a16="http://schemas.microsoft.com/office/drawing/2014/main" id="{12821408-AB42-4CF6-99B9-C14CCCA80A2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TextBox 294">
                <a:extLst>
                  <a:ext uri="{FF2B5EF4-FFF2-40B4-BE49-F238E27FC236}">
                    <a16:creationId xmlns:a16="http://schemas.microsoft.com/office/drawing/2014/main" id="{84EE5E4A-0CC7-4B96-A2D2-9762AB903F5B}"/>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grpSp>
        <p:nvGrpSpPr>
          <p:cNvPr id="298" name="Group 297">
            <a:extLst>
              <a:ext uri="{FF2B5EF4-FFF2-40B4-BE49-F238E27FC236}">
                <a16:creationId xmlns:a16="http://schemas.microsoft.com/office/drawing/2014/main" id="{D4585B46-47A9-47EC-BAE5-C680FC297912}"/>
              </a:ext>
            </a:extLst>
          </p:cNvPr>
          <p:cNvGrpSpPr/>
          <p:nvPr/>
        </p:nvGrpSpPr>
        <p:grpSpPr>
          <a:xfrm>
            <a:off x="7660463" y="1073820"/>
            <a:ext cx="3300122" cy="2925888"/>
            <a:chOff x="1860446" y="1378001"/>
            <a:chExt cx="2574265" cy="2282343"/>
          </a:xfrm>
        </p:grpSpPr>
        <p:sp>
          <p:nvSpPr>
            <p:cNvPr id="299" name="Oval 298">
              <a:extLst>
                <a:ext uri="{FF2B5EF4-FFF2-40B4-BE49-F238E27FC236}">
                  <a16:creationId xmlns:a16="http://schemas.microsoft.com/office/drawing/2014/main" id="{81476251-F41F-46C7-A3C3-46C8CEC11EDD}"/>
                </a:ext>
              </a:extLst>
            </p:cNvPr>
            <p:cNvSpPr/>
            <p:nvPr/>
          </p:nvSpPr>
          <p:spPr>
            <a:xfrm>
              <a:off x="2352664" y="1412706"/>
              <a:ext cx="1582736" cy="1582735"/>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0" name="Group 299">
              <a:extLst>
                <a:ext uri="{FF2B5EF4-FFF2-40B4-BE49-F238E27FC236}">
                  <a16:creationId xmlns:a16="http://schemas.microsoft.com/office/drawing/2014/main" id="{36F665A1-73E1-4BCE-8CD5-65083CA93677}"/>
                </a:ext>
              </a:extLst>
            </p:cNvPr>
            <p:cNvGrpSpPr/>
            <p:nvPr/>
          </p:nvGrpSpPr>
          <p:grpSpPr>
            <a:xfrm>
              <a:off x="1860446" y="2927046"/>
              <a:ext cx="2574265" cy="733298"/>
              <a:chOff x="144532" y="4416135"/>
              <a:chExt cx="3280946" cy="934601"/>
            </a:xfrm>
          </p:grpSpPr>
          <p:sp>
            <p:nvSpPr>
              <p:cNvPr id="304" name="TextBox 303">
                <a:extLst>
                  <a:ext uri="{FF2B5EF4-FFF2-40B4-BE49-F238E27FC236}">
                    <a16:creationId xmlns:a16="http://schemas.microsoft.com/office/drawing/2014/main" id="{27273F04-0429-43AE-904F-26F072A8A20D}"/>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Dhiyaaul F</a:t>
                </a:r>
              </a:p>
            </p:txBody>
          </p:sp>
          <p:sp>
            <p:nvSpPr>
              <p:cNvPr id="305" name="TextBox 304">
                <a:extLst>
                  <a:ext uri="{FF2B5EF4-FFF2-40B4-BE49-F238E27FC236}">
                    <a16:creationId xmlns:a16="http://schemas.microsoft.com/office/drawing/2014/main" id="{3C00F395-FB1F-4C48-B7A2-A2C46D0B8604}"/>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01" name="Group 300">
              <a:extLst>
                <a:ext uri="{FF2B5EF4-FFF2-40B4-BE49-F238E27FC236}">
                  <a16:creationId xmlns:a16="http://schemas.microsoft.com/office/drawing/2014/main" id="{995C27DF-BC41-43B5-8CFE-B7F33CC6FF38}"/>
                </a:ext>
              </a:extLst>
            </p:cNvPr>
            <p:cNvGrpSpPr/>
            <p:nvPr/>
          </p:nvGrpSpPr>
          <p:grpSpPr>
            <a:xfrm>
              <a:off x="2439770" y="1378001"/>
              <a:ext cx="519889" cy="418385"/>
              <a:chOff x="698531" y="2113763"/>
              <a:chExt cx="662608" cy="533239"/>
            </a:xfrm>
          </p:grpSpPr>
          <p:sp>
            <p:nvSpPr>
              <p:cNvPr id="302" name="Oval 301">
                <a:extLst>
                  <a:ext uri="{FF2B5EF4-FFF2-40B4-BE49-F238E27FC236}">
                    <a16:creationId xmlns:a16="http://schemas.microsoft.com/office/drawing/2014/main" id="{3D25846E-8C86-4094-B4A3-0B3D504DB0B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TextBox 302">
                <a:extLst>
                  <a:ext uri="{FF2B5EF4-FFF2-40B4-BE49-F238E27FC236}">
                    <a16:creationId xmlns:a16="http://schemas.microsoft.com/office/drawing/2014/main" id="{1C057912-C8DC-458C-875E-C519741D4701}"/>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grpSp>
        <p:nvGrpSpPr>
          <p:cNvPr id="370" name="Group 369">
            <a:extLst>
              <a:ext uri="{FF2B5EF4-FFF2-40B4-BE49-F238E27FC236}">
                <a16:creationId xmlns:a16="http://schemas.microsoft.com/office/drawing/2014/main" id="{966A2BB9-A90C-456C-A56A-78FCE51312B5}"/>
              </a:ext>
            </a:extLst>
          </p:cNvPr>
          <p:cNvGrpSpPr/>
          <p:nvPr/>
        </p:nvGrpSpPr>
        <p:grpSpPr>
          <a:xfrm>
            <a:off x="562950" y="3956132"/>
            <a:ext cx="3300122" cy="2687670"/>
            <a:chOff x="1860446" y="1378001"/>
            <a:chExt cx="2574265" cy="2096520"/>
          </a:xfrm>
        </p:grpSpPr>
        <p:sp>
          <p:nvSpPr>
            <p:cNvPr id="371" name="Oval 370">
              <a:extLst>
                <a:ext uri="{FF2B5EF4-FFF2-40B4-BE49-F238E27FC236}">
                  <a16:creationId xmlns:a16="http://schemas.microsoft.com/office/drawing/2014/main" id="{9ABF13B2-87E2-4BB1-A31B-3839635D35A0}"/>
                </a:ext>
              </a:extLst>
            </p:cNvPr>
            <p:cNvSpPr/>
            <p:nvPr/>
          </p:nvSpPr>
          <p:spPr>
            <a:xfrm>
              <a:off x="2352664" y="1412706"/>
              <a:ext cx="1582736" cy="1582735"/>
            </a:xfrm>
            <a:prstGeom prst="ellipse">
              <a:avLst/>
            </a:prstGeom>
            <a:blipFill dpi="0" rotWithShape="1">
              <a:blip r:embed="rId7"/>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2" name="Group 371">
              <a:extLst>
                <a:ext uri="{FF2B5EF4-FFF2-40B4-BE49-F238E27FC236}">
                  <a16:creationId xmlns:a16="http://schemas.microsoft.com/office/drawing/2014/main" id="{833A0984-E61C-4696-AFE0-2BC3673C44B1}"/>
                </a:ext>
              </a:extLst>
            </p:cNvPr>
            <p:cNvGrpSpPr/>
            <p:nvPr/>
          </p:nvGrpSpPr>
          <p:grpSpPr>
            <a:xfrm>
              <a:off x="1860446" y="2927047"/>
              <a:ext cx="2574265" cy="547474"/>
              <a:chOff x="144532" y="4416135"/>
              <a:chExt cx="3280946" cy="697765"/>
            </a:xfrm>
          </p:grpSpPr>
          <p:sp>
            <p:nvSpPr>
              <p:cNvPr id="376" name="TextBox 375">
                <a:extLst>
                  <a:ext uri="{FF2B5EF4-FFF2-40B4-BE49-F238E27FC236}">
                    <a16:creationId xmlns:a16="http://schemas.microsoft.com/office/drawing/2014/main" id="{D8C8E784-55A9-4036-A380-E1775DDC666A}"/>
                  </a:ext>
                </a:extLst>
              </p:cNvPr>
              <p:cNvSpPr txBox="1"/>
              <p:nvPr/>
            </p:nvSpPr>
            <p:spPr>
              <a:xfrm>
                <a:off x="200896" y="4416135"/>
                <a:ext cx="3168220" cy="458983"/>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Dhea Putriani</a:t>
                </a:r>
              </a:p>
            </p:txBody>
          </p:sp>
          <p:sp>
            <p:nvSpPr>
              <p:cNvPr id="377" name="TextBox 376">
                <a:extLst>
                  <a:ext uri="{FF2B5EF4-FFF2-40B4-BE49-F238E27FC236}">
                    <a16:creationId xmlns:a16="http://schemas.microsoft.com/office/drawing/2014/main" id="{1CFDF6B3-A292-4663-93BF-BB2B77735CF7}"/>
                  </a:ext>
                </a:extLst>
              </p:cNvPr>
              <p:cNvSpPr txBox="1"/>
              <p:nvPr/>
            </p:nvSpPr>
            <p:spPr>
              <a:xfrm>
                <a:off x="144532" y="4746714"/>
                <a:ext cx="3280946" cy="367186"/>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73" name="Group 372">
              <a:extLst>
                <a:ext uri="{FF2B5EF4-FFF2-40B4-BE49-F238E27FC236}">
                  <a16:creationId xmlns:a16="http://schemas.microsoft.com/office/drawing/2014/main" id="{6163A77C-3381-4D63-84EA-EA2AE21B8336}"/>
                </a:ext>
              </a:extLst>
            </p:cNvPr>
            <p:cNvGrpSpPr/>
            <p:nvPr/>
          </p:nvGrpSpPr>
          <p:grpSpPr>
            <a:xfrm>
              <a:off x="2439770" y="1378001"/>
              <a:ext cx="519889" cy="418385"/>
              <a:chOff x="698531" y="2113763"/>
              <a:chExt cx="662608" cy="533239"/>
            </a:xfrm>
          </p:grpSpPr>
          <p:sp>
            <p:nvSpPr>
              <p:cNvPr id="374" name="Oval 373">
                <a:extLst>
                  <a:ext uri="{FF2B5EF4-FFF2-40B4-BE49-F238E27FC236}">
                    <a16:creationId xmlns:a16="http://schemas.microsoft.com/office/drawing/2014/main" id="{44ABD9A3-42D9-4659-99D2-D1BB727BDFE2}"/>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TextBox 374">
                <a:extLst>
                  <a:ext uri="{FF2B5EF4-FFF2-40B4-BE49-F238E27FC236}">
                    <a16:creationId xmlns:a16="http://schemas.microsoft.com/office/drawing/2014/main" id="{A37F1B13-5297-4CC5-B33C-2C04312DE9DF}"/>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grpSp>
      <p:grpSp>
        <p:nvGrpSpPr>
          <p:cNvPr id="378" name="Group 377">
            <a:extLst>
              <a:ext uri="{FF2B5EF4-FFF2-40B4-BE49-F238E27FC236}">
                <a16:creationId xmlns:a16="http://schemas.microsoft.com/office/drawing/2014/main" id="{02AF5C5B-3729-40EC-858E-8728484633F1}"/>
              </a:ext>
            </a:extLst>
          </p:cNvPr>
          <p:cNvGrpSpPr/>
          <p:nvPr/>
        </p:nvGrpSpPr>
        <p:grpSpPr>
          <a:xfrm>
            <a:off x="3082361" y="3967116"/>
            <a:ext cx="3300122" cy="2925888"/>
            <a:chOff x="1860446" y="1378001"/>
            <a:chExt cx="2574265" cy="2282343"/>
          </a:xfrm>
        </p:grpSpPr>
        <p:sp>
          <p:nvSpPr>
            <p:cNvPr id="379" name="Oval 378">
              <a:extLst>
                <a:ext uri="{FF2B5EF4-FFF2-40B4-BE49-F238E27FC236}">
                  <a16:creationId xmlns:a16="http://schemas.microsoft.com/office/drawing/2014/main" id="{2C662598-6D27-40E1-B4DD-28353A30C400}"/>
                </a:ext>
              </a:extLst>
            </p:cNvPr>
            <p:cNvSpPr/>
            <p:nvPr/>
          </p:nvSpPr>
          <p:spPr>
            <a:xfrm>
              <a:off x="2352664" y="1412706"/>
              <a:ext cx="1582736" cy="1582735"/>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0" name="Group 379">
              <a:extLst>
                <a:ext uri="{FF2B5EF4-FFF2-40B4-BE49-F238E27FC236}">
                  <a16:creationId xmlns:a16="http://schemas.microsoft.com/office/drawing/2014/main" id="{D4832BFF-181C-41FD-9735-5BFFE19E71F9}"/>
                </a:ext>
              </a:extLst>
            </p:cNvPr>
            <p:cNvGrpSpPr/>
            <p:nvPr/>
          </p:nvGrpSpPr>
          <p:grpSpPr>
            <a:xfrm>
              <a:off x="1860446" y="2927046"/>
              <a:ext cx="2574265" cy="733298"/>
              <a:chOff x="144532" y="4416135"/>
              <a:chExt cx="3280946" cy="934601"/>
            </a:xfrm>
          </p:grpSpPr>
          <p:sp>
            <p:nvSpPr>
              <p:cNvPr id="384" name="TextBox 383">
                <a:extLst>
                  <a:ext uri="{FF2B5EF4-FFF2-40B4-BE49-F238E27FC236}">
                    <a16:creationId xmlns:a16="http://schemas.microsoft.com/office/drawing/2014/main" id="{C557C116-A0C7-467A-8A7F-F43D14A2E502}"/>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Syahid Arbi</a:t>
                </a:r>
              </a:p>
            </p:txBody>
          </p:sp>
          <p:sp>
            <p:nvSpPr>
              <p:cNvPr id="385" name="TextBox 384">
                <a:extLst>
                  <a:ext uri="{FF2B5EF4-FFF2-40B4-BE49-F238E27FC236}">
                    <a16:creationId xmlns:a16="http://schemas.microsoft.com/office/drawing/2014/main" id="{3A487D0E-AA27-4E71-BF6F-B7DACB51126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1" name="Group 380">
              <a:extLst>
                <a:ext uri="{FF2B5EF4-FFF2-40B4-BE49-F238E27FC236}">
                  <a16:creationId xmlns:a16="http://schemas.microsoft.com/office/drawing/2014/main" id="{775A83FF-EA85-43E2-87F4-91D4DE740A59}"/>
                </a:ext>
              </a:extLst>
            </p:cNvPr>
            <p:cNvGrpSpPr/>
            <p:nvPr/>
          </p:nvGrpSpPr>
          <p:grpSpPr>
            <a:xfrm>
              <a:off x="2439770" y="1378001"/>
              <a:ext cx="519889" cy="418385"/>
              <a:chOff x="698531" y="2113763"/>
              <a:chExt cx="662608" cy="533239"/>
            </a:xfrm>
          </p:grpSpPr>
          <p:sp>
            <p:nvSpPr>
              <p:cNvPr id="382" name="Oval 381">
                <a:extLst>
                  <a:ext uri="{FF2B5EF4-FFF2-40B4-BE49-F238E27FC236}">
                    <a16:creationId xmlns:a16="http://schemas.microsoft.com/office/drawing/2014/main" id="{D7E0AB22-7C0A-4FB0-A8C0-8A66FD443CF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TextBox 382">
                <a:extLst>
                  <a:ext uri="{FF2B5EF4-FFF2-40B4-BE49-F238E27FC236}">
                    <a16:creationId xmlns:a16="http://schemas.microsoft.com/office/drawing/2014/main" id="{D822ECAF-0E71-4EFF-90E3-C3D84A903535}"/>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grpSp>
      <p:grpSp>
        <p:nvGrpSpPr>
          <p:cNvPr id="386" name="Group 385">
            <a:extLst>
              <a:ext uri="{FF2B5EF4-FFF2-40B4-BE49-F238E27FC236}">
                <a16:creationId xmlns:a16="http://schemas.microsoft.com/office/drawing/2014/main" id="{6DDA15C1-A0A5-422B-9EC6-0A34E9F7BDC7}"/>
              </a:ext>
            </a:extLst>
          </p:cNvPr>
          <p:cNvGrpSpPr/>
          <p:nvPr/>
        </p:nvGrpSpPr>
        <p:grpSpPr>
          <a:xfrm>
            <a:off x="5713948" y="3958543"/>
            <a:ext cx="3300122" cy="2925888"/>
            <a:chOff x="1860446" y="1378001"/>
            <a:chExt cx="2574265" cy="2282343"/>
          </a:xfrm>
        </p:grpSpPr>
        <p:sp>
          <p:nvSpPr>
            <p:cNvPr id="387" name="Oval 386">
              <a:extLst>
                <a:ext uri="{FF2B5EF4-FFF2-40B4-BE49-F238E27FC236}">
                  <a16:creationId xmlns:a16="http://schemas.microsoft.com/office/drawing/2014/main" id="{609EFFAE-3F96-4F60-B0DE-0CAFFE22CCD4}"/>
                </a:ext>
              </a:extLst>
            </p:cNvPr>
            <p:cNvSpPr/>
            <p:nvPr/>
          </p:nvSpPr>
          <p:spPr>
            <a:xfrm>
              <a:off x="2352664" y="1412706"/>
              <a:ext cx="1582736" cy="1582735"/>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8" name="Group 387">
              <a:extLst>
                <a:ext uri="{FF2B5EF4-FFF2-40B4-BE49-F238E27FC236}">
                  <a16:creationId xmlns:a16="http://schemas.microsoft.com/office/drawing/2014/main" id="{8356A00B-E684-41B5-B1ED-E4A2F734AA49}"/>
                </a:ext>
              </a:extLst>
            </p:cNvPr>
            <p:cNvGrpSpPr/>
            <p:nvPr/>
          </p:nvGrpSpPr>
          <p:grpSpPr>
            <a:xfrm>
              <a:off x="1860446" y="2927046"/>
              <a:ext cx="2574265" cy="733298"/>
              <a:chOff x="144532" y="4416135"/>
              <a:chExt cx="3280946" cy="934601"/>
            </a:xfrm>
          </p:grpSpPr>
          <p:sp>
            <p:nvSpPr>
              <p:cNvPr id="392" name="TextBox 391">
                <a:extLst>
                  <a:ext uri="{FF2B5EF4-FFF2-40B4-BE49-F238E27FC236}">
                    <a16:creationId xmlns:a16="http://schemas.microsoft.com/office/drawing/2014/main" id="{68CEED5C-F969-437F-88E5-0919F204BCA5}"/>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Fadil Biran</a:t>
                </a:r>
              </a:p>
            </p:txBody>
          </p:sp>
          <p:sp>
            <p:nvSpPr>
              <p:cNvPr id="393" name="TextBox 392">
                <a:extLst>
                  <a:ext uri="{FF2B5EF4-FFF2-40B4-BE49-F238E27FC236}">
                    <a16:creationId xmlns:a16="http://schemas.microsoft.com/office/drawing/2014/main" id="{9A5BC439-B1B5-4CD4-9ADF-C853FE5BBE9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9" name="Group 388">
              <a:extLst>
                <a:ext uri="{FF2B5EF4-FFF2-40B4-BE49-F238E27FC236}">
                  <a16:creationId xmlns:a16="http://schemas.microsoft.com/office/drawing/2014/main" id="{D2063637-62C0-4A9D-8941-C57947230CF3}"/>
                </a:ext>
              </a:extLst>
            </p:cNvPr>
            <p:cNvGrpSpPr/>
            <p:nvPr/>
          </p:nvGrpSpPr>
          <p:grpSpPr>
            <a:xfrm>
              <a:off x="2439770" y="1378001"/>
              <a:ext cx="519889" cy="418385"/>
              <a:chOff x="698531" y="2113763"/>
              <a:chExt cx="662608" cy="533239"/>
            </a:xfrm>
          </p:grpSpPr>
          <p:sp>
            <p:nvSpPr>
              <p:cNvPr id="390" name="Oval 389">
                <a:extLst>
                  <a:ext uri="{FF2B5EF4-FFF2-40B4-BE49-F238E27FC236}">
                    <a16:creationId xmlns:a16="http://schemas.microsoft.com/office/drawing/2014/main" id="{A7D4058E-3D86-481E-9D73-D2BFDCD0620C}"/>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TextBox 390">
                <a:extLst>
                  <a:ext uri="{FF2B5EF4-FFF2-40B4-BE49-F238E27FC236}">
                    <a16:creationId xmlns:a16="http://schemas.microsoft.com/office/drawing/2014/main" id="{F626990E-5A24-4B1D-B5F2-E884C93A7E26}"/>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07</a:t>
                </a:r>
              </a:p>
            </p:txBody>
          </p:sp>
        </p:grpSp>
      </p:grpSp>
    </p:spTree>
    <p:extLst>
      <p:ext uri="{BB962C8B-B14F-4D97-AF65-F5344CB8AC3E}">
        <p14:creationId xmlns:p14="http://schemas.microsoft.com/office/powerpoint/2010/main" val="11406424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A11F30-8E78-4D9D-ADF6-DCEC562AE3F5}"/>
              </a:ext>
            </a:extLst>
          </p:cNvPr>
          <p:cNvGrpSpPr/>
          <p:nvPr/>
        </p:nvGrpSpPr>
        <p:grpSpPr>
          <a:xfrm>
            <a:off x="0" y="1"/>
            <a:ext cx="12192000" cy="6857999"/>
            <a:chOff x="0" y="1"/>
            <a:chExt cx="12192000" cy="6857999"/>
          </a:xfrm>
        </p:grpSpPr>
        <p:grpSp>
          <p:nvGrpSpPr>
            <p:cNvPr id="8" name="Group 7">
              <a:extLst>
                <a:ext uri="{FF2B5EF4-FFF2-40B4-BE49-F238E27FC236}">
                  <a16:creationId xmlns:a16="http://schemas.microsoft.com/office/drawing/2014/main" id="{5B012781-0F63-492B-B938-E877FD8F4B0E}"/>
                </a:ext>
              </a:extLst>
            </p:cNvPr>
            <p:cNvGrpSpPr/>
            <p:nvPr/>
          </p:nvGrpSpPr>
          <p:grpSpPr>
            <a:xfrm>
              <a:off x="0" y="1"/>
              <a:ext cx="12192000" cy="6857999"/>
              <a:chOff x="-8778960" y="1501"/>
              <a:chExt cx="12192000" cy="6858000"/>
            </a:xfrm>
          </p:grpSpPr>
          <p:sp>
            <p:nvSpPr>
              <p:cNvPr id="32" name="Rectangle 31"/>
              <p:cNvSpPr/>
              <p:nvPr/>
            </p:nvSpPr>
            <p:spPr>
              <a:xfrm>
                <a:off x="-8778960" y="1501"/>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rot="16200000">
                <a:off x="990610" y="2422760"/>
                <a:ext cx="4310662" cy="461665"/>
              </a:xfrm>
              <a:prstGeom prst="rect">
                <a:avLst/>
              </a:prstGeom>
              <a:noFill/>
            </p:spPr>
            <p:txBody>
              <a:bodyPr wrap="square" rtlCol="0">
                <a:spAutoFit/>
              </a:bodyPr>
              <a:lstStyle/>
              <a:p>
                <a:pPr algn="ctr"/>
                <a:r>
                  <a:rPr lang="en-GB" sz="2400" b="1" dirty="0">
                    <a:solidFill>
                      <a:schemeClr val="bg1"/>
                    </a:solidFill>
                  </a:rPr>
                  <a:t>Introduction</a:t>
                </a:r>
              </a:p>
            </p:txBody>
          </p:sp>
        </p:grpSp>
        <p:sp>
          <p:nvSpPr>
            <p:cNvPr id="199" name="Freeform 32">
              <a:extLst>
                <a:ext uri="{FF2B5EF4-FFF2-40B4-BE49-F238E27FC236}">
                  <a16:creationId xmlns:a16="http://schemas.microsoft.com/office/drawing/2014/main" id="{263AAA4B-4418-45B0-80EA-E44B25CE54E7}"/>
                </a:ext>
              </a:extLst>
            </p:cNvPr>
            <p:cNvSpPr/>
            <p:nvPr/>
          </p:nvSpPr>
          <p:spPr>
            <a:xfrm>
              <a:off x="10812267" y="505015"/>
              <a:ext cx="1378940" cy="4311095"/>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0" name="Picture 199">
              <a:extLst>
                <a:ext uri="{FF2B5EF4-FFF2-40B4-BE49-F238E27FC236}">
                  <a16:creationId xmlns:a16="http://schemas.microsoft.com/office/drawing/2014/main" id="{881E0CF0-9921-40B8-8255-03FBBCAFF42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033421" y="2395262"/>
              <a:ext cx="530601" cy="530600"/>
            </a:xfrm>
            <a:prstGeom prst="rect">
              <a:avLst/>
            </a:prstGeom>
          </p:spPr>
        </p:pic>
        <p:sp>
          <p:nvSpPr>
            <p:cNvPr id="201" name="TextBox 200">
              <a:extLst>
                <a:ext uri="{FF2B5EF4-FFF2-40B4-BE49-F238E27FC236}">
                  <a16:creationId xmlns:a16="http://schemas.microsoft.com/office/drawing/2014/main" id="{8CD83D07-7C56-496A-BFEB-1C90694FCC02}"/>
                </a:ext>
              </a:extLst>
            </p:cNvPr>
            <p:cNvSpPr txBox="1"/>
            <p:nvPr/>
          </p:nvSpPr>
          <p:spPr>
            <a:xfrm rot="16200000">
              <a:off x="9769570" y="2413566"/>
              <a:ext cx="4310661"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109" name="Picture 4" descr="With 'T-Hub', This City Wants To Be India's Start-Up Headquarters">
            <a:extLst>
              <a:ext uri="{FF2B5EF4-FFF2-40B4-BE49-F238E27FC236}">
                <a16:creationId xmlns:a16="http://schemas.microsoft.com/office/drawing/2014/main" id="{56C4D20D-58D4-4453-8D26-343023E18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3" b="5600"/>
          <a:stretch/>
        </p:blipFill>
        <p:spPr bwMode="auto">
          <a:xfrm>
            <a:off x="1404435"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B43D8680-6156-4528-B7B9-A8E22B84E868}"/>
              </a:ext>
            </a:extLst>
          </p:cNvPr>
          <p:cNvSpPr txBox="1"/>
          <p:nvPr/>
        </p:nvSpPr>
        <p:spPr>
          <a:xfrm>
            <a:off x="2222998" y="4659548"/>
            <a:ext cx="1843710" cy="400110"/>
          </a:xfrm>
          <a:prstGeom prst="rect">
            <a:avLst/>
          </a:prstGeom>
          <a:noFill/>
        </p:spPr>
        <p:txBody>
          <a:bodyPr wrap="none" rtlCol="0">
            <a:spAutoFit/>
          </a:bodyPr>
          <a:lstStyle/>
          <a:p>
            <a:r>
              <a:rPr lang="en-US" sz="2000" b="1" dirty="0"/>
              <a:t>HTD Consultant</a:t>
            </a:r>
            <a:endParaRPr lang="id-ID" sz="2000" b="1" dirty="0"/>
          </a:p>
        </p:txBody>
      </p:sp>
      <p:sp>
        <p:nvSpPr>
          <p:cNvPr id="111" name="TextBox 110">
            <a:extLst>
              <a:ext uri="{FF2B5EF4-FFF2-40B4-BE49-F238E27FC236}">
                <a16:creationId xmlns:a16="http://schemas.microsoft.com/office/drawing/2014/main" id="{8C3FC35F-21B2-4C51-9588-831EA56D3B69}"/>
              </a:ext>
            </a:extLst>
          </p:cNvPr>
          <p:cNvSpPr txBox="1"/>
          <p:nvPr/>
        </p:nvSpPr>
        <p:spPr>
          <a:xfrm>
            <a:off x="1095352" y="5052814"/>
            <a:ext cx="4142417" cy="1200329"/>
          </a:xfrm>
          <a:prstGeom prst="rect">
            <a:avLst/>
          </a:prstGeom>
          <a:noFill/>
        </p:spPr>
        <p:txBody>
          <a:bodyPr wrap="none" rtlCol="0">
            <a:spAutoFit/>
          </a:bodyPr>
          <a:lstStyle/>
          <a:p>
            <a:pPr algn="ctr"/>
            <a:r>
              <a:rPr lang="id-ID" noProof="1"/>
              <a:t>Kami adalah tim dari divisi Data di</a:t>
            </a:r>
          </a:p>
          <a:p>
            <a:pPr algn="ctr"/>
            <a:r>
              <a:rPr lang="id-ID" noProof="1"/>
              <a:t>HTD Consultant. Dengan data analysis dan</a:t>
            </a:r>
          </a:p>
          <a:p>
            <a:pPr algn="ctr"/>
            <a:r>
              <a:rPr lang="id-ID" noProof="1"/>
              <a:t>data science, kami memberikan solusi dari</a:t>
            </a:r>
          </a:p>
          <a:p>
            <a:pPr algn="ctr"/>
            <a:r>
              <a:rPr lang="id-ID" noProof="1"/>
              <a:t>permasalahan bisnis </a:t>
            </a:r>
          </a:p>
        </p:txBody>
      </p:sp>
      <p:pic>
        <p:nvPicPr>
          <p:cNvPr id="112" name="Picture 2">
            <a:extLst>
              <a:ext uri="{FF2B5EF4-FFF2-40B4-BE49-F238E27FC236}">
                <a16:creationId xmlns:a16="http://schemas.microsoft.com/office/drawing/2014/main" id="{249B4DFA-647E-4B1F-8229-453D4840E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524"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a:extLst>
              <a:ext uri="{FF2B5EF4-FFF2-40B4-BE49-F238E27FC236}">
                <a16:creationId xmlns:a16="http://schemas.microsoft.com/office/drawing/2014/main" id="{0A9A0013-0FE5-4190-8B56-846D4A6485FF}"/>
              </a:ext>
            </a:extLst>
          </p:cNvPr>
          <p:cNvSpPr txBox="1"/>
          <p:nvPr/>
        </p:nvSpPr>
        <p:spPr>
          <a:xfrm>
            <a:off x="7676510" y="4652704"/>
            <a:ext cx="1297856" cy="400110"/>
          </a:xfrm>
          <a:prstGeom prst="rect">
            <a:avLst/>
          </a:prstGeom>
          <a:noFill/>
        </p:spPr>
        <p:txBody>
          <a:bodyPr wrap="none" rtlCol="0">
            <a:spAutoFit/>
          </a:bodyPr>
          <a:lstStyle/>
          <a:p>
            <a:r>
              <a:rPr lang="id-ID" sz="2000" b="1" noProof="1"/>
              <a:t>Portubank</a:t>
            </a:r>
          </a:p>
        </p:txBody>
      </p:sp>
      <p:sp>
        <p:nvSpPr>
          <p:cNvPr id="114" name="TextBox 113">
            <a:extLst>
              <a:ext uri="{FF2B5EF4-FFF2-40B4-BE49-F238E27FC236}">
                <a16:creationId xmlns:a16="http://schemas.microsoft.com/office/drawing/2014/main" id="{6FD9E5DF-0FE5-45D4-8C9B-D5200E273072}"/>
              </a:ext>
            </a:extLst>
          </p:cNvPr>
          <p:cNvSpPr txBox="1"/>
          <p:nvPr/>
        </p:nvSpPr>
        <p:spPr>
          <a:xfrm>
            <a:off x="6096000" y="5059658"/>
            <a:ext cx="4458876" cy="646331"/>
          </a:xfrm>
          <a:prstGeom prst="rect">
            <a:avLst/>
          </a:prstGeom>
          <a:noFill/>
        </p:spPr>
        <p:txBody>
          <a:bodyPr wrap="square" rtlCol="0">
            <a:noAutofit/>
          </a:bodyPr>
          <a:lstStyle/>
          <a:p>
            <a:pPr algn="ctr"/>
            <a:r>
              <a:rPr lang="en-US" noProof="1"/>
              <a:t>Portubank adalah perusahaan perbankan</a:t>
            </a:r>
          </a:p>
          <a:p>
            <a:pPr algn="ctr"/>
            <a:r>
              <a:rPr lang="en-US" noProof="1"/>
              <a:t>Internasional yang berbasis di Portugal. Portubank baru saja melakukan campaign telemarketing.</a:t>
            </a:r>
            <a:endParaRPr lang="id-ID" noProof="1"/>
          </a:p>
        </p:txBody>
      </p:sp>
      <p:pic>
        <p:nvPicPr>
          <p:cNvPr id="115" name="Picture 114">
            <a:extLst>
              <a:ext uri="{FF2B5EF4-FFF2-40B4-BE49-F238E27FC236}">
                <a16:creationId xmlns:a16="http://schemas.microsoft.com/office/drawing/2014/main" id="{9B24B3A0-43AF-45C3-B285-F9152BAAFA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pic>
        <p:nvPicPr>
          <p:cNvPr id="159" name="Picture 158">
            <a:extLst>
              <a:ext uri="{FF2B5EF4-FFF2-40B4-BE49-F238E27FC236}">
                <a16:creationId xmlns:a16="http://schemas.microsoft.com/office/drawing/2014/main" id="{DAD1D937-1A5E-42F0-BC83-2F2E6093794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160" name="Picture 159">
            <a:extLst>
              <a:ext uri="{FF2B5EF4-FFF2-40B4-BE49-F238E27FC236}">
                <a16:creationId xmlns:a16="http://schemas.microsoft.com/office/drawing/2014/main" id="{5A2045F5-3583-41D6-B46C-84C3848C743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161" name="Group 160">
            <a:extLst>
              <a:ext uri="{FF2B5EF4-FFF2-40B4-BE49-F238E27FC236}">
                <a16:creationId xmlns:a16="http://schemas.microsoft.com/office/drawing/2014/main" id="{6476A489-0E3A-431E-895D-2DEFC92D2A4B}"/>
              </a:ext>
            </a:extLst>
          </p:cNvPr>
          <p:cNvGrpSpPr/>
          <p:nvPr/>
        </p:nvGrpSpPr>
        <p:grpSpPr>
          <a:xfrm>
            <a:off x="-12032616" y="-23"/>
            <a:ext cx="12192000" cy="6857999"/>
            <a:chOff x="-8778960" y="1501"/>
            <a:chExt cx="12192000" cy="6858000"/>
          </a:xfrm>
        </p:grpSpPr>
        <p:grpSp>
          <p:nvGrpSpPr>
            <p:cNvPr id="162" name="Group 161">
              <a:extLst>
                <a:ext uri="{FF2B5EF4-FFF2-40B4-BE49-F238E27FC236}">
                  <a16:creationId xmlns:a16="http://schemas.microsoft.com/office/drawing/2014/main" id="{0AED841A-EEAD-4765-B15E-8C37CBE9F1EC}"/>
                </a:ext>
              </a:extLst>
            </p:cNvPr>
            <p:cNvGrpSpPr/>
            <p:nvPr/>
          </p:nvGrpSpPr>
          <p:grpSpPr>
            <a:xfrm>
              <a:off x="-8778960" y="1501"/>
              <a:ext cx="12192000" cy="6858000"/>
              <a:chOff x="-6809096" y="-124"/>
              <a:chExt cx="12192000" cy="6858000"/>
            </a:xfrm>
          </p:grpSpPr>
          <p:sp>
            <p:nvSpPr>
              <p:cNvPr id="164" name="Rectangle 163">
                <a:extLst>
                  <a:ext uri="{FF2B5EF4-FFF2-40B4-BE49-F238E27FC236}">
                    <a16:creationId xmlns:a16="http://schemas.microsoft.com/office/drawing/2014/main" id="{554954C7-DF3A-477F-8BE3-6A85EA4880F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5" name="Freeform 32">
                <a:extLst>
                  <a:ext uri="{FF2B5EF4-FFF2-40B4-BE49-F238E27FC236}">
                    <a16:creationId xmlns:a16="http://schemas.microsoft.com/office/drawing/2014/main" id="{C53C35FE-4DA7-4737-AAD1-4C25510B20B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6" name="Picture 165">
                <a:extLst>
                  <a:ext uri="{FF2B5EF4-FFF2-40B4-BE49-F238E27FC236}">
                    <a16:creationId xmlns:a16="http://schemas.microsoft.com/office/drawing/2014/main" id="{7922A257-0088-4A74-8C7C-B0282BD4F33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3" name="TextBox 162">
              <a:extLst>
                <a:ext uri="{FF2B5EF4-FFF2-40B4-BE49-F238E27FC236}">
                  <a16:creationId xmlns:a16="http://schemas.microsoft.com/office/drawing/2014/main" id="{0F1364D8-2BA0-466C-AFF6-AEAAE9F7B7B0}"/>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7" name="Group 166">
            <a:extLst>
              <a:ext uri="{FF2B5EF4-FFF2-40B4-BE49-F238E27FC236}">
                <a16:creationId xmlns:a16="http://schemas.microsoft.com/office/drawing/2014/main" id="{1C840390-D8F2-4D1D-9EF4-332F7760695C}"/>
              </a:ext>
            </a:extLst>
          </p:cNvPr>
          <p:cNvGrpSpPr/>
          <p:nvPr/>
        </p:nvGrpSpPr>
        <p:grpSpPr>
          <a:xfrm>
            <a:off x="-12605289" y="-839"/>
            <a:ext cx="12192000" cy="6857999"/>
            <a:chOff x="-8778960" y="1501"/>
            <a:chExt cx="12192000" cy="6858000"/>
          </a:xfrm>
        </p:grpSpPr>
        <p:grpSp>
          <p:nvGrpSpPr>
            <p:cNvPr id="168" name="Group 167">
              <a:extLst>
                <a:ext uri="{FF2B5EF4-FFF2-40B4-BE49-F238E27FC236}">
                  <a16:creationId xmlns:a16="http://schemas.microsoft.com/office/drawing/2014/main" id="{3C5921FB-17CB-4FE9-999A-70B66AE054A3}"/>
                </a:ext>
              </a:extLst>
            </p:cNvPr>
            <p:cNvGrpSpPr/>
            <p:nvPr/>
          </p:nvGrpSpPr>
          <p:grpSpPr>
            <a:xfrm>
              <a:off x="-8778960" y="1501"/>
              <a:ext cx="12192000" cy="6858000"/>
              <a:chOff x="-6809096" y="-124"/>
              <a:chExt cx="12192000" cy="6858000"/>
            </a:xfrm>
          </p:grpSpPr>
          <p:sp>
            <p:nvSpPr>
              <p:cNvPr id="170" name="Rectangle 169">
                <a:extLst>
                  <a:ext uri="{FF2B5EF4-FFF2-40B4-BE49-F238E27FC236}">
                    <a16:creationId xmlns:a16="http://schemas.microsoft.com/office/drawing/2014/main" id="{9D5A2B89-9C4B-425D-BADC-D0F0FF5EF7D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6" name="Freeform 32">
                <a:extLst>
                  <a:ext uri="{FF2B5EF4-FFF2-40B4-BE49-F238E27FC236}">
                    <a16:creationId xmlns:a16="http://schemas.microsoft.com/office/drawing/2014/main" id="{E17024DD-7A4C-4E18-86E0-88CEEBC0CD9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7" name="Picture 176">
                <a:extLst>
                  <a:ext uri="{FF2B5EF4-FFF2-40B4-BE49-F238E27FC236}">
                    <a16:creationId xmlns:a16="http://schemas.microsoft.com/office/drawing/2014/main" id="{2C7A6CC5-224E-4C8C-BB26-144F1E8244C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9" name="TextBox 168">
              <a:extLst>
                <a:ext uri="{FF2B5EF4-FFF2-40B4-BE49-F238E27FC236}">
                  <a16:creationId xmlns:a16="http://schemas.microsoft.com/office/drawing/2014/main" id="{09726117-4AD9-4649-94CE-D815A21196B0}"/>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id="{CD042B52-6278-4224-AFB7-F7AFBFAD4CC9}"/>
              </a:ext>
            </a:extLst>
          </p:cNvPr>
          <p:cNvGrpSpPr/>
          <p:nvPr/>
        </p:nvGrpSpPr>
        <p:grpSpPr>
          <a:xfrm>
            <a:off x="-13131952" y="1"/>
            <a:ext cx="12192000" cy="6857999"/>
            <a:chOff x="-8778960" y="1501"/>
            <a:chExt cx="12192000" cy="6858000"/>
          </a:xfrm>
        </p:grpSpPr>
        <p:grpSp>
          <p:nvGrpSpPr>
            <p:cNvPr id="179" name="Group 178">
              <a:extLst>
                <a:ext uri="{FF2B5EF4-FFF2-40B4-BE49-F238E27FC236}">
                  <a16:creationId xmlns:a16="http://schemas.microsoft.com/office/drawing/2014/main" id="{A4DDA36F-6BED-44C9-B2DA-12334315E800}"/>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id="{1830DCF5-5E7B-48A2-865C-8B2A2E750B4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D6A303AB-E545-4336-87FE-E96E9736ABB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CC6DE81D-B73F-4F3B-B096-341CE5C6B2B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CDA9D62C-EA49-491F-9BD7-8744141B85ED}"/>
                </a:ext>
              </a:extLst>
            </p:cNvPr>
            <p:cNvSpPr txBox="1"/>
            <p:nvPr/>
          </p:nvSpPr>
          <p:spPr>
            <a:xfrm rot="16200000">
              <a:off x="1013969"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id="{0161F084-0AC4-4394-A664-453A3E848176}"/>
              </a:ext>
            </a:extLst>
          </p:cNvPr>
          <p:cNvGrpSpPr/>
          <p:nvPr/>
        </p:nvGrpSpPr>
        <p:grpSpPr>
          <a:xfrm>
            <a:off x="-13658615" y="-839"/>
            <a:ext cx="12192000" cy="6857999"/>
            <a:chOff x="-8778960" y="1501"/>
            <a:chExt cx="12192000" cy="6858000"/>
          </a:xfrm>
        </p:grpSpPr>
        <p:grpSp>
          <p:nvGrpSpPr>
            <p:cNvPr id="185" name="Group 184">
              <a:extLst>
                <a:ext uri="{FF2B5EF4-FFF2-40B4-BE49-F238E27FC236}">
                  <a16:creationId xmlns:a16="http://schemas.microsoft.com/office/drawing/2014/main" id="{6ABC4D6C-9A31-47D6-8D2B-85B037A8E5E3}"/>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B56D0F40-88FE-4A32-8BFC-7A3B664A9DF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3FF55DBB-B3E7-4F59-80E3-B8AC2D0FA2E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C5A88C0C-ADE7-4146-B48C-24EE344C03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82A716F7-8706-41D8-886E-1DA4139206B7}"/>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0" name="Group 189">
            <a:extLst>
              <a:ext uri="{FF2B5EF4-FFF2-40B4-BE49-F238E27FC236}">
                <a16:creationId xmlns:a16="http://schemas.microsoft.com/office/drawing/2014/main" id="{6182D51E-FEA6-45B4-B451-A68CAA0FE8A9}"/>
              </a:ext>
            </a:extLst>
          </p:cNvPr>
          <p:cNvGrpSpPr/>
          <p:nvPr/>
        </p:nvGrpSpPr>
        <p:grpSpPr>
          <a:xfrm>
            <a:off x="-14189265" y="-839"/>
            <a:ext cx="12232111" cy="6857999"/>
            <a:chOff x="-8778960" y="1501"/>
            <a:chExt cx="12232111" cy="6858000"/>
          </a:xfrm>
        </p:grpSpPr>
        <p:grpSp>
          <p:nvGrpSpPr>
            <p:cNvPr id="191" name="Group 190">
              <a:extLst>
                <a:ext uri="{FF2B5EF4-FFF2-40B4-BE49-F238E27FC236}">
                  <a16:creationId xmlns:a16="http://schemas.microsoft.com/office/drawing/2014/main" id="{C919FE3B-41DB-4FF5-9384-B1F57E5A5D3D}"/>
                </a:ext>
              </a:extLst>
            </p:cNvPr>
            <p:cNvGrpSpPr/>
            <p:nvPr/>
          </p:nvGrpSpPr>
          <p:grpSpPr>
            <a:xfrm>
              <a:off x="-8778960" y="1501"/>
              <a:ext cx="12192000" cy="6858000"/>
              <a:chOff x="-6809096" y="-124"/>
              <a:chExt cx="12192000" cy="6858000"/>
            </a:xfrm>
          </p:grpSpPr>
          <p:sp>
            <p:nvSpPr>
              <p:cNvPr id="193" name="Rectangle 192">
                <a:extLst>
                  <a:ext uri="{FF2B5EF4-FFF2-40B4-BE49-F238E27FC236}">
                    <a16:creationId xmlns:a16="http://schemas.microsoft.com/office/drawing/2014/main" id="{5BA0B407-C97E-4AD0-A733-E2CC303396D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97" name="Freeform 32">
                <a:extLst>
                  <a:ext uri="{FF2B5EF4-FFF2-40B4-BE49-F238E27FC236}">
                    <a16:creationId xmlns:a16="http://schemas.microsoft.com/office/drawing/2014/main" id="{F103084F-4E11-4243-BC22-98B6F96C055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8" name="Picture 197">
                <a:extLst>
                  <a:ext uri="{FF2B5EF4-FFF2-40B4-BE49-F238E27FC236}">
                    <a16:creationId xmlns:a16="http://schemas.microsoft.com/office/drawing/2014/main" id="{F059FCBE-D07F-4EF1-8624-6A62D3550E0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2" name="TextBox 191">
              <a:extLst>
                <a:ext uri="{FF2B5EF4-FFF2-40B4-BE49-F238E27FC236}">
                  <a16:creationId xmlns:a16="http://schemas.microsoft.com/office/drawing/2014/main" id="{FC5DFD54-6C8B-46DE-9A3D-98511C8D2370}"/>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9" name="Rectangle 48">
            <a:extLst>
              <a:ext uri="{FF2B5EF4-FFF2-40B4-BE49-F238E27FC236}">
                <a16:creationId xmlns:a16="http://schemas.microsoft.com/office/drawing/2014/main" id="{3E87DA12-FFD5-46E1-927B-873BAF24DAA3}"/>
              </a:ext>
            </a:extLst>
          </p:cNvPr>
          <p:cNvSpPr/>
          <p:nvPr/>
        </p:nvSpPr>
        <p:spPr>
          <a:xfrm>
            <a:off x="421631" y="312469"/>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We and Our Client</a:t>
            </a:r>
            <a:endParaRPr lang="en-US" sz="3200" b="1" cap="none" spc="0" dirty="0">
              <a:ln w="0"/>
              <a:solidFill>
                <a:srgbClr val="45647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18872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 name="Group 249">
            <a:extLst>
              <a:ext uri="{FF2B5EF4-FFF2-40B4-BE49-F238E27FC236}">
                <a16:creationId xmlns:a16="http://schemas.microsoft.com/office/drawing/2014/main" id="{54C49959-C9E4-4108-8929-4DA4A7462C82}"/>
              </a:ext>
            </a:extLst>
          </p:cNvPr>
          <p:cNvGrpSpPr/>
          <p:nvPr/>
        </p:nvGrpSpPr>
        <p:grpSpPr>
          <a:xfrm>
            <a:off x="0" y="1"/>
            <a:ext cx="12192000" cy="6857999"/>
            <a:chOff x="-8778960" y="1501"/>
            <a:chExt cx="12192000" cy="6858000"/>
          </a:xfrm>
        </p:grpSpPr>
        <p:grpSp>
          <p:nvGrpSpPr>
            <p:cNvPr id="251" name="Group 250">
              <a:extLst>
                <a:ext uri="{FF2B5EF4-FFF2-40B4-BE49-F238E27FC236}">
                  <a16:creationId xmlns:a16="http://schemas.microsoft.com/office/drawing/2014/main" id="{87C46CBF-2B8D-413B-B1E4-C6D0EE6E2EEE}"/>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id="{14B5E7CB-DE5B-44E5-9148-5BE3059E798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id="{5EC3F037-A8D7-4D8A-B8BE-CCA1F27171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id="{74B3D693-89D3-4335-800F-637854584CB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id="{298F22DE-16D4-46BB-873F-2A44BB0CDA5B}"/>
                </a:ext>
              </a:extLst>
            </p:cNvPr>
            <p:cNvSpPr txBox="1"/>
            <p:nvPr/>
          </p:nvSpPr>
          <p:spPr>
            <a:xfrm rot="16200000">
              <a:off x="990814" y="2414862"/>
              <a:ext cx="4310255"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sp>
        <p:nvSpPr>
          <p:cNvPr id="159" name="TextBox 158">
            <a:extLst>
              <a:ext uri="{FF2B5EF4-FFF2-40B4-BE49-F238E27FC236}">
                <a16:creationId xmlns:a16="http://schemas.microsoft.com/office/drawing/2014/main" id="{6B33F28B-7DCF-494E-9639-6FE401B9E5F5}"/>
              </a:ext>
            </a:extLst>
          </p:cNvPr>
          <p:cNvSpPr txBox="1"/>
          <p:nvPr/>
        </p:nvSpPr>
        <p:spPr>
          <a:xfrm>
            <a:off x="572721" y="1203136"/>
            <a:ext cx="5918454" cy="1446550"/>
          </a:xfrm>
          <a:prstGeom prst="rect">
            <a:avLst/>
          </a:prstGeom>
          <a:noFill/>
        </p:spPr>
        <p:txBody>
          <a:bodyPr wrap="square">
            <a:spAutoFit/>
          </a:bodyPr>
          <a:lstStyle/>
          <a:p>
            <a:pPr algn="just"/>
            <a:r>
              <a:rPr lang="en-US" sz="2800" b="1" dirty="0">
                <a:ea typeface="Calibri" panose="020F0502020204030204" pitchFamily="34" charset="0"/>
                <a:cs typeface="Times New Roman" panose="02020603050405020304" pitchFamily="18" charset="0"/>
              </a:rPr>
              <a:t>Portubank</a:t>
            </a:r>
            <a:r>
              <a:rPr lang="en-US" sz="2000" dirty="0">
                <a:solidFill>
                  <a:srgbClr val="E29833"/>
                </a:solidFill>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telah melakukan strategi </a:t>
            </a:r>
            <a:r>
              <a:rPr lang="en-US" sz="2000" b="1" dirty="0">
                <a:ea typeface="Calibri" panose="020F0502020204030204" pitchFamily="34" charset="0"/>
                <a:cs typeface="Times New Roman" panose="02020603050405020304" pitchFamily="18" charset="0"/>
              </a:rPr>
              <a:t>telemarketing</a:t>
            </a:r>
            <a:r>
              <a:rPr lang="en-US" sz="2000" dirty="0">
                <a:ea typeface="Calibri" panose="020F0502020204030204" pitchFamily="34" charset="0"/>
                <a:cs typeface="Times New Roman" panose="02020603050405020304" pitchFamily="18" charset="0"/>
              </a:rPr>
              <a:t> untuk mempromosikan produk </a:t>
            </a:r>
            <a:r>
              <a:rPr lang="en-US" sz="2000" b="1" dirty="0">
                <a:ea typeface="Calibri" panose="020F0502020204030204" pitchFamily="34" charset="0"/>
                <a:cs typeface="Times New Roman" panose="02020603050405020304" pitchFamily="18" charset="0"/>
              </a:rPr>
              <a:t>deposito berjangka </a:t>
            </a:r>
            <a:r>
              <a:rPr lang="en-US" sz="2000" dirty="0">
                <a:ea typeface="Calibri" panose="020F0502020204030204" pitchFamily="34" charset="0"/>
                <a:cs typeface="Times New Roman" panose="02020603050405020304" pitchFamily="18" charset="0"/>
              </a:rPr>
              <a:t>ke nasabahnya. Berdasarkan data 45.211 nasabah yang dihubungi :</a:t>
            </a:r>
            <a:endParaRPr lang="en-US" sz="2000" dirty="0"/>
          </a:p>
        </p:txBody>
      </p:sp>
      <p:pic>
        <p:nvPicPr>
          <p:cNvPr id="160" name="Picture 2">
            <a:extLst>
              <a:ext uri="{FF2B5EF4-FFF2-40B4-BE49-F238E27FC236}">
                <a16:creationId xmlns:a16="http://schemas.microsoft.com/office/drawing/2014/main" id="{1AF8B127-AD80-4983-9047-2B4122852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79" y="947206"/>
            <a:ext cx="3192823" cy="2308324"/>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a:extLst>
              <a:ext uri="{FF2B5EF4-FFF2-40B4-BE49-F238E27FC236}">
                <a16:creationId xmlns:a16="http://schemas.microsoft.com/office/drawing/2014/main" id="{66D65A4C-3698-4816-B0C9-93A40F1FED34}"/>
              </a:ext>
            </a:extLst>
          </p:cNvPr>
          <p:cNvSpPr txBox="1"/>
          <p:nvPr/>
        </p:nvSpPr>
        <p:spPr>
          <a:xfrm>
            <a:off x="4766364" y="3785969"/>
            <a:ext cx="5835175" cy="230832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Deposito berjangka</a:t>
            </a:r>
            <a:r>
              <a:rPr lang="en-US" sz="2000" dirty="0">
                <a:ea typeface="Calibri" panose="020F0502020204030204" pitchFamily="34" charset="0"/>
                <a:cs typeface="Times New Roman" panose="02020603050405020304" pitchFamily="18" charset="0"/>
              </a:rPr>
              <a:t> merupakan salah satu produk investasi perbankan dimana nasabah menyetorkan sejumlah uang untuk disimpan dalam kurun waktu tertentu di bank.</a:t>
            </a:r>
          </a:p>
          <a:p>
            <a:pPr marL="342900" indent="-342900" algn="just">
              <a:buFont typeface="Arial" panose="020B0604020202020204" pitchFamily="34" charset="0"/>
              <a:buChar char="•"/>
            </a:pPr>
            <a:r>
              <a:rPr lang="en-US" sz="2000" dirty="0">
                <a:cs typeface="Times New Roman" panose="02020603050405020304" pitchFamily="18" charset="0"/>
              </a:rPr>
              <a:t>Untuk sebuah bank, deposito berfungsi sebagai pemenuh kebutuhan modal bank dan membantu dalam menjaga posisi likuiditas bank.</a:t>
            </a:r>
            <a:endParaRPr lang="en-US" sz="2000" dirty="0"/>
          </a:p>
        </p:txBody>
      </p:sp>
      <p:grpSp>
        <p:nvGrpSpPr>
          <p:cNvPr id="10" name="Group 9">
            <a:extLst>
              <a:ext uri="{FF2B5EF4-FFF2-40B4-BE49-F238E27FC236}">
                <a16:creationId xmlns:a16="http://schemas.microsoft.com/office/drawing/2014/main" id="{930E5062-65D6-4647-9D88-C5F7BEBBB219}"/>
              </a:ext>
            </a:extLst>
          </p:cNvPr>
          <p:cNvGrpSpPr/>
          <p:nvPr/>
        </p:nvGrpSpPr>
        <p:grpSpPr>
          <a:xfrm>
            <a:off x="444524" y="286538"/>
            <a:ext cx="4870284" cy="611220"/>
            <a:chOff x="444524" y="286538"/>
            <a:chExt cx="4870284" cy="611220"/>
          </a:xfrm>
        </p:grpSpPr>
        <p:sp>
          <p:nvSpPr>
            <p:cNvPr id="167" name="Rectangle 166">
              <a:extLst>
                <a:ext uri="{FF2B5EF4-FFF2-40B4-BE49-F238E27FC236}">
                  <a16:creationId xmlns:a16="http://schemas.microsoft.com/office/drawing/2014/main" id="{BDD62384-39D0-42F4-BC85-5A679A470FA3}"/>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299057BF-C8FA-40EE-8A2F-34F46D21D5C2}"/>
                </a:ext>
              </a:extLst>
            </p:cNvPr>
            <p:cNvSpPr/>
            <p:nvPr/>
          </p:nvSpPr>
          <p:spPr>
            <a:xfrm>
              <a:off x="584662" y="343759"/>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Problem Statements</a:t>
              </a:r>
              <a:endParaRPr lang="en-US" sz="2800" dirty="0">
                <a:solidFill>
                  <a:schemeClr val="bg1"/>
                </a:solidFill>
              </a:endParaRPr>
            </a:p>
          </p:txBody>
        </p:sp>
      </p:grpSp>
      <p:pic>
        <p:nvPicPr>
          <p:cNvPr id="183" name="Picture 182">
            <a:extLst>
              <a:ext uri="{FF2B5EF4-FFF2-40B4-BE49-F238E27FC236}">
                <a16:creationId xmlns:a16="http://schemas.microsoft.com/office/drawing/2014/main" id="{323D5F68-FA11-49E1-AC34-6A9ECEFCBAB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84" name="Picture 183">
            <a:extLst>
              <a:ext uri="{FF2B5EF4-FFF2-40B4-BE49-F238E27FC236}">
                <a16:creationId xmlns:a16="http://schemas.microsoft.com/office/drawing/2014/main" id="{59EF7146-0DEF-4F46-8BD6-A2368F410A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85" name="Picture 184">
            <a:extLst>
              <a:ext uri="{FF2B5EF4-FFF2-40B4-BE49-F238E27FC236}">
                <a16:creationId xmlns:a16="http://schemas.microsoft.com/office/drawing/2014/main" id="{477E3541-942C-478F-9AA2-C7A3475B29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247" name="Picture 246">
            <a:extLst>
              <a:ext uri="{FF2B5EF4-FFF2-40B4-BE49-F238E27FC236}">
                <a16:creationId xmlns:a16="http://schemas.microsoft.com/office/drawing/2014/main" id="{FF27D0D6-88A0-42A8-BAF6-3B368F3CBF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248" name="Picture 247">
            <a:extLst>
              <a:ext uri="{FF2B5EF4-FFF2-40B4-BE49-F238E27FC236}">
                <a16:creationId xmlns:a16="http://schemas.microsoft.com/office/drawing/2014/main" id="{AE10939F-E593-4B43-98FF-4A51C50083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249" name="Picture 248">
            <a:extLst>
              <a:ext uri="{FF2B5EF4-FFF2-40B4-BE49-F238E27FC236}">
                <a16:creationId xmlns:a16="http://schemas.microsoft.com/office/drawing/2014/main" id="{5FBC6B6B-258C-4F02-B8A9-9DA5D5A255B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256" name="Group 255">
            <a:extLst>
              <a:ext uri="{FF2B5EF4-FFF2-40B4-BE49-F238E27FC236}">
                <a16:creationId xmlns:a16="http://schemas.microsoft.com/office/drawing/2014/main" id="{2FD74FF1-89DF-4D77-9D23-9F849968D20D}"/>
              </a:ext>
            </a:extLst>
          </p:cNvPr>
          <p:cNvGrpSpPr/>
          <p:nvPr/>
        </p:nvGrpSpPr>
        <p:grpSpPr>
          <a:xfrm>
            <a:off x="-12043819" y="-839"/>
            <a:ext cx="12192000" cy="6857999"/>
            <a:chOff x="-8778960" y="1501"/>
            <a:chExt cx="12192000" cy="6858000"/>
          </a:xfrm>
        </p:grpSpPr>
        <p:grpSp>
          <p:nvGrpSpPr>
            <p:cNvPr id="257" name="Group 256">
              <a:extLst>
                <a:ext uri="{FF2B5EF4-FFF2-40B4-BE49-F238E27FC236}">
                  <a16:creationId xmlns:a16="http://schemas.microsoft.com/office/drawing/2014/main" id="{B02DBD3F-1F67-4CFC-ABC2-C08320D476FA}"/>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id="{3D57AF0F-94AC-443D-BFE2-7A4BEC8C9FC7}"/>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id="{E5E523FE-6FC5-4933-84D2-FCB70662D65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id="{7BFC06F4-A18E-4B68-A823-690D56671F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id="{47540C59-0F0C-44F7-B657-ABA36FBBF7C3}"/>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62" name="Group 261">
            <a:extLst>
              <a:ext uri="{FF2B5EF4-FFF2-40B4-BE49-F238E27FC236}">
                <a16:creationId xmlns:a16="http://schemas.microsoft.com/office/drawing/2014/main" id="{2060E2A7-0DA5-4AE0-AF77-9DC2BD83FB12}"/>
              </a:ext>
            </a:extLst>
          </p:cNvPr>
          <p:cNvGrpSpPr/>
          <p:nvPr/>
        </p:nvGrpSpPr>
        <p:grpSpPr>
          <a:xfrm>
            <a:off x="-12570482" y="1"/>
            <a:ext cx="12197126" cy="6857999"/>
            <a:chOff x="-8778960" y="1501"/>
            <a:chExt cx="12197126" cy="6858000"/>
          </a:xfrm>
        </p:grpSpPr>
        <p:grpSp>
          <p:nvGrpSpPr>
            <p:cNvPr id="263" name="Group 262">
              <a:extLst>
                <a:ext uri="{FF2B5EF4-FFF2-40B4-BE49-F238E27FC236}">
                  <a16:creationId xmlns:a16="http://schemas.microsoft.com/office/drawing/2014/main" id="{E29EBAC1-9476-4615-9D1F-EBE04F49820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id="{E9DB035F-DD08-42CE-B03D-3B6DB03FF6B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id="{4506379C-C677-4C1D-8333-D4C46FDEF42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id="{BD2FC327-4378-4136-8A67-5571265A71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64" name="TextBox 263">
              <a:extLst>
                <a:ext uri="{FF2B5EF4-FFF2-40B4-BE49-F238E27FC236}">
                  <a16:creationId xmlns:a16="http://schemas.microsoft.com/office/drawing/2014/main" id="{43555BAF-69CC-4261-BABC-BF5A5B2963F1}"/>
                </a:ext>
              </a:extLst>
            </p:cNvPr>
            <p:cNvSpPr txBox="1"/>
            <p:nvPr/>
          </p:nvSpPr>
          <p:spPr>
            <a:xfrm rot="16200000">
              <a:off x="1019688"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68" name="Group 267">
            <a:extLst>
              <a:ext uri="{FF2B5EF4-FFF2-40B4-BE49-F238E27FC236}">
                <a16:creationId xmlns:a16="http://schemas.microsoft.com/office/drawing/2014/main" id="{15F675F5-1C50-4257-989A-74DF2C8C7596}"/>
              </a:ext>
            </a:extLst>
          </p:cNvPr>
          <p:cNvGrpSpPr/>
          <p:nvPr/>
        </p:nvGrpSpPr>
        <p:grpSpPr>
          <a:xfrm>
            <a:off x="-13097145" y="-839"/>
            <a:ext cx="12192000" cy="6857999"/>
            <a:chOff x="-8778960" y="1501"/>
            <a:chExt cx="12192000" cy="6858000"/>
          </a:xfrm>
        </p:grpSpPr>
        <p:grpSp>
          <p:nvGrpSpPr>
            <p:cNvPr id="269" name="Group 268">
              <a:extLst>
                <a:ext uri="{FF2B5EF4-FFF2-40B4-BE49-F238E27FC236}">
                  <a16:creationId xmlns:a16="http://schemas.microsoft.com/office/drawing/2014/main" id="{C57E6763-A8E4-4EC0-A3AA-13FD64177C8E}"/>
                </a:ext>
              </a:extLst>
            </p:cNvPr>
            <p:cNvGrpSpPr/>
            <p:nvPr/>
          </p:nvGrpSpPr>
          <p:grpSpPr>
            <a:xfrm>
              <a:off x="-8778960" y="1501"/>
              <a:ext cx="12192000" cy="6858000"/>
              <a:chOff x="-6809096" y="-124"/>
              <a:chExt cx="12192000" cy="6858000"/>
            </a:xfrm>
          </p:grpSpPr>
          <p:sp>
            <p:nvSpPr>
              <p:cNvPr id="271" name="Rectangle 270">
                <a:extLst>
                  <a:ext uri="{FF2B5EF4-FFF2-40B4-BE49-F238E27FC236}">
                    <a16:creationId xmlns:a16="http://schemas.microsoft.com/office/drawing/2014/main" id="{5E902532-F9F7-4434-B53B-88E278FB165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2" name="Freeform 32">
                <a:extLst>
                  <a:ext uri="{FF2B5EF4-FFF2-40B4-BE49-F238E27FC236}">
                    <a16:creationId xmlns:a16="http://schemas.microsoft.com/office/drawing/2014/main" id="{421E0348-BDA7-44E6-9CC0-14CCB664565C}"/>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3" name="Picture 272">
                <a:extLst>
                  <a:ext uri="{FF2B5EF4-FFF2-40B4-BE49-F238E27FC236}">
                    <a16:creationId xmlns:a16="http://schemas.microsoft.com/office/drawing/2014/main" id="{5C8D4B0F-4E71-4062-A3B3-A80E9AE6EEB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70" name="TextBox 269">
              <a:extLst>
                <a:ext uri="{FF2B5EF4-FFF2-40B4-BE49-F238E27FC236}">
                  <a16:creationId xmlns:a16="http://schemas.microsoft.com/office/drawing/2014/main" id="{10E90854-DAD0-4061-8314-A12DC7F76346}"/>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74" name="Group 273">
            <a:extLst>
              <a:ext uri="{FF2B5EF4-FFF2-40B4-BE49-F238E27FC236}">
                <a16:creationId xmlns:a16="http://schemas.microsoft.com/office/drawing/2014/main" id="{1D5F3DC4-C4E5-47DA-B678-AC34922CF4D0}"/>
              </a:ext>
            </a:extLst>
          </p:cNvPr>
          <p:cNvGrpSpPr/>
          <p:nvPr/>
        </p:nvGrpSpPr>
        <p:grpSpPr>
          <a:xfrm>
            <a:off x="-13627795" y="-839"/>
            <a:ext cx="12232111" cy="6857999"/>
            <a:chOff x="-8778960" y="1501"/>
            <a:chExt cx="12232111" cy="6858000"/>
          </a:xfrm>
        </p:grpSpPr>
        <p:grpSp>
          <p:nvGrpSpPr>
            <p:cNvPr id="275" name="Group 274">
              <a:extLst>
                <a:ext uri="{FF2B5EF4-FFF2-40B4-BE49-F238E27FC236}">
                  <a16:creationId xmlns:a16="http://schemas.microsoft.com/office/drawing/2014/main" id="{32F1719E-07FA-4DA8-A11C-733B66BAD7ED}"/>
                </a:ext>
              </a:extLst>
            </p:cNvPr>
            <p:cNvGrpSpPr/>
            <p:nvPr/>
          </p:nvGrpSpPr>
          <p:grpSpPr>
            <a:xfrm>
              <a:off x="-8778960" y="1501"/>
              <a:ext cx="12192000" cy="6858000"/>
              <a:chOff x="-6809096" y="-124"/>
              <a:chExt cx="12192000" cy="6858000"/>
            </a:xfrm>
          </p:grpSpPr>
          <p:sp>
            <p:nvSpPr>
              <p:cNvPr id="277" name="Rectangle 276">
                <a:extLst>
                  <a:ext uri="{FF2B5EF4-FFF2-40B4-BE49-F238E27FC236}">
                    <a16:creationId xmlns:a16="http://schemas.microsoft.com/office/drawing/2014/main" id="{AA060919-7190-4790-A3A0-0EEE0F870A58}"/>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8" name="Freeform 32">
                <a:extLst>
                  <a:ext uri="{FF2B5EF4-FFF2-40B4-BE49-F238E27FC236}">
                    <a16:creationId xmlns:a16="http://schemas.microsoft.com/office/drawing/2014/main" id="{24E50648-B774-4358-A6E3-F2309922712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9" name="Picture 278">
                <a:extLst>
                  <a:ext uri="{FF2B5EF4-FFF2-40B4-BE49-F238E27FC236}">
                    <a16:creationId xmlns:a16="http://schemas.microsoft.com/office/drawing/2014/main" id="{A82FA6B2-FBEB-41E7-B8D2-4657672AEC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76" name="TextBox 275">
              <a:extLst>
                <a:ext uri="{FF2B5EF4-FFF2-40B4-BE49-F238E27FC236}">
                  <a16:creationId xmlns:a16="http://schemas.microsoft.com/office/drawing/2014/main" id="{1A3E9CEF-F75D-41E7-B696-342DC4077F37}"/>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2" name="Group 11">
            <a:extLst>
              <a:ext uri="{FF2B5EF4-FFF2-40B4-BE49-F238E27FC236}">
                <a16:creationId xmlns:a16="http://schemas.microsoft.com/office/drawing/2014/main" id="{EB347273-A1B2-4BB0-A3E6-EB5203B42E31}"/>
              </a:ext>
            </a:extLst>
          </p:cNvPr>
          <p:cNvGrpSpPr/>
          <p:nvPr/>
        </p:nvGrpSpPr>
        <p:grpSpPr>
          <a:xfrm>
            <a:off x="17339" y="2719642"/>
            <a:ext cx="4546403" cy="3509274"/>
            <a:chOff x="17339" y="2719642"/>
            <a:chExt cx="4546403" cy="3509274"/>
          </a:xfrm>
        </p:grpSpPr>
        <p:sp>
          <p:nvSpPr>
            <p:cNvPr id="300" name="Oval 299">
              <a:extLst>
                <a:ext uri="{FF2B5EF4-FFF2-40B4-BE49-F238E27FC236}">
                  <a16:creationId xmlns:a16="http://schemas.microsoft.com/office/drawing/2014/main" id="{94F90298-8048-4F17-B607-31666B13E30D}"/>
                </a:ext>
              </a:extLst>
            </p:cNvPr>
            <p:cNvSpPr/>
            <p:nvPr/>
          </p:nvSpPr>
          <p:spPr>
            <a:xfrm>
              <a:off x="1089968" y="3451230"/>
              <a:ext cx="2734609" cy="2777686"/>
            </a:xfrm>
            <a:prstGeom prst="ellipse">
              <a:avLst/>
            </a:pr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Title 1">
              <a:extLst>
                <a:ext uri="{FF2B5EF4-FFF2-40B4-BE49-F238E27FC236}">
                  <a16:creationId xmlns:a16="http://schemas.microsoft.com/office/drawing/2014/main" id="{9ED39A86-30EB-4134-B585-88F96F9466EF}"/>
                </a:ext>
              </a:extLst>
            </p:cNvPr>
            <p:cNvSpPr txBox="1">
              <a:spLocks/>
            </p:cNvSpPr>
            <p:nvPr/>
          </p:nvSpPr>
          <p:spPr>
            <a:xfrm>
              <a:off x="1019628" y="3617224"/>
              <a:ext cx="3544114" cy="2289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solidFill>
                    <a:srgbClr val="E29833"/>
                  </a:solidFill>
                  <a:latin typeface="Segoe UI" panose="020B0502040204020203" pitchFamily="34" charset="0"/>
                  <a:cs typeface="Segoe UI" panose="020B0502040204020203" pitchFamily="34" charset="0"/>
                </a:rPr>
                <a:t>11,7%</a:t>
              </a:r>
            </a:p>
          </p:txBody>
        </p:sp>
        <p:sp>
          <p:nvSpPr>
            <p:cNvPr id="182" name="Subtitle 2">
              <a:extLst>
                <a:ext uri="{FF2B5EF4-FFF2-40B4-BE49-F238E27FC236}">
                  <a16:creationId xmlns:a16="http://schemas.microsoft.com/office/drawing/2014/main" id="{F63410F3-3EAE-4888-9CB8-4D0012347B55}"/>
                </a:ext>
              </a:extLst>
            </p:cNvPr>
            <p:cNvSpPr txBox="1">
              <a:spLocks/>
            </p:cNvSpPr>
            <p:nvPr/>
          </p:nvSpPr>
          <p:spPr>
            <a:xfrm>
              <a:off x="782685" y="5367285"/>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id-ID" sz="1400" b="1" noProof="1">
                  <a:solidFill>
                    <a:schemeClr val="bg1"/>
                  </a:solidFill>
                </a:rPr>
                <a:t>Nasabah yang mendaftar</a:t>
              </a:r>
              <a:endParaRPr lang="en-US" sz="1400" b="1" noProof="1">
                <a:solidFill>
                  <a:schemeClr val="bg1"/>
                </a:solidFill>
              </a:endParaRPr>
            </a:p>
            <a:p>
              <a:pPr marL="0" indent="0" algn="ctr">
                <a:lnSpc>
                  <a:spcPct val="100000"/>
                </a:lnSpc>
                <a:spcBef>
                  <a:spcPts val="0"/>
                </a:spcBef>
                <a:spcAft>
                  <a:spcPts val="1200"/>
                </a:spcAft>
                <a:buNone/>
              </a:pPr>
              <a:r>
                <a:rPr lang="id-ID" sz="1400" b="1" noProof="1">
                  <a:solidFill>
                    <a:schemeClr val="bg1"/>
                  </a:solidFill>
                </a:rPr>
                <a:t>deposito</a:t>
              </a:r>
            </a:p>
          </p:txBody>
        </p:sp>
        <p:sp>
          <p:nvSpPr>
            <p:cNvPr id="302" name="Subtitle 2">
              <a:extLst>
                <a:ext uri="{FF2B5EF4-FFF2-40B4-BE49-F238E27FC236}">
                  <a16:creationId xmlns:a16="http://schemas.microsoft.com/office/drawing/2014/main" id="{79E9FDA5-1DB7-45A9-8CBE-C44D98EF0D23}"/>
                </a:ext>
              </a:extLst>
            </p:cNvPr>
            <p:cNvSpPr txBox="1">
              <a:spLocks/>
            </p:cNvSpPr>
            <p:nvPr/>
          </p:nvSpPr>
          <p:spPr>
            <a:xfrm>
              <a:off x="17339" y="4019181"/>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hanya</a:t>
              </a:r>
              <a:endParaRPr lang="id-ID" sz="1400" b="1" noProof="1">
                <a:solidFill>
                  <a:schemeClr val="bg1"/>
                </a:solidFill>
              </a:endParaRPr>
            </a:p>
          </p:txBody>
        </p:sp>
        <p:sp>
          <p:nvSpPr>
            <p:cNvPr id="303" name="Oval 302">
              <a:extLst>
                <a:ext uri="{FF2B5EF4-FFF2-40B4-BE49-F238E27FC236}">
                  <a16:creationId xmlns:a16="http://schemas.microsoft.com/office/drawing/2014/main" id="{8F8767F6-508E-47B6-BDD8-786CF4E3AF65}"/>
                </a:ext>
              </a:extLst>
            </p:cNvPr>
            <p:cNvSpPr/>
            <p:nvPr/>
          </p:nvSpPr>
          <p:spPr>
            <a:xfrm>
              <a:off x="2167858" y="2719642"/>
              <a:ext cx="1403577" cy="1425687"/>
            </a:xfrm>
            <a:prstGeom prst="ellipse">
              <a:avLst/>
            </a:prstGeom>
            <a:solidFill>
              <a:srgbClr val="E29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Subtitle 2">
              <a:extLst>
                <a:ext uri="{FF2B5EF4-FFF2-40B4-BE49-F238E27FC236}">
                  <a16:creationId xmlns:a16="http://schemas.microsoft.com/office/drawing/2014/main" id="{9592D1FD-5415-4EFB-AA16-926958F504D8}"/>
                </a:ext>
              </a:extLst>
            </p:cNvPr>
            <p:cNvSpPr txBox="1">
              <a:spLocks/>
            </p:cNvSpPr>
            <p:nvPr/>
          </p:nvSpPr>
          <p:spPr>
            <a:xfrm>
              <a:off x="1229565" y="3142986"/>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Conversion</a:t>
              </a:r>
            </a:p>
            <a:p>
              <a:pPr marL="0" indent="0" algn="ctr">
                <a:lnSpc>
                  <a:spcPct val="100000"/>
                </a:lnSpc>
                <a:spcBef>
                  <a:spcPts val="0"/>
                </a:spcBef>
                <a:spcAft>
                  <a:spcPts val="1200"/>
                </a:spcAft>
                <a:buNone/>
              </a:pPr>
              <a:r>
                <a:rPr lang="en-US" sz="1400" b="1" noProof="1">
                  <a:solidFill>
                    <a:schemeClr val="bg1"/>
                  </a:solidFill>
                </a:rPr>
                <a:t>Rate</a:t>
              </a:r>
              <a:endParaRPr lang="id-ID" sz="1400" b="1" noProof="1">
                <a:solidFill>
                  <a:schemeClr val="bg1"/>
                </a:solidFill>
              </a:endParaRPr>
            </a:p>
          </p:txBody>
        </p:sp>
      </p:grpSp>
      <p:sp>
        <p:nvSpPr>
          <p:cNvPr id="337" name="TextBox 336">
            <a:extLst>
              <a:ext uri="{FF2B5EF4-FFF2-40B4-BE49-F238E27FC236}">
                <a16:creationId xmlns:a16="http://schemas.microsoft.com/office/drawing/2014/main" id="{27E4CD4F-308E-4DBA-8C1A-34A197190185}"/>
              </a:ext>
            </a:extLst>
          </p:cNvPr>
          <p:cNvSpPr txBox="1"/>
          <p:nvPr/>
        </p:nvSpPr>
        <p:spPr>
          <a:xfrm>
            <a:off x="456171" y="6408279"/>
            <a:ext cx="13202652" cy="307777"/>
          </a:xfrm>
          <a:prstGeom prst="rect">
            <a:avLst/>
          </a:prstGeom>
          <a:noFill/>
        </p:spPr>
        <p:txBody>
          <a:bodyPr wrap="square">
            <a:spAutoFit/>
          </a:bodyPr>
          <a:lstStyle/>
          <a:p>
            <a:r>
              <a:rPr lang="en-US" sz="1400" i="1" dirty="0">
                <a:hlinkClick r:id="rId4"/>
              </a:rPr>
              <a:t>https://kamus.tokopedia.com/d/deposito-berjangka/</a:t>
            </a:r>
            <a:endParaRPr lang="id-ID" sz="1400" i="1" dirty="0"/>
          </a:p>
        </p:txBody>
      </p:sp>
    </p:spTree>
    <p:extLst>
      <p:ext uri="{BB962C8B-B14F-4D97-AF65-F5344CB8AC3E}">
        <p14:creationId xmlns:p14="http://schemas.microsoft.com/office/powerpoint/2010/main" val="28506397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1000"/>
                                        <p:tgtEl>
                                          <p:spTgt spid="164"/>
                                        </p:tgtEl>
                                      </p:cBhvr>
                                    </p:animEffect>
                                    <p:anim calcmode="lin" valueType="num">
                                      <p:cBhvr>
                                        <p:cTn id="29" dur="1000" fill="hold"/>
                                        <p:tgtEl>
                                          <p:spTgt spid="164"/>
                                        </p:tgtEl>
                                        <p:attrNameLst>
                                          <p:attrName>ppt_x</p:attrName>
                                        </p:attrNameLst>
                                      </p:cBhvr>
                                      <p:tavLst>
                                        <p:tav tm="0">
                                          <p:val>
                                            <p:strVal val="#ppt_x"/>
                                          </p:val>
                                        </p:tav>
                                        <p:tav tm="100000">
                                          <p:val>
                                            <p:strVal val="#ppt_x"/>
                                          </p:val>
                                        </p:tav>
                                      </p:tavLst>
                                    </p:anim>
                                    <p:anim calcmode="lin" valueType="num">
                                      <p:cBhvr>
                                        <p:cTn id="30"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82F4C22D-514B-4656-A2FD-6BFC47ACFA03}"/>
              </a:ext>
            </a:extLst>
          </p:cNvPr>
          <p:cNvGrpSpPr/>
          <p:nvPr/>
        </p:nvGrpSpPr>
        <p:grpSpPr>
          <a:xfrm>
            <a:off x="0" y="1"/>
            <a:ext cx="12192000" cy="6857999"/>
            <a:chOff x="-8778960" y="1501"/>
            <a:chExt cx="12192000" cy="6858000"/>
          </a:xfrm>
        </p:grpSpPr>
        <p:grpSp>
          <p:nvGrpSpPr>
            <p:cNvPr id="130" name="Group 129">
              <a:extLst>
                <a:ext uri="{FF2B5EF4-FFF2-40B4-BE49-F238E27FC236}">
                  <a16:creationId xmlns:a16="http://schemas.microsoft.com/office/drawing/2014/main" id="{37E30AFD-0EBB-4EFE-937F-3C307A61C47D}"/>
                </a:ext>
              </a:extLst>
            </p:cNvPr>
            <p:cNvGrpSpPr/>
            <p:nvPr/>
          </p:nvGrpSpPr>
          <p:grpSpPr>
            <a:xfrm>
              <a:off x="-8778960" y="1501"/>
              <a:ext cx="12192000" cy="6858000"/>
              <a:chOff x="-6809096" y="-124"/>
              <a:chExt cx="12192000" cy="6858000"/>
            </a:xfrm>
          </p:grpSpPr>
          <p:sp>
            <p:nvSpPr>
              <p:cNvPr id="132" name="Rectangle 131">
                <a:extLst>
                  <a:ext uri="{FF2B5EF4-FFF2-40B4-BE49-F238E27FC236}">
                    <a16:creationId xmlns:a16="http://schemas.microsoft.com/office/drawing/2014/main" id="{C4BF70CF-C0BC-435A-8554-A226BC90352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3" name="Freeform 32">
                <a:extLst>
                  <a:ext uri="{FF2B5EF4-FFF2-40B4-BE49-F238E27FC236}">
                    <a16:creationId xmlns:a16="http://schemas.microsoft.com/office/drawing/2014/main" id="{27A600A4-3F62-4B53-BA0F-CEE10314CB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4" name="Picture 133">
                <a:extLst>
                  <a:ext uri="{FF2B5EF4-FFF2-40B4-BE49-F238E27FC236}">
                    <a16:creationId xmlns:a16="http://schemas.microsoft.com/office/drawing/2014/main" id="{ED262AFA-6B60-4DC1-A8B7-19EA5EA1FFB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1" name="TextBox 130">
              <a:extLst>
                <a:ext uri="{FF2B5EF4-FFF2-40B4-BE49-F238E27FC236}">
                  <a16:creationId xmlns:a16="http://schemas.microsoft.com/office/drawing/2014/main" id="{DF69AEC4-5FD5-4632-9ACD-B6EE89288AB0}"/>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58" name="Group 57">
            <a:extLst>
              <a:ext uri="{FF2B5EF4-FFF2-40B4-BE49-F238E27FC236}">
                <a16:creationId xmlns:a16="http://schemas.microsoft.com/office/drawing/2014/main" id="{B0F0791F-78AE-4D7F-BD02-2695E2943CB9}"/>
              </a:ext>
            </a:extLst>
          </p:cNvPr>
          <p:cNvGrpSpPr/>
          <p:nvPr/>
        </p:nvGrpSpPr>
        <p:grpSpPr>
          <a:xfrm>
            <a:off x="6532623" y="495745"/>
            <a:ext cx="4145118" cy="1209883"/>
            <a:chOff x="3848264" y="1747554"/>
            <a:chExt cx="4145118" cy="1209883"/>
          </a:xfrm>
        </p:grpSpPr>
        <p:grpSp>
          <p:nvGrpSpPr>
            <p:cNvPr id="59" name="Group 58">
              <a:extLst>
                <a:ext uri="{FF2B5EF4-FFF2-40B4-BE49-F238E27FC236}">
                  <a16:creationId xmlns:a16="http://schemas.microsoft.com/office/drawing/2014/main" id="{57A52855-36DF-4A7F-8694-CAE9E4A7067B}"/>
                </a:ext>
              </a:extLst>
            </p:cNvPr>
            <p:cNvGrpSpPr/>
            <p:nvPr/>
          </p:nvGrpSpPr>
          <p:grpSpPr>
            <a:xfrm>
              <a:off x="3848264" y="2309002"/>
              <a:ext cx="4145118" cy="648435"/>
              <a:chOff x="6767689" y="1451890"/>
              <a:chExt cx="7353162" cy="1393391"/>
            </a:xfrm>
          </p:grpSpPr>
          <p:cxnSp>
            <p:nvCxnSpPr>
              <p:cNvPr id="61" name="Straight Connector 60">
                <a:extLst>
                  <a:ext uri="{FF2B5EF4-FFF2-40B4-BE49-F238E27FC236}">
                    <a16:creationId xmlns:a16="http://schemas.microsoft.com/office/drawing/2014/main" id="{B9363BD9-7033-49D0-A551-BC39BF851BA3}"/>
                  </a:ext>
                </a:extLst>
              </p:cNvPr>
              <p:cNvCxnSpPr/>
              <p:nvPr/>
            </p:nvCxnSpPr>
            <p:spPr>
              <a:xfrm flipV="1">
                <a:off x="6767689" y="1451890"/>
                <a:ext cx="938714" cy="1393391"/>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0AE93D7-2107-476D-8E9F-2C6A170EBF6E}"/>
                  </a:ext>
                </a:extLst>
              </p:cNvPr>
              <p:cNvCxnSpPr/>
              <p:nvPr/>
            </p:nvCxnSpPr>
            <p:spPr>
              <a:xfrm>
                <a:off x="7698780" y="1467129"/>
                <a:ext cx="6422071"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AE7DCB25-DEA8-45B4-B52D-3DA5C5A3C34A}"/>
                </a:ext>
              </a:extLst>
            </p:cNvPr>
            <p:cNvSpPr/>
            <p:nvPr/>
          </p:nvSpPr>
          <p:spPr>
            <a:xfrm>
              <a:off x="5689166" y="1747554"/>
              <a:ext cx="965009"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PROS</a:t>
              </a:r>
            </a:p>
          </p:txBody>
        </p:sp>
      </p:grpSp>
      <p:grpSp>
        <p:nvGrpSpPr>
          <p:cNvPr id="63" name="Group 62">
            <a:extLst>
              <a:ext uri="{FF2B5EF4-FFF2-40B4-BE49-F238E27FC236}">
                <a16:creationId xmlns:a16="http://schemas.microsoft.com/office/drawing/2014/main" id="{262A576C-3F46-45E6-B716-891A3036B3B4}"/>
              </a:ext>
            </a:extLst>
          </p:cNvPr>
          <p:cNvGrpSpPr/>
          <p:nvPr/>
        </p:nvGrpSpPr>
        <p:grpSpPr>
          <a:xfrm>
            <a:off x="787548" y="1357585"/>
            <a:ext cx="4249093" cy="816088"/>
            <a:chOff x="3164714" y="1253834"/>
            <a:chExt cx="4249093" cy="816088"/>
          </a:xfrm>
        </p:grpSpPr>
        <p:grpSp>
          <p:nvGrpSpPr>
            <p:cNvPr id="64" name="Group 63">
              <a:extLst>
                <a:ext uri="{FF2B5EF4-FFF2-40B4-BE49-F238E27FC236}">
                  <a16:creationId xmlns:a16="http://schemas.microsoft.com/office/drawing/2014/main" id="{628C8C7D-B073-4E60-889C-B83091778CB0}"/>
                </a:ext>
              </a:extLst>
            </p:cNvPr>
            <p:cNvGrpSpPr/>
            <p:nvPr/>
          </p:nvGrpSpPr>
          <p:grpSpPr>
            <a:xfrm>
              <a:off x="3164714" y="1806332"/>
              <a:ext cx="4249093" cy="263590"/>
              <a:chOff x="5555117" y="371726"/>
              <a:chExt cx="7537608" cy="566416"/>
            </a:xfrm>
          </p:grpSpPr>
          <p:cxnSp>
            <p:nvCxnSpPr>
              <p:cNvPr id="66" name="Straight Connector 65">
                <a:extLst>
                  <a:ext uri="{FF2B5EF4-FFF2-40B4-BE49-F238E27FC236}">
                    <a16:creationId xmlns:a16="http://schemas.microsoft.com/office/drawing/2014/main" id="{19552D2B-4F6A-4EEB-970B-C3F75DC04323}"/>
                  </a:ext>
                </a:extLst>
              </p:cNvPr>
              <p:cNvCxnSpPr>
                <a:cxnSpLocks/>
              </p:cNvCxnSpPr>
              <p:nvPr/>
            </p:nvCxnSpPr>
            <p:spPr>
              <a:xfrm>
                <a:off x="11935439" y="371726"/>
                <a:ext cx="1157286" cy="566416"/>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773819-8106-4C52-BB74-948DDA2094B7}"/>
                  </a:ext>
                </a:extLst>
              </p:cNvPr>
              <p:cNvCxnSpPr/>
              <p:nvPr/>
            </p:nvCxnSpPr>
            <p:spPr>
              <a:xfrm>
                <a:off x="5555117" y="371726"/>
                <a:ext cx="6422072"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D69A51F6-08D5-4BA8-8ED2-FD781CEE3E53}"/>
                </a:ext>
              </a:extLst>
            </p:cNvPr>
            <p:cNvSpPr/>
            <p:nvPr/>
          </p:nvSpPr>
          <p:spPr>
            <a:xfrm>
              <a:off x="4459708" y="1253834"/>
              <a:ext cx="1007072"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CONS</a:t>
              </a:r>
            </a:p>
          </p:txBody>
        </p:sp>
      </p:grpSp>
      <p:sp>
        <p:nvSpPr>
          <p:cNvPr id="71" name="TextBox 70">
            <a:extLst>
              <a:ext uri="{FF2B5EF4-FFF2-40B4-BE49-F238E27FC236}">
                <a16:creationId xmlns:a16="http://schemas.microsoft.com/office/drawing/2014/main" id="{317C19A4-BC26-4657-8ED6-609B18229D2C}"/>
              </a:ext>
            </a:extLst>
          </p:cNvPr>
          <p:cNvSpPr txBox="1"/>
          <p:nvPr/>
        </p:nvSpPr>
        <p:spPr>
          <a:xfrm>
            <a:off x="562187" y="2243856"/>
            <a:ext cx="4126665" cy="2554545"/>
          </a:xfrm>
          <a:prstGeom prst="rect">
            <a:avLst/>
          </a:prstGeom>
          <a:noFill/>
          <a:ln w="38100">
            <a:solidFill>
              <a:srgbClr val="C00000"/>
            </a:solidFill>
            <a:prstDash val="lgDash"/>
          </a:ln>
        </p:spPr>
        <p:txBody>
          <a:bodyPr wrap="square" rtlCol="0">
            <a:spAutoFit/>
          </a:bodyPr>
          <a:lstStyle/>
          <a:p>
            <a:pPr marL="285750" indent="-285750">
              <a:buFont typeface="Arial" panose="020B0604020202020204" pitchFamily="34" charset="0"/>
              <a:buChar char="•"/>
            </a:pPr>
            <a:r>
              <a:rPr lang="id-ID" sz="2000" noProof="1"/>
              <a:t>Berkaitan langsung dengan </a:t>
            </a:r>
            <a:r>
              <a:rPr lang="en-US" sz="2000" noProof="1"/>
              <a:t>Cost per Acquisiton</a:t>
            </a:r>
          </a:p>
          <a:p>
            <a:pPr marL="285750" indent="-285750">
              <a:buFont typeface="Arial" panose="020B0604020202020204" pitchFamily="34" charset="0"/>
              <a:buChar char="•"/>
            </a:pPr>
            <a:r>
              <a:rPr lang="en-US" sz="2000" b="1" noProof="1"/>
              <a:t>Cost per Acquisiton</a:t>
            </a:r>
            <a:r>
              <a:rPr lang="en-US" sz="2000" noProof="1"/>
              <a:t> adalah biaya yang dikeluarkan per customer yang sukses convert pada suatu campaign</a:t>
            </a:r>
          </a:p>
          <a:p>
            <a:pPr marL="285750" indent="-285750">
              <a:buFont typeface="Arial" panose="020B0604020202020204" pitchFamily="34" charset="0"/>
              <a:buChar char="•"/>
            </a:pPr>
            <a:r>
              <a:rPr lang="en-US" sz="2000" noProof="1"/>
              <a:t>Biaya telemarketing adalah </a:t>
            </a:r>
            <a:r>
              <a:rPr lang="en-US" sz="2000" b="1" noProof="1"/>
              <a:t>EUR 20 per hour*</a:t>
            </a:r>
          </a:p>
        </p:txBody>
      </p:sp>
      <p:sp>
        <p:nvSpPr>
          <p:cNvPr id="76" name="TextBox 75">
            <a:extLst>
              <a:ext uri="{FF2B5EF4-FFF2-40B4-BE49-F238E27FC236}">
                <a16:creationId xmlns:a16="http://schemas.microsoft.com/office/drawing/2014/main" id="{55812208-AAC5-4856-99E7-1A1BFF6959B0}"/>
              </a:ext>
            </a:extLst>
          </p:cNvPr>
          <p:cNvSpPr txBox="1"/>
          <p:nvPr/>
        </p:nvSpPr>
        <p:spPr>
          <a:xfrm>
            <a:off x="7225162" y="1173470"/>
            <a:ext cx="3553890" cy="1631216"/>
          </a:xfrm>
          <a:prstGeom prst="rect">
            <a:avLst/>
          </a:prstGeom>
          <a:noFill/>
        </p:spPr>
        <p:txBody>
          <a:bodyPr wrap="square">
            <a:spAutoFit/>
          </a:bodyPr>
          <a:lstStyle/>
          <a:p>
            <a:pPr marL="285750" indent="-285750">
              <a:buFont typeface="Arial" panose="020B0604020202020204" pitchFamily="34" charset="0"/>
              <a:buChar char="•"/>
            </a:pPr>
            <a:r>
              <a:rPr lang="en-US" sz="2000" noProof="1"/>
              <a:t>Cara paling efektif dibandingkan metode lain seperti : </a:t>
            </a:r>
            <a:r>
              <a:rPr lang="en-US" sz="2000" b="0" i="0" dirty="0">
                <a:effectLst/>
                <a:latin typeface="Inter"/>
              </a:rPr>
              <a:t>email marketing, advertisements, atau digital marketing.</a:t>
            </a:r>
            <a:endParaRPr lang="en-US" sz="2000" noProof="1"/>
          </a:p>
        </p:txBody>
      </p:sp>
      <p:sp>
        <p:nvSpPr>
          <p:cNvPr id="78" name="TextBox 77">
            <a:extLst>
              <a:ext uri="{FF2B5EF4-FFF2-40B4-BE49-F238E27FC236}">
                <a16:creationId xmlns:a16="http://schemas.microsoft.com/office/drawing/2014/main" id="{B2C0AEAE-ADC7-49F8-9406-8A6E513CB55B}"/>
              </a:ext>
            </a:extLst>
          </p:cNvPr>
          <p:cNvSpPr txBox="1"/>
          <p:nvPr/>
        </p:nvSpPr>
        <p:spPr>
          <a:xfrm>
            <a:off x="5106242" y="4925294"/>
            <a:ext cx="5978791" cy="1015663"/>
          </a:xfrm>
          <a:prstGeom prst="rect">
            <a:avLst/>
          </a:prstGeom>
          <a:noFill/>
        </p:spPr>
        <p:txBody>
          <a:bodyPr wrap="square">
            <a:spAutoFit/>
          </a:bodyPr>
          <a:lstStyle/>
          <a:p>
            <a:r>
              <a:rPr lang="en-US" sz="2000" noProof="1"/>
              <a:t>Tim marketing perlu memilih </a:t>
            </a:r>
            <a:r>
              <a:rPr lang="en-US" sz="2000" b="1" noProof="1"/>
              <a:t>target nasabah yang tepat</a:t>
            </a:r>
            <a:r>
              <a:rPr lang="en-US" sz="2000" noProof="1"/>
              <a:t> untuk dihubungi sehingga dapat </a:t>
            </a:r>
            <a:r>
              <a:rPr lang="en-US" sz="2000" b="1" noProof="1"/>
              <a:t>menurunkan cost marketing.</a:t>
            </a:r>
            <a:endParaRPr lang="id-ID" sz="2000" b="1" noProof="1"/>
          </a:p>
        </p:txBody>
      </p:sp>
      <p:sp>
        <p:nvSpPr>
          <p:cNvPr id="17" name="Arrow: Bent-Up 16">
            <a:extLst>
              <a:ext uri="{FF2B5EF4-FFF2-40B4-BE49-F238E27FC236}">
                <a16:creationId xmlns:a16="http://schemas.microsoft.com/office/drawing/2014/main" id="{0FB89A28-FF04-4420-AC22-6F4772213FF6}"/>
              </a:ext>
            </a:extLst>
          </p:cNvPr>
          <p:cNvSpPr/>
          <p:nvPr/>
        </p:nvSpPr>
        <p:spPr>
          <a:xfrm rot="5400000">
            <a:off x="3219457" y="4314077"/>
            <a:ext cx="875832" cy="2142590"/>
          </a:xfrm>
          <a:prstGeom prst="bentUpArrow">
            <a:avLst>
              <a:gd name="adj1" fmla="val 6900"/>
              <a:gd name="adj2" fmla="val 37865"/>
              <a:gd name="adj3" fmla="val 23793"/>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35" name="Picture 134">
            <a:extLst>
              <a:ext uri="{FF2B5EF4-FFF2-40B4-BE49-F238E27FC236}">
                <a16:creationId xmlns:a16="http://schemas.microsoft.com/office/drawing/2014/main" id="{ACA2A92F-0646-448E-A7CD-2E7FCACCEAF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36" name="Picture 135">
            <a:extLst>
              <a:ext uri="{FF2B5EF4-FFF2-40B4-BE49-F238E27FC236}">
                <a16:creationId xmlns:a16="http://schemas.microsoft.com/office/drawing/2014/main" id="{642620D4-D3AC-4976-A786-542246A1393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137" name="Picture 136">
            <a:extLst>
              <a:ext uri="{FF2B5EF4-FFF2-40B4-BE49-F238E27FC236}">
                <a16:creationId xmlns:a16="http://schemas.microsoft.com/office/drawing/2014/main" id="{E33BDB55-14F5-41C6-B150-B5BC752F55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38" name="Picture 137">
            <a:extLst>
              <a:ext uri="{FF2B5EF4-FFF2-40B4-BE49-F238E27FC236}">
                <a16:creationId xmlns:a16="http://schemas.microsoft.com/office/drawing/2014/main" id="{27895DAD-BA0C-4093-9571-9BADC0C1FF0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39" name="Picture 138">
            <a:extLst>
              <a:ext uri="{FF2B5EF4-FFF2-40B4-BE49-F238E27FC236}">
                <a16:creationId xmlns:a16="http://schemas.microsoft.com/office/drawing/2014/main" id="{EDE5D250-1AA1-4FB4-A084-AAF843E3CE2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140" name="Picture 139">
            <a:extLst>
              <a:ext uri="{FF2B5EF4-FFF2-40B4-BE49-F238E27FC236}">
                <a16:creationId xmlns:a16="http://schemas.microsoft.com/office/drawing/2014/main" id="{25F24C92-A450-4829-81D9-3456CCBC43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141" name="Picture 140">
            <a:extLst>
              <a:ext uri="{FF2B5EF4-FFF2-40B4-BE49-F238E27FC236}">
                <a16:creationId xmlns:a16="http://schemas.microsoft.com/office/drawing/2014/main" id="{F699DED5-C7A4-439E-8F53-8F85D602F9D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142" name="Picture 141">
            <a:extLst>
              <a:ext uri="{FF2B5EF4-FFF2-40B4-BE49-F238E27FC236}">
                <a16:creationId xmlns:a16="http://schemas.microsoft.com/office/drawing/2014/main" id="{2A2E2879-CC59-45DB-B3F2-FDADFE577C9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143" name="Group 142">
            <a:extLst>
              <a:ext uri="{FF2B5EF4-FFF2-40B4-BE49-F238E27FC236}">
                <a16:creationId xmlns:a16="http://schemas.microsoft.com/office/drawing/2014/main" id="{AF24C0CA-1F94-43EC-8B4F-4085A5560A00}"/>
              </a:ext>
            </a:extLst>
          </p:cNvPr>
          <p:cNvGrpSpPr/>
          <p:nvPr/>
        </p:nvGrpSpPr>
        <p:grpSpPr>
          <a:xfrm>
            <a:off x="-12043819" y="-839"/>
            <a:ext cx="12192000" cy="6857999"/>
            <a:chOff x="-8778960" y="1501"/>
            <a:chExt cx="12192000" cy="6858000"/>
          </a:xfrm>
        </p:grpSpPr>
        <p:grpSp>
          <p:nvGrpSpPr>
            <p:cNvPr id="144" name="Group 143">
              <a:extLst>
                <a:ext uri="{FF2B5EF4-FFF2-40B4-BE49-F238E27FC236}">
                  <a16:creationId xmlns:a16="http://schemas.microsoft.com/office/drawing/2014/main" id="{32AC825A-C033-43F5-AABC-97A3694D8431}"/>
                </a:ext>
              </a:extLst>
            </p:cNvPr>
            <p:cNvGrpSpPr/>
            <p:nvPr/>
          </p:nvGrpSpPr>
          <p:grpSpPr>
            <a:xfrm>
              <a:off x="-8778960" y="1501"/>
              <a:ext cx="12192000" cy="6858000"/>
              <a:chOff x="-6809096" y="-124"/>
              <a:chExt cx="12192000" cy="6858000"/>
            </a:xfrm>
          </p:grpSpPr>
          <p:sp>
            <p:nvSpPr>
              <p:cNvPr id="146" name="Rectangle 145">
                <a:extLst>
                  <a:ext uri="{FF2B5EF4-FFF2-40B4-BE49-F238E27FC236}">
                    <a16:creationId xmlns:a16="http://schemas.microsoft.com/office/drawing/2014/main" id="{685845C5-ED53-4056-A235-865B62D8F05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7" name="Freeform 32">
                <a:extLst>
                  <a:ext uri="{FF2B5EF4-FFF2-40B4-BE49-F238E27FC236}">
                    <a16:creationId xmlns:a16="http://schemas.microsoft.com/office/drawing/2014/main" id="{C40E1C1E-8E39-4100-8C77-9369C801C49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8" name="Picture 147">
                <a:extLst>
                  <a:ext uri="{FF2B5EF4-FFF2-40B4-BE49-F238E27FC236}">
                    <a16:creationId xmlns:a16="http://schemas.microsoft.com/office/drawing/2014/main" id="{EE8AA64B-3FB5-4352-A68C-24588067746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5" name="TextBox 144">
              <a:extLst>
                <a:ext uri="{FF2B5EF4-FFF2-40B4-BE49-F238E27FC236}">
                  <a16:creationId xmlns:a16="http://schemas.microsoft.com/office/drawing/2014/main" id="{CD7D5A8A-FBBE-435E-B219-2F0AF3048D1E}"/>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49" name="Group 148">
            <a:extLst>
              <a:ext uri="{FF2B5EF4-FFF2-40B4-BE49-F238E27FC236}">
                <a16:creationId xmlns:a16="http://schemas.microsoft.com/office/drawing/2014/main" id="{07FC180A-6600-4031-8594-2A43A570CEB2}"/>
              </a:ext>
            </a:extLst>
          </p:cNvPr>
          <p:cNvGrpSpPr/>
          <p:nvPr/>
        </p:nvGrpSpPr>
        <p:grpSpPr>
          <a:xfrm>
            <a:off x="-12570482" y="1"/>
            <a:ext cx="12192000" cy="6857999"/>
            <a:chOff x="-8778960" y="1501"/>
            <a:chExt cx="12192000" cy="6858000"/>
          </a:xfrm>
        </p:grpSpPr>
        <p:grpSp>
          <p:nvGrpSpPr>
            <p:cNvPr id="150" name="Group 149">
              <a:extLst>
                <a:ext uri="{FF2B5EF4-FFF2-40B4-BE49-F238E27FC236}">
                  <a16:creationId xmlns:a16="http://schemas.microsoft.com/office/drawing/2014/main" id="{9643429B-7E73-4307-ACC8-78F06BDFF519}"/>
                </a:ext>
              </a:extLst>
            </p:cNvPr>
            <p:cNvGrpSpPr/>
            <p:nvPr/>
          </p:nvGrpSpPr>
          <p:grpSpPr>
            <a:xfrm>
              <a:off x="-8778960" y="1501"/>
              <a:ext cx="12192000" cy="6858000"/>
              <a:chOff x="-6809096" y="-124"/>
              <a:chExt cx="12192000" cy="6858000"/>
            </a:xfrm>
          </p:grpSpPr>
          <p:sp>
            <p:nvSpPr>
              <p:cNvPr id="152" name="Rectangle 151">
                <a:extLst>
                  <a:ext uri="{FF2B5EF4-FFF2-40B4-BE49-F238E27FC236}">
                    <a16:creationId xmlns:a16="http://schemas.microsoft.com/office/drawing/2014/main" id="{BB09CB66-C19A-4712-8DFB-641905E2E6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3" name="Freeform 32">
                <a:extLst>
                  <a:ext uri="{FF2B5EF4-FFF2-40B4-BE49-F238E27FC236}">
                    <a16:creationId xmlns:a16="http://schemas.microsoft.com/office/drawing/2014/main" id="{DB134F1D-5DC6-4B2E-A226-BAA05A8C6FA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4" name="Picture 153">
                <a:extLst>
                  <a:ext uri="{FF2B5EF4-FFF2-40B4-BE49-F238E27FC236}">
                    <a16:creationId xmlns:a16="http://schemas.microsoft.com/office/drawing/2014/main" id="{2D4E80CD-EE9E-4982-93D3-C9896ED725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1" name="TextBox 150">
              <a:extLst>
                <a:ext uri="{FF2B5EF4-FFF2-40B4-BE49-F238E27FC236}">
                  <a16:creationId xmlns:a16="http://schemas.microsoft.com/office/drawing/2014/main" id="{01044378-E3E2-41DB-867E-3D4FA5D9B996}"/>
                </a:ext>
              </a:extLst>
            </p:cNvPr>
            <p:cNvSpPr txBox="1"/>
            <p:nvPr/>
          </p:nvSpPr>
          <p:spPr>
            <a:xfrm rot="16200000">
              <a:off x="997346" y="2418755"/>
              <a:ext cx="4320077"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55" name="Group 154">
            <a:extLst>
              <a:ext uri="{FF2B5EF4-FFF2-40B4-BE49-F238E27FC236}">
                <a16:creationId xmlns:a16="http://schemas.microsoft.com/office/drawing/2014/main" id="{B42700EE-C42B-455C-8F64-4303D1C4D91F}"/>
              </a:ext>
            </a:extLst>
          </p:cNvPr>
          <p:cNvGrpSpPr/>
          <p:nvPr/>
        </p:nvGrpSpPr>
        <p:grpSpPr>
          <a:xfrm>
            <a:off x="-13097145" y="-839"/>
            <a:ext cx="12192000" cy="6857999"/>
            <a:chOff x="-8778960" y="1501"/>
            <a:chExt cx="12192000" cy="6858000"/>
          </a:xfrm>
        </p:grpSpPr>
        <p:grpSp>
          <p:nvGrpSpPr>
            <p:cNvPr id="156" name="Group 155">
              <a:extLst>
                <a:ext uri="{FF2B5EF4-FFF2-40B4-BE49-F238E27FC236}">
                  <a16:creationId xmlns:a16="http://schemas.microsoft.com/office/drawing/2014/main" id="{D2CDF7AB-CB85-4D21-91EF-6AF32970F27A}"/>
                </a:ext>
              </a:extLst>
            </p:cNvPr>
            <p:cNvGrpSpPr/>
            <p:nvPr/>
          </p:nvGrpSpPr>
          <p:grpSpPr>
            <a:xfrm>
              <a:off x="-8778960" y="1501"/>
              <a:ext cx="12192000" cy="6858000"/>
              <a:chOff x="-6809096" y="-124"/>
              <a:chExt cx="12192000" cy="6858000"/>
            </a:xfrm>
          </p:grpSpPr>
          <p:sp>
            <p:nvSpPr>
              <p:cNvPr id="158" name="Rectangle 157">
                <a:extLst>
                  <a:ext uri="{FF2B5EF4-FFF2-40B4-BE49-F238E27FC236}">
                    <a16:creationId xmlns:a16="http://schemas.microsoft.com/office/drawing/2014/main" id="{865D5062-95F0-43BB-AF89-27ADE4E2500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0" name="Freeform 32">
                <a:extLst>
                  <a:ext uri="{FF2B5EF4-FFF2-40B4-BE49-F238E27FC236}">
                    <a16:creationId xmlns:a16="http://schemas.microsoft.com/office/drawing/2014/main" id="{592FF4DE-8AED-4185-9C5E-BBA8E35F044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1" name="Picture 160">
                <a:extLst>
                  <a:ext uri="{FF2B5EF4-FFF2-40B4-BE49-F238E27FC236}">
                    <a16:creationId xmlns:a16="http://schemas.microsoft.com/office/drawing/2014/main" id="{F627C5C6-B4DB-4411-A1F7-84D97AFE416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7" name="TextBox 156">
              <a:extLst>
                <a:ext uri="{FF2B5EF4-FFF2-40B4-BE49-F238E27FC236}">
                  <a16:creationId xmlns:a16="http://schemas.microsoft.com/office/drawing/2014/main" id="{32F42B59-E3A6-40FE-B776-5FBFC52AB816}"/>
                </a:ext>
              </a:extLst>
            </p:cNvPr>
            <p:cNvSpPr txBox="1"/>
            <p:nvPr/>
          </p:nvSpPr>
          <p:spPr>
            <a:xfrm rot="16200000">
              <a:off x="990393" y="2415282"/>
              <a:ext cx="4311096" cy="477054"/>
            </a:xfrm>
            <a:prstGeom prst="rect">
              <a:avLst/>
            </a:prstGeom>
            <a:noFill/>
            <a:ln>
              <a:noFill/>
            </a:ln>
          </p:spPr>
          <p:txBody>
            <a:bodyPr wrap="square" rtlCol="0">
              <a:spAutoFit/>
            </a:bodyPr>
            <a:lstStyle/>
            <a:p>
              <a:pPr algn="ctr"/>
              <a:r>
                <a:rPr lang="en-GB" sz="2500" b="1" dirty="0">
                  <a:solidFill>
                    <a:schemeClr val="bg1"/>
                  </a:solidFill>
                </a:rPr>
                <a:t>Modeling and Evaluation</a:t>
              </a:r>
            </a:p>
          </p:txBody>
        </p:sp>
      </p:grpSp>
      <p:grpSp>
        <p:nvGrpSpPr>
          <p:cNvPr id="162" name="Group 161">
            <a:extLst>
              <a:ext uri="{FF2B5EF4-FFF2-40B4-BE49-F238E27FC236}">
                <a16:creationId xmlns:a16="http://schemas.microsoft.com/office/drawing/2014/main" id="{BC302912-4232-4A27-9A5E-5BF5CE6B67EC}"/>
              </a:ext>
            </a:extLst>
          </p:cNvPr>
          <p:cNvGrpSpPr/>
          <p:nvPr/>
        </p:nvGrpSpPr>
        <p:grpSpPr>
          <a:xfrm>
            <a:off x="-13627795" y="-839"/>
            <a:ext cx="12232111" cy="6857999"/>
            <a:chOff x="-8778960" y="1501"/>
            <a:chExt cx="12232111" cy="6858000"/>
          </a:xfrm>
        </p:grpSpPr>
        <p:grpSp>
          <p:nvGrpSpPr>
            <p:cNvPr id="163" name="Group 162">
              <a:extLst>
                <a:ext uri="{FF2B5EF4-FFF2-40B4-BE49-F238E27FC236}">
                  <a16:creationId xmlns:a16="http://schemas.microsoft.com/office/drawing/2014/main" id="{4632F76B-5623-4DC8-B1D7-428FB882DDED}"/>
                </a:ext>
              </a:extLst>
            </p:cNvPr>
            <p:cNvGrpSpPr/>
            <p:nvPr/>
          </p:nvGrpSpPr>
          <p:grpSpPr>
            <a:xfrm>
              <a:off x="-8778960" y="1501"/>
              <a:ext cx="12192000" cy="6858000"/>
              <a:chOff x="-6809096" y="-124"/>
              <a:chExt cx="12192000" cy="6858000"/>
            </a:xfrm>
          </p:grpSpPr>
          <p:sp>
            <p:nvSpPr>
              <p:cNvPr id="165" name="Rectangle 164">
                <a:extLst>
                  <a:ext uri="{FF2B5EF4-FFF2-40B4-BE49-F238E27FC236}">
                    <a16:creationId xmlns:a16="http://schemas.microsoft.com/office/drawing/2014/main" id="{1A755935-CC74-4119-8455-5E05E29F79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6" name="Freeform 32">
                <a:extLst>
                  <a:ext uri="{FF2B5EF4-FFF2-40B4-BE49-F238E27FC236}">
                    <a16:creationId xmlns:a16="http://schemas.microsoft.com/office/drawing/2014/main" id="{5A8DF41F-F634-4241-802F-2562D38CCD3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7" name="Picture 166">
                <a:extLst>
                  <a:ext uri="{FF2B5EF4-FFF2-40B4-BE49-F238E27FC236}">
                    <a16:creationId xmlns:a16="http://schemas.microsoft.com/office/drawing/2014/main" id="{7AF86F28-96B9-4782-B238-3B0E0D587D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64" name="TextBox 163">
              <a:extLst>
                <a:ext uri="{FF2B5EF4-FFF2-40B4-BE49-F238E27FC236}">
                  <a16:creationId xmlns:a16="http://schemas.microsoft.com/office/drawing/2014/main" id="{F30046F7-6E37-4609-BAD3-E9B8D5ED8425}"/>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68" name="TextBox 167">
            <a:extLst>
              <a:ext uri="{FF2B5EF4-FFF2-40B4-BE49-F238E27FC236}">
                <a16:creationId xmlns:a16="http://schemas.microsoft.com/office/drawing/2014/main" id="{DDD12B3B-738B-4413-B6FA-A5ED4AF298A3}"/>
              </a:ext>
            </a:extLst>
          </p:cNvPr>
          <p:cNvSpPr txBox="1"/>
          <p:nvPr/>
        </p:nvSpPr>
        <p:spPr>
          <a:xfrm>
            <a:off x="456171" y="6408279"/>
            <a:ext cx="13202652" cy="276999"/>
          </a:xfrm>
          <a:prstGeom prst="rect">
            <a:avLst/>
          </a:prstGeom>
          <a:noFill/>
        </p:spPr>
        <p:txBody>
          <a:bodyPr wrap="square">
            <a:spAutoFit/>
          </a:bodyPr>
          <a:lstStyle/>
          <a:p>
            <a:r>
              <a:rPr lang="en-US" sz="1200" b="0" i="0" u="none" strike="noStrike" dirty="0">
                <a:solidFill>
                  <a:srgbClr val="000000"/>
                </a:solidFill>
                <a:effectLst/>
                <a:latin typeface="Calibri" panose="020F0502020204030204" pitchFamily="34" charset="0"/>
              </a:rPr>
              <a:t>*</a:t>
            </a:r>
            <a:r>
              <a:rPr lang="id-ID" sz="1200" b="0" i="0" u="none" strike="noStrike">
                <a:solidFill>
                  <a:srgbClr val="000000"/>
                </a:solidFill>
                <a:effectLst/>
                <a:latin typeface="Calibri" panose="020F0502020204030204" pitchFamily="34" charset="0"/>
              </a:rPr>
              <a:t>https</a:t>
            </a:r>
            <a:r>
              <a:rPr lang="id-ID" sz="1200" b="0" i="0" u="none" strike="noStrike" dirty="0">
                <a:solidFill>
                  <a:srgbClr val="000000"/>
                </a:solidFill>
                <a:effectLst/>
                <a:latin typeface="Calibri" panose="020F0502020204030204" pitchFamily="34" charset="0"/>
              </a:rPr>
              <a:t>://www.magellan-solutions.com/blog/call-center-pricing/</a:t>
            </a:r>
            <a:r>
              <a:rPr lang="id-ID" sz="1050" dirty="0"/>
              <a:t> </a:t>
            </a:r>
          </a:p>
        </p:txBody>
      </p:sp>
      <p:grpSp>
        <p:nvGrpSpPr>
          <p:cNvPr id="169" name="Group 168">
            <a:extLst>
              <a:ext uri="{FF2B5EF4-FFF2-40B4-BE49-F238E27FC236}">
                <a16:creationId xmlns:a16="http://schemas.microsoft.com/office/drawing/2014/main" id="{C515B995-8593-4432-A965-98D1CC70B3BB}"/>
              </a:ext>
            </a:extLst>
          </p:cNvPr>
          <p:cNvGrpSpPr/>
          <p:nvPr/>
        </p:nvGrpSpPr>
        <p:grpSpPr>
          <a:xfrm>
            <a:off x="5001925" y="2287310"/>
            <a:ext cx="2263903" cy="611220"/>
            <a:chOff x="444524" y="286538"/>
            <a:chExt cx="5148530" cy="611220"/>
          </a:xfrm>
        </p:grpSpPr>
        <p:sp>
          <p:nvSpPr>
            <p:cNvPr id="170" name="Rectangle 169">
              <a:extLst>
                <a:ext uri="{FF2B5EF4-FFF2-40B4-BE49-F238E27FC236}">
                  <a16:creationId xmlns:a16="http://schemas.microsoft.com/office/drawing/2014/main" id="{E3F9F79E-FE3F-4BB3-B1C0-AA3DD71C79AB}"/>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8BC9E541-A531-4502-9067-F05156A3AD8F}"/>
                </a:ext>
              </a:extLst>
            </p:cNvPr>
            <p:cNvSpPr/>
            <p:nvPr/>
          </p:nvSpPr>
          <p:spPr>
            <a:xfrm>
              <a:off x="584659" y="343759"/>
              <a:ext cx="5008395" cy="369332"/>
            </a:xfrm>
            <a:prstGeom prst="rect">
              <a:avLst/>
            </a:prstGeom>
          </p:spPr>
          <p:txBody>
            <a:bodyPr wrap="square">
              <a:spAutoFit/>
            </a:bodyPr>
            <a:lstStyle/>
            <a:p>
              <a:r>
                <a:rPr lang="en-US" b="1" dirty="0">
                  <a:solidFill>
                    <a:srgbClr val="EE9D32"/>
                  </a:solidFill>
                  <a:cs typeface="Times New Roman" panose="02020603050405020304" pitchFamily="18" charset="0"/>
                </a:rPr>
                <a:t>Problem Statements</a:t>
              </a:r>
              <a:endParaRPr lang="en-US" dirty="0">
                <a:solidFill>
                  <a:schemeClr val="bg1">
                    <a:lumMod val="65000"/>
                  </a:schemeClr>
                </a:solidFill>
              </a:endParaRPr>
            </a:p>
          </p:txBody>
        </p:sp>
      </p:grpSp>
      <p:grpSp>
        <p:nvGrpSpPr>
          <p:cNvPr id="175" name="Group 174">
            <a:extLst>
              <a:ext uri="{FF2B5EF4-FFF2-40B4-BE49-F238E27FC236}">
                <a16:creationId xmlns:a16="http://schemas.microsoft.com/office/drawing/2014/main" id="{C72F7669-B0FB-4420-960B-9CAC76BE0D90}"/>
              </a:ext>
            </a:extLst>
          </p:cNvPr>
          <p:cNvGrpSpPr/>
          <p:nvPr/>
        </p:nvGrpSpPr>
        <p:grpSpPr>
          <a:xfrm>
            <a:off x="4915385" y="1572921"/>
            <a:ext cx="2268145" cy="2228286"/>
            <a:chOff x="7517443" y="274196"/>
            <a:chExt cx="2335263" cy="2334868"/>
          </a:xfrm>
        </p:grpSpPr>
        <p:sp>
          <p:nvSpPr>
            <p:cNvPr id="176" name="Oval 175">
              <a:extLst>
                <a:ext uri="{FF2B5EF4-FFF2-40B4-BE49-F238E27FC236}">
                  <a16:creationId xmlns:a16="http://schemas.microsoft.com/office/drawing/2014/main" id="{58A8DFA2-EAA2-4901-BC5D-DAD1B3464011}"/>
                </a:ext>
              </a:extLst>
            </p:cNvPr>
            <p:cNvSpPr/>
            <p:nvPr/>
          </p:nvSpPr>
          <p:spPr>
            <a:xfrm>
              <a:off x="7517443" y="274196"/>
              <a:ext cx="2334868" cy="2334868"/>
            </a:xfrm>
            <a:prstGeom prst="ellipse">
              <a:avLst/>
            </a:prstGeom>
            <a:solidFill>
              <a:schemeClr val="bg1"/>
            </a:solidFill>
            <a:ln w="381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7" name="Rectangle 176">
              <a:extLst>
                <a:ext uri="{FF2B5EF4-FFF2-40B4-BE49-F238E27FC236}">
                  <a16:creationId xmlns:a16="http://schemas.microsoft.com/office/drawing/2014/main" id="{DE296341-78C0-4A2E-945E-F7DE9C1BBF9D}"/>
                </a:ext>
              </a:extLst>
            </p:cNvPr>
            <p:cNvSpPr/>
            <p:nvPr/>
          </p:nvSpPr>
          <p:spPr>
            <a:xfrm>
              <a:off x="7545639" y="1045895"/>
              <a:ext cx="2307067" cy="830997"/>
            </a:xfrm>
            <a:prstGeom prst="rect">
              <a:avLst/>
            </a:prstGeom>
            <a:noFill/>
          </p:spPr>
          <p:txBody>
            <a:bodyPr wrap="square" lIns="91440" tIns="45720" rIns="91440" bIns="45720">
              <a:spAutoFit/>
            </a:bodyPr>
            <a:lstStyle/>
            <a:p>
              <a:pPr algn="ctr"/>
              <a:r>
                <a:rPr lang="en-US" sz="2400" b="1" dirty="0">
                  <a:ln w="0"/>
                  <a:solidFill>
                    <a:srgbClr val="EE9D32"/>
                  </a:solidFill>
                  <a:effectLst>
                    <a:outerShdw blurRad="38100" dist="25400" dir="5400000" algn="ctr" rotWithShape="0">
                      <a:srgbClr val="6E747A">
                        <a:alpha val="43000"/>
                      </a:srgbClr>
                    </a:outerShdw>
                  </a:effectLst>
                </a:rPr>
                <a:t>Pros and Cons Telemarketing</a:t>
              </a:r>
              <a:endParaRPr lang="en-US" sz="1200" dirty="0">
                <a:ln w="0"/>
                <a:solidFill>
                  <a:srgbClr val="EE9D32"/>
                </a:solidFill>
                <a:effectLst>
                  <a:outerShdw blurRad="38100" dist="25400" dir="5400000" algn="ctr" rotWithShape="0">
                    <a:srgbClr val="6E747A">
                      <a:alpha val="43000"/>
                    </a:srgbClr>
                  </a:outerShdw>
                </a:effectLst>
              </a:endParaRPr>
            </a:p>
          </p:txBody>
        </p:sp>
      </p:grpSp>
      <p:sp>
        <p:nvSpPr>
          <p:cNvPr id="67" name="TextBox 66">
            <a:extLst>
              <a:ext uri="{FF2B5EF4-FFF2-40B4-BE49-F238E27FC236}">
                <a16:creationId xmlns:a16="http://schemas.microsoft.com/office/drawing/2014/main" id="{530BCA48-2B21-41FF-86EC-FDE3D4072125}"/>
              </a:ext>
            </a:extLst>
          </p:cNvPr>
          <p:cNvSpPr txBox="1"/>
          <p:nvPr/>
        </p:nvSpPr>
        <p:spPr>
          <a:xfrm>
            <a:off x="477055" y="253597"/>
            <a:ext cx="5857779" cy="1015663"/>
          </a:xfrm>
          <a:prstGeom prst="rect">
            <a:avLst/>
          </a:prstGeom>
          <a:solidFill>
            <a:srgbClr val="182E4E"/>
          </a:solidFill>
        </p:spPr>
        <p:txBody>
          <a:bodyPr wrap="square">
            <a:spAutoFit/>
          </a:bodyPr>
          <a:lstStyle/>
          <a:p>
            <a:r>
              <a:rPr lang="en-US" sz="2400" b="1" i="0" dirty="0">
                <a:solidFill>
                  <a:srgbClr val="D2A262"/>
                </a:solidFill>
                <a:effectLst/>
                <a:latin typeface="Roboto" panose="02000000000000000000" pitchFamily="2" charset="0"/>
              </a:rPr>
              <a:t>Telemarketing</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adalah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sebuah</a:t>
            </a:r>
            <a:r>
              <a:rPr lang="en-US" b="0" i="0" dirty="0">
                <a:solidFill>
                  <a:schemeClr val="bg1"/>
                </a:solidFill>
                <a:effectLst/>
                <a:latin typeface="Roboto" panose="02000000000000000000" pitchFamily="2" charset="0"/>
              </a:rPr>
              <a:t> strategi marketing </a:t>
            </a:r>
            <a:r>
              <a:rPr lang="en-US" b="0" i="0" dirty="0" err="1">
                <a:solidFill>
                  <a:schemeClr val="bg1"/>
                </a:solidFill>
                <a:effectLst/>
                <a:latin typeface="Roboto" panose="02000000000000000000" pitchFamily="2" charset="0"/>
              </a:rPr>
              <a:t>dengan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menawarkan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produk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kepada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pelanggan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melalui</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telepon</a:t>
            </a:r>
            <a:endParaRPr lang="en-US" dirty="0">
              <a:solidFill>
                <a:schemeClr val="bg1"/>
              </a:solidFill>
            </a:endParaRPr>
          </a:p>
        </p:txBody>
      </p:sp>
    </p:spTree>
    <p:extLst>
      <p:ext uri="{BB962C8B-B14F-4D97-AF65-F5344CB8AC3E}">
        <p14:creationId xmlns:p14="http://schemas.microsoft.com/office/powerpoint/2010/main" val="21790089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heel(1)">
                                      <p:cBhvr>
                                        <p:cTn id="7" dur="500"/>
                                        <p:tgtEl>
                                          <p:spTgt spid="1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8"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9065A0BB-3C1F-44C1-8F49-1A4194ACDC09}"/>
              </a:ext>
            </a:extLst>
          </p:cNvPr>
          <p:cNvGrpSpPr/>
          <p:nvPr/>
        </p:nvGrpSpPr>
        <p:grpSpPr>
          <a:xfrm>
            <a:off x="0" y="1"/>
            <a:ext cx="12192000" cy="6857999"/>
            <a:chOff x="-8778960" y="1501"/>
            <a:chExt cx="12192000" cy="6858000"/>
          </a:xfrm>
        </p:grpSpPr>
        <p:grpSp>
          <p:nvGrpSpPr>
            <p:cNvPr id="124" name="Group 123">
              <a:extLst>
                <a:ext uri="{FF2B5EF4-FFF2-40B4-BE49-F238E27FC236}">
                  <a16:creationId xmlns:a16="http://schemas.microsoft.com/office/drawing/2014/main" id="{E0585C95-3214-4EB5-BF14-728E357037A1}"/>
                </a:ext>
              </a:extLst>
            </p:cNvPr>
            <p:cNvGrpSpPr/>
            <p:nvPr/>
          </p:nvGrpSpPr>
          <p:grpSpPr>
            <a:xfrm>
              <a:off x="-8778960" y="1501"/>
              <a:ext cx="12192000" cy="6858000"/>
              <a:chOff x="-6809096" y="-124"/>
              <a:chExt cx="12192000" cy="6858000"/>
            </a:xfrm>
          </p:grpSpPr>
          <p:sp>
            <p:nvSpPr>
              <p:cNvPr id="126" name="Rectangle 125">
                <a:extLst>
                  <a:ext uri="{FF2B5EF4-FFF2-40B4-BE49-F238E27FC236}">
                    <a16:creationId xmlns:a16="http://schemas.microsoft.com/office/drawing/2014/main" id="{81499B7A-FF13-4920-AD33-18B189AC48F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27" name="Freeform 32">
                <a:extLst>
                  <a:ext uri="{FF2B5EF4-FFF2-40B4-BE49-F238E27FC236}">
                    <a16:creationId xmlns:a16="http://schemas.microsoft.com/office/drawing/2014/main" id="{71A433D5-89B7-4A2D-8A94-018F5CB9E73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8" name="Picture 127">
                <a:extLst>
                  <a:ext uri="{FF2B5EF4-FFF2-40B4-BE49-F238E27FC236}">
                    <a16:creationId xmlns:a16="http://schemas.microsoft.com/office/drawing/2014/main" id="{2736D039-93E7-4D4F-8832-7642A235BB4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25" name="TextBox 124">
              <a:extLst>
                <a:ext uri="{FF2B5EF4-FFF2-40B4-BE49-F238E27FC236}">
                  <a16:creationId xmlns:a16="http://schemas.microsoft.com/office/drawing/2014/main" id="{BFB220DE-C859-4FAB-B94F-0770DE62911F}"/>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29070"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33000" y="3163677"/>
            <a:ext cx="530600" cy="530600"/>
          </a:xfrm>
          <a:prstGeom prst="rect">
            <a:avLst/>
          </a:prstGeom>
        </p:spPr>
      </p:pic>
      <p:grpSp>
        <p:nvGrpSpPr>
          <p:cNvPr id="43" name="Group 42">
            <a:extLst>
              <a:ext uri="{FF2B5EF4-FFF2-40B4-BE49-F238E27FC236}">
                <a16:creationId xmlns:a16="http://schemas.microsoft.com/office/drawing/2014/main" id="{3340DC35-92E0-4380-8121-58FB677D9A5D}"/>
              </a:ext>
            </a:extLst>
          </p:cNvPr>
          <p:cNvGrpSpPr/>
          <p:nvPr/>
        </p:nvGrpSpPr>
        <p:grpSpPr>
          <a:xfrm rot="5400000">
            <a:off x="2460181" y="-45740"/>
            <a:ext cx="1412771" cy="2569712"/>
            <a:chOff x="1494518" y="3398603"/>
            <a:chExt cx="1591584" cy="3239302"/>
          </a:xfrm>
          <a:solidFill>
            <a:srgbClr val="20414C"/>
          </a:solidFill>
        </p:grpSpPr>
        <p:sp>
          <p:nvSpPr>
            <p:cNvPr id="44" name="Rectangle: Top Corners Rounded 104">
              <a:extLst>
                <a:ext uri="{FF2B5EF4-FFF2-40B4-BE49-F238E27FC236}">
                  <a16:creationId xmlns:a16="http://schemas.microsoft.com/office/drawing/2014/main" id="{613AEF45-F219-4CE4-995C-F0256CF716E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TextBox 44">
              <a:extLst>
                <a:ext uri="{FF2B5EF4-FFF2-40B4-BE49-F238E27FC236}">
                  <a16:creationId xmlns:a16="http://schemas.microsoft.com/office/drawing/2014/main" id="{B98B8022-9009-492F-93DE-442454C477BA}"/>
                </a:ext>
              </a:extLst>
            </p:cNvPr>
            <p:cNvSpPr txBox="1"/>
            <p:nvPr/>
          </p:nvSpPr>
          <p:spPr>
            <a:xfrm rot="16200000">
              <a:off x="1121283" y="4474089"/>
              <a:ext cx="2287384" cy="728136"/>
            </a:xfrm>
            <a:prstGeom prst="rect">
              <a:avLst/>
            </a:prstGeom>
            <a:grpFill/>
          </p:spPr>
          <p:txBody>
            <a:bodyPr wrap="square" rtlCol="0">
              <a:spAutoFit/>
            </a:bodyPr>
            <a:lstStyle/>
            <a:p>
              <a:r>
                <a:rPr lang="en-US" sz="3600" b="1" dirty="0">
                  <a:solidFill>
                    <a:schemeClr val="bg1"/>
                  </a:solidFill>
                  <a:latin typeface="Tw Cen MT" panose="020B0602020104020603" pitchFamily="34" charset="0"/>
                </a:rPr>
                <a:t>Goal</a:t>
              </a:r>
            </a:p>
          </p:txBody>
        </p:sp>
      </p:grpSp>
      <p:grpSp>
        <p:nvGrpSpPr>
          <p:cNvPr id="46" name="Group 45">
            <a:extLst>
              <a:ext uri="{FF2B5EF4-FFF2-40B4-BE49-F238E27FC236}">
                <a16:creationId xmlns:a16="http://schemas.microsoft.com/office/drawing/2014/main" id="{8839CD1A-9734-4E80-999A-2A37A7A1210C}"/>
              </a:ext>
            </a:extLst>
          </p:cNvPr>
          <p:cNvGrpSpPr/>
          <p:nvPr/>
        </p:nvGrpSpPr>
        <p:grpSpPr>
          <a:xfrm>
            <a:off x="883080" y="532729"/>
            <a:ext cx="1458999" cy="1412768"/>
            <a:chOff x="3024068" y="3694185"/>
            <a:chExt cx="1462980" cy="1412768"/>
          </a:xfrm>
        </p:grpSpPr>
        <p:sp>
          <p:nvSpPr>
            <p:cNvPr id="47" name="Freeform 89">
              <a:extLst>
                <a:ext uri="{FF2B5EF4-FFF2-40B4-BE49-F238E27FC236}">
                  <a16:creationId xmlns:a16="http://schemas.microsoft.com/office/drawing/2014/main" id="{EB76D34A-5B25-4C1F-9A25-75425C017DB5}"/>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8" name="Picture 47">
              <a:extLst>
                <a:ext uri="{FF2B5EF4-FFF2-40B4-BE49-F238E27FC236}">
                  <a16:creationId xmlns:a16="http://schemas.microsoft.com/office/drawing/2014/main" id="{4F710BBC-1B17-43F1-B748-CA7E630EDB3A}"/>
                </a:ext>
              </a:extLst>
            </p:cNvPr>
            <p:cNvPicPr>
              <a:picLocks noChangeAspect="1"/>
            </p:cNvPicPr>
            <p:nvPr/>
          </p:nvPicPr>
          <p:blipFill>
            <a:blip r:embed="rId3">
              <a:duotone>
                <a:prstClr val="black"/>
                <a:srgbClr val="182E4E">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55" name="Group 54">
            <a:extLst>
              <a:ext uri="{FF2B5EF4-FFF2-40B4-BE49-F238E27FC236}">
                <a16:creationId xmlns:a16="http://schemas.microsoft.com/office/drawing/2014/main" id="{16AD33D0-5C65-4D5B-94CE-3C74161CE44A}"/>
              </a:ext>
            </a:extLst>
          </p:cNvPr>
          <p:cNvGrpSpPr/>
          <p:nvPr/>
        </p:nvGrpSpPr>
        <p:grpSpPr>
          <a:xfrm rot="5400000">
            <a:off x="2460180" y="2089654"/>
            <a:ext cx="1412771" cy="2569712"/>
            <a:chOff x="1494518" y="3398603"/>
            <a:chExt cx="1591584" cy="3239302"/>
          </a:xfrm>
          <a:solidFill>
            <a:srgbClr val="41707D"/>
          </a:solidFill>
        </p:grpSpPr>
        <p:sp>
          <p:nvSpPr>
            <p:cNvPr id="56" name="Rectangle: Top Corners Rounded 104">
              <a:extLst>
                <a:ext uri="{FF2B5EF4-FFF2-40B4-BE49-F238E27FC236}">
                  <a16:creationId xmlns:a16="http://schemas.microsoft.com/office/drawing/2014/main" id="{AD65AD89-A0DF-4A1F-82E3-63E4CF928E7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TextBox 56">
              <a:extLst>
                <a:ext uri="{FF2B5EF4-FFF2-40B4-BE49-F238E27FC236}">
                  <a16:creationId xmlns:a16="http://schemas.microsoft.com/office/drawing/2014/main" id="{72CD2EB9-5760-451A-86AD-AA818C33FCF9}"/>
                </a:ext>
              </a:extLst>
            </p:cNvPr>
            <p:cNvSpPr txBox="1"/>
            <p:nvPr/>
          </p:nvSpPr>
          <p:spPr>
            <a:xfrm rot="16200000">
              <a:off x="1146618" y="4556156"/>
              <a:ext cx="2287380" cy="658789"/>
            </a:xfrm>
            <a:prstGeom prst="rect">
              <a:avLst/>
            </a:prstGeom>
            <a:grpFill/>
          </p:spPr>
          <p:txBody>
            <a:bodyPr wrap="square" rtlCol="0">
              <a:spAutoFit/>
            </a:bodyPr>
            <a:lstStyle/>
            <a:p>
              <a:r>
                <a:rPr lang="en-US" sz="3200" b="1" dirty="0">
                  <a:solidFill>
                    <a:schemeClr val="bg1"/>
                  </a:solidFill>
                  <a:latin typeface="Tw Cen MT" panose="020B0602020104020603" pitchFamily="34" charset="0"/>
                </a:rPr>
                <a:t>Objective</a:t>
              </a:r>
            </a:p>
          </p:txBody>
        </p:sp>
      </p:grpSp>
      <p:grpSp>
        <p:nvGrpSpPr>
          <p:cNvPr id="58" name="Group 57">
            <a:extLst>
              <a:ext uri="{FF2B5EF4-FFF2-40B4-BE49-F238E27FC236}">
                <a16:creationId xmlns:a16="http://schemas.microsoft.com/office/drawing/2014/main" id="{99775A86-CCE3-457F-995E-38FC14C18FF0}"/>
              </a:ext>
            </a:extLst>
          </p:cNvPr>
          <p:cNvGrpSpPr/>
          <p:nvPr/>
        </p:nvGrpSpPr>
        <p:grpSpPr>
          <a:xfrm>
            <a:off x="883080" y="2668125"/>
            <a:ext cx="1458999" cy="1412768"/>
            <a:chOff x="3024068" y="3694185"/>
            <a:chExt cx="1462980" cy="1412768"/>
          </a:xfrm>
        </p:grpSpPr>
        <p:sp>
          <p:nvSpPr>
            <p:cNvPr id="59" name="Freeform 89">
              <a:extLst>
                <a:ext uri="{FF2B5EF4-FFF2-40B4-BE49-F238E27FC236}">
                  <a16:creationId xmlns:a16="http://schemas.microsoft.com/office/drawing/2014/main" id="{D2CFDF36-8A7E-4FC0-982A-8480B6BB0342}"/>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0" name="Picture 59">
              <a:extLst>
                <a:ext uri="{FF2B5EF4-FFF2-40B4-BE49-F238E27FC236}">
                  <a16:creationId xmlns:a16="http://schemas.microsoft.com/office/drawing/2014/main" id="{279A2F51-3B61-4170-9BD4-C2F8ABDB9DB7}"/>
                </a:ext>
              </a:extLst>
            </p:cNvPr>
            <p:cNvPicPr>
              <a:picLocks noChangeAspect="1"/>
            </p:cNvPicPr>
            <p:nvPr/>
          </p:nvPicPr>
          <p:blipFill>
            <a:blip r:embed="rId3">
              <a:duotone>
                <a:prstClr val="black"/>
                <a:srgbClr val="41707D">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61" name="Group 60">
            <a:extLst>
              <a:ext uri="{FF2B5EF4-FFF2-40B4-BE49-F238E27FC236}">
                <a16:creationId xmlns:a16="http://schemas.microsoft.com/office/drawing/2014/main" id="{41BC8B10-BFC4-42DA-B79F-250DDF838B28}"/>
              </a:ext>
            </a:extLst>
          </p:cNvPr>
          <p:cNvGrpSpPr/>
          <p:nvPr/>
        </p:nvGrpSpPr>
        <p:grpSpPr>
          <a:xfrm rot="5400000">
            <a:off x="2482655" y="4337359"/>
            <a:ext cx="1412772" cy="2569712"/>
            <a:chOff x="1494518" y="3398603"/>
            <a:chExt cx="1591584" cy="3239302"/>
          </a:xfrm>
          <a:solidFill>
            <a:srgbClr val="7F97A2"/>
          </a:solidFill>
        </p:grpSpPr>
        <p:sp>
          <p:nvSpPr>
            <p:cNvPr id="62" name="Rectangle: Top Corners Rounded 104">
              <a:extLst>
                <a:ext uri="{FF2B5EF4-FFF2-40B4-BE49-F238E27FC236}">
                  <a16:creationId xmlns:a16="http://schemas.microsoft.com/office/drawing/2014/main" id="{87E36D90-C4FB-421E-BA43-F0CEA90818D9}"/>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TextBox 62">
              <a:extLst>
                <a:ext uri="{FF2B5EF4-FFF2-40B4-BE49-F238E27FC236}">
                  <a16:creationId xmlns:a16="http://schemas.microsoft.com/office/drawing/2014/main" id="{AEE74F8B-6F14-492D-9ED9-10E8727FF6B7}"/>
                </a:ext>
              </a:extLst>
            </p:cNvPr>
            <p:cNvSpPr txBox="1"/>
            <p:nvPr/>
          </p:nvSpPr>
          <p:spPr>
            <a:xfrm rot="16200000">
              <a:off x="1146614" y="4353586"/>
              <a:ext cx="2287380" cy="1074867"/>
            </a:xfrm>
            <a:prstGeom prst="rect">
              <a:avLst/>
            </a:prstGeom>
            <a:grpFill/>
          </p:spPr>
          <p:txBody>
            <a:bodyPr wrap="square" rtlCol="0">
              <a:spAutoFit/>
            </a:bodyPr>
            <a:lstStyle/>
            <a:p>
              <a:r>
                <a:rPr lang="en-US" sz="2800" b="1" dirty="0">
                  <a:solidFill>
                    <a:schemeClr val="bg1"/>
                  </a:solidFill>
                  <a:latin typeface="Tw Cen MT" panose="020B0602020104020603" pitchFamily="34" charset="0"/>
                </a:rPr>
                <a:t>Business Metrics</a:t>
              </a:r>
            </a:p>
          </p:txBody>
        </p:sp>
      </p:grpSp>
      <p:grpSp>
        <p:nvGrpSpPr>
          <p:cNvPr id="64" name="Group 63">
            <a:extLst>
              <a:ext uri="{FF2B5EF4-FFF2-40B4-BE49-F238E27FC236}">
                <a16:creationId xmlns:a16="http://schemas.microsoft.com/office/drawing/2014/main" id="{F2FBB302-7DC0-48E4-9863-B3C12E719CB2}"/>
              </a:ext>
            </a:extLst>
          </p:cNvPr>
          <p:cNvGrpSpPr/>
          <p:nvPr/>
        </p:nvGrpSpPr>
        <p:grpSpPr>
          <a:xfrm>
            <a:off x="905558" y="4915826"/>
            <a:ext cx="1458999" cy="1412768"/>
            <a:chOff x="3024068" y="3694185"/>
            <a:chExt cx="1462980" cy="1412768"/>
          </a:xfrm>
        </p:grpSpPr>
        <p:sp>
          <p:nvSpPr>
            <p:cNvPr id="65" name="Freeform 89">
              <a:extLst>
                <a:ext uri="{FF2B5EF4-FFF2-40B4-BE49-F238E27FC236}">
                  <a16:creationId xmlns:a16="http://schemas.microsoft.com/office/drawing/2014/main" id="{145DB9BF-00F3-4D79-A8D4-C3559FA18F1B}"/>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6" name="Picture 65">
              <a:extLst>
                <a:ext uri="{FF2B5EF4-FFF2-40B4-BE49-F238E27FC236}">
                  <a16:creationId xmlns:a16="http://schemas.microsoft.com/office/drawing/2014/main" id="{2B167A82-E17D-4F91-B4CC-037B96E0128C}"/>
                </a:ext>
              </a:extLst>
            </p:cNvPr>
            <p:cNvPicPr>
              <a:picLocks noChangeAspect="1"/>
            </p:cNvPicPr>
            <p:nvPr/>
          </p:nvPicPr>
          <p:blipFill>
            <a:blip r:embed="rId3">
              <a:duotone>
                <a:prstClr val="black"/>
                <a:srgbClr val="7F97A2">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sp>
        <p:nvSpPr>
          <p:cNvPr id="68" name="TextBox 67">
            <a:extLst>
              <a:ext uri="{FF2B5EF4-FFF2-40B4-BE49-F238E27FC236}">
                <a16:creationId xmlns:a16="http://schemas.microsoft.com/office/drawing/2014/main" id="{8D6F3EAA-F994-49DC-8977-B1703799317A}"/>
              </a:ext>
            </a:extLst>
          </p:cNvPr>
          <p:cNvSpPr txBox="1"/>
          <p:nvPr/>
        </p:nvSpPr>
        <p:spPr>
          <a:xfrm>
            <a:off x="4069662" y="495921"/>
            <a:ext cx="5836667" cy="1015663"/>
          </a:xfrm>
          <a:prstGeom prst="rect">
            <a:avLst/>
          </a:prstGeom>
          <a:noFill/>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id-ID" sz="2000" b="1" noProof="1"/>
              <a:t>Meningkatkan conversion rate</a:t>
            </a:r>
            <a:r>
              <a:rPr lang="id-ID" sz="2000" noProof="1"/>
              <a:t> nasabah yang diberikan campaign untuk mendaftar ke deposito</a:t>
            </a:r>
          </a:p>
        </p:txBody>
      </p:sp>
      <p:sp>
        <p:nvSpPr>
          <p:cNvPr id="70" name="TextBox 69">
            <a:extLst>
              <a:ext uri="{FF2B5EF4-FFF2-40B4-BE49-F238E27FC236}">
                <a16:creationId xmlns:a16="http://schemas.microsoft.com/office/drawing/2014/main" id="{A5290C9E-B171-41F6-934E-B5BB4AB26A02}"/>
              </a:ext>
            </a:extLst>
          </p:cNvPr>
          <p:cNvSpPr txBox="1"/>
          <p:nvPr/>
        </p:nvSpPr>
        <p:spPr>
          <a:xfrm>
            <a:off x="4012311" y="2526762"/>
            <a:ext cx="6130198" cy="2154436"/>
          </a:xfrm>
          <a:prstGeom prst="rect">
            <a:avLst/>
          </a:prstGeom>
          <a:noFill/>
          <a:ln>
            <a:noFill/>
          </a:ln>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id-ID" sz="2000" b="1" noProof="1">
                <a:solidFill>
                  <a:schemeClr val="dk1"/>
                </a:solidFill>
              </a:rPr>
              <a:t>Membuat model machine learning</a:t>
            </a:r>
            <a:r>
              <a:rPr lang="id-ID" sz="2000" noProof="1">
                <a:solidFill>
                  <a:schemeClr val="dk1"/>
                </a:solidFill>
              </a:rPr>
              <a:t> yang dapat </a:t>
            </a:r>
            <a:r>
              <a:rPr lang="id-ID" sz="2000" b="1" noProof="1">
                <a:solidFill>
                  <a:schemeClr val="dk1"/>
                </a:solidFill>
              </a:rPr>
              <a:t>memprediksi </a:t>
            </a:r>
            <a:r>
              <a:rPr lang="id-ID" b="1" noProof="1">
                <a:solidFill>
                  <a:schemeClr val="dk1"/>
                </a:solidFill>
              </a:rPr>
              <a:t>nasabah</a:t>
            </a:r>
            <a:r>
              <a:rPr lang="id-ID" sz="1600" b="1" noProof="1">
                <a:solidFill>
                  <a:schemeClr val="dk1"/>
                </a:solidFill>
              </a:rPr>
              <a:t> </a:t>
            </a:r>
            <a:r>
              <a:rPr lang="id-ID" sz="2000" b="1" noProof="1">
                <a:solidFill>
                  <a:schemeClr val="dk1"/>
                </a:solidFill>
              </a:rPr>
              <a:t>yang </a:t>
            </a:r>
            <a:r>
              <a:rPr lang="en-US" sz="2000" b="1" noProof="1">
                <a:solidFill>
                  <a:schemeClr val="dk1"/>
                </a:solidFill>
              </a:rPr>
              <a:t>akan mendaftar ke deposito</a:t>
            </a:r>
          </a:p>
          <a:p>
            <a:pPr marL="742950" lvl="1" indent="-285750" algn="just">
              <a:lnSpc>
                <a:spcPct val="100000"/>
              </a:lnSpc>
              <a:spcBef>
                <a:spcPts val="0"/>
              </a:spcBef>
              <a:spcAft>
                <a:spcPts val="1200"/>
              </a:spcAft>
              <a:buFont typeface="Arial" panose="020B0604020202020204" pitchFamily="34" charset="0"/>
              <a:buChar char="•"/>
            </a:pPr>
            <a:r>
              <a:rPr lang="en-US" sz="2000" noProof="1">
                <a:solidFill>
                  <a:schemeClr val="dk1"/>
                </a:solidFill>
              </a:rPr>
              <a:t>Memberikan insight dan rekomendasi aksi yang dapat </a:t>
            </a:r>
            <a:r>
              <a:rPr lang="en-US" sz="2000" b="1" noProof="1">
                <a:solidFill>
                  <a:schemeClr val="dk1"/>
                </a:solidFill>
              </a:rPr>
              <a:t>mengoptimalkan</a:t>
            </a:r>
            <a:r>
              <a:rPr lang="en-US" sz="2000" noProof="1">
                <a:solidFill>
                  <a:schemeClr val="dk1"/>
                </a:solidFill>
              </a:rPr>
              <a:t> tim marketing bank </a:t>
            </a:r>
            <a:r>
              <a:rPr lang="en-US" sz="2000" b="1" noProof="1">
                <a:solidFill>
                  <a:schemeClr val="dk1"/>
                </a:solidFill>
              </a:rPr>
              <a:t>memilih target nasabah</a:t>
            </a:r>
            <a:endParaRPr lang="id-ID" sz="2000" b="1" noProof="1"/>
          </a:p>
        </p:txBody>
      </p:sp>
      <p:sp>
        <p:nvSpPr>
          <p:cNvPr id="72" name="TextBox 71">
            <a:extLst>
              <a:ext uri="{FF2B5EF4-FFF2-40B4-BE49-F238E27FC236}">
                <a16:creationId xmlns:a16="http://schemas.microsoft.com/office/drawing/2014/main" id="{148ED881-A2AC-4539-9C82-7C0394F72526}"/>
              </a:ext>
            </a:extLst>
          </p:cNvPr>
          <p:cNvSpPr txBox="1"/>
          <p:nvPr/>
        </p:nvSpPr>
        <p:spPr>
          <a:xfrm>
            <a:off x="4069662" y="5148419"/>
            <a:ext cx="6817931" cy="861774"/>
          </a:xfrm>
          <a:prstGeom prst="rect">
            <a:avLst/>
          </a:prstGeom>
          <a:noFill/>
        </p:spPr>
        <p:txBody>
          <a:bodyPr wrap="square">
            <a:spAutoFit/>
          </a:bodyPr>
          <a:lstStyle/>
          <a:p>
            <a:pPr marL="742950" lvl="1" indent="-285750">
              <a:lnSpc>
                <a:spcPct val="100000"/>
              </a:lnSpc>
              <a:spcBef>
                <a:spcPts val="0"/>
              </a:spcBef>
              <a:spcAft>
                <a:spcPts val="1200"/>
              </a:spcAft>
              <a:buFont typeface="Arial" panose="020B0604020202020204" pitchFamily="34" charset="0"/>
              <a:buChar char="•"/>
            </a:pPr>
            <a:r>
              <a:rPr lang="en-US" sz="2000" b="1" noProof="1"/>
              <a:t>Conversion Rate 	   </a:t>
            </a:r>
          </a:p>
          <a:p>
            <a:pPr marL="742950" lvl="1" indent="-285750">
              <a:lnSpc>
                <a:spcPct val="100000"/>
              </a:lnSpc>
              <a:spcBef>
                <a:spcPts val="0"/>
              </a:spcBef>
              <a:spcAft>
                <a:spcPts val="1200"/>
              </a:spcAft>
              <a:buFont typeface="Arial" panose="020B0604020202020204" pitchFamily="34" charset="0"/>
              <a:buChar char="•"/>
            </a:pPr>
            <a:r>
              <a:rPr lang="en-US" sz="2000" b="1" noProof="1"/>
              <a:t>Cost Per Acquisition </a:t>
            </a:r>
            <a:endParaRPr lang="id-ID" sz="2000" b="1" noProof="1"/>
          </a:p>
        </p:txBody>
      </p:sp>
      <p:pic>
        <p:nvPicPr>
          <p:cNvPr id="83" name="Picture 82">
            <a:extLst>
              <a:ext uri="{FF2B5EF4-FFF2-40B4-BE49-F238E27FC236}">
                <a16:creationId xmlns:a16="http://schemas.microsoft.com/office/drawing/2014/main" id="{8AED29A9-E40E-4CE6-9418-07DE1777E03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84" name="Picture 83">
            <a:extLst>
              <a:ext uri="{FF2B5EF4-FFF2-40B4-BE49-F238E27FC236}">
                <a16:creationId xmlns:a16="http://schemas.microsoft.com/office/drawing/2014/main" id="{0D70BB4A-D11D-4DF3-BF49-F80BE5E442A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85" name="Picture 84">
            <a:extLst>
              <a:ext uri="{FF2B5EF4-FFF2-40B4-BE49-F238E27FC236}">
                <a16:creationId xmlns:a16="http://schemas.microsoft.com/office/drawing/2014/main" id="{5B82A85E-EBFB-460F-8675-BA5B9C427A7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86" name="Picture 85">
            <a:extLst>
              <a:ext uri="{FF2B5EF4-FFF2-40B4-BE49-F238E27FC236}">
                <a16:creationId xmlns:a16="http://schemas.microsoft.com/office/drawing/2014/main" id="{8929CF65-349D-42F5-9FCB-2C6604860CB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87" name="Picture 86">
            <a:extLst>
              <a:ext uri="{FF2B5EF4-FFF2-40B4-BE49-F238E27FC236}">
                <a16:creationId xmlns:a16="http://schemas.microsoft.com/office/drawing/2014/main" id="{19D5525A-A26B-48AE-B2F0-1E41A4D7896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88" name="Picture 87">
            <a:extLst>
              <a:ext uri="{FF2B5EF4-FFF2-40B4-BE49-F238E27FC236}">
                <a16:creationId xmlns:a16="http://schemas.microsoft.com/office/drawing/2014/main" id="{08714130-DAB3-48FC-BE38-360A09EB530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89" name="Picture 88">
            <a:extLst>
              <a:ext uri="{FF2B5EF4-FFF2-40B4-BE49-F238E27FC236}">
                <a16:creationId xmlns:a16="http://schemas.microsoft.com/office/drawing/2014/main" id="{1159580E-81C1-4551-B333-15D4396971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90" name="Picture 89">
            <a:extLst>
              <a:ext uri="{FF2B5EF4-FFF2-40B4-BE49-F238E27FC236}">
                <a16:creationId xmlns:a16="http://schemas.microsoft.com/office/drawing/2014/main" id="{FC1EA428-1D2C-411D-AB58-0381000F898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91" name="Group 90">
            <a:extLst>
              <a:ext uri="{FF2B5EF4-FFF2-40B4-BE49-F238E27FC236}">
                <a16:creationId xmlns:a16="http://schemas.microsoft.com/office/drawing/2014/main" id="{42663A1F-6DCF-4124-A52B-978FEE8138D6}"/>
              </a:ext>
            </a:extLst>
          </p:cNvPr>
          <p:cNvGrpSpPr/>
          <p:nvPr/>
        </p:nvGrpSpPr>
        <p:grpSpPr>
          <a:xfrm>
            <a:off x="-12043819" y="-839"/>
            <a:ext cx="12192000" cy="6857999"/>
            <a:chOff x="-8778960" y="1501"/>
            <a:chExt cx="12192000" cy="6858000"/>
          </a:xfrm>
        </p:grpSpPr>
        <p:grpSp>
          <p:nvGrpSpPr>
            <p:cNvPr id="92" name="Group 91">
              <a:extLst>
                <a:ext uri="{FF2B5EF4-FFF2-40B4-BE49-F238E27FC236}">
                  <a16:creationId xmlns:a16="http://schemas.microsoft.com/office/drawing/2014/main" id="{BE8C4EAB-9372-4905-834C-3856AEE6FDEA}"/>
                </a:ext>
              </a:extLst>
            </p:cNvPr>
            <p:cNvGrpSpPr/>
            <p:nvPr/>
          </p:nvGrpSpPr>
          <p:grpSpPr>
            <a:xfrm>
              <a:off x="-8778960" y="1501"/>
              <a:ext cx="12192000" cy="6858000"/>
              <a:chOff x="-6809096" y="-124"/>
              <a:chExt cx="12192000" cy="6858000"/>
            </a:xfrm>
          </p:grpSpPr>
          <p:sp>
            <p:nvSpPr>
              <p:cNvPr id="94" name="Rectangle 93">
                <a:extLst>
                  <a:ext uri="{FF2B5EF4-FFF2-40B4-BE49-F238E27FC236}">
                    <a16:creationId xmlns:a16="http://schemas.microsoft.com/office/drawing/2014/main" id="{8A097300-52B9-4661-A3B7-556F651E1C7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95" name="Freeform 32">
                <a:extLst>
                  <a:ext uri="{FF2B5EF4-FFF2-40B4-BE49-F238E27FC236}">
                    <a16:creationId xmlns:a16="http://schemas.microsoft.com/office/drawing/2014/main" id="{611619D6-D811-48AB-9105-A4BB1BCE44E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6" name="Picture 95">
                <a:extLst>
                  <a:ext uri="{FF2B5EF4-FFF2-40B4-BE49-F238E27FC236}">
                    <a16:creationId xmlns:a16="http://schemas.microsoft.com/office/drawing/2014/main" id="{9D3C9FCD-D5E4-4DB0-9197-483177BA5BF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3" name="TextBox 92">
              <a:extLst>
                <a:ext uri="{FF2B5EF4-FFF2-40B4-BE49-F238E27FC236}">
                  <a16:creationId xmlns:a16="http://schemas.microsoft.com/office/drawing/2014/main" id="{659D63B4-537C-4BAA-88CE-300AB91F1146}"/>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97" name="Group 96">
            <a:extLst>
              <a:ext uri="{FF2B5EF4-FFF2-40B4-BE49-F238E27FC236}">
                <a16:creationId xmlns:a16="http://schemas.microsoft.com/office/drawing/2014/main" id="{24796D82-3D01-4C2B-B584-89A3D3F3615F}"/>
              </a:ext>
            </a:extLst>
          </p:cNvPr>
          <p:cNvGrpSpPr/>
          <p:nvPr/>
        </p:nvGrpSpPr>
        <p:grpSpPr>
          <a:xfrm>
            <a:off x="-12570482" y="1"/>
            <a:ext cx="12192000" cy="6857999"/>
            <a:chOff x="-8778960" y="1501"/>
            <a:chExt cx="12192000" cy="6858000"/>
          </a:xfrm>
        </p:grpSpPr>
        <p:grpSp>
          <p:nvGrpSpPr>
            <p:cNvPr id="98" name="Group 97">
              <a:extLst>
                <a:ext uri="{FF2B5EF4-FFF2-40B4-BE49-F238E27FC236}">
                  <a16:creationId xmlns:a16="http://schemas.microsoft.com/office/drawing/2014/main" id="{059C6C2C-1631-4935-83E2-96D065220EC7}"/>
                </a:ext>
              </a:extLst>
            </p:cNvPr>
            <p:cNvGrpSpPr/>
            <p:nvPr/>
          </p:nvGrpSpPr>
          <p:grpSpPr>
            <a:xfrm>
              <a:off x="-8778960" y="1501"/>
              <a:ext cx="12192000" cy="6858000"/>
              <a:chOff x="-6809096" y="-124"/>
              <a:chExt cx="12192000" cy="6858000"/>
            </a:xfrm>
          </p:grpSpPr>
          <p:sp>
            <p:nvSpPr>
              <p:cNvPr id="100" name="Rectangle 99">
                <a:extLst>
                  <a:ext uri="{FF2B5EF4-FFF2-40B4-BE49-F238E27FC236}">
                    <a16:creationId xmlns:a16="http://schemas.microsoft.com/office/drawing/2014/main" id="{9B97DDBA-E1C8-4F73-86EA-B4A031628AD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1" name="Freeform 32">
                <a:extLst>
                  <a:ext uri="{FF2B5EF4-FFF2-40B4-BE49-F238E27FC236}">
                    <a16:creationId xmlns:a16="http://schemas.microsoft.com/office/drawing/2014/main" id="{7975237E-208F-4DC1-9673-E4C9BE95949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 name="Picture 101">
                <a:extLst>
                  <a:ext uri="{FF2B5EF4-FFF2-40B4-BE49-F238E27FC236}">
                    <a16:creationId xmlns:a16="http://schemas.microsoft.com/office/drawing/2014/main" id="{49723B29-900C-40CE-8D09-EAAEB869AC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9" name="TextBox 98">
              <a:extLst>
                <a:ext uri="{FF2B5EF4-FFF2-40B4-BE49-F238E27FC236}">
                  <a16:creationId xmlns:a16="http://schemas.microsoft.com/office/drawing/2014/main" id="{4AF9D805-809D-4121-B572-56B3D7EA5956}"/>
                </a:ext>
              </a:extLst>
            </p:cNvPr>
            <p:cNvSpPr txBox="1"/>
            <p:nvPr/>
          </p:nvSpPr>
          <p:spPr>
            <a:xfrm rot="16200000">
              <a:off x="997887"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03" name="Group 102">
            <a:extLst>
              <a:ext uri="{FF2B5EF4-FFF2-40B4-BE49-F238E27FC236}">
                <a16:creationId xmlns:a16="http://schemas.microsoft.com/office/drawing/2014/main" id="{50EBE481-D0E8-4809-8D15-E2773430CFAC}"/>
              </a:ext>
            </a:extLst>
          </p:cNvPr>
          <p:cNvGrpSpPr/>
          <p:nvPr/>
        </p:nvGrpSpPr>
        <p:grpSpPr>
          <a:xfrm>
            <a:off x="-13097145" y="-839"/>
            <a:ext cx="12192000" cy="6857999"/>
            <a:chOff x="-8778960" y="1501"/>
            <a:chExt cx="12192000" cy="6858000"/>
          </a:xfrm>
        </p:grpSpPr>
        <p:grpSp>
          <p:nvGrpSpPr>
            <p:cNvPr id="104" name="Group 103">
              <a:extLst>
                <a:ext uri="{FF2B5EF4-FFF2-40B4-BE49-F238E27FC236}">
                  <a16:creationId xmlns:a16="http://schemas.microsoft.com/office/drawing/2014/main" id="{41D58552-873C-4D30-A225-27D587481319}"/>
                </a:ext>
              </a:extLst>
            </p:cNvPr>
            <p:cNvGrpSpPr/>
            <p:nvPr/>
          </p:nvGrpSpPr>
          <p:grpSpPr>
            <a:xfrm>
              <a:off x="-8778960" y="1501"/>
              <a:ext cx="12192000" cy="6858000"/>
              <a:chOff x="-6809096" y="-124"/>
              <a:chExt cx="12192000" cy="6858000"/>
            </a:xfrm>
          </p:grpSpPr>
          <p:sp>
            <p:nvSpPr>
              <p:cNvPr id="106" name="Rectangle 105">
                <a:extLst>
                  <a:ext uri="{FF2B5EF4-FFF2-40B4-BE49-F238E27FC236}">
                    <a16:creationId xmlns:a16="http://schemas.microsoft.com/office/drawing/2014/main" id="{91428727-D5F4-4C9D-8D12-0A8E8C5F175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7" name="Freeform 32">
                <a:extLst>
                  <a:ext uri="{FF2B5EF4-FFF2-40B4-BE49-F238E27FC236}">
                    <a16:creationId xmlns:a16="http://schemas.microsoft.com/office/drawing/2014/main" id="{280ADAC2-D261-4217-8DBB-7381228CC8C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8" name="Picture 107">
                <a:extLst>
                  <a:ext uri="{FF2B5EF4-FFF2-40B4-BE49-F238E27FC236}">
                    <a16:creationId xmlns:a16="http://schemas.microsoft.com/office/drawing/2014/main" id="{A081153F-1A60-4C67-BB22-8A2BB0FEC63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05" name="TextBox 104">
              <a:extLst>
                <a:ext uri="{FF2B5EF4-FFF2-40B4-BE49-F238E27FC236}">
                  <a16:creationId xmlns:a16="http://schemas.microsoft.com/office/drawing/2014/main" id="{EB0526EC-A045-463F-9580-10E1C7000DA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09" name="Group 108">
            <a:extLst>
              <a:ext uri="{FF2B5EF4-FFF2-40B4-BE49-F238E27FC236}">
                <a16:creationId xmlns:a16="http://schemas.microsoft.com/office/drawing/2014/main" id="{C0B56256-0712-475F-968A-E6FCE9B5E473}"/>
              </a:ext>
            </a:extLst>
          </p:cNvPr>
          <p:cNvGrpSpPr/>
          <p:nvPr/>
        </p:nvGrpSpPr>
        <p:grpSpPr>
          <a:xfrm>
            <a:off x="-13627795" y="-839"/>
            <a:ext cx="12232111" cy="6857999"/>
            <a:chOff x="-8778960" y="1501"/>
            <a:chExt cx="12232111" cy="6858000"/>
          </a:xfrm>
        </p:grpSpPr>
        <p:grpSp>
          <p:nvGrpSpPr>
            <p:cNvPr id="110" name="Group 109">
              <a:extLst>
                <a:ext uri="{FF2B5EF4-FFF2-40B4-BE49-F238E27FC236}">
                  <a16:creationId xmlns:a16="http://schemas.microsoft.com/office/drawing/2014/main" id="{38E51C26-BB4B-469E-83DC-93CB3D78BF96}"/>
                </a:ext>
              </a:extLst>
            </p:cNvPr>
            <p:cNvGrpSpPr/>
            <p:nvPr/>
          </p:nvGrpSpPr>
          <p:grpSpPr>
            <a:xfrm>
              <a:off x="-8778960" y="1501"/>
              <a:ext cx="12192000" cy="6858000"/>
              <a:chOff x="-6809096" y="-124"/>
              <a:chExt cx="12192000" cy="6858000"/>
            </a:xfrm>
          </p:grpSpPr>
          <p:sp>
            <p:nvSpPr>
              <p:cNvPr id="112" name="Rectangle 111">
                <a:extLst>
                  <a:ext uri="{FF2B5EF4-FFF2-40B4-BE49-F238E27FC236}">
                    <a16:creationId xmlns:a16="http://schemas.microsoft.com/office/drawing/2014/main" id="{1F2680D2-4601-4CDB-9195-5A42692F458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15" name="Freeform 32">
                <a:extLst>
                  <a:ext uri="{FF2B5EF4-FFF2-40B4-BE49-F238E27FC236}">
                    <a16:creationId xmlns:a16="http://schemas.microsoft.com/office/drawing/2014/main" id="{AC727E9A-4CD4-4E01-8B33-14D7E4564CA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6" name="Picture 115">
                <a:extLst>
                  <a:ext uri="{FF2B5EF4-FFF2-40B4-BE49-F238E27FC236}">
                    <a16:creationId xmlns:a16="http://schemas.microsoft.com/office/drawing/2014/main" id="{51CBE152-4137-4A07-8748-58986252A75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11" name="TextBox 110">
              <a:extLst>
                <a:ext uri="{FF2B5EF4-FFF2-40B4-BE49-F238E27FC236}">
                  <a16:creationId xmlns:a16="http://schemas.microsoft.com/office/drawing/2014/main" id="{D773EC88-8046-4683-8DE5-3AFC6F583882}"/>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29" name="Rectangle 128">
            <a:extLst>
              <a:ext uri="{FF2B5EF4-FFF2-40B4-BE49-F238E27FC236}">
                <a16:creationId xmlns:a16="http://schemas.microsoft.com/office/drawing/2014/main" id="{EFEC00A5-3500-4177-9943-F35909CB290D}"/>
              </a:ext>
            </a:extLst>
          </p:cNvPr>
          <p:cNvSpPr/>
          <p:nvPr/>
        </p:nvSpPr>
        <p:spPr>
          <a:xfrm>
            <a:off x="4992475" y="6785877"/>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cxnSp>
        <p:nvCxnSpPr>
          <p:cNvPr id="130" name="Straight Connector 129">
            <a:extLst>
              <a:ext uri="{FF2B5EF4-FFF2-40B4-BE49-F238E27FC236}">
                <a16:creationId xmlns:a16="http://schemas.microsoft.com/office/drawing/2014/main" id="{75682EAA-1EC4-46BE-A64A-3707DB1A6561}"/>
              </a:ext>
            </a:extLst>
          </p:cNvPr>
          <p:cNvCxnSpPr>
            <a:cxnSpLocks/>
          </p:cNvCxnSpPr>
          <p:nvPr/>
        </p:nvCxnSpPr>
        <p:spPr>
          <a:xfrm flipV="1">
            <a:off x="4288907" y="7369101"/>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16169C08-391C-40A7-9FE6-435AB1548142}"/>
              </a:ext>
            </a:extLst>
          </p:cNvPr>
          <p:cNvSpPr txBox="1"/>
          <p:nvPr/>
        </p:nvSpPr>
        <p:spPr>
          <a:xfrm>
            <a:off x="4243811" y="7581951"/>
            <a:ext cx="5320872"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w Cen MT" panose="020B0602020104020603" pitchFamily="34" charset="0"/>
              </a:rPr>
              <a:t>Terdapat </a:t>
            </a:r>
            <a:r>
              <a:rPr lang="en-US" sz="2400" b="1" dirty="0">
                <a:latin typeface="Tw Cen MT" panose="020B0602020104020603" pitchFamily="34" charset="0"/>
              </a:rPr>
              <a:t>45211 baris </a:t>
            </a:r>
            <a:r>
              <a:rPr lang="en-US" sz="2400" dirty="0">
                <a:latin typeface="Tw Cen MT" panose="020B0602020104020603" pitchFamily="34" charset="0"/>
              </a:rPr>
              <a:t>dan </a:t>
            </a:r>
            <a:r>
              <a:rPr lang="en-US" sz="2400" b="1" dirty="0">
                <a:latin typeface="Tw Cen MT" panose="020B0602020104020603" pitchFamily="34" charset="0"/>
              </a:rPr>
              <a:t>17 kolom</a:t>
            </a:r>
          </a:p>
          <a:p>
            <a:pPr marL="457200" indent="-457200">
              <a:buFont typeface="Arial" panose="020B0604020202020204" pitchFamily="34" charset="0"/>
              <a:buChar char="•"/>
            </a:pPr>
            <a:r>
              <a:rPr lang="en-US" sz="2400" b="1" dirty="0">
                <a:latin typeface="Tw Cen MT" panose="020B0602020104020603" pitchFamily="34" charset="0"/>
              </a:rPr>
              <a:t>‘y’</a:t>
            </a:r>
            <a:r>
              <a:rPr lang="en-US" sz="2400" dirty="0">
                <a:latin typeface="Tw Cen MT" panose="020B0602020104020603" pitchFamily="34" charset="0"/>
              </a:rPr>
              <a:t> merupakan </a:t>
            </a:r>
            <a:r>
              <a:rPr lang="en-US" sz="2400" b="1" dirty="0">
                <a:latin typeface="Tw Cen MT" panose="020B0602020104020603" pitchFamily="34" charset="0"/>
              </a:rPr>
              <a:t>feature target </a:t>
            </a:r>
            <a:r>
              <a:rPr lang="en-US" sz="2400" dirty="0">
                <a:latin typeface="Tw Cen MT" panose="020B0602020104020603" pitchFamily="34" charset="0"/>
              </a:rPr>
              <a:t>dengan value yes/no (ket. customer subscribe deposito berjangka)</a:t>
            </a:r>
            <a:endParaRPr lang="en-US" sz="2400" b="1" dirty="0">
              <a:latin typeface="Tw Cen MT" panose="020B0602020104020603" pitchFamily="34" charset="0"/>
            </a:endParaRPr>
          </a:p>
          <a:p>
            <a:pPr marL="457200" indent="-457200">
              <a:buFont typeface="Arial" panose="020B0604020202020204" pitchFamily="34" charset="0"/>
              <a:buChar char="•"/>
            </a:pPr>
            <a:r>
              <a:rPr lang="en-US" sz="2400" b="1" dirty="0">
                <a:latin typeface="Tw Cen MT" panose="020B0602020104020603" pitchFamily="34" charset="0"/>
              </a:rPr>
              <a:t>Tidak ada missing values </a:t>
            </a:r>
            <a:r>
              <a:rPr lang="en-US" sz="2400" dirty="0">
                <a:latin typeface="Tw Cen MT" panose="020B0602020104020603" pitchFamily="34" charset="0"/>
              </a:rPr>
              <a:t>maupun </a:t>
            </a:r>
            <a:r>
              <a:rPr lang="en-US" sz="2400" b="1" dirty="0">
                <a:latin typeface="Tw Cen MT" panose="020B0602020104020603" pitchFamily="34" charset="0"/>
              </a:rPr>
              <a:t>data duplikat</a:t>
            </a:r>
          </a:p>
          <a:p>
            <a:pPr marL="457200" indent="-457200">
              <a:buFont typeface="Arial" panose="020B0604020202020204" pitchFamily="34" charset="0"/>
              <a:buChar char="•"/>
            </a:pPr>
            <a:endParaRPr lang="en-US" sz="2400" dirty="0">
              <a:latin typeface="Tw Cen MT" panose="020B0602020104020603" pitchFamily="34" charset="0"/>
            </a:endParaRPr>
          </a:p>
        </p:txBody>
      </p:sp>
      <p:cxnSp>
        <p:nvCxnSpPr>
          <p:cNvPr id="132" name="Straight Connector 131">
            <a:extLst>
              <a:ext uri="{FF2B5EF4-FFF2-40B4-BE49-F238E27FC236}">
                <a16:creationId xmlns:a16="http://schemas.microsoft.com/office/drawing/2014/main" id="{4A74691A-79BA-41C4-A7DA-20C01A0FC331}"/>
              </a:ext>
            </a:extLst>
          </p:cNvPr>
          <p:cNvCxnSpPr>
            <a:cxnSpLocks/>
          </p:cNvCxnSpPr>
          <p:nvPr/>
        </p:nvCxnSpPr>
        <p:spPr>
          <a:xfrm flipV="1">
            <a:off x="3778537" y="7369101"/>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6590F184-F3BE-4FB8-978B-909AA76E402E}"/>
              </a:ext>
            </a:extLst>
          </p:cNvPr>
          <p:cNvSpPr/>
          <p:nvPr/>
        </p:nvSpPr>
        <p:spPr>
          <a:xfrm>
            <a:off x="3486382" y="8607323"/>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51892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4992475" y="1844910"/>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sp>
        <p:nvSpPr>
          <p:cNvPr id="102" name="Rectangle: Top Corners Rounded 104">
            <a:extLst>
              <a:ext uri="{FF2B5EF4-FFF2-40B4-BE49-F238E27FC236}">
                <a16:creationId xmlns:a16="http://schemas.microsoft.com/office/drawing/2014/main" id="{9DFDA46E-C948-4FF4-A598-7C3F965FD0B3}"/>
              </a:ext>
            </a:extLst>
          </p:cNvPr>
          <p:cNvSpPr/>
          <p:nvPr/>
        </p:nvSpPr>
        <p:spPr>
          <a:xfrm>
            <a:off x="884031" y="304801"/>
            <a:ext cx="2513423" cy="6552360"/>
          </a:xfrm>
          <a:prstGeom prst="round2SameRect">
            <a:avLst>
              <a:gd name="adj1" fmla="val 12063"/>
              <a:gd name="adj2" fmla="val 0"/>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4288907" y="242813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A6B38D7-291D-4358-A11D-0462776C4207}"/>
              </a:ext>
            </a:extLst>
          </p:cNvPr>
          <p:cNvSpPr txBox="1"/>
          <p:nvPr/>
        </p:nvSpPr>
        <p:spPr>
          <a:xfrm>
            <a:off x="4243811" y="2640984"/>
            <a:ext cx="5320872" cy="3416320"/>
          </a:xfrm>
          <a:prstGeom prst="rect">
            <a:avLst/>
          </a:prstGeom>
          <a:noFill/>
        </p:spPr>
        <p:txBody>
          <a:bodyPr wrap="square" rtlCol="0">
            <a:spAutoFit/>
          </a:bodyPr>
          <a:lstStyle/>
          <a:p>
            <a:pPr marL="457200" indent="-457200">
              <a:buFont typeface="Arial" panose="020B0604020202020204" pitchFamily="34" charset="0"/>
              <a:buChar char="•"/>
            </a:pPr>
            <a:r>
              <a:rPr lang="id-ID" sz="2400" noProof="1">
                <a:latin typeface="Tw Cen MT" panose="020B0602020104020603" pitchFamily="34" charset="0"/>
              </a:rPr>
              <a:t>Terdapat </a:t>
            </a:r>
            <a:r>
              <a:rPr lang="id-ID" sz="2400" b="1" noProof="1">
                <a:latin typeface="Tw Cen MT" panose="020B0602020104020603" pitchFamily="34" charset="0"/>
              </a:rPr>
              <a:t>45211 baris </a:t>
            </a:r>
            <a:r>
              <a:rPr lang="id-ID" sz="2400" noProof="1">
                <a:latin typeface="Tw Cen MT" panose="020B0602020104020603" pitchFamily="34" charset="0"/>
              </a:rPr>
              <a:t>dan </a:t>
            </a:r>
            <a:r>
              <a:rPr lang="id-ID" sz="2400" b="1" noProof="1">
                <a:latin typeface="Tw Cen MT" panose="020B0602020104020603" pitchFamily="34" charset="0"/>
              </a:rPr>
              <a:t>17 kolom</a:t>
            </a:r>
          </a:p>
          <a:p>
            <a:pPr marL="457200" indent="-457200">
              <a:buFont typeface="Arial" panose="020B0604020202020204" pitchFamily="34" charset="0"/>
              <a:buChar char="•"/>
            </a:pPr>
            <a:r>
              <a:rPr lang="id-ID" sz="2400" noProof="1">
                <a:latin typeface="Tw Cen MT" panose="020B0602020104020603" pitchFamily="34" charset="0"/>
              </a:rPr>
              <a:t>Terdapat 10 feature numerical dan 7 feature categorical</a:t>
            </a:r>
          </a:p>
          <a:p>
            <a:pPr marL="457200" indent="-457200">
              <a:buFont typeface="Arial" panose="020B0604020202020204" pitchFamily="34" charset="0"/>
              <a:buChar char="•"/>
            </a:pPr>
            <a:r>
              <a:rPr lang="id-ID" sz="2400" b="1" noProof="1">
                <a:latin typeface="Tw Cen MT" panose="020B0602020104020603" pitchFamily="34" charset="0"/>
              </a:rPr>
              <a:t>‘y’</a:t>
            </a:r>
            <a:r>
              <a:rPr lang="id-ID" sz="2400" noProof="1">
                <a:latin typeface="Tw Cen MT" panose="020B0602020104020603" pitchFamily="34" charset="0"/>
              </a:rPr>
              <a:t> merupakan </a:t>
            </a:r>
            <a:r>
              <a:rPr lang="id-ID" sz="2400" b="1" noProof="1">
                <a:latin typeface="Tw Cen MT" panose="020B0602020104020603" pitchFamily="34" charset="0"/>
              </a:rPr>
              <a:t>feature target </a:t>
            </a:r>
            <a:r>
              <a:rPr lang="id-ID" sz="2400" noProof="1">
                <a:latin typeface="Tw Cen MT" panose="020B0602020104020603" pitchFamily="34" charset="0"/>
              </a:rPr>
              <a:t>dengan value yes/no (ket. customer subscribe deposito berjangka)</a:t>
            </a:r>
            <a:endParaRPr lang="id-ID" sz="2400" b="1" noProof="1">
              <a:latin typeface="Tw Cen MT" panose="020B0602020104020603" pitchFamily="34" charset="0"/>
            </a:endParaRPr>
          </a:p>
          <a:p>
            <a:pPr marL="457200" indent="-457200">
              <a:buFont typeface="Arial" panose="020B0604020202020204" pitchFamily="34" charset="0"/>
              <a:buChar char="•"/>
            </a:pPr>
            <a:r>
              <a:rPr lang="id-ID" sz="2400" b="1" noProof="1">
                <a:latin typeface="Tw Cen MT" panose="020B0602020104020603" pitchFamily="34" charset="0"/>
              </a:rPr>
              <a:t>Tidak ada missing values </a:t>
            </a:r>
            <a:r>
              <a:rPr lang="id-ID" sz="2400" noProof="1">
                <a:latin typeface="Tw Cen MT" panose="020B0602020104020603" pitchFamily="34" charset="0"/>
              </a:rPr>
              <a:t>maupun </a:t>
            </a:r>
            <a:r>
              <a:rPr lang="id-ID" sz="2400" b="1" noProof="1">
                <a:latin typeface="Tw Cen MT" panose="020B0602020104020603" pitchFamily="34" charset="0"/>
              </a:rPr>
              <a:t>data duplikat</a:t>
            </a:r>
          </a:p>
          <a:p>
            <a:pPr marL="457200" indent="-457200">
              <a:buFont typeface="Arial" panose="020B0604020202020204" pitchFamily="34" charset="0"/>
              <a:buChar char="•"/>
            </a:pPr>
            <a:endParaRPr lang="id-ID" sz="2400" noProof="1">
              <a:latin typeface="Tw Cen MT" panose="020B0602020104020603" pitchFamily="34" charset="0"/>
            </a:endParaRP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55" name="Rectangle: Top Corners Rounded 104">
            <a:extLst>
              <a:ext uri="{FF2B5EF4-FFF2-40B4-BE49-F238E27FC236}">
                <a16:creationId xmlns:a16="http://schemas.microsoft.com/office/drawing/2014/main" id="{3D6421BB-CCC2-47AB-A0A4-59183FBA59B9}"/>
              </a:ext>
            </a:extLst>
          </p:cNvPr>
          <p:cNvSpPr/>
          <p:nvPr/>
        </p:nvSpPr>
        <p:spPr>
          <a:xfrm>
            <a:off x="1288637" y="494014"/>
            <a:ext cx="2635515" cy="6363986"/>
          </a:xfrm>
          <a:prstGeom prst="round2SameRect">
            <a:avLst>
              <a:gd name="adj1" fmla="val 1206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sp>
        <p:nvSpPr>
          <p:cNvPr id="113" name="TextBox 112">
            <a:extLst>
              <a:ext uri="{FF2B5EF4-FFF2-40B4-BE49-F238E27FC236}">
                <a16:creationId xmlns:a16="http://schemas.microsoft.com/office/drawing/2014/main" id="{FAEEEF40-F594-4414-BEB8-41E29D8DB40F}"/>
              </a:ext>
            </a:extLst>
          </p:cNvPr>
          <p:cNvSpPr txBox="1"/>
          <p:nvPr/>
        </p:nvSpPr>
        <p:spPr>
          <a:xfrm>
            <a:off x="1410729" y="705444"/>
            <a:ext cx="2625595" cy="5847755"/>
          </a:xfrm>
          <a:prstGeom prst="rect">
            <a:avLst/>
          </a:prstGeom>
          <a:noFill/>
        </p:spPr>
        <p:txBody>
          <a:bodyPr wrap="square" rtlCol="0">
            <a:spAutoFit/>
          </a:bodyPr>
          <a:lstStyle/>
          <a:p>
            <a:r>
              <a:rPr lang="en-US" sz="2200" dirty="0">
                <a:solidFill>
                  <a:schemeClr val="tx2"/>
                </a:solidFill>
                <a:latin typeface="Seaford" panose="020B0604020202020204" pitchFamily="2" charset="0"/>
              </a:rPr>
              <a:t>Age</a:t>
            </a:r>
          </a:p>
          <a:p>
            <a:r>
              <a:rPr lang="en-US" sz="2200" dirty="0">
                <a:solidFill>
                  <a:schemeClr val="tx2"/>
                </a:solidFill>
                <a:latin typeface="Seaford" panose="020B0604020202020204" pitchFamily="2" charset="0"/>
              </a:rPr>
              <a:t>Job</a:t>
            </a:r>
          </a:p>
          <a:p>
            <a:r>
              <a:rPr lang="en-US" sz="2200" dirty="0">
                <a:solidFill>
                  <a:schemeClr val="tx2"/>
                </a:solidFill>
                <a:latin typeface="Seaford" panose="020B0604020202020204" pitchFamily="2" charset="0"/>
              </a:rPr>
              <a:t>Marital</a:t>
            </a:r>
          </a:p>
          <a:p>
            <a:r>
              <a:rPr lang="en-US" sz="2200" dirty="0">
                <a:solidFill>
                  <a:schemeClr val="tx2"/>
                </a:solidFill>
                <a:latin typeface="Seaford" panose="020B0604020202020204" pitchFamily="2" charset="0"/>
              </a:rPr>
              <a:t>Education</a:t>
            </a:r>
          </a:p>
          <a:p>
            <a:r>
              <a:rPr lang="en-US" sz="2200" dirty="0">
                <a:solidFill>
                  <a:schemeClr val="tx2"/>
                </a:solidFill>
                <a:latin typeface="Seaford" panose="020B0604020202020204" pitchFamily="2" charset="0"/>
              </a:rPr>
              <a:t>Default</a:t>
            </a:r>
          </a:p>
          <a:p>
            <a:r>
              <a:rPr lang="en-US" sz="2200" dirty="0">
                <a:solidFill>
                  <a:schemeClr val="tx2"/>
                </a:solidFill>
                <a:latin typeface="Seaford" panose="020B0604020202020204" pitchFamily="2" charset="0"/>
              </a:rPr>
              <a:t>Balance</a:t>
            </a:r>
          </a:p>
          <a:p>
            <a:r>
              <a:rPr lang="en-US" sz="2200" dirty="0">
                <a:solidFill>
                  <a:schemeClr val="tx2"/>
                </a:solidFill>
                <a:latin typeface="Seaford" panose="020B0604020202020204" pitchFamily="2" charset="0"/>
              </a:rPr>
              <a:t>Housing</a:t>
            </a:r>
          </a:p>
          <a:p>
            <a:r>
              <a:rPr lang="en-US" sz="2200" dirty="0">
                <a:solidFill>
                  <a:schemeClr val="tx2"/>
                </a:solidFill>
                <a:latin typeface="Seaford" panose="020B0604020202020204" pitchFamily="2" charset="0"/>
              </a:rPr>
              <a:t>Loan</a:t>
            </a:r>
          </a:p>
          <a:p>
            <a:r>
              <a:rPr lang="en-US" sz="2200" dirty="0">
                <a:solidFill>
                  <a:schemeClr val="tx2"/>
                </a:solidFill>
                <a:latin typeface="Seaford" panose="020B0604020202020204" pitchFamily="2" charset="0"/>
              </a:rPr>
              <a:t>Contact</a:t>
            </a:r>
          </a:p>
          <a:p>
            <a:r>
              <a:rPr lang="en-US" sz="2200" dirty="0">
                <a:solidFill>
                  <a:schemeClr val="tx2"/>
                </a:solidFill>
                <a:latin typeface="Seaford" panose="020B0604020202020204" pitchFamily="2" charset="0"/>
              </a:rPr>
              <a:t>Day</a:t>
            </a:r>
          </a:p>
          <a:p>
            <a:r>
              <a:rPr lang="en-US" sz="2200" dirty="0">
                <a:solidFill>
                  <a:schemeClr val="tx2"/>
                </a:solidFill>
                <a:latin typeface="Seaford" panose="020B0604020202020204" pitchFamily="2" charset="0"/>
              </a:rPr>
              <a:t>Month</a:t>
            </a:r>
          </a:p>
          <a:p>
            <a:r>
              <a:rPr lang="en-US" sz="2200" dirty="0">
                <a:solidFill>
                  <a:schemeClr val="tx2"/>
                </a:solidFill>
                <a:latin typeface="Seaford" panose="020B0604020202020204" pitchFamily="2" charset="0"/>
              </a:rPr>
              <a:t>Duration</a:t>
            </a:r>
          </a:p>
          <a:p>
            <a:r>
              <a:rPr lang="en-US" sz="2200" dirty="0">
                <a:solidFill>
                  <a:schemeClr val="tx2"/>
                </a:solidFill>
                <a:latin typeface="Seaford" panose="020B0604020202020204" pitchFamily="2" charset="0"/>
              </a:rPr>
              <a:t>Campaign</a:t>
            </a:r>
          </a:p>
          <a:p>
            <a:r>
              <a:rPr lang="en-US" sz="2200" dirty="0">
                <a:solidFill>
                  <a:schemeClr val="tx2"/>
                </a:solidFill>
                <a:latin typeface="Seaford" panose="020B0604020202020204" pitchFamily="2" charset="0"/>
              </a:rPr>
              <a:t>Pdays</a:t>
            </a:r>
          </a:p>
          <a:p>
            <a:r>
              <a:rPr lang="en-US" sz="2200" dirty="0">
                <a:solidFill>
                  <a:schemeClr val="tx2"/>
                </a:solidFill>
                <a:latin typeface="Seaford" panose="020B0604020202020204" pitchFamily="2" charset="0"/>
              </a:rPr>
              <a:t>Previous</a:t>
            </a:r>
          </a:p>
          <a:p>
            <a:r>
              <a:rPr lang="en-US" sz="2200" dirty="0">
                <a:solidFill>
                  <a:schemeClr val="tx2"/>
                </a:solidFill>
                <a:latin typeface="Seaford" panose="020B0604020202020204" pitchFamily="2" charset="0"/>
              </a:rPr>
              <a:t>Poutcome</a:t>
            </a:r>
          </a:p>
          <a:p>
            <a:r>
              <a:rPr lang="en-US" sz="2200" b="1" dirty="0">
                <a:solidFill>
                  <a:srgbClr val="C00000"/>
                </a:solidFill>
                <a:latin typeface="Seaford" panose="020B0604020202020204" pitchFamily="2" charset="0"/>
              </a:rPr>
              <a:t> y (target)</a:t>
            </a:r>
          </a:p>
        </p:txBody>
      </p: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3778537" y="242813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FBAF988-1386-4D05-9DF9-7426DE2E1A12}"/>
              </a:ext>
            </a:extLst>
          </p:cNvPr>
          <p:cNvSpPr txBox="1"/>
          <p:nvPr/>
        </p:nvSpPr>
        <p:spPr>
          <a:xfrm>
            <a:off x="3472380" y="464905"/>
            <a:ext cx="320642" cy="3046988"/>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Features</a:t>
            </a:r>
          </a:p>
        </p:txBody>
      </p:sp>
      <p:sp>
        <p:nvSpPr>
          <p:cNvPr id="63" name="Oval 62">
            <a:extLst>
              <a:ext uri="{FF2B5EF4-FFF2-40B4-BE49-F238E27FC236}">
                <a16:creationId xmlns:a16="http://schemas.microsoft.com/office/drawing/2014/main" id="{27953932-6287-4A87-8654-F684DD2705FD}"/>
              </a:ext>
            </a:extLst>
          </p:cNvPr>
          <p:cNvSpPr/>
          <p:nvPr/>
        </p:nvSpPr>
        <p:spPr>
          <a:xfrm>
            <a:off x="3486382" y="366635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66677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Duration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EAA4DC35-40B3-4D0A-9F1F-3F767949D191}"/>
              </a:ext>
            </a:extLst>
          </p:cNvPr>
          <p:cNvSpPr txBox="1"/>
          <p:nvPr/>
        </p:nvSpPr>
        <p:spPr>
          <a:xfrm>
            <a:off x="6186441" y="1271036"/>
            <a:ext cx="3903657" cy="2246769"/>
          </a:xfrm>
          <a:prstGeom prst="rect">
            <a:avLst/>
          </a:prstGeom>
          <a:noFill/>
        </p:spPr>
        <p:txBody>
          <a:bodyPr wrap="square">
            <a:spAutoFit/>
          </a:bodyPr>
          <a:lstStyle/>
          <a:p>
            <a:r>
              <a:rPr lang="en-US" sz="3500" b="1" noProof="1">
                <a:latin typeface="Lora" pitchFamily="2" charset="0"/>
              </a:rPr>
              <a:t>Dapatkan atensi customer di 5 menit awal telepon</a:t>
            </a:r>
            <a:r>
              <a:rPr lang="id-ID" sz="3500" b="1" noProof="1">
                <a:latin typeface="Lora" pitchFamily="2" charset="0"/>
              </a:rPr>
              <a:t>!!</a:t>
            </a:r>
          </a:p>
        </p:txBody>
      </p:sp>
      <p:sp>
        <p:nvSpPr>
          <p:cNvPr id="55" name="Google Shape;111;p15">
            <a:extLst>
              <a:ext uri="{FF2B5EF4-FFF2-40B4-BE49-F238E27FC236}">
                <a16:creationId xmlns:a16="http://schemas.microsoft.com/office/drawing/2014/main" id="{D096858E-E1B6-43B0-B96A-D6565B6AAA29}"/>
              </a:ext>
            </a:extLst>
          </p:cNvPr>
          <p:cNvSpPr txBox="1">
            <a:spLocks/>
          </p:cNvSpPr>
          <p:nvPr/>
        </p:nvSpPr>
        <p:spPr>
          <a:xfrm>
            <a:off x="1011140" y="4091950"/>
            <a:ext cx="9739951" cy="217662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Duration</a:t>
            </a:r>
            <a:r>
              <a:rPr lang="en" sz="1800" dirty="0">
                <a:latin typeface="Tw Cen MT" panose="020B0602020104020603" pitchFamily="34" charset="0"/>
              </a:rPr>
              <a:t> didefinisikan sebagai durasi kontak berlangsung (dalam detik). Dari EDA, kita dapat menyimpulkan</a:t>
            </a:r>
            <a:r>
              <a:rPr lang="en" sz="1800" b="1" dirty="0">
                <a:latin typeface="Tw Cen MT" panose="020B0602020104020603" pitchFamily="34" charset="0"/>
              </a:rPr>
              <a:t>:</a:t>
            </a:r>
          </a:p>
          <a:p>
            <a:pPr marL="285750" indent="-285750">
              <a:spcBef>
                <a:spcPts val="0"/>
              </a:spcBef>
            </a:pPr>
            <a:r>
              <a:rPr lang="en-US" sz="1800" dirty="0">
                <a:latin typeface="Tw Cen MT" panose="020B0602020104020603" pitchFamily="34" charset="0"/>
              </a:rPr>
              <a:t>Customer dengan durasi kontak lebih lama cenderung untuk subscribe ke deposit</a:t>
            </a:r>
          </a:p>
          <a:p>
            <a:pPr marL="285750" indent="-285750">
              <a:spcBef>
                <a:spcPts val="0"/>
              </a:spcBef>
            </a:pPr>
            <a:r>
              <a:rPr lang="en-US" sz="1800" dirty="0">
                <a:latin typeface="Tw Cen MT" panose="020B0602020104020603" pitchFamily="34" charset="0"/>
              </a:rPr>
              <a:t>Terdapat ‘intersection’ antara customer yang subscribe deposito dan tidak subscribe yaitu pada waktu 4 – 5 menit. Menurut kami ini adalah ‘decisive moment’. Jika sampai waktu 5 menit customer masih belum tertarik, maka sebaiknya telepon dihentikan agar dapat menghemat waktu dan cost</a:t>
            </a:r>
          </a:p>
          <a:p>
            <a:pPr marL="285750" indent="-285750">
              <a:spcBef>
                <a:spcPts val="0"/>
              </a:spcBef>
            </a:pPr>
            <a:r>
              <a:rPr lang="en-US" sz="1800" dirty="0">
                <a:latin typeface="Tw Cen MT" panose="020B0602020104020603" pitchFamily="34" charset="0"/>
              </a:rPr>
              <a:t>Tim marketing bisa membuat semacam “guidelines” yang menstandarisasi pesan yang disampaikan ke customer bedasarkan history data customer yang mendaftar deposito</a:t>
            </a:r>
          </a:p>
          <a:p>
            <a:pPr marL="285750" indent="-285750">
              <a:spcBef>
                <a:spcPts val="0"/>
              </a:spcBef>
            </a:pPr>
            <a:endParaRPr lang="en-US" sz="1800" dirty="0">
              <a:latin typeface="Tw Cen MT" panose="020B0602020104020603" pitchFamily="34" charset="0"/>
            </a:endParaRPr>
          </a:p>
        </p:txBody>
      </p:sp>
      <p:pic>
        <p:nvPicPr>
          <p:cNvPr id="9" name="Picture 8" descr="Chart, box and whisker chart&#10;&#10;Description automatically generated">
            <a:extLst>
              <a:ext uri="{FF2B5EF4-FFF2-40B4-BE49-F238E27FC236}">
                <a16:creationId xmlns:a16="http://schemas.microsoft.com/office/drawing/2014/main" id="{E27E2E52-D1D8-4324-B21E-F7C2FDB81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18" y="1074057"/>
            <a:ext cx="4680000" cy="2808000"/>
          </a:xfrm>
          <a:prstGeom prst="rect">
            <a:avLst/>
          </a:prstGeom>
        </p:spPr>
      </p:pic>
    </p:spTree>
    <p:extLst>
      <p:ext uri="{BB962C8B-B14F-4D97-AF65-F5344CB8AC3E}">
        <p14:creationId xmlns:p14="http://schemas.microsoft.com/office/powerpoint/2010/main" val="32550922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4534</TotalTime>
  <Words>2075</Words>
  <Application>Microsoft Office PowerPoint</Application>
  <PresentationFormat>Widescreen</PresentationFormat>
  <Paragraphs>732</Paragraphs>
  <Slides>25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Inter</vt:lpstr>
      <vt:lpstr>Aharoni</vt:lpstr>
      <vt:lpstr>Arial</vt:lpstr>
      <vt:lpstr>Calibri</vt:lpstr>
      <vt:lpstr>Calibri Light</vt:lpstr>
      <vt:lpstr>Lora</vt:lpstr>
      <vt:lpstr>Roboto</vt:lpstr>
      <vt:lpstr>Seaford</vt:lpstr>
      <vt:lpstr>Segoe UI</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Dhea Putriani</cp:lastModifiedBy>
  <cp:revision>203</cp:revision>
  <dcterms:created xsi:type="dcterms:W3CDTF">2017-01-05T13:17:27Z</dcterms:created>
  <dcterms:modified xsi:type="dcterms:W3CDTF">2022-04-01T15:48:31Z</dcterms:modified>
</cp:coreProperties>
</file>