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6858000" cx="12192000"/>
  <p:notesSz cx="6858000" cy="9144000"/>
  <p:embeddedFontLst>
    <p:embeddedFont>
      <p:font typeface="Dosi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1" roundtripDataSignature="AMtx7mhiT2K6yKmfbHB1lURU2JNuKEeB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Dosis-bold.fntdata"/><Relationship Id="rId9" Type="http://schemas.openxmlformats.org/officeDocument/2006/relationships/font" Target="fonts/Dosi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
          <p:cNvGrpSpPr/>
          <p:nvPr/>
        </p:nvGrpSpPr>
        <p:grpSpPr>
          <a:xfrm>
            <a:off x="591850" y="-328527"/>
            <a:ext cx="1386593" cy="1594062"/>
            <a:chOff x="726653" y="-517614"/>
            <a:chExt cx="2170621" cy="2495400"/>
          </a:xfrm>
        </p:grpSpPr>
        <p:sp>
          <p:nvSpPr>
            <p:cNvPr id="90" name="Google Shape;90;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p1"/>
            <p:cNvPicPr preferRelativeResize="0"/>
            <p:nvPr/>
          </p:nvPicPr>
          <p:blipFill rotWithShape="1">
            <a:blip r:embed="rId5">
              <a:alphaModFix/>
            </a:blip>
            <a:srcRect b="32683" l="2416" r="76115" t="34763"/>
            <a:stretch/>
          </p:blipFill>
          <p:spPr>
            <a:xfrm>
              <a:off x="726653" y="443679"/>
              <a:ext cx="2170621" cy="1369427"/>
            </a:xfrm>
            <a:prstGeom prst="rect">
              <a:avLst/>
            </a:prstGeom>
            <a:noFill/>
            <a:ln>
              <a:noFill/>
            </a:ln>
          </p:spPr>
        </p:pic>
      </p:grpSp>
      <p:sp>
        <p:nvSpPr>
          <p:cNvPr id="92" name="Google Shape;92;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4 – Final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27 Maret 2022/ 10.00</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p1"/>
          <p:cNvSpPr/>
          <p:nvPr/>
        </p:nvSpPr>
        <p:spPr>
          <a:xfrm>
            <a:off x="228600" y="1385275"/>
            <a:ext cx="11768400" cy="21714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333475" y="1461475"/>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Alfikri Ramadha</a:t>
            </a:r>
            <a:r>
              <a:rPr b="0" i="0" lang="en-US" sz="1200" u="none" cap="none" strike="noStrike">
                <a:solidFill>
                  <a:schemeClr val="dk1"/>
                </a:solidFill>
                <a:latin typeface="Dosis"/>
                <a:ea typeface="Dosis"/>
                <a:cs typeface="Dosis"/>
                <a:sym typeface="Dosis"/>
              </a:rPr>
              <a:t>n		: Final Preparation</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Zahra Hanifah		</a:t>
            </a:r>
            <a:r>
              <a:rPr b="0" i="0" lang="en-US" sz="1200" u="none" cap="none" strike="noStrike">
                <a:solidFill>
                  <a:schemeClr val="dk1"/>
                </a:solidFill>
                <a:latin typeface="Dosis"/>
                <a:ea typeface="Dosis"/>
                <a:cs typeface="Dosis"/>
                <a:sym typeface="Dosis"/>
              </a:rPr>
              <a:t> : Final Preparation</a:t>
            </a:r>
            <a:endParaRPr b="0" i="0" sz="14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Rantika Tresna</a:t>
            </a:r>
            <a:r>
              <a:rPr b="0" i="0" lang="en-US" sz="1200" u="none" cap="none" strike="noStrike">
                <a:solidFill>
                  <a:schemeClr val="dk1"/>
                </a:solidFill>
                <a:latin typeface="Dosis"/>
                <a:ea typeface="Dosis"/>
                <a:cs typeface="Dosis"/>
                <a:sym typeface="Dosis"/>
              </a:rPr>
              <a:t>		 : Final Preparation</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Dhiyaaul F</a:t>
            </a:r>
            <a:r>
              <a:rPr b="0" i="0" lang="en-US" sz="1200" u="none" cap="none" strike="noStrike">
                <a:solidFill>
                  <a:schemeClr val="dk1"/>
                </a:solidFill>
                <a:latin typeface="Dosis"/>
                <a:ea typeface="Dosis"/>
                <a:cs typeface="Dosis"/>
                <a:sym typeface="Dosis"/>
              </a:rPr>
              <a:t>		 : Final Preparation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Dhea Putriani</a:t>
            </a:r>
            <a:r>
              <a:rPr b="0" i="0" lang="en-US" sz="1200" u="none" cap="none" strike="noStrike">
                <a:solidFill>
                  <a:schemeClr val="dk1"/>
                </a:solidFill>
                <a:latin typeface="Dosis"/>
                <a:ea typeface="Dosis"/>
                <a:cs typeface="Dosis"/>
                <a:sym typeface="Dosis"/>
              </a:rPr>
              <a:t>		 : Final Preparation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Syahid Arbi</a:t>
            </a:r>
            <a:r>
              <a:rPr b="0" i="0" lang="en-US" sz="1200" u="none" cap="none" strike="noStrike">
                <a:solidFill>
                  <a:schemeClr val="dk1"/>
                </a:solidFill>
                <a:latin typeface="Dosis"/>
                <a:ea typeface="Dosis"/>
                <a:cs typeface="Dosis"/>
                <a:sym typeface="Dosis"/>
              </a:rPr>
              <a:t>		 : Final Preparation </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Fadil Biran</a:t>
            </a:r>
            <a:r>
              <a:rPr b="0" i="0" lang="en-US" sz="1200" u="none" cap="none" strike="noStrike">
                <a:solidFill>
                  <a:schemeClr val="dk1"/>
                </a:solidFill>
                <a:latin typeface="Dosis"/>
                <a:ea typeface="Dosis"/>
                <a:cs typeface="Dosis"/>
                <a:sym typeface="Dosis"/>
              </a:rPr>
              <a:t>		 : Final Preparation</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Rahmat Darmawan</a:t>
            </a:r>
            <a:r>
              <a:rPr b="0" i="0" lang="en-US" sz="1200" u="none" cap="none" strike="noStrike">
                <a:solidFill>
                  <a:schemeClr val="dk1"/>
                </a:solidFill>
                <a:latin typeface="Dosis"/>
                <a:ea typeface="Dosis"/>
                <a:cs typeface="Dosis"/>
                <a:sym typeface="Dosis"/>
              </a:rPr>
              <a:t>	</a:t>
            </a:r>
            <a:r>
              <a:rPr lang="en-US" sz="1200">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 Final Preparation</a:t>
            </a:r>
            <a:endParaRPr b="0" i="0" sz="1200" u="none" cap="none" strike="noStrike">
              <a:solidFill>
                <a:schemeClr val="dk1"/>
              </a:solidFill>
              <a:latin typeface="Dosis"/>
              <a:ea typeface="Dosis"/>
              <a:cs typeface="Dosis"/>
              <a:sym typeface="Dosis"/>
            </a:endParaRPr>
          </a:p>
        </p:txBody>
      </p:sp>
      <p:sp>
        <p:nvSpPr>
          <p:cNvPr id="95" name="Google Shape;95;p1"/>
          <p:cNvSpPr/>
          <p:nvPr/>
        </p:nvSpPr>
        <p:spPr>
          <a:xfrm>
            <a:off x="228600" y="3710400"/>
            <a:ext cx="11768400" cy="28827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txBox="1"/>
          <p:nvPr/>
        </p:nvSpPr>
        <p:spPr>
          <a:xfrm>
            <a:off x="346800" y="3784150"/>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Presentation Materials untuk final presentation</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Interpretasi EDA dari Business Side</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Alasan menggunakan precision dan ROC-AUC untuk melihat performa modeling</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Review penjelasan mengenai feature engineering normalization, stadarization dan log transformation</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2"/>
          <p:cNvGrpSpPr/>
          <p:nvPr/>
        </p:nvGrpSpPr>
        <p:grpSpPr>
          <a:xfrm>
            <a:off x="591850" y="-328527"/>
            <a:ext cx="1386593" cy="1594062"/>
            <a:chOff x="726653" y="-517614"/>
            <a:chExt cx="2170621" cy="2495400"/>
          </a:xfrm>
        </p:grpSpPr>
        <p:sp>
          <p:nvSpPr>
            <p:cNvPr id="102" name="Google Shape;102;p2"/>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2"/>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04" name="Google Shape;104;p2"/>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2"/>
          <p:cNvSpPr txBox="1"/>
          <p:nvPr/>
        </p:nvSpPr>
        <p:spPr>
          <a:xfrm>
            <a:off x="333475" y="1461475"/>
            <a:ext cx="11532000" cy="505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Dosis"/>
                <a:ea typeface="Dosis"/>
                <a:cs typeface="Dosis"/>
                <a:sym typeface="Dosis"/>
              </a:rPr>
              <a:t>Hasil Diskusi:</a:t>
            </a:r>
            <a:endParaRPr b="1" i="0" sz="1400" u="none" cap="none" strike="noStrike">
              <a:solidFill>
                <a:schemeClr val="dk1"/>
              </a:solidFill>
              <a:latin typeface="Dosis"/>
              <a:ea typeface="Dosis"/>
              <a:cs typeface="Dosis"/>
              <a:sym typeface="Dosis"/>
            </a:endParaRPr>
          </a:p>
          <a:p>
            <a:pPr indent="-228600" lvl="0" marL="381000" marR="0" rtl="0" algn="just">
              <a:lnSpc>
                <a:spcPct val="125000"/>
              </a:lnSpc>
              <a:spcBef>
                <a:spcPts val="0"/>
              </a:spcBef>
              <a:spcAft>
                <a:spcPts val="0"/>
              </a:spcAft>
              <a:buClr>
                <a:schemeClr val="dk1"/>
              </a:buClr>
              <a:buSzPts val="1200"/>
              <a:buFont typeface="Arial"/>
              <a:buAutoNum type="arabicPeriod"/>
            </a:pPr>
            <a:r>
              <a:rPr b="1" i="0" lang="en-US" sz="1400" u="none" cap="none" strike="noStrike">
                <a:solidFill>
                  <a:schemeClr val="dk1"/>
                </a:solidFill>
                <a:latin typeface="Calibri"/>
                <a:ea typeface="Calibri"/>
                <a:cs typeface="Calibri"/>
                <a:sym typeface="Calibri"/>
              </a:rPr>
              <a:t>Presentation Materials untuk final presentation</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Tim telah melakukan finalisasi materi presentasi</a:t>
            </a:r>
            <a:endParaRPr b="0" i="0" sz="16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Mentor menyarankan  perbanyak  mengenai business insight yang dapat disimpulkan dari model dan mengurangi penjelasan yang bersifat teknis </a:t>
            </a:r>
            <a:endParaRPr b="0" i="0" sz="1600" u="none" cap="none" strike="noStrike">
              <a:solidFill>
                <a:srgbClr val="000000"/>
              </a:solidFill>
              <a:latin typeface="Arial"/>
              <a:ea typeface="Arial"/>
              <a:cs typeface="Arial"/>
              <a:sym typeface="Arial"/>
            </a:endParaRPr>
          </a:p>
          <a:p>
            <a:pPr indent="-228600" lvl="0" marL="381000" marR="0" rtl="0" algn="just">
              <a:lnSpc>
                <a:spcPct val="125000"/>
              </a:lnSpc>
              <a:spcBef>
                <a:spcPts val="0"/>
              </a:spcBef>
              <a:spcAft>
                <a:spcPts val="0"/>
              </a:spcAft>
              <a:buClr>
                <a:schemeClr val="dk1"/>
              </a:buClr>
              <a:buSzPts val="1200"/>
              <a:buFont typeface="Arial"/>
              <a:buAutoNum type="arabicPeriod" startAt="2"/>
            </a:pPr>
            <a:r>
              <a:rPr b="1" i="0" lang="en-US" sz="1400" u="none" cap="none" strike="noStrike">
                <a:solidFill>
                  <a:schemeClr val="dk1"/>
                </a:solidFill>
                <a:latin typeface="Calibri"/>
                <a:ea typeface="Calibri"/>
                <a:cs typeface="Calibri"/>
                <a:sym typeface="Calibri"/>
              </a:rPr>
              <a:t>Interpretasi EDA dari Business Side</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Tim telah menemukan beberapa insight dan pola dari dataset yang dilakukan modeling pada stage sebelumnya.</a:t>
            </a:r>
            <a:endParaRPr b="0" i="0" sz="16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Berdasarkan stage sebelumnya ada pola  tertentu pada kolom  duration, age,  month </a:t>
            </a:r>
            <a:endParaRPr b="0" i="0" sz="1600" u="none" cap="none" strike="noStrike">
              <a:solidFill>
                <a:srgbClr val="000000"/>
              </a:solidFill>
              <a:latin typeface="Arial"/>
              <a:ea typeface="Arial"/>
              <a:cs typeface="Arial"/>
              <a:sym typeface="Arial"/>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Mentor menyarankan pola dan insight tersebut yang telah ditemukan pada stage sebelumnya boleh dicantumkan pada final presentasi. Namun, jika dikhawatirkan waktu presentasi tidak cukup untuk menjelaskan hal tersebut, boleh dijadikan hidden slide sehingga ketika judges menanyakan hal tersebut ada validasi atas reason pertanyaan business  yang ada</a:t>
            </a:r>
            <a:endParaRPr b="0" i="0" sz="1600" u="none" cap="none" strike="noStrike">
              <a:solidFill>
                <a:srgbClr val="000000"/>
              </a:solidFill>
              <a:latin typeface="Arial"/>
              <a:ea typeface="Arial"/>
              <a:cs typeface="Arial"/>
              <a:sym typeface="Arial"/>
            </a:endParaRPr>
          </a:p>
          <a:p>
            <a:pPr indent="-228600" lvl="0" marL="381000" marR="0" rtl="0" algn="just">
              <a:lnSpc>
                <a:spcPct val="125000"/>
              </a:lnSpc>
              <a:spcBef>
                <a:spcPts val="0"/>
              </a:spcBef>
              <a:spcAft>
                <a:spcPts val="0"/>
              </a:spcAft>
              <a:buClr>
                <a:schemeClr val="dk1"/>
              </a:buClr>
              <a:buSzPts val="1200"/>
              <a:buFont typeface="Arial"/>
              <a:buAutoNum type="arabicPeriod" startAt="3"/>
            </a:pPr>
            <a:r>
              <a:rPr b="1" i="0" lang="en-US" sz="1400" u="none" cap="none" strike="noStrike">
                <a:solidFill>
                  <a:schemeClr val="dk1"/>
                </a:solidFill>
                <a:latin typeface="Calibri"/>
                <a:ea typeface="Calibri"/>
                <a:cs typeface="Calibri"/>
                <a:sym typeface="Calibri"/>
              </a:rPr>
              <a:t>Alasan menggunakan precision dan ROC-AUC untuk melihat performa modeling</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Tim telah metrics value untuk melihat performa model dari precision dan ROC-AUC</a:t>
            </a:r>
            <a:endParaRPr b="1" i="0" sz="1400" u="none" cap="none" strike="noStrike">
              <a:solidFill>
                <a:schemeClr val="dk1"/>
              </a:solidFill>
              <a:latin typeface="Calibri"/>
              <a:ea typeface="Calibri"/>
              <a:cs typeface="Calibri"/>
              <a:sym typeface="Calibri"/>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Alasan menggunakan precision ialah untuk mengurangi false positif pada predicted modeling yang ada .</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400" u="none" cap="none" strike="noStrike">
                <a:solidFill>
                  <a:schemeClr val="dk1"/>
                </a:solidFill>
                <a:latin typeface="Calibri"/>
                <a:ea typeface="Calibri"/>
                <a:cs typeface="Calibri"/>
                <a:sym typeface="Calibri"/>
              </a:rPr>
              <a:t>Sedangkan, alasan menggunakan ni</a:t>
            </a:r>
            <a:r>
              <a:rPr lang="en-US">
                <a:solidFill>
                  <a:schemeClr val="dk1"/>
                </a:solidFill>
                <a:latin typeface="Calibri"/>
                <a:ea typeface="Calibri"/>
                <a:cs typeface="Calibri"/>
                <a:sym typeface="Calibri"/>
              </a:rPr>
              <a:t>lai</a:t>
            </a:r>
            <a:r>
              <a:rPr b="0" i="0" lang="en-US" sz="1400" u="none" cap="none" strike="noStrike">
                <a:solidFill>
                  <a:schemeClr val="dk1"/>
                </a:solidFill>
                <a:latin typeface="Calibri"/>
                <a:ea typeface="Calibri"/>
                <a:cs typeface="Calibri"/>
                <a:sym typeface="Calibri"/>
              </a:rPr>
              <a:t> ROC-AUC ialah metrics ini common use untuk model evaluation, sensitif terhadap data imbalance dan kita dapat melihat perbandingan True Positive Rate dan False Positive Rate.</a:t>
            </a:r>
            <a:endParaRPr/>
          </a:p>
          <a:p>
            <a:pPr indent="0" lvl="0" marL="411163" marR="0" rtl="0" algn="just">
              <a:lnSpc>
                <a:spcPct val="12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28600" lvl="0" marL="715963" marR="0" rtl="0" algn="just">
              <a:lnSpc>
                <a:spcPct val="125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Google Shape;106;p2"/>
          <p:cNvSpPr txBox="1"/>
          <p:nvPr/>
        </p:nvSpPr>
        <p:spPr>
          <a:xfrm>
            <a:off x="2002451" y="3298"/>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4 – Final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27 Maret 2022/ 10.00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grpSp>
        <p:nvGrpSpPr>
          <p:cNvPr id="111" name="Google Shape;111;p3"/>
          <p:cNvGrpSpPr/>
          <p:nvPr/>
        </p:nvGrpSpPr>
        <p:grpSpPr>
          <a:xfrm>
            <a:off x="591850" y="-328527"/>
            <a:ext cx="1386593" cy="1594062"/>
            <a:chOff x="726653" y="-517614"/>
            <a:chExt cx="2170621" cy="2495400"/>
          </a:xfrm>
        </p:grpSpPr>
        <p:sp>
          <p:nvSpPr>
            <p:cNvPr id="112" name="Google Shape;112;p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3" name="Google Shape;113;p3"/>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14" name="Google Shape;114;p3"/>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3"/>
          <p:cNvSpPr txBox="1"/>
          <p:nvPr/>
        </p:nvSpPr>
        <p:spPr>
          <a:xfrm>
            <a:off x="3334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0" i="0" sz="1400" u="none" cap="none" strike="noStrike">
              <a:solidFill>
                <a:srgbClr val="000000"/>
              </a:solidFill>
              <a:latin typeface="Arial"/>
              <a:ea typeface="Arial"/>
              <a:cs typeface="Arial"/>
              <a:sym typeface="Arial"/>
            </a:endParaRPr>
          </a:p>
          <a:p>
            <a:pPr indent="-244475" lvl="0" marL="358775" marR="0" rtl="0" algn="l">
              <a:lnSpc>
                <a:spcPct val="115000"/>
              </a:lnSpc>
              <a:spcBef>
                <a:spcPts val="0"/>
              </a:spcBef>
              <a:spcAft>
                <a:spcPts val="0"/>
              </a:spcAft>
              <a:buClr>
                <a:schemeClr val="dk1"/>
              </a:buClr>
              <a:buSzPts val="1100"/>
              <a:buFont typeface="Arial"/>
              <a:buAutoNum type="arabicPeriod" startAt="4"/>
            </a:pPr>
            <a:r>
              <a:rPr b="1" i="0" lang="en-US" sz="1200" u="none" cap="none" strike="noStrike">
                <a:solidFill>
                  <a:schemeClr val="dk1"/>
                </a:solidFill>
                <a:latin typeface="Calibri"/>
                <a:ea typeface="Calibri"/>
                <a:cs typeface="Calibri"/>
                <a:sym typeface="Calibri"/>
              </a:rPr>
              <a:t>Review penjelasan mengenai feature engineering normalization, stadarization dan log transformation</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Tim telah melakukan feature engineering tapi kami masih kurang paham karena pada saat dilakukan feature  engineering  ada beberapa kolom yang tidak berubah grafiknya menjadi normal dan cenderung tetap skewed</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Mentor menjelaskan jika feature engineering normalization dan standarization cenderung tidak mengubah bentuk grafik menjadi normal hanya menstadarisasi nilai </a:t>
            </a:r>
            <a:endParaRPr b="0" i="0" sz="1200" u="none" cap="none" strike="noStrike">
              <a:solidFill>
                <a:srgbClr val="000000"/>
              </a:solidFill>
              <a:latin typeface="Calibri"/>
              <a:ea typeface="Calibri"/>
              <a:cs typeface="Calibri"/>
              <a:sym typeface="Calibri"/>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Mentor menjelaskan mengenai feature engineering log transformation modulo jika datanyanya ada  nilai yang minus atau 0</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625475"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p:txBody>
      </p:sp>
      <p:sp>
        <p:nvSpPr>
          <p:cNvPr id="116" name="Google Shape;116;p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4 – Final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27 Maret 2022/ 10.00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Zahra Hanifah</dc:creator>
</cp:coreProperties>
</file>