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Roboto"/>
      <p:regular r:id="rId31"/>
      <p:bold r:id="rId32"/>
      <p:italic r:id="rId33"/>
      <p:boldItalic r:id="rId34"/>
    </p:embeddedFont>
    <p:embeddedFont>
      <p:font typeface="Inter"/>
      <p:regular r:id="rId35"/>
      <p:bold r:id="rId36"/>
    </p:embeddedFont>
    <p:embeddedFont>
      <p:font typeface="Lora"/>
      <p:regular r:id="rId37"/>
      <p:bold r:id="rId38"/>
      <p:italic r:id="rId39"/>
      <p:boldItalic r:id="rId40"/>
    </p:embeddedFont>
    <p:embeddedFont>
      <p:font typeface="Quattrocento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iWiCWVt/qL2L5+7pspT/cqXGDs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8294FA-A2F0-4FEF-B104-8984F60712DB}">
  <a:tblStyle styleId="{5A8294FA-A2F0-4FEF-B104-8984F60712D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23FDA3E5-FBBD-4D84-A5B5-F3F2E1A21293}"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F43ECCD-17BE-46FD-820A-E1830610EF5F}" styleName="Table_2">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ora-boldItalic.fntdata"/><Relationship Id="rId20" Type="http://schemas.openxmlformats.org/officeDocument/2006/relationships/slide" Target="slides/slide15.xml"/><Relationship Id="rId42" Type="http://schemas.openxmlformats.org/officeDocument/2006/relationships/font" Target="fonts/QuattrocentoSans-bold.fntdata"/><Relationship Id="rId41" Type="http://schemas.openxmlformats.org/officeDocument/2006/relationships/font" Target="fonts/QuattrocentoSans-regular.fntdata"/><Relationship Id="rId22" Type="http://schemas.openxmlformats.org/officeDocument/2006/relationships/slide" Target="slides/slide17.xml"/><Relationship Id="rId44" Type="http://schemas.openxmlformats.org/officeDocument/2006/relationships/font" Target="fonts/QuattrocentoSans-boldItalic.fntdata"/><Relationship Id="rId21" Type="http://schemas.openxmlformats.org/officeDocument/2006/relationships/slide" Target="slides/slide16.xml"/><Relationship Id="rId43" Type="http://schemas.openxmlformats.org/officeDocument/2006/relationships/font" Target="fonts/QuattrocentoSans-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Inter-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ora-regular.fntdata"/><Relationship Id="rId14" Type="http://schemas.openxmlformats.org/officeDocument/2006/relationships/slide" Target="slides/slide9.xml"/><Relationship Id="rId36" Type="http://schemas.openxmlformats.org/officeDocument/2006/relationships/font" Target="fonts/Inter-bold.fntdata"/><Relationship Id="rId17" Type="http://schemas.openxmlformats.org/officeDocument/2006/relationships/slide" Target="slides/slide12.xml"/><Relationship Id="rId39" Type="http://schemas.openxmlformats.org/officeDocument/2006/relationships/font" Target="fonts/Lora-italic.fntdata"/><Relationship Id="rId16" Type="http://schemas.openxmlformats.org/officeDocument/2006/relationships/slide" Target="slides/slide11.xml"/><Relationship Id="rId38" Type="http://schemas.openxmlformats.org/officeDocument/2006/relationships/font" Target="fonts/Lor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7" name="Google Shape;71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0" name="Google Shape;77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7" name="Google Shape;8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7" name="Google Shape;10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9" name="Google Shape;111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0" name="Google Shape;112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5" name="Google Shape;115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6" name="Google Shape;115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5" name="Google Shape;119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6" name="Google Shape;119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6" name="Google Shape;126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4" name="Google Shape;13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7"/>
          <p:cNvSpPr txBox="1"/>
          <p:nvPr>
            <p:ph idx="12" type="sldNum"/>
          </p:nvPr>
        </p:nvSpPr>
        <p:spPr>
          <a:xfrm>
            <a:off x="9394372"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2000" u="none" cap="none" strike="noStrike">
                <a:solidFill>
                  <a:srgbClr val="888888"/>
                </a:solidFill>
                <a:latin typeface="Calibri"/>
                <a:ea typeface="Calibri"/>
                <a:cs typeface="Calibri"/>
                <a:sym typeface="Calibri"/>
              </a:defRPr>
            </a:lvl1pPr>
            <a:lvl2pPr indent="0" lvl="1" marL="0" algn="r">
              <a:spcBef>
                <a:spcPts val="0"/>
              </a:spcBef>
              <a:buNone/>
              <a:defRPr b="1" i="0" sz="2000" u="none" cap="none" strike="noStrike">
                <a:solidFill>
                  <a:srgbClr val="888888"/>
                </a:solidFill>
                <a:latin typeface="Calibri"/>
                <a:ea typeface="Calibri"/>
                <a:cs typeface="Calibri"/>
                <a:sym typeface="Calibri"/>
              </a:defRPr>
            </a:lvl2pPr>
            <a:lvl3pPr indent="0" lvl="2" marL="0" algn="r">
              <a:spcBef>
                <a:spcPts val="0"/>
              </a:spcBef>
              <a:buNone/>
              <a:defRPr b="1" i="0" sz="2000" u="none" cap="none" strike="noStrike">
                <a:solidFill>
                  <a:srgbClr val="888888"/>
                </a:solidFill>
                <a:latin typeface="Calibri"/>
                <a:ea typeface="Calibri"/>
                <a:cs typeface="Calibri"/>
                <a:sym typeface="Calibri"/>
              </a:defRPr>
            </a:lvl3pPr>
            <a:lvl4pPr indent="0" lvl="3" marL="0" algn="r">
              <a:spcBef>
                <a:spcPts val="0"/>
              </a:spcBef>
              <a:buNone/>
              <a:defRPr b="1" i="0" sz="2000" u="none" cap="none" strike="noStrike">
                <a:solidFill>
                  <a:srgbClr val="888888"/>
                </a:solidFill>
                <a:latin typeface="Calibri"/>
                <a:ea typeface="Calibri"/>
                <a:cs typeface="Calibri"/>
                <a:sym typeface="Calibri"/>
              </a:defRPr>
            </a:lvl4pPr>
            <a:lvl5pPr indent="0" lvl="4" marL="0" algn="r">
              <a:spcBef>
                <a:spcPts val="0"/>
              </a:spcBef>
              <a:buNone/>
              <a:defRPr b="1" i="0" sz="2000" u="none" cap="none" strike="noStrike">
                <a:solidFill>
                  <a:srgbClr val="888888"/>
                </a:solidFill>
                <a:latin typeface="Calibri"/>
                <a:ea typeface="Calibri"/>
                <a:cs typeface="Calibri"/>
                <a:sym typeface="Calibri"/>
              </a:defRPr>
            </a:lvl5pPr>
            <a:lvl6pPr indent="0" lvl="5" marL="0" algn="r">
              <a:spcBef>
                <a:spcPts val="0"/>
              </a:spcBef>
              <a:buNone/>
              <a:defRPr b="1" i="0" sz="2000" u="none" cap="none" strike="noStrike">
                <a:solidFill>
                  <a:srgbClr val="888888"/>
                </a:solidFill>
                <a:latin typeface="Calibri"/>
                <a:ea typeface="Calibri"/>
                <a:cs typeface="Calibri"/>
                <a:sym typeface="Calibri"/>
              </a:defRPr>
            </a:lvl6pPr>
            <a:lvl7pPr indent="0" lvl="6" marL="0" algn="r">
              <a:spcBef>
                <a:spcPts val="0"/>
              </a:spcBef>
              <a:buNone/>
              <a:defRPr b="1" i="0" sz="2000" u="none" cap="none" strike="noStrike">
                <a:solidFill>
                  <a:srgbClr val="888888"/>
                </a:solidFill>
                <a:latin typeface="Calibri"/>
                <a:ea typeface="Calibri"/>
                <a:cs typeface="Calibri"/>
                <a:sym typeface="Calibri"/>
              </a:defRPr>
            </a:lvl7pPr>
            <a:lvl8pPr indent="0" lvl="7" marL="0" algn="r">
              <a:spcBef>
                <a:spcPts val="0"/>
              </a:spcBef>
              <a:buNone/>
              <a:defRPr b="1" i="0" sz="2000" u="none" cap="none" strike="noStrike">
                <a:solidFill>
                  <a:srgbClr val="888888"/>
                </a:solidFill>
                <a:latin typeface="Calibri"/>
                <a:ea typeface="Calibri"/>
                <a:cs typeface="Calibri"/>
                <a:sym typeface="Calibri"/>
              </a:defRPr>
            </a:lvl8pPr>
            <a:lvl9pPr indent="0" lvl="8" marL="0" algn="r">
              <a:spcBef>
                <a:spcPts val="0"/>
              </a:spcBef>
              <a:buNone/>
              <a:defRPr b="1" i="0" sz="2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2.png"/><Relationship Id="rId10" Type="http://schemas.openxmlformats.org/officeDocument/2006/relationships/image" Target="../media/image5.png"/><Relationship Id="rId9"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4.png"/><Relationship Id="rId5"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2.png"/><Relationship Id="rId5" Type="http://schemas.openxmlformats.org/officeDocument/2006/relationships/image" Target="../media/image3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0.png"/><Relationship Id="rId5" Type="http://schemas.openxmlformats.org/officeDocument/2006/relationships/image" Target="../media/image33.png"/></Relationships>
</file>

<file path=ppt/slides/_rels/slide16.xml.rels><?xml version="1.0" encoding="UTF-8" standalone="yes"?><Relationships xmlns="http://schemas.openxmlformats.org/package/2006/relationships"><Relationship Id="rId11" Type="http://schemas.openxmlformats.org/officeDocument/2006/relationships/image" Target="../media/image45.png"/><Relationship Id="rId10" Type="http://schemas.openxmlformats.org/officeDocument/2006/relationships/image" Target="../media/image48.png"/><Relationship Id="rId13" Type="http://schemas.openxmlformats.org/officeDocument/2006/relationships/image" Target="../media/image59.png"/><Relationship Id="rId12" Type="http://schemas.openxmlformats.org/officeDocument/2006/relationships/image" Target="../media/image44.png"/><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1.png"/><Relationship Id="rId4" Type="http://schemas.openxmlformats.org/officeDocument/2006/relationships/image" Target="../media/image37.png"/><Relationship Id="rId9" Type="http://schemas.openxmlformats.org/officeDocument/2006/relationships/image" Target="../media/image49.png"/><Relationship Id="rId15" Type="http://schemas.openxmlformats.org/officeDocument/2006/relationships/image" Target="../media/image50.png"/><Relationship Id="rId14" Type="http://schemas.openxmlformats.org/officeDocument/2006/relationships/image" Target="../media/image51.png"/><Relationship Id="rId16" Type="http://schemas.openxmlformats.org/officeDocument/2006/relationships/image" Target="../media/image53.png"/><Relationship Id="rId5" Type="http://schemas.openxmlformats.org/officeDocument/2006/relationships/image" Target="../media/image43.png"/><Relationship Id="rId6" Type="http://schemas.openxmlformats.org/officeDocument/2006/relationships/image" Target="../media/image38.png"/><Relationship Id="rId7" Type="http://schemas.openxmlformats.org/officeDocument/2006/relationships/image" Target="../media/image35.png"/><Relationship Id="rId8" Type="http://schemas.openxmlformats.org/officeDocument/2006/relationships/image" Target="../media/image4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hyperlink" Target="https://blog.useproof.com/calculate-conversion-rat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hyperlink" Target="https://mountain.com/blog/cost-per-acquisition-calculation-how-much-are-you-paying-for-each-customer/#:~:text=Cost%20Per%20Acquisition%20Definition,touch%20point%20to%20ultimate%20conversion." TargetMode="External"/><Relationship Id="rId5" Type="http://schemas.openxmlformats.org/officeDocument/2006/relationships/hyperlink" Target="https://www.investopedia.com/terms/r/returnoninvestment.asp" TargetMode="External"/><Relationship Id="rId6" Type="http://schemas.openxmlformats.org/officeDocument/2006/relationships/hyperlink" Target="https://wartadana.com/dari-mana-bank-dapat-untung/" TargetMode="External"/><Relationship Id="rId7" Type="http://schemas.openxmlformats.org/officeDocument/2006/relationships/hyperlink" Target="https://www.bi.go.id/id/publikasi/ruang-media/news-release/Pages/sp_244122.aspx"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47.png"/><Relationship Id="rId7" Type="http://schemas.openxmlformats.org/officeDocument/2006/relationships/image" Target="../media/image5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3.jpg"/><Relationship Id="rId10" Type="http://schemas.openxmlformats.org/officeDocument/2006/relationships/image" Target="../media/image27.jpg"/><Relationship Id="rId9" Type="http://schemas.openxmlformats.org/officeDocument/2006/relationships/image" Target="../media/image24.jpg"/><Relationship Id="rId5" Type="http://schemas.openxmlformats.org/officeDocument/2006/relationships/image" Target="../media/image20.jpg"/><Relationship Id="rId6" Type="http://schemas.openxmlformats.org/officeDocument/2006/relationships/image" Target="../media/image28.jpg"/><Relationship Id="rId7" Type="http://schemas.openxmlformats.org/officeDocument/2006/relationships/image" Target="../media/image17.jpg"/><Relationship Id="rId8" Type="http://schemas.openxmlformats.org/officeDocument/2006/relationships/image" Target="../media/image2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6.jpg"/><Relationship Id="rId5" Type="http://schemas.openxmlformats.org/officeDocument/2006/relationships/image" Target="../media/image2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1.jpg"/><Relationship Id="rId5" Type="http://schemas.openxmlformats.org/officeDocument/2006/relationships/hyperlink" Target="https://blog.useproof.com/calculate-conversion-rat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1"/>
          <p:cNvGrpSpPr/>
          <p:nvPr/>
        </p:nvGrpSpPr>
        <p:grpSpPr>
          <a:xfrm>
            <a:off x="-8357206" y="1"/>
            <a:ext cx="12192000" cy="6857999"/>
            <a:chOff x="-17316927" y="1501"/>
            <a:chExt cx="12192000" cy="6858000"/>
          </a:xfrm>
        </p:grpSpPr>
        <p:grpSp>
          <p:nvGrpSpPr>
            <p:cNvPr id="89" name="Google Shape;89;p1"/>
            <p:cNvGrpSpPr/>
            <p:nvPr/>
          </p:nvGrpSpPr>
          <p:grpSpPr>
            <a:xfrm>
              <a:off x="-17316927" y="1501"/>
              <a:ext cx="12192000" cy="6858000"/>
              <a:chOff x="-15347063" y="-124"/>
              <a:chExt cx="12192000" cy="6858000"/>
            </a:xfrm>
          </p:grpSpPr>
          <p:sp>
            <p:nvSpPr>
              <p:cNvPr id="90" name="Google Shape;90;p1"/>
              <p:cNvSpPr/>
              <p:nvPr/>
            </p:nvSpPr>
            <p:spPr>
              <a:xfrm>
                <a:off x="-15347063"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a:off x="-4534796"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2" name="Google Shape;92;p1"/>
              <p:cNvPicPr preferRelativeResize="0"/>
              <p:nvPr/>
            </p:nvPicPr>
            <p:blipFill rotWithShape="1">
              <a:blip r:embed="rId3">
                <a:alphaModFix/>
              </a:blip>
              <a:srcRect b="0" l="0" r="0" t="0"/>
              <a:stretch/>
            </p:blipFill>
            <p:spPr>
              <a:xfrm rot="-5400000">
                <a:off x="-4313642" y="2395137"/>
                <a:ext cx="530601" cy="530600"/>
              </a:xfrm>
              <a:prstGeom prst="rect">
                <a:avLst/>
              </a:prstGeom>
              <a:noFill/>
              <a:ln>
                <a:noFill/>
              </a:ln>
            </p:spPr>
          </p:pic>
        </p:grpSp>
        <p:sp>
          <p:nvSpPr>
            <p:cNvPr id="93" name="Google Shape;93;p1"/>
            <p:cNvSpPr txBox="1"/>
            <p:nvPr/>
          </p:nvSpPr>
          <p:spPr>
            <a:xfrm rot="-5400000">
              <a:off x="-7547357" y="2415066"/>
              <a:ext cx="4310662" cy="477054"/>
            </a:xfrm>
            <a:prstGeom prst="rect">
              <a:avLst/>
            </a:prstGeom>
            <a:solidFill>
              <a:srgbClr val="09091A"/>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latin typeface="Calibri"/>
                  <a:ea typeface="Calibri"/>
                  <a:cs typeface="Calibri"/>
                  <a:sym typeface="Calibri"/>
                </a:rPr>
                <a:t>Introduction</a:t>
              </a:r>
              <a:endParaRPr/>
            </a:p>
          </p:txBody>
        </p:sp>
      </p:grpSp>
      <p:pic>
        <p:nvPicPr>
          <p:cNvPr id="94" name="Google Shape;94;p1"/>
          <p:cNvPicPr preferRelativeResize="0"/>
          <p:nvPr/>
        </p:nvPicPr>
        <p:blipFill rotWithShape="1">
          <a:blip r:embed="rId4">
            <a:alphaModFix/>
          </a:blip>
          <a:srcRect b="0" l="0" r="0" t="0"/>
          <a:stretch/>
        </p:blipFill>
        <p:spPr>
          <a:xfrm rot="-5400000">
            <a:off x="376850" y="3163677"/>
            <a:ext cx="530600" cy="530600"/>
          </a:xfrm>
          <a:prstGeom prst="rect">
            <a:avLst/>
          </a:prstGeom>
          <a:noFill/>
          <a:ln>
            <a:noFill/>
          </a:ln>
        </p:spPr>
      </p:pic>
      <p:sp>
        <p:nvSpPr>
          <p:cNvPr id="95" name="Google Shape;95;p1"/>
          <p:cNvSpPr/>
          <p:nvPr/>
        </p:nvSpPr>
        <p:spPr>
          <a:xfrm>
            <a:off x="4200992" y="1589640"/>
            <a:ext cx="6997200" cy="21237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4400" u="none" cap="none" strike="noStrike">
                <a:solidFill>
                  <a:srgbClr val="20414C"/>
                </a:solidFill>
                <a:latin typeface="Lora"/>
                <a:ea typeface="Lora"/>
                <a:cs typeface="Lora"/>
                <a:sym typeface="Lora"/>
              </a:rPr>
              <a:t>BANKING MARKETING</a:t>
            </a:r>
            <a:endParaRPr/>
          </a:p>
          <a:p>
            <a:pPr indent="0" lvl="0" marL="0" marR="0" rtl="0" algn="r">
              <a:spcBef>
                <a:spcPts val="0"/>
              </a:spcBef>
              <a:spcAft>
                <a:spcPts val="0"/>
              </a:spcAft>
              <a:buNone/>
            </a:pPr>
            <a:r>
              <a:rPr b="1" i="0" lang="en-US" sz="4400" u="none" cap="none" strike="noStrike">
                <a:solidFill>
                  <a:srgbClr val="20414C"/>
                </a:solidFill>
                <a:latin typeface="Lora"/>
                <a:ea typeface="Lora"/>
                <a:cs typeface="Lora"/>
                <a:sym typeface="Lora"/>
              </a:rPr>
              <a:t>DEPOSIT TARGET PREDICTION</a:t>
            </a:r>
            <a:endParaRPr/>
          </a:p>
        </p:txBody>
      </p:sp>
      <p:sp>
        <p:nvSpPr>
          <p:cNvPr id="96" name="Google Shape;96;p1"/>
          <p:cNvSpPr/>
          <p:nvPr/>
        </p:nvSpPr>
        <p:spPr>
          <a:xfrm>
            <a:off x="10431217" y="4053091"/>
            <a:ext cx="713237"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3600" u="none" cap="none" strike="noStrike">
                <a:solidFill>
                  <a:srgbClr val="EC931C"/>
                </a:solidFill>
                <a:latin typeface="Calibri"/>
                <a:ea typeface="Calibri"/>
                <a:cs typeface="Calibri"/>
                <a:sym typeface="Calibri"/>
              </a:rPr>
              <a:t>by</a:t>
            </a:r>
            <a:endParaRPr/>
          </a:p>
        </p:txBody>
      </p:sp>
      <p:sp>
        <p:nvSpPr>
          <p:cNvPr id="97" name="Google Shape;97;p1"/>
          <p:cNvSpPr/>
          <p:nvPr/>
        </p:nvSpPr>
        <p:spPr>
          <a:xfrm>
            <a:off x="4480198" y="4668195"/>
            <a:ext cx="6724374" cy="120032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3600" u="none" cap="none" strike="noStrike">
                <a:solidFill>
                  <a:srgbClr val="EC931C"/>
                </a:solidFill>
                <a:latin typeface="Lora"/>
                <a:ea typeface="Lora"/>
                <a:cs typeface="Lora"/>
                <a:sym typeface="Lora"/>
              </a:rPr>
              <a:t>Harta, Tahta, Data (HTD) Consultant</a:t>
            </a:r>
            <a:endParaRPr/>
          </a:p>
        </p:txBody>
      </p:sp>
      <p:grpSp>
        <p:nvGrpSpPr>
          <p:cNvPr id="98" name="Google Shape;98;p1"/>
          <p:cNvGrpSpPr/>
          <p:nvPr/>
        </p:nvGrpSpPr>
        <p:grpSpPr>
          <a:xfrm>
            <a:off x="-8840231" y="-23"/>
            <a:ext cx="12192000" cy="6857999"/>
            <a:chOff x="-8778960" y="1501"/>
            <a:chExt cx="12192000" cy="6858001"/>
          </a:xfrm>
        </p:grpSpPr>
        <p:grpSp>
          <p:nvGrpSpPr>
            <p:cNvPr id="99" name="Google Shape;99;p1"/>
            <p:cNvGrpSpPr/>
            <p:nvPr/>
          </p:nvGrpSpPr>
          <p:grpSpPr>
            <a:xfrm>
              <a:off x="-8778960" y="1501"/>
              <a:ext cx="12192000" cy="6858001"/>
              <a:chOff x="-6809096" y="-124"/>
              <a:chExt cx="12192000" cy="6858000"/>
            </a:xfrm>
          </p:grpSpPr>
          <p:sp>
            <p:nvSpPr>
              <p:cNvPr id="100" name="Google Shape;100;p1"/>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sp>
            <p:nvSpPr>
              <p:cNvPr id="101" name="Google Shape;101;p1"/>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2" name="Google Shape;102;p1"/>
              <p:cNvPicPr preferRelativeResize="0"/>
              <p:nvPr/>
            </p:nvPicPr>
            <p:blipFill rotWithShape="1">
              <a:blip r:embed="rId5">
                <a:alphaModFix/>
              </a:blip>
              <a:srcRect b="0" l="0" r="0" t="0"/>
              <a:stretch/>
            </p:blipFill>
            <p:spPr>
              <a:xfrm rot="-5400000">
                <a:off x="4224325" y="2395137"/>
                <a:ext cx="530601" cy="530600"/>
              </a:xfrm>
              <a:prstGeom prst="rect">
                <a:avLst/>
              </a:prstGeom>
              <a:noFill/>
              <a:ln>
                <a:noFill/>
              </a:ln>
            </p:spPr>
          </p:pic>
        </p:grpSp>
        <p:sp>
          <p:nvSpPr>
            <p:cNvPr id="103" name="Google Shape;103;p1"/>
            <p:cNvSpPr txBox="1"/>
            <p:nvPr/>
          </p:nvSpPr>
          <p:spPr>
            <a:xfrm rot="-5400000">
              <a:off x="990802" y="2414874"/>
              <a:ext cx="4310279" cy="477054"/>
            </a:xfrm>
            <a:prstGeom prst="rect">
              <a:avLst/>
            </a:prstGeom>
            <a:solidFill>
              <a:srgbClr val="182D4D"/>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latin typeface="Calibri"/>
                  <a:ea typeface="Calibri"/>
                  <a:cs typeface="Calibri"/>
                  <a:sym typeface="Calibri"/>
                </a:rPr>
                <a:t>Background</a:t>
              </a:r>
              <a:endParaRPr/>
            </a:p>
          </p:txBody>
        </p:sp>
      </p:grpSp>
      <p:grpSp>
        <p:nvGrpSpPr>
          <p:cNvPr id="104" name="Google Shape;104;p1"/>
          <p:cNvGrpSpPr/>
          <p:nvPr/>
        </p:nvGrpSpPr>
        <p:grpSpPr>
          <a:xfrm>
            <a:off x="-9355287" y="-839"/>
            <a:ext cx="12201528" cy="6857999"/>
            <a:chOff x="-8778960" y="1501"/>
            <a:chExt cx="12201528" cy="6858001"/>
          </a:xfrm>
        </p:grpSpPr>
        <p:grpSp>
          <p:nvGrpSpPr>
            <p:cNvPr id="105" name="Google Shape;105;p1"/>
            <p:cNvGrpSpPr/>
            <p:nvPr/>
          </p:nvGrpSpPr>
          <p:grpSpPr>
            <a:xfrm>
              <a:off x="-8778960" y="1501"/>
              <a:ext cx="12192000" cy="6858001"/>
              <a:chOff x="-6809096" y="-124"/>
              <a:chExt cx="12192000" cy="6858000"/>
            </a:xfrm>
          </p:grpSpPr>
          <p:sp>
            <p:nvSpPr>
              <p:cNvPr id="106" name="Google Shape;106;p1"/>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sp>
            <p:nvSpPr>
              <p:cNvPr id="107" name="Google Shape;107;p1"/>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8" name="Google Shape;108;p1"/>
              <p:cNvPicPr preferRelativeResize="0"/>
              <p:nvPr/>
            </p:nvPicPr>
            <p:blipFill rotWithShape="1">
              <a:blip r:embed="rId6">
                <a:alphaModFix/>
              </a:blip>
              <a:srcRect b="0" l="0" r="0" t="0"/>
              <a:stretch/>
            </p:blipFill>
            <p:spPr>
              <a:xfrm rot="-5400000">
                <a:off x="4224325" y="2395137"/>
                <a:ext cx="530601" cy="530600"/>
              </a:xfrm>
              <a:prstGeom prst="rect">
                <a:avLst/>
              </a:prstGeom>
              <a:noFill/>
              <a:ln>
                <a:noFill/>
              </a:ln>
            </p:spPr>
          </p:pic>
        </p:grpSp>
        <p:sp>
          <p:nvSpPr>
            <p:cNvPr id="109" name="Google Shape;109;p1"/>
            <p:cNvSpPr txBox="1"/>
            <p:nvPr/>
          </p:nvSpPr>
          <p:spPr>
            <a:xfrm rot="-5400000">
              <a:off x="1024367" y="2419409"/>
              <a:ext cx="4319348" cy="477054"/>
            </a:xfrm>
            <a:prstGeom prst="rect">
              <a:avLst/>
            </a:prstGeom>
            <a:solidFill>
              <a:srgbClr val="1F404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latin typeface="Calibri"/>
                  <a:ea typeface="Calibri"/>
                  <a:cs typeface="Calibri"/>
                  <a:sym typeface="Calibri"/>
                </a:rPr>
                <a:t>EDA</a:t>
              </a:r>
              <a:endParaRPr/>
            </a:p>
          </p:txBody>
        </p:sp>
      </p:grpSp>
      <p:grpSp>
        <p:nvGrpSpPr>
          <p:cNvPr id="110" name="Google Shape;110;p1"/>
          <p:cNvGrpSpPr/>
          <p:nvPr/>
        </p:nvGrpSpPr>
        <p:grpSpPr>
          <a:xfrm>
            <a:off x="-9830027" y="1"/>
            <a:ext cx="12201529" cy="6857999"/>
            <a:chOff x="-8740860" y="1501"/>
            <a:chExt cx="12201529" cy="6858001"/>
          </a:xfrm>
        </p:grpSpPr>
        <p:grpSp>
          <p:nvGrpSpPr>
            <p:cNvPr id="111" name="Google Shape;111;p1"/>
            <p:cNvGrpSpPr/>
            <p:nvPr/>
          </p:nvGrpSpPr>
          <p:grpSpPr>
            <a:xfrm>
              <a:off x="-8740860" y="1501"/>
              <a:ext cx="12192000" cy="6858001"/>
              <a:chOff x="-6770996" y="-124"/>
              <a:chExt cx="12192000" cy="6858000"/>
            </a:xfrm>
          </p:grpSpPr>
          <p:sp>
            <p:nvSpPr>
              <p:cNvPr id="112" name="Google Shape;112;p1"/>
              <p:cNvSpPr/>
              <p:nvPr/>
            </p:nvSpPr>
            <p:spPr>
              <a:xfrm>
                <a:off x="-67709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sp>
            <p:nvSpPr>
              <p:cNvPr id="113" name="Google Shape;113;p1"/>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4" name="Google Shape;114;p1"/>
              <p:cNvPicPr preferRelativeResize="0"/>
              <p:nvPr/>
            </p:nvPicPr>
            <p:blipFill rotWithShape="1">
              <a:blip r:embed="rId7">
                <a:alphaModFix/>
              </a:blip>
              <a:srcRect b="0" l="0" r="0" t="0"/>
              <a:stretch/>
            </p:blipFill>
            <p:spPr>
              <a:xfrm rot="-5400000">
                <a:off x="4224325" y="2395137"/>
                <a:ext cx="530601" cy="530600"/>
              </a:xfrm>
              <a:prstGeom prst="rect">
                <a:avLst/>
              </a:prstGeom>
              <a:noFill/>
              <a:ln>
                <a:noFill/>
              </a:ln>
            </p:spPr>
          </p:pic>
        </p:grpSp>
        <p:sp>
          <p:nvSpPr>
            <p:cNvPr id="115" name="Google Shape;115;p1"/>
            <p:cNvSpPr txBox="1"/>
            <p:nvPr/>
          </p:nvSpPr>
          <p:spPr>
            <a:xfrm rot="-5400000">
              <a:off x="1062191" y="2418844"/>
              <a:ext cx="4319901" cy="477054"/>
            </a:xfrm>
            <a:prstGeom prst="rect">
              <a:avLst/>
            </a:prstGeom>
            <a:solidFill>
              <a:srgbClr val="41707D"/>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latin typeface="Calibri"/>
                  <a:ea typeface="Calibri"/>
                  <a:cs typeface="Calibri"/>
                  <a:sym typeface="Calibri"/>
                </a:rPr>
                <a:t>Data Preparation</a:t>
              </a:r>
              <a:endParaRPr/>
            </a:p>
          </p:txBody>
        </p:sp>
      </p:grpSp>
      <p:grpSp>
        <p:nvGrpSpPr>
          <p:cNvPr id="116" name="Google Shape;116;p1"/>
          <p:cNvGrpSpPr/>
          <p:nvPr/>
        </p:nvGrpSpPr>
        <p:grpSpPr>
          <a:xfrm>
            <a:off x="-10294777" y="-839"/>
            <a:ext cx="12192000" cy="6857999"/>
            <a:chOff x="-8778960" y="1501"/>
            <a:chExt cx="12192000" cy="6858001"/>
          </a:xfrm>
        </p:grpSpPr>
        <p:grpSp>
          <p:nvGrpSpPr>
            <p:cNvPr id="117" name="Google Shape;117;p1"/>
            <p:cNvGrpSpPr/>
            <p:nvPr/>
          </p:nvGrpSpPr>
          <p:grpSpPr>
            <a:xfrm>
              <a:off x="-8778960" y="1501"/>
              <a:ext cx="12192000" cy="6858001"/>
              <a:chOff x="-6809096" y="-124"/>
              <a:chExt cx="12192000" cy="6858000"/>
            </a:xfrm>
          </p:grpSpPr>
          <p:sp>
            <p:nvSpPr>
              <p:cNvPr id="118" name="Google Shape;118;p1"/>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sp>
            <p:nvSpPr>
              <p:cNvPr id="119" name="Google Shape;119;p1"/>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0" name="Google Shape;120;p1"/>
              <p:cNvPicPr preferRelativeResize="0"/>
              <p:nvPr/>
            </p:nvPicPr>
            <p:blipFill rotWithShape="1">
              <a:blip r:embed="rId8">
                <a:alphaModFix/>
              </a:blip>
              <a:srcRect b="0" l="0" r="0" t="0"/>
              <a:stretch/>
            </p:blipFill>
            <p:spPr>
              <a:xfrm rot="-5400000">
                <a:off x="4224325" y="2395137"/>
                <a:ext cx="530601" cy="530600"/>
              </a:xfrm>
              <a:prstGeom prst="rect">
                <a:avLst/>
              </a:prstGeom>
              <a:noFill/>
              <a:ln>
                <a:noFill/>
              </a:ln>
            </p:spPr>
          </p:pic>
        </p:grpSp>
        <p:sp>
          <p:nvSpPr>
            <p:cNvPr id="121" name="Google Shape;121;p1"/>
            <p:cNvSpPr txBox="1"/>
            <p:nvPr/>
          </p:nvSpPr>
          <p:spPr>
            <a:xfrm rot="-5400000">
              <a:off x="990393" y="2415283"/>
              <a:ext cx="4311096" cy="477054"/>
            </a:xfrm>
            <a:prstGeom prst="rect">
              <a:avLst/>
            </a:prstGeom>
            <a:solidFill>
              <a:srgbClr val="393D4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latin typeface="Calibri"/>
                  <a:ea typeface="Calibri"/>
                  <a:cs typeface="Calibri"/>
                  <a:sym typeface="Calibri"/>
                </a:rPr>
                <a:t>Modeling and Evaluation</a:t>
              </a:r>
              <a:endParaRPr/>
            </a:p>
          </p:txBody>
        </p:sp>
      </p:grpSp>
      <p:grpSp>
        <p:nvGrpSpPr>
          <p:cNvPr id="122" name="Google Shape;122;p1"/>
          <p:cNvGrpSpPr/>
          <p:nvPr/>
        </p:nvGrpSpPr>
        <p:grpSpPr>
          <a:xfrm>
            <a:off x="-10801614" y="-839"/>
            <a:ext cx="12232112" cy="6857999"/>
            <a:chOff x="-8778960" y="1501"/>
            <a:chExt cx="12232112" cy="6858001"/>
          </a:xfrm>
        </p:grpSpPr>
        <p:grpSp>
          <p:nvGrpSpPr>
            <p:cNvPr id="123" name="Google Shape;123;p1"/>
            <p:cNvGrpSpPr/>
            <p:nvPr/>
          </p:nvGrpSpPr>
          <p:grpSpPr>
            <a:xfrm>
              <a:off x="-8778960" y="1501"/>
              <a:ext cx="12192000" cy="6858001"/>
              <a:chOff x="-6809096" y="-124"/>
              <a:chExt cx="12192000" cy="6858000"/>
            </a:xfrm>
          </p:grpSpPr>
          <p:sp>
            <p:nvSpPr>
              <p:cNvPr id="124" name="Google Shape;124;p1"/>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sp>
            <p:nvSpPr>
              <p:cNvPr id="125" name="Google Shape;125;p1"/>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6" name="Google Shape;126;p1"/>
              <p:cNvPicPr preferRelativeResize="0"/>
              <p:nvPr/>
            </p:nvPicPr>
            <p:blipFill rotWithShape="1">
              <a:blip r:embed="rId9">
                <a:alphaModFix/>
              </a:blip>
              <a:srcRect b="0" l="0" r="0" t="0"/>
              <a:stretch/>
            </p:blipFill>
            <p:spPr>
              <a:xfrm rot="-5400000">
                <a:off x="4164166" y="2395138"/>
                <a:ext cx="530601" cy="530600"/>
              </a:xfrm>
              <a:prstGeom prst="rect">
                <a:avLst/>
              </a:prstGeom>
              <a:noFill/>
              <a:ln>
                <a:noFill/>
              </a:ln>
            </p:spPr>
          </p:pic>
        </p:grpSp>
        <p:sp>
          <p:nvSpPr>
            <p:cNvPr id="127" name="Google Shape;127;p1"/>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latin typeface="Calibri"/>
                  <a:ea typeface="Calibri"/>
                  <a:cs typeface="Calibri"/>
                  <a:sym typeface="Calibri"/>
                </a:rPr>
                <a:t>Business Insights</a:t>
              </a:r>
              <a:endParaRPr/>
            </a:p>
            <a:p>
              <a:pPr indent="0" lvl="0" marL="0" marR="0" rtl="0" algn="ctr">
                <a:spcBef>
                  <a:spcPts val="0"/>
                </a:spcBef>
                <a:spcAft>
                  <a:spcPts val="0"/>
                </a:spcAft>
                <a:buNone/>
              </a:pPr>
              <a:r>
                <a:rPr b="1" i="0" lang="en-US" sz="2400" u="none" cap="none" strike="noStrike">
                  <a:latin typeface="Calibri"/>
                  <a:ea typeface="Calibri"/>
                  <a:cs typeface="Calibri"/>
                  <a:sym typeface="Calibri"/>
                </a:rPr>
                <a:t>and Recommendations</a:t>
              </a:r>
              <a:endParaRPr/>
            </a:p>
          </p:txBody>
        </p:sp>
      </p:grpSp>
      <p:pic>
        <p:nvPicPr>
          <p:cNvPr descr="Bank outline" id="128" name="Google Shape;128;p1"/>
          <p:cNvPicPr preferRelativeResize="0"/>
          <p:nvPr/>
        </p:nvPicPr>
        <p:blipFill rotWithShape="1">
          <a:blip r:embed="rId10">
            <a:alphaModFix/>
          </a:blip>
          <a:srcRect b="0" l="0" r="0" t="0"/>
          <a:stretch/>
        </p:blipFill>
        <p:spPr>
          <a:xfrm>
            <a:off x="7981417" y="517358"/>
            <a:ext cx="91440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grpSp>
        <p:nvGrpSpPr>
          <p:cNvPr id="617" name="Google Shape;617;p10"/>
          <p:cNvGrpSpPr/>
          <p:nvPr/>
        </p:nvGrpSpPr>
        <p:grpSpPr>
          <a:xfrm>
            <a:off x="0" y="1"/>
            <a:ext cx="12192000" cy="6857999"/>
            <a:chOff x="-8778960" y="1501"/>
            <a:chExt cx="12192000" cy="6858000"/>
          </a:xfrm>
        </p:grpSpPr>
        <p:grpSp>
          <p:nvGrpSpPr>
            <p:cNvPr id="618" name="Google Shape;618;p10"/>
            <p:cNvGrpSpPr/>
            <p:nvPr/>
          </p:nvGrpSpPr>
          <p:grpSpPr>
            <a:xfrm>
              <a:off x="-8778960" y="1501"/>
              <a:ext cx="12192000" cy="6858000"/>
              <a:chOff x="-6809096" y="-124"/>
              <a:chExt cx="12192000" cy="6858000"/>
            </a:xfrm>
          </p:grpSpPr>
          <p:sp>
            <p:nvSpPr>
              <p:cNvPr id="619" name="Google Shape;619;p10"/>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620" name="Google Shape;620;p10"/>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21" name="Google Shape;621;p10"/>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622" name="Google Shape;622;p10"/>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pic>
        <p:nvPicPr>
          <p:cNvPr id="623" name="Google Shape;623;p10"/>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624" name="Google Shape;624;p10"/>
          <p:cNvPicPr preferRelativeResize="0"/>
          <p:nvPr/>
        </p:nvPicPr>
        <p:blipFill rotWithShape="1">
          <a:blip r:embed="rId3">
            <a:alphaModFix/>
          </a:blip>
          <a:srcRect b="0" l="0" r="0" t="0"/>
          <a:stretch/>
        </p:blipFill>
        <p:spPr>
          <a:xfrm rot="-5400000">
            <a:off x="-1222354" y="3163677"/>
            <a:ext cx="530600" cy="530600"/>
          </a:xfrm>
          <a:prstGeom prst="rect">
            <a:avLst/>
          </a:prstGeom>
          <a:noFill/>
          <a:ln>
            <a:noFill/>
          </a:ln>
        </p:spPr>
      </p:pic>
      <p:sp>
        <p:nvSpPr>
          <p:cNvPr id="625" name="Google Shape;625;p10"/>
          <p:cNvSpPr/>
          <p:nvPr/>
        </p:nvSpPr>
        <p:spPr>
          <a:xfrm>
            <a:off x="3171094" y="255747"/>
            <a:ext cx="318517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0414C"/>
                </a:solidFill>
                <a:latin typeface="Twentieth Century"/>
                <a:ea typeface="Twentieth Century"/>
                <a:cs typeface="Twentieth Century"/>
                <a:sym typeface="Twentieth Century"/>
              </a:rPr>
              <a:t>Frequency of Call</a:t>
            </a:r>
            <a:endParaRPr sz="2800">
              <a:solidFill>
                <a:srgbClr val="20414C"/>
              </a:solidFill>
              <a:latin typeface="Twentieth Century"/>
              <a:ea typeface="Twentieth Century"/>
              <a:cs typeface="Twentieth Century"/>
              <a:sym typeface="Twentieth Century"/>
            </a:endParaRPr>
          </a:p>
        </p:txBody>
      </p:sp>
      <p:sp>
        <p:nvSpPr>
          <p:cNvPr id="626" name="Google Shape;626;p10"/>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627" name="Google Shape;627;p10"/>
          <p:cNvSpPr/>
          <p:nvPr/>
        </p:nvSpPr>
        <p:spPr>
          <a:xfrm>
            <a:off x="6240262" y="1783602"/>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628" name="Google Shape;628;p10"/>
          <p:cNvPicPr preferRelativeResize="0"/>
          <p:nvPr/>
        </p:nvPicPr>
        <p:blipFill rotWithShape="1">
          <a:blip r:embed="rId3">
            <a:alphaModFix/>
          </a:blip>
          <a:srcRect b="0" l="0" r="0" t="0"/>
          <a:stretch/>
        </p:blipFill>
        <p:spPr>
          <a:xfrm rot="-5400000">
            <a:off x="-1215726" y="3163676"/>
            <a:ext cx="530600" cy="530600"/>
          </a:xfrm>
          <a:prstGeom prst="rect">
            <a:avLst/>
          </a:prstGeom>
          <a:noFill/>
          <a:ln>
            <a:noFill/>
          </a:ln>
        </p:spPr>
      </p:pic>
      <p:pic>
        <p:nvPicPr>
          <p:cNvPr id="629" name="Google Shape;629;p10"/>
          <p:cNvPicPr preferRelativeResize="0"/>
          <p:nvPr/>
        </p:nvPicPr>
        <p:blipFill rotWithShape="1">
          <a:blip r:embed="rId3">
            <a:alphaModFix/>
          </a:blip>
          <a:srcRect b="0" l="0" r="0" t="0"/>
          <a:stretch/>
        </p:blipFill>
        <p:spPr>
          <a:xfrm rot="-5400000">
            <a:off x="-1719656" y="3163677"/>
            <a:ext cx="530600" cy="530600"/>
          </a:xfrm>
          <a:prstGeom prst="rect">
            <a:avLst/>
          </a:prstGeom>
          <a:noFill/>
          <a:ln>
            <a:noFill/>
          </a:ln>
        </p:spPr>
      </p:pic>
      <p:pic>
        <p:nvPicPr>
          <p:cNvPr id="630" name="Google Shape;630;p10"/>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631" name="Google Shape;631;p10"/>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632" name="Google Shape;632;p10"/>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633" name="Google Shape;633;p10"/>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634" name="Google Shape;634;p10"/>
          <p:cNvPicPr preferRelativeResize="0"/>
          <p:nvPr/>
        </p:nvPicPr>
        <p:blipFill rotWithShape="1">
          <a:blip r:embed="rId3">
            <a:alphaModFix/>
          </a:blip>
          <a:srcRect b="0" l="0" r="0" t="0"/>
          <a:stretch/>
        </p:blipFill>
        <p:spPr>
          <a:xfrm rot="-5400000">
            <a:off x="-1179251" y="3163677"/>
            <a:ext cx="530600" cy="530600"/>
          </a:xfrm>
          <a:prstGeom prst="rect">
            <a:avLst/>
          </a:prstGeom>
          <a:noFill/>
          <a:ln>
            <a:noFill/>
          </a:ln>
        </p:spPr>
      </p:pic>
      <p:pic>
        <p:nvPicPr>
          <p:cNvPr id="635" name="Google Shape;635;p10"/>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636" name="Google Shape;636;p10"/>
          <p:cNvPicPr preferRelativeResize="0"/>
          <p:nvPr/>
        </p:nvPicPr>
        <p:blipFill rotWithShape="1">
          <a:blip r:embed="rId3">
            <a:alphaModFix/>
          </a:blip>
          <a:srcRect b="0" l="0" r="0" t="0"/>
          <a:stretch/>
        </p:blipFill>
        <p:spPr>
          <a:xfrm rot="-5400000">
            <a:off x="-1039879" y="3163677"/>
            <a:ext cx="530600" cy="530600"/>
          </a:xfrm>
          <a:prstGeom prst="rect">
            <a:avLst/>
          </a:prstGeom>
          <a:noFill/>
          <a:ln>
            <a:noFill/>
          </a:ln>
        </p:spPr>
      </p:pic>
      <p:pic>
        <p:nvPicPr>
          <p:cNvPr id="637" name="Google Shape;637;p10"/>
          <p:cNvPicPr preferRelativeResize="0"/>
          <p:nvPr/>
        </p:nvPicPr>
        <p:blipFill rotWithShape="1">
          <a:blip r:embed="rId3">
            <a:alphaModFix/>
          </a:blip>
          <a:srcRect b="0" l="0" r="0" t="0"/>
          <a:stretch/>
        </p:blipFill>
        <p:spPr>
          <a:xfrm rot="-5400000">
            <a:off x="-1740721" y="3163677"/>
            <a:ext cx="530600" cy="530600"/>
          </a:xfrm>
          <a:prstGeom prst="rect">
            <a:avLst/>
          </a:prstGeom>
          <a:noFill/>
          <a:ln>
            <a:noFill/>
          </a:ln>
        </p:spPr>
      </p:pic>
      <p:grpSp>
        <p:nvGrpSpPr>
          <p:cNvPr id="638" name="Google Shape;638;p10"/>
          <p:cNvGrpSpPr/>
          <p:nvPr/>
        </p:nvGrpSpPr>
        <p:grpSpPr>
          <a:xfrm>
            <a:off x="-12057138" y="1"/>
            <a:ext cx="12192000" cy="6857999"/>
            <a:chOff x="-8778960" y="1501"/>
            <a:chExt cx="12192000" cy="6858000"/>
          </a:xfrm>
        </p:grpSpPr>
        <p:grpSp>
          <p:nvGrpSpPr>
            <p:cNvPr id="639" name="Google Shape;639;p10"/>
            <p:cNvGrpSpPr/>
            <p:nvPr/>
          </p:nvGrpSpPr>
          <p:grpSpPr>
            <a:xfrm>
              <a:off x="-8778960" y="1501"/>
              <a:ext cx="12192000" cy="6858000"/>
              <a:chOff x="-6809096" y="-124"/>
              <a:chExt cx="12192000" cy="6858000"/>
            </a:xfrm>
          </p:grpSpPr>
          <p:sp>
            <p:nvSpPr>
              <p:cNvPr id="640" name="Google Shape;640;p10"/>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641" name="Google Shape;641;p10"/>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42" name="Google Shape;642;p10"/>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643" name="Google Shape;643;p10"/>
            <p:cNvSpPr txBox="1"/>
            <p:nvPr/>
          </p:nvSpPr>
          <p:spPr>
            <a:xfrm rot="-5400000">
              <a:off x="1104623" y="2298302"/>
              <a:ext cx="4094030" cy="4884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644" name="Google Shape;644;p10"/>
          <p:cNvGrpSpPr/>
          <p:nvPr/>
        </p:nvGrpSpPr>
        <p:grpSpPr>
          <a:xfrm>
            <a:off x="-12583801" y="-839"/>
            <a:ext cx="12192000" cy="6857999"/>
            <a:chOff x="-8778960" y="1501"/>
            <a:chExt cx="12192000" cy="6858000"/>
          </a:xfrm>
        </p:grpSpPr>
        <p:grpSp>
          <p:nvGrpSpPr>
            <p:cNvPr id="645" name="Google Shape;645;p10"/>
            <p:cNvGrpSpPr/>
            <p:nvPr/>
          </p:nvGrpSpPr>
          <p:grpSpPr>
            <a:xfrm>
              <a:off x="-8778960" y="1501"/>
              <a:ext cx="12192000" cy="6858000"/>
              <a:chOff x="-6809096" y="-124"/>
              <a:chExt cx="12192000" cy="6858000"/>
            </a:xfrm>
          </p:grpSpPr>
          <p:sp>
            <p:nvSpPr>
              <p:cNvPr id="646" name="Google Shape;646;p10"/>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647" name="Google Shape;647;p10"/>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48" name="Google Shape;648;p10"/>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649" name="Google Shape;649;p10"/>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650" name="Google Shape;650;p10"/>
          <p:cNvGrpSpPr/>
          <p:nvPr/>
        </p:nvGrpSpPr>
        <p:grpSpPr>
          <a:xfrm>
            <a:off x="-13114451" y="-839"/>
            <a:ext cx="12232112" cy="6857999"/>
            <a:chOff x="-8778960" y="1501"/>
            <a:chExt cx="12232112" cy="6858000"/>
          </a:xfrm>
        </p:grpSpPr>
        <p:grpSp>
          <p:nvGrpSpPr>
            <p:cNvPr id="651" name="Google Shape;651;p10"/>
            <p:cNvGrpSpPr/>
            <p:nvPr/>
          </p:nvGrpSpPr>
          <p:grpSpPr>
            <a:xfrm>
              <a:off x="-8778960" y="1501"/>
              <a:ext cx="12192000" cy="6858000"/>
              <a:chOff x="-6809096" y="-124"/>
              <a:chExt cx="12192000" cy="6858000"/>
            </a:xfrm>
          </p:grpSpPr>
          <p:sp>
            <p:nvSpPr>
              <p:cNvPr id="652" name="Google Shape;652;p10"/>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653" name="Google Shape;653;p10"/>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54" name="Google Shape;654;p10"/>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655" name="Google Shape;655;p10"/>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656" name="Google Shape;656;p10"/>
          <p:cNvSpPr txBox="1"/>
          <p:nvPr/>
        </p:nvSpPr>
        <p:spPr>
          <a:xfrm>
            <a:off x="673697" y="273342"/>
            <a:ext cx="2404611" cy="461665"/>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Business Insight</a:t>
            </a:r>
            <a:endParaRPr/>
          </a:p>
        </p:txBody>
      </p:sp>
      <p:grpSp>
        <p:nvGrpSpPr>
          <p:cNvPr id="657" name="Google Shape;657;p10"/>
          <p:cNvGrpSpPr/>
          <p:nvPr/>
        </p:nvGrpSpPr>
        <p:grpSpPr>
          <a:xfrm>
            <a:off x="-51906" y="846984"/>
            <a:ext cx="6078301" cy="1562461"/>
            <a:chOff x="-228368" y="846984"/>
            <a:chExt cx="6078301" cy="1562461"/>
          </a:xfrm>
        </p:grpSpPr>
        <p:cxnSp>
          <p:nvCxnSpPr>
            <p:cNvPr id="658" name="Google Shape;658;p10"/>
            <p:cNvCxnSpPr/>
            <p:nvPr/>
          </p:nvCxnSpPr>
          <p:spPr>
            <a:xfrm flipH="1" rot="10800000">
              <a:off x="574157" y="846984"/>
              <a:ext cx="5275776" cy="1304"/>
            </a:xfrm>
            <a:prstGeom prst="straightConnector1">
              <a:avLst/>
            </a:prstGeom>
            <a:noFill/>
            <a:ln cap="flat" cmpd="sng" w="38100">
              <a:solidFill>
                <a:srgbClr val="182E4E"/>
              </a:solidFill>
              <a:prstDash val="solid"/>
              <a:miter lim="800000"/>
              <a:headEnd len="sm" w="sm" type="none"/>
              <a:tailEnd len="sm" w="sm" type="none"/>
            </a:ln>
          </p:spPr>
        </p:cxnSp>
        <p:cxnSp>
          <p:nvCxnSpPr>
            <p:cNvPr id="659" name="Google Shape;659;p10"/>
            <p:cNvCxnSpPr/>
            <p:nvPr/>
          </p:nvCxnSpPr>
          <p:spPr>
            <a:xfrm flipH="1" rot="10800000">
              <a:off x="63787" y="846984"/>
              <a:ext cx="500339" cy="1336174"/>
            </a:xfrm>
            <a:prstGeom prst="straightConnector1">
              <a:avLst/>
            </a:prstGeom>
            <a:noFill/>
            <a:ln cap="flat" cmpd="sng" w="38100">
              <a:solidFill>
                <a:srgbClr val="182E4E"/>
              </a:solidFill>
              <a:prstDash val="solid"/>
              <a:miter lim="800000"/>
              <a:headEnd len="sm" w="sm" type="none"/>
              <a:tailEnd len="sm" w="sm" type="none"/>
            </a:ln>
          </p:spPr>
        </p:cxnSp>
        <p:sp>
          <p:nvSpPr>
            <p:cNvPr id="660" name="Google Shape;660;p10"/>
            <p:cNvSpPr/>
            <p:nvPr/>
          </p:nvSpPr>
          <p:spPr>
            <a:xfrm>
              <a:off x="-228368" y="2085206"/>
              <a:ext cx="324239" cy="324239"/>
            </a:xfrm>
            <a:prstGeom prst="ellipse">
              <a:avLst/>
            </a:prstGeom>
            <a:solidFill>
              <a:srgbClr val="20414C"/>
            </a:solidFill>
            <a:ln cap="flat" cmpd="sng" w="12700">
              <a:solidFill>
                <a:srgbClr val="2041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661" name="Google Shape;661;p10"/>
          <p:cNvPicPr preferRelativeResize="0"/>
          <p:nvPr/>
        </p:nvPicPr>
        <p:blipFill rotWithShape="1">
          <a:blip r:embed="rId4">
            <a:alphaModFix/>
          </a:blip>
          <a:srcRect b="0" l="0" r="0" t="0"/>
          <a:stretch/>
        </p:blipFill>
        <p:spPr>
          <a:xfrm>
            <a:off x="911089" y="978418"/>
            <a:ext cx="9746530" cy="3205673"/>
          </a:xfrm>
          <a:prstGeom prst="rect">
            <a:avLst/>
          </a:prstGeom>
          <a:noFill/>
          <a:ln>
            <a:noFill/>
          </a:ln>
        </p:spPr>
      </p:pic>
      <p:sp>
        <p:nvSpPr>
          <p:cNvPr id="662" name="Google Shape;662;p10"/>
          <p:cNvSpPr txBox="1"/>
          <p:nvPr/>
        </p:nvSpPr>
        <p:spPr>
          <a:xfrm>
            <a:off x="873621" y="4383542"/>
            <a:ext cx="10820287" cy="2105832"/>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1"/>
              </a:buClr>
              <a:buSzPts val="1800"/>
              <a:buFont typeface="Arial"/>
              <a:buNone/>
            </a:pPr>
            <a:r>
              <a:rPr b="1" lang="en-US" sz="1800">
                <a:solidFill>
                  <a:schemeClr val="lt1"/>
                </a:solidFill>
                <a:highlight>
                  <a:srgbClr val="20414C"/>
                </a:highlight>
                <a:latin typeface="Twentieth Century"/>
                <a:ea typeface="Twentieth Century"/>
                <a:cs typeface="Twentieth Century"/>
                <a:sym typeface="Twentieth Century"/>
              </a:rPr>
              <a:t>Campaign</a:t>
            </a:r>
            <a:r>
              <a:rPr lang="en-US" sz="1800">
                <a:solidFill>
                  <a:schemeClr val="dk1"/>
                </a:solidFill>
                <a:latin typeface="Twentieth Century"/>
                <a:ea typeface="Twentieth Century"/>
                <a:cs typeface="Twentieth Century"/>
                <a:sym typeface="Twentieth Century"/>
              </a:rPr>
              <a:t> didefinisikan sebagai berapa kali customer dihubungi saat campaign ini. Dari EDA, kita dapat menyimpulkan:</a:t>
            </a:r>
            <a:endParaRPr/>
          </a:p>
          <a:p>
            <a:pPr indent="-285750" lvl="0" marL="285750" marR="0" rtl="0" algn="l">
              <a:lnSpc>
                <a:spcPct val="90000"/>
              </a:lnSpc>
              <a:spcBef>
                <a:spcPts val="60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Jumlah campaign 1 s/d 3 tampaknya merupakan jumlah campaign optimum agar customer mau subscribe </a:t>
            </a:r>
            <a:endParaRPr/>
          </a:p>
          <a:p>
            <a:pPr indent="-285750" lvl="0" marL="285750" marR="0" rtl="0" algn="l">
              <a:lnSpc>
                <a:spcPct val="90000"/>
              </a:lnSpc>
              <a:spcBef>
                <a:spcPts val="60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Jika dalam 3 kali telepon customer masih tidak menunjukkan ketertarikan ke produk deposito, maka disarankan campaign untuk customer ini dihentikan (tidak perlu dihubungi lagi, akan menghemat waktu dan cost)</a:t>
            </a:r>
            <a:endParaRPr/>
          </a:p>
          <a:p>
            <a:pPr indent="-285750" lvl="0" marL="285750" marR="0" rtl="0" algn="l">
              <a:lnSpc>
                <a:spcPct val="90000"/>
              </a:lnSpc>
              <a:spcBef>
                <a:spcPts val="600"/>
              </a:spcBef>
              <a:spcAft>
                <a:spcPts val="60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Sebaiknya tim marketing mencari metode yang dapat membuat customer tertarik untuk subscribe cukup dalam 3 kali telepon.</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grpSp>
        <p:nvGrpSpPr>
          <p:cNvPr id="668" name="Google Shape;668;p11"/>
          <p:cNvGrpSpPr/>
          <p:nvPr/>
        </p:nvGrpSpPr>
        <p:grpSpPr>
          <a:xfrm>
            <a:off x="0" y="1"/>
            <a:ext cx="12192000" cy="6857999"/>
            <a:chOff x="-8778960" y="1501"/>
            <a:chExt cx="12192000" cy="6858000"/>
          </a:xfrm>
        </p:grpSpPr>
        <p:grpSp>
          <p:nvGrpSpPr>
            <p:cNvPr id="669" name="Google Shape;669;p11"/>
            <p:cNvGrpSpPr/>
            <p:nvPr/>
          </p:nvGrpSpPr>
          <p:grpSpPr>
            <a:xfrm>
              <a:off x="-8778960" y="1501"/>
              <a:ext cx="12192000" cy="6858000"/>
              <a:chOff x="-6809096" y="-124"/>
              <a:chExt cx="12192000" cy="6858000"/>
            </a:xfrm>
          </p:grpSpPr>
          <p:sp>
            <p:nvSpPr>
              <p:cNvPr id="670" name="Google Shape;670;p11"/>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671" name="Google Shape;671;p11"/>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72" name="Google Shape;672;p11"/>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673" name="Google Shape;673;p11"/>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pic>
        <p:nvPicPr>
          <p:cNvPr id="674" name="Google Shape;674;p11"/>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675" name="Google Shape;675;p11"/>
          <p:cNvPicPr preferRelativeResize="0"/>
          <p:nvPr/>
        </p:nvPicPr>
        <p:blipFill rotWithShape="1">
          <a:blip r:embed="rId3">
            <a:alphaModFix/>
          </a:blip>
          <a:srcRect b="0" l="0" r="0" t="0"/>
          <a:stretch/>
        </p:blipFill>
        <p:spPr>
          <a:xfrm rot="-5400000">
            <a:off x="-1222354" y="3163677"/>
            <a:ext cx="530600" cy="530600"/>
          </a:xfrm>
          <a:prstGeom prst="rect">
            <a:avLst/>
          </a:prstGeom>
          <a:noFill/>
          <a:ln>
            <a:noFill/>
          </a:ln>
        </p:spPr>
      </p:pic>
      <p:sp>
        <p:nvSpPr>
          <p:cNvPr id="676" name="Google Shape;676;p11"/>
          <p:cNvSpPr/>
          <p:nvPr/>
        </p:nvSpPr>
        <p:spPr>
          <a:xfrm>
            <a:off x="3171093" y="255747"/>
            <a:ext cx="429908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0414C"/>
                </a:solidFill>
                <a:latin typeface="Twentieth Century"/>
                <a:ea typeface="Twentieth Century"/>
                <a:cs typeface="Twentieth Century"/>
                <a:sym typeface="Twentieth Century"/>
              </a:rPr>
              <a:t>Previous Campaign Result</a:t>
            </a:r>
            <a:endParaRPr sz="2800">
              <a:solidFill>
                <a:srgbClr val="20414C"/>
              </a:solidFill>
              <a:latin typeface="Twentieth Century"/>
              <a:ea typeface="Twentieth Century"/>
              <a:cs typeface="Twentieth Century"/>
              <a:sym typeface="Twentieth Century"/>
            </a:endParaRPr>
          </a:p>
        </p:txBody>
      </p:sp>
      <p:sp>
        <p:nvSpPr>
          <p:cNvPr id="677" name="Google Shape;677;p11"/>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678" name="Google Shape;678;p11"/>
          <p:cNvSpPr/>
          <p:nvPr/>
        </p:nvSpPr>
        <p:spPr>
          <a:xfrm>
            <a:off x="6240262" y="1783602"/>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679" name="Google Shape;679;p11"/>
          <p:cNvPicPr preferRelativeResize="0"/>
          <p:nvPr/>
        </p:nvPicPr>
        <p:blipFill rotWithShape="1">
          <a:blip r:embed="rId3">
            <a:alphaModFix/>
          </a:blip>
          <a:srcRect b="0" l="0" r="0" t="0"/>
          <a:stretch/>
        </p:blipFill>
        <p:spPr>
          <a:xfrm rot="-5400000">
            <a:off x="-1215726" y="3163676"/>
            <a:ext cx="530600" cy="530600"/>
          </a:xfrm>
          <a:prstGeom prst="rect">
            <a:avLst/>
          </a:prstGeom>
          <a:noFill/>
          <a:ln>
            <a:noFill/>
          </a:ln>
        </p:spPr>
      </p:pic>
      <p:pic>
        <p:nvPicPr>
          <p:cNvPr id="680" name="Google Shape;680;p11"/>
          <p:cNvPicPr preferRelativeResize="0"/>
          <p:nvPr/>
        </p:nvPicPr>
        <p:blipFill rotWithShape="1">
          <a:blip r:embed="rId3">
            <a:alphaModFix/>
          </a:blip>
          <a:srcRect b="0" l="0" r="0" t="0"/>
          <a:stretch/>
        </p:blipFill>
        <p:spPr>
          <a:xfrm rot="-5400000">
            <a:off x="-1719656" y="3163677"/>
            <a:ext cx="530600" cy="530600"/>
          </a:xfrm>
          <a:prstGeom prst="rect">
            <a:avLst/>
          </a:prstGeom>
          <a:noFill/>
          <a:ln>
            <a:noFill/>
          </a:ln>
        </p:spPr>
      </p:pic>
      <p:pic>
        <p:nvPicPr>
          <p:cNvPr id="681" name="Google Shape;681;p11"/>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682" name="Google Shape;682;p11"/>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683" name="Google Shape;683;p11"/>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684" name="Google Shape;684;p11"/>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685" name="Google Shape;685;p11"/>
          <p:cNvPicPr preferRelativeResize="0"/>
          <p:nvPr/>
        </p:nvPicPr>
        <p:blipFill rotWithShape="1">
          <a:blip r:embed="rId3">
            <a:alphaModFix/>
          </a:blip>
          <a:srcRect b="0" l="0" r="0" t="0"/>
          <a:stretch/>
        </p:blipFill>
        <p:spPr>
          <a:xfrm rot="-5400000">
            <a:off x="-1179251" y="3163677"/>
            <a:ext cx="530600" cy="530600"/>
          </a:xfrm>
          <a:prstGeom prst="rect">
            <a:avLst/>
          </a:prstGeom>
          <a:noFill/>
          <a:ln>
            <a:noFill/>
          </a:ln>
        </p:spPr>
      </p:pic>
      <p:pic>
        <p:nvPicPr>
          <p:cNvPr id="686" name="Google Shape;686;p11"/>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687" name="Google Shape;687;p11"/>
          <p:cNvPicPr preferRelativeResize="0"/>
          <p:nvPr/>
        </p:nvPicPr>
        <p:blipFill rotWithShape="1">
          <a:blip r:embed="rId3">
            <a:alphaModFix/>
          </a:blip>
          <a:srcRect b="0" l="0" r="0" t="0"/>
          <a:stretch/>
        </p:blipFill>
        <p:spPr>
          <a:xfrm rot="-5400000">
            <a:off x="-1039879" y="3163677"/>
            <a:ext cx="530600" cy="530600"/>
          </a:xfrm>
          <a:prstGeom prst="rect">
            <a:avLst/>
          </a:prstGeom>
          <a:noFill/>
          <a:ln>
            <a:noFill/>
          </a:ln>
        </p:spPr>
      </p:pic>
      <p:pic>
        <p:nvPicPr>
          <p:cNvPr id="688" name="Google Shape;688;p11"/>
          <p:cNvPicPr preferRelativeResize="0"/>
          <p:nvPr/>
        </p:nvPicPr>
        <p:blipFill rotWithShape="1">
          <a:blip r:embed="rId3">
            <a:alphaModFix/>
          </a:blip>
          <a:srcRect b="0" l="0" r="0" t="0"/>
          <a:stretch/>
        </p:blipFill>
        <p:spPr>
          <a:xfrm rot="-5400000">
            <a:off x="-1740721" y="3163677"/>
            <a:ext cx="530600" cy="530600"/>
          </a:xfrm>
          <a:prstGeom prst="rect">
            <a:avLst/>
          </a:prstGeom>
          <a:noFill/>
          <a:ln>
            <a:noFill/>
          </a:ln>
        </p:spPr>
      </p:pic>
      <p:grpSp>
        <p:nvGrpSpPr>
          <p:cNvPr id="689" name="Google Shape;689;p11"/>
          <p:cNvGrpSpPr/>
          <p:nvPr/>
        </p:nvGrpSpPr>
        <p:grpSpPr>
          <a:xfrm>
            <a:off x="-12057138" y="1"/>
            <a:ext cx="12192000" cy="6857999"/>
            <a:chOff x="-8778960" y="1501"/>
            <a:chExt cx="12192000" cy="6858000"/>
          </a:xfrm>
        </p:grpSpPr>
        <p:grpSp>
          <p:nvGrpSpPr>
            <p:cNvPr id="690" name="Google Shape;690;p11"/>
            <p:cNvGrpSpPr/>
            <p:nvPr/>
          </p:nvGrpSpPr>
          <p:grpSpPr>
            <a:xfrm>
              <a:off x="-8778960" y="1501"/>
              <a:ext cx="12192000" cy="6858000"/>
              <a:chOff x="-6809096" y="-124"/>
              <a:chExt cx="12192000" cy="6858000"/>
            </a:xfrm>
          </p:grpSpPr>
          <p:sp>
            <p:nvSpPr>
              <p:cNvPr id="691" name="Google Shape;691;p11"/>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692" name="Google Shape;692;p11"/>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93" name="Google Shape;693;p11"/>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694" name="Google Shape;694;p11"/>
            <p:cNvSpPr txBox="1"/>
            <p:nvPr/>
          </p:nvSpPr>
          <p:spPr>
            <a:xfrm rot="-5400000">
              <a:off x="1104623" y="2298302"/>
              <a:ext cx="4094030" cy="4884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695" name="Google Shape;695;p11"/>
          <p:cNvGrpSpPr/>
          <p:nvPr/>
        </p:nvGrpSpPr>
        <p:grpSpPr>
          <a:xfrm>
            <a:off x="-12583801" y="-839"/>
            <a:ext cx="12192000" cy="6857999"/>
            <a:chOff x="-8778960" y="1501"/>
            <a:chExt cx="12192000" cy="6858000"/>
          </a:xfrm>
        </p:grpSpPr>
        <p:grpSp>
          <p:nvGrpSpPr>
            <p:cNvPr id="696" name="Google Shape;696;p11"/>
            <p:cNvGrpSpPr/>
            <p:nvPr/>
          </p:nvGrpSpPr>
          <p:grpSpPr>
            <a:xfrm>
              <a:off x="-8778960" y="1501"/>
              <a:ext cx="12192000" cy="6858000"/>
              <a:chOff x="-6809096" y="-124"/>
              <a:chExt cx="12192000" cy="6858000"/>
            </a:xfrm>
          </p:grpSpPr>
          <p:sp>
            <p:nvSpPr>
              <p:cNvPr id="697" name="Google Shape;697;p11"/>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698" name="Google Shape;698;p11"/>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99" name="Google Shape;699;p11"/>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700" name="Google Shape;700;p11"/>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701" name="Google Shape;701;p11"/>
          <p:cNvGrpSpPr/>
          <p:nvPr/>
        </p:nvGrpSpPr>
        <p:grpSpPr>
          <a:xfrm>
            <a:off x="-13114451" y="-839"/>
            <a:ext cx="12232112" cy="6857999"/>
            <a:chOff x="-8778960" y="1501"/>
            <a:chExt cx="12232112" cy="6858000"/>
          </a:xfrm>
        </p:grpSpPr>
        <p:grpSp>
          <p:nvGrpSpPr>
            <p:cNvPr id="702" name="Google Shape;702;p11"/>
            <p:cNvGrpSpPr/>
            <p:nvPr/>
          </p:nvGrpSpPr>
          <p:grpSpPr>
            <a:xfrm>
              <a:off x="-8778960" y="1501"/>
              <a:ext cx="12192000" cy="6858000"/>
              <a:chOff x="-6809096" y="-124"/>
              <a:chExt cx="12192000" cy="6858000"/>
            </a:xfrm>
          </p:grpSpPr>
          <p:sp>
            <p:nvSpPr>
              <p:cNvPr id="703" name="Google Shape;703;p11"/>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704" name="Google Shape;704;p11"/>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05" name="Google Shape;705;p11"/>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706" name="Google Shape;706;p11"/>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707" name="Google Shape;707;p11"/>
          <p:cNvSpPr txBox="1"/>
          <p:nvPr/>
        </p:nvSpPr>
        <p:spPr>
          <a:xfrm>
            <a:off x="673697" y="273342"/>
            <a:ext cx="2404611" cy="461665"/>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Business Insight</a:t>
            </a:r>
            <a:endParaRPr/>
          </a:p>
        </p:txBody>
      </p:sp>
      <p:grpSp>
        <p:nvGrpSpPr>
          <p:cNvPr id="708" name="Google Shape;708;p11"/>
          <p:cNvGrpSpPr/>
          <p:nvPr/>
        </p:nvGrpSpPr>
        <p:grpSpPr>
          <a:xfrm>
            <a:off x="-51906" y="846984"/>
            <a:ext cx="6078301" cy="1562461"/>
            <a:chOff x="-228368" y="846984"/>
            <a:chExt cx="6078301" cy="1562461"/>
          </a:xfrm>
        </p:grpSpPr>
        <p:cxnSp>
          <p:nvCxnSpPr>
            <p:cNvPr id="709" name="Google Shape;709;p11"/>
            <p:cNvCxnSpPr/>
            <p:nvPr/>
          </p:nvCxnSpPr>
          <p:spPr>
            <a:xfrm flipH="1" rot="10800000">
              <a:off x="574157" y="846984"/>
              <a:ext cx="5275776" cy="1304"/>
            </a:xfrm>
            <a:prstGeom prst="straightConnector1">
              <a:avLst/>
            </a:prstGeom>
            <a:noFill/>
            <a:ln cap="flat" cmpd="sng" w="38100">
              <a:solidFill>
                <a:srgbClr val="182E4E"/>
              </a:solidFill>
              <a:prstDash val="solid"/>
              <a:miter lim="800000"/>
              <a:headEnd len="sm" w="sm" type="none"/>
              <a:tailEnd len="sm" w="sm" type="none"/>
            </a:ln>
          </p:spPr>
        </p:cxnSp>
        <p:cxnSp>
          <p:nvCxnSpPr>
            <p:cNvPr id="710" name="Google Shape;710;p11"/>
            <p:cNvCxnSpPr/>
            <p:nvPr/>
          </p:nvCxnSpPr>
          <p:spPr>
            <a:xfrm flipH="1" rot="10800000">
              <a:off x="63787" y="846984"/>
              <a:ext cx="500339" cy="1336174"/>
            </a:xfrm>
            <a:prstGeom prst="straightConnector1">
              <a:avLst/>
            </a:prstGeom>
            <a:noFill/>
            <a:ln cap="flat" cmpd="sng" w="38100">
              <a:solidFill>
                <a:srgbClr val="182E4E"/>
              </a:solidFill>
              <a:prstDash val="solid"/>
              <a:miter lim="800000"/>
              <a:headEnd len="sm" w="sm" type="none"/>
              <a:tailEnd len="sm" w="sm" type="none"/>
            </a:ln>
          </p:spPr>
        </p:cxnSp>
        <p:sp>
          <p:nvSpPr>
            <p:cNvPr id="711" name="Google Shape;711;p11"/>
            <p:cNvSpPr/>
            <p:nvPr/>
          </p:nvSpPr>
          <p:spPr>
            <a:xfrm>
              <a:off x="-228368" y="2085206"/>
              <a:ext cx="324239" cy="324239"/>
            </a:xfrm>
            <a:prstGeom prst="ellipse">
              <a:avLst/>
            </a:prstGeom>
            <a:solidFill>
              <a:srgbClr val="20414C"/>
            </a:solidFill>
            <a:ln cap="flat" cmpd="sng" w="12700">
              <a:solidFill>
                <a:srgbClr val="2041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712" name="Google Shape;712;p11"/>
          <p:cNvPicPr preferRelativeResize="0"/>
          <p:nvPr/>
        </p:nvPicPr>
        <p:blipFill rotWithShape="1">
          <a:blip r:embed="rId4">
            <a:alphaModFix/>
          </a:blip>
          <a:srcRect b="0" l="0" r="0" t="0"/>
          <a:stretch/>
        </p:blipFill>
        <p:spPr>
          <a:xfrm>
            <a:off x="1060019" y="1196763"/>
            <a:ext cx="5345724" cy="3127173"/>
          </a:xfrm>
          <a:prstGeom prst="rect">
            <a:avLst/>
          </a:prstGeom>
          <a:noFill/>
          <a:ln>
            <a:noFill/>
          </a:ln>
        </p:spPr>
      </p:pic>
      <p:sp>
        <p:nvSpPr>
          <p:cNvPr id="713" name="Google Shape;713;p11"/>
          <p:cNvSpPr txBox="1"/>
          <p:nvPr/>
        </p:nvSpPr>
        <p:spPr>
          <a:xfrm>
            <a:off x="6655423" y="1498367"/>
            <a:ext cx="3907164" cy="230620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rPr b="1" i="0" lang="en-US" sz="3000" u="none" cap="none" strike="noStrike">
                <a:solidFill>
                  <a:schemeClr val="dk1"/>
                </a:solidFill>
                <a:latin typeface="Lora"/>
                <a:ea typeface="Lora"/>
                <a:cs typeface="Lora"/>
                <a:sym typeface="Lora"/>
              </a:rPr>
              <a:t>Customer yang pernah mendaftar deposito sebelumnya cenderung untuk mendaftar lagi</a:t>
            </a:r>
            <a:endParaRPr/>
          </a:p>
        </p:txBody>
      </p:sp>
      <p:sp>
        <p:nvSpPr>
          <p:cNvPr id="714" name="Google Shape;714;p11"/>
          <p:cNvSpPr txBox="1"/>
          <p:nvPr/>
        </p:nvSpPr>
        <p:spPr>
          <a:xfrm>
            <a:off x="961835" y="4660084"/>
            <a:ext cx="9804039" cy="1627694"/>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1"/>
              </a:buClr>
              <a:buSzPts val="2000"/>
              <a:buFont typeface="Arial"/>
              <a:buNone/>
            </a:pPr>
            <a:r>
              <a:rPr b="1" lang="en-US" sz="2000">
                <a:solidFill>
                  <a:schemeClr val="lt1"/>
                </a:solidFill>
                <a:highlight>
                  <a:srgbClr val="20414C"/>
                </a:highlight>
                <a:latin typeface="Twentieth Century"/>
                <a:ea typeface="Twentieth Century"/>
                <a:cs typeface="Twentieth Century"/>
                <a:sym typeface="Twentieth Century"/>
              </a:rPr>
              <a:t>Poutcome</a:t>
            </a:r>
            <a:r>
              <a:rPr b="1" lang="en-US" sz="2000">
                <a:solidFill>
                  <a:schemeClr val="lt1"/>
                </a:solidFill>
                <a:latin typeface="Twentieth Century"/>
                <a:ea typeface="Twentieth Century"/>
                <a:cs typeface="Twentieth Century"/>
                <a:sym typeface="Twentieth Century"/>
              </a:rPr>
              <a:t> </a:t>
            </a:r>
            <a:r>
              <a:rPr lang="en-US" sz="2000">
                <a:solidFill>
                  <a:schemeClr val="dk1"/>
                </a:solidFill>
                <a:latin typeface="Twentieth Century"/>
                <a:ea typeface="Twentieth Century"/>
                <a:cs typeface="Twentieth Century"/>
                <a:sym typeface="Twentieth Century"/>
              </a:rPr>
              <a:t>didefinisikan sebagai hasil campaign sebelumnya dari customer ini. Dari EDA, kita dapat menyimpulkan</a:t>
            </a:r>
            <a:r>
              <a:rPr b="1" lang="en-US" sz="2000">
                <a:solidFill>
                  <a:schemeClr val="dk1"/>
                </a:solidFill>
                <a:latin typeface="Twentieth Century"/>
                <a:ea typeface="Twentieth Century"/>
                <a:cs typeface="Twentieth Century"/>
                <a:sym typeface="Twentieth Century"/>
              </a:rPr>
              <a:t>:</a:t>
            </a:r>
            <a:endParaRPr/>
          </a:p>
          <a:p>
            <a:pPr indent="-285750" lvl="0" marL="285750" marR="0" rtl="0" algn="l">
              <a:lnSpc>
                <a:spcPct val="90000"/>
              </a:lnSpc>
              <a:spcBef>
                <a:spcPts val="60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Customer dengan hasil campaign sebelumnya “sukses” cenderung untuk subscribe ke deposito</a:t>
            </a:r>
            <a:endParaRPr/>
          </a:p>
          <a:p>
            <a:pPr indent="-285750" lvl="0" marL="285750" marR="0" rtl="0" algn="l">
              <a:lnSpc>
                <a:spcPct val="90000"/>
              </a:lnSpc>
              <a:spcBef>
                <a:spcPts val="600"/>
              </a:spcBef>
              <a:spcAft>
                <a:spcPts val="60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Kami menyarakankan tim marketing untuk menghubungi customer dengan hasil “sukses” pada campaign sebelumnya terlebih dahulu untuk diberikan campaign saat ini.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grpSp>
        <p:nvGrpSpPr>
          <p:cNvPr id="720" name="Google Shape;720;p12"/>
          <p:cNvGrpSpPr/>
          <p:nvPr/>
        </p:nvGrpSpPr>
        <p:grpSpPr>
          <a:xfrm>
            <a:off x="0" y="1"/>
            <a:ext cx="12192000" cy="6857999"/>
            <a:chOff x="-8778960" y="1501"/>
            <a:chExt cx="12192000" cy="6858000"/>
          </a:xfrm>
        </p:grpSpPr>
        <p:grpSp>
          <p:nvGrpSpPr>
            <p:cNvPr id="721" name="Google Shape;721;p12"/>
            <p:cNvGrpSpPr/>
            <p:nvPr/>
          </p:nvGrpSpPr>
          <p:grpSpPr>
            <a:xfrm>
              <a:off x="-8778960" y="1501"/>
              <a:ext cx="12192000" cy="6858000"/>
              <a:chOff x="-6809096" y="-124"/>
              <a:chExt cx="12192000" cy="6858000"/>
            </a:xfrm>
          </p:grpSpPr>
          <p:sp>
            <p:nvSpPr>
              <p:cNvPr id="722" name="Google Shape;722;p12"/>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723" name="Google Shape;723;p12"/>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24" name="Google Shape;724;p12"/>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725" name="Google Shape;725;p12"/>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pic>
        <p:nvPicPr>
          <p:cNvPr id="726" name="Google Shape;726;p12"/>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727" name="Google Shape;727;p12"/>
          <p:cNvPicPr preferRelativeResize="0"/>
          <p:nvPr/>
        </p:nvPicPr>
        <p:blipFill rotWithShape="1">
          <a:blip r:embed="rId3">
            <a:alphaModFix/>
          </a:blip>
          <a:srcRect b="0" l="0" r="0" t="0"/>
          <a:stretch/>
        </p:blipFill>
        <p:spPr>
          <a:xfrm rot="-5400000">
            <a:off x="-1222354" y="3163677"/>
            <a:ext cx="530600" cy="530600"/>
          </a:xfrm>
          <a:prstGeom prst="rect">
            <a:avLst/>
          </a:prstGeom>
          <a:noFill/>
          <a:ln>
            <a:noFill/>
          </a:ln>
        </p:spPr>
      </p:pic>
      <p:sp>
        <p:nvSpPr>
          <p:cNvPr id="728" name="Google Shape;728;p12"/>
          <p:cNvSpPr/>
          <p:nvPr/>
        </p:nvSpPr>
        <p:spPr>
          <a:xfrm>
            <a:off x="3171094" y="255747"/>
            <a:ext cx="44661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0414C"/>
                </a:solidFill>
                <a:latin typeface="Twentieth Century"/>
                <a:ea typeface="Twentieth Century"/>
                <a:cs typeface="Twentieth Century"/>
                <a:sym typeface="Twentieth Century"/>
              </a:rPr>
              <a:t>Housing Loan</a:t>
            </a:r>
            <a:endParaRPr sz="2800">
              <a:solidFill>
                <a:srgbClr val="20414C"/>
              </a:solidFill>
              <a:latin typeface="Twentieth Century"/>
              <a:ea typeface="Twentieth Century"/>
              <a:cs typeface="Twentieth Century"/>
              <a:sym typeface="Twentieth Century"/>
            </a:endParaRPr>
          </a:p>
        </p:txBody>
      </p:sp>
      <p:sp>
        <p:nvSpPr>
          <p:cNvPr id="729" name="Google Shape;729;p12"/>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730" name="Google Shape;730;p12"/>
          <p:cNvSpPr/>
          <p:nvPr/>
        </p:nvSpPr>
        <p:spPr>
          <a:xfrm>
            <a:off x="6240262" y="1783602"/>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731" name="Google Shape;731;p12"/>
          <p:cNvPicPr preferRelativeResize="0"/>
          <p:nvPr/>
        </p:nvPicPr>
        <p:blipFill rotWithShape="1">
          <a:blip r:embed="rId3">
            <a:alphaModFix/>
          </a:blip>
          <a:srcRect b="0" l="0" r="0" t="0"/>
          <a:stretch/>
        </p:blipFill>
        <p:spPr>
          <a:xfrm rot="-5400000">
            <a:off x="-1215726" y="3163676"/>
            <a:ext cx="530600" cy="530600"/>
          </a:xfrm>
          <a:prstGeom prst="rect">
            <a:avLst/>
          </a:prstGeom>
          <a:noFill/>
          <a:ln>
            <a:noFill/>
          </a:ln>
        </p:spPr>
      </p:pic>
      <p:pic>
        <p:nvPicPr>
          <p:cNvPr id="732" name="Google Shape;732;p12"/>
          <p:cNvPicPr preferRelativeResize="0"/>
          <p:nvPr/>
        </p:nvPicPr>
        <p:blipFill rotWithShape="1">
          <a:blip r:embed="rId3">
            <a:alphaModFix/>
          </a:blip>
          <a:srcRect b="0" l="0" r="0" t="0"/>
          <a:stretch/>
        </p:blipFill>
        <p:spPr>
          <a:xfrm rot="-5400000">
            <a:off x="-1719656" y="3163677"/>
            <a:ext cx="530600" cy="530600"/>
          </a:xfrm>
          <a:prstGeom prst="rect">
            <a:avLst/>
          </a:prstGeom>
          <a:noFill/>
          <a:ln>
            <a:noFill/>
          </a:ln>
        </p:spPr>
      </p:pic>
      <p:pic>
        <p:nvPicPr>
          <p:cNvPr id="733" name="Google Shape;733;p12"/>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734" name="Google Shape;734;p12"/>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735" name="Google Shape;735;p12"/>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736" name="Google Shape;736;p12"/>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737" name="Google Shape;737;p12"/>
          <p:cNvPicPr preferRelativeResize="0"/>
          <p:nvPr/>
        </p:nvPicPr>
        <p:blipFill rotWithShape="1">
          <a:blip r:embed="rId3">
            <a:alphaModFix/>
          </a:blip>
          <a:srcRect b="0" l="0" r="0" t="0"/>
          <a:stretch/>
        </p:blipFill>
        <p:spPr>
          <a:xfrm rot="-5400000">
            <a:off x="-1179251" y="3163677"/>
            <a:ext cx="530600" cy="530600"/>
          </a:xfrm>
          <a:prstGeom prst="rect">
            <a:avLst/>
          </a:prstGeom>
          <a:noFill/>
          <a:ln>
            <a:noFill/>
          </a:ln>
        </p:spPr>
      </p:pic>
      <p:pic>
        <p:nvPicPr>
          <p:cNvPr id="738" name="Google Shape;738;p12"/>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739" name="Google Shape;739;p12"/>
          <p:cNvPicPr preferRelativeResize="0"/>
          <p:nvPr/>
        </p:nvPicPr>
        <p:blipFill rotWithShape="1">
          <a:blip r:embed="rId3">
            <a:alphaModFix/>
          </a:blip>
          <a:srcRect b="0" l="0" r="0" t="0"/>
          <a:stretch/>
        </p:blipFill>
        <p:spPr>
          <a:xfrm rot="-5400000">
            <a:off x="-1039879" y="3163677"/>
            <a:ext cx="530600" cy="530600"/>
          </a:xfrm>
          <a:prstGeom prst="rect">
            <a:avLst/>
          </a:prstGeom>
          <a:noFill/>
          <a:ln>
            <a:noFill/>
          </a:ln>
        </p:spPr>
      </p:pic>
      <p:pic>
        <p:nvPicPr>
          <p:cNvPr id="740" name="Google Shape;740;p12"/>
          <p:cNvPicPr preferRelativeResize="0"/>
          <p:nvPr/>
        </p:nvPicPr>
        <p:blipFill rotWithShape="1">
          <a:blip r:embed="rId3">
            <a:alphaModFix/>
          </a:blip>
          <a:srcRect b="0" l="0" r="0" t="0"/>
          <a:stretch/>
        </p:blipFill>
        <p:spPr>
          <a:xfrm rot="-5400000">
            <a:off x="-1740721" y="3163677"/>
            <a:ext cx="530600" cy="530600"/>
          </a:xfrm>
          <a:prstGeom prst="rect">
            <a:avLst/>
          </a:prstGeom>
          <a:noFill/>
          <a:ln>
            <a:noFill/>
          </a:ln>
        </p:spPr>
      </p:pic>
      <p:grpSp>
        <p:nvGrpSpPr>
          <p:cNvPr id="741" name="Google Shape;741;p12"/>
          <p:cNvGrpSpPr/>
          <p:nvPr/>
        </p:nvGrpSpPr>
        <p:grpSpPr>
          <a:xfrm>
            <a:off x="-12057138" y="1"/>
            <a:ext cx="12192000" cy="6857999"/>
            <a:chOff x="-8778960" y="1501"/>
            <a:chExt cx="12192000" cy="6858000"/>
          </a:xfrm>
        </p:grpSpPr>
        <p:grpSp>
          <p:nvGrpSpPr>
            <p:cNvPr id="742" name="Google Shape;742;p12"/>
            <p:cNvGrpSpPr/>
            <p:nvPr/>
          </p:nvGrpSpPr>
          <p:grpSpPr>
            <a:xfrm>
              <a:off x="-8778960" y="1501"/>
              <a:ext cx="12192000" cy="6858000"/>
              <a:chOff x="-6809096" y="-124"/>
              <a:chExt cx="12192000" cy="6858000"/>
            </a:xfrm>
          </p:grpSpPr>
          <p:sp>
            <p:nvSpPr>
              <p:cNvPr id="743" name="Google Shape;743;p12"/>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744" name="Google Shape;744;p12"/>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45" name="Google Shape;745;p12"/>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746" name="Google Shape;746;p12"/>
            <p:cNvSpPr txBox="1"/>
            <p:nvPr/>
          </p:nvSpPr>
          <p:spPr>
            <a:xfrm rot="-5400000">
              <a:off x="1104623" y="2298302"/>
              <a:ext cx="4094030" cy="4884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747" name="Google Shape;747;p12"/>
          <p:cNvGrpSpPr/>
          <p:nvPr/>
        </p:nvGrpSpPr>
        <p:grpSpPr>
          <a:xfrm>
            <a:off x="-12583801" y="-839"/>
            <a:ext cx="12192000" cy="6857999"/>
            <a:chOff x="-8778960" y="1501"/>
            <a:chExt cx="12192000" cy="6858000"/>
          </a:xfrm>
        </p:grpSpPr>
        <p:grpSp>
          <p:nvGrpSpPr>
            <p:cNvPr id="748" name="Google Shape;748;p12"/>
            <p:cNvGrpSpPr/>
            <p:nvPr/>
          </p:nvGrpSpPr>
          <p:grpSpPr>
            <a:xfrm>
              <a:off x="-8778960" y="1501"/>
              <a:ext cx="12192000" cy="6858000"/>
              <a:chOff x="-6809096" y="-124"/>
              <a:chExt cx="12192000" cy="6858000"/>
            </a:xfrm>
          </p:grpSpPr>
          <p:sp>
            <p:nvSpPr>
              <p:cNvPr id="749" name="Google Shape;749;p12"/>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750" name="Google Shape;750;p12"/>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51" name="Google Shape;751;p12"/>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752" name="Google Shape;752;p12"/>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753" name="Google Shape;753;p12"/>
          <p:cNvGrpSpPr/>
          <p:nvPr/>
        </p:nvGrpSpPr>
        <p:grpSpPr>
          <a:xfrm>
            <a:off x="-13114451" y="-839"/>
            <a:ext cx="12232112" cy="6857999"/>
            <a:chOff x="-8778960" y="1501"/>
            <a:chExt cx="12232112" cy="6858000"/>
          </a:xfrm>
        </p:grpSpPr>
        <p:grpSp>
          <p:nvGrpSpPr>
            <p:cNvPr id="754" name="Google Shape;754;p12"/>
            <p:cNvGrpSpPr/>
            <p:nvPr/>
          </p:nvGrpSpPr>
          <p:grpSpPr>
            <a:xfrm>
              <a:off x="-8778960" y="1501"/>
              <a:ext cx="12192000" cy="6858000"/>
              <a:chOff x="-6809096" y="-124"/>
              <a:chExt cx="12192000" cy="6858000"/>
            </a:xfrm>
          </p:grpSpPr>
          <p:sp>
            <p:nvSpPr>
              <p:cNvPr id="755" name="Google Shape;755;p12"/>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756" name="Google Shape;756;p12"/>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57" name="Google Shape;757;p12"/>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758" name="Google Shape;758;p12"/>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759" name="Google Shape;759;p12"/>
          <p:cNvSpPr txBox="1"/>
          <p:nvPr/>
        </p:nvSpPr>
        <p:spPr>
          <a:xfrm>
            <a:off x="673697" y="273342"/>
            <a:ext cx="2404611" cy="461665"/>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Business Insight</a:t>
            </a:r>
            <a:endParaRPr/>
          </a:p>
        </p:txBody>
      </p:sp>
      <p:grpSp>
        <p:nvGrpSpPr>
          <p:cNvPr id="760" name="Google Shape;760;p12"/>
          <p:cNvGrpSpPr/>
          <p:nvPr/>
        </p:nvGrpSpPr>
        <p:grpSpPr>
          <a:xfrm>
            <a:off x="-51906" y="846984"/>
            <a:ext cx="6078301" cy="1562461"/>
            <a:chOff x="-228368" y="846984"/>
            <a:chExt cx="6078301" cy="1562461"/>
          </a:xfrm>
        </p:grpSpPr>
        <p:cxnSp>
          <p:nvCxnSpPr>
            <p:cNvPr id="761" name="Google Shape;761;p12"/>
            <p:cNvCxnSpPr/>
            <p:nvPr/>
          </p:nvCxnSpPr>
          <p:spPr>
            <a:xfrm flipH="1" rot="10800000">
              <a:off x="574157" y="846984"/>
              <a:ext cx="5275776" cy="1304"/>
            </a:xfrm>
            <a:prstGeom prst="straightConnector1">
              <a:avLst/>
            </a:prstGeom>
            <a:noFill/>
            <a:ln cap="flat" cmpd="sng" w="38100">
              <a:solidFill>
                <a:srgbClr val="182E4E"/>
              </a:solidFill>
              <a:prstDash val="solid"/>
              <a:miter lim="800000"/>
              <a:headEnd len="sm" w="sm" type="none"/>
              <a:tailEnd len="sm" w="sm" type="none"/>
            </a:ln>
          </p:spPr>
        </p:cxnSp>
        <p:cxnSp>
          <p:nvCxnSpPr>
            <p:cNvPr id="762" name="Google Shape;762;p12"/>
            <p:cNvCxnSpPr/>
            <p:nvPr/>
          </p:nvCxnSpPr>
          <p:spPr>
            <a:xfrm flipH="1" rot="10800000">
              <a:off x="63787" y="846984"/>
              <a:ext cx="500339" cy="1336174"/>
            </a:xfrm>
            <a:prstGeom prst="straightConnector1">
              <a:avLst/>
            </a:prstGeom>
            <a:noFill/>
            <a:ln cap="flat" cmpd="sng" w="38100">
              <a:solidFill>
                <a:srgbClr val="182E4E"/>
              </a:solidFill>
              <a:prstDash val="solid"/>
              <a:miter lim="800000"/>
              <a:headEnd len="sm" w="sm" type="none"/>
              <a:tailEnd len="sm" w="sm" type="none"/>
            </a:ln>
          </p:spPr>
        </p:cxnSp>
        <p:sp>
          <p:nvSpPr>
            <p:cNvPr id="763" name="Google Shape;763;p12"/>
            <p:cNvSpPr/>
            <p:nvPr/>
          </p:nvSpPr>
          <p:spPr>
            <a:xfrm>
              <a:off x="-228368" y="2085206"/>
              <a:ext cx="324239" cy="324239"/>
            </a:xfrm>
            <a:prstGeom prst="ellipse">
              <a:avLst/>
            </a:prstGeom>
            <a:solidFill>
              <a:srgbClr val="20414C"/>
            </a:solidFill>
            <a:ln cap="flat" cmpd="sng" w="12700">
              <a:solidFill>
                <a:srgbClr val="2041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64" name="Google Shape;764;p12"/>
          <p:cNvSpPr txBox="1"/>
          <p:nvPr/>
        </p:nvSpPr>
        <p:spPr>
          <a:xfrm>
            <a:off x="5823725" y="1919726"/>
            <a:ext cx="4685768" cy="3059983"/>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1"/>
              </a:buClr>
              <a:buSzPts val="1600"/>
              <a:buFont typeface="Arial"/>
              <a:buNone/>
            </a:pPr>
            <a:r>
              <a:rPr b="1" lang="en-US" sz="1600">
                <a:solidFill>
                  <a:schemeClr val="lt1"/>
                </a:solidFill>
                <a:highlight>
                  <a:srgbClr val="20414C"/>
                </a:highlight>
                <a:latin typeface="Twentieth Century"/>
                <a:ea typeface="Twentieth Century"/>
                <a:cs typeface="Twentieth Century"/>
                <a:sym typeface="Twentieth Century"/>
              </a:rPr>
              <a:t>Housing</a:t>
            </a:r>
            <a:r>
              <a:rPr lang="en-US" sz="1600">
                <a:solidFill>
                  <a:schemeClr val="dk1"/>
                </a:solidFill>
                <a:latin typeface="Twentieth Century"/>
                <a:ea typeface="Twentieth Century"/>
                <a:cs typeface="Twentieth Century"/>
                <a:sym typeface="Twentieth Century"/>
              </a:rPr>
              <a:t> didefinisikan sebagai apakah customer memiliki utang KPR atau tidak. Dari EDA, kita dapat menyimpulkan:</a:t>
            </a:r>
            <a:endParaRPr/>
          </a:p>
          <a:p>
            <a:pPr indent="-228600" lvl="0" marL="228600" marR="0" rtl="0" algn="l">
              <a:lnSpc>
                <a:spcPct val="90000"/>
              </a:lnSpc>
              <a:spcBef>
                <a:spcPts val="600"/>
              </a:spcBef>
              <a:spcAft>
                <a:spcPts val="0"/>
              </a:spcAft>
              <a:buClr>
                <a:schemeClr val="dk1"/>
              </a:buClr>
              <a:buSzPts val="1600"/>
              <a:buFont typeface="Arial"/>
              <a:buChar char="•"/>
            </a:pPr>
            <a:r>
              <a:rPr lang="en-US" sz="1600">
                <a:solidFill>
                  <a:schemeClr val="dk1"/>
                </a:solidFill>
                <a:latin typeface="Twentieth Century"/>
                <a:ea typeface="Twentieth Century"/>
                <a:cs typeface="Twentieth Century"/>
                <a:sym typeface="Twentieth Century"/>
              </a:rPr>
              <a:t>Customer yang tidak memiliki utang KPR cenderung untuk subscribe ke deposito.</a:t>
            </a:r>
            <a:endParaRPr/>
          </a:p>
          <a:p>
            <a:pPr indent="-228600" lvl="0" marL="228600" marR="0" rtl="0" algn="l">
              <a:lnSpc>
                <a:spcPct val="90000"/>
              </a:lnSpc>
              <a:spcBef>
                <a:spcPts val="600"/>
              </a:spcBef>
              <a:spcAft>
                <a:spcPts val="600"/>
              </a:spcAft>
              <a:buClr>
                <a:schemeClr val="dk1"/>
              </a:buClr>
              <a:buSzPts val="1600"/>
              <a:buFont typeface="Arial"/>
              <a:buChar char="•"/>
            </a:pPr>
            <a:r>
              <a:rPr lang="en-US" sz="1600">
                <a:solidFill>
                  <a:schemeClr val="dk1"/>
                </a:solidFill>
                <a:latin typeface="Twentieth Century"/>
                <a:ea typeface="Twentieth Century"/>
                <a:cs typeface="Twentieth Century"/>
                <a:sym typeface="Twentieth Century"/>
              </a:rPr>
              <a:t>Berdasarkan dataset, tim marketing lebih banyak mentargetkan customer yang memikili utang KPR untuk diberikan campaign deposito. Padahal, customer yang tidak memiliki utang KPR memiliki conversion rate </a:t>
            </a:r>
            <a:r>
              <a:rPr b="1" lang="en-US" sz="1600">
                <a:solidFill>
                  <a:schemeClr val="lt1"/>
                </a:solidFill>
                <a:highlight>
                  <a:srgbClr val="20414C"/>
                </a:highlight>
                <a:latin typeface="Twentieth Century"/>
                <a:ea typeface="Twentieth Century"/>
                <a:cs typeface="Twentieth Century"/>
                <a:sym typeface="Twentieth Century"/>
              </a:rPr>
              <a:t>2 kali lipat lebih tinggi </a:t>
            </a:r>
            <a:r>
              <a:rPr lang="en-US" sz="1600">
                <a:solidFill>
                  <a:schemeClr val="dk1"/>
                </a:solidFill>
                <a:latin typeface="Twentieth Century"/>
                <a:ea typeface="Twentieth Century"/>
                <a:cs typeface="Twentieth Century"/>
                <a:sym typeface="Twentieth Century"/>
              </a:rPr>
              <a:t>dibandingkan customer yang memiliki utang KPR.</a:t>
            </a:r>
            <a:endParaRPr sz="1600">
              <a:solidFill>
                <a:schemeClr val="dk1"/>
              </a:solidFill>
              <a:latin typeface="Twentieth Century"/>
              <a:ea typeface="Twentieth Century"/>
              <a:cs typeface="Twentieth Century"/>
              <a:sym typeface="Twentieth Century"/>
            </a:endParaRPr>
          </a:p>
        </p:txBody>
      </p:sp>
      <p:sp>
        <p:nvSpPr>
          <p:cNvPr id="765" name="Google Shape;765;p12"/>
          <p:cNvSpPr txBox="1"/>
          <p:nvPr/>
        </p:nvSpPr>
        <p:spPr>
          <a:xfrm>
            <a:off x="5934647" y="4815270"/>
            <a:ext cx="4590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Lora"/>
                <a:ea typeface="Lora"/>
                <a:cs typeface="Lora"/>
                <a:sym typeface="Lora"/>
              </a:rPr>
              <a:t>Sebaiknya kita mentargetkan customer yang tidak memiliki utang KPR</a:t>
            </a:r>
            <a:endParaRPr b="1" sz="2400">
              <a:solidFill>
                <a:schemeClr val="dk1"/>
              </a:solidFill>
              <a:latin typeface="Lora"/>
              <a:ea typeface="Lora"/>
              <a:cs typeface="Lora"/>
              <a:sym typeface="Lora"/>
            </a:endParaRPr>
          </a:p>
        </p:txBody>
      </p:sp>
      <p:pic>
        <p:nvPicPr>
          <p:cNvPr id="766" name="Google Shape;766;p12"/>
          <p:cNvPicPr preferRelativeResize="0"/>
          <p:nvPr/>
        </p:nvPicPr>
        <p:blipFill rotWithShape="1">
          <a:blip r:embed="rId4">
            <a:alphaModFix/>
          </a:blip>
          <a:srcRect b="0" l="0" r="0" t="2937"/>
          <a:stretch/>
        </p:blipFill>
        <p:spPr>
          <a:xfrm>
            <a:off x="840798" y="3743801"/>
            <a:ext cx="4791075" cy="2440736"/>
          </a:xfrm>
          <a:prstGeom prst="rect">
            <a:avLst/>
          </a:prstGeom>
          <a:noFill/>
          <a:ln>
            <a:noFill/>
          </a:ln>
        </p:spPr>
      </p:pic>
      <p:pic>
        <p:nvPicPr>
          <p:cNvPr id="767" name="Google Shape;767;p12"/>
          <p:cNvPicPr preferRelativeResize="0"/>
          <p:nvPr/>
        </p:nvPicPr>
        <p:blipFill rotWithShape="1">
          <a:blip r:embed="rId5">
            <a:alphaModFix/>
          </a:blip>
          <a:srcRect b="0" l="0" r="0" t="1716"/>
          <a:stretch/>
        </p:blipFill>
        <p:spPr>
          <a:xfrm>
            <a:off x="840798" y="1315132"/>
            <a:ext cx="4791075" cy="22842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grpSp>
        <p:nvGrpSpPr>
          <p:cNvPr id="773" name="Google Shape;773;p13"/>
          <p:cNvGrpSpPr/>
          <p:nvPr/>
        </p:nvGrpSpPr>
        <p:grpSpPr>
          <a:xfrm>
            <a:off x="0" y="1"/>
            <a:ext cx="12192000" cy="6857999"/>
            <a:chOff x="-8778960" y="1501"/>
            <a:chExt cx="12192000" cy="6858000"/>
          </a:xfrm>
        </p:grpSpPr>
        <p:grpSp>
          <p:nvGrpSpPr>
            <p:cNvPr id="774" name="Google Shape;774;p13"/>
            <p:cNvGrpSpPr/>
            <p:nvPr/>
          </p:nvGrpSpPr>
          <p:grpSpPr>
            <a:xfrm>
              <a:off x="-8778960" y="1501"/>
              <a:ext cx="12192000" cy="6858000"/>
              <a:chOff x="-6809096" y="-124"/>
              <a:chExt cx="12192000" cy="6858000"/>
            </a:xfrm>
          </p:grpSpPr>
          <p:sp>
            <p:nvSpPr>
              <p:cNvPr id="775" name="Google Shape;775;p1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776" name="Google Shape;776;p1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77" name="Google Shape;777;p13"/>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778" name="Google Shape;778;p13"/>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pic>
        <p:nvPicPr>
          <p:cNvPr id="779" name="Google Shape;779;p13"/>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780" name="Google Shape;780;p13"/>
          <p:cNvPicPr preferRelativeResize="0"/>
          <p:nvPr/>
        </p:nvPicPr>
        <p:blipFill rotWithShape="1">
          <a:blip r:embed="rId3">
            <a:alphaModFix/>
          </a:blip>
          <a:srcRect b="0" l="0" r="0" t="0"/>
          <a:stretch/>
        </p:blipFill>
        <p:spPr>
          <a:xfrm rot="-5400000">
            <a:off x="-1222354" y="3163677"/>
            <a:ext cx="530600" cy="530600"/>
          </a:xfrm>
          <a:prstGeom prst="rect">
            <a:avLst/>
          </a:prstGeom>
          <a:noFill/>
          <a:ln>
            <a:noFill/>
          </a:ln>
        </p:spPr>
      </p:pic>
      <p:sp>
        <p:nvSpPr>
          <p:cNvPr id="781" name="Google Shape;781;p13"/>
          <p:cNvSpPr/>
          <p:nvPr/>
        </p:nvSpPr>
        <p:spPr>
          <a:xfrm>
            <a:off x="3171094" y="255747"/>
            <a:ext cx="44661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0414C"/>
                </a:solidFill>
                <a:latin typeface="Twentieth Century"/>
                <a:ea typeface="Twentieth Century"/>
                <a:cs typeface="Twentieth Century"/>
                <a:sym typeface="Twentieth Century"/>
              </a:rPr>
              <a:t>Balance</a:t>
            </a:r>
            <a:endParaRPr sz="2800">
              <a:solidFill>
                <a:srgbClr val="20414C"/>
              </a:solidFill>
              <a:latin typeface="Twentieth Century"/>
              <a:ea typeface="Twentieth Century"/>
              <a:cs typeface="Twentieth Century"/>
              <a:sym typeface="Twentieth Century"/>
            </a:endParaRPr>
          </a:p>
        </p:txBody>
      </p:sp>
      <p:sp>
        <p:nvSpPr>
          <p:cNvPr id="782" name="Google Shape;782;p13"/>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783" name="Google Shape;783;p13"/>
          <p:cNvSpPr/>
          <p:nvPr/>
        </p:nvSpPr>
        <p:spPr>
          <a:xfrm>
            <a:off x="6240262" y="1783602"/>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784" name="Google Shape;784;p13"/>
          <p:cNvPicPr preferRelativeResize="0"/>
          <p:nvPr/>
        </p:nvPicPr>
        <p:blipFill rotWithShape="1">
          <a:blip r:embed="rId3">
            <a:alphaModFix/>
          </a:blip>
          <a:srcRect b="0" l="0" r="0" t="0"/>
          <a:stretch/>
        </p:blipFill>
        <p:spPr>
          <a:xfrm rot="-5400000">
            <a:off x="-1215726" y="3163676"/>
            <a:ext cx="530600" cy="530600"/>
          </a:xfrm>
          <a:prstGeom prst="rect">
            <a:avLst/>
          </a:prstGeom>
          <a:noFill/>
          <a:ln>
            <a:noFill/>
          </a:ln>
        </p:spPr>
      </p:pic>
      <p:pic>
        <p:nvPicPr>
          <p:cNvPr id="785" name="Google Shape;785;p13"/>
          <p:cNvPicPr preferRelativeResize="0"/>
          <p:nvPr/>
        </p:nvPicPr>
        <p:blipFill rotWithShape="1">
          <a:blip r:embed="rId3">
            <a:alphaModFix/>
          </a:blip>
          <a:srcRect b="0" l="0" r="0" t="0"/>
          <a:stretch/>
        </p:blipFill>
        <p:spPr>
          <a:xfrm rot="-5400000">
            <a:off x="-1719656" y="3163677"/>
            <a:ext cx="530600" cy="530600"/>
          </a:xfrm>
          <a:prstGeom prst="rect">
            <a:avLst/>
          </a:prstGeom>
          <a:noFill/>
          <a:ln>
            <a:noFill/>
          </a:ln>
        </p:spPr>
      </p:pic>
      <p:pic>
        <p:nvPicPr>
          <p:cNvPr id="786" name="Google Shape;786;p13"/>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787" name="Google Shape;787;p13"/>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788" name="Google Shape;788;p13"/>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789" name="Google Shape;789;p13"/>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790" name="Google Shape;790;p13"/>
          <p:cNvPicPr preferRelativeResize="0"/>
          <p:nvPr/>
        </p:nvPicPr>
        <p:blipFill rotWithShape="1">
          <a:blip r:embed="rId3">
            <a:alphaModFix/>
          </a:blip>
          <a:srcRect b="0" l="0" r="0" t="0"/>
          <a:stretch/>
        </p:blipFill>
        <p:spPr>
          <a:xfrm rot="-5400000">
            <a:off x="-1179251" y="3163677"/>
            <a:ext cx="530600" cy="530600"/>
          </a:xfrm>
          <a:prstGeom prst="rect">
            <a:avLst/>
          </a:prstGeom>
          <a:noFill/>
          <a:ln>
            <a:noFill/>
          </a:ln>
        </p:spPr>
      </p:pic>
      <p:pic>
        <p:nvPicPr>
          <p:cNvPr id="791" name="Google Shape;791;p13"/>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792" name="Google Shape;792;p13"/>
          <p:cNvPicPr preferRelativeResize="0"/>
          <p:nvPr/>
        </p:nvPicPr>
        <p:blipFill rotWithShape="1">
          <a:blip r:embed="rId3">
            <a:alphaModFix/>
          </a:blip>
          <a:srcRect b="0" l="0" r="0" t="0"/>
          <a:stretch/>
        </p:blipFill>
        <p:spPr>
          <a:xfrm rot="-5400000">
            <a:off x="-1039879" y="3163677"/>
            <a:ext cx="530600" cy="530600"/>
          </a:xfrm>
          <a:prstGeom prst="rect">
            <a:avLst/>
          </a:prstGeom>
          <a:noFill/>
          <a:ln>
            <a:noFill/>
          </a:ln>
        </p:spPr>
      </p:pic>
      <p:pic>
        <p:nvPicPr>
          <p:cNvPr id="793" name="Google Shape;793;p13"/>
          <p:cNvPicPr preferRelativeResize="0"/>
          <p:nvPr/>
        </p:nvPicPr>
        <p:blipFill rotWithShape="1">
          <a:blip r:embed="rId3">
            <a:alphaModFix/>
          </a:blip>
          <a:srcRect b="0" l="0" r="0" t="0"/>
          <a:stretch/>
        </p:blipFill>
        <p:spPr>
          <a:xfrm rot="-5400000">
            <a:off x="-1740721" y="3163677"/>
            <a:ext cx="530600" cy="530600"/>
          </a:xfrm>
          <a:prstGeom prst="rect">
            <a:avLst/>
          </a:prstGeom>
          <a:noFill/>
          <a:ln>
            <a:noFill/>
          </a:ln>
        </p:spPr>
      </p:pic>
      <p:grpSp>
        <p:nvGrpSpPr>
          <p:cNvPr id="794" name="Google Shape;794;p13"/>
          <p:cNvGrpSpPr/>
          <p:nvPr/>
        </p:nvGrpSpPr>
        <p:grpSpPr>
          <a:xfrm>
            <a:off x="-12057138" y="1"/>
            <a:ext cx="12192000" cy="6857999"/>
            <a:chOff x="-8778960" y="1501"/>
            <a:chExt cx="12192000" cy="6858000"/>
          </a:xfrm>
        </p:grpSpPr>
        <p:grpSp>
          <p:nvGrpSpPr>
            <p:cNvPr id="795" name="Google Shape;795;p13"/>
            <p:cNvGrpSpPr/>
            <p:nvPr/>
          </p:nvGrpSpPr>
          <p:grpSpPr>
            <a:xfrm>
              <a:off x="-8778960" y="1501"/>
              <a:ext cx="12192000" cy="6858000"/>
              <a:chOff x="-6809096" y="-124"/>
              <a:chExt cx="12192000" cy="6858000"/>
            </a:xfrm>
          </p:grpSpPr>
          <p:sp>
            <p:nvSpPr>
              <p:cNvPr id="796" name="Google Shape;796;p1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797" name="Google Shape;797;p1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98" name="Google Shape;798;p13"/>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799" name="Google Shape;799;p13"/>
            <p:cNvSpPr txBox="1"/>
            <p:nvPr/>
          </p:nvSpPr>
          <p:spPr>
            <a:xfrm rot="-5400000">
              <a:off x="1104623" y="2298302"/>
              <a:ext cx="4094030" cy="4884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800" name="Google Shape;800;p13"/>
          <p:cNvGrpSpPr/>
          <p:nvPr/>
        </p:nvGrpSpPr>
        <p:grpSpPr>
          <a:xfrm>
            <a:off x="-12583801" y="-839"/>
            <a:ext cx="12192000" cy="6857999"/>
            <a:chOff x="-8778960" y="1501"/>
            <a:chExt cx="12192000" cy="6858000"/>
          </a:xfrm>
        </p:grpSpPr>
        <p:grpSp>
          <p:nvGrpSpPr>
            <p:cNvPr id="801" name="Google Shape;801;p13"/>
            <p:cNvGrpSpPr/>
            <p:nvPr/>
          </p:nvGrpSpPr>
          <p:grpSpPr>
            <a:xfrm>
              <a:off x="-8778960" y="1501"/>
              <a:ext cx="12192000" cy="6858000"/>
              <a:chOff x="-6809096" y="-124"/>
              <a:chExt cx="12192000" cy="6858000"/>
            </a:xfrm>
          </p:grpSpPr>
          <p:sp>
            <p:nvSpPr>
              <p:cNvPr id="802" name="Google Shape;802;p1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803" name="Google Shape;803;p1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04" name="Google Shape;804;p13"/>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805" name="Google Shape;805;p13"/>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806" name="Google Shape;806;p13"/>
          <p:cNvGrpSpPr/>
          <p:nvPr/>
        </p:nvGrpSpPr>
        <p:grpSpPr>
          <a:xfrm>
            <a:off x="-13114451" y="-839"/>
            <a:ext cx="12232112" cy="6857999"/>
            <a:chOff x="-8778960" y="1501"/>
            <a:chExt cx="12232112" cy="6858000"/>
          </a:xfrm>
        </p:grpSpPr>
        <p:grpSp>
          <p:nvGrpSpPr>
            <p:cNvPr id="807" name="Google Shape;807;p13"/>
            <p:cNvGrpSpPr/>
            <p:nvPr/>
          </p:nvGrpSpPr>
          <p:grpSpPr>
            <a:xfrm>
              <a:off x="-8778960" y="1501"/>
              <a:ext cx="12192000" cy="6858000"/>
              <a:chOff x="-6809096" y="-124"/>
              <a:chExt cx="12192000" cy="6858000"/>
            </a:xfrm>
          </p:grpSpPr>
          <p:sp>
            <p:nvSpPr>
              <p:cNvPr id="808" name="Google Shape;808;p1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809" name="Google Shape;809;p1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10" name="Google Shape;810;p13"/>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811" name="Google Shape;811;p13"/>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812" name="Google Shape;812;p13"/>
          <p:cNvSpPr txBox="1"/>
          <p:nvPr/>
        </p:nvSpPr>
        <p:spPr>
          <a:xfrm>
            <a:off x="673697" y="273342"/>
            <a:ext cx="2404611" cy="461665"/>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Business Insight</a:t>
            </a:r>
            <a:endParaRPr/>
          </a:p>
        </p:txBody>
      </p:sp>
      <p:grpSp>
        <p:nvGrpSpPr>
          <p:cNvPr id="813" name="Google Shape;813;p13"/>
          <p:cNvGrpSpPr/>
          <p:nvPr/>
        </p:nvGrpSpPr>
        <p:grpSpPr>
          <a:xfrm>
            <a:off x="-51906" y="846984"/>
            <a:ext cx="6078301" cy="1562461"/>
            <a:chOff x="-228368" y="846984"/>
            <a:chExt cx="6078301" cy="1562461"/>
          </a:xfrm>
        </p:grpSpPr>
        <p:cxnSp>
          <p:nvCxnSpPr>
            <p:cNvPr id="814" name="Google Shape;814;p13"/>
            <p:cNvCxnSpPr/>
            <p:nvPr/>
          </p:nvCxnSpPr>
          <p:spPr>
            <a:xfrm flipH="1" rot="10800000">
              <a:off x="574157" y="846984"/>
              <a:ext cx="5275776" cy="1304"/>
            </a:xfrm>
            <a:prstGeom prst="straightConnector1">
              <a:avLst/>
            </a:prstGeom>
            <a:noFill/>
            <a:ln cap="flat" cmpd="sng" w="38100">
              <a:solidFill>
                <a:srgbClr val="182E4E"/>
              </a:solidFill>
              <a:prstDash val="solid"/>
              <a:miter lim="800000"/>
              <a:headEnd len="sm" w="sm" type="none"/>
              <a:tailEnd len="sm" w="sm" type="none"/>
            </a:ln>
          </p:spPr>
        </p:cxnSp>
        <p:cxnSp>
          <p:nvCxnSpPr>
            <p:cNvPr id="815" name="Google Shape;815;p13"/>
            <p:cNvCxnSpPr/>
            <p:nvPr/>
          </p:nvCxnSpPr>
          <p:spPr>
            <a:xfrm flipH="1" rot="10800000">
              <a:off x="63787" y="846984"/>
              <a:ext cx="500339" cy="1336174"/>
            </a:xfrm>
            <a:prstGeom prst="straightConnector1">
              <a:avLst/>
            </a:prstGeom>
            <a:noFill/>
            <a:ln cap="flat" cmpd="sng" w="38100">
              <a:solidFill>
                <a:srgbClr val="182E4E"/>
              </a:solidFill>
              <a:prstDash val="solid"/>
              <a:miter lim="800000"/>
              <a:headEnd len="sm" w="sm" type="none"/>
              <a:tailEnd len="sm" w="sm" type="none"/>
            </a:ln>
          </p:spPr>
        </p:cxnSp>
        <p:sp>
          <p:nvSpPr>
            <p:cNvPr id="816" name="Google Shape;816;p13"/>
            <p:cNvSpPr/>
            <p:nvPr/>
          </p:nvSpPr>
          <p:spPr>
            <a:xfrm>
              <a:off x="-228368" y="2085206"/>
              <a:ext cx="324239" cy="324239"/>
            </a:xfrm>
            <a:prstGeom prst="ellipse">
              <a:avLst/>
            </a:prstGeom>
            <a:solidFill>
              <a:srgbClr val="20414C"/>
            </a:solidFill>
            <a:ln cap="flat" cmpd="sng" w="12700">
              <a:solidFill>
                <a:srgbClr val="2041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hart, box and whisker chart&#10;&#10;Description automatically generated" id="817" name="Google Shape;817;p13"/>
          <p:cNvPicPr preferRelativeResize="0"/>
          <p:nvPr/>
        </p:nvPicPr>
        <p:blipFill rotWithShape="1">
          <a:blip r:embed="rId4">
            <a:alphaModFix/>
          </a:blip>
          <a:srcRect b="0" l="0" r="0" t="0"/>
          <a:stretch/>
        </p:blipFill>
        <p:spPr>
          <a:xfrm>
            <a:off x="1101309" y="1140091"/>
            <a:ext cx="8362195" cy="2508659"/>
          </a:xfrm>
          <a:prstGeom prst="rect">
            <a:avLst/>
          </a:prstGeom>
          <a:noFill/>
          <a:ln>
            <a:noFill/>
          </a:ln>
        </p:spPr>
      </p:pic>
      <p:sp>
        <p:nvSpPr>
          <p:cNvPr id="818" name="Google Shape;818;p13"/>
          <p:cNvSpPr txBox="1"/>
          <p:nvPr/>
        </p:nvSpPr>
        <p:spPr>
          <a:xfrm>
            <a:off x="1008175" y="4003803"/>
            <a:ext cx="8768392" cy="1920732"/>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1"/>
              </a:buClr>
              <a:buSzPts val="2000"/>
              <a:buFont typeface="Arial"/>
              <a:buNone/>
            </a:pPr>
            <a:r>
              <a:rPr b="1" lang="en-US" sz="2000">
                <a:solidFill>
                  <a:schemeClr val="lt1"/>
                </a:solidFill>
                <a:highlight>
                  <a:srgbClr val="20414C"/>
                </a:highlight>
                <a:latin typeface="Twentieth Century"/>
                <a:ea typeface="Twentieth Century"/>
                <a:cs typeface="Twentieth Century"/>
                <a:sym typeface="Twentieth Century"/>
              </a:rPr>
              <a:t>Balance</a:t>
            </a:r>
            <a:r>
              <a:rPr lang="en-US" sz="2000">
                <a:solidFill>
                  <a:schemeClr val="dk1"/>
                </a:solidFill>
                <a:latin typeface="Twentieth Century"/>
                <a:ea typeface="Twentieth Century"/>
                <a:cs typeface="Twentieth Century"/>
                <a:sym typeface="Twentieth Century"/>
              </a:rPr>
              <a:t> didefinisikan sebagai rata-rata saldo bank yang dimiliki seorang customer dalam setahun. Dari EDA, kita dapat menyimpulkan:</a:t>
            </a:r>
            <a:endParaRPr/>
          </a:p>
          <a:p>
            <a:pPr indent="-228600" lvl="0" marL="228600" marR="0" rtl="0" algn="l">
              <a:lnSpc>
                <a:spcPct val="90000"/>
              </a:lnSpc>
              <a:spcBef>
                <a:spcPts val="60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Customer yang memiliki balance lebih tinggi cenderung untuk mendaftar deposito.</a:t>
            </a:r>
            <a:endParaRPr/>
          </a:p>
          <a:p>
            <a:pPr indent="-228600" lvl="0" marL="228600" marR="0" rtl="0" algn="l">
              <a:lnSpc>
                <a:spcPct val="90000"/>
              </a:lnSpc>
              <a:spcBef>
                <a:spcPts val="60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Hal ini masuk akal karena umumnya mereka yang berinvestasi harusnya memiliki sisa uang yang cukup dan tidak memiliki banyak utang pula.</a:t>
            </a:r>
            <a:endParaRPr/>
          </a:p>
          <a:p>
            <a:pPr indent="0" lvl="0" marL="0" marR="0" rtl="0" algn="l">
              <a:lnSpc>
                <a:spcPct val="90000"/>
              </a:lnSpc>
              <a:spcBef>
                <a:spcPts val="600"/>
              </a:spcBef>
              <a:spcAft>
                <a:spcPts val="600"/>
              </a:spcAft>
              <a:buClr>
                <a:schemeClr val="dk1"/>
              </a:buClr>
              <a:buSzPts val="2000"/>
              <a:buFont typeface="Arial"/>
              <a:buNone/>
            </a:pPr>
            <a:r>
              <a:t/>
            </a:r>
            <a:endParaRPr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grpSp>
        <p:nvGrpSpPr>
          <p:cNvPr id="824" name="Google Shape;824;p14"/>
          <p:cNvGrpSpPr/>
          <p:nvPr/>
        </p:nvGrpSpPr>
        <p:grpSpPr>
          <a:xfrm>
            <a:off x="0" y="1"/>
            <a:ext cx="12192000" cy="6857999"/>
            <a:chOff x="-8778960" y="1501"/>
            <a:chExt cx="12192000" cy="6858000"/>
          </a:xfrm>
        </p:grpSpPr>
        <p:grpSp>
          <p:nvGrpSpPr>
            <p:cNvPr id="825" name="Google Shape;825;p14"/>
            <p:cNvGrpSpPr/>
            <p:nvPr/>
          </p:nvGrpSpPr>
          <p:grpSpPr>
            <a:xfrm>
              <a:off x="-8778960" y="1501"/>
              <a:ext cx="12192000" cy="6858000"/>
              <a:chOff x="-6809096" y="-124"/>
              <a:chExt cx="12192000" cy="6858000"/>
            </a:xfrm>
          </p:grpSpPr>
          <p:sp>
            <p:nvSpPr>
              <p:cNvPr id="826" name="Google Shape;826;p1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827" name="Google Shape;827;p1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28" name="Google Shape;828;p14"/>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829" name="Google Shape;829;p14"/>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pic>
        <p:nvPicPr>
          <p:cNvPr id="830" name="Google Shape;830;p14"/>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831" name="Google Shape;831;p14"/>
          <p:cNvPicPr preferRelativeResize="0"/>
          <p:nvPr/>
        </p:nvPicPr>
        <p:blipFill rotWithShape="1">
          <a:blip r:embed="rId3">
            <a:alphaModFix/>
          </a:blip>
          <a:srcRect b="0" l="0" r="0" t="0"/>
          <a:stretch/>
        </p:blipFill>
        <p:spPr>
          <a:xfrm rot="-5400000">
            <a:off x="-1222354" y="3163677"/>
            <a:ext cx="530600" cy="530600"/>
          </a:xfrm>
          <a:prstGeom prst="rect">
            <a:avLst/>
          </a:prstGeom>
          <a:noFill/>
          <a:ln>
            <a:noFill/>
          </a:ln>
        </p:spPr>
      </p:pic>
      <p:sp>
        <p:nvSpPr>
          <p:cNvPr id="832" name="Google Shape;832;p14"/>
          <p:cNvSpPr/>
          <p:nvPr/>
        </p:nvSpPr>
        <p:spPr>
          <a:xfrm>
            <a:off x="3171093" y="255747"/>
            <a:ext cx="429908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0414C"/>
                </a:solidFill>
                <a:latin typeface="Twentieth Century"/>
                <a:ea typeface="Twentieth Century"/>
                <a:cs typeface="Twentieth Century"/>
                <a:sym typeface="Twentieth Century"/>
              </a:rPr>
              <a:t>Choosing the Correct Target</a:t>
            </a:r>
            <a:endParaRPr sz="2800">
              <a:solidFill>
                <a:srgbClr val="20414C"/>
              </a:solidFill>
              <a:latin typeface="Twentieth Century"/>
              <a:ea typeface="Twentieth Century"/>
              <a:cs typeface="Twentieth Century"/>
              <a:sym typeface="Twentieth Century"/>
            </a:endParaRPr>
          </a:p>
        </p:txBody>
      </p:sp>
      <p:sp>
        <p:nvSpPr>
          <p:cNvPr id="833" name="Google Shape;833;p14"/>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834" name="Google Shape;834;p14"/>
          <p:cNvSpPr/>
          <p:nvPr/>
        </p:nvSpPr>
        <p:spPr>
          <a:xfrm>
            <a:off x="6240262" y="1783602"/>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835" name="Google Shape;835;p14"/>
          <p:cNvPicPr preferRelativeResize="0"/>
          <p:nvPr/>
        </p:nvPicPr>
        <p:blipFill rotWithShape="1">
          <a:blip r:embed="rId3">
            <a:alphaModFix/>
          </a:blip>
          <a:srcRect b="0" l="0" r="0" t="0"/>
          <a:stretch/>
        </p:blipFill>
        <p:spPr>
          <a:xfrm rot="-5400000">
            <a:off x="-1215726" y="3163676"/>
            <a:ext cx="530600" cy="530600"/>
          </a:xfrm>
          <a:prstGeom prst="rect">
            <a:avLst/>
          </a:prstGeom>
          <a:noFill/>
          <a:ln>
            <a:noFill/>
          </a:ln>
        </p:spPr>
      </p:pic>
      <p:pic>
        <p:nvPicPr>
          <p:cNvPr id="836" name="Google Shape;836;p14"/>
          <p:cNvPicPr preferRelativeResize="0"/>
          <p:nvPr/>
        </p:nvPicPr>
        <p:blipFill rotWithShape="1">
          <a:blip r:embed="rId3">
            <a:alphaModFix/>
          </a:blip>
          <a:srcRect b="0" l="0" r="0" t="0"/>
          <a:stretch/>
        </p:blipFill>
        <p:spPr>
          <a:xfrm rot="-5400000">
            <a:off x="-1719656" y="3163677"/>
            <a:ext cx="530600" cy="530600"/>
          </a:xfrm>
          <a:prstGeom prst="rect">
            <a:avLst/>
          </a:prstGeom>
          <a:noFill/>
          <a:ln>
            <a:noFill/>
          </a:ln>
        </p:spPr>
      </p:pic>
      <p:pic>
        <p:nvPicPr>
          <p:cNvPr id="837" name="Google Shape;837;p14"/>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838" name="Google Shape;838;p14"/>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839" name="Google Shape;839;p14"/>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840" name="Google Shape;840;p14"/>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841" name="Google Shape;841;p14"/>
          <p:cNvPicPr preferRelativeResize="0"/>
          <p:nvPr/>
        </p:nvPicPr>
        <p:blipFill rotWithShape="1">
          <a:blip r:embed="rId3">
            <a:alphaModFix/>
          </a:blip>
          <a:srcRect b="0" l="0" r="0" t="0"/>
          <a:stretch/>
        </p:blipFill>
        <p:spPr>
          <a:xfrm rot="-5400000">
            <a:off x="-1179251" y="3163677"/>
            <a:ext cx="530600" cy="530600"/>
          </a:xfrm>
          <a:prstGeom prst="rect">
            <a:avLst/>
          </a:prstGeom>
          <a:noFill/>
          <a:ln>
            <a:noFill/>
          </a:ln>
        </p:spPr>
      </p:pic>
      <p:pic>
        <p:nvPicPr>
          <p:cNvPr id="842" name="Google Shape;842;p14"/>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843" name="Google Shape;843;p14"/>
          <p:cNvPicPr preferRelativeResize="0"/>
          <p:nvPr/>
        </p:nvPicPr>
        <p:blipFill rotWithShape="1">
          <a:blip r:embed="rId3">
            <a:alphaModFix/>
          </a:blip>
          <a:srcRect b="0" l="0" r="0" t="0"/>
          <a:stretch/>
        </p:blipFill>
        <p:spPr>
          <a:xfrm rot="-5400000">
            <a:off x="-1039879" y="3163677"/>
            <a:ext cx="530600" cy="530600"/>
          </a:xfrm>
          <a:prstGeom prst="rect">
            <a:avLst/>
          </a:prstGeom>
          <a:noFill/>
          <a:ln>
            <a:noFill/>
          </a:ln>
        </p:spPr>
      </p:pic>
      <p:pic>
        <p:nvPicPr>
          <p:cNvPr id="844" name="Google Shape;844;p14"/>
          <p:cNvPicPr preferRelativeResize="0"/>
          <p:nvPr/>
        </p:nvPicPr>
        <p:blipFill rotWithShape="1">
          <a:blip r:embed="rId3">
            <a:alphaModFix/>
          </a:blip>
          <a:srcRect b="0" l="0" r="0" t="0"/>
          <a:stretch/>
        </p:blipFill>
        <p:spPr>
          <a:xfrm rot="-5400000">
            <a:off x="-1740721" y="3163677"/>
            <a:ext cx="530600" cy="530600"/>
          </a:xfrm>
          <a:prstGeom prst="rect">
            <a:avLst/>
          </a:prstGeom>
          <a:noFill/>
          <a:ln>
            <a:noFill/>
          </a:ln>
        </p:spPr>
      </p:pic>
      <p:grpSp>
        <p:nvGrpSpPr>
          <p:cNvPr id="845" name="Google Shape;845;p14"/>
          <p:cNvGrpSpPr/>
          <p:nvPr/>
        </p:nvGrpSpPr>
        <p:grpSpPr>
          <a:xfrm>
            <a:off x="-12057138" y="1"/>
            <a:ext cx="12192000" cy="6857999"/>
            <a:chOff x="-8778960" y="1501"/>
            <a:chExt cx="12192000" cy="6858000"/>
          </a:xfrm>
        </p:grpSpPr>
        <p:grpSp>
          <p:nvGrpSpPr>
            <p:cNvPr id="846" name="Google Shape;846;p14"/>
            <p:cNvGrpSpPr/>
            <p:nvPr/>
          </p:nvGrpSpPr>
          <p:grpSpPr>
            <a:xfrm>
              <a:off x="-8778960" y="1501"/>
              <a:ext cx="12192000" cy="6858000"/>
              <a:chOff x="-6809096" y="-124"/>
              <a:chExt cx="12192000" cy="6858000"/>
            </a:xfrm>
          </p:grpSpPr>
          <p:sp>
            <p:nvSpPr>
              <p:cNvPr id="847" name="Google Shape;847;p1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848" name="Google Shape;848;p1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49" name="Google Shape;849;p14"/>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850" name="Google Shape;850;p14"/>
            <p:cNvSpPr txBox="1"/>
            <p:nvPr/>
          </p:nvSpPr>
          <p:spPr>
            <a:xfrm rot="-5400000">
              <a:off x="1104623" y="2298302"/>
              <a:ext cx="4094030" cy="4884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851" name="Google Shape;851;p14"/>
          <p:cNvGrpSpPr/>
          <p:nvPr/>
        </p:nvGrpSpPr>
        <p:grpSpPr>
          <a:xfrm>
            <a:off x="-12583801" y="-839"/>
            <a:ext cx="12192000" cy="6857999"/>
            <a:chOff x="-8778960" y="1501"/>
            <a:chExt cx="12192000" cy="6858000"/>
          </a:xfrm>
        </p:grpSpPr>
        <p:grpSp>
          <p:nvGrpSpPr>
            <p:cNvPr id="852" name="Google Shape;852;p14"/>
            <p:cNvGrpSpPr/>
            <p:nvPr/>
          </p:nvGrpSpPr>
          <p:grpSpPr>
            <a:xfrm>
              <a:off x="-8778960" y="1501"/>
              <a:ext cx="12192000" cy="6858000"/>
              <a:chOff x="-6809096" y="-124"/>
              <a:chExt cx="12192000" cy="6858000"/>
            </a:xfrm>
          </p:grpSpPr>
          <p:sp>
            <p:nvSpPr>
              <p:cNvPr id="853" name="Google Shape;853;p1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854" name="Google Shape;854;p1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55" name="Google Shape;855;p14"/>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856" name="Google Shape;856;p14"/>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857" name="Google Shape;857;p14"/>
          <p:cNvGrpSpPr/>
          <p:nvPr/>
        </p:nvGrpSpPr>
        <p:grpSpPr>
          <a:xfrm>
            <a:off x="-13114451" y="-839"/>
            <a:ext cx="12232112" cy="6857999"/>
            <a:chOff x="-8778960" y="1501"/>
            <a:chExt cx="12232112" cy="6858000"/>
          </a:xfrm>
        </p:grpSpPr>
        <p:grpSp>
          <p:nvGrpSpPr>
            <p:cNvPr id="858" name="Google Shape;858;p14"/>
            <p:cNvGrpSpPr/>
            <p:nvPr/>
          </p:nvGrpSpPr>
          <p:grpSpPr>
            <a:xfrm>
              <a:off x="-8778960" y="1501"/>
              <a:ext cx="12192000" cy="6858000"/>
              <a:chOff x="-6809096" y="-124"/>
              <a:chExt cx="12192000" cy="6858000"/>
            </a:xfrm>
          </p:grpSpPr>
          <p:sp>
            <p:nvSpPr>
              <p:cNvPr id="859" name="Google Shape;859;p1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860" name="Google Shape;860;p1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61" name="Google Shape;861;p14"/>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862" name="Google Shape;862;p14"/>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863" name="Google Shape;863;p14"/>
          <p:cNvSpPr txBox="1"/>
          <p:nvPr/>
        </p:nvSpPr>
        <p:spPr>
          <a:xfrm>
            <a:off x="673697" y="273342"/>
            <a:ext cx="2404611" cy="461665"/>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Business Insight</a:t>
            </a:r>
            <a:endParaRPr/>
          </a:p>
        </p:txBody>
      </p:sp>
      <p:grpSp>
        <p:nvGrpSpPr>
          <p:cNvPr id="864" name="Google Shape;864;p14"/>
          <p:cNvGrpSpPr/>
          <p:nvPr/>
        </p:nvGrpSpPr>
        <p:grpSpPr>
          <a:xfrm>
            <a:off x="-51906" y="846984"/>
            <a:ext cx="6078301" cy="1562461"/>
            <a:chOff x="-228368" y="846984"/>
            <a:chExt cx="6078301" cy="1562461"/>
          </a:xfrm>
        </p:grpSpPr>
        <p:cxnSp>
          <p:nvCxnSpPr>
            <p:cNvPr id="865" name="Google Shape;865;p14"/>
            <p:cNvCxnSpPr/>
            <p:nvPr/>
          </p:nvCxnSpPr>
          <p:spPr>
            <a:xfrm flipH="1" rot="10800000">
              <a:off x="574157" y="846984"/>
              <a:ext cx="5275776" cy="1304"/>
            </a:xfrm>
            <a:prstGeom prst="straightConnector1">
              <a:avLst/>
            </a:prstGeom>
            <a:noFill/>
            <a:ln cap="flat" cmpd="sng" w="38100">
              <a:solidFill>
                <a:srgbClr val="182E4E"/>
              </a:solidFill>
              <a:prstDash val="solid"/>
              <a:miter lim="800000"/>
              <a:headEnd len="sm" w="sm" type="none"/>
              <a:tailEnd len="sm" w="sm" type="none"/>
            </a:ln>
          </p:spPr>
        </p:cxnSp>
        <p:cxnSp>
          <p:nvCxnSpPr>
            <p:cNvPr id="866" name="Google Shape;866;p14"/>
            <p:cNvCxnSpPr/>
            <p:nvPr/>
          </p:nvCxnSpPr>
          <p:spPr>
            <a:xfrm flipH="1" rot="10800000">
              <a:off x="63787" y="846984"/>
              <a:ext cx="500339" cy="1336174"/>
            </a:xfrm>
            <a:prstGeom prst="straightConnector1">
              <a:avLst/>
            </a:prstGeom>
            <a:noFill/>
            <a:ln cap="flat" cmpd="sng" w="38100">
              <a:solidFill>
                <a:srgbClr val="182E4E"/>
              </a:solidFill>
              <a:prstDash val="solid"/>
              <a:miter lim="800000"/>
              <a:headEnd len="sm" w="sm" type="none"/>
              <a:tailEnd len="sm" w="sm" type="none"/>
            </a:ln>
          </p:spPr>
        </p:cxnSp>
        <p:sp>
          <p:nvSpPr>
            <p:cNvPr id="867" name="Google Shape;867;p14"/>
            <p:cNvSpPr/>
            <p:nvPr/>
          </p:nvSpPr>
          <p:spPr>
            <a:xfrm>
              <a:off x="-228368" y="2085206"/>
              <a:ext cx="324239" cy="324239"/>
            </a:xfrm>
            <a:prstGeom prst="ellipse">
              <a:avLst/>
            </a:prstGeom>
            <a:solidFill>
              <a:srgbClr val="20414C"/>
            </a:solidFill>
            <a:ln cap="flat" cmpd="sng" w="12700">
              <a:solidFill>
                <a:srgbClr val="2041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868" name="Google Shape;868;p14"/>
          <p:cNvPicPr preferRelativeResize="0"/>
          <p:nvPr/>
        </p:nvPicPr>
        <p:blipFill rotWithShape="1">
          <a:blip r:embed="rId4">
            <a:alphaModFix/>
          </a:blip>
          <a:srcRect b="0" l="0" r="0" t="0"/>
          <a:stretch/>
        </p:blipFill>
        <p:spPr>
          <a:xfrm>
            <a:off x="5767660" y="1642591"/>
            <a:ext cx="5021340" cy="1899917"/>
          </a:xfrm>
          <a:prstGeom prst="rect">
            <a:avLst/>
          </a:prstGeom>
          <a:noFill/>
          <a:ln>
            <a:noFill/>
          </a:ln>
        </p:spPr>
      </p:pic>
      <p:sp>
        <p:nvSpPr>
          <p:cNvPr id="869" name="Google Shape;869;p14"/>
          <p:cNvSpPr txBox="1"/>
          <p:nvPr/>
        </p:nvSpPr>
        <p:spPr>
          <a:xfrm>
            <a:off x="757558" y="3828815"/>
            <a:ext cx="9804039" cy="2058677"/>
          </a:xfrm>
          <a:prstGeom prst="rect">
            <a:avLst/>
          </a:prstGeom>
          <a:noFill/>
          <a:ln>
            <a:noFill/>
          </a:ln>
        </p:spPr>
        <p:txBody>
          <a:bodyPr anchorCtr="0" anchor="t" bIns="91425" lIns="91425" spcFirstLastPara="1" rIns="91425" wrap="square" tIns="91425">
            <a:noAutofit/>
          </a:bodyPr>
          <a:lstStyle/>
          <a:p>
            <a:pPr indent="-285750" lvl="0" marL="285750" marR="0" rtl="0" algn="l">
              <a:lnSpc>
                <a:spcPct val="90000"/>
              </a:lnSpc>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Rata-rata conversion rate customer yang dihubungi pada bulan Maret, September, Oktober dan Desember adalah 47.25%. Sedangkan pada bulan lainnya hanya 11.75%. </a:t>
            </a:r>
            <a:r>
              <a:rPr b="1" lang="en-US" sz="1800">
                <a:solidFill>
                  <a:schemeClr val="lt1"/>
                </a:solidFill>
                <a:highlight>
                  <a:srgbClr val="20414C"/>
                </a:highlight>
                <a:latin typeface="Twentieth Century"/>
                <a:ea typeface="Twentieth Century"/>
                <a:cs typeface="Twentieth Century"/>
                <a:sym typeface="Twentieth Century"/>
              </a:rPr>
              <a:t>Berbeda 3 kali lipat!!</a:t>
            </a:r>
            <a:endParaRPr/>
          </a:p>
          <a:p>
            <a:pPr indent="-285750" lvl="0" marL="285750" marR="0" rtl="0" algn="l">
              <a:lnSpc>
                <a:spcPct val="90000"/>
              </a:lnSpc>
              <a:spcBef>
                <a:spcPts val="60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Kami menyimpulkan bahwa tim marketing telah mentarget customer yang tepat pada keempat bulan ini. Sayangnya, jumlah customer yang dihubungi justru paling sedikit di antara bulan lain.</a:t>
            </a:r>
            <a:endParaRPr/>
          </a:p>
          <a:p>
            <a:pPr indent="-285750" lvl="0" marL="285750" marR="0" rtl="0" algn="l">
              <a:lnSpc>
                <a:spcPct val="90000"/>
              </a:lnSpc>
              <a:spcBef>
                <a:spcPts val="600"/>
              </a:spcBef>
              <a:spcAft>
                <a:spcPts val="60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Hal ini menunjukkan pentingnya memilih target yang tepat. Jika banyak customer yang dihubungi tidak potensial untuk diberikan campaign, conversion rate akan sangat rendah. Misalnya seperti bulan Mei, jumlah customer yang dihubungi sangat banyak akan tetapi conversion ratenya sangat rendah.</a:t>
            </a:r>
            <a:endParaRPr/>
          </a:p>
        </p:txBody>
      </p:sp>
      <p:sp>
        <p:nvSpPr>
          <p:cNvPr id="870" name="Google Shape;870;p14"/>
          <p:cNvSpPr txBox="1"/>
          <p:nvPr/>
        </p:nvSpPr>
        <p:spPr>
          <a:xfrm>
            <a:off x="1324619" y="5888796"/>
            <a:ext cx="10569182" cy="91251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rPr b="1" i="0" lang="en-US" sz="2400" u="none" cap="none" strike="noStrike">
                <a:solidFill>
                  <a:schemeClr val="dk1"/>
                </a:solidFill>
                <a:latin typeface="Lora"/>
                <a:ea typeface="Lora"/>
                <a:cs typeface="Lora"/>
                <a:sym typeface="Lora"/>
              </a:rPr>
              <a:t>Pemilihan target yang tepat akan meningkatkan conversion rate</a:t>
            </a:r>
            <a:endParaRPr/>
          </a:p>
        </p:txBody>
      </p:sp>
      <p:sp>
        <p:nvSpPr>
          <p:cNvPr id="871" name="Google Shape;871;p14"/>
          <p:cNvSpPr txBox="1"/>
          <p:nvPr/>
        </p:nvSpPr>
        <p:spPr>
          <a:xfrm>
            <a:off x="723337" y="1195149"/>
            <a:ext cx="4793654" cy="447442"/>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600"/>
              </a:spcAft>
              <a:buClr>
                <a:schemeClr val="dk1"/>
              </a:buClr>
              <a:buSzPts val="1800"/>
              <a:buFont typeface="Arial"/>
              <a:buNone/>
            </a:pPr>
            <a:r>
              <a:rPr lang="en-US" sz="1800">
                <a:solidFill>
                  <a:schemeClr val="dk1"/>
                </a:solidFill>
                <a:latin typeface="Twentieth Century"/>
                <a:ea typeface="Twentieth Century"/>
                <a:cs typeface="Twentieth Century"/>
                <a:sym typeface="Twentieth Century"/>
              </a:rPr>
              <a:t>Jumlah customer dihubungi</a:t>
            </a:r>
            <a:endParaRPr/>
          </a:p>
        </p:txBody>
      </p:sp>
      <p:sp>
        <p:nvSpPr>
          <p:cNvPr id="872" name="Google Shape;872;p14"/>
          <p:cNvSpPr txBox="1"/>
          <p:nvPr/>
        </p:nvSpPr>
        <p:spPr>
          <a:xfrm>
            <a:off x="5704815" y="1195149"/>
            <a:ext cx="4793654" cy="447442"/>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600"/>
              </a:spcAft>
              <a:buClr>
                <a:schemeClr val="dk1"/>
              </a:buClr>
              <a:buSzPts val="1800"/>
              <a:buFont typeface="Arial"/>
              <a:buNone/>
            </a:pPr>
            <a:r>
              <a:rPr lang="en-US" sz="1800">
                <a:solidFill>
                  <a:schemeClr val="dk1"/>
                </a:solidFill>
                <a:latin typeface="Twentieth Century"/>
                <a:ea typeface="Twentieth Century"/>
                <a:cs typeface="Twentieth Century"/>
                <a:sym typeface="Twentieth Century"/>
              </a:rPr>
              <a:t>Conversion rate customer </a:t>
            </a:r>
            <a:endParaRPr/>
          </a:p>
        </p:txBody>
      </p:sp>
      <p:pic>
        <p:nvPicPr>
          <p:cNvPr descr="Chart, bar chart&#10;&#10;Description automatically generated" id="873" name="Google Shape;873;p14"/>
          <p:cNvPicPr preferRelativeResize="0"/>
          <p:nvPr/>
        </p:nvPicPr>
        <p:blipFill rotWithShape="1">
          <a:blip r:embed="rId5">
            <a:alphaModFix/>
          </a:blip>
          <a:srcRect b="0" l="0" r="0" t="0"/>
          <a:stretch/>
        </p:blipFill>
        <p:spPr>
          <a:xfrm>
            <a:off x="793036" y="1642591"/>
            <a:ext cx="4754880" cy="1901952"/>
          </a:xfrm>
          <a:prstGeom prst="rect">
            <a:avLst/>
          </a:prstGeom>
          <a:noFill/>
          <a:ln>
            <a:noFill/>
          </a:ln>
        </p:spPr>
      </p:pic>
      <p:sp>
        <p:nvSpPr>
          <p:cNvPr id="874" name="Google Shape;874;p14"/>
          <p:cNvSpPr/>
          <p:nvPr/>
        </p:nvSpPr>
        <p:spPr>
          <a:xfrm rot="-5400000">
            <a:off x="5757300" y="1735208"/>
            <a:ext cx="255329" cy="3500557"/>
          </a:xfrm>
          <a:prstGeom prst="leftBracket">
            <a:avLst>
              <a:gd fmla="val 8333"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pic>
        <p:nvPicPr>
          <p:cNvPr id="879" name="Google Shape;879;p15"/>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880" name="Google Shape;880;p15"/>
          <p:cNvPicPr preferRelativeResize="0"/>
          <p:nvPr/>
        </p:nvPicPr>
        <p:blipFill rotWithShape="1">
          <a:blip r:embed="rId3">
            <a:alphaModFix/>
          </a:blip>
          <a:srcRect b="0" l="0" r="0" t="0"/>
          <a:stretch/>
        </p:blipFill>
        <p:spPr>
          <a:xfrm rot="-5400000">
            <a:off x="-620779" y="3163677"/>
            <a:ext cx="530600" cy="530600"/>
          </a:xfrm>
          <a:prstGeom prst="rect">
            <a:avLst/>
          </a:prstGeom>
          <a:noFill/>
          <a:ln>
            <a:noFill/>
          </a:ln>
        </p:spPr>
      </p:pic>
      <p:sp>
        <p:nvSpPr>
          <p:cNvPr id="881" name="Google Shape;881;p15"/>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882" name="Google Shape;882;p15"/>
          <p:cNvSpPr/>
          <p:nvPr/>
        </p:nvSpPr>
        <p:spPr>
          <a:xfrm>
            <a:off x="6240262" y="1974671"/>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883" name="Google Shape;883;p15"/>
          <p:cNvPicPr preferRelativeResize="0"/>
          <p:nvPr/>
        </p:nvPicPr>
        <p:blipFill rotWithShape="1">
          <a:blip r:embed="rId3">
            <a:alphaModFix/>
          </a:blip>
          <a:srcRect b="0" l="0" r="0" t="0"/>
          <a:stretch/>
        </p:blipFill>
        <p:spPr>
          <a:xfrm rot="-5400000">
            <a:off x="-614151" y="3163676"/>
            <a:ext cx="530600" cy="530600"/>
          </a:xfrm>
          <a:prstGeom prst="rect">
            <a:avLst/>
          </a:prstGeom>
          <a:noFill/>
          <a:ln>
            <a:noFill/>
          </a:ln>
        </p:spPr>
      </p:pic>
      <p:pic>
        <p:nvPicPr>
          <p:cNvPr id="884" name="Google Shape;884;p15"/>
          <p:cNvPicPr preferRelativeResize="0"/>
          <p:nvPr/>
        </p:nvPicPr>
        <p:blipFill rotWithShape="1">
          <a:blip r:embed="rId3">
            <a:alphaModFix/>
          </a:blip>
          <a:srcRect b="0" l="0" r="0" t="0"/>
          <a:stretch/>
        </p:blipFill>
        <p:spPr>
          <a:xfrm rot="-5400000">
            <a:off x="-1118081" y="3163677"/>
            <a:ext cx="530600" cy="530600"/>
          </a:xfrm>
          <a:prstGeom prst="rect">
            <a:avLst/>
          </a:prstGeom>
          <a:noFill/>
          <a:ln>
            <a:noFill/>
          </a:ln>
        </p:spPr>
      </p:pic>
      <p:pic>
        <p:nvPicPr>
          <p:cNvPr id="885" name="Google Shape;885;p15"/>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886" name="Google Shape;886;p15"/>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887" name="Google Shape;887;p15"/>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888" name="Google Shape;888;p15"/>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889" name="Google Shape;889;p15"/>
          <p:cNvPicPr preferRelativeResize="0"/>
          <p:nvPr/>
        </p:nvPicPr>
        <p:blipFill rotWithShape="1">
          <a:blip r:embed="rId3">
            <a:alphaModFix/>
          </a:blip>
          <a:srcRect b="0" l="0" r="0" t="0"/>
          <a:stretch/>
        </p:blipFill>
        <p:spPr>
          <a:xfrm rot="-5400000">
            <a:off x="-577676" y="3163677"/>
            <a:ext cx="530600" cy="530600"/>
          </a:xfrm>
          <a:prstGeom prst="rect">
            <a:avLst/>
          </a:prstGeom>
          <a:noFill/>
          <a:ln>
            <a:noFill/>
          </a:ln>
        </p:spPr>
      </p:pic>
      <p:pic>
        <p:nvPicPr>
          <p:cNvPr id="890" name="Google Shape;890;p15"/>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891" name="Google Shape;891;p15"/>
          <p:cNvPicPr preferRelativeResize="0"/>
          <p:nvPr/>
        </p:nvPicPr>
        <p:blipFill rotWithShape="1">
          <a:blip r:embed="rId3">
            <a:alphaModFix/>
          </a:blip>
          <a:srcRect b="0" l="0" r="0" t="0"/>
          <a:stretch/>
        </p:blipFill>
        <p:spPr>
          <a:xfrm rot="-5400000">
            <a:off x="-438304" y="3163677"/>
            <a:ext cx="530600" cy="530600"/>
          </a:xfrm>
          <a:prstGeom prst="rect">
            <a:avLst/>
          </a:prstGeom>
          <a:noFill/>
          <a:ln>
            <a:noFill/>
          </a:ln>
        </p:spPr>
      </p:pic>
      <p:pic>
        <p:nvPicPr>
          <p:cNvPr id="892" name="Google Shape;892;p15"/>
          <p:cNvPicPr preferRelativeResize="0"/>
          <p:nvPr/>
        </p:nvPicPr>
        <p:blipFill rotWithShape="1">
          <a:blip r:embed="rId3">
            <a:alphaModFix/>
          </a:blip>
          <a:srcRect b="0" l="0" r="0" t="0"/>
          <a:stretch/>
        </p:blipFill>
        <p:spPr>
          <a:xfrm rot="-5400000">
            <a:off x="-1139146" y="3163677"/>
            <a:ext cx="530600" cy="530600"/>
          </a:xfrm>
          <a:prstGeom prst="rect">
            <a:avLst/>
          </a:prstGeom>
          <a:noFill/>
          <a:ln>
            <a:noFill/>
          </a:ln>
        </p:spPr>
      </p:pic>
      <p:grpSp>
        <p:nvGrpSpPr>
          <p:cNvPr id="893" name="Google Shape;893;p15"/>
          <p:cNvGrpSpPr/>
          <p:nvPr/>
        </p:nvGrpSpPr>
        <p:grpSpPr>
          <a:xfrm>
            <a:off x="75900" y="1"/>
            <a:ext cx="12192000" cy="6857999"/>
            <a:chOff x="-8778960" y="1501"/>
            <a:chExt cx="12192000" cy="6858000"/>
          </a:xfrm>
        </p:grpSpPr>
        <p:grpSp>
          <p:nvGrpSpPr>
            <p:cNvPr id="894" name="Google Shape;894;p15"/>
            <p:cNvGrpSpPr/>
            <p:nvPr/>
          </p:nvGrpSpPr>
          <p:grpSpPr>
            <a:xfrm>
              <a:off x="-8778960" y="1501"/>
              <a:ext cx="12192000" cy="6858000"/>
              <a:chOff x="-6809096" y="-124"/>
              <a:chExt cx="12192000" cy="6858000"/>
            </a:xfrm>
          </p:grpSpPr>
          <p:sp>
            <p:nvSpPr>
              <p:cNvPr id="895" name="Google Shape;895;p1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896" name="Google Shape;896;p1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97" name="Google Shape;897;p15"/>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898" name="Google Shape;898;p15"/>
            <p:cNvSpPr txBox="1"/>
            <p:nvPr/>
          </p:nvSpPr>
          <p:spPr>
            <a:xfrm rot="-5400000">
              <a:off x="996709" y="2429562"/>
              <a:ext cx="4298464"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899" name="Google Shape;899;p15"/>
          <p:cNvGrpSpPr/>
          <p:nvPr/>
        </p:nvGrpSpPr>
        <p:grpSpPr>
          <a:xfrm>
            <a:off x="-11982226" y="-839"/>
            <a:ext cx="12192000" cy="6857999"/>
            <a:chOff x="-8778960" y="1501"/>
            <a:chExt cx="12192000" cy="6858000"/>
          </a:xfrm>
        </p:grpSpPr>
        <p:grpSp>
          <p:nvGrpSpPr>
            <p:cNvPr id="900" name="Google Shape;900;p15"/>
            <p:cNvGrpSpPr/>
            <p:nvPr/>
          </p:nvGrpSpPr>
          <p:grpSpPr>
            <a:xfrm>
              <a:off x="-8778960" y="1501"/>
              <a:ext cx="12192000" cy="6858000"/>
              <a:chOff x="-6809096" y="-124"/>
              <a:chExt cx="12192000" cy="6858000"/>
            </a:xfrm>
          </p:grpSpPr>
          <p:sp>
            <p:nvSpPr>
              <p:cNvPr id="901" name="Google Shape;901;p1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902" name="Google Shape;902;p1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03" name="Google Shape;903;p15"/>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904" name="Google Shape;904;p15"/>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905" name="Google Shape;905;p15"/>
          <p:cNvGrpSpPr/>
          <p:nvPr/>
        </p:nvGrpSpPr>
        <p:grpSpPr>
          <a:xfrm>
            <a:off x="-12512876" y="-839"/>
            <a:ext cx="12232112" cy="6857999"/>
            <a:chOff x="-8778960" y="1501"/>
            <a:chExt cx="12232112" cy="6858000"/>
          </a:xfrm>
        </p:grpSpPr>
        <p:grpSp>
          <p:nvGrpSpPr>
            <p:cNvPr id="906" name="Google Shape;906;p15"/>
            <p:cNvGrpSpPr/>
            <p:nvPr/>
          </p:nvGrpSpPr>
          <p:grpSpPr>
            <a:xfrm>
              <a:off x="-8778960" y="1501"/>
              <a:ext cx="12192000" cy="6858000"/>
              <a:chOff x="-6809096" y="-124"/>
              <a:chExt cx="12192000" cy="6858000"/>
            </a:xfrm>
          </p:grpSpPr>
          <p:sp>
            <p:nvSpPr>
              <p:cNvPr id="907" name="Google Shape;907;p1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908" name="Google Shape;908;p1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09" name="Google Shape;909;p15"/>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910" name="Google Shape;910;p15"/>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pic>
        <p:nvPicPr>
          <p:cNvPr descr="raw data Icon - Download raw data Icon 3732425 | Noun Project" id="911" name="Google Shape;911;p15"/>
          <p:cNvPicPr preferRelativeResize="0"/>
          <p:nvPr/>
        </p:nvPicPr>
        <p:blipFill rotWithShape="1">
          <a:blip r:embed="rId4">
            <a:alphaModFix/>
          </a:blip>
          <a:srcRect b="0" l="0" r="0" t="0"/>
          <a:stretch/>
        </p:blipFill>
        <p:spPr>
          <a:xfrm>
            <a:off x="750816" y="335604"/>
            <a:ext cx="1378940" cy="1378940"/>
          </a:xfrm>
          <a:prstGeom prst="rect">
            <a:avLst/>
          </a:prstGeom>
          <a:noFill/>
          <a:ln>
            <a:noFill/>
          </a:ln>
        </p:spPr>
      </p:pic>
      <p:sp>
        <p:nvSpPr>
          <p:cNvPr id="912" name="Google Shape;912;p15"/>
          <p:cNvSpPr/>
          <p:nvPr/>
        </p:nvSpPr>
        <p:spPr>
          <a:xfrm>
            <a:off x="2847424" y="524625"/>
            <a:ext cx="2011680" cy="914400"/>
          </a:xfrm>
          <a:prstGeom prst="roundRect">
            <a:avLst>
              <a:gd fmla="val 16667" name="adj"/>
            </a:avLst>
          </a:prstGeom>
          <a:solidFill>
            <a:srgbClr val="3D4246"/>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Handling</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Outliers</a:t>
            </a:r>
            <a:endParaRPr/>
          </a:p>
        </p:txBody>
      </p:sp>
      <p:sp>
        <p:nvSpPr>
          <p:cNvPr id="913" name="Google Shape;913;p15"/>
          <p:cNvSpPr/>
          <p:nvPr/>
        </p:nvSpPr>
        <p:spPr>
          <a:xfrm>
            <a:off x="2853794" y="2240746"/>
            <a:ext cx="2011680" cy="914400"/>
          </a:xfrm>
          <a:prstGeom prst="roundRect">
            <a:avLst>
              <a:gd fmla="val 16667" name="adj"/>
            </a:avLst>
          </a:prstGeom>
          <a:solidFill>
            <a:srgbClr val="7F97A2"/>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Scaling</a:t>
            </a:r>
            <a:endParaRPr/>
          </a:p>
        </p:txBody>
      </p:sp>
      <p:sp>
        <p:nvSpPr>
          <p:cNvPr id="914" name="Google Shape;914;p15"/>
          <p:cNvSpPr/>
          <p:nvPr/>
        </p:nvSpPr>
        <p:spPr>
          <a:xfrm>
            <a:off x="2853433" y="3876438"/>
            <a:ext cx="2011680" cy="914400"/>
          </a:xfrm>
          <a:prstGeom prst="roundRect">
            <a:avLst>
              <a:gd fmla="val 16667" name="adj"/>
            </a:avLst>
          </a:prstGeom>
          <a:solidFill>
            <a:srgbClr val="182E4E"/>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Encoding</a:t>
            </a:r>
            <a:endParaRPr/>
          </a:p>
        </p:txBody>
      </p:sp>
      <p:sp>
        <p:nvSpPr>
          <p:cNvPr id="915" name="Google Shape;915;p15"/>
          <p:cNvSpPr/>
          <p:nvPr/>
        </p:nvSpPr>
        <p:spPr>
          <a:xfrm>
            <a:off x="5998310" y="3887479"/>
            <a:ext cx="2011680" cy="914400"/>
          </a:xfrm>
          <a:prstGeom prst="roundRect">
            <a:avLst>
              <a:gd fmla="val 16667" name="adj"/>
            </a:avLst>
          </a:prstGeom>
          <a:solidFill>
            <a:srgbClr val="41707D"/>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Handling Class Imbalance</a:t>
            </a:r>
            <a:endParaRPr/>
          </a:p>
        </p:txBody>
      </p:sp>
      <p:sp>
        <p:nvSpPr>
          <p:cNvPr id="916" name="Google Shape;916;p15"/>
          <p:cNvSpPr/>
          <p:nvPr/>
        </p:nvSpPr>
        <p:spPr>
          <a:xfrm rot="5400000">
            <a:off x="3631841" y="1614135"/>
            <a:ext cx="442846" cy="515646"/>
          </a:xfrm>
          <a:prstGeom prst="rightArrow">
            <a:avLst>
              <a:gd fmla="val 50000" name="adj1"/>
              <a:gd fmla="val 50000" name="adj2"/>
            </a:avLst>
          </a:prstGeom>
          <a:solidFill>
            <a:srgbClr val="3D4246"/>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7" name="Google Shape;917;p15"/>
          <p:cNvSpPr/>
          <p:nvPr/>
        </p:nvSpPr>
        <p:spPr>
          <a:xfrm rot="5400000">
            <a:off x="3685982" y="3278870"/>
            <a:ext cx="442846" cy="515646"/>
          </a:xfrm>
          <a:prstGeom prst="rightArrow">
            <a:avLst>
              <a:gd fmla="val 50000" name="adj1"/>
              <a:gd fmla="val 50000" name="adj2"/>
            </a:avLst>
          </a:prstGeom>
          <a:solidFill>
            <a:srgbClr val="7F97A2"/>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8" name="Google Shape;918;p15"/>
          <p:cNvSpPr/>
          <p:nvPr/>
        </p:nvSpPr>
        <p:spPr>
          <a:xfrm>
            <a:off x="5248067" y="4086856"/>
            <a:ext cx="442846" cy="515646"/>
          </a:xfrm>
          <a:prstGeom prst="rightArrow">
            <a:avLst>
              <a:gd fmla="val 50000" name="adj1"/>
              <a:gd fmla="val 50000" name="adj2"/>
            </a:avLst>
          </a:prstGeom>
          <a:solidFill>
            <a:srgbClr val="182E4E"/>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9" name="Google Shape;919;p15"/>
          <p:cNvSpPr/>
          <p:nvPr/>
        </p:nvSpPr>
        <p:spPr>
          <a:xfrm>
            <a:off x="8215319" y="4075815"/>
            <a:ext cx="442846" cy="515646"/>
          </a:xfrm>
          <a:prstGeom prst="rightArrow">
            <a:avLst>
              <a:gd fmla="val 50000" name="adj1"/>
              <a:gd fmla="val 50000" name="adj2"/>
            </a:avLst>
          </a:prstGeom>
          <a:solidFill>
            <a:srgbClr val="41707D"/>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0" name="Google Shape;920;p15"/>
          <p:cNvSpPr/>
          <p:nvPr/>
        </p:nvSpPr>
        <p:spPr>
          <a:xfrm>
            <a:off x="2237170" y="767251"/>
            <a:ext cx="442846" cy="515646"/>
          </a:xfrm>
          <a:prstGeom prst="rightArrow">
            <a:avLst>
              <a:gd fmla="val 50000" name="adj1"/>
              <a:gd fmla="val 50000" name="adj2"/>
            </a:avLst>
          </a:prstGeom>
          <a:solidFill>
            <a:srgbClr val="3D4246"/>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Outline Data Modelling Vector Icon. Isolated Black Simple Line Element  Illustration from Technology Concept. Editable Vector Stock Vector -  Illustration of isolated, simple: 144320075" id="921" name="Google Shape;921;p15"/>
          <p:cNvPicPr preferRelativeResize="0"/>
          <p:nvPr/>
        </p:nvPicPr>
        <p:blipFill rotWithShape="1">
          <a:blip r:embed="rId5">
            <a:alphaModFix/>
          </a:blip>
          <a:srcRect b="26835" l="0" r="0" t="0"/>
          <a:stretch/>
        </p:blipFill>
        <p:spPr>
          <a:xfrm>
            <a:off x="8341697" y="564225"/>
            <a:ext cx="2659702" cy="1945969"/>
          </a:xfrm>
          <a:prstGeom prst="rect">
            <a:avLst/>
          </a:prstGeom>
          <a:noFill/>
          <a:ln>
            <a:noFill/>
          </a:ln>
        </p:spPr>
      </p:pic>
      <p:sp>
        <p:nvSpPr>
          <p:cNvPr id="922" name="Google Shape;922;p15"/>
          <p:cNvSpPr txBox="1"/>
          <p:nvPr/>
        </p:nvSpPr>
        <p:spPr>
          <a:xfrm>
            <a:off x="5018555" y="564225"/>
            <a:ext cx="1940400" cy="835200"/>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Z-Score</a:t>
            </a:r>
            <a:endParaRPr/>
          </a:p>
        </p:txBody>
      </p:sp>
      <p:sp>
        <p:nvSpPr>
          <p:cNvPr id="923" name="Google Shape;923;p15"/>
          <p:cNvSpPr txBox="1"/>
          <p:nvPr/>
        </p:nvSpPr>
        <p:spPr>
          <a:xfrm>
            <a:off x="5037428" y="2236281"/>
            <a:ext cx="1936800" cy="918865"/>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Normalization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a:t>
            </a:r>
            <a:endParaRPr/>
          </a:p>
        </p:txBody>
      </p:sp>
      <p:sp>
        <p:nvSpPr>
          <p:cNvPr id="924" name="Google Shape;924;p15"/>
          <p:cNvSpPr txBox="1"/>
          <p:nvPr/>
        </p:nvSpPr>
        <p:spPr>
          <a:xfrm>
            <a:off x="2890379" y="4934226"/>
            <a:ext cx="1937787" cy="923330"/>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Label Encoding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One-Hot Encoding</a:t>
            </a:r>
            <a:endParaRPr/>
          </a:p>
        </p:txBody>
      </p:sp>
      <p:sp>
        <p:nvSpPr>
          <p:cNvPr id="925" name="Google Shape;925;p15"/>
          <p:cNvSpPr txBox="1"/>
          <p:nvPr/>
        </p:nvSpPr>
        <p:spPr>
          <a:xfrm>
            <a:off x="5953992" y="5006587"/>
            <a:ext cx="2011680" cy="1200329"/>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Dengan rasio 0.5</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Oversampling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SMOTE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Undersamping</a:t>
            </a:r>
            <a:endParaRPr/>
          </a:p>
        </p:txBody>
      </p:sp>
      <p:sp>
        <p:nvSpPr>
          <p:cNvPr id="926" name="Google Shape;926;p15"/>
          <p:cNvSpPr/>
          <p:nvPr/>
        </p:nvSpPr>
        <p:spPr>
          <a:xfrm>
            <a:off x="8792144" y="3876438"/>
            <a:ext cx="2011680" cy="914400"/>
          </a:xfrm>
          <a:prstGeom prst="roundRect">
            <a:avLst>
              <a:gd fmla="val 16667" name="adj"/>
            </a:avLst>
          </a:prstGeom>
          <a:solidFill>
            <a:srgbClr val="41707D"/>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Split Data into Train and Set</a:t>
            </a:r>
            <a:endParaRPr/>
          </a:p>
        </p:txBody>
      </p:sp>
      <p:sp>
        <p:nvSpPr>
          <p:cNvPr id="927" name="Google Shape;927;p15"/>
          <p:cNvSpPr/>
          <p:nvPr/>
        </p:nvSpPr>
        <p:spPr>
          <a:xfrm rot="-5400000">
            <a:off x="9505591" y="3211624"/>
            <a:ext cx="442846" cy="515646"/>
          </a:xfrm>
          <a:prstGeom prst="rightArrow">
            <a:avLst>
              <a:gd fmla="val 50000" name="adj1"/>
              <a:gd fmla="val 50000" name="adj2"/>
            </a:avLst>
          </a:prstGeom>
          <a:solidFill>
            <a:srgbClr val="41707D"/>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8" name="Google Shape;928;p15"/>
          <p:cNvSpPr txBox="1"/>
          <p:nvPr/>
        </p:nvSpPr>
        <p:spPr>
          <a:xfrm>
            <a:off x="8792144" y="5010518"/>
            <a:ext cx="2011680" cy="646331"/>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Train : Test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80 : 20</a:t>
            </a:r>
            <a:endParaRPr/>
          </a:p>
        </p:txBody>
      </p:sp>
      <p:sp>
        <p:nvSpPr>
          <p:cNvPr id="929" name="Google Shape;929;p15"/>
          <p:cNvSpPr txBox="1"/>
          <p:nvPr/>
        </p:nvSpPr>
        <p:spPr>
          <a:xfrm>
            <a:off x="688152" y="1836171"/>
            <a:ext cx="1371600" cy="400110"/>
          </a:xfrm>
          <a:prstGeom prst="rect">
            <a:avLst/>
          </a:prstGeom>
          <a:solidFill>
            <a:schemeClr val="dk1"/>
          </a:soli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Raw Data</a:t>
            </a:r>
            <a:endParaRPr/>
          </a:p>
        </p:txBody>
      </p:sp>
      <p:sp>
        <p:nvSpPr>
          <p:cNvPr id="930" name="Google Shape;930;p15"/>
          <p:cNvSpPr txBox="1"/>
          <p:nvPr/>
        </p:nvSpPr>
        <p:spPr>
          <a:xfrm>
            <a:off x="8650290" y="2613383"/>
            <a:ext cx="1942397" cy="400110"/>
          </a:xfrm>
          <a:prstGeom prst="rect">
            <a:avLst/>
          </a:prstGeom>
          <a:solidFill>
            <a:srgbClr val="F0C81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Data Modeling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500"/>
                                        <p:tgtEl>
                                          <p:spTgt spid="92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500"/>
                                        <p:tgtEl>
                                          <p:spTgt spid="9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500"/>
                                        <p:tgtEl>
                                          <p:spTgt spid="91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500"/>
                                        <p:tgtEl>
                                          <p:spTgt spid="91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500"/>
                                        <p:tgtEl>
                                          <p:spTgt spid="91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500"/>
                                        <p:tgtEl>
                                          <p:spTgt spid="91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500"/>
                                        <p:tgtEl>
                                          <p:spTgt spid="91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500"/>
                                        <p:tgtEl>
                                          <p:spTgt spid="915"/>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500"/>
                                        <p:tgtEl>
                                          <p:spTgt spid="919"/>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500"/>
                                        <p:tgtEl>
                                          <p:spTgt spid="92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500"/>
                                        <p:tgtEl>
                                          <p:spTgt spid="9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pic>
        <p:nvPicPr>
          <p:cNvPr id="935" name="Google Shape;935;p16"/>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936" name="Google Shape;936;p16"/>
          <p:cNvPicPr preferRelativeResize="0"/>
          <p:nvPr/>
        </p:nvPicPr>
        <p:blipFill rotWithShape="1">
          <a:blip r:embed="rId4">
            <a:alphaModFix/>
          </a:blip>
          <a:srcRect b="0" l="0" r="0" t="0"/>
          <a:stretch/>
        </p:blipFill>
        <p:spPr>
          <a:xfrm rot="-5400000">
            <a:off x="-620779" y="3163677"/>
            <a:ext cx="530600" cy="530600"/>
          </a:xfrm>
          <a:prstGeom prst="rect">
            <a:avLst/>
          </a:prstGeom>
          <a:noFill/>
          <a:ln>
            <a:noFill/>
          </a:ln>
        </p:spPr>
      </p:pic>
      <p:sp>
        <p:nvSpPr>
          <p:cNvPr id="937" name="Google Shape;937;p16"/>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938" name="Google Shape;938;p16"/>
          <p:cNvSpPr/>
          <p:nvPr/>
        </p:nvSpPr>
        <p:spPr>
          <a:xfrm>
            <a:off x="6240262" y="1974671"/>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939" name="Google Shape;939;p16"/>
          <p:cNvPicPr preferRelativeResize="0"/>
          <p:nvPr/>
        </p:nvPicPr>
        <p:blipFill rotWithShape="1">
          <a:blip r:embed="rId5">
            <a:alphaModFix/>
          </a:blip>
          <a:srcRect b="0" l="0" r="0" t="0"/>
          <a:stretch/>
        </p:blipFill>
        <p:spPr>
          <a:xfrm rot="-5400000">
            <a:off x="-614151" y="3163676"/>
            <a:ext cx="530600" cy="530600"/>
          </a:xfrm>
          <a:prstGeom prst="rect">
            <a:avLst/>
          </a:prstGeom>
          <a:noFill/>
          <a:ln>
            <a:noFill/>
          </a:ln>
        </p:spPr>
      </p:pic>
      <p:pic>
        <p:nvPicPr>
          <p:cNvPr id="940" name="Google Shape;940;p16"/>
          <p:cNvPicPr preferRelativeResize="0"/>
          <p:nvPr/>
        </p:nvPicPr>
        <p:blipFill rotWithShape="1">
          <a:blip r:embed="rId6">
            <a:alphaModFix/>
          </a:blip>
          <a:srcRect b="0" l="0" r="0" t="0"/>
          <a:stretch/>
        </p:blipFill>
        <p:spPr>
          <a:xfrm rot="-5400000">
            <a:off x="-1118081" y="3163677"/>
            <a:ext cx="530600" cy="530600"/>
          </a:xfrm>
          <a:prstGeom prst="rect">
            <a:avLst/>
          </a:prstGeom>
          <a:noFill/>
          <a:ln>
            <a:noFill/>
          </a:ln>
        </p:spPr>
      </p:pic>
      <p:pic>
        <p:nvPicPr>
          <p:cNvPr id="941" name="Google Shape;941;p16"/>
          <p:cNvPicPr preferRelativeResize="0"/>
          <p:nvPr/>
        </p:nvPicPr>
        <p:blipFill rotWithShape="1">
          <a:blip r:embed="rId7">
            <a:alphaModFix/>
          </a:blip>
          <a:srcRect b="0" l="0" r="0" t="0"/>
          <a:stretch/>
        </p:blipFill>
        <p:spPr>
          <a:xfrm rot="-5400000">
            <a:off x="-92786" y="3163676"/>
            <a:ext cx="530600" cy="530600"/>
          </a:xfrm>
          <a:prstGeom prst="rect">
            <a:avLst/>
          </a:prstGeom>
          <a:noFill/>
          <a:ln>
            <a:noFill/>
          </a:ln>
        </p:spPr>
      </p:pic>
      <p:pic>
        <p:nvPicPr>
          <p:cNvPr id="942" name="Google Shape;942;p16"/>
          <p:cNvPicPr preferRelativeResize="0"/>
          <p:nvPr/>
        </p:nvPicPr>
        <p:blipFill rotWithShape="1">
          <a:blip r:embed="rId8">
            <a:alphaModFix/>
          </a:blip>
          <a:srcRect b="0" l="0" r="0" t="0"/>
          <a:stretch/>
        </p:blipFill>
        <p:spPr>
          <a:xfrm rot="-5400000">
            <a:off x="-596716" y="3163677"/>
            <a:ext cx="530600" cy="530600"/>
          </a:xfrm>
          <a:prstGeom prst="rect">
            <a:avLst/>
          </a:prstGeom>
          <a:noFill/>
          <a:ln>
            <a:noFill/>
          </a:ln>
        </p:spPr>
      </p:pic>
      <p:pic>
        <p:nvPicPr>
          <p:cNvPr id="943" name="Google Shape;943;p16"/>
          <p:cNvPicPr preferRelativeResize="0"/>
          <p:nvPr/>
        </p:nvPicPr>
        <p:blipFill rotWithShape="1">
          <a:blip r:embed="rId9">
            <a:alphaModFix/>
          </a:blip>
          <a:srcRect b="0" l="0" r="0" t="0"/>
          <a:stretch/>
        </p:blipFill>
        <p:spPr>
          <a:xfrm rot="-5400000">
            <a:off x="-487823" y="3163676"/>
            <a:ext cx="530600" cy="530600"/>
          </a:xfrm>
          <a:prstGeom prst="rect">
            <a:avLst/>
          </a:prstGeom>
          <a:noFill/>
          <a:ln>
            <a:noFill/>
          </a:ln>
        </p:spPr>
      </p:pic>
      <p:pic>
        <p:nvPicPr>
          <p:cNvPr id="944" name="Google Shape;944;p16"/>
          <p:cNvPicPr preferRelativeResize="0"/>
          <p:nvPr/>
        </p:nvPicPr>
        <p:blipFill rotWithShape="1">
          <a:blip r:embed="rId10">
            <a:alphaModFix/>
          </a:blip>
          <a:srcRect b="0" l="0" r="0" t="0"/>
          <a:stretch/>
        </p:blipFill>
        <p:spPr>
          <a:xfrm rot="-5400000">
            <a:off x="-478409" y="3163677"/>
            <a:ext cx="530600" cy="530600"/>
          </a:xfrm>
          <a:prstGeom prst="rect">
            <a:avLst/>
          </a:prstGeom>
          <a:noFill/>
          <a:ln>
            <a:noFill/>
          </a:ln>
        </p:spPr>
      </p:pic>
      <p:pic>
        <p:nvPicPr>
          <p:cNvPr id="945" name="Google Shape;945;p16"/>
          <p:cNvPicPr preferRelativeResize="0"/>
          <p:nvPr/>
        </p:nvPicPr>
        <p:blipFill rotWithShape="1">
          <a:blip r:embed="rId11">
            <a:alphaModFix/>
          </a:blip>
          <a:srcRect b="0" l="0" r="0" t="0"/>
          <a:stretch/>
        </p:blipFill>
        <p:spPr>
          <a:xfrm rot="-5400000">
            <a:off x="-577676" y="3163677"/>
            <a:ext cx="530600" cy="530600"/>
          </a:xfrm>
          <a:prstGeom prst="rect">
            <a:avLst/>
          </a:prstGeom>
          <a:noFill/>
          <a:ln>
            <a:noFill/>
          </a:ln>
        </p:spPr>
      </p:pic>
      <p:pic>
        <p:nvPicPr>
          <p:cNvPr id="946" name="Google Shape;946;p16"/>
          <p:cNvPicPr preferRelativeResize="0"/>
          <p:nvPr/>
        </p:nvPicPr>
        <p:blipFill rotWithShape="1">
          <a:blip r:embed="rId12">
            <a:alphaModFix/>
          </a:blip>
          <a:srcRect b="0" l="0" r="0" t="0"/>
          <a:stretch/>
        </p:blipFill>
        <p:spPr>
          <a:xfrm rot="-5400000">
            <a:off x="-535949" y="3163676"/>
            <a:ext cx="530600" cy="530600"/>
          </a:xfrm>
          <a:prstGeom prst="rect">
            <a:avLst/>
          </a:prstGeom>
          <a:noFill/>
          <a:ln>
            <a:noFill/>
          </a:ln>
        </p:spPr>
      </p:pic>
      <p:pic>
        <p:nvPicPr>
          <p:cNvPr id="947" name="Google Shape;947;p16"/>
          <p:cNvPicPr preferRelativeResize="0"/>
          <p:nvPr/>
        </p:nvPicPr>
        <p:blipFill rotWithShape="1">
          <a:blip r:embed="rId13">
            <a:alphaModFix/>
          </a:blip>
          <a:srcRect b="0" l="0" r="0" t="0"/>
          <a:stretch/>
        </p:blipFill>
        <p:spPr>
          <a:xfrm rot="-5400000">
            <a:off x="-438304" y="3163677"/>
            <a:ext cx="530600" cy="530600"/>
          </a:xfrm>
          <a:prstGeom prst="rect">
            <a:avLst/>
          </a:prstGeom>
          <a:noFill/>
          <a:ln>
            <a:noFill/>
          </a:ln>
        </p:spPr>
      </p:pic>
      <p:pic>
        <p:nvPicPr>
          <p:cNvPr id="948" name="Google Shape;948;p16"/>
          <p:cNvPicPr preferRelativeResize="0"/>
          <p:nvPr/>
        </p:nvPicPr>
        <p:blipFill rotWithShape="1">
          <a:blip r:embed="rId14">
            <a:alphaModFix/>
          </a:blip>
          <a:srcRect b="0" l="0" r="0" t="0"/>
          <a:stretch/>
        </p:blipFill>
        <p:spPr>
          <a:xfrm rot="-5400000">
            <a:off x="-1139146" y="3163677"/>
            <a:ext cx="530600" cy="530600"/>
          </a:xfrm>
          <a:prstGeom prst="rect">
            <a:avLst/>
          </a:prstGeom>
          <a:noFill/>
          <a:ln>
            <a:noFill/>
          </a:ln>
        </p:spPr>
      </p:pic>
      <p:grpSp>
        <p:nvGrpSpPr>
          <p:cNvPr id="949" name="Google Shape;949;p16"/>
          <p:cNvGrpSpPr/>
          <p:nvPr/>
        </p:nvGrpSpPr>
        <p:grpSpPr>
          <a:xfrm>
            <a:off x="0" y="-839"/>
            <a:ext cx="12192000" cy="6857999"/>
            <a:chOff x="-8778960" y="1501"/>
            <a:chExt cx="12192000" cy="6858000"/>
          </a:xfrm>
        </p:grpSpPr>
        <p:grpSp>
          <p:nvGrpSpPr>
            <p:cNvPr id="950" name="Google Shape;950;p16"/>
            <p:cNvGrpSpPr/>
            <p:nvPr/>
          </p:nvGrpSpPr>
          <p:grpSpPr>
            <a:xfrm>
              <a:off x="-8778960" y="1501"/>
              <a:ext cx="12192000" cy="6858000"/>
              <a:chOff x="-6809096" y="-124"/>
              <a:chExt cx="12192000" cy="6858000"/>
            </a:xfrm>
          </p:grpSpPr>
          <p:sp>
            <p:nvSpPr>
              <p:cNvPr id="951" name="Google Shape;951;p16"/>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952" name="Google Shape;952;p16"/>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53" name="Google Shape;953;p16"/>
              <p:cNvPicPr preferRelativeResize="0"/>
              <p:nvPr/>
            </p:nvPicPr>
            <p:blipFill rotWithShape="1">
              <a:blip r:embed="rId15">
                <a:alphaModFix/>
              </a:blip>
              <a:srcRect b="0" l="0" r="0" t="0"/>
              <a:stretch/>
            </p:blipFill>
            <p:spPr>
              <a:xfrm rot="-5400000">
                <a:off x="4224325" y="2395137"/>
                <a:ext cx="530601" cy="530600"/>
              </a:xfrm>
              <a:prstGeom prst="rect">
                <a:avLst/>
              </a:prstGeom>
              <a:noFill/>
              <a:ln>
                <a:noFill/>
              </a:ln>
            </p:spPr>
          </p:pic>
        </p:grpSp>
        <p:sp>
          <p:nvSpPr>
            <p:cNvPr id="954" name="Google Shape;954;p16"/>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955" name="Google Shape;955;p16"/>
          <p:cNvGrpSpPr/>
          <p:nvPr/>
        </p:nvGrpSpPr>
        <p:grpSpPr>
          <a:xfrm>
            <a:off x="-11959427" y="-839"/>
            <a:ext cx="12232112" cy="6857999"/>
            <a:chOff x="-8778960" y="1501"/>
            <a:chExt cx="12232112" cy="6858000"/>
          </a:xfrm>
        </p:grpSpPr>
        <p:grpSp>
          <p:nvGrpSpPr>
            <p:cNvPr id="956" name="Google Shape;956;p16"/>
            <p:cNvGrpSpPr/>
            <p:nvPr/>
          </p:nvGrpSpPr>
          <p:grpSpPr>
            <a:xfrm>
              <a:off x="-8778960" y="1501"/>
              <a:ext cx="12192000" cy="6858000"/>
              <a:chOff x="-6809096" y="-124"/>
              <a:chExt cx="12192000" cy="6858000"/>
            </a:xfrm>
          </p:grpSpPr>
          <p:sp>
            <p:nvSpPr>
              <p:cNvPr id="957" name="Google Shape;957;p16"/>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958" name="Google Shape;958;p16"/>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59" name="Google Shape;959;p16"/>
              <p:cNvPicPr preferRelativeResize="0"/>
              <p:nvPr/>
            </p:nvPicPr>
            <p:blipFill rotWithShape="1">
              <a:blip r:embed="rId16">
                <a:alphaModFix/>
              </a:blip>
              <a:srcRect b="0" l="0" r="0" t="0"/>
              <a:stretch/>
            </p:blipFill>
            <p:spPr>
              <a:xfrm rot="-5400000">
                <a:off x="4164166" y="2395138"/>
                <a:ext cx="530601" cy="530600"/>
              </a:xfrm>
              <a:prstGeom prst="rect">
                <a:avLst/>
              </a:prstGeom>
              <a:noFill/>
              <a:ln>
                <a:noFill/>
              </a:ln>
            </p:spPr>
          </p:pic>
        </p:grpSp>
        <p:sp>
          <p:nvSpPr>
            <p:cNvPr id="960" name="Google Shape;960;p16"/>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961" name="Google Shape;961;p16"/>
          <p:cNvSpPr/>
          <p:nvPr/>
        </p:nvSpPr>
        <p:spPr>
          <a:xfrm>
            <a:off x="794657" y="582230"/>
            <a:ext cx="46268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EE9D32"/>
                </a:solidFill>
                <a:latin typeface="Calibri"/>
                <a:ea typeface="Calibri"/>
                <a:cs typeface="Calibri"/>
                <a:sym typeface="Calibri"/>
              </a:rPr>
              <a:t>Problem Statements</a:t>
            </a:r>
            <a:endParaRPr sz="2800">
              <a:solidFill>
                <a:srgbClr val="A5A5A5"/>
              </a:solidFill>
              <a:latin typeface="Calibri"/>
              <a:ea typeface="Calibri"/>
              <a:cs typeface="Calibri"/>
              <a:sym typeface="Calibri"/>
            </a:endParaRPr>
          </a:p>
        </p:txBody>
      </p:sp>
      <p:grpSp>
        <p:nvGrpSpPr>
          <p:cNvPr id="962" name="Google Shape;962;p16"/>
          <p:cNvGrpSpPr/>
          <p:nvPr/>
        </p:nvGrpSpPr>
        <p:grpSpPr>
          <a:xfrm>
            <a:off x="654519" y="525009"/>
            <a:ext cx="4312928" cy="611220"/>
            <a:chOff x="654519" y="525009"/>
            <a:chExt cx="5567087" cy="611220"/>
          </a:xfrm>
        </p:grpSpPr>
        <p:sp>
          <p:nvSpPr>
            <p:cNvPr id="963" name="Google Shape;963;p16"/>
            <p:cNvSpPr/>
            <p:nvPr/>
          </p:nvSpPr>
          <p:spPr>
            <a:xfrm>
              <a:off x="654519" y="525009"/>
              <a:ext cx="5324645" cy="611220"/>
            </a:xfrm>
            <a:prstGeom prst="rect">
              <a:avLst/>
            </a:pr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4" name="Google Shape;964;p16"/>
            <p:cNvSpPr/>
            <p:nvPr/>
          </p:nvSpPr>
          <p:spPr>
            <a:xfrm>
              <a:off x="794658" y="582230"/>
              <a:ext cx="54269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Classification Algorithms</a:t>
              </a:r>
              <a:endParaRPr sz="2800">
                <a:solidFill>
                  <a:schemeClr val="lt1"/>
                </a:solidFill>
                <a:latin typeface="Calibri"/>
                <a:ea typeface="Calibri"/>
                <a:cs typeface="Calibri"/>
                <a:sym typeface="Calibri"/>
              </a:endParaRPr>
            </a:p>
          </p:txBody>
        </p:sp>
      </p:grpSp>
      <p:sp>
        <p:nvSpPr>
          <p:cNvPr id="965" name="Google Shape;965;p16"/>
          <p:cNvSpPr txBox="1"/>
          <p:nvPr/>
        </p:nvSpPr>
        <p:spPr>
          <a:xfrm>
            <a:off x="639602" y="1362847"/>
            <a:ext cx="4112031" cy="3477875"/>
          </a:xfrm>
          <a:prstGeom prst="rect">
            <a:avLst/>
          </a:prstGeom>
          <a:solidFill>
            <a:srgbClr val="F2F2F2"/>
          </a:solid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Logistic Regression</a:t>
            </a:r>
            <a:endParaRPr/>
          </a:p>
          <a:p>
            <a:pPr indent="-342900" lvl="0" marL="342900" marR="0" rtl="0" algn="just">
              <a:spcBef>
                <a:spcPts val="600"/>
              </a:spcBef>
              <a:spcAft>
                <a:spcPts val="0"/>
              </a:spcAft>
              <a:buClr>
                <a:schemeClr val="dk1"/>
              </a:buClr>
              <a:buSzPts val="2000"/>
              <a:buFont typeface="Arial"/>
              <a:buChar char="•"/>
            </a:pPr>
            <a:r>
              <a:rPr lang="en-US" sz="2000">
                <a:solidFill>
                  <a:schemeClr val="dk1"/>
                </a:solidFill>
                <a:latin typeface="Arial"/>
                <a:ea typeface="Arial"/>
                <a:cs typeface="Arial"/>
                <a:sym typeface="Arial"/>
              </a:rPr>
              <a:t>kNN</a:t>
            </a:r>
            <a:endParaRPr/>
          </a:p>
          <a:p>
            <a:pPr indent="-342900" lvl="0" marL="342900" marR="0" rtl="0" algn="just">
              <a:spcBef>
                <a:spcPts val="600"/>
              </a:spcBef>
              <a:spcAft>
                <a:spcPts val="0"/>
              </a:spcAft>
              <a:buClr>
                <a:schemeClr val="dk1"/>
              </a:buClr>
              <a:buSzPts val="2000"/>
              <a:buFont typeface="Arial"/>
              <a:buChar char="•"/>
            </a:pPr>
            <a:r>
              <a:rPr lang="en-US" sz="2000">
                <a:solidFill>
                  <a:schemeClr val="dk1"/>
                </a:solidFill>
                <a:latin typeface="Arial"/>
                <a:ea typeface="Arial"/>
                <a:cs typeface="Arial"/>
                <a:sym typeface="Arial"/>
              </a:rPr>
              <a:t>Decision Tree</a:t>
            </a:r>
            <a:endParaRPr/>
          </a:p>
          <a:p>
            <a:pPr indent="-342900" lvl="0" marL="342900" marR="0" rtl="0" algn="just">
              <a:spcBef>
                <a:spcPts val="600"/>
              </a:spcBef>
              <a:spcAft>
                <a:spcPts val="0"/>
              </a:spcAft>
              <a:buClr>
                <a:schemeClr val="dk1"/>
              </a:buClr>
              <a:buSzPts val="2000"/>
              <a:buFont typeface="Arial"/>
              <a:buChar char="•"/>
            </a:pPr>
            <a:r>
              <a:rPr lang="en-US" sz="2000">
                <a:solidFill>
                  <a:schemeClr val="dk1"/>
                </a:solidFill>
                <a:latin typeface="Arial"/>
                <a:ea typeface="Arial"/>
                <a:cs typeface="Arial"/>
                <a:sym typeface="Arial"/>
              </a:rPr>
              <a:t>SVM</a:t>
            </a:r>
            <a:endParaRPr/>
          </a:p>
          <a:p>
            <a:pPr indent="-342900" lvl="0" marL="342900" marR="0" rtl="0" algn="just">
              <a:spcBef>
                <a:spcPts val="600"/>
              </a:spcBef>
              <a:spcAft>
                <a:spcPts val="0"/>
              </a:spcAft>
              <a:buClr>
                <a:schemeClr val="dk1"/>
              </a:buClr>
              <a:buSzPts val="2000"/>
              <a:buFont typeface="Arial"/>
              <a:buChar char="•"/>
            </a:pPr>
            <a:r>
              <a:rPr lang="en-US" sz="2000">
                <a:solidFill>
                  <a:schemeClr val="dk1"/>
                </a:solidFill>
                <a:latin typeface="Arial"/>
                <a:ea typeface="Arial"/>
                <a:cs typeface="Arial"/>
                <a:sym typeface="Arial"/>
              </a:rPr>
              <a:t>Random Forest</a:t>
            </a:r>
            <a:endParaRPr/>
          </a:p>
          <a:p>
            <a:pPr indent="-342900" lvl="0" marL="342900" marR="0" rtl="0" algn="just">
              <a:spcBef>
                <a:spcPts val="600"/>
              </a:spcBef>
              <a:spcAft>
                <a:spcPts val="0"/>
              </a:spcAft>
              <a:buClr>
                <a:schemeClr val="dk1"/>
              </a:buClr>
              <a:buSzPts val="2000"/>
              <a:buFont typeface="Arial"/>
              <a:buChar char="•"/>
            </a:pPr>
            <a:r>
              <a:rPr lang="en-US" sz="2000">
                <a:solidFill>
                  <a:schemeClr val="dk1"/>
                </a:solidFill>
                <a:latin typeface="Arial"/>
                <a:ea typeface="Arial"/>
                <a:cs typeface="Arial"/>
                <a:sym typeface="Arial"/>
              </a:rPr>
              <a:t>Gradient Boosting</a:t>
            </a:r>
            <a:endParaRPr/>
          </a:p>
          <a:p>
            <a:pPr indent="-342900" lvl="0" marL="342900" marR="0" rtl="0" algn="just">
              <a:spcBef>
                <a:spcPts val="600"/>
              </a:spcBef>
              <a:spcAft>
                <a:spcPts val="0"/>
              </a:spcAft>
              <a:buClr>
                <a:schemeClr val="dk1"/>
              </a:buClr>
              <a:buSzPts val="2000"/>
              <a:buFont typeface="Arial"/>
              <a:buChar char="•"/>
            </a:pPr>
            <a:r>
              <a:rPr lang="en-US" sz="2000">
                <a:solidFill>
                  <a:schemeClr val="dk1"/>
                </a:solidFill>
                <a:latin typeface="Arial"/>
                <a:ea typeface="Arial"/>
                <a:cs typeface="Arial"/>
                <a:sym typeface="Arial"/>
              </a:rPr>
              <a:t>AdaBoost</a:t>
            </a:r>
            <a:endParaRPr/>
          </a:p>
          <a:p>
            <a:pPr indent="-342900" lvl="0" marL="342900" marR="0" rtl="0" algn="just">
              <a:spcBef>
                <a:spcPts val="600"/>
              </a:spcBef>
              <a:spcAft>
                <a:spcPts val="0"/>
              </a:spcAft>
              <a:buClr>
                <a:schemeClr val="dk1"/>
              </a:buClr>
              <a:buSzPts val="2000"/>
              <a:buFont typeface="Arial"/>
              <a:buChar char="•"/>
            </a:pPr>
            <a:r>
              <a:rPr lang="en-US" sz="2000">
                <a:solidFill>
                  <a:schemeClr val="dk1"/>
                </a:solidFill>
                <a:latin typeface="Arial"/>
                <a:ea typeface="Arial"/>
                <a:cs typeface="Arial"/>
                <a:sym typeface="Arial"/>
              </a:rPr>
              <a:t>XGBoost</a:t>
            </a:r>
            <a:endParaRPr/>
          </a:p>
          <a:p>
            <a:pPr indent="-342900" lvl="0" marL="342900" marR="0" rtl="0" algn="just">
              <a:spcBef>
                <a:spcPts val="600"/>
              </a:spcBef>
              <a:spcAft>
                <a:spcPts val="0"/>
              </a:spcAft>
              <a:buClr>
                <a:schemeClr val="dk1"/>
              </a:buClr>
              <a:buSzPts val="2000"/>
              <a:buFont typeface="Arial"/>
              <a:buChar char="•"/>
            </a:pPr>
            <a:r>
              <a:rPr lang="en-US" sz="2000">
                <a:solidFill>
                  <a:schemeClr val="dk1"/>
                </a:solidFill>
                <a:latin typeface="Arial"/>
                <a:ea typeface="Arial"/>
                <a:cs typeface="Arial"/>
                <a:sym typeface="Arial"/>
              </a:rPr>
              <a:t>CatBoost</a:t>
            </a:r>
            <a:endParaRPr/>
          </a:p>
        </p:txBody>
      </p:sp>
      <p:grpSp>
        <p:nvGrpSpPr>
          <p:cNvPr id="966" name="Google Shape;966;p16"/>
          <p:cNvGrpSpPr/>
          <p:nvPr/>
        </p:nvGrpSpPr>
        <p:grpSpPr>
          <a:xfrm>
            <a:off x="4918544" y="517358"/>
            <a:ext cx="4839804" cy="611220"/>
            <a:chOff x="121278" y="-70494"/>
            <a:chExt cx="4870284" cy="611220"/>
          </a:xfrm>
        </p:grpSpPr>
        <p:sp>
          <p:nvSpPr>
            <p:cNvPr id="967" name="Google Shape;967;p16"/>
            <p:cNvSpPr/>
            <p:nvPr/>
          </p:nvSpPr>
          <p:spPr>
            <a:xfrm>
              <a:off x="121278" y="-70494"/>
              <a:ext cx="4870284" cy="611220"/>
            </a:xfrm>
            <a:prstGeom prst="rect">
              <a:avLst/>
            </a:pr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8" name="Google Shape;968;p16"/>
            <p:cNvSpPr/>
            <p:nvPr/>
          </p:nvSpPr>
          <p:spPr>
            <a:xfrm>
              <a:off x="250122" y="-26494"/>
              <a:ext cx="46268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Evaluation Metrics</a:t>
              </a:r>
              <a:endParaRPr sz="2800">
                <a:solidFill>
                  <a:schemeClr val="lt1"/>
                </a:solidFill>
                <a:latin typeface="Calibri"/>
                <a:ea typeface="Calibri"/>
                <a:cs typeface="Calibri"/>
                <a:sym typeface="Calibri"/>
              </a:endParaRPr>
            </a:p>
          </p:txBody>
        </p:sp>
      </p:grpSp>
      <p:sp>
        <p:nvSpPr>
          <p:cNvPr id="969" name="Google Shape;969;p16"/>
          <p:cNvSpPr txBox="1"/>
          <p:nvPr/>
        </p:nvSpPr>
        <p:spPr>
          <a:xfrm>
            <a:off x="4932023" y="1369264"/>
            <a:ext cx="4826325" cy="3170099"/>
          </a:xfrm>
          <a:prstGeom prst="rect">
            <a:avLst/>
          </a:prstGeom>
          <a:solidFill>
            <a:srgbClr val="D8D8D8"/>
          </a:solid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Precision</a:t>
            </a:r>
            <a:endParaRPr/>
          </a:p>
          <a:p>
            <a:pPr indent="0" lvl="1" marL="457200" marR="0" rtl="0" algn="just">
              <a:spcBef>
                <a:spcPts val="600"/>
              </a:spcBef>
              <a:spcAft>
                <a:spcPts val="0"/>
              </a:spcAft>
              <a:buNone/>
            </a:pPr>
            <a:r>
              <a:rPr b="0" i="0" lang="en-US" sz="2000" u="none" cap="none" strike="noStrike">
                <a:solidFill>
                  <a:schemeClr val="dk1"/>
                </a:solidFill>
                <a:latin typeface="Calibri"/>
                <a:ea typeface="Calibri"/>
                <a:cs typeface="Calibri"/>
                <a:sym typeface="Calibri"/>
              </a:rPr>
              <a:t>Fokus untuk mengurangi </a:t>
            </a:r>
            <a:r>
              <a:rPr b="1" i="0" lang="en-US" sz="2000" u="none" cap="none" strike="noStrike">
                <a:solidFill>
                  <a:schemeClr val="dk1"/>
                </a:solidFill>
                <a:latin typeface="Calibri"/>
                <a:ea typeface="Calibri"/>
                <a:cs typeface="Calibri"/>
                <a:sym typeface="Calibri"/>
              </a:rPr>
              <a:t>kesalahan dalam memprediksi customer </a:t>
            </a:r>
            <a:r>
              <a:rPr b="0" i="0" lang="en-US" sz="2000" u="none" cap="none" strike="noStrike">
                <a:solidFill>
                  <a:schemeClr val="dk1"/>
                </a:solidFill>
                <a:latin typeface="Calibri"/>
                <a:ea typeface="Calibri"/>
                <a:cs typeface="Calibri"/>
                <a:sym typeface="Calibri"/>
              </a:rPr>
              <a:t>(</a:t>
            </a:r>
            <a:r>
              <a:rPr b="0" i="1" lang="en-US" sz="2000" u="none" cap="none" strike="noStrike">
                <a:solidFill>
                  <a:schemeClr val="dk1"/>
                </a:solidFill>
                <a:latin typeface="Calibri"/>
                <a:ea typeface="Calibri"/>
                <a:cs typeface="Calibri"/>
                <a:sym typeface="Calibri"/>
              </a:rPr>
              <a:t>False Positive</a:t>
            </a:r>
            <a:r>
              <a:rPr b="0" i="0" lang="en-US" sz="2000" u="none" cap="none" strike="noStrike">
                <a:solidFill>
                  <a:schemeClr val="dk1"/>
                </a:solidFill>
                <a:latin typeface="Calibri"/>
                <a:ea typeface="Calibri"/>
                <a:cs typeface="Calibri"/>
                <a:sym typeface="Calibri"/>
              </a:rPr>
              <a:t>) pada saat modeling </a:t>
            </a:r>
            <a:r>
              <a:rPr b="0" i="1" lang="en-US" sz="2000" u="none" cap="none" strike="noStrike">
                <a:solidFill>
                  <a:schemeClr val="dk1"/>
                </a:solidFill>
                <a:latin typeface="Calibri"/>
                <a:ea typeface="Calibri"/>
                <a:cs typeface="Calibri"/>
                <a:sym typeface="Calibri"/>
              </a:rPr>
              <a:t>machine learning</a:t>
            </a:r>
            <a:endParaRPr/>
          </a:p>
          <a:p>
            <a:pPr indent="0" lvl="1" marL="457200" marR="0" rtl="0" algn="just">
              <a:spcBef>
                <a:spcPts val="600"/>
              </a:spcBef>
              <a:spcAft>
                <a:spcPts val="0"/>
              </a:spcAft>
              <a:buNone/>
            </a:pPr>
            <a:r>
              <a:t/>
            </a:r>
            <a:endParaRPr b="0" i="1" sz="2000" u="none" cap="none" strike="noStrike">
              <a:solidFill>
                <a:schemeClr val="dk1"/>
              </a:solidFill>
              <a:latin typeface="Calibri"/>
              <a:ea typeface="Calibri"/>
              <a:cs typeface="Calibri"/>
              <a:sym typeface="Calibri"/>
            </a:endParaRPr>
          </a:p>
          <a:p>
            <a:pPr indent="-342900" lvl="0" marL="342900" marR="0" rtl="0" algn="just">
              <a:spcBef>
                <a:spcPts val="60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ROC_AUC</a:t>
            </a:r>
            <a:endParaRPr/>
          </a:p>
          <a:p>
            <a:pPr indent="0" lvl="1" marL="457200" marR="0" rtl="0" algn="just">
              <a:spcBef>
                <a:spcPts val="600"/>
              </a:spcBef>
              <a:spcAft>
                <a:spcPts val="0"/>
              </a:spcAft>
              <a:buNone/>
            </a:pPr>
            <a:r>
              <a:rPr b="0" i="0" lang="en-US" sz="2000" u="none" cap="none" strike="noStrike">
                <a:solidFill>
                  <a:schemeClr val="dk1"/>
                </a:solidFill>
                <a:latin typeface="Calibri"/>
                <a:ea typeface="Calibri"/>
                <a:cs typeface="Calibri"/>
                <a:sym typeface="Calibri"/>
              </a:rPr>
              <a:t>Common use metrics untuk model evaluation data imbalance</a:t>
            </a:r>
            <a:endParaRPr/>
          </a:p>
        </p:txBody>
      </p:sp>
      <p:graphicFrame>
        <p:nvGraphicFramePr>
          <p:cNvPr id="970" name="Google Shape;970;p16"/>
          <p:cNvGraphicFramePr/>
          <p:nvPr/>
        </p:nvGraphicFramePr>
        <p:xfrm>
          <a:off x="5100323" y="4807017"/>
          <a:ext cx="3000000" cy="3000000"/>
        </p:xfrm>
        <a:graphic>
          <a:graphicData uri="http://schemas.openxmlformats.org/drawingml/2006/table">
            <a:tbl>
              <a:tblPr>
                <a:noFill/>
                <a:tableStyleId>{5A8294FA-A2F0-4FEF-B104-8984F60712DB}</a:tableStyleId>
              </a:tblPr>
              <a:tblGrid>
                <a:gridCol w="1184575"/>
                <a:gridCol w="1475150"/>
                <a:gridCol w="1542200"/>
              </a:tblGrid>
              <a:tr h="532975">
                <a:tc>
                  <a:txBody>
                    <a:bodyPr/>
                    <a:lstStyle/>
                    <a:p>
                      <a:pPr indent="0" lvl="0" marL="0" marR="0" rtl="0" algn="ctr">
                        <a:spcBef>
                          <a:spcPts val="0"/>
                        </a:spcBef>
                        <a:spcAft>
                          <a:spcPts val="0"/>
                        </a:spcAft>
                        <a:buNone/>
                      </a:pPr>
                      <a:r>
                        <a:rPr b="1" lang="en-US" sz="1800" u="none" cap="none" strike="noStrike"/>
                        <a:t>Actual No</a:t>
                      </a:r>
                      <a:endParaRPr b="1" i="0" sz="1800" u="none" cap="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381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lang="en-US" sz="1800" u="none" cap="none" strike="noStrike"/>
                        <a:t>True Negative</a:t>
                      </a:r>
                      <a:endParaRPr b="0" i="0" sz="18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c>
                  <a:txBody>
                    <a:bodyPr/>
                    <a:lstStyle/>
                    <a:p>
                      <a:pPr indent="0" lvl="0" marL="0" marR="0" rtl="0" algn="ctr">
                        <a:spcBef>
                          <a:spcPts val="0"/>
                        </a:spcBef>
                        <a:spcAft>
                          <a:spcPts val="0"/>
                        </a:spcAft>
                        <a:buNone/>
                      </a:pPr>
                      <a:r>
                        <a:rPr lang="en-US" sz="1800" u="none" cap="none" strike="noStrike"/>
                        <a:t>False Positive</a:t>
                      </a:r>
                      <a:endParaRPr b="0" i="0" sz="18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r>
              <a:tr h="532975">
                <a:tc>
                  <a:txBody>
                    <a:bodyPr/>
                    <a:lstStyle/>
                    <a:p>
                      <a:pPr indent="0" lvl="0" marL="0" marR="0" rtl="0" algn="ctr">
                        <a:spcBef>
                          <a:spcPts val="0"/>
                        </a:spcBef>
                        <a:spcAft>
                          <a:spcPts val="0"/>
                        </a:spcAft>
                        <a:buNone/>
                      </a:pPr>
                      <a:r>
                        <a:rPr b="1" lang="en-US" sz="1800" u="none" cap="none" strike="noStrike"/>
                        <a:t>Actual Yes</a:t>
                      </a:r>
                      <a:endParaRPr b="1" i="0" sz="1800" u="none" cap="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lang="en-US" sz="1800" u="none" cap="none" strike="noStrike"/>
                        <a:t>False Negative</a:t>
                      </a:r>
                      <a:endParaRPr b="0" i="0" sz="18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c>
                  <a:txBody>
                    <a:bodyPr/>
                    <a:lstStyle/>
                    <a:p>
                      <a:pPr indent="0" lvl="0" marL="0" marR="0" rtl="0" algn="ctr">
                        <a:spcBef>
                          <a:spcPts val="0"/>
                        </a:spcBef>
                        <a:spcAft>
                          <a:spcPts val="0"/>
                        </a:spcAft>
                        <a:buNone/>
                      </a:pPr>
                      <a:r>
                        <a:rPr lang="en-US" sz="1800" u="none" cap="none" strike="noStrike"/>
                        <a:t>True Positive</a:t>
                      </a:r>
                      <a:endParaRPr b="0" i="0" sz="18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r>
              <a:tr h="532975">
                <a:tc>
                  <a:txBody>
                    <a:bodyPr/>
                    <a:lstStyle/>
                    <a:p>
                      <a:pPr indent="0" lvl="0" marL="0" marR="0" rtl="0" algn="ctr">
                        <a:spcBef>
                          <a:spcPts val="0"/>
                        </a:spcBef>
                        <a:spcAft>
                          <a:spcPts val="0"/>
                        </a:spcAft>
                        <a:buNone/>
                      </a:pPr>
                      <a:r>
                        <a:rPr lang="en-US" sz="1800" u="none" cap="none" strike="noStrike"/>
                        <a:t> </a:t>
                      </a:r>
                      <a:endParaRPr b="0" i="0" sz="1800" u="none" cap="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E29833"/>
                    </a:solidFill>
                  </a:tcPr>
                </a:tc>
                <a:tc>
                  <a:txBody>
                    <a:bodyPr/>
                    <a:lstStyle/>
                    <a:p>
                      <a:pPr indent="0" lvl="0" marL="0" marR="0" rtl="0" algn="ctr">
                        <a:spcBef>
                          <a:spcPts val="0"/>
                        </a:spcBef>
                        <a:spcAft>
                          <a:spcPts val="0"/>
                        </a:spcAft>
                        <a:buNone/>
                      </a:pPr>
                      <a:r>
                        <a:rPr b="1" lang="en-US" sz="1800" u="none" cap="none" strike="noStrike"/>
                        <a:t>Predicted No</a:t>
                      </a:r>
                      <a:endParaRPr b="1" i="0" sz="18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1" lang="en-US" sz="1800" u="none" cap="none" strike="noStrike"/>
                        <a:t>Predicted Yes</a:t>
                      </a:r>
                      <a:endParaRPr b="1" i="0" sz="18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000"/>
                    </a:solidFill>
                  </a:tcPr>
                </a:tc>
              </a:tr>
            </a:tbl>
          </a:graphicData>
        </a:graphic>
      </p:graphicFrame>
      <p:sp>
        <p:nvSpPr>
          <p:cNvPr id="971" name="Google Shape;971;p16"/>
          <p:cNvSpPr/>
          <p:nvPr/>
        </p:nvSpPr>
        <p:spPr>
          <a:xfrm>
            <a:off x="7680961" y="4663440"/>
            <a:ext cx="1726708" cy="1920240"/>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pic>
        <p:nvPicPr>
          <p:cNvPr id="976" name="Google Shape;976;p17"/>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977" name="Google Shape;977;p17"/>
          <p:cNvPicPr preferRelativeResize="0"/>
          <p:nvPr/>
        </p:nvPicPr>
        <p:blipFill rotWithShape="1">
          <a:blip r:embed="rId3">
            <a:alphaModFix/>
          </a:blip>
          <a:srcRect b="0" l="0" r="0" t="0"/>
          <a:stretch/>
        </p:blipFill>
        <p:spPr>
          <a:xfrm rot="-5400000">
            <a:off x="-620779" y="3163677"/>
            <a:ext cx="530600" cy="530600"/>
          </a:xfrm>
          <a:prstGeom prst="rect">
            <a:avLst/>
          </a:prstGeom>
          <a:noFill/>
          <a:ln>
            <a:noFill/>
          </a:ln>
        </p:spPr>
      </p:pic>
      <p:sp>
        <p:nvSpPr>
          <p:cNvPr id="978" name="Google Shape;978;p17"/>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979" name="Google Shape;979;p17"/>
          <p:cNvSpPr/>
          <p:nvPr/>
        </p:nvSpPr>
        <p:spPr>
          <a:xfrm>
            <a:off x="6240262" y="1974671"/>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980" name="Google Shape;980;p17"/>
          <p:cNvPicPr preferRelativeResize="0"/>
          <p:nvPr/>
        </p:nvPicPr>
        <p:blipFill rotWithShape="1">
          <a:blip r:embed="rId3">
            <a:alphaModFix/>
          </a:blip>
          <a:srcRect b="0" l="0" r="0" t="0"/>
          <a:stretch/>
        </p:blipFill>
        <p:spPr>
          <a:xfrm rot="-5400000">
            <a:off x="-614151" y="3163676"/>
            <a:ext cx="530600" cy="530600"/>
          </a:xfrm>
          <a:prstGeom prst="rect">
            <a:avLst/>
          </a:prstGeom>
          <a:noFill/>
          <a:ln>
            <a:noFill/>
          </a:ln>
        </p:spPr>
      </p:pic>
      <p:pic>
        <p:nvPicPr>
          <p:cNvPr id="981" name="Google Shape;981;p17"/>
          <p:cNvPicPr preferRelativeResize="0"/>
          <p:nvPr/>
        </p:nvPicPr>
        <p:blipFill rotWithShape="1">
          <a:blip r:embed="rId3">
            <a:alphaModFix/>
          </a:blip>
          <a:srcRect b="0" l="0" r="0" t="0"/>
          <a:stretch/>
        </p:blipFill>
        <p:spPr>
          <a:xfrm rot="-5400000">
            <a:off x="-1118081" y="3163677"/>
            <a:ext cx="530600" cy="530600"/>
          </a:xfrm>
          <a:prstGeom prst="rect">
            <a:avLst/>
          </a:prstGeom>
          <a:noFill/>
          <a:ln>
            <a:noFill/>
          </a:ln>
        </p:spPr>
      </p:pic>
      <p:pic>
        <p:nvPicPr>
          <p:cNvPr id="982" name="Google Shape;982;p17"/>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983" name="Google Shape;983;p17"/>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984" name="Google Shape;984;p17"/>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985" name="Google Shape;985;p17"/>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986" name="Google Shape;986;p17"/>
          <p:cNvPicPr preferRelativeResize="0"/>
          <p:nvPr/>
        </p:nvPicPr>
        <p:blipFill rotWithShape="1">
          <a:blip r:embed="rId3">
            <a:alphaModFix/>
          </a:blip>
          <a:srcRect b="0" l="0" r="0" t="0"/>
          <a:stretch/>
        </p:blipFill>
        <p:spPr>
          <a:xfrm rot="-5400000">
            <a:off x="-577676" y="3163677"/>
            <a:ext cx="530600" cy="530600"/>
          </a:xfrm>
          <a:prstGeom prst="rect">
            <a:avLst/>
          </a:prstGeom>
          <a:noFill/>
          <a:ln>
            <a:noFill/>
          </a:ln>
        </p:spPr>
      </p:pic>
      <p:pic>
        <p:nvPicPr>
          <p:cNvPr id="987" name="Google Shape;987;p17"/>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988" name="Google Shape;988;p17"/>
          <p:cNvPicPr preferRelativeResize="0"/>
          <p:nvPr/>
        </p:nvPicPr>
        <p:blipFill rotWithShape="1">
          <a:blip r:embed="rId3">
            <a:alphaModFix/>
          </a:blip>
          <a:srcRect b="0" l="0" r="0" t="0"/>
          <a:stretch/>
        </p:blipFill>
        <p:spPr>
          <a:xfrm rot="-5400000">
            <a:off x="-438304" y="3163677"/>
            <a:ext cx="530600" cy="530600"/>
          </a:xfrm>
          <a:prstGeom prst="rect">
            <a:avLst/>
          </a:prstGeom>
          <a:noFill/>
          <a:ln>
            <a:noFill/>
          </a:ln>
        </p:spPr>
      </p:pic>
      <p:pic>
        <p:nvPicPr>
          <p:cNvPr id="989" name="Google Shape;989;p17"/>
          <p:cNvPicPr preferRelativeResize="0"/>
          <p:nvPr/>
        </p:nvPicPr>
        <p:blipFill rotWithShape="1">
          <a:blip r:embed="rId3">
            <a:alphaModFix/>
          </a:blip>
          <a:srcRect b="0" l="0" r="0" t="0"/>
          <a:stretch/>
        </p:blipFill>
        <p:spPr>
          <a:xfrm rot="-5400000">
            <a:off x="-1139146" y="3163677"/>
            <a:ext cx="530600" cy="530600"/>
          </a:xfrm>
          <a:prstGeom prst="rect">
            <a:avLst/>
          </a:prstGeom>
          <a:noFill/>
          <a:ln>
            <a:noFill/>
          </a:ln>
        </p:spPr>
      </p:pic>
      <p:grpSp>
        <p:nvGrpSpPr>
          <p:cNvPr id="990" name="Google Shape;990;p17"/>
          <p:cNvGrpSpPr/>
          <p:nvPr/>
        </p:nvGrpSpPr>
        <p:grpSpPr>
          <a:xfrm>
            <a:off x="0" y="-839"/>
            <a:ext cx="12192000" cy="6857999"/>
            <a:chOff x="-6809096" y="-124"/>
            <a:chExt cx="12192000" cy="6858000"/>
          </a:xfrm>
        </p:grpSpPr>
        <p:sp>
          <p:nvSpPr>
            <p:cNvPr id="991" name="Google Shape;991;p17"/>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992" name="Google Shape;992;p17"/>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93" name="Google Shape;993;p17"/>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grpSp>
        <p:nvGrpSpPr>
          <p:cNvPr id="994" name="Google Shape;994;p17"/>
          <p:cNvGrpSpPr/>
          <p:nvPr/>
        </p:nvGrpSpPr>
        <p:grpSpPr>
          <a:xfrm>
            <a:off x="-11959427" y="-839"/>
            <a:ext cx="12232112" cy="6857999"/>
            <a:chOff x="-8778960" y="1501"/>
            <a:chExt cx="12232112" cy="6858000"/>
          </a:xfrm>
        </p:grpSpPr>
        <p:grpSp>
          <p:nvGrpSpPr>
            <p:cNvPr id="995" name="Google Shape;995;p17"/>
            <p:cNvGrpSpPr/>
            <p:nvPr/>
          </p:nvGrpSpPr>
          <p:grpSpPr>
            <a:xfrm>
              <a:off x="-8778960" y="1501"/>
              <a:ext cx="12192000" cy="6858000"/>
              <a:chOff x="-6809096" y="-124"/>
              <a:chExt cx="12192000" cy="6858000"/>
            </a:xfrm>
          </p:grpSpPr>
          <p:sp>
            <p:nvSpPr>
              <p:cNvPr id="996" name="Google Shape;996;p17"/>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997" name="Google Shape;997;p17"/>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98" name="Google Shape;998;p17"/>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999" name="Google Shape;999;p17"/>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1000" name="Google Shape;1000;p17"/>
          <p:cNvSpPr/>
          <p:nvPr/>
        </p:nvSpPr>
        <p:spPr>
          <a:xfrm>
            <a:off x="794657" y="437852"/>
            <a:ext cx="46268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456470"/>
                </a:solidFill>
                <a:latin typeface="Calibri"/>
                <a:ea typeface="Calibri"/>
                <a:cs typeface="Calibri"/>
                <a:sym typeface="Calibri"/>
              </a:rPr>
              <a:t>Model Evaluation</a:t>
            </a:r>
            <a:endParaRPr sz="2800">
              <a:solidFill>
                <a:srgbClr val="456470"/>
              </a:solidFill>
              <a:latin typeface="Calibri"/>
              <a:ea typeface="Calibri"/>
              <a:cs typeface="Calibri"/>
              <a:sym typeface="Calibri"/>
            </a:endParaRPr>
          </a:p>
        </p:txBody>
      </p:sp>
      <p:sp>
        <p:nvSpPr>
          <p:cNvPr id="1001" name="Google Shape;1001;p17"/>
          <p:cNvSpPr/>
          <p:nvPr/>
        </p:nvSpPr>
        <p:spPr>
          <a:xfrm>
            <a:off x="5951621" y="3898232"/>
            <a:ext cx="3128211" cy="641684"/>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p17"/>
          <p:cNvSpPr txBox="1"/>
          <p:nvPr/>
        </p:nvSpPr>
        <p:spPr>
          <a:xfrm>
            <a:off x="1379733" y="6007367"/>
            <a:ext cx="10569182" cy="91251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rPr b="1" i="0" lang="en-US" sz="2000" u="none" cap="none" strike="noStrike">
                <a:solidFill>
                  <a:schemeClr val="dk1"/>
                </a:solidFill>
                <a:latin typeface="Lora"/>
                <a:ea typeface="Lora"/>
                <a:cs typeface="Lora"/>
                <a:sym typeface="Lora"/>
              </a:rPr>
              <a:t>Dari evaluasi di atas, dipilih Random Forest karena memiliki peforma terbaik</a:t>
            </a:r>
            <a:endParaRPr b="1" i="0" sz="2000" u="none" cap="none" strike="noStrike">
              <a:solidFill>
                <a:schemeClr val="dk1"/>
              </a:solidFill>
              <a:latin typeface="Lora"/>
              <a:ea typeface="Lora"/>
              <a:cs typeface="Lora"/>
              <a:sym typeface="Lora"/>
            </a:endParaRPr>
          </a:p>
        </p:txBody>
      </p:sp>
      <p:graphicFrame>
        <p:nvGraphicFramePr>
          <p:cNvPr id="1003" name="Google Shape;1003;p17"/>
          <p:cNvGraphicFramePr/>
          <p:nvPr/>
        </p:nvGraphicFramePr>
        <p:xfrm>
          <a:off x="419608" y="1266093"/>
          <a:ext cx="3000000" cy="3000000"/>
        </p:xfrm>
        <a:graphic>
          <a:graphicData uri="http://schemas.openxmlformats.org/drawingml/2006/table">
            <a:tbl>
              <a:tblPr>
                <a:noFill/>
                <a:tableStyleId>{5A8294FA-A2F0-4FEF-B104-8984F60712DB}</a:tableStyleId>
              </a:tblPr>
              <a:tblGrid>
                <a:gridCol w="1755700"/>
                <a:gridCol w="808375"/>
                <a:gridCol w="808375"/>
                <a:gridCol w="808375"/>
                <a:gridCol w="808375"/>
                <a:gridCol w="808375"/>
                <a:gridCol w="808375"/>
                <a:gridCol w="808375"/>
                <a:gridCol w="808375"/>
                <a:gridCol w="808375"/>
                <a:gridCol w="808375"/>
                <a:gridCol w="808375"/>
                <a:gridCol w="808375"/>
              </a:tblGrid>
              <a:tr h="395100">
                <a:tc>
                  <a:txBody>
                    <a:bodyPr/>
                    <a:lstStyle/>
                    <a:p>
                      <a:pPr indent="0" lvl="0" marL="0" marR="0" rtl="0" algn="ctr">
                        <a:spcBef>
                          <a:spcPts val="0"/>
                        </a:spcBef>
                        <a:spcAft>
                          <a:spcPts val="0"/>
                        </a:spcAft>
                        <a:buNone/>
                      </a:pPr>
                      <a:r>
                        <a:rPr b="1" lang="en-US" sz="1600" u="none" cap="none" strike="noStrike">
                          <a:solidFill>
                            <a:schemeClr val="lt1"/>
                          </a:solidFill>
                        </a:rPr>
                        <a:t>Handling Imbalance</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gridSpan="4">
                  <a:txBody>
                    <a:bodyPr/>
                    <a:lstStyle/>
                    <a:p>
                      <a:pPr indent="0" lvl="0" marL="0" marR="0" rtl="0" algn="ctr">
                        <a:spcBef>
                          <a:spcPts val="0"/>
                        </a:spcBef>
                        <a:spcAft>
                          <a:spcPts val="0"/>
                        </a:spcAft>
                        <a:buNone/>
                      </a:pPr>
                      <a:r>
                        <a:rPr b="1" lang="en-US" sz="1600" u="none" cap="none" strike="noStrike">
                          <a:solidFill>
                            <a:schemeClr val="lt1"/>
                          </a:solidFill>
                        </a:rPr>
                        <a:t>SMOTE</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hMerge="1"/>
                <a:tc hMerge="1"/>
                <a:tc hMerge="1"/>
                <a:tc gridSpan="4">
                  <a:txBody>
                    <a:bodyPr/>
                    <a:lstStyle/>
                    <a:p>
                      <a:pPr indent="0" lvl="0" marL="0" marR="0" rtl="0" algn="ctr">
                        <a:spcBef>
                          <a:spcPts val="0"/>
                        </a:spcBef>
                        <a:spcAft>
                          <a:spcPts val="0"/>
                        </a:spcAft>
                        <a:buNone/>
                      </a:pPr>
                      <a:r>
                        <a:rPr b="1" lang="en-US" sz="1600" u="none" cap="none" strike="noStrike">
                          <a:solidFill>
                            <a:schemeClr val="lt1"/>
                          </a:solidFill>
                        </a:rPr>
                        <a:t>Over Sampling</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hMerge="1"/>
                <a:tc hMerge="1"/>
                <a:tc hMerge="1"/>
                <a:tc gridSpan="4">
                  <a:txBody>
                    <a:bodyPr/>
                    <a:lstStyle/>
                    <a:p>
                      <a:pPr indent="0" lvl="0" marL="0" marR="0" rtl="0" algn="ctr">
                        <a:spcBef>
                          <a:spcPts val="0"/>
                        </a:spcBef>
                        <a:spcAft>
                          <a:spcPts val="0"/>
                        </a:spcAft>
                        <a:buNone/>
                      </a:pPr>
                      <a:r>
                        <a:rPr b="1" lang="en-US" sz="1600" u="none" cap="none" strike="noStrike">
                          <a:solidFill>
                            <a:schemeClr val="lt1"/>
                          </a:solidFill>
                        </a:rPr>
                        <a:t>Under Sampling</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hMerge="1"/>
                <a:tc hMerge="1"/>
                <a:tc hMerge="1"/>
              </a:tr>
              <a:tr h="395100">
                <a:tc rowSpan="2">
                  <a:txBody>
                    <a:bodyPr/>
                    <a:lstStyle/>
                    <a:p>
                      <a:pPr indent="0" lvl="0" marL="0" marR="0" rtl="0" algn="ctr">
                        <a:spcBef>
                          <a:spcPts val="0"/>
                        </a:spcBef>
                        <a:spcAft>
                          <a:spcPts val="0"/>
                        </a:spcAft>
                        <a:buNone/>
                      </a:pPr>
                      <a:r>
                        <a:rPr b="1" lang="en-US" sz="1600" u="none" cap="none" strike="noStrike">
                          <a:solidFill>
                            <a:schemeClr val="lt1"/>
                          </a:solidFill>
                        </a:rPr>
                        <a:t>Model</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gridSpan="2">
                  <a:txBody>
                    <a:bodyPr/>
                    <a:lstStyle/>
                    <a:p>
                      <a:pPr indent="0" lvl="0" marL="0" marR="0" rtl="0" algn="ctr">
                        <a:spcBef>
                          <a:spcPts val="0"/>
                        </a:spcBef>
                        <a:spcAft>
                          <a:spcPts val="0"/>
                        </a:spcAft>
                        <a:buNone/>
                      </a:pPr>
                      <a:r>
                        <a:rPr b="1" lang="en-US" sz="1600" u="none" cap="none" strike="noStrike">
                          <a:solidFill>
                            <a:schemeClr val="lt1"/>
                          </a:solidFill>
                        </a:rPr>
                        <a:t>Train</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hMerge="1"/>
                <a:tc gridSpan="2">
                  <a:txBody>
                    <a:bodyPr/>
                    <a:lstStyle/>
                    <a:p>
                      <a:pPr indent="0" lvl="0" marL="0" marR="0" rtl="0" algn="ctr">
                        <a:spcBef>
                          <a:spcPts val="0"/>
                        </a:spcBef>
                        <a:spcAft>
                          <a:spcPts val="0"/>
                        </a:spcAft>
                        <a:buNone/>
                      </a:pPr>
                      <a:r>
                        <a:rPr b="1" lang="en-US" sz="1600" u="none" cap="none" strike="noStrike">
                          <a:solidFill>
                            <a:schemeClr val="lt1"/>
                          </a:solidFill>
                        </a:rPr>
                        <a:t>Test</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hMerge="1"/>
                <a:tc gridSpan="2">
                  <a:txBody>
                    <a:bodyPr/>
                    <a:lstStyle/>
                    <a:p>
                      <a:pPr indent="0" lvl="0" marL="0" marR="0" rtl="0" algn="ctr">
                        <a:spcBef>
                          <a:spcPts val="0"/>
                        </a:spcBef>
                        <a:spcAft>
                          <a:spcPts val="0"/>
                        </a:spcAft>
                        <a:buNone/>
                      </a:pPr>
                      <a:r>
                        <a:rPr b="1" lang="en-US" sz="1600" u="none" cap="none" strike="noStrike">
                          <a:solidFill>
                            <a:schemeClr val="lt1"/>
                          </a:solidFill>
                        </a:rPr>
                        <a:t>Train</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hMerge="1"/>
                <a:tc gridSpan="2">
                  <a:txBody>
                    <a:bodyPr/>
                    <a:lstStyle/>
                    <a:p>
                      <a:pPr indent="0" lvl="0" marL="0" marR="0" rtl="0" algn="ctr">
                        <a:spcBef>
                          <a:spcPts val="0"/>
                        </a:spcBef>
                        <a:spcAft>
                          <a:spcPts val="0"/>
                        </a:spcAft>
                        <a:buNone/>
                      </a:pPr>
                      <a:r>
                        <a:rPr b="1" lang="en-US" sz="1600" u="none" cap="none" strike="noStrike">
                          <a:solidFill>
                            <a:schemeClr val="lt1"/>
                          </a:solidFill>
                        </a:rPr>
                        <a:t>Test</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hMerge="1"/>
                <a:tc gridSpan="2">
                  <a:txBody>
                    <a:bodyPr/>
                    <a:lstStyle/>
                    <a:p>
                      <a:pPr indent="0" lvl="0" marL="0" marR="0" rtl="0" algn="ctr">
                        <a:spcBef>
                          <a:spcPts val="0"/>
                        </a:spcBef>
                        <a:spcAft>
                          <a:spcPts val="0"/>
                        </a:spcAft>
                        <a:buNone/>
                      </a:pPr>
                      <a:r>
                        <a:rPr b="1" lang="en-US" sz="1600" u="none" cap="none" strike="noStrike">
                          <a:solidFill>
                            <a:schemeClr val="lt1"/>
                          </a:solidFill>
                        </a:rPr>
                        <a:t>Train</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hMerge="1"/>
                <a:tc gridSpan="2">
                  <a:txBody>
                    <a:bodyPr/>
                    <a:lstStyle/>
                    <a:p>
                      <a:pPr indent="0" lvl="0" marL="0" marR="0" rtl="0" algn="ctr">
                        <a:spcBef>
                          <a:spcPts val="0"/>
                        </a:spcBef>
                        <a:spcAft>
                          <a:spcPts val="0"/>
                        </a:spcAft>
                        <a:buNone/>
                      </a:pPr>
                      <a:r>
                        <a:rPr b="1" lang="en-US" sz="1600" u="none" cap="none" strike="noStrike">
                          <a:solidFill>
                            <a:schemeClr val="lt1"/>
                          </a:solidFill>
                        </a:rPr>
                        <a:t>Test</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hMerge="1"/>
              </a:tr>
              <a:tr h="395100">
                <a:tc vMerge="1"/>
                <a:tc>
                  <a:txBody>
                    <a:bodyPr/>
                    <a:lstStyle/>
                    <a:p>
                      <a:pPr indent="0" lvl="0" marL="0" marR="0" rtl="0" algn="ctr">
                        <a:spcBef>
                          <a:spcPts val="0"/>
                        </a:spcBef>
                        <a:spcAft>
                          <a:spcPts val="0"/>
                        </a:spcAft>
                        <a:buNone/>
                      </a:pPr>
                      <a:r>
                        <a:rPr b="1" lang="en-US" sz="1600" u="none" cap="none" strike="noStrike">
                          <a:solidFill>
                            <a:schemeClr val="lt1"/>
                          </a:solidFill>
                        </a:rPr>
                        <a:t>Precision</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AUC</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Precision</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AUC</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Precision</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AUC</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Precision</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AUC</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Precision</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AUC</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Precision</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AUC</a:t>
                      </a:r>
                      <a:endParaRPr b="1" i="0" sz="1600" u="none" cap="none" strike="noStrike">
                        <a:solidFill>
                          <a:schemeClr val="lt1"/>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3D4246"/>
                    </a:solidFill>
                  </a:tcPr>
                </a:tc>
              </a:tr>
              <a:tr h="395100">
                <a:tc>
                  <a:txBody>
                    <a:bodyPr/>
                    <a:lstStyle/>
                    <a:p>
                      <a:pPr indent="0" lvl="0" marL="0" marR="0" rtl="0" algn="l">
                        <a:spcBef>
                          <a:spcPts val="0"/>
                        </a:spcBef>
                        <a:spcAft>
                          <a:spcPts val="0"/>
                        </a:spcAft>
                        <a:buNone/>
                      </a:pPr>
                      <a:r>
                        <a:rPr b="1" lang="en-US" sz="1600" u="none" cap="none" strike="noStrike"/>
                        <a:t>Logistic Regression</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0.868</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0.955</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0.868</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0.957</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0.784</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0.909</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0.790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0.911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0.785</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0.909</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0.802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0.918</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r>
              <a:tr h="395100">
                <a:tc>
                  <a:txBody>
                    <a:bodyPr/>
                    <a:lstStyle/>
                    <a:p>
                      <a:pPr indent="0" lvl="0" marL="0" marR="0" rtl="0" algn="l">
                        <a:spcBef>
                          <a:spcPts val="0"/>
                        </a:spcBef>
                        <a:spcAft>
                          <a:spcPts val="0"/>
                        </a:spcAft>
                        <a:buNone/>
                      </a:pPr>
                      <a:r>
                        <a:rPr b="1" lang="en-US" sz="1600" u="none" cap="none" strike="noStrike"/>
                        <a:t>KNN</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0.856</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0.983</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0.808</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0.949</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0.841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0.982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0.771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0.940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0.847</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0.920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0.752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0.791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r>
              <a:tr h="395100">
                <a:tc>
                  <a:txBody>
                    <a:bodyPr/>
                    <a:lstStyle/>
                    <a:p>
                      <a:pPr indent="0" lvl="0" marL="0" marR="0" rtl="0" algn="l">
                        <a:spcBef>
                          <a:spcPts val="0"/>
                        </a:spcBef>
                        <a:spcAft>
                          <a:spcPts val="0"/>
                        </a:spcAft>
                        <a:buNone/>
                      </a:pPr>
                      <a:r>
                        <a:rPr b="1" lang="en-US" sz="1600" u="none" cap="none" strike="noStrike"/>
                        <a:t>Decision Tree</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1.000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1.000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0.829</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0.874</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1.000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1.000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0.873</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0.958</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1.000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1.000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0.719</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0.784</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r>
              <a:tr h="395100">
                <a:tc>
                  <a:txBody>
                    <a:bodyPr/>
                    <a:lstStyle/>
                    <a:p>
                      <a:pPr indent="0" lvl="0" marL="0" marR="0" rtl="0" algn="l">
                        <a:spcBef>
                          <a:spcPts val="0"/>
                        </a:spcBef>
                        <a:spcAft>
                          <a:spcPts val="0"/>
                        </a:spcAft>
                        <a:buNone/>
                      </a:pPr>
                      <a:r>
                        <a:rPr b="1" lang="en-US" sz="1600" u="none" cap="none" strike="noStrike"/>
                        <a:t>SVM</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0.857</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0.964</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0.848</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0.961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0.811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0.936</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0.802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0.928</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0.816</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0.942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0.795</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0.932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r>
              <a:tr h="395100">
                <a:tc>
                  <a:txBody>
                    <a:bodyPr/>
                    <a:lstStyle/>
                    <a:p>
                      <a:pPr indent="0" lvl="0" marL="0" marR="0" rtl="0" algn="l">
                        <a:spcBef>
                          <a:spcPts val="0"/>
                        </a:spcBef>
                        <a:spcAft>
                          <a:spcPts val="0"/>
                        </a:spcAft>
                        <a:buNone/>
                      </a:pPr>
                      <a:r>
                        <a:rPr b="1" lang="en-US" sz="1600" u="none" cap="none" strike="noStrike"/>
                        <a:t>Random Forest</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1.000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1.000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0.898</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0.985</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b="1" lang="en-US" sz="1600" u="none" cap="none" strike="noStrike"/>
                        <a:t>1.000</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1" lang="en-US" sz="1600" u="none" cap="none" strike="noStrike"/>
                        <a:t>1.000</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1" lang="en-US" sz="1600" u="none" cap="none" strike="noStrike"/>
                        <a:t>0.926</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1" lang="en-US" sz="1600" u="none" cap="none" strike="noStrike"/>
                        <a:t>0.998</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lang="en-US" sz="1600" u="none" cap="none" strike="noStrike"/>
                        <a:t>1.000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1.000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0.798</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0.931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r>
              <a:tr h="395100">
                <a:tc>
                  <a:txBody>
                    <a:bodyPr/>
                    <a:lstStyle/>
                    <a:p>
                      <a:pPr indent="0" lvl="0" marL="0" marR="0" rtl="0" algn="l">
                        <a:spcBef>
                          <a:spcPts val="0"/>
                        </a:spcBef>
                        <a:spcAft>
                          <a:spcPts val="0"/>
                        </a:spcAft>
                        <a:buNone/>
                      </a:pPr>
                      <a:r>
                        <a:rPr b="1" lang="en-US" sz="1600" u="none" cap="none" strike="noStrike"/>
                        <a:t>Gradient Boosting</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0.864</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0.967</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0.862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0.965</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0.793</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0.933</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0.798</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0.932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0.811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0.936</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0.801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0.931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r>
              <a:tr h="395100">
                <a:tc>
                  <a:txBody>
                    <a:bodyPr/>
                    <a:lstStyle/>
                    <a:p>
                      <a:pPr indent="0" lvl="0" marL="0" marR="0" rtl="0" algn="l">
                        <a:spcBef>
                          <a:spcPts val="0"/>
                        </a:spcBef>
                        <a:spcAft>
                          <a:spcPts val="0"/>
                        </a:spcAft>
                        <a:buNone/>
                      </a:pPr>
                      <a:r>
                        <a:rPr b="1" lang="en-US" sz="1600" u="none" cap="none" strike="noStrike"/>
                        <a:t>AdaBoost</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0.854</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0.951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0.855</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0.786</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0.912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0.787</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0.913</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0.790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0.913</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0.812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0.920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r>
              <a:tr h="395100">
                <a:tc>
                  <a:txBody>
                    <a:bodyPr/>
                    <a:lstStyle/>
                    <a:p>
                      <a:pPr indent="0" lvl="0" marL="0" marR="0" rtl="0" algn="l">
                        <a:spcBef>
                          <a:spcPts val="0"/>
                        </a:spcBef>
                        <a:spcAft>
                          <a:spcPts val="0"/>
                        </a:spcAft>
                        <a:buNone/>
                      </a:pPr>
                      <a:r>
                        <a:rPr b="1" lang="en-US" sz="1600" u="none" cap="none" strike="noStrike"/>
                        <a:t>XGBoost</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0.959</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0.995</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0.912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0.985</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0.900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0.986</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0.857</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0.969</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0.941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0.993</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0.796</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0.933</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r>
              <a:tr h="395100">
                <a:tc>
                  <a:txBody>
                    <a:bodyPr/>
                    <a:lstStyle/>
                    <a:p>
                      <a:pPr indent="0" lvl="0" marL="0" marR="0" rtl="0" algn="l">
                        <a:spcBef>
                          <a:spcPts val="0"/>
                        </a:spcBef>
                        <a:spcAft>
                          <a:spcPts val="0"/>
                        </a:spcAft>
                        <a:buNone/>
                      </a:pPr>
                      <a:r>
                        <a:rPr b="1" lang="en-US" sz="1600" u="none" cap="none" strike="noStrike"/>
                        <a:t>CatBoost</a:t>
                      </a:r>
                      <a:endParaRPr b="1"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0.962</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0.993</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0.920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0.986</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0.885</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0.981</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0.853</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0.967</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0.890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0.979</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0.808</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lang="en-US" sz="1600" u="none" cap="none" strike="noStrike"/>
                        <a:t>0.940</a:t>
                      </a:r>
                      <a:endParaRPr b="0" i="0" sz="1600" u="none" cap="none" strike="noStrike">
                        <a:solidFill>
                          <a:srgbClr val="000000"/>
                        </a:solidFill>
                        <a:latin typeface="Calibri"/>
                        <a:ea typeface="Calibri"/>
                        <a:cs typeface="Calibri"/>
                        <a:sym typeface="Calibri"/>
                      </a:endParaRPr>
                    </a:p>
                  </a:txBody>
                  <a:tcPr marT="9525" marB="0" marR="9525" marL="95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DDEAF6"/>
                    </a:solidFill>
                  </a:tcPr>
                </a:tc>
              </a:tr>
            </a:tbl>
          </a:graphicData>
        </a:graphic>
      </p:graphicFrame>
      <p:sp>
        <p:nvSpPr>
          <p:cNvPr id="1004" name="Google Shape;1004;p17"/>
          <p:cNvSpPr/>
          <p:nvPr/>
        </p:nvSpPr>
        <p:spPr>
          <a:xfrm>
            <a:off x="335150" y="3959562"/>
            <a:ext cx="11676230" cy="519023"/>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pic>
        <p:nvPicPr>
          <p:cNvPr id="1009" name="Google Shape;1009;p18"/>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1010" name="Google Shape;1010;p18"/>
          <p:cNvPicPr preferRelativeResize="0"/>
          <p:nvPr/>
        </p:nvPicPr>
        <p:blipFill rotWithShape="1">
          <a:blip r:embed="rId3">
            <a:alphaModFix/>
          </a:blip>
          <a:srcRect b="0" l="0" r="0" t="0"/>
          <a:stretch/>
        </p:blipFill>
        <p:spPr>
          <a:xfrm rot="-5400000">
            <a:off x="-620779" y="3163677"/>
            <a:ext cx="530600" cy="530600"/>
          </a:xfrm>
          <a:prstGeom prst="rect">
            <a:avLst/>
          </a:prstGeom>
          <a:noFill/>
          <a:ln>
            <a:noFill/>
          </a:ln>
        </p:spPr>
      </p:pic>
      <p:sp>
        <p:nvSpPr>
          <p:cNvPr id="1011" name="Google Shape;1011;p18"/>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1012" name="Google Shape;1012;p18"/>
          <p:cNvSpPr/>
          <p:nvPr/>
        </p:nvSpPr>
        <p:spPr>
          <a:xfrm>
            <a:off x="6240262" y="1974671"/>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1013" name="Google Shape;1013;p18"/>
          <p:cNvPicPr preferRelativeResize="0"/>
          <p:nvPr/>
        </p:nvPicPr>
        <p:blipFill rotWithShape="1">
          <a:blip r:embed="rId3">
            <a:alphaModFix/>
          </a:blip>
          <a:srcRect b="0" l="0" r="0" t="0"/>
          <a:stretch/>
        </p:blipFill>
        <p:spPr>
          <a:xfrm rot="-5400000">
            <a:off x="-614151" y="3163676"/>
            <a:ext cx="530600" cy="530600"/>
          </a:xfrm>
          <a:prstGeom prst="rect">
            <a:avLst/>
          </a:prstGeom>
          <a:noFill/>
          <a:ln>
            <a:noFill/>
          </a:ln>
        </p:spPr>
      </p:pic>
      <p:pic>
        <p:nvPicPr>
          <p:cNvPr id="1014" name="Google Shape;1014;p18"/>
          <p:cNvPicPr preferRelativeResize="0"/>
          <p:nvPr/>
        </p:nvPicPr>
        <p:blipFill rotWithShape="1">
          <a:blip r:embed="rId3">
            <a:alphaModFix/>
          </a:blip>
          <a:srcRect b="0" l="0" r="0" t="0"/>
          <a:stretch/>
        </p:blipFill>
        <p:spPr>
          <a:xfrm rot="-5400000">
            <a:off x="-1118081" y="3163677"/>
            <a:ext cx="530600" cy="530600"/>
          </a:xfrm>
          <a:prstGeom prst="rect">
            <a:avLst/>
          </a:prstGeom>
          <a:noFill/>
          <a:ln>
            <a:noFill/>
          </a:ln>
        </p:spPr>
      </p:pic>
      <p:pic>
        <p:nvPicPr>
          <p:cNvPr id="1015" name="Google Shape;1015;p18"/>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1016" name="Google Shape;1016;p18"/>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1017" name="Google Shape;1017;p18"/>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1018" name="Google Shape;1018;p18"/>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1019" name="Google Shape;1019;p18"/>
          <p:cNvPicPr preferRelativeResize="0"/>
          <p:nvPr/>
        </p:nvPicPr>
        <p:blipFill rotWithShape="1">
          <a:blip r:embed="rId3">
            <a:alphaModFix/>
          </a:blip>
          <a:srcRect b="0" l="0" r="0" t="0"/>
          <a:stretch/>
        </p:blipFill>
        <p:spPr>
          <a:xfrm rot="-5400000">
            <a:off x="-577676" y="3163677"/>
            <a:ext cx="530600" cy="530600"/>
          </a:xfrm>
          <a:prstGeom prst="rect">
            <a:avLst/>
          </a:prstGeom>
          <a:noFill/>
          <a:ln>
            <a:noFill/>
          </a:ln>
        </p:spPr>
      </p:pic>
      <p:pic>
        <p:nvPicPr>
          <p:cNvPr id="1020" name="Google Shape;1020;p18"/>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1021" name="Google Shape;1021;p18"/>
          <p:cNvPicPr preferRelativeResize="0"/>
          <p:nvPr/>
        </p:nvPicPr>
        <p:blipFill rotWithShape="1">
          <a:blip r:embed="rId3">
            <a:alphaModFix/>
          </a:blip>
          <a:srcRect b="0" l="0" r="0" t="0"/>
          <a:stretch/>
        </p:blipFill>
        <p:spPr>
          <a:xfrm rot="-5400000">
            <a:off x="-438304" y="3163677"/>
            <a:ext cx="530600" cy="530600"/>
          </a:xfrm>
          <a:prstGeom prst="rect">
            <a:avLst/>
          </a:prstGeom>
          <a:noFill/>
          <a:ln>
            <a:noFill/>
          </a:ln>
        </p:spPr>
      </p:pic>
      <p:pic>
        <p:nvPicPr>
          <p:cNvPr id="1022" name="Google Shape;1022;p18"/>
          <p:cNvPicPr preferRelativeResize="0"/>
          <p:nvPr/>
        </p:nvPicPr>
        <p:blipFill rotWithShape="1">
          <a:blip r:embed="rId3">
            <a:alphaModFix/>
          </a:blip>
          <a:srcRect b="0" l="0" r="0" t="0"/>
          <a:stretch/>
        </p:blipFill>
        <p:spPr>
          <a:xfrm rot="-5400000">
            <a:off x="-1139146" y="3163677"/>
            <a:ext cx="530600" cy="530600"/>
          </a:xfrm>
          <a:prstGeom prst="rect">
            <a:avLst/>
          </a:prstGeom>
          <a:noFill/>
          <a:ln>
            <a:noFill/>
          </a:ln>
        </p:spPr>
      </p:pic>
      <p:grpSp>
        <p:nvGrpSpPr>
          <p:cNvPr id="1023" name="Google Shape;1023;p18"/>
          <p:cNvGrpSpPr/>
          <p:nvPr/>
        </p:nvGrpSpPr>
        <p:grpSpPr>
          <a:xfrm>
            <a:off x="28572" y="-839"/>
            <a:ext cx="12220688" cy="6857999"/>
            <a:chOff x="-6838577" y="-124"/>
            <a:chExt cx="12220688" cy="6858000"/>
          </a:xfrm>
        </p:grpSpPr>
        <p:sp>
          <p:nvSpPr>
            <p:cNvPr id="1024" name="Google Shape;1024;p18"/>
            <p:cNvSpPr/>
            <p:nvPr/>
          </p:nvSpPr>
          <p:spPr>
            <a:xfrm>
              <a:off x="-6838577"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025" name="Google Shape;1025;p18"/>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26" name="Google Shape;1026;p18"/>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grpSp>
        <p:nvGrpSpPr>
          <p:cNvPr id="1027" name="Google Shape;1027;p18"/>
          <p:cNvGrpSpPr/>
          <p:nvPr/>
        </p:nvGrpSpPr>
        <p:grpSpPr>
          <a:xfrm>
            <a:off x="-11959427" y="-839"/>
            <a:ext cx="12232112" cy="6857999"/>
            <a:chOff x="-8778960" y="1501"/>
            <a:chExt cx="12232112" cy="6858000"/>
          </a:xfrm>
        </p:grpSpPr>
        <p:grpSp>
          <p:nvGrpSpPr>
            <p:cNvPr id="1028" name="Google Shape;1028;p18"/>
            <p:cNvGrpSpPr/>
            <p:nvPr/>
          </p:nvGrpSpPr>
          <p:grpSpPr>
            <a:xfrm>
              <a:off x="-8778960" y="1501"/>
              <a:ext cx="12192000" cy="6858000"/>
              <a:chOff x="-6809096" y="-124"/>
              <a:chExt cx="12192000" cy="6858000"/>
            </a:xfrm>
          </p:grpSpPr>
          <p:sp>
            <p:nvSpPr>
              <p:cNvPr id="1029" name="Google Shape;1029;p18"/>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030" name="Google Shape;1030;p18"/>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31" name="Google Shape;1031;p18"/>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032" name="Google Shape;1032;p18"/>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1033" name="Google Shape;1033;p18"/>
          <p:cNvSpPr/>
          <p:nvPr/>
        </p:nvSpPr>
        <p:spPr>
          <a:xfrm>
            <a:off x="794656" y="437852"/>
            <a:ext cx="92145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456470"/>
                </a:solidFill>
                <a:latin typeface="Calibri"/>
                <a:ea typeface="Calibri"/>
                <a:cs typeface="Calibri"/>
                <a:sym typeface="Calibri"/>
              </a:rPr>
              <a:t>Hyperparameter Tuning (Random Forest)  </a:t>
            </a:r>
            <a:endParaRPr sz="2800">
              <a:solidFill>
                <a:srgbClr val="456470"/>
              </a:solidFill>
              <a:latin typeface="Calibri"/>
              <a:ea typeface="Calibri"/>
              <a:cs typeface="Calibri"/>
              <a:sym typeface="Calibri"/>
            </a:endParaRPr>
          </a:p>
        </p:txBody>
      </p:sp>
      <p:sp>
        <p:nvSpPr>
          <p:cNvPr id="1034" name="Google Shape;1034;p18"/>
          <p:cNvSpPr txBox="1"/>
          <p:nvPr/>
        </p:nvSpPr>
        <p:spPr>
          <a:xfrm>
            <a:off x="1190687" y="5919587"/>
            <a:ext cx="5836667" cy="400110"/>
          </a:xfrm>
          <a:prstGeom prst="rect">
            <a:avLst/>
          </a:prstGeom>
          <a:noFill/>
          <a:ln>
            <a:noFill/>
          </a:ln>
        </p:spPr>
        <p:txBody>
          <a:bodyPr anchorCtr="0" anchor="t" bIns="45700" lIns="91425" spcFirstLastPara="1" rIns="91425" wrap="square" tIns="45700">
            <a:spAutoFit/>
          </a:bodyPr>
          <a:lstStyle/>
          <a:p>
            <a:pPr indent="0" lvl="1" marL="457200" marR="0" rtl="0" algn="just">
              <a:lnSpc>
                <a:spcPct val="100000"/>
              </a:lnSpc>
              <a:spcBef>
                <a:spcPts val="0"/>
              </a:spcBef>
              <a:spcAft>
                <a:spcPts val="0"/>
              </a:spcAft>
              <a:buNone/>
            </a:pPr>
            <a:r>
              <a:rPr b="1" i="0" lang="en-US" sz="2000" u="none" cap="none" strike="noStrike">
                <a:solidFill>
                  <a:schemeClr val="dk1"/>
                </a:solidFill>
                <a:latin typeface="Lora"/>
                <a:ea typeface="Lora"/>
                <a:cs typeface="Lora"/>
                <a:sym typeface="Lora"/>
              </a:rPr>
              <a:t>Improvement precision 2,7%</a:t>
            </a:r>
            <a:endParaRPr b="0" i="0" sz="2000" u="none" cap="none" strike="noStrike">
              <a:solidFill>
                <a:schemeClr val="dk1"/>
              </a:solidFill>
              <a:latin typeface="Lora"/>
              <a:ea typeface="Lora"/>
              <a:cs typeface="Lora"/>
              <a:sym typeface="Lora"/>
            </a:endParaRPr>
          </a:p>
        </p:txBody>
      </p:sp>
      <p:sp>
        <p:nvSpPr>
          <p:cNvPr id="1035" name="Google Shape;1035;p18"/>
          <p:cNvSpPr txBox="1"/>
          <p:nvPr/>
        </p:nvSpPr>
        <p:spPr>
          <a:xfrm>
            <a:off x="3711464" y="3228105"/>
            <a:ext cx="27099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Hyperparameter Tuning</a:t>
            </a:r>
            <a:endParaRPr/>
          </a:p>
        </p:txBody>
      </p:sp>
      <p:sp>
        <p:nvSpPr>
          <p:cNvPr id="1036" name="Google Shape;1036;p18"/>
          <p:cNvSpPr txBox="1"/>
          <p:nvPr/>
        </p:nvSpPr>
        <p:spPr>
          <a:xfrm>
            <a:off x="922927" y="3908875"/>
            <a:ext cx="199990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Feature Selection</a:t>
            </a:r>
            <a:endParaRPr/>
          </a:p>
        </p:txBody>
      </p:sp>
      <p:sp>
        <p:nvSpPr>
          <p:cNvPr id="1037" name="Google Shape;1037;p18"/>
          <p:cNvSpPr txBox="1"/>
          <p:nvPr/>
        </p:nvSpPr>
        <p:spPr>
          <a:xfrm rot="-5400000">
            <a:off x="9769353" y="2412942"/>
            <a:ext cx="4311095"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aphicFrame>
        <p:nvGraphicFramePr>
          <p:cNvPr id="1038" name="Google Shape;1038;p18"/>
          <p:cNvGraphicFramePr/>
          <p:nvPr/>
        </p:nvGraphicFramePr>
        <p:xfrm>
          <a:off x="7397138" y="1624291"/>
          <a:ext cx="3000000" cy="3000000"/>
        </p:xfrm>
        <a:graphic>
          <a:graphicData uri="http://schemas.openxmlformats.org/drawingml/2006/table">
            <a:tbl>
              <a:tblPr>
                <a:noFill/>
                <a:tableStyleId>{5A8294FA-A2F0-4FEF-B104-8984F60712DB}</a:tableStyleId>
              </a:tblPr>
              <a:tblGrid>
                <a:gridCol w="1009450"/>
                <a:gridCol w="1012725"/>
                <a:gridCol w="988375"/>
              </a:tblGrid>
              <a:tr h="513125">
                <a:tc>
                  <a:txBody>
                    <a:bodyPr/>
                    <a:lstStyle/>
                    <a:p>
                      <a:pPr indent="0" lvl="0" marL="0" marR="0" rtl="0" algn="ctr">
                        <a:spcBef>
                          <a:spcPts val="0"/>
                        </a:spcBef>
                        <a:spcAft>
                          <a:spcPts val="0"/>
                        </a:spcAft>
                        <a:buNone/>
                      </a:pPr>
                      <a:r>
                        <a:rPr b="1" lang="en-US" sz="1700" u="none" cap="none" strike="noStrike">
                          <a:latin typeface="Twentieth Century"/>
                          <a:ea typeface="Twentieth Century"/>
                          <a:cs typeface="Twentieth Century"/>
                          <a:sym typeface="Twentieth Century"/>
                        </a:rPr>
                        <a:t>Negative</a:t>
                      </a:r>
                      <a:endParaRPr b="1" i="0" sz="1700" u="none" cap="none" strike="noStrike">
                        <a:solidFill>
                          <a:srgbClr val="000000"/>
                        </a:solidFill>
                        <a:latin typeface="Twentieth Century"/>
                        <a:ea typeface="Twentieth Century"/>
                        <a:cs typeface="Twentieth Century"/>
                        <a:sym typeface="Twentieth Century"/>
                      </a:endParaRPr>
                    </a:p>
                  </a:txBody>
                  <a:tcPr marT="9525" marB="0" marR="9525" marL="9525" anchor="ctr">
                    <a:lnL cap="flat" cmpd="sng" w="12700">
                      <a:solidFill>
                        <a:schemeClr val="dk1"/>
                      </a:solidFill>
                      <a:prstDash val="solid"/>
                      <a:round/>
                      <a:headEnd len="sm" w="sm" type="none"/>
                      <a:tailEnd len="sm" w="sm" type="none"/>
                    </a:lnL>
                    <a:lnR cap="flat" cmpd="sng" w="381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lang="en-US" sz="2200" u="none" cap="none" strike="noStrike"/>
                        <a:t>7198</a:t>
                      </a:r>
                      <a:endParaRPr b="0" i="0" sz="22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c>
                  <a:txBody>
                    <a:bodyPr/>
                    <a:lstStyle/>
                    <a:p>
                      <a:pPr indent="0" lvl="0" marL="0" marR="0" rtl="0" algn="ctr">
                        <a:spcBef>
                          <a:spcPts val="0"/>
                        </a:spcBef>
                        <a:spcAft>
                          <a:spcPts val="0"/>
                        </a:spcAft>
                        <a:buNone/>
                      </a:pPr>
                      <a:r>
                        <a:rPr b="0" i="0" lang="en-US" sz="2200" u="none" cap="none" strike="noStrike">
                          <a:solidFill>
                            <a:srgbClr val="000000"/>
                          </a:solidFill>
                          <a:latin typeface="Calibri"/>
                          <a:ea typeface="Calibri"/>
                          <a:cs typeface="Calibri"/>
                          <a:sym typeface="Calibri"/>
                        </a:rPr>
                        <a:t>302</a:t>
                      </a:r>
                      <a:endParaRPr/>
                    </a:p>
                  </a:txBody>
                  <a:tcPr marT="9525" marB="0" marR="9525" marL="9525" anchor="ctr">
                    <a:lnL cap="flat" cmpd="sng" w="381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r>
              <a:tr h="513125">
                <a:tc>
                  <a:txBody>
                    <a:bodyPr/>
                    <a:lstStyle/>
                    <a:p>
                      <a:pPr indent="0" lvl="0" marL="0" marR="0" rtl="0" algn="ctr">
                        <a:spcBef>
                          <a:spcPts val="0"/>
                        </a:spcBef>
                        <a:spcAft>
                          <a:spcPts val="0"/>
                        </a:spcAft>
                        <a:buNone/>
                      </a:pPr>
                      <a:r>
                        <a:rPr b="1" lang="en-US" sz="1700" u="none" cap="none" strike="noStrike">
                          <a:latin typeface="Twentieth Century"/>
                          <a:ea typeface="Twentieth Century"/>
                          <a:cs typeface="Twentieth Century"/>
                          <a:sym typeface="Twentieth Century"/>
                        </a:rPr>
                        <a:t>Positive</a:t>
                      </a:r>
                      <a:endParaRPr b="1" i="0" sz="1700" u="none" cap="none" strike="noStrike">
                        <a:solidFill>
                          <a:srgbClr val="000000"/>
                        </a:solidFill>
                        <a:latin typeface="Twentieth Century"/>
                        <a:ea typeface="Twentieth Century"/>
                        <a:cs typeface="Twentieth Century"/>
                        <a:sym typeface="Twentieth Century"/>
                      </a:endParaRPr>
                    </a:p>
                  </a:txBody>
                  <a:tcPr marT="9525" marB="0" marR="9525" marL="9525" anchor="ctr">
                    <a:lnL cap="flat" cmpd="sng" w="12700">
                      <a:solidFill>
                        <a:schemeClr val="dk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US" sz="2200" u="none" cap="none" strike="noStrike">
                          <a:solidFill>
                            <a:srgbClr val="000000"/>
                          </a:solidFill>
                          <a:latin typeface="Calibri"/>
                          <a:ea typeface="Calibri"/>
                          <a:cs typeface="Calibri"/>
                          <a:sym typeface="Calibri"/>
                        </a:rPr>
                        <a:t>45</a:t>
                      </a:r>
                      <a:endParaRPr/>
                    </a:p>
                  </a:txBody>
                  <a:tcPr marT="9525" marB="0" marR="9525" marL="95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c>
                  <a:txBody>
                    <a:bodyPr/>
                    <a:lstStyle/>
                    <a:p>
                      <a:pPr indent="0" lvl="0" marL="0" marR="0" rtl="0" algn="ctr">
                        <a:spcBef>
                          <a:spcPts val="0"/>
                        </a:spcBef>
                        <a:spcAft>
                          <a:spcPts val="0"/>
                        </a:spcAft>
                        <a:buNone/>
                      </a:pPr>
                      <a:r>
                        <a:rPr lang="en-US" sz="2200" u="none" cap="none" strike="noStrike"/>
                        <a:t>3706</a:t>
                      </a:r>
                      <a:endParaRPr b="0" i="0" sz="22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r>
              <a:tr h="513125">
                <a:tc>
                  <a:txBody>
                    <a:bodyPr/>
                    <a:lstStyle/>
                    <a:p>
                      <a:pPr indent="0" lvl="0" marL="0" marR="0" rtl="0" algn="ctr">
                        <a:spcBef>
                          <a:spcPts val="0"/>
                        </a:spcBef>
                        <a:spcAft>
                          <a:spcPts val="0"/>
                        </a:spcAft>
                        <a:buNone/>
                      </a:pPr>
                      <a:r>
                        <a:rPr lang="en-US" sz="1500" u="none" cap="none" strike="noStrike"/>
                        <a:t> </a:t>
                      </a:r>
                      <a:endParaRPr b="0" i="0" sz="1500" u="none" cap="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E29833"/>
                    </a:solidFill>
                  </a:tcPr>
                </a:tc>
                <a:tc>
                  <a:txBody>
                    <a:bodyPr/>
                    <a:lstStyle/>
                    <a:p>
                      <a:pPr indent="0" lvl="0" marL="0" marR="0" rtl="0" algn="ctr">
                        <a:spcBef>
                          <a:spcPts val="0"/>
                        </a:spcBef>
                        <a:spcAft>
                          <a:spcPts val="0"/>
                        </a:spcAft>
                        <a:buNone/>
                      </a:pPr>
                      <a:r>
                        <a:rPr b="1" lang="en-US" sz="1700" u="none" cap="none" strike="noStrike">
                          <a:latin typeface="Twentieth Century"/>
                          <a:ea typeface="Twentieth Century"/>
                          <a:cs typeface="Twentieth Century"/>
                          <a:sym typeface="Twentieth Century"/>
                        </a:rPr>
                        <a:t>Negative</a:t>
                      </a:r>
                      <a:endParaRPr b="1" i="0" sz="1700" u="none" cap="none" strike="noStrike">
                        <a:solidFill>
                          <a:srgbClr val="000000"/>
                        </a:solidFill>
                        <a:latin typeface="Twentieth Century"/>
                        <a:ea typeface="Twentieth Century"/>
                        <a:cs typeface="Twentieth Century"/>
                        <a:sym typeface="Twentieth Century"/>
                      </a:endParaRPr>
                    </a:p>
                  </a:txBody>
                  <a:tcPr marT="9525" marB="0" marR="9525" marL="95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1" lang="en-US" sz="1700" u="none" cap="none" strike="noStrike">
                          <a:latin typeface="Twentieth Century"/>
                          <a:ea typeface="Twentieth Century"/>
                          <a:cs typeface="Twentieth Century"/>
                          <a:sym typeface="Twentieth Century"/>
                        </a:rPr>
                        <a:t>Positive</a:t>
                      </a:r>
                      <a:endParaRPr b="1" i="0" sz="1700" u="none" cap="none" strike="noStrike">
                        <a:solidFill>
                          <a:srgbClr val="000000"/>
                        </a:solidFill>
                        <a:latin typeface="Twentieth Century"/>
                        <a:ea typeface="Twentieth Century"/>
                        <a:cs typeface="Twentieth Century"/>
                        <a:sym typeface="Twentieth Century"/>
                      </a:endParaRPr>
                    </a:p>
                  </a:txBody>
                  <a:tcPr marT="9525" marB="0" marR="9525" marL="9525" anchor="ctr">
                    <a:lnL cap="flat" cmpd="sng" w="381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000"/>
                    </a:solidFill>
                  </a:tcPr>
                </a:tc>
              </a:tr>
            </a:tbl>
          </a:graphicData>
        </a:graphic>
      </p:graphicFrame>
      <p:sp>
        <p:nvSpPr>
          <p:cNvPr id="1039" name="Google Shape;1039;p18"/>
          <p:cNvSpPr txBox="1"/>
          <p:nvPr/>
        </p:nvSpPr>
        <p:spPr>
          <a:xfrm>
            <a:off x="8769738" y="3194865"/>
            <a:ext cx="147285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Predicted</a:t>
            </a:r>
            <a:endParaRPr/>
          </a:p>
        </p:txBody>
      </p:sp>
      <p:sp>
        <p:nvSpPr>
          <p:cNvPr id="1040" name="Google Shape;1040;p18"/>
          <p:cNvSpPr txBox="1"/>
          <p:nvPr/>
        </p:nvSpPr>
        <p:spPr>
          <a:xfrm rot="-5400000">
            <a:off x="6679132" y="1914896"/>
            <a:ext cx="93807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Actual</a:t>
            </a:r>
            <a:endParaRPr/>
          </a:p>
        </p:txBody>
      </p:sp>
      <p:sp>
        <p:nvSpPr>
          <p:cNvPr id="1041" name="Google Shape;1041;p18"/>
          <p:cNvSpPr txBox="1"/>
          <p:nvPr/>
        </p:nvSpPr>
        <p:spPr>
          <a:xfrm>
            <a:off x="7255130" y="1131118"/>
            <a:ext cx="32945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E29833"/>
                </a:solidFill>
                <a:latin typeface="Twentieth Century"/>
                <a:ea typeface="Twentieth Century"/>
                <a:cs typeface="Twentieth Century"/>
                <a:sym typeface="Twentieth Century"/>
              </a:rPr>
              <a:t>Confusion Matrix (Before)</a:t>
            </a:r>
            <a:endParaRPr/>
          </a:p>
        </p:txBody>
      </p:sp>
      <p:graphicFrame>
        <p:nvGraphicFramePr>
          <p:cNvPr id="1042" name="Google Shape;1042;p18"/>
          <p:cNvGraphicFramePr/>
          <p:nvPr/>
        </p:nvGraphicFramePr>
        <p:xfrm>
          <a:off x="7402056" y="4539562"/>
          <a:ext cx="3000000" cy="3000000"/>
        </p:xfrm>
        <a:graphic>
          <a:graphicData uri="http://schemas.openxmlformats.org/drawingml/2006/table">
            <a:tbl>
              <a:tblPr>
                <a:noFill/>
                <a:tableStyleId>{5A8294FA-A2F0-4FEF-B104-8984F60712DB}</a:tableStyleId>
              </a:tblPr>
              <a:tblGrid>
                <a:gridCol w="1009450"/>
                <a:gridCol w="1012725"/>
                <a:gridCol w="988375"/>
              </a:tblGrid>
              <a:tr h="513125">
                <a:tc>
                  <a:txBody>
                    <a:bodyPr/>
                    <a:lstStyle/>
                    <a:p>
                      <a:pPr indent="0" lvl="0" marL="0" marR="0" rtl="0" algn="ctr">
                        <a:spcBef>
                          <a:spcPts val="0"/>
                        </a:spcBef>
                        <a:spcAft>
                          <a:spcPts val="0"/>
                        </a:spcAft>
                        <a:buNone/>
                      </a:pPr>
                      <a:r>
                        <a:rPr b="1" lang="en-US" sz="1700" u="none" cap="none" strike="noStrike">
                          <a:latin typeface="Twentieth Century"/>
                          <a:ea typeface="Twentieth Century"/>
                          <a:cs typeface="Twentieth Century"/>
                          <a:sym typeface="Twentieth Century"/>
                        </a:rPr>
                        <a:t>Negative</a:t>
                      </a:r>
                      <a:endParaRPr b="1" i="0" sz="1700" u="none" cap="none" strike="noStrike">
                        <a:solidFill>
                          <a:srgbClr val="000000"/>
                        </a:solidFill>
                        <a:latin typeface="Twentieth Century"/>
                        <a:ea typeface="Twentieth Century"/>
                        <a:cs typeface="Twentieth Century"/>
                        <a:sym typeface="Twentieth Century"/>
                      </a:endParaRPr>
                    </a:p>
                  </a:txBody>
                  <a:tcPr marT="9525" marB="0" marR="9525" marL="9525" anchor="ctr">
                    <a:lnL cap="flat" cmpd="sng" w="12700">
                      <a:solidFill>
                        <a:schemeClr val="dk1"/>
                      </a:solidFill>
                      <a:prstDash val="solid"/>
                      <a:round/>
                      <a:headEnd len="sm" w="sm" type="none"/>
                      <a:tailEnd len="sm" w="sm" type="none"/>
                    </a:lnL>
                    <a:lnR cap="flat" cmpd="sng" w="381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lang="en-US" sz="2200" u="none" cap="none" strike="noStrike"/>
                        <a:t>7321</a:t>
                      </a:r>
                      <a:endParaRPr b="0" i="0" sz="22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c>
                  <a:txBody>
                    <a:bodyPr/>
                    <a:lstStyle/>
                    <a:p>
                      <a:pPr indent="0" lvl="0" marL="0" marR="0" rtl="0" algn="ctr">
                        <a:spcBef>
                          <a:spcPts val="0"/>
                        </a:spcBef>
                        <a:spcAft>
                          <a:spcPts val="0"/>
                        </a:spcAft>
                        <a:buNone/>
                      </a:pPr>
                      <a:r>
                        <a:rPr lang="en-US" sz="2200" u="none" cap="none" strike="noStrike"/>
                        <a:t>179</a:t>
                      </a:r>
                      <a:endParaRPr b="0" i="0" sz="22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r>
              <a:tr h="513125">
                <a:tc>
                  <a:txBody>
                    <a:bodyPr/>
                    <a:lstStyle/>
                    <a:p>
                      <a:pPr indent="0" lvl="0" marL="0" marR="0" rtl="0" algn="ctr">
                        <a:spcBef>
                          <a:spcPts val="0"/>
                        </a:spcBef>
                        <a:spcAft>
                          <a:spcPts val="0"/>
                        </a:spcAft>
                        <a:buNone/>
                      </a:pPr>
                      <a:r>
                        <a:rPr b="1" lang="en-US" sz="1700" u="none" cap="none" strike="noStrike">
                          <a:latin typeface="Twentieth Century"/>
                          <a:ea typeface="Twentieth Century"/>
                          <a:cs typeface="Twentieth Century"/>
                          <a:sym typeface="Twentieth Century"/>
                        </a:rPr>
                        <a:t>Positive</a:t>
                      </a:r>
                      <a:endParaRPr b="1" i="0" sz="1700" u="none" cap="none" strike="noStrike">
                        <a:solidFill>
                          <a:srgbClr val="000000"/>
                        </a:solidFill>
                        <a:latin typeface="Twentieth Century"/>
                        <a:ea typeface="Twentieth Century"/>
                        <a:cs typeface="Twentieth Century"/>
                        <a:sym typeface="Twentieth Century"/>
                      </a:endParaRPr>
                    </a:p>
                  </a:txBody>
                  <a:tcPr marT="9525" marB="0" marR="9525" marL="9525" anchor="ctr">
                    <a:lnL cap="flat" cmpd="sng" w="12700">
                      <a:solidFill>
                        <a:schemeClr val="dk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lang="en-US" sz="2200" u="none" cap="none" strike="noStrike"/>
                        <a:t>56</a:t>
                      </a:r>
                      <a:endParaRPr b="0" i="0" sz="22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c>
                  <a:txBody>
                    <a:bodyPr/>
                    <a:lstStyle/>
                    <a:p>
                      <a:pPr indent="0" lvl="0" marL="0" marR="0" rtl="0" algn="ctr">
                        <a:spcBef>
                          <a:spcPts val="0"/>
                        </a:spcBef>
                        <a:spcAft>
                          <a:spcPts val="0"/>
                        </a:spcAft>
                        <a:buNone/>
                      </a:pPr>
                      <a:r>
                        <a:rPr lang="en-US" sz="2200" u="none" cap="none" strike="noStrike"/>
                        <a:t>3695</a:t>
                      </a:r>
                      <a:endParaRPr b="0" i="0" sz="2200" u="none" cap="none" strike="noStrike">
                        <a:solidFill>
                          <a:srgbClr val="000000"/>
                        </a:solidFill>
                        <a:latin typeface="Calibri"/>
                        <a:ea typeface="Calibri"/>
                        <a:cs typeface="Calibri"/>
                        <a:sym typeface="Calibri"/>
                      </a:endParaRPr>
                    </a:p>
                  </a:txBody>
                  <a:tcPr marT="9525" marB="0" marR="9525" marL="9525" anchor="ctr">
                    <a:lnL cap="flat" cmpd="sng" w="381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599"/>
                    </a:solidFill>
                  </a:tcPr>
                </a:tc>
              </a:tr>
              <a:tr h="513125">
                <a:tc>
                  <a:txBody>
                    <a:bodyPr/>
                    <a:lstStyle/>
                    <a:p>
                      <a:pPr indent="0" lvl="0" marL="0" marR="0" rtl="0" algn="ctr">
                        <a:spcBef>
                          <a:spcPts val="0"/>
                        </a:spcBef>
                        <a:spcAft>
                          <a:spcPts val="0"/>
                        </a:spcAft>
                        <a:buNone/>
                      </a:pPr>
                      <a:r>
                        <a:rPr lang="en-US" sz="1500" u="none" cap="none" strike="noStrike"/>
                        <a:t> </a:t>
                      </a:r>
                      <a:endParaRPr b="0" i="0" sz="1500" u="none" cap="none" strike="noStrike">
                        <a:solidFill>
                          <a:srgbClr val="000000"/>
                        </a:solidFill>
                        <a:latin typeface="Calibri"/>
                        <a:ea typeface="Calibri"/>
                        <a:cs typeface="Calibri"/>
                        <a:sym typeface="Calibri"/>
                      </a:endParaRPr>
                    </a:p>
                  </a:txBody>
                  <a:tcPr marT="9525" marB="0" marR="9525" marL="9525" anchor="ctr">
                    <a:lnL cap="flat" cmpd="sng" w="12700">
                      <a:solidFill>
                        <a:schemeClr val="dk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E29833"/>
                    </a:solidFill>
                  </a:tcPr>
                </a:tc>
                <a:tc>
                  <a:txBody>
                    <a:bodyPr/>
                    <a:lstStyle/>
                    <a:p>
                      <a:pPr indent="0" lvl="0" marL="0" marR="0" rtl="0" algn="ctr">
                        <a:spcBef>
                          <a:spcPts val="0"/>
                        </a:spcBef>
                        <a:spcAft>
                          <a:spcPts val="0"/>
                        </a:spcAft>
                        <a:buNone/>
                      </a:pPr>
                      <a:r>
                        <a:rPr b="1" lang="en-US" sz="1700" u="none" cap="none" strike="noStrike">
                          <a:latin typeface="Twentieth Century"/>
                          <a:ea typeface="Twentieth Century"/>
                          <a:cs typeface="Twentieth Century"/>
                          <a:sym typeface="Twentieth Century"/>
                        </a:rPr>
                        <a:t>Negative</a:t>
                      </a:r>
                      <a:endParaRPr b="1" i="0" sz="1700" u="none" cap="none" strike="noStrike">
                        <a:solidFill>
                          <a:srgbClr val="000000"/>
                        </a:solidFill>
                        <a:latin typeface="Twentieth Century"/>
                        <a:ea typeface="Twentieth Century"/>
                        <a:cs typeface="Twentieth Century"/>
                        <a:sym typeface="Twentieth Century"/>
                      </a:endParaRPr>
                    </a:p>
                  </a:txBody>
                  <a:tcPr marT="9525" marB="0" marR="9525" marL="95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1" lang="en-US" sz="1700" u="none" cap="none" strike="noStrike">
                          <a:latin typeface="Twentieth Century"/>
                          <a:ea typeface="Twentieth Century"/>
                          <a:cs typeface="Twentieth Century"/>
                          <a:sym typeface="Twentieth Century"/>
                        </a:rPr>
                        <a:t>Positive</a:t>
                      </a:r>
                      <a:endParaRPr b="1" i="0" sz="1700" u="none" cap="none" strike="noStrike">
                        <a:solidFill>
                          <a:srgbClr val="000000"/>
                        </a:solidFill>
                        <a:latin typeface="Twentieth Century"/>
                        <a:ea typeface="Twentieth Century"/>
                        <a:cs typeface="Twentieth Century"/>
                        <a:sym typeface="Twentieth Century"/>
                      </a:endParaRPr>
                    </a:p>
                  </a:txBody>
                  <a:tcPr marT="9525" marB="0" marR="9525" marL="9525" anchor="ctr">
                    <a:lnL cap="flat" cmpd="sng" w="381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000"/>
                    </a:solidFill>
                  </a:tcPr>
                </a:tc>
              </a:tr>
            </a:tbl>
          </a:graphicData>
        </a:graphic>
      </p:graphicFrame>
      <p:sp>
        <p:nvSpPr>
          <p:cNvPr id="1043" name="Google Shape;1043;p18"/>
          <p:cNvSpPr txBox="1"/>
          <p:nvPr/>
        </p:nvSpPr>
        <p:spPr>
          <a:xfrm>
            <a:off x="8774656" y="6110136"/>
            <a:ext cx="147285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Predicted</a:t>
            </a:r>
            <a:endParaRPr/>
          </a:p>
        </p:txBody>
      </p:sp>
      <p:sp>
        <p:nvSpPr>
          <p:cNvPr id="1044" name="Google Shape;1044;p18"/>
          <p:cNvSpPr txBox="1"/>
          <p:nvPr/>
        </p:nvSpPr>
        <p:spPr>
          <a:xfrm rot="-5400000">
            <a:off x="6684050" y="4830167"/>
            <a:ext cx="93807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Actual</a:t>
            </a:r>
            <a:endParaRPr/>
          </a:p>
        </p:txBody>
      </p:sp>
      <p:sp>
        <p:nvSpPr>
          <p:cNvPr id="1045" name="Google Shape;1045;p18"/>
          <p:cNvSpPr/>
          <p:nvPr/>
        </p:nvSpPr>
        <p:spPr>
          <a:xfrm>
            <a:off x="9519991" y="4594469"/>
            <a:ext cx="803880" cy="920181"/>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46" name="Google Shape;1046;p18"/>
          <p:cNvSpPr/>
          <p:nvPr/>
        </p:nvSpPr>
        <p:spPr>
          <a:xfrm>
            <a:off x="9515077" y="1689030"/>
            <a:ext cx="803880" cy="920181"/>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47" name="Google Shape;1047;p18"/>
          <p:cNvSpPr txBox="1"/>
          <p:nvPr/>
        </p:nvSpPr>
        <p:spPr>
          <a:xfrm>
            <a:off x="7232917" y="4077485"/>
            <a:ext cx="32945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E29833"/>
                </a:solidFill>
                <a:latin typeface="Twentieth Century"/>
                <a:ea typeface="Twentieth Century"/>
                <a:cs typeface="Twentieth Century"/>
                <a:sym typeface="Twentieth Century"/>
              </a:rPr>
              <a:t>Confusion Matrix (After)</a:t>
            </a:r>
            <a:endParaRPr/>
          </a:p>
        </p:txBody>
      </p:sp>
      <p:graphicFrame>
        <p:nvGraphicFramePr>
          <p:cNvPr id="1048" name="Google Shape;1048;p18"/>
          <p:cNvGraphicFramePr/>
          <p:nvPr/>
        </p:nvGraphicFramePr>
        <p:xfrm>
          <a:off x="1548511" y="1123340"/>
          <a:ext cx="3000000" cy="3000000"/>
        </p:xfrm>
        <a:graphic>
          <a:graphicData uri="http://schemas.openxmlformats.org/drawingml/2006/table">
            <a:tbl>
              <a:tblPr bandRow="1" firstRow="1">
                <a:noFill/>
                <a:tableStyleId>{23FDA3E5-FBBD-4D84-A5B5-F3F2E1A21293}</a:tableStyleId>
              </a:tblPr>
              <a:tblGrid>
                <a:gridCol w="963350"/>
                <a:gridCol w="963350"/>
                <a:gridCol w="963350"/>
                <a:gridCol w="963350"/>
              </a:tblGrid>
              <a:tr h="198200">
                <a:tc gridSpan="4">
                  <a:txBody>
                    <a:bodyPr/>
                    <a:lstStyle/>
                    <a:p>
                      <a:pPr indent="0" lvl="0" marL="0" marR="0" rtl="0" algn="ctr">
                        <a:spcBef>
                          <a:spcPts val="0"/>
                        </a:spcBef>
                        <a:spcAft>
                          <a:spcPts val="0"/>
                        </a:spcAft>
                        <a:buNone/>
                      </a:pPr>
                      <a:r>
                        <a:rPr b="1" lang="en-US" sz="1600" u="none" cap="none" strike="noStrike">
                          <a:solidFill>
                            <a:schemeClr val="lt1"/>
                          </a:solidFill>
                        </a:rPr>
                        <a:t>Oversampling</a:t>
                      </a:r>
                      <a:endParaRPr/>
                    </a:p>
                  </a:txBody>
                  <a:tcPr marT="45725" marB="45725" marR="91450" marL="91450"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D4246"/>
                    </a:solidFill>
                  </a:tcPr>
                </a:tc>
                <a:tc hMerge="1"/>
                <a:tc hMerge="1"/>
                <a:tc hMerge="1"/>
              </a:tr>
              <a:tr h="198200">
                <a:tc gridSpan="2">
                  <a:txBody>
                    <a:bodyPr/>
                    <a:lstStyle/>
                    <a:p>
                      <a:pPr indent="0" lvl="0" marL="0" marR="0" rtl="0" algn="ctr">
                        <a:spcBef>
                          <a:spcPts val="0"/>
                        </a:spcBef>
                        <a:spcAft>
                          <a:spcPts val="0"/>
                        </a:spcAft>
                        <a:buNone/>
                      </a:pPr>
                      <a:r>
                        <a:rPr b="1" lang="en-US" sz="1600" u="none" cap="none" strike="noStrike">
                          <a:solidFill>
                            <a:schemeClr val="lt1"/>
                          </a:solidFill>
                        </a:rPr>
                        <a:t>Train</a:t>
                      </a:r>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D4246"/>
                    </a:solidFill>
                  </a:tcPr>
                </a:tc>
                <a:tc hMerge="1"/>
                <a:tc gridSpan="2">
                  <a:txBody>
                    <a:bodyPr/>
                    <a:lstStyle/>
                    <a:p>
                      <a:pPr indent="0" lvl="0" marL="0" marR="0" rtl="0" algn="ctr">
                        <a:spcBef>
                          <a:spcPts val="0"/>
                        </a:spcBef>
                        <a:spcAft>
                          <a:spcPts val="0"/>
                        </a:spcAft>
                        <a:buNone/>
                      </a:pPr>
                      <a:r>
                        <a:rPr b="1" lang="en-US" sz="1600" u="none" cap="none" strike="noStrike">
                          <a:solidFill>
                            <a:schemeClr val="lt1"/>
                          </a:solidFill>
                        </a:rPr>
                        <a:t>Test</a:t>
                      </a:r>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D4246"/>
                    </a:solidFill>
                  </a:tcPr>
                </a:tc>
                <a:tc hMerge="1"/>
              </a:tr>
              <a:tr h="198200">
                <a:tc>
                  <a:txBody>
                    <a:bodyPr/>
                    <a:lstStyle/>
                    <a:p>
                      <a:pPr indent="0" lvl="0" marL="0" marR="0" rtl="0" algn="ctr">
                        <a:spcBef>
                          <a:spcPts val="0"/>
                        </a:spcBef>
                        <a:spcAft>
                          <a:spcPts val="0"/>
                        </a:spcAft>
                        <a:buNone/>
                      </a:pPr>
                      <a:r>
                        <a:rPr b="1" lang="en-US" sz="1600" u="none" cap="none" strike="noStrike">
                          <a:solidFill>
                            <a:schemeClr val="lt1"/>
                          </a:solidFill>
                        </a:rPr>
                        <a:t>Precision</a:t>
                      </a:r>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AUC</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Precision</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D4246"/>
                    </a:solidFill>
                  </a:tcPr>
                </a:tc>
                <a:tc>
                  <a:txBody>
                    <a:bodyPr/>
                    <a:lstStyle/>
                    <a:p>
                      <a:pPr indent="0" lvl="0" marL="0" marR="0" rtl="0" algn="ctr">
                        <a:spcBef>
                          <a:spcPts val="0"/>
                        </a:spcBef>
                        <a:spcAft>
                          <a:spcPts val="0"/>
                        </a:spcAft>
                        <a:buNone/>
                      </a:pPr>
                      <a:r>
                        <a:rPr b="1" lang="en-US" sz="1600" u="none" cap="none" strike="noStrike">
                          <a:solidFill>
                            <a:schemeClr val="lt1"/>
                          </a:solidFill>
                        </a:rPr>
                        <a:t>AUC</a:t>
                      </a:r>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D4246"/>
                    </a:solidFill>
                  </a:tcPr>
                </a:tc>
              </a:tr>
              <a:tr h="198200">
                <a:tc>
                  <a:txBody>
                    <a:bodyPr/>
                    <a:lstStyle/>
                    <a:p>
                      <a:pPr indent="0" lvl="0" marL="0" marR="0" rtl="0" algn="ctr">
                        <a:spcBef>
                          <a:spcPts val="0"/>
                        </a:spcBef>
                        <a:spcAft>
                          <a:spcPts val="0"/>
                        </a:spcAft>
                        <a:buNone/>
                      </a:pPr>
                      <a:r>
                        <a:rPr b="1" lang="en-US" sz="1600" u="none" cap="none" strike="noStrike">
                          <a:solidFill>
                            <a:schemeClr val="dk1"/>
                          </a:solidFill>
                        </a:rPr>
                        <a:t>1.000</a:t>
                      </a:r>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rgbClr val="F0C814"/>
                    </a:solidFill>
                  </a:tcPr>
                </a:tc>
                <a:tc>
                  <a:txBody>
                    <a:bodyPr/>
                    <a:lstStyle/>
                    <a:p>
                      <a:pPr indent="0" lvl="0" marL="0" marR="0" rtl="0" algn="ctr">
                        <a:spcBef>
                          <a:spcPts val="0"/>
                        </a:spcBef>
                        <a:spcAft>
                          <a:spcPts val="0"/>
                        </a:spcAft>
                        <a:buNone/>
                      </a:pPr>
                      <a:r>
                        <a:rPr b="1" lang="en-US" sz="1600" u="none" cap="none" strike="noStrike">
                          <a:solidFill>
                            <a:schemeClr val="dk1"/>
                          </a:solidFill>
                        </a:rPr>
                        <a:t>1.000</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rgbClr val="F0C814"/>
                    </a:solidFill>
                  </a:tcPr>
                </a:tc>
                <a:tc>
                  <a:txBody>
                    <a:bodyPr/>
                    <a:lstStyle/>
                    <a:p>
                      <a:pPr indent="0" lvl="0" marL="0" marR="0" rtl="0" algn="ctr">
                        <a:spcBef>
                          <a:spcPts val="0"/>
                        </a:spcBef>
                        <a:spcAft>
                          <a:spcPts val="0"/>
                        </a:spcAft>
                        <a:buNone/>
                      </a:pPr>
                      <a:r>
                        <a:rPr b="1" lang="en-US" sz="1600" u="none" cap="none" strike="noStrike">
                          <a:solidFill>
                            <a:schemeClr val="dk1"/>
                          </a:solidFill>
                        </a:rPr>
                        <a:t>0.926</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solidFill>
                      <a:srgbClr val="F0C814"/>
                    </a:solidFill>
                  </a:tcPr>
                </a:tc>
                <a:tc>
                  <a:txBody>
                    <a:bodyPr/>
                    <a:lstStyle/>
                    <a:p>
                      <a:pPr indent="0" lvl="0" marL="0" marR="0" rtl="0" algn="ctr">
                        <a:spcBef>
                          <a:spcPts val="0"/>
                        </a:spcBef>
                        <a:spcAft>
                          <a:spcPts val="0"/>
                        </a:spcAft>
                        <a:buNone/>
                      </a:pPr>
                      <a:r>
                        <a:rPr b="1" lang="en-US" sz="1600" u="none" cap="none" strike="noStrike">
                          <a:solidFill>
                            <a:schemeClr val="dk1"/>
                          </a:solidFill>
                        </a:rPr>
                        <a:t>0.998</a:t>
                      </a:r>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solidFill>
                      <a:srgbClr val="F0C814"/>
                    </a:solidFill>
                  </a:tcPr>
                </a:tc>
              </a:tr>
            </a:tbl>
          </a:graphicData>
        </a:graphic>
      </p:graphicFrame>
      <p:graphicFrame>
        <p:nvGraphicFramePr>
          <p:cNvPr id="1049" name="Google Shape;1049;p18"/>
          <p:cNvGraphicFramePr/>
          <p:nvPr/>
        </p:nvGraphicFramePr>
        <p:xfrm>
          <a:off x="1548511" y="5170916"/>
          <a:ext cx="3000000" cy="3000000"/>
        </p:xfrm>
        <a:graphic>
          <a:graphicData uri="http://schemas.openxmlformats.org/drawingml/2006/table">
            <a:tbl>
              <a:tblPr bandRow="1" firstRow="1">
                <a:noFill/>
                <a:tableStyleId>{23FDA3E5-FBBD-4D84-A5B5-F3F2E1A21293}</a:tableStyleId>
              </a:tblPr>
              <a:tblGrid>
                <a:gridCol w="963350"/>
                <a:gridCol w="963350"/>
                <a:gridCol w="963350"/>
                <a:gridCol w="963350"/>
              </a:tblGrid>
              <a:tr h="198200">
                <a:tc>
                  <a:txBody>
                    <a:bodyPr/>
                    <a:lstStyle/>
                    <a:p>
                      <a:pPr indent="0" lvl="0" marL="0" marR="0" rtl="0" algn="ctr">
                        <a:spcBef>
                          <a:spcPts val="0"/>
                        </a:spcBef>
                        <a:spcAft>
                          <a:spcPts val="0"/>
                        </a:spcAft>
                        <a:buNone/>
                      </a:pPr>
                      <a:r>
                        <a:rPr b="1" lang="en-US" sz="1600" u="none" cap="none" strike="noStrike">
                          <a:solidFill>
                            <a:schemeClr val="dk1"/>
                          </a:solidFill>
                        </a:rPr>
                        <a:t>1.000</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C814"/>
                    </a:solidFill>
                  </a:tcPr>
                </a:tc>
                <a:tc>
                  <a:txBody>
                    <a:bodyPr/>
                    <a:lstStyle/>
                    <a:p>
                      <a:pPr indent="0" lvl="0" marL="0" marR="0" rtl="0" algn="ctr">
                        <a:spcBef>
                          <a:spcPts val="0"/>
                        </a:spcBef>
                        <a:spcAft>
                          <a:spcPts val="0"/>
                        </a:spcAft>
                        <a:buNone/>
                      </a:pPr>
                      <a:r>
                        <a:rPr b="1" lang="en-US" sz="1600" u="none" cap="none" strike="noStrike">
                          <a:solidFill>
                            <a:schemeClr val="dk1"/>
                          </a:solidFill>
                        </a:rPr>
                        <a:t>1.000</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C814"/>
                    </a:solidFill>
                  </a:tcPr>
                </a:tc>
                <a:tc>
                  <a:txBody>
                    <a:bodyPr/>
                    <a:lstStyle/>
                    <a:p>
                      <a:pPr indent="0" lvl="0" marL="0" marR="0" rtl="0" algn="ctr">
                        <a:spcBef>
                          <a:spcPts val="0"/>
                        </a:spcBef>
                        <a:spcAft>
                          <a:spcPts val="0"/>
                        </a:spcAft>
                        <a:buNone/>
                      </a:pPr>
                      <a:r>
                        <a:rPr b="1" lang="en-US" sz="1600" u="none" cap="none" strike="noStrike">
                          <a:solidFill>
                            <a:schemeClr val="dk1"/>
                          </a:solidFill>
                        </a:rPr>
                        <a:t>0.953</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C814"/>
                    </a:solidFill>
                  </a:tcPr>
                </a:tc>
                <a:tc>
                  <a:txBody>
                    <a:bodyPr/>
                    <a:lstStyle/>
                    <a:p>
                      <a:pPr indent="0" lvl="0" marL="0" marR="0" rtl="0" algn="ctr">
                        <a:spcBef>
                          <a:spcPts val="0"/>
                        </a:spcBef>
                        <a:spcAft>
                          <a:spcPts val="0"/>
                        </a:spcAft>
                        <a:buNone/>
                      </a:pPr>
                      <a:r>
                        <a:rPr b="1" lang="en-US" sz="1600" u="none" cap="none" strike="noStrike">
                          <a:solidFill>
                            <a:schemeClr val="dk1"/>
                          </a:solidFill>
                        </a:rPr>
                        <a:t>0.998</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C814"/>
                    </a:solidFill>
                  </a:tcPr>
                </a:tc>
              </a:tr>
            </a:tbl>
          </a:graphicData>
        </a:graphic>
      </p:graphicFrame>
      <p:cxnSp>
        <p:nvCxnSpPr>
          <p:cNvPr id="1050" name="Google Shape;1050;p18"/>
          <p:cNvCxnSpPr/>
          <p:nvPr/>
        </p:nvCxnSpPr>
        <p:spPr>
          <a:xfrm>
            <a:off x="3475229" y="2651469"/>
            <a:ext cx="0" cy="2394141"/>
          </a:xfrm>
          <a:prstGeom prst="straightConnector1">
            <a:avLst/>
          </a:prstGeom>
          <a:noFill/>
          <a:ln cap="flat" cmpd="sng" w="57150">
            <a:solidFill>
              <a:srgbClr val="FF0000"/>
            </a:solidFill>
            <a:prstDash val="solid"/>
            <a:miter lim="800000"/>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pic>
        <p:nvPicPr>
          <p:cNvPr id="1055" name="Google Shape;1055;p19"/>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1056" name="Google Shape;1056;p19"/>
          <p:cNvPicPr preferRelativeResize="0"/>
          <p:nvPr/>
        </p:nvPicPr>
        <p:blipFill rotWithShape="1">
          <a:blip r:embed="rId3">
            <a:alphaModFix/>
          </a:blip>
          <a:srcRect b="0" l="0" r="0" t="0"/>
          <a:stretch/>
        </p:blipFill>
        <p:spPr>
          <a:xfrm rot="-5400000">
            <a:off x="-620779" y="3163677"/>
            <a:ext cx="530600" cy="530600"/>
          </a:xfrm>
          <a:prstGeom prst="rect">
            <a:avLst/>
          </a:prstGeom>
          <a:noFill/>
          <a:ln>
            <a:noFill/>
          </a:ln>
        </p:spPr>
      </p:pic>
      <p:sp>
        <p:nvSpPr>
          <p:cNvPr id="1057" name="Google Shape;1057;p19"/>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1058" name="Google Shape;1058;p19"/>
          <p:cNvSpPr/>
          <p:nvPr/>
        </p:nvSpPr>
        <p:spPr>
          <a:xfrm>
            <a:off x="6240262" y="1974671"/>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1059" name="Google Shape;1059;p19"/>
          <p:cNvPicPr preferRelativeResize="0"/>
          <p:nvPr/>
        </p:nvPicPr>
        <p:blipFill rotWithShape="1">
          <a:blip r:embed="rId3">
            <a:alphaModFix/>
          </a:blip>
          <a:srcRect b="0" l="0" r="0" t="0"/>
          <a:stretch/>
        </p:blipFill>
        <p:spPr>
          <a:xfrm rot="-5400000">
            <a:off x="-614151" y="3163676"/>
            <a:ext cx="530600" cy="530600"/>
          </a:xfrm>
          <a:prstGeom prst="rect">
            <a:avLst/>
          </a:prstGeom>
          <a:noFill/>
          <a:ln>
            <a:noFill/>
          </a:ln>
        </p:spPr>
      </p:pic>
      <p:pic>
        <p:nvPicPr>
          <p:cNvPr id="1060" name="Google Shape;1060;p19"/>
          <p:cNvPicPr preferRelativeResize="0"/>
          <p:nvPr/>
        </p:nvPicPr>
        <p:blipFill rotWithShape="1">
          <a:blip r:embed="rId3">
            <a:alphaModFix/>
          </a:blip>
          <a:srcRect b="0" l="0" r="0" t="0"/>
          <a:stretch/>
        </p:blipFill>
        <p:spPr>
          <a:xfrm rot="-5400000">
            <a:off x="-1118081" y="3163677"/>
            <a:ext cx="530600" cy="530600"/>
          </a:xfrm>
          <a:prstGeom prst="rect">
            <a:avLst/>
          </a:prstGeom>
          <a:noFill/>
          <a:ln>
            <a:noFill/>
          </a:ln>
        </p:spPr>
      </p:pic>
      <p:pic>
        <p:nvPicPr>
          <p:cNvPr id="1061" name="Google Shape;1061;p19"/>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1062" name="Google Shape;1062;p19"/>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1063" name="Google Shape;1063;p19"/>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1064" name="Google Shape;1064;p19"/>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1065" name="Google Shape;1065;p19"/>
          <p:cNvPicPr preferRelativeResize="0"/>
          <p:nvPr/>
        </p:nvPicPr>
        <p:blipFill rotWithShape="1">
          <a:blip r:embed="rId3">
            <a:alphaModFix/>
          </a:blip>
          <a:srcRect b="0" l="0" r="0" t="0"/>
          <a:stretch/>
        </p:blipFill>
        <p:spPr>
          <a:xfrm rot="-5400000">
            <a:off x="-577676" y="3163677"/>
            <a:ext cx="530600" cy="530600"/>
          </a:xfrm>
          <a:prstGeom prst="rect">
            <a:avLst/>
          </a:prstGeom>
          <a:noFill/>
          <a:ln>
            <a:noFill/>
          </a:ln>
        </p:spPr>
      </p:pic>
      <p:pic>
        <p:nvPicPr>
          <p:cNvPr id="1066" name="Google Shape;1066;p19"/>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1067" name="Google Shape;1067;p19"/>
          <p:cNvPicPr preferRelativeResize="0"/>
          <p:nvPr/>
        </p:nvPicPr>
        <p:blipFill rotWithShape="1">
          <a:blip r:embed="rId3">
            <a:alphaModFix/>
          </a:blip>
          <a:srcRect b="0" l="0" r="0" t="0"/>
          <a:stretch/>
        </p:blipFill>
        <p:spPr>
          <a:xfrm rot="-5400000">
            <a:off x="-438304" y="3163677"/>
            <a:ext cx="530600" cy="530600"/>
          </a:xfrm>
          <a:prstGeom prst="rect">
            <a:avLst/>
          </a:prstGeom>
          <a:noFill/>
          <a:ln>
            <a:noFill/>
          </a:ln>
        </p:spPr>
      </p:pic>
      <p:pic>
        <p:nvPicPr>
          <p:cNvPr id="1068" name="Google Shape;1068;p19"/>
          <p:cNvPicPr preferRelativeResize="0"/>
          <p:nvPr/>
        </p:nvPicPr>
        <p:blipFill rotWithShape="1">
          <a:blip r:embed="rId3">
            <a:alphaModFix/>
          </a:blip>
          <a:srcRect b="0" l="0" r="0" t="0"/>
          <a:stretch/>
        </p:blipFill>
        <p:spPr>
          <a:xfrm rot="-5400000">
            <a:off x="-1139146" y="3163677"/>
            <a:ext cx="530600" cy="530600"/>
          </a:xfrm>
          <a:prstGeom prst="rect">
            <a:avLst/>
          </a:prstGeom>
          <a:noFill/>
          <a:ln>
            <a:noFill/>
          </a:ln>
        </p:spPr>
      </p:pic>
      <p:grpSp>
        <p:nvGrpSpPr>
          <p:cNvPr id="1069" name="Google Shape;1069;p19"/>
          <p:cNvGrpSpPr/>
          <p:nvPr/>
        </p:nvGrpSpPr>
        <p:grpSpPr>
          <a:xfrm>
            <a:off x="28572" y="-839"/>
            <a:ext cx="12192000" cy="6857999"/>
            <a:chOff x="-6809096" y="-124"/>
            <a:chExt cx="12192000" cy="6858000"/>
          </a:xfrm>
        </p:grpSpPr>
        <p:sp>
          <p:nvSpPr>
            <p:cNvPr id="1070" name="Google Shape;1070;p19"/>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071" name="Google Shape;1071;p19"/>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72" name="Google Shape;1072;p19"/>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grpSp>
        <p:nvGrpSpPr>
          <p:cNvPr id="1073" name="Google Shape;1073;p19"/>
          <p:cNvGrpSpPr/>
          <p:nvPr/>
        </p:nvGrpSpPr>
        <p:grpSpPr>
          <a:xfrm>
            <a:off x="-11959427" y="-839"/>
            <a:ext cx="12232112" cy="6857999"/>
            <a:chOff x="-8778960" y="1501"/>
            <a:chExt cx="12232112" cy="6858000"/>
          </a:xfrm>
        </p:grpSpPr>
        <p:grpSp>
          <p:nvGrpSpPr>
            <p:cNvPr id="1074" name="Google Shape;1074;p19"/>
            <p:cNvGrpSpPr/>
            <p:nvPr/>
          </p:nvGrpSpPr>
          <p:grpSpPr>
            <a:xfrm>
              <a:off x="-8778960" y="1501"/>
              <a:ext cx="12192000" cy="6858000"/>
              <a:chOff x="-6809096" y="-124"/>
              <a:chExt cx="12192000" cy="6858000"/>
            </a:xfrm>
          </p:grpSpPr>
          <p:sp>
            <p:nvSpPr>
              <p:cNvPr id="1075" name="Google Shape;1075;p19"/>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076" name="Google Shape;1076;p19"/>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77" name="Google Shape;1077;p19"/>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078" name="Google Shape;1078;p19"/>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1079" name="Google Shape;1079;p19"/>
          <p:cNvSpPr txBox="1"/>
          <p:nvPr/>
        </p:nvSpPr>
        <p:spPr>
          <a:xfrm rot="-5400000">
            <a:off x="9769353" y="2412942"/>
            <a:ext cx="4311095"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sp>
        <p:nvSpPr>
          <p:cNvPr id="1080" name="Google Shape;1080;p19"/>
          <p:cNvSpPr/>
          <p:nvPr/>
        </p:nvSpPr>
        <p:spPr>
          <a:xfrm>
            <a:off x="794656" y="437852"/>
            <a:ext cx="713997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456470"/>
                </a:solidFill>
                <a:latin typeface="Calibri"/>
                <a:ea typeface="Calibri"/>
                <a:cs typeface="Calibri"/>
                <a:sym typeface="Calibri"/>
              </a:rPr>
              <a:t>Hyperparameter Tuning &amp; Feature Selection </a:t>
            </a:r>
            <a:endParaRPr sz="2800">
              <a:solidFill>
                <a:srgbClr val="456470"/>
              </a:solidFill>
              <a:latin typeface="Calibri"/>
              <a:ea typeface="Calibri"/>
              <a:cs typeface="Calibri"/>
              <a:sym typeface="Calibri"/>
            </a:endParaRPr>
          </a:p>
        </p:txBody>
      </p:sp>
      <p:sp>
        <p:nvSpPr>
          <p:cNvPr id="1081" name="Google Shape;1081;p19"/>
          <p:cNvSpPr txBox="1"/>
          <p:nvPr/>
        </p:nvSpPr>
        <p:spPr>
          <a:xfrm>
            <a:off x="882075" y="1275262"/>
            <a:ext cx="3047651" cy="270843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Arial"/>
                <a:ea typeface="Arial"/>
                <a:cs typeface="Arial"/>
                <a:sym typeface="Arial"/>
              </a:rPr>
              <a:t>Best Parameter:</a:t>
            </a:r>
            <a:endParaRPr/>
          </a:p>
          <a:p>
            <a:pPr indent="-342900" lvl="0" marL="342900" marR="0" rtl="0" algn="l">
              <a:spcBef>
                <a:spcPts val="600"/>
              </a:spcBef>
              <a:spcAft>
                <a:spcPts val="0"/>
              </a:spcAft>
              <a:buClr>
                <a:srgbClr val="000000"/>
              </a:buClr>
              <a:buSzPts val="2000"/>
              <a:buFont typeface="Arial"/>
              <a:buChar char="•"/>
            </a:pPr>
            <a:r>
              <a:rPr lang="en-US" sz="2000">
                <a:solidFill>
                  <a:srgbClr val="000000"/>
                </a:solidFill>
                <a:latin typeface="Arial"/>
                <a:ea typeface="Arial"/>
                <a:cs typeface="Arial"/>
                <a:sym typeface="Arial"/>
              </a:rPr>
              <a:t>n_estimators : 1800</a:t>
            </a:r>
            <a:endParaRPr/>
          </a:p>
          <a:p>
            <a:pPr indent="-342900" lvl="0" marL="342900" marR="0" rtl="0" algn="l">
              <a:spcBef>
                <a:spcPts val="600"/>
              </a:spcBef>
              <a:spcAft>
                <a:spcPts val="0"/>
              </a:spcAft>
              <a:buClr>
                <a:srgbClr val="000000"/>
              </a:buClr>
              <a:buSzPts val="2000"/>
              <a:buFont typeface="Arial"/>
              <a:buChar char="•"/>
            </a:pPr>
            <a:r>
              <a:rPr lang="en-US" sz="2000">
                <a:solidFill>
                  <a:srgbClr val="000000"/>
                </a:solidFill>
                <a:latin typeface="Arial"/>
                <a:ea typeface="Arial"/>
                <a:cs typeface="Arial"/>
                <a:sym typeface="Arial"/>
              </a:rPr>
              <a:t>min_samples_split : 2</a:t>
            </a:r>
            <a:endParaRPr/>
          </a:p>
          <a:p>
            <a:pPr indent="-342900" lvl="0" marL="342900" marR="0" rtl="0" algn="l">
              <a:spcBef>
                <a:spcPts val="600"/>
              </a:spcBef>
              <a:spcAft>
                <a:spcPts val="0"/>
              </a:spcAft>
              <a:buClr>
                <a:srgbClr val="000000"/>
              </a:buClr>
              <a:buSzPts val="2000"/>
              <a:buFont typeface="Arial"/>
              <a:buChar char="•"/>
            </a:pPr>
            <a:r>
              <a:rPr lang="en-US" sz="2000">
                <a:solidFill>
                  <a:srgbClr val="000000"/>
                </a:solidFill>
                <a:latin typeface="Arial"/>
                <a:ea typeface="Arial"/>
                <a:cs typeface="Arial"/>
                <a:sym typeface="Arial"/>
              </a:rPr>
              <a:t>min_samples_leaf : 1</a:t>
            </a:r>
            <a:endParaRPr/>
          </a:p>
          <a:p>
            <a:pPr indent="-342900" lvl="0" marL="342900" marR="0" rtl="0" algn="l">
              <a:spcBef>
                <a:spcPts val="600"/>
              </a:spcBef>
              <a:spcAft>
                <a:spcPts val="0"/>
              </a:spcAft>
              <a:buClr>
                <a:srgbClr val="000000"/>
              </a:buClr>
              <a:buSzPts val="2000"/>
              <a:buFont typeface="Arial"/>
              <a:buChar char="•"/>
            </a:pPr>
            <a:r>
              <a:rPr lang="en-US" sz="2000">
                <a:solidFill>
                  <a:srgbClr val="000000"/>
                </a:solidFill>
                <a:latin typeface="Arial"/>
                <a:ea typeface="Arial"/>
                <a:cs typeface="Arial"/>
                <a:sym typeface="Arial"/>
              </a:rPr>
              <a:t>max_features : auto</a:t>
            </a:r>
            <a:endParaRPr/>
          </a:p>
          <a:p>
            <a:pPr indent="-342900" lvl="0" marL="342900" marR="0" rtl="0" algn="l">
              <a:spcBef>
                <a:spcPts val="600"/>
              </a:spcBef>
              <a:spcAft>
                <a:spcPts val="0"/>
              </a:spcAft>
              <a:buClr>
                <a:srgbClr val="000000"/>
              </a:buClr>
              <a:buSzPts val="2000"/>
              <a:buFont typeface="Arial"/>
              <a:buChar char="•"/>
            </a:pPr>
            <a:r>
              <a:rPr lang="en-US" sz="2000">
                <a:solidFill>
                  <a:srgbClr val="000000"/>
                </a:solidFill>
                <a:latin typeface="Arial"/>
                <a:ea typeface="Arial"/>
                <a:cs typeface="Arial"/>
                <a:sym typeface="Arial"/>
              </a:rPr>
              <a:t>max_depth : 600</a:t>
            </a:r>
            <a:endParaRPr/>
          </a:p>
          <a:p>
            <a:pPr indent="-342900" lvl="0" marL="342900" marR="0" rtl="0" algn="l">
              <a:spcBef>
                <a:spcPts val="600"/>
              </a:spcBef>
              <a:spcAft>
                <a:spcPts val="0"/>
              </a:spcAft>
              <a:buClr>
                <a:srgbClr val="000000"/>
              </a:buClr>
              <a:buSzPts val="2000"/>
              <a:buFont typeface="Arial"/>
              <a:buChar char="•"/>
            </a:pPr>
            <a:r>
              <a:rPr lang="en-US" sz="2000">
                <a:solidFill>
                  <a:srgbClr val="000000"/>
                </a:solidFill>
                <a:latin typeface="Arial"/>
                <a:ea typeface="Arial"/>
                <a:cs typeface="Arial"/>
                <a:sym typeface="Arial"/>
              </a:rPr>
              <a:t>bootstrap : False</a:t>
            </a:r>
            <a:endParaRPr/>
          </a:p>
        </p:txBody>
      </p:sp>
      <p:sp>
        <p:nvSpPr>
          <p:cNvPr id="1082" name="Google Shape;1082;p19"/>
          <p:cNvSpPr txBox="1"/>
          <p:nvPr/>
        </p:nvSpPr>
        <p:spPr>
          <a:xfrm>
            <a:off x="4775260" y="1233231"/>
            <a:ext cx="2808517"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dk1"/>
                </a:solidFill>
                <a:latin typeface="Twentieth Century"/>
                <a:ea typeface="Twentieth Century"/>
                <a:cs typeface="Twentieth Century"/>
                <a:sym typeface="Twentieth Century"/>
              </a:rPr>
              <a:t>Feature Selection</a:t>
            </a:r>
            <a:endParaRPr/>
          </a:p>
        </p:txBody>
      </p:sp>
      <p:sp>
        <p:nvSpPr>
          <p:cNvPr id="1083" name="Google Shape;1083;p19"/>
          <p:cNvSpPr txBox="1"/>
          <p:nvPr/>
        </p:nvSpPr>
        <p:spPr>
          <a:xfrm>
            <a:off x="4692288" y="2946734"/>
            <a:ext cx="5828790" cy="14003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Kita akan menghapus fitur-fitur yang redundant dan berpotensi mengakibatkan multikolinieritas.</a:t>
            </a:r>
            <a:endParaRPr/>
          </a:p>
          <a:p>
            <a:pPr indent="0" lvl="0" marL="0" marR="0" rtl="0" algn="l">
              <a:spcBef>
                <a:spcPts val="600"/>
              </a:spcBef>
              <a:spcAft>
                <a:spcPts val="0"/>
              </a:spcAft>
              <a:buNone/>
            </a:pPr>
            <a:r>
              <a:rPr lang="en-US" sz="2000">
                <a:solidFill>
                  <a:schemeClr val="dk1"/>
                </a:solidFill>
                <a:latin typeface="Twentieth Century"/>
                <a:ea typeface="Twentieth Century"/>
                <a:cs typeface="Twentieth Century"/>
                <a:sym typeface="Twentieth Century"/>
              </a:rPr>
              <a:t>Kolom yang dihapus: contact_cellular &amp; poutcome_unknown</a:t>
            </a:r>
            <a:endParaRPr/>
          </a:p>
        </p:txBody>
      </p:sp>
      <p:pic>
        <p:nvPicPr>
          <p:cNvPr id="1084" name="Google Shape;1084;p19"/>
          <p:cNvPicPr preferRelativeResize="0"/>
          <p:nvPr/>
        </p:nvPicPr>
        <p:blipFill rotWithShape="1">
          <a:blip r:embed="rId4">
            <a:alphaModFix/>
          </a:blip>
          <a:srcRect b="0" l="0" r="0" t="0"/>
          <a:stretch/>
        </p:blipFill>
        <p:spPr>
          <a:xfrm>
            <a:off x="4808960" y="1899333"/>
            <a:ext cx="5665167" cy="82298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
          <p:cNvPicPr preferRelativeResize="0"/>
          <p:nvPr/>
        </p:nvPicPr>
        <p:blipFill rotWithShape="1">
          <a:blip r:embed="rId3">
            <a:alphaModFix/>
          </a:blip>
          <a:srcRect b="0" l="0" r="0" t="0"/>
          <a:stretch/>
        </p:blipFill>
        <p:spPr>
          <a:xfrm rot="-5400000">
            <a:off x="376850" y="3163677"/>
            <a:ext cx="530600" cy="530600"/>
          </a:xfrm>
          <a:prstGeom prst="rect">
            <a:avLst/>
          </a:prstGeom>
          <a:noFill/>
          <a:ln>
            <a:noFill/>
          </a:ln>
        </p:spPr>
      </p:pic>
      <p:sp>
        <p:nvSpPr>
          <p:cNvPr id="134" name="Google Shape;134;p2"/>
          <p:cNvSpPr/>
          <p:nvPr/>
        </p:nvSpPr>
        <p:spPr>
          <a:xfrm>
            <a:off x="5678904" y="1589640"/>
            <a:ext cx="5519427" cy="144655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4400" u="none" cap="none" strike="noStrike">
                <a:solidFill>
                  <a:srgbClr val="20414C"/>
                </a:solidFill>
                <a:latin typeface="Calibri"/>
                <a:ea typeface="Calibri"/>
                <a:cs typeface="Calibri"/>
                <a:sym typeface="Calibri"/>
              </a:rPr>
              <a:t>Table Of</a:t>
            </a:r>
            <a:endParaRPr/>
          </a:p>
          <a:p>
            <a:pPr indent="0" lvl="0" marL="0" marR="0" rtl="0" algn="r">
              <a:spcBef>
                <a:spcPts val="0"/>
              </a:spcBef>
              <a:spcAft>
                <a:spcPts val="0"/>
              </a:spcAft>
              <a:buNone/>
            </a:pPr>
            <a:r>
              <a:rPr b="1" i="0" lang="en-US" sz="4400" u="none" cap="none" strike="noStrike">
                <a:solidFill>
                  <a:srgbClr val="20414C"/>
                </a:solidFill>
                <a:latin typeface="Calibri"/>
                <a:ea typeface="Calibri"/>
                <a:cs typeface="Calibri"/>
                <a:sym typeface="Calibri"/>
              </a:rPr>
              <a:t>Contents</a:t>
            </a:r>
            <a:endParaRPr/>
          </a:p>
        </p:txBody>
      </p:sp>
      <p:grpSp>
        <p:nvGrpSpPr>
          <p:cNvPr id="135" name="Google Shape;135;p2"/>
          <p:cNvGrpSpPr/>
          <p:nvPr/>
        </p:nvGrpSpPr>
        <p:grpSpPr>
          <a:xfrm rot="5400000">
            <a:off x="-2687527" y="-4322871"/>
            <a:ext cx="12233057" cy="6857999"/>
            <a:chOff x="-8778960" y="1501"/>
            <a:chExt cx="12233057" cy="6858000"/>
          </a:xfrm>
        </p:grpSpPr>
        <p:grpSp>
          <p:nvGrpSpPr>
            <p:cNvPr id="136" name="Google Shape;136;p2"/>
            <p:cNvGrpSpPr/>
            <p:nvPr/>
          </p:nvGrpSpPr>
          <p:grpSpPr>
            <a:xfrm>
              <a:off x="-8778960" y="1501"/>
              <a:ext cx="12192000" cy="6858000"/>
              <a:chOff x="-6809096" y="-124"/>
              <a:chExt cx="12192000" cy="6858000"/>
            </a:xfrm>
          </p:grpSpPr>
          <p:sp>
            <p:nvSpPr>
              <p:cNvPr id="137" name="Google Shape;137;p2"/>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sp>
            <p:nvSpPr>
              <p:cNvPr id="138" name="Google Shape;138;p2"/>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9" name="Google Shape;139;p2"/>
              <p:cNvPicPr preferRelativeResize="0"/>
              <p:nvPr/>
            </p:nvPicPr>
            <p:blipFill rotWithShape="1">
              <a:blip r:embed="rId4">
                <a:alphaModFix/>
              </a:blip>
              <a:srcRect b="0" l="0" r="0" t="0"/>
              <a:stretch/>
            </p:blipFill>
            <p:spPr>
              <a:xfrm rot="-5400000">
                <a:off x="4164166" y="2395138"/>
                <a:ext cx="530601" cy="530600"/>
              </a:xfrm>
              <a:prstGeom prst="rect">
                <a:avLst/>
              </a:prstGeom>
              <a:noFill/>
              <a:ln>
                <a:noFill/>
              </a:ln>
            </p:spPr>
          </p:pic>
        </p:grpSp>
        <p:sp>
          <p:nvSpPr>
            <p:cNvPr id="140" name="Google Shape;140;p2"/>
            <p:cNvSpPr txBox="1"/>
            <p:nvPr/>
          </p:nvSpPr>
          <p:spPr>
            <a:xfrm rot="-5400000">
              <a:off x="893768" y="2249394"/>
              <a:ext cx="4289660" cy="830997"/>
            </a:xfrm>
            <a:prstGeom prst="rect">
              <a:avLst/>
            </a:prstGeom>
            <a:solidFill>
              <a:srgbClr val="F0C81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and Recommendations</a:t>
              </a:r>
              <a:endParaRPr/>
            </a:p>
          </p:txBody>
        </p:sp>
      </p:grpSp>
      <p:grpSp>
        <p:nvGrpSpPr>
          <p:cNvPr id="141" name="Google Shape;141;p2"/>
          <p:cNvGrpSpPr/>
          <p:nvPr/>
        </p:nvGrpSpPr>
        <p:grpSpPr>
          <a:xfrm rot="5400000">
            <a:off x="-2658740" y="-5148956"/>
            <a:ext cx="12192000" cy="6857999"/>
            <a:chOff x="-8778960" y="1501"/>
            <a:chExt cx="12192000" cy="6858000"/>
          </a:xfrm>
        </p:grpSpPr>
        <p:grpSp>
          <p:nvGrpSpPr>
            <p:cNvPr id="142" name="Google Shape;142;p2"/>
            <p:cNvGrpSpPr/>
            <p:nvPr/>
          </p:nvGrpSpPr>
          <p:grpSpPr>
            <a:xfrm>
              <a:off x="-8778960" y="1501"/>
              <a:ext cx="12192000" cy="6858000"/>
              <a:chOff x="-6809096" y="-124"/>
              <a:chExt cx="12192000" cy="6858000"/>
            </a:xfrm>
          </p:grpSpPr>
          <p:sp>
            <p:nvSpPr>
              <p:cNvPr id="143" name="Google Shape;143;p2"/>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sp>
            <p:nvSpPr>
              <p:cNvPr id="144" name="Google Shape;144;p2"/>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5" name="Google Shape;145;p2"/>
              <p:cNvPicPr preferRelativeResize="0"/>
              <p:nvPr/>
            </p:nvPicPr>
            <p:blipFill rotWithShape="1">
              <a:blip r:embed="rId5">
                <a:alphaModFix/>
              </a:blip>
              <a:srcRect b="0" l="0" r="0" t="0"/>
              <a:stretch/>
            </p:blipFill>
            <p:spPr>
              <a:xfrm rot="-5400000">
                <a:off x="4224325" y="2395137"/>
                <a:ext cx="530601" cy="530600"/>
              </a:xfrm>
              <a:prstGeom prst="rect">
                <a:avLst/>
              </a:prstGeom>
              <a:noFill/>
              <a:ln>
                <a:noFill/>
              </a:ln>
            </p:spPr>
          </p:pic>
        </p:grpSp>
        <p:sp>
          <p:nvSpPr>
            <p:cNvPr id="146" name="Google Shape;146;p2"/>
            <p:cNvSpPr txBox="1"/>
            <p:nvPr/>
          </p:nvSpPr>
          <p:spPr>
            <a:xfrm rot="-5400000">
              <a:off x="990393" y="2415282"/>
              <a:ext cx="4311096" cy="477054"/>
            </a:xfrm>
            <a:prstGeom prst="rect">
              <a:avLst/>
            </a:prstGeom>
            <a:solidFill>
              <a:srgbClr val="393D4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solidFill>
                    <a:schemeClr val="lt1"/>
                  </a:solidFill>
                  <a:latin typeface="Calibri"/>
                  <a:ea typeface="Calibri"/>
                  <a:cs typeface="Calibri"/>
                  <a:sym typeface="Calibri"/>
                </a:rPr>
                <a:t>Modeling and Evaluation</a:t>
              </a:r>
              <a:endParaRPr/>
            </a:p>
          </p:txBody>
        </p:sp>
      </p:grpSp>
      <p:grpSp>
        <p:nvGrpSpPr>
          <p:cNvPr id="147" name="Google Shape;147;p2"/>
          <p:cNvGrpSpPr/>
          <p:nvPr/>
        </p:nvGrpSpPr>
        <p:grpSpPr>
          <a:xfrm rot="5400000">
            <a:off x="-2655723" y="-5667602"/>
            <a:ext cx="12201529" cy="6857999"/>
            <a:chOff x="-8740860" y="1501"/>
            <a:chExt cx="12201529" cy="6858000"/>
          </a:xfrm>
        </p:grpSpPr>
        <p:grpSp>
          <p:nvGrpSpPr>
            <p:cNvPr id="148" name="Google Shape;148;p2"/>
            <p:cNvGrpSpPr/>
            <p:nvPr/>
          </p:nvGrpSpPr>
          <p:grpSpPr>
            <a:xfrm>
              <a:off x="-8740860" y="1501"/>
              <a:ext cx="12192000" cy="6858000"/>
              <a:chOff x="-6770996" y="-124"/>
              <a:chExt cx="12192000" cy="6858000"/>
            </a:xfrm>
          </p:grpSpPr>
          <p:sp>
            <p:nvSpPr>
              <p:cNvPr id="149" name="Google Shape;149;p2"/>
              <p:cNvSpPr/>
              <p:nvPr/>
            </p:nvSpPr>
            <p:spPr>
              <a:xfrm>
                <a:off x="-67709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sp>
            <p:nvSpPr>
              <p:cNvPr id="150" name="Google Shape;150;p2"/>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1" name="Google Shape;151;p2"/>
              <p:cNvPicPr preferRelativeResize="0"/>
              <p:nvPr/>
            </p:nvPicPr>
            <p:blipFill rotWithShape="1">
              <a:blip r:embed="rId6">
                <a:alphaModFix/>
              </a:blip>
              <a:srcRect b="0" l="0" r="0" t="0"/>
              <a:stretch/>
            </p:blipFill>
            <p:spPr>
              <a:xfrm rot="-5400000">
                <a:off x="4224325" y="2395137"/>
                <a:ext cx="530601" cy="530600"/>
              </a:xfrm>
              <a:prstGeom prst="rect">
                <a:avLst/>
              </a:prstGeom>
              <a:noFill/>
              <a:ln>
                <a:noFill/>
              </a:ln>
            </p:spPr>
          </p:pic>
        </p:grpSp>
        <p:sp>
          <p:nvSpPr>
            <p:cNvPr id="152" name="Google Shape;152;p2"/>
            <p:cNvSpPr txBox="1"/>
            <p:nvPr/>
          </p:nvSpPr>
          <p:spPr>
            <a:xfrm rot="-5400000">
              <a:off x="1062191" y="2418844"/>
              <a:ext cx="4319901" cy="477054"/>
            </a:xfrm>
            <a:prstGeom prst="rect">
              <a:avLst/>
            </a:prstGeom>
            <a:solidFill>
              <a:srgbClr val="41707D"/>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solidFill>
                    <a:schemeClr val="lt1"/>
                  </a:solidFill>
                  <a:latin typeface="Calibri"/>
                  <a:ea typeface="Calibri"/>
                  <a:cs typeface="Calibri"/>
                  <a:sym typeface="Calibri"/>
                </a:rPr>
                <a:t>Data Preparation</a:t>
              </a:r>
              <a:endParaRPr/>
            </a:p>
          </p:txBody>
        </p:sp>
      </p:grpSp>
      <p:grpSp>
        <p:nvGrpSpPr>
          <p:cNvPr id="153" name="Google Shape;153;p2"/>
          <p:cNvGrpSpPr/>
          <p:nvPr/>
        </p:nvGrpSpPr>
        <p:grpSpPr>
          <a:xfrm rot="5400000">
            <a:off x="-2655244" y="-6159820"/>
            <a:ext cx="12201528" cy="6857999"/>
            <a:chOff x="-8778960" y="1501"/>
            <a:chExt cx="12201528" cy="6858000"/>
          </a:xfrm>
        </p:grpSpPr>
        <p:grpSp>
          <p:nvGrpSpPr>
            <p:cNvPr id="154" name="Google Shape;154;p2"/>
            <p:cNvGrpSpPr/>
            <p:nvPr/>
          </p:nvGrpSpPr>
          <p:grpSpPr>
            <a:xfrm>
              <a:off x="-8778960" y="1501"/>
              <a:ext cx="12192000" cy="6858000"/>
              <a:chOff x="-6809096" y="-124"/>
              <a:chExt cx="12192000" cy="6858000"/>
            </a:xfrm>
          </p:grpSpPr>
          <p:sp>
            <p:nvSpPr>
              <p:cNvPr id="155" name="Google Shape;155;p2"/>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sp>
            <p:nvSpPr>
              <p:cNvPr id="156" name="Google Shape;156;p2"/>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7" name="Google Shape;157;p2"/>
              <p:cNvPicPr preferRelativeResize="0"/>
              <p:nvPr/>
            </p:nvPicPr>
            <p:blipFill rotWithShape="1">
              <a:blip r:embed="rId7">
                <a:alphaModFix/>
              </a:blip>
              <a:srcRect b="0" l="0" r="0" t="0"/>
              <a:stretch/>
            </p:blipFill>
            <p:spPr>
              <a:xfrm rot="-5400000">
                <a:off x="4224325" y="2395137"/>
                <a:ext cx="530601" cy="530600"/>
              </a:xfrm>
              <a:prstGeom prst="rect">
                <a:avLst/>
              </a:prstGeom>
              <a:noFill/>
              <a:ln>
                <a:noFill/>
              </a:ln>
            </p:spPr>
          </p:pic>
        </p:grpSp>
        <p:sp>
          <p:nvSpPr>
            <p:cNvPr id="158" name="Google Shape;158;p2"/>
            <p:cNvSpPr txBox="1"/>
            <p:nvPr/>
          </p:nvSpPr>
          <p:spPr>
            <a:xfrm rot="-5400000">
              <a:off x="1024367" y="2419409"/>
              <a:ext cx="4319348" cy="477054"/>
            </a:xfrm>
            <a:prstGeom prst="rect">
              <a:avLst/>
            </a:prstGeom>
            <a:solidFill>
              <a:srgbClr val="1F404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solidFill>
                    <a:schemeClr val="lt1"/>
                  </a:solidFill>
                  <a:latin typeface="Calibri"/>
                  <a:ea typeface="Calibri"/>
                  <a:cs typeface="Calibri"/>
                  <a:sym typeface="Calibri"/>
                </a:rPr>
                <a:t>EDA</a:t>
              </a:r>
              <a:endParaRPr/>
            </a:p>
          </p:txBody>
        </p:sp>
      </p:grpSp>
      <p:grpSp>
        <p:nvGrpSpPr>
          <p:cNvPr id="159" name="Google Shape;159;p2"/>
          <p:cNvGrpSpPr/>
          <p:nvPr/>
        </p:nvGrpSpPr>
        <p:grpSpPr>
          <a:xfrm rot="5400000">
            <a:off x="-2650959" y="-6644935"/>
            <a:ext cx="12192000" cy="6857999"/>
            <a:chOff x="-8778960" y="1501"/>
            <a:chExt cx="12192000" cy="6858000"/>
          </a:xfrm>
        </p:grpSpPr>
        <p:grpSp>
          <p:nvGrpSpPr>
            <p:cNvPr id="160" name="Google Shape;160;p2"/>
            <p:cNvGrpSpPr/>
            <p:nvPr/>
          </p:nvGrpSpPr>
          <p:grpSpPr>
            <a:xfrm>
              <a:off x="-8778960" y="1501"/>
              <a:ext cx="12192000" cy="6858000"/>
              <a:chOff x="-6809096" y="-124"/>
              <a:chExt cx="12192000" cy="6858000"/>
            </a:xfrm>
          </p:grpSpPr>
          <p:sp>
            <p:nvSpPr>
              <p:cNvPr id="161" name="Google Shape;161;p2"/>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a:p>
            </p:txBody>
          </p:sp>
          <p:sp>
            <p:nvSpPr>
              <p:cNvPr id="162" name="Google Shape;162;p2"/>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3" name="Google Shape;163;p2"/>
              <p:cNvPicPr preferRelativeResize="0"/>
              <p:nvPr/>
            </p:nvPicPr>
            <p:blipFill rotWithShape="1">
              <a:blip r:embed="rId8">
                <a:alphaModFix/>
              </a:blip>
              <a:srcRect b="0" l="0" r="0" t="0"/>
              <a:stretch/>
            </p:blipFill>
            <p:spPr>
              <a:xfrm rot="-5400000">
                <a:off x="4224325" y="2395137"/>
                <a:ext cx="530601" cy="530600"/>
              </a:xfrm>
              <a:prstGeom prst="rect">
                <a:avLst/>
              </a:prstGeom>
              <a:noFill/>
              <a:ln>
                <a:noFill/>
              </a:ln>
            </p:spPr>
          </p:pic>
        </p:grpSp>
        <p:sp>
          <p:nvSpPr>
            <p:cNvPr id="164" name="Google Shape;164;p2"/>
            <p:cNvSpPr txBox="1"/>
            <p:nvPr/>
          </p:nvSpPr>
          <p:spPr>
            <a:xfrm rot="-5400000">
              <a:off x="990802" y="2414874"/>
              <a:ext cx="4310279" cy="477054"/>
            </a:xfrm>
            <a:prstGeom prst="rect">
              <a:avLst/>
            </a:prstGeom>
            <a:solidFill>
              <a:srgbClr val="182D4D"/>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solidFill>
                    <a:schemeClr val="lt1"/>
                  </a:solidFill>
                  <a:latin typeface="Calibri"/>
                  <a:ea typeface="Calibri"/>
                  <a:cs typeface="Calibri"/>
                  <a:sym typeface="Calibri"/>
                </a:rPr>
                <a:t>Background</a:t>
              </a:r>
              <a:endParaRPr/>
            </a:p>
          </p:txBody>
        </p:sp>
      </p:grpSp>
      <p:grpSp>
        <p:nvGrpSpPr>
          <p:cNvPr id="165" name="Google Shape;165;p2"/>
          <p:cNvGrpSpPr/>
          <p:nvPr/>
        </p:nvGrpSpPr>
        <p:grpSpPr>
          <a:xfrm rot="5400000">
            <a:off x="-2643175" y="-7161506"/>
            <a:ext cx="12192000" cy="6857999"/>
            <a:chOff x="-15279554" y="1499"/>
            <a:chExt cx="12192000" cy="6858000"/>
          </a:xfrm>
        </p:grpSpPr>
        <p:grpSp>
          <p:nvGrpSpPr>
            <p:cNvPr id="166" name="Google Shape;166;p2"/>
            <p:cNvGrpSpPr/>
            <p:nvPr/>
          </p:nvGrpSpPr>
          <p:grpSpPr>
            <a:xfrm>
              <a:off x="-15279554" y="1499"/>
              <a:ext cx="12192000" cy="6858000"/>
              <a:chOff x="-13309690" y="-126"/>
              <a:chExt cx="12192000" cy="6858000"/>
            </a:xfrm>
          </p:grpSpPr>
          <p:sp>
            <p:nvSpPr>
              <p:cNvPr id="167" name="Google Shape;167;p2"/>
              <p:cNvSpPr/>
              <p:nvPr/>
            </p:nvSpPr>
            <p:spPr>
              <a:xfrm>
                <a:off x="-13309690" y="-126"/>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2"/>
              <p:cNvSpPr/>
              <p:nvPr/>
            </p:nvSpPr>
            <p:spPr>
              <a:xfrm>
                <a:off x="-2497419" y="504883"/>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9" name="Google Shape;169;p2"/>
              <p:cNvPicPr preferRelativeResize="0"/>
              <p:nvPr/>
            </p:nvPicPr>
            <p:blipFill rotWithShape="1">
              <a:blip r:embed="rId9">
                <a:alphaModFix/>
              </a:blip>
              <a:srcRect b="0" l="0" r="0" t="0"/>
              <a:stretch/>
            </p:blipFill>
            <p:spPr>
              <a:xfrm rot="-5400000">
                <a:off x="-2276275" y="2395133"/>
                <a:ext cx="530601" cy="530600"/>
              </a:xfrm>
              <a:prstGeom prst="rect">
                <a:avLst/>
              </a:prstGeom>
              <a:noFill/>
              <a:ln>
                <a:noFill/>
              </a:ln>
            </p:spPr>
          </p:pic>
        </p:grpSp>
        <p:sp>
          <p:nvSpPr>
            <p:cNvPr id="170" name="Google Shape;170;p2"/>
            <p:cNvSpPr txBox="1"/>
            <p:nvPr/>
          </p:nvSpPr>
          <p:spPr>
            <a:xfrm rot="-5400000">
              <a:off x="-5509922" y="2415061"/>
              <a:ext cx="4310662"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solidFill>
                    <a:schemeClr val="lt1"/>
                  </a:solidFill>
                  <a:latin typeface="Calibri"/>
                  <a:ea typeface="Calibri"/>
                  <a:cs typeface="Calibri"/>
                  <a:sym typeface="Calibri"/>
                </a:rPr>
                <a:t>Introduction</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pic>
        <p:nvPicPr>
          <p:cNvPr id="1089" name="Google Shape;1089;p20"/>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1090" name="Google Shape;1090;p20"/>
          <p:cNvPicPr preferRelativeResize="0"/>
          <p:nvPr/>
        </p:nvPicPr>
        <p:blipFill rotWithShape="1">
          <a:blip r:embed="rId3">
            <a:alphaModFix/>
          </a:blip>
          <a:srcRect b="0" l="0" r="0" t="0"/>
          <a:stretch/>
        </p:blipFill>
        <p:spPr>
          <a:xfrm rot="-5400000">
            <a:off x="-620779" y="3163677"/>
            <a:ext cx="530600" cy="530600"/>
          </a:xfrm>
          <a:prstGeom prst="rect">
            <a:avLst/>
          </a:prstGeom>
          <a:noFill/>
          <a:ln>
            <a:noFill/>
          </a:ln>
        </p:spPr>
      </p:pic>
      <p:sp>
        <p:nvSpPr>
          <p:cNvPr id="1091" name="Google Shape;1091;p20"/>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1092" name="Google Shape;1092;p20"/>
          <p:cNvSpPr/>
          <p:nvPr/>
        </p:nvSpPr>
        <p:spPr>
          <a:xfrm>
            <a:off x="6240262" y="1974671"/>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1093" name="Google Shape;1093;p20"/>
          <p:cNvPicPr preferRelativeResize="0"/>
          <p:nvPr/>
        </p:nvPicPr>
        <p:blipFill rotWithShape="1">
          <a:blip r:embed="rId3">
            <a:alphaModFix/>
          </a:blip>
          <a:srcRect b="0" l="0" r="0" t="0"/>
          <a:stretch/>
        </p:blipFill>
        <p:spPr>
          <a:xfrm rot="-5400000">
            <a:off x="-614151" y="3163676"/>
            <a:ext cx="530600" cy="530600"/>
          </a:xfrm>
          <a:prstGeom prst="rect">
            <a:avLst/>
          </a:prstGeom>
          <a:noFill/>
          <a:ln>
            <a:noFill/>
          </a:ln>
        </p:spPr>
      </p:pic>
      <p:pic>
        <p:nvPicPr>
          <p:cNvPr id="1094" name="Google Shape;1094;p20"/>
          <p:cNvPicPr preferRelativeResize="0"/>
          <p:nvPr/>
        </p:nvPicPr>
        <p:blipFill rotWithShape="1">
          <a:blip r:embed="rId3">
            <a:alphaModFix/>
          </a:blip>
          <a:srcRect b="0" l="0" r="0" t="0"/>
          <a:stretch/>
        </p:blipFill>
        <p:spPr>
          <a:xfrm rot="-5400000">
            <a:off x="-1118081" y="3163677"/>
            <a:ext cx="530600" cy="530600"/>
          </a:xfrm>
          <a:prstGeom prst="rect">
            <a:avLst/>
          </a:prstGeom>
          <a:noFill/>
          <a:ln>
            <a:noFill/>
          </a:ln>
        </p:spPr>
      </p:pic>
      <p:pic>
        <p:nvPicPr>
          <p:cNvPr id="1095" name="Google Shape;1095;p20"/>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1096" name="Google Shape;1096;p20"/>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1097" name="Google Shape;1097;p20"/>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1098" name="Google Shape;1098;p20"/>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1099" name="Google Shape;1099;p20"/>
          <p:cNvPicPr preferRelativeResize="0"/>
          <p:nvPr/>
        </p:nvPicPr>
        <p:blipFill rotWithShape="1">
          <a:blip r:embed="rId3">
            <a:alphaModFix/>
          </a:blip>
          <a:srcRect b="0" l="0" r="0" t="0"/>
          <a:stretch/>
        </p:blipFill>
        <p:spPr>
          <a:xfrm rot="-5400000">
            <a:off x="-577676" y="3163677"/>
            <a:ext cx="530600" cy="530600"/>
          </a:xfrm>
          <a:prstGeom prst="rect">
            <a:avLst/>
          </a:prstGeom>
          <a:noFill/>
          <a:ln>
            <a:noFill/>
          </a:ln>
        </p:spPr>
      </p:pic>
      <p:pic>
        <p:nvPicPr>
          <p:cNvPr id="1100" name="Google Shape;1100;p20"/>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1101" name="Google Shape;1101;p20"/>
          <p:cNvPicPr preferRelativeResize="0"/>
          <p:nvPr/>
        </p:nvPicPr>
        <p:blipFill rotWithShape="1">
          <a:blip r:embed="rId3">
            <a:alphaModFix/>
          </a:blip>
          <a:srcRect b="0" l="0" r="0" t="0"/>
          <a:stretch/>
        </p:blipFill>
        <p:spPr>
          <a:xfrm rot="-5400000">
            <a:off x="-438304" y="3163677"/>
            <a:ext cx="530600" cy="530600"/>
          </a:xfrm>
          <a:prstGeom prst="rect">
            <a:avLst/>
          </a:prstGeom>
          <a:noFill/>
          <a:ln>
            <a:noFill/>
          </a:ln>
        </p:spPr>
      </p:pic>
      <p:pic>
        <p:nvPicPr>
          <p:cNvPr id="1102" name="Google Shape;1102;p20"/>
          <p:cNvPicPr preferRelativeResize="0"/>
          <p:nvPr/>
        </p:nvPicPr>
        <p:blipFill rotWithShape="1">
          <a:blip r:embed="rId3">
            <a:alphaModFix/>
          </a:blip>
          <a:srcRect b="0" l="0" r="0" t="0"/>
          <a:stretch/>
        </p:blipFill>
        <p:spPr>
          <a:xfrm rot="-5400000">
            <a:off x="-1139146" y="3163677"/>
            <a:ext cx="530600" cy="530600"/>
          </a:xfrm>
          <a:prstGeom prst="rect">
            <a:avLst/>
          </a:prstGeom>
          <a:noFill/>
          <a:ln>
            <a:noFill/>
          </a:ln>
        </p:spPr>
      </p:pic>
      <p:grpSp>
        <p:nvGrpSpPr>
          <p:cNvPr id="1103" name="Google Shape;1103;p20"/>
          <p:cNvGrpSpPr/>
          <p:nvPr/>
        </p:nvGrpSpPr>
        <p:grpSpPr>
          <a:xfrm>
            <a:off x="0" y="-839"/>
            <a:ext cx="12192000" cy="6857999"/>
            <a:chOff x="-6809096" y="-124"/>
            <a:chExt cx="12192000" cy="6858000"/>
          </a:xfrm>
        </p:grpSpPr>
        <p:sp>
          <p:nvSpPr>
            <p:cNvPr id="1104" name="Google Shape;1104;p20"/>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105" name="Google Shape;1105;p20"/>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06" name="Google Shape;1106;p20"/>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grpSp>
        <p:nvGrpSpPr>
          <p:cNvPr id="1107" name="Google Shape;1107;p20"/>
          <p:cNvGrpSpPr/>
          <p:nvPr/>
        </p:nvGrpSpPr>
        <p:grpSpPr>
          <a:xfrm>
            <a:off x="-11959427" y="-839"/>
            <a:ext cx="12232112" cy="6857999"/>
            <a:chOff x="-8778960" y="1501"/>
            <a:chExt cx="12232112" cy="6858000"/>
          </a:xfrm>
        </p:grpSpPr>
        <p:grpSp>
          <p:nvGrpSpPr>
            <p:cNvPr id="1108" name="Google Shape;1108;p20"/>
            <p:cNvGrpSpPr/>
            <p:nvPr/>
          </p:nvGrpSpPr>
          <p:grpSpPr>
            <a:xfrm>
              <a:off x="-8778960" y="1501"/>
              <a:ext cx="12192000" cy="6858000"/>
              <a:chOff x="-6809096" y="-124"/>
              <a:chExt cx="12192000" cy="6858000"/>
            </a:xfrm>
          </p:grpSpPr>
          <p:sp>
            <p:nvSpPr>
              <p:cNvPr id="1109" name="Google Shape;1109;p20"/>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110" name="Google Shape;1110;p20"/>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11" name="Google Shape;1111;p20"/>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112" name="Google Shape;1112;p20"/>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1113" name="Google Shape;1113;p20"/>
          <p:cNvSpPr txBox="1"/>
          <p:nvPr/>
        </p:nvSpPr>
        <p:spPr>
          <a:xfrm rot="-5400000">
            <a:off x="9769353" y="2412942"/>
            <a:ext cx="4311095"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pic>
        <p:nvPicPr>
          <p:cNvPr id="1114" name="Google Shape;1114;p20"/>
          <p:cNvPicPr preferRelativeResize="0"/>
          <p:nvPr/>
        </p:nvPicPr>
        <p:blipFill rotWithShape="1">
          <a:blip r:embed="rId4">
            <a:alphaModFix/>
          </a:blip>
          <a:srcRect b="0" l="0" r="0" t="0"/>
          <a:stretch/>
        </p:blipFill>
        <p:spPr>
          <a:xfrm>
            <a:off x="854327" y="1097098"/>
            <a:ext cx="8061073" cy="5769541"/>
          </a:xfrm>
          <a:prstGeom prst="rect">
            <a:avLst/>
          </a:prstGeom>
          <a:noFill/>
          <a:ln>
            <a:noFill/>
          </a:ln>
        </p:spPr>
      </p:pic>
      <p:sp>
        <p:nvSpPr>
          <p:cNvPr id="1115" name="Google Shape;1115;p20"/>
          <p:cNvSpPr txBox="1"/>
          <p:nvPr/>
        </p:nvSpPr>
        <p:spPr>
          <a:xfrm>
            <a:off x="5378798" y="3802312"/>
            <a:ext cx="3239926" cy="2323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5 feature terpenting adalah :</a:t>
            </a:r>
            <a:endParaRPr/>
          </a:p>
          <a:p>
            <a:pPr indent="-285750" lvl="0" marL="285750" marR="0" rtl="0" algn="l">
              <a:spcBef>
                <a:spcPts val="60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Duration</a:t>
            </a:r>
            <a:endParaRPr/>
          </a:p>
          <a:p>
            <a:pPr indent="-285750" lvl="0" marL="285750" marR="0" rtl="0" algn="l">
              <a:spcBef>
                <a:spcPts val="60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Balance</a:t>
            </a:r>
            <a:endParaRPr/>
          </a:p>
          <a:p>
            <a:pPr indent="-285750" lvl="0" marL="285750" marR="0" rtl="0" algn="l">
              <a:spcBef>
                <a:spcPts val="60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Age</a:t>
            </a:r>
            <a:endParaRPr/>
          </a:p>
          <a:p>
            <a:pPr indent="-285750" lvl="0" marL="285750" marR="0" rtl="0" algn="l">
              <a:spcBef>
                <a:spcPts val="60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Day</a:t>
            </a:r>
            <a:endParaRPr/>
          </a:p>
          <a:p>
            <a:pPr indent="-285750" lvl="0" marL="285750" marR="0" rtl="0" algn="l">
              <a:spcBef>
                <a:spcPts val="60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Poutcome</a:t>
            </a:r>
            <a:endParaRPr/>
          </a:p>
        </p:txBody>
      </p:sp>
      <p:sp>
        <p:nvSpPr>
          <p:cNvPr id="1116" name="Google Shape;1116;p20"/>
          <p:cNvSpPr/>
          <p:nvPr/>
        </p:nvSpPr>
        <p:spPr>
          <a:xfrm>
            <a:off x="794656" y="437852"/>
            <a:ext cx="594302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456470"/>
                </a:solidFill>
                <a:latin typeface="Calibri"/>
                <a:ea typeface="Calibri"/>
                <a:cs typeface="Calibri"/>
                <a:sym typeface="Calibri"/>
              </a:rPr>
              <a:t>Feature Importance</a:t>
            </a:r>
            <a:endParaRPr sz="2800">
              <a:solidFill>
                <a:srgbClr val="45647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pic>
        <p:nvPicPr>
          <p:cNvPr id="1122" name="Google Shape;1122;p21"/>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1123" name="Google Shape;1123;p21"/>
          <p:cNvPicPr preferRelativeResize="0"/>
          <p:nvPr/>
        </p:nvPicPr>
        <p:blipFill rotWithShape="1">
          <a:blip r:embed="rId3">
            <a:alphaModFix/>
          </a:blip>
          <a:srcRect b="0" l="0" r="0" t="0"/>
          <a:stretch/>
        </p:blipFill>
        <p:spPr>
          <a:xfrm rot="-5400000">
            <a:off x="-620779" y="3163677"/>
            <a:ext cx="530600" cy="530600"/>
          </a:xfrm>
          <a:prstGeom prst="rect">
            <a:avLst/>
          </a:prstGeom>
          <a:noFill/>
          <a:ln>
            <a:noFill/>
          </a:ln>
        </p:spPr>
      </p:pic>
      <p:sp>
        <p:nvSpPr>
          <p:cNvPr id="1124" name="Google Shape;1124;p21"/>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1125" name="Google Shape;1125;p21"/>
          <p:cNvSpPr/>
          <p:nvPr/>
        </p:nvSpPr>
        <p:spPr>
          <a:xfrm>
            <a:off x="6240262" y="1974671"/>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1126" name="Google Shape;1126;p21"/>
          <p:cNvPicPr preferRelativeResize="0"/>
          <p:nvPr/>
        </p:nvPicPr>
        <p:blipFill rotWithShape="1">
          <a:blip r:embed="rId3">
            <a:alphaModFix/>
          </a:blip>
          <a:srcRect b="0" l="0" r="0" t="0"/>
          <a:stretch/>
        </p:blipFill>
        <p:spPr>
          <a:xfrm rot="-5400000">
            <a:off x="-614151" y="3163676"/>
            <a:ext cx="530600" cy="530600"/>
          </a:xfrm>
          <a:prstGeom prst="rect">
            <a:avLst/>
          </a:prstGeom>
          <a:noFill/>
          <a:ln>
            <a:noFill/>
          </a:ln>
        </p:spPr>
      </p:pic>
      <p:pic>
        <p:nvPicPr>
          <p:cNvPr id="1127" name="Google Shape;1127;p21"/>
          <p:cNvPicPr preferRelativeResize="0"/>
          <p:nvPr/>
        </p:nvPicPr>
        <p:blipFill rotWithShape="1">
          <a:blip r:embed="rId3">
            <a:alphaModFix/>
          </a:blip>
          <a:srcRect b="0" l="0" r="0" t="0"/>
          <a:stretch/>
        </p:blipFill>
        <p:spPr>
          <a:xfrm rot="-5400000">
            <a:off x="-1118081" y="3163677"/>
            <a:ext cx="530600" cy="530600"/>
          </a:xfrm>
          <a:prstGeom prst="rect">
            <a:avLst/>
          </a:prstGeom>
          <a:noFill/>
          <a:ln>
            <a:noFill/>
          </a:ln>
        </p:spPr>
      </p:pic>
      <p:pic>
        <p:nvPicPr>
          <p:cNvPr id="1128" name="Google Shape;1128;p21"/>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1129" name="Google Shape;1129;p21"/>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1130" name="Google Shape;1130;p21"/>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1131" name="Google Shape;1131;p21"/>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1132" name="Google Shape;1132;p21"/>
          <p:cNvPicPr preferRelativeResize="0"/>
          <p:nvPr/>
        </p:nvPicPr>
        <p:blipFill rotWithShape="1">
          <a:blip r:embed="rId3">
            <a:alphaModFix/>
          </a:blip>
          <a:srcRect b="0" l="0" r="0" t="0"/>
          <a:stretch/>
        </p:blipFill>
        <p:spPr>
          <a:xfrm rot="-5400000">
            <a:off x="-577676" y="3163677"/>
            <a:ext cx="530600" cy="530600"/>
          </a:xfrm>
          <a:prstGeom prst="rect">
            <a:avLst/>
          </a:prstGeom>
          <a:noFill/>
          <a:ln>
            <a:noFill/>
          </a:ln>
        </p:spPr>
      </p:pic>
      <p:pic>
        <p:nvPicPr>
          <p:cNvPr id="1133" name="Google Shape;1133;p21"/>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1134" name="Google Shape;1134;p21"/>
          <p:cNvPicPr preferRelativeResize="0"/>
          <p:nvPr/>
        </p:nvPicPr>
        <p:blipFill rotWithShape="1">
          <a:blip r:embed="rId3">
            <a:alphaModFix/>
          </a:blip>
          <a:srcRect b="0" l="0" r="0" t="0"/>
          <a:stretch/>
        </p:blipFill>
        <p:spPr>
          <a:xfrm rot="-5400000">
            <a:off x="-438304" y="3163677"/>
            <a:ext cx="530600" cy="530600"/>
          </a:xfrm>
          <a:prstGeom prst="rect">
            <a:avLst/>
          </a:prstGeom>
          <a:noFill/>
          <a:ln>
            <a:noFill/>
          </a:ln>
        </p:spPr>
      </p:pic>
      <p:pic>
        <p:nvPicPr>
          <p:cNvPr id="1135" name="Google Shape;1135;p21"/>
          <p:cNvPicPr preferRelativeResize="0"/>
          <p:nvPr/>
        </p:nvPicPr>
        <p:blipFill rotWithShape="1">
          <a:blip r:embed="rId3">
            <a:alphaModFix/>
          </a:blip>
          <a:srcRect b="0" l="0" r="0" t="0"/>
          <a:stretch/>
        </p:blipFill>
        <p:spPr>
          <a:xfrm rot="-5400000">
            <a:off x="-1139146" y="3163677"/>
            <a:ext cx="530600" cy="530600"/>
          </a:xfrm>
          <a:prstGeom prst="rect">
            <a:avLst/>
          </a:prstGeom>
          <a:noFill/>
          <a:ln>
            <a:noFill/>
          </a:ln>
        </p:spPr>
      </p:pic>
      <p:grpSp>
        <p:nvGrpSpPr>
          <p:cNvPr id="1136" name="Google Shape;1136;p21"/>
          <p:cNvGrpSpPr/>
          <p:nvPr/>
        </p:nvGrpSpPr>
        <p:grpSpPr>
          <a:xfrm>
            <a:off x="-26011" y="-24"/>
            <a:ext cx="12232112" cy="6857999"/>
            <a:chOff x="-8778960" y="1501"/>
            <a:chExt cx="12232112" cy="6858000"/>
          </a:xfrm>
        </p:grpSpPr>
        <p:grpSp>
          <p:nvGrpSpPr>
            <p:cNvPr id="1137" name="Google Shape;1137;p21"/>
            <p:cNvGrpSpPr/>
            <p:nvPr/>
          </p:nvGrpSpPr>
          <p:grpSpPr>
            <a:xfrm>
              <a:off x="-8778960" y="1501"/>
              <a:ext cx="12192000" cy="6858000"/>
              <a:chOff x="-6809096" y="-124"/>
              <a:chExt cx="12192000" cy="6858000"/>
            </a:xfrm>
          </p:grpSpPr>
          <p:sp>
            <p:nvSpPr>
              <p:cNvPr id="1138" name="Google Shape;1138;p21"/>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139" name="Google Shape;1139;p21"/>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40" name="Google Shape;1140;p21"/>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141" name="Google Shape;1141;p21"/>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grpSp>
        <p:nvGrpSpPr>
          <p:cNvPr id="1142" name="Google Shape;1142;p21"/>
          <p:cNvGrpSpPr/>
          <p:nvPr/>
        </p:nvGrpSpPr>
        <p:grpSpPr>
          <a:xfrm>
            <a:off x="-12066146" y="-1679"/>
            <a:ext cx="12192000" cy="6857999"/>
            <a:chOff x="-8778960" y="1501"/>
            <a:chExt cx="12192000" cy="6858000"/>
          </a:xfrm>
        </p:grpSpPr>
        <p:grpSp>
          <p:nvGrpSpPr>
            <p:cNvPr id="1143" name="Google Shape;1143;p21"/>
            <p:cNvGrpSpPr/>
            <p:nvPr/>
          </p:nvGrpSpPr>
          <p:grpSpPr>
            <a:xfrm>
              <a:off x="-8778960" y="1501"/>
              <a:ext cx="12192000" cy="6858000"/>
              <a:chOff x="-6809096" y="-124"/>
              <a:chExt cx="12192000" cy="6858000"/>
            </a:xfrm>
          </p:grpSpPr>
          <p:sp>
            <p:nvSpPr>
              <p:cNvPr id="1144" name="Google Shape;1144;p21"/>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145" name="Google Shape;1145;p21"/>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46" name="Google Shape;1146;p21"/>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147" name="Google Shape;1147;p21"/>
            <p:cNvSpPr txBox="1"/>
            <p:nvPr/>
          </p:nvSpPr>
          <p:spPr>
            <a:xfrm rot="-5400000">
              <a:off x="892823" y="2433695"/>
              <a:ext cx="428966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The End</a:t>
              </a:r>
              <a:endParaRPr/>
            </a:p>
          </p:txBody>
        </p:sp>
      </p:grpSp>
      <p:graphicFrame>
        <p:nvGraphicFramePr>
          <p:cNvPr id="1148" name="Google Shape;1148;p21"/>
          <p:cNvGraphicFramePr/>
          <p:nvPr/>
        </p:nvGraphicFramePr>
        <p:xfrm>
          <a:off x="621347" y="1207843"/>
          <a:ext cx="3000000" cy="3000000"/>
        </p:xfrm>
        <a:graphic>
          <a:graphicData uri="http://schemas.openxmlformats.org/drawingml/2006/table">
            <a:tbl>
              <a:tblPr bandRow="1" firstRow="1">
                <a:noFill/>
                <a:tableStyleId>{2F43ECCD-17BE-46FD-820A-E1830610EF5F}</a:tableStyleId>
              </a:tblPr>
              <a:tblGrid>
                <a:gridCol w="4877000"/>
                <a:gridCol w="2650200"/>
                <a:gridCol w="2445725"/>
              </a:tblGrid>
              <a:tr h="225450">
                <a:tc>
                  <a:txBody>
                    <a:bodyPr/>
                    <a:lstStyle/>
                    <a:p>
                      <a:pPr indent="0" lvl="0" marL="0" marR="0" rtl="0" algn="ctr">
                        <a:spcBef>
                          <a:spcPts val="0"/>
                        </a:spcBef>
                        <a:spcAft>
                          <a:spcPts val="0"/>
                        </a:spcAft>
                        <a:buNone/>
                      </a:pPr>
                      <a:r>
                        <a:t/>
                      </a:r>
                      <a:endParaRPr sz="2000" u="none" cap="none" strike="noStrike">
                        <a:solidFill>
                          <a:schemeClr val="lt1"/>
                        </a:solidFill>
                        <a:latin typeface="Twentieth Century"/>
                        <a:ea typeface="Twentieth Century"/>
                        <a:cs typeface="Twentieth Century"/>
                        <a:sym typeface="Twentieth Century"/>
                      </a:endParaRPr>
                    </a:p>
                  </a:txBody>
                  <a:tcPr marT="45725" marB="45725" marR="91450" marL="91450" anchor="ctr">
                    <a:solidFill>
                      <a:srgbClr val="002060"/>
                    </a:solidFill>
                  </a:tcPr>
                </a:tc>
                <a:tc>
                  <a:txBody>
                    <a:bodyPr/>
                    <a:lstStyle/>
                    <a:p>
                      <a:pPr indent="0" lvl="0" marL="0" marR="0" rtl="0" algn="ctr">
                        <a:spcBef>
                          <a:spcPts val="0"/>
                        </a:spcBef>
                        <a:spcAft>
                          <a:spcPts val="0"/>
                        </a:spcAft>
                        <a:buNone/>
                      </a:pPr>
                      <a:r>
                        <a:rPr lang="en-US" sz="2000" u="none" cap="none" strike="noStrike">
                          <a:solidFill>
                            <a:schemeClr val="lt1"/>
                          </a:solidFill>
                          <a:latin typeface="Twentieth Century"/>
                          <a:ea typeface="Twentieth Century"/>
                          <a:cs typeface="Twentieth Century"/>
                          <a:sym typeface="Twentieth Century"/>
                        </a:rPr>
                        <a:t>Before Using Model</a:t>
                      </a:r>
                      <a:endParaRPr/>
                    </a:p>
                  </a:txBody>
                  <a:tcPr marT="45725" marB="45725" marR="91450" marL="91450" anchor="ctr">
                    <a:solidFill>
                      <a:srgbClr val="002060"/>
                    </a:solidFill>
                  </a:tcPr>
                </a:tc>
                <a:tc>
                  <a:txBody>
                    <a:bodyPr/>
                    <a:lstStyle/>
                    <a:p>
                      <a:pPr indent="0" lvl="0" marL="0" marR="0" rtl="0" algn="ctr">
                        <a:spcBef>
                          <a:spcPts val="0"/>
                        </a:spcBef>
                        <a:spcAft>
                          <a:spcPts val="0"/>
                        </a:spcAft>
                        <a:buNone/>
                      </a:pPr>
                      <a:r>
                        <a:rPr lang="en-US" sz="2000" u="none" cap="none" strike="noStrike">
                          <a:solidFill>
                            <a:schemeClr val="lt1"/>
                          </a:solidFill>
                          <a:latin typeface="Twentieth Century"/>
                          <a:ea typeface="Twentieth Century"/>
                          <a:cs typeface="Twentieth Century"/>
                          <a:sym typeface="Twentieth Century"/>
                        </a:rPr>
                        <a:t>After Using Model</a:t>
                      </a:r>
                      <a:endParaRPr/>
                    </a:p>
                  </a:txBody>
                  <a:tcPr marT="45725" marB="45725" marR="91450" marL="91450" anchor="ctr">
                    <a:solidFill>
                      <a:srgbClr val="002060"/>
                    </a:solidFill>
                  </a:tcPr>
                </a:tc>
              </a:tr>
              <a:tr h="219200">
                <a:tc>
                  <a:txBody>
                    <a:bodyPr/>
                    <a:lstStyle/>
                    <a:p>
                      <a:pPr indent="0" lvl="0" marL="0" marR="0" rtl="0" algn="l">
                        <a:spcBef>
                          <a:spcPts val="0"/>
                        </a:spcBef>
                        <a:spcAft>
                          <a:spcPts val="0"/>
                        </a:spcAft>
                        <a:buNone/>
                      </a:pPr>
                      <a:r>
                        <a:rPr b="1" lang="en-US" sz="2000" u="none" cap="none" strike="noStrike">
                          <a:solidFill>
                            <a:schemeClr val="dk1"/>
                          </a:solidFill>
                          <a:latin typeface="Twentieth Century"/>
                          <a:ea typeface="Twentieth Century"/>
                          <a:cs typeface="Twentieth Century"/>
                          <a:sym typeface="Twentieth Century"/>
                        </a:rPr>
                        <a:t>Sample</a:t>
                      </a:r>
                      <a:endParaRPr/>
                    </a:p>
                  </a:txBody>
                  <a:tcPr marT="45725" marB="45725" marR="91450" marL="91450"/>
                </a:tc>
                <a:tc>
                  <a:txBody>
                    <a:bodyPr/>
                    <a:lstStyle/>
                    <a:p>
                      <a:pPr indent="0" lvl="0" marL="0" marR="0" rtl="0" algn="ctr">
                        <a:spcBef>
                          <a:spcPts val="0"/>
                        </a:spcBef>
                        <a:spcAft>
                          <a:spcPts val="0"/>
                        </a:spcAft>
                        <a:buNone/>
                      </a:pPr>
                      <a:r>
                        <a:rPr b="0" lang="en-US" sz="2000" u="none" cap="none" strike="noStrike">
                          <a:solidFill>
                            <a:schemeClr val="dk1"/>
                          </a:solidFill>
                          <a:latin typeface="Twentieth Century"/>
                          <a:ea typeface="Twentieth Century"/>
                          <a:cs typeface="Twentieth Century"/>
                          <a:sym typeface="Twentieth Century"/>
                        </a:rPr>
                        <a:t>45211</a:t>
                      </a:r>
                      <a:endParaRPr/>
                    </a:p>
                  </a:txBody>
                  <a:tcPr marT="45725" marB="45725" marR="91450" marL="91450"/>
                </a:tc>
                <a:tc>
                  <a:txBody>
                    <a:bodyPr/>
                    <a:lstStyle/>
                    <a:p>
                      <a:pPr indent="0" lvl="0" marL="0" marR="0" rtl="0" algn="ctr">
                        <a:spcBef>
                          <a:spcPts val="0"/>
                        </a:spcBef>
                        <a:spcAft>
                          <a:spcPts val="0"/>
                        </a:spcAft>
                        <a:buClr>
                          <a:schemeClr val="dk1"/>
                        </a:buClr>
                        <a:buSzPts val="2000"/>
                        <a:buFont typeface="Arial"/>
                        <a:buNone/>
                      </a:pPr>
                      <a:r>
                        <a:rPr b="0" lang="en-US" sz="2000" u="none" cap="none" strike="noStrike">
                          <a:solidFill>
                            <a:schemeClr val="dk1"/>
                          </a:solidFill>
                          <a:latin typeface="Twentieth Century"/>
                          <a:ea typeface="Twentieth Century"/>
                          <a:cs typeface="Twentieth Century"/>
                          <a:sym typeface="Twentieth Century"/>
                        </a:rPr>
                        <a:t>45211</a:t>
                      </a:r>
                      <a:endParaRPr/>
                    </a:p>
                  </a:txBody>
                  <a:tcPr marT="45725" marB="45725" marR="91450" marL="91450"/>
                </a:tc>
              </a:tr>
              <a:tr h="219200">
                <a:tc>
                  <a:txBody>
                    <a:bodyPr/>
                    <a:lstStyle/>
                    <a:p>
                      <a:pPr indent="0" lvl="0" marL="0" marR="0" rtl="0" algn="l">
                        <a:spcBef>
                          <a:spcPts val="0"/>
                        </a:spcBef>
                        <a:spcAft>
                          <a:spcPts val="0"/>
                        </a:spcAft>
                        <a:buNone/>
                      </a:pPr>
                      <a:r>
                        <a:rPr b="1" lang="en-US" sz="2000" u="none" cap="none" strike="noStrike">
                          <a:solidFill>
                            <a:schemeClr val="dk1"/>
                          </a:solidFill>
                          <a:latin typeface="Twentieth Century"/>
                          <a:ea typeface="Twentieth Century"/>
                          <a:cs typeface="Twentieth Century"/>
                          <a:sym typeface="Twentieth Century"/>
                        </a:rPr>
                        <a:t>Target customer</a:t>
                      </a:r>
                      <a:endParaRPr/>
                    </a:p>
                  </a:txBody>
                  <a:tcPr marT="45725" marB="45725" marR="91450" marL="91450"/>
                </a:tc>
                <a:tc>
                  <a:txBody>
                    <a:bodyPr/>
                    <a:lstStyle/>
                    <a:p>
                      <a:pPr indent="0" lvl="0" marL="0" marR="0" rtl="0" algn="ctr">
                        <a:spcBef>
                          <a:spcPts val="0"/>
                        </a:spcBef>
                        <a:spcAft>
                          <a:spcPts val="0"/>
                        </a:spcAft>
                        <a:buNone/>
                      </a:pPr>
                      <a:r>
                        <a:rPr b="0" lang="en-US" sz="2000" u="none" cap="none" strike="noStrike">
                          <a:solidFill>
                            <a:schemeClr val="dk1"/>
                          </a:solidFill>
                          <a:latin typeface="Twentieth Century"/>
                          <a:ea typeface="Twentieth Century"/>
                          <a:cs typeface="Twentieth Century"/>
                          <a:sym typeface="Twentieth Century"/>
                        </a:rPr>
                        <a:t>45211</a:t>
                      </a:r>
                      <a:endParaRPr/>
                    </a:p>
                  </a:txBody>
                  <a:tcPr marT="45725" marB="45725" marR="91450" marL="91450"/>
                </a:tc>
                <a:tc>
                  <a:txBody>
                    <a:bodyPr/>
                    <a:lstStyle/>
                    <a:p>
                      <a:pPr indent="0" lvl="0" marL="0" marR="0" rtl="0" algn="ctr">
                        <a:spcBef>
                          <a:spcPts val="0"/>
                        </a:spcBef>
                        <a:spcAft>
                          <a:spcPts val="0"/>
                        </a:spcAft>
                        <a:buClr>
                          <a:schemeClr val="dk1"/>
                        </a:buClr>
                        <a:buSzPts val="2000"/>
                        <a:buFont typeface="Arial"/>
                        <a:buNone/>
                      </a:pPr>
                      <a:r>
                        <a:rPr b="0" lang="en-US" sz="2000" u="none" cap="none" strike="noStrike">
                          <a:solidFill>
                            <a:schemeClr val="dk1"/>
                          </a:solidFill>
                          <a:latin typeface="Twentieth Century"/>
                          <a:ea typeface="Twentieth Century"/>
                          <a:cs typeface="Twentieth Century"/>
                          <a:sym typeface="Twentieth Century"/>
                        </a:rPr>
                        <a:t>15547</a:t>
                      </a:r>
                      <a:endParaRPr/>
                    </a:p>
                  </a:txBody>
                  <a:tcPr marT="45725" marB="45725" marR="91450" marL="91450"/>
                </a:tc>
              </a:tr>
              <a:tr h="219200">
                <a:tc>
                  <a:txBody>
                    <a:bodyPr/>
                    <a:lstStyle/>
                    <a:p>
                      <a:pPr indent="0" lvl="0" marL="0" marR="0" rtl="0" algn="l">
                        <a:spcBef>
                          <a:spcPts val="0"/>
                        </a:spcBef>
                        <a:spcAft>
                          <a:spcPts val="0"/>
                        </a:spcAft>
                        <a:buNone/>
                      </a:pPr>
                      <a:r>
                        <a:rPr b="1" lang="en-US" sz="2000" u="none" cap="none" strike="noStrike">
                          <a:solidFill>
                            <a:schemeClr val="dk1"/>
                          </a:solidFill>
                          <a:latin typeface="Twentieth Century"/>
                          <a:ea typeface="Twentieth Century"/>
                          <a:cs typeface="Twentieth Century"/>
                          <a:sym typeface="Twentieth Century"/>
                        </a:rPr>
                        <a:t>Converted customer</a:t>
                      </a:r>
                      <a:endParaRPr/>
                    </a:p>
                  </a:txBody>
                  <a:tcPr marT="45725" marB="45725" marR="91450" marL="91450"/>
                </a:tc>
                <a:tc>
                  <a:txBody>
                    <a:bodyPr/>
                    <a:lstStyle/>
                    <a:p>
                      <a:pPr indent="0" lvl="0" marL="0" marR="0" rtl="0" algn="ctr">
                        <a:spcBef>
                          <a:spcPts val="0"/>
                        </a:spcBef>
                        <a:spcAft>
                          <a:spcPts val="0"/>
                        </a:spcAft>
                        <a:buNone/>
                      </a:pPr>
                      <a:r>
                        <a:rPr b="0" lang="en-US" sz="2000" u="none" cap="none" strike="noStrike">
                          <a:solidFill>
                            <a:schemeClr val="dk1"/>
                          </a:solidFill>
                          <a:latin typeface="Twentieth Century"/>
                          <a:ea typeface="Twentieth Century"/>
                          <a:cs typeface="Twentieth Century"/>
                          <a:sym typeface="Twentieth Century"/>
                        </a:rPr>
                        <a:t>5289</a:t>
                      </a:r>
                      <a:endParaRPr/>
                    </a:p>
                  </a:txBody>
                  <a:tcPr marT="45725" marB="45725" marR="91450" marL="91450"/>
                </a:tc>
                <a:tc>
                  <a:txBody>
                    <a:bodyPr/>
                    <a:lstStyle/>
                    <a:p>
                      <a:pPr indent="0" lvl="0" marL="0" marR="0" rtl="0" algn="ctr">
                        <a:spcBef>
                          <a:spcPts val="0"/>
                        </a:spcBef>
                        <a:spcAft>
                          <a:spcPts val="0"/>
                        </a:spcAft>
                        <a:buClr>
                          <a:schemeClr val="dk1"/>
                        </a:buClr>
                        <a:buSzPts val="2000"/>
                        <a:buFont typeface="Arial"/>
                        <a:buNone/>
                      </a:pPr>
                      <a:r>
                        <a:rPr b="0" lang="en-US" sz="2000" u="none" cap="none" strike="noStrike">
                          <a:solidFill>
                            <a:schemeClr val="dk1"/>
                          </a:solidFill>
                          <a:latin typeface="Twentieth Century"/>
                          <a:ea typeface="Twentieth Century"/>
                          <a:cs typeface="Twentieth Century"/>
                          <a:sym typeface="Twentieth Century"/>
                        </a:rPr>
                        <a:t>14848</a:t>
                      </a:r>
                      <a:endParaRPr/>
                    </a:p>
                  </a:txBody>
                  <a:tcPr marT="45725" marB="45725" marR="91450" marL="91450"/>
                </a:tc>
              </a:tr>
              <a:tr h="370975">
                <a:tc>
                  <a:txBody>
                    <a:bodyPr/>
                    <a:lstStyle/>
                    <a:p>
                      <a:pPr indent="0" lvl="0" marL="0" marR="0" rtl="0" algn="l">
                        <a:spcBef>
                          <a:spcPts val="0"/>
                        </a:spcBef>
                        <a:spcAft>
                          <a:spcPts val="0"/>
                        </a:spcAft>
                        <a:buNone/>
                      </a:pPr>
                      <a:r>
                        <a:rPr b="1" lang="en-US" sz="2000" u="none" cap="none" strike="noStrike">
                          <a:solidFill>
                            <a:schemeClr val="dk1"/>
                          </a:solidFill>
                          <a:latin typeface="Twentieth Century"/>
                          <a:ea typeface="Twentieth Century"/>
                          <a:cs typeface="Twentieth Century"/>
                          <a:sym typeface="Twentieth Century"/>
                        </a:rPr>
                        <a:t>Conversion rate</a:t>
                      </a:r>
                      <a:endParaRPr/>
                    </a:p>
                    <a:p>
                      <a:pPr indent="185738" lvl="0" marL="0" marR="0" rtl="0" algn="l">
                        <a:lnSpc>
                          <a:spcPct val="100000"/>
                        </a:lnSpc>
                        <a:spcBef>
                          <a:spcPts val="0"/>
                        </a:spcBef>
                        <a:spcAft>
                          <a:spcPts val="0"/>
                        </a:spcAft>
                        <a:buClr>
                          <a:schemeClr val="dk1"/>
                        </a:buClr>
                        <a:buSzPts val="1800"/>
                        <a:buFont typeface="Twentieth Century"/>
                        <a:buNone/>
                      </a:pPr>
                      <a:r>
                        <a:rPr b="0" i="1" lang="en-US" sz="1800" u="none" cap="none" strike="noStrike">
                          <a:solidFill>
                            <a:schemeClr val="dk1"/>
                          </a:solidFill>
                          <a:latin typeface="Twentieth Century"/>
                          <a:ea typeface="Twentieth Century"/>
                          <a:cs typeface="Twentieth Century"/>
                          <a:sym typeface="Twentieth Century"/>
                        </a:rPr>
                        <a:t>(converted customer / target customer x 100%)</a:t>
                      </a:r>
                      <a:endParaRPr b="1" i="1" sz="1800" u="none" cap="none" strike="noStrike">
                        <a:solidFill>
                          <a:schemeClr val="dk1"/>
                        </a:solidFill>
                        <a:latin typeface="Twentieth Century"/>
                        <a:ea typeface="Twentieth Century"/>
                        <a:cs typeface="Twentieth Century"/>
                        <a:sym typeface="Twentieth Century"/>
                      </a:endParaRPr>
                    </a:p>
                  </a:txBody>
                  <a:tcPr marT="45725" marB="45725" marR="91450" marL="91450"/>
                </a:tc>
                <a:tc>
                  <a:txBody>
                    <a:bodyPr/>
                    <a:lstStyle/>
                    <a:p>
                      <a:pPr indent="0" lvl="0" marL="0" marR="0" rtl="0" algn="ctr">
                        <a:spcBef>
                          <a:spcPts val="0"/>
                        </a:spcBef>
                        <a:spcAft>
                          <a:spcPts val="0"/>
                        </a:spcAft>
                        <a:buNone/>
                      </a:pPr>
                      <a:r>
                        <a:rPr b="0" lang="en-US" sz="2000" u="none" cap="none" strike="noStrike">
                          <a:solidFill>
                            <a:schemeClr val="dk1"/>
                          </a:solidFill>
                          <a:latin typeface="Twentieth Century"/>
                          <a:ea typeface="Twentieth Century"/>
                          <a:cs typeface="Twentieth Century"/>
                          <a:sym typeface="Twentieth Century"/>
                        </a:rPr>
                        <a:t>11,7 %</a:t>
                      </a:r>
                      <a:endParaRPr/>
                    </a:p>
                  </a:txBody>
                  <a:tcPr marT="45725" marB="45725" marR="91450" marL="91450"/>
                </a:tc>
                <a:tc>
                  <a:txBody>
                    <a:bodyPr/>
                    <a:lstStyle/>
                    <a:p>
                      <a:pPr indent="0" lvl="0" marL="0" marR="0" rtl="0" algn="ctr">
                        <a:spcBef>
                          <a:spcPts val="0"/>
                        </a:spcBef>
                        <a:spcAft>
                          <a:spcPts val="0"/>
                        </a:spcAft>
                        <a:buClr>
                          <a:schemeClr val="dk1"/>
                        </a:buClr>
                        <a:buSzPts val="2000"/>
                        <a:buFont typeface="Arial"/>
                        <a:buNone/>
                      </a:pPr>
                      <a:r>
                        <a:rPr b="0" lang="en-US" sz="2000" u="none" cap="none" strike="noStrike">
                          <a:solidFill>
                            <a:schemeClr val="dk1"/>
                          </a:solidFill>
                          <a:latin typeface="Twentieth Century"/>
                          <a:ea typeface="Twentieth Century"/>
                          <a:cs typeface="Twentieth Century"/>
                          <a:sym typeface="Twentieth Century"/>
                        </a:rPr>
                        <a:t>95,3 %</a:t>
                      </a:r>
                      <a:endParaRPr/>
                    </a:p>
                  </a:txBody>
                  <a:tcPr marT="45725" marB="45725" marR="91450" marL="91450"/>
                </a:tc>
              </a:tr>
              <a:tr h="522725">
                <a:tc>
                  <a:txBody>
                    <a:bodyPr/>
                    <a:lstStyle/>
                    <a:p>
                      <a:pPr indent="0" lvl="0" marL="0" marR="0" rtl="0" algn="l">
                        <a:spcBef>
                          <a:spcPts val="0"/>
                        </a:spcBef>
                        <a:spcAft>
                          <a:spcPts val="0"/>
                        </a:spcAft>
                        <a:buNone/>
                      </a:pPr>
                      <a:r>
                        <a:rPr b="1" lang="en-US" sz="2000" u="none" cap="none" strike="noStrike">
                          <a:solidFill>
                            <a:schemeClr val="dk1"/>
                          </a:solidFill>
                          <a:latin typeface="Twentieth Century"/>
                          <a:ea typeface="Twentieth Century"/>
                          <a:cs typeface="Twentieth Century"/>
                          <a:sym typeface="Twentieth Century"/>
                        </a:rPr>
                        <a:t>Marketing cost</a:t>
                      </a:r>
                      <a:endParaRPr/>
                    </a:p>
                    <a:p>
                      <a:pPr indent="0" lvl="0" marL="185738" marR="0" rtl="0" algn="l">
                        <a:spcBef>
                          <a:spcPts val="0"/>
                        </a:spcBef>
                        <a:spcAft>
                          <a:spcPts val="0"/>
                        </a:spcAft>
                        <a:buNone/>
                      </a:pPr>
                      <a:r>
                        <a:rPr b="0" i="1" lang="en-US" sz="1800" u="none" cap="none" strike="noStrike">
                          <a:solidFill>
                            <a:schemeClr val="dk1"/>
                          </a:solidFill>
                          <a:latin typeface="Twentieth Century"/>
                          <a:ea typeface="Twentieth Century"/>
                          <a:cs typeface="Twentieth Century"/>
                          <a:sym typeface="Twentieth Century"/>
                        </a:rPr>
                        <a:t>(converted customer x telemarketing cost x duration x frequency)</a:t>
                      </a:r>
                      <a:endParaRPr/>
                    </a:p>
                  </a:txBody>
                  <a:tcPr marT="45725" marB="45725" marR="91450" marL="91450"/>
                </a:tc>
                <a:tc>
                  <a:txBody>
                    <a:bodyPr/>
                    <a:lstStyle/>
                    <a:p>
                      <a:pPr indent="0" lvl="0" marL="0" marR="0" rtl="0" algn="ctr">
                        <a:spcBef>
                          <a:spcPts val="0"/>
                        </a:spcBef>
                        <a:spcAft>
                          <a:spcPts val="0"/>
                        </a:spcAft>
                        <a:buNone/>
                      </a:pPr>
                      <a:r>
                        <a:rPr b="0" lang="en-US" sz="2000" u="none" cap="none" strike="noStrike">
                          <a:solidFill>
                            <a:srgbClr val="182E4E"/>
                          </a:solidFill>
                          <a:latin typeface="Twentieth Century"/>
                          <a:ea typeface="Twentieth Century"/>
                          <a:cs typeface="Twentieth Century"/>
                          <a:sym typeface="Twentieth Century"/>
                        </a:rPr>
                        <a:t>€ 90.</a:t>
                      </a:r>
                      <a:r>
                        <a:rPr b="0" lang="en-US" sz="2000" u="none" cap="none" strike="noStrike">
                          <a:solidFill>
                            <a:schemeClr val="dk1"/>
                          </a:solidFill>
                          <a:latin typeface="Twentieth Century"/>
                          <a:ea typeface="Twentieth Century"/>
                          <a:cs typeface="Twentieth Century"/>
                          <a:sym typeface="Twentieth Century"/>
                        </a:rPr>
                        <a:t>422</a:t>
                      </a:r>
                      <a:endParaRPr b="0" sz="2000" u="none" cap="none" strike="noStrike">
                        <a:solidFill>
                          <a:schemeClr val="dk1"/>
                        </a:solidFill>
                        <a:latin typeface="Twentieth Century"/>
                        <a:ea typeface="Twentieth Century"/>
                        <a:cs typeface="Twentieth Century"/>
                        <a:sym typeface="Twentieth Century"/>
                      </a:endParaRPr>
                    </a:p>
                  </a:txBody>
                  <a:tcPr marT="45725" marB="45725" marR="91450" marL="91450"/>
                </a:tc>
                <a:tc>
                  <a:txBody>
                    <a:bodyPr/>
                    <a:lstStyle/>
                    <a:p>
                      <a:pPr indent="0" lvl="0" marL="0" marR="0" rtl="0" algn="ctr">
                        <a:spcBef>
                          <a:spcPts val="0"/>
                        </a:spcBef>
                        <a:spcAft>
                          <a:spcPts val="0"/>
                        </a:spcAft>
                        <a:buNone/>
                      </a:pPr>
                      <a:r>
                        <a:rPr b="0" lang="en-US" sz="2000" u="none" cap="none" strike="noStrike">
                          <a:solidFill>
                            <a:srgbClr val="182E4E"/>
                          </a:solidFill>
                          <a:latin typeface="Twentieth Century"/>
                          <a:ea typeface="Twentieth Century"/>
                          <a:cs typeface="Twentieth Century"/>
                          <a:sym typeface="Twentieth Century"/>
                        </a:rPr>
                        <a:t>€ </a:t>
                      </a:r>
                      <a:r>
                        <a:rPr b="0" lang="en-US" sz="2000" u="none" cap="none" strike="noStrike">
                          <a:solidFill>
                            <a:schemeClr val="dk1"/>
                          </a:solidFill>
                          <a:latin typeface="Twentieth Century"/>
                          <a:ea typeface="Twentieth Century"/>
                          <a:cs typeface="Twentieth Century"/>
                          <a:sym typeface="Twentieth Century"/>
                        </a:rPr>
                        <a:t>77.836</a:t>
                      </a:r>
                      <a:endParaRPr/>
                    </a:p>
                  </a:txBody>
                  <a:tcPr marT="45725" marB="45725" marR="91450" marL="91450"/>
                </a:tc>
              </a:tr>
            </a:tbl>
          </a:graphicData>
        </a:graphic>
      </p:graphicFrame>
      <p:sp>
        <p:nvSpPr>
          <p:cNvPr id="1149" name="Google Shape;1149;p21"/>
          <p:cNvSpPr txBox="1"/>
          <p:nvPr/>
        </p:nvSpPr>
        <p:spPr>
          <a:xfrm>
            <a:off x="578252" y="4889014"/>
            <a:ext cx="9804039" cy="1627694"/>
          </a:xfrm>
          <a:prstGeom prst="rect">
            <a:avLst/>
          </a:prstGeom>
          <a:noFill/>
          <a:ln>
            <a:noFill/>
          </a:ln>
        </p:spPr>
        <p:txBody>
          <a:bodyPr anchorCtr="0" anchor="t" bIns="91425" lIns="91425" spcFirstLastPara="1" rIns="91425" wrap="square" tIns="91425">
            <a:noAutofit/>
          </a:bodyPr>
          <a:lstStyle/>
          <a:p>
            <a:pPr indent="-228600" lvl="0" marL="228600" marR="0" rtl="0" algn="l">
              <a:lnSpc>
                <a:spcPct val="90000"/>
              </a:lnSpc>
              <a:spcBef>
                <a:spcPts val="0"/>
              </a:spcBef>
              <a:spcAft>
                <a:spcPts val="0"/>
              </a:spcAft>
              <a:buClr>
                <a:srgbClr val="182E4E"/>
              </a:buClr>
              <a:buSzPts val="2000"/>
              <a:buFont typeface="Arial"/>
              <a:buChar char="•"/>
            </a:pPr>
            <a:r>
              <a:rPr lang="en-US" sz="2000">
                <a:solidFill>
                  <a:srgbClr val="182E4E"/>
                </a:solidFill>
                <a:latin typeface="Twentieth Century"/>
                <a:ea typeface="Twentieth Century"/>
                <a:cs typeface="Twentieth Century"/>
                <a:sym typeface="Twentieth Century"/>
              </a:rPr>
              <a:t>Terjadi kenaikan conversion rate sebesar </a:t>
            </a:r>
            <a:r>
              <a:rPr b="1" lang="en-US" sz="2000">
                <a:solidFill>
                  <a:srgbClr val="182E4E"/>
                </a:solidFill>
                <a:latin typeface="Twentieth Century"/>
                <a:ea typeface="Twentieth Century"/>
                <a:cs typeface="Twentieth Century"/>
                <a:sym typeface="Twentieth Century"/>
              </a:rPr>
              <a:t>83.6%</a:t>
            </a:r>
            <a:endParaRPr/>
          </a:p>
          <a:p>
            <a:pPr indent="-228600" lvl="0" marL="228600" marR="0" rtl="0" algn="l">
              <a:lnSpc>
                <a:spcPct val="90000"/>
              </a:lnSpc>
              <a:spcBef>
                <a:spcPts val="600"/>
              </a:spcBef>
              <a:spcAft>
                <a:spcPts val="600"/>
              </a:spcAft>
              <a:buClr>
                <a:srgbClr val="182E4E"/>
              </a:buClr>
              <a:buSzPts val="2000"/>
              <a:buFont typeface="Arial"/>
              <a:buChar char="•"/>
            </a:pPr>
            <a:r>
              <a:rPr lang="en-US" sz="2000">
                <a:solidFill>
                  <a:srgbClr val="182E4E"/>
                </a:solidFill>
                <a:latin typeface="Twentieth Century"/>
                <a:ea typeface="Twentieth Century"/>
                <a:cs typeface="Twentieth Century"/>
                <a:sym typeface="Twentieth Century"/>
              </a:rPr>
              <a:t>Terjadi penurunan marketing cost sebesar </a:t>
            </a:r>
            <a:r>
              <a:rPr b="1" lang="en-US" sz="2000">
                <a:solidFill>
                  <a:srgbClr val="182E4E"/>
                </a:solidFill>
                <a:latin typeface="Twentieth Century"/>
                <a:ea typeface="Twentieth Century"/>
                <a:cs typeface="Twentieth Century"/>
                <a:sym typeface="Twentieth Century"/>
              </a:rPr>
              <a:t>€ 12.586 </a:t>
            </a:r>
            <a:r>
              <a:rPr lang="en-US" sz="2000">
                <a:solidFill>
                  <a:srgbClr val="182E4E"/>
                </a:solidFill>
                <a:latin typeface="Twentieth Century"/>
                <a:ea typeface="Twentieth Century"/>
                <a:cs typeface="Twentieth Century"/>
                <a:sym typeface="Twentieth Century"/>
              </a:rPr>
              <a:t>atau sebesar </a:t>
            </a:r>
            <a:r>
              <a:rPr b="1" lang="en-US" sz="2000">
                <a:solidFill>
                  <a:srgbClr val="182E4E"/>
                </a:solidFill>
                <a:latin typeface="Twentieth Century"/>
                <a:ea typeface="Twentieth Century"/>
                <a:cs typeface="Twentieth Century"/>
                <a:sym typeface="Twentieth Century"/>
              </a:rPr>
              <a:t>13.92%</a:t>
            </a:r>
            <a:endParaRPr/>
          </a:p>
        </p:txBody>
      </p:sp>
      <p:sp>
        <p:nvSpPr>
          <p:cNvPr id="1150" name="Google Shape;1150;p21"/>
          <p:cNvSpPr/>
          <p:nvPr/>
        </p:nvSpPr>
        <p:spPr>
          <a:xfrm>
            <a:off x="3862922" y="338462"/>
            <a:ext cx="44661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0414C"/>
                </a:solidFill>
                <a:latin typeface="Twentieth Century"/>
                <a:ea typeface="Twentieth Century"/>
                <a:cs typeface="Twentieth Century"/>
                <a:sym typeface="Twentieth Century"/>
              </a:rPr>
              <a:t>CvR and Marketing Cost</a:t>
            </a:r>
            <a:endParaRPr sz="2400">
              <a:solidFill>
                <a:srgbClr val="20414C"/>
              </a:solidFill>
              <a:latin typeface="Twentieth Century"/>
              <a:ea typeface="Twentieth Century"/>
              <a:cs typeface="Twentieth Century"/>
              <a:sym typeface="Twentieth Century"/>
            </a:endParaRPr>
          </a:p>
        </p:txBody>
      </p:sp>
      <p:sp>
        <p:nvSpPr>
          <p:cNvPr id="1151" name="Google Shape;1151;p21"/>
          <p:cNvSpPr txBox="1"/>
          <p:nvPr/>
        </p:nvSpPr>
        <p:spPr>
          <a:xfrm>
            <a:off x="670953" y="341292"/>
            <a:ext cx="3110633" cy="461665"/>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Business Calculation</a:t>
            </a:r>
            <a:endParaRPr/>
          </a:p>
        </p:txBody>
      </p:sp>
      <p:sp>
        <p:nvSpPr>
          <p:cNvPr id="1152" name="Google Shape;1152;p21"/>
          <p:cNvSpPr txBox="1"/>
          <p:nvPr/>
        </p:nvSpPr>
        <p:spPr>
          <a:xfrm>
            <a:off x="7835331" y="6285307"/>
            <a:ext cx="40994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u="sng">
                <a:solidFill>
                  <a:schemeClr val="dk1"/>
                </a:solidFill>
                <a:latin typeface="Calibri"/>
                <a:ea typeface="Calibri"/>
                <a:cs typeface="Calibri"/>
                <a:sym typeface="Calibri"/>
                <a:hlinkClick r:id="rId4">
                  <a:extLst>
                    <a:ext uri="{A12FA001-AC4F-418D-AE19-62706E023703}">
                      <ahyp:hlinkClr val="tx"/>
                    </a:ext>
                  </a:extLst>
                </a:hlinkClick>
              </a:rPr>
              <a:t>*https://blog.useproof.com/calculate-conversion-rate</a:t>
            </a:r>
            <a:endParaRPr i="1" sz="1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pic>
        <p:nvPicPr>
          <p:cNvPr id="1158" name="Google Shape;1158;p22"/>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1159" name="Google Shape;1159;p22"/>
          <p:cNvPicPr preferRelativeResize="0"/>
          <p:nvPr/>
        </p:nvPicPr>
        <p:blipFill rotWithShape="1">
          <a:blip r:embed="rId3">
            <a:alphaModFix/>
          </a:blip>
          <a:srcRect b="0" l="0" r="0" t="0"/>
          <a:stretch/>
        </p:blipFill>
        <p:spPr>
          <a:xfrm rot="-5400000">
            <a:off x="-620779" y="3163677"/>
            <a:ext cx="530600" cy="530600"/>
          </a:xfrm>
          <a:prstGeom prst="rect">
            <a:avLst/>
          </a:prstGeom>
          <a:noFill/>
          <a:ln>
            <a:noFill/>
          </a:ln>
        </p:spPr>
      </p:pic>
      <p:sp>
        <p:nvSpPr>
          <p:cNvPr id="1160" name="Google Shape;1160;p22"/>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1161" name="Google Shape;1161;p22"/>
          <p:cNvSpPr/>
          <p:nvPr/>
        </p:nvSpPr>
        <p:spPr>
          <a:xfrm>
            <a:off x="6240262" y="1974671"/>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1162" name="Google Shape;1162;p22"/>
          <p:cNvPicPr preferRelativeResize="0"/>
          <p:nvPr/>
        </p:nvPicPr>
        <p:blipFill rotWithShape="1">
          <a:blip r:embed="rId3">
            <a:alphaModFix/>
          </a:blip>
          <a:srcRect b="0" l="0" r="0" t="0"/>
          <a:stretch/>
        </p:blipFill>
        <p:spPr>
          <a:xfrm rot="-5400000">
            <a:off x="-614151" y="3163676"/>
            <a:ext cx="530600" cy="530600"/>
          </a:xfrm>
          <a:prstGeom prst="rect">
            <a:avLst/>
          </a:prstGeom>
          <a:noFill/>
          <a:ln>
            <a:noFill/>
          </a:ln>
        </p:spPr>
      </p:pic>
      <p:pic>
        <p:nvPicPr>
          <p:cNvPr id="1163" name="Google Shape;1163;p22"/>
          <p:cNvPicPr preferRelativeResize="0"/>
          <p:nvPr/>
        </p:nvPicPr>
        <p:blipFill rotWithShape="1">
          <a:blip r:embed="rId3">
            <a:alphaModFix/>
          </a:blip>
          <a:srcRect b="0" l="0" r="0" t="0"/>
          <a:stretch/>
        </p:blipFill>
        <p:spPr>
          <a:xfrm rot="-5400000">
            <a:off x="-1118081" y="3163677"/>
            <a:ext cx="530600" cy="530600"/>
          </a:xfrm>
          <a:prstGeom prst="rect">
            <a:avLst/>
          </a:prstGeom>
          <a:noFill/>
          <a:ln>
            <a:noFill/>
          </a:ln>
        </p:spPr>
      </p:pic>
      <p:pic>
        <p:nvPicPr>
          <p:cNvPr id="1164" name="Google Shape;1164;p22"/>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1165" name="Google Shape;1165;p22"/>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1166" name="Google Shape;1166;p22"/>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1167" name="Google Shape;1167;p22"/>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1168" name="Google Shape;1168;p22"/>
          <p:cNvPicPr preferRelativeResize="0"/>
          <p:nvPr/>
        </p:nvPicPr>
        <p:blipFill rotWithShape="1">
          <a:blip r:embed="rId3">
            <a:alphaModFix/>
          </a:blip>
          <a:srcRect b="0" l="0" r="0" t="0"/>
          <a:stretch/>
        </p:blipFill>
        <p:spPr>
          <a:xfrm rot="-5400000">
            <a:off x="-577676" y="3163677"/>
            <a:ext cx="530600" cy="530600"/>
          </a:xfrm>
          <a:prstGeom prst="rect">
            <a:avLst/>
          </a:prstGeom>
          <a:noFill/>
          <a:ln>
            <a:noFill/>
          </a:ln>
        </p:spPr>
      </p:pic>
      <p:pic>
        <p:nvPicPr>
          <p:cNvPr id="1169" name="Google Shape;1169;p22"/>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1170" name="Google Shape;1170;p22"/>
          <p:cNvPicPr preferRelativeResize="0"/>
          <p:nvPr/>
        </p:nvPicPr>
        <p:blipFill rotWithShape="1">
          <a:blip r:embed="rId3">
            <a:alphaModFix/>
          </a:blip>
          <a:srcRect b="0" l="0" r="0" t="0"/>
          <a:stretch/>
        </p:blipFill>
        <p:spPr>
          <a:xfrm rot="-5400000">
            <a:off x="-438304" y="3163677"/>
            <a:ext cx="530600" cy="530600"/>
          </a:xfrm>
          <a:prstGeom prst="rect">
            <a:avLst/>
          </a:prstGeom>
          <a:noFill/>
          <a:ln>
            <a:noFill/>
          </a:ln>
        </p:spPr>
      </p:pic>
      <p:pic>
        <p:nvPicPr>
          <p:cNvPr id="1171" name="Google Shape;1171;p22"/>
          <p:cNvPicPr preferRelativeResize="0"/>
          <p:nvPr/>
        </p:nvPicPr>
        <p:blipFill rotWithShape="1">
          <a:blip r:embed="rId3">
            <a:alphaModFix/>
          </a:blip>
          <a:srcRect b="0" l="0" r="0" t="0"/>
          <a:stretch/>
        </p:blipFill>
        <p:spPr>
          <a:xfrm rot="-5400000">
            <a:off x="-1139146" y="3163677"/>
            <a:ext cx="530600" cy="530600"/>
          </a:xfrm>
          <a:prstGeom prst="rect">
            <a:avLst/>
          </a:prstGeom>
          <a:noFill/>
          <a:ln>
            <a:noFill/>
          </a:ln>
        </p:spPr>
      </p:pic>
      <p:grpSp>
        <p:nvGrpSpPr>
          <p:cNvPr id="1172" name="Google Shape;1172;p22"/>
          <p:cNvGrpSpPr/>
          <p:nvPr/>
        </p:nvGrpSpPr>
        <p:grpSpPr>
          <a:xfrm>
            <a:off x="-26011" y="-24"/>
            <a:ext cx="12232112" cy="6857999"/>
            <a:chOff x="-8778960" y="1501"/>
            <a:chExt cx="12232112" cy="6858000"/>
          </a:xfrm>
        </p:grpSpPr>
        <p:grpSp>
          <p:nvGrpSpPr>
            <p:cNvPr id="1173" name="Google Shape;1173;p22"/>
            <p:cNvGrpSpPr/>
            <p:nvPr/>
          </p:nvGrpSpPr>
          <p:grpSpPr>
            <a:xfrm>
              <a:off x="-8778960" y="1501"/>
              <a:ext cx="12192000" cy="6858000"/>
              <a:chOff x="-6809096" y="-124"/>
              <a:chExt cx="12192000" cy="6858000"/>
            </a:xfrm>
          </p:grpSpPr>
          <p:sp>
            <p:nvSpPr>
              <p:cNvPr id="1174" name="Google Shape;1174;p22"/>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175" name="Google Shape;1175;p22"/>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76" name="Google Shape;1176;p22"/>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177" name="Google Shape;1177;p22"/>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grpSp>
        <p:nvGrpSpPr>
          <p:cNvPr id="1178" name="Google Shape;1178;p22"/>
          <p:cNvGrpSpPr/>
          <p:nvPr/>
        </p:nvGrpSpPr>
        <p:grpSpPr>
          <a:xfrm>
            <a:off x="-12066146" y="-1679"/>
            <a:ext cx="12192000" cy="6857999"/>
            <a:chOff x="-8778960" y="1501"/>
            <a:chExt cx="12192000" cy="6858000"/>
          </a:xfrm>
        </p:grpSpPr>
        <p:grpSp>
          <p:nvGrpSpPr>
            <p:cNvPr id="1179" name="Google Shape;1179;p22"/>
            <p:cNvGrpSpPr/>
            <p:nvPr/>
          </p:nvGrpSpPr>
          <p:grpSpPr>
            <a:xfrm>
              <a:off x="-8778960" y="1501"/>
              <a:ext cx="12192000" cy="6858000"/>
              <a:chOff x="-6809096" y="-124"/>
              <a:chExt cx="12192000" cy="6858000"/>
            </a:xfrm>
          </p:grpSpPr>
          <p:sp>
            <p:nvSpPr>
              <p:cNvPr id="1180" name="Google Shape;1180;p22"/>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181" name="Google Shape;1181;p22"/>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82" name="Google Shape;1182;p22"/>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183" name="Google Shape;1183;p22"/>
            <p:cNvSpPr txBox="1"/>
            <p:nvPr/>
          </p:nvSpPr>
          <p:spPr>
            <a:xfrm rot="-5400000">
              <a:off x="892823" y="2433695"/>
              <a:ext cx="428966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The End</a:t>
              </a:r>
              <a:endParaRPr/>
            </a:p>
          </p:txBody>
        </p:sp>
      </p:grpSp>
      <p:graphicFrame>
        <p:nvGraphicFramePr>
          <p:cNvPr id="1184" name="Google Shape;1184;p22"/>
          <p:cNvGraphicFramePr/>
          <p:nvPr/>
        </p:nvGraphicFramePr>
        <p:xfrm>
          <a:off x="640387" y="1604715"/>
          <a:ext cx="3000000" cy="3000000"/>
        </p:xfrm>
        <a:graphic>
          <a:graphicData uri="http://schemas.openxmlformats.org/drawingml/2006/table">
            <a:tbl>
              <a:tblPr bandRow="1" firstRow="1">
                <a:noFill/>
                <a:tableStyleId>{2F43ECCD-17BE-46FD-820A-E1830610EF5F}</a:tableStyleId>
              </a:tblPr>
              <a:tblGrid>
                <a:gridCol w="4877000"/>
                <a:gridCol w="2650200"/>
                <a:gridCol w="2445725"/>
              </a:tblGrid>
              <a:tr h="362675">
                <a:tc>
                  <a:txBody>
                    <a:bodyPr/>
                    <a:lstStyle/>
                    <a:p>
                      <a:pPr indent="0" lvl="0" marL="0" marR="0" rtl="0" algn="ctr">
                        <a:spcBef>
                          <a:spcPts val="0"/>
                        </a:spcBef>
                        <a:spcAft>
                          <a:spcPts val="0"/>
                        </a:spcAft>
                        <a:buNone/>
                      </a:pPr>
                      <a:r>
                        <a:t/>
                      </a:r>
                      <a:endParaRPr sz="2000" u="none" cap="none" strike="noStrike">
                        <a:solidFill>
                          <a:schemeClr val="lt1"/>
                        </a:solidFill>
                        <a:latin typeface="Twentieth Century"/>
                        <a:ea typeface="Twentieth Century"/>
                        <a:cs typeface="Twentieth Century"/>
                        <a:sym typeface="Twentieth Century"/>
                      </a:endParaRPr>
                    </a:p>
                  </a:txBody>
                  <a:tcPr marT="45725" marB="45725" marR="91450" marL="91450" anchor="ctr">
                    <a:solidFill>
                      <a:srgbClr val="002060"/>
                    </a:solidFill>
                  </a:tcPr>
                </a:tc>
                <a:tc>
                  <a:txBody>
                    <a:bodyPr/>
                    <a:lstStyle/>
                    <a:p>
                      <a:pPr indent="0" lvl="0" marL="0" marR="0" rtl="0" algn="ctr">
                        <a:spcBef>
                          <a:spcPts val="0"/>
                        </a:spcBef>
                        <a:spcAft>
                          <a:spcPts val="0"/>
                        </a:spcAft>
                        <a:buNone/>
                      </a:pPr>
                      <a:r>
                        <a:rPr lang="en-US" sz="2000" u="none" cap="none" strike="noStrike">
                          <a:solidFill>
                            <a:schemeClr val="lt1"/>
                          </a:solidFill>
                          <a:latin typeface="Twentieth Century"/>
                          <a:ea typeface="Twentieth Century"/>
                          <a:cs typeface="Twentieth Century"/>
                          <a:sym typeface="Twentieth Century"/>
                        </a:rPr>
                        <a:t>Before Using Model</a:t>
                      </a:r>
                      <a:endParaRPr/>
                    </a:p>
                  </a:txBody>
                  <a:tcPr marT="45725" marB="45725" marR="91450" marL="91450" anchor="ctr">
                    <a:solidFill>
                      <a:srgbClr val="002060"/>
                    </a:solidFill>
                  </a:tcPr>
                </a:tc>
                <a:tc>
                  <a:txBody>
                    <a:bodyPr/>
                    <a:lstStyle/>
                    <a:p>
                      <a:pPr indent="0" lvl="0" marL="0" marR="0" rtl="0" algn="ctr">
                        <a:spcBef>
                          <a:spcPts val="0"/>
                        </a:spcBef>
                        <a:spcAft>
                          <a:spcPts val="0"/>
                        </a:spcAft>
                        <a:buNone/>
                      </a:pPr>
                      <a:r>
                        <a:rPr lang="en-US" sz="2000" u="none" cap="none" strike="noStrike">
                          <a:solidFill>
                            <a:schemeClr val="lt1"/>
                          </a:solidFill>
                          <a:latin typeface="Twentieth Century"/>
                          <a:ea typeface="Twentieth Century"/>
                          <a:cs typeface="Twentieth Century"/>
                          <a:sym typeface="Twentieth Century"/>
                        </a:rPr>
                        <a:t>After Using Model</a:t>
                      </a:r>
                      <a:endParaRPr/>
                    </a:p>
                  </a:txBody>
                  <a:tcPr marT="45725" marB="45725" marR="91450" marL="91450" anchor="ctr">
                    <a:solidFill>
                      <a:srgbClr val="002060"/>
                    </a:solidFill>
                  </a:tcPr>
                </a:tc>
              </a:tr>
              <a:tr h="478450">
                <a:tc>
                  <a:txBody>
                    <a:bodyPr/>
                    <a:lstStyle/>
                    <a:p>
                      <a:pPr indent="0" lvl="0" marL="0" marR="0" rtl="0" algn="l">
                        <a:spcBef>
                          <a:spcPts val="0"/>
                        </a:spcBef>
                        <a:spcAft>
                          <a:spcPts val="0"/>
                        </a:spcAft>
                        <a:buNone/>
                      </a:pPr>
                      <a:r>
                        <a:rPr b="1" lang="en-US" sz="2000" u="none" cap="none" strike="noStrike">
                          <a:solidFill>
                            <a:schemeClr val="dk1"/>
                          </a:solidFill>
                          <a:latin typeface="Twentieth Century"/>
                          <a:ea typeface="Twentieth Century"/>
                          <a:cs typeface="Twentieth Century"/>
                          <a:sym typeface="Twentieth Century"/>
                        </a:rPr>
                        <a:t>Marketing cost</a:t>
                      </a:r>
                      <a:endParaRPr/>
                    </a:p>
                  </a:txBody>
                  <a:tcPr marT="45725" marB="45725" marR="91450" marL="91450"/>
                </a:tc>
                <a:tc>
                  <a:txBody>
                    <a:bodyPr/>
                    <a:lstStyle/>
                    <a:p>
                      <a:pPr indent="0" lvl="0" marL="0" marR="0" rtl="0" algn="ctr">
                        <a:spcBef>
                          <a:spcPts val="0"/>
                        </a:spcBef>
                        <a:spcAft>
                          <a:spcPts val="0"/>
                        </a:spcAft>
                        <a:buNone/>
                      </a:pPr>
                      <a:r>
                        <a:rPr b="0" lang="en-US" sz="2000" u="none" cap="none" strike="noStrike">
                          <a:solidFill>
                            <a:srgbClr val="182E4E"/>
                          </a:solidFill>
                          <a:latin typeface="Twentieth Century"/>
                          <a:ea typeface="Twentieth Century"/>
                          <a:cs typeface="Twentieth Century"/>
                          <a:sym typeface="Twentieth Century"/>
                        </a:rPr>
                        <a:t>€</a:t>
                      </a:r>
                      <a:r>
                        <a:rPr b="1" lang="en-US" sz="2000" u="none" cap="none" strike="noStrike">
                          <a:solidFill>
                            <a:srgbClr val="182E4E"/>
                          </a:solidFill>
                          <a:latin typeface="Twentieth Century"/>
                          <a:ea typeface="Twentieth Century"/>
                          <a:cs typeface="Twentieth Century"/>
                          <a:sym typeface="Twentieth Century"/>
                        </a:rPr>
                        <a:t> </a:t>
                      </a:r>
                      <a:r>
                        <a:rPr b="0" lang="en-US" sz="2000" u="none" cap="none" strike="noStrike">
                          <a:solidFill>
                            <a:schemeClr val="dk1"/>
                          </a:solidFill>
                          <a:latin typeface="Twentieth Century"/>
                          <a:ea typeface="Twentieth Century"/>
                          <a:cs typeface="Twentieth Century"/>
                          <a:sym typeface="Twentieth Century"/>
                        </a:rPr>
                        <a:t>124.782</a:t>
                      </a:r>
                      <a:endParaRPr/>
                    </a:p>
                  </a:txBody>
                  <a:tcPr marT="45725" marB="45725" marR="91450" marL="91450"/>
                </a:tc>
                <a:tc>
                  <a:txBody>
                    <a:bodyPr/>
                    <a:lstStyle/>
                    <a:p>
                      <a:pPr indent="0" lvl="0" marL="0" marR="0" rtl="0" algn="ctr">
                        <a:spcBef>
                          <a:spcPts val="0"/>
                        </a:spcBef>
                        <a:spcAft>
                          <a:spcPts val="0"/>
                        </a:spcAft>
                        <a:buNone/>
                      </a:pPr>
                      <a:r>
                        <a:rPr b="0" lang="en-US" sz="2000" u="none" cap="none" strike="noStrike">
                          <a:solidFill>
                            <a:srgbClr val="182E4E"/>
                          </a:solidFill>
                          <a:latin typeface="Twentieth Century"/>
                          <a:ea typeface="Twentieth Century"/>
                          <a:cs typeface="Twentieth Century"/>
                          <a:sym typeface="Twentieth Century"/>
                        </a:rPr>
                        <a:t>€ </a:t>
                      </a:r>
                      <a:r>
                        <a:rPr b="0" lang="en-US" sz="2000" u="none" cap="none" strike="noStrike">
                          <a:solidFill>
                            <a:schemeClr val="dk1"/>
                          </a:solidFill>
                          <a:latin typeface="Twentieth Century"/>
                          <a:ea typeface="Twentieth Century"/>
                          <a:cs typeface="Twentieth Century"/>
                          <a:sym typeface="Twentieth Century"/>
                        </a:rPr>
                        <a:t>77.836</a:t>
                      </a:r>
                      <a:endParaRPr/>
                    </a:p>
                  </a:txBody>
                  <a:tcPr marT="45725" marB="45725" marR="91450" marL="91450"/>
                </a:tc>
              </a:tr>
              <a:tr h="613750">
                <a:tc>
                  <a:txBody>
                    <a:bodyPr/>
                    <a:lstStyle/>
                    <a:p>
                      <a:pPr indent="0" lvl="0" marL="0" marR="0" rtl="0" algn="l">
                        <a:spcBef>
                          <a:spcPts val="0"/>
                        </a:spcBef>
                        <a:spcAft>
                          <a:spcPts val="0"/>
                        </a:spcAft>
                        <a:buNone/>
                      </a:pPr>
                      <a:r>
                        <a:rPr b="1" lang="en-US" sz="2000" u="none" cap="none" strike="noStrike">
                          <a:solidFill>
                            <a:schemeClr val="dk1"/>
                          </a:solidFill>
                          <a:latin typeface="Twentieth Century"/>
                          <a:ea typeface="Twentieth Century"/>
                          <a:cs typeface="Twentieth Century"/>
                          <a:sym typeface="Twentieth Century"/>
                        </a:rPr>
                        <a:t>Cost per Acquisition</a:t>
                      </a:r>
                      <a:endParaRPr/>
                    </a:p>
                    <a:p>
                      <a:pPr indent="185738" lvl="0" marL="0" marR="0" rtl="0" algn="l">
                        <a:lnSpc>
                          <a:spcPct val="100000"/>
                        </a:lnSpc>
                        <a:spcBef>
                          <a:spcPts val="0"/>
                        </a:spcBef>
                        <a:spcAft>
                          <a:spcPts val="0"/>
                        </a:spcAft>
                        <a:buClr>
                          <a:schemeClr val="dk1"/>
                        </a:buClr>
                        <a:buSzPts val="1800"/>
                        <a:buFont typeface="Twentieth Century"/>
                        <a:buNone/>
                      </a:pPr>
                      <a:r>
                        <a:rPr b="0" i="1" lang="en-US" sz="1800" u="none" cap="none" strike="noStrike">
                          <a:solidFill>
                            <a:schemeClr val="dk1"/>
                          </a:solidFill>
                          <a:latin typeface="Twentieth Century"/>
                          <a:ea typeface="Twentieth Century"/>
                          <a:cs typeface="Twentieth Century"/>
                          <a:sym typeface="Twentieth Century"/>
                        </a:rPr>
                        <a:t>(marketing cost / converted customer)</a:t>
                      </a:r>
                      <a:endParaRPr b="1" i="1" sz="1800" u="none" cap="none" strike="noStrike">
                        <a:solidFill>
                          <a:schemeClr val="dk1"/>
                        </a:solidFill>
                        <a:latin typeface="Twentieth Century"/>
                        <a:ea typeface="Twentieth Century"/>
                        <a:cs typeface="Twentieth Century"/>
                        <a:sym typeface="Twentieth Century"/>
                      </a:endParaRPr>
                    </a:p>
                  </a:txBody>
                  <a:tcPr marT="45725" marB="45725" marR="91450" marL="91450"/>
                </a:tc>
                <a:tc>
                  <a:txBody>
                    <a:bodyPr/>
                    <a:lstStyle/>
                    <a:p>
                      <a:pPr indent="0" lvl="0" marL="0" marR="0" rtl="0" algn="ctr">
                        <a:spcBef>
                          <a:spcPts val="0"/>
                        </a:spcBef>
                        <a:spcAft>
                          <a:spcPts val="0"/>
                        </a:spcAft>
                        <a:buNone/>
                      </a:pPr>
                      <a:r>
                        <a:rPr b="0" lang="en-US" sz="2000" u="none" cap="none" strike="noStrike">
                          <a:solidFill>
                            <a:srgbClr val="182E4E"/>
                          </a:solidFill>
                          <a:latin typeface="Twentieth Century"/>
                          <a:ea typeface="Twentieth Century"/>
                          <a:cs typeface="Twentieth Century"/>
                          <a:sym typeface="Twentieth Century"/>
                        </a:rPr>
                        <a:t>€ </a:t>
                      </a:r>
                      <a:r>
                        <a:rPr b="0" lang="en-US" sz="2000" u="none" cap="none" strike="noStrike">
                          <a:solidFill>
                            <a:schemeClr val="dk1"/>
                          </a:solidFill>
                          <a:latin typeface="Twentieth Century"/>
                          <a:ea typeface="Twentieth Century"/>
                          <a:cs typeface="Twentieth Century"/>
                          <a:sym typeface="Twentieth Century"/>
                        </a:rPr>
                        <a:t>23,59</a:t>
                      </a:r>
                      <a:endParaRPr b="0" sz="2000" u="none" cap="none" strike="noStrike">
                        <a:solidFill>
                          <a:schemeClr val="dk1"/>
                        </a:solidFill>
                        <a:latin typeface="Twentieth Century"/>
                        <a:ea typeface="Twentieth Century"/>
                        <a:cs typeface="Twentieth Century"/>
                        <a:sym typeface="Twentieth Century"/>
                      </a:endParaRPr>
                    </a:p>
                  </a:txBody>
                  <a:tcPr marT="45725" marB="45725" marR="91450" marL="91450"/>
                </a:tc>
                <a:tc>
                  <a:txBody>
                    <a:bodyPr/>
                    <a:lstStyle/>
                    <a:p>
                      <a:pPr indent="0" lvl="0" marL="0" marR="0" rtl="0" algn="ctr">
                        <a:spcBef>
                          <a:spcPts val="0"/>
                        </a:spcBef>
                        <a:spcAft>
                          <a:spcPts val="0"/>
                        </a:spcAft>
                        <a:buNone/>
                      </a:pPr>
                      <a:r>
                        <a:rPr b="0" lang="en-US" sz="2000" u="none" cap="none" strike="noStrike">
                          <a:solidFill>
                            <a:srgbClr val="182E4E"/>
                          </a:solidFill>
                          <a:latin typeface="Twentieth Century"/>
                          <a:ea typeface="Twentieth Century"/>
                          <a:cs typeface="Twentieth Century"/>
                          <a:sym typeface="Twentieth Century"/>
                        </a:rPr>
                        <a:t>€ </a:t>
                      </a:r>
                      <a:r>
                        <a:rPr b="0" lang="en-US" sz="2000" u="none" cap="none" strike="noStrike">
                          <a:solidFill>
                            <a:schemeClr val="dk1"/>
                          </a:solidFill>
                          <a:latin typeface="Twentieth Century"/>
                          <a:ea typeface="Twentieth Century"/>
                          <a:cs typeface="Twentieth Century"/>
                          <a:sym typeface="Twentieth Century"/>
                        </a:rPr>
                        <a:t>5,24</a:t>
                      </a:r>
                      <a:endParaRPr b="0" sz="2000" u="none" cap="none" strike="noStrike">
                        <a:solidFill>
                          <a:schemeClr val="dk1"/>
                        </a:solidFill>
                        <a:latin typeface="Twentieth Century"/>
                        <a:ea typeface="Twentieth Century"/>
                        <a:cs typeface="Twentieth Century"/>
                        <a:sym typeface="Twentieth Century"/>
                      </a:endParaRPr>
                    </a:p>
                  </a:txBody>
                  <a:tcPr marT="45725" marB="45725" marR="91450" marL="91450"/>
                </a:tc>
              </a:tr>
              <a:tr h="864825">
                <a:tc>
                  <a:txBody>
                    <a:bodyPr/>
                    <a:lstStyle/>
                    <a:p>
                      <a:pPr indent="0" lvl="0" marL="0" marR="0" rtl="0" algn="l">
                        <a:spcBef>
                          <a:spcPts val="0"/>
                        </a:spcBef>
                        <a:spcAft>
                          <a:spcPts val="0"/>
                        </a:spcAft>
                        <a:buNone/>
                      </a:pPr>
                      <a:r>
                        <a:rPr b="1" lang="en-US" sz="2000" u="none" cap="none" strike="noStrike">
                          <a:solidFill>
                            <a:schemeClr val="dk1"/>
                          </a:solidFill>
                          <a:latin typeface="Twentieth Century"/>
                          <a:ea typeface="Twentieth Century"/>
                          <a:cs typeface="Twentieth Century"/>
                          <a:sym typeface="Twentieth Century"/>
                        </a:rPr>
                        <a:t>Potential Revenue</a:t>
                      </a:r>
                      <a:endParaRPr/>
                    </a:p>
                    <a:p>
                      <a:pPr indent="0" lvl="0" marL="185738" marR="0" rtl="0" algn="l">
                        <a:lnSpc>
                          <a:spcPct val="100000"/>
                        </a:lnSpc>
                        <a:spcBef>
                          <a:spcPts val="0"/>
                        </a:spcBef>
                        <a:spcAft>
                          <a:spcPts val="0"/>
                        </a:spcAft>
                        <a:buClr>
                          <a:schemeClr val="dk1"/>
                        </a:buClr>
                        <a:buSzPts val="1600"/>
                        <a:buFont typeface="Twentieth Century"/>
                        <a:buNone/>
                      </a:pPr>
                      <a:r>
                        <a:rPr b="0" i="1" lang="en-US" sz="1600" u="none" cap="none" strike="noStrike">
                          <a:solidFill>
                            <a:schemeClr val="dk1"/>
                          </a:solidFill>
                          <a:latin typeface="Twentieth Century"/>
                          <a:ea typeface="Twentieth Century"/>
                          <a:cs typeface="Twentieth Century"/>
                          <a:sym typeface="Twentieth Century"/>
                        </a:rPr>
                        <a:t>(</a:t>
                      </a:r>
                      <a:r>
                        <a:rPr b="0" i="1" lang="en-US" sz="1800" u="none" cap="none" strike="noStrike">
                          <a:solidFill>
                            <a:schemeClr val="dk1"/>
                          </a:solidFill>
                          <a:latin typeface="Twentieth Century"/>
                          <a:ea typeface="Twentieth Century"/>
                          <a:cs typeface="Twentieth Century"/>
                          <a:sym typeface="Twentieth Century"/>
                        </a:rPr>
                        <a:t>net interest income x average deposits amount x converted user)</a:t>
                      </a:r>
                      <a:endParaRPr b="1" i="1" sz="1600" u="none" cap="none" strike="noStrike">
                        <a:solidFill>
                          <a:schemeClr val="dk1"/>
                        </a:solidFill>
                        <a:latin typeface="Twentieth Century"/>
                        <a:ea typeface="Twentieth Century"/>
                        <a:cs typeface="Twentieth Century"/>
                        <a:sym typeface="Twentieth Century"/>
                      </a:endParaRPr>
                    </a:p>
                  </a:txBody>
                  <a:tcPr marT="45725" marB="45725" marR="91450" marL="91450"/>
                </a:tc>
                <a:tc>
                  <a:txBody>
                    <a:bodyPr/>
                    <a:lstStyle/>
                    <a:p>
                      <a:pPr indent="0" lvl="0" marL="0" marR="0" rtl="0" algn="ctr">
                        <a:lnSpc>
                          <a:spcPct val="100000"/>
                        </a:lnSpc>
                        <a:spcBef>
                          <a:spcPts val="0"/>
                        </a:spcBef>
                        <a:spcAft>
                          <a:spcPts val="0"/>
                        </a:spcAft>
                        <a:buClr>
                          <a:srgbClr val="182E4E"/>
                        </a:buClr>
                        <a:buSzPts val="2000"/>
                        <a:buFont typeface="Twentieth Century"/>
                        <a:buNone/>
                      </a:pPr>
                      <a:r>
                        <a:rPr b="0" lang="en-US" sz="2000" u="none" cap="none" strike="noStrike">
                          <a:solidFill>
                            <a:srgbClr val="182E4E"/>
                          </a:solidFill>
                          <a:latin typeface="Twentieth Century"/>
                          <a:ea typeface="Twentieth Century"/>
                          <a:cs typeface="Twentieth Century"/>
                          <a:sym typeface="Twentieth Century"/>
                        </a:rPr>
                        <a:t>€ </a:t>
                      </a:r>
                      <a:r>
                        <a:rPr b="0" lang="en-US" sz="2000" u="none" cap="none" strike="noStrike">
                          <a:solidFill>
                            <a:schemeClr val="dk1"/>
                          </a:solidFill>
                          <a:latin typeface="Twentieth Century"/>
                          <a:ea typeface="Twentieth Century"/>
                          <a:cs typeface="Twentieth Century"/>
                          <a:sym typeface="Twentieth Century"/>
                        </a:rPr>
                        <a:t>49.981</a:t>
                      </a:r>
                      <a:endParaRPr b="0" sz="2000" u="none" cap="none" strike="noStrike">
                        <a:solidFill>
                          <a:schemeClr val="dk1"/>
                        </a:solidFill>
                        <a:latin typeface="Twentieth Century"/>
                        <a:ea typeface="Twentieth Century"/>
                        <a:cs typeface="Twentieth Century"/>
                        <a:sym typeface="Twentieth Century"/>
                      </a:endParaRPr>
                    </a:p>
                  </a:txBody>
                  <a:tcPr marT="45725" marB="45725" marR="91450" marL="91450" anchor="ctr"/>
                </a:tc>
                <a:tc>
                  <a:txBody>
                    <a:bodyPr/>
                    <a:lstStyle/>
                    <a:p>
                      <a:pPr indent="0" lvl="0" marL="0" marR="0" rtl="0" algn="ctr">
                        <a:lnSpc>
                          <a:spcPct val="100000"/>
                        </a:lnSpc>
                        <a:spcBef>
                          <a:spcPts val="0"/>
                        </a:spcBef>
                        <a:spcAft>
                          <a:spcPts val="0"/>
                        </a:spcAft>
                        <a:buClr>
                          <a:srgbClr val="182E4E"/>
                        </a:buClr>
                        <a:buSzPts val="2000"/>
                        <a:buFont typeface="Twentieth Century"/>
                        <a:buNone/>
                      </a:pPr>
                      <a:r>
                        <a:rPr b="0" lang="en-US" sz="2000" u="none" cap="none" strike="noStrike">
                          <a:solidFill>
                            <a:srgbClr val="182E4E"/>
                          </a:solidFill>
                          <a:latin typeface="Twentieth Century"/>
                          <a:ea typeface="Twentieth Century"/>
                          <a:cs typeface="Twentieth Century"/>
                          <a:sym typeface="Twentieth Century"/>
                        </a:rPr>
                        <a:t>€ </a:t>
                      </a:r>
                      <a:r>
                        <a:rPr b="0" lang="en-US" sz="2000" u="none" cap="none" strike="noStrike">
                          <a:solidFill>
                            <a:schemeClr val="dk1"/>
                          </a:solidFill>
                          <a:latin typeface="Twentieth Century"/>
                          <a:ea typeface="Twentieth Century"/>
                          <a:cs typeface="Twentieth Century"/>
                          <a:sym typeface="Twentieth Century"/>
                        </a:rPr>
                        <a:t>140.313</a:t>
                      </a:r>
                      <a:endParaRPr/>
                    </a:p>
                  </a:txBody>
                  <a:tcPr marT="45725" marB="45725" marR="91450" marL="91450" anchor="ctr"/>
                </a:tc>
              </a:tr>
              <a:tr h="781150">
                <a:tc>
                  <a:txBody>
                    <a:bodyPr/>
                    <a:lstStyle/>
                    <a:p>
                      <a:pPr indent="0" lvl="0" marL="0" marR="0" rtl="0" algn="l">
                        <a:spcBef>
                          <a:spcPts val="0"/>
                        </a:spcBef>
                        <a:spcAft>
                          <a:spcPts val="0"/>
                        </a:spcAft>
                        <a:buNone/>
                      </a:pPr>
                      <a:r>
                        <a:rPr b="1" lang="en-US" sz="1800" u="none" cap="none" strike="noStrike">
                          <a:solidFill>
                            <a:schemeClr val="dk1"/>
                          </a:solidFill>
                          <a:latin typeface="Twentieth Century"/>
                          <a:ea typeface="Twentieth Century"/>
                          <a:cs typeface="Twentieth Century"/>
                          <a:sym typeface="Twentieth Century"/>
                        </a:rPr>
                        <a:t>Return on Investment (ROI)</a:t>
                      </a:r>
                      <a:endParaRPr/>
                    </a:p>
                    <a:p>
                      <a:pPr indent="0" lvl="0" marL="185738" marR="0" rtl="0" algn="l">
                        <a:lnSpc>
                          <a:spcPct val="100000"/>
                        </a:lnSpc>
                        <a:spcBef>
                          <a:spcPts val="0"/>
                        </a:spcBef>
                        <a:spcAft>
                          <a:spcPts val="0"/>
                        </a:spcAft>
                        <a:buClr>
                          <a:schemeClr val="dk1"/>
                        </a:buClr>
                        <a:buSzPts val="1400"/>
                        <a:buFont typeface="Twentieth Century"/>
                        <a:buNone/>
                      </a:pPr>
                      <a:r>
                        <a:rPr b="0" i="1" lang="en-US" sz="1400" u="none" cap="none" strike="noStrike">
                          <a:solidFill>
                            <a:schemeClr val="dk1"/>
                          </a:solidFill>
                          <a:latin typeface="Twentieth Century"/>
                          <a:ea typeface="Twentieth Century"/>
                          <a:cs typeface="Twentieth Century"/>
                          <a:sym typeface="Twentieth Century"/>
                        </a:rPr>
                        <a:t>(</a:t>
                      </a:r>
                      <a:r>
                        <a:rPr b="0" i="1" lang="en-US" sz="1600" u="none" cap="none" strike="noStrike">
                          <a:solidFill>
                            <a:schemeClr val="dk1"/>
                          </a:solidFill>
                          <a:latin typeface="Twentieth Century"/>
                          <a:ea typeface="Twentieth Century"/>
                          <a:cs typeface="Twentieth Century"/>
                          <a:sym typeface="Twentieth Century"/>
                        </a:rPr>
                        <a:t> (potential revenue – marketing cost) / marketing cost x 100%)</a:t>
                      </a:r>
                      <a:endParaRPr b="1" i="1" sz="1400" u="none" cap="none" strike="noStrike">
                        <a:solidFill>
                          <a:schemeClr val="dk1"/>
                        </a:solidFill>
                        <a:latin typeface="Twentieth Century"/>
                        <a:ea typeface="Twentieth Century"/>
                        <a:cs typeface="Twentieth Century"/>
                        <a:sym typeface="Twentieth Century"/>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wentieth Century"/>
                        <a:buNone/>
                      </a:pPr>
                      <a:r>
                        <a:rPr b="0" lang="en-US" sz="2000" u="none" cap="none" strike="noStrike">
                          <a:solidFill>
                            <a:schemeClr val="dk1"/>
                          </a:solidFill>
                          <a:latin typeface="Twentieth Century"/>
                          <a:ea typeface="Twentieth Century"/>
                          <a:cs typeface="Twentieth Century"/>
                          <a:sym typeface="Twentieth Century"/>
                        </a:rPr>
                        <a:t>-44,72%</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2000"/>
                        <a:buFont typeface="Twentieth Century"/>
                        <a:buNone/>
                      </a:pPr>
                      <a:r>
                        <a:rPr b="0" lang="en-US" sz="2000" u="none" cap="none" strike="noStrike">
                          <a:solidFill>
                            <a:schemeClr val="dk1"/>
                          </a:solidFill>
                          <a:latin typeface="Twentieth Century"/>
                          <a:ea typeface="Twentieth Century"/>
                          <a:cs typeface="Twentieth Century"/>
                          <a:sym typeface="Twentieth Century"/>
                        </a:rPr>
                        <a:t>80,27%</a:t>
                      </a:r>
                      <a:endParaRPr/>
                    </a:p>
                  </a:txBody>
                  <a:tcPr marT="45725" marB="45725" marR="91450" marL="91450" anchor="ctr"/>
                </a:tc>
              </a:tr>
            </a:tbl>
          </a:graphicData>
        </a:graphic>
      </p:graphicFrame>
      <p:sp>
        <p:nvSpPr>
          <p:cNvPr id="1185" name="Google Shape;1185;p22"/>
          <p:cNvSpPr txBox="1"/>
          <p:nvPr/>
        </p:nvSpPr>
        <p:spPr>
          <a:xfrm>
            <a:off x="387455" y="5117898"/>
            <a:ext cx="9804039" cy="774732"/>
          </a:xfrm>
          <a:prstGeom prst="rect">
            <a:avLst/>
          </a:prstGeom>
          <a:noFill/>
          <a:ln>
            <a:noFill/>
          </a:ln>
        </p:spPr>
        <p:txBody>
          <a:bodyPr anchorCtr="0" anchor="t" bIns="91425" lIns="91425" spcFirstLastPara="1" rIns="91425" wrap="square" tIns="91425">
            <a:noAutofit/>
          </a:bodyPr>
          <a:lstStyle/>
          <a:p>
            <a:pPr indent="-228600" lvl="0" marL="228600" marR="0" rtl="0" algn="l">
              <a:lnSpc>
                <a:spcPct val="90000"/>
              </a:lnSpc>
              <a:spcBef>
                <a:spcPts val="0"/>
              </a:spcBef>
              <a:spcAft>
                <a:spcPts val="0"/>
              </a:spcAft>
              <a:buClr>
                <a:srgbClr val="182E4E"/>
              </a:buClr>
              <a:buSzPts val="2000"/>
              <a:buFont typeface="Arial"/>
              <a:buChar char="•"/>
            </a:pPr>
            <a:r>
              <a:rPr lang="en-US" sz="2000">
                <a:solidFill>
                  <a:srgbClr val="182E4E"/>
                </a:solidFill>
                <a:latin typeface="Twentieth Century"/>
                <a:ea typeface="Twentieth Century"/>
                <a:cs typeface="Twentieth Century"/>
                <a:sym typeface="Twentieth Century"/>
              </a:rPr>
              <a:t>Terjadi penurunan cost per acquisition sebesar </a:t>
            </a:r>
            <a:r>
              <a:rPr b="1" lang="en-US" sz="2000">
                <a:solidFill>
                  <a:srgbClr val="182E4E"/>
                </a:solidFill>
                <a:latin typeface="Twentieth Century"/>
                <a:ea typeface="Twentieth Century"/>
                <a:cs typeface="Twentieth Century"/>
                <a:sym typeface="Twentieth Century"/>
              </a:rPr>
              <a:t>€ 18,35 </a:t>
            </a:r>
            <a:r>
              <a:rPr lang="en-US" sz="2000">
                <a:solidFill>
                  <a:srgbClr val="182E4E"/>
                </a:solidFill>
                <a:latin typeface="Twentieth Century"/>
                <a:ea typeface="Twentieth Century"/>
                <a:cs typeface="Twentieth Century"/>
                <a:sym typeface="Twentieth Century"/>
              </a:rPr>
              <a:t>atau sebesar </a:t>
            </a:r>
            <a:r>
              <a:rPr b="1" lang="en-US" sz="2000">
                <a:solidFill>
                  <a:srgbClr val="182E4E"/>
                </a:solidFill>
                <a:latin typeface="Twentieth Century"/>
                <a:ea typeface="Twentieth Century"/>
                <a:cs typeface="Twentieth Century"/>
                <a:sym typeface="Twentieth Century"/>
              </a:rPr>
              <a:t>77.78%</a:t>
            </a:r>
            <a:endParaRPr/>
          </a:p>
          <a:p>
            <a:pPr indent="-228600" lvl="0" marL="228600" marR="0" rtl="0" algn="l">
              <a:lnSpc>
                <a:spcPct val="90000"/>
              </a:lnSpc>
              <a:spcBef>
                <a:spcPts val="600"/>
              </a:spcBef>
              <a:spcAft>
                <a:spcPts val="600"/>
              </a:spcAft>
              <a:buClr>
                <a:srgbClr val="182E4E"/>
              </a:buClr>
              <a:buSzPts val="2000"/>
              <a:buFont typeface="Arial"/>
              <a:buChar char="•"/>
            </a:pPr>
            <a:r>
              <a:rPr lang="en-US" sz="2000">
                <a:solidFill>
                  <a:srgbClr val="182E4E"/>
                </a:solidFill>
                <a:latin typeface="Twentieth Century"/>
                <a:ea typeface="Twentieth Century"/>
                <a:cs typeface="Twentieth Century"/>
                <a:sym typeface="Twentieth Century"/>
              </a:rPr>
              <a:t>Terjadi kenaikan ROI menjadi </a:t>
            </a:r>
            <a:r>
              <a:rPr b="1" lang="en-US" sz="2000">
                <a:solidFill>
                  <a:srgbClr val="182E4E"/>
                </a:solidFill>
                <a:latin typeface="Twentieth Century"/>
                <a:ea typeface="Twentieth Century"/>
                <a:cs typeface="Twentieth Century"/>
                <a:sym typeface="Twentieth Century"/>
              </a:rPr>
              <a:t>80,27% </a:t>
            </a:r>
            <a:endParaRPr/>
          </a:p>
        </p:txBody>
      </p:sp>
      <p:sp>
        <p:nvSpPr>
          <p:cNvPr id="1186" name="Google Shape;1186;p22"/>
          <p:cNvSpPr/>
          <p:nvPr/>
        </p:nvSpPr>
        <p:spPr>
          <a:xfrm>
            <a:off x="3862921" y="338462"/>
            <a:ext cx="500210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0414C"/>
                </a:solidFill>
                <a:latin typeface="Twentieth Century"/>
                <a:ea typeface="Twentieth Century"/>
                <a:cs typeface="Twentieth Century"/>
                <a:sym typeface="Twentieth Century"/>
              </a:rPr>
              <a:t>CPA and Return on Investment (ROI)</a:t>
            </a:r>
            <a:endParaRPr sz="2400">
              <a:solidFill>
                <a:srgbClr val="20414C"/>
              </a:solidFill>
              <a:latin typeface="Twentieth Century"/>
              <a:ea typeface="Twentieth Century"/>
              <a:cs typeface="Twentieth Century"/>
              <a:sym typeface="Twentieth Century"/>
            </a:endParaRPr>
          </a:p>
        </p:txBody>
      </p:sp>
      <p:sp>
        <p:nvSpPr>
          <p:cNvPr id="1187" name="Google Shape;1187;p22"/>
          <p:cNvSpPr txBox="1"/>
          <p:nvPr/>
        </p:nvSpPr>
        <p:spPr>
          <a:xfrm>
            <a:off x="670953" y="341292"/>
            <a:ext cx="3110633" cy="461665"/>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Business Calculation</a:t>
            </a:r>
            <a:endParaRPr/>
          </a:p>
        </p:txBody>
      </p:sp>
      <p:sp>
        <p:nvSpPr>
          <p:cNvPr id="1188" name="Google Shape;1188;p22"/>
          <p:cNvSpPr txBox="1"/>
          <p:nvPr/>
        </p:nvSpPr>
        <p:spPr>
          <a:xfrm>
            <a:off x="8353336" y="5939898"/>
            <a:ext cx="359713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u="sng">
                <a:solidFill>
                  <a:schemeClr val="dk1"/>
                </a:solidFill>
                <a:latin typeface="Calibri"/>
                <a:ea typeface="Calibri"/>
                <a:cs typeface="Calibri"/>
                <a:sym typeface="Calibri"/>
                <a:hlinkClick r:id="rId4">
                  <a:extLst>
                    <a:ext uri="{A12FA001-AC4F-418D-AE19-62706E023703}">
                      <ahyp:hlinkClr val="tx"/>
                    </a:ext>
                  </a:extLst>
                </a:hlinkClick>
              </a:rPr>
              <a:t>mountain.com/cost-per-acquisition-calculation</a:t>
            </a:r>
            <a:endParaRPr i="1" sz="1400">
              <a:solidFill>
                <a:schemeClr val="dk1"/>
              </a:solidFill>
              <a:latin typeface="Calibri"/>
              <a:ea typeface="Calibri"/>
              <a:cs typeface="Calibri"/>
              <a:sym typeface="Calibri"/>
            </a:endParaRPr>
          </a:p>
        </p:txBody>
      </p:sp>
      <p:sp>
        <p:nvSpPr>
          <p:cNvPr id="1189" name="Google Shape;1189;p22"/>
          <p:cNvSpPr txBox="1"/>
          <p:nvPr/>
        </p:nvSpPr>
        <p:spPr>
          <a:xfrm>
            <a:off x="7104247" y="6400195"/>
            <a:ext cx="487030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u="sng">
                <a:solidFill>
                  <a:schemeClr val="dk1"/>
                </a:solidFill>
                <a:latin typeface="Calibri"/>
                <a:ea typeface="Calibri"/>
                <a:cs typeface="Calibri"/>
                <a:sym typeface="Calibri"/>
                <a:hlinkClick r:id="rId5">
                  <a:extLst>
                    <a:ext uri="{A12FA001-AC4F-418D-AE19-62706E023703}">
                      <ahyp:hlinkClr val="tx"/>
                    </a:ext>
                  </a:extLst>
                </a:hlinkClick>
              </a:rPr>
              <a:t>https://www.investopedia.com/terms/r/returnoninvestment.asp</a:t>
            </a:r>
            <a:endParaRPr i="1" sz="1400">
              <a:solidFill>
                <a:schemeClr val="dk1"/>
              </a:solidFill>
              <a:latin typeface="Calibri"/>
              <a:ea typeface="Calibri"/>
              <a:cs typeface="Calibri"/>
              <a:sym typeface="Calibri"/>
            </a:endParaRPr>
          </a:p>
        </p:txBody>
      </p:sp>
      <p:sp>
        <p:nvSpPr>
          <p:cNvPr id="1190" name="Google Shape;1190;p22"/>
          <p:cNvSpPr txBox="1"/>
          <p:nvPr/>
        </p:nvSpPr>
        <p:spPr>
          <a:xfrm>
            <a:off x="7152666" y="854389"/>
            <a:ext cx="3547125" cy="95410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1" lang="en-US" sz="1400">
                <a:solidFill>
                  <a:schemeClr val="dk1"/>
                </a:solidFill>
                <a:latin typeface="Calibri"/>
                <a:ea typeface="Calibri"/>
                <a:cs typeface="Calibri"/>
                <a:sym typeface="Calibri"/>
              </a:rPr>
              <a:t>Assumption :</a:t>
            </a:r>
            <a:endParaRPr/>
          </a:p>
          <a:p>
            <a:pPr indent="0" lvl="0" marL="0" marR="0" rtl="0" algn="r">
              <a:spcBef>
                <a:spcPts val="0"/>
              </a:spcBef>
              <a:spcAft>
                <a:spcPts val="0"/>
              </a:spcAft>
              <a:buNone/>
            </a:pPr>
            <a:r>
              <a:rPr i="1" lang="en-US" sz="1400">
                <a:solidFill>
                  <a:schemeClr val="dk1"/>
                </a:solidFill>
                <a:latin typeface="Calibri"/>
                <a:ea typeface="Calibri"/>
                <a:cs typeface="Calibri"/>
                <a:sym typeface="Calibri"/>
              </a:rPr>
              <a:t>Net interest income = 1,5%</a:t>
            </a:r>
            <a:endParaRPr/>
          </a:p>
          <a:p>
            <a:pPr indent="0" lvl="0" marL="0" marR="0" rtl="0" algn="r">
              <a:spcBef>
                <a:spcPts val="0"/>
              </a:spcBef>
              <a:spcAft>
                <a:spcPts val="0"/>
              </a:spcAft>
              <a:buNone/>
            </a:pPr>
            <a:r>
              <a:rPr i="1" lang="en-US" sz="1400">
                <a:solidFill>
                  <a:schemeClr val="dk1"/>
                </a:solidFill>
                <a:latin typeface="Calibri"/>
                <a:ea typeface="Calibri"/>
                <a:cs typeface="Calibri"/>
                <a:sym typeface="Calibri"/>
              </a:rPr>
              <a:t>Average deposits amount = € 630 / Rp. 10 mio</a:t>
            </a:r>
            <a:endParaRPr/>
          </a:p>
          <a:p>
            <a:pPr indent="0" lvl="0" marL="0" marR="0" rtl="0" algn="r">
              <a:spcBef>
                <a:spcPts val="0"/>
              </a:spcBef>
              <a:spcAft>
                <a:spcPts val="0"/>
              </a:spcAft>
              <a:buNone/>
            </a:pPr>
            <a:r>
              <a:rPr i="1" lang="en-US" sz="1400">
                <a:solidFill>
                  <a:schemeClr val="dk1"/>
                </a:solidFill>
                <a:latin typeface="Calibri"/>
                <a:ea typeface="Calibri"/>
                <a:cs typeface="Calibri"/>
                <a:sym typeface="Calibri"/>
              </a:rPr>
              <a:t>  </a:t>
            </a:r>
            <a:endParaRPr/>
          </a:p>
        </p:txBody>
      </p:sp>
      <p:sp>
        <p:nvSpPr>
          <p:cNvPr id="1191" name="Google Shape;1191;p22"/>
          <p:cNvSpPr txBox="1"/>
          <p:nvPr/>
        </p:nvSpPr>
        <p:spPr>
          <a:xfrm>
            <a:off x="7739889" y="6179948"/>
            <a:ext cx="42464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u="sng">
                <a:solidFill>
                  <a:schemeClr val="dk1"/>
                </a:solidFill>
                <a:latin typeface="Calibri"/>
                <a:ea typeface="Calibri"/>
                <a:cs typeface="Calibri"/>
                <a:sym typeface="Calibri"/>
                <a:hlinkClick r:id="rId6">
                  <a:extLst>
                    <a:ext uri="{A12FA001-AC4F-418D-AE19-62706E023703}">
                      <ahyp:hlinkClr val="tx"/>
                    </a:ext>
                  </a:extLst>
                </a:hlinkClick>
              </a:rPr>
              <a:t>https://wartadana.com/dari-mana-bank-dapat-untung</a:t>
            </a:r>
            <a:endParaRPr i="1" sz="1400">
              <a:solidFill>
                <a:schemeClr val="dk1"/>
              </a:solidFill>
              <a:latin typeface="Calibri"/>
              <a:ea typeface="Calibri"/>
              <a:cs typeface="Calibri"/>
              <a:sym typeface="Calibri"/>
            </a:endParaRPr>
          </a:p>
        </p:txBody>
      </p:sp>
      <p:sp>
        <p:nvSpPr>
          <p:cNvPr id="1192" name="Google Shape;1192;p22"/>
          <p:cNvSpPr txBox="1"/>
          <p:nvPr/>
        </p:nvSpPr>
        <p:spPr>
          <a:xfrm>
            <a:off x="9071056" y="5713937"/>
            <a:ext cx="29853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u="sng">
                <a:solidFill>
                  <a:schemeClr val="dk1"/>
                </a:solidFill>
                <a:latin typeface="Calibri"/>
                <a:ea typeface="Calibri"/>
                <a:cs typeface="Calibri"/>
                <a:sym typeface="Calibri"/>
                <a:hlinkClick r:id="rId7">
                  <a:extLst>
                    <a:ext uri="{A12FA001-AC4F-418D-AE19-62706E023703}">
                      <ahyp:hlinkClr val="tx"/>
                    </a:ext>
                  </a:extLst>
                </a:hlinkClick>
              </a:rPr>
              <a:t>bi.go.id/suku-bunga-lending-deposits</a:t>
            </a:r>
            <a:endParaRPr i="1" sz="1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grpSp>
        <p:nvGrpSpPr>
          <p:cNvPr id="1198" name="Google Shape;1198;p23"/>
          <p:cNvGrpSpPr/>
          <p:nvPr/>
        </p:nvGrpSpPr>
        <p:grpSpPr>
          <a:xfrm>
            <a:off x="-26011" y="-24"/>
            <a:ext cx="12232112" cy="6857999"/>
            <a:chOff x="-8778960" y="1501"/>
            <a:chExt cx="12232112" cy="6858000"/>
          </a:xfrm>
        </p:grpSpPr>
        <p:grpSp>
          <p:nvGrpSpPr>
            <p:cNvPr id="1199" name="Google Shape;1199;p23"/>
            <p:cNvGrpSpPr/>
            <p:nvPr/>
          </p:nvGrpSpPr>
          <p:grpSpPr>
            <a:xfrm>
              <a:off x="-8778960" y="1501"/>
              <a:ext cx="12192000" cy="6858000"/>
              <a:chOff x="-6809096" y="-124"/>
              <a:chExt cx="12192000" cy="6858000"/>
            </a:xfrm>
          </p:grpSpPr>
          <p:sp>
            <p:nvSpPr>
              <p:cNvPr id="1200" name="Google Shape;1200;p2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201" name="Google Shape;1201;p2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02" name="Google Shape;1202;p23"/>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203" name="Google Shape;1203;p23"/>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1204" name="Google Shape;1204;p23"/>
          <p:cNvSpPr/>
          <p:nvPr/>
        </p:nvSpPr>
        <p:spPr>
          <a:xfrm>
            <a:off x="3496193" y="5513504"/>
            <a:ext cx="7105367" cy="453600"/>
          </a:xfrm>
          <a:prstGeom prst="homePlate">
            <a:avLst>
              <a:gd fmla="val 50000" name="adj"/>
            </a:avLst>
          </a:prstGeom>
          <a:solidFill>
            <a:srgbClr val="DBDBDB"/>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5" name="Google Shape;1205;p23"/>
          <p:cNvSpPr/>
          <p:nvPr/>
        </p:nvSpPr>
        <p:spPr>
          <a:xfrm>
            <a:off x="3539688" y="4712913"/>
            <a:ext cx="7105367" cy="451808"/>
          </a:xfrm>
          <a:prstGeom prst="homePlate">
            <a:avLst>
              <a:gd fmla="val 50000" name="adj"/>
            </a:avLst>
          </a:prstGeom>
          <a:solidFill>
            <a:srgbClr val="DBDBDB"/>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6" name="Google Shape;1206;p23"/>
          <p:cNvSpPr/>
          <p:nvPr/>
        </p:nvSpPr>
        <p:spPr>
          <a:xfrm>
            <a:off x="3527395" y="3956502"/>
            <a:ext cx="7105367" cy="453600"/>
          </a:xfrm>
          <a:prstGeom prst="homePlate">
            <a:avLst>
              <a:gd fmla="val 50000" name="adj"/>
            </a:avLst>
          </a:prstGeom>
          <a:solidFill>
            <a:srgbClr val="DBDBDB"/>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07" name="Google Shape;1207;p23"/>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1208" name="Google Shape;1208;p23"/>
          <p:cNvPicPr preferRelativeResize="0"/>
          <p:nvPr/>
        </p:nvPicPr>
        <p:blipFill rotWithShape="1">
          <a:blip r:embed="rId3">
            <a:alphaModFix/>
          </a:blip>
          <a:srcRect b="0" l="0" r="0" t="0"/>
          <a:stretch/>
        </p:blipFill>
        <p:spPr>
          <a:xfrm rot="-5400000">
            <a:off x="-620779" y="3163677"/>
            <a:ext cx="530600" cy="530600"/>
          </a:xfrm>
          <a:prstGeom prst="rect">
            <a:avLst/>
          </a:prstGeom>
          <a:noFill/>
          <a:ln>
            <a:noFill/>
          </a:ln>
        </p:spPr>
      </p:pic>
      <p:sp>
        <p:nvSpPr>
          <p:cNvPr id="1209" name="Google Shape;1209;p23"/>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1210" name="Google Shape;1210;p23"/>
          <p:cNvSpPr/>
          <p:nvPr/>
        </p:nvSpPr>
        <p:spPr>
          <a:xfrm>
            <a:off x="6240262" y="1974671"/>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1211" name="Google Shape;1211;p23"/>
          <p:cNvPicPr preferRelativeResize="0"/>
          <p:nvPr/>
        </p:nvPicPr>
        <p:blipFill rotWithShape="1">
          <a:blip r:embed="rId3">
            <a:alphaModFix/>
          </a:blip>
          <a:srcRect b="0" l="0" r="0" t="0"/>
          <a:stretch/>
        </p:blipFill>
        <p:spPr>
          <a:xfrm rot="-5400000">
            <a:off x="-614151" y="3163676"/>
            <a:ext cx="530600" cy="530600"/>
          </a:xfrm>
          <a:prstGeom prst="rect">
            <a:avLst/>
          </a:prstGeom>
          <a:noFill/>
          <a:ln>
            <a:noFill/>
          </a:ln>
        </p:spPr>
      </p:pic>
      <p:pic>
        <p:nvPicPr>
          <p:cNvPr id="1212" name="Google Shape;1212;p23"/>
          <p:cNvPicPr preferRelativeResize="0"/>
          <p:nvPr/>
        </p:nvPicPr>
        <p:blipFill rotWithShape="1">
          <a:blip r:embed="rId3">
            <a:alphaModFix/>
          </a:blip>
          <a:srcRect b="0" l="0" r="0" t="0"/>
          <a:stretch/>
        </p:blipFill>
        <p:spPr>
          <a:xfrm rot="-5400000">
            <a:off x="-1118081" y="3163677"/>
            <a:ext cx="530600" cy="530600"/>
          </a:xfrm>
          <a:prstGeom prst="rect">
            <a:avLst/>
          </a:prstGeom>
          <a:noFill/>
          <a:ln>
            <a:noFill/>
          </a:ln>
        </p:spPr>
      </p:pic>
      <p:pic>
        <p:nvPicPr>
          <p:cNvPr id="1213" name="Google Shape;1213;p23"/>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1214" name="Google Shape;1214;p23"/>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1215" name="Google Shape;1215;p23"/>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1216" name="Google Shape;1216;p23"/>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1217" name="Google Shape;1217;p23"/>
          <p:cNvPicPr preferRelativeResize="0"/>
          <p:nvPr/>
        </p:nvPicPr>
        <p:blipFill rotWithShape="1">
          <a:blip r:embed="rId3">
            <a:alphaModFix/>
          </a:blip>
          <a:srcRect b="0" l="0" r="0" t="0"/>
          <a:stretch/>
        </p:blipFill>
        <p:spPr>
          <a:xfrm rot="-5400000">
            <a:off x="-577676" y="3163677"/>
            <a:ext cx="530600" cy="530600"/>
          </a:xfrm>
          <a:prstGeom prst="rect">
            <a:avLst/>
          </a:prstGeom>
          <a:noFill/>
          <a:ln>
            <a:noFill/>
          </a:ln>
        </p:spPr>
      </p:pic>
      <p:pic>
        <p:nvPicPr>
          <p:cNvPr id="1218" name="Google Shape;1218;p23"/>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1219" name="Google Shape;1219;p23"/>
          <p:cNvPicPr preferRelativeResize="0"/>
          <p:nvPr/>
        </p:nvPicPr>
        <p:blipFill rotWithShape="1">
          <a:blip r:embed="rId3">
            <a:alphaModFix/>
          </a:blip>
          <a:srcRect b="0" l="0" r="0" t="0"/>
          <a:stretch/>
        </p:blipFill>
        <p:spPr>
          <a:xfrm rot="-5400000">
            <a:off x="-438304" y="3163677"/>
            <a:ext cx="530600" cy="530600"/>
          </a:xfrm>
          <a:prstGeom prst="rect">
            <a:avLst/>
          </a:prstGeom>
          <a:noFill/>
          <a:ln>
            <a:noFill/>
          </a:ln>
        </p:spPr>
      </p:pic>
      <p:pic>
        <p:nvPicPr>
          <p:cNvPr id="1220" name="Google Shape;1220;p23"/>
          <p:cNvPicPr preferRelativeResize="0"/>
          <p:nvPr/>
        </p:nvPicPr>
        <p:blipFill rotWithShape="1">
          <a:blip r:embed="rId3">
            <a:alphaModFix/>
          </a:blip>
          <a:srcRect b="0" l="0" r="0" t="0"/>
          <a:stretch/>
        </p:blipFill>
        <p:spPr>
          <a:xfrm rot="-5400000">
            <a:off x="-1139146" y="3163677"/>
            <a:ext cx="530600" cy="530600"/>
          </a:xfrm>
          <a:prstGeom prst="rect">
            <a:avLst/>
          </a:prstGeom>
          <a:noFill/>
          <a:ln>
            <a:noFill/>
          </a:ln>
        </p:spPr>
      </p:pic>
      <p:grpSp>
        <p:nvGrpSpPr>
          <p:cNvPr id="1221" name="Google Shape;1221;p23"/>
          <p:cNvGrpSpPr/>
          <p:nvPr/>
        </p:nvGrpSpPr>
        <p:grpSpPr>
          <a:xfrm>
            <a:off x="-12066146" y="-1679"/>
            <a:ext cx="12192000" cy="6857999"/>
            <a:chOff x="-8778960" y="1501"/>
            <a:chExt cx="12192000" cy="6858000"/>
          </a:xfrm>
        </p:grpSpPr>
        <p:grpSp>
          <p:nvGrpSpPr>
            <p:cNvPr id="1222" name="Google Shape;1222;p23"/>
            <p:cNvGrpSpPr/>
            <p:nvPr/>
          </p:nvGrpSpPr>
          <p:grpSpPr>
            <a:xfrm>
              <a:off x="-8778960" y="1501"/>
              <a:ext cx="12192000" cy="6858000"/>
              <a:chOff x="-6809096" y="-124"/>
              <a:chExt cx="12192000" cy="6858000"/>
            </a:xfrm>
          </p:grpSpPr>
          <p:sp>
            <p:nvSpPr>
              <p:cNvPr id="1223" name="Google Shape;1223;p2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224" name="Google Shape;1224;p2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25" name="Google Shape;1225;p23"/>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226" name="Google Shape;1226;p23"/>
            <p:cNvSpPr txBox="1"/>
            <p:nvPr/>
          </p:nvSpPr>
          <p:spPr>
            <a:xfrm rot="-5400000">
              <a:off x="892823" y="2433695"/>
              <a:ext cx="428966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The End</a:t>
              </a:r>
              <a:endParaRPr/>
            </a:p>
          </p:txBody>
        </p:sp>
      </p:grpSp>
      <p:sp>
        <p:nvSpPr>
          <p:cNvPr id="1227" name="Google Shape;1227;p23"/>
          <p:cNvSpPr txBox="1"/>
          <p:nvPr/>
        </p:nvSpPr>
        <p:spPr>
          <a:xfrm>
            <a:off x="673697" y="273342"/>
            <a:ext cx="2873544" cy="461665"/>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Executive Summary</a:t>
            </a:r>
            <a:endParaRPr/>
          </a:p>
        </p:txBody>
      </p:sp>
      <p:sp>
        <p:nvSpPr>
          <p:cNvPr id="1228" name="Google Shape;1228;p23"/>
          <p:cNvSpPr txBox="1"/>
          <p:nvPr/>
        </p:nvSpPr>
        <p:spPr>
          <a:xfrm>
            <a:off x="1061087" y="819191"/>
            <a:ext cx="1378940"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800">
                <a:solidFill>
                  <a:srgbClr val="20414C"/>
                </a:solidFill>
                <a:latin typeface="Lora"/>
                <a:ea typeface="Lora"/>
                <a:cs typeface="Lora"/>
                <a:sym typeface="Lora"/>
              </a:rPr>
              <a:t>5</a:t>
            </a:r>
            <a:endParaRPr/>
          </a:p>
        </p:txBody>
      </p:sp>
      <p:sp>
        <p:nvSpPr>
          <p:cNvPr id="1229" name="Google Shape;1229;p23"/>
          <p:cNvSpPr txBox="1"/>
          <p:nvPr/>
        </p:nvSpPr>
        <p:spPr>
          <a:xfrm>
            <a:off x="1895111" y="819191"/>
            <a:ext cx="1827226"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0414C"/>
                </a:solidFill>
                <a:latin typeface="Lora"/>
                <a:ea typeface="Lora"/>
                <a:cs typeface="Lora"/>
                <a:sym typeface="Lora"/>
              </a:rPr>
              <a:t>menit awal</a:t>
            </a:r>
            <a:endParaRPr/>
          </a:p>
          <a:p>
            <a:pPr indent="0" lvl="0" marL="0" marR="0" rtl="0" algn="l">
              <a:spcBef>
                <a:spcPts val="0"/>
              </a:spcBef>
              <a:spcAft>
                <a:spcPts val="0"/>
              </a:spcAft>
              <a:buNone/>
            </a:pPr>
            <a:r>
              <a:rPr b="1" lang="en-US" sz="2800">
                <a:solidFill>
                  <a:srgbClr val="20414C"/>
                </a:solidFill>
                <a:latin typeface="Lora"/>
                <a:ea typeface="Lora"/>
                <a:cs typeface="Lora"/>
                <a:sym typeface="Lora"/>
              </a:rPr>
              <a:t>call</a:t>
            </a:r>
            <a:endParaRPr/>
          </a:p>
        </p:txBody>
      </p:sp>
      <p:sp>
        <p:nvSpPr>
          <p:cNvPr id="1230" name="Google Shape;1230;p23"/>
          <p:cNvSpPr txBox="1"/>
          <p:nvPr/>
        </p:nvSpPr>
        <p:spPr>
          <a:xfrm>
            <a:off x="1019736" y="2196920"/>
            <a:ext cx="239971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highlight>
                  <a:srgbClr val="20414C"/>
                </a:highlight>
                <a:latin typeface="Lora"/>
                <a:ea typeface="Lora"/>
                <a:cs typeface="Lora"/>
                <a:sym typeface="Lora"/>
              </a:rPr>
              <a:t>adalah durasi penentuan untuk membuat customer tertarik dan subscribe</a:t>
            </a:r>
            <a:endParaRPr/>
          </a:p>
        </p:txBody>
      </p:sp>
      <p:sp>
        <p:nvSpPr>
          <p:cNvPr id="1231" name="Google Shape;1231;p23"/>
          <p:cNvSpPr txBox="1"/>
          <p:nvPr/>
        </p:nvSpPr>
        <p:spPr>
          <a:xfrm>
            <a:off x="4311138" y="879204"/>
            <a:ext cx="1378940"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800">
                <a:solidFill>
                  <a:srgbClr val="20414C"/>
                </a:solidFill>
                <a:latin typeface="Lora"/>
                <a:ea typeface="Lora"/>
                <a:cs typeface="Lora"/>
                <a:sym typeface="Lora"/>
              </a:rPr>
              <a:t>3</a:t>
            </a:r>
            <a:endParaRPr/>
          </a:p>
        </p:txBody>
      </p:sp>
      <p:sp>
        <p:nvSpPr>
          <p:cNvPr id="1232" name="Google Shape;1232;p23"/>
          <p:cNvSpPr txBox="1"/>
          <p:nvPr/>
        </p:nvSpPr>
        <p:spPr>
          <a:xfrm>
            <a:off x="5120503" y="849097"/>
            <a:ext cx="1827226"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0414C"/>
                </a:solidFill>
                <a:latin typeface="Lora"/>
                <a:ea typeface="Lora"/>
                <a:cs typeface="Lora"/>
                <a:sym typeface="Lora"/>
              </a:rPr>
              <a:t>Total Call per customer</a:t>
            </a:r>
            <a:endParaRPr/>
          </a:p>
        </p:txBody>
      </p:sp>
      <p:sp>
        <p:nvSpPr>
          <p:cNvPr id="1233" name="Google Shape;1233;p23"/>
          <p:cNvSpPr txBox="1"/>
          <p:nvPr/>
        </p:nvSpPr>
        <p:spPr>
          <a:xfrm>
            <a:off x="4337935" y="2221231"/>
            <a:ext cx="2693187"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highlight>
                  <a:srgbClr val="20414C"/>
                </a:highlight>
                <a:latin typeface="Lora"/>
                <a:ea typeface="Lora"/>
                <a:cs typeface="Lora"/>
                <a:sym typeface="Lora"/>
              </a:rPr>
              <a:t>adalah jumlah optimum yang menentukan ketertarikan customer kepada deposito</a:t>
            </a:r>
            <a:endParaRPr/>
          </a:p>
        </p:txBody>
      </p:sp>
      <p:sp>
        <p:nvSpPr>
          <p:cNvPr id="1234" name="Google Shape;1234;p23"/>
          <p:cNvSpPr txBox="1"/>
          <p:nvPr/>
        </p:nvSpPr>
        <p:spPr>
          <a:xfrm>
            <a:off x="7731348" y="1182451"/>
            <a:ext cx="334933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0414C"/>
                </a:solidFill>
                <a:latin typeface="Lora"/>
                <a:ea typeface="Lora"/>
                <a:cs typeface="Lora"/>
                <a:sym typeface="Lora"/>
              </a:rPr>
              <a:t>Customer dengan Campaign Sukses</a:t>
            </a:r>
            <a:endParaRPr/>
          </a:p>
        </p:txBody>
      </p:sp>
      <p:sp>
        <p:nvSpPr>
          <p:cNvPr id="1235" name="Google Shape;1235;p23"/>
          <p:cNvSpPr txBox="1"/>
          <p:nvPr/>
        </p:nvSpPr>
        <p:spPr>
          <a:xfrm>
            <a:off x="7770538" y="2162600"/>
            <a:ext cx="294205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highlight>
                  <a:srgbClr val="20414C"/>
                </a:highlight>
                <a:latin typeface="Lora"/>
                <a:ea typeface="Lora"/>
                <a:cs typeface="Lora"/>
                <a:sym typeface="Lora"/>
              </a:rPr>
              <a:t>pada periode sebelumnya cenderung akan sukses juga jika diberikan campaign di masa mendatang</a:t>
            </a:r>
            <a:endParaRPr/>
          </a:p>
        </p:txBody>
      </p:sp>
      <p:cxnSp>
        <p:nvCxnSpPr>
          <p:cNvPr id="1236" name="Google Shape;1236;p23"/>
          <p:cNvCxnSpPr/>
          <p:nvPr/>
        </p:nvCxnSpPr>
        <p:spPr>
          <a:xfrm>
            <a:off x="810455" y="3487837"/>
            <a:ext cx="9984698" cy="0"/>
          </a:xfrm>
          <a:prstGeom prst="straightConnector1">
            <a:avLst/>
          </a:prstGeom>
          <a:noFill/>
          <a:ln cap="flat" cmpd="sng" w="9525">
            <a:solidFill>
              <a:schemeClr val="accent1"/>
            </a:solidFill>
            <a:prstDash val="solid"/>
            <a:miter lim="800000"/>
            <a:headEnd len="sm" w="sm" type="none"/>
            <a:tailEnd len="sm" w="sm" type="none"/>
          </a:ln>
        </p:spPr>
      </p:cxnSp>
      <p:sp>
        <p:nvSpPr>
          <p:cNvPr id="1237" name="Google Shape;1237;p23"/>
          <p:cNvSpPr txBox="1"/>
          <p:nvPr/>
        </p:nvSpPr>
        <p:spPr>
          <a:xfrm>
            <a:off x="8676932" y="3877959"/>
            <a:ext cx="198482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20414C"/>
                </a:solidFill>
                <a:latin typeface="Lora"/>
                <a:ea typeface="Lora"/>
                <a:cs typeface="Lora"/>
                <a:sym typeface="Lora"/>
              </a:rPr>
              <a:t>83,6%</a:t>
            </a:r>
            <a:endParaRPr/>
          </a:p>
        </p:txBody>
      </p:sp>
      <p:sp>
        <p:nvSpPr>
          <p:cNvPr id="1238" name="Google Shape;1238;p23"/>
          <p:cNvSpPr txBox="1"/>
          <p:nvPr/>
        </p:nvSpPr>
        <p:spPr>
          <a:xfrm>
            <a:off x="3962273" y="3556765"/>
            <a:ext cx="1984825"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20414C"/>
                </a:solidFill>
                <a:latin typeface="Twentieth Century"/>
                <a:ea typeface="Twentieth Century"/>
                <a:cs typeface="Twentieth Century"/>
                <a:sym typeface="Twentieth Century"/>
              </a:rPr>
              <a:t>before modelling</a:t>
            </a:r>
            <a:endParaRPr/>
          </a:p>
        </p:txBody>
      </p:sp>
      <p:sp>
        <p:nvSpPr>
          <p:cNvPr id="1239" name="Google Shape;1239;p23"/>
          <p:cNvSpPr txBox="1"/>
          <p:nvPr/>
        </p:nvSpPr>
        <p:spPr>
          <a:xfrm>
            <a:off x="6091652" y="3571810"/>
            <a:ext cx="1984825"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20414C"/>
                </a:solidFill>
                <a:latin typeface="Twentieth Century"/>
                <a:ea typeface="Twentieth Century"/>
                <a:cs typeface="Twentieth Century"/>
                <a:sym typeface="Twentieth Century"/>
              </a:rPr>
              <a:t>after modelling</a:t>
            </a:r>
            <a:endParaRPr/>
          </a:p>
        </p:txBody>
      </p:sp>
      <p:sp>
        <p:nvSpPr>
          <p:cNvPr id="1240" name="Google Shape;1240;p23"/>
          <p:cNvSpPr txBox="1"/>
          <p:nvPr/>
        </p:nvSpPr>
        <p:spPr>
          <a:xfrm>
            <a:off x="6240262" y="4693985"/>
            <a:ext cx="169153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182E4E"/>
                </a:solidFill>
                <a:latin typeface="Twentieth Century"/>
                <a:ea typeface="Twentieth Century"/>
                <a:cs typeface="Twentieth Century"/>
                <a:sym typeface="Twentieth Century"/>
              </a:rPr>
              <a:t>€ 77.836</a:t>
            </a:r>
            <a:endParaRPr/>
          </a:p>
        </p:txBody>
      </p:sp>
      <p:sp>
        <p:nvSpPr>
          <p:cNvPr id="1241" name="Google Shape;1241;p23"/>
          <p:cNvSpPr txBox="1"/>
          <p:nvPr/>
        </p:nvSpPr>
        <p:spPr>
          <a:xfrm>
            <a:off x="4057167" y="4741610"/>
            <a:ext cx="18020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182E4E"/>
                </a:solidFill>
                <a:latin typeface="Twentieth Century"/>
                <a:ea typeface="Twentieth Century"/>
                <a:cs typeface="Twentieth Century"/>
                <a:sym typeface="Twentieth Century"/>
              </a:rPr>
              <a:t>€ 124.782</a:t>
            </a:r>
            <a:endParaRPr b="1" sz="2400">
              <a:solidFill>
                <a:srgbClr val="182E4E"/>
              </a:solidFill>
              <a:latin typeface="Twentieth Century"/>
              <a:ea typeface="Twentieth Century"/>
              <a:cs typeface="Twentieth Century"/>
              <a:sym typeface="Twentieth Century"/>
            </a:endParaRPr>
          </a:p>
        </p:txBody>
      </p:sp>
      <p:sp>
        <p:nvSpPr>
          <p:cNvPr id="1242" name="Google Shape;1242;p23"/>
          <p:cNvSpPr txBox="1"/>
          <p:nvPr/>
        </p:nvSpPr>
        <p:spPr>
          <a:xfrm>
            <a:off x="8713035" y="4665094"/>
            <a:ext cx="198482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20414C"/>
                </a:solidFill>
                <a:latin typeface="Lora"/>
                <a:ea typeface="Lora"/>
                <a:cs typeface="Lora"/>
                <a:sym typeface="Lora"/>
              </a:rPr>
              <a:t>13,9%</a:t>
            </a:r>
            <a:endParaRPr/>
          </a:p>
        </p:txBody>
      </p:sp>
      <p:sp>
        <p:nvSpPr>
          <p:cNvPr id="1243" name="Google Shape;1243;p23"/>
          <p:cNvSpPr txBox="1"/>
          <p:nvPr/>
        </p:nvSpPr>
        <p:spPr>
          <a:xfrm>
            <a:off x="4171809" y="5501316"/>
            <a:ext cx="18020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182E4E"/>
                </a:solidFill>
                <a:latin typeface="Twentieth Century"/>
                <a:ea typeface="Twentieth Century"/>
                <a:cs typeface="Twentieth Century"/>
                <a:sym typeface="Twentieth Century"/>
              </a:rPr>
              <a:t>€ 23,59</a:t>
            </a:r>
            <a:endParaRPr b="1" sz="2400">
              <a:solidFill>
                <a:srgbClr val="182E4E"/>
              </a:solidFill>
              <a:latin typeface="Twentieth Century"/>
              <a:ea typeface="Twentieth Century"/>
              <a:cs typeface="Twentieth Century"/>
              <a:sym typeface="Twentieth Century"/>
            </a:endParaRPr>
          </a:p>
        </p:txBody>
      </p:sp>
      <p:sp>
        <p:nvSpPr>
          <p:cNvPr id="1244" name="Google Shape;1244;p23"/>
          <p:cNvSpPr txBox="1"/>
          <p:nvPr/>
        </p:nvSpPr>
        <p:spPr>
          <a:xfrm>
            <a:off x="6440981" y="5499608"/>
            <a:ext cx="18020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182E4E"/>
                </a:solidFill>
                <a:latin typeface="Twentieth Century"/>
                <a:ea typeface="Twentieth Century"/>
                <a:cs typeface="Twentieth Century"/>
                <a:sym typeface="Twentieth Century"/>
              </a:rPr>
              <a:t>€ 5,24</a:t>
            </a:r>
            <a:endParaRPr b="1" sz="2400">
              <a:solidFill>
                <a:srgbClr val="182E4E"/>
              </a:solidFill>
              <a:latin typeface="Twentieth Century"/>
              <a:ea typeface="Twentieth Century"/>
              <a:cs typeface="Twentieth Century"/>
              <a:sym typeface="Twentieth Century"/>
            </a:endParaRPr>
          </a:p>
        </p:txBody>
      </p:sp>
      <p:sp>
        <p:nvSpPr>
          <p:cNvPr id="1245" name="Google Shape;1245;p23"/>
          <p:cNvSpPr txBox="1"/>
          <p:nvPr/>
        </p:nvSpPr>
        <p:spPr>
          <a:xfrm>
            <a:off x="8676932" y="5465700"/>
            <a:ext cx="198482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20414C"/>
                </a:solidFill>
                <a:latin typeface="Lora"/>
                <a:ea typeface="Lora"/>
                <a:cs typeface="Lora"/>
                <a:sym typeface="Lora"/>
              </a:rPr>
              <a:t> 77,7%</a:t>
            </a:r>
            <a:endParaRPr/>
          </a:p>
        </p:txBody>
      </p:sp>
      <p:sp>
        <p:nvSpPr>
          <p:cNvPr id="1246" name="Google Shape;1246;p23"/>
          <p:cNvSpPr txBox="1"/>
          <p:nvPr/>
        </p:nvSpPr>
        <p:spPr>
          <a:xfrm>
            <a:off x="6543766" y="3949576"/>
            <a:ext cx="13789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182E4E"/>
                </a:solidFill>
                <a:latin typeface="Twentieth Century"/>
                <a:ea typeface="Twentieth Century"/>
                <a:cs typeface="Twentieth Century"/>
                <a:sym typeface="Twentieth Century"/>
              </a:rPr>
              <a:t>95,3%</a:t>
            </a:r>
            <a:endParaRPr/>
          </a:p>
        </p:txBody>
      </p:sp>
      <p:sp>
        <p:nvSpPr>
          <p:cNvPr id="1247" name="Google Shape;1247;p23"/>
          <p:cNvSpPr txBox="1"/>
          <p:nvPr/>
        </p:nvSpPr>
        <p:spPr>
          <a:xfrm>
            <a:off x="4337935" y="3934612"/>
            <a:ext cx="13789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182E4E"/>
                </a:solidFill>
                <a:latin typeface="Twentieth Century"/>
                <a:ea typeface="Twentieth Century"/>
                <a:cs typeface="Twentieth Century"/>
                <a:sym typeface="Twentieth Century"/>
              </a:rPr>
              <a:t>11,7%</a:t>
            </a:r>
            <a:endParaRPr/>
          </a:p>
        </p:txBody>
      </p:sp>
      <p:sp>
        <p:nvSpPr>
          <p:cNvPr id="1248" name="Google Shape;1248;p23"/>
          <p:cNvSpPr/>
          <p:nvPr/>
        </p:nvSpPr>
        <p:spPr>
          <a:xfrm>
            <a:off x="455978" y="3790626"/>
            <a:ext cx="3088791" cy="630000"/>
          </a:xfrm>
          <a:prstGeom prst="rect">
            <a:avLst/>
          </a:prstGeom>
          <a:solidFill>
            <a:srgbClr val="305C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9" name="Google Shape;1249;p23"/>
          <p:cNvSpPr txBox="1"/>
          <p:nvPr/>
        </p:nvSpPr>
        <p:spPr>
          <a:xfrm>
            <a:off x="766858" y="3896401"/>
            <a:ext cx="272933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Conversion Rate</a:t>
            </a:r>
            <a:endParaRPr/>
          </a:p>
        </p:txBody>
      </p:sp>
      <p:sp>
        <p:nvSpPr>
          <p:cNvPr id="1250" name="Google Shape;1250;p23"/>
          <p:cNvSpPr/>
          <p:nvPr/>
        </p:nvSpPr>
        <p:spPr>
          <a:xfrm>
            <a:off x="455977" y="4547421"/>
            <a:ext cx="3088791" cy="630000"/>
          </a:xfrm>
          <a:prstGeom prst="rect">
            <a:avLst/>
          </a:prstGeom>
          <a:solidFill>
            <a:srgbClr val="7F97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1" name="Google Shape;1251;p23"/>
          <p:cNvSpPr/>
          <p:nvPr/>
        </p:nvSpPr>
        <p:spPr>
          <a:xfrm>
            <a:off x="457007" y="5355422"/>
            <a:ext cx="3088791" cy="630000"/>
          </a:xfrm>
          <a:prstGeom prst="rect">
            <a:avLst/>
          </a:pr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2" name="Google Shape;1252;p23"/>
          <p:cNvSpPr txBox="1"/>
          <p:nvPr/>
        </p:nvSpPr>
        <p:spPr>
          <a:xfrm>
            <a:off x="824046" y="4624519"/>
            <a:ext cx="27111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Marketing Cost</a:t>
            </a:r>
            <a:endParaRPr/>
          </a:p>
        </p:txBody>
      </p:sp>
      <p:sp>
        <p:nvSpPr>
          <p:cNvPr id="1253" name="Google Shape;1253;p23"/>
          <p:cNvSpPr txBox="1"/>
          <p:nvPr/>
        </p:nvSpPr>
        <p:spPr>
          <a:xfrm>
            <a:off x="609510" y="5440300"/>
            <a:ext cx="300306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Cost per Acquisition</a:t>
            </a:r>
            <a:endParaRPr/>
          </a:p>
        </p:txBody>
      </p:sp>
      <p:pic>
        <p:nvPicPr>
          <p:cNvPr descr="A picture containing night sky&#10;&#10;Description automatically generated" id="1254" name="Google Shape;1254;p23"/>
          <p:cNvPicPr preferRelativeResize="0"/>
          <p:nvPr/>
        </p:nvPicPr>
        <p:blipFill rotWithShape="1">
          <a:blip r:embed="rId4">
            <a:alphaModFix/>
          </a:blip>
          <a:srcRect b="0" l="0" r="0" t="0"/>
          <a:stretch/>
        </p:blipFill>
        <p:spPr>
          <a:xfrm>
            <a:off x="8636821" y="3967273"/>
            <a:ext cx="360000" cy="428430"/>
          </a:xfrm>
          <a:prstGeom prst="rect">
            <a:avLst/>
          </a:prstGeom>
          <a:noFill/>
          <a:ln>
            <a:noFill/>
          </a:ln>
        </p:spPr>
      </p:pic>
      <p:pic>
        <p:nvPicPr>
          <p:cNvPr descr="Shape, arrow&#10;&#10;Description automatically generated" id="1255" name="Google Shape;1255;p23"/>
          <p:cNvPicPr preferRelativeResize="0"/>
          <p:nvPr/>
        </p:nvPicPr>
        <p:blipFill rotWithShape="1">
          <a:blip r:embed="rId5">
            <a:alphaModFix/>
          </a:blip>
          <a:srcRect b="0" l="0" r="0" t="0"/>
          <a:stretch/>
        </p:blipFill>
        <p:spPr>
          <a:xfrm rot="10800000">
            <a:off x="8636821" y="4762815"/>
            <a:ext cx="360000" cy="428430"/>
          </a:xfrm>
          <a:prstGeom prst="rect">
            <a:avLst/>
          </a:prstGeom>
          <a:noFill/>
          <a:ln>
            <a:noFill/>
          </a:ln>
        </p:spPr>
      </p:pic>
      <p:pic>
        <p:nvPicPr>
          <p:cNvPr descr="Shape, arrow&#10;&#10;Description automatically generated" id="1256" name="Google Shape;1256;p23"/>
          <p:cNvPicPr preferRelativeResize="0"/>
          <p:nvPr/>
        </p:nvPicPr>
        <p:blipFill rotWithShape="1">
          <a:blip r:embed="rId6">
            <a:alphaModFix/>
          </a:blip>
          <a:srcRect b="0" l="0" r="0" t="0"/>
          <a:stretch/>
        </p:blipFill>
        <p:spPr>
          <a:xfrm rot="10800000">
            <a:off x="8638289" y="5532843"/>
            <a:ext cx="360000" cy="428430"/>
          </a:xfrm>
          <a:prstGeom prst="rect">
            <a:avLst/>
          </a:prstGeom>
          <a:noFill/>
          <a:ln>
            <a:noFill/>
          </a:ln>
        </p:spPr>
      </p:pic>
      <p:sp>
        <p:nvSpPr>
          <p:cNvPr id="1257" name="Google Shape;1257;p23"/>
          <p:cNvSpPr/>
          <p:nvPr/>
        </p:nvSpPr>
        <p:spPr>
          <a:xfrm>
            <a:off x="3521471" y="6283903"/>
            <a:ext cx="7105367" cy="453600"/>
          </a:xfrm>
          <a:prstGeom prst="homePlate">
            <a:avLst>
              <a:gd fmla="val 50000" name="adj"/>
            </a:avLst>
          </a:prstGeom>
          <a:solidFill>
            <a:srgbClr val="DBDBDB"/>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8" name="Google Shape;1258;p23"/>
          <p:cNvSpPr txBox="1"/>
          <p:nvPr/>
        </p:nvSpPr>
        <p:spPr>
          <a:xfrm>
            <a:off x="4197087" y="6265365"/>
            <a:ext cx="18020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182E4E"/>
                </a:solidFill>
                <a:latin typeface="Twentieth Century"/>
                <a:ea typeface="Twentieth Century"/>
                <a:cs typeface="Twentieth Century"/>
                <a:sym typeface="Twentieth Century"/>
              </a:rPr>
              <a:t>-44,72%</a:t>
            </a:r>
            <a:endParaRPr b="1" sz="2400">
              <a:solidFill>
                <a:srgbClr val="182E4E"/>
              </a:solidFill>
              <a:latin typeface="Twentieth Century"/>
              <a:ea typeface="Twentieth Century"/>
              <a:cs typeface="Twentieth Century"/>
              <a:sym typeface="Twentieth Century"/>
            </a:endParaRPr>
          </a:p>
        </p:txBody>
      </p:sp>
      <p:sp>
        <p:nvSpPr>
          <p:cNvPr id="1259" name="Google Shape;1259;p23"/>
          <p:cNvSpPr txBox="1"/>
          <p:nvPr/>
        </p:nvSpPr>
        <p:spPr>
          <a:xfrm>
            <a:off x="6466259" y="6263657"/>
            <a:ext cx="18020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182E4E"/>
                </a:solidFill>
                <a:latin typeface="Twentieth Century"/>
                <a:ea typeface="Twentieth Century"/>
                <a:cs typeface="Twentieth Century"/>
                <a:sym typeface="Twentieth Century"/>
              </a:rPr>
              <a:t>80,27%</a:t>
            </a:r>
            <a:endParaRPr b="1" sz="2400">
              <a:solidFill>
                <a:srgbClr val="182E4E"/>
              </a:solidFill>
              <a:latin typeface="Twentieth Century"/>
              <a:ea typeface="Twentieth Century"/>
              <a:cs typeface="Twentieth Century"/>
              <a:sym typeface="Twentieth Century"/>
            </a:endParaRPr>
          </a:p>
        </p:txBody>
      </p:sp>
      <p:sp>
        <p:nvSpPr>
          <p:cNvPr id="1260" name="Google Shape;1260;p23"/>
          <p:cNvSpPr txBox="1"/>
          <p:nvPr/>
        </p:nvSpPr>
        <p:spPr>
          <a:xfrm>
            <a:off x="8702210" y="6229749"/>
            <a:ext cx="198482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20414C"/>
                </a:solidFill>
                <a:latin typeface="Lora"/>
                <a:ea typeface="Lora"/>
                <a:cs typeface="Lora"/>
                <a:sym typeface="Lora"/>
              </a:rPr>
              <a:t> 124,9%</a:t>
            </a:r>
            <a:endParaRPr/>
          </a:p>
        </p:txBody>
      </p:sp>
      <p:sp>
        <p:nvSpPr>
          <p:cNvPr id="1261" name="Google Shape;1261;p23"/>
          <p:cNvSpPr/>
          <p:nvPr/>
        </p:nvSpPr>
        <p:spPr>
          <a:xfrm>
            <a:off x="455977" y="6119471"/>
            <a:ext cx="3072457" cy="630000"/>
          </a:xfrm>
          <a:prstGeom prst="rect">
            <a:avLst/>
          </a:pr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2" name="Google Shape;1262;p23"/>
          <p:cNvSpPr txBox="1"/>
          <p:nvPr/>
        </p:nvSpPr>
        <p:spPr>
          <a:xfrm>
            <a:off x="572796" y="6229749"/>
            <a:ext cx="300306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Return on Investment</a:t>
            </a:r>
            <a:endParaRPr/>
          </a:p>
        </p:txBody>
      </p:sp>
      <p:pic>
        <p:nvPicPr>
          <p:cNvPr descr="A picture containing night sky&#10;&#10;Description automatically generated" id="1263" name="Google Shape;1263;p23"/>
          <p:cNvPicPr preferRelativeResize="0"/>
          <p:nvPr/>
        </p:nvPicPr>
        <p:blipFill rotWithShape="1">
          <a:blip r:embed="rId7">
            <a:alphaModFix/>
          </a:blip>
          <a:srcRect b="0" l="0" r="0" t="0"/>
          <a:stretch/>
        </p:blipFill>
        <p:spPr>
          <a:xfrm>
            <a:off x="8631627" y="6297918"/>
            <a:ext cx="360000" cy="42843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grpSp>
        <p:nvGrpSpPr>
          <p:cNvPr id="1268" name="Google Shape;1268;p24"/>
          <p:cNvGrpSpPr/>
          <p:nvPr/>
        </p:nvGrpSpPr>
        <p:grpSpPr>
          <a:xfrm>
            <a:off x="-15311" y="1"/>
            <a:ext cx="12192000" cy="6857999"/>
            <a:chOff x="-17316927" y="1501"/>
            <a:chExt cx="12192000" cy="6858000"/>
          </a:xfrm>
        </p:grpSpPr>
        <p:grpSp>
          <p:nvGrpSpPr>
            <p:cNvPr id="1269" name="Google Shape;1269;p24"/>
            <p:cNvGrpSpPr/>
            <p:nvPr/>
          </p:nvGrpSpPr>
          <p:grpSpPr>
            <a:xfrm>
              <a:off x="-17316927" y="1501"/>
              <a:ext cx="12192000" cy="6858000"/>
              <a:chOff x="-15347063" y="-124"/>
              <a:chExt cx="12192000" cy="6858000"/>
            </a:xfrm>
          </p:grpSpPr>
          <p:sp>
            <p:nvSpPr>
              <p:cNvPr id="1270" name="Google Shape;1270;p24"/>
              <p:cNvSpPr/>
              <p:nvPr/>
            </p:nvSpPr>
            <p:spPr>
              <a:xfrm>
                <a:off x="-15347063"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1" name="Google Shape;1271;p24"/>
              <p:cNvSpPr/>
              <p:nvPr/>
            </p:nvSpPr>
            <p:spPr>
              <a:xfrm>
                <a:off x="-4534796"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72" name="Google Shape;1272;p24"/>
              <p:cNvPicPr preferRelativeResize="0"/>
              <p:nvPr/>
            </p:nvPicPr>
            <p:blipFill rotWithShape="1">
              <a:blip r:embed="rId3">
                <a:alphaModFix/>
              </a:blip>
              <a:srcRect b="0" l="0" r="0" t="0"/>
              <a:stretch/>
            </p:blipFill>
            <p:spPr>
              <a:xfrm rot="-5400000">
                <a:off x="-4313642" y="2395137"/>
                <a:ext cx="530601" cy="530600"/>
              </a:xfrm>
              <a:prstGeom prst="rect">
                <a:avLst/>
              </a:prstGeom>
              <a:noFill/>
              <a:ln>
                <a:noFill/>
              </a:ln>
            </p:spPr>
          </p:pic>
        </p:grpSp>
        <p:sp>
          <p:nvSpPr>
            <p:cNvPr id="1273" name="Google Shape;1273;p24"/>
            <p:cNvSpPr txBox="1"/>
            <p:nvPr/>
          </p:nvSpPr>
          <p:spPr>
            <a:xfrm rot="-5400000">
              <a:off x="-7547357" y="2415066"/>
              <a:ext cx="4310662"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Introduction</a:t>
              </a:r>
              <a:endParaRPr/>
            </a:p>
          </p:txBody>
        </p:sp>
      </p:grpSp>
      <p:pic>
        <p:nvPicPr>
          <p:cNvPr id="1274" name="Google Shape;1274;p24"/>
          <p:cNvPicPr preferRelativeResize="0"/>
          <p:nvPr/>
        </p:nvPicPr>
        <p:blipFill rotWithShape="1">
          <a:blip r:embed="rId3">
            <a:alphaModFix/>
          </a:blip>
          <a:srcRect b="0" l="0" r="0" t="0"/>
          <a:stretch/>
        </p:blipFill>
        <p:spPr>
          <a:xfrm rot="-5400000">
            <a:off x="8718745" y="3163677"/>
            <a:ext cx="530600" cy="530600"/>
          </a:xfrm>
          <a:prstGeom prst="rect">
            <a:avLst/>
          </a:prstGeom>
          <a:noFill/>
          <a:ln>
            <a:noFill/>
          </a:ln>
        </p:spPr>
      </p:pic>
      <p:grpSp>
        <p:nvGrpSpPr>
          <p:cNvPr id="1275" name="Google Shape;1275;p24"/>
          <p:cNvGrpSpPr/>
          <p:nvPr/>
        </p:nvGrpSpPr>
        <p:grpSpPr>
          <a:xfrm>
            <a:off x="-498336" y="-23"/>
            <a:ext cx="12192000" cy="6857999"/>
            <a:chOff x="-8778960" y="1501"/>
            <a:chExt cx="12192000" cy="6858000"/>
          </a:xfrm>
        </p:grpSpPr>
        <p:grpSp>
          <p:nvGrpSpPr>
            <p:cNvPr id="1276" name="Google Shape;1276;p24"/>
            <p:cNvGrpSpPr/>
            <p:nvPr/>
          </p:nvGrpSpPr>
          <p:grpSpPr>
            <a:xfrm>
              <a:off x="-8778960" y="1501"/>
              <a:ext cx="12192000" cy="6858000"/>
              <a:chOff x="-6809096" y="-124"/>
              <a:chExt cx="12192000" cy="6858000"/>
            </a:xfrm>
          </p:grpSpPr>
          <p:sp>
            <p:nvSpPr>
              <p:cNvPr id="1277" name="Google Shape;1277;p2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278" name="Google Shape;1278;p2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79" name="Google Shape;1279;p24"/>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1280" name="Google Shape;1280;p24"/>
            <p:cNvSpPr txBox="1"/>
            <p:nvPr/>
          </p:nvSpPr>
          <p:spPr>
            <a:xfrm rot="-5400000">
              <a:off x="1148415" y="2257261"/>
              <a:ext cx="3995052"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Background</a:t>
              </a:r>
              <a:endParaRPr/>
            </a:p>
          </p:txBody>
        </p:sp>
      </p:grpSp>
      <p:grpSp>
        <p:nvGrpSpPr>
          <p:cNvPr id="1281" name="Google Shape;1281;p24"/>
          <p:cNvGrpSpPr/>
          <p:nvPr/>
        </p:nvGrpSpPr>
        <p:grpSpPr>
          <a:xfrm>
            <a:off x="-1071009" y="-839"/>
            <a:ext cx="12192000" cy="6857999"/>
            <a:chOff x="-8778960" y="1501"/>
            <a:chExt cx="12192000" cy="6858000"/>
          </a:xfrm>
        </p:grpSpPr>
        <p:grpSp>
          <p:nvGrpSpPr>
            <p:cNvPr id="1282" name="Google Shape;1282;p24"/>
            <p:cNvGrpSpPr/>
            <p:nvPr/>
          </p:nvGrpSpPr>
          <p:grpSpPr>
            <a:xfrm>
              <a:off x="-8778960" y="1501"/>
              <a:ext cx="12192000" cy="6858000"/>
              <a:chOff x="-6809096" y="-124"/>
              <a:chExt cx="12192000" cy="6858000"/>
            </a:xfrm>
          </p:grpSpPr>
          <p:sp>
            <p:nvSpPr>
              <p:cNvPr id="1283" name="Google Shape;1283;p2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284" name="Google Shape;1284;p2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85" name="Google Shape;1285;p24"/>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1286" name="Google Shape;1286;p24"/>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grpSp>
        <p:nvGrpSpPr>
          <p:cNvPr id="1287" name="Google Shape;1287;p24"/>
          <p:cNvGrpSpPr/>
          <p:nvPr/>
        </p:nvGrpSpPr>
        <p:grpSpPr>
          <a:xfrm>
            <a:off x="-1597672" y="1"/>
            <a:ext cx="12192000" cy="6857999"/>
            <a:chOff x="-8778960" y="1501"/>
            <a:chExt cx="12192000" cy="6858000"/>
          </a:xfrm>
        </p:grpSpPr>
        <p:grpSp>
          <p:nvGrpSpPr>
            <p:cNvPr id="1288" name="Google Shape;1288;p24"/>
            <p:cNvGrpSpPr/>
            <p:nvPr/>
          </p:nvGrpSpPr>
          <p:grpSpPr>
            <a:xfrm>
              <a:off x="-8778960" y="1501"/>
              <a:ext cx="12192000" cy="6858000"/>
              <a:chOff x="-6809096" y="-124"/>
              <a:chExt cx="12192000" cy="6858000"/>
            </a:xfrm>
          </p:grpSpPr>
          <p:sp>
            <p:nvSpPr>
              <p:cNvPr id="1289" name="Google Shape;1289;p2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290" name="Google Shape;1290;p2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91" name="Google Shape;1291;p24"/>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1292" name="Google Shape;1292;p24"/>
            <p:cNvSpPr txBox="1"/>
            <p:nvPr/>
          </p:nvSpPr>
          <p:spPr>
            <a:xfrm rot="-5400000">
              <a:off x="824327" y="2257180"/>
              <a:ext cx="4643229"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1293" name="Google Shape;1293;p24"/>
          <p:cNvGrpSpPr/>
          <p:nvPr/>
        </p:nvGrpSpPr>
        <p:grpSpPr>
          <a:xfrm>
            <a:off x="-2124335" y="-839"/>
            <a:ext cx="12192000" cy="6857999"/>
            <a:chOff x="-8778960" y="1501"/>
            <a:chExt cx="12192000" cy="6858000"/>
          </a:xfrm>
        </p:grpSpPr>
        <p:grpSp>
          <p:nvGrpSpPr>
            <p:cNvPr id="1294" name="Google Shape;1294;p24"/>
            <p:cNvGrpSpPr/>
            <p:nvPr/>
          </p:nvGrpSpPr>
          <p:grpSpPr>
            <a:xfrm>
              <a:off x="-8778960" y="1501"/>
              <a:ext cx="12192000" cy="6858000"/>
              <a:chOff x="-6809096" y="-124"/>
              <a:chExt cx="12192000" cy="6858000"/>
            </a:xfrm>
          </p:grpSpPr>
          <p:sp>
            <p:nvSpPr>
              <p:cNvPr id="1295" name="Google Shape;1295;p2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296" name="Google Shape;1296;p2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97" name="Google Shape;1297;p24"/>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1298" name="Google Shape;1298;p24"/>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1299" name="Google Shape;1299;p24"/>
          <p:cNvGrpSpPr/>
          <p:nvPr/>
        </p:nvGrpSpPr>
        <p:grpSpPr>
          <a:xfrm>
            <a:off x="-2654985" y="-839"/>
            <a:ext cx="12232112" cy="6857999"/>
            <a:chOff x="-8778960" y="1501"/>
            <a:chExt cx="12232112" cy="6858000"/>
          </a:xfrm>
        </p:grpSpPr>
        <p:grpSp>
          <p:nvGrpSpPr>
            <p:cNvPr id="1300" name="Google Shape;1300;p24"/>
            <p:cNvGrpSpPr/>
            <p:nvPr/>
          </p:nvGrpSpPr>
          <p:grpSpPr>
            <a:xfrm>
              <a:off x="-8778960" y="1501"/>
              <a:ext cx="12192000" cy="6858000"/>
              <a:chOff x="-6809096" y="-124"/>
              <a:chExt cx="12192000" cy="6858000"/>
            </a:xfrm>
          </p:grpSpPr>
          <p:sp>
            <p:nvSpPr>
              <p:cNvPr id="1301" name="Google Shape;1301;p2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302" name="Google Shape;1302;p2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03" name="Google Shape;1303;p24"/>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304" name="Google Shape;1304;p24"/>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grpSp>
        <p:nvGrpSpPr>
          <p:cNvPr id="1305" name="Google Shape;1305;p24"/>
          <p:cNvGrpSpPr/>
          <p:nvPr/>
        </p:nvGrpSpPr>
        <p:grpSpPr>
          <a:xfrm>
            <a:off x="-3259029" y="-1679"/>
            <a:ext cx="12192000" cy="6857999"/>
            <a:chOff x="-8778960" y="1501"/>
            <a:chExt cx="12192000" cy="6858000"/>
          </a:xfrm>
        </p:grpSpPr>
        <p:grpSp>
          <p:nvGrpSpPr>
            <p:cNvPr id="1306" name="Google Shape;1306;p24"/>
            <p:cNvGrpSpPr/>
            <p:nvPr/>
          </p:nvGrpSpPr>
          <p:grpSpPr>
            <a:xfrm>
              <a:off x="-8778960" y="1501"/>
              <a:ext cx="12192000" cy="6858000"/>
              <a:chOff x="-6809096" y="-124"/>
              <a:chExt cx="12192000" cy="6858000"/>
            </a:xfrm>
          </p:grpSpPr>
          <p:sp>
            <p:nvSpPr>
              <p:cNvPr id="1307" name="Google Shape;1307;p2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308" name="Google Shape;1308;p2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09" name="Google Shape;1309;p24"/>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310" name="Google Shape;1310;p24"/>
            <p:cNvSpPr txBox="1"/>
            <p:nvPr/>
          </p:nvSpPr>
          <p:spPr>
            <a:xfrm rot="-5400000">
              <a:off x="892823" y="2433695"/>
              <a:ext cx="428966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The End</a:t>
              </a:r>
              <a:endParaRPr/>
            </a:p>
          </p:txBody>
        </p:sp>
      </p:grpSp>
      <p:sp>
        <p:nvSpPr>
          <p:cNvPr id="1311" name="Google Shape;1311;p24"/>
          <p:cNvSpPr txBox="1"/>
          <p:nvPr/>
        </p:nvSpPr>
        <p:spPr>
          <a:xfrm>
            <a:off x="1609822" y="1646911"/>
            <a:ext cx="5070336"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chemeClr val="dk1"/>
                </a:solidFill>
                <a:latin typeface="Aharoni"/>
                <a:ea typeface="Aharoni"/>
                <a:cs typeface="Aharoni"/>
                <a:sym typeface="Aharoni"/>
              </a:rPr>
              <a:t>THANK YOU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grpSp>
        <p:nvGrpSpPr>
          <p:cNvPr id="1316" name="Google Shape;1316;p25"/>
          <p:cNvGrpSpPr/>
          <p:nvPr/>
        </p:nvGrpSpPr>
        <p:grpSpPr>
          <a:xfrm>
            <a:off x="0" y="1"/>
            <a:ext cx="12192000" cy="6857999"/>
            <a:chOff x="-8778960" y="1501"/>
            <a:chExt cx="12192000" cy="6858000"/>
          </a:xfrm>
        </p:grpSpPr>
        <p:grpSp>
          <p:nvGrpSpPr>
            <p:cNvPr id="1317" name="Google Shape;1317;p25"/>
            <p:cNvGrpSpPr/>
            <p:nvPr/>
          </p:nvGrpSpPr>
          <p:grpSpPr>
            <a:xfrm>
              <a:off x="-8778960" y="1501"/>
              <a:ext cx="12192000" cy="6858000"/>
              <a:chOff x="-6809096" y="-124"/>
              <a:chExt cx="12192000" cy="6858000"/>
            </a:xfrm>
          </p:grpSpPr>
          <p:sp>
            <p:nvSpPr>
              <p:cNvPr id="1318" name="Google Shape;1318;p2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319" name="Google Shape;1319;p2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20" name="Google Shape;1320;p25"/>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1321" name="Google Shape;1321;p25"/>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pic>
        <p:nvPicPr>
          <p:cNvPr id="1322" name="Google Shape;1322;p25"/>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1323" name="Google Shape;1323;p25"/>
          <p:cNvPicPr preferRelativeResize="0"/>
          <p:nvPr/>
        </p:nvPicPr>
        <p:blipFill rotWithShape="1">
          <a:blip r:embed="rId3">
            <a:alphaModFix/>
          </a:blip>
          <a:srcRect b="0" l="0" r="0" t="0"/>
          <a:stretch/>
        </p:blipFill>
        <p:spPr>
          <a:xfrm rot="-5400000">
            <a:off x="-1222354" y="3163677"/>
            <a:ext cx="530600" cy="530600"/>
          </a:xfrm>
          <a:prstGeom prst="rect">
            <a:avLst/>
          </a:prstGeom>
          <a:noFill/>
          <a:ln>
            <a:noFill/>
          </a:ln>
        </p:spPr>
      </p:pic>
      <p:sp>
        <p:nvSpPr>
          <p:cNvPr id="1324" name="Google Shape;1324;p25"/>
          <p:cNvSpPr/>
          <p:nvPr/>
        </p:nvSpPr>
        <p:spPr>
          <a:xfrm>
            <a:off x="3183143" y="228430"/>
            <a:ext cx="185914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E9D32"/>
                </a:solidFill>
                <a:latin typeface="Calibri"/>
                <a:ea typeface="Calibri"/>
                <a:cs typeface="Calibri"/>
                <a:sym typeface="Calibri"/>
              </a:rPr>
              <a:t>Numerical</a:t>
            </a:r>
            <a:endParaRPr sz="2800">
              <a:solidFill>
                <a:srgbClr val="A5A5A5"/>
              </a:solidFill>
              <a:latin typeface="Calibri"/>
              <a:ea typeface="Calibri"/>
              <a:cs typeface="Calibri"/>
              <a:sym typeface="Calibri"/>
            </a:endParaRPr>
          </a:p>
        </p:txBody>
      </p:sp>
      <p:sp>
        <p:nvSpPr>
          <p:cNvPr id="1325" name="Google Shape;1325;p25"/>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1326" name="Google Shape;1326;p25"/>
          <p:cNvSpPr/>
          <p:nvPr/>
        </p:nvSpPr>
        <p:spPr>
          <a:xfrm>
            <a:off x="6240262" y="1783602"/>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1327" name="Google Shape;1327;p25"/>
          <p:cNvPicPr preferRelativeResize="0"/>
          <p:nvPr/>
        </p:nvPicPr>
        <p:blipFill rotWithShape="1">
          <a:blip r:embed="rId3">
            <a:alphaModFix/>
          </a:blip>
          <a:srcRect b="0" l="0" r="0" t="0"/>
          <a:stretch/>
        </p:blipFill>
        <p:spPr>
          <a:xfrm rot="-5400000">
            <a:off x="-1215726" y="3163676"/>
            <a:ext cx="530600" cy="530600"/>
          </a:xfrm>
          <a:prstGeom prst="rect">
            <a:avLst/>
          </a:prstGeom>
          <a:noFill/>
          <a:ln>
            <a:noFill/>
          </a:ln>
        </p:spPr>
      </p:pic>
      <p:pic>
        <p:nvPicPr>
          <p:cNvPr id="1328" name="Google Shape;1328;p25"/>
          <p:cNvPicPr preferRelativeResize="0"/>
          <p:nvPr/>
        </p:nvPicPr>
        <p:blipFill rotWithShape="1">
          <a:blip r:embed="rId3">
            <a:alphaModFix/>
          </a:blip>
          <a:srcRect b="0" l="0" r="0" t="0"/>
          <a:stretch/>
        </p:blipFill>
        <p:spPr>
          <a:xfrm rot="-5400000">
            <a:off x="-1719656" y="3163677"/>
            <a:ext cx="530600" cy="530600"/>
          </a:xfrm>
          <a:prstGeom prst="rect">
            <a:avLst/>
          </a:prstGeom>
          <a:noFill/>
          <a:ln>
            <a:noFill/>
          </a:ln>
        </p:spPr>
      </p:pic>
      <p:pic>
        <p:nvPicPr>
          <p:cNvPr id="1329" name="Google Shape;1329;p25"/>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1330" name="Google Shape;1330;p25"/>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1331" name="Google Shape;1331;p25"/>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1332" name="Google Shape;1332;p25"/>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1333" name="Google Shape;1333;p25"/>
          <p:cNvPicPr preferRelativeResize="0"/>
          <p:nvPr/>
        </p:nvPicPr>
        <p:blipFill rotWithShape="1">
          <a:blip r:embed="rId3">
            <a:alphaModFix/>
          </a:blip>
          <a:srcRect b="0" l="0" r="0" t="0"/>
          <a:stretch/>
        </p:blipFill>
        <p:spPr>
          <a:xfrm rot="-5400000">
            <a:off x="-1179251" y="3163677"/>
            <a:ext cx="530600" cy="530600"/>
          </a:xfrm>
          <a:prstGeom prst="rect">
            <a:avLst/>
          </a:prstGeom>
          <a:noFill/>
          <a:ln>
            <a:noFill/>
          </a:ln>
        </p:spPr>
      </p:pic>
      <p:pic>
        <p:nvPicPr>
          <p:cNvPr id="1334" name="Google Shape;1334;p25"/>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1335" name="Google Shape;1335;p25"/>
          <p:cNvPicPr preferRelativeResize="0"/>
          <p:nvPr/>
        </p:nvPicPr>
        <p:blipFill rotWithShape="1">
          <a:blip r:embed="rId3">
            <a:alphaModFix/>
          </a:blip>
          <a:srcRect b="0" l="0" r="0" t="0"/>
          <a:stretch/>
        </p:blipFill>
        <p:spPr>
          <a:xfrm rot="-5400000">
            <a:off x="-1039879" y="3163677"/>
            <a:ext cx="530600" cy="530600"/>
          </a:xfrm>
          <a:prstGeom prst="rect">
            <a:avLst/>
          </a:prstGeom>
          <a:noFill/>
          <a:ln>
            <a:noFill/>
          </a:ln>
        </p:spPr>
      </p:pic>
      <p:pic>
        <p:nvPicPr>
          <p:cNvPr id="1336" name="Google Shape;1336;p25"/>
          <p:cNvPicPr preferRelativeResize="0"/>
          <p:nvPr/>
        </p:nvPicPr>
        <p:blipFill rotWithShape="1">
          <a:blip r:embed="rId3">
            <a:alphaModFix/>
          </a:blip>
          <a:srcRect b="0" l="0" r="0" t="0"/>
          <a:stretch/>
        </p:blipFill>
        <p:spPr>
          <a:xfrm rot="-5400000">
            <a:off x="-1740721" y="3163677"/>
            <a:ext cx="530600" cy="530600"/>
          </a:xfrm>
          <a:prstGeom prst="rect">
            <a:avLst/>
          </a:prstGeom>
          <a:noFill/>
          <a:ln>
            <a:noFill/>
          </a:ln>
        </p:spPr>
      </p:pic>
      <p:grpSp>
        <p:nvGrpSpPr>
          <p:cNvPr id="1337" name="Google Shape;1337;p25"/>
          <p:cNvGrpSpPr/>
          <p:nvPr/>
        </p:nvGrpSpPr>
        <p:grpSpPr>
          <a:xfrm>
            <a:off x="-12057138" y="1"/>
            <a:ext cx="12192000" cy="6857999"/>
            <a:chOff x="-8778960" y="1501"/>
            <a:chExt cx="12192000" cy="6858000"/>
          </a:xfrm>
        </p:grpSpPr>
        <p:grpSp>
          <p:nvGrpSpPr>
            <p:cNvPr id="1338" name="Google Shape;1338;p25"/>
            <p:cNvGrpSpPr/>
            <p:nvPr/>
          </p:nvGrpSpPr>
          <p:grpSpPr>
            <a:xfrm>
              <a:off x="-8778960" y="1501"/>
              <a:ext cx="12192000" cy="6858000"/>
              <a:chOff x="-6809096" y="-124"/>
              <a:chExt cx="12192000" cy="6858000"/>
            </a:xfrm>
          </p:grpSpPr>
          <p:sp>
            <p:nvSpPr>
              <p:cNvPr id="1339" name="Google Shape;1339;p2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340" name="Google Shape;1340;p2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41" name="Google Shape;1341;p25"/>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1342" name="Google Shape;1342;p25"/>
            <p:cNvSpPr txBox="1"/>
            <p:nvPr/>
          </p:nvSpPr>
          <p:spPr>
            <a:xfrm rot="-5400000">
              <a:off x="1104623" y="2298302"/>
              <a:ext cx="4094030" cy="4884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1343" name="Google Shape;1343;p25"/>
          <p:cNvGrpSpPr/>
          <p:nvPr/>
        </p:nvGrpSpPr>
        <p:grpSpPr>
          <a:xfrm>
            <a:off x="-12583801" y="-839"/>
            <a:ext cx="12192000" cy="6857999"/>
            <a:chOff x="-8778960" y="1501"/>
            <a:chExt cx="12192000" cy="6858000"/>
          </a:xfrm>
        </p:grpSpPr>
        <p:grpSp>
          <p:nvGrpSpPr>
            <p:cNvPr id="1344" name="Google Shape;1344;p25"/>
            <p:cNvGrpSpPr/>
            <p:nvPr/>
          </p:nvGrpSpPr>
          <p:grpSpPr>
            <a:xfrm>
              <a:off x="-8778960" y="1501"/>
              <a:ext cx="12192000" cy="6858000"/>
              <a:chOff x="-6809096" y="-124"/>
              <a:chExt cx="12192000" cy="6858000"/>
            </a:xfrm>
          </p:grpSpPr>
          <p:sp>
            <p:nvSpPr>
              <p:cNvPr id="1345" name="Google Shape;1345;p2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346" name="Google Shape;1346;p2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47" name="Google Shape;1347;p25"/>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1348" name="Google Shape;1348;p25"/>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1349" name="Google Shape;1349;p25"/>
          <p:cNvGrpSpPr/>
          <p:nvPr/>
        </p:nvGrpSpPr>
        <p:grpSpPr>
          <a:xfrm>
            <a:off x="-13114451" y="-839"/>
            <a:ext cx="12232112" cy="6857999"/>
            <a:chOff x="-8778960" y="1501"/>
            <a:chExt cx="12232112" cy="6858000"/>
          </a:xfrm>
        </p:grpSpPr>
        <p:grpSp>
          <p:nvGrpSpPr>
            <p:cNvPr id="1350" name="Google Shape;1350;p25"/>
            <p:cNvGrpSpPr/>
            <p:nvPr/>
          </p:nvGrpSpPr>
          <p:grpSpPr>
            <a:xfrm>
              <a:off x="-8778960" y="1501"/>
              <a:ext cx="12192000" cy="6858000"/>
              <a:chOff x="-6809096" y="-124"/>
              <a:chExt cx="12192000" cy="6858000"/>
            </a:xfrm>
          </p:grpSpPr>
          <p:sp>
            <p:nvSpPr>
              <p:cNvPr id="1351" name="Google Shape;1351;p2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352" name="Google Shape;1352;p2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53" name="Google Shape;1353;p25"/>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1354" name="Google Shape;1354;p25"/>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1355" name="Google Shape;1355;p25"/>
          <p:cNvSpPr txBox="1"/>
          <p:nvPr/>
        </p:nvSpPr>
        <p:spPr>
          <a:xfrm>
            <a:off x="673697" y="273342"/>
            <a:ext cx="2404611" cy="461665"/>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p:txBody>
      </p:sp>
      <p:pic>
        <p:nvPicPr>
          <p:cNvPr id="1356" name="Google Shape;1356;p25"/>
          <p:cNvPicPr preferRelativeResize="0"/>
          <p:nvPr/>
        </p:nvPicPr>
        <p:blipFill rotWithShape="1">
          <a:blip r:embed="rId4">
            <a:alphaModFix/>
          </a:blip>
          <a:srcRect b="0" l="0" r="0" t="0"/>
          <a:stretch/>
        </p:blipFill>
        <p:spPr>
          <a:xfrm>
            <a:off x="541240" y="1022567"/>
            <a:ext cx="9717816" cy="5800880"/>
          </a:xfrm>
          <a:prstGeom prst="rect">
            <a:avLst/>
          </a:prstGeom>
          <a:noFill/>
          <a:ln>
            <a:noFill/>
          </a:ln>
        </p:spPr>
      </p:pic>
      <p:sp>
        <p:nvSpPr>
          <p:cNvPr id="1357" name="Google Shape;1357;p25"/>
          <p:cNvSpPr txBox="1"/>
          <p:nvPr/>
        </p:nvSpPr>
        <p:spPr>
          <a:xfrm>
            <a:off x="4319039" y="5263243"/>
            <a:ext cx="5320872" cy="120032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Twentieth Century"/>
                <a:ea typeface="Twentieth Century"/>
                <a:cs typeface="Twentieth Century"/>
                <a:sym typeface="Twentieth Century"/>
              </a:rPr>
              <a:t>7 right-skewed distribution</a:t>
            </a:r>
            <a:endParaRPr/>
          </a:p>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Twentieth Century"/>
                <a:ea typeface="Twentieth Century"/>
                <a:cs typeface="Twentieth Century"/>
                <a:sym typeface="Twentieth Century"/>
              </a:rPr>
              <a:t>1 normal distribution</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Twentieth Century"/>
              <a:ea typeface="Twentieth Century"/>
              <a:cs typeface="Twentieth Century"/>
              <a:sym typeface="Twentieth Century"/>
            </a:endParaRPr>
          </a:p>
        </p:txBody>
      </p:sp>
      <p:cxnSp>
        <p:nvCxnSpPr>
          <p:cNvPr id="1358" name="Google Shape;1358;p25"/>
          <p:cNvCxnSpPr/>
          <p:nvPr/>
        </p:nvCxnSpPr>
        <p:spPr>
          <a:xfrm flipH="1" rot="10800000">
            <a:off x="695477" y="872047"/>
            <a:ext cx="5275776" cy="1304"/>
          </a:xfrm>
          <a:prstGeom prst="straightConnector1">
            <a:avLst/>
          </a:prstGeom>
          <a:noFill/>
          <a:ln cap="flat" cmpd="sng" w="38100">
            <a:solidFill>
              <a:srgbClr val="182E4E"/>
            </a:solidFill>
            <a:prstDash val="solid"/>
            <a:miter lim="800000"/>
            <a:headEnd len="sm" w="sm" type="none"/>
            <a:tailEnd len="sm" w="sm" type="none"/>
          </a:ln>
        </p:spPr>
      </p:cxnSp>
      <p:cxnSp>
        <p:nvCxnSpPr>
          <p:cNvPr id="1359" name="Google Shape;1359;p25"/>
          <p:cNvCxnSpPr/>
          <p:nvPr/>
        </p:nvCxnSpPr>
        <p:spPr>
          <a:xfrm flipH="1" rot="10800000">
            <a:off x="185107" y="872047"/>
            <a:ext cx="500339" cy="1336174"/>
          </a:xfrm>
          <a:prstGeom prst="straightConnector1">
            <a:avLst/>
          </a:prstGeom>
          <a:noFill/>
          <a:ln cap="flat" cmpd="sng" w="38100">
            <a:solidFill>
              <a:srgbClr val="182E4E"/>
            </a:solidFill>
            <a:prstDash val="solid"/>
            <a:miter lim="800000"/>
            <a:headEnd len="sm" w="sm" type="none"/>
            <a:tailEnd len="sm" w="sm" type="none"/>
          </a:ln>
        </p:spPr>
      </p:cxnSp>
      <p:sp>
        <p:nvSpPr>
          <p:cNvPr id="1360" name="Google Shape;1360;p25"/>
          <p:cNvSpPr/>
          <p:nvPr/>
        </p:nvSpPr>
        <p:spPr>
          <a:xfrm>
            <a:off x="-107048" y="2110269"/>
            <a:ext cx="324239" cy="324239"/>
          </a:xfrm>
          <a:prstGeom prst="ellipse">
            <a:avLst/>
          </a:prstGeom>
          <a:solidFill>
            <a:srgbClr val="20414C"/>
          </a:solidFill>
          <a:ln cap="flat" cmpd="sng" w="12700">
            <a:solidFill>
              <a:srgbClr val="2041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3"/>
          <p:cNvGrpSpPr/>
          <p:nvPr/>
        </p:nvGrpSpPr>
        <p:grpSpPr>
          <a:xfrm>
            <a:off x="0" y="1"/>
            <a:ext cx="12192000" cy="6857999"/>
            <a:chOff x="-8778960" y="1501"/>
            <a:chExt cx="12192000" cy="6858000"/>
          </a:xfrm>
        </p:grpSpPr>
        <p:grpSp>
          <p:nvGrpSpPr>
            <p:cNvPr id="176" name="Google Shape;176;p3"/>
            <p:cNvGrpSpPr/>
            <p:nvPr/>
          </p:nvGrpSpPr>
          <p:grpSpPr>
            <a:xfrm>
              <a:off x="-8778960" y="1501"/>
              <a:ext cx="12192000" cy="6858000"/>
              <a:chOff x="-6809096" y="-124"/>
              <a:chExt cx="12192000" cy="6858000"/>
            </a:xfrm>
          </p:grpSpPr>
          <p:sp>
            <p:nvSpPr>
              <p:cNvPr id="177" name="Google Shape;177;p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9" name="Google Shape;179;p3"/>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180" name="Google Shape;180;p3"/>
            <p:cNvSpPr txBox="1"/>
            <p:nvPr/>
          </p:nvSpPr>
          <p:spPr>
            <a:xfrm rot="-5400000">
              <a:off x="990610" y="2415066"/>
              <a:ext cx="4310662"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solidFill>
                    <a:schemeClr val="lt1"/>
                  </a:solidFill>
                  <a:latin typeface="Calibri"/>
                  <a:ea typeface="Calibri"/>
                  <a:cs typeface="Calibri"/>
                  <a:sym typeface="Calibri"/>
                </a:rPr>
                <a:t>Introduction</a:t>
              </a:r>
              <a:endParaRPr/>
            </a:p>
          </p:txBody>
        </p:sp>
      </p:grpSp>
      <p:pic>
        <p:nvPicPr>
          <p:cNvPr id="181" name="Google Shape;181;p3"/>
          <p:cNvPicPr preferRelativeResize="0"/>
          <p:nvPr/>
        </p:nvPicPr>
        <p:blipFill rotWithShape="1">
          <a:blip r:embed="rId3">
            <a:alphaModFix/>
          </a:blip>
          <a:srcRect b="0" l="0" r="0" t="0"/>
          <a:stretch/>
        </p:blipFill>
        <p:spPr>
          <a:xfrm rot="-5400000">
            <a:off x="-1610763" y="3163676"/>
            <a:ext cx="530600" cy="530600"/>
          </a:xfrm>
          <a:prstGeom prst="rect">
            <a:avLst/>
          </a:prstGeom>
          <a:noFill/>
          <a:ln>
            <a:noFill/>
          </a:ln>
        </p:spPr>
      </p:pic>
      <p:sp>
        <p:nvSpPr>
          <p:cNvPr id="182" name="Google Shape;182;p3"/>
          <p:cNvSpPr/>
          <p:nvPr/>
        </p:nvSpPr>
        <p:spPr>
          <a:xfrm>
            <a:off x="349639" y="180077"/>
            <a:ext cx="731082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456470"/>
                </a:solidFill>
                <a:latin typeface="Calibri"/>
                <a:ea typeface="Calibri"/>
                <a:cs typeface="Calibri"/>
                <a:sym typeface="Calibri"/>
              </a:rPr>
              <a:t>HTD Consultant : Data Science Div. Team</a:t>
            </a:r>
            <a:endParaRPr b="1" sz="3200" cap="none">
              <a:solidFill>
                <a:srgbClr val="456470"/>
              </a:solidFill>
              <a:latin typeface="Calibri"/>
              <a:ea typeface="Calibri"/>
              <a:cs typeface="Calibri"/>
              <a:sym typeface="Calibri"/>
            </a:endParaRPr>
          </a:p>
        </p:txBody>
      </p:sp>
      <p:grpSp>
        <p:nvGrpSpPr>
          <p:cNvPr id="183" name="Google Shape;183;p3"/>
          <p:cNvGrpSpPr/>
          <p:nvPr/>
        </p:nvGrpSpPr>
        <p:grpSpPr>
          <a:xfrm>
            <a:off x="3874" y="1062836"/>
            <a:ext cx="3186737" cy="2577664"/>
            <a:chOff x="1904669" y="1378001"/>
            <a:chExt cx="2485819" cy="2010710"/>
          </a:xfrm>
        </p:grpSpPr>
        <p:sp>
          <p:nvSpPr>
            <p:cNvPr id="184" name="Google Shape;184;p3"/>
            <p:cNvSpPr/>
            <p:nvPr/>
          </p:nvSpPr>
          <p:spPr>
            <a:xfrm>
              <a:off x="2352664" y="1412706"/>
              <a:ext cx="1582736" cy="1582735"/>
            </a:xfrm>
            <a:prstGeom prst="ellipse">
              <a:avLst/>
            </a:prstGeom>
            <a:blipFill rotWithShape="1">
              <a:blip r:embed="rId4">
                <a:alphaModFix/>
              </a:blip>
              <a:stretch>
                <a:fillRect b="0" l="999"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3"/>
            <p:cNvSpPr txBox="1"/>
            <p:nvPr/>
          </p:nvSpPr>
          <p:spPr>
            <a:xfrm>
              <a:off x="1904669" y="2927046"/>
              <a:ext cx="248581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6470"/>
                  </a:solidFill>
                  <a:latin typeface="Twentieth Century"/>
                  <a:ea typeface="Twentieth Century"/>
                  <a:cs typeface="Twentieth Century"/>
                  <a:sym typeface="Twentieth Century"/>
                </a:rPr>
                <a:t>Alfikri Ramadhan</a:t>
              </a:r>
              <a:endParaRPr/>
            </a:p>
          </p:txBody>
        </p:sp>
        <p:grpSp>
          <p:nvGrpSpPr>
            <p:cNvPr id="186" name="Google Shape;186;p3"/>
            <p:cNvGrpSpPr/>
            <p:nvPr/>
          </p:nvGrpSpPr>
          <p:grpSpPr>
            <a:xfrm>
              <a:off x="2439770" y="1378001"/>
              <a:ext cx="519889" cy="461665"/>
              <a:chOff x="698531" y="2113763"/>
              <a:chExt cx="662608" cy="588400"/>
            </a:xfrm>
          </p:grpSpPr>
          <p:sp>
            <p:nvSpPr>
              <p:cNvPr id="187" name="Google Shape;187;p3"/>
              <p:cNvSpPr/>
              <p:nvPr/>
            </p:nvSpPr>
            <p:spPr>
              <a:xfrm>
                <a:off x="732304" y="2123782"/>
                <a:ext cx="523220" cy="523220"/>
              </a:xfrm>
              <a:prstGeom prst="ellipse">
                <a:avLst/>
              </a:prstGeom>
              <a:solidFill>
                <a:srgbClr val="4564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3"/>
              <p:cNvSpPr txBox="1"/>
              <p:nvPr/>
            </p:nvSpPr>
            <p:spPr>
              <a:xfrm>
                <a:off x="698531" y="2113763"/>
                <a:ext cx="662608" cy="588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6E7E9"/>
                    </a:solidFill>
                    <a:latin typeface="Twentieth Century"/>
                    <a:ea typeface="Twentieth Century"/>
                    <a:cs typeface="Twentieth Century"/>
                    <a:sym typeface="Twentieth Century"/>
                  </a:rPr>
                  <a:t>01</a:t>
                </a:r>
                <a:endParaRPr/>
              </a:p>
            </p:txBody>
          </p:sp>
        </p:grpSp>
      </p:grpSp>
      <p:pic>
        <p:nvPicPr>
          <p:cNvPr id="189" name="Google Shape;189;p3"/>
          <p:cNvPicPr preferRelativeResize="0"/>
          <p:nvPr/>
        </p:nvPicPr>
        <p:blipFill rotWithShape="1">
          <a:blip r:embed="rId3">
            <a:alphaModFix/>
          </a:blip>
          <a:srcRect b="0" l="0" r="0" t="0"/>
          <a:stretch/>
        </p:blipFill>
        <p:spPr>
          <a:xfrm rot="-5400000">
            <a:off x="-2114693" y="3163677"/>
            <a:ext cx="530600" cy="530600"/>
          </a:xfrm>
          <a:prstGeom prst="rect">
            <a:avLst/>
          </a:prstGeom>
          <a:noFill/>
          <a:ln>
            <a:noFill/>
          </a:ln>
        </p:spPr>
      </p:pic>
      <p:pic>
        <p:nvPicPr>
          <p:cNvPr id="190" name="Google Shape;190;p3"/>
          <p:cNvPicPr preferRelativeResize="0"/>
          <p:nvPr/>
        </p:nvPicPr>
        <p:blipFill rotWithShape="1">
          <a:blip r:embed="rId3">
            <a:alphaModFix/>
          </a:blip>
          <a:srcRect b="0" l="0" r="0" t="0"/>
          <a:stretch/>
        </p:blipFill>
        <p:spPr>
          <a:xfrm rot="-5400000">
            <a:off x="-2815535" y="3163677"/>
            <a:ext cx="530600" cy="530600"/>
          </a:xfrm>
          <a:prstGeom prst="rect">
            <a:avLst/>
          </a:prstGeom>
          <a:noFill/>
          <a:ln>
            <a:noFill/>
          </a:ln>
        </p:spPr>
      </p:pic>
      <p:grpSp>
        <p:nvGrpSpPr>
          <p:cNvPr id="191" name="Google Shape;191;p3"/>
          <p:cNvGrpSpPr/>
          <p:nvPr/>
        </p:nvGrpSpPr>
        <p:grpSpPr>
          <a:xfrm>
            <a:off x="-12032616" y="-23"/>
            <a:ext cx="12192000" cy="6857999"/>
            <a:chOff x="-8778960" y="1501"/>
            <a:chExt cx="12192000" cy="6858000"/>
          </a:xfrm>
        </p:grpSpPr>
        <p:grpSp>
          <p:nvGrpSpPr>
            <p:cNvPr id="192" name="Google Shape;192;p3"/>
            <p:cNvGrpSpPr/>
            <p:nvPr/>
          </p:nvGrpSpPr>
          <p:grpSpPr>
            <a:xfrm>
              <a:off x="-8778960" y="1501"/>
              <a:ext cx="12192000" cy="6858000"/>
              <a:chOff x="-6809096" y="-124"/>
              <a:chExt cx="12192000" cy="6858000"/>
            </a:xfrm>
          </p:grpSpPr>
          <p:sp>
            <p:nvSpPr>
              <p:cNvPr id="193" name="Google Shape;193;p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94" name="Google Shape;194;p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5" name="Google Shape;195;p3"/>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196" name="Google Shape;196;p3"/>
            <p:cNvSpPr txBox="1"/>
            <p:nvPr/>
          </p:nvSpPr>
          <p:spPr>
            <a:xfrm rot="-5400000">
              <a:off x="1148415" y="2257261"/>
              <a:ext cx="3995052"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Background</a:t>
              </a:r>
              <a:endParaRPr/>
            </a:p>
          </p:txBody>
        </p:sp>
      </p:grpSp>
      <p:grpSp>
        <p:nvGrpSpPr>
          <p:cNvPr id="197" name="Google Shape;197;p3"/>
          <p:cNvGrpSpPr/>
          <p:nvPr/>
        </p:nvGrpSpPr>
        <p:grpSpPr>
          <a:xfrm>
            <a:off x="-12605289" y="-839"/>
            <a:ext cx="12192000" cy="6857999"/>
            <a:chOff x="-8778960" y="1501"/>
            <a:chExt cx="12192000" cy="6858000"/>
          </a:xfrm>
        </p:grpSpPr>
        <p:grpSp>
          <p:nvGrpSpPr>
            <p:cNvPr id="198" name="Google Shape;198;p3"/>
            <p:cNvGrpSpPr/>
            <p:nvPr/>
          </p:nvGrpSpPr>
          <p:grpSpPr>
            <a:xfrm>
              <a:off x="-8778960" y="1501"/>
              <a:ext cx="12192000" cy="6858000"/>
              <a:chOff x="-6809096" y="-124"/>
              <a:chExt cx="12192000" cy="6858000"/>
            </a:xfrm>
          </p:grpSpPr>
          <p:sp>
            <p:nvSpPr>
              <p:cNvPr id="199" name="Google Shape;199;p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200" name="Google Shape;200;p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1" name="Google Shape;201;p3"/>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202" name="Google Shape;202;p3"/>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grpSp>
        <p:nvGrpSpPr>
          <p:cNvPr id="203" name="Google Shape;203;p3"/>
          <p:cNvGrpSpPr/>
          <p:nvPr/>
        </p:nvGrpSpPr>
        <p:grpSpPr>
          <a:xfrm>
            <a:off x="-13131952" y="1"/>
            <a:ext cx="12192000" cy="6857999"/>
            <a:chOff x="-8778960" y="1501"/>
            <a:chExt cx="12192000" cy="6858000"/>
          </a:xfrm>
        </p:grpSpPr>
        <p:grpSp>
          <p:nvGrpSpPr>
            <p:cNvPr id="204" name="Google Shape;204;p3"/>
            <p:cNvGrpSpPr/>
            <p:nvPr/>
          </p:nvGrpSpPr>
          <p:grpSpPr>
            <a:xfrm>
              <a:off x="-8778960" y="1501"/>
              <a:ext cx="12192000" cy="6858000"/>
              <a:chOff x="-6809096" y="-124"/>
              <a:chExt cx="12192000" cy="6858000"/>
            </a:xfrm>
          </p:grpSpPr>
          <p:sp>
            <p:nvSpPr>
              <p:cNvPr id="205" name="Google Shape;205;p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206" name="Google Shape;206;p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7" name="Google Shape;207;p3"/>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208" name="Google Shape;208;p3"/>
            <p:cNvSpPr txBox="1"/>
            <p:nvPr/>
          </p:nvSpPr>
          <p:spPr>
            <a:xfrm rot="-5400000">
              <a:off x="999880" y="2418843"/>
              <a:ext cx="4319901"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209" name="Google Shape;209;p3"/>
          <p:cNvGrpSpPr/>
          <p:nvPr/>
        </p:nvGrpSpPr>
        <p:grpSpPr>
          <a:xfrm>
            <a:off x="-13658615" y="-839"/>
            <a:ext cx="12192000" cy="6857999"/>
            <a:chOff x="-8778960" y="1501"/>
            <a:chExt cx="12192000" cy="6858000"/>
          </a:xfrm>
        </p:grpSpPr>
        <p:grpSp>
          <p:nvGrpSpPr>
            <p:cNvPr id="210" name="Google Shape;210;p3"/>
            <p:cNvGrpSpPr/>
            <p:nvPr/>
          </p:nvGrpSpPr>
          <p:grpSpPr>
            <a:xfrm>
              <a:off x="-8778960" y="1501"/>
              <a:ext cx="12192000" cy="6858000"/>
              <a:chOff x="-6809096" y="-124"/>
              <a:chExt cx="12192000" cy="6858000"/>
            </a:xfrm>
          </p:grpSpPr>
          <p:sp>
            <p:nvSpPr>
              <p:cNvPr id="211" name="Google Shape;211;p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212" name="Google Shape;212;p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3" name="Google Shape;213;p3"/>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214" name="Google Shape;214;p3"/>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215" name="Google Shape;215;p3"/>
          <p:cNvGrpSpPr/>
          <p:nvPr/>
        </p:nvGrpSpPr>
        <p:grpSpPr>
          <a:xfrm>
            <a:off x="-14189265" y="-839"/>
            <a:ext cx="12232112" cy="6857999"/>
            <a:chOff x="-8778960" y="1501"/>
            <a:chExt cx="12232112" cy="6858000"/>
          </a:xfrm>
        </p:grpSpPr>
        <p:grpSp>
          <p:nvGrpSpPr>
            <p:cNvPr id="216" name="Google Shape;216;p3"/>
            <p:cNvGrpSpPr/>
            <p:nvPr/>
          </p:nvGrpSpPr>
          <p:grpSpPr>
            <a:xfrm>
              <a:off x="-8778960" y="1501"/>
              <a:ext cx="12192000" cy="6858000"/>
              <a:chOff x="-6809096" y="-124"/>
              <a:chExt cx="12192000" cy="6858000"/>
            </a:xfrm>
          </p:grpSpPr>
          <p:sp>
            <p:nvSpPr>
              <p:cNvPr id="217" name="Google Shape;217;p3"/>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218" name="Google Shape;218;p3"/>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9" name="Google Shape;219;p3"/>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220" name="Google Shape;220;p3"/>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grpSp>
        <p:nvGrpSpPr>
          <p:cNvPr id="221" name="Google Shape;221;p3"/>
          <p:cNvGrpSpPr/>
          <p:nvPr/>
        </p:nvGrpSpPr>
        <p:grpSpPr>
          <a:xfrm>
            <a:off x="2466593" y="1073820"/>
            <a:ext cx="3300122" cy="2925888"/>
            <a:chOff x="1860446" y="1378001"/>
            <a:chExt cx="2574265" cy="2282343"/>
          </a:xfrm>
        </p:grpSpPr>
        <p:sp>
          <p:nvSpPr>
            <p:cNvPr id="222" name="Google Shape;222;p3"/>
            <p:cNvSpPr/>
            <p:nvPr/>
          </p:nvSpPr>
          <p:spPr>
            <a:xfrm>
              <a:off x="2352664" y="1412706"/>
              <a:ext cx="1582736" cy="1582735"/>
            </a:xfrm>
            <a:prstGeom prst="ellipse">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3" name="Google Shape;223;p3"/>
            <p:cNvGrpSpPr/>
            <p:nvPr/>
          </p:nvGrpSpPr>
          <p:grpSpPr>
            <a:xfrm>
              <a:off x="1860446" y="2927046"/>
              <a:ext cx="2574265" cy="733298"/>
              <a:chOff x="144532" y="4416135"/>
              <a:chExt cx="3280946" cy="934601"/>
            </a:xfrm>
          </p:grpSpPr>
          <p:sp>
            <p:nvSpPr>
              <p:cNvPr id="224" name="Google Shape;224;p3"/>
              <p:cNvSpPr txBox="1"/>
              <p:nvPr/>
            </p:nvSpPr>
            <p:spPr>
              <a:xfrm>
                <a:off x="200896" y="4416135"/>
                <a:ext cx="3168220" cy="4211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6470"/>
                    </a:solidFill>
                    <a:latin typeface="Twentieth Century"/>
                    <a:ea typeface="Twentieth Century"/>
                    <a:cs typeface="Twentieth Century"/>
                    <a:sym typeface="Twentieth Century"/>
                  </a:rPr>
                  <a:t>Zahra Hanifah</a:t>
                </a:r>
                <a:endParaRPr/>
              </a:p>
            </p:txBody>
          </p:sp>
          <p:sp>
            <p:nvSpPr>
              <p:cNvPr id="225" name="Google Shape;225;p3"/>
              <p:cNvSpPr txBox="1"/>
              <p:nvPr/>
            </p:nvSpPr>
            <p:spPr>
              <a:xfrm>
                <a:off x="144532" y="4880016"/>
                <a:ext cx="3280946" cy="470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rgbClr val="A5A5A5"/>
                  </a:solidFill>
                  <a:latin typeface="Twentieth Century"/>
                  <a:ea typeface="Twentieth Century"/>
                  <a:cs typeface="Twentieth Century"/>
                  <a:sym typeface="Twentieth Century"/>
                </a:endParaRPr>
              </a:p>
            </p:txBody>
          </p:sp>
        </p:grpSp>
        <p:grpSp>
          <p:nvGrpSpPr>
            <p:cNvPr id="226" name="Google Shape;226;p3"/>
            <p:cNvGrpSpPr/>
            <p:nvPr/>
          </p:nvGrpSpPr>
          <p:grpSpPr>
            <a:xfrm>
              <a:off x="2439770" y="1378001"/>
              <a:ext cx="519889" cy="418385"/>
              <a:chOff x="698531" y="2113763"/>
              <a:chExt cx="662608" cy="533239"/>
            </a:xfrm>
          </p:grpSpPr>
          <p:sp>
            <p:nvSpPr>
              <p:cNvPr id="227" name="Google Shape;227;p3"/>
              <p:cNvSpPr/>
              <p:nvPr/>
            </p:nvSpPr>
            <p:spPr>
              <a:xfrm>
                <a:off x="732304" y="2123782"/>
                <a:ext cx="523220" cy="523220"/>
              </a:xfrm>
              <a:prstGeom prst="ellipse">
                <a:avLst/>
              </a:prstGeom>
              <a:solidFill>
                <a:srgbClr val="4564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3"/>
              <p:cNvSpPr txBox="1"/>
              <p:nvPr/>
            </p:nvSpPr>
            <p:spPr>
              <a:xfrm>
                <a:off x="698531" y="2113763"/>
                <a:ext cx="662608" cy="4211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6E7E9"/>
                    </a:solidFill>
                    <a:latin typeface="Twentieth Century"/>
                    <a:ea typeface="Twentieth Century"/>
                    <a:cs typeface="Twentieth Century"/>
                    <a:sym typeface="Twentieth Century"/>
                  </a:rPr>
                  <a:t>02</a:t>
                </a:r>
                <a:endParaRPr/>
              </a:p>
            </p:txBody>
          </p:sp>
        </p:grpSp>
      </p:grpSp>
      <p:grpSp>
        <p:nvGrpSpPr>
          <p:cNvPr id="229" name="Google Shape;229;p3"/>
          <p:cNvGrpSpPr/>
          <p:nvPr/>
        </p:nvGrpSpPr>
        <p:grpSpPr>
          <a:xfrm>
            <a:off x="5098180" y="1065247"/>
            <a:ext cx="3300122" cy="2925888"/>
            <a:chOff x="1860446" y="1378001"/>
            <a:chExt cx="2574265" cy="2282343"/>
          </a:xfrm>
        </p:grpSpPr>
        <p:sp>
          <p:nvSpPr>
            <p:cNvPr id="230" name="Google Shape;230;p3"/>
            <p:cNvSpPr/>
            <p:nvPr/>
          </p:nvSpPr>
          <p:spPr>
            <a:xfrm>
              <a:off x="2352664" y="1412706"/>
              <a:ext cx="1582736" cy="1582735"/>
            </a:xfrm>
            <a:prstGeom prst="ellipse">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1" name="Google Shape;231;p3"/>
            <p:cNvGrpSpPr/>
            <p:nvPr/>
          </p:nvGrpSpPr>
          <p:grpSpPr>
            <a:xfrm>
              <a:off x="1860446" y="2927046"/>
              <a:ext cx="2574265" cy="733298"/>
              <a:chOff x="144532" y="4416135"/>
              <a:chExt cx="3280946" cy="934601"/>
            </a:xfrm>
          </p:grpSpPr>
          <p:sp>
            <p:nvSpPr>
              <p:cNvPr id="232" name="Google Shape;232;p3"/>
              <p:cNvSpPr txBox="1"/>
              <p:nvPr/>
            </p:nvSpPr>
            <p:spPr>
              <a:xfrm>
                <a:off x="200896" y="4416135"/>
                <a:ext cx="3168220" cy="4211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6470"/>
                    </a:solidFill>
                    <a:latin typeface="Twentieth Century"/>
                    <a:ea typeface="Twentieth Century"/>
                    <a:cs typeface="Twentieth Century"/>
                    <a:sym typeface="Twentieth Century"/>
                  </a:rPr>
                  <a:t>Rantika Tresna</a:t>
                </a:r>
                <a:endParaRPr/>
              </a:p>
            </p:txBody>
          </p:sp>
          <p:sp>
            <p:nvSpPr>
              <p:cNvPr id="233" name="Google Shape;233;p3"/>
              <p:cNvSpPr txBox="1"/>
              <p:nvPr/>
            </p:nvSpPr>
            <p:spPr>
              <a:xfrm>
                <a:off x="144532" y="4880016"/>
                <a:ext cx="3280946" cy="470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rgbClr val="A5A5A5"/>
                  </a:solidFill>
                  <a:latin typeface="Twentieth Century"/>
                  <a:ea typeface="Twentieth Century"/>
                  <a:cs typeface="Twentieth Century"/>
                  <a:sym typeface="Twentieth Century"/>
                </a:endParaRPr>
              </a:p>
            </p:txBody>
          </p:sp>
        </p:grpSp>
        <p:grpSp>
          <p:nvGrpSpPr>
            <p:cNvPr id="234" name="Google Shape;234;p3"/>
            <p:cNvGrpSpPr/>
            <p:nvPr/>
          </p:nvGrpSpPr>
          <p:grpSpPr>
            <a:xfrm>
              <a:off x="2439770" y="1378001"/>
              <a:ext cx="519889" cy="418385"/>
              <a:chOff x="698531" y="2113763"/>
              <a:chExt cx="662608" cy="533239"/>
            </a:xfrm>
          </p:grpSpPr>
          <p:sp>
            <p:nvSpPr>
              <p:cNvPr id="235" name="Google Shape;235;p3"/>
              <p:cNvSpPr/>
              <p:nvPr/>
            </p:nvSpPr>
            <p:spPr>
              <a:xfrm>
                <a:off x="732304" y="2123782"/>
                <a:ext cx="523220" cy="523220"/>
              </a:xfrm>
              <a:prstGeom prst="ellipse">
                <a:avLst/>
              </a:prstGeom>
              <a:solidFill>
                <a:srgbClr val="4564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3"/>
              <p:cNvSpPr txBox="1"/>
              <p:nvPr/>
            </p:nvSpPr>
            <p:spPr>
              <a:xfrm>
                <a:off x="698531" y="2113763"/>
                <a:ext cx="662608" cy="4211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6E7E9"/>
                    </a:solidFill>
                    <a:latin typeface="Twentieth Century"/>
                    <a:ea typeface="Twentieth Century"/>
                    <a:cs typeface="Twentieth Century"/>
                    <a:sym typeface="Twentieth Century"/>
                  </a:rPr>
                  <a:t>03</a:t>
                </a:r>
                <a:endParaRPr/>
              </a:p>
            </p:txBody>
          </p:sp>
        </p:grpSp>
      </p:grpSp>
      <p:grpSp>
        <p:nvGrpSpPr>
          <p:cNvPr id="237" name="Google Shape;237;p3"/>
          <p:cNvGrpSpPr/>
          <p:nvPr/>
        </p:nvGrpSpPr>
        <p:grpSpPr>
          <a:xfrm>
            <a:off x="7660463" y="1073820"/>
            <a:ext cx="3300122" cy="2925888"/>
            <a:chOff x="1860446" y="1378001"/>
            <a:chExt cx="2574265" cy="2282343"/>
          </a:xfrm>
        </p:grpSpPr>
        <p:sp>
          <p:nvSpPr>
            <p:cNvPr id="238" name="Google Shape;238;p3"/>
            <p:cNvSpPr/>
            <p:nvPr/>
          </p:nvSpPr>
          <p:spPr>
            <a:xfrm>
              <a:off x="2352664" y="1412706"/>
              <a:ext cx="1582736" cy="1582735"/>
            </a:xfrm>
            <a:prstGeom prst="ellipse">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9" name="Google Shape;239;p3"/>
            <p:cNvGrpSpPr/>
            <p:nvPr/>
          </p:nvGrpSpPr>
          <p:grpSpPr>
            <a:xfrm>
              <a:off x="1860446" y="2927046"/>
              <a:ext cx="2574265" cy="733298"/>
              <a:chOff x="144532" y="4416135"/>
              <a:chExt cx="3280946" cy="934601"/>
            </a:xfrm>
          </p:grpSpPr>
          <p:sp>
            <p:nvSpPr>
              <p:cNvPr id="240" name="Google Shape;240;p3"/>
              <p:cNvSpPr txBox="1"/>
              <p:nvPr/>
            </p:nvSpPr>
            <p:spPr>
              <a:xfrm>
                <a:off x="200896" y="4416135"/>
                <a:ext cx="3168220" cy="4211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6470"/>
                    </a:solidFill>
                    <a:latin typeface="Twentieth Century"/>
                    <a:ea typeface="Twentieth Century"/>
                    <a:cs typeface="Twentieth Century"/>
                    <a:sym typeface="Twentieth Century"/>
                  </a:rPr>
                  <a:t>M. Dhiyaaul F</a:t>
                </a:r>
                <a:endParaRPr/>
              </a:p>
            </p:txBody>
          </p:sp>
          <p:sp>
            <p:nvSpPr>
              <p:cNvPr id="241" name="Google Shape;241;p3"/>
              <p:cNvSpPr txBox="1"/>
              <p:nvPr/>
            </p:nvSpPr>
            <p:spPr>
              <a:xfrm>
                <a:off x="144532" y="4880016"/>
                <a:ext cx="3280946" cy="470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rgbClr val="A5A5A5"/>
                  </a:solidFill>
                  <a:latin typeface="Twentieth Century"/>
                  <a:ea typeface="Twentieth Century"/>
                  <a:cs typeface="Twentieth Century"/>
                  <a:sym typeface="Twentieth Century"/>
                </a:endParaRPr>
              </a:p>
            </p:txBody>
          </p:sp>
        </p:grpSp>
        <p:grpSp>
          <p:nvGrpSpPr>
            <p:cNvPr id="242" name="Google Shape;242;p3"/>
            <p:cNvGrpSpPr/>
            <p:nvPr/>
          </p:nvGrpSpPr>
          <p:grpSpPr>
            <a:xfrm>
              <a:off x="2439770" y="1378001"/>
              <a:ext cx="519889" cy="418385"/>
              <a:chOff x="698531" y="2113763"/>
              <a:chExt cx="662608" cy="533239"/>
            </a:xfrm>
          </p:grpSpPr>
          <p:sp>
            <p:nvSpPr>
              <p:cNvPr id="243" name="Google Shape;243;p3"/>
              <p:cNvSpPr/>
              <p:nvPr/>
            </p:nvSpPr>
            <p:spPr>
              <a:xfrm>
                <a:off x="732304" y="2123782"/>
                <a:ext cx="523220" cy="523220"/>
              </a:xfrm>
              <a:prstGeom prst="ellipse">
                <a:avLst/>
              </a:prstGeom>
              <a:solidFill>
                <a:srgbClr val="4564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3"/>
              <p:cNvSpPr txBox="1"/>
              <p:nvPr/>
            </p:nvSpPr>
            <p:spPr>
              <a:xfrm>
                <a:off x="698531" y="2113763"/>
                <a:ext cx="662608" cy="4589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6E7E9"/>
                    </a:solidFill>
                    <a:latin typeface="Twentieth Century"/>
                    <a:ea typeface="Twentieth Century"/>
                    <a:cs typeface="Twentieth Century"/>
                    <a:sym typeface="Twentieth Century"/>
                  </a:rPr>
                  <a:t>04</a:t>
                </a:r>
                <a:endParaRPr/>
              </a:p>
            </p:txBody>
          </p:sp>
        </p:grpSp>
      </p:grpSp>
      <p:grpSp>
        <p:nvGrpSpPr>
          <p:cNvPr id="245" name="Google Shape;245;p3"/>
          <p:cNvGrpSpPr/>
          <p:nvPr/>
        </p:nvGrpSpPr>
        <p:grpSpPr>
          <a:xfrm>
            <a:off x="562950" y="3956132"/>
            <a:ext cx="3300122" cy="2687670"/>
            <a:chOff x="1860446" y="1378001"/>
            <a:chExt cx="2574265" cy="2096520"/>
          </a:xfrm>
        </p:grpSpPr>
        <p:sp>
          <p:nvSpPr>
            <p:cNvPr id="246" name="Google Shape;246;p3"/>
            <p:cNvSpPr/>
            <p:nvPr/>
          </p:nvSpPr>
          <p:spPr>
            <a:xfrm>
              <a:off x="2352664" y="1412706"/>
              <a:ext cx="1582736" cy="1582735"/>
            </a:xfrm>
            <a:prstGeom prst="ellipse">
              <a:avLst/>
            </a:prstGeom>
            <a:blipFill rotWithShape="1">
              <a:blip r:embed="rId8">
                <a:alphaModFix/>
              </a:blip>
              <a:stretch>
                <a:fillRect b="0" l="999"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7" name="Google Shape;247;p3"/>
            <p:cNvGrpSpPr/>
            <p:nvPr/>
          </p:nvGrpSpPr>
          <p:grpSpPr>
            <a:xfrm>
              <a:off x="1860446" y="2927047"/>
              <a:ext cx="2574265" cy="547474"/>
              <a:chOff x="144532" y="4416135"/>
              <a:chExt cx="3280946" cy="697765"/>
            </a:xfrm>
          </p:grpSpPr>
          <p:sp>
            <p:nvSpPr>
              <p:cNvPr id="248" name="Google Shape;248;p3"/>
              <p:cNvSpPr txBox="1"/>
              <p:nvPr/>
            </p:nvSpPr>
            <p:spPr>
              <a:xfrm>
                <a:off x="200896" y="4416135"/>
                <a:ext cx="3168220" cy="4589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6470"/>
                    </a:solidFill>
                    <a:latin typeface="Twentieth Century"/>
                    <a:ea typeface="Twentieth Century"/>
                    <a:cs typeface="Twentieth Century"/>
                    <a:sym typeface="Twentieth Century"/>
                  </a:rPr>
                  <a:t>Dhea Putriani</a:t>
                </a:r>
                <a:endParaRPr/>
              </a:p>
            </p:txBody>
          </p:sp>
          <p:sp>
            <p:nvSpPr>
              <p:cNvPr id="249" name="Google Shape;249;p3"/>
              <p:cNvSpPr txBox="1"/>
              <p:nvPr/>
            </p:nvSpPr>
            <p:spPr>
              <a:xfrm>
                <a:off x="144532" y="4746714"/>
                <a:ext cx="3280946" cy="3671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rgbClr val="A5A5A5"/>
                  </a:solidFill>
                  <a:latin typeface="Twentieth Century"/>
                  <a:ea typeface="Twentieth Century"/>
                  <a:cs typeface="Twentieth Century"/>
                  <a:sym typeface="Twentieth Century"/>
                </a:endParaRPr>
              </a:p>
            </p:txBody>
          </p:sp>
        </p:grpSp>
        <p:grpSp>
          <p:nvGrpSpPr>
            <p:cNvPr id="250" name="Google Shape;250;p3"/>
            <p:cNvGrpSpPr/>
            <p:nvPr/>
          </p:nvGrpSpPr>
          <p:grpSpPr>
            <a:xfrm>
              <a:off x="2439770" y="1378001"/>
              <a:ext cx="519889" cy="418385"/>
              <a:chOff x="698531" y="2113763"/>
              <a:chExt cx="662608" cy="533239"/>
            </a:xfrm>
          </p:grpSpPr>
          <p:sp>
            <p:nvSpPr>
              <p:cNvPr id="251" name="Google Shape;251;p3"/>
              <p:cNvSpPr/>
              <p:nvPr/>
            </p:nvSpPr>
            <p:spPr>
              <a:xfrm>
                <a:off x="732304" y="2123782"/>
                <a:ext cx="523220" cy="523220"/>
              </a:xfrm>
              <a:prstGeom prst="ellipse">
                <a:avLst/>
              </a:prstGeom>
              <a:solidFill>
                <a:srgbClr val="4564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3"/>
              <p:cNvSpPr txBox="1"/>
              <p:nvPr/>
            </p:nvSpPr>
            <p:spPr>
              <a:xfrm>
                <a:off x="698531" y="2113763"/>
                <a:ext cx="662608" cy="4589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6E7E9"/>
                    </a:solidFill>
                    <a:latin typeface="Twentieth Century"/>
                    <a:ea typeface="Twentieth Century"/>
                    <a:cs typeface="Twentieth Century"/>
                    <a:sym typeface="Twentieth Century"/>
                  </a:rPr>
                  <a:t>05</a:t>
                </a:r>
                <a:endParaRPr/>
              </a:p>
            </p:txBody>
          </p:sp>
        </p:grpSp>
      </p:grpSp>
      <p:grpSp>
        <p:nvGrpSpPr>
          <p:cNvPr id="253" name="Google Shape;253;p3"/>
          <p:cNvGrpSpPr/>
          <p:nvPr/>
        </p:nvGrpSpPr>
        <p:grpSpPr>
          <a:xfrm>
            <a:off x="3082361" y="3967116"/>
            <a:ext cx="3300122" cy="2925888"/>
            <a:chOff x="1860446" y="1378001"/>
            <a:chExt cx="2574265" cy="2282343"/>
          </a:xfrm>
        </p:grpSpPr>
        <p:sp>
          <p:nvSpPr>
            <p:cNvPr id="254" name="Google Shape;254;p3"/>
            <p:cNvSpPr/>
            <p:nvPr/>
          </p:nvSpPr>
          <p:spPr>
            <a:xfrm>
              <a:off x="2352664" y="1412706"/>
              <a:ext cx="1582736" cy="1582735"/>
            </a:xfrm>
            <a:prstGeom prst="ellipse">
              <a:avLst/>
            </a:prstGeom>
            <a:blipFill rotWithShape="1">
              <a:blip r:embed="rId9">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55" name="Google Shape;255;p3"/>
            <p:cNvGrpSpPr/>
            <p:nvPr/>
          </p:nvGrpSpPr>
          <p:grpSpPr>
            <a:xfrm>
              <a:off x="1860446" y="2927046"/>
              <a:ext cx="2574265" cy="733298"/>
              <a:chOff x="144532" y="4416135"/>
              <a:chExt cx="3280946" cy="934601"/>
            </a:xfrm>
          </p:grpSpPr>
          <p:sp>
            <p:nvSpPr>
              <p:cNvPr id="256" name="Google Shape;256;p3"/>
              <p:cNvSpPr txBox="1"/>
              <p:nvPr/>
            </p:nvSpPr>
            <p:spPr>
              <a:xfrm>
                <a:off x="200896" y="4416135"/>
                <a:ext cx="3168220" cy="4589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6470"/>
                    </a:solidFill>
                    <a:latin typeface="Twentieth Century"/>
                    <a:ea typeface="Twentieth Century"/>
                    <a:cs typeface="Twentieth Century"/>
                    <a:sym typeface="Twentieth Century"/>
                  </a:rPr>
                  <a:t>Syahid Arbi</a:t>
                </a:r>
                <a:endParaRPr/>
              </a:p>
            </p:txBody>
          </p:sp>
          <p:sp>
            <p:nvSpPr>
              <p:cNvPr id="257" name="Google Shape;257;p3"/>
              <p:cNvSpPr txBox="1"/>
              <p:nvPr/>
            </p:nvSpPr>
            <p:spPr>
              <a:xfrm>
                <a:off x="144532" y="4880016"/>
                <a:ext cx="3280946" cy="470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rgbClr val="A5A5A5"/>
                  </a:solidFill>
                  <a:latin typeface="Twentieth Century"/>
                  <a:ea typeface="Twentieth Century"/>
                  <a:cs typeface="Twentieth Century"/>
                  <a:sym typeface="Twentieth Century"/>
                </a:endParaRPr>
              </a:p>
            </p:txBody>
          </p:sp>
        </p:grpSp>
        <p:grpSp>
          <p:nvGrpSpPr>
            <p:cNvPr id="258" name="Google Shape;258;p3"/>
            <p:cNvGrpSpPr/>
            <p:nvPr/>
          </p:nvGrpSpPr>
          <p:grpSpPr>
            <a:xfrm>
              <a:off x="2439770" y="1378001"/>
              <a:ext cx="519889" cy="418385"/>
              <a:chOff x="698531" y="2113763"/>
              <a:chExt cx="662608" cy="533239"/>
            </a:xfrm>
          </p:grpSpPr>
          <p:sp>
            <p:nvSpPr>
              <p:cNvPr id="259" name="Google Shape;259;p3"/>
              <p:cNvSpPr/>
              <p:nvPr/>
            </p:nvSpPr>
            <p:spPr>
              <a:xfrm>
                <a:off x="732304" y="2123782"/>
                <a:ext cx="523220" cy="523220"/>
              </a:xfrm>
              <a:prstGeom prst="ellipse">
                <a:avLst/>
              </a:prstGeom>
              <a:solidFill>
                <a:srgbClr val="4564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3"/>
              <p:cNvSpPr txBox="1"/>
              <p:nvPr/>
            </p:nvSpPr>
            <p:spPr>
              <a:xfrm>
                <a:off x="698531" y="2113763"/>
                <a:ext cx="662608" cy="4589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6E7E9"/>
                    </a:solidFill>
                    <a:latin typeface="Twentieth Century"/>
                    <a:ea typeface="Twentieth Century"/>
                    <a:cs typeface="Twentieth Century"/>
                    <a:sym typeface="Twentieth Century"/>
                  </a:rPr>
                  <a:t>06</a:t>
                </a:r>
                <a:endParaRPr/>
              </a:p>
            </p:txBody>
          </p:sp>
        </p:grpSp>
      </p:grpSp>
      <p:grpSp>
        <p:nvGrpSpPr>
          <p:cNvPr id="261" name="Google Shape;261;p3"/>
          <p:cNvGrpSpPr/>
          <p:nvPr/>
        </p:nvGrpSpPr>
        <p:grpSpPr>
          <a:xfrm>
            <a:off x="5713948" y="3958543"/>
            <a:ext cx="3300122" cy="2925888"/>
            <a:chOff x="1860446" y="1378001"/>
            <a:chExt cx="2574265" cy="2282343"/>
          </a:xfrm>
        </p:grpSpPr>
        <p:sp>
          <p:nvSpPr>
            <p:cNvPr id="262" name="Google Shape;262;p3"/>
            <p:cNvSpPr/>
            <p:nvPr/>
          </p:nvSpPr>
          <p:spPr>
            <a:xfrm>
              <a:off x="2352664" y="1412706"/>
              <a:ext cx="1582736" cy="1582735"/>
            </a:xfrm>
            <a:prstGeom prst="ellipse">
              <a:avLst/>
            </a:prstGeom>
            <a:blipFill rotWithShape="1">
              <a:blip r:embed="rId10">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3" name="Google Shape;263;p3"/>
            <p:cNvGrpSpPr/>
            <p:nvPr/>
          </p:nvGrpSpPr>
          <p:grpSpPr>
            <a:xfrm>
              <a:off x="1860446" y="2927046"/>
              <a:ext cx="2574265" cy="733298"/>
              <a:chOff x="144532" y="4416135"/>
              <a:chExt cx="3280946" cy="934601"/>
            </a:xfrm>
          </p:grpSpPr>
          <p:sp>
            <p:nvSpPr>
              <p:cNvPr id="264" name="Google Shape;264;p3"/>
              <p:cNvSpPr txBox="1"/>
              <p:nvPr/>
            </p:nvSpPr>
            <p:spPr>
              <a:xfrm>
                <a:off x="200896" y="4416135"/>
                <a:ext cx="3168220" cy="4589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6470"/>
                    </a:solidFill>
                    <a:latin typeface="Twentieth Century"/>
                    <a:ea typeface="Twentieth Century"/>
                    <a:cs typeface="Twentieth Century"/>
                    <a:sym typeface="Twentieth Century"/>
                  </a:rPr>
                  <a:t>M. Fadil Biran</a:t>
                </a:r>
                <a:endParaRPr/>
              </a:p>
            </p:txBody>
          </p:sp>
          <p:sp>
            <p:nvSpPr>
              <p:cNvPr id="265" name="Google Shape;265;p3"/>
              <p:cNvSpPr txBox="1"/>
              <p:nvPr/>
            </p:nvSpPr>
            <p:spPr>
              <a:xfrm>
                <a:off x="144532" y="4880016"/>
                <a:ext cx="3280946" cy="4707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rgbClr val="A5A5A5"/>
                  </a:solidFill>
                  <a:latin typeface="Twentieth Century"/>
                  <a:ea typeface="Twentieth Century"/>
                  <a:cs typeface="Twentieth Century"/>
                  <a:sym typeface="Twentieth Century"/>
                </a:endParaRPr>
              </a:p>
            </p:txBody>
          </p:sp>
        </p:grpSp>
        <p:grpSp>
          <p:nvGrpSpPr>
            <p:cNvPr id="266" name="Google Shape;266;p3"/>
            <p:cNvGrpSpPr/>
            <p:nvPr/>
          </p:nvGrpSpPr>
          <p:grpSpPr>
            <a:xfrm>
              <a:off x="2439770" y="1378001"/>
              <a:ext cx="519889" cy="418385"/>
              <a:chOff x="698531" y="2113763"/>
              <a:chExt cx="662608" cy="533239"/>
            </a:xfrm>
          </p:grpSpPr>
          <p:sp>
            <p:nvSpPr>
              <p:cNvPr id="267" name="Google Shape;267;p3"/>
              <p:cNvSpPr/>
              <p:nvPr/>
            </p:nvSpPr>
            <p:spPr>
              <a:xfrm>
                <a:off x="732304" y="2123782"/>
                <a:ext cx="523220" cy="523220"/>
              </a:xfrm>
              <a:prstGeom prst="ellipse">
                <a:avLst/>
              </a:prstGeom>
              <a:solidFill>
                <a:srgbClr val="4564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3"/>
              <p:cNvSpPr txBox="1"/>
              <p:nvPr/>
            </p:nvSpPr>
            <p:spPr>
              <a:xfrm>
                <a:off x="698531" y="2113763"/>
                <a:ext cx="662608" cy="4589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6E7E9"/>
                    </a:solidFill>
                    <a:latin typeface="Twentieth Century"/>
                    <a:ea typeface="Twentieth Century"/>
                    <a:cs typeface="Twentieth Century"/>
                    <a:sym typeface="Twentieth Century"/>
                  </a:rPr>
                  <a:t>07</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pSp>
        <p:nvGrpSpPr>
          <p:cNvPr id="273" name="Google Shape;273;p4"/>
          <p:cNvGrpSpPr/>
          <p:nvPr/>
        </p:nvGrpSpPr>
        <p:grpSpPr>
          <a:xfrm>
            <a:off x="0" y="1"/>
            <a:ext cx="12192000" cy="6857999"/>
            <a:chOff x="0" y="1"/>
            <a:chExt cx="12192000" cy="6857999"/>
          </a:xfrm>
        </p:grpSpPr>
        <p:grpSp>
          <p:nvGrpSpPr>
            <p:cNvPr id="274" name="Google Shape;274;p4"/>
            <p:cNvGrpSpPr/>
            <p:nvPr/>
          </p:nvGrpSpPr>
          <p:grpSpPr>
            <a:xfrm>
              <a:off x="0" y="1"/>
              <a:ext cx="12192000" cy="6857999"/>
              <a:chOff x="-8778960" y="1501"/>
              <a:chExt cx="12192000" cy="6858000"/>
            </a:xfrm>
          </p:grpSpPr>
          <p:sp>
            <p:nvSpPr>
              <p:cNvPr id="275" name="Google Shape;275;p4"/>
              <p:cNvSpPr/>
              <p:nvPr/>
            </p:nvSpPr>
            <p:spPr>
              <a:xfrm>
                <a:off x="-8778960" y="1501"/>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4"/>
              <p:cNvSpPr txBox="1"/>
              <p:nvPr/>
            </p:nvSpPr>
            <p:spPr>
              <a:xfrm rot="-5400000">
                <a:off x="990610" y="2422760"/>
                <a:ext cx="431066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Introduction</a:t>
                </a:r>
                <a:endParaRPr/>
              </a:p>
            </p:txBody>
          </p:sp>
        </p:grpSp>
        <p:sp>
          <p:nvSpPr>
            <p:cNvPr id="277" name="Google Shape;277;p4"/>
            <p:cNvSpPr/>
            <p:nvPr/>
          </p:nvSpPr>
          <p:spPr>
            <a:xfrm>
              <a:off x="10812267" y="505015"/>
              <a:ext cx="1378940" cy="4311095"/>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8" name="Google Shape;278;p4"/>
            <p:cNvPicPr preferRelativeResize="0"/>
            <p:nvPr/>
          </p:nvPicPr>
          <p:blipFill rotWithShape="1">
            <a:blip r:embed="rId3">
              <a:alphaModFix/>
            </a:blip>
            <a:srcRect b="0" l="0" r="0" t="0"/>
            <a:stretch/>
          </p:blipFill>
          <p:spPr>
            <a:xfrm rot="-5400000">
              <a:off x="11033421" y="2395262"/>
              <a:ext cx="530601" cy="530600"/>
            </a:xfrm>
            <a:prstGeom prst="rect">
              <a:avLst/>
            </a:prstGeom>
            <a:noFill/>
            <a:ln>
              <a:noFill/>
            </a:ln>
          </p:spPr>
        </p:pic>
        <p:sp>
          <p:nvSpPr>
            <p:cNvPr id="279" name="Google Shape;279;p4"/>
            <p:cNvSpPr txBox="1"/>
            <p:nvPr/>
          </p:nvSpPr>
          <p:spPr>
            <a:xfrm rot="-5400000">
              <a:off x="9769570" y="2413566"/>
              <a:ext cx="4310661"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Introduction</a:t>
              </a:r>
              <a:endParaRPr/>
            </a:p>
          </p:txBody>
        </p:sp>
      </p:grpSp>
      <p:pic>
        <p:nvPicPr>
          <p:cNvPr descr="With 'T-Hub', This City Wants To Be India's Start-Up Headquarters" id="280" name="Google Shape;280;p4"/>
          <p:cNvPicPr preferRelativeResize="0"/>
          <p:nvPr/>
        </p:nvPicPr>
        <p:blipFill rotWithShape="1">
          <a:blip r:embed="rId4">
            <a:alphaModFix/>
          </a:blip>
          <a:srcRect b="5599" l="18253" r="0" t="0"/>
          <a:stretch/>
        </p:blipFill>
        <p:spPr>
          <a:xfrm>
            <a:off x="1404435" y="1824901"/>
            <a:ext cx="3524251" cy="2547938"/>
          </a:xfrm>
          <a:prstGeom prst="rect">
            <a:avLst/>
          </a:prstGeom>
          <a:noFill/>
          <a:ln>
            <a:noFill/>
          </a:ln>
        </p:spPr>
      </p:pic>
      <p:sp>
        <p:nvSpPr>
          <p:cNvPr id="281" name="Google Shape;281;p4"/>
          <p:cNvSpPr txBox="1"/>
          <p:nvPr/>
        </p:nvSpPr>
        <p:spPr>
          <a:xfrm>
            <a:off x="2222998" y="4659548"/>
            <a:ext cx="18437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HTD Consultant</a:t>
            </a:r>
            <a:endParaRPr b="1" sz="2000">
              <a:solidFill>
                <a:schemeClr val="dk1"/>
              </a:solidFill>
              <a:latin typeface="Calibri"/>
              <a:ea typeface="Calibri"/>
              <a:cs typeface="Calibri"/>
              <a:sym typeface="Calibri"/>
            </a:endParaRPr>
          </a:p>
        </p:txBody>
      </p:sp>
      <p:sp>
        <p:nvSpPr>
          <p:cNvPr id="282" name="Google Shape;282;p4"/>
          <p:cNvSpPr txBox="1"/>
          <p:nvPr/>
        </p:nvSpPr>
        <p:spPr>
          <a:xfrm>
            <a:off x="1095352" y="5052814"/>
            <a:ext cx="4142417"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Kami adalah tim dari divisi Data di</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HTD Consultant. Dengan data analysis dan</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data science, kami memberikan solusi dari</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permasalahan bisnis </a:t>
            </a:r>
            <a:endParaRPr/>
          </a:p>
        </p:txBody>
      </p:sp>
      <p:pic>
        <p:nvPicPr>
          <p:cNvPr id="283" name="Google Shape;283;p4"/>
          <p:cNvPicPr preferRelativeResize="0"/>
          <p:nvPr/>
        </p:nvPicPr>
        <p:blipFill rotWithShape="1">
          <a:blip r:embed="rId5">
            <a:alphaModFix/>
          </a:blip>
          <a:srcRect b="0" l="0" r="0" t="0"/>
          <a:stretch/>
        </p:blipFill>
        <p:spPr>
          <a:xfrm>
            <a:off x="6424524" y="1824901"/>
            <a:ext cx="3524251" cy="2547938"/>
          </a:xfrm>
          <a:prstGeom prst="rect">
            <a:avLst/>
          </a:prstGeom>
          <a:noFill/>
          <a:ln>
            <a:noFill/>
          </a:ln>
        </p:spPr>
      </p:pic>
      <p:sp>
        <p:nvSpPr>
          <p:cNvPr id="284" name="Google Shape;284;p4"/>
          <p:cNvSpPr txBox="1"/>
          <p:nvPr/>
        </p:nvSpPr>
        <p:spPr>
          <a:xfrm>
            <a:off x="7676510" y="4652704"/>
            <a:ext cx="129785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Portubank</a:t>
            </a:r>
            <a:endParaRPr/>
          </a:p>
        </p:txBody>
      </p:sp>
      <p:sp>
        <p:nvSpPr>
          <p:cNvPr id="285" name="Google Shape;285;p4"/>
          <p:cNvSpPr txBox="1"/>
          <p:nvPr/>
        </p:nvSpPr>
        <p:spPr>
          <a:xfrm>
            <a:off x="6096000" y="5059658"/>
            <a:ext cx="4458876"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Portubank adalah perusahaan perbankan</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Internasional yang berbasis di Portugal. Portubank baru saja melakukan campaign telemarketing.</a:t>
            </a:r>
            <a:endParaRPr sz="1800">
              <a:solidFill>
                <a:schemeClr val="dk1"/>
              </a:solidFill>
              <a:latin typeface="Calibri"/>
              <a:ea typeface="Calibri"/>
              <a:cs typeface="Calibri"/>
              <a:sym typeface="Calibri"/>
            </a:endParaRPr>
          </a:p>
        </p:txBody>
      </p:sp>
      <p:pic>
        <p:nvPicPr>
          <p:cNvPr id="286" name="Google Shape;286;p4"/>
          <p:cNvPicPr preferRelativeResize="0"/>
          <p:nvPr/>
        </p:nvPicPr>
        <p:blipFill rotWithShape="1">
          <a:blip r:embed="rId3">
            <a:alphaModFix/>
          </a:blip>
          <a:srcRect b="0" l="0" r="0" t="0"/>
          <a:stretch/>
        </p:blipFill>
        <p:spPr>
          <a:xfrm rot="-5400000">
            <a:off x="-1610763" y="3163676"/>
            <a:ext cx="530600" cy="530600"/>
          </a:xfrm>
          <a:prstGeom prst="rect">
            <a:avLst/>
          </a:prstGeom>
          <a:noFill/>
          <a:ln>
            <a:noFill/>
          </a:ln>
        </p:spPr>
      </p:pic>
      <p:pic>
        <p:nvPicPr>
          <p:cNvPr id="287" name="Google Shape;287;p4"/>
          <p:cNvPicPr preferRelativeResize="0"/>
          <p:nvPr/>
        </p:nvPicPr>
        <p:blipFill rotWithShape="1">
          <a:blip r:embed="rId3">
            <a:alphaModFix/>
          </a:blip>
          <a:srcRect b="0" l="0" r="0" t="0"/>
          <a:stretch/>
        </p:blipFill>
        <p:spPr>
          <a:xfrm rot="-5400000">
            <a:off x="-2114693" y="3163677"/>
            <a:ext cx="530600" cy="530600"/>
          </a:xfrm>
          <a:prstGeom prst="rect">
            <a:avLst/>
          </a:prstGeom>
          <a:noFill/>
          <a:ln>
            <a:noFill/>
          </a:ln>
        </p:spPr>
      </p:pic>
      <p:pic>
        <p:nvPicPr>
          <p:cNvPr id="288" name="Google Shape;288;p4"/>
          <p:cNvPicPr preferRelativeResize="0"/>
          <p:nvPr/>
        </p:nvPicPr>
        <p:blipFill rotWithShape="1">
          <a:blip r:embed="rId3">
            <a:alphaModFix/>
          </a:blip>
          <a:srcRect b="0" l="0" r="0" t="0"/>
          <a:stretch/>
        </p:blipFill>
        <p:spPr>
          <a:xfrm rot="-5400000">
            <a:off x="-2815535" y="3163677"/>
            <a:ext cx="530600" cy="530600"/>
          </a:xfrm>
          <a:prstGeom prst="rect">
            <a:avLst/>
          </a:prstGeom>
          <a:noFill/>
          <a:ln>
            <a:noFill/>
          </a:ln>
        </p:spPr>
      </p:pic>
      <p:grpSp>
        <p:nvGrpSpPr>
          <p:cNvPr id="289" name="Google Shape;289;p4"/>
          <p:cNvGrpSpPr/>
          <p:nvPr/>
        </p:nvGrpSpPr>
        <p:grpSpPr>
          <a:xfrm>
            <a:off x="-12032616" y="-23"/>
            <a:ext cx="12192000" cy="6857999"/>
            <a:chOff x="-8778960" y="1501"/>
            <a:chExt cx="12192000" cy="6858000"/>
          </a:xfrm>
        </p:grpSpPr>
        <p:grpSp>
          <p:nvGrpSpPr>
            <p:cNvPr id="290" name="Google Shape;290;p4"/>
            <p:cNvGrpSpPr/>
            <p:nvPr/>
          </p:nvGrpSpPr>
          <p:grpSpPr>
            <a:xfrm>
              <a:off x="-8778960" y="1501"/>
              <a:ext cx="12192000" cy="6858000"/>
              <a:chOff x="-6809096" y="-124"/>
              <a:chExt cx="12192000" cy="6858000"/>
            </a:xfrm>
          </p:grpSpPr>
          <p:sp>
            <p:nvSpPr>
              <p:cNvPr id="291" name="Google Shape;291;p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292" name="Google Shape;292;p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3" name="Google Shape;293;p4"/>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294" name="Google Shape;294;p4"/>
            <p:cNvSpPr txBox="1"/>
            <p:nvPr/>
          </p:nvSpPr>
          <p:spPr>
            <a:xfrm rot="-5400000">
              <a:off x="1148415" y="2257261"/>
              <a:ext cx="3995052"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Background</a:t>
              </a:r>
              <a:endParaRPr/>
            </a:p>
          </p:txBody>
        </p:sp>
      </p:grpSp>
      <p:grpSp>
        <p:nvGrpSpPr>
          <p:cNvPr id="295" name="Google Shape;295;p4"/>
          <p:cNvGrpSpPr/>
          <p:nvPr/>
        </p:nvGrpSpPr>
        <p:grpSpPr>
          <a:xfrm>
            <a:off x="-12605289" y="-839"/>
            <a:ext cx="12192000" cy="6857999"/>
            <a:chOff x="-8778960" y="1501"/>
            <a:chExt cx="12192000" cy="6858000"/>
          </a:xfrm>
        </p:grpSpPr>
        <p:grpSp>
          <p:nvGrpSpPr>
            <p:cNvPr id="296" name="Google Shape;296;p4"/>
            <p:cNvGrpSpPr/>
            <p:nvPr/>
          </p:nvGrpSpPr>
          <p:grpSpPr>
            <a:xfrm>
              <a:off x="-8778960" y="1501"/>
              <a:ext cx="12192000" cy="6858000"/>
              <a:chOff x="-6809096" y="-124"/>
              <a:chExt cx="12192000" cy="6858000"/>
            </a:xfrm>
          </p:grpSpPr>
          <p:sp>
            <p:nvSpPr>
              <p:cNvPr id="297" name="Google Shape;297;p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298" name="Google Shape;298;p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9" name="Google Shape;299;p4"/>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300" name="Google Shape;300;p4"/>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grpSp>
        <p:nvGrpSpPr>
          <p:cNvPr id="301" name="Google Shape;301;p4"/>
          <p:cNvGrpSpPr/>
          <p:nvPr/>
        </p:nvGrpSpPr>
        <p:grpSpPr>
          <a:xfrm>
            <a:off x="-13131952" y="1"/>
            <a:ext cx="12192000" cy="6857999"/>
            <a:chOff x="-8778960" y="1501"/>
            <a:chExt cx="12192000" cy="6858000"/>
          </a:xfrm>
        </p:grpSpPr>
        <p:grpSp>
          <p:nvGrpSpPr>
            <p:cNvPr id="302" name="Google Shape;302;p4"/>
            <p:cNvGrpSpPr/>
            <p:nvPr/>
          </p:nvGrpSpPr>
          <p:grpSpPr>
            <a:xfrm>
              <a:off x="-8778960" y="1501"/>
              <a:ext cx="12192000" cy="6858000"/>
              <a:chOff x="-6809096" y="-124"/>
              <a:chExt cx="12192000" cy="6858000"/>
            </a:xfrm>
          </p:grpSpPr>
          <p:sp>
            <p:nvSpPr>
              <p:cNvPr id="303" name="Google Shape;303;p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304" name="Google Shape;304;p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5" name="Google Shape;305;p4"/>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306" name="Google Shape;306;p4"/>
            <p:cNvSpPr txBox="1"/>
            <p:nvPr/>
          </p:nvSpPr>
          <p:spPr>
            <a:xfrm rot="-5400000">
              <a:off x="1013969" y="2418844"/>
              <a:ext cx="4319901"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307" name="Google Shape;307;p4"/>
          <p:cNvGrpSpPr/>
          <p:nvPr/>
        </p:nvGrpSpPr>
        <p:grpSpPr>
          <a:xfrm>
            <a:off x="-13658615" y="-839"/>
            <a:ext cx="12192000" cy="6857999"/>
            <a:chOff x="-8778960" y="1501"/>
            <a:chExt cx="12192000" cy="6858000"/>
          </a:xfrm>
        </p:grpSpPr>
        <p:grpSp>
          <p:nvGrpSpPr>
            <p:cNvPr id="308" name="Google Shape;308;p4"/>
            <p:cNvGrpSpPr/>
            <p:nvPr/>
          </p:nvGrpSpPr>
          <p:grpSpPr>
            <a:xfrm>
              <a:off x="-8778960" y="1501"/>
              <a:ext cx="12192000" cy="6858000"/>
              <a:chOff x="-6809096" y="-124"/>
              <a:chExt cx="12192000" cy="6858000"/>
            </a:xfrm>
          </p:grpSpPr>
          <p:sp>
            <p:nvSpPr>
              <p:cNvPr id="309" name="Google Shape;309;p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310" name="Google Shape;310;p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1" name="Google Shape;311;p4"/>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312" name="Google Shape;312;p4"/>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313" name="Google Shape;313;p4"/>
          <p:cNvGrpSpPr/>
          <p:nvPr/>
        </p:nvGrpSpPr>
        <p:grpSpPr>
          <a:xfrm>
            <a:off x="-14189265" y="-839"/>
            <a:ext cx="12232112" cy="6857999"/>
            <a:chOff x="-8778960" y="1501"/>
            <a:chExt cx="12232112" cy="6858000"/>
          </a:xfrm>
        </p:grpSpPr>
        <p:grpSp>
          <p:nvGrpSpPr>
            <p:cNvPr id="314" name="Google Shape;314;p4"/>
            <p:cNvGrpSpPr/>
            <p:nvPr/>
          </p:nvGrpSpPr>
          <p:grpSpPr>
            <a:xfrm>
              <a:off x="-8778960" y="1501"/>
              <a:ext cx="12192000" cy="6858000"/>
              <a:chOff x="-6809096" y="-124"/>
              <a:chExt cx="12192000" cy="6858000"/>
            </a:xfrm>
          </p:grpSpPr>
          <p:sp>
            <p:nvSpPr>
              <p:cNvPr id="315" name="Google Shape;315;p4"/>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316" name="Google Shape;316;p4"/>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7" name="Google Shape;317;p4"/>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318" name="Google Shape;318;p4"/>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319" name="Google Shape;319;p4"/>
          <p:cNvSpPr/>
          <p:nvPr/>
        </p:nvSpPr>
        <p:spPr>
          <a:xfrm>
            <a:off x="421631" y="312469"/>
            <a:ext cx="731082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56470"/>
                </a:solidFill>
                <a:latin typeface="Calibri"/>
                <a:ea typeface="Calibri"/>
                <a:cs typeface="Calibri"/>
                <a:sym typeface="Calibri"/>
              </a:rPr>
              <a:t>We and Our Client</a:t>
            </a:r>
            <a:endParaRPr b="1" sz="3200" cap="none">
              <a:solidFill>
                <a:srgbClr val="45647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grpSp>
        <p:nvGrpSpPr>
          <p:cNvPr id="324" name="Google Shape;324;p5"/>
          <p:cNvGrpSpPr/>
          <p:nvPr/>
        </p:nvGrpSpPr>
        <p:grpSpPr>
          <a:xfrm>
            <a:off x="0" y="1"/>
            <a:ext cx="12192000" cy="6857999"/>
            <a:chOff x="-8778960" y="1501"/>
            <a:chExt cx="12192000" cy="6858000"/>
          </a:xfrm>
        </p:grpSpPr>
        <p:grpSp>
          <p:nvGrpSpPr>
            <p:cNvPr id="325" name="Google Shape;325;p5"/>
            <p:cNvGrpSpPr/>
            <p:nvPr/>
          </p:nvGrpSpPr>
          <p:grpSpPr>
            <a:xfrm>
              <a:off x="-8778960" y="1501"/>
              <a:ext cx="12192000" cy="6858000"/>
              <a:chOff x="-6809096" y="-124"/>
              <a:chExt cx="12192000" cy="6858000"/>
            </a:xfrm>
          </p:grpSpPr>
          <p:sp>
            <p:nvSpPr>
              <p:cNvPr id="326" name="Google Shape;326;p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327" name="Google Shape;327;p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8" name="Google Shape;328;p5"/>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329" name="Google Shape;329;p5"/>
            <p:cNvSpPr txBox="1"/>
            <p:nvPr/>
          </p:nvSpPr>
          <p:spPr>
            <a:xfrm rot="-5400000">
              <a:off x="990814" y="2414862"/>
              <a:ext cx="4310255"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Background</a:t>
              </a:r>
              <a:endParaRPr/>
            </a:p>
          </p:txBody>
        </p:sp>
      </p:grpSp>
      <p:pic>
        <p:nvPicPr>
          <p:cNvPr id="330" name="Google Shape;330;p5"/>
          <p:cNvPicPr preferRelativeResize="0"/>
          <p:nvPr/>
        </p:nvPicPr>
        <p:blipFill rotWithShape="1">
          <a:blip r:embed="rId3">
            <a:alphaModFix/>
          </a:blip>
          <a:srcRect b="0" l="0" r="0" t="0"/>
          <a:stretch/>
        </p:blipFill>
        <p:spPr>
          <a:xfrm rot="-5400000">
            <a:off x="-606130" y="3163676"/>
            <a:ext cx="530600" cy="530600"/>
          </a:xfrm>
          <a:prstGeom prst="rect">
            <a:avLst/>
          </a:prstGeom>
          <a:noFill/>
          <a:ln>
            <a:noFill/>
          </a:ln>
        </p:spPr>
      </p:pic>
      <p:pic>
        <p:nvPicPr>
          <p:cNvPr id="331" name="Google Shape;331;p5"/>
          <p:cNvPicPr preferRelativeResize="0"/>
          <p:nvPr/>
        </p:nvPicPr>
        <p:blipFill rotWithShape="1">
          <a:blip r:embed="rId3">
            <a:alphaModFix/>
          </a:blip>
          <a:srcRect b="0" l="0" r="0" t="0"/>
          <a:stretch/>
        </p:blipFill>
        <p:spPr>
          <a:xfrm rot="-5400000">
            <a:off x="-1110060" y="3163677"/>
            <a:ext cx="530600" cy="530600"/>
          </a:xfrm>
          <a:prstGeom prst="rect">
            <a:avLst/>
          </a:prstGeom>
          <a:noFill/>
          <a:ln>
            <a:noFill/>
          </a:ln>
        </p:spPr>
      </p:pic>
      <p:sp>
        <p:nvSpPr>
          <p:cNvPr id="332" name="Google Shape;332;p5"/>
          <p:cNvSpPr txBox="1"/>
          <p:nvPr/>
        </p:nvSpPr>
        <p:spPr>
          <a:xfrm>
            <a:off x="572721" y="1203136"/>
            <a:ext cx="5918454" cy="14465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800">
                <a:solidFill>
                  <a:schemeClr val="dk1"/>
                </a:solidFill>
                <a:latin typeface="Calibri"/>
                <a:ea typeface="Calibri"/>
                <a:cs typeface="Calibri"/>
                <a:sym typeface="Calibri"/>
              </a:rPr>
              <a:t>Portubank</a:t>
            </a:r>
            <a:r>
              <a:rPr lang="en-US" sz="2000">
                <a:solidFill>
                  <a:srgbClr val="E29833"/>
                </a:solidFill>
                <a:latin typeface="Calibri"/>
                <a:ea typeface="Calibri"/>
                <a:cs typeface="Calibri"/>
                <a:sym typeface="Calibri"/>
              </a:rPr>
              <a:t> </a:t>
            </a:r>
            <a:r>
              <a:rPr lang="en-US" sz="2000">
                <a:solidFill>
                  <a:schemeClr val="dk1"/>
                </a:solidFill>
                <a:latin typeface="Calibri"/>
                <a:ea typeface="Calibri"/>
                <a:cs typeface="Calibri"/>
                <a:sym typeface="Calibri"/>
              </a:rPr>
              <a:t>telah melakukan strategi </a:t>
            </a:r>
            <a:r>
              <a:rPr b="1" lang="en-US" sz="2000">
                <a:solidFill>
                  <a:schemeClr val="dk1"/>
                </a:solidFill>
                <a:latin typeface="Calibri"/>
                <a:ea typeface="Calibri"/>
                <a:cs typeface="Calibri"/>
                <a:sym typeface="Calibri"/>
              </a:rPr>
              <a:t>telemarketing</a:t>
            </a:r>
            <a:r>
              <a:rPr lang="en-US" sz="2000">
                <a:solidFill>
                  <a:schemeClr val="dk1"/>
                </a:solidFill>
                <a:latin typeface="Calibri"/>
                <a:ea typeface="Calibri"/>
                <a:cs typeface="Calibri"/>
                <a:sym typeface="Calibri"/>
              </a:rPr>
              <a:t> untuk mempromosikan produk </a:t>
            </a:r>
            <a:r>
              <a:rPr b="1" lang="en-US" sz="2000">
                <a:solidFill>
                  <a:schemeClr val="dk1"/>
                </a:solidFill>
                <a:latin typeface="Calibri"/>
                <a:ea typeface="Calibri"/>
                <a:cs typeface="Calibri"/>
                <a:sym typeface="Calibri"/>
              </a:rPr>
              <a:t>deposito berjangka </a:t>
            </a:r>
            <a:r>
              <a:rPr lang="en-US" sz="2000">
                <a:solidFill>
                  <a:schemeClr val="dk1"/>
                </a:solidFill>
                <a:latin typeface="Calibri"/>
                <a:ea typeface="Calibri"/>
                <a:cs typeface="Calibri"/>
                <a:sym typeface="Calibri"/>
              </a:rPr>
              <a:t>ke nasabahnya. Berdasarkan data 45.211 nasabah yang dihubungi :</a:t>
            </a:r>
            <a:endParaRPr sz="2000">
              <a:solidFill>
                <a:schemeClr val="dk1"/>
              </a:solidFill>
              <a:latin typeface="Calibri"/>
              <a:ea typeface="Calibri"/>
              <a:cs typeface="Calibri"/>
              <a:sym typeface="Calibri"/>
            </a:endParaRPr>
          </a:p>
        </p:txBody>
      </p:sp>
      <p:pic>
        <p:nvPicPr>
          <p:cNvPr id="333" name="Google Shape;333;p5"/>
          <p:cNvPicPr preferRelativeResize="0"/>
          <p:nvPr/>
        </p:nvPicPr>
        <p:blipFill rotWithShape="1">
          <a:blip r:embed="rId4">
            <a:alphaModFix/>
          </a:blip>
          <a:srcRect b="0" l="0" r="0" t="0"/>
          <a:stretch/>
        </p:blipFill>
        <p:spPr>
          <a:xfrm>
            <a:off x="6779679" y="947206"/>
            <a:ext cx="3192823" cy="2308324"/>
          </a:xfrm>
          <a:prstGeom prst="rect">
            <a:avLst/>
          </a:prstGeom>
          <a:noFill/>
          <a:ln>
            <a:noFill/>
          </a:ln>
        </p:spPr>
      </p:pic>
      <p:sp>
        <p:nvSpPr>
          <p:cNvPr id="334" name="Google Shape;334;p5"/>
          <p:cNvSpPr txBox="1"/>
          <p:nvPr/>
        </p:nvSpPr>
        <p:spPr>
          <a:xfrm>
            <a:off x="4766364" y="3785969"/>
            <a:ext cx="5835175" cy="230832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Deposito berjangka</a:t>
            </a:r>
            <a:r>
              <a:rPr lang="en-US" sz="2000">
                <a:solidFill>
                  <a:schemeClr val="dk1"/>
                </a:solidFill>
                <a:latin typeface="Calibri"/>
                <a:ea typeface="Calibri"/>
                <a:cs typeface="Calibri"/>
                <a:sym typeface="Calibri"/>
              </a:rPr>
              <a:t> merupakan salah satu produk investasi perbankan dimana nasabah menyetorkan sejumlah uang untuk disimpan dalam kurun waktu tertentu di bank.</a:t>
            </a:r>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Untuk sebuah bank, deposito berfungsi sebagai pemenuh kebutuhan modal bank dan membantu dalam menjaga posisi likuiditas bank.</a:t>
            </a:r>
            <a:endParaRPr sz="2000">
              <a:solidFill>
                <a:schemeClr val="dk1"/>
              </a:solidFill>
              <a:latin typeface="Calibri"/>
              <a:ea typeface="Calibri"/>
              <a:cs typeface="Calibri"/>
              <a:sym typeface="Calibri"/>
            </a:endParaRPr>
          </a:p>
        </p:txBody>
      </p:sp>
      <p:grpSp>
        <p:nvGrpSpPr>
          <p:cNvPr id="335" name="Google Shape;335;p5"/>
          <p:cNvGrpSpPr/>
          <p:nvPr/>
        </p:nvGrpSpPr>
        <p:grpSpPr>
          <a:xfrm>
            <a:off x="444524" y="286538"/>
            <a:ext cx="4870284" cy="611220"/>
            <a:chOff x="444524" y="286538"/>
            <a:chExt cx="4870284" cy="611220"/>
          </a:xfrm>
        </p:grpSpPr>
        <p:sp>
          <p:nvSpPr>
            <p:cNvPr id="336" name="Google Shape;336;p5"/>
            <p:cNvSpPr/>
            <p:nvPr/>
          </p:nvSpPr>
          <p:spPr>
            <a:xfrm>
              <a:off x="444524" y="286538"/>
              <a:ext cx="4870284" cy="611220"/>
            </a:xfrm>
            <a:prstGeom prst="rect">
              <a:avLst/>
            </a:pr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5"/>
            <p:cNvSpPr/>
            <p:nvPr/>
          </p:nvSpPr>
          <p:spPr>
            <a:xfrm>
              <a:off x="584662" y="343759"/>
              <a:ext cx="46268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Problem Statements</a:t>
              </a:r>
              <a:endParaRPr sz="2800">
                <a:solidFill>
                  <a:schemeClr val="lt1"/>
                </a:solidFill>
                <a:latin typeface="Calibri"/>
                <a:ea typeface="Calibri"/>
                <a:cs typeface="Calibri"/>
                <a:sym typeface="Calibri"/>
              </a:endParaRPr>
            </a:p>
          </p:txBody>
        </p:sp>
      </p:grpSp>
      <p:pic>
        <p:nvPicPr>
          <p:cNvPr id="338" name="Google Shape;338;p5"/>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339" name="Google Shape;339;p5"/>
          <p:cNvPicPr preferRelativeResize="0"/>
          <p:nvPr/>
        </p:nvPicPr>
        <p:blipFill rotWithShape="1">
          <a:blip r:embed="rId3">
            <a:alphaModFix/>
          </a:blip>
          <a:srcRect b="0" l="0" r="0" t="0"/>
          <a:stretch/>
        </p:blipFill>
        <p:spPr>
          <a:xfrm rot="-5400000">
            <a:off x="-991753" y="3163677"/>
            <a:ext cx="530600" cy="530600"/>
          </a:xfrm>
          <a:prstGeom prst="rect">
            <a:avLst/>
          </a:prstGeom>
          <a:noFill/>
          <a:ln>
            <a:noFill/>
          </a:ln>
        </p:spPr>
      </p:pic>
      <p:pic>
        <p:nvPicPr>
          <p:cNvPr id="340" name="Google Shape;340;p5"/>
          <p:cNvPicPr preferRelativeResize="0"/>
          <p:nvPr/>
        </p:nvPicPr>
        <p:blipFill rotWithShape="1">
          <a:blip r:embed="rId3">
            <a:alphaModFix/>
          </a:blip>
          <a:srcRect b="0" l="0" r="0" t="0"/>
          <a:stretch/>
        </p:blipFill>
        <p:spPr>
          <a:xfrm rot="-5400000">
            <a:off x="-1692595" y="3163677"/>
            <a:ext cx="530600" cy="530600"/>
          </a:xfrm>
          <a:prstGeom prst="rect">
            <a:avLst/>
          </a:prstGeom>
          <a:noFill/>
          <a:ln>
            <a:noFill/>
          </a:ln>
        </p:spPr>
      </p:pic>
      <p:pic>
        <p:nvPicPr>
          <p:cNvPr id="341" name="Google Shape;341;p5"/>
          <p:cNvPicPr preferRelativeResize="0"/>
          <p:nvPr/>
        </p:nvPicPr>
        <p:blipFill rotWithShape="1">
          <a:blip r:embed="rId3">
            <a:alphaModFix/>
          </a:blip>
          <a:srcRect b="0" l="0" r="0" t="0"/>
          <a:stretch/>
        </p:blipFill>
        <p:spPr>
          <a:xfrm rot="-5400000">
            <a:off x="-1049293" y="3163676"/>
            <a:ext cx="530600" cy="530600"/>
          </a:xfrm>
          <a:prstGeom prst="rect">
            <a:avLst/>
          </a:prstGeom>
          <a:noFill/>
          <a:ln>
            <a:noFill/>
          </a:ln>
        </p:spPr>
      </p:pic>
      <p:pic>
        <p:nvPicPr>
          <p:cNvPr id="342" name="Google Shape;342;p5"/>
          <p:cNvPicPr preferRelativeResize="0"/>
          <p:nvPr/>
        </p:nvPicPr>
        <p:blipFill rotWithShape="1">
          <a:blip r:embed="rId3">
            <a:alphaModFix/>
          </a:blip>
          <a:srcRect b="0" l="0" r="0" t="0"/>
          <a:stretch/>
        </p:blipFill>
        <p:spPr>
          <a:xfrm rot="-5400000">
            <a:off x="-1553223" y="3163677"/>
            <a:ext cx="530600" cy="530600"/>
          </a:xfrm>
          <a:prstGeom prst="rect">
            <a:avLst/>
          </a:prstGeom>
          <a:noFill/>
          <a:ln>
            <a:noFill/>
          </a:ln>
        </p:spPr>
      </p:pic>
      <p:pic>
        <p:nvPicPr>
          <p:cNvPr id="343" name="Google Shape;343;p5"/>
          <p:cNvPicPr preferRelativeResize="0"/>
          <p:nvPr/>
        </p:nvPicPr>
        <p:blipFill rotWithShape="1">
          <a:blip r:embed="rId3">
            <a:alphaModFix/>
          </a:blip>
          <a:srcRect b="0" l="0" r="0" t="0"/>
          <a:stretch/>
        </p:blipFill>
        <p:spPr>
          <a:xfrm rot="-5400000">
            <a:off x="-2254065" y="3163677"/>
            <a:ext cx="530600" cy="530600"/>
          </a:xfrm>
          <a:prstGeom prst="rect">
            <a:avLst/>
          </a:prstGeom>
          <a:noFill/>
          <a:ln>
            <a:noFill/>
          </a:ln>
        </p:spPr>
      </p:pic>
      <p:grpSp>
        <p:nvGrpSpPr>
          <p:cNvPr id="344" name="Google Shape;344;p5"/>
          <p:cNvGrpSpPr/>
          <p:nvPr/>
        </p:nvGrpSpPr>
        <p:grpSpPr>
          <a:xfrm>
            <a:off x="-12043819" y="-839"/>
            <a:ext cx="12192000" cy="6857999"/>
            <a:chOff x="-8778960" y="1501"/>
            <a:chExt cx="12192000" cy="6858000"/>
          </a:xfrm>
        </p:grpSpPr>
        <p:grpSp>
          <p:nvGrpSpPr>
            <p:cNvPr id="345" name="Google Shape;345;p5"/>
            <p:cNvGrpSpPr/>
            <p:nvPr/>
          </p:nvGrpSpPr>
          <p:grpSpPr>
            <a:xfrm>
              <a:off x="-8778960" y="1501"/>
              <a:ext cx="12192000" cy="6858000"/>
              <a:chOff x="-6809096" y="-124"/>
              <a:chExt cx="12192000" cy="6858000"/>
            </a:xfrm>
          </p:grpSpPr>
          <p:sp>
            <p:nvSpPr>
              <p:cNvPr id="346" name="Google Shape;346;p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347" name="Google Shape;347;p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48" name="Google Shape;348;p5"/>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349" name="Google Shape;349;p5"/>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grpSp>
        <p:nvGrpSpPr>
          <p:cNvPr id="350" name="Google Shape;350;p5"/>
          <p:cNvGrpSpPr/>
          <p:nvPr/>
        </p:nvGrpSpPr>
        <p:grpSpPr>
          <a:xfrm>
            <a:off x="-12570482" y="1"/>
            <a:ext cx="12197126" cy="6857999"/>
            <a:chOff x="-8778960" y="1501"/>
            <a:chExt cx="12197126" cy="6858000"/>
          </a:xfrm>
        </p:grpSpPr>
        <p:grpSp>
          <p:nvGrpSpPr>
            <p:cNvPr id="351" name="Google Shape;351;p5"/>
            <p:cNvGrpSpPr/>
            <p:nvPr/>
          </p:nvGrpSpPr>
          <p:grpSpPr>
            <a:xfrm>
              <a:off x="-8778960" y="1501"/>
              <a:ext cx="12192000" cy="6858000"/>
              <a:chOff x="-6809096" y="-124"/>
              <a:chExt cx="12192000" cy="6858000"/>
            </a:xfrm>
          </p:grpSpPr>
          <p:sp>
            <p:nvSpPr>
              <p:cNvPr id="352" name="Google Shape;352;p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353" name="Google Shape;353;p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54" name="Google Shape;354;p5"/>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355" name="Google Shape;355;p5"/>
            <p:cNvSpPr txBox="1"/>
            <p:nvPr/>
          </p:nvSpPr>
          <p:spPr>
            <a:xfrm rot="-5400000">
              <a:off x="1019688" y="2418843"/>
              <a:ext cx="4319901"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356" name="Google Shape;356;p5"/>
          <p:cNvGrpSpPr/>
          <p:nvPr/>
        </p:nvGrpSpPr>
        <p:grpSpPr>
          <a:xfrm>
            <a:off x="-13097145" y="-839"/>
            <a:ext cx="12192000" cy="6857999"/>
            <a:chOff x="-8778960" y="1501"/>
            <a:chExt cx="12192000" cy="6858000"/>
          </a:xfrm>
        </p:grpSpPr>
        <p:grpSp>
          <p:nvGrpSpPr>
            <p:cNvPr id="357" name="Google Shape;357;p5"/>
            <p:cNvGrpSpPr/>
            <p:nvPr/>
          </p:nvGrpSpPr>
          <p:grpSpPr>
            <a:xfrm>
              <a:off x="-8778960" y="1501"/>
              <a:ext cx="12192000" cy="6858000"/>
              <a:chOff x="-6809096" y="-124"/>
              <a:chExt cx="12192000" cy="6858000"/>
            </a:xfrm>
          </p:grpSpPr>
          <p:sp>
            <p:nvSpPr>
              <p:cNvPr id="358" name="Google Shape;358;p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359" name="Google Shape;359;p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60" name="Google Shape;360;p5"/>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361" name="Google Shape;361;p5"/>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362" name="Google Shape;362;p5"/>
          <p:cNvGrpSpPr/>
          <p:nvPr/>
        </p:nvGrpSpPr>
        <p:grpSpPr>
          <a:xfrm>
            <a:off x="-13627795" y="-839"/>
            <a:ext cx="12232112" cy="6857999"/>
            <a:chOff x="-8778960" y="1501"/>
            <a:chExt cx="12232112" cy="6858000"/>
          </a:xfrm>
        </p:grpSpPr>
        <p:grpSp>
          <p:nvGrpSpPr>
            <p:cNvPr id="363" name="Google Shape;363;p5"/>
            <p:cNvGrpSpPr/>
            <p:nvPr/>
          </p:nvGrpSpPr>
          <p:grpSpPr>
            <a:xfrm>
              <a:off x="-8778960" y="1501"/>
              <a:ext cx="12192000" cy="6858000"/>
              <a:chOff x="-6809096" y="-124"/>
              <a:chExt cx="12192000" cy="6858000"/>
            </a:xfrm>
          </p:grpSpPr>
          <p:sp>
            <p:nvSpPr>
              <p:cNvPr id="364" name="Google Shape;364;p5"/>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365" name="Google Shape;365;p5"/>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66" name="Google Shape;366;p5"/>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367" name="Google Shape;367;p5"/>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grpSp>
        <p:nvGrpSpPr>
          <p:cNvPr id="368" name="Google Shape;368;p5"/>
          <p:cNvGrpSpPr/>
          <p:nvPr/>
        </p:nvGrpSpPr>
        <p:grpSpPr>
          <a:xfrm>
            <a:off x="17339" y="2719642"/>
            <a:ext cx="4546403" cy="3509274"/>
            <a:chOff x="17339" y="2719642"/>
            <a:chExt cx="4546403" cy="3509274"/>
          </a:xfrm>
        </p:grpSpPr>
        <p:sp>
          <p:nvSpPr>
            <p:cNvPr id="369" name="Google Shape;369;p5"/>
            <p:cNvSpPr/>
            <p:nvPr/>
          </p:nvSpPr>
          <p:spPr>
            <a:xfrm>
              <a:off x="1089968" y="3451230"/>
              <a:ext cx="2734609" cy="2777686"/>
            </a:xfrm>
            <a:prstGeom prst="ellipse">
              <a:avLst/>
            </a:prstGeom>
            <a:solidFill>
              <a:srgbClr val="182E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5"/>
            <p:cNvSpPr txBox="1"/>
            <p:nvPr/>
          </p:nvSpPr>
          <p:spPr>
            <a:xfrm>
              <a:off x="1019628" y="3617224"/>
              <a:ext cx="3544114" cy="228926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E29833"/>
                </a:buClr>
                <a:buSzPts val="7200"/>
                <a:buFont typeface="Quattrocento Sans"/>
                <a:buNone/>
              </a:pPr>
              <a:r>
                <a:rPr b="1" lang="en-US" sz="7200">
                  <a:solidFill>
                    <a:srgbClr val="E29833"/>
                  </a:solidFill>
                  <a:latin typeface="Quattrocento Sans"/>
                  <a:ea typeface="Quattrocento Sans"/>
                  <a:cs typeface="Quattrocento Sans"/>
                  <a:sym typeface="Quattrocento Sans"/>
                </a:rPr>
                <a:t>11,7%</a:t>
              </a:r>
              <a:endParaRPr/>
            </a:p>
          </p:txBody>
        </p:sp>
        <p:sp>
          <p:nvSpPr>
            <p:cNvPr id="371" name="Google Shape;371;p5"/>
            <p:cNvSpPr txBox="1"/>
            <p:nvPr/>
          </p:nvSpPr>
          <p:spPr>
            <a:xfrm>
              <a:off x="782685" y="5367285"/>
              <a:ext cx="3310081" cy="289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400"/>
                <a:buFont typeface="Arial"/>
                <a:buNone/>
              </a:pPr>
              <a:r>
                <a:rPr b="1" lang="en-US" sz="1400">
                  <a:solidFill>
                    <a:schemeClr val="lt1"/>
                  </a:solidFill>
                  <a:latin typeface="Quattrocento Sans"/>
                  <a:ea typeface="Quattrocento Sans"/>
                  <a:cs typeface="Quattrocento Sans"/>
                  <a:sym typeface="Quattrocento Sans"/>
                </a:rPr>
                <a:t>Nasabah yang mendaftar</a:t>
              </a:r>
              <a:endParaRPr b="1" sz="1400">
                <a:solidFill>
                  <a:schemeClr val="lt1"/>
                </a:solidFill>
                <a:latin typeface="Quattrocento Sans"/>
                <a:ea typeface="Quattrocento Sans"/>
                <a:cs typeface="Quattrocento Sans"/>
                <a:sym typeface="Quattrocento Sans"/>
              </a:endParaRPr>
            </a:p>
            <a:p>
              <a:pPr indent="0" lvl="0" marL="0" marR="0" rtl="0" algn="ctr">
                <a:lnSpc>
                  <a:spcPct val="100000"/>
                </a:lnSpc>
                <a:spcBef>
                  <a:spcPts val="1200"/>
                </a:spcBef>
                <a:spcAft>
                  <a:spcPts val="0"/>
                </a:spcAft>
                <a:buClr>
                  <a:schemeClr val="lt1"/>
                </a:buClr>
                <a:buSzPts val="1400"/>
                <a:buFont typeface="Arial"/>
                <a:buNone/>
              </a:pPr>
              <a:r>
                <a:rPr b="1" lang="en-US" sz="1400">
                  <a:solidFill>
                    <a:schemeClr val="lt1"/>
                  </a:solidFill>
                  <a:latin typeface="Quattrocento Sans"/>
                  <a:ea typeface="Quattrocento Sans"/>
                  <a:cs typeface="Quattrocento Sans"/>
                  <a:sym typeface="Quattrocento Sans"/>
                </a:rPr>
                <a:t>deposito</a:t>
              </a:r>
              <a:endParaRPr/>
            </a:p>
          </p:txBody>
        </p:sp>
        <p:sp>
          <p:nvSpPr>
            <p:cNvPr id="372" name="Google Shape;372;p5"/>
            <p:cNvSpPr txBox="1"/>
            <p:nvPr/>
          </p:nvSpPr>
          <p:spPr>
            <a:xfrm>
              <a:off x="17339" y="4019181"/>
              <a:ext cx="3310081" cy="289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400"/>
                <a:buFont typeface="Arial"/>
                <a:buNone/>
              </a:pPr>
              <a:r>
                <a:rPr b="1" lang="en-US" sz="1400">
                  <a:solidFill>
                    <a:schemeClr val="lt1"/>
                  </a:solidFill>
                  <a:latin typeface="Quattrocento Sans"/>
                  <a:ea typeface="Quattrocento Sans"/>
                  <a:cs typeface="Quattrocento Sans"/>
                  <a:sym typeface="Quattrocento Sans"/>
                </a:rPr>
                <a:t>hanya</a:t>
              </a:r>
              <a:endParaRPr b="1" sz="1400">
                <a:solidFill>
                  <a:schemeClr val="lt1"/>
                </a:solidFill>
                <a:latin typeface="Quattrocento Sans"/>
                <a:ea typeface="Quattrocento Sans"/>
                <a:cs typeface="Quattrocento Sans"/>
                <a:sym typeface="Quattrocento Sans"/>
              </a:endParaRPr>
            </a:p>
          </p:txBody>
        </p:sp>
        <p:sp>
          <p:nvSpPr>
            <p:cNvPr id="373" name="Google Shape;373;p5"/>
            <p:cNvSpPr/>
            <p:nvPr/>
          </p:nvSpPr>
          <p:spPr>
            <a:xfrm>
              <a:off x="2167858" y="2719642"/>
              <a:ext cx="1403577" cy="1425687"/>
            </a:xfrm>
            <a:prstGeom prst="ellipse">
              <a:avLst/>
            </a:prstGeom>
            <a:solidFill>
              <a:srgbClr val="E298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5"/>
            <p:cNvSpPr txBox="1"/>
            <p:nvPr/>
          </p:nvSpPr>
          <p:spPr>
            <a:xfrm>
              <a:off x="1229565" y="3142986"/>
              <a:ext cx="3310081" cy="289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400"/>
                <a:buFont typeface="Arial"/>
                <a:buNone/>
              </a:pPr>
              <a:r>
                <a:rPr b="1" lang="en-US" sz="1400">
                  <a:solidFill>
                    <a:schemeClr val="lt1"/>
                  </a:solidFill>
                  <a:latin typeface="Quattrocento Sans"/>
                  <a:ea typeface="Quattrocento Sans"/>
                  <a:cs typeface="Quattrocento Sans"/>
                  <a:sym typeface="Quattrocento Sans"/>
                </a:rPr>
                <a:t>Conversion</a:t>
              </a:r>
              <a:endParaRPr/>
            </a:p>
            <a:p>
              <a:pPr indent="0" lvl="0" marL="0" marR="0" rtl="0" algn="ctr">
                <a:lnSpc>
                  <a:spcPct val="100000"/>
                </a:lnSpc>
                <a:spcBef>
                  <a:spcPts val="1200"/>
                </a:spcBef>
                <a:spcAft>
                  <a:spcPts val="0"/>
                </a:spcAft>
                <a:buClr>
                  <a:schemeClr val="lt1"/>
                </a:buClr>
                <a:buSzPts val="1400"/>
                <a:buFont typeface="Arial"/>
                <a:buNone/>
              </a:pPr>
              <a:r>
                <a:rPr b="1" lang="en-US" sz="1400">
                  <a:solidFill>
                    <a:schemeClr val="lt1"/>
                  </a:solidFill>
                  <a:latin typeface="Quattrocento Sans"/>
                  <a:ea typeface="Quattrocento Sans"/>
                  <a:cs typeface="Quattrocento Sans"/>
                  <a:sym typeface="Quattrocento Sans"/>
                </a:rPr>
                <a:t>Rate</a:t>
              </a:r>
              <a:endParaRPr b="1" sz="1400">
                <a:solidFill>
                  <a:schemeClr val="lt1"/>
                </a:solidFill>
                <a:latin typeface="Quattrocento Sans"/>
                <a:ea typeface="Quattrocento Sans"/>
                <a:cs typeface="Quattrocento Sans"/>
                <a:sym typeface="Quattrocento Sans"/>
              </a:endParaRPr>
            </a:p>
          </p:txBody>
        </p:sp>
      </p:grpSp>
      <p:sp>
        <p:nvSpPr>
          <p:cNvPr id="375" name="Google Shape;375;p5"/>
          <p:cNvSpPr txBox="1"/>
          <p:nvPr/>
        </p:nvSpPr>
        <p:spPr>
          <a:xfrm>
            <a:off x="456171" y="6408279"/>
            <a:ext cx="132026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u="sng">
                <a:solidFill>
                  <a:schemeClr val="dk1"/>
                </a:solidFill>
                <a:latin typeface="Calibri"/>
                <a:ea typeface="Calibri"/>
                <a:cs typeface="Calibri"/>
                <a:sym typeface="Calibri"/>
                <a:hlinkClick r:id="rId5">
                  <a:extLst>
                    <a:ext uri="{A12FA001-AC4F-418D-AE19-62706E023703}">
                      <ahyp:hlinkClr val="tx"/>
                    </a:ext>
                  </a:extLst>
                </a:hlinkClick>
              </a:rPr>
              <a:t>https://kamus.tokopedia.com/d/deposito-berjangka/</a:t>
            </a:r>
            <a:endParaRPr i="1"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grpSp>
        <p:nvGrpSpPr>
          <p:cNvPr id="380" name="Google Shape;380;p6"/>
          <p:cNvGrpSpPr/>
          <p:nvPr/>
        </p:nvGrpSpPr>
        <p:grpSpPr>
          <a:xfrm>
            <a:off x="0" y="1"/>
            <a:ext cx="12192000" cy="6857999"/>
            <a:chOff x="-8778960" y="1501"/>
            <a:chExt cx="12192000" cy="6858000"/>
          </a:xfrm>
        </p:grpSpPr>
        <p:grpSp>
          <p:nvGrpSpPr>
            <p:cNvPr id="381" name="Google Shape;381;p6"/>
            <p:cNvGrpSpPr/>
            <p:nvPr/>
          </p:nvGrpSpPr>
          <p:grpSpPr>
            <a:xfrm>
              <a:off x="-8778960" y="1501"/>
              <a:ext cx="12192000" cy="6858000"/>
              <a:chOff x="-6809096" y="-124"/>
              <a:chExt cx="12192000" cy="6858000"/>
            </a:xfrm>
          </p:grpSpPr>
          <p:sp>
            <p:nvSpPr>
              <p:cNvPr id="382" name="Google Shape;382;p6"/>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383" name="Google Shape;383;p6"/>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84" name="Google Shape;384;p6"/>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385" name="Google Shape;385;p6"/>
            <p:cNvSpPr txBox="1"/>
            <p:nvPr/>
          </p:nvSpPr>
          <p:spPr>
            <a:xfrm rot="-5400000">
              <a:off x="986687" y="2418989"/>
              <a:ext cx="431850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Background</a:t>
              </a:r>
              <a:endParaRPr/>
            </a:p>
          </p:txBody>
        </p:sp>
      </p:grpSp>
      <p:grpSp>
        <p:nvGrpSpPr>
          <p:cNvPr id="386" name="Google Shape;386;p6"/>
          <p:cNvGrpSpPr/>
          <p:nvPr/>
        </p:nvGrpSpPr>
        <p:grpSpPr>
          <a:xfrm>
            <a:off x="6532623" y="495745"/>
            <a:ext cx="4145118" cy="1209883"/>
            <a:chOff x="3848264" y="1747554"/>
            <a:chExt cx="4145118" cy="1209883"/>
          </a:xfrm>
        </p:grpSpPr>
        <p:grpSp>
          <p:nvGrpSpPr>
            <p:cNvPr id="387" name="Google Shape;387;p6"/>
            <p:cNvGrpSpPr/>
            <p:nvPr/>
          </p:nvGrpSpPr>
          <p:grpSpPr>
            <a:xfrm>
              <a:off x="3848264" y="2309002"/>
              <a:ext cx="4145118" cy="648435"/>
              <a:chOff x="6767689" y="1451890"/>
              <a:chExt cx="7353162" cy="1393391"/>
            </a:xfrm>
          </p:grpSpPr>
          <p:cxnSp>
            <p:nvCxnSpPr>
              <p:cNvPr id="388" name="Google Shape;388;p6"/>
              <p:cNvCxnSpPr/>
              <p:nvPr/>
            </p:nvCxnSpPr>
            <p:spPr>
              <a:xfrm flipH="1" rot="10800000">
                <a:off x="6767689" y="1451890"/>
                <a:ext cx="938714" cy="1393391"/>
              </a:xfrm>
              <a:prstGeom prst="straightConnector1">
                <a:avLst/>
              </a:prstGeom>
              <a:noFill/>
              <a:ln cap="flat" cmpd="sng" w="38100">
                <a:solidFill>
                  <a:srgbClr val="EE9D32"/>
                </a:solidFill>
                <a:prstDash val="solid"/>
                <a:miter lim="800000"/>
                <a:headEnd len="sm" w="sm" type="none"/>
                <a:tailEnd len="sm" w="sm" type="none"/>
              </a:ln>
            </p:spPr>
          </p:cxnSp>
          <p:cxnSp>
            <p:nvCxnSpPr>
              <p:cNvPr id="389" name="Google Shape;389;p6"/>
              <p:cNvCxnSpPr/>
              <p:nvPr/>
            </p:nvCxnSpPr>
            <p:spPr>
              <a:xfrm>
                <a:off x="7698780" y="1467129"/>
                <a:ext cx="6422071" cy="0"/>
              </a:xfrm>
              <a:prstGeom prst="straightConnector1">
                <a:avLst/>
              </a:prstGeom>
              <a:noFill/>
              <a:ln cap="flat" cmpd="sng" w="38100">
                <a:solidFill>
                  <a:srgbClr val="EE9D32"/>
                </a:solidFill>
                <a:prstDash val="solid"/>
                <a:miter lim="800000"/>
                <a:headEnd len="sm" w="sm" type="none"/>
                <a:tailEnd len="sm" w="sm" type="none"/>
              </a:ln>
            </p:spPr>
          </p:cxnSp>
        </p:grpSp>
        <p:sp>
          <p:nvSpPr>
            <p:cNvPr id="390" name="Google Shape;390;p6"/>
            <p:cNvSpPr/>
            <p:nvPr/>
          </p:nvSpPr>
          <p:spPr>
            <a:xfrm>
              <a:off x="5689166" y="1747554"/>
              <a:ext cx="96500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EE9D32"/>
                  </a:solidFill>
                  <a:latin typeface="Calibri"/>
                  <a:ea typeface="Calibri"/>
                  <a:cs typeface="Calibri"/>
                  <a:sym typeface="Calibri"/>
                </a:rPr>
                <a:t>PROS</a:t>
              </a:r>
              <a:endParaRPr/>
            </a:p>
          </p:txBody>
        </p:sp>
      </p:grpSp>
      <p:grpSp>
        <p:nvGrpSpPr>
          <p:cNvPr id="391" name="Google Shape;391;p6"/>
          <p:cNvGrpSpPr/>
          <p:nvPr/>
        </p:nvGrpSpPr>
        <p:grpSpPr>
          <a:xfrm>
            <a:off x="787548" y="1357585"/>
            <a:ext cx="4249093" cy="816088"/>
            <a:chOff x="3164714" y="1253834"/>
            <a:chExt cx="4249093" cy="816088"/>
          </a:xfrm>
        </p:grpSpPr>
        <p:grpSp>
          <p:nvGrpSpPr>
            <p:cNvPr id="392" name="Google Shape;392;p6"/>
            <p:cNvGrpSpPr/>
            <p:nvPr/>
          </p:nvGrpSpPr>
          <p:grpSpPr>
            <a:xfrm>
              <a:off x="3164714" y="1806332"/>
              <a:ext cx="4249093" cy="263590"/>
              <a:chOff x="5555117" y="371726"/>
              <a:chExt cx="7537608" cy="566416"/>
            </a:xfrm>
          </p:grpSpPr>
          <p:cxnSp>
            <p:nvCxnSpPr>
              <p:cNvPr id="393" name="Google Shape;393;p6"/>
              <p:cNvCxnSpPr/>
              <p:nvPr/>
            </p:nvCxnSpPr>
            <p:spPr>
              <a:xfrm>
                <a:off x="11935439" y="371726"/>
                <a:ext cx="1157286" cy="566416"/>
              </a:xfrm>
              <a:prstGeom prst="straightConnector1">
                <a:avLst/>
              </a:prstGeom>
              <a:noFill/>
              <a:ln cap="flat" cmpd="sng" w="38100">
                <a:solidFill>
                  <a:srgbClr val="EE9D32"/>
                </a:solidFill>
                <a:prstDash val="solid"/>
                <a:miter lim="800000"/>
                <a:headEnd len="sm" w="sm" type="none"/>
                <a:tailEnd len="sm" w="sm" type="none"/>
              </a:ln>
            </p:spPr>
          </p:cxnSp>
          <p:cxnSp>
            <p:nvCxnSpPr>
              <p:cNvPr id="394" name="Google Shape;394;p6"/>
              <p:cNvCxnSpPr/>
              <p:nvPr/>
            </p:nvCxnSpPr>
            <p:spPr>
              <a:xfrm>
                <a:off x="5555117" y="371726"/>
                <a:ext cx="6422072" cy="0"/>
              </a:xfrm>
              <a:prstGeom prst="straightConnector1">
                <a:avLst/>
              </a:prstGeom>
              <a:noFill/>
              <a:ln cap="flat" cmpd="sng" w="38100">
                <a:solidFill>
                  <a:srgbClr val="EE9D32"/>
                </a:solidFill>
                <a:prstDash val="solid"/>
                <a:miter lim="800000"/>
                <a:headEnd len="sm" w="sm" type="none"/>
                <a:tailEnd len="sm" w="sm" type="none"/>
              </a:ln>
            </p:spPr>
          </p:cxnSp>
        </p:grpSp>
        <p:sp>
          <p:nvSpPr>
            <p:cNvPr id="395" name="Google Shape;395;p6"/>
            <p:cNvSpPr/>
            <p:nvPr/>
          </p:nvSpPr>
          <p:spPr>
            <a:xfrm>
              <a:off x="4459708" y="1253834"/>
              <a:ext cx="100707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EE9D32"/>
                  </a:solidFill>
                  <a:latin typeface="Calibri"/>
                  <a:ea typeface="Calibri"/>
                  <a:cs typeface="Calibri"/>
                  <a:sym typeface="Calibri"/>
                </a:rPr>
                <a:t>CONS</a:t>
              </a:r>
              <a:endParaRPr/>
            </a:p>
          </p:txBody>
        </p:sp>
      </p:grpSp>
      <p:sp>
        <p:nvSpPr>
          <p:cNvPr id="396" name="Google Shape;396;p6"/>
          <p:cNvSpPr txBox="1"/>
          <p:nvPr/>
        </p:nvSpPr>
        <p:spPr>
          <a:xfrm>
            <a:off x="562187" y="2243856"/>
            <a:ext cx="4126665" cy="2554545"/>
          </a:xfrm>
          <a:prstGeom prst="rect">
            <a:avLst/>
          </a:prstGeom>
          <a:noFill/>
          <a:ln cap="flat" cmpd="sng" w="38100">
            <a:solidFill>
              <a:srgbClr val="C00000"/>
            </a:solidFill>
            <a:prstDash val="lgDash"/>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Berkaitan langsung dengan Cost per Acquisiton</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Cost per Acquisiton</a:t>
            </a:r>
            <a:r>
              <a:rPr lang="en-US" sz="2000">
                <a:solidFill>
                  <a:schemeClr val="dk1"/>
                </a:solidFill>
                <a:latin typeface="Calibri"/>
                <a:ea typeface="Calibri"/>
                <a:cs typeface="Calibri"/>
                <a:sym typeface="Calibri"/>
              </a:rPr>
              <a:t> adalah biaya yang dikeluarkan per customer yang sukses convert pada suatu campaign</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Biaya telemarketing adalah </a:t>
            </a:r>
            <a:r>
              <a:rPr b="1" lang="en-US" sz="2000">
                <a:solidFill>
                  <a:schemeClr val="dk1"/>
                </a:solidFill>
                <a:latin typeface="Calibri"/>
                <a:ea typeface="Calibri"/>
                <a:cs typeface="Calibri"/>
                <a:sym typeface="Calibri"/>
              </a:rPr>
              <a:t>EUR 20 per hour*</a:t>
            </a:r>
            <a:endParaRPr/>
          </a:p>
        </p:txBody>
      </p:sp>
      <p:sp>
        <p:nvSpPr>
          <p:cNvPr id="397" name="Google Shape;397;p6"/>
          <p:cNvSpPr txBox="1"/>
          <p:nvPr/>
        </p:nvSpPr>
        <p:spPr>
          <a:xfrm>
            <a:off x="7225162" y="1173470"/>
            <a:ext cx="3553890" cy="163121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Cara paling efektif dibandingkan metode lain seperti : </a:t>
            </a:r>
            <a:r>
              <a:rPr b="0" i="0" lang="en-US" sz="2000">
                <a:solidFill>
                  <a:schemeClr val="dk1"/>
                </a:solidFill>
                <a:latin typeface="Inter"/>
                <a:ea typeface="Inter"/>
                <a:cs typeface="Inter"/>
                <a:sym typeface="Inter"/>
              </a:rPr>
              <a:t>email marketing, advertisements, atau digital marketing.</a:t>
            </a:r>
            <a:endParaRPr sz="2000">
              <a:solidFill>
                <a:schemeClr val="dk1"/>
              </a:solidFill>
              <a:latin typeface="Calibri"/>
              <a:ea typeface="Calibri"/>
              <a:cs typeface="Calibri"/>
              <a:sym typeface="Calibri"/>
            </a:endParaRPr>
          </a:p>
        </p:txBody>
      </p:sp>
      <p:sp>
        <p:nvSpPr>
          <p:cNvPr id="398" name="Google Shape;398;p6"/>
          <p:cNvSpPr txBox="1"/>
          <p:nvPr/>
        </p:nvSpPr>
        <p:spPr>
          <a:xfrm>
            <a:off x="5106242" y="4925294"/>
            <a:ext cx="597879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Tim marketing perlu memilih </a:t>
            </a:r>
            <a:r>
              <a:rPr b="1" lang="en-US" sz="2000">
                <a:solidFill>
                  <a:schemeClr val="dk1"/>
                </a:solidFill>
                <a:latin typeface="Calibri"/>
                <a:ea typeface="Calibri"/>
                <a:cs typeface="Calibri"/>
                <a:sym typeface="Calibri"/>
              </a:rPr>
              <a:t>target nasabah yang tepat</a:t>
            </a:r>
            <a:r>
              <a:rPr lang="en-US" sz="2000">
                <a:solidFill>
                  <a:schemeClr val="dk1"/>
                </a:solidFill>
                <a:latin typeface="Calibri"/>
                <a:ea typeface="Calibri"/>
                <a:cs typeface="Calibri"/>
                <a:sym typeface="Calibri"/>
              </a:rPr>
              <a:t> untuk dihubungi sehingga dapat </a:t>
            </a:r>
            <a:r>
              <a:rPr b="1" lang="en-US" sz="2000">
                <a:solidFill>
                  <a:schemeClr val="dk1"/>
                </a:solidFill>
                <a:latin typeface="Calibri"/>
                <a:ea typeface="Calibri"/>
                <a:cs typeface="Calibri"/>
                <a:sym typeface="Calibri"/>
              </a:rPr>
              <a:t>menurunkan cost marketing.</a:t>
            </a:r>
            <a:endParaRPr b="1" sz="2000">
              <a:solidFill>
                <a:schemeClr val="dk1"/>
              </a:solidFill>
              <a:latin typeface="Calibri"/>
              <a:ea typeface="Calibri"/>
              <a:cs typeface="Calibri"/>
              <a:sym typeface="Calibri"/>
            </a:endParaRPr>
          </a:p>
        </p:txBody>
      </p:sp>
      <p:sp>
        <p:nvSpPr>
          <p:cNvPr id="399" name="Google Shape;399;p6"/>
          <p:cNvSpPr/>
          <p:nvPr/>
        </p:nvSpPr>
        <p:spPr>
          <a:xfrm rot="5400000">
            <a:off x="3219457" y="4314077"/>
            <a:ext cx="875832" cy="2142590"/>
          </a:xfrm>
          <a:prstGeom prst="bentUpArrow">
            <a:avLst>
              <a:gd fmla="val 6900" name="adj1"/>
              <a:gd fmla="val 37865" name="adj2"/>
              <a:gd fmla="val 23793" name="adj3"/>
            </a:avLst>
          </a:prstGeom>
          <a:solidFill>
            <a:srgbClr val="C00000"/>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0" name="Google Shape;400;p6"/>
          <p:cNvPicPr preferRelativeResize="0"/>
          <p:nvPr/>
        </p:nvPicPr>
        <p:blipFill rotWithShape="1">
          <a:blip r:embed="rId3">
            <a:alphaModFix/>
          </a:blip>
          <a:srcRect b="0" l="0" r="0" t="0"/>
          <a:stretch/>
        </p:blipFill>
        <p:spPr>
          <a:xfrm rot="-5400000">
            <a:off x="-606130" y="3163676"/>
            <a:ext cx="530600" cy="530600"/>
          </a:xfrm>
          <a:prstGeom prst="rect">
            <a:avLst/>
          </a:prstGeom>
          <a:noFill/>
          <a:ln>
            <a:noFill/>
          </a:ln>
        </p:spPr>
      </p:pic>
      <p:pic>
        <p:nvPicPr>
          <p:cNvPr id="401" name="Google Shape;401;p6"/>
          <p:cNvPicPr preferRelativeResize="0"/>
          <p:nvPr/>
        </p:nvPicPr>
        <p:blipFill rotWithShape="1">
          <a:blip r:embed="rId3">
            <a:alphaModFix/>
          </a:blip>
          <a:srcRect b="0" l="0" r="0" t="0"/>
          <a:stretch/>
        </p:blipFill>
        <p:spPr>
          <a:xfrm rot="-5400000">
            <a:off x="-1110060" y="3163677"/>
            <a:ext cx="530600" cy="530600"/>
          </a:xfrm>
          <a:prstGeom prst="rect">
            <a:avLst/>
          </a:prstGeom>
          <a:noFill/>
          <a:ln>
            <a:noFill/>
          </a:ln>
        </p:spPr>
      </p:pic>
      <p:pic>
        <p:nvPicPr>
          <p:cNvPr id="402" name="Google Shape;402;p6"/>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403" name="Google Shape;403;p6"/>
          <p:cNvPicPr preferRelativeResize="0"/>
          <p:nvPr/>
        </p:nvPicPr>
        <p:blipFill rotWithShape="1">
          <a:blip r:embed="rId3">
            <a:alphaModFix/>
          </a:blip>
          <a:srcRect b="0" l="0" r="0" t="0"/>
          <a:stretch/>
        </p:blipFill>
        <p:spPr>
          <a:xfrm rot="-5400000">
            <a:off x="-991753" y="3163677"/>
            <a:ext cx="530600" cy="530600"/>
          </a:xfrm>
          <a:prstGeom prst="rect">
            <a:avLst/>
          </a:prstGeom>
          <a:noFill/>
          <a:ln>
            <a:noFill/>
          </a:ln>
        </p:spPr>
      </p:pic>
      <p:pic>
        <p:nvPicPr>
          <p:cNvPr id="404" name="Google Shape;404;p6"/>
          <p:cNvPicPr preferRelativeResize="0"/>
          <p:nvPr/>
        </p:nvPicPr>
        <p:blipFill rotWithShape="1">
          <a:blip r:embed="rId3">
            <a:alphaModFix/>
          </a:blip>
          <a:srcRect b="0" l="0" r="0" t="0"/>
          <a:stretch/>
        </p:blipFill>
        <p:spPr>
          <a:xfrm rot="-5400000">
            <a:off x="-1692595" y="3163677"/>
            <a:ext cx="530600" cy="530600"/>
          </a:xfrm>
          <a:prstGeom prst="rect">
            <a:avLst/>
          </a:prstGeom>
          <a:noFill/>
          <a:ln>
            <a:noFill/>
          </a:ln>
        </p:spPr>
      </p:pic>
      <p:pic>
        <p:nvPicPr>
          <p:cNvPr id="405" name="Google Shape;405;p6"/>
          <p:cNvPicPr preferRelativeResize="0"/>
          <p:nvPr/>
        </p:nvPicPr>
        <p:blipFill rotWithShape="1">
          <a:blip r:embed="rId3">
            <a:alphaModFix/>
          </a:blip>
          <a:srcRect b="0" l="0" r="0" t="0"/>
          <a:stretch/>
        </p:blipFill>
        <p:spPr>
          <a:xfrm rot="-5400000">
            <a:off x="-1049293" y="3163676"/>
            <a:ext cx="530600" cy="530600"/>
          </a:xfrm>
          <a:prstGeom prst="rect">
            <a:avLst/>
          </a:prstGeom>
          <a:noFill/>
          <a:ln>
            <a:noFill/>
          </a:ln>
        </p:spPr>
      </p:pic>
      <p:pic>
        <p:nvPicPr>
          <p:cNvPr id="406" name="Google Shape;406;p6"/>
          <p:cNvPicPr preferRelativeResize="0"/>
          <p:nvPr/>
        </p:nvPicPr>
        <p:blipFill rotWithShape="1">
          <a:blip r:embed="rId3">
            <a:alphaModFix/>
          </a:blip>
          <a:srcRect b="0" l="0" r="0" t="0"/>
          <a:stretch/>
        </p:blipFill>
        <p:spPr>
          <a:xfrm rot="-5400000">
            <a:off x="-1553223" y="3163677"/>
            <a:ext cx="530600" cy="530600"/>
          </a:xfrm>
          <a:prstGeom prst="rect">
            <a:avLst/>
          </a:prstGeom>
          <a:noFill/>
          <a:ln>
            <a:noFill/>
          </a:ln>
        </p:spPr>
      </p:pic>
      <p:pic>
        <p:nvPicPr>
          <p:cNvPr id="407" name="Google Shape;407;p6"/>
          <p:cNvPicPr preferRelativeResize="0"/>
          <p:nvPr/>
        </p:nvPicPr>
        <p:blipFill rotWithShape="1">
          <a:blip r:embed="rId3">
            <a:alphaModFix/>
          </a:blip>
          <a:srcRect b="0" l="0" r="0" t="0"/>
          <a:stretch/>
        </p:blipFill>
        <p:spPr>
          <a:xfrm rot="-5400000">
            <a:off x="-2254065" y="3163677"/>
            <a:ext cx="530600" cy="530600"/>
          </a:xfrm>
          <a:prstGeom prst="rect">
            <a:avLst/>
          </a:prstGeom>
          <a:noFill/>
          <a:ln>
            <a:noFill/>
          </a:ln>
        </p:spPr>
      </p:pic>
      <p:grpSp>
        <p:nvGrpSpPr>
          <p:cNvPr id="408" name="Google Shape;408;p6"/>
          <p:cNvGrpSpPr/>
          <p:nvPr/>
        </p:nvGrpSpPr>
        <p:grpSpPr>
          <a:xfrm>
            <a:off x="-12043819" y="-839"/>
            <a:ext cx="12192000" cy="6857999"/>
            <a:chOff x="-8778960" y="1501"/>
            <a:chExt cx="12192000" cy="6858000"/>
          </a:xfrm>
        </p:grpSpPr>
        <p:grpSp>
          <p:nvGrpSpPr>
            <p:cNvPr id="409" name="Google Shape;409;p6"/>
            <p:cNvGrpSpPr/>
            <p:nvPr/>
          </p:nvGrpSpPr>
          <p:grpSpPr>
            <a:xfrm>
              <a:off x="-8778960" y="1501"/>
              <a:ext cx="12192000" cy="6858000"/>
              <a:chOff x="-6809096" y="-124"/>
              <a:chExt cx="12192000" cy="6858000"/>
            </a:xfrm>
          </p:grpSpPr>
          <p:sp>
            <p:nvSpPr>
              <p:cNvPr id="410" name="Google Shape;410;p6"/>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411" name="Google Shape;411;p6"/>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12" name="Google Shape;412;p6"/>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413" name="Google Shape;413;p6"/>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grpSp>
        <p:nvGrpSpPr>
          <p:cNvPr id="414" name="Google Shape;414;p6"/>
          <p:cNvGrpSpPr/>
          <p:nvPr/>
        </p:nvGrpSpPr>
        <p:grpSpPr>
          <a:xfrm>
            <a:off x="-12570482" y="1"/>
            <a:ext cx="12192000" cy="6857999"/>
            <a:chOff x="-8778960" y="1501"/>
            <a:chExt cx="12192000" cy="6858000"/>
          </a:xfrm>
        </p:grpSpPr>
        <p:grpSp>
          <p:nvGrpSpPr>
            <p:cNvPr id="415" name="Google Shape;415;p6"/>
            <p:cNvGrpSpPr/>
            <p:nvPr/>
          </p:nvGrpSpPr>
          <p:grpSpPr>
            <a:xfrm>
              <a:off x="-8778960" y="1501"/>
              <a:ext cx="12192000" cy="6858000"/>
              <a:chOff x="-6809096" y="-124"/>
              <a:chExt cx="12192000" cy="6858000"/>
            </a:xfrm>
          </p:grpSpPr>
          <p:sp>
            <p:nvSpPr>
              <p:cNvPr id="416" name="Google Shape;416;p6"/>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417" name="Google Shape;417;p6"/>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18" name="Google Shape;418;p6"/>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419" name="Google Shape;419;p6"/>
            <p:cNvSpPr txBox="1"/>
            <p:nvPr/>
          </p:nvSpPr>
          <p:spPr>
            <a:xfrm rot="-5400000">
              <a:off x="997346" y="2418755"/>
              <a:ext cx="4320077"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420" name="Google Shape;420;p6"/>
          <p:cNvGrpSpPr/>
          <p:nvPr/>
        </p:nvGrpSpPr>
        <p:grpSpPr>
          <a:xfrm>
            <a:off x="-13097145" y="-839"/>
            <a:ext cx="12192000" cy="6857999"/>
            <a:chOff x="-8778960" y="1501"/>
            <a:chExt cx="12192000" cy="6858000"/>
          </a:xfrm>
        </p:grpSpPr>
        <p:grpSp>
          <p:nvGrpSpPr>
            <p:cNvPr id="421" name="Google Shape;421;p6"/>
            <p:cNvGrpSpPr/>
            <p:nvPr/>
          </p:nvGrpSpPr>
          <p:grpSpPr>
            <a:xfrm>
              <a:off x="-8778960" y="1501"/>
              <a:ext cx="12192000" cy="6858000"/>
              <a:chOff x="-6809096" y="-124"/>
              <a:chExt cx="12192000" cy="6858000"/>
            </a:xfrm>
          </p:grpSpPr>
          <p:sp>
            <p:nvSpPr>
              <p:cNvPr id="422" name="Google Shape;422;p6"/>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423" name="Google Shape;423;p6"/>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24" name="Google Shape;424;p6"/>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425" name="Google Shape;425;p6"/>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426" name="Google Shape;426;p6"/>
          <p:cNvGrpSpPr/>
          <p:nvPr/>
        </p:nvGrpSpPr>
        <p:grpSpPr>
          <a:xfrm>
            <a:off x="-13627795" y="-839"/>
            <a:ext cx="12232112" cy="6857999"/>
            <a:chOff x="-8778960" y="1501"/>
            <a:chExt cx="12232112" cy="6858000"/>
          </a:xfrm>
        </p:grpSpPr>
        <p:grpSp>
          <p:nvGrpSpPr>
            <p:cNvPr id="427" name="Google Shape;427;p6"/>
            <p:cNvGrpSpPr/>
            <p:nvPr/>
          </p:nvGrpSpPr>
          <p:grpSpPr>
            <a:xfrm>
              <a:off x="-8778960" y="1501"/>
              <a:ext cx="12192000" cy="6858000"/>
              <a:chOff x="-6809096" y="-124"/>
              <a:chExt cx="12192000" cy="6858000"/>
            </a:xfrm>
          </p:grpSpPr>
          <p:sp>
            <p:nvSpPr>
              <p:cNvPr id="428" name="Google Shape;428;p6"/>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429" name="Google Shape;429;p6"/>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30" name="Google Shape;430;p6"/>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431" name="Google Shape;431;p6"/>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432" name="Google Shape;432;p6"/>
          <p:cNvSpPr txBox="1"/>
          <p:nvPr/>
        </p:nvSpPr>
        <p:spPr>
          <a:xfrm>
            <a:off x="456171" y="6408279"/>
            <a:ext cx="132026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strike="noStrike">
                <a:solidFill>
                  <a:srgbClr val="000000"/>
                </a:solidFill>
                <a:latin typeface="Calibri"/>
                <a:ea typeface="Calibri"/>
                <a:cs typeface="Calibri"/>
                <a:sym typeface="Calibri"/>
              </a:rPr>
              <a:t>*https://www.magellan-solutions.com/blog/call-center-pricing/</a:t>
            </a:r>
            <a:r>
              <a:rPr lang="en-US" sz="1050">
                <a:solidFill>
                  <a:schemeClr val="dk1"/>
                </a:solidFill>
                <a:latin typeface="Calibri"/>
                <a:ea typeface="Calibri"/>
                <a:cs typeface="Calibri"/>
                <a:sym typeface="Calibri"/>
              </a:rPr>
              <a:t> </a:t>
            </a:r>
            <a:endParaRPr/>
          </a:p>
        </p:txBody>
      </p:sp>
      <p:grpSp>
        <p:nvGrpSpPr>
          <p:cNvPr id="433" name="Google Shape;433;p6"/>
          <p:cNvGrpSpPr/>
          <p:nvPr/>
        </p:nvGrpSpPr>
        <p:grpSpPr>
          <a:xfrm>
            <a:off x="5001925" y="2287310"/>
            <a:ext cx="2263903" cy="611220"/>
            <a:chOff x="444524" y="286538"/>
            <a:chExt cx="5148530" cy="611220"/>
          </a:xfrm>
        </p:grpSpPr>
        <p:sp>
          <p:nvSpPr>
            <p:cNvPr id="434" name="Google Shape;434;p6"/>
            <p:cNvSpPr/>
            <p:nvPr/>
          </p:nvSpPr>
          <p:spPr>
            <a:xfrm>
              <a:off x="444524" y="286538"/>
              <a:ext cx="4870284" cy="611220"/>
            </a:xfrm>
            <a:prstGeom prst="rect">
              <a:avLst/>
            </a:pr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6"/>
            <p:cNvSpPr/>
            <p:nvPr/>
          </p:nvSpPr>
          <p:spPr>
            <a:xfrm>
              <a:off x="584659" y="343759"/>
              <a:ext cx="50083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EE9D32"/>
                  </a:solidFill>
                  <a:latin typeface="Calibri"/>
                  <a:ea typeface="Calibri"/>
                  <a:cs typeface="Calibri"/>
                  <a:sym typeface="Calibri"/>
                </a:rPr>
                <a:t>Problem Statements</a:t>
              </a:r>
              <a:endParaRPr sz="1800">
                <a:solidFill>
                  <a:srgbClr val="A5A5A5"/>
                </a:solidFill>
                <a:latin typeface="Calibri"/>
                <a:ea typeface="Calibri"/>
                <a:cs typeface="Calibri"/>
                <a:sym typeface="Calibri"/>
              </a:endParaRPr>
            </a:p>
          </p:txBody>
        </p:sp>
      </p:grpSp>
      <p:grpSp>
        <p:nvGrpSpPr>
          <p:cNvPr id="436" name="Google Shape;436;p6"/>
          <p:cNvGrpSpPr/>
          <p:nvPr/>
        </p:nvGrpSpPr>
        <p:grpSpPr>
          <a:xfrm>
            <a:off x="4915385" y="1572921"/>
            <a:ext cx="2268145" cy="2228286"/>
            <a:chOff x="7517443" y="274196"/>
            <a:chExt cx="2335263" cy="2334868"/>
          </a:xfrm>
        </p:grpSpPr>
        <p:sp>
          <p:nvSpPr>
            <p:cNvPr id="437" name="Google Shape;437;p6"/>
            <p:cNvSpPr/>
            <p:nvPr/>
          </p:nvSpPr>
          <p:spPr>
            <a:xfrm>
              <a:off x="7517443" y="274196"/>
              <a:ext cx="2334868" cy="2334868"/>
            </a:xfrm>
            <a:prstGeom prst="ellipse">
              <a:avLst/>
            </a:prstGeom>
            <a:solidFill>
              <a:schemeClr val="lt1"/>
            </a:solidFill>
            <a:ln cap="flat" cmpd="sng" w="38100">
              <a:solidFill>
                <a:schemeClr val="accent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6"/>
            <p:cNvSpPr/>
            <p:nvPr/>
          </p:nvSpPr>
          <p:spPr>
            <a:xfrm>
              <a:off x="7545639" y="1045895"/>
              <a:ext cx="230706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E9D32"/>
                  </a:solidFill>
                  <a:latin typeface="Calibri"/>
                  <a:ea typeface="Calibri"/>
                  <a:cs typeface="Calibri"/>
                  <a:sym typeface="Calibri"/>
                </a:rPr>
                <a:t>Pros and Cons Telemarketing</a:t>
              </a:r>
              <a:endParaRPr sz="1200">
                <a:solidFill>
                  <a:srgbClr val="EE9D32"/>
                </a:solidFill>
                <a:latin typeface="Calibri"/>
                <a:ea typeface="Calibri"/>
                <a:cs typeface="Calibri"/>
                <a:sym typeface="Calibri"/>
              </a:endParaRPr>
            </a:p>
          </p:txBody>
        </p:sp>
      </p:grpSp>
      <p:sp>
        <p:nvSpPr>
          <p:cNvPr id="439" name="Google Shape;439;p6"/>
          <p:cNvSpPr txBox="1"/>
          <p:nvPr/>
        </p:nvSpPr>
        <p:spPr>
          <a:xfrm>
            <a:off x="477055" y="253597"/>
            <a:ext cx="5857779" cy="1015663"/>
          </a:xfrm>
          <a:prstGeom prst="rect">
            <a:avLst/>
          </a:prstGeom>
          <a:solidFill>
            <a:srgbClr val="182E4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a:solidFill>
                  <a:srgbClr val="D2A262"/>
                </a:solidFill>
                <a:latin typeface="Roboto"/>
                <a:ea typeface="Roboto"/>
                <a:cs typeface="Roboto"/>
                <a:sym typeface="Roboto"/>
              </a:rPr>
              <a:t>Telemarketing</a:t>
            </a:r>
            <a:r>
              <a:rPr b="0" i="0" lang="en-US" sz="1800">
                <a:solidFill>
                  <a:schemeClr val="lt1"/>
                </a:solidFill>
                <a:latin typeface="Roboto"/>
                <a:ea typeface="Roboto"/>
                <a:cs typeface="Roboto"/>
                <a:sym typeface="Roboto"/>
              </a:rPr>
              <a:t> adalah sebuah strategi marketing dengan menawarkan produk kepada pelanggan melalui telepon</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grpSp>
        <p:nvGrpSpPr>
          <p:cNvPr id="444" name="Google Shape;444;p7"/>
          <p:cNvGrpSpPr/>
          <p:nvPr/>
        </p:nvGrpSpPr>
        <p:grpSpPr>
          <a:xfrm>
            <a:off x="0" y="1"/>
            <a:ext cx="12192000" cy="6857999"/>
            <a:chOff x="-8778960" y="1501"/>
            <a:chExt cx="12192000" cy="6858000"/>
          </a:xfrm>
        </p:grpSpPr>
        <p:grpSp>
          <p:nvGrpSpPr>
            <p:cNvPr id="445" name="Google Shape;445;p7"/>
            <p:cNvGrpSpPr/>
            <p:nvPr/>
          </p:nvGrpSpPr>
          <p:grpSpPr>
            <a:xfrm>
              <a:off x="-8778960" y="1501"/>
              <a:ext cx="12192000" cy="6858000"/>
              <a:chOff x="-6809096" y="-124"/>
              <a:chExt cx="12192000" cy="6858000"/>
            </a:xfrm>
          </p:grpSpPr>
          <p:sp>
            <p:nvSpPr>
              <p:cNvPr id="446" name="Google Shape;446;p7"/>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447" name="Google Shape;447;p7"/>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48" name="Google Shape;448;p7"/>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449" name="Google Shape;449;p7"/>
            <p:cNvSpPr txBox="1"/>
            <p:nvPr/>
          </p:nvSpPr>
          <p:spPr>
            <a:xfrm rot="-5400000">
              <a:off x="986687" y="2418989"/>
              <a:ext cx="431850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Background</a:t>
              </a:r>
              <a:endParaRPr/>
            </a:p>
          </p:txBody>
        </p:sp>
      </p:grpSp>
      <p:pic>
        <p:nvPicPr>
          <p:cNvPr id="450" name="Google Shape;450;p7"/>
          <p:cNvPicPr preferRelativeResize="0"/>
          <p:nvPr/>
        </p:nvPicPr>
        <p:blipFill rotWithShape="1">
          <a:blip r:embed="rId3">
            <a:alphaModFix/>
          </a:blip>
          <a:srcRect b="0" l="0" r="0" t="0"/>
          <a:stretch/>
        </p:blipFill>
        <p:spPr>
          <a:xfrm rot="-5400000">
            <a:off x="-1729070" y="3163676"/>
            <a:ext cx="530600" cy="530600"/>
          </a:xfrm>
          <a:prstGeom prst="rect">
            <a:avLst/>
          </a:prstGeom>
          <a:noFill/>
          <a:ln>
            <a:noFill/>
          </a:ln>
        </p:spPr>
      </p:pic>
      <p:pic>
        <p:nvPicPr>
          <p:cNvPr id="451" name="Google Shape;451;p7"/>
          <p:cNvPicPr preferRelativeResize="0"/>
          <p:nvPr/>
        </p:nvPicPr>
        <p:blipFill rotWithShape="1">
          <a:blip r:embed="rId3">
            <a:alphaModFix/>
          </a:blip>
          <a:srcRect b="0" l="0" r="0" t="0"/>
          <a:stretch/>
        </p:blipFill>
        <p:spPr>
          <a:xfrm rot="-5400000">
            <a:off x="-2233000" y="3163677"/>
            <a:ext cx="530600" cy="530600"/>
          </a:xfrm>
          <a:prstGeom prst="rect">
            <a:avLst/>
          </a:prstGeom>
          <a:noFill/>
          <a:ln>
            <a:noFill/>
          </a:ln>
        </p:spPr>
      </p:pic>
      <p:grpSp>
        <p:nvGrpSpPr>
          <p:cNvPr id="452" name="Google Shape;452;p7"/>
          <p:cNvGrpSpPr/>
          <p:nvPr/>
        </p:nvGrpSpPr>
        <p:grpSpPr>
          <a:xfrm rot="5400000">
            <a:off x="2460181" y="-45740"/>
            <a:ext cx="1412771" cy="2569712"/>
            <a:chOff x="1494518" y="3398603"/>
            <a:chExt cx="1591584" cy="3239302"/>
          </a:xfrm>
        </p:grpSpPr>
        <p:sp>
          <p:nvSpPr>
            <p:cNvPr id="453" name="Google Shape;453;p7"/>
            <p:cNvSpPr/>
            <p:nvPr/>
          </p:nvSpPr>
          <p:spPr>
            <a:xfrm>
              <a:off x="1494518" y="3398603"/>
              <a:ext cx="1591584" cy="3239302"/>
            </a:xfrm>
            <a:prstGeom prst="round2SameRect">
              <a:avLst>
                <a:gd fmla="val 12063" name="adj1"/>
                <a:gd fmla="val 0" name="adj2"/>
              </a:avLst>
            </a:pr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54" name="Google Shape;454;p7"/>
            <p:cNvSpPr txBox="1"/>
            <p:nvPr/>
          </p:nvSpPr>
          <p:spPr>
            <a:xfrm rot="-5400000">
              <a:off x="1121283" y="4474089"/>
              <a:ext cx="2287384" cy="728136"/>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wentieth Century"/>
                  <a:ea typeface="Twentieth Century"/>
                  <a:cs typeface="Twentieth Century"/>
                  <a:sym typeface="Twentieth Century"/>
                </a:rPr>
                <a:t>Goal</a:t>
              </a:r>
              <a:endParaRPr/>
            </a:p>
          </p:txBody>
        </p:sp>
      </p:grpSp>
      <p:grpSp>
        <p:nvGrpSpPr>
          <p:cNvPr id="455" name="Google Shape;455;p7"/>
          <p:cNvGrpSpPr/>
          <p:nvPr/>
        </p:nvGrpSpPr>
        <p:grpSpPr>
          <a:xfrm>
            <a:off x="883080" y="532729"/>
            <a:ext cx="1458999" cy="1412768"/>
            <a:chOff x="3024068" y="3694185"/>
            <a:chExt cx="1462980" cy="1412768"/>
          </a:xfrm>
        </p:grpSpPr>
        <p:sp>
          <p:nvSpPr>
            <p:cNvPr id="456" name="Google Shape;456;p7"/>
            <p:cNvSpPr/>
            <p:nvPr/>
          </p:nvSpPr>
          <p:spPr>
            <a:xfrm rot="-5400000">
              <a:off x="3049174" y="3669079"/>
              <a:ext cx="1412768" cy="1462980"/>
            </a:xfrm>
            <a:custGeom>
              <a:rect b="b" l="l" r="r" t="t"/>
              <a:pathLst>
                <a:path extrusionOk="0" h="1462980" w="1412768">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lt1"/>
            </a:solidFill>
            <a:ln>
              <a:noFill/>
            </a:ln>
            <a:effectLst>
              <a:outerShdw blurRad="50800" sx="107000" rotWithShape="0" algn="ctr" sy="1070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57" name="Google Shape;457;p7"/>
            <p:cNvPicPr preferRelativeResize="0"/>
            <p:nvPr/>
          </p:nvPicPr>
          <p:blipFill rotWithShape="1">
            <a:blip r:embed="rId4">
              <a:alphaModFix/>
            </a:blip>
            <a:srcRect b="0" l="0" r="0" t="0"/>
            <a:stretch/>
          </p:blipFill>
          <p:spPr>
            <a:xfrm>
              <a:off x="3338974" y="4005954"/>
              <a:ext cx="789232" cy="789230"/>
            </a:xfrm>
            <a:prstGeom prst="rect">
              <a:avLst/>
            </a:prstGeom>
            <a:noFill/>
            <a:ln>
              <a:noFill/>
            </a:ln>
          </p:spPr>
        </p:pic>
      </p:grpSp>
      <p:grpSp>
        <p:nvGrpSpPr>
          <p:cNvPr id="458" name="Google Shape;458;p7"/>
          <p:cNvGrpSpPr/>
          <p:nvPr/>
        </p:nvGrpSpPr>
        <p:grpSpPr>
          <a:xfrm rot="5400000">
            <a:off x="2460180" y="2089654"/>
            <a:ext cx="1412771" cy="2569712"/>
            <a:chOff x="1494518" y="3398603"/>
            <a:chExt cx="1591584" cy="3239302"/>
          </a:xfrm>
        </p:grpSpPr>
        <p:sp>
          <p:nvSpPr>
            <p:cNvPr id="459" name="Google Shape;459;p7"/>
            <p:cNvSpPr/>
            <p:nvPr/>
          </p:nvSpPr>
          <p:spPr>
            <a:xfrm>
              <a:off x="1494518" y="3398603"/>
              <a:ext cx="1591584" cy="3239302"/>
            </a:xfrm>
            <a:prstGeom prst="round2SameRect">
              <a:avLst>
                <a:gd fmla="val 12063" name="adj1"/>
                <a:gd fmla="val 0" name="adj2"/>
              </a:avLst>
            </a:pr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60" name="Google Shape;460;p7"/>
            <p:cNvSpPr txBox="1"/>
            <p:nvPr/>
          </p:nvSpPr>
          <p:spPr>
            <a:xfrm rot="-5400000">
              <a:off x="1146618" y="4556156"/>
              <a:ext cx="2287380" cy="658789"/>
            </a:xfrm>
            <a:prstGeom prst="rect">
              <a:avLst/>
            </a:prstGeom>
            <a:solidFill>
              <a:srgbClr val="41707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Twentieth Century"/>
                  <a:ea typeface="Twentieth Century"/>
                  <a:cs typeface="Twentieth Century"/>
                  <a:sym typeface="Twentieth Century"/>
                </a:rPr>
                <a:t>Objective</a:t>
              </a:r>
              <a:endParaRPr/>
            </a:p>
          </p:txBody>
        </p:sp>
      </p:grpSp>
      <p:grpSp>
        <p:nvGrpSpPr>
          <p:cNvPr id="461" name="Google Shape;461;p7"/>
          <p:cNvGrpSpPr/>
          <p:nvPr/>
        </p:nvGrpSpPr>
        <p:grpSpPr>
          <a:xfrm>
            <a:off x="883080" y="2668125"/>
            <a:ext cx="1458999" cy="1412768"/>
            <a:chOff x="3024068" y="3694185"/>
            <a:chExt cx="1462980" cy="1412768"/>
          </a:xfrm>
        </p:grpSpPr>
        <p:sp>
          <p:nvSpPr>
            <p:cNvPr id="462" name="Google Shape;462;p7"/>
            <p:cNvSpPr/>
            <p:nvPr/>
          </p:nvSpPr>
          <p:spPr>
            <a:xfrm rot="-5400000">
              <a:off x="3049174" y="3669079"/>
              <a:ext cx="1412768" cy="1462980"/>
            </a:xfrm>
            <a:custGeom>
              <a:rect b="b" l="l" r="r" t="t"/>
              <a:pathLst>
                <a:path extrusionOk="0" h="1462980" w="1412768">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lt1"/>
            </a:solidFill>
            <a:ln>
              <a:noFill/>
            </a:ln>
            <a:effectLst>
              <a:outerShdw blurRad="50800" sx="107000" rotWithShape="0" algn="ctr" sy="1070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63" name="Google Shape;463;p7"/>
            <p:cNvPicPr preferRelativeResize="0"/>
            <p:nvPr/>
          </p:nvPicPr>
          <p:blipFill rotWithShape="1">
            <a:blip r:embed="rId5">
              <a:alphaModFix/>
            </a:blip>
            <a:srcRect b="0" l="0" r="0" t="0"/>
            <a:stretch/>
          </p:blipFill>
          <p:spPr>
            <a:xfrm>
              <a:off x="3338974" y="4005954"/>
              <a:ext cx="789232" cy="789230"/>
            </a:xfrm>
            <a:prstGeom prst="rect">
              <a:avLst/>
            </a:prstGeom>
            <a:noFill/>
            <a:ln>
              <a:noFill/>
            </a:ln>
          </p:spPr>
        </p:pic>
      </p:grpSp>
      <p:grpSp>
        <p:nvGrpSpPr>
          <p:cNvPr id="464" name="Google Shape;464;p7"/>
          <p:cNvGrpSpPr/>
          <p:nvPr/>
        </p:nvGrpSpPr>
        <p:grpSpPr>
          <a:xfrm rot="5400000">
            <a:off x="2482655" y="4337359"/>
            <a:ext cx="1412772" cy="2569712"/>
            <a:chOff x="1494518" y="3398603"/>
            <a:chExt cx="1591584" cy="3239302"/>
          </a:xfrm>
        </p:grpSpPr>
        <p:sp>
          <p:nvSpPr>
            <p:cNvPr id="465" name="Google Shape;465;p7"/>
            <p:cNvSpPr/>
            <p:nvPr/>
          </p:nvSpPr>
          <p:spPr>
            <a:xfrm>
              <a:off x="1494518" y="3398603"/>
              <a:ext cx="1591584" cy="3239302"/>
            </a:xfrm>
            <a:prstGeom prst="round2SameRect">
              <a:avLst>
                <a:gd fmla="val 12063" name="adj1"/>
                <a:gd fmla="val 0" name="adj2"/>
              </a:avLst>
            </a:prstGeom>
            <a:solidFill>
              <a:srgbClr val="7F97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66" name="Google Shape;466;p7"/>
            <p:cNvSpPr txBox="1"/>
            <p:nvPr/>
          </p:nvSpPr>
          <p:spPr>
            <a:xfrm rot="-5400000">
              <a:off x="1146614" y="4353586"/>
              <a:ext cx="2287380" cy="1074867"/>
            </a:xfrm>
            <a:prstGeom prst="rect">
              <a:avLst/>
            </a:prstGeom>
            <a:solidFill>
              <a:srgbClr val="7F97A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Twentieth Century"/>
                  <a:ea typeface="Twentieth Century"/>
                  <a:cs typeface="Twentieth Century"/>
                  <a:sym typeface="Twentieth Century"/>
                </a:rPr>
                <a:t>Business Metrics</a:t>
              </a:r>
              <a:endParaRPr/>
            </a:p>
          </p:txBody>
        </p:sp>
      </p:grpSp>
      <p:grpSp>
        <p:nvGrpSpPr>
          <p:cNvPr id="467" name="Google Shape;467;p7"/>
          <p:cNvGrpSpPr/>
          <p:nvPr/>
        </p:nvGrpSpPr>
        <p:grpSpPr>
          <a:xfrm>
            <a:off x="905558" y="4915826"/>
            <a:ext cx="1458999" cy="1412768"/>
            <a:chOff x="3024068" y="3694185"/>
            <a:chExt cx="1462980" cy="1412768"/>
          </a:xfrm>
        </p:grpSpPr>
        <p:sp>
          <p:nvSpPr>
            <p:cNvPr id="468" name="Google Shape;468;p7"/>
            <p:cNvSpPr/>
            <p:nvPr/>
          </p:nvSpPr>
          <p:spPr>
            <a:xfrm rot="-5400000">
              <a:off x="3049174" y="3669079"/>
              <a:ext cx="1412768" cy="1462980"/>
            </a:xfrm>
            <a:custGeom>
              <a:rect b="b" l="l" r="r" t="t"/>
              <a:pathLst>
                <a:path extrusionOk="0" h="1462980" w="1412768">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lt1"/>
            </a:solidFill>
            <a:ln>
              <a:noFill/>
            </a:ln>
            <a:effectLst>
              <a:outerShdw blurRad="50800" sx="107000" rotWithShape="0" algn="ctr" sy="1070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69" name="Google Shape;469;p7"/>
            <p:cNvPicPr preferRelativeResize="0"/>
            <p:nvPr/>
          </p:nvPicPr>
          <p:blipFill rotWithShape="1">
            <a:blip r:embed="rId6">
              <a:alphaModFix/>
            </a:blip>
            <a:srcRect b="0" l="0" r="0" t="0"/>
            <a:stretch/>
          </p:blipFill>
          <p:spPr>
            <a:xfrm>
              <a:off x="3338974" y="4005954"/>
              <a:ext cx="789232" cy="789230"/>
            </a:xfrm>
            <a:prstGeom prst="rect">
              <a:avLst/>
            </a:prstGeom>
            <a:noFill/>
            <a:ln>
              <a:noFill/>
            </a:ln>
          </p:spPr>
        </p:pic>
      </p:grpSp>
      <p:sp>
        <p:nvSpPr>
          <p:cNvPr id="470" name="Google Shape;470;p7"/>
          <p:cNvSpPr txBox="1"/>
          <p:nvPr/>
        </p:nvSpPr>
        <p:spPr>
          <a:xfrm>
            <a:off x="4069662" y="495921"/>
            <a:ext cx="5836667" cy="1015663"/>
          </a:xfrm>
          <a:prstGeom prst="rect">
            <a:avLst/>
          </a:prstGeom>
          <a:noFill/>
          <a:ln>
            <a:noFill/>
          </a:ln>
        </p:spPr>
        <p:txBody>
          <a:bodyPr anchorCtr="0" anchor="t" bIns="45700" lIns="91425" spcFirstLastPara="1" rIns="91425" wrap="square" tIns="45700">
            <a:spAutoFit/>
          </a:bodyPr>
          <a:lstStyle/>
          <a:p>
            <a:pPr indent="-285750" lvl="1" marL="742950" marR="0" rtl="0" algn="just">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Meningkatkan conversion rate</a:t>
            </a:r>
            <a:r>
              <a:rPr b="0" i="0" lang="en-US" sz="2000" u="none" cap="none" strike="noStrike">
                <a:solidFill>
                  <a:schemeClr val="dk1"/>
                </a:solidFill>
                <a:latin typeface="Calibri"/>
                <a:ea typeface="Calibri"/>
                <a:cs typeface="Calibri"/>
                <a:sym typeface="Calibri"/>
              </a:rPr>
              <a:t> nasabah yang diberikan campaign untuk mendaftar ke deposito</a:t>
            </a:r>
            <a:endParaRPr/>
          </a:p>
        </p:txBody>
      </p:sp>
      <p:sp>
        <p:nvSpPr>
          <p:cNvPr id="471" name="Google Shape;471;p7"/>
          <p:cNvSpPr txBox="1"/>
          <p:nvPr/>
        </p:nvSpPr>
        <p:spPr>
          <a:xfrm>
            <a:off x="4012311" y="2526762"/>
            <a:ext cx="6130198" cy="2154436"/>
          </a:xfrm>
          <a:prstGeom prst="rect">
            <a:avLst/>
          </a:prstGeom>
          <a:noFill/>
          <a:ln>
            <a:noFill/>
          </a:ln>
        </p:spPr>
        <p:txBody>
          <a:bodyPr anchorCtr="0" anchor="t" bIns="45700" lIns="91425" spcFirstLastPara="1" rIns="91425" wrap="square" tIns="45700">
            <a:spAutoFit/>
          </a:bodyPr>
          <a:lstStyle/>
          <a:p>
            <a:pPr indent="-285750" lvl="1" marL="742950" marR="0" rtl="0" algn="just">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Membuat model machine learning</a:t>
            </a:r>
            <a:r>
              <a:rPr b="0" i="0" lang="en-US" sz="2000" u="none" cap="none" strike="noStrike">
                <a:solidFill>
                  <a:schemeClr val="dk1"/>
                </a:solidFill>
                <a:latin typeface="Calibri"/>
                <a:ea typeface="Calibri"/>
                <a:cs typeface="Calibri"/>
                <a:sym typeface="Calibri"/>
              </a:rPr>
              <a:t> yang dapat </a:t>
            </a:r>
            <a:r>
              <a:rPr b="1" i="0" lang="en-US" sz="2000" u="none" cap="none" strike="noStrike">
                <a:solidFill>
                  <a:schemeClr val="dk1"/>
                </a:solidFill>
                <a:latin typeface="Calibri"/>
                <a:ea typeface="Calibri"/>
                <a:cs typeface="Calibri"/>
                <a:sym typeface="Calibri"/>
              </a:rPr>
              <a:t>memprediksi </a:t>
            </a:r>
            <a:r>
              <a:rPr b="1" i="0" lang="en-US" sz="1800" u="none" cap="none" strike="noStrike">
                <a:solidFill>
                  <a:schemeClr val="dk1"/>
                </a:solidFill>
                <a:latin typeface="Calibri"/>
                <a:ea typeface="Calibri"/>
                <a:cs typeface="Calibri"/>
                <a:sym typeface="Calibri"/>
              </a:rPr>
              <a:t>nasabah</a:t>
            </a:r>
            <a:r>
              <a:rPr b="1" i="0" lang="en-US" sz="16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yang akan mendaftar ke deposito</a:t>
            </a:r>
            <a:endParaRPr/>
          </a:p>
          <a:p>
            <a:pPr indent="-285750" lvl="1" marL="742950" marR="0" rtl="0" algn="just">
              <a:lnSpc>
                <a:spcPct val="100000"/>
              </a:lnSpc>
              <a:spcBef>
                <a:spcPts val="12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Memberikan insight dan rekomendasi aksi yang dapat </a:t>
            </a:r>
            <a:r>
              <a:rPr b="1" i="0" lang="en-US" sz="2000" u="none" cap="none" strike="noStrike">
                <a:solidFill>
                  <a:schemeClr val="dk1"/>
                </a:solidFill>
                <a:latin typeface="Calibri"/>
                <a:ea typeface="Calibri"/>
                <a:cs typeface="Calibri"/>
                <a:sym typeface="Calibri"/>
              </a:rPr>
              <a:t>mengoptimalkan</a:t>
            </a:r>
            <a:r>
              <a:rPr b="0" i="0" lang="en-US" sz="2000" u="none" cap="none" strike="noStrike">
                <a:solidFill>
                  <a:schemeClr val="dk1"/>
                </a:solidFill>
                <a:latin typeface="Calibri"/>
                <a:ea typeface="Calibri"/>
                <a:cs typeface="Calibri"/>
                <a:sym typeface="Calibri"/>
              </a:rPr>
              <a:t> tim marketing bank </a:t>
            </a:r>
            <a:r>
              <a:rPr b="1" i="0" lang="en-US" sz="2000" u="none" cap="none" strike="noStrike">
                <a:solidFill>
                  <a:schemeClr val="dk1"/>
                </a:solidFill>
                <a:latin typeface="Calibri"/>
                <a:ea typeface="Calibri"/>
                <a:cs typeface="Calibri"/>
                <a:sym typeface="Calibri"/>
              </a:rPr>
              <a:t>memilih target nasabah</a:t>
            </a:r>
            <a:endParaRPr b="1" i="0" sz="2000" u="none" cap="none" strike="noStrike">
              <a:solidFill>
                <a:schemeClr val="dk1"/>
              </a:solidFill>
              <a:latin typeface="Calibri"/>
              <a:ea typeface="Calibri"/>
              <a:cs typeface="Calibri"/>
              <a:sym typeface="Calibri"/>
            </a:endParaRPr>
          </a:p>
        </p:txBody>
      </p:sp>
      <p:sp>
        <p:nvSpPr>
          <p:cNvPr id="472" name="Google Shape;472;p7"/>
          <p:cNvSpPr txBox="1"/>
          <p:nvPr/>
        </p:nvSpPr>
        <p:spPr>
          <a:xfrm>
            <a:off x="4069662" y="5148419"/>
            <a:ext cx="6817931" cy="861774"/>
          </a:xfrm>
          <a:prstGeom prst="rect">
            <a:avLst/>
          </a:prstGeom>
          <a:noFill/>
          <a:ln>
            <a:noFill/>
          </a:ln>
        </p:spPr>
        <p:txBody>
          <a:bodyPr anchorCtr="0" anchor="t" bIns="45700" lIns="91425" spcFirstLastPara="1" rIns="91425" wrap="square" tIns="45700">
            <a:spAutoFit/>
          </a:bodyPr>
          <a:lstStyle/>
          <a:p>
            <a:pPr indent="-285750" lvl="1" marL="7429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Conversion Rate 	   </a:t>
            </a:r>
            <a:endParaRPr/>
          </a:p>
          <a:p>
            <a:pPr indent="-285750" lvl="1" marL="742950" marR="0" rtl="0" algn="l">
              <a:lnSpc>
                <a:spcPct val="10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Cost Per Acquisition </a:t>
            </a:r>
            <a:endParaRPr b="1" i="0" sz="2000" u="none" cap="none" strike="noStrike">
              <a:solidFill>
                <a:schemeClr val="dk1"/>
              </a:solidFill>
              <a:latin typeface="Calibri"/>
              <a:ea typeface="Calibri"/>
              <a:cs typeface="Calibri"/>
              <a:sym typeface="Calibri"/>
            </a:endParaRPr>
          </a:p>
        </p:txBody>
      </p:sp>
      <p:pic>
        <p:nvPicPr>
          <p:cNvPr id="473" name="Google Shape;473;p7"/>
          <p:cNvPicPr preferRelativeResize="0"/>
          <p:nvPr/>
        </p:nvPicPr>
        <p:blipFill rotWithShape="1">
          <a:blip r:embed="rId3">
            <a:alphaModFix/>
          </a:blip>
          <a:srcRect b="0" l="0" r="0" t="0"/>
          <a:stretch/>
        </p:blipFill>
        <p:spPr>
          <a:xfrm rot="-5400000">
            <a:off x="-606130" y="3163676"/>
            <a:ext cx="530600" cy="530600"/>
          </a:xfrm>
          <a:prstGeom prst="rect">
            <a:avLst/>
          </a:prstGeom>
          <a:noFill/>
          <a:ln>
            <a:noFill/>
          </a:ln>
        </p:spPr>
      </p:pic>
      <p:pic>
        <p:nvPicPr>
          <p:cNvPr id="474" name="Google Shape;474;p7"/>
          <p:cNvPicPr preferRelativeResize="0"/>
          <p:nvPr/>
        </p:nvPicPr>
        <p:blipFill rotWithShape="1">
          <a:blip r:embed="rId3">
            <a:alphaModFix/>
          </a:blip>
          <a:srcRect b="0" l="0" r="0" t="0"/>
          <a:stretch/>
        </p:blipFill>
        <p:spPr>
          <a:xfrm rot="-5400000">
            <a:off x="-1110060" y="3163677"/>
            <a:ext cx="530600" cy="530600"/>
          </a:xfrm>
          <a:prstGeom prst="rect">
            <a:avLst/>
          </a:prstGeom>
          <a:noFill/>
          <a:ln>
            <a:noFill/>
          </a:ln>
        </p:spPr>
      </p:pic>
      <p:pic>
        <p:nvPicPr>
          <p:cNvPr id="475" name="Google Shape;475;p7"/>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476" name="Google Shape;476;p7"/>
          <p:cNvPicPr preferRelativeResize="0"/>
          <p:nvPr/>
        </p:nvPicPr>
        <p:blipFill rotWithShape="1">
          <a:blip r:embed="rId3">
            <a:alphaModFix/>
          </a:blip>
          <a:srcRect b="0" l="0" r="0" t="0"/>
          <a:stretch/>
        </p:blipFill>
        <p:spPr>
          <a:xfrm rot="-5400000">
            <a:off x="-991753" y="3163677"/>
            <a:ext cx="530600" cy="530600"/>
          </a:xfrm>
          <a:prstGeom prst="rect">
            <a:avLst/>
          </a:prstGeom>
          <a:noFill/>
          <a:ln>
            <a:noFill/>
          </a:ln>
        </p:spPr>
      </p:pic>
      <p:pic>
        <p:nvPicPr>
          <p:cNvPr id="477" name="Google Shape;477;p7"/>
          <p:cNvPicPr preferRelativeResize="0"/>
          <p:nvPr/>
        </p:nvPicPr>
        <p:blipFill rotWithShape="1">
          <a:blip r:embed="rId3">
            <a:alphaModFix/>
          </a:blip>
          <a:srcRect b="0" l="0" r="0" t="0"/>
          <a:stretch/>
        </p:blipFill>
        <p:spPr>
          <a:xfrm rot="-5400000">
            <a:off x="-1692595" y="3163677"/>
            <a:ext cx="530600" cy="530600"/>
          </a:xfrm>
          <a:prstGeom prst="rect">
            <a:avLst/>
          </a:prstGeom>
          <a:noFill/>
          <a:ln>
            <a:noFill/>
          </a:ln>
        </p:spPr>
      </p:pic>
      <p:pic>
        <p:nvPicPr>
          <p:cNvPr id="478" name="Google Shape;478;p7"/>
          <p:cNvPicPr preferRelativeResize="0"/>
          <p:nvPr/>
        </p:nvPicPr>
        <p:blipFill rotWithShape="1">
          <a:blip r:embed="rId3">
            <a:alphaModFix/>
          </a:blip>
          <a:srcRect b="0" l="0" r="0" t="0"/>
          <a:stretch/>
        </p:blipFill>
        <p:spPr>
          <a:xfrm rot="-5400000">
            <a:off x="-1049293" y="3163676"/>
            <a:ext cx="530600" cy="530600"/>
          </a:xfrm>
          <a:prstGeom prst="rect">
            <a:avLst/>
          </a:prstGeom>
          <a:noFill/>
          <a:ln>
            <a:noFill/>
          </a:ln>
        </p:spPr>
      </p:pic>
      <p:pic>
        <p:nvPicPr>
          <p:cNvPr id="479" name="Google Shape;479;p7"/>
          <p:cNvPicPr preferRelativeResize="0"/>
          <p:nvPr/>
        </p:nvPicPr>
        <p:blipFill rotWithShape="1">
          <a:blip r:embed="rId3">
            <a:alphaModFix/>
          </a:blip>
          <a:srcRect b="0" l="0" r="0" t="0"/>
          <a:stretch/>
        </p:blipFill>
        <p:spPr>
          <a:xfrm rot="-5400000">
            <a:off x="-1553223" y="3163677"/>
            <a:ext cx="530600" cy="530600"/>
          </a:xfrm>
          <a:prstGeom prst="rect">
            <a:avLst/>
          </a:prstGeom>
          <a:noFill/>
          <a:ln>
            <a:noFill/>
          </a:ln>
        </p:spPr>
      </p:pic>
      <p:pic>
        <p:nvPicPr>
          <p:cNvPr id="480" name="Google Shape;480;p7"/>
          <p:cNvPicPr preferRelativeResize="0"/>
          <p:nvPr/>
        </p:nvPicPr>
        <p:blipFill rotWithShape="1">
          <a:blip r:embed="rId3">
            <a:alphaModFix/>
          </a:blip>
          <a:srcRect b="0" l="0" r="0" t="0"/>
          <a:stretch/>
        </p:blipFill>
        <p:spPr>
          <a:xfrm rot="-5400000">
            <a:off x="-2254065" y="3163677"/>
            <a:ext cx="530600" cy="530600"/>
          </a:xfrm>
          <a:prstGeom prst="rect">
            <a:avLst/>
          </a:prstGeom>
          <a:noFill/>
          <a:ln>
            <a:noFill/>
          </a:ln>
        </p:spPr>
      </p:pic>
      <p:grpSp>
        <p:nvGrpSpPr>
          <p:cNvPr id="481" name="Google Shape;481;p7"/>
          <p:cNvGrpSpPr/>
          <p:nvPr/>
        </p:nvGrpSpPr>
        <p:grpSpPr>
          <a:xfrm>
            <a:off x="-12043819" y="-839"/>
            <a:ext cx="12192000" cy="6857999"/>
            <a:chOff x="-8778960" y="1501"/>
            <a:chExt cx="12192000" cy="6858000"/>
          </a:xfrm>
        </p:grpSpPr>
        <p:grpSp>
          <p:nvGrpSpPr>
            <p:cNvPr id="482" name="Google Shape;482;p7"/>
            <p:cNvGrpSpPr/>
            <p:nvPr/>
          </p:nvGrpSpPr>
          <p:grpSpPr>
            <a:xfrm>
              <a:off x="-8778960" y="1501"/>
              <a:ext cx="12192000" cy="6858000"/>
              <a:chOff x="-6809096" y="-124"/>
              <a:chExt cx="12192000" cy="6858000"/>
            </a:xfrm>
          </p:grpSpPr>
          <p:sp>
            <p:nvSpPr>
              <p:cNvPr id="483" name="Google Shape;483;p7"/>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484" name="Google Shape;484;p7"/>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85" name="Google Shape;485;p7"/>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486" name="Google Shape;486;p7"/>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grpSp>
        <p:nvGrpSpPr>
          <p:cNvPr id="487" name="Google Shape;487;p7"/>
          <p:cNvGrpSpPr/>
          <p:nvPr/>
        </p:nvGrpSpPr>
        <p:grpSpPr>
          <a:xfrm>
            <a:off x="-12570482" y="1"/>
            <a:ext cx="12192000" cy="6857999"/>
            <a:chOff x="-8778960" y="1501"/>
            <a:chExt cx="12192000" cy="6858000"/>
          </a:xfrm>
        </p:grpSpPr>
        <p:grpSp>
          <p:nvGrpSpPr>
            <p:cNvPr id="488" name="Google Shape;488;p7"/>
            <p:cNvGrpSpPr/>
            <p:nvPr/>
          </p:nvGrpSpPr>
          <p:grpSpPr>
            <a:xfrm>
              <a:off x="-8778960" y="1501"/>
              <a:ext cx="12192000" cy="6858000"/>
              <a:chOff x="-6809096" y="-124"/>
              <a:chExt cx="12192000" cy="6858000"/>
            </a:xfrm>
          </p:grpSpPr>
          <p:sp>
            <p:nvSpPr>
              <p:cNvPr id="489" name="Google Shape;489;p7"/>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490" name="Google Shape;490;p7"/>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91" name="Google Shape;491;p7"/>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492" name="Google Shape;492;p7"/>
            <p:cNvSpPr txBox="1"/>
            <p:nvPr/>
          </p:nvSpPr>
          <p:spPr>
            <a:xfrm rot="-5400000">
              <a:off x="997887" y="2418844"/>
              <a:ext cx="4319901"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493" name="Google Shape;493;p7"/>
          <p:cNvGrpSpPr/>
          <p:nvPr/>
        </p:nvGrpSpPr>
        <p:grpSpPr>
          <a:xfrm>
            <a:off x="-13097145" y="-839"/>
            <a:ext cx="12192000" cy="6857999"/>
            <a:chOff x="-8778960" y="1501"/>
            <a:chExt cx="12192000" cy="6858000"/>
          </a:xfrm>
        </p:grpSpPr>
        <p:grpSp>
          <p:nvGrpSpPr>
            <p:cNvPr id="494" name="Google Shape;494;p7"/>
            <p:cNvGrpSpPr/>
            <p:nvPr/>
          </p:nvGrpSpPr>
          <p:grpSpPr>
            <a:xfrm>
              <a:off x="-8778960" y="1501"/>
              <a:ext cx="12192000" cy="6858000"/>
              <a:chOff x="-6809096" y="-124"/>
              <a:chExt cx="12192000" cy="6858000"/>
            </a:xfrm>
          </p:grpSpPr>
          <p:sp>
            <p:nvSpPr>
              <p:cNvPr id="495" name="Google Shape;495;p7"/>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496" name="Google Shape;496;p7"/>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97" name="Google Shape;497;p7"/>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498" name="Google Shape;498;p7"/>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499" name="Google Shape;499;p7"/>
          <p:cNvGrpSpPr/>
          <p:nvPr/>
        </p:nvGrpSpPr>
        <p:grpSpPr>
          <a:xfrm>
            <a:off x="-13627795" y="-839"/>
            <a:ext cx="12232112" cy="6857999"/>
            <a:chOff x="-8778960" y="1501"/>
            <a:chExt cx="12232112" cy="6858000"/>
          </a:xfrm>
        </p:grpSpPr>
        <p:grpSp>
          <p:nvGrpSpPr>
            <p:cNvPr id="500" name="Google Shape;500;p7"/>
            <p:cNvGrpSpPr/>
            <p:nvPr/>
          </p:nvGrpSpPr>
          <p:grpSpPr>
            <a:xfrm>
              <a:off x="-8778960" y="1501"/>
              <a:ext cx="12192000" cy="6858000"/>
              <a:chOff x="-6809096" y="-124"/>
              <a:chExt cx="12192000" cy="6858000"/>
            </a:xfrm>
          </p:grpSpPr>
          <p:sp>
            <p:nvSpPr>
              <p:cNvPr id="501" name="Google Shape;501;p7"/>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502" name="Google Shape;502;p7"/>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03" name="Google Shape;503;p7"/>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504" name="Google Shape;504;p7"/>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505" name="Google Shape;505;p7"/>
          <p:cNvSpPr/>
          <p:nvPr/>
        </p:nvSpPr>
        <p:spPr>
          <a:xfrm>
            <a:off x="4992475" y="6785877"/>
            <a:ext cx="4572208"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rgbClr val="EE9D32"/>
                </a:solidFill>
                <a:latin typeface="Calibri"/>
                <a:ea typeface="Calibri"/>
                <a:cs typeface="Calibri"/>
                <a:sym typeface="Calibri"/>
              </a:rPr>
              <a:t>Dataset Info</a:t>
            </a:r>
            <a:endParaRPr sz="2800">
              <a:solidFill>
                <a:srgbClr val="A5A5A5"/>
              </a:solidFill>
              <a:latin typeface="Calibri"/>
              <a:ea typeface="Calibri"/>
              <a:cs typeface="Calibri"/>
              <a:sym typeface="Calibri"/>
            </a:endParaRPr>
          </a:p>
        </p:txBody>
      </p:sp>
      <p:cxnSp>
        <p:nvCxnSpPr>
          <p:cNvPr id="506" name="Google Shape;506;p7"/>
          <p:cNvCxnSpPr/>
          <p:nvPr/>
        </p:nvCxnSpPr>
        <p:spPr>
          <a:xfrm flipH="1" rot="10800000">
            <a:off x="4288907" y="7369101"/>
            <a:ext cx="5275776" cy="1304"/>
          </a:xfrm>
          <a:prstGeom prst="straightConnector1">
            <a:avLst/>
          </a:prstGeom>
          <a:noFill/>
          <a:ln cap="flat" cmpd="sng" w="38100">
            <a:solidFill>
              <a:srgbClr val="182E4E"/>
            </a:solidFill>
            <a:prstDash val="solid"/>
            <a:miter lim="800000"/>
            <a:headEnd len="sm" w="sm" type="none"/>
            <a:tailEnd len="sm" w="sm" type="none"/>
          </a:ln>
        </p:spPr>
      </p:cxnSp>
      <p:sp>
        <p:nvSpPr>
          <p:cNvPr id="507" name="Google Shape;507;p7"/>
          <p:cNvSpPr txBox="1"/>
          <p:nvPr/>
        </p:nvSpPr>
        <p:spPr>
          <a:xfrm>
            <a:off x="4243811" y="7581951"/>
            <a:ext cx="5320872" cy="267765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Twentieth Century"/>
                <a:ea typeface="Twentieth Century"/>
                <a:cs typeface="Twentieth Century"/>
                <a:sym typeface="Twentieth Century"/>
              </a:rPr>
              <a:t>Terdapat </a:t>
            </a:r>
            <a:r>
              <a:rPr b="1" lang="en-US" sz="2400">
                <a:solidFill>
                  <a:schemeClr val="dk1"/>
                </a:solidFill>
                <a:latin typeface="Twentieth Century"/>
                <a:ea typeface="Twentieth Century"/>
                <a:cs typeface="Twentieth Century"/>
                <a:sym typeface="Twentieth Century"/>
              </a:rPr>
              <a:t>45211 baris </a:t>
            </a:r>
            <a:r>
              <a:rPr lang="en-US" sz="2400">
                <a:solidFill>
                  <a:schemeClr val="dk1"/>
                </a:solidFill>
                <a:latin typeface="Twentieth Century"/>
                <a:ea typeface="Twentieth Century"/>
                <a:cs typeface="Twentieth Century"/>
                <a:sym typeface="Twentieth Century"/>
              </a:rPr>
              <a:t>dan </a:t>
            </a:r>
            <a:r>
              <a:rPr b="1" lang="en-US" sz="2400">
                <a:solidFill>
                  <a:schemeClr val="dk1"/>
                </a:solidFill>
                <a:latin typeface="Twentieth Century"/>
                <a:ea typeface="Twentieth Century"/>
                <a:cs typeface="Twentieth Century"/>
                <a:sym typeface="Twentieth Century"/>
              </a:rPr>
              <a:t>17 kolom</a:t>
            </a:r>
            <a:endParaRPr/>
          </a:p>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Twentieth Century"/>
                <a:ea typeface="Twentieth Century"/>
                <a:cs typeface="Twentieth Century"/>
                <a:sym typeface="Twentieth Century"/>
              </a:rPr>
              <a:t>‘y’</a:t>
            </a:r>
            <a:r>
              <a:rPr lang="en-US" sz="2400">
                <a:solidFill>
                  <a:schemeClr val="dk1"/>
                </a:solidFill>
                <a:latin typeface="Twentieth Century"/>
                <a:ea typeface="Twentieth Century"/>
                <a:cs typeface="Twentieth Century"/>
                <a:sym typeface="Twentieth Century"/>
              </a:rPr>
              <a:t> merupakan </a:t>
            </a:r>
            <a:r>
              <a:rPr b="1" lang="en-US" sz="2400">
                <a:solidFill>
                  <a:schemeClr val="dk1"/>
                </a:solidFill>
                <a:latin typeface="Twentieth Century"/>
                <a:ea typeface="Twentieth Century"/>
                <a:cs typeface="Twentieth Century"/>
                <a:sym typeface="Twentieth Century"/>
              </a:rPr>
              <a:t>feature target </a:t>
            </a:r>
            <a:r>
              <a:rPr lang="en-US" sz="2400">
                <a:solidFill>
                  <a:schemeClr val="dk1"/>
                </a:solidFill>
                <a:latin typeface="Twentieth Century"/>
                <a:ea typeface="Twentieth Century"/>
                <a:cs typeface="Twentieth Century"/>
                <a:sym typeface="Twentieth Century"/>
              </a:rPr>
              <a:t>dengan value yes/no (ket. customer subscribe deposito berjangka)</a:t>
            </a:r>
            <a:endParaRPr b="1" sz="2400">
              <a:solidFill>
                <a:schemeClr val="dk1"/>
              </a:solidFill>
              <a:latin typeface="Twentieth Century"/>
              <a:ea typeface="Twentieth Century"/>
              <a:cs typeface="Twentieth Century"/>
              <a:sym typeface="Twentieth Century"/>
            </a:endParaRPr>
          </a:p>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Twentieth Century"/>
                <a:ea typeface="Twentieth Century"/>
                <a:cs typeface="Twentieth Century"/>
                <a:sym typeface="Twentieth Century"/>
              </a:rPr>
              <a:t>Tidak ada missing values </a:t>
            </a:r>
            <a:r>
              <a:rPr lang="en-US" sz="2400">
                <a:solidFill>
                  <a:schemeClr val="dk1"/>
                </a:solidFill>
                <a:latin typeface="Twentieth Century"/>
                <a:ea typeface="Twentieth Century"/>
                <a:cs typeface="Twentieth Century"/>
                <a:sym typeface="Twentieth Century"/>
              </a:rPr>
              <a:t>maupun </a:t>
            </a:r>
            <a:r>
              <a:rPr b="1" lang="en-US" sz="2400">
                <a:solidFill>
                  <a:schemeClr val="dk1"/>
                </a:solidFill>
                <a:latin typeface="Twentieth Century"/>
                <a:ea typeface="Twentieth Century"/>
                <a:cs typeface="Twentieth Century"/>
                <a:sym typeface="Twentieth Century"/>
              </a:rPr>
              <a:t>data duplikat</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Twentieth Century"/>
              <a:ea typeface="Twentieth Century"/>
              <a:cs typeface="Twentieth Century"/>
              <a:sym typeface="Twentieth Century"/>
            </a:endParaRPr>
          </a:p>
        </p:txBody>
      </p:sp>
      <p:cxnSp>
        <p:nvCxnSpPr>
          <p:cNvPr id="508" name="Google Shape;508;p7"/>
          <p:cNvCxnSpPr/>
          <p:nvPr/>
        </p:nvCxnSpPr>
        <p:spPr>
          <a:xfrm flipH="1" rot="10800000">
            <a:off x="3778537" y="7369101"/>
            <a:ext cx="500339" cy="1336174"/>
          </a:xfrm>
          <a:prstGeom prst="straightConnector1">
            <a:avLst/>
          </a:prstGeom>
          <a:noFill/>
          <a:ln cap="flat" cmpd="sng" w="38100">
            <a:solidFill>
              <a:srgbClr val="182E4E"/>
            </a:solidFill>
            <a:prstDash val="solid"/>
            <a:miter lim="800000"/>
            <a:headEnd len="sm" w="sm" type="none"/>
            <a:tailEnd len="sm" w="sm" type="none"/>
          </a:ln>
        </p:spPr>
      </p:cxnSp>
      <p:sp>
        <p:nvSpPr>
          <p:cNvPr id="509" name="Google Shape;509;p7"/>
          <p:cNvSpPr/>
          <p:nvPr/>
        </p:nvSpPr>
        <p:spPr>
          <a:xfrm>
            <a:off x="3486382" y="8607323"/>
            <a:ext cx="324239" cy="324239"/>
          </a:xfrm>
          <a:prstGeom prst="ellipse">
            <a:avLst/>
          </a:prstGeom>
          <a:solidFill>
            <a:srgbClr val="20414C"/>
          </a:solidFill>
          <a:ln cap="flat" cmpd="sng" w="12700">
            <a:solidFill>
              <a:srgbClr val="2041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grpSp>
        <p:nvGrpSpPr>
          <p:cNvPr id="514" name="Google Shape;514;p8"/>
          <p:cNvGrpSpPr/>
          <p:nvPr/>
        </p:nvGrpSpPr>
        <p:grpSpPr>
          <a:xfrm>
            <a:off x="0" y="1"/>
            <a:ext cx="12192000" cy="6857999"/>
            <a:chOff x="-8778960" y="1501"/>
            <a:chExt cx="12192000" cy="6858000"/>
          </a:xfrm>
        </p:grpSpPr>
        <p:grpSp>
          <p:nvGrpSpPr>
            <p:cNvPr id="515" name="Google Shape;515;p8"/>
            <p:cNvGrpSpPr/>
            <p:nvPr/>
          </p:nvGrpSpPr>
          <p:grpSpPr>
            <a:xfrm>
              <a:off x="-8778960" y="1501"/>
              <a:ext cx="12192000" cy="6858000"/>
              <a:chOff x="-6809096" y="-124"/>
              <a:chExt cx="12192000" cy="6858000"/>
            </a:xfrm>
          </p:grpSpPr>
          <p:sp>
            <p:nvSpPr>
              <p:cNvPr id="516" name="Google Shape;516;p8"/>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517" name="Google Shape;517;p8"/>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18" name="Google Shape;518;p8"/>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519" name="Google Shape;519;p8"/>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pic>
        <p:nvPicPr>
          <p:cNvPr id="520" name="Google Shape;520;p8"/>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521" name="Google Shape;521;p8"/>
          <p:cNvPicPr preferRelativeResize="0"/>
          <p:nvPr/>
        </p:nvPicPr>
        <p:blipFill rotWithShape="1">
          <a:blip r:embed="rId3">
            <a:alphaModFix/>
          </a:blip>
          <a:srcRect b="0" l="0" r="0" t="0"/>
          <a:stretch/>
        </p:blipFill>
        <p:spPr>
          <a:xfrm rot="-5400000">
            <a:off x="-1222354" y="3163677"/>
            <a:ext cx="530600" cy="530600"/>
          </a:xfrm>
          <a:prstGeom prst="rect">
            <a:avLst/>
          </a:prstGeom>
          <a:noFill/>
          <a:ln>
            <a:noFill/>
          </a:ln>
        </p:spPr>
      </p:pic>
      <p:sp>
        <p:nvSpPr>
          <p:cNvPr id="522" name="Google Shape;522;p8"/>
          <p:cNvSpPr/>
          <p:nvPr/>
        </p:nvSpPr>
        <p:spPr>
          <a:xfrm>
            <a:off x="4992475" y="1844910"/>
            <a:ext cx="4572208"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rgbClr val="EE9D32"/>
                </a:solidFill>
                <a:latin typeface="Calibri"/>
                <a:ea typeface="Calibri"/>
                <a:cs typeface="Calibri"/>
                <a:sym typeface="Calibri"/>
              </a:rPr>
              <a:t>Dataset Info</a:t>
            </a:r>
            <a:endParaRPr sz="2800">
              <a:solidFill>
                <a:srgbClr val="A5A5A5"/>
              </a:solidFill>
              <a:latin typeface="Calibri"/>
              <a:ea typeface="Calibri"/>
              <a:cs typeface="Calibri"/>
              <a:sym typeface="Calibri"/>
            </a:endParaRPr>
          </a:p>
        </p:txBody>
      </p:sp>
      <p:sp>
        <p:nvSpPr>
          <p:cNvPr id="523" name="Google Shape;523;p8"/>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524" name="Google Shape;524;p8"/>
          <p:cNvSpPr/>
          <p:nvPr/>
        </p:nvSpPr>
        <p:spPr>
          <a:xfrm>
            <a:off x="6240262" y="1783602"/>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sp>
        <p:nvSpPr>
          <p:cNvPr id="525" name="Google Shape;525;p8"/>
          <p:cNvSpPr/>
          <p:nvPr/>
        </p:nvSpPr>
        <p:spPr>
          <a:xfrm>
            <a:off x="884031" y="304801"/>
            <a:ext cx="2513423" cy="6552360"/>
          </a:xfrm>
          <a:prstGeom prst="round2SameRect">
            <a:avLst>
              <a:gd fmla="val 12063" name="adj1"/>
              <a:gd fmla="val 0" name="adj2"/>
            </a:avLst>
          </a:pr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u="sng">
              <a:solidFill>
                <a:schemeClr val="lt1"/>
              </a:solidFill>
              <a:latin typeface="Calibri"/>
              <a:ea typeface="Calibri"/>
              <a:cs typeface="Calibri"/>
              <a:sym typeface="Calibri"/>
            </a:endParaRPr>
          </a:p>
        </p:txBody>
      </p:sp>
      <p:cxnSp>
        <p:nvCxnSpPr>
          <p:cNvPr id="526" name="Google Shape;526;p8"/>
          <p:cNvCxnSpPr/>
          <p:nvPr/>
        </p:nvCxnSpPr>
        <p:spPr>
          <a:xfrm flipH="1" rot="10800000">
            <a:off x="4288907" y="2428134"/>
            <a:ext cx="5275776" cy="1304"/>
          </a:xfrm>
          <a:prstGeom prst="straightConnector1">
            <a:avLst/>
          </a:prstGeom>
          <a:noFill/>
          <a:ln cap="flat" cmpd="sng" w="38100">
            <a:solidFill>
              <a:srgbClr val="182E4E"/>
            </a:solidFill>
            <a:prstDash val="solid"/>
            <a:miter lim="800000"/>
            <a:headEnd len="sm" w="sm" type="none"/>
            <a:tailEnd len="sm" w="sm" type="none"/>
          </a:ln>
        </p:spPr>
      </p:cxnSp>
      <p:sp>
        <p:nvSpPr>
          <p:cNvPr id="527" name="Google Shape;527;p8"/>
          <p:cNvSpPr txBox="1"/>
          <p:nvPr/>
        </p:nvSpPr>
        <p:spPr>
          <a:xfrm>
            <a:off x="4243811" y="2640984"/>
            <a:ext cx="5320872" cy="34163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Twentieth Century"/>
                <a:ea typeface="Twentieth Century"/>
                <a:cs typeface="Twentieth Century"/>
                <a:sym typeface="Twentieth Century"/>
              </a:rPr>
              <a:t>Terdapat </a:t>
            </a:r>
            <a:r>
              <a:rPr b="1" lang="en-US" sz="2400">
                <a:solidFill>
                  <a:schemeClr val="dk1"/>
                </a:solidFill>
                <a:latin typeface="Twentieth Century"/>
                <a:ea typeface="Twentieth Century"/>
                <a:cs typeface="Twentieth Century"/>
                <a:sym typeface="Twentieth Century"/>
              </a:rPr>
              <a:t>45211 baris </a:t>
            </a:r>
            <a:r>
              <a:rPr lang="en-US" sz="2400">
                <a:solidFill>
                  <a:schemeClr val="dk1"/>
                </a:solidFill>
                <a:latin typeface="Twentieth Century"/>
                <a:ea typeface="Twentieth Century"/>
                <a:cs typeface="Twentieth Century"/>
                <a:sym typeface="Twentieth Century"/>
              </a:rPr>
              <a:t>dan </a:t>
            </a:r>
            <a:r>
              <a:rPr b="1" lang="en-US" sz="2400">
                <a:solidFill>
                  <a:schemeClr val="dk1"/>
                </a:solidFill>
                <a:latin typeface="Twentieth Century"/>
                <a:ea typeface="Twentieth Century"/>
                <a:cs typeface="Twentieth Century"/>
                <a:sym typeface="Twentieth Century"/>
              </a:rPr>
              <a:t>17 kolom</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Twentieth Century"/>
                <a:ea typeface="Twentieth Century"/>
                <a:cs typeface="Twentieth Century"/>
                <a:sym typeface="Twentieth Century"/>
              </a:rPr>
              <a:t>Terdapat 10 feature numerical dan 7 feature categorical</a:t>
            </a:r>
            <a:endParaRPr/>
          </a:p>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Twentieth Century"/>
                <a:ea typeface="Twentieth Century"/>
                <a:cs typeface="Twentieth Century"/>
                <a:sym typeface="Twentieth Century"/>
              </a:rPr>
              <a:t>‘y’</a:t>
            </a:r>
            <a:r>
              <a:rPr lang="en-US" sz="2400">
                <a:solidFill>
                  <a:schemeClr val="dk1"/>
                </a:solidFill>
                <a:latin typeface="Twentieth Century"/>
                <a:ea typeface="Twentieth Century"/>
                <a:cs typeface="Twentieth Century"/>
                <a:sym typeface="Twentieth Century"/>
              </a:rPr>
              <a:t> merupakan </a:t>
            </a:r>
            <a:r>
              <a:rPr b="1" lang="en-US" sz="2400">
                <a:solidFill>
                  <a:schemeClr val="dk1"/>
                </a:solidFill>
                <a:latin typeface="Twentieth Century"/>
                <a:ea typeface="Twentieth Century"/>
                <a:cs typeface="Twentieth Century"/>
                <a:sym typeface="Twentieth Century"/>
              </a:rPr>
              <a:t>feature target </a:t>
            </a:r>
            <a:r>
              <a:rPr lang="en-US" sz="2400">
                <a:solidFill>
                  <a:schemeClr val="dk1"/>
                </a:solidFill>
                <a:latin typeface="Twentieth Century"/>
                <a:ea typeface="Twentieth Century"/>
                <a:cs typeface="Twentieth Century"/>
                <a:sym typeface="Twentieth Century"/>
              </a:rPr>
              <a:t>dengan value yes/no (ket. customer subscribe deposito berjangka)</a:t>
            </a:r>
            <a:endParaRPr b="1" sz="2400">
              <a:solidFill>
                <a:schemeClr val="dk1"/>
              </a:solidFill>
              <a:latin typeface="Twentieth Century"/>
              <a:ea typeface="Twentieth Century"/>
              <a:cs typeface="Twentieth Century"/>
              <a:sym typeface="Twentieth Century"/>
            </a:endParaRPr>
          </a:p>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Twentieth Century"/>
                <a:ea typeface="Twentieth Century"/>
                <a:cs typeface="Twentieth Century"/>
                <a:sym typeface="Twentieth Century"/>
              </a:rPr>
              <a:t>Tidak ada missing values </a:t>
            </a:r>
            <a:r>
              <a:rPr lang="en-US" sz="2400">
                <a:solidFill>
                  <a:schemeClr val="dk1"/>
                </a:solidFill>
                <a:latin typeface="Twentieth Century"/>
                <a:ea typeface="Twentieth Century"/>
                <a:cs typeface="Twentieth Century"/>
                <a:sym typeface="Twentieth Century"/>
              </a:rPr>
              <a:t>maupun </a:t>
            </a:r>
            <a:r>
              <a:rPr b="1" lang="en-US" sz="2400">
                <a:solidFill>
                  <a:schemeClr val="dk1"/>
                </a:solidFill>
                <a:latin typeface="Twentieth Century"/>
                <a:ea typeface="Twentieth Century"/>
                <a:cs typeface="Twentieth Century"/>
                <a:sym typeface="Twentieth Century"/>
              </a:rPr>
              <a:t>data duplikat</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Twentieth Century"/>
              <a:ea typeface="Twentieth Century"/>
              <a:cs typeface="Twentieth Century"/>
              <a:sym typeface="Twentieth Century"/>
            </a:endParaRPr>
          </a:p>
        </p:txBody>
      </p:sp>
      <p:pic>
        <p:nvPicPr>
          <p:cNvPr id="528" name="Google Shape;528;p8"/>
          <p:cNvPicPr preferRelativeResize="0"/>
          <p:nvPr/>
        </p:nvPicPr>
        <p:blipFill rotWithShape="1">
          <a:blip r:embed="rId3">
            <a:alphaModFix/>
          </a:blip>
          <a:srcRect b="0" l="0" r="0" t="0"/>
          <a:stretch/>
        </p:blipFill>
        <p:spPr>
          <a:xfrm rot="-5400000">
            <a:off x="-1215726" y="3163676"/>
            <a:ext cx="530600" cy="530600"/>
          </a:xfrm>
          <a:prstGeom prst="rect">
            <a:avLst/>
          </a:prstGeom>
          <a:noFill/>
          <a:ln>
            <a:noFill/>
          </a:ln>
        </p:spPr>
      </p:pic>
      <p:pic>
        <p:nvPicPr>
          <p:cNvPr id="529" name="Google Shape;529;p8"/>
          <p:cNvPicPr preferRelativeResize="0"/>
          <p:nvPr/>
        </p:nvPicPr>
        <p:blipFill rotWithShape="1">
          <a:blip r:embed="rId3">
            <a:alphaModFix/>
          </a:blip>
          <a:srcRect b="0" l="0" r="0" t="0"/>
          <a:stretch/>
        </p:blipFill>
        <p:spPr>
          <a:xfrm rot="-5400000">
            <a:off x="-1719656" y="3163677"/>
            <a:ext cx="530600" cy="530600"/>
          </a:xfrm>
          <a:prstGeom prst="rect">
            <a:avLst/>
          </a:prstGeom>
          <a:noFill/>
          <a:ln>
            <a:noFill/>
          </a:ln>
        </p:spPr>
      </p:pic>
      <p:pic>
        <p:nvPicPr>
          <p:cNvPr id="530" name="Google Shape;530;p8"/>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531" name="Google Shape;531;p8"/>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532" name="Google Shape;532;p8"/>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533" name="Google Shape;533;p8"/>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534" name="Google Shape;534;p8"/>
          <p:cNvPicPr preferRelativeResize="0"/>
          <p:nvPr/>
        </p:nvPicPr>
        <p:blipFill rotWithShape="1">
          <a:blip r:embed="rId3">
            <a:alphaModFix/>
          </a:blip>
          <a:srcRect b="0" l="0" r="0" t="0"/>
          <a:stretch/>
        </p:blipFill>
        <p:spPr>
          <a:xfrm rot="-5400000">
            <a:off x="-1179251" y="3163677"/>
            <a:ext cx="530600" cy="530600"/>
          </a:xfrm>
          <a:prstGeom prst="rect">
            <a:avLst/>
          </a:prstGeom>
          <a:noFill/>
          <a:ln>
            <a:noFill/>
          </a:ln>
        </p:spPr>
      </p:pic>
      <p:pic>
        <p:nvPicPr>
          <p:cNvPr id="535" name="Google Shape;535;p8"/>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536" name="Google Shape;536;p8"/>
          <p:cNvPicPr preferRelativeResize="0"/>
          <p:nvPr/>
        </p:nvPicPr>
        <p:blipFill rotWithShape="1">
          <a:blip r:embed="rId3">
            <a:alphaModFix/>
          </a:blip>
          <a:srcRect b="0" l="0" r="0" t="0"/>
          <a:stretch/>
        </p:blipFill>
        <p:spPr>
          <a:xfrm rot="-5400000">
            <a:off x="-1039879" y="3163677"/>
            <a:ext cx="530600" cy="530600"/>
          </a:xfrm>
          <a:prstGeom prst="rect">
            <a:avLst/>
          </a:prstGeom>
          <a:noFill/>
          <a:ln>
            <a:noFill/>
          </a:ln>
        </p:spPr>
      </p:pic>
      <p:pic>
        <p:nvPicPr>
          <p:cNvPr id="537" name="Google Shape;537;p8"/>
          <p:cNvPicPr preferRelativeResize="0"/>
          <p:nvPr/>
        </p:nvPicPr>
        <p:blipFill rotWithShape="1">
          <a:blip r:embed="rId3">
            <a:alphaModFix/>
          </a:blip>
          <a:srcRect b="0" l="0" r="0" t="0"/>
          <a:stretch/>
        </p:blipFill>
        <p:spPr>
          <a:xfrm rot="-5400000">
            <a:off x="-1740721" y="3163677"/>
            <a:ext cx="530600" cy="530600"/>
          </a:xfrm>
          <a:prstGeom prst="rect">
            <a:avLst/>
          </a:prstGeom>
          <a:noFill/>
          <a:ln>
            <a:noFill/>
          </a:ln>
        </p:spPr>
      </p:pic>
      <p:grpSp>
        <p:nvGrpSpPr>
          <p:cNvPr id="538" name="Google Shape;538;p8"/>
          <p:cNvGrpSpPr/>
          <p:nvPr/>
        </p:nvGrpSpPr>
        <p:grpSpPr>
          <a:xfrm>
            <a:off x="-12057138" y="1"/>
            <a:ext cx="12192000" cy="6857999"/>
            <a:chOff x="-8778960" y="1501"/>
            <a:chExt cx="12192000" cy="6858000"/>
          </a:xfrm>
        </p:grpSpPr>
        <p:grpSp>
          <p:nvGrpSpPr>
            <p:cNvPr id="539" name="Google Shape;539;p8"/>
            <p:cNvGrpSpPr/>
            <p:nvPr/>
          </p:nvGrpSpPr>
          <p:grpSpPr>
            <a:xfrm>
              <a:off x="-8778960" y="1501"/>
              <a:ext cx="12192000" cy="6858000"/>
              <a:chOff x="-6809096" y="-124"/>
              <a:chExt cx="12192000" cy="6858000"/>
            </a:xfrm>
          </p:grpSpPr>
          <p:sp>
            <p:nvSpPr>
              <p:cNvPr id="540" name="Google Shape;540;p8"/>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541" name="Google Shape;541;p8"/>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42" name="Google Shape;542;p8"/>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543" name="Google Shape;543;p8"/>
            <p:cNvSpPr txBox="1"/>
            <p:nvPr/>
          </p:nvSpPr>
          <p:spPr>
            <a:xfrm rot="-5400000">
              <a:off x="1104623" y="2298302"/>
              <a:ext cx="4094030" cy="4884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544" name="Google Shape;544;p8"/>
          <p:cNvGrpSpPr/>
          <p:nvPr/>
        </p:nvGrpSpPr>
        <p:grpSpPr>
          <a:xfrm>
            <a:off x="-12583801" y="-839"/>
            <a:ext cx="12192000" cy="6857999"/>
            <a:chOff x="-8778960" y="1501"/>
            <a:chExt cx="12192000" cy="6858000"/>
          </a:xfrm>
        </p:grpSpPr>
        <p:grpSp>
          <p:nvGrpSpPr>
            <p:cNvPr id="545" name="Google Shape;545;p8"/>
            <p:cNvGrpSpPr/>
            <p:nvPr/>
          </p:nvGrpSpPr>
          <p:grpSpPr>
            <a:xfrm>
              <a:off x="-8778960" y="1501"/>
              <a:ext cx="12192000" cy="6858000"/>
              <a:chOff x="-6809096" y="-124"/>
              <a:chExt cx="12192000" cy="6858000"/>
            </a:xfrm>
          </p:grpSpPr>
          <p:sp>
            <p:nvSpPr>
              <p:cNvPr id="546" name="Google Shape;546;p8"/>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547" name="Google Shape;547;p8"/>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48" name="Google Shape;548;p8"/>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549" name="Google Shape;549;p8"/>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550" name="Google Shape;550;p8"/>
          <p:cNvGrpSpPr/>
          <p:nvPr/>
        </p:nvGrpSpPr>
        <p:grpSpPr>
          <a:xfrm>
            <a:off x="-13114451" y="-839"/>
            <a:ext cx="12232112" cy="6857999"/>
            <a:chOff x="-8778960" y="1501"/>
            <a:chExt cx="12232112" cy="6858000"/>
          </a:xfrm>
        </p:grpSpPr>
        <p:grpSp>
          <p:nvGrpSpPr>
            <p:cNvPr id="551" name="Google Shape;551;p8"/>
            <p:cNvGrpSpPr/>
            <p:nvPr/>
          </p:nvGrpSpPr>
          <p:grpSpPr>
            <a:xfrm>
              <a:off x="-8778960" y="1501"/>
              <a:ext cx="12192000" cy="6858000"/>
              <a:chOff x="-6809096" y="-124"/>
              <a:chExt cx="12192000" cy="6858000"/>
            </a:xfrm>
          </p:grpSpPr>
          <p:sp>
            <p:nvSpPr>
              <p:cNvPr id="552" name="Google Shape;552;p8"/>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553" name="Google Shape;553;p8"/>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54" name="Google Shape;554;p8"/>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555" name="Google Shape;555;p8"/>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556" name="Google Shape;556;p8"/>
          <p:cNvSpPr/>
          <p:nvPr/>
        </p:nvSpPr>
        <p:spPr>
          <a:xfrm>
            <a:off x="1288637" y="494014"/>
            <a:ext cx="2635515" cy="6363986"/>
          </a:xfrm>
          <a:prstGeom prst="round2SameRect">
            <a:avLst>
              <a:gd fmla="val 12063"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u="sng">
              <a:solidFill>
                <a:schemeClr val="lt1"/>
              </a:solidFill>
              <a:latin typeface="Calibri"/>
              <a:ea typeface="Calibri"/>
              <a:cs typeface="Calibri"/>
              <a:sym typeface="Calibri"/>
            </a:endParaRPr>
          </a:p>
        </p:txBody>
      </p:sp>
      <p:sp>
        <p:nvSpPr>
          <p:cNvPr id="557" name="Google Shape;557;p8"/>
          <p:cNvSpPr txBox="1"/>
          <p:nvPr/>
        </p:nvSpPr>
        <p:spPr>
          <a:xfrm>
            <a:off x="1410729" y="705444"/>
            <a:ext cx="2625595" cy="5847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2"/>
                </a:solidFill>
                <a:latin typeface="Arial"/>
                <a:ea typeface="Arial"/>
                <a:cs typeface="Arial"/>
                <a:sym typeface="Arial"/>
              </a:rPr>
              <a:t>Age</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Job</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Marital</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Education</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Default</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Balance</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Housing</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Loan</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Contact</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Day</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Month</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Duration</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Campaign</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Pdays</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Previous</a:t>
            </a:r>
            <a:endParaRPr/>
          </a:p>
          <a:p>
            <a:pPr indent="0" lvl="0" marL="0" marR="0" rtl="0" algn="l">
              <a:spcBef>
                <a:spcPts val="0"/>
              </a:spcBef>
              <a:spcAft>
                <a:spcPts val="0"/>
              </a:spcAft>
              <a:buNone/>
            </a:pPr>
            <a:r>
              <a:rPr lang="en-US" sz="2200">
                <a:solidFill>
                  <a:schemeClr val="dk2"/>
                </a:solidFill>
                <a:latin typeface="Arial"/>
                <a:ea typeface="Arial"/>
                <a:cs typeface="Arial"/>
                <a:sym typeface="Arial"/>
              </a:rPr>
              <a:t>Poutcome</a:t>
            </a:r>
            <a:endParaRPr/>
          </a:p>
          <a:p>
            <a:pPr indent="0" lvl="0" marL="0" marR="0" rtl="0" algn="l">
              <a:spcBef>
                <a:spcPts val="0"/>
              </a:spcBef>
              <a:spcAft>
                <a:spcPts val="0"/>
              </a:spcAft>
              <a:buNone/>
            </a:pPr>
            <a:r>
              <a:rPr b="1" lang="en-US" sz="2200">
                <a:solidFill>
                  <a:srgbClr val="C00000"/>
                </a:solidFill>
                <a:latin typeface="Arial"/>
                <a:ea typeface="Arial"/>
                <a:cs typeface="Arial"/>
                <a:sym typeface="Arial"/>
              </a:rPr>
              <a:t> y (target)</a:t>
            </a:r>
            <a:endParaRPr/>
          </a:p>
        </p:txBody>
      </p:sp>
      <p:cxnSp>
        <p:nvCxnSpPr>
          <p:cNvPr id="558" name="Google Shape;558;p8"/>
          <p:cNvCxnSpPr/>
          <p:nvPr/>
        </p:nvCxnSpPr>
        <p:spPr>
          <a:xfrm flipH="1" rot="10800000">
            <a:off x="3778537" y="2428134"/>
            <a:ext cx="500339" cy="1336174"/>
          </a:xfrm>
          <a:prstGeom prst="straightConnector1">
            <a:avLst/>
          </a:prstGeom>
          <a:noFill/>
          <a:ln cap="flat" cmpd="sng" w="38100">
            <a:solidFill>
              <a:srgbClr val="182E4E"/>
            </a:solidFill>
            <a:prstDash val="solid"/>
            <a:miter lim="800000"/>
            <a:headEnd len="sm" w="sm" type="none"/>
            <a:tailEnd len="sm" w="sm" type="none"/>
          </a:ln>
        </p:spPr>
      </p:cxnSp>
      <p:sp>
        <p:nvSpPr>
          <p:cNvPr id="559" name="Google Shape;559;p8"/>
          <p:cNvSpPr txBox="1"/>
          <p:nvPr/>
        </p:nvSpPr>
        <p:spPr>
          <a:xfrm>
            <a:off x="3472380" y="464905"/>
            <a:ext cx="320642" cy="3046988"/>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p:txBody>
      </p:sp>
      <p:sp>
        <p:nvSpPr>
          <p:cNvPr id="560" name="Google Shape;560;p8"/>
          <p:cNvSpPr/>
          <p:nvPr/>
        </p:nvSpPr>
        <p:spPr>
          <a:xfrm>
            <a:off x="3486382" y="3666356"/>
            <a:ext cx="324239" cy="324239"/>
          </a:xfrm>
          <a:prstGeom prst="ellipse">
            <a:avLst/>
          </a:prstGeom>
          <a:solidFill>
            <a:srgbClr val="20414C"/>
          </a:solidFill>
          <a:ln cap="flat" cmpd="sng" w="12700">
            <a:solidFill>
              <a:srgbClr val="2041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grpSp>
        <p:nvGrpSpPr>
          <p:cNvPr id="565" name="Google Shape;565;p9"/>
          <p:cNvGrpSpPr/>
          <p:nvPr/>
        </p:nvGrpSpPr>
        <p:grpSpPr>
          <a:xfrm>
            <a:off x="0" y="1"/>
            <a:ext cx="12192000" cy="6857999"/>
            <a:chOff x="-8778960" y="1501"/>
            <a:chExt cx="12192000" cy="6858000"/>
          </a:xfrm>
        </p:grpSpPr>
        <p:grpSp>
          <p:nvGrpSpPr>
            <p:cNvPr id="566" name="Google Shape;566;p9"/>
            <p:cNvGrpSpPr/>
            <p:nvPr/>
          </p:nvGrpSpPr>
          <p:grpSpPr>
            <a:xfrm>
              <a:off x="-8778960" y="1501"/>
              <a:ext cx="12192000" cy="6858000"/>
              <a:chOff x="-6809096" y="-124"/>
              <a:chExt cx="12192000" cy="6858000"/>
            </a:xfrm>
          </p:grpSpPr>
          <p:sp>
            <p:nvSpPr>
              <p:cNvPr id="567" name="Google Shape;567;p9"/>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568" name="Google Shape;568;p9"/>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69" name="Google Shape;569;p9"/>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570" name="Google Shape;570;p9"/>
            <p:cNvSpPr txBox="1"/>
            <p:nvPr/>
          </p:nvSpPr>
          <p:spPr>
            <a:xfrm rot="-5400000">
              <a:off x="986267" y="2419409"/>
              <a:ext cx="4319348"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EDA</a:t>
              </a:r>
              <a:endParaRPr/>
            </a:p>
          </p:txBody>
        </p:sp>
      </p:grpSp>
      <p:pic>
        <p:nvPicPr>
          <p:cNvPr id="571" name="Google Shape;571;p9"/>
          <p:cNvPicPr preferRelativeResize="0"/>
          <p:nvPr/>
        </p:nvPicPr>
        <p:blipFill rotWithShape="1">
          <a:blip r:embed="rId3">
            <a:alphaModFix/>
          </a:blip>
          <a:srcRect b="0" l="0" r="0" t="0"/>
          <a:stretch/>
        </p:blipFill>
        <p:spPr>
          <a:xfrm rot="-5400000">
            <a:off x="-718424" y="3163676"/>
            <a:ext cx="530600" cy="530600"/>
          </a:xfrm>
          <a:prstGeom prst="rect">
            <a:avLst/>
          </a:prstGeom>
          <a:noFill/>
          <a:ln>
            <a:noFill/>
          </a:ln>
        </p:spPr>
      </p:pic>
      <p:pic>
        <p:nvPicPr>
          <p:cNvPr id="572" name="Google Shape;572;p9"/>
          <p:cNvPicPr preferRelativeResize="0"/>
          <p:nvPr/>
        </p:nvPicPr>
        <p:blipFill rotWithShape="1">
          <a:blip r:embed="rId3">
            <a:alphaModFix/>
          </a:blip>
          <a:srcRect b="0" l="0" r="0" t="0"/>
          <a:stretch/>
        </p:blipFill>
        <p:spPr>
          <a:xfrm rot="-5400000">
            <a:off x="-1222354" y="3163677"/>
            <a:ext cx="530600" cy="530600"/>
          </a:xfrm>
          <a:prstGeom prst="rect">
            <a:avLst/>
          </a:prstGeom>
          <a:noFill/>
          <a:ln>
            <a:noFill/>
          </a:ln>
        </p:spPr>
      </p:pic>
      <p:sp>
        <p:nvSpPr>
          <p:cNvPr id="573" name="Google Shape;573;p9"/>
          <p:cNvSpPr/>
          <p:nvPr/>
        </p:nvSpPr>
        <p:spPr>
          <a:xfrm>
            <a:off x="3171094" y="255747"/>
            <a:ext cx="318517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0414C"/>
                </a:solidFill>
                <a:latin typeface="Twentieth Century"/>
                <a:ea typeface="Twentieth Century"/>
                <a:cs typeface="Twentieth Century"/>
                <a:sym typeface="Twentieth Century"/>
              </a:rPr>
              <a:t>Duration of Call</a:t>
            </a:r>
            <a:endParaRPr sz="2800">
              <a:solidFill>
                <a:srgbClr val="20414C"/>
              </a:solidFill>
              <a:latin typeface="Twentieth Century"/>
              <a:ea typeface="Twentieth Century"/>
              <a:cs typeface="Twentieth Century"/>
              <a:sym typeface="Twentieth Century"/>
            </a:endParaRPr>
          </a:p>
        </p:txBody>
      </p:sp>
      <p:sp>
        <p:nvSpPr>
          <p:cNvPr id="574" name="Google Shape;574;p9"/>
          <p:cNvSpPr txBox="1"/>
          <p:nvPr/>
        </p:nvSpPr>
        <p:spPr>
          <a:xfrm>
            <a:off x="498092" y="3163676"/>
            <a:ext cx="341392"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Features</a:t>
            </a:r>
            <a:endParaRPr/>
          </a:p>
          <a:p>
            <a:pPr indent="0" lvl="0" marL="0" marR="0" rtl="0" algn="ctr">
              <a:spcBef>
                <a:spcPts val="0"/>
              </a:spcBef>
              <a:spcAft>
                <a:spcPts val="0"/>
              </a:spcAft>
              <a:buNone/>
            </a:pPr>
            <a:r>
              <a:rPr b="1" lang="en-US" sz="3600">
                <a:solidFill>
                  <a:schemeClr val="lt1"/>
                </a:solidFill>
                <a:latin typeface="Twentieth Century"/>
                <a:ea typeface="Twentieth Century"/>
                <a:cs typeface="Twentieth Century"/>
                <a:sym typeface="Twentieth Century"/>
              </a:rPr>
              <a:t>.</a:t>
            </a:r>
            <a:endParaRPr/>
          </a:p>
        </p:txBody>
      </p:sp>
      <p:sp>
        <p:nvSpPr>
          <p:cNvPr id="575" name="Google Shape;575;p9"/>
          <p:cNvSpPr/>
          <p:nvPr/>
        </p:nvSpPr>
        <p:spPr>
          <a:xfrm>
            <a:off x="6240262" y="1783602"/>
            <a:ext cx="29611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rgbClr val="92D050"/>
                </a:solidFill>
                <a:latin typeface="Calibri"/>
                <a:ea typeface="Calibri"/>
                <a:cs typeface="Calibri"/>
                <a:sym typeface="Calibri"/>
              </a:rPr>
              <a:t> </a:t>
            </a:r>
            <a:endParaRPr/>
          </a:p>
        </p:txBody>
      </p:sp>
      <p:pic>
        <p:nvPicPr>
          <p:cNvPr id="576" name="Google Shape;576;p9"/>
          <p:cNvPicPr preferRelativeResize="0"/>
          <p:nvPr/>
        </p:nvPicPr>
        <p:blipFill rotWithShape="1">
          <a:blip r:embed="rId3">
            <a:alphaModFix/>
          </a:blip>
          <a:srcRect b="0" l="0" r="0" t="0"/>
          <a:stretch/>
        </p:blipFill>
        <p:spPr>
          <a:xfrm rot="-5400000">
            <a:off x="-1215726" y="3163676"/>
            <a:ext cx="530600" cy="530600"/>
          </a:xfrm>
          <a:prstGeom prst="rect">
            <a:avLst/>
          </a:prstGeom>
          <a:noFill/>
          <a:ln>
            <a:noFill/>
          </a:ln>
        </p:spPr>
      </p:pic>
      <p:pic>
        <p:nvPicPr>
          <p:cNvPr id="577" name="Google Shape;577;p9"/>
          <p:cNvPicPr preferRelativeResize="0"/>
          <p:nvPr/>
        </p:nvPicPr>
        <p:blipFill rotWithShape="1">
          <a:blip r:embed="rId3">
            <a:alphaModFix/>
          </a:blip>
          <a:srcRect b="0" l="0" r="0" t="0"/>
          <a:stretch/>
        </p:blipFill>
        <p:spPr>
          <a:xfrm rot="-5400000">
            <a:off x="-1719656" y="3163677"/>
            <a:ext cx="530600" cy="530600"/>
          </a:xfrm>
          <a:prstGeom prst="rect">
            <a:avLst/>
          </a:prstGeom>
          <a:noFill/>
          <a:ln>
            <a:noFill/>
          </a:ln>
        </p:spPr>
      </p:pic>
      <p:pic>
        <p:nvPicPr>
          <p:cNvPr id="578" name="Google Shape;578;p9"/>
          <p:cNvPicPr preferRelativeResize="0"/>
          <p:nvPr/>
        </p:nvPicPr>
        <p:blipFill rotWithShape="1">
          <a:blip r:embed="rId3">
            <a:alphaModFix/>
          </a:blip>
          <a:srcRect b="0" l="0" r="0" t="0"/>
          <a:stretch/>
        </p:blipFill>
        <p:spPr>
          <a:xfrm rot="-5400000">
            <a:off x="-92786" y="3163676"/>
            <a:ext cx="530600" cy="530600"/>
          </a:xfrm>
          <a:prstGeom prst="rect">
            <a:avLst/>
          </a:prstGeom>
          <a:noFill/>
          <a:ln>
            <a:noFill/>
          </a:ln>
        </p:spPr>
      </p:pic>
      <p:pic>
        <p:nvPicPr>
          <p:cNvPr id="579" name="Google Shape;579;p9"/>
          <p:cNvPicPr preferRelativeResize="0"/>
          <p:nvPr/>
        </p:nvPicPr>
        <p:blipFill rotWithShape="1">
          <a:blip r:embed="rId3">
            <a:alphaModFix/>
          </a:blip>
          <a:srcRect b="0" l="0" r="0" t="0"/>
          <a:stretch/>
        </p:blipFill>
        <p:spPr>
          <a:xfrm rot="-5400000">
            <a:off x="-596716" y="3163677"/>
            <a:ext cx="530600" cy="530600"/>
          </a:xfrm>
          <a:prstGeom prst="rect">
            <a:avLst/>
          </a:prstGeom>
          <a:noFill/>
          <a:ln>
            <a:noFill/>
          </a:ln>
        </p:spPr>
      </p:pic>
      <p:pic>
        <p:nvPicPr>
          <p:cNvPr id="580" name="Google Shape;580;p9"/>
          <p:cNvPicPr preferRelativeResize="0"/>
          <p:nvPr/>
        </p:nvPicPr>
        <p:blipFill rotWithShape="1">
          <a:blip r:embed="rId3">
            <a:alphaModFix/>
          </a:blip>
          <a:srcRect b="0" l="0" r="0" t="0"/>
          <a:stretch/>
        </p:blipFill>
        <p:spPr>
          <a:xfrm rot="-5400000">
            <a:off x="-487823" y="3163676"/>
            <a:ext cx="530600" cy="530600"/>
          </a:xfrm>
          <a:prstGeom prst="rect">
            <a:avLst/>
          </a:prstGeom>
          <a:noFill/>
          <a:ln>
            <a:noFill/>
          </a:ln>
        </p:spPr>
      </p:pic>
      <p:pic>
        <p:nvPicPr>
          <p:cNvPr id="581" name="Google Shape;581;p9"/>
          <p:cNvPicPr preferRelativeResize="0"/>
          <p:nvPr/>
        </p:nvPicPr>
        <p:blipFill rotWithShape="1">
          <a:blip r:embed="rId3">
            <a:alphaModFix/>
          </a:blip>
          <a:srcRect b="0" l="0" r="0" t="0"/>
          <a:stretch/>
        </p:blipFill>
        <p:spPr>
          <a:xfrm rot="-5400000">
            <a:off x="-478409" y="3163677"/>
            <a:ext cx="530600" cy="530600"/>
          </a:xfrm>
          <a:prstGeom prst="rect">
            <a:avLst/>
          </a:prstGeom>
          <a:noFill/>
          <a:ln>
            <a:noFill/>
          </a:ln>
        </p:spPr>
      </p:pic>
      <p:pic>
        <p:nvPicPr>
          <p:cNvPr id="582" name="Google Shape;582;p9"/>
          <p:cNvPicPr preferRelativeResize="0"/>
          <p:nvPr/>
        </p:nvPicPr>
        <p:blipFill rotWithShape="1">
          <a:blip r:embed="rId3">
            <a:alphaModFix/>
          </a:blip>
          <a:srcRect b="0" l="0" r="0" t="0"/>
          <a:stretch/>
        </p:blipFill>
        <p:spPr>
          <a:xfrm rot="-5400000">
            <a:off x="-1179251" y="3163677"/>
            <a:ext cx="530600" cy="530600"/>
          </a:xfrm>
          <a:prstGeom prst="rect">
            <a:avLst/>
          </a:prstGeom>
          <a:noFill/>
          <a:ln>
            <a:noFill/>
          </a:ln>
        </p:spPr>
      </p:pic>
      <p:pic>
        <p:nvPicPr>
          <p:cNvPr id="583" name="Google Shape;583;p9"/>
          <p:cNvPicPr preferRelativeResize="0"/>
          <p:nvPr/>
        </p:nvPicPr>
        <p:blipFill rotWithShape="1">
          <a:blip r:embed="rId3">
            <a:alphaModFix/>
          </a:blip>
          <a:srcRect b="0" l="0" r="0" t="0"/>
          <a:stretch/>
        </p:blipFill>
        <p:spPr>
          <a:xfrm rot="-5400000">
            <a:off x="-535949" y="3163676"/>
            <a:ext cx="530600" cy="530600"/>
          </a:xfrm>
          <a:prstGeom prst="rect">
            <a:avLst/>
          </a:prstGeom>
          <a:noFill/>
          <a:ln>
            <a:noFill/>
          </a:ln>
        </p:spPr>
      </p:pic>
      <p:pic>
        <p:nvPicPr>
          <p:cNvPr id="584" name="Google Shape;584;p9"/>
          <p:cNvPicPr preferRelativeResize="0"/>
          <p:nvPr/>
        </p:nvPicPr>
        <p:blipFill rotWithShape="1">
          <a:blip r:embed="rId3">
            <a:alphaModFix/>
          </a:blip>
          <a:srcRect b="0" l="0" r="0" t="0"/>
          <a:stretch/>
        </p:blipFill>
        <p:spPr>
          <a:xfrm rot="-5400000">
            <a:off x="-1039879" y="3163677"/>
            <a:ext cx="530600" cy="530600"/>
          </a:xfrm>
          <a:prstGeom prst="rect">
            <a:avLst/>
          </a:prstGeom>
          <a:noFill/>
          <a:ln>
            <a:noFill/>
          </a:ln>
        </p:spPr>
      </p:pic>
      <p:pic>
        <p:nvPicPr>
          <p:cNvPr id="585" name="Google Shape;585;p9"/>
          <p:cNvPicPr preferRelativeResize="0"/>
          <p:nvPr/>
        </p:nvPicPr>
        <p:blipFill rotWithShape="1">
          <a:blip r:embed="rId3">
            <a:alphaModFix/>
          </a:blip>
          <a:srcRect b="0" l="0" r="0" t="0"/>
          <a:stretch/>
        </p:blipFill>
        <p:spPr>
          <a:xfrm rot="-5400000">
            <a:off x="-1740721" y="3163677"/>
            <a:ext cx="530600" cy="530600"/>
          </a:xfrm>
          <a:prstGeom prst="rect">
            <a:avLst/>
          </a:prstGeom>
          <a:noFill/>
          <a:ln>
            <a:noFill/>
          </a:ln>
        </p:spPr>
      </p:pic>
      <p:grpSp>
        <p:nvGrpSpPr>
          <p:cNvPr id="586" name="Google Shape;586;p9"/>
          <p:cNvGrpSpPr/>
          <p:nvPr/>
        </p:nvGrpSpPr>
        <p:grpSpPr>
          <a:xfrm>
            <a:off x="-12057138" y="1"/>
            <a:ext cx="12192000" cy="6857999"/>
            <a:chOff x="-8778960" y="1501"/>
            <a:chExt cx="12192000" cy="6858000"/>
          </a:xfrm>
        </p:grpSpPr>
        <p:grpSp>
          <p:nvGrpSpPr>
            <p:cNvPr id="587" name="Google Shape;587;p9"/>
            <p:cNvGrpSpPr/>
            <p:nvPr/>
          </p:nvGrpSpPr>
          <p:grpSpPr>
            <a:xfrm>
              <a:off x="-8778960" y="1501"/>
              <a:ext cx="12192000" cy="6858000"/>
              <a:chOff x="-6809096" y="-124"/>
              <a:chExt cx="12192000" cy="6858000"/>
            </a:xfrm>
          </p:grpSpPr>
          <p:sp>
            <p:nvSpPr>
              <p:cNvPr id="588" name="Google Shape;588;p9"/>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589" name="Google Shape;589;p9"/>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90" name="Google Shape;590;p9"/>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591" name="Google Shape;591;p9"/>
            <p:cNvSpPr txBox="1"/>
            <p:nvPr/>
          </p:nvSpPr>
          <p:spPr>
            <a:xfrm rot="-5400000">
              <a:off x="1104623" y="2298302"/>
              <a:ext cx="4094030" cy="4884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Data Preparation</a:t>
              </a:r>
              <a:endParaRPr/>
            </a:p>
          </p:txBody>
        </p:sp>
      </p:grpSp>
      <p:grpSp>
        <p:nvGrpSpPr>
          <p:cNvPr id="592" name="Google Shape;592;p9"/>
          <p:cNvGrpSpPr/>
          <p:nvPr/>
        </p:nvGrpSpPr>
        <p:grpSpPr>
          <a:xfrm>
            <a:off x="-12583801" y="-839"/>
            <a:ext cx="12192000" cy="6857999"/>
            <a:chOff x="-8778960" y="1501"/>
            <a:chExt cx="12192000" cy="6858000"/>
          </a:xfrm>
        </p:grpSpPr>
        <p:grpSp>
          <p:nvGrpSpPr>
            <p:cNvPr id="593" name="Google Shape;593;p9"/>
            <p:cNvGrpSpPr/>
            <p:nvPr/>
          </p:nvGrpSpPr>
          <p:grpSpPr>
            <a:xfrm>
              <a:off x="-8778960" y="1501"/>
              <a:ext cx="12192000" cy="6858000"/>
              <a:chOff x="-6809096" y="-124"/>
              <a:chExt cx="12192000" cy="6858000"/>
            </a:xfrm>
          </p:grpSpPr>
          <p:sp>
            <p:nvSpPr>
              <p:cNvPr id="594" name="Google Shape;594;p9"/>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595" name="Google Shape;595;p9"/>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96" name="Google Shape;596;p9"/>
              <p:cNvPicPr preferRelativeResize="0"/>
              <p:nvPr/>
            </p:nvPicPr>
            <p:blipFill rotWithShape="1">
              <a:blip r:embed="rId3">
                <a:alphaModFix/>
              </a:blip>
              <a:srcRect b="0" l="0" r="0" t="0"/>
              <a:stretch/>
            </p:blipFill>
            <p:spPr>
              <a:xfrm rot="-5400000">
                <a:off x="4224325" y="2395137"/>
                <a:ext cx="530601" cy="530600"/>
              </a:xfrm>
              <a:prstGeom prst="rect">
                <a:avLst/>
              </a:prstGeom>
              <a:noFill/>
              <a:ln>
                <a:noFill/>
              </a:ln>
            </p:spPr>
          </p:pic>
        </p:grpSp>
        <p:sp>
          <p:nvSpPr>
            <p:cNvPr id="597" name="Google Shape;597;p9"/>
            <p:cNvSpPr txBox="1"/>
            <p:nvPr/>
          </p:nvSpPr>
          <p:spPr>
            <a:xfrm rot="-5400000">
              <a:off x="990393" y="2415282"/>
              <a:ext cx="4311096"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Modeling and Evaluation</a:t>
              </a:r>
              <a:endParaRPr/>
            </a:p>
          </p:txBody>
        </p:sp>
      </p:grpSp>
      <p:grpSp>
        <p:nvGrpSpPr>
          <p:cNvPr id="598" name="Google Shape;598;p9"/>
          <p:cNvGrpSpPr/>
          <p:nvPr/>
        </p:nvGrpSpPr>
        <p:grpSpPr>
          <a:xfrm>
            <a:off x="-13114451" y="-839"/>
            <a:ext cx="12232112" cy="6857999"/>
            <a:chOff x="-8778960" y="1501"/>
            <a:chExt cx="12232112" cy="6858000"/>
          </a:xfrm>
        </p:grpSpPr>
        <p:grpSp>
          <p:nvGrpSpPr>
            <p:cNvPr id="599" name="Google Shape;599;p9"/>
            <p:cNvGrpSpPr/>
            <p:nvPr/>
          </p:nvGrpSpPr>
          <p:grpSpPr>
            <a:xfrm>
              <a:off x="-8778960" y="1501"/>
              <a:ext cx="12192000" cy="6858000"/>
              <a:chOff x="-6809096" y="-124"/>
              <a:chExt cx="12192000" cy="6858000"/>
            </a:xfrm>
          </p:grpSpPr>
          <p:sp>
            <p:nvSpPr>
              <p:cNvPr id="600" name="Google Shape;600;p9"/>
              <p:cNvSpPr/>
              <p:nvPr/>
            </p:nvSpPr>
            <p:spPr>
              <a:xfrm>
                <a:off x="-6809096" y="-124"/>
                <a:ext cx="12192000" cy="6858000"/>
              </a:xfrm>
              <a:prstGeom prst="rect">
                <a:avLst/>
              </a:prstGeom>
              <a:solidFill>
                <a:schemeClr val="lt1"/>
              </a:solidFill>
              <a:ln>
                <a:noFill/>
              </a:ln>
              <a:effectLst>
                <a:outerShdw blurRad="215900" sx="101000" rotWithShape="0" algn="ctr" dist="12700" sy="101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601" name="Google Shape;601;p9"/>
              <p:cNvSpPr/>
              <p:nvPr/>
            </p:nvSpPr>
            <p:spPr>
              <a:xfrm>
                <a:off x="4003171" y="504890"/>
                <a:ext cx="1378940" cy="4311096"/>
              </a:xfrm>
              <a:custGeom>
                <a:rect b="b" l="l" r="r" t="t"/>
                <a:pathLst>
                  <a:path extrusionOk="0" h="2774073" w="1378940">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02" name="Google Shape;602;p9"/>
              <p:cNvPicPr preferRelativeResize="0"/>
              <p:nvPr/>
            </p:nvPicPr>
            <p:blipFill rotWithShape="1">
              <a:blip r:embed="rId3">
                <a:alphaModFix/>
              </a:blip>
              <a:srcRect b="0" l="0" r="0" t="0"/>
              <a:stretch/>
            </p:blipFill>
            <p:spPr>
              <a:xfrm rot="-5400000">
                <a:off x="4164166" y="2395138"/>
                <a:ext cx="530601" cy="530600"/>
              </a:xfrm>
              <a:prstGeom prst="rect">
                <a:avLst/>
              </a:prstGeom>
              <a:noFill/>
              <a:ln>
                <a:noFill/>
              </a:ln>
            </p:spPr>
          </p:pic>
        </p:grpSp>
        <p:sp>
          <p:nvSpPr>
            <p:cNvPr id="603" name="Google Shape;603;p9"/>
            <p:cNvSpPr txBox="1"/>
            <p:nvPr/>
          </p:nvSpPr>
          <p:spPr>
            <a:xfrm rot="-5400000">
              <a:off x="892823" y="2249029"/>
              <a:ext cx="428966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Business Insights</a:t>
              </a:r>
              <a:endParaRPr/>
            </a:p>
            <a:p>
              <a:pPr indent="0" lvl="0" marL="0" marR="0" rtl="0" algn="ctr">
                <a:spcBef>
                  <a:spcPts val="0"/>
                </a:spcBef>
                <a:spcAft>
                  <a:spcPts val="0"/>
                </a:spcAft>
                <a:buNone/>
              </a:pPr>
              <a:r>
                <a:rPr b="1" lang="en-US" sz="2400">
                  <a:solidFill>
                    <a:schemeClr val="lt1"/>
                  </a:solidFill>
                  <a:latin typeface="Calibri"/>
                  <a:ea typeface="Calibri"/>
                  <a:cs typeface="Calibri"/>
                  <a:sym typeface="Calibri"/>
                </a:rPr>
                <a:t>and Recommendations</a:t>
              </a:r>
              <a:endParaRPr/>
            </a:p>
          </p:txBody>
        </p:sp>
      </p:grpSp>
      <p:sp>
        <p:nvSpPr>
          <p:cNvPr id="604" name="Google Shape;604;p9"/>
          <p:cNvSpPr txBox="1"/>
          <p:nvPr/>
        </p:nvSpPr>
        <p:spPr>
          <a:xfrm>
            <a:off x="673697" y="273342"/>
            <a:ext cx="2404611" cy="461665"/>
          </a:xfrm>
          <a:prstGeom prst="rect">
            <a:avLst/>
          </a:prstGeom>
          <a:solidFill>
            <a:srgbClr val="20414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wentieth Century"/>
                <a:ea typeface="Twentieth Century"/>
                <a:cs typeface="Twentieth Century"/>
                <a:sym typeface="Twentieth Century"/>
              </a:rPr>
              <a:t>Business Insight</a:t>
            </a:r>
            <a:endParaRPr/>
          </a:p>
        </p:txBody>
      </p:sp>
      <p:grpSp>
        <p:nvGrpSpPr>
          <p:cNvPr id="605" name="Google Shape;605;p9"/>
          <p:cNvGrpSpPr/>
          <p:nvPr/>
        </p:nvGrpSpPr>
        <p:grpSpPr>
          <a:xfrm>
            <a:off x="-51906" y="846984"/>
            <a:ext cx="6078301" cy="1562461"/>
            <a:chOff x="-228368" y="846984"/>
            <a:chExt cx="6078301" cy="1562461"/>
          </a:xfrm>
        </p:grpSpPr>
        <p:cxnSp>
          <p:nvCxnSpPr>
            <p:cNvPr id="606" name="Google Shape;606;p9"/>
            <p:cNvCxnSpPr/>
            <p:nvPr/>
          </p:nvCxnSpPr>
          <p:spPr>
            <a:xfrm flipH="1" rot="10800000">
              <a:off x="574157" y="846984"/>
              <a:ext cx="5275776" cy="1304"/>
            </a:xfrm>
            <a:prstGeom prst="straightConnector1">
              <a:avLst/>
            </a:prstGeom>
            <a:noFill/>
            <a:ln cap="flat" cmpd="sng" w="38100">
              <a:solidFill>
                <a:srgbClr val="182E4E"/>
              </a:solidFill>
              <a:prstDash val="solid"/>
              <a:miter lim="800000"/>
              <a:headEnd len="sm" w="sm" type="none"/>
              <a:tailEnd len="sm" w="sm" type="none"/>
            </a:ln>
          </p:spPr>
        </p:cxnSp>
        <p:cxnSp>
          <p:nvCxnSpPr>
            <p:cNvPr id="607" name="Google Shape;607;p9"/>
            <p:cNvCxnSpPr/>
            <p:nvPr/>
          </p:nvCxnSpPr>
          <p:spPr>
            <a:xfrm flipH="1" rot="10800000">
              <a:off x="63787" y="846984"/>
              <a:ext cx="500339" cy="1336174"/>
            </a:xfrm>
            <a:prstGeom prst="straightConnector1">
              <a:avLst/>
            </a:prstGeom>
            <a:noFill/>
            <a:ln cap="flat" cmpd="sng" w="38100">
              <a:solidFill>
                <a:srgbClr val="182E4E"/>
              </a:solidFill>
              <a:prstDash val="solid"/>
              <a:miter lim="800000"/>
              <a:headEnd len="sm" w="sm" type="none"/>
              <a:tailEnd len="sm" w="sm" type="none"/>
            </a:ln>
          </p:spPr>
        </p:cxnSp>
        <p:sp>
          <p:nvSpPr>
            <p:cNvPr id="608" name="Google Shape;608;p9"/>
            <p:cNvSpPr/>
            <p:nvPr/>
          </p:nvSpPr>
          <p:spPr>
            <a:xfrm>
              <a:off x="-228368" y="2085206"/>
              <a:ext cx="324239" cy="324239"/>
            </a:xfrm>
            <a:prstGeom prst="ellipse">
              <a:avLst/>
            </a:prstGeom>
            <a:solidFill>
              <a:srgbClr val="20414C"/>
            </a:solidFill>
            <a:ln cap="flat" cmpd="sng" w="12700">
              <a:solidFill>
                <a:srgbClr val="2041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09" name="Google Shape;609;p9"/>
          <p:cNvSpPr txBox="1"/>
          <p:nvPr/>
        </p:nvSpPr>
        <p:spPr>
          <a:xfrm>
            <a:off x="6186441" y="1271036"/>
            <a:ext cx="3903657"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500">
                <a:solidFill>
                  <a:schemeClr val="dk1"/>
                </a:solidFill>
                <a:latin typeface="Lora"/>
                <a:ea typeface="Lora"/>
                <a:cs typeface="Lora"/>
                <a:sym typeface="Lora"/>
              </a:rPr>
              <a:t>Dapatkan atensi customer di 5 menit awal telepon!!</a:t>
            </a:r>
            <a:endParaRPr/>
          </a:p>
        </p:txBody>
      </p:sp>
      <p:sp>
        <p:nvSpPr>
          <p:cNvPr id="610" name="Google Shape;610;p9"/>
          <p:cNvSpPr txBox="1"/>
          <p:nvPr/>
        </p:nvSpPr>
        <p:spPr>
          <a:xfrm>
            <a:off x="1011140" y="4091950"/>
            <a:ext cx="9739951" cy="2176621"/>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1"/>
              </a:buClr>
              <a:buSzPts val="1800"/>
              <a:buFont typeface="Arial"/>
              <a:buNone/>
            </a:pPr>
            <a:r>
              <a:rPr b="1" lang="en-US" sz="1800">
                <a:solidFill>
                  <a:schemeClr val="lt1"/>
                </a:solidFill>
                <a:highlight>
                  <a:srgbClr val="20414C"/>
                </a:highlight>
                <a:latin typeface="Twentieth Century"/>
                <a:ea typeface="Twentieth Century"/>
                <a:cs typeface="Twentieth Century"/>
                <a:sym typeface="Twentieth Century"/>
              </a:rPr>
              <a:t>Duration</a:t>
            </a:r>
            <a:r>
              <a:rPr lang="en-US" sz="1800">
                <a:solidFill>
                  <a:schemeClr val="dk1"/>
                </a:solidFill>
                <a:latin typeface="Twentieth Century"/>
                <a:ea typeface="Twentieth Century"/>
                <a:cs typeface="Twentieth Century"/>
                <a:sym typeface="Twentieth Century"/>
              </a:rPr>
              <a:t> didefinisikan sebagai durasi kontak berlangsung (dalam detik). Dari EDA, kita dapat menyimpulkan</a:t>
            </a:r>
            <a:r>
              <a:rPr b="1" lang="en-US" sz="1800">
                <a:solidFill>
                  <a:schemeClr val="dk1"/>
                </a:solidFill>
                <a:latin typeface="Twentieth Century"/>
                <a:ea typeface="Twentieth Century"/>
                <a:cs typeface="Twentieth Century"/>
                <a:sym typeface="Twentieth Century"/>
              </a:rPr>
              <a:t>:</a:t>
            </a:r>
            <a:endParaRPr/>
          </a:p>
          <a:p>
            <a:pPr indent="-285750" lvl="0" marL="285750" marR="0" rtl="0" algn="l">
              <a:lnSpc>
                <a:spcPct val="90000"/>
              </a:lnSpc>
              <a:spcBef>
                <a:spcPts val="60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Customer dengan durasi kontak lebih lama cenderung untuk subscribe ke deposit</a:t>
            </a:r>
            <a:endParaRPr/>
          </a:p>
          <a:p>
            <a:pPr indent="-285750" lvl="0" marL="285750" marR="0" rtl="0" algn="l">
              <a:lnSpc>
                <a:spcPct val="90000"/>
              </a:lnSpc>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Terdapat ‘intersection’ antara customer yang subscribe deposito dan tidak subscribe yaitu pada waktu 4 – 5 menit. Menurut kami ini adalah ‘decisive moment’. Jika sampai waktu 5 menit customer masih belum tertarik, maka sebaiknya telepon dihentikan agar dapat menghemat waktu dan cost</a:t>
            </a:r>
            <a:endParaRPr/>
          </a:p>
          <a:p>
            <a:pPr indent="-285750" lvl="0" marL="285750" marR="0" rtl="0" algn="l">
              <a:lnSpc>
                <a:spcPct val="90000"/>
              </a:lnSpc>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Tim marketing bisa membuat semacam “guidelines” yang menstandarisasi pesan yang disampaikan ke customer bedasarkan history data customer yang mendaftar deposito</a:t>
            </a:r>
            <a:endParaRPr/>
          </a:p>
          <a:p>
            <a:pPr indent="-171450" lvl="0" marL="285750" marR="0" rtl="0" algn="l">
              <a:lnSpc>
                <a:spcPct val="90000"/>
              </a:lnSpc>
              <a:spcBef>
                <a:spcPts val="0"/>
              </a:spcBef>
              <a:spcAft>
                <a:spcPts val="0"/>
              </a:spcAft>
              <a:buClr>
                <a:schemeClr val="dk1"/>
              </a:buClr>
              <a:buSzPts val="1800"/>
              <a:buFont typeface="Arial"/>
              <a:buNone/>
            </a:pPr>
            <a:r>
              <a:t/>
            </a:r>
            <a:endParaRPr sz="1800">
              <a:solidFill>
                <a:schemeClr val="dk1"/>
              </a:solidFill>
              <a:latin typeface="Twentieth Century"/>
              <a:ea typeface="Twentieth Century"/>
              <a:cs typeface="Twentieth Century"/>
              <a:sym typeface="Twentieth Century"/>
            </a:endParaRPr>
          </a:p>
        </p:txBody>
      </p:sp>
      <p:pic>
        <p:nvPicPr>
          <p:cNvPr descr="Chart, box and whisker chart&#10;&#10;Description automatically generated" id="611" name="Google Shape;611;p9"/>
          <p:cNvPicPr preferRelativeResize="0"/>
          <p:nvPr/>
        </p:nvPicPr>
        <p:blipFill rotWithShape="1">
          <a:blip r:embed="rId4">
            <a:alphaModFix/>
          </a:blip>
          <a:srcRect b="0" l="0" r="0" t="0"/>
          <a:stretch/>
        </p:blipFill>
        <p:spPr>
          <a:xfrm>
            <a:off x="1103818" y="1074057"/>
            <a:ext cx="4680000" cy="280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2017-01-05T13:17:27Z</dcterms:created>
  <dc:creator>Zähringer</dc:creator>
</cp:coreProperties>
</file>