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Lst>
  <p:sldSz cy="6858000" cx="12192000"/>
  <p:notesSz cx="6858000" cy="9144000"/>
  <p:embeddedFontLst>
    <p:embeddedFont>
      <p:font typeface="Dosis"/>
      <p:regular r:id="rId9"/>
      <p:bold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1" roundtripDataSignature="AMtx7mgE58ukJwRSRD/KzFhLbX6EZuacZ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customschemas.google.com/relationships/presentationmetadata" Target="metadata"/><Relationship Id="rId10" Type="http://schemas.openxmlformats.org/officeDocument/2006/relationships/font" Target="fonts/Dosis-bold.fntdata"/><Relationship Id="rId9" Type="http://schemas.openxmlformats.org/officeDocument/2006/relationships/font" Target="fonts/Dosis-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 name="Google Shape;9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 name="Google Shape;10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Judul" type="title">
  <p:cSld name="TITLE">
    <p:spTree>
      <p:nvGrpSpPr>
        <p:cNvPr id="15" name="Shape 15"/>
        <p:cNvGrpSpPr/>
        <p:nvPr/>
      </p:nvGrpSpPr>
      <p:grpSpPr>
        <a:xfrm>
          <a:off x="0" y="0"/>
          <a:ext cx="0" cy="0"/>
          <a:chOff x="0" y="0"/>
          <a:chExt cx="0" cy="0"/>
        </a:xfrm>
      </p:grpSpPr>
      <p:sp>
        <p:nvSpPr>
          <p:cNvPr id="16" name="Google Shape;16;p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dul dan Teks Vertikal" type="vertTx">
  <p:cSld name="VERTICAL_TEXT">
    <p:spTree>
      <p:nvGrpSpPr>
        <p:cNvPr id="72" name="Shape 72"/>
        <p:cNvGrpSpPr/>
        <p:nvPr/>
      </p:nvGrpSpPr>
      <p:grpSpPr>
        <a:xfrm>
          <a:off x="0" y="0"/>
          <a:ext cx="0" cy="0"/>
          <a:chOff x="0" y="0"/>
          <a:chExt cx="0" cy="0"/>
        </a:xfrm>
      </p:grpSpPr>
      <p:sp>
        <p:nvSpPr>
          <p:cNvPr id="73" name="Google Shape;73;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dul Vertikal dan Teks" type="vertTitleAndTx">
  <p:cSld name="VERTICAL_TITLE_AND_VERTICAL_TEXT">
    <p:spTree>
      <p:nvGrpSpPr>
        <p:cNvPr id="78" name="Shape 78"/>
        <p:cNvGrpSpPr/>
        <p:nvPr/>
      </p:nvGrpSpPr>
      <p:grpSpPr>
        <a:xfrm>
          <a:off x="0" y="0"/>
          <a:ext cx="0" cy="0"/>
          <a:chOff x="0" y="0"/>
          <a:chExt cx="0" cy="0"/>
        </a:xfrm>
      </p:grpSpPr>
      <p:sp>
        <p:nvSpPr>
          <p:cNvPr id="79" name="Google Shape;79;p1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dul dan Konten" type="obj">
  <p:cSld name="OBJECT">
    <p:spTree>
      <p:nvGrpSpPr>
        <p:cNvPr id="21" name="Shape 21"/>
        <p:cNvGrpSpPr/>
        <p:nvPr/>
      </p:nvGrpSpPr>
      <p:grpSpPr>
        <a:xfrm>
          <a:off x="0" y="0"/>
          <a:ext cx="0" cy="0"/>
          <a:chOff x="0" y="0"/>
          <a:chExt cx="0" cy="0"/>
        </a:xfrm>
      </p:grpSpPr>
      <p:sp>
        <p:nvSpPr>
          <p:cNvPr id="22" name="Google Shape;22;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Bagian" type="secHead">
  <p:cSld name="SECTION_HEADER">
    <p:spTree>
      <p:nvGrpSpPr>
        <p:cNvPr id="27" name="Shape 27"/>
        <p:cNvGrpSpPr/>
        <p:nvPr/>
      </p:nvGrpSpPr>
      <p:grpSpPr>
        <a:xfrm>
          <a:off x="0" y="0"/>
          <a:ext cx="0" cy="0"/>
          <a:chOff x="0" y="0"/>
          <a:chExt cx="0" cy="0"/>
        </a:xfrm>
      </p:grpSpPr>
      <p:sp>
        <p:nvSpPr>
          <p:cNvPr id="28" name="Google Shape;28;p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 Konten" type="twoObj">
  <p:cSld name="TWO_OBJECTS">
    <p:spTree>
      <p:nvGrpSpPr>
        <p:cNvPr id="33" name="Shape 33"/>
        <p:cNvGrpSpPr/>
        <p:nvPr/>
      </p:nvGrpSpPr>
      <p:grpSpPr>
        <a:xfrm>
          <a:off x="0" y="0"/>
          <a:ext cx="0" cy="0"/>
          <a:chOff x="0" y="0"/>
          <a:chExt cx="0" cy="0"/>
        </a:xfrm>
      </p:grpSpPr>
      <p:sp>
        <p:nvSpPr>
          <p:cNvPr id="34" name="Google Shape;34;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erbandingan" type="twoTxTwoObj">
  <p:cSld name="TWO_OBJECTS_WITH_TEXT">
    <p:spTree>
      <p:nvGrpSpPr>
        <p:cNvPr id="40" name="Shape 40"/>
        <p:cNvGrpSpPr/>
        <p:nvPr/>
      </p:nvGrpSpPr>
      <p:grpSpPr>
        <a:xfrm>
          <a:off x="0" y="0"/>
          <a:ext cx="0" cy="0"/>
          <a:chOff x="0" y="0"/>
          <a:chExt cx="0" cy="0"/>
        </a:xfrm>
      </p:grpSpPr>
      <p:sp>
        <p:nvSpPr>
          <p:cNvPr id="41" name="Google Shape;41;p1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dul Saja" type="titleOnly">
  <p:cSld name="TITLE_ONLY">
    <p:spTree>
      <p:nvGrpSpPr>
        <p:cNvPr id="49" name="Shape 49"/>
        <p:cNvGrpSpPr/>
        <p:nvPr/>
      </p:nvGrpSpPr>
      <p:grpSpPr>
        <a:xfrm>
          <a:off x="0" y="0"/>
          <a:ext cx="0" cy="0"/>
          <a:chOff x="0" y="0"/>
          <a:chExt cx="0" cy="0"/>
        </a:xfrm>
      </p:grpSpPr>
      <p:sp>
        <p:nvSpPr>
          <p:cNvPr id="50" name="Google Shape;50;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osong" type="blank">
  <p:cSld name="BLANK">
    <p:spTree>
      <p:nvGrpSpPr>
        <p:cNvPr id="54" name="Shape 54"/>
        <p:cNvGrpSpPr/>
        <p:nvPr/>
      </p:nvGrpSpPr>
      <p:grpSpPr>
        <a:xfrm>
          <a:off x="0" y="0"/>
          <a:ext cx="0" cy="0"/>
          <a:chOff x="0" y="0"/>
          <a:chExt cx="0" cy="0"/>
        </a:xfrm>
      </p:grpSpPr>
      <p:sp>
        <p:nvSpPr>
          <p:cNvPr id="55" name="Google Shape;55;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onten dengan Keterangan" type="objTx">
  <p:cSld name="OBJECT_WITH_CAPTION_TEXT">
    <p:spTree>
      <p:nvGrpSpPr>
        <p:cNvPr id="58" name="Shape 58"/>
        <p:cNvGrpSpPr/>
        <p:nvPr/>
      </p:nvGrpSpPr>
      <p:grpSpPr>
        <a:xfrm>
          <a:off x="0" y="0"/>
          <a:ext cx="0" cy="0"/>
          <a:chOff x="0" y="0"/>
          <a:chExt cx="0" cy="0"/>
        </a:xfrm>
      </p:grpSpPr>
      <p:sp>
        <p:nvSpPr>
          <p:cNvPr id="59" name="Google Shape;59;p1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ambar dengan Keterangan" type="picTx">
  <p:cSld name="PICTURE_WITH_CAPTION_TEXT">
    <p:spTree>
      <p:nvGrpSpPr>
        <p:cNvPr id="65" name="Shape 65"/>
        <p:cNvGrpSpPr/>
        <p:nvPr/>
      </p:nvGrpSpPr>
      <p:grpSpPr>
        <a:xfrm>
          <a:off x="0" y="0"/>
          <a:ext cx="0" cy="0"/>
          <a:chOff x="0" y="0"/>
          <a:chExt cx="0" cy="0"/>
        </a:xfrm>
      </p:grpSpPr>
      <p:sp>
        <p:nvSpPr>
          <p:cNvPr id="66" name="Google Shape;66;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4"/>
          <p:cNvSpPr/>
          <p:nvPr>
            <p:ph idx="2" type="pic"/>
          </p:nvPr>
        </p:nvSpPr>
        <p:spPr>
          <a:xfrm>
            <a:off x="5183188" y="987425"/>
            <a:ext cx="6172200" cy="4873625"/>
          </a:xfrm>
          <a:prstGeom prst="rect">
            <a:avLst/>
          </a:prstGeom>
          <a:noFill/>
          <a:ln>
            <a:noFill/>
          </a:ln>
        </p:spPr>
      </p:sp>
      <p:sp>
        <p:nvSpPr>
          <p:cNvPr id="68" name="Google Shape;68;p1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7" name="Shape 87"/>
        <p:cNvGrpSpPr/>
        <p:nvPr/>
      </p:nvGrpSpPr>
      <p:grpSpPr>
        <a:xfrm>
          <a:off x="0" y="0"/>
          <a:ext cx="0" cy="0"/>
          <a:chOff x="0" y="0"/>
          <a:chExt cx="0" cy="0"/>
        </a:xfrm>
      </p:grpSpPr>
      <p:pic>
        <p:nvPicPr>
          <p:cNvPr descr="A close up of a logo&#10;&#10;Description automatically generated" id="88" name="Google Shape;88;p1"/>
          <p:cNvPicPr preferRelativeResize="0"/>
          <p:nvPr/>
        </p:nvPicPr>
        <p:blipFill rotWithShape="1">
          <a:blip r:embed="rId4">
            <a:alphaModFix amt="52999"/>
          </a:blip>
          <a:srcRect b="0" l="0" r="62945" t="0"/>
          <a:stretch/>
        </p:blipFill>
        <p:spPr>
          <a:xfrm flipH="1">
            <a:off x="9117901" y="3211537"/>
            <a:ext cx="3042360" cy="3421004"/>
          </a:xfrm>
          <a:prstGeom prst="rect">
            <a:avLst/>
          </a:prstGeom>
          <a:noFill/>
          <a:ln>
            <a:noFill/>
          </a:ln>
        </p:spPr>
      </p:pic>
      <p:grpSp>
        <p:nvGrpSpPr>
          <p:cNvPr id="89" name="Google Shape;89;p1"/>
          <p:cNvGrpSpPr/>
          <p:nvPr/>
        </p:nvGrpSpPr>
        <p:grpSpPr>
          <a:xfrm>
            <a:off x="591850" y="-328527"/>
            <a:ext cx="1386593" cy="1594062"/>
            <a:chOff x="726653" y="-517614"/>
            <a:chExt cx="2170621" cy="2495400"/>
          </a:xfrm>
        </p:grpSpPr>
        <p:sp>
          <p:nvSpPr>
            <p:cNvPr id="90" name="Google Shape;90;p1"/>
            <p:cNvSpPr/>
            <p:nvPr/>
          </p:nvSpPr>
          <p:spPr>
            <a:xfrm>
              <a:off x="796588" y="-517614"/>
              <a:ext cx="2030700" cy="2495400"/>
            </a:xfrm>
            <a:prstGeom prst="roundRect">
              <a:avLst>
                <a:gd fmla="val 8585" name="adj"/>
              </a:avLst>
            </a:prstGeom>
            <a:solidFill>
              <a:srgbClr val="00A7B4"/>
            </a:solidFill>
            <a:ln>
              <a:noFill/>
            </a:ln>
            <a:effectLst>
              <a:outerShdw blurRad="1524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A close up of a logo&#10;&#10;Description automatically generated" id="91" name="Google Shape;91;p1"/>
            <p:cNvPicPr preferRelativeResize="0"/>
            <p:nvPr/>
          </p:nvPicPr>
          <p:blipFill rotWithShape="1">
            <a:blip r:embed="rId5">
              <a:alphaModFix/>
            </a:blip>
            <a:srcRect b="32683" l="2416" r="76116" t="34763"/>
            <a:stretch/>
          </p:blipFill>
          <p:spPr>
            <a:xfrm>
              <a:off x="726653" y="443679"/>
              <a:ext cx="2170621" cy="1369427"/>
            </a:xfrm>
            <a:prstGeom prst="rect">
              <a:avLst/>
            </a:prstGeom>
            <a:noFill/>
            <a:ln>
              <a:noFill/>
            </a:ln>
          </p:spPr>
        </p:pic>
      </p:grpSp>
      <p:sp>
        <p:nvSpPr>
          <p:cNvPr id="92" name="Google Shape;92;p1"/>
          <p:cNvSpPr txBox="1"/>
          <p:nvPr/>
        </p:nvSpPr>
        <p:spPr>
          <a:xfrm>
            <a:off x="2023000" y="76577"/>
            <a:ext cx="9940500" cy="1229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Kelompok: Harta, Tahta, Data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Stage: 2 – Data Preprocessing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Mentor: Prasetyo Wahyu</a:t>
            </a:r>
            <a:endParaRPr b="1" i="0" sz="1800" u="none" cap="none" strike="noStrike">
              <a:solidFill>
                <a:srgbClr val="0198A3"/>
              </a:solidFill>
              <a:latin typeface="Dosis"/>
              <a:ea typeface="Dosis"/>
              <a:cs typeface="Dosis"/>
              <a:sym typeface="Dosis"/>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Tanggal/ Pukul: 12 Maret 2022/ 19.00</a:t>
            </a:r>
            <a:endParaRPr b="1" i="0" sz="1800" u="none" cap="none" strike="noStrike">
              <a:solidFill>
                <a:srgbClr val="0198A3"/>
              </a:solidFill>
              <a:highlight>
                <a:srgbClr val="FFFF00"/>
              </a:highlight>
              <a:latin typeface="Dosis"/>
              <a:ea typeface="Dosis"/>
              <a:cs typeface="Dosis"/>
              <a:sym typeface="Dosis"/>
            </a:endParaRPr>
          </a:p>
        </p:txBody>
      </p:sp>
      <p:sp>
        <p:nvSpPr>
          <p:cNvPr id="93" name="Google Shape;93;p1"/>
          <p:cNvSpPr/>
          <p:nvPr/>
        </p:nvSpPr>
        <p:spPr>
          <a:xfrm>
            <a:off x="228600" y="1385275"/>
            <a:ext cx="11768400" cy="2171400"/>
          </a:xfrm>
          <a:prstGeom prst="roundRect">
            <a:avLst>
              <a:gd fmla="val 3694" name="adj"/>
            </a:avLst>
          </a:prstGeom>
          <a:solidFill>
            <a:srgbClr val="F2F2F2"/>
          </a:solidFill>
          <a:ln cap="flat" cmpd="sng" w="38100">
            <a:solidFill>
              <a:srgbClr val="01AAB7"/>
            </a:solidFill>
            <a:prstDash val="solid"/>
            <a:miter lim="800000"/>
            <a:headEnd len="sm" w="sm" type="none"/>
            <a:tailEnd len="sm" w="sm" type="none"/>
          </a:ln>
          <a:effectLst>
            <a:outerShdw blurRad="1016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4" name="Google Shape;94;p1"/>
          <p:cNvSpPr txBox="1"/>
          <p:nvPr/>
        </p:nvSpPr>
        <p:spPr>
          <a:xfrm>
            <a:off x="333475" y="1461475"/>
            <a:ext cx="11532000" cy="18264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1100"/>
              <a:buFont typeface="Arial"/>
              <a:buNone/>
            </a:pPr>
            <a:r>
              <a:rPr b="1" i="0" lang="en-US" sz="1200" u="none" cap="none" strike="noStrike">
                <a:solidFill>
                  <a:schemeClr val="dk1"/>
                </a:solidFill>
                <a:latin typeface="Dosis"/>
                <a:ea typeface="Dosis"/>
                <a:cs typeface="Dosis"/>
                <a:sym typeface="Dosis"/>
              </a:rPr>
              <a:t>Pembagian tugas di stage ini:</a:t>
            </a:r>
            <a:endParaRPr b="1" i="0" sz="1200" u="none" cap="none" strike="noStrike">
              <a:solidFill>
                <a:schemeClr val="dk1"/>
              </a:solidFill>
              <a:latin typeface="Dosis"/>
              <a:ea typeface="Dosis"/>
              <a:cs typeface="Dosis"/>
              <a:sym typeface="Dosis"/>
            </a:endParaRPr>
          </a:p>
          <a:p>
            <a:pPr indent="-304800" lvl="0" marL="457200" marR="0" rtl="0" algn="l">
              <a:lnSpc>
                <a:spcPct val="115000"/>
              </a:lnSpc>
              <a:spcBef>
                <a:spcPts val="0"/>
              </a:spcBef>
              <a:spcAft>
                <a:spcPts val="0"/>
              </a:spcAft>
              <a:buClr>
                <a:schemeClr val="dk1"/>
              </a:buClr>
              <a:buSzPts val="1200"/>
              <a:buFont typeface="Dosis"/>
              <a:buChar char="●"/>
            </a:pPr>
            <a:r>
              <a:rPr b="1" i="0" lang="en-US" sz="1200" u="none" cap="none" strike="noStrike">
                <a:solidFill>
                  <a:schemeClr val="dk1"/>
                </a:solidFill>
                <a:latin typeface="Dosis"/>
                <a:ea typeface="Dosis"/>
                <a:cs typeface="Dosis"/>
                <a:sym typeface="Dosis"/>
              </a:rPr>
              <a:t>Alfikri Ramadha</a:t>
            </a:r>
            <a:r>
              <a:rPr lang="en-US" sz="1200">
                <a:solidFill>
                  <a:schemeClr val="dk1"/>
                </a:solidFill>
                <a:latin typeface="Dosis"/>
                <a:ea typeface="Dosis"/>
                <a:cs typeface="Dosis"/>
                <a:sym typeface="Dosis"/>
              </a:rPr>
              <a:t>n	: </a:t>
            </a:r>
            <a:r>
              <a:rPr b="0" i="0" lang="en-US" sz="1200" u="none" cap="none" strike="noStrike">
                <a:solidFill>
                  <a:schemeClr val="dk1"/>
                </a:solidFill>
                <a:latin typeface="Dosis"/>
                <a:ea typeface="Dosis"/>
                <a:cs typeface="Dosis"/>
                <a:sym typeface="Dosis"/>
              </a:rPr>
              <a:t>Data Preprocessing</a:t>
            </a:r>
            <a:endParaRPr b="0" i="0" sz="1200" u="none" cap="none" strike="noStrike">
              <a:solidFill>
                <a:schemeClr val="dk1"/>
              </a:solidFill>
              <a:latin typeface="Dosis"/>
              <a:ea typeface="Dosis"/>
              <a:cs typeface="Dosis"/>
              <a:sym typeface="Dosis"/>
            </a:endParaRPr>
          </a:p>
          <a:p>
            <a:pPr indent="-304800" lvl="0" marL="457200" marR="0" rtl="0" algn="l">
              <a:lnSpc>
                <a:spcPct val="115000"/>
              </a:lnSpc>
              <a:spcBef>
                <a:spcPts val="0"/>
              </a:spcBef>
              <a:spcAft>
                <a:spcPts val="0"/>
              </a:spcAft>
              <a:buClr>
                <a:schemeClr val="dk1"/>
              </a:buClr>
              <a:buSzPts val="1200"/>
              <a:buFont typeface="Dosis"/>
              <a:buChar char="●"/>
            </a:pPr>
            <a:r>
              <a:rPr b="1" i="0" lang="en-US" sz="1200" u="none" cap="none" strike="noStrike">
                <a:solidFill>
                  <a:schemeClr val="dk1"/>
                </a:solidFill>
                <a:latin typeface="Dosis"/>
                <a:ea typeface="Dosis"/>
                <a:cs typeface="Dosis"/>
                <a:sym typeface="Dosis"/>
              </a:rPr>
              <a:t>Zahra Hanifa</a:t>
            </a:r>
            <a:r>
              <a:rPr b="1" lang="en-US" sz="1200">
                <a:solidFill>
                  <a:schemeClr val="dk1"/>
                </a:solidFill>
                <a:latin typeface="Dosis"/>
                <a:ea typeface="Dosis"/>
                <a:cs typeface="Dosis"/>
                <a:sym typeface="Dosis"/>
              </a:rPr>
              <a:t>h		: </a:t>
            </a:r>
            <a:r>
              <a:rPr b="0" i="0" lang="en-US" sz="1200" u="none" cap="none" strike="noStrike">
                <a:solidFill>
                  <a:schemeClr val="dk1"/>
                </a:solidFill>
                <a:latin typeface="Dosis"/>
                <a:ea typeface="Dosis"/>
                <a:cs typeface="Dosis"/>
                <a:sym typeface="Dosis"/>
              </a:rPr>
              <a:t>Data Preprocessing </a:t>
            </a:r>
            <a:endParaRPr/>
          </a:p>
          <a:p>
            <a:pPr indent="-304800" lvl="0" marL="457200" marR="0" rtl="0" algn="l">
              <a:lnSpc>
                <a:spcPct val="115000"/>
              </a:lnSpc>
              <a:spcBef>
                <a:spcPts val="0"/>
              </a:spcBef>
              <a:spcAft>
                <a:spcPts val="0"/>
              </a:spcAft>
              <a:buClr>
                <a:schemeClr val="dk1"/>
              </a:buClr>
              <a:buSzPts val="1200"/>
              <a:buFont typeface="Dosis"/>
              <a:buChar char="●"/>
            </a:pPr>
            <a:r>
              <a:rPr b="1" i="0" lang="en-US" sz="1200" u="none" cap="none" strike="noStrike">
                <a:solidFill>
                  <a:schemeClr val="dk1"/>
                </a:solidFill>
                <a:latin typeface="Dosis"/>
                <a:ea typeface="Dosis"/>
                <a:cs typeface="Dosis"/>
                <a:sym typeface="Dosis"/>
              </a:rPr>
              <a:t>Rantika Tresna</a:t>
            </a:r>
            <a:r>
              <a:rPr lang="en-US" sz="1200">
                <a:solidFill>
                  <a:schemeClr val="dk1"/>
                </a:solidFill>
                <a:latin typeface="Dosis"/>
                <a:ea typeface="Dosis"/>
                <a:cs typeface="Dosis"/>
                <a:sym typeface="Dosis"/>
              </a:rPr>
              <a:t>		: </a:t>
            </a:r>
            <a:r>
              <a:rPr b="0" i="0" lang="en-US" sz="1200" u="none" cap="none" strike="noStrike">
                <a:solidFill>
                  <a:schemeClr val="dk1"/>
                </a:solidFill>
                <a:latin typeface="Dosis"/>
                <a:ea typeface="Dosis"/>
                <a:cs typeface="Dosis"/>
                <a:sym typeface="Dosis"/>
              </a:rPr>
              <a:t>Data Preprocessing</a:t>
            </a:r>
            <a:endParaRPr b="0" i="0" sz="1200" u="none" cap="none" strike="noStrike">
              <a:solidFill>
                <a:schemeClr val="dk1"/>
              </a:solidFill>
              <a:latin typeface="Dosis"/>
              <a:ea typeface="Dosis"/>
              <a:cs typeface="Dosis"/>
              <a:sym typeface="Dosis"/>
            </a:endParaRPr>
          </a:p>
          <a:p>
            <a:pPr indent="-304800" lvl="0" marL="457200" marR="0" rtl="0" algn="l">
              <a:lnSpc>
                <a:spcPct val="115000"/>
              </a:lnSpc>
              <a:spcBef>
                <a:spcPts val="0"/>
              </a:spcBef>
              <a:spcAft>
                <a:spcPts val="0"/>
              </a:spcAft>
              <a:buClr>
                <a:schemeClr val="dk1"/>
              </a:buClr>
              <a:buSzPts val="1200"/>
              <a:buFont typeface="Dosis"/>
              <a:buChar char="●"/>
            </a:pPr>
            <a:r>
              <a:rPr b="1" i="0" lang="en-US" sz="1200" u="none" cap="none" strike="noStrike">
                <a:solidFill>
                  <a:schemeClr val="dk1"/>
                </a:solidFill>
                <a:latin typeface="Dosis"/>
                <a:ea typeface="Dosis"/>
                <a:cs typeface="Dosis"/>
                <a:sym typeface="Dosis"/>
              </a:rPr>
              <a:t>M. Dhiyaaul F</a:t>
            </a:r>
            <a:r>
              <a:rPr lang="en-US" sz="1200">
                <a:solidFill>
                  <a:schemeClr val="dk1"/>
                </a:solidFill>
                <a:latin typeface="Dosis"/>
                <a:ea typeface="Dosis"/>
                <a:cs typeface="Dosis"/>
                <a:sym typeface="Dosis"/>
              </a:rPr>
              <a:t>		: </a:t>
            </a:r>
            <a:r>
              <a:rPr b="0" i="0" lang="en-US" sz="1200" u="none" cap="none" strike="noStrike">
                <a:solidFill>
                  <a:schemeClr val="dk1"/>
                </a:solidFill>
                <a:latin typeface="Dosis"/>
                <a:ea typeface="Dosis"/>
                <a:cs typeface="Dosis"/>
                <a:sym typeface="Dosis"/>
              </a:rPr>
              <a:t>Data Preprocessing</a:t>
            </a:r>
            <a:endParaRPr b="0" i="0" sz="1200" u="none" cap="none" strike="noStrike">
              <a:solidFill>
                <a:schemeClr val="dk1"/>
              </a:solidFill>
              <a:latin typeface="Dosis"/>
              <a:ea typeface="Dosis"/>
              <a:cs typeface="Dosis"/>
              <a:sym typeface="Dosis"/>
            </a:endParaRPr>
          </a:p>
          <a:p>
            <a:pPr indent="-304800" lvl="0" marL="457200" marR="0" rtl="0" algn="l">
              <a:lnSpc>
                <a:spcPct val="115000"/>
              </a:lnSpc>
              <a:spcBef>
                <a:spcPts val="0"/>
              </a:spcBef>
              <a:spcAft>
                <a:spcPts val="0"/>
              </a:spcAft>
              <a:buClr>
                <a:schemeClr val="dk1"/>
              </a:buClr>
              <a:buSzPts val="1200"/>
              <a:buFont typeface="Dosis"/>
              <a:buChar char="●"/>
            </a:pPr>
            <a:r>
              <a:rPr b="1" i="0" lang="en-US" sz="1200" u="none" cap="none" strike="noStrike">
                <a:solidFill>
                  <a:schemeClr val="dk1"/>
                </a:solidFill>
                <a:latin typeface="Dosis"/>
                <a:ea typeface="Dosis"/>
                <a:cs typeface="Dosis"/>
                <a:sym typeface="Dosis"/>
              </a:rPr>
              <a:t>Dhea Putriani</a:t>
            </a:r>
            <a:r>
              <a:rPr lang="en-US" sz="1200">
                <a:solidFill>
                  <a:schemeClr val="dk1"/>
                </a:solidFill>
                <a:latin typeface="Dosis"/>
                <a:ea typeface="Dosis"/>
                <a:cs typeface="Dosis"/>
                <a:sym typeface="Dosis"/>
              </a:rPr>
              <a:t>		: </a:t>
            </a:r>
            <a:r>
              <a:rPr b="0" i="0" lang="en-US" sz="1200" u="none" cap="none" strike="noStrike">
                <a:solidFill>
                  <a:schemeClr val="dk1"/>
                </a:solidFill>
                <a:latin typeface="Dosis"/>
                <a:ea typeface="Dosis"/>
                <a:cs typeface="Dosis"/>
                <a:sym typeface="Dosis"/>
              </a:rPr>
              <a:t>Data Preprocessing</a:t>
            </a:r>
            <a:endParaRPr b="0" i="0" sz="1200" u="none" cap="none" strike="noStrike">
              <a:solidFill>
                <a:schemeClr val="dk1"/>
              </a:solidFill>
              <a:latin typeface="Dosis"/>
              <a:ea typeface="Dosis"/>
              <a:cs typeface="Dosis"/>
              <a:sym typeface="Dosis"/>
            </a:endParaRPr>
          </a:p>
          <a:p>
            <a:pPr indent="-304800" lvl="0" marL="457200" marR="0" rtl="0" algn="l">
              <a:lnSpc>
                <a:spcPct val="115000"/>
              </a:lnSpc>
              <a:spcBef>
                <a:spcPts val="0"/>
              </a:spcBef>
              <a:spcAft>
                <a:spcPts val="0"/>
              </a:spcAft>
              <a:buClr>
                <a:schemeClr val="dk1"/>
              </a:buClr>
              <a:buSzPts val="1200"/>
              <a:buFont typeface="Dosis"/>
              <a:buChar char="●"/>
            </a:pPr>
            <a:r>
              <a:rPr b="1" i="0" lang="en-US" sz="1200" u="none" cap="none" strike="noStrike">
                <a:solidFill>
                  <a:schemeClr val="dk1"/>
                </a:solidFill>
                <a:latin typeface="Dosis"/>
                <a:ea typeface="Dosis"/>
                <a:cs typeface="Dosis"/>
                <a:sym typeface="Dosis"/>
              </a:rPr>
              <a:t>Syahid Arbi</a:t>
            </a:r>
            <a:r>
              <a:rPr lang="en-US" sz="1200">
                <a:solidFill>
                  <a:schemeClr val="dk1"/>
                </a:solidFill>
                <a:latin typeface="Dosis"/>
                <a:ea typeface="Dosis"/>
                <a:cs typeface="Dosis"/>
                <a:sym typeface="Dosis"/>
              </a:rPr>
              <a:t>		: </a:t>
            </a:r>
            <a:r>
              <a:rPr b="0" i="0" lang="en-US" sz="1200" u="none" cap="none" strike="noStrike">
                <a:solidFill>
                  <a:schemeClr val="dk1"/>
                </a:solidFill>
                <a:latin typeface="Dosis"/>
                <a:ea typeface="Dosis"/>
                <a:cs typeface="Dosis"/>
                <a:sym typeface="Dosis"/>
              </a:rPr>
              <a:t>Data Preprocessing</a:t>
            </a:r>
            <a:endParaRPr b="0" i="0" sz="1200" u="none" cap="none" strike="noStrike">
              <a:solidFill>
                <a:schemeClr val="dk1"/>
              </a:solidFill>
              <a:latin typeface="Dosis"/>
              <a:ea typeface="Dosis"/>
              <a:cs typeface="Dosis"/>
              <a:sym typeface="Dosis"/>
            </a:endParaRPr>
          </a:p>
          <a:p>
            <a:pPr indent="-304800" lvl="0" marL="457200" marR="0" rtl="0" algn="l">
              <a:lnSpc>
                <a:spcPct val="115000"/>
              </a:lnSpc>
              <a:spcBef>
                <a:spcPts val="0"/>
              </a:spcBef>
              <a:spcAft>
                <a:spcPts val="0"/>
              </a:spcAft>
              <a:buClr>
                <a:schemeClr val="dk1"/>
              </a:buClr>
              <a:buSzPts val="1200"/>
              <a:buFont typeface="Dosis"/>
              <a:buChar char="●"/>
            </a:pPr>
            <a:r>
              <a:rPr b="1" i="0" lang="en-US" sz="1200" u="none" cap="none" strike="noStrike">
                <a:solidFill>
                  <a:schemeClr val="dk1"/>
                </a:solidFill>
                <a:latin typeface="Dosis"/>
                <a:ea typeface="Dosis"/>
                <a:cs typeface="Dosis"/>
                <a:sym typeface="Dosis"/>
              </a:rPr>
              <a:t>M Fadil Biran</a:t>
            </a:r>
            <a:r>
              <a:rPr lang="en-US" sz="1200">
                <a:solidFill>
                  <a:schemeClr val="dk1"/>
                </a:solidFill>
                <a:latin typeface="Dosis"/>
                <a:ea typeface="Dosis"/>
                <a:cs typeface="Dosis"/>
                <a:sym typeface="Dosis"/>
              </a:rPr>
              <a:t>		: </a:t>
            </a:r>
            <a:r>
              <a:rPr b="0" i="0" lang="en-US" sz="1200" u="none" cap="none" strike="noStrike">
                <a:solidFill>
                  <a:schemeClr val="dk1"/>
                </a:solidFill>
                <a:latin typeface="Dosis"/>
                <a:ea typeface="Dosis"/>
                <a:cs typeface="Dosis"/>
                <a:sym typeface="Dosis"/>
              </a:rPr>
              <a:t>Data Preprocessing</a:t>
            </a:r>
            <a:endParaRPr b="0" i="0" sz="1200" u="none" cap="none" strike="noStrike">
              <a:solidFill>
                <a:schemeClr val="dk1"/>
              </a:solidFill>
              <a:latin typeface="Dosis"/>
              <a:ea typeface="Dosis"/>
              <a:cs typeface="Dosis"/>
              <a:sym typeface="Dosis"/>
            </a:endParaRPr>
          </a:p>
          <a:p>
            <a:pPr indent="-304800" lvl="0" marL="457200" marR="0" rtl="0" algn="l">
              <a:lnSpc>
                <a:spcPct val="115000"/>
              </a:lnSpc>
              <a:spcBef>
                <a:spcPts val="0"/>
              </a:spcBef>
              <a:spcAft>
                <a:spcPts val="0"/>
              </a:spcAft>
              <a:buClr>
                <a:schemeClr val="dk1"/>
              </a:buClr>
              <a:buSzPts val="1200"/>
              <a:buFont typeface="Dosis"/>
              <a:buChar char="●"/>
            </a:pPr>
            <a:r>
              <a:rPr b="1" lang="en-US" sz="1200">
                <a:solidFill>
                  <a:schemeClr val="dk1"/>
                </a:solidFill>
                <a:latin typeface="Dosis"/>
                <a:ea typeface="Dosis"/>
                <a:cs typeface="Dosis"/>
                <a:sym typeface="Dosis"/>
              </a:rPr>
              <a:t>M Rahmat Darmawan</a:t>
            </a:r>
            <a:r>
              <a:rPr lang="en-US" sz="1200">
                <a:solidFill>
                  <a:schemeClr val="dk1"/>
                </a:solidFill>
                <a:latin typeface="Dosis"/>
                <a:ea typeface="Dosis"/>
                <a:cs typeface="Dosis"/>
                <a:sym typeface="Dosis"/>
              </a:rPr>
              <a:t>	: Data Preprocessing</a:t>
            </a:r>
            <a:endParaRPr sz="1200">
              <a:solidFill>
                <a:schemeClr val="dk1"/>
              </a:solidFill>
              <a:latin typeface="Dosis"/>
              <a:ea typeface="Dosis"/>
              <a:cs typeface="Dosis"/>
              <a:sym typeface="Dosis"/>
            </a:endParaRPr>
          </a:p>
        </p:txBody>
      </p:sp>
      <p:sp>
        <p:nvSpPr>
          <p:cNvPr id="95" name="Google Shape;95;p1"/>
          <p:cNvSpPr/>
          <p:nvPr/>
        </p:nvSpPr>
        <p:spPr>
          <a:xfrm>
            <a:off x="228600" y="3710400"/>
            <a:ext cx="11768400" cy="2882700"/>
          </a:xfrm>
          <a:prstGeom prst="roundRect">
            <a:avLst>
              <a:gd fmla="val 3694" name="adj"/>
            </a:avLst>
          </a:prstGeom>
          <a:solidFill>
            <a:srgbClr val="F2F2F2"/>
          </a:solidFill>
          <a:ln cap="flat" cmpd="sng" w="38100">
            <a:solidFill>
              <a:srgbClr val="01AAB7"/>
            </a:solidFill>
            <a:prstDash val="solid"/>
            <a:miter lim="800000"/>
            <a:headEnd len="sm" w="sm" type="none"/>
            <a:tailEnd len="sm" w="sm" type="none"/>
          </a:ln>
          <a:effectLst>
            <a:outerShdw blurRad="1016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6" name="Google Shape;96;p1"/>
          <p:cNvSpPr txBox="1"/>
          <p:nvPr/>
        </p:nvSpPr>
        <p:spPr>
          <a:xfrm>
            <a:off x="346800" y="3784150"/>
            <a:ext cx="11532000" cy="18264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1100"/>
              <a:buFont typeface="Arial"/>
              <a:buNone/>
            </a:pPr>
            <a:r>
              <a:rPr b="1" i="0" lang="en-US" sz="1200" u="none" cap="none" strike="noStrike">
                <a:solidFill>
                  <a:schemeClr val="dk1"/>
                </a:solidFill>
                <a:latin typeface="Dosis"/>
                <a:ea typeface="Dosis"/>
                <a:cs typeface="Dosis"/>
                <a:sym typeface="Dosis"/>
              </a:rPr>
              <a:t>Poin Pembahasan:</a:t>
            </a:r>
            <a:endParaRPr b="1" i="0" sz="1200" u="none" cap="none" strike="noStrike">
              <a:solidFill>
                <a:schemeClr val="dk1"/>
              </a:solidFill>
              <a:latin typeface="Dosis"/>
              <a:ea typeface="Dosis"/>
              <a:cs typeface="Dosis"/>
              <a:sym typeface="Dosis"/>
            </a:endParaRPr>
          </a:p>
          <a:p>
            <a:pPr indent="-304800" lvl="0" marL="457200" marR="0" rtl="0" algn="l">
              <a:lnSpc>
                <a:spcPct val="115000"/>
              </a:lnSpc>
              <a:spcBef>
                <a:spcPts val="0"/>
              </a:spcBef>
              <a:spcAft>
                <a:spcPts val="0"/>
              </a:spcAft>
              <a:buClr>
                <a:schemeClr val="dk1"/>
              </a:buClr>
              <a:buSzPts val="1200"/>
              <a:buFont typeface="Dosis"/>
              <a:buAutoNum type="arabicPeriod"/>
            </a:pPr>
            <a:r>
              <a:rPr b="0" i="0" lang="en-US" sz="1200" u="none" cap="none" strike="noStrike">
                <a:solidFill>
                  <a:schemeClr val="dk1"/>
                </a:solidFill>
                <a:latin typeface="Dosis"/>
                <a:ea typeface="Dosis"/>
                <a:cs typeface="Dosis"/>
                <a:sym typeface="Dosis"/>
              </a:rPr>
              <a:t>Missing Values and Duplicated Data</a:t>
            </a:r>
            <a:endParaRPr b="0" i="0" sz="1200" u="none" cap="none" strike="noStrike">
              <a:solidFill>
                <a:schemeClr val="dk1"/>
              </a:solidFill>
              <a:latin typeface="Dosis"/>
              <a:ea typeface="Dosis"/>
              <a:cs typeface="Dosis"/>
              <a:sym typeface="Dosis"/>
            </a:endParaRPr>
          </a:p>
          <a:p>
            <a:pPr indent="-304800" lvl="0" marL="457200" marR="0" rtl="0" algn="l">
              <a:lnSpc>
                <a:spcPct val="115000"/>
              </a:lnSpc>
              <a:spcBef>
                <a:spcPts val="0"/>
              </a:spcBef>
              <a:spcAft>
                <a:spcPts val="0"/>
              </a:spcAft>
              <a:buClr>
                <a:schemeClr val="dk1"/>
              </a:buClr>
              <a:buSzPts val="1200"/>
              <a:buFont typeface="Dosis"/>
              <a:buAutoNum type="arabicPeriod"/>
            </a:pPr>
            <a:r>
              <a:rPr b="0" i="0" lang="en-US" sz="1200" u="none" cap="none" strike="noStrike">
                <a:solidFill>
                  <a:schemeClr val="dk1"/>
                </a:solidFill>
                <a:latin typeface="Dosis"/>
                <a:ea typeface="Dosis"/>
                <a:cs typeface="Dosis"/>
                <a:sym typeface="Dosis"/>
              </a:rPr>
              <a:t>Handling Outliers</a:t>
            </a:r>
            <a:endParaRPr b="0" i="0" sz="1200" u="none" cap="none" strike="noStrike">
              <a:solidFill>
                <a:schemeClr val="dk1"/>
              </a:solidFill>
              <a:latin typeface="Dosis"/>
              <a:ea typeface="Dosis"/>
              <a:cs typeface="Dosis"/>
              <a:sym typeface="Dosis"/>
            </a:endParaRPr>
          </a:p>
          <a:p>
            <a:pPr indent="-304800" lvl="0" marL="457200" marR="0" rtl="0" algn="l">
              <a:lnSpc>
                <a:spcPct val="115000"/>
              </a:lnSpc>
              <a:spcBef>
                <a:spcPts val="0"/>
              </a:spcBef>
              <a:spcAft>
                <a:spcPts val="0"/>
              </a:spcAft>
              <a:buClr>
                <a:schemeClr val="dk1"/>
              </a:buClr>
              <a:buSzPts val="1200"/>
              <a:buFont typeface="Dosis"/>
              <a:buAutoNum type="arabicPeriod"/>
            </a:pPr>
            <a:r>
              <a:rPr b="0" i="0" lang="en-US" sz="1200" u="none" cap="none" strike="noStrike">
                <a:solidFill>
                  <a:schemeClr val="dk1"/>
                </a:solidFill>
                <a:latin typeface="Dosis"/>
                <a:ea typeface="Dosis"/>
                <a:cs typeface="Dosis"/>
                <a:sym typeface="Dosis"/>
              </a:rPr>
              <a:t>Handling skewed data; log transformation, normalization and standardization</a:t>
            </a:r>
            <a:endParaRPr/>
          </a:p>
          <a:p>
            <a:pPr indent="-304800" lvl="0" marL="457200" marR="0" rtl="0" algn="l">
              <a:lnSpc>
                <a:spcPct val="115000"/>
              </a:lnSpc>
              <a:spcBef>
                <a:spcPts val="0"/>
              </a:spcBef>
              <a:spcAft>
                <a:spcPts val="0"/>
              </a:spcAft>
              <a:buClr>
                <a:schemeClr val="dk1"/>
              </a:buClr>
              <a:buSzPts val="1200"/>
              <a:buFont typeface="Dosis"/>
              <a:buAutoNum type="arabicPeriod"/>
            </a:pPr>
            <a:r>
              <a:rPr b="0" i="0" lang="en-US" sz="1200" u="none" cap="none" strike="noStrike">
                <a:solidFill>
                  <a:schemeClr val="dk1"/>
                </a:solidFill>
                <a:latin typeface="Dosis"/>
                <a:ea typeface="Dosis"/>
                <a:cs typeface="Dosis"/>
                <a:sym typeface="Dosis"/>
              </a:rPr>
              <a:t>Label Encoding</a:t>
            </a:r>
            <a:endParaRPr/>
          </a:p>
          <a:p>
            <a:pPr indent="-304800" lvl="0" marL="457200" marR="0" rtl="0" algn="l">
              <a:lnSpc>
                <a:spcPct val="115000"/>
              </a:lnSpc>
              <a:spcBef>
                <a:spcPts val="0"/>
              </a:spcBef>
              <a:spcAft>
                <a:spcPts val="0"/>
              </a:spcAft>
              <a:buClr>
                <a:schemeClr val="dk1"/>
              </a:buClr>
              <a:buSzPts val="1200"/>
              <a:buFont typeface="Dosis"/>
              <a:buAutoNum type="arabicPeriod"/>
            </a:pPr>
            <a:r>
              <a:rPr b="0" i="0" lang="en-US" sz="1200" u="none" cap="none" strike="noStrike">
                <a:solidFill>
                  <a:schemeClr val="dk1"/>
                </a:solidFill>
                <a:latin typeface="Dosis"/>
                <a:ea typeface="Dosis"/>
                <a:cs typeface="Dosis"/>
                <a:sym typeface="Dosis"/>
              </a:rPr>
              <a:t>Feature selection</a:t>
            </a:r>
            <a:endParaRPr b="0" i="0" sz="1200" u="none" cap="none" strike="noStrike">
              <a:solidFill>
                <a:schemeClr val="dk1"/>
              </a:solidFill>
              <a:latin typeface="Dosis"/>
              <a:ea typeface="Dosis"/>
              <a:cs typeface="Dosis"/>
              <a:sym typeface="Dosis"/>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0" name="Shape 100"/>
        <p:cNvGrpSpPr/>
        <p:nvPr/>
      </p:nvGrpSpPr>
      <p:grpSpPr>
        <a:xfrm>
          <a:off x="0" y="0"/>
          <a:ext cx="0" cy="0"/>
          <a:chOff x="0" y="0"/>
          <a:chExt cx="0" cy="0"/>
        </a:xfrm>
      </p:grpSpPr>
      <p:grpSp>
        <p:nvGrpSpPr>
          <p:cNvPr id="101" name="Google Shape;101;p2"/>
          <p:cNvGrpSpPr/>
          <p:nvPr/>
        </p:nvGrpSpPr>
        <p:grpSpPr>
          <a:xfrm>
            <a:off x="591850" y="-328527"/>
            <a:ext cx="1386593" cy="1594062"/>
            <a:chOff x="726653" y="-517614"/>
            <a:chExt cx="2170621" cy="2495400"/>
          </a:xfrm>
        </p:grpSpPr>
        <p:sp>
          <p:nvSpPr>
            <p:cNvPr id="102" name="Google Shape;102;p2"/>
            <p:cNvSpPr/>
            <p:nvPr/>
          </p:nvSpPr>
          <p:spPr>
            <a:xfrm>
              <a:off x="796588" y="-517614"/>
              <a:ext cx="2030700" cy="2495400"/>
            </a:xfrm>
            <a:prstGeom prst="roundRect">
              <a:avLst>
                <a:gd fmla="val 8585" name="adj"/>
              </a:avLst>
            </a:prstGeom>
            <a:solidFill>
              <a:srgbClr val="00A7B4"/>
            </a:solidFill>
            <a:ln>
              <a:noFill/>
            </a:ln>
            <a:effectLst>
              <a:outerShdw blurRad="1524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A close up of a logo&#10;&#10;Description automatically generated" id="103" name="Google Shape;103;p2"/>
            <p:cNvPicPr preferRelativeResize="0"/>
            <p:nvPr/>
          </p:nvPicPr>
          <p:blipFill rotWithShape="1">
            <a:blip r:embed="rId4">
              <a:alphaModFix/>
            </a:blip>
            <a:srcRect b="32683" l="2416" r="76116" t="34763"/>
            <a:stretch/>
          </p:blipFill>
          <p:spPr>
            <a:xfrm>
              <a:off x="726653" y="443679"/>
              <a:ext cx="2170621" cy="1369427"/>
            </a:xfrm>
            <a:prstGeom prst="rect">
              <a:avLst/>
            </a:prstGeom>
            <a:noFill/>
            <a:ln>
              <a:noFill/>
            </a:ln>
          </p:spPr>
        </p:pic>
      </p:grpSp>
      <p:sp>
        <p:nvSpPr>
          <p:cNvPr id="104" name="Google Shape;104;p2"/>
          <p:cNvSpPr/>
          <p:nvPr/>
        </p:nvSpPr>
        <p:spPr>
          <a:xfrm>
            <a:off x="228600" y="1385275"/>
            <a:ext cx="11768400" cy="5277900"/>
          </a:xfrm>
          <a:prstGeom prst="roundRect">
            <a:avLst>
              <a:gd fmla="val 3694" name="adj"/>
            </a:avLst>
          </a:prstGeom>
          <a:solidFill>
            <a:srgbClr val="F2F2F2"/>
          </a:solidFill>
          <a:ln cap="flat" cmpd="sng" w="38100">
            <a:solidFill>
              <a:srgbClr val="01AAB7"/>
            </a:solidFill>
            <a:prstDash val="solid"/>
            <a:miter lim="800000"/>
            <a:headEnd len="sm" w="sm" type="none"/>
            <a:tailEnd len="sm" w="sm" type="none"/>
          </a:ln>
          <a:effectLst>
            <a:outerShdw blurRad="1016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5" name="Google Shape;105;p2"/>
          <p:cNvSpPr txBox="1"/>
          <p:nvPr/>
        </p:nvSpPr>
        <p:spPr>
          <a:xfrm>
            <a:off x="333475" y="1461475"/>
            <a:ext cx="11532000" cy="50556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1100"/>
              <a:buFont typeface="Arial"/>
              <a:buNone/>
            </a:pPr>
            <a:r>
              <a:rPr b="1" i="0" lang="en-US" sz="1200" u="none" cap="none" strike="noStrike">
                <a:solidFill>
                  <a:schemeClr val="dk1"/>
                </a:solidFill>
                <a:latin typeface="Dosis"/>
                <a:ea typeface="Dosis"/>
                <a:cs typeface="Dosis"/>
                <a:sym typeface="Dosis"/>
              </a:rPr>
              <a:t>Hasil Diskusi:</a:t>
            </a:r>
            <a:endParaRPr b="1" i="0" sz="1200" u="none" cap="none" strike="noStrike">
              <a:solidFill>
                <a:schemeClr val="dk1"/>
              </a:solidFill>
              <a:latin typeface="Dosis"/>
              <a:ea typeface="Dosis"/>
              <a:cs typeface="Dosis"/>
              <a:sym typeface="Dosis"/>
            </a:endParaRPr>
          </a:p>
          <a:p>
            <a:pPr indent="-228600" lvl="0" marL="381000" marR="0" rtl="0" algn="just">
              <a:lnSpc>
                <a:spcPct val="125000"/>
              </a:lnSpc>
              <a:spcBef>
                <a:spcPts val="0"/>
              </a:spcBef>
              <a:spcAft>
                <a:spcPts val="0"/>
              </a:spcAft>
              <a:buClr>
                <a:schemeClr val="dk1"/>
              </a:buClr>
              <a:buSzPts val="1200"/>
              <a:buFont typeface="Arial"/>
              <a:buAutoNum type="arabicPeriod"/>
            </a:pPr>
            <a:r>
              <a:rPr b="1" i="0" lang="en-US" sz="1200" u="none" cap="none" strike="noStrike">
                <a:solidFill>
                  <a:schemeClr val="dk1"/>
                </a:solidFill>
                <a:latin typeface="Calibri"/>
                <a:ea typeface="Calibri"/>
                <a:cs typeface="Calibri"/>
                <a:sym typeface="Calibri"/>
              </a:rPr>
              <a:t>Missing Values and Duplicated Data</a:t>
            </a:r>
            <a:endParaRPr b="1" i="0" sz="1200" u="none" cap="none" strike="noStrike">
              <a:solidFill>
                <a:schemeClr val="dk1"/>
              </a:solidFill>
              <a:latin typeface="Calibri"/>
              <a:ea typeface="Calibri"/>
              <a:cs typeface="Calibri"/>
              <a:sym typeface="Calibri"/>
            </a:endParaRPr>
          </a:p>
          <a:p>
            <a:pPr indent="-304800" lvl="0" marL="715963" marR="0" rtl="0" algn="just">
              <a:lnSpc>
                <a:spcPct val="125000"/>
              </a:lnSpc>
              <a:spcBef>
                <a:spcPts val="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Tim telah melakukan identifikasi missing values dan duplicated data pada dataset</a:t>
            </a:r>
            <a:endParaRPr/>
          </a:p>
          <a:p>
            <a:pPr indent="-304800" lvl="0" marL="715963" marR="0" rtl="0" algn="just">
              <a:lnSpc>
                <a:spcPct val="125000"/>
              </a:lnSpc>
              <a:spcBef>
                <a:spcPts val="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Dalam dataset, tidak terdapat missing values</a:t>
            </a:r>
            <a:endParaRPr/>
          </a:p>
          <a:p>
            <a:pPr indent="-304800" lvl="0" marL="715963" marR="0" rtl="0" algn="just">
              <a:lnSpc>
                <a:spcPct val="125000"/>
              </a:lnSpc>
              <a:spcBef>
                <a:spcPts val="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Dalam dataset, tidak terdapat duplicated data</a:t>
            </a:r>
            <a:endParaRPr/>
          </a:p>
          <a:p>
            <a:pPr indent="-304800" lvl="0" marL="715963" marR="0" rtl="0" algn="just">
              <a:lnSpc>
                <a:spcPct val="125000"/>
              </a:lnSpc>
              <a:spcBef>
                <a:spcPts val="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Meskipun tidak ada missing values, terdapat data dengan nilai ‘unknown’ pada beberapa kolom categorical</a:t>
            </a:r>
            <a:endParaRPr/>
          </a:p>
          <a:p>
            <a:pPr indent="-304800" lvl="0" marL="715963" marR="0" rtl="0" algn="just">
              <a:lnSpc>
                <a:spcPct val="125000"/>
              </a:lnSpc>
              <a:spcBef>
                <a:spcPts val="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Berdasarkan pengalaman dari mentor, nilai ‘unknown’ ini tidak perlu diubah menjadi nilai lain (dibiarkan saja)</a:t>
            </a:r>
            <a:endParaRPr/>
          </a:p>
          <a:p>
            <a:pPr indent="-228600" lvl="0" marL="381000" marR="0" rtl="0" algn="just">
              <a:lnSpc>
                <a:spcPct val="125000"/>
              </a:lnSpc>
              <a:spcBef>
                <a:spcPts val="0"/>
              </a:spcBef>
              <a:spcAft>
                <a:spcPts val="0"/>
              </a:spcAft>
              <a:buClr>
                <a:schemeClr val="dk1"/>
              </a:buClr>
              <a:buSzPts val="1200"/>
              <a:buFont typeface="Arial"/>
              <a:buAutoNum type="arabicPeriod" startAt="2"/>
            </a:pPr>
            <a:r>
              <a:rPr b="1" lang="en-US" sz="1200">
                <a:solidFill>
                  <a:schemeClr val="dk1"/>
                </a:solidFill>
                <a:latin typeface="Calibri"/>
                <a:ea typeface="Calibri"/>
                <a:cs typeface="Calibri"/>
                <a:sym typeface="Calibri"/>
              </a:rPr>
              <a:t>Outliers</a:t>
            </a:r>
            <a:endParaRPr/>
          </a:p>
          <a:p>
            <a:pPr indent="-304800" lvl="0" marL="715963" marR="0" rtl="0" algn="just">
              <a:lnSpc>
                <a:spcPct val="125000"/>
              </a:lnSpc>
              <a:spcBef>
                <a:spcPts val="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Tim telah melakukan identifikasi outliers pada dataset. </a:t>
            </a:r>
            <a:endParaRPr/>
          </a:p>
          <a:p>
            <a:pPr indent="-304800" lvl="0" marL="715963" marR="0" rtl="0" algn="just">
              <a:lnSpc>
                <a:spcPct val="125000"/>
              </a:lnSpc>
              <a:spcBef>
                <a:spcPts val="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Berdasarkan metode handling outliers menggunakan IQR maupun Z-score, data outliers yang di drop cukup banyak (lebih dari 10%)</a:t>
            </a:r>
            <a:endParaRPr/>
          </a:p>
          <a:p>
            <a:pPr indent="-304800" lvl="0" marL="715963" marR="0" rtl="0" algn="just">
              <a:lnSpc>
                <a:spcPct val="125000"/>
              </a:lnSpc>
              <a:spcBef>
                <a:spcPts val="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Berdasarkan pengalaman mentor, outliers tidak perlu dibuang. </a:t>
            </a:r>
            <a:endParaRPr/>
          </a:p>
          <a:p>
            <a:pPr indent="-304800" lvl="0" marL="715963" marR="0" rtl="0" algn="just">
              <a:lnSpc>
                <a:spcPct val="125000"/>
              </a:lnSpc>
              <a:spcBef>
                <a:spcPts val="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Meskipun outliers tidak perlu dibuang, jumlah data harus cukup banyak untuk dilakukan modelling. Berdasarkan pengalaman mentor, jumlah baris data paling tidak sebanyak 10.000 baris. </a:t>
            </a:r>
            <a:endParaRPr/>
          </a:p>
          <a:p>
            <a:pPr indent="-228600" lvl="0" marL="381000" marR="0" rtl="0" algn="just">
              <a:lnSpc>
                <a:spcPct val="125000"/>
              </a:lnSpc>
              <a:spcBef>
                <a:spcPts val="0"/>
              </a:spcBef>
              <a:spcAft>
                <a:spcPts val="0"/>
              </a:spcAft>
              <a:buClr>
                <a:schemeClr val="dk1"/>
              </a:buClr>
              <a:buSzPts val="1200"/>
              <a:buFont typeface="Arial"/>
              <a:buAutoNum type="arabicPeriod" startAt="3"/>
            </a:pPr>
            <a:r>
              <a:rPr b="1" i="0" lang="en-US" sz="1200" u="none" cap="none" strike="noStrike">
                <a:solidFill>
                  <a:schemeClr val="dk1"/>
                </a:solidFill>
                <a:latin typeface="Calibri"/>
                <a:ea typeface="Calibri"/>
                <a:cs typeface="Calibri"/>
                <a:sym typeface="Calibri"/>
              </a:rPr>
              <a:t>Handling Skewed Distribution Data</a:t>
            </a:r>
            <a:endParaRPr/>
          </a:p>
          <a:p>
            <a:pPr indent="-304800" lvl="0" marL="715963" marR="0" rtl="0" algn="just">
              <a:lnSpc>
                <a:spcPct val="125000"/>
              </a:lnSpc>
              <a:spcBef>
                <a:spcPts val="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Tim telah melakukan identifikasi pada bentuk distribusi data</a:t>
            </a:r>
            <a:endParaRPr/>
          </a:p>
          <a:p>
            <a:pPr indent="-304800" lvl="0" marL="715963" marR="0" rtl="0" algn="just">
              <a:lnSpc>
                <a:spcPct val="125000"/>
              </a:lnSpc>
              <a:spcBef>
                <a:spcPts val="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Terdapat beberapa kolom dengan distribusi skewed</a:t>
            </a:r>
            <a:endParaRPr/>
          </a:p>
          <a:p>
            <a:pPr indent="-304800" lvl="0" marL="715963" marR="0" rtl="0" algn="just">
              <a:lnSpc>
                <a:spcPct val="125000"/>
              </a:lnSpc>
              <a:spcBef>
                <a:spcPts val="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Tim telah melakukan transformasi pada data. Hasilnya ada beberapa kolom yang berubah menjadi berdistribusi normal, tetapi ada beberapa data yang ditransformasi berubah menjadi nilai Nan atau –Inf (kemungkinan hal ini karena saat log transformasi, terdapat data dengan nilai 0 atau negatif)</a:t>
            </a:r>
            <a:endParaRPr/>
          </a:p>
          <a:p>
            <a:pPr indent="-304800" lvl="0" marL="715963" marR="0" rtl="0" algn="just">
              <a:lnSpc>
                <a:spcPct val="125000"/>
              </a:lnSpc>
              <a:spcBef>
                <a:spcPts val="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Dalam mentransformasi data, cukup dilakukan 1 metode penanganan pada setiap kolom. Misalnya, kolom yang sudah di log transformasi tidak perlu lagi di normalisasi atau standarisasi.</a:t>
            </a:r>
            <a:endParaRPr/>
          </a:p>
          <a:p>
            <a:pPr indent="-304800" lvl="0" marL="715963" marR="0" rtl="0" algn="just">
              <a:lnSpc>
                <a:spcPct val="125000"/>
              </a:lnSpc>
              <a:spcBef>
                <a:spcPts val="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Semakin banyak jumlah data, maka dapat dikatakan bahwa data semakin mendekati kondisi real atau normal, meskipun datanya tidak terdistribusi secara normal. Sehingga tidak perlu dilakukan transformasi data untuk merubah bentuk distribusinya</a:t>
            </a:r>
            <a:endParaRPr b="0" i="0" sz="1200" u="none" cap="none" strike="noStrike">
              <a:solidFill>
                <a:schemeClr val="dk1"/>
              </a:solidFill>
              <a:latin typeface="Calibri"/>
              <a:ea typeface="Calibri"/>
              <a:cs typeface="Calibri"/>
              <a:sym typeface="Calibri"/>
            </a:endParaRPr>
          </a:p>
          <a:p>
            <a:pPr indent="0" lvl="0" marL="0" marR="0" rtl="0" algn="just">
              <a:lnSpc>
                <a:spcPct val="125000"/>
              </a:lnSpc>
              <a:spcBef>
                <a:spcPts val="0"/>
              </a:spcBef>
              <a:spcAft>
                <a:spcPts val="0"/>
              </a:spcAft>
              <a:buClr>
                <a:srgbClr val="000000"/>
              </a:buClr>
              <a:buSzPts val="1200"/>
              <a:buFont typeface="Arial"/>
              <a:buNone/>
            </a:pPr>
            <a:r>
              <a:t/>
            </a:r>
            <a:endParaRPr b="1" i="0" sz="1200" u="none" cap="none" strike="noStrike">
              <a:solidFill>
                <a:schemeClr val="dk1"/>
              </a:solidFill>
              <a:latin typeface="Calibri"/>
              <a:ea typeface="Calibri"/>
              <a:cs typeface="Calibri"/>
              <a:sym typeface="Calibri"/>
            </a:endParaRPr>
          </a:p>
        </p:txBody>
      </p:sp>
      <p:sp>
        <p:nvSpPr>
          <p:cNvPr id="106" name="Google Shape;106;p2"/>
          <p:cNvSpPr txBox="1"/>
          <p:nvPr/>
        </p:nvSpPr>
        <p:spPr>
          <a:xfrm>
            <a:off x="2023000" y="76577"/>
            <a:ext cx="9940500" cy="1229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Kelompok: Harta, Tahta, Data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Stage: 2 – Data Preprocessing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Mentor: Prasetyo Wahyu</a:t>
            </a:r>
            <a:endParaRPr b="1" i="0" sz="1800" u="none" cap="none" strike="noStrike">
              <a:solidFill>
                <a:srgbClr val="0198A3"/>
              </a:solidFill>
              <a:latin typeface="Dosis"/>
              <a:ea typeface="Dosis"/>
              <a:cs typeface="Dosis"/>
              <a:sym typeface="Dosis"/>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Tanggal/ Pukul: 12 Maret 2022/ 19.00</a:t>
            </a:r>
            <a:endParaRPr b="1" i="0" sz="1800" u="none" cap="none" strike="noStrike">
              <a:solidFill>
                <a:srgbClr val="0198A3"/>
              </a:solidFill>
              <a:highlight>
                <a:srgbClr val="FFFF00"/>
              </a:highlight>
              <a:latin typeface="Dosis"/>
              <a:ea typeface="Dosis"/>
              <a:cs typeface="Dosis"/>
              <a:sym typeface="Dosis"/>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0" name="Shape 110"/>
        <p:cNvGrpSpPr/>
        <p:nvPr/>
      </p:nvGrpSpPr>
      <p:grpSpPr>
        <a:xfrm>
          <a:off x="0" y="0"/>
          <a:ext cx="0" cy="0"/>
          <a:chOff x="0" y="0"/>
          <a:chExt cx="0" cy="0"/>
        </a:xfrm>
      </p:grpSpPr>
      <p:grpSp>
        <p:nvGrpSpPr>
          <p:cNvPr id="111" name="Google Shape;111;p3"/>
          <p:cNvGrpSpPr/>
          <p:nvPr/>
        </p:nvGrpSpPr>
        <p:grpSpPr>
          <a:xfrm>
            <a:off x="591850" y="-328527"/>
            <a:ext cx="1386593" cy="1594062"/>
            <a:chOff x="726653" y="-517614"/>
            <a:chExt cx="2170621" cy="2495400"/>
          </a:xfrm>
        </p:grpSpPr>
        <p:sp>
          <p:nvSpPr>
            <p:cNvPr id="112" name="Google Shape;112;p3"/>
            <p:cNvSpPr/>
            <p:nvPr/>
          </p:nvSpPr>
          <p:spPr>
            <a:xfrm>
              <a:off x="796588" y="-517614"/>
              <a:ext cx="2030700" cy="2495400"/>
            </a:xfrm>
            <a:prstGeom prst="roundRect">
              <a:avLst>
                <a:gd fmla="val 8585" name="adj"/>
              </a:avLst>
            </a:prstGeom>
            <a:solidFill>
              <a:srgbClr val="00A7B4"/>
            </a:solidFill>
            <a:ln>
              <a:noFill/>
            </a:ln>
            <a:effectLst>
              <a:outerShdw blurRad="1524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A close up of a logo&#10;&#10;Description automatically generated" id="113" name="Google Shape;113;p3"/>
            <p:cNvPicPr preferRelativeResize="0"/>
            <p:nvPr/>
          </p:nvPicPr>
          <p:blipFill rotWithShape="1">
            <a:blip r:embed="rId4">
              <a:alphaModFix/>
            </a:blip>
            <a:srcRect b="32683" l="2416" r="76116" t="34763"/>
            <a:stretch/>
          </p:blipFill>
          <p:spPr>
            <a:xfrm>
              <a:off x="726653" y="443679"/>
              <a:ext cx="2170621" cy="1369427"/>
            </a:xfrm>
            <a:prstGeom prst="rect">
              <a:avLst/>
            </a:prstGeom>
            <a:noFill/>
            <a:ln>
              <a:noFill/>
            </a:ln>
          </p:spPr>
        </p:pic>
      </p:grpSp>
      <p:sp>
        <p:nvSpPr>
          <p:cNvPr id="114" name="Google Shape;114;p3"/>
          <p:cNvSpPr/>
          <p:nvPr/>
        </p:nvSpPr>
        <p:spPr>
          <a:xfrm>
            <a:off x="228600" y="1385275"/>
            <a:ext cx="11768400" cy="5277900"/>
          </a:xfrm>
          <a:prstGeom prst="roundRect">
            <a:avLst>
              <a:gd fmla="val 3694" name="adj"/>
            </a:avLst>
          </a:prstGeom>
          <a:solidFill>
            <a:srgbClr val="F2F2F2"/>
          </a:solidFill>
          <a:ln cap="flat" cmpd="sng" w="38100">
            <a:solidFill>
              <a:srgbClr val="01AAB7"/>
            </a:solidFill>
            <a:prstDash val="solid"/>
            <a:miter lim="800000"/>
            <a:headEnd len="sm" w="sm" type="none"/>
            <a:tailEnd len="sm" w="sm" type="none"/>
          </a:ln>
          <a:effectLst>
            <a:outerShdw blurRad="1016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5" name="Google Shape;115;p3"/>
          <p:cNvSpPr txBox="1"/>
          <p:nvPr/>
        </p:nvSpPr>
        <p:spPr>
          <a:xfrm>
            <a:off x="333475" y="1461475"/>
            <a:ext cx="11532000" cy="49398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1100"/>
              <a:buFont typeface="Arial"/>
              <a:buNone/>
            </a:pPr>
            <a:r>
              <a:rPr b="1" i="0" lang="en-US" sz="1200" u="none" cap="none" strike="noStrike">
                <a:solidFill>
                  <a:schemeClr val="dk1"/>
                </a:solidFill>
                <a:latin typeface="Dosis"/>
                <a:ea typeface="Dosis"/>
                <a:cs typeface="Dosis"/>
                <a:sym typeface="Dosis"/>
              </a:rPr>
              <a:t>Hasil Diskusi:</a:t>
            </a:r>
            <a:endParaRPr/>
          </a:p>
          <a:p>
            <a:pPr indent="-244475" lvl="0" marL="358775" marR="0" rtl="0" algn="l">
              <a:lnSpc>
                <a:spcPct val="115000"/>
              </a:lnSpc>
              <a:spcBef>
                <a:spcPts val="0"/>
              </a:spcBef>
              <a:spcAft>
                <a:spcPts val="0"/>
              </a:spcAft>
              <a:buClr>
                <a:schemeClr val="dk1"/>
              </a:buClr>
              <a:buSzPts val="1100"/>
              <a:buFont typeface="Arial"/>
              <a:buAutoNum type="arabicPeriod" startAt="4"/>
            </a:pPr>
            <a:r>
              <a:rPr b="1" i="0" lang="en-US" sz="1200" u="none" cap="none" strike="noStrike">
                <a:solidFill>
                  <a:schemeClr val="dk1"/>
                </a:solidFill>
                <a:latin typeface="Calibri"/>
                <a:ea typeface="Calibri"/>
                <a:cs typeface="Calibri"/>
                <a:sym typeface="Calibri"/>
              </a:rPr>
              <a:t>Label Encoding</a:t>
            </a:r>
            <a:endParaRPr/>
          </a:p>
          <a:p>
            <a:pPr indent="-214312" lvl="0" marL="625475" marR="0" rtl="0" algn="just">
              <a:lnSpc>
                <a:spcPct val="125000"/>
              </a:lnSpc>
              <a:spcBef>
                <a:spcPts val="0"/>
              </a:spcBef>
              <a:spcAft>
                <a:spcPts val="0"/>
              </a:spcAft>
              <a:buClr>
                <a:srgbClr val="000000"/>
              </a:buClr>
              <a:buSzPts val="1200"/>
              <a:buFont typeface="Calibri"/>
              <a:buChar char="-"/>
            </a:pPr>
            <a:r>
              <a:rPr b="0" i="0" lang="en-US" sz="1200" u="none" cap="none" strike="noStrike">
                <a:solidFill>
                  <a:srgbClr val="000000"/>
                </a:solidFill>
                <a:latin typeface="Calibri"/>
                <a:ea typeface="Calibri"/>
                <a:cs typeface="Calibri"/>
                <a:sym typeface="Calibri"/>
              </a:rPr>
              <a:t>Ti</a:t>
            </a:r>
            <a:r>
              <a:rPr lang="en-US" sz="1200">
                <a:latin typeface="Calibri"/>
                <a:ea typeface="Calibri"/>
                <a:cs typeface="Calibri"/>
                <a:sym typeface="Calibri"/>
              </a:rPr>
              <a:t>m</a:t>
            </a:r>
            <a:r>
              <a:rPr b="0" i="0" lang="en-US" sz="1200" u="none" cap="none" strike="noStrike">
                <a:solidFill>
                  <a:srgbClr val="000000"/>
                </a:solidFill>
                <a:latin typeface="Calibri"/>
                <a:ea typeface="Calibri"/>
                <a:cs typeface="Calibri"/>
                <a:sym typeface="Calibri"/>
              </a:rPr>
              <a:t> telah melakukan label encoding pada data dengan kolom categorical untuk mengubahnya menjadi numerikal</a:t>
            </a:r>
            <a:endParaRPr b="0" i="0" sz="1200" u="none" cap="none" strike="noStrike">
              <a:solidFill>
                <a:srgbClr val="000000"/>
              </a:solidFill>
              <a:latin typeface="Calibri"/>
              <a:ea typeface="Calibri"/>
              <a:cs typeface="Calibri"/>
              <a:sym typeface="Calibri"/>
            </a:endParaRPr>
          </a:p>
          <a:p>
            <a:pPr indent="-214312" lvl="0" marL="625475" marR="0" rtl="0" algn="just">
              <a:lnSpc>
                <a:spcPct val="125000"/>
              </a:lnSpc>
              <a:spcBef>
                <a:spcPts val="0"/>
              </a:spcBef>
              <a:spcAft>
                <a:spcPts val="0"/>
              </a:spcAft>
              <a:buClr>
                <a:srgbClr val="000000"/>
              </a:buClr>
              <a:buSzPts val="1200"/>
              <a:buFont typeface="Calibri"/>
              <a:buChar char="-"/>
            </a:pPr>
            <a:r>
              <a:rPr b="0" i="0" lang="en-US" sz="1200" u="none" cap="none" strike="noStrike">
                <a:solidFill>
                  <a:srgbClr val="000000"/>
                </a:solidFill>
                <a:latin typeface="Calibri"/>
                <a:ea typeface="Calibri"/>
                <a:cs typeface="Calibri"/>
                <a:sym typeface="Calibri"/>
              </a:rPr>
              <a:t>Data binary (‘yes’ atau ‘no’) dan data ordinal ditransformasi dengan label encoding</a:t>
            </a:r>
            <a:endParaRPr/>
          </a:p>
          <a:p>
            <a:pPr indent="-214312" lvl="0" marL="625475" marR="0" rtl="0" algn="just">
              <a:lnSpc>
                <a:spcPct val="125000"/>
              </a:lnSpc>
              <a:spcBef>
                <a:spcPts val="0"/>
              </a:spcBef>
              <a:spcAft>
                <a:spcPts val="0"/>
              </a:spcAft>
              <a:buClr>
                <a:srgbClr val="000000"/>
              </a:buClr>
              <a:buSzPts val="1200"/>
              <a:buFont typeface="Calibri"/>
              <a:buChar char="-"/>
            </a:pPr>
            <a:r>
              <a:rPr b="0" i="0" lang="en-US" sz="1200" u="none" cap="none" strike="noStrike">
                <a:solidFill>
                  <a:srgbClr val="000000"/>
                </a:solidFill>
                <a:latin typeface="Calibri"/>
                <a:ea typeface="Calibri"/>
                <a:cs typeface="Calibri"/>
                <a:sym typeface="Calibri"/>
              </a:rPr>
              <a:t>Data non-binary dan tidak bisa diurutkan tingkatannya ditransformasi dengan one-hot encoding</a:t>
            </a:r>
            <a:endParaRPr b="0" i="0" sz="1200" u="none" cap="none" strike="noStrike">
              <a:solidFill>
                <a:srgbClr val="000000"/>
              </a:solidFill>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t/>
            </a:r>
            <a:endParaRPr b="0" i="0" sz="1200" u="none" cap="none" strike="noStrike">
              <a:solidFill>
                <a:schemeClr val="dk1"/>
              </a:solidFill>
              <a:latin typeface="Calibri"/>
              <a:ea typeface="Calibri"/>
              <a:cs typeface="Calibri"/>
              <a:sym typeface="Calibri"/>
            </a:endParaRPr>
          </a:p>
          <a:p>
            <a:pPr indent="-244475" lvl="0" marL="358775" marR="0" rtl="0" algn="l">
              <a:lnSpc>
                <a:spcPct val="115000"/>
              </a:lnSpc>
              <a:spcBef>
                <a:spcPts val="0"/>
              </a:spcBef>
              <a:spcAft>
                <a:spcPts val="0"/>
              </a:spcAft>
              <a:buClr>
                <a:schemeClr val="dk1"/>
              </a:buClr>
              <a:buSzPts val="1100"/>
              <a:buFont typeface="Arial"/>
              <a:buAutoNum type="arabicPeriod" startAt="5"/>
            </a:pPr>
            <a:r>
              <a:rPr b="1" i="0" lang="en-US" sz="1200" u="none" cap="none" strike="noStrike">
                <a:solidFill>
                  <a:schemeClr val="dk1"/>
                </a:solidFill>
                <a:latin typeface="Calibri"/>
                <a:ea typeface="Calibri"/>
                <a:cs typeface="Calibri"/>
                <a:sym typeface="Calibri"/>
              </a:rPr>
              <a:t>Feature Selection</a:t>
            </a:r>
            <a:endParaRPr/>
          </a:p>
          <a:p>
            <a:pPr indent="-214312" lvl="0" marL="625475" marR="0" rtl="0" algn="just">
              <a:lnSpc>
                <a:spcPct val="125000"/>
              </a:lnSpc>
              <a:spcBef>
                <a:spcPts val="0"/>
              </a:spcBef>
              <a:spcAft>
                <a:spcPts val="0"/>
              </a:spcAft>
              <a:buClr>
                <a:srgbClr val="000000"/>
              </a:buClr>
              <a:buSzPts val="1200"/>
              <a:buFont typeface="Calibri"/>
              <a:buChar char="-"/>
            </a:pPr>
            <a:r>
              <a:rPr b="0" i="0" lang="en-US" sz="1200" u="none" cap="none" strike="noStrike">
                <a:solidFill>
                  <a:srgbClr val="000000"/>
                </a:solidFill>
                <a:latin typeface="Calibri"/>
                <a:ea typeface="Calibri"/>
                <a:cs typeface="Calibri"/>
                <a:sym typeface="Calibri"/>
              </a:rPr>
              <a:t>Tidak ada fitur baru yang dibuat pada dataset ini</a:t>
            </a:r>
            <a:endParaRPr/>
          </a:p>
          <a:p>
            <a:pPr indent="-214312" lvl="0" marL="625475" marR="0" rtl="0" algn="just">
              <a:lnSpc>
                <a:spcPct val="125000"/>
              </a:lnSpc>
              <a:spcBef>
                <a:spcPts val="0"/>
              </a:spcBef>
              <a:spcAft>
                <a:spcPts val="0"/>
              </a:spcAft>
              <a:buClr>
                <a:srgbClr val="000000"/>
              </a:buClr>
              <a:buSzPts val="1200"/>
              <a:buFont typeface="Calibri"/>
              <a:buChar char="-"/>
            </a:pPr>
            <a:r>
              <a:rPr b="0" i="0" lang="en-US" sz="1200" u="none" cap="none" strike="noStrike">
                <a:solidFill>
                  <a:srgbClr val="000000"/>
                </a:solidFill>
                <a:latin typeface="Calibri"/>
                <a:ea typeface="Calibri"/>
                <a:cs typeface="Calibri"/>
                <a:sym typeface="Calibri"/>
              </a:rPr>
              <a:t>Berdasarkan diskusi tim bersama mentor, diputuskan untuk menggunakan semua kolom untuk modelling (tidak ada kolom yang di-drop)</a:t>
            </a:r>
            <a:endParaRPr/>
          </a:p>
          <a:p>
            <a:pPr indent="-214312" lvl="0" marL="625475" marR="0" rtl="0" algn="just">
              <a:lnSpc>
                <a:spcPct val="125000"/>
              </a:lnSpc>
              <a:spcBef>
                <a:spcPts val="0"/>
              </a:spcBef>
              <a:spcAft>
                <a:spcPts val="0"/>
              </a:spcAft>
              <a:buClr>
                <a:srgbClr val="000000"/>
              </a:buClr>
              <a:buSzPts val="1200"/>
              <a:buFont typeface="Calibri"/>
              <a:buChar char="-"/>
            </a:pPr>
            <a:r>
              <a:rPr b="0" i="0" lang="en-US" sz="1200" u="none" cap="none" strike="noStrike">
                <a:solidFill>
                  <a:srgbClr val="000000"/>
                </a:solidFill>
                <a:latin typeface="Calibri"/>
                <a:ea typeface="Calibri"/>
                <a:cs typeface="Calibri"/>
                <a:sym typeface="Calibri"/>
              </a:rPr>
              <a:t>Penentuan kolom yang di-drop atau tidak akan ditentukan di stage selanjutnya, pada tahap modelling dan model evaluation.</a:t>
            </a:r>
            <a:endParaRPr/>
          </a:p>
          <a:p>
            <a:pPr indent="-214312" lvl="0" marL="625475" marR="0" rtl="0" algn="just">
              <a:lnSpc>
                <a:spcPct val="125000"/>
              </a:lnSpc>
              <a:spcBef>
                <a:spcPts val="0"/>
              </a:spcBef>
              <a:spcAft>
                <a:spcPts val="0"/>
              </a:spcAft>
              <a:buClr>
                <a:srgbClr val="000000"/>
              </a:buClr>
              <a:buSzPts val="1200"/>
              <a:buFont typeface="Calibri"/>
              <a:buChar char="-"/>
            </a:pPr>
            <a:r>
              <a:rPr b="0" i="0" lang="en-US" sz="1200" u="none" cap="none" strike="noStrike">
                <a:solidFill>
                  <a:srgbClr val="000000"/>
                </a:solidFill>
                <a:latin typeface="Calibri"/>
                <a:ea typeface="Calibri"/>
                <a:cs typeface="Calibri"/>
                <a:sym typeface="Calibri"/>
              </a:rPr>
              <a:t>Feature selection lebih lanjut akan dilakukan setelah melihat feature importance.</a:t>
            </a:r>
            <a:endParaRPr b="0" i="0" sz="1200" u="none" cap="none" strike="noStrike">
              <a:solidFill>
                <a:srgbClr val="000000"/>
              </a:solidFill>
              <a:latin typeface="Calibri"/>
              <a:ea typeface="Calibri"/>
              <a:cs typeface="Calibri"/>
              <a:sym typeface="Calibri"/>
            </a:endParaRPr>
          </a:p>
          <a:p>
            <a:pPr indent="0" lvl="0" marL="625475" marR="0" rtl="0" algn="l">
              <a:lnSpc>
                <a:spcPct val="115000"/>
              </a:lnSpc>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Calibri"/>
              <a:ea typeface="Calibri"/>
              <a:cs typeface="Calibri"/>
              <a:sym typeface="Calibri"/>
            </a:endParaRPr>
          </a:p>
        </p:txBody>
      </p:sp>
      <p:sp>
        <p:nvSpPr>
          <p:cNvPr id="116" name="Google Shape;116;p3"/>
          <p:cNvSpPr txBox="1"/>
          <p:nvPr/>
        </p:nvSpPr>
        <p:spPr>
          <a:xfrm>
            <a:off x="2023000" y="76577"/>
            <a:ext cx="9940500" cy="1229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Kelompok: Harta, Tahta, Data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Stage: 2 – Data Preprocessing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Mentor: Prasetyo Wahyu</a:t>
            </a:r>
            <a:endParaRPr b="1" i="0" sz="1800" u="none" cap="none" strike="noStrike">
              <a:solidFill>
                <a:srgbClr val="0198A3"/>
              </a:solidFill>
              <a:latin typeface="Dosis"/>
              <a:ea typeface="Dosis"/>
              <a:cs typeface="Dosis"/>
              <a:sym typeface="Dosis"/>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Tanggal/ Pukul: 12 Maret 2022/ 19.00</a:t>
            </a:r>
            <a:endParaRPr b="1" i="0" sz="1800" u="none" cap="none" strike="noStrike">
              <a:solidFill>
                <a:srgbClr val="0198A3"/>
              </a:solidFill>
              <a:highlight>
                <a:srgbClr val="FFFF00"/>
              </a:highlight>
              <a:latin typeface="Dosis"/>
              <a:ea typeface="Dosis"/>
              <a:cs typeface="Dosis"/>
              <a:sym typeface="Dosis"/>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0" name="Shape 120"/>
        <p:cNvGrpSpPr/>
        <p:nvPr/>
      </p:nvGrpSpPr>
      <p:grpSpPr>
        <a:xfrm>
          <a:off x="0" y="0"/>
          <a:ext cx="0" cy="0"/>
          <a:chOff x="0" y="0"/>
          <a:chExt cx="0" cy="0"/>
        </a:xfrm>
      </p:grpSpPr>
      <p:grpSp>
        <p:nvGrpSpPr>
          <p:cNvPr id="121" name="Google Shape;121;p4"/>
          <p:cNvGrpSpPr/>
          <p:nvPr/>
        </p:nvGrpSpPr>
        <p:grpSpPr>
          <a:xfrm>
            <a:off x="591850" y="-328527"/>
            <a:ext cx="1386593" cy="1594062"/>
            <a:chOff x="726653" y="-517614"/>
            <a:chExt cx="2170621" cy="2495400"/>
          </a:xfrm>
        </p:grpSpPr>
        <p:sp>
          <p:nvSpPr>
            <p:cNvPr id="122" name="Google Shape;122;p4"/>
            <p:cNvSpPr/>
            <p:nvPr/>
          </p:nvSpPr>
          <p:spPr>
            <a:xfrm>
              <a:off x="796588" y="-517614"/>
              <a:ext cx="2030700" cy="2495400"/>
            </a:xfrm>
            <a:prstGeom prst="roundRect">
              <a:avLst>
                <a:gd fmla="val 8585" name="adj"/>
              </a:avLst>
            </a:prstGeom>
            <a:solidFill>
              <a:srgbClr val="00A7B4"/>
            </a:solidFill>
            <a:ln>
              <a:noFill/>
            </a:ln>
            <a:effectLst>
              <a:outerShdw blurRad="1524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A close up of a logo&#10;&#10;Description automatically generated" id="123" name="Google Shape;123;p4"/>
            <p:cNvPicPr preferRelativeResize="0"/>
            <p:nvPr/>
          </p:nvPicPr>
          <p:blipFill rotWithShape="1">
            <a:blip r:embed="rId4">
              <a:alphaModFix/>
            </a:blip>
            <a:srcRect b="32683" l="2416" r="76116" t="34763"/>
            <a:stretch/>
          </p:blipFill>
          <p:spPr>
            <a:xfrm>
              <a:off x="726653" y="443679"/>
              <a:ext cx="2170621" cy="1369427"/>
            </a:xfrm>
            <a:prstGeom prst="rect">
              <a:avLst/>
            </a:prstGeom>
            <a:noFill/>
            <a:ln>
              <a:noFill/>
            </a:ln>
          </p:spPr>
        </p:pic>
      </p:grpSp>
      <p:sp>
        <p:nvSpPr>
          <p:cNvPr id="124" name="Google Shape;124;p4"/>
          <p:cNvSpPr/>
          <p:nvPr/>
        </p:nvSpPr>
        <p:spPr>
          <a:xfrm>
            <a:off x="228600" y="1385275"/>
            <a:ext cx="11768400" cy="5277900"/>
          </a:xfrm>
          <a:prstGeom prst="roundRect">
            <a:avLst>
              <a:gd fmla="val 3694" name="adj"/>
            </a:avLst>
          </a:prstGeom>
          <a:solidFill>
            <a:srgbClr val="F2F2F2"/>
          </a:solidFill>
          <a:ln cap="flat" cmpd="sng" w="38100">
            <a:solidFill>
              <a:srgbClr val="01AAB7"/>
            </a:solidFill>
            <a:prstDash val="solid"/>
            <a:miter lim="800000"/>
            <a:headEnd len="sm" w="sm" type="none"/>
            <a:tailEnd len="sm" w="sm" type="none"/>
          </a:ln>
          <a:effectLst>
            <a:outerShdw blurRad="1016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5" name="Google Shape;125;p4"/>
          <p:cNvSpPr txBox="1"/>
          <p:nvPr/>
        </p:nvSpPr>
        <p:spPr>
          <a:xfrm>
            <a:off x="409675" y="1461475"/>
            <a:ext cx="11532000" cy="49398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1100"/>
              <a:buFont typeface="Arial"/>
              <a:buNone/>
            </a:pPr>
            <a:r>
              <a:rPr b="1" i="0" lang="en-US" sz="1200" u="none" cap="none" strike="noStrike">
                <a:solidFill>
                  <a:schemeClr val="dk1"/>
                </a:solidFill>
                <a:latin typeface="Dosis"/>
                <a:ea typeface="Dosis"/>
                <a:cs typeface="Dosis"/>
                <a:sym typeface="Dosis"/>
              </a:rPr>
              <a:t>Tindak Lanjut:</a:t>
            </a:r>
            <a:endParaRPr b="1" i="0" sz="1200" u="none" cap="none" strike="noStrike">
              <a:solidFill>
                <a:schemeClr val="dk1"/>
              </a:solidFill>
              <a:latin typeface="Dosis"/>
              <a:ea typeface="Dosis"/>
              <a:cs typeface="Dosis"/>
              <a:sym typeface="Dosis"/>
            </a:endParaRPr>
          </a:p>
          <a:p>
            <a:pPr indent="-304800" lvl="0" marL="457200" marR="0" rtl="0" algn="l">
              <a:lnSpc>
                <a:spcPct val="115000"/>
              </a:lnSpc>
              <a:spcBef>
                <a:spcPts val="0"/>
              </a:spcBef>
              <a:spcAft>
                <a:spcPts val="0"/>
              </a:spcAft>
              <a:buClr>
                <a:schemeClr val="dk1"/>
              </a:buClr>
              <a:buSzPts val="1200"/>
              <a:buFont typeface="Dosis"/>
              <a:buAutoNum type="arabicPeriod"/>
            </a:pPr>
            <a:r>
              <a:rPr b="0" i="0" lang="en-US" sz="1200" u="none" cap="none" strike="noStrike">
                <a:solidFill>
                  <a:schemeClr val="dk1"/>
                </a:solidFill>
                <a:latin typeface="Dosis"/>
                <a:ea typeface="Dosis"/>
                <a:cs typeface="Dosis"/>
                <a:sym typeface="Dosis"/>
              </a:rPr>
              <a:t>Membiarkan data dengan nilai ‘unknown’</a:t>
            </a:r>
            <a:endParaRPr/>
          </a:p>
          <a:p>
            <a:pPr indent="-304800" lvl="0" marL="457200" marR="0" rtl="0" algn="l">
              <a:lnSpc>
                <a:spcPct val="115000"/>
              </a:lnSpc>
              <a:spcBef>
                <a:spcPts val="0"/>
              </a:spcBef>
              <a:spcAft>
                <a:spcPts val="0"/>
              </a:spcAft>
              <a:buClr>
                <a:schemeClr val="dk1"/>
              </a:buClr>
              <a:buSzPts val="1200"/>
              <a:buFont typeface="Dosis"/>
              <a:buAutoNum type="arabicPeriod"/>
            </a:pPr>
            <a:r>
              <a:rPr b="0" i="0" lang="en-US" sz="1200" u="none" cap="none" strike="noStrike">
                <a:solidFill>
                  <a:schemeClr val="dk1"/>
                </a:solidFill>
                <a:latin typeface="Dosis"/>
                <a:ea typeface="Dosis"/>
                <a:cs typeface="Dosis"/>
                <a:sym typeface="Dosis"/>
              </a:rPr>
              <a:t>Membiarkan data outlier untuk digunakan pada modelling</a:t>
            </a:r>
            <a:endParaRPr/>
          </a:p>
          <a:p>
            <a:pPr indent="-304800" lvl="0" marL="457200" marR="0" rtl="0" algn="l">
              <a:lnSpc>
                <a:spcPct val="115000"/>
              </a:lnSpc>
              <a:spcBef>
                <a:spcPts val="0"/>
              </a:spcBef>
              <a:spcAft>
                <a:spcPts val="0"/>
              </a:spcAft>
              <a:buClr>
                <a:schemeClr val="dk1"/>
              </a:buClr>
              <a:buSzPts val="1200"/>
              <a:buFont typeface="Dosis"/>
              <a:buAutoNum type="arabicPeriod"/>
            </a:pPr>
            <a:r>
              <a:rPr b="0" i="0" lang="en-US" sz="1200" u="none" cap="none" strike="noStrike">
                <a:solidFill>
                  <a:schemeClr val="dk1"/>
                </a:solidFill>
                <a:latin typeface="Dosis"/>
                <a:ea typeface="Dosis"/>
                <a:cs typeface="Dosis"/>
                <a:sym typeface="Dosis"/>
              </a:rPr>
              <a:t>Karena jumlah data yang banyak, diputuskan untuk tidak melakukan log transformation</a:t>
            </a:r>
            <a:endParaRPr/>
          </a:p>
          <a:p>
            <a:pPr indent="-304800" lvl="0" marL="457200" marR="0" rtl="0" algn="l">
              <a:lnSpc>
                <a:spcPct val="115000"/>
              </a:lnSpc>
              <a:spcBef>
                <a:spcPts val="0"/>
              </a:spcBef>
              <a:spcAft>
                <a:spcPts val="0"/>
              </a:spcAft>
              <a:buClr>
                <a:schemeClr val="dk1"/>
              </a:buClr>
              <a:buSzPts val="1200"/>
              <a:buFont typeface="Dosis"/>
              <a:buAutoNum type="arabicPeriod"/>
            </a:pPr>
            <a:r>
              <a:rPr b="0" i="0" lang="en-US" sz="1200" u="none" cap="none" strike="noStrike">
                <a:solidFill>
                  <a:schemeClr val="dk1"/>
                </a:solidFill>
                <a:latin typeface="Dosis"/>
                <a:ea typeface="Dosis"/>
                <a:cs typeface="Dosis"/>
                <a:sym typeface="Dosis"/>
              </a:rPr>
              <a:t>Penentuan feature selection akan ditentukan lebih lanjut setelah model evaluation dan feature importance.</a:t>
            </a:r>
            <a:endParaRPr/>
          </a:p>
          <a:p>
            <a:pPr indent="-228600" lvl="0" marL="457200" marR="0" rtl="0" algn="l">
              <a:lnSpc>
                <a:spcPct val="115000"/>
              </a:lnSpc>
              <a:spcBef>
                <a:spcPts val="0"/>
              </a:spcBef>
              <a:spcAft>
                <a:spcPts val="0"/>
              </a:spcAft>
              <a:buClr>
                <a:schemeClr val="dk1"/>
              </a:buClr>
              <a:buSzPts val="1200"/>
              <a:buFont typeface="Dosis"/>
              <a:buNone/>
            </a:pPr>
            <a:r>
              <a:t/>
            </a:r>
            <a:endParaRPr b="0" i="0" sz="1200" u="none" cap="none" strike="noStrike">
              <a:solidFill>
                <a:schemeClr val="dk1"/>
              </a:solidFill>
              <a:latin typeface="Dosis"/>
              <a:ea typeface="Dosis"/>
              <a:cs typeface="Dosis"/>
              <a:sym typeface="Dosis"/>
            </a:endParaRPr>
          </a:p>
          <a:p>
            <a:pPr indent="-228600" lvl="0" marL="457200" marR="0" rtl="0" algn="l">
              <a:lnSpc>
                <a:spcPct val="115000"/>
              </a:lnSpc>
              <a:spcBef>
                <a:spcPts val="0"/>
              </a:spcBef>
              <a:spcAft>
                <a:spcPts val="0"/>
              </a:spcAft>
              <a:buClr>
                <a:schemeClr val="dk1"/>
              </a:buClr>
              <a:buSzPts val="1200"/>
              <a:buFont typeface="Dosis"/>
              <a:buNone/>
            </a:pPr>
            <a:r>
              <a:t/>
            </a:r>
            <a:endParaRPr b="0" i="0" sz="1200" u="none" cap="none" strike="noStrike">
              <a:solidFill>
                <a:schemeClr val="dk1"/>
              </a:solidFill>
              <a:latin typeface="Calibri"/>
              <a:ea typeface="Calibri"/>
              <a:cs typeface="Calibri"/>
              <a:sym typeface="Calibri"/>
            </a:endParaRPr>
          </a:p>
        </p:txBody>
      </p:sp>
      <p:sp>
        <p:nvSpPr>
          <p:cNvPr id="126" name="Google Shape;126;p4"/>
          <p:cNvSpPr txBox="1"/>
          <p:nvPr/>
        </p:nvSpPr>
        <p:spPr>
          <a:xfrm>
            <a:off x="2023000" y="76577"/>
            <a:ext cx="9940500" cy="1229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Kelompok: Harta, Tahta, Data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Stage: 2 – Data Preprocessing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Mentor: Prasetyo Wahyu</a:t>
            </a:r>
            <a:endParaRPr b="1" i="0" sz="1800" u="none" cap="none" strike="noStrike">
              <a:solidFill>
                <a:srgbClr val="0198A3"/>
              </a:solidFill>
              <a:latin typeface="Dosis"/>
              <a:ea typeface="Dosis"/>
              <a:cs typeface="Dosis"/>
              <a:sym typeface="Dosis"/>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Tanggal/ Pukul: 12 Maret 2022/ 19.00</a:t>
            </a:r>
            <a:endParaRPr b="1" i="0" sz="1800" u="none" cap="none" strike="noStrike">
              <a:solidFill>
                <a:srgbClr val="0198A3"/>
              </a:solidFill>
              <a:highlight>
                <a:srgbClr val="FFFF00"/>
              </a:highlight>
              <a:latin typeface="Dosis"/>
              <a:ea typeface="Dosis"/>
              <a:cs typeface="Dosis"/>
              <a:sym typeface="Dosis"/>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