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Dosis"/>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font" Target="fonts/Dosis-bold.fntdata"/><Relationship Id="rId9" Type="http://schemas.openxmlformats.org/officeDocument/2006/relationships/font" Target="fonts/Dosi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8c3075c18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118c3075c18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8c3075c18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118c3075c18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8c3075c18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118c3075c18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8c3075c18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118c3075c18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A close up of a logo&#10;&#10;Description automatically generated" id="88" name="Google Shape;88;p13"/>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89" name="Google Shape;89;p13"/>
          <p:cNvGrpSpPr/>
          <p:nvPr/>
        </p:nvGrpSpPr>
        <p:grpSpPr>
          <a:xfrm>
            <a:off x="591850" y="-328527"/>
            <a:ext cx="1386593" cy="1594062"/>
            <a:chOff x="726653" y="-517614"/>
            <a:chExt cx="2170621" cy="2495400"/>
          </a:xfrm>
        </p:grpSpPr>
        <p:sp>
          <p:nvSpPr>
            <p:cNvPr id="90" name="Google Shape;90;p13"/>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1" name="Google Shape;91;p13"/>
            <p:cNvPicPr preferRelativeResize="0"/>
            <p:nvPr/>
          </p:nvPicPr>
          <p:blipFill rotWithShape="1">
            <a:blip r:embed="rId5">
              <a:alphaModFix/>
            </a:blip>
            <a:srcRect b="32684" l="2416" r="76117" t="34764"/>
            <a:stretch/>
          </p:blipFill>
          <p:spPr>
            <a:xfrm>
              <a:off x="726653" y="443679"/>
              <a:ext cx="2170621" cy="1369427"/>
            </a:xfrm>
            <a:prstGeom prst="rect">
              <a:avLst/>
            </a:prstGeom>
            <a:noFill/>
            <a:ln>
              <a:noFill/>
            </a:ln>
          </p:spPr>
        </p:pic>
      </p:grpSp>
      <p:sp>
        <p:nvSpPr>
          <p:cNvPr id="92" name="Google Shape;92;p13"/>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19.00 - 20.25</a:t>
            </a:r>
            <a:r>
              <a:rPr b="1" lang="en-US" sz="1800">
                <a:solidFill>
                  <a:srgbClr val="0198A3"/>
                </a:solidFill>
                <a:latin typeface="Dosis"/>
                <a:ea typeface="Dosis"/>
                <a:cs typeface="Dosis"/>
                <a:sym typeface="Dosis"/>
              </a:rPr>
              <a:t> / 5 Maret 2022</a:t>
            </a:r>
            <a:endParaRPr b="1" i="0" sz="1800" u="none" cap="none" strike="noStrike">
              <a:solidFill>
                <a:srgbClr val="0198A3"/>
              </a:solidFill>
              <a:highlight>
                <a:srgbClr val="FFFF00"/>
              </a:highlight>
              <a:latin typeface="Dosis"/>
              <a:ea typeface="Dosis"/>
              <a:cs typeface="Dosis"/>
              <a:sym typeface="Dosis"/>
            </a:endParaRPr>
          </a:p>
        </p:txBody>
      </p:sp>
      <p:sp>
        <p:nvSpPr>
          <p:cNvPr id="93" name="Google Shape;93;p13"/>
          <p:cNvSpPr/>
          <p:nvPr/>
        </p:nvSpPr>
        <p:spPr>
          <a:xfrm>
            <a:off x="228600" y="1385275"/>
            <a:ext cx="11768400" cy="20805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13"/>
          <p:cNvSpPr txBox="1"/>
          <p:nvPr/>
        </p:nvSpPr>
        <p:spPr>
          <a:xfrm>
            <a:off x="333475" y="1461475"/>
            <a:ext cx="11532000" cy="1900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Pembagian tugas di stage ini:</a:t>
            </a:r>
            <a:endParaRPr b="1"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lang="en-US" sz="1200">
                <a:solidFill>
                  <a:schemeClr val="dk1"/>
                </a:solidFill>
                <a:latin typeface="Dosis"/>
                <a:ea typeface="Dosis"/>
                <a:cs typeface="Dosis"/>
                <a:sym typeface="Dosis"/>
              </a:rPr>
              <a:t>Alfikri Ramadhan</a:t>
            </a:r>
            <a:r>
              <a:rPr b="0" i="0" lang="en-US" sz="1200" u="none" cap="none" strike="noStrike">
                <a:solidFill>
                  <a:schemeClr val="dk1"/>
                </a:solidFill>
                <a:latin typeface="Dosis"/>
                <a:ea typeface="Dosis"/>
                <a:cs typeface="Dosis"/>
                <a:sym typeface="Dosis"/>
              </a:rPr>
              <a:t>: </a:t>
            </a:r>
            <a:r>
              <a:rPr lang="en-US" sz="1200">
                <a:solidFill>
                  <a:schemeClr val="dk1"/>
                </a:solidFill>
                <a:latin typeface="Dosis"/>
                <a:ea typeface="Dosis"/>
                <a:cs typeface="Dosis"/>
                <a:sym typeface="Dosis"/>
              </a:rPr>
              <a:t> Exploratory Data Analysis</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lang="en-US" sz="1200">
                <a:solidFill>
                  <a:schemeClr val="dk1"/>
                </a:solidFill>
                <a:latin typeface="Dosis"/>
                <a:ea typeface="Dosis"/>
                <a:cs typeface="Dosis"/>
                <a:sym typeface="Dosis"/>
              </a:rPr>
              <a:t>Zahra Hanifah</a:t>
            </a:r>
            <a:r>
              <a:rPr lang="en-US" sz="1200">
                <a:solidFill>
                  <a:schemeClr val="dk1"/>
                </a:solidFill>
                <a:latin typeface="Dosis"/>
                <a:ea typeface="Dosis"/>
                <a:cs typeface="Dosis"/>
                <a:sym typeface="Dosis"/>
              </a:rPr>
              <a:t> </a:t>
            </a:r>
            <a:r>
              <a:rPr b="0" i="0" lang="en-US" sz="1200" u="none" cap="none" strike="noStrike">
                <a:solidFill>
                  <a:schemeClr val="dk1"/>
                </a:solidFill>
                <a:latin typeface="Dosis"/>
                <a:ea typeface="Dosis"/>
                <a:cs typeface="Dosis"/>
                <a:sym typeface="Dosis"/>
              </a:rPr>
              <a:t>: </a:t>
            </a:r>
            <a:r>
              <a:rPr lang="en-US" sz="1200">
                <a:solidFill>
                  <a:schemeClr val="dk1"/>
                </a:solidFill>
                <a:latin typeface="Dosis"/>
                <a:ea typeface="Dosis"/>
                <a:cs typeface="Dosis"/>
                <a:sym typeface="Dosis"/>
              </a:rPr>
              <a:t>Exploratory Data Analysis</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lang="en-US" sz="1200">
                <a:solidFill>
                  <a:schemeClr val="dk1"/>
                </a:solidFill>
                <a:latin typeface="Dosis"/>
                <a:ea typeface="Dosis"/>
                <a:cs typeface="Dosis"/>
                <a:sym typeface="Dosis"/>
              </a:rPr>
              <a:t>Rantika Tresna</a:t>
            </a:r>
            <a:r>
              <a:rPr lang="en-US" sz="1200">
                <a:solidFill>
                  <a:schemeClr val="dk1"/>
                </a:solidFill>
                <a:latin typeface="Dosis"/>
                <a:ea typeface="Dosis"/>
                <a:cs typeface="Dosis"/>
                <a:sym typeface="Dosis"/>
              </a:rPr>
              <a:t>: </a:t>
            </a:r>
            <a:r>
              <a:rPr lang="en-US" sz="1200">
                <a:solidFill>
                  <a:schemeClr val="dk1"/>
                </a:solidFill>
                <a:latin typeface="Dosis"/>
                <a:ea typeface="Dosis"/>
                <a:cs typeface="Dosis"/>
                <a:sym typeface="Dosis"/>
              </a:rPr>
              <a:t>Exploratory Data Analysis</a:t>
            </a:r>
            <a:endParaRPr sz="1200">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lang="en-US" sz="1200">
                <a:solidFill>
                  <a:schemeClr val="dk1"/>
                </a:solidFill>
                <a:latin typeface="Dosis"/>
                <a:ea typeface="Dosis"/>
                <a:cs typeface="Dosis"/>
                <a:sym typeface="Dosis"/>
              </a:rPr>
              <a:t>M. Dhiyaaul F</a:t>
            </a:r>
            <a:r>
              <a:rPr lang="en-US" sz="1200">
                <a:solidFill>
                  <a:schemeClr val="dk1"/>
                </a:solidFill>
                <a:latin typeface="Dosis"/>
                <a:ea typeface="Dosis"/>
                <a:cs typeface="Dosis"/>
                <a:sym typeface="Dosis"/>
              </a:rPr>
              <a:t>: </a:t>
            </a:r>
            <a:r>
              <a:rPr lang="en-US" sz="1200">
                <a:solidFill>
                  <a:schemeClr val="dk1"/>
                </a:solidFill>
                <a:latin typeface="Dosis"/>
                <a:ea typeface="Dosis"/>
                <a:cs typeface="Dosis"/>
                <a:sym typeface="Dosis"/>
              </a:rPr>
              <a:t>Exploratory Data Analysis</a:t>
            </a:r>
            <a:endParaRPr sz="1200">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lang="en-US" sz="1200">
                <a:solidFill>
                  <a:schemeClr val="dk1"/>
                </a:solidFill>
                <a:latin typeface="Dosis"/>
                <a:ea typeface="Dosis"/>
                <a:cs typeface="Dosis"/>
                <a:sym typeface="Dosis"/>
              </a:rPr>
              <a:t>Dhea Putriani</a:t>
            </a:r>
            <a:r>
              <a:rPr lang="en-US" sz="1200">
                <a:solidFill>
                  <a:schemeClr val="dk1"/>
                </a:solidFill>
                <a:latin typeface="Dosis"/>
                <a:ea typeface="Dosis"/>
                <a:cs typeface="Dosis"/>
                <a:sym typeface="Dosis"/>
              </a:rPr>
              <a:t>: </a:t>
            </a:r>
            <a:r>
              <a:rPr lang="en-US" sz="1200">
                <a:solidFill>
                  <a:schemeClr val="dk1"/>
                </a:solidFill>
                <a:latin typeface="Dosis"/>
                <a:ea typeface="Dosis"/>
                <a:cs typeface="Dosis"/>
                <a:sym typeface="Dosis"/>
              </a:rPr>
              <a:t>Exploratory Data Analysis</a:t>
            </a:r>
            <a:endParaRPr sz="1200">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lang="en-US" sz="1200">
                <a:solidFill>
                  <a:schemeClr val="dk1"/>
                </a:solidFill>
                <a:latin typeface="Dosis"/>
                <a:ea typeface="Dosis"/>
                <a:cs typeface="Dosis"/>
                <a:sym typeface="Dosis"/>
              </a:rPr>
              <a:t>Syahid Arbi</a:t>
            </a:r>
            <a:r>
              <a:rPr lang="en-US" sz="1200">
                <a:solidFill>
                  <a:schemeClr val="dk1"/>
                </a:solidFill>
                <a:latin typeface="Dosis"/>
                <a:ea typeface="Dosis"/>
                <a:cs typeface="Dosis"/>
                <a:sym typeface="Dosis"/>
              </a:rPr>
              <a:t>: </a:t>
            </a:r>
            <a:r>
              <a:rPr lang="en-US" sz="1200">
                <a:solidFill>
                  <a:schemeClr val="dk1"/>
                </a:solidFill>
                <a:latin typeface="Dosis"/>
                <a:ea typeface="Dosis"/>
                <a:cs typeface="Dosis"/>
                <a:sym typeface="Dosis"/>
              </a:rPr>
              <a:t>Exploratory Data Analysis</a:t>
            </a:r>
            <a:endParaRPr sz="1200">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lang="en-US" sz="1200">
                <a:solidFill>
                  <a:schemeClr val="dk1"/>
                </a:solidFill>
                <a:latin typeface="Dosis"/>
                <a:ea typeface="Dosis"/>
                <a:cs typeface="Dosis"/>
                <a:sym typeface="Dosis"/>
              </a:rPr>
              <a:t>M Fadil Biran</a:t>
            </a:r>
            <a:r>
              <a:rPr lang="en-US" sz="1200">
                <a:solidFill>
                  <a:schemeClr val="dk1"/>
                </a:solidFill>
                <a:latin typeface="Dosis"/>
                <a:ea typeface="Dosis"/>
                <a:cs typeface="Dosis"/>
                <a:sym typeface="Dosis"/>
              </a:rPr>
              <a:t>: </a:t>
            </a:r>
            <a:r>
              <a:rPr lang="en-US" sz="1200">
                <a:solidFill>
                  <a:schemeClr val="dk1"/>
                </a:solidFill>
                <a:latin typeface="Dosis"/>
                <a:ea typeface="Dosis"/>
                <a:cs typeface="Dosis"/>
                <a:sym typeface="Dosis"/>
              </a:rPr>
              <a:t>Exploratory Data Analysis</a:t>
            </a:r>
            <a:endParaRPr sz="1200">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1" lang="en-US" sz="1200">
                <a:solidFill>
                  <a:schemeClr val="dk1"/>
                </a:solidFill>
                <a:latin typeface="Dosis"/>
                <a:ea typeface="Dosis"/>
                <a:cs typeface="Dosis"/>
                <a:sym typeface="Dosis"/>
              </a:rPr>
              <a:t>M Rahmat Darmawan</a:t>
            </a:r>
            <a:r>
              <a:rPr lang="en-US" sz="1200">
                <a:solidFill>
                  <a:schemeClr val="dk1"/>
                </a:solidFill>
                <a:latin typeface="Dosis"/>
                <a:ea typeface="Dosis"/>
                <a:cs typeface="Dosis"/>
                <a:sym typeface="Dosis"/>
              </a:rPr>
              <a:t>: Exploratory Data Analysis</a:t>
            </a:r>
            <a:endParaRPr sz="1200">
              <a:solidFill>
                <a:schemeClr val="dk1"/>
              </a:solidFill>
              <a:latin typeface="Dosis"/>
              <a:ea typeface="Dosis"/>
              <a:cs typeface="Dosis"/>
              <a:sym typeface="Dosis"/>
            </a:endParaRPr>
          </a:p>
        </p:txBody>
      </p:sp>
      <p:sp>
        <p:nvSpPr>
          <p:cNvPr id="95" name="Google Shape;95;p13"/>
          <p:cNvSpPr/>
          <p:nvPr/>
        </p:nvSpPr>
        <p:spPr>
          <a:xfrm>
            <a:off x="228600" y="3558325"/>
            <a:ext cx="11768400" cy="29982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13"/>
          <p:cNvSpPr txBox="1"/>
          <p:nvPr/>
        </p:nvSpPr>
        <p:spPr>
          <a:xfrm>
            <a:off x="346800" y="3619025"/>
            <a:ext cx="11532000" cy="1686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a:t>
            </a:r>
            <a:r>
              <a:rPr b="1" lang="en-US" sz="1200">
                <a:solidFill>
                  <a:schemeClr val="dk1"/>
                </a:solidFill>
                <a:latin typeface="Dosis"/>
                <a:ea typeface="Dosis"/>
                <a:cs typeface="Dosis"/>
                <a:sym typeface="Dosis"/>
              </a:rPr>
              <a:t>oin Pembahasan</a:t>
            </a:r>
            <a:r>
              <a:rPr b="1" i="0" lang="en-US" sz="1200" u="none" cap="none" strike="noStrike">
                <a:solidFill>
                  <a:schemeClr val="dk1"/>
                </a:solidFill>
                <a:latin typeface="Dosis"/>
                <a:ea typeface="Dosis"/>
                <a:cs typeface="Dosis"/>
                <a:sym typeface="Dosis"/>
              </a:rPr>
              <a:t>:</a:t>
            </a:r>
            <a:endParaRPr b="1"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Goals and Bussiness Metrics</a:t>
            </a:r>
            <a:endParaRPr sz="1200">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Exploratory Data Analysis</a:t>
            </a:r>
            <a:endParaRPr sz="1200">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Data Pre-processing</a:t>
            </a:r>
            <a:endParaRPr sz="1200">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grpSp>
        <p:nvGrpSpPr>
          <p:cNvPr id="101" name="Google Shape;101;p14"/>
          <p:cNvGrpSpPr/>
          <p:nvPr/>
        </p:nvGrpSpPr>
        <p:grpSpPr>
          <a:xfrm>
            <a:off x="591850" y="-328527"/>
            <a:ext cx="1386593" cy="1594062"/>
            <a:chOff x="726653" y="-517614"/>
            <a:chExt cx="2170621" cy="2495400"/>
          </a:xfrm>
        </p:grpSpPr>
        <p:sp>
          <p:nvSpPr>
            <p:cNvPr id="102" name="Google Shape;102;p14"/>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03" name="Google Shape;103;p14"/>
            <p:cNvPicPr preferRelativeResize="0"/>
            <p:nvPr/>
          </p:nvPicPr>
          <p:blipFill rotWithShape="1">
            <a:blip r:embed="rId4">
              <a:alphaModFix/>
            </a:blip>
            <a:srcRect b="32684" l="2416" r="76117" t="34764"/>
            <a:stretch/>
          </p:blipFill>
          <p:spPr>
            <a:xfrm>
              <a:off x="726653" y="443679"/>
              <a:ext cx="2170621" cy="1369427"/>
            </a:xfrm>
            <a:prstGeom prst="rect">
              <a:avLst/>
            </a:prstGeom>
            <a:noFill/>
            <a:ln>
              <a:noFill/>
            </a:ln>
          </p:spPr>
        </p:pic>
      </p:grpSp>
      <p:sp>
        <p:nvSpPr>
          <p:cNvPr id="104" name="Google Shape;104;p14"/>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19.</a:t>
            </a:r>
            <a:r>
              <a:rPr b="1" lang="en-US" sz="1800">
                <a:solidFill>
                  <a:srgbClr val="0198A3"/>
                </a:solidFill>
                <a:latin typeface="Dosis"/>
                <a:ea typeface="Dosis"/>
                <a:cs typeface="Dosis"/>
                <a:sym typeface="Dosis"/>
              </a:rPr>
              <a:t>00</a:t>
            </a:r>
            <a:r>
              <a:rPr b="1" i="0" lang="en-US" sz="1800" u="none" cap="none" strike="noStrike">
                <a:solidFill>
                  <a:srgbClr val="0198A3"/>
                </a:solidFill>
                <a:latin typeface="Dosis"/>
                <a:ea typeface="Dosis"/>
                <a:cs typeface="Dosis"/>
                <a:sym typeface="Dosis"/>
              </a:rPr>
              <a:t> - 20.2</a:t>
            </a:r>
            <a:r>
              <a:rPr b="1" lang="en-US" sz="1800">
                <a:solidFill>
                  <a:srgbClr val="0198A3"/>
                </a:solidFill>
                <a:latin typeface="Dosis"/>
                <a:ea typeface="Dosis"/>
                <a:cs typeface="Dosis"/>
                <a:sym typeface="Dosis"/>
              </a:rPr>
              <a:t>5</a:t>
            </a:r>
            <a:r>
              <a:rPr b="1" lang="en-US" sz="1800">
                <a:solidFill>
                  <a:srgbClr val="0198A3"/>
                </a:solidFill>
                <a:latin typeface="Dosis"/>
                <a:ea typeface="Dosis"/>
                <a:cs typeface="Dosis"/>
                <a:sym typeface="Dosis"/>
              </a:rPr>
              <a:t> / 5 Maret 2022</a:t>
            </a:r>
            <a:endParaRPr b="1" i="0" sz="1800" u="none" cap="none" strike="noStrike">
              <a:solidFill>
                <a:srgbClr val="0198A3"/>
              </a:solidFill>
              <a:highlight>
                <a:srgbClr val="FFFF00"/>
              </a:highlight>
              <a:latin typeface="Dosis"/>
              <a:ea typeface="Dosis"/>
              <a:cs typeface="Dosis"/>
              <a:sym typeface="Dosis"/>
            </a:endParaRPr>
          </a:p>
        </p:txBody>
      </p:sp>
      <p:sp>
        <p:nvSpPr>
          <p:cNvPr id="105" name="Google Shape;105;p14"/>
          <p:cNvSpPr/>
          <p:nvPr/>
        </p:nvSpPr>
        <p:spPr>
          <a:xfrm>
            <a:off x="228600" y="1385275"/>
            <a:ext cx="11768400" cy="52779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14"/>
          <p:cNvSpPr txBox="1"/>
          <p:nvPr/>
        </p:nvSpPr>
        <p:spPr>
          <a:xfrm>
            <a:off x="333475" y="1461475"/>
            <a:ext cx="11532000" cy="5055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lang="en-US" sz="1200">
                <a:solidFill>
                  <a:schemeClr val="dk1"/>
                </a:solidFill>
                <a:latin typeface="Dosis"/>
                <a:ea typeface="Dosis"/>
                <a:cs typeface="Dosis"/>
                <a:sym typeface="Dosis"/>
              </a:rPr>
              <a:t>Hasil Diskusi:</a:t>
            </a:r>
            <a:endParaRPr b="1" i="0" sz="1200" u="none" cap="none" strike="noStrike">
              <a:solidFill>
                <a:schemeClr val="dk1"/>
              </a:solidFill>
              <a:latin typeface="Dosis"/>
              <a:ea typeface="Dosis"/>
              <a:cs typeface="Dosis"/>
              <a:sym typeface="Dosis"/>
            </a:endParaRPr>
          </a:p>
          <a:p>
            <a:pPr indent="-304800" lvl="0" marL="457200" rtl="0" algn="just">
              <a:lnSpc>
                <a:spcPct val="125000"/>
              </a:lnSpc>
              <a:spcBef>
                <a:spcPts val="0"/>
              </a:spcBef>
              <a:spcAft>
                <a:spcPts val="0"/>
              </a:spcAft>
              <a:buClr>
                <a:schemeClr val="dk1"/>
              </a:buClr>
              <a:buSzPts val="1200"/>
              <a:buFont typeface="Calibri"/>
              <a:buAutoNum type="arabicPeriod"/>
            </a:pPr>
            <a:r>
              <a:rPr b="1" lang="en-US" sz="1200">
                <a:solidFill>
                  <a:schemeClr val="dk1"/>
                </a:solidFill>
                <a:latin typeface="Calibri"/>
                <a:ea typeface="Calibri"/>
                <a:cs typeface="Calibri"/>
                <a:sym typeface="Calibri"/>
              </a:rPr>
              <a:t>Goals and Business Metrics</a:t>
            </a:r>
            <a:endParaRPr b="1" sz="1200">
              <a:solidFill>
                <a:schemeClr val="dk1"/>
              </a:solidFill>
              <a:latin typeface="Calibri"/>
              <a:ea typeface="Calibri"/>
              <a:cs typeface="Calibri"/>
              <a:sym typeface="Calibri"/>
            </a:endParaRPr>
          </a:p>
          <a:p>
            <a:pPr indent="-304800" lvl="0" marL="914400" rtl="0" algn="just">
              <a:lnSpc>
                <a:spcPct val="12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Dalam menentukan goals, sebaiknya ditetapkan 1 saja agar memudahkan tim untuk lebih fokus mencapai tujuan.</a:t>
            </a:r>
            <a:endParaRPr sz="1200">
              <a:solidFill>
                <a:schemeClr val="dk1"/>
              </a:solidFill>
              <a:latin typeface="Calibri"/>
              <a:ea typeface="Calibri"/>
              <a:cs typeface="Calibri"/>
              <a:sym typeface="Calibri"/>
            </a:endParaRPr>
          </a:p>
          <a:p>
            <a:pPr indent="-304800" lvl="0" marL="914400" rtl="0" algn="just">
              <a:lnSpc>
                <a:spcPct val="12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Pastikan goals dapat diukur dengan parameter kuantitatif, jumlah goals = jumlah business metrics.</a:t>
            </a:r>
            <a:endParaRPr sz="1200">
              <a:solidFill>
                <a:schemeClr val="dk1"/>
              </a:solidFill>
              <a:latin typeface="Calibri"/>
              <a:ea typeface="Calibri"/>
              <a:cs typeface="Calibri"/>
              <a:sym typeface="Calibri"/>
            </a:endParaRPr>
          </a:p>
          <a:p>
            <a:pPr indent="-304800" lvl="0" marL="914400" rtl="0" algn="just">
              <a:lnSpc>
                <a:spcPct val="12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Fiksasi goals → Meningkatkan conversion rate nasabah untuk membeli deposito.</a:t>
            </a:r>
            <a:endParaRPr sz="1200">
              <a:solidFill>
                <a:schemeClr val="dk1"/>
              </a:solidFill>
              <a:latin typeface="Calibri"/>
              <a:ea typeface="Calibri"/>
              <a:cs typeface="Calibri"/>
              <a:sym typeface="Calibri"/>
            </a:endParaRPr>
          </a:p>
          <a:p>
            <a:pPr indent="-304800" lvl="0" marL="914400" rtl="0" algn="just">
              <a:lnSpc>
                <a:spcPct val="12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Fiksasi business metrics → Peningkatan CvR dan penurunan cost acquisition (secara tidak langsung keduanya memegaruhi, meningkatnya CvR akan memengaruhi cost acquisition)</a:t>
            </a:r>
            <a:endParaRPr sz="1200">
              <a:solidFill>
                <a:schemeClr val="dk1"/>
              </a:solidFill>
              <a:latin typeface="Calibri"/>
              <a:ea typeface="Calibri"/>
              <a:cs typeface="Calibri"/>
              <a:sym typeface="Calibri"/>
            </a:endParaRPr>
          </a:p>
          <a:p>
            <a:pPr indent="-304800" lvl="0" marL="457200" rtl="0" algn="just">
              <a:lnSpc>
                <a:spcPct val="125000"/>
              </a:lnSpc>
              <a:spcBef>
                <a:spcPts val="0"/>
              </a:spcBef>
              <a:spcAft>
                <a:spcPts val="0"/>
              </a:spcAft>
              <a:buClr>
                <a:schemeClr val="dk1"/>
              </a:buClr>
              <a:buSzPts val="1200"/>
              <a:buFont typeface="Calibri"/>
              <a:buAutoNum type="arabicPeriod"/>
            </a:pPr>
            <a:r>
              <a:rPr b="1" lang="en-US" sz="1200">
                <a:solidFill>
                  <a:schemeClr val="dk1"/>
                </a:solidFill>
                <a:latin typeface="Calibri"/>
                <a:ea typeface="Calibri"/>
                <a:cs typeface="Calibri"/>
                <a:sym typeface="Calibri"/>
              </a:rPr>
              <a:t>Exploratory Data Analysis </a:t>
            </a:r>
            <a:endParaRPr b="1" sz="1200">
              <a:solidFill>
                <a:schemeClr val="dk1"/>
              </a:solidFill>
              <a:latin typeface="Calibri"/>
              <a:ea typeface="Calibri"/>
              <a:cs typeface="Calibri"/>
              <a:sym typeface="Calibri"/>
            </a:endParaRPr>
          </a:p>
          <a:p>
            <a:pPr indent="-304800" lvl="0" marL="914400" rtl="0" algn="just">
              <a:lnSpc>
                <a:spcPct val="12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Paparan presentasi harus memperhatikan orang/stakeholder non-data, sehingga harus mudah dimengerti.</a:t>
            </a:r>
            <a:endParaRPr sz="1200">
              <a:solidFill>
                <a:schemeClr val="dk1"/>
              </a:solidFill>
              <a:latin typeface="Calibri"/>
              <a:ea typeface="Calibri"/>
              <a:cs typeface="Calibri"/>
              <a:sym typeface="Calibri"/>
            </a:endParaRPr>
          </a:p>
          <a:p>
            <a:pPr indent="-304800" lvl="0" marL="914400" rtl="0" algn="just">
              <a:lnSpc>
                <a:spcPct val="12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Selain melihat mean dan median untuk distribusi data, bisa juga digunakan nilai skewness dan curtosis, juga uji normalitas.</a:t>
            </a:r>
            <a:endParaRPr sz="1200">
              <a:solidFill>
                <a:schemeClr val="dk1"/>
              </a:solidFill>
              <a:latin typeface="Calibri"/>
              <a:ea typeface="Calibri"/>
              <a:cs typeface="Calibri"/>
              <a:sym typeface="Calibri"/>
            </a:endParaRPr>
          </a:p>
          <a:p>
            <a:pPr indent="-304800" lvl="0" marL="914400" rtl="0" algn="just">
              <a:lnSpc>
                <a:spcPct val="12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Berdasarkan visualisasi tentang boxplot duration vs contact dengan hue target, dapat terlihat bahwa user dengan waktu kontak di lebih tinggi cenderung untuk mendaftar deposito. Namun hal ini perlu dibuktikan lebih jauh dengan hipotesis karena belum ada bukti konkrit yang menjelaskan kausalitas duration terhadap target. Meskipun begitu, dapat dibuat suatu asumsi bahwa sebaiknya kita dapat melakukan teknik persuasi yang baik di 2-3 menit awal kontak agar user tertarik untuk mendengar lebih lama.</a:t>
            </a:r>
            <a:endParaRPr sz="1200">
              <a:solidFill>
                <a:schemeClr val="dk1"/>
              </a:solidFill>
              <a:latin typeface="Calibri"/>
              <a:ea typeface="Calibri"/>
              <a:cs typeface="Calibri"/>
              <a:sym typeface="Calibri"/>
            </a:endParaRPr>
          </a:p>
          <a:p>
            <a:pPr indent="-304800" lvl="0" marL="914400" rtl="0" algn="just">
              <a:lnSpc>
                <a:spcPct val="12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Feature default (gagal bayar) dan loan (utang) berkaitan dengan performa kredit user.</a:t>
            </a:r>
            <a:endParaRPr sz="1200">
              <a:solidFill>
                <a:schemeClr val="dk1"/>
              </a:solidFill>
              <a:latin typeface="Calibri"/>
              <a:ea typeface="Calibri"/>
              <a:cs typeface="Calibri"/>
              <a:sym typeface="Calibri"/>
            </a:endParaRPr>
          </a:p>
          <a:p>
            <a:pPr indent="-304800" lvl="0" marL="914400" rtl="0" algn="just">
              <a:lnSpc>
                <a:spcPct val="12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Ketika melakukan EDA dengan kolom kategorikal, sebaiknya dibuat juga dalam bentuk persentase. Membuat persentase setiap nilai dari suatu kolom dan pengaruhnya terhadap target dapat digunakan oleh tim bisnis dan marketing untuk menentukan customer yang lebih sesuai untuk diberi campaign.</a:t>
            </a:r>
            <a:endParaRPr sz="1200">
              <a:solidFill>
                <a:schemeClr val="dk1"/>
              </a:solidFill>
              <a:latin typeface="Calibri"/>
              <a:ea typeface="Calibri"/>
              <a:cs typeface="Calibri"/>
              <a:sym typeface="Calibri"/>
            </a:endParaRPr>
          </a:p>
          <a:p>
            <a:pPr indent="-304800" lvl="0" marL="914400" rtl="0" algn="just">
              <a:lnSpc>
                <a:spcPct val="12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Berdasarkan visualisasi histplot terkait range umur user, sebaiknya dibuat persentase setiap range umur untuk melihat pengaruhnya terhadap target.</a:t>
            </a:r>
            <a:endParaRPr sz="1200">
              <a:solidFill>
                <a:schemeClr val="dk1"/>
              </a:solidFill>
              <a:latin typeface="Calibri"/>
              <a:ea typeface="Calibri"/>
              <a:cs typeface="Calibri"/>
              <a:sym typeface="Calibri"/>
            </a:endParaRPr>
          </a:p>
          <a:p>
            <a:pPr indent="-304800" lvl="0" marL="914400" rtl="0" algn="just">
              <a:lnSpc>
                <a:spcPct val="12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Dari visualiasi awal, terlihat user dengan rentang umur 20 – 30 cenderung akan </a:t>
            </a:r>
            <a:r>
              <a:rPr i="1" lang="en-US" sz="1200">
                <a:solidFill>
                  <a:schemeClr val="dk1"/>
                </a:solidFill>
                <a:latin typeface="Calibri"/>
                <a:ea typeface="Calibri"/>
                <a:cs typeface="Calibri"/>
                <a:sym typeface="Calibri"/>
              </a:rPr>
              <a:t>subscribe</a:t>
            </a:r>
            <a:r>
              <a:rPr lang="en-US" sz="1200">
                <a:solidFill>
                  <a:schemeClr val="dk1"/>
                </a:solidFill>
                <a:latin typeface="Calibri"/>
                <a:ea typeface="Calibri"/>
                <a:cs typeface="Calibri"/>
                <a:sym typeface="Calibri"/>
              </a:rPr>
              <a:t> deposito. Diasumsikan user dengan rentang umur ini belum memiliki loan sehingga masih cukup untuk menyimpan uangnya di deposito.</a:t>
            </a:r>
            <a:endParaRPr sz="1200">
              <a:solidFill>
                <a:schemeClr val="dk1"/>
              </a:solidFill>
              <a:latin typeface="Calibri"/>
              <a:ea typeface="Calibri"/>
              <a:cs typeface="Calibri"/>
              <a:sym typeface="Calibri"/>
            </a:endParaRPr>
          </a:p>
          <a:p>
            <a:pPr indent="-304800" lvl="0" marL="914400" rtl="0" algn="just">
              <a:lnSpc>
                <a:spcPct val="12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Perlu dibuat persentase pengaruh jumlah campaign untuk  melihat pengaruhnya terhadap target.</a:t>
            </a:r>
            <a:endParaRPr sz="1200">
              <a:solidFill>
                <a:schemeClr val="dk1"/>
              </a:solidFill>
              <a:latin typeface="Calibri"/>
              <a:ea typeface="Calibri"/>
              <a:cs typeface="Calibri"/>
              <a:sym typeface="Calibri"/>
            </a:endParaRPr>
          </a:p>
          <a:p>
            <a:pPr indent="-304800" lvl="0" marL="914400" rtl="0" algn="just">
              <a:lnSpc>
                <a:spcPct val="12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Tahap Exploratory Data Analysis hanya bertujuan untuk menggali insight-insight dan temuan menarik dari data. </a:t>
            </a:r>
            <a:endParaRPr sz="1200">
              <a:solidFill>
                <a:schemeClr val="dk1"/>
              </a:solidFill>
              <a:latin typeface="Calibri"/>
              <a:ea typeface="Calibri"/>
              <a:cs typeface="Calibri"/>
              <a:sym typeface="Calibri"/>
            </a:endParaRPr>
          </a:p>
          <a:p>
            <a:pPr indent="0" lvl="0" marL="0" rtl="0" algn="just">
              <a:lnSpc>
                <a:spcPct val="125000"/>
              </a:lnSpc>
              <a:spcBef>
                <a:spcPts val="0"/>
              </a:spcBef>
              <a:spcAft>
                <a:spcPts val="0"/>
              </a:spcAft>
              <a:buNone/>
            </a:pPr>
            <a:r>
              <a:t/>
            </a:r>
            <a:endParaRPr b="1" sz="12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grpSp>
        <p:nvGrpSpPr>
          <p:cNvPr id="111" name="Google Shape;111;p15"/>
          <p:cNvGrpSpPr/>
          <p:nvPr/>
        </p:nvGrpSpPr>
        <p:grpSpPr>
          <a:xfrm>
            <a:off x="591850" y="-328527"/>
            <a:ext cx="1386593" cy="1594062"/>
            <a:chOff x="726653" y="-517614"/>
            <a:chExt cx="2170621" cy="2495400"/>
          </a:xfrm>
        </p:grpSpPr>
        <p:sp>
          <p:nvSpPr>
            <p:cNvPr id="112" name="Google Shape;112;p15"/>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13" name="Google Shape;113;p15"/>
            <p:cNvPicPr preferRelativeResize="0"/>
            <p:nvPr/>
          </p:nvPicPr>
          <p:blipFill rotWithShape="1">
            <a:blip r:embed="rId4">
              <a:alphaModFix/>
            </a:blip>
            <a:srcRect b="32684" l="2416" r="76117" t="34764"/>
            <a:stretch/>
          </p:blipFill>
          <p:spPr>
            <a:xfrm>
              <a:off x="726653" y="443679"/>
              <a:ext cx="2170621" cy="1369427"/>
            </a:xfrm>
            <a:prstGeom prst="rect">
              <a:avLst/>
            </a:prstGeom>
            <a:noFill/>
            <a:ln>
              <a:noFill/>
            </a:ln>
          </p:spPr>
        </p:pic>
      </p:grpSp>
      <p:sp>
        <p:nvSpPr>
          <p:cNvPr id="114" name="Google Shape;114;p15"/>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19.</a:t>
            </a:r>
            <a:r>
              <a:rPr b="1" lang="en-US" sz="1800">
                <a:solidFill>
                  <a:srgbClr val="0198A3"/>
                </a:solidFill>
                <a:latin typeface="Dosis"/>
                <a:ea typeface="Dosis"/>
                <a:cs typeface="Dosis"/>
                <a:sym typeface="Dosis"/>
              </a:rPr>
              <a:t>00</a:t>
            </a:r>
            <a:r>
              <a:rPr b="1" i="0" lang="en-US" sz="1800" u="none" cap="none" strike="noStrike">
                <a:solidFill>
                  <a:srgbClr val="0198A3"/>
                </a:solidFill>
                <a:latin typeface="Dosis"/>
                <a:ea typeface="Dosis"/>
                <a:cs typeface="Dosis"/>
                <a:sym typeface="Dosis"/>
              </a:rPr>
              <a:t> - 20.2</a:t>
            </a:r>
            <a:r>
              <a:rPr b="1" lang="en-US" sz="1800">
                <a:solidFill>
                  <a:srgbClr val="0198A3"/>
                </a:solidFill>
                <a:latin typeface="Dosis"/>
                <a:ea typeface="Dosis"/>
                <a:cs typeface="Dosis"/>
                <a:sym typeface="Dosis"/>
              </a:rPr>
              <a:t>5</a:t>
            </a:r>
            <a:r>
              <a:rPr b="1" lang="en-US" sz="1800">
                <a:solidFill>
                  <a:srgbClr val="0198A3"/>
                </a:solidFill>
                <a:latin typeface="Dosis"/>
                <a:ea typeface="Dosis"/>
                <a:cs typeface="Dosis"/>
                <a:sym typeface="Dosis"/>
              </a:rPr>
              <a:t> / 5 Maret 2022</a:t>
            </a:r>
            <a:endParaRPr b="1" i="0" sz="1800" u="none" cap="none" strike="noStrike">
              <a:solidFill>
                <a:srgbClr val="0198A3"/>
              </a:solidFill>
              <a:highlight>
                <a:srgbClr val="FFFF00"/>
              </a:highlight>
              <a:latin typeface="Dosis"/>
              <a:ea typeface="Dosis"/>
              <a:cs typeface="Dosis"/>
              <a:sym typeface="Dosis"/>
            </a:endParaRPr>
          </a:p>
        </p:txBody>
      </p:sp>
      <p:sp>
        <p:nvSpPr>
          <p:cNvPr id="115" name="Google Shape;115;p15"/>
          <p:cNvSpPr/>
          <p:nvPr/>
        </p:nvSpPr>
        <p:spPr>
          <a:xfrm>
            <a:off x="228600" y="1385275"/>
            <a:ext cx="11768400" cy="52779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15"/>
          <p:cNvSpPr txBox="1"/>
          <p:nvPr/>
        </p:nvSpPr>
        <p:spPr>
          <a:xfrm>
            <a:off x="333475" y="1461475"/>
            <a:ext cx="11532000" cy="4939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lang="en-US" sz="1200">
                <a:solidFill>
                  <a:schemeClr val="dk1"/>
                </a:solidFill>
                <a:latin typeface="Dosis"/>
                <a:ea typeface="Dosis"/>
                <a:cs typeface="Dosis"/>
                <a:sym typeface="Dosis"/>
              </a:rPr>
              <a:t>Hasil Diskusi:</a:t>
            </a:r>
            <a:endParaRPr sz="12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100"/>
              <a:buFont typeface="Arial"/>
              <a:buNone/>
            </a:pPr>
            <a:r>
              <a:rPr b="1" lang="en-US" sz="1200">
                <a:solidFill>
                  <a:schemeClr val="dk1"/>
                </a:solidFill>
                <a:latin typeface="Calibri"/>
                <a:ea typeface="Calibri"/>
                <a:cs typeface="Calibri"/>
                <a:sym typeface="Calibri"/>
              </a:rPr>
              <a:t>3. 	</a:t>
            </a:r>
            <a:r>
              <a:rPr b="1" lang="en-US" sz="1200">
                <a:solidFill>
                  <a:schemeClr val="dk1"/>
                </a:solidFill>
                <a:latin typeface="Calibri"/>
                <a:ea typeface="Calibri"/>
                <a:cs typeface="Calibri"/>
                <a:sym typeface="Calibri"/>
              </a:rPr>
              <a:t>Data Pre-Processing</a:t>
            </a:r>
            <a:endParaRPr b="1" sz="1200">
              <a:solidFill>
                <a:schemeClr val="dk1"/>
              </a:solidFill>
              <a:latin typeface="Calibri"/>
              <a:ea typeface="Calibri"/>
              <a:cs typeface="Calibri"/>
              <a:sym typeface="Calibri"/>
            </a:endParaRPr>
          </a:p>
          <a:p>
            <a:pPr indent="-304800" lvl="0" marL="914400" marR="0" rtl="0" algn="l">
              <a:lnSpc>
                <a:spcPct val="11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Dilihat dari dataset yang banyak memiliki kolom imbalance, sepertinya perlu dilakukan oversampling/undersampling pada data.</a:t>
            </a:r>
            <a:endParaRPr sz="1200">
              <a:solidFill>
                <a:schemeClr val="dk1"/>
              </a:solidFill>
              <a:latin typeface="Calibri"/>
              <a:ea typeface="Calibri"/>
              <a:cs typeface="Calibri"/>
              <a:sym typeface="Calibri"/>
            </a:endParaRPr>
          </a:p>
          <a:p>
            <a:pPr indent="-304800" lvl="0" marL="914400" marR="0" rtl="0" algn="l">
              <a:lnSpc>
                <a:spcPct val="11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Pada stage 2 – Data Preprocessing nanti, akan dibuat 3 skenario untuk mengolah data:</a:t>
            </a:r>
            <a:endParaRPr sz="1200">
              <a:solidFill>
                <a:schemeClr val="dk1"/>
              </a:solidFill>
              <a:latin typeface="Calibri"/>
              <a:ea typeface="Calibri"/>
              <a:cs typeface="Calibri"/>
              <a:sym typeface="Calibri"/>
            </a:endParaRPr>
          </a:p>
          <a:p>
            <a:pPr indent="-304800" lvl="1" marL="1371600" marR="0" rtl="0" algn="l">
              <a:lnSpc>
                <a:spcPct val="115000"/>
              </a:lnSpc>
              <a:spcBef>
                <a:spcPts val="0"/>
              </a:spcBef>
              <a:spcAft>
                <a:spcPts val="0"/>
              </a:spcAft>
              <a:buClr>
                <a:schemeClr val="dk1"/>
              </a:buClr>
              <a:buSzPts val="1200"/>
              <a:buFont typeface="Calibri"/>
              <a:buAutoNum type="alphaLcPeriod"/>
            </a:pPr>
            <a:r>
              <a:rPr lang="en-US" sz="1200">
                <a:solidFill>
                  <a:schemeClr val="dk1"/>
                </a:solidFill>
                <a:latin typeface="Calibri"/>
                <a:ea typeface="Calibri"/>
                <a:cs typeface="Calibri"/>
                <a:sym typeface="Calibri"/>
              </a:rPr>
              <a:t>Tanpa oversampling atau undersampling</a:t>
            </a:r>
            <a:endParaRPr sz="1200">
              <a:solidFill>
                <a:schemeClr val="dk1"/>
              </a:solidFill>
              <a:latin typeface="Calibri"/>
              <a:ea typeface="Calibri"/>
              <a:cs typeface="Calibri"/>
              <a:sym typeface="Calibri"/>
            </a:endParaRPr>
          </a:p>
          <a:p>
            <a:pPr indent="-304800" lvl="1" marL="1371600" marR="0" rtl="0" algn="l">
              <a:lnSpc>
                <a:spcPct val="115000"/>
              </a:lnSpc>
              <a:spcBef>
                <a:spcPts val="0"/>
              </a:spcBef>
              <a:spcAft>
                <a:spcPts val="0"/>
              </a:spcAft>
              <a:buClr>
                <a:schemeClr val="dk1"/>
              </a:buClr>
              <a:buSzPts val="1200"/>
              <a:buFont typeface="Calibri"/>
              <a:buAutoNum type="alphaLcPeriod"/>
            </a:pPr>
            <a:r>
              <a:rPr lang="en-US" sz="1200">
                <a:solidFill>
                  <a:schemeClr val="dk1"/>
                </a:solidFill>
                <a:latin typeface="Calibri"/>
                <a:ea typeface="Calibri"/>
                <a:cs typeface="Calibri"/>
                <a:sym typeface="Calibri"/>
              </a:rPr>
              <a:t>Dengan oversampling dan undersampling</a:t>
            </a:r>
            <a:endParaRPr sz="1200">
              <a:solidFill>
                <a:schemeClr val="dk1"/>
              </a:solidFill>
              <a:latin typeface="Calibri"/>
              <a:ea typeface="Calibri"/>
              <a:cs typeface="Calibri"/>
              <a:sym typeface="Calibri"/>
            </a:endParaRPr>
          </a:p>
          <a:p>
            <a:pPr indent="-304800" lvl="1" marL="1371600" marR="0" rtl="0" algn="l">
              <a:lnSpc>
                <a:spcPct val="115000"/>
              </a:lnSpc>
              <a:spcBef>
                <a:spcPts val="0"/>
              </a:spcBef>
              <a:spcAft>
                <a:spcPts val="0"/>
              </a:spcAft>
              <a:buClr>
                <a:schemeClr val="dk1"/>
              </a:buClr>
              <a:buSzPts val="1200"/>
              <a:buFont typeface="Calibri"/>
              <a:buAutoNum type="alphaLcPeriod"/>
            </a:pPr>
            <a:r>
              <a:rPr lang="en-US" sz="1200">
                <a:solidFill>
                  <a:schemeClr val="dk1"/>
                </a:solidFill>
                <a:latin typeface="Calibri"/>
                <a:ea typeface="Calibri"/>
                <a:cs typeface="Calibri"/>
                <a:sym typeface="Calibri"/>
              </a:rPr>
              <a:t>Dengan oversampling atau undersampling (pilih salah satu)</a:t>
            </a:r>
            <a:endParaRPr sz="1200">
              <a:solidFill>
                <a:schemeClr val="dk1"/>
              </a:solidFill>
              <a:latin typeface="Calibri"/>
              <a:ea typeface="Calibri"/>
              <a:cs typeface="Calibri"/>
              <a:sym typeface="Calibri"/>
            </a:endParaRPr>
          </a:p>
          <a:p>
            <a:pPr indent="-304800" lvl="0" marL="914400" marR="0" rtl="0" algn="l">
              <a:lnSpc>
                <a:spcPct val="11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Untuk tahap selanjutnya mungkin dapat dibuat pre-processing data dengan 8 skenario, sesuai dengan jumlah anggota tim Harta, Tahta, Data.</a:t>
            </a:r>
            <a:endParaRPr sz="12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b="1" sz="12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grpSp>
        <p:nvGrpSpPr>
          <p:cNvPr id="121" name="Google Shape;121;p16"/>
          <p:cNvGrpSpPr/>
          <p:nvPr/>
        </p:nvGrpSpPr>
        <p:grpSpPr>
          <a:xfrm>
            <a:off x="591850" y="-328527"/>
            <a:ext cx="1386593" cy="1594062"/>
            <a:chOff x="726653" y="-517614"/>
            <a:chExt cx="2170621" cy="2495400"/>
          </a:xfrm>
        </p:grpSpPr>
        <p:sp>
          <p:nvSpPr>
            <p:cNvPr id="122" name="Google Shape;122;p16"/>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23" name="Google Shape;123;p16"/>
            <p:cNvPicPr preferRelativeResize="0"/>
            <p:nvPr/>
          </p:nvPicPr>
          <p:blipFill rotWithShape="1">
            <a:blip r:embed="rId4">
              <a:alphaModFix/>
            </a:blip>
            <a:srcRect b="32684" l="2416" r="76117" t="34764"/>
            <a:stretch/>
          </p:blipFill>
          <p:spPr>
            <a:xfrm>
              <a:off x="726653" y="443679"/>
              <a:ext cx="2170621" cy="1369427"/>
            </a:xfrm>
            <a:prstGeom prst="rect">
              <a:avLst/>
            </a:prstGeom>
            <a:noFill/>
            <a:ln>
              <a:noFill/>
            </a:ln>
          </p:spPr>
        </p:pic>
      </p:grpSp>
      <p:sp>
        <p:nvSpPr>
          <p:cNvPr id="124" name="Google Shape;124;p16"/>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Harta, Tahta,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Prasetyo Wahyu</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19.00 - 20.25</a:t>
            </a:r>
            <a:r>
              <a:rPr b="1" lang="en-US" sz="1800">
                <a:solidFill>
                  <a:srgbClr val="0198A3"/>
                </a:solidFill>
                <a:latin typeface="Dosis"/>
                <a:ea typeface="Dosis"/>
                <a:cs typeface="Dosis"/>
                <a:sym typeface="Dosis"/>
              </a:rPr>
              <a:t> / 5 Maret 2022</a:t>
            </a:r>
            <a:endParaRPr b="1" i="0" sz="1800" u="none" cap="none" strike="noStrike">
              <a:solidFill>
                <a:srgbClr val="0198A3"/>
              </a:solidFill>
              <a:highlight>
                <a:srgbClr val="FFFF00"/>
              </a:highlight>
              <a:latin typeface="Dosis"/>
              <a:ea typeface="Dosis"/>
              <a:cs typeface="Dosis"/>
              <a:sym typeface="Dosis"/>
            </a:endParaRPr>
          </a:p>
        </p:txBody>
      </p:sp>
      <p:sp>
        <p:nvSpPr>
          <p:cNvPr id="125" name="Google Shape;125;p16"/>
          <p:cNvSpPr/>
          <p:nvPr/>
        </p:nvSpPr>
        <p:spPr>
          <a:xfrm>
            <a:off x="228600" y="1385275"/>
            <a:ext cx="11768400" cy="52779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16"/>
          <p:cNvSpPr txBox="1"/>
          <p:nvPr/>
        </p:nvSpPr>
        <p:spPr>
          <a:xfrm>
            <a:off x="333475" y="1461475"/>
            <a:ext cx="11532000" cy="4939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lang="en-US" sz="1200">
                <a:solidFill>
                  <a:schemeClr val="dk1"/>
                </a:solidFill>
                <a:latin typeface="Dosis"/>
                <a:ea typeface="Dosis"/>
                <a:cs typeface="Dosis"/>
                <a:sym typeface="Dosis"/>
              </a:rPr>
              <a:t>Tindak Lanjut</a:t>
            </a:r>
            <a:r>
              <a:rPr b="1" lang="en-US" sz="1200">
                <a:solidFill>
                  <a:schemeClr val="dk1"/>
                </a:solidFill>
                <a:latin typeface="Dosis"/>
                <a:ea typeface="Dosis"/>
                <a:cs typeface="Dosis"/>
                <a:sym typeface="Dosis"/>
              </a:rPr>
              <a:t>:</a:t>
            </a:r>
            <a:endParaRPr b="1"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Revisi goals di Stage 0, dari 4 poin diubah jadi 1 poin</a:t>
            </a:r>
            <a:endParaRPr sz="1200">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Mengubah nilai count menjadi persentase saat visualisasi kolom kategorikal dengan kolom target</a:t>
            </a:r>
            <a:endParaRPr sz="1200">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Merancang 8 skenario untuk data processing</a:t>
            </a:r>
            <a:endParaRPr sz="1200">
              <a:solidFill>
                <a:schemeClr val="dk1"/>
              </a:solidFill>
              <a:latin typeface="Dosis"/>
              <a:ea typeface="Dosis"/>
              <a:cs typeface="Dosis"/>
              <a:sym typeface="Dosis"/>
            </a:endParaRPr>
          </a:p>
          <a:p>
            <a:pPr indent="-304800" lvl="1" marL="914400" rtl="0" algn="l">
              <a:lnSpc>
                <a:spcPct val="115000"/>
              </a:lnSpc>
              <a:spcBef>
                <a:spcPts val="0"/>
              </a:spcBef>
              <a:spcAft>
                <a:spcPts val="0"/>
              </a:spcAft>
              <a:buClr>
                <a:schemeClr val="dk1"/>
              </a:buClr>
              <a:buSzPts val="1200"/>
              <a:buFont typeface="Dosis"/>
              <a:buAutoNum type="alphaLcPeriod"/>
            </a:pPr>
            <a:r>
              <a:rPr lang="en-US" sz="1200">
                <a:solidFill>
                  <a:schemeClr val="dk1"/>
                </a:solidFill>
                <a:latin typeface="Calibri"/>
                <a:ea typeface="Calibri"/>
                <a:cs typeface="Calibri"/>
                <a:sym typeface="Calibri"/>
              </a:rPr>
              <a:t>Tanpa oversampling atau undersampling</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AutoNum type="alphaLcPeriod"/>
            </a:pPr>
            <a:r>
              <a:rPr lang="en-US" sz="1200">
                <a:solidFill>
                  <a:schemeClr val="dk1"/>
                </a:solidFill>
                <a:latin typeface="Calibri"/>
                <a:ea typeface="Calibri"/>
                <a:cs typeface="Calibri"/>
                <a:sym typeface="Calibri"/>
              </a:rPr>
              <a:t>Dengan oversampling</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AutoNum type="alphaLcPeriod"/>
            </a:pPr>
            <a:r>
              <a:rPr lang="en-US" sz="1200">
                <a:solidFill>
                  <a:schemeClr val="dk1"/>
                </a:solidFill>
                <a:latin typeface="Calibri"/>
                <a:ea typeface="Calibri"/>
                <a:cs typeface="Calibri"/>
                <a:sym typeface="Calibri"/>
              </a:rPr>
              <a:t>Dengan undersampling</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AutoNum type="alphaLcPeriod"/>
            </a:pPr>
            <a:r>
              <a:rPr lang="en-US" sz="1200">
                <a:solidFill>
                  <a:schemeClr val="dk1"/>
                </a:solidFill>
                <a:latin typeface="Calibri"/>
                <a:ea typeface="Calibri"/>
                <a:cs typeface="Calibri"/>
                <a:sym typeface="Calibri"/>
              </a:rPr>
              <a:t>Dengan oversampling dan undersampling</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AutoNum type="alphaLcPeriod"/>
            </a:pPr>
            <a:r>
              <a:rPr lang="en-US" sz="1200">
                <a:solidFill>
                  <a:schemeClr val="dk1"/>
                </a:solidFill>
                <a:latin typeface="Calibri"/>
                <a:ea typeface="Calibri"/>
                <a:cs typeface="Calibri"/>
                <a:sym typeface="Calibri"/>
              </a:rPr>
              <a:t>dst</a:t>
            </a:r>
            <a:endParaRPr sz="12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