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9" r:id="rId3"/>
    <p:sldId id="299" r:id="rId4"/>
    <p:sldId id="297" r:id="rId5"/>
    <p:sldId id="298" r:id="rId6"/>
    <p:sldId id="300" r:id="rId7"/>
    <p:sldId id="301" r:id="rId8"/>
    <p:sldId id="313" r:id="rId9"/>
    <p:sldId id="314" r:id="rId10"/>
    <p:sldId id="315" r:id="rId11"/>
    <p:sldId id="304" r:id="rId12"/>
    <p:sldId id="306" r:id="rId13"/>
    <p:sldId id="316" r:id="rId14"/>
    <p:sldId id="305" r:id="rId15"/>
    <p:sldId id="308" r:id="rId16"/>
    <p:sldId id="309" r:id="rId17"/>
    <p:sldId id="307" r:id="rId18"/>
    <p:sldId id="310" r:id="rId19"/>
  </p:sldIdLst>
  <p:sldSz cx="9144000" cy="5143500" type="screen16x9"/>
  <p:notesSz cx="6858000" cy="9144000"/>
  <p:embeddedFontLst>
    <p:embeddedFont>
      <p:font typeface="Lora" pitchFamily="2" charset="0"/>
      <p:regular r:id="rId21"/>
      <p:bold r:id="rId22"/>
      <p:italic r:id="rId23"/>
      <p:boldItalic r:id="rId24"/>
    </p:embeddedFont>
    <p:embeddedFont>
      <p:font typeface="Quattrocento Sans" panose="020B05020500000200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9FFB"/>
    <a:srgbClr val="FFCD00"/>
    <a:srgbClr val="BEB6FC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27665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9990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318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0358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5619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5674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79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001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1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33CA-4DD1-4917-950D-E4C2C04C9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20086-A9B5-4129-94AF-6D6A4438B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494D-C972-4450-A5DA-7C9C2AE8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F1F1-13CB-4BD0-9E10-F536FFB42AF8}" type="datetimeFigureOut">
              <a:rPr lang="id-ID" smtClean="0"/>
              <a:t>21/03/2022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F96D-8AD8-4AB4-846F-2E201F65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F98A-3A93-489B-9A68-BCC45F69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27F-D207-4944-AD18-66240C9F14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390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02012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highlight>
                  <a:schemeClr val="accent1"/>
                </a:highlight>
              </a:rPr>
              <a:t>Harta, Tahta, Data</a:t>
            </a:r>
            <a:br>
              <a:rPr lang="en" sz="2800" dirty="0">
                <a:highlight>
                  <a:schemeClr val="accent1"/>
                </a:highlight>
              </a:rPr>
            </a:br>
            <a:r>
              <a:rPr lang="en" sz="2800" dirty="0"/>
              <a:t>Stage 3 – Machine Learning</a:t>
            </a:r>
            <a:br>
              <a:rPr lang="en" sz="2800" dirty="0"/>
            </a:br>
            <a:r>
              <a:rPr lang="en" sz="2800" dirty="0"/>
              <a:t>Modelling and Evaluation</a:t>
            </a:r>
            <a:endParaRPr sz="28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139;p18">
            <a:extLst>
              <a:ext uri="{FF2B5EF4-FFF2-40B4-BE49-F238E27FC236}">
                <a16:creationId xmlns:a16="http://schemas.microsoft.com/office/drawing/2014/main" id="{2FCCF0B8-1600-4324-8967-E98AAF62BE31}"/>
              </a:ext>
            </a:extLst>
          </p:cNvPr>
          <p:cNvSpPr/>
          <p:nvPr/>
        </p:nvSpPr>
        <p:spPr>
          <a:xfrm>
            <a:off x="6484333" y="368250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Google Shape;140;p18">
            <a:extLst>
              <a:ext uri="{FF2B5EF4-FFF2-40B4-BE49-F238E27FC236}">
                <a16:creationId xmlns:a16="http://schemas.microsoft.com/office/drawing/2014/main" id="{60718678-4BF9-450D-93ED-4FB4F3DC73F8}"/>
              </a:ext>
            </a:extLst>
          </p:cNvPr>
          <p:cNvGrpSpPr/>
          <p:nvPr/>
        </p:nvGrpSpPr>
        <p:grpSpPr>
          <a:xfrm>
            <a:off x="7198500" y="656302"/>
            <a:ext cx="1035173" cy="1035155"/>
            <a:chOff x="6643075" y="3664250"/>
            <a:chExt cx="407950" cy="407975"/>
          </a:xfrm>
        </p:grpSpPr>
        <p:sp>
          <p:nvSpPr>
            <p:cNvPr id="14" name="Google Shape;141;p18">
              <a:extLst>
                <a:ext uri="{FF2B5EF4-FFF2-40B4-BE49-F238E27FC236}">
                  <a16:creationId xmlns:a16="http://schemas.microsoft.com/office/drawing/2014/main" id="{DE2831D5-4DF5-4B83-A49D-792CAD5CAEF6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42;p18">
              <a:extLst>
                <a:ext uri="{FF2B5EF4-FFF2-40B4-BE49-F238E27FC236}">
                  <a16:creationId xmlns:a16="http://schemas.microsoft.com/office/drawing/2014/main" id="{42093116-3193-43C8-98A0-EB660FD88EDC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143;p18">
            <a:extLst>
              <a:ext uri="{FF2B5EF4-FFF2-40B4-BE49-F238E27FC236}">
                <a16:creationId xmlns:a16="http://schemas.microsoft.com/office/drawing/2014/main" id="{D8B7F55F-19AA-4272-92BE-0C090E81010E}"/>
              </a:ext>
            </a:extLst>
          </p:cNvPr>
          <p:cNvGrpSpPr/>
          <p:nvPr/>
        </p:nvGrpSpPr>
        <p:grpSpPr>
          <a:xfrm rot="-587406">
            <a:off x="7137726" y="1826320"/>
            <a:ext cx="425594" cy="425570"/>
            <a:chOff x="576250" y="4319400"/>
            <a:chExt cx="442075" cy="442050"/>
          </a:xfrm>
        </p:grpSpPr>
        <p:sp>
          <p:nvSpPr>
            <p:cNvPr id="17" name="Google Shape;144;p18">
              <a:extLst>
                <a:ext uri="{FF2B5EF4-FFF2-40B4-BE49-F238E27FC236}">
                  <a16:creationId xmlns:a16="http://schemas.microsoft.com/office/drawing/2014/main" id="{16148407-B47A-4BE6-8197-CA5C40F51688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45;p18">
              <a:extLst>
                <a:ext uri="{FF2B5EF4-FFF2-40B4-BE49-F238E27FC236}">
                  <a16:creationId xmlns:a16="http://schemas.microsoft.com/office/drawing/2014/main" id="{9ED5F28D-E0A1-427B-894A-F787B9171077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46;p18">
              <a:extLst>
                <a:ext uri="{FF2B5EF4-FFF2-40B4-BE49-F238E27FC236}">
                  <a16:creationId xmlns:a16="http://schemas.microsoft.com/office/drawing/2014/main" id="{E30CEE59-11F4-4E11-AF6C-7AF5A791E196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47;p18">
              <a:extLst>
                <a:ext uri="{FF2B5EF4-FFF2-40B4-BE49-F238E27FC236}">
                  <a16:creationId xmlns:a16="http://schemas.microsoft.com/office/drawing/2014/main" id="{33B52CC6-9FE9-41A2-AE7D-73421816A61B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148;p18">
            <a:extLst>
              <a:ext uri="{FF2B5EF4-FFF2-40B4-BE49-F238E27FC236}">
                <a16:creationId xmlns:a16="http://schemas.microsoft.com/office/drawing/2014/main" id="{4AB5A1B8-43CD-4F7C-9C7E-D47F9E5DC827}"/>
              </a:ext>
            </a:extLst>
          </p:cNvPr>
          <p:cNvSpPr/>
          <p:nvPr/>
        </p:nvSpPr>
        <p:spPr>
          <a:xfrm>
            <a:off x="6950933" y="895398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49;p18">
            <a:extLst>
              <a:ext uri="{FF2B5EF4-FFF2-40B4-BE49-F238E27FC236}">
                <a16:creationId xmlns:a16="http://schemas.microsoft.com/office/drawing/2014/main" id="{5986BE28-7710-4BA7-8F31-95AE16D38D91}"/>
              </a:ext>
            </a:extLst>
          </p:cNvPr>
          <p:cNvSpPr/>
          <p:nvPr/>
        </p:nvSpPr>
        <p:spPr>
          <a:xfrm rot="2697385">
            <a:off x="8017195" y="1686357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50;p18">
            <a:extLst>
              <a:ext uri="{FF2B5EF4-FFF2-40B4-BE49-F238E27FC236}">
                <a16:creationId xmlns:a16="http://schemas.microsoft.com/office/drawing/2014/main" id="{7248EBE1-BB4E-4F37-A1D2-FD9972E9B4DF}"/>
              </a:ext>
            </a:extLst>
          </p:cNvPr>
          <p:cNvSpPr/>
          <p:nvPr/>
        </p:nvSpPr>
        <p:spPr>
          <a:xfrm>
            <a:off x="8211508" y="1552470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151;p18">
            <a:extLst>
              <a:ext uri="{FF2B5EF4-FFF2-40B4-BE49-F238E27FC236}">
                <a16:creationId xmlns:a16="http://schemas.microsoft.com/office/drawing/2014/main" id="{36AE2136-5E04-48C3-A1B0-19162E0D88E6}"/>
              </a:ext>
            </a:extLst>
          </p:cNvPr>
          <p:cNvSpPr/>
          <p:nvPr/>
        </p:nvSpPr>
        <p:spPr>
          <a:xfrm rot="1280154">
            <a:off x="6838830" y="1361411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95FD-E620-41B0-9F1D-28EDD1D10A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0" y="481734"/>
            <a:ext cx="1171062" cy="1067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E756DF-DE17-4AA4-A119-488C091CF04A}"/>
              </a:ext>
            </a:extLst>
          </p:cNvPr>
          <p:cNvSpPr/>
          <p:nvPr/>
        </p:nvSpPr>
        <p:spPr>
          <a:xfrm>
            <a:off x="643949" y="292542"/>
            <a:ext cx="405918" cy="4069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Google Shape;124;p17">
            <a:extLst>
              <a:ext uri="{FF2B5EF4-FFF2-40B4-BE49-F238E27FC236}">
                <a16:creationId xmlns:a16="http://schemas.microsoft.com/office/drawing/2014/main" id="{85976631-FB60-4E8A-BC8D-5347E3F3D9AF}"/>
              </a:ext>
            </a:extLst>
          </p:cNvPr>
          <p:cNvSpPr txBox="1">
            <a:spLocks/>
          </p:cNvSpPr>
          <p:nvPr/>
        </p:nvSpPr>
        <p:spPr>
          <a:xfrm>
            <a:off x="1171062" y="263934"/>
            <a:ext cx="462013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45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tabLst/>
              <a:defRPr/>
            </a:pPr>
            <a:r>
              <a:rPr lang="en-US" sz="2000" dirty="0">
                <a:latin typeface="Lora" pitchFamily="2" charset="0"/>
              </a:rPr>
              <a:t>Model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Lora" pitchFamily="2" charset="0"/>
                <a:sym typeface="Quattrocento Sans"/>
              </a:rPr>
              <a:t>Evaluation</a:t>
            </a:r>
          </a:p>
        </p:txBody>
      </p:sp>
      <p:grpSp>
        <p:nvGrpSpPr>
          <p:cNvPr id="5" name="Google Shape;126;p17">
            <a:extLst>
              <a:ext uri="{FF2B5EF4-FFF2-40B4-BE49-F238E27FC236}">
                <a16:creationId xmlns:a16="http://schemas.microsoft.com/office/drawing/2014/main" id="{77B01FB1-3958-421C-8227-07FE3C5F9068}"/>
              </a:ext>
            </a:extLst>
          </p:cNvPr>
          <p:cNvGrpSpPr/>
          <p:nvPr/>
        </p:nvGrpSpPr>
        <p:grpSpPr>
          <a:xfrm>
            <a:off x="735836" y="387572"/>
            <a:ext cx="214625" cy="214625"/>
            <a:chOff x="2594050" y="1631825"/>
            <a:chExt cx="439625" cy="439625"/>
          </a:xfrm>
        </p:grpSpPr>
        <p:sp>
          <p:nvSpPr>
            <p:cNvPr id="6" name="Google Shape;127;p17">
              <a:extLst>
                <a:ext uri="{FF2B5EF4-FFF2-40B4-BE49-F238E27FC236}">
                  <a16:creationId xmlns:a16="http://schemas.microsoft.com/office/drawing/2014/main" id="{F6B92471-88AC-4242-89EC-8B7011B3072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8;p17">
              <a:extLst>
                <a:ext uri="{FF2B5EF4-FFF2-40B4-BE49-F238E27FC236}">
                  <a16:creationId xmlns:a16="http://schemas.microsoft.com/office/drawing/2014/main" id="{74B20258-1470-4C2C-B35E-4E7C1FB0895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;p17">
              <a:extLst>
                <a:ext uri="{FF2B5EF4-FFF2-40B4-BE49-F238E27FC236}">
                  <a16:creationId xmlns:a16="http://schemas.microsoft.com/office/drawing/2014/main" id="{8F4163F1-0526-4C94-A189-416F16F49D7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0;p17">
              <a:extLst>
                <a:ext uri="{FF2B5EF4-FFF2-40B4-BE49-F238E27FC236}">
                  <a16:creationId xmlns:a16="http://schemas.microsoft.com/office/drawing/2014/main" id="{186A12D3-ADE2-40D4-8B99-3633A468D43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10C3C-F5B4-4F75-8800-A93E7065F246}"/>
              </a:ext>
            </a:extLst>
          </p:cNvPr>
          <p:cNvCxnSpPr>
            <a:cxnSpLocks/>
          </p:cNvCxnSpPr>
          <p:nvPr/>
        </p:nvCxnSpPr>
        <p:spPr>
          <a:xfrm flipV="1">
            <a:off x="6038850" y="441913"/>
            <a:ext cx="3105150" cy="2829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10;p15">
            <a:extLst>
              <a:ext uri="{FF2B5EF4-FFF2-40B4-BE49-F238E27FC236}">
                <a16:creationId xmlns:a16="http://schemas.microsoft.com/office/drawing/2014/main" id="{5A85DA14-21DE-4DFC-94D8-B02D62FF52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3949" y="1008207"/>
            <a:ext cx="2450278" cy="481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Quattrocento Sans" panose="020B0502050000020003" pitchFamily="34" charset="0"/>
              </a:rPr>
              <a:t>Scenario 4 (SMOTE)</a:t>
            </a:r>
            <a:endParaRPr sz="1400" dirty="0">
              <a:latin typeface="Quattrocento Sans" panose="020B0502050000020003" pitchFamily="34" charset="0"/>
            </a:endParaRP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A22A9A82-F4E9-40DD-9D07-BEF215459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02402"/>
              </p:ext>
            </p:extLst>
          </p:nvPr>
        </p:nvGraphicFramePr>
        <p:xfrm>
          <a:off x="917471" y="1489973"/>
          <a:ext cx="7200000" cy="3037840"/>
        </p:xfrm>
        <a:graphic>
          <a:graphicData uri="http://schemas.openxmlformats.org/drawingml/2006/table">
            <a:tbl>
              <a:tblPr firstRow="1" bandRow="1">
                <a:tableStyleId>{DA5B2040-0373-4AB5-8C16-54180E59C3D7}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931267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3915407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1300879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5596913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8038042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7952897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2743814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85266163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6489247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4770986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30181550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Model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Accuracy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Precision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Recall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F1-score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AUC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521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9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Logistic Regression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5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Decision Tree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5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KNN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7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Random Forest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8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XGBoost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58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95FD-E620-41B0-9F1D-28EDD1D10A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0" y="481734"/>
            <a:ext cx="1171062" cy="1067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E756DF-DE17-4AA4-A119-488C091CF04A}"/>
              </a:ext>
            </a:extLst>
          </p:cNvPr>
          <p:cNvSpPr/>
          <p:nvPr/>
        </p:nvSpPr>
        <p:spPr>
          <a:xfrm>
            <a:off x="643949" y="292542"/>
            <a:ext cx="405918" cy="4069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Google Shape;124;p17">
            <a:extLst>
              <a:ext uri="{FF2B5EF4-FFF2-40B4-BE49-F238E27FC236}">
                <a16:creationId xmlns:a16="http://schemas.microsoft.com/office/drawing/2014/main" id="{85976631-FB60-4E8A-BC8D-5347E3F3D9AF}"/>
              </a:ext>
            </a:extLst>
          </p:cNvPr>
          <p:cNvSpPr txBox="1">
            <a:spLocks/>
          </p:cNvSpPr>
          <p:nvPr/>
        </p:nvSpPr>
        <p:spPr>
          <a:xfrm>
            <a:off x="1171062" y="263934"/>
            <a:ext cx="462013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45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tabLst/>
              <a:defRPr/>
            </a:pPr>
            <a:r>
              <a:rPr lang="en-US" sz="2000" dirty="0">
                <a:latin typeface="Lora" pitchFamily="2" charset="0"/>
              </a:rPr>
              <a:t>Hyperparameter </a:t>
            </a:r>
            <a:r>
              <a:rPr lang="en-US" sz="2000" dirty="0">
                <a:highlight>
                  <a:srgbClr val="FFCD00"/>
                </a:highlight>
                <a:latin typeface="Lora" pitchFamily="2" charset="0"/>
              </a:rPr>
              <a:t>Tuning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CD00"/>
              </a:highlight>
              <a:uLnTx/>
              <a:uFillTx/>
              <a:latin typeface="Lora" pitchFamily="2" charset="0"/>
              <a:sym typeface="Quattrocento Sans"/>
            </a:endParaRPr>
          </a:p>
        </p:txBody>
      </p:sp>
      <p:grpSp>
        <p:nvGrpSpPr>
          <p:cNvPr id="5" name="Google Shape;126;p17">
            <a:extLst>
              <a:ext uri="{FF2B5EF4-FFF2-40B4-BE49-F238E27FC236}">
                <a16:creationId xmlns:a16="http://schemas.microsoft.com/office/drawing/2014/main" id="{77B01FB1-3958-421C-8227-07FE3C5F9068}"/>
              </a:ext>
            </a:extLst>
          </p:cNvPr>
          <p:cNvGrpSpPr/>
          <p:nvPr/>
        </p:nvGrpSpPr>
        <p:grpSpPr>
          <a:xfrm>
            <a:off x="735836" y="387572"/>
            <a:ext cx="214625" cy="214625"/>
            <a:chOff x="2594050" y="1631825"/>
            <a:chExt cx="439625" cy="439625"/>
          </a:xfrm>
        </p:grpSpPr>
        <p:sp>
          <p:nvSpPr>
            <p:cNvPr id="6" name="Google Shape;127;p17">
              <a:extLst>
                <a:ext uri="{FF2B5EF4-FFF2-40B4-BE49-F238E27FC236}">
                  <a16:creationId xmlns:a16="http://schemas.microsoft.com/office/drawing/2014/main" id="{F6B92471-88AC-4242-89EC-8B7011B3072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8;p17">
              <a:extLst>
                <a:ext uri="{FF2B5EF4-FFF2-40B4-BE49-F238E27FC236}">
                  <a16:creationId xmlns:a16="http://schemas.microsoft.com/office/drawing/2014/main" id="{74B20258-1470-4C2C-B35E-4E7C1FB0895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;p17">
              <a:extLst>
                <a:ext uri="{FF2B5EF4-FFF2-40B4-BE49-F238E27FC236}">
                  <a16:creationId xmlns:a16="http://schemas.microsoft.com/office/drawing/2014/main" id="{8F4163F1-0526-4C94-A189-416F16F49D7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0;p17">
              <a:extLst>
                <a:ext uri="{FF2B5EF4-FFF2-40B4-BE49-F238E27FC236}">
                  <a16:creationId xmlns:a16="http://schemas.microsoft.com/office/drawing/2014/main" id="{186A12D3-ADE2-40D4-8B99-3633A468D43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10C3C-F5B4-4F75-8800-A93E7065F246}"/>
              </a:ext>
            </a:extLst>
          </p:cNvPr>
          <p:cNvCxnSpPr>
            <a:cxnSpLocks/>
          </p:cNvCxnSpPr>
          <p:nvPr/>
        </p:nvCxnSpPr>
        <p:spPr>
          <a:xfrm flipV="1">
            <a:off x="6038850" y="441913"/>
            <a:ext cx="3105150" cy="2829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A11EF78-FBE3-4CF3-BA73-5F13B17A6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3394"/>
              </p:ext>
            </p:extLst>
          </p:nvPr>
        </p:nvGraphicFramePr>
        <p:xfrm>
          <a:off x="585531" y="1311910"/>
          <a:ext cx="7200000" cy="1259840"/>
        </p:xfrm>
        <a:graphic>
          <a:graphicData uri="http://schemas.openxmlformats.org/drawingml/2006/table">
            <a:tbl>
              <a:tblPr firstRow="1" bandRow="1">
                <a:tableStyleId>{DA5B2040-0373-4AB5-8C16-54180E59C3D7}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931267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3915407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1300879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5596913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8038042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7952897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2743814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85266163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6489247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4770986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30181550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Model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Accuracy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Precision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Recall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F1-score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AUC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521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9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Random Forest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0.96</a:t>
                      </a:r>
                      <a:endParaRPr lang="id-ID" b="1" dirty="0"/>
                    </a:p>
                  </a:txBody>
                  <a:tcPr anchor="ctr">
                    <a:solidFill>
                      <a:srgbClr val="AA9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0.96</a:t>
                      </a:r>
                      <a:endParaRPr lang="id-ID" b="1" dirty="0"/>
                    </a:p>
                  </a:txBody>
                  <a:tcPr anchor="ctr">
                    <a:solidFill>
                      <a:srgbClr val="AA9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85175"/>
                  </a:ext>
                </a:extLst>
              </a:tr>
            </a:tbl>
          </a:graphicData>
        </a:graphic>
      </p:graphicFrame>
      <p:sp>
        <p:nvSpPr>
          <p:cNvPr id="17" name="Google Shape;111;p15">
            <a:extLst>
              <a:ext uri="{FF2B5EF4-FFF2-40B4-BE49-F238E27FC236}">
                <a16:creationId xmlns:a16="http://schemas.microsoft.com/office/drawing/2014/main" id="{EE32044E-772C-4956-80A7-FED3DF5010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5531" y="2791726"/>
            <a:ext cx="7527955" cy="536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Random Forest </a:t>
            </a:r>
            <a:r>
              <a:rPr lang="en-US" sz="1200" dirty="0" err="1"/>
              <a:t>menjadi</a:t>
            </a:r>
            <a:r>
              <a:rPr lang="en-US" sz="1200" dirty="0"/>
              <a:t> model yang </a:t>
            </a:r>
            <a:r>
              <a:rPr lang="en-US" sz="1200" dirty="0" err="1"/>
              <a:t>dipilih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Model Random Forest </a:t>
            </a:r>
            <a:r>
              <a:rPr lang="en-US" sz="1200" dirty="0" err="1"/>
              <a:t>adalah</a:t>
            </a:r>
            <a:r>
              <a:rPr lang="en-US" sz="1200" dirty="0"/>
              <a:t> model dengan best fit,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dilihat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delta score train dan test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Handling imbalance </a:t>
            </a:r>
            <a:r>
              <a:rPr lang="en-US" sz="1200" dirty="0" err="1"/>
              <a:t>dilakukan</a:t>
            </a:r>
            <a:r>
              <a:rPr lang="en-US" sz="1200" dirty="0"/>
              <a:t> dengan </a:t>
            </a:r>
            <a:r>
              <a:rPr lang="en-US" sz="1200" dirty="0" err="1"/>
              <a:t>undersampling</a:t>
            </a:r>
            <a:endParaRPr lang="en-US" sz="1200" dirty="0"/>
          </a:p>
        </p:txBody>
      </p:sp>
      <p:sp>
        <p:nvSpPr>
          <p:cNvPr id="20" name="Google Shape;111;p15">
            <a:extLst>
              <a:ext uri="{FF2B5EF4-FFF2-40B4-BE49-F238E27FC236}">
                <a16:creationId xmlns:a16="http://schemas.microsoft.com/office/drawing/2014/main" id="{3AB7147B-2671-44AF-BF0B-650D16B128A7}"/>
              </a:ext>
            </a:extLst>
          </p:cNvPr>
          <p:cNvSpPr txBox="1">
            <a:spLocks/>
          </p:cNvSpPr>
          <p:nvPr/>
        </p:nvSpPr>
        <p:spPr>
          <a:xfrm>
            <a:off x="585530" y="3548555"/>
            <a:ext cx="7527955" cy="53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None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200" dirty="0"/>
              <a:t>Hyperparameter juga telah </a:t>
            </a:r>
            <a:r>
              <a:rPr lang="en-US" sz="1200" dirty="0" err="1"/>
              <a:t>dilakukan</a:t>
            </a:r>
            <a:r>
              <a:rPr lang="en-US" sz="1200" dirty="0"/>
              <a:t> pada model random forest, </a:t>
            </a:r>
            <a:r>
              <a:rPr lang="en-US" sz="1200" dirty="0" err="1"/>
              <a:t>beberapa</a:t>
            </a:r>
            <a:r>
              <a:rPr lang="en-US" sz="1200" dirty="0"/>
              <a:t> parameter yang di-tuning </a:t>
            </a:r>
            <a:r>
              <a:rPr lang="en-US" sz="1200" dirty="0" err="1"/>
              <a:t>adalah</a:t>
            </a:r>
            <a:r>
              <a:rPr lang="en-US" sz="1200" dirty="0"/>
              <a:t>: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err="1"/>
              <a:t>N_estimator</a:t>
            </a:r>
            <a:r>
              <a:rPr lang="en-US" sz="1200" dirty="0"/>
              <a:t>, bootstrap, criterion, </a:t>
            </a:r>
            <a:r>
              <a:rPr lang="en-US" sz="1200" dirty="0" err="1"/>
              <a:t>max_depth</a:t>
            </a:r>
            <a:r>
              <a:rPr lang="en-US" sz="1200" dirty="0"/>
              <a:t>, </a:t>
            </a:r>
            <a:r>
              <a:rPr lang="en-US" sz="1200" dirty="0" err="1"/>
              <a:t>min_samples_split</a:t>
            </a:r>
            <a:r>
              <a:rPr lang="en-US" sz="1200" dirty="0"/>
              <a:t>, </a:t>
            </a:r>
            <a:r>
              <a:rPr lang="en-US" sz="1200" dirty="0" err="1"/>
              <a:t>min_samples_leaf</a:t>
            </a:r>
            <a:r>
              <a:rPr lang="en-US" sz="1200" dirty="0"/>
              <a:t>, </a:t>
            </a:r>
            <a:r>
              <a:rPr lang="en-US" sz="1200" dirty="0" err="1"/>
              <a:t>max_features</a:t>
            </a:r>
            <a:r>
              <a:rPr lang="en-US" sz="1200" dirty="0"/>
              <a:t> dan </a:t>
            </a:r>
            <a:r>
              <a:rPr lang="en-US" sz="1200" dirty="0" err="1"/>
              <a:t>N_jobs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458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95FD-E620-41B0-9F1D-28EDD1D10A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0" y="481734"/>
            <a:ext cx="1171062" cy="1067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E756DF-DE17-4AA4-A119-488C091CF04A}"/>
              </a:ext>
            </a:extLst>
          </p:cNvPr>
          <p:cNvSpPr/>
          <p:nvPr/>
        </p:nvSpPr>
        <p:spPr>
          <a:xfrm>
            <a:off x="643949" y="292542"/>
            <a:ext cx="405918" cy="4069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Google Shape;124;p17">
            <a:extLst>
              <a:ext uri="{FF2B5EF4-FFF2-40B4-BE49-F238E27FC236}">
                <a16:creationId xmlns:a16="http://schemas.microsoft.com/office/drawing/2014/main" id="{85976631-FB60-4E8A-BC8D-5347E3F3D9AF}"/>
              </a:ext>
            </a:extLst>
          </p:cNvPr>
          <p:cNvSpPr txBox="1">
            <a:spLocks/>
          </p:cNvSpPr>
          <p:nvPr/>
        </p:nvSpPr>
        <p:spPr>
          <a:xfrm>
            <a:off x="1171062" y="263934"/>
            <a:ext cx="462013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45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tabLst/>
              <a:defRPr/>
            </a:pPr>
            <a:r>
              <a:rPr lang="en-US" sz="2000" dirty="0">
                <a:latin typeface="Lora" pitchFamily="2" charset="0"/>
              </a:rPr>
              <a:t>Feature </a:t>
            </a:r>
            <a:r>
              <a:rPr lang="en-US" sz="2000" dirty="0">
                <a:highlight>
                  <a:srgbClr val="FFCD00"/>
                </a:highlight>
                <a:latin typeface="Lora" pitchFamily="2" charset="0"/>
              </a:rPr>
              <a:t>Importance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CD00"/>
              </a:highlight>
              <a:uLnTx/>
              <a:uFillTx/>
              <a:latin typeface="Lora" pitchFamily="2" charset="0"/>
              <a:sym typeface="Quattrocento Sans"/>
            </a:endParaRPr>
          </a:p>
        </p:txBody>
      </p:sp>
      <p:grpSp>
        <p:nvGrpSpPr>
          <p:cNvPr id="5" name="Google Shape;126;p17">
            <a:extLst>
              <a:ext uri="{FF2B5EF4-FFF2-40B4-BE49-F238E27FC236}">
                <a16:creationId xmlns:a16="http://schemas.microsoft.com/office/drawing/2014/main" id="{77B01FB1-3958-421C-8227-07FE3C5F9068}"/>
              </a:ext>
            </a:extLst>
          </p:cNvPr>
          <p:cNvGrpSpPr/>
          <p:nvPr/>
        </p:nvGrpSpPr>
        <p:grpSpPr>
          <a:xfrm>
            <a:off x="735836" y="387572"/>
            <a:ext cx="214625" cy="214625"/>
            <a:chOff x="2594050" y="1631825"/>
            <a:chExt cx="439625" cy="439625"/>
          </a:xfrm>
        </p:grpSpPr>
        <p:sp>
          <p:nvSpPr>
            <p:cNvPr id="6" name="Google Shape;127;p17">
              <a:extLst>
                <a:ext uri="{FF2B5EF4-FFF2-40B4-BE49-F238E27FC236}">
                  <a16:creationId xmlns:a16="http://schemas.microsoft.com/office/drawing/2014/main" id="{F6B92471-88AC-4242-89EC-8B7011B3072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8;p17">
              <a:extLst>
                <a:ext uri="{FF2B5EF4-FFF2-40B4-BE49-F238E27FC236}">
                  <a16:creationId xmlns:a16="http://schemas.microsoft.com/office/drawing/2014/main" id="{74B20258-1470-4C2C-B35E-4E7C1FB0895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;p17">
              <a:extLst>
                <a:ext uri="{FF2B5EF4-FFF2-40B4-BE49-F238E27FC236}">
                  <a16:creationId xmlns:a16="http://schemas.microsoft.com/office/drawing/2014/main" id="{8F4163F1-0526-4C94-A189-416F16F49D7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0;p17">
              <a:extLst>
                <a:ext uri="{FF2B5EF4-FFF2-40B4-BE49-F238E27FC236}">
                  <a16:creationId xmlns:a16="http://schemas.microsoft.com/office/drawing/2014/main" id="{186A12D3-ADE2-40D4-8B99-3633A468D43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10C3C-F5B4-4F75-8800-A93E7065F246}"/>
              </a:ext>
            </a:extLst>
          </p:cNvPr>
          <p:cNvCxnSpPr>
            <a:cxnSpLocks/>
          </p:cNvCxnSpPr>
          <p:nvPr/>
        </p:nvCxnSpPr>
        <p:spPr>
          <a:xfrm flipV="1">
            <a:off x="6038850" y="441913"/>
            <a:ext cx="3105150" cy="2829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111;p15">
            <a:extLst>
              <a:ext uri="{FF2B5EF4-FFF2-40B4-BE49-F238E27FC236}">
                <a16:creationId xmlns:a16="http://schemas.microsoft.com/office/drawing/2014/main" id="{6D0A22F9-64B3-4972-AB82-7C7D3D4C91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91200" y="945626"/>
            <a:ext cx="3106615" cy="1769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Dilihat dari feature importance, 5 feature terpenting adalah</a:t>
            </a:r>
            <a:r>
              <a:rPr lang="en" sz="1400" b="1" dirty="0"/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Duration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Campaign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Balance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Day</a:t>
            </a:r>
            <a:endParaRPr lang="id-ID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418989-DEA9-4AFA-9F25-DFB9ECDB9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80"/>
          <a:stretch/>
        </p:blipFill>
        <p:spPr>
          <a:xfrm>
            <a:off x="246185" y="917334"/>
            <a:ext cx="53943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5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95FD-E620-41B0-9F1D-28EDD1D10AF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0" y="492404"/>
            <a:ext cx="1171062" cy="3634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E756DF-DE17-4AA4-A119-488C091CF04A}"/>
              </a:ext>
            </a:extLst>
          </p:cNvPr>
          <p:cNvSpPr/>
          <p:nvPr/>
        </p:nvSpPr>
        <p:spPr>
          <a:xfrm>
            <a:off x="643949" y="292542"/>
            <a:ext cx="405918" cy="4069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Google Shape;124;p17">
            <a:extLst>
              <a:ext uri="{FF2B5EF4-FFF2-40B4-BE49-F238E27FC236}">
                <a16:creationId xmlns:a16="http://schemas.microsoft.com/office/drawing/2014/main" id="{85976631-FB60-4E8A-BC8D-5347E3F3D9AF}"/>
              </a:ext>
            </a:extLst>
          </p:cNvPr>
          <p:cNvSpPr txBox="1">
            <a:spLocks/>
          </p:cNvSpPr>
          <p:nvPr/>
        </p:nvSpPr>
        <p:spPr>
          <a:xfrm>
            <a:off x="1171062" y="292542"/>
            <a:ext cx="4867788" cy="40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45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tabLst/>
              <a:defRPr/>
            </a:pPr>
            <a:r>
              <a:rPr lang="en-US" sz="2000" dirty="0">
                <a:latin typeface="Lora" pitchFamily="2" charset="0"/>
              </a:rPr>
              <a:t>Model Iteration with Selected Feature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CD00"/>
              </a:highlight>
              <a:uLnTx/>
              <a:uFillTx/>
              <a:latin typeface="Lora" pitchFamily="2" charset="0"/>
              <a:sym typeface="Quattrocento Sans"/>
            </a:endParaRPr>
          </a:p>
        </p:txBody>
      </p:sp>
      <p:grpSp>
        <p:nvGrpSpPr>
          <p:cNvPr id="5" name="Google Shape;126;p17">
            <a:extLst>
              <a:ext uri="{FF2B5EF4-FFF2-40B4-BE49-F238E27FC236}">
                <a16:creationId xmlns:a16="http://schemas.microsoft.com/office/drawing/2014/main" id="{77B01FB1-3958-421C-8227-07FE3C5F9068}"/>
              </a:ext>
            </a:extLst>
          </p:cNvPr>
          <p:cNvGrpSpPr/>
          <p:nvPr/>
        </p:nvGrpSpPr>
        <p:grpSpPr>
          <a:xfrm>
            <a:off x="735836" y="387572"/>
            <a:ext cx="214625" cy="214625"/>
            <a:chOff x="2594050" y="1631825"/>
            <a:chExt cx="439625" cy="439625"/>
          </a:xfrm>
        </p:grpSpPr>
        <p:sp>
          <p:nvSpPr>
            <p:cNvPr id="6" name="Google Shape;127;p17">
              <a:extLst>
                <a:ext uri="{FF2B5EF4-FFF2-40B4-BE49-F238E27FC236}">
                  <a16:creationId xmlns:a16="http://schemas.microsoft.com/office/drawing/2014/main" id="{F6B92471-88AC-4242-89EC-8B7011B3072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8;p17">
              <a:extLst>
                <a:ext uri="{FF2B5EF4-FFF2-40B4-BE49-F238E27FC236}">
                  <a16:creationId xmlns:a16="http://schemas.microsoft.com/office/drawing/2014/main" id="{74B20258-1470-4C2C-B35E-4E7C1FB0895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;p17">
              <a:extLst>
                <a:ext uri="{FF2B5EF4-FFF2-40B4-BE49-F238E27FC236}">
                  <a16:creationId xmlns:a16="http://schemas.microsoft.com/office/drawing/2014/main" id="{8F4163F1-0526-4C94-A189-416F16F49D7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0;p17">
              <a:extLst>
                <a:ext uri="{FF2B5EF4-FFF2-40B4-BE49-F238E27FC236}">
                  <a16:creationId xmlns:a16="http://schemas.microsoft.com/office/drawing/2014/main" id="{186A12D3-ADE2-40D4-8B99-3633A468D43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10C3C-F5B4-4F75-8800-A93E7065F246}"/>
              </a:ext>
            </a:extLst>
          </p:cNvPr>
          <p:cNvCxnSpPr>
            <a:cxnSpLocks/>
          </p:cNvCxnSpPr>
          <p:nvPr/>
        </p:nvCxnSpPr>
        <p:spPr>
          <a:xfrm flipV="1">
            <a:off x="6038850" y="441913"/>
            <a:ext cx="3105150" cy="2829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111;p15">
            <a:extLst>
              <a:ext uri="{FF2B5EF4-FFF2-40B4-BE49-F238E27FC236}">
                <a16:creationId xmlns:a16="http://schemas.microsoft.com/office/drawing/2014/main" id="{6D0A22F9-64B3-4972-AB82-7C7D3D4C91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8341" y="958914"/>
            <a:ext cx="8334763" cy="1769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Berdasarkan</a:t>
            </a:r>
            <a:r>
              <a:rPr lang="en-US" sz="1400" dirty="0"/>
              <a:t> feature importance,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iterasi</a:t>
            </a:r>
            <a:r>
              <a:rPr lang="en-US" sz="1400" dirty="0"/>
              <a:t> dengan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modelling sebelumnya.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Feature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duration, campaign, age, balance, day, housing, Poutcome, previous, month dan </a:t>
            </a:r>
            <a:r>
              <a:rPr lang="en-US" sz="1400" dirty="0" err="1"/>
              <a:t>pdays</a:t>
            </a:r>
            <a:r>
              <a:rPr lang="en-US" sz="1400" dirty="0"/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Algoritma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random forest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Handling imbalance </a:t>
            </a:r>
            <a:r>
              <a:rPr lang="en-US" sz="1400" dirty="0" err="1"/>
              <a:t>dilakukan</a:t>
            </a:r>
            <a:r>
              <a:rPr lang="en-US" sz="1400" dirty="0"/>
              <a:t> dengan </a:t>
            </a:r>
            <a:r>
              <a:rPr lang="en-US" sz="1400" dirty="0" err="1"/>
              <a:t>undersampling</a:t>
            </a:r>
            <a:r>
              <a:rPr lang="en-US" sz="1400" dirty="0"/>
              <a:t> </a:t>
            </a:r>
            <a:endParaRPr lang="id-ID" sz="14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842EEA-48F2-4D10-ADF5-AE9BFF6CF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215233"/>
              </p:ext>
            </p:extLst>
          </p:nvPr>
        </p:nvGraphicFramePr>
        <p:xfrm>
          <a:off x="1171062" y="2569633"/>
          <a:ext cx="7200000" cy="1991360"/>
        </p:xfrm>
        <a:graphic>
          <a:graphicData uri="http://schemas.openxmlformats.org/drawingml/2006/table">
            <a:tbl>
              <a:tblPr firstRow="1" bandRow="1">
                <a:tableStyleId>{DA5B2040-0373-4AB5-8C16-54180E59C3D7}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931267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3915407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1300879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5596913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8038042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7952897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2743814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85266163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6489247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4770986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30181550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Model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Accuracy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Precision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Recall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F1-score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AUC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521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9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Using all feature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0.96</a:t>
                      </a:r>
                      <a:endParaRPr lang="id-ID" b="1" dirty="0"/>
                    </a:p>
                  </a:txBody>
                  <a:tcPr anchor="ctr">
                    <a:solidFill>
                      <a:srgbClr val="AA9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0.96</a:t>
                      </a:r>
                      <a:endParaRPr lang="id-ID" b="1" dirty="0"/>
                    </a:p>
                  </a:txBody>
                  <a:tcPr anchor="ctr">
                    <a:solidFill>
                      <a:srgbClr val="AA9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8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Using selected feature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0.95</a:t>
                      </a:r>
                      <a:endParaRPr lang="id-ID" b="1" dirty="0"/>
                    </a:p>
                  </a:txBody>
                  <a:tcPr anchor="ctr">
                    <a:solidFill>
                      <a:srgbClr val="AA9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0.96</a:t>
                      </a:r>
                      <a:endParaRPr lang="id-ID" b="1" dirty="0"/>
                    </a:p>
                  </a:txBody>
                  <a:tcPr anchor="ctr">
                    <a:solidFill>
                      <a:srgbClr val="AA9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195403"/>
                  </a:ext>
                </a:extLst>
              </a:tr>
            </a:tbl>
          </a:graphicData>
        </a:graphic>
      </p:graphicFrame>
      <p:sp>
        <p:nvSpPr>
          <p:cNvPr id="17" name="Google Shape;111;p15">
            <a:extLst>
              <a:ext uri="{FF2B5EF4-FFF2-40B4-BE49-F238E27FC236}">
                <a16:creationId xmlns:a16="http://schemas.microsoft.com/office/drawing/2014/main" id="{8C3E3968-8793-4729-8755-7C49E8D11EAD}"/>
              </a:ext>
            </a:extLst>
          </p:cNvPr>
          <p:cNvSpPr txBox="1">
            <a:spLocks/>
          </p:cNvSpPr>
          <p:nvPr/>
        </p:nvSpPr>
        <p:spPr>
          <a:xfrm>
            <a:off x="1343860" y="4701587"/>
            <a:ext cx="8334763" cy="37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None/>
              <a:defRPr sz="135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400" b="1" dirty="0"/>
              <a:t>Dari </a:t>
            </a:r>
            <a:r>
              <a:rPr lang="en-US" sz="1400" b="1" dirty="0" err="1"/>
              <a:t>hasil</a:t>
            </a:r>
            <a:r>
              <a:rPr lang="en-US" sz="1400" b="1" dirty="0"/>
              <a:t> di </a:t>
            </a:r>
            <a:r>
              <a:rPr lang="en-US" sz="1400" b="1" dirty="0" err="1"/>
              <a:t>atas</a:t>
            </a:r>
            <a:r>
              <a:rPr lang="en-US" sz="1400" b="1" dirty="0"/>
              <a:t>, </a:t>
            </a:r>
            <a:r>
              <a:rPr lang="en-US" sz="1400" b="1" dirty="0" err="1"/>
              <a:t>tidak</a:t>
            </a:r>
            <a:r>
              <a:rPr lang="en-US" sz="1400" b="1" dirty="0"/>
              <a:t> </a:t>
            </a:r>
            <a:r>
              <a:rPr lang="en-US" sz="1400" b="1" dirty="0" err="1"/>
              <a:t>ditemukan</a:t>
            </a:r>
            <a:r>
              <a:rPr lang="en-US" sz="1400" b="1" dirty="0"/>
              <a:t> </a:t>
            </a:r>
            <a:r>
              <a:rPr lang="en-US" sz="1400" b="1" dirty="0" err="1"/>
              <a:t>perbedaan</a:t>
            </a:r>
            <a:r>
              <a:rPr lang="en-US" sz="1400" b="1" dirty="0"/>
              <a:t> yang </a:t>
            </a:r>
            <a:r>
              <a:rPr lang="en-US" sz="1400" b="1" dirty="0" err="1"/>
              <a:t>signifikan</a:t>
            </a:r>
            <a:r>
              <a:rPr lang="en-US" sz="1400" b="1" dirty="0"/>
              <a:t> pada scoring matrix</a:t>
            </a:r>
            <a:endParaRPr lang="id-ID" sz="1400" b="1" dirty="0"/>
          </a:p>
        </p:txBody>
      </p:sp>
    </p:spTree>
    <p:extLst>
      <p:ext uri="{BB962C8B-B14F-4D97-AF65-F5344CB8AC3E}">
        <p14:creationId xmlns:p14="http://schemas.microsoft.com/office/powerpoint/2010/main" val="128024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Insight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“We are surrounded by data, but starved for insight” – Jay Baer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238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95FD-E620-41B0-9F1D-28EDD1D10A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0" y="481734"/>
            <a:ext cx="1171062" cy="1067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E756DF-DE17-4AA4-A119-488C091CF04A}"/>
              </a:ext>
            </a:extLst>
          </p:cNvPr>
          <p:cNvSpPr/>
          <p:nvPr/>
        </p:nvSpPr>
        <p:spPr>
          <a:xfrm>
            <a:off x="643949" y="292542"/>
            <a:ext cx="405918" cy="4069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Google Shape;124;p17">
            <a:extLst>
              <a:ext uri="{FF2B5EF4-FFF2-40B4-BE49-F238E27FC236}">
                <a16:creationId xmlns:a16="http://schemas.microsoft.com/office/drawing/2014/main" id="{85976631-FB60-4E8A-BC8D-5347E3F3D9AF}"/>
              </a:ext>
            </a:extLst>
          </p:cNvPr>
          <p:cNvSpPr txBox="1">
            <a:spLocks/>
          </p:cNvSpPr>
          <p:nvPr/>
        </p:nvSpPr>
        <p:spPr>
          <a:xfrm>
            <a:off x="1171062" y="263934"/>
            <a:ext cx="462013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45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tabLst/>
              <a:defRPr/>
            </a:pPr>
            <a:r>
              <a:rPr lang="en-US" sz="2000" dirty="0">
                <a:latin typeface="Lora" pitchFamily="2" charset="0"/>
              </a:rPr>
              <a:t>Business </a:t>
            </a:r>
            <a:r>
              <a:rPr lang="en-US" sz="2000" dirty="0">
                <a:highlight>
                  <a:srgbClr val="FFCD00"/>
                </a:highlight>
                <a:latin typeface="Lora" pitchFamily="2" charset="0"/>
              </a:rPr>
              <a:t>Insight 1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CD00"/>
              </a:highlight>
              <a:uLnTx/>
              <a:uFillTx/>
              <a:latin typeface="Lora" pitchFamily="2" charset="0"/>
              <a:sym typeface="Quattrocento Sans"/>
            </a:endParaRPr>
          </a:p>
        </p:txBody>
      </p:sp>
      <p:grpSp>
        <p:nvGrpSpPr>
          <p:cNvPr id="5" name="Google Shape;126;p17">
            <a:extLst>
              <a:ext uri="{FF2B5EF4-FFF2-40B4-BE49-F238E27FC236}">
                <a16:creationId xmlns:a16="http://schemas.microsoft.com/office/drawing/2014/main" id="{77B01FB1-3958-421C-8227-07FE3C5F9068}"/>
              </a:ext>
            </a:extLst>
          </p:cNvPr>
          <p:cNvGrpSpPr/>
          <p:nvPr/>
        </p:nvGrpSpPr>
        <p:grpSpPr>
          <a:xfrm>
            <a:off x="735836" y="387572"/>
            <a:ext cx="214625" cy="214625"/>
            <a:chOff x="2594050" y="1631825"/>
            <a:chExt cx="439625" cy="439625"/>
          </a:xfrm>
        </p:grpSpPr>
        <p:sp>
          <p:nvSpPr>
            <p:cNvPr id="6" name="Google Shape;127;p17">
              <a:extLst>
                <a:ext uri="{FF2B5EF4-FFF2-40B4-BE49-F238E27FC236}">
                  <a16:creationId xmlns:a16="http://schemas.microsoft.com/office/drawing/2014/main" id="{F6B92471-88AC-4242-89EC-8B7011B3072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8;p17">
              <a:extLst>
                <a:ext uri="{FF2B5EF4-FFF2-40B4-BE49-F238E27FC236}">
                  <a16:creationId xmlns:a16="http://schemas.microsoft.com/office/drawing/2014/main" id="{74B20258-1470-4C2C-B35E-4E7C1FB0895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;p17">
              <a:extLst>
                <a:ext uri="{FF2B5EF4-FFF2-40B4-BE49-F238E27FC236}">
                  <a16:creationId xmlns:a16="http://schemas.microsoft.com/office/drawing/2014/main" id="{8F4163F1-0526-4C94-A189-416F16F49D7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0;p17">
              <a:extLst>
                <a:ext uri="{FF2B5EF4-FFF2-40B4-BE49-F238E27FC236}">
                  <a16:creationId xmlns:a16="http://schemas.microsoft.com/office/drawing/2014/main" id="{186A12D3-ADE2-40D4-8B99-3633A468D43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10C3C-F5B4-4F75-8800-A93E7065F246}"/>
              </a:ext>
            </a:extLst>
          </p:cNvPr>
          <p:cNvCxnSpPr>
            <a:cxnSpLocks/>
          </p:cNvCxnSpPr>
          <p:nvPr/>
        </p:nvCxnSpPr>
        <p:spPr>
          <a:xfrm flipV="1">
            <a:off x="6038850" y="441913"/>
            <a:ext cx="3105150" cy="2829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79B851F-7E8F-4219-9FCF-9B16B079A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00" t="1010" b="1"/>
          <a:stretch/>
        </p:blipFill>
        <p:spPr>
          <a:xfrm>
            <a:off x="643948" y="917333"/>
            <a:ext cx="3928051" cy="2332649"/>
          </a:xfrm>
          <a:prstGeom prst="rect">
            <a:avLst/>
          </a:prstGeom>
        </p:spPr>
      </p:pic>
      <p:sp>
        <p:nvSpPr>
          <p:cNvPr id="18" name="Google Shape;111;p15">
            <a:extLst>
              <a:ext uri="{FF2B5EF4-FFF2-40B4-BE49-F238E27FC236}">
                <a16:creationId xmlns:a16="http://schemas.microsoft.com/office/drawing/2014/main" id="{C1250B09-4B5F-4EA1-B7CF-F1092189F0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424" y="3412320"/>
            <a:ext cx="7869847" cy="75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 b="1" dirty="0">
                <a:highlight>
                  <a:srgbClr val="FFCD00"/>
                </a:highlight>
              </a:rPr>
              <a:t>Duration</a:t>
            </a:r>
            <a:r>
              <a:rPr lang="en" sz="1400" dirty="0"/>
              <a:t> didefinisikan sebagai durasi kontak berlangsung (dalam detik). Dari EDA, kita dapat menyimpulkan</a:t>
            </a:r>
            <a:r>
              <a:rPr lang="en" sz="1400" b="1" dirty="0"/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 dengan </a:t>
            </a:r>
            <a:r>
              <a:rPr lang="en-US" sz="1400" dirty="0" err="1"/>
              <a:t>durasi</a:t>
            </a:r>
            <a:r>
              <a:rPr lang="en-US" sz="1400" dirty="0"/>
              <a:t> kontak </a:t>
            </a:r>
            <a:r>
              <a:rPr lang="en-US" sz="1400" dirty="0" err="1"/>
              <a:t>lebih</a:t>
            </a:r>
            <a:r>
              <a:rPr lang="en-US" sz="1400" dirty="0"/>
              <a:t> lama </a:t>
            </a:r>
            <a:r>
              <a:rPr lang="en-US" sz="1400" dirty="0" err="1"/>
              <a:t>cenderung</a:t>
            </a:r>
            <a:r>
              <a:rPr lang="en-US" sz="1400" dirty="0"/>
              <a:t> untuk subscribe </a:t>
            </a:r>
            <a:r>
              <a:rPr lang="en-US" sz="1400" dirty="0" err="1"/>
              <a:t>ke</a:t>
            </a:r>
            <a:r>
              <a:rPr lang="en-US" sz="1400" dirty="0"/>
              <a:t> deposit.</a:t>
            </a:r>
          </a:p>
        </p:txBody>
      </p:sp>
      <p:sp>
        <p:nvSpPr>
          <p:cNvPr id="19" name="Google Shape;324;p30">
            <a:extLst>
              <a:ext uri="{FF2B5EF4-FFF2-40B4-BE49-F238E27FC236}">
                <a16:creationId xmlns:a16="http://schemas.microsoft.com/office/drawing/2014/main" id="{C7A55AA8-CAC2-40A5-8908-91FBDA605329}"/>
              </a:ext>
            </a:extLst>
          </p:cNvPr>
          <p:cNvSpPr txBox="1">
            <a:spLocks/>
          </p:cNvSpPr>
          <p:nvPr/>
        </p:nvSpPr>
        <p:spPr>
          <a:xfrm>
            <a:off x="5023809" y="781462"/>
            <a:ext cx="2730953" cy="211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user </a:t>
            </a:r>
            <a:r>
              <a:rPr lang="en-US" dirty="0" err="1"/>
              <a:t>tertarik</a:t>
            </a:r>
            <a:r>
              <a:rPr lang="en-US" dirty="0"/>
              <a:t> di </a:t>
            </a:r>
            <a:r>
              <a:rPr lang="en-US" dirty="0" err="1"/>
              <a:t>menit-menit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!!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73069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95FD-E620-41B0-9F1D-28EDD1D10A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0" y="481734"/>
            <a:ext cx="1171062" cy="1067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E756DF-DE17-4AA4-A119-488C091CF04A}"/>
              </a:ext>
            </a:extLst>
          </p:cNvPr>
          <p:cNvSpPr/>
          <p:nvPr/>
        </p:nvSpPr>
        <p:spPr>
          <a:xfrm>
            <a:off x="643949" y="292542"/>
            <a:ext cx="405918" cy="4069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Google Shape;124;p17">
            <a:extLst>
              <a:ext uri="{FF2B5EF4-FFF2-40B4-BE49-F238E27FC236}">
                <a16:creationId xmlns:a16="http://schemas.microsoft.com/office/drawing/2014/main" id="{85976631-FB60-4E8A-BC8D-5347E3F3D9AF}"/>
              </a:ext>
            </a:extLst>
          </p:cNvPr>
          <p:cNvSpPr txBox="1">
            <a:spLocks/>
          </p:cNvSpPr>
          <p:nvPr/>
        </p:nvSpPr>
        <p:spPr>
          <a:xfrm>
            <a:off x="1171062" y="263934"/>
            <a:ext cx="462013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45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tabLst/>
              <a:defRPr/>
            </a:pPr>
            <a:r>
              <a:rPr lang="en-US" sz="2000" dirty="0">
                <a:latin typeface="Lora" pitchFamily="2" charset="0"/>
              </a:rPr>
              <a:t>Business </a:t>
            </a:r>
            <a:r>
              <a:rPr lang="en-US" sz="2000" dirty="0">
                <a:highlight>
                  <a:srgbClr val="FFCD00"/>
                </a:highlight>
                <a:latin typeface="Lora" pitchFamily="2" charset="0"/>
              </a:rPr>
              <a:t>Insight 2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CD00"/>
              </a:highlight>
              <a:uLnTx/>
              <a:uFillTx/>
              <a:latin typeface="Lora" pitchFamily="2" charset="0"/>
              <a:sym typeface="Quattrocento Sans"/>
            </a:endParaRPr>
          </a:p>
        </p:txBody>
      </p:sp>
      <p:grpSp>
        <p:nvGrpSpPr>
          <p:cNvPr id="5" name="Google Shape;126;p17">
            <a:extLst>
              <a:ext uri="{FF2B5EF4-FFF2-40B4-BE49-F238E27FC236}">
                <a16:creationId xmlns:a16="http://schemas.microsoft.com/office/drawing/2014/main" id="{77B01FB1-3958-421C-8227-07FE3C5F9068}"/>
              </a:ext>
            </a:extLst>
          </p:cNvPr>
          <p:cNvGrpSpPr/>
          <p:nvPr/>
        </p:nvGrpSpPr>
        <p:grpSpPr>
          <a:xfrm>
            <a:off x="735836" y="387572"/>
            <a:ext cx="214625" cy="214625"/>
            <a:chOff x="2594050" y="1631825"/>
            <a:chExt cx="439625" cy="439625"/>
          </a:xfrm>
        </p:grpSpPr>
        <p:sp>
          <p:nvSpPr>
            <p:cNvPr id="6" name="Google Shape;127;p17">
              <a:extLst>
                <a:ext uri="{FF2B5EF4-FFF2-40B4-BE49-F238E27FC236}">
                  <a16:creationId xmlns:a16="http://schemas.microsoft.com/office/drawing/2014/main" id="{F6B92471-88AC-4242-89EC-8B7011B3072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8;p17">
              <a:extLst>
                <a:ext uri="{FF2B5EF4-FFF2-40B4-BE49-F238E27FC236}">
                  <a16:creationId xmlns:a16="http://schemas.microsoft.com/office/drawing/2014/main" id="{74B20258-1470-4C2C-B35E-4E7C1FB0895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;p17">
              <a:extLst>
                <a:ext uri="{FF2B5EF4-FFF2-40B4-BE49-F238E27FC236}">
                  <a16:creationId xmlns:a16="http://schemas.microsoft.com/office/drawing/2014/main" id="{8F4163F1-0526-4C94-A189-416F16F49D7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0;p17">
              <a:extLst>
                <a:ext uri="{FF2B5EF4-FFF2-40B4-BE49-F238E27FC236}">
                  <a16:creationId xmlns:a16="http://schemas.microsoft.com/office/drawing/2014/main" id="{186A12D3-ADE2-40D4-8B99-3633A468D43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10C3C-F5B4-4F75-8800-A93E7065F246}"/>
              </a:ext>
            </a:extLst>
          </p:cNvPr>
          <p:cNvCxnSpPr>
            <a:cxnSpLocks/>
          </p:cNvCxnSpPr>
          <p:nvPr/>
        </p:nvCxnSpPr>
        <p:spPr>
          <a:xfrm flipV="1">
            <a:off x="6038850" y="441913"/>
            <a:ext cx="3105150" cy="2829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41BCC9B-1B14-496B-A55A-B34839B4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61" y="888726"/>
            <a:ext cx="7223153" cy="2105833"/>
          </a:xfrm>
          <a:prstGeom prst="rect">
            <a:avLst/>
          </a:prstGeom>
        </p:spPr>
      </p:pic>
      <p:sp>
        <p:nvSpPr>
          <p:cNvPr id="17" name="Google Shape;111;p15">
            <a:extLst>
              <a:ext uri="{FF2B5EF4-FFF2-40B4-BE49-F238E27FC236}">
                <a16:creationId xmlns:a16="http://schemas.microsoft.com/office/drawing/2014/main" id="{9D2419DF-D623-48A9-80FE-77456C05E4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424" y="3034111"/>
            <a:ext cx="7869847" cy="2105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 b="1" dirty="0">
                <a:highlight>
                  <a:srgbClr val="FFCD00"/>
                </a:highlight>
              </a:rPr>
              <a:t>Campaign</a:t>
            </a:r>
            <a:r>
              <a:rPr lang="en" sz="1400" dirty="0"/>
              <a:t> </a:t>
            </a:r>
            <a:r>
              <a:rPr lang="en-US" sz="1400" dirty="0" err="1"/>
              <a:t>didefinisikan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berapa kali user dihubungi saat campaign ini. Dari EDA,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menyimpulkan</a:t>
            </a:r>
            <a:r>
              <a:rPr lang="en-US" sz="1400" dirty="0"/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Jumlah campaign 1 s/d 3 </a:t>
            </a:r>
            <a:r>
              <a:rPr lang="en-US" sz="1400" dirty="0" err="1"/>
              <a:t>tampaknya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campaign optimum agar user </a:t>
            </a:r>
            <a:r>
              <a:rPr lang="en-US" sz="1400" dirty="0" err="1"/>
              <a:t>mau</a:t>
            </a:r>
            <a:r>
              <a:rPr lang="en-US" sz="1400" dirty="0"/>
              <a:t> subscribe.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Karena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optimumnya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1-3, </a:t>
            </a:r>
            <a:r>
              <a:rPr lang="en-US" sz="1400" dirty="0" err="1"/>
              <a:t>tim</a:t>
            </a:r>
            <a:r>
              <a:rPr lang="en-US" sz="1400" dirty="0"/>
              <a:t> marketing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telepon</a:t>
            </a:r>
            <a:r>
              <a:rPr lang="en-US" sz="1400" dirty="0"/>
              <a:t> </a:t>
            </a:r>
            <a:r>
              <a:rPr lang="en-US" sz="1400" dirty="0" err="1"/>
              <a:t>berulang-ulang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3 kali </a:t>
            </a:r>
            <a:r>
              <a:rPr lang="en-US" sz="1400" dirty="0" err="1"/>
              <a:t>ke</a:t>
            </a:r>
            <a:r>
              <a:rPr lang="en-US" sz="1400" dirty="0"/>
              <a:t> user. Hal ini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menghembat</a:t>
            </a:r>
            <a:r>
              <a:rPr lang="en-US" sz="1400" dirty="0"/>
              <a:t> cost dan </a:t>
            </a:r>
            <a:r>
              <a:rPr lang="en-US" sz="1400" dirty="0" err="1"/>
              <a:t>waktu</a:t>
            </a:r>
            <a:r>
              <a:rPr lang="en-US" sz="14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Sebaiknya</a:t>
            </a:r>
            <a:r>
              <a:rPr lang="en-US" sz="1400" dirty="0"/>
              <a:t> juga </a:t>
            </a:r>
            <a:r>
              <a:rPr lang="en-US" sz="1400" dirty="0" err="1"/>
              <a:t>dicari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user </a:t>
            </a:r>
            <a:r>
              <a:rPr lang="en-US" sz="1400" dirty="0" err="1"/>
              <a:t>tertarik</a:t>
            </a:r>
            <a:r>
              <a:rPr lang="en-US" sz="1400" dirty="0"/>
              <a:t> untuk subscribe </a:t>
            </a:r>
            <a:r>
              <a:rPr lang="en-US" sz="1400" dirty="0" err="1"/>
              <a:t>cukup</a:t>
            </a:r>
            <a:r>
              <a:rPr lang="en-US" sz="1400" dirty="0"/>
              <a:t> dalam 3 kali </a:t>
            </a:r>
            <a:r>
              <a:rPr lang="en-US" sz="1400" dirty="0" err="1"/>
              <a:t>telepon</a:t>
            </a:r>
            <a:r>
              <a:rPr lang="en-US" sz="1400" dirty="0"/>
              <a:t>.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46075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95FD-E620-41B0-9F1D-28EDD1D10A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0" y="481734"/>
            <a:ext cx="1171062" cy="1067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E756DF-DE17-4AA4-A119-488C091CF04A}"/>
              </a:ext>
            </a:extLst>
          </p:cNvPr>
          <p:cNvSpPr/>
          <p:nvPr/>
        </p:nvSpPr>
        <p:spPr>
          <a:xfrm>
            <a:off x="643949" y="292542"/>
            <a:ext cx="405918" cy="4069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Google Shape;124;p17">
            <a:extLst>
              <a:ext uri="{FF2B5EF4-FFF2-40B4-BE49-F238E27FC236}">
                <a16:creationId xmlns:a16="http://schemas.microsoft.com/office/drawing/2014/main" id="{85976631-FB60-4E8A-BC8D-5347E3F3D9AF}"/>
              </a:ext>
            </a:extLst>
          </p:cNvPr>
          <p:cNvSpPr txBox="1">
            <a:spLocks/>
          </p:cNvSpPr>
          <p:nvPr/>
        </p:nvSpPr>
        <p:spPr>
          <a:xfrm>
            <a:off x="1171062" y="263934"/>
            <a:ext cx="462013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45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tabLst/>
              <a:defRPr/>
            </a:pPr>
            <a:r>
              <a:rPr lang="en-US" sz="2000" dirty="0">
                <a:latin typeface="Lora" pitchFamily="2" charset="0"/>
              </a:rPr>
              <a:t>Business </a:t>
            </a:r>
            <a:r>
              <a:rPr lang="en-US" sz="2000" dirty="0">
                <a:highlight>
                  <a:srgbClr val="FFCD00"/>
                </a:highlight>
                <a:latin typeface="Lora" pitchFamily="2" charset="0"/>
              </a:rPr>
              <a:t>Insight 3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CD00"/>
              </a:highlight>
              <a:uLnTx/>
              <a:uFillTx/>
              <a:latin typeface="Lora" pitchFamily="2" charset="0"/>
              <a:sym typeface="Quattrocento Sans"/>
            </a:endParaRPr>
          </a:p>
        </p:txBody>
      </p:sp>
      <p:grpSp>
        <p:nvGrpSpPr>
          <p:cNvPr id="5" name="Google Shape;126;p17">
            <a:extLst>
              <a:ext uri="{FF2B5EF4-FFF2-40B4-BE49-F238E27FC236}">
                <a16:creationId xmlns:a16="http://schemas.microsoft.com/office/drawing/2014/main" id="{77B01FB1-3958-421C-8227-07FE3C5F9068}"/>
              </a:ext>
            </a:extLst>
          </p:cNvPr>
          <p:cNvGrpSpPr/>
          <p:nvPr/>
        </p:nvGrpSpPr>
        <p:grpSpPr>
          <a:xfrm>
            <a:off x="735836" y="387572"/>
            <a:ext cx="214625" cy="214625"/>
            <a:chOff x="2594050" y="1631825"/>
            <a:chExt cx="439625" cy="439625"/>
          </a:xfrm>
        </p:grpSpPr>
        <p:sp>
          <p:nvSpPr>
            <p:cNvPr id="6" name="Google Shape;127;p17">
              <a:extLst>
                <a:ext uri="{FF2B5EF4-FFF2-40B4-BE49-F238E27FC236}">
                  <a16:creationId xmlns:a16="http://schemas.microsoft.com/office/drawing/2014/main" id="{F6B92471-88AC-4242-89EC-8B7011B3072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8;p17">
              <a:extLst>
                <a:ext uri="{FF2B5EF4-FFF2-40B4-BE49-F238E27FC236}">
                  <a16:creationId xmlns:a16="http://schemas.microsoft.com/office/drawing/2014/main" id="{74B20258-1470-4C2C-B35E-4E7C1FB0895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;p17">
              <a:extLst>
                <a:ext uri="{FF2B5EF4-FFF2-40B4-BE49-F238E27FC236}">
                  <a16:creationId xmlns:a16="http://schemas.microsoft.com/office/drawing/2014/main" id="{8F4163F1-0526-4C94-A189-416F16F49D7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0;p17">
              <a:extLst>
                <a:ext uri="{FF2B5EF4-FFF2-40B4-BE49-F238E27FC236}">
                  <a16:creationId xmlns:a16="http://schemas.microsoft.com/office/drawing/2014/main" id="{186A12D3-ADE2-40D4-8B99-3633A468D43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10C3C-F5B4-4F75-8800-A93E7065F246}"/>
              </a:ext>
            </a:extLst>
          </p:cNvPr>
          <p:cNvCxnSpPr>
            <a:cxnSpLocks/>
          </p:cNvCxnSpPr>
          <p:nvPr/>
        </p:nvCxnSpPr>
        <p:spPr>
          <a:xfrm flipV="1">
            <a:off x="6038850" y="441913"/>
            <a:ext cx="3105150" cy="2829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B1FBF74-D6BD-485E-8DE0-679304F27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73" y="1178104"/>
            <a:ext cx="4657784" cy="1474788"/>
          </a:xfrm>
          <a:prstGeom prst="rect">
            <a:avLst/>
          </a:prstGeom>
        </p:spPr>
      </p:pic>
      <p:sp>
        <p:nvSpPr>
          <p:cNvPr id="17" name="Google Shape;111;p15">
            <a:extLst>
              <a:ext uri="{FF2B5EF4-FFF2-40B4-BE49-F238E27FC236}">
                <a16:creationId xmlns:a16="http://schemas.microsoft.com/office/drawing/2014/main" id="{03CE989C-622D-47A1-930E-AAAD2E47E6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5531" y="3016840"/>
            <a:ext cx="7869847" cy="1627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 b="1" dirty="0">
                <a:highlight>
                  <a:srgbClr val="FFCD00"/>
                </a:highlight>
              </a:rPr>
              <a:t>Poutcome</a:t>
            </a:r>
            <a:r>
              <a:rPr lang="en" sz="1400" dirty="0"/>
              <a:t> didefinisikan sebagai hasil campaign sebelumnya dari user ini. Dari EDA, kita dapat menyimpulkan</a:t>
            </a:r>
            <a:r>
              <a:rPr lang="en" sz="1400" b="1" dirty="0"/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 dengan </a:t>
            </a:r>
            <a:r>
              <a:rPr lang="en-US" sz="1400" dirty="0" err="1"/>
              <a:t>hasil</a:t>
            </a:r>
            <a:r>
              <a:rPr lang="en-US" sz="1400" dirty="0"/>
              <a:t> campaign sebelumnya “</a:t>
            </a:r>
            <a:r>
              <a:rPr lang="en-US" sz="1400" dirty="0" err="1"/>
              <a:t>sukses</a:t>
            </a:r>
            <a:r>
              <a:rPr lang="en-US" sz="1400" dirty="0"/>
              <a:t>” </a:t>
            </a:r>
            <a:r>
              <a:rPr lang="en-US" sz="1400" dirty="0" err="1"/>
              <a:t>cenderung</a:t>
            </a:r>
            <a:r>
              <a:rPr lang="en-US" sz="1400" dirty="0"/>
              <a:t> untuk subscribe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deposito</a:t>
            </a:r>
            <a:endParaRPr lang="en-US" sz="1400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Kami </a:t>
            </a:r>
            <a:r>
              <a:rPr lang="en-US" sz="1400" dirty="0" err="1"/>
              <a:t>menyarakankan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r>
              <a:rPr lang="en-US" sz="1400" dirty="0"/>
              <a:t> marketing untuk </a:t>
            </a:r>
            <a:r>
              <a:rPr lang="en-US" sz="1400" dirty="0" err="1"/>
              <a:t>menghubungi</a:t>
            </a:r>
            <a:r>
              <a:rPr lang="en-US" sz="1400" dirty="0"/>
              <a:t> user dengan </a:t>
            </a:r>
            <a:r>
              <a:rPr lang="en-US" sz="1400" dirty="0" err="1"/>
              <a:t>hasil</a:t>
            </a:r>
            <a:r>
              <a:rPr lang="en-US" sz="1400" dirty="0"/>
              <a:t> “</a:t>
            </a:r>
            <a:r>
              <a:rPr lang="en-US" sz="1400" dirty="0" err="1"/>
              <a:t>sukses</a:t>
            </a:r>
            <a:r>
              <a:rPr lang="en-US" sz="1400" dirty="0"/>
              <a:t>” pada campaign sebelumnya </a:t>
            </a:r>
            <a:r>
              <a:rPr lang="en-US" sz="1400" dirty="0" err="1"/>
              <a:t>terlebih</a:t>
            </a:r>
            <a:r>
              <a:rPr lang="en-US" sz="1400" dirty="0"/>
              <a:t> </a:t>
            </a:r>
            <a:r>
              <a:rPr lang="en-US" sz="1400" dirty="0" err="1"/>
              <a:t>dahulu</a:t>
            </a:r>
            <a:r>
              <a:rPr lang="en-US" sz="1400" dirty="0"/>
              <a:t> untuk </a:t>
            </a:r>
            <a:r>
              <a:rPr lang="en-US" sz="1400" dirty="0" err="1"/>
              <a:t>diberikan</a:t>
            </a:r>
            <a:r>
              <a:rPr lang="en-US" sz="1400" dirty="0"/>
              <a:t> campaign saat ini.</a:t>
            </a:r>
          </a:p>
        </p:txBody>
      </p:sp>
      <p:sp>
        <p:nvSpPr>
          <p:cNvPr id="18" name="Google Shape;324;p30">
            <a:extLst>
              <a:ext uri="{FF2B5EF4-FFF2-40B4-BE49-F238E27FC236}">
                <a16:creationId xmlns:a16="http://schemas.microsoft.com/office/drawing/2014/main" id="{C6B4AC8E-612D-40CC-8DA5-FC11F1662B9C}"/>
              </a:ext>
            </a:extLst>
          </p:cNvPr>
          <p:cNvSpPr txBox="1">
            <a:spLocks/>
          </p:cNvSpPr>
          <p:nvPr/>
        </p:nvSpPr>
        <p:spPr>
          <a:xfrm>
            <a:off x="5576964" y="1178104"/>
            <a:ext cx="273095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dirty="0"/>
              <a:t>Hasil campaign sebelumnya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campaign </a:t>
            </a:r>
            <a:r>
              <a:rPr lang="en-US" dirty="0" err="1"/>
              <a:t>selanjutnya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996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95FD-E620-41B0-9F1D-28EDD1D10AFC}"/>
              </a:ext>
            </a:extLst>
          </p:cNvPr>
          <p:cNvCxnSpPr>
            <a:cxnSpLocks/>
          </p:cNvCxnSpPr>
          <p:nvPr/>
        </p:nvCxnSpPr>
        <p:spPr>
          <a:xfrm flipV="1">
            <a:off x="0" y="481734"/>
            <a:ext cx="1171062" cy="1067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E756DF-DE17-4AA4-A119-488C091CF04A}"/>
              </a:ext>
            </a:extLst>
          </p:cNvPr>
          <p:cNvSpPr/>
          <p:nvPr/>
        </p:nvSpPr>
        <p:spPr>
          <a:xfrm>
            <a:off x="643949" y="292542"/>
            <a:ext cx="405918" cy="4069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" name="Google Shape;126;p17">
            <a:extLst>
              <a:ext uri="{FF2B5EF4-FFF2-40B4-BE49-F238E27FC236}">
                <a16:creationId xmlns:a16="http://schemas.microsoft.com/office/drawing/2014/main" id="{77B01FB1-3958-421C-8227-07FE3C5F9068}"/>
              </a:ext>
            </a:extLst>
          </p:cNvPr>
          <p:cNvGrpSpPr/>
          <p:nvPr/>
        </p:nvGrpSpPr>
        <p:grpSpPr>
          <a:xfrm>
            <a:off x="735836" y="387572"/>
            <a:ext cx="214625" cy="214625"/>
            <a:chOff x="2594050" y="1631825"/>
            <a:chExt cx="439625" cy="439625"/>
          </a:xfrm>
        </p:grpSpPr>
        <p:sp>
          <p:nvSpPr>
            <p:cNvPr id="6" name="Google Shape;127;p17">
              <a:extLst>
                <a:ext uri="{FF2B5EF4-FFF2-40B4-BE49-F238E27FC236}">
                  <a16:creationId xmlns:a16="http://schemas.microsoft.com/office/drawing/2014/main" id="{F6B92471-88AC-4242-89EC-8B7011B3072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8;p17">
              <a:extLst>
                <a:ext uri="{FF2B5EF4-FFF2-40B4-BE49-F238E27FC236}">
                  <a16:creationId xmlns:a16="http://schemas.microsoft.com/office/drawing/2014/main" id="{74B20258-1470-4C2C-B35E-4E7C1FB0895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;p17">
              <a:extLst>
                <a:ext uri="{FF2B5EF4-FFF2-40B4-BE49-F238E27FC236}">
                  <a16:creationId xmlns:a16="http://schemas.microsoft.com/office/drawing/2014/main" id="{8F4163F1-0526-4C94-A189-416F16F49D7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0;p17">
              <a:extLst>
                <a:ext uri="{FF2B5EF4-FFF2-40B4-BE49-F238E27FC236}">
                  <a16:creationId xmlns:a16="http://schemas.microsoft.com/office/drawing/2014/main" id="{186A12D3-ADE2-40D4-8B99-3633A468D43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10C3C-F5B4-4F75-8800-A93E7065F246}"/>
              </a:ext>
            </a:extLst>
          </p:cNvPr>
          <p:cNvCxnSpPr>
            <a:cxnSpLocks/>
          </p:cNvCxnSpPr>
          <p:nvPr/>
        </p:nvCxnSpPr>
        <p:spPr>
          <a:xfrm flipV="1">
            <a:off x="6038850" y="441913"/>
            <a:ext cx="3105150" cy="2829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324;p30">
            <a:extLst>
              <a:ext uri="{FF2B5EF4-FFF2-40B4-BE49-F238E27FC236}">
                <a16:creationId xmlns:a16="http://schemas.microsoft.com/office/drawing/2014/main" id="{D7574CF6-E60B-493A-AF29-8B22DA633C60}"/>
              </a:ext>
            </a:extLst>
          </p:cNvPr>
          <p:cNvSpPr txBox="1">
            <a:spLocks/>
          </p:cNvSpPr>
          <p:nvPr/>
        </p:nvSpPr>
        <p:spPr>
          <a:xfrm>
            <a:off x="3584850" y="1789366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id-ID" sz="6000" dirty="0">
                <a:solidFill>
                  <a:schemeClr val="tx1"/>
                </a:solidFill>
              </a:rPr>
              <a:t>Thanks!</a:t>
            </a:r>
          </a:p>
        </p:txBody>
      </p:sp>
      <p:sp>
        <p:nvSpPr>
          <p:cNvPr id="19" name="Google Shape;326;p30">
            <a:extLst>
              <a:ext uri="{FF2B5EF4-FFF2-40B4-BE49-F238E27FC236}">
                <a16:creationId xmlns:a16="http://schemas.microsoft.com/office/drawing/2014/main" id="{B45203EF-CE01-4447-8DF0-C98C32C0E1D9}"/>
              </a:ext>
            </a:extLst>
          </p:cNvPr>
          <p:cNvSpPr/>
          <p:nvPr/>
        </p:nvSpPr>
        <p:spPr>
          <a:xfrm>
            <a:off x="2197142" y="1722291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Google Shape;327;p30">
            <a:extLst>
              <a:ext uri="{FF2B5EF4-FFF2-40B4-BE49-F238E27FC236}">
                <a16:creationId xmlns:a16="http://schemas.microsoft.com/office/drawing/2014/main" id="{B12CD027-8DB7-4D23-B88F-5C5EA35F5444}"/>
              </a:ext>
            </a:extLst>
          </p:cNvPr>
          <p:cNvGrpSpPr/>
          <p:nvPr/>
        </p:nvGrpSpPr>
        <p:grpSpPr>
          <a:xfrm>
            <a:off x="2513831" y="2053957"/>
            <a:ext cx="505722" cy="475767"/>
            <a:chOff x="5972700" y="2330200"/>
            <a:chExt cx="411625" cy="387275"/>
          </a:xfrm>
        </p:grpSpPr>
        <p:sp>
          <p:nvSpPr>
            <p:cNvPr id="21" name="Google Shape;328;p30">
              <a:extLst>
                <a:ext uri="{FF2B5EF4-FFF2-40B4-BE49-F238E27FC236}">
                  <a16:creationId xmlns:a16="http://schemas.microsoft.com/office/drawing/2014/main" id="{163C0C7F-8D98-4DDD-A11A-061DB1656671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29;p30">
              <a:extLst>
                <a:ext uri="{FF2B5EF4-FFF2-40B4-BE49-F238E27FC236}">
                  <a16:creationId xmlns:a16="http://schemas.microsoft.com/office/drawing/2014/main" id="{E6F174CB-3018-4468-A84D-5473CA721F67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57463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“Data is a tool for enhancing intuition” – Hilary Mason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95FD-E620-41B0-9F1D-28EDD1D10A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0" y="481734"/>
            <a:ext cx="1171062" cy="1067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E756DF-DE17-4AA4-A119-488C091CF04A}"/>
              </a:ext>
            </a:extLst>
          </p:cNvPr>
          <p:cNvSpPr/>
          <p:nvPr/>
        </p:nvSpPr>
        <p:spPr>
          <a:xfrm>
            <a:off x="643949" y="292542"/>
            <a:ext cx="405918" cy="4069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Google Shape;124;p17">
            <a:extLst>
              <a:ext uri="{FF2B5EF4-FFF2-40B4-BE49-F238E27FC236}">
                <a16:creationId xmlns:a16="http://schemas.microsoft.com/office/drawing/2014/main" id="{85976631-FB60-4E8A-BC8D-5347E3F3D9AF}"/>
              </a:ext>
            </a:extLst>
          </p:cNvPr>
          <p:cNvSpPr txBox="1">
            <a:spLocks/>
          </p:cNvSpPr>
          <p:nvPr/>
        </p:nvSpPr>
        <p:spPr>
          <a:xfrm>
            <a:off x="1171062" y="263934"/>
            <a:ext cx="462013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45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tabLst/>
              <a:defRPr/>
            </a:pPr>
            <a:r>
              <a:rPr lang="en-US" sz="2000" dirty="0">
                <a:latin typeface="Lora" pitchFamily="2" charset="0"/>
              </a:rPr>
              <a:t>Feature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Lora" pitchFamily="2" charset="0"/>
                <a:sym typeface="Quattrocento Sans"/>
              </a:rPr>
              <a:t>Preprocessing</a:t>
            </a:r>
          </a:p>
        </p:txBody>
      </p:sp>
      <p:grpSp>
        <p:nvGrpSpPr>
          <p:cNvPr id="5" name="Google Shape;126;p17">
            <a:extLst>
              <a:ext uri="{FF2B5EF4-FFF2-40B4-BE49-F238E27FC236}">
                <a16:creationId xmlns:a16="http://schemas.microsoft.com/office/drawing/2014/main" id="{77B01FB1-3958-421C-8227-07FE3C5F9068}"/>
              </a:ext>
            </a:extLst>
          </p:cNvPr>
          <p:cNvGrpSpPr/>
          <p:nvPr/>
        </p:nvGrpSpPr>
        <p:grpSpPr>
          <a:xfrm>
            <a:off x="735836" y="387572"/>
            <a:ext cx="214625" cy="214625"/>
            <a:chOff x="2594050" y="1631825"/>
            <a:chExt cx="439625" cy="439625"/>
          </a:xfrm>
        </p:grpSpPr>
        <p:sp>
          <p:nvSpPr>
            <p:cNvPr id="6" name="Google Shape;127;p17">
              <a:extLst>
                <a:ext uri="{FF2B5EF4-FFF2-40B4-BE49-F238E27FC236}">
                  <a16:creationId xmlns:a16="http://schemas.microsoft.com/office/drawing/2014/main" id="{F6B92471-88AC-4242-89EC-8B7011B3072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8;p17">
              <a:extLst>
                <a:ext uri="{FF2B5EF4-FFF2-40B4-BE49-F238E27FC236}">
                  <a16:creationId xmlns:a16="http://schemas.microsoft.com/office/drawing/2014/main" id="{74B20258-1470-4C2C-B35E-4E7C1FB0895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;p17">
              <a:extLst>
                <a:ext uri="{FF2B5EF4-FFF2-40B4-BE49-F238E27FC236}">
                  <a16:creationId xmlns:a16="http://schemas.microsoft.com/office/drawing/2014/main" id="{8F4163F1-0526-4C94-A189-416F16F49D7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0;p17">
              <a:extLst>
                <a:ext uri="{FF2B5EF4-FFF2-40B4-BE49-F238E27FC236}">
                  <a16:creationId xmlns:a16="http://schemas.microsoft.com/office/drawing/2014/main" id="{186A12D3-ADE2-40D4-8B99-3633A468D43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10C3C-F5B4-4F75-8800-A93E7065F246}"/>
              </a:ext>
            </a:extLst>
          </p:cNvPr>
          <p:cNvCxnSpPr>
            <a:cxnSpLocks/>
          </p:cNvCxnSpPr>
          <p:nvPr/>
        </p:nvCxnSpPr>
        <p:spPr>
          <a:xfrm flipV="1">
            <a:off x="6038850" y="441913"/>
            <a:ext cx="3105150" cy="2829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D5BD19-B195-42A1-8291-7E15EDE85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72692"/>
              </p:ext>
            </p:extLst>
          </p:nvPr>
        </p:nvGraphicFramePr>
        <p:xfrm>
          <a:off x="643949" y="1602788"/>
          <a:ext cx="6906588" cy="912378"/>
        </p:xfrm>
        <a:graphic>
          <a:graphicData uri="http://schemas.openxmlformats.org/drawingml/2006/table">
            <a:tbl>
              <a:tblPr firstRow="1" bandRow="1">
                <a:tableStyleId>{DA5B2040-0373-4AB5-8C16-54180E59C3D7}</a:tableStyleId>
              </a:tblPr>
              <a:tblGrid>
                <a:gridCol w="1473873">
                  <a:extLst>
                    <a:ext uri="{9D8B030D-6E8A-4147-A177-3AD203B41FA5}">
                      <a16:colId xmlns:a16="http://schemas.microsoft.com/office/drawing/2014/main" val="1341018455"/>
                    </a:ext>
                  </a:extLst>
                </a:gridCol>
                <a:gridCol w="1359366">
                  <a:extLst>
                    <a:ext uri="{9D8B030D-6E8A-4147-A177-3AD203B41FA5}">
                      <a16:colId xmlns:a16="http://schemas.microsoft.com/office/drawing/2014/main" val="1388626988"/>
                    </a:ext>
                  </a:extLst>
                </a:gridCol>
                <a:gridCol w="1357783">
                  <a:extLst>
                    <a:ext uri="{9D8B030D-6E8A-4147-A177-3AD203B41FA5}">
                      <a16:colId xmlns:a16="http://schemas.microsoft.com/office/drawing/2014/main" val="1077665232"/>
                    </a:ext>
                  </a:extLst>
                </a:gridCol>
                <a:gridCol w="1357783">
                  <a:extLst>
                    <a:ext uri="{9D8B030D-6E8A-4147-A177-3AD203B41FA5}">
                      <a16:colId xmlns:a16="http://schemas.microsoft.com/office/drawing/2014/main" val="4194125383"/>
                    </a:ext>
                  </a:extLst>
                </a:gridCol>
                <a:gridCol w="1357783">
                  <a:extLst>
                    <a:ext uri="{9D8B030D-6E8A-4147-A177-3AD203B41FA5}">
                      <a16:colId xmlns:a16="http://schemas.microsoft.com/office/drawing/2014/main" val="1702546524"/>
                    </a:ext>
                  </a:extLst>
                </a:gridCol>
              </a:tblGrid>
              <a:tr h="3041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Jumlah baris</a:t>
                      </a:r>
                      <a:endParaRPr lang="id-ID" sz="1200" b="1" dirty="0"/>
                    </a:p>
                  </a:txBody>
                  <a:tcPr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Original</a:t>
                      </a:r>
                    </a:p>
                  </a:txBody>
                  <a:tcPr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/>
                        <a:t>Undersampling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Oversampling</a:t>
                      </a:r>
                    </a:p>
                  </a:txBody>
                  <a:tcPr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SMOTE</a:t>
                      </a:r>
                    </a:p>
                  </a:txBody>
                  <a:tcPr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710078"/>
                  </a:ext>
                </a:extLst>
              </a:tr>
              <a:tr h="304126">
                <a:tc>
                  <a:txBody>
                    <a:bodyPr/>
                    <a:lstStyle/>
                    <a:p>
                      <a:pPr marL="88900" lvl="2" indent="0"/>
                      <a:r>
                        <a:rPr lang="en-US" sz="1200" b="1" dirty="0" err="1"/>
                        <a:t>Target_yes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39922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10578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39922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39922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807985"/>
                  </a:ext>
                </a:extLst>
              </a:tr>
              <a:tr h="304126">
                <a:tc>
                  <a:txBody>
                    <a:bodyPr/>
                    <a:lstStyle/>
                    <a:p>
                      <a:pPr marL="88900" lvl="1" indent="0"/>
                      <a:r>
                        <a:rPr lang="en-US" sz="1200" b="1" dirty="0" err="1"/>
                        <a:t>Target_no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5289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5289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19961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19961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812835"/>
                  </a:ext>
                </a:extLst>
              </a:tr>
            </a:tbl>
          </a:graphicData>
        </a:graphic>
      </p:graphicFrame>
      <p:sp>
        <p:nvSpPr>
          <p:cNvPr id="12" name="Google Shape;111;p15">
            <a:extLst>
              <a:ext uri="{FF2B5EF4-FFF2-40B4-BE49-F238E27FC236}">
                <a16:creationId xmlns:a16="http://schemas.microsoft.com/office/drawing/2014/main" id="{6CF347D5-8E34-44B8-A58A-35542990695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5530" y="1137756"/>
            <a:ext cx="6285169" cy="487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Dataset akan ditreatment dengan 4 skenario handling imbalance: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11472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95FD-E620-41B0-9F1D-28EDD1D10A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0" y="481734"/>
            <a:ext cx="1171062" cy="1067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E756DF-DE17-4AA4-A119-488C091CF04A}"/>
              </a:ext>
            </a:extLst>
          </p:cNvPr>
          <p:cNvSpPr/>
          <p:nvPr/>
        </p:nvSpPr>
        <p:spPr>
          <a:xfrm>
            <a:off x="643949" y="292542"/>
            <a:ext cx="405918" cy="4069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Google Shape;124;p17">
            <a:extLst>
              <a:ext uri="{FF2B5EF4-FFF2-40B4-BE49-F238E27FC236}">
                <a16:creationId xmlns:a16="http://schemas.microsoft.com/office/drawing/2014/main" id="{85976631-FB60-4E8A-BC8D-5347E3F3D9AF}"/>
              </a:ext>
            </a:extLst>
          </p:cNvPr>
          <p:cNvSpPr txBox="1">
            <a:spLocks/>
          </p:cNvSpPr>
          <p:nvPr/>
        </p:nvSpPr>
        <p:spPr>
          <a:xfrm>
            <a:off x="1171062" y="263934"/>
            <a:ext cx="462013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45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tabLst/>
              <a:defRPr/>
            </a:pPr>
            <a:r>
              <a:rPr lang="en-US" sz="2000" dirty="0">
                <a:latin typeface="Lora" pitchFamily="2" charset="0"/>
              </a:rPr>
              <a:t>Feature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Lora" pitchFamily="2" charset="0"/>
                <a:sym typeface="Quattrocento Sans"/>
              </a:rPr>
              <a:t>Preprocessing</a:t>
            </a:r>
          </a:p>
        </p:txBody>
      </p:sp>
      <p:grpSp>
        <p:nvGrpSpPr>
          <p:cNvPr id="5" name="Google Shape;126;p17">
            <a:extLst>
              <a:ext uri="{FF2B5EF4-FFF2-40B4-BE49-F238E27FC236}">
                <a16:creationId xmlns:a16="http://schemas.microsoft.com/office/drawing/2014/main" id="{77B01FB1-3958-421C-8227-07FE3C5F9068}"/>
              </a:ext>
            </a:extLst>
          </p:cNvPr>
          <p:cNvGrpSpPr/>
          <p:nvPr/>
        </p:nvGrpSpPr>
        <p:grpSpPr>
          <a:xfrm>
            <a:off x="735836" y="387572"/>
            <a:ext cx="214625" cy="214625"/>
            <a:chOff x="2594050" y="1631825"/>
            <a:chExt cx="439625" cy="439625"/>
          </a:xfrm>
        </p:grpSpPr>
        <p:sp>
          <p:nvSpPr>
            <p:cNvPr id="6" name="Google Shape;127;p17">
              <a:extLst>
                <a:ext uri="{FF2B5EF4-FFF2-40B4-BE49-F238E27FC236}">
                  <a16:creationId xmlns:a16="http://schemas.microsoft.com/office/drawing/2014/main" id="{F6B92471-88AC-4242-89EC-8B7011B3072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8;p17">
              <a:extLst>
                <a:ext uri="{FF2B5EF4-FFF2-40B4-BE49-F238E27FC236}">
                  <a16:creationId xmlns:a16="http://schemas.microsoft.com/office/drawing/2014/main" id="{74B20258-1470-4C2C-B35E-4E7C1FB0895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;p17">
              <a:extLst>
                <a:ext uri="{FF2B5EF4-FFF2-40B4-BE49-F238E27FC236}">
                  <a16:creationId xmlns:a16="http://schemas.microsoft.com/office/drawing/2014/main" id="{8F4163F1-0526-4C94-A189-416F16F49D7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0;p17">
              <a:extLst>
                <a:ext uri="{FF2B5EF4-FFF2-40B4-BE49-F238E27FC236}">
                  <a16:creationId xmlns:a16="http://schemas.microsoft.com/office/drawing/2014/main" id="{186A12D3-ADE2-40D4-8B99-3633A468D43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10C3C-F5B4-4F75-8800-A93E7065F246}"/>
              </a:ext>
            </a:extLst>
          </p:cNvPr>
          <p:cNvCxnSpPr>
            <a:cxnSpLocks/>
          </p:cNvCxnSpPr>
          <p:nvPr/>
        </p:nvCxnSpPr>
        <p:spPr>
          <a:xfrm flipV="1">
            <a:off x="6038850" y="441913"/>
            <a:ext cx="3105150" cy="2829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D5BD19-B195-42A1-8291-7E15EDE85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63578"/>
              </p:ext>
            </p:extLst>
          </p:nvPr>
        </p:nvGraphicFramePr>
        <p:xfrm>
          <a:off x="1355029" y="1074964"/>
          <a:ext cx="6433941" cy="2727783"/>
        </p:xfrm>
        <a:graphic>
          <a:graphicData uri="http://schemas.openxmlformats.org/drawingml/2006/table">
            <a:tbl>
              <a:tblPr firstRow="1" bandRow="1">
                <a:tableStyleId>{DA5B2040-0373-4AB5-8C16-54180E59C3D7}</a:tableStyleId>
              </a:tblPr>
              <a:tblGrid>
                <a:gridCol w="1538100">
                  <a:extLst>
                    <a:ext uri="{9D8B030D-6E8A-4147-A177-3AD203B41FA5}">
                      <a16:colId xmlns:a16="http://schemas.microsoft.com/office/drawing/2014/main" val="1341018455"/>
                    </a:ext>
                  </a:extLst>
                </a:gridCol>
                <a:gridCol w="4895841">
                  <a:extLst>
                    <a:ext uri="{9D8B030D-6E8A-4147-A177-3AD203B41FA5}">
                      <a16:colId xmlns:a16="http://schemas.microsoft.com/office/drawing/2014/main" val="1388626988"/>
                    </a:ext>
                  </a:extLst>
                </a:gridCol>
              </a:tblGrid>
              <a:tr h="3030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Column</a:t>
                      </a:r>
                      <a:endParaRPr lang="id-ID" sz="1200" b="1" dirty="0"/>
                    </a:p>
                  </a:txBody>
                  <a:tcPr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Preprocessing Method</a:t>
                      </a:r>
                      <a:endParaRPr lang="id-ID" sz="1200" b="1" dirty="0"/>
                    </a:p>
                  </a:txBody>
                  <a:tcPr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710078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marL="88900" lvl="2" indent="0"/>
                      <a:r>
                        <a:rPr lang="en-US" sz="1200" b="1" dirty="0"/>
                        <a:t>Age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Standardization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807985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marL="88900" lvl="1" indent="0"/>
                      <a:r>
                        <a:rPr lang="en-US" sz="1200" b="1" dirty="0"/>
                        <a:t>Job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One hot encoding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812835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marL="88900" lvl="1" indent="0"/>
                      <a:r>
                        <a:rPr lang="en-US" sz="1200" b="1" dirty="0"/>
                        <a:t>Marital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One hot encoding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937506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marL="88900" lvl="1" indent="0"/>
                      <a:r>
                        <a:rPr lang="en-US" sz="1200" b="1" dirty="0"/>
                        <a:t>Education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Label encoding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264529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marL="88900" lvl="1" indent="0"/>
                      <a:r>
                        <a:rPr lang="en-US" sz="1200" b="1" dirty="0"/>
                        <a:t>Default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Label encoding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681892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marL="88900" lvl="1" indent="0"/>
                      <a:r>
                        <a:rPr lang="en-US" sz="1200" b="1" dirty="0"/>
                        <a:t>Balance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Standardization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868684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marL="88900" lvl="1" indent="0"/>
                      <a:r>
                        <a:rPr lang="en-US" sz="1200" b="1" dirty="0"/>
                        <a:t>Housing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Label encoding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995816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marL="88900" lvl="1" indent="0"/>
                      <a:r>
                        <a:rPr lang="en-US" sz="1200" b="1" dirty="0"/>
                        <a:t>Loan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Label encoding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13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30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95FD-E620-41B0-9F1D-28EDD1D10A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0" y="481734"/>
            <a:ext cx="1171062" cy="1067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E756DF-DE17-4AA4-A119-488C091CF04A}"/>
              </a:ext>
            </a:extLst>
          </p:cNvPr>
          <p:cNvSpPr/>
          <p:nvPr/>
        </p:nvSpPr>
        <p:spPr>
          <a:xfrm>
            <a:off x="643949" y="292542"/>
            <a:ext cx="405918" cy="4069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Google Shape;124;p17">
            <a:extLst>
              <a:ext uri="{FF2B5EF4-FFF2-40B4-BE49-F238E27FC236}">
                <a16:creationId xmlns:a16="http://schemas.microsoft.com/office/drawing/2014/main" id="{85976631-FB60-4E8A-BC8D-5347E3F3D9AF}"/>
              </a:ext>
            </a:extLst>
          </p:cNvPr>
          <p:cNvSpPr txBox="1">
            <a:spLocks/>
          </p:cNvSpPr>
          <p:nvPr/>
        </p:nvSpPr>
        <p:spPr>
          <a:xfrm>
            <a:off x="1171062" y="263934"/>
            <a:ext cx="462013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45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tabLst/>
              <a:defRPr/>
            </a:pPr>
            <a:r>
              <a:rPr lang="en-US" sz="2000" dirty="0">
                <a:latin typeface="Lora" pitchFamily="2" charset="0"/>
              </a:rPr>
              <a:t>Feature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Lora" pitchFamily="2" charset="0"/>
                <a:sym typeface="Quattrocento Sans"/>
              </a:rPr>
              <a:t>Preprocessing</a:t>
            </a:r>
          </a:p>
        </p:txBody>
      </p:sp>
      <p:grpSp>
        <p:nvGrpSpPr>
          <p:cNvPr id="5" name="Google Shape;126;p17">
            <a:extLst>
              <a:ext uri="{FF2B5EF4-FFF2-40B4-BE49-F238E27FC236}">
                <a16:creationId xmlns:a16="http://schemas.microsoft.com/office/drawing/2014/main" id="{77B01FB1-3958-421C-8227-07FE3C5F9068}"/>
              </a:ext>
            </a:extLst>
          </p:cNvPr>
          <p:cNvGrpSpPr/>
          <p:nvPr/>
        </p:nvGrpSpPr>
        <p:grpSpPr>
          <a:xfrm>
            <a:off x="735836" y="387572"/>
            <a:ext cx="214625" cy="214625"/>
            <a:chOff x="2594050" y="1631825"/>
            <a:chExt cx="439625" cy="439625"/>
          </a:xfrm>
        </p:grpSpPr>
        <p:sp>
          <p:nvSpPr>
            <p:cNvPr id="6" name="Google Shape;127;p17">
              <a:extLst>
                <a:ext uri="{FF2B5EF4-FFF2-40B4-BE49-F238E27FC236}">
                  <a16:creationId xmlns:a16="http://schemas.microsoft.com/office/drawing/2014/main" id="{F6B92471-88AC-4242-89EC-8B7011B3072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8;p17">
              <a:extLst>
                <a:ext uri="{FF2B5EF4-FFF2-40B4-BE49-F238E27FC236}">
                  <a16:creationId xmlns:a16="http://schemas.microsoft.com/office/drawing/2014/main" id="{74B20258-1470-4C2C-B35E-4E7C1FB0895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;p17">
              <a:extLst>
                <a:ext uri="{FF2B5EF4-FFF2-40B4-BE49-F238E27FC236}">
                  <a16:creationId xmlns:a16="http://schemas.microsoft.com/office/drawing/2014/main" id="{8F4163F1-0526-4C94-A189-416F16F49D7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0;p17">
              <a:extLst>
                <a:ext uri="{FF2B5EF4-FFF2-40B4-BE49-F238E27FC236}">
                  <a16:creationId xmlns:a16="http://schemas.microsoft.com/office/drawing/2014/main" id="{186A12D3-ADE2-40D4-8B99-3633A468D43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10C3C-F5B4-4F75-8800-A93E7065F246}"/>
              </a:ext>
            </a:extLst>
          </p:cNvPr>
          <p:cNvCxnSpPr>
            <a:cxnSpLocks/>
          </p:cNvCxnSpPr>
          <p:nvPr/>
        </p:nvCxnSpPr>
        <p:spPr>
          <a:xfrm flipV="1">
            <a:off x="6038850" y="441913"/>
            <a:ext cx="3105150" cy="2829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D5BD19-B195-42A1-8291-7E15EDE85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16326"/>
              </p:ext>
            </p:extLst>
          </p:nvPr>
        </p:nvGraphicFramePr>
        <p:xfrm>
          <a:off x="1355400" y="1045935"/>
          <a:ext cx="6433200" cy="2728800"/>
        </p:xfrm>
        <a:graphic>
          <a:graphicData uri="http://schemas.openxmlformats.org/drawingml/2006/table">
            <a:tbl>
              <a:tblPr firstRow="1" bandRow="1">
                <a:tableStyleId>{DA5B2040-0373-4AB5-8C16-54180E59C3D7}</a:tableStyleId>
              </a:tblPr>
              <a:tblGrid>
                <a:gridCol w="1537923">
                  <a:extLst>
                    <a:ext uri="{9D8B030D-6E8A-4147-A177-3AD203B41FA5}">
                      <a16:colId xmlns:a16="http://schemas.microsoft.com/office/drawing/2014/main" val="1341018455"/>
                    </a:ext>
                  </a:extLst>
                </a:gridCol>
                <a:gridCol w="4895277">
                  <a:extLst>
                    <a:ext uri="{9D8B030D-6E8A-4147-A177-3AD203B41FA5}">
                      <a16:colId xmlns:a16="http://schemas.microsoft.com/office/drawing/2014/main" val="1388626988"/>
                    </a:ext>
                  </a:extLst>
                </a:gridCol>
              </a:tblGrid>
              <a:tr h="303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Column</a:t>
                      </a:r>
                      <a:endParaRPr lang="id-ID" sz="1200" b="1" dirty="0"/>
                    </a:p>
                  </a:txBody>
                  <a:tcPr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Preprocessing Method</a:t>
                      </a:r>
                      <a:endParaRPr lang="id-ID" sz="1200" b="1" dirty="0"/>
                    </a:p>
                  </a:txBody>
                  <a:tcPr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710078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pPr marL="88900" lvl="2" indent="0"/>
                      <a:r>
                        <a:rPr lang="en-US" sz="1200" b="1" dirty="0"/>
                        <a:t>Contact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One hot encoding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807985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pPr marL="88900" lvl="1" indent="0"/>
                      <a:r>
                        <a:rPr lang="en-US" sz="1200" b="1" dirty="0"/>
                        <a:t>Day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Standardization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812835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pPr marL="88900" lvl="1" indent="0"/>
                      <a:r>
                        <a:rPr lang="en-US" sz="1200" b="1" dirty="0"/>
                        <a:t>Month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One hot encoding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937506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pPr marL="88900" lvl="1" indent="0"/>
                      <a:r>
                        <a:rPr lang="en-US" sz="1200" b="1" dirty="0"/>
                        <a:t>Duration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Standardization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264529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pPr marL="88900" lvl="1" indent="0"/>
                      <a:r>
                        <a:rPr lang="en-US" sz="1200" b="1" dirty="0"/>
                        <a:t>Campaign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Standardization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681892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pPr marL="88900" lvl="1" indent="0"/>
                      <a:r>
                        <a:rPr lang="en-US" sz="1200" b="1" dirty="0"/>
                        <a:t>Pdays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Standardization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868684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pPr marL="88900" lvl="1" indent="0"/>
                      <a:r>
                        <a:rPr lang="en-US" sz="1200" b="1" dirty="0"/>
                        <a:t>Previous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Standardization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995816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pPr marL="88900" lvl="1" indent="0"/>
                      <a:r>
                        <a:rPr lang="en-US" sz="1200" b="1" dirty="0"/>
                        <a:t>Poutcome</a:t>
                      </a:r>
                      <a:endParaRPr lang="id-ID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One hot encoding</a:t>
                      </a:r>
                      <a:endParaRPr lang="id-ID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13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67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43672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and Model Evaluation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“Data Scientist (n.): Person who is better at statistics than any software engineer and better at software engineering than any statistician”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– Josh Willis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21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95FD-E620-41B0-9F1D-28EDD1D10A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0" y="481734"/>
            <a:ext cx="1171062" cy="1067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E756DF-DE17-4AA4-A119-488C091CF04A}"/>
              </a:ext>
            </a:extLst>
          </p:cNvPr>
          <p:cNvSpPr/>
          <p:nvPr/>
        </p:nvSpPr>
        <p:spPr>
          <a:xfrm>
            <a:off x="643949" y="292542"/>
            <a:ext cx="405918" cy="4069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Google Shape;124;p17">
            <a:extLst>
              <a:ext uri="{FF2B5EF4-FFF2-40B4-BE49-F238E27FC236}">
                <a16:creationId xmlns:a16="http://schemas.microsoft.com/office/drawing/2014/main" id="{85976631-FB60-4E8A-BC8D-5347E3F3D9AF}"/>
              </a:ext>
            </a:extLst>
          </p:cNvPr>
          <p:cNvSpPr txBox="1">
            <a:spLocks/>
          </p:cNvSpPr>
          <p:nvPr/>
        </p:nvSpPr>
        <p:spPr>
          <a:xfrm>
            <a:off x="1171062" y="263934"/>
            <a:ext cx="462013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45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tabLst/>
              <a:defRPr/>
            </a:pPr>
            <a:r>
              <a:rPr lang="en-US" sz="2000" dirty="0">
                <a:latin typeface="Lora" pitchFamily="2" charset="0"/>
              </a:rPr>
              <a:t>Model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Lora" pitchFamily="2" charset="0"/>
                <a:sym typeface="Quattrocento Sans"/>
              </a:rPr>
              <a:t>Evaluation</a:t>
            </a:r>
          </a:p>
        </p:txBody>
      </p:sp>
      <p:grpSp>
        <p:nvGrpSpPr>
          <p:cNvPr id="5" name="Google Shape;126;p17">
            <a:extLst>
              <a:ext uri="{FF2B5EF4-FFF2-40B4-BE49-F238E27FC236}">
                <a16:creationId xmlns:a16="http://schemas.microsoft.com/office/drawing/2014/main" id="{77B01FB1-3958-421C-8227-07FE3C5F9068}"/>
              </a:ext>
            </a:extLst>
          </p:cNvPr>
          <p:cNvGrpSpPr/>
          <p:nvPr/>
        </p:nvGrpSpPr>
        <p:grpSpPr>
          <a:xfrm>
            <a:off x="735836" y="387572"/>
            <a:ext cx="214625" cy="214625"/>
            <a:chOff x="2594050" y="1631825"/>
            <a:chExt cx="439625" cy="439625"/>
          </a:xfrm>
        </p:grpSpPr>
        <p:sp>
          <p:nvSpPr>
            <p:cNvPr id="6" name="Google Shape;127;p17">
              <a:extLst>
                <a:ext uri="{FF2B5EF4-FFF2-40B4-BE49-F238E27FC236}">
                  <a16:creationId xmlns:a16="http://schemas.microsoft.com/office/drawing/2014/main" id="{F6B92471-88AC-4242-89EC-8B7011B3072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8;p17">
              <a:extLst>
                <a:ext uri="{FF2B5EF4-FFF2-40B4-BE49-F238E27FC236}">
                  <a16:creationId xmlns:a16="http://schemas.microsoft.com/office/drawing/2014/main" id="{74B20258-1470-4C2C-B35E-4E7C1FB0895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;p17">
              <a:extLst>
                <a:ext uri="{FF2B5EF4-FFF2-40B4-BE49-F238E27FC236}">
                  <a16:creationId xmlns:a16="http://schemas.microsoft.com/office/drawing/2014/main" id="{8F4163F1-0526-4C94-A189-416F16F49D7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0;p17">
              <a:extLst>
                <a:ext uri="{FF2B5EF4-FFF2-40B4-BE49-F238E27FC236}">
                  <a16:creationId xmlns:a16="http://schemas.microsoft.com/office/drawing/2014/main" id="{186A12D3-ADE2-40D4-8B99-3633A468D43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10C3C-F5B4-4F75-8800-A93E7065F246}"/>
              </a:ext>
            </a:extLst>
          </p:cNvPr>
          <p:cNvCxnSpPr>
            <a:cxnSpLocks/>
          </p:cNvCxnSpPr>
          <p:nvPr/>
        </p:nvCxnSpPr>
        <p:spPr>
          <a:xfrm flipV="1">
            <a:off x="6038850" y="441913"/>
            <a:ext cx="3105150" cy="2829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11;p15">
            <a:extLst>
              <a:ext uri="{FF2B5EF4-FFF2-40B4-BE49-F238E27FC236}">
                <a16:creationId xmlns:a16="http://schemas.microsoft.com/office/drawing/2014/main" id="{9EFEC8CB-3110-46D0-8831-57C1E15346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7242" y="744107"/>
            <a:ext cx="752795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The main matrix we’re gonna focus on is </a:t>
            </a:r>
            <a:r>
              <a:rPr lang="en" sz="1200" b="1" dirty="0"/>
              <a:t>Precision score: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Dataset memiliki target imbalance,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Quattrocento Sans"/>
                <a:sym typeface="Quattrocento Sans"/>
              </a:rPr>
              <a:t>88.3% </a:t>
            </a:r>
            <a:r>
              <a:rPr lang="en-US" sz="1200" dirty="0" err="1">
                <a:solidFill>
                  <a:srgbClr val="000000"/>
                </a:solidFill>
                <a:highlight>
                  <a:srgbClr val="FFCD00"/>
                </a:highlight>
              </a:rPr>
              <a:t>adalah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Quattrocento Sans"/>
                <a:sym typeface="Quattrocento Sans"/>
              </a:rPr>
              <a:t> ‘no’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dan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Quattrocento Sans"/>
                <a:sym typeface="Quattrocento Sans"/>
              </a:rPr>
              <a:t>11.7% </a:t>
            </a:r>
            <a:r>
              <a:rPr lang="en-US" sz="1200" dirty="0" err="1">
                <a:solidFill>
                  <a:srgbClr val="000000"/>
                </a:solidFill>
                <a:highlight>
                  <a:srgbClr val="FFCD00"/>
                </a:highlight>
              </a:rPr>
              <a:t>adalah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Quattrocento Sans"/>
                <a:sym typeface="Quattrocento Sans"/>
              </a:rPr>
              <a:t> ‘yes’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Semakin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tinggi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 precision score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maka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semakin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baik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sz="1200" dirty="0"/>
          </a:p>
        </p:txBody>
      </p:sp>
      <p:sp>
        <p:nvSpPr>
          <p:cNvPr id="15" name="Google Shape;110;p15">
            <a:extLst>
              <a:ext uri="{FF2B5EF4-FFF2-40B4-BE49-F238E27FC236}">
                <a16:creationId xmlns:a16="http://schemas.microsoft.com/office/drawing/2014/main" id="{5A85DA14-21DE-4DFC-94D8-B02D62FF52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3949" y="1528907"/>
            <a:ext cx="2450278" cy="481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Quattrocento Sans" panose="020B0502050000020003" pitchFamily="34" charset="0"/>
              </a:rPr>
              <a:t>Scenario 1 (Original)</a:t>
            </a:r>
            <a:endParaRPr sz="1400" dirty="0">
              <a:latin typeface="Quattrocento Sans" panose="020B0502050000020003" pitchFamily="34" charset="0"/>
            </a:endParaRP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A22A9A82-F4E9-40DD-9D07-BEF215459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6017"/>
              </p:ext>
            </p:extLst>
          </p:nvPr>
        </p:nvGraphicFramePr>
        <p:xfrm>
          <a:off x="917471" y="2010673"/>
          <a:ext cx="7200000" cy="3037840"/>
        </p:xfrm>
        <a:graphic>
          <a:graphicData uri="http://schemas.openxmlformats.org/drawingml/2006/table">
            <a:tbl>
              <a:tblPr firstRow="1" bandRow="1">
                <a:tableStyleId>{DA5B2040-0373-4AB5-8C16-54180E59C3D7}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931267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3915407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1300879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5596913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8038042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7952897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2743814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85266163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6489247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4770986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30181550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Model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Accuracy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Precision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Recall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F1-score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AUC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521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9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Logistic Regression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5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Decision Tree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5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KNN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7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Random Forest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8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XGBoost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58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39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95FD-E620-41B0-9F1D-28EDD1D10A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0" y="481734"/>
            <a:ext cx="1171062" cy="1067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E756DF-DE17-4AA4-A119-488C091CF04A}"/>
              </a:ext>
            </a:extLst>
          </p:cNvPr>
          <p:cNvSpPr/>
          <p:nvPr/>
        </p:nvSpPr>
        <p:spPr>
          <a:xfrm>
            <a:off x="643949" y="292542"/>
            <a:ext cx="405918" cy="4069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Google Shape;124;p17">
            <a:extLst>
              <a:ext uri="{FF2B5EF4-FFF2-40B4-BE49-F238E27FC236}">
                <a16:creationId xmlns:a16="http://schemas.microsoft.com/office/drawing/2014/main" id="{85976631-FB60-4E8A-BC8D-5347E3F3D9AF}"/>
              </a:ext>
            </a:extLst>
          </p:cNvPr>
          <p:cNvSpPr txBox="1">
            <a:spLocks/>
          </p:cNvSpPr>
          <p:nvPr/>
        </p:nvSpPr>
        <p:spPr>
          <a:xfrm>
            <a:off x="1171062" y="263934"/>
            <a:ext cx="462013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45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tabLst/>
              <a:defRPr/>
            </a:pPr>
            <a:r>
              <a:rPr lang="en-US" sz="2000" dirty="0">
                <a:latin typeface="Lora" pitchFamily="2" charset="0"/>
              </a:rPr>
              <a:t>Model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Lora" pitchFamily="2" charset="0"/>
                <a:sym typeface="Quattrocento Sans"/>
              </a:rPr>
              <a:t>Evaluation</a:t>
            </a:r>
          </a:p>
        </p:txBody>
      </p:sp>
      <p:grpSp>
        <p:nvGrpSpPr>
          <p:cNvPr id="5" name="Google Shape;126;p17">
            <a:extLst>
              <a:ext uri="{FF2B5EF4-FFF2-40B4-BE49-F238E27FC236}">
                <a16:creationId xmlns:a16="http://schemas.microsoft.com/office/drawing/2014/main" id="{77B01FB1-3958-421C-8227-07FE3C5F9068}"/>
              </a:ext>
            </a:extLst>
          </p:cNvPr>
          <p:cNvGrpSpPr/>
          <p:nvPr/>
        </p:nvGrpSpPr>
        <p:grpSpPr>
          <a:xfrm>
            <a:off x="735836" y="387572"/>
            <a:ext cx="214625" cy="214625"/>
            <a:chOff x="2594050" y="1631825"/>
            <a:chExt cx="439625" cy="439625"/>
          </a:xfrm>
        </p:grpSpPr>
        <p:sp>
          <p:nvSpPr>
            <p:cNvPr id="6" name="Google Shape;127;p17">
              <a:extLst>
                <a:ext uri="{FF2B5EF4-FFF2-40B4-BE49-F238E27FC236}">
                  <a16:creationId xmlns:a16="http://schemas.microsoft.com/office/drawing/2014/main" id="{F6B92471-88AC-4242-89EC-8B7011B3072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8;p17">
              <a:extLst>
                <a:ext uri="{FF2B5EF4-FFF2-40B4-BE49-F238E27FC236}">
                  <a16:creationId xmlns:a16="http://schemas.microsoft.com/office/drawing/2014/main" id="{74B20258-1470-4C2C-B35E-4E7C1FB0895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;p17">
              <a:extLst>
                <a:ext uri="{FF2B5EF4-FFF2-40B4-BE49-F238E27FC236}">
                  <a16:creationId xmlns:a16="http://schemas.microsoft.com/office/drawing/2014/main" id="{8F4163F1-0526-4C94-A189-416F16F49D7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0;p17">
              <a:extLst>
                <a:ext uri="{FF2B5EF4-FFF2-40B4-BE49-F238E27FC236}">
                  <a16:creationId xmlns:a16="http://schemas.microsoft.com/office/drawing/2014/main" id="{186A12D3-ADE2-40D4-8B99-3633A468D43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10C3C-F5B4-4F75-8800-A93E7065F246}"/>
              </a:ext>
            </a:extLst>
          </p:cNvPr>
          <p:cNvCxnSpPr>
            <a:cxnSpLocks/>
          </p:cNvCxnSpPr>
          <p:nvPr/>
        </p:nvCxnSpPr>
        <p:spPr>
          <a:xfrm flipV="1">
            <a:off x="6038850" y="441913"/>
            <a:ext cx="3105150" cy="2829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10;p15">
            <a:extLst>
              <a:ext uri="{FF2B5EF4-FFF2-40B4-BE49-F238E27FC236}">
                <a16:creationId xmlns:a16="http://schemas.microsoft.com/office/drawing/2014/main" id="{5A85DA14-21DE-4DFC-94D8-B02D62FF52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3949" y="888726"/>
            <a:ext cx="2450278" cy="481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Quattrocento Sans" panose="020B0502050000020003" pitchFamily="34" charset="0"/>
              </a:rPr>
              <a:t>Scenario 2 (Undersampling)</a:t>
            </a:r>
            <a:endParaRPr sz="1400" dirty="0">
              <a:latin typeface="Quattrocento Sans" panose="020B0502050000020003" pitchFamily="34" charset="0"/>
            </a:endParaRP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A22A9A82-F4E9-40DD-9D07-BEF215459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57036"/>
              </p:ext>
            </p:extLst>
          </p:nvPr>
        </p:nvGraphicFramePr>
        <p:xfrm>
          <a:off x="917471" y="1370492"/>
          <a:ext cx="7200000" cy="3037840"/>
        </p:xfrm>
        <a:graphic>
          <a:graphicData uri="http://schemas.openxmlformats.org/drawingml/2006/table">
            <a:tbl>
              <a:tblPr firstRow="1" bandRow="1">
                <a:tableStyleId>{DA5B2040-0373-4AB5-8C16-54180E59C3D7}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931267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3915407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1300879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5596913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8038042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7952897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2743814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85266163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6489247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4770986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30181550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Model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Accuracy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Precision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Recall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F1-score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AUC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521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9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Logistic Regression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5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Decision Tree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5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KNN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7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Random Forest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0.96</a:t>
                      </a:r>
                      <a:endParaRPr lang="id-ID" b="1" dirty="0"/>
                    </a:p>
                  </a:txBody>
                  <a:tcPr anchor="ctr">
                    <a:solidFill>
                      <a:srgbClr val="AA9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0.96</a:t>
                      </a:r>
                      <a:endParaRPr lang="id-ID" b="1" dirty="0"/>
                    </a:p>
                  </a:txBody>
                  <a:tcPr anchor="ctr">
                    <a:solidFill>
                      <a:srgbClr val="AA9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8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XGBoost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58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9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95FD-E620-41B0-9F1D-28EDD1D10A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0" y="481734"/>
            <a:ext cx="1171062" cy="1067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E756DF-DE17-4AA4-A119-488C091CF04A}"/>
              </a:ext>
            </a:extLst>
          </p:cNvPr>
          <p:cNvSpPr/>
          <p:nvPr/>
        </p:nvSpPr>
        <p:spPr>
          <a:xfrm>
            <a:off x="643949" y="292542"/>
            <a:ext cx="405918" cy="4069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Google Shape;124;p17">
            <a:extLst>
              <a:ext uri="{FF2B5EF4-FFF2-40B4-BE49-F238E27FC236}">
                <a16:creationId xmlns:a16="http://schemas.microsoft.com/office/drawing/2014/main" id="{85976631-FB60-4E8A-BC8D-5347E3F3D9AF}"/>
              </a:ext>
            </a:extLst>
          </p:cNvPr>
          <p:cNvSpPr txBox="1">
            <a:spLocks/>
          </p:cNvSpPr>
          <p:nvPr/>
        </p:nvSpPr>
        <p:spPr>
          <a:xfrm>
            <a:off x="1171062" y="263934"/>
            <a:ext cx="462013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45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tabLst/>
              <a:defRPr/>
            </a:pPr>
            <a:r>
              <a:rPr lang="en-US" sz="2000" dirty="0">
                <a:latin typeface="Lora" pitchFamily="2" charset="0"/>
              </a:rPr>
              <a:t>Model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Lora" pitchFamily="2" charset="0"/>
                <a:sym typeface="Quattrocento Sans"/>
              </a:rPr>
              <a:t>Evaluation</a:t>
            </a:r>
          </a:p>
        </p:txBody>
      </p:sp>
      <p:grpSp>
        <p:nvGrpSpPr>
          <p:cNvPr id="5" name="Google Shape;126;p17">
            <a:extLst>
              <a:ext uri="{FF2B5EF4-FFF2-40B4-BE49-F238E27FC236}">
                <a16:creationId xmlns:a16="http://schemas.microsoft.com/office/drawing/2014/main" id="{77B01FB1-3958-421C-8227-07FE3C5F9068}"/>
              </a:ext>
            </a:extLst>
          </p:cNvPr>
          <p:cNvGrpSpPr/>
          <p:nvPr/>
        </p:nvGrpSpPr>
        <p:grpSpPr>
          <a:xfrm>
            <a:off x="735836" y="387572"/>
            <a:ext cx="214625" cy="214625"/>
            <a:chOff x="2594050" y="1631825"/>
            <a:chExt cx="439625" cy="439625"/>
          </a:xfrm>
        </p:grpSpPr>
        <p:sp>
          <p:nvSpPr>
            <p:cNvPr id="6" name="Google Shape;127;p17">
              <a:extLst>
                <a:ext uri="{FF2B5EF4-FFF2-40B4-BE49-F238E27FC236}">
                  <a16:creationId xmlns:a16="http://schemas.microsoft.com/office/drawing/2014/main" id="{F6B92471-88AC-4242-89EC-8B7011B3072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8;p17">
              <a:extLst>
                <a:ext uri="{FF2B5EF4-FFF2-40B4-BE49-F238E27FC236}">
                  <a16:creationId xmlns:a16="http://schemas.microsoft.com/office/drawing/2014/main" id="{74B20258-1470-4C2C-B35E-4E7C1FB0895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;p17">
              <a:extLst>
                <a:ext uri="{FF2B5EF4-FFF2-40B4-BE49-F238E27FC236}">
                  <a16:creationId xmlns:a16="http://schemas.microsoft.com/office/drawing/2014/main" id="{8F4163F1-0526-4C94-A189-416F16F49D7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0;p17">
              <a:extLst>
                <a:ext uri="{FF2B5EF4-FFF2-40B4-BE49-F238E27FC236}">
                  <a16:creationId xmlns:a16="http://schemas.microsoft.com/office/drawing/2014/main" id="{186A12D3-ADE2-40D4-8B99-3633A468D43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10C3C-F5B4-4F75-8800-A93E7065F246}"/>
              </a:ext>
            </a:extLst>
          </p:cNvPr>
          <p:cNvCxnSpPr>
            <a:cxnSpLocks/>
          </p:cNvCxnSpPr>
          <p:nvPr/>
        </p:nvCxnSpPr>
        <p:spPr>
          <a:xfrm flipV="1">
            <a:off x="6038850" y="441913"/>
            <a:ext cx="3105150" cy="2829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10;p15">
            <a:extLst>
              <a:ext uri="{FF2B5EF4-FFF2-40B4-BE49-F238E27FC236}">
                <a16:creationId xmlns:a16="http://schemas.microsoft.com/office/drawing/2014/main" id="{5A85DA14-21DE-4DFC-94D8-B02D62FF52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3949" y="917334"/>
            <a:ext cx="2450278" cy="481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Quattrocento Sans" panose="020B0502050000020003" pitchFamily="34" charset="0"/>
              </a:rPr>
              <a:t>Scenario 3 (Oversampling)</a:t>
            </a:r>
            <a:endParaRPr sz="1400" dirty="0">
              <a:latin typeface="Quattrocento Sans" panose="020B0502050000020003" pitchFamily="34" charset="0"/>
            </a:endParaRP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A22A9A82-F4E9-40DD-9D07-BEF215459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18081"/>
              </p:ext>
            </p:extLst>
          </p:nvPr>
        </p:nvGraphicFramePr>
        <p:xfrm>
          <a:off x="917471" y="1399100"/>
          <a:ext cx="7200000" cy="3037840"/>
        </p:xfrm>
        <a:graphic>
          <a:graphicData uri="http://schemas.openxmlformats.org/drawingml/2006/table">
            <a:tbl>
              <a:tblPr firstRow="1" bandRow="1">
                <a:tableStyleId>{DA5B2040-0373-4AB5-8C16-54180E59C3D7}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931267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3915407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1300879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5596913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8038042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7952897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2743814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85266163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6489247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4770986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30181550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Model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Accuracy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Precision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Recall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F1-score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AUC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521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Train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Test</a:t>
                      </a:r>
                      <a:endParaRPr lang="id-ID" sz="13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9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Logistic Regression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5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Decision Tree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5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KNN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7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Random Forest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8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XGBoost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58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382768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954</Words>
  <Application>Microsoft Office PowerPoint</Application>
  <PresentationFormat>On-screen Show (16:9)</PresentationFormat>
  <Paragraphs>463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Quattrocento Sans</vt:lpstr>
      <vt:lpstr>Lora</vt:lpstr>
      <vt:lpstr>Wingdings</vt:lpstr>
      <vt:lpstr>Viola template</vt:lpstr>
      <vt:lpstr>Harta, Tahta, Data Stage 3 – Machine Learning Modelling and Evaluation</vt:lpstr>
      <vt:lpstr>Data Preprocessing</vt:lpstr>
      <vt:lpstr>PowerPoint Presentation</vt:lpstr>
      <vt:lpstr>PowerPoint Presentation</vt:lpstr>
      <vt:lpstr>PowerPoint Presentation</vt:lpstr>
      <vt:lpstr>Machine Learning and Model Evaluation</vt:lpstr>
      <vt:lpstr>Scenario 1 (Original)</vt:lpstr>
      <vt:lpstr>Scenario 2 (Undersampling)</vt:lpstr>
      <vt:lpstr>Scenario 3 (Oversampling)</vt:lpstr>
      <vt:lpstr>Scenario 4 (SMOTE)</vt:lpstr>
      <vt:lpstr>PowerPoint Presentation</vt:lpstr>
      <vt:lpstr>PowerPoint Presentation</vt:lpstr>
      <vt:lpstr>PowerPoint Presentation</vt:lpstr>
      <vt:lpstr>Business Insight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Harta, Tahta, Data Stage 3 – Machine Learning Modelling and Evaluation</dc:title>
  <cp:lastModifiedBy>Alfikri Ramadhan</cp:lastModifiedBy>
  <cp:revision>107</cp:revision>
  <dcterms:modified xsi:type="dcterms:W3CDTF">2022-03-21T14:48:31Z</dcterms:modified>
</cp:coreProperties>
</file>