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6858000" cx="12192000"/>
  <p:notesSz cx="6858000" cy="9144000"/>
  <p:embeddedFontLst>
    <p:embeddedFont>
      <p:font typeface="Dosi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1" roundtripDataSignature="AMtx7mj6nGJDzTqw32J+oTkmvdmvRtEL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Dosis-bold.fntdata"/><Relationship Id="rId9" Type="http://schemas.openxmlformats.org/officeDocument/2006/relationships/font" Target="fonts/Dosi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
          <p:cNvGrpSpPr/>
          <p:nvPr/>
        </p:nvGrpSpPr>
        <p:grpSpPr>
          <a:xfrm>
            <a:off x="591850" y="-328527"/>
            <a:ext cx="1386593" cy="1594062"/>
            <a:chOff x="726653" y="-517614"/>
            <a:chExt cx="2170621" cy="2495400"/>
          </a:xfrm>
        </p:grpSpPr>
        <p:sp>
          <p:nvSpPr>
            <p:cNvPr id="90" name="Google Shape;90;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p1"/>
            <p:cNvPicPr preferRelativeResize="0"/>
            <p:nvPr/>
          </p:nvPicPr>
          <p:blipFill rotWithShape="1">
            <a:blip r:embed="rId5">
              <a:alphaModFix/>
            </a:blip>
            <a:srcRect b="32683" l="2416" r="76115" t="34763"/>
            <a:stretch/>
          </p:blipFill>
          <p:spPr>
            <a:xfrm>
              <a:off x="726653" y="443679"/>
              <a:ext cx="2170621" cy="1369427"/>
            </a:xfrm>
            <a:prstGeom prst="rect">
              <a:avLst/>
            </a:prstGeom>
            <a:noFill/>
            <a:ln>
              <a:noFill/>
            </a:ln>
          </p:spPr>
        </p:pic>
      </p:grpSp>
      <p:sp>
        <p:nvSpPr>
          <p:cNvPr id="92" name="Google Shape;92;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3 – 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19 Maret 2022/ 20.00</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p1"/>
          <p:cNvSpPr/>
          <p:nvPr/>
        </p:nvSpPr>
        <p:spPr>
          <a:xfrm>
            <a:off x="228600" y="1385275"/>
            <a:ext cx="11768400" cy="21714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333475" y="1461475"/>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Alfikri Ramadha</a:t>
            </a:r>
            <a:r>
              <a:rPr b="0" i="0" lang="en-US" sz="1200" u="none" cap="none" strike="noStrike">
                <a:solidFill>
                  <a:schemeClr val="dk1"/>
                </a:solidFill>
                <a:latin typeface="Dosis"/>
                <a:ea typeface="Dosis"/>
                <a:cs typeface="Dosis"/>
                <a:sym typeface="Dosis"/>
              </a:rPr>
              <a:t>n	</a:t>
            </a:r>
            <a:r>
              <a:rPr lang="en-US" sz="1200">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 Machine Learning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Zahra Hanifah		</a:t>
            </a:r>
            <a:r>
              <a:rPr b="0" i="0" lang="en-US" sz="1200" u="none" cap="none" strike="noStrike">
                <a:solidFill>
                  <a:schemeClr val="dk1"/>
                </a:solidFill>
                <a:latin typeface="Dosis"/>
                <a:ea typeface="Dosis"/>
                <a:cs typeface="Dosis"/>
                <a:sym typeface="Dosis"/>
              </a:rPr>
              <a:t> : Machine Learning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Rantika Tresna</a:t>
            </a:r>
            <a:r>
              <a:rPr b="0" i="0" lang="en-US" sz="1200" u="none" cap="none" strike="noStrike">
                <a:solidFill>
                  <a:schemeClr val="dk1"/>
                </a:solidFill>
                <a:latin typeface="Dosis"/>
                <a:ea typeface="Dosis"/>
                <a:cs typeface="Dosis"/>
                <a:sym typeface="Dosis"/>
              </a:rPr>
              <a:t>		 : Machine Learning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Dhiyaaul F</a:t>
            </a:r>
            <a:r>
              <a:rPr b="0" i="0" lang="en-US" sz="1200" u="none" cap="none" strike="noStrike">
                <a:solidFill>
                  <a:schemeClr val="dk1"/>
                </a:solidFill>
                <a:latin typeface="Dosis"/>
                <a:ea typeface="Dosis"/>
                <a:cs typeface="Dosis"/>
                <a:sym typeface="Dosis"/>
              </a:rPr>
              <a:t>		 : Machine Learning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Dhea Putriani</a:t>
            </a:r>
            <a:r>
              <a:rPr b="0" i="0" lang="en-US" sz="1200" u="none" cap="none" strike="noStrike">
                <a:solidFill>
                  <a:schemeClr val="dk1"/>
                </a:solidFill>
                <a:latin typeface="Dosis"/>
                <a:ea typeface="Dosis"/>
                <a:cs typeface="Dosis"/>
                <a:sym typeface="Dosis"/>
              </a:rPr>
              <a:t>		 : Machine Learning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Syahid Arbi</a:t>
            </a:r>
            <a:r>
              <a:rPr b="0" i="0" lang="en-US" sz="1200" u="none" cap="none" strike="noStrike">
                <a:solidFill>
                  <a:schemeClr val="dk1"/>
                </a:solidFill>
                <a:latin typeface="Dosis"/>
                <a:ea typeface="Dosis"/>
                <a:cs typeface="Dosis"/>
                <a:sym typeface="Dosis"/>
              </a:rPr>
              <a:t>		 : Machine Learning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Fadil Biran</a:t>
            </a:r>
            <a:r>
              <a:rPr b="0" i="0" lang="en-US" sz="1200" u="none" cap="none" strike="noStrike">
                <a:solidFill>
                  <a:schemeClr val="dk1"/>
                </a:solidFill>
                <a:latin typeface="Dosis"/>
                <a:ea typeface="Dosis"/>
                <a:cs typeface="Dosis"/>
                <a:sym typeface="Dosis"/>
              </a:rPr>
              <a:t>		 : Machine Learning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Rahmat Darmawan</a:t>
            </a:r>
            <a:r>
              <a:rPr b="0" i="0" lang="en-US" sz="1200" u="none" cap="none" strike="noStrike">
                <a:solidFill>
                  <a:schemeClr val="dk1"/>
                </a:solidFill>
                <a:latin typeface="Dosis"/>
                <a:ea typeface="Dosis"/>
                <a:cs typeface="Dosis"/>
                <a:sym typeface="Dosis"/>
              </a:rPr>
              <a:t>	</a:t>
            </a:r>
            <a:r>
              <a:rPr lang="en-US" sz="1200">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 : Machine Learning</a:t>
            </a:r>
            <a:endParaRPr b="0" i="0" sz="1200" u="none" cap="none" strike="noStrike">
              <a:solidFill>
                <a:schemeClr val="dk1"/>
              </a:solidFill>
              <a:latin typeface="Dosis"/>
              <a:ea typeface="Dosis"/>
              <a:cs typeface="Dosis"/>
              <a:sym typeface="Dosis"/>
            </a:endParaRPr>
          </a:p>
        </p:txBody>
      </p:sp>
      <p:sp>
        <p:nvSpPr>
          <p:cNvPr id="95" name="Google Shape;95;p1"/>
          <p:cNvSpPr/>
          <p:nvPr/>
        </p:nvSpPr>
        <p:spPr>
          <a:xfrm>
            <a:off x="228600" y="3710400"/>
            <a:ext cx="11768400" cy="28827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txBox="1"/>
          <p:nvPr/>
        </p:nvSpPr>
        <p:spPr>
          <a:xfrm>
            <a:off x="346800" y="3784150"/>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Pemilihan model berdasarkan hasil  model evaluation yang tertinggi dari algoritma</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Feature importance</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Membuat beberapa </a:t>
            </a:r>
            <a:r>
              <a:rPr b="0" i="1" lang="en-US" sz="1200" u="none" cap="none" strike="noStrike">
                <a:solidFill>
                  <a:schemeClr val="dk1"/>
                </a:solidFill>
                <a:latin typeface="Dosis"/>
                <a:ea typeface="Dosis"/>
                <a:cs typeface="Dosis"/>
                <a:sym typeface="Dosis"/>
              </a:rPr>
              <a:t>scenario plan </a:t>
            </a:r>
            <a:r>
              <a:rPr b="0" i="0" lang="en-US" sz="1200" u="none" cap="none" strike="noStrike">
                <a:solidFill>
                  <a:schemeClr val="dk1"/>
                </a:solidFill>
                <a:latin typeface="Dosis"/>
                <a:ea typeface="Dosis"/>
                <a:cs typeface="Dosis"/>
                <a:sym typeface="Dosis"/>
              </a:rPr>
              <a:t> untuk mendapatkan performa model tertinggi</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2"/>
          <p:cNvGrpSpPr/>
          <p:nvPr/>
        </p:nvGrpSpPr>
        <p:grpSpPr>
          <a:xfrm>
            <a:off x="591850" y="-328527"/>
            <a:ext cx="1386593" cy="1594062"/>
            <a:chOff x="726653" y="-517614"/>
            <a:chExt cx="2170621" cy="2495400"/>
          </a:xfrm>
        </p:grpSpPr>
        <p:sp>
          <p:nvSpPr>
            <p:cNvPr id="102" name="Google Shape;102;p2"/>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2"/>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04" name="Google Shape;104;p2"/>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2"/>
          <p:cNvSpPr txBox="1"/>
          <p:nvPr/>
        </p:nvSpPr>
        <p:spPr>
          <a:xfrm>
            <a:off x="333475" y="1461475"/>
            <a:ext cx="11532000" cy="505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228600" lvl="0" marL="381000" marR="0" rtl="0" algn="just">
              <a:lnSpc>
                <a:spcPct val="125000"/>
              </a:lnSpc>
              <a:spcBef>
                <a:spcPts val="0"/>
              </a:spcBef>
              <a:spcAft>
                <a:spcPts val="0"/>
              </a:spcAft>
              <a:buClr>
                <a:schemeClr val="dk1"/>
              </a:buClr>
              <a:buSzPts val="1200"/>
              <a:buFont typeface="Arial"/>
              <a:buAutoNum type="arabicPeriod"/>
            </a:pPr>
            <a:r>
              <a:rPr b="1" i="0" lang="en-US" sz="1200" u="none" cap="none" strike="noStrike">
                <a:solidFill>
                  <a:schemeClr val="dk1"/>
                </a:solidFill>
                <a:latin typeface="Calibri"/>
                <a:ea typeface="Calibri"/>
                <a:cs typeface="Calibri"/>
                <a:sym typeface="Calibri"/>
              </a:rPr>
              <a:t>Pemilihan model berdasarkan hasil  model evaluation yang tertinggi dari algoritma</a:t>
            </a:r>
            <a:endParaRPr b="1" i="0" sz="1200" u="none" cap="none" strike="noStrike">
              <a:solidFill>
                <a:schemeClr val="dk1"/>
              </a:solidFill>
              <a:latin typeface="Calibri"/>
              <a:ea typeface="Calibri"/>
              <a:cs typeface="Calibri"/>
              <a:sym typeface="Calibri"/>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mencoba melakukan model  evaluation dengan beberapa algoritma</a:t>
            </a:r>
            <a:endParaRPr b="0" i="0" sz="14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Dalam project ini  nilai yang perlu diperhatikan dari model evaluation ialah nilai precision dan AUC</a:t>
            </a:r>
            <a:endParaRPr b="0" i="0" sz="14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Mengamati  dan mendiskusikan nilai dari model evaluation berdasarkan algoritma tersebut dan pengaruhnya ketika dilakukan hyperparameter tuning</a:t>
            </a:r>
            <a:endParaRPr b="0" i="0" sz="14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Berdasarkan pengalaman dari mentor, ketika kasus berkaitan dengan mefokuskan untuk mengurangi false positif pada model machine learning biasa nya tidak menggunakan accuracy melainkan hanya precision dan AUC</a:t>
            </a:r>
            <a:endParaRPr b="0" i="0" sz="1400" u="none" cap="none" strike="noStrike">
              <a:solidFill>
                <a:srgbClr val="000000"/>
              </a:solidFill>
              <a:latin typeface="Arial"/>
              <a:ea typeface="Arial"/>
              <a:cs typeface="Arial"/>
              <a:sym typeface="Arial"/>
            </a:endParaRPr>
          </a:p>
          <a:p>
            <a:pPr indent="-228600" lvl="0" marL="381000" marR="0" rtl="0" algn="just">
              <a:lnSpc>
                <a:spcPct val="125000"/>
              </a:lnSpc>
              <a:spcBef>
                <a:spcPts val="0"/>
              </a:spcBef>
              <a:spcAft>
                <a:spcPts val="0"/>
              </a:spcAft>
              <a:buClr>
                <a:schemeClr val="dk1"/>
              </a:buClr>
              <a:buSzPts val="1200"/>
              <a:buFont typeface="Arial"/>
              <a:buAutoNum type="arabicPeriod" startAt="2"/>
            </a:pPr>
            <a:r>
              <a:rPr b="1" i="0" lang="en-US" sz="1200" u="none" cap="none" strike="noStrike">
                <a:solidFill>
                  <a:schemeClr val="dk1"/>
                </a:solidFill>
                <a:latin typeface="Calibri"/>
                <a:ea typeface="Calibri"/>
                <a:cs typeface="Calibri"/>
                <a:sym typeface="Calibri"/>
              </a:rPr>
              <a:t>Feature importance</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Untuk menampilkan  visualisasi Feature imporatance bisa terlihat melalui  implementasi menggunakan algoritma Decision Tree</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Selain itu, dapat menggunakan shap value untuk melihat lebih detail per masing masing user sehingga dengan cara tersebut memungkinkan kami untuk melihat pola bebera pa user dan pengaruhnya terhadap beberapa parameter  dan menyimpulakan untuk menghasilkan business decision</a:t>
            </a:r>
            <a:endParaRPr b="0" i="0" sz="1400" u="none" cap="none" strike="noStrike">
              <a:solidFill>
                <a:srgbClr val="000000"/>
              </a:solidFill>
              <a:latin typeface="Arial"/>
              <a:ea typeface="Arial"/>
              <a:cs typeface="Arial"/>
              <a:sym typeface="Arial"/>
            </a:endParaRPr>
          </a:p>
          <a:p>
            <a:pPr indent="-228600" lvl="0" marL="381000" marR="0" rtl="0" algn="just">
              <a:lnSpc>
                <a:spcPct val="125000"/>
              </a:lnSpc>
              <a:spcBef>
                <a:spcPts val="0"/>
              </a:spcBef>
              <a:spcAft>
                <a:spcPts val="0"/>
              </a:spcAft>
              <a:buClr>
                <a:schemeClr val="dk1"/>
              </a:buClr>
              <a:buSzPts val="1200"/>
              <a:buFont typeface="Arial"/>
              <a:buAutoNum type="arabicPeriod" startAt="3"/>
            </a:pPr>
            <a:r>
              <a:rPr b="1" i="0" lang="en-US" sz="1200" u="none" cap="none" strike="noStrike">
                <a:solidFill>
                  <a:schemeClr val="dk1"/>
                </a:solidFill>
                <a:latin typeface="Calibri"/>
                <a:ea typeface="Calibri"/>
                <a:cs typeface="Calibri"/>
                <a:sym typeface="Calibri"/>
              </a:rPr>
              <a:t>Membuat beberapa scenario plan  untuk mendapatkan performa model tertinggi</a:t>
            </a:r>
            <a:endParaRPr b="1" i="0" sz="1200" u="none" cap="none" strike="noStrike">
              <a:solidFill>
                <a:schemeClr val="dk1"/>
              </a:solidFill>
              <a:latin typeface="Calibri"/>
              <a:ea typeface="Calibri"/>
              <a:cs typeface="Calibri"/>
              <a:sym typeface="Calibri"/>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telah melakukan identifikasi  beberapa algoritma model evaluation dan skenario  berkaitan dengan feature engineering  yang dilakukan pada stage 2.</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Menentukan algoritma yang dipilih dan skenario yang digunakan agar mengahasilkan performa model yang terbaik</a:t>
            </a:r>
            <a:endParaRPr b="0" i="0" sz="1200" u="none" cap="none" strike="noStrike">
              <a:solidFill>
                <a:schemeClr val="dk1"/>
              </a:solidFill>
              <a:latin typeface="Calibri"/>
              <a:ea typeface="Calibri"/>
              <a:cs typeface="Calibri"/>
              <a:sym typeface="Calibri"/>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Memastikan feature engineering yang digunakan ialah yang terbaik karena menurut mentor performa suatu model machine learning sangat ditentukan oleh feature yang digunakan pada model tersebut.</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Memastikan treatment yang digunakan pada stage sebelumnya memberikan korelasi positif terhadap  hasil terbaik dari performa machine learning khususnya untuk kolom month, dimana  menurut mentor diperlukan untuk dijadikan numerik pada kolom month tapi bukan bermakna urutan dikarenakan setiap bulan tidak ada yang terbesar dan terkecil misal bulan januari bukan lebih kecil dari bulan februari .</a:t>
            </a:r>
            <a:endParaRPr b="0" i="0" sz="1200" u="none" cap="none" strike="noStrike">
              <a:solidFill>
                <a:schemeClr val="dk1"/>
              </a:solidFill>
              <a:latin typeface="Calibri"/>
              <a:ea typeface="Calibri"/>
              <a:cs typeface="Calibri"/>
              <a:sym typeface="Calibri"/>
            </a:endParaRPr>
          </a:p>
          <a:p>
            <a:pPr indent="0" lvl="0" marL="411163" marR="0" rtl="0" algn="just">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25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p:txBody>
      </p:sp>
      <p:sp>
        <p:nvSpPr>
          <p:cNvPr id="106" name="Google Shape;106;p2"/>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3 – 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19 Maret 2022/ 20.00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grpSp>
        <p:nvGrpSpPr>
          <p:cNvPr id="111" name="Google Shape;111;p4"/>
          <p:cNvGrpSpPr/>
          <p:nvPr/>
        </p:nvGrpSpPr>
        <p:grpSpPr>
          <a:xfrm>
            <a:off x="591850" y="-328527"/>
            <a:ext cx="1386593" cy="1594062"/>
            <a:chOff x="726653" y="-517614"/>
            <a:chExt cx="2170621" cy="2495400"/>
          </a:xfrm>
        </p:grpSpPr>
        <p:sp>
          <p:nvSpPr>
            <p:cNvPr id="112" name="Google Shape;112;p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3" name="Google Shape;113;p4"/>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14" name="Google Shape;114;p4"/>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4"/>
          <p:cNvSpPr txBox="1"/>
          <p:nvPr/>
        </p:nvSpPr>
        <p:spPr>
          <a:xfrm>
            <a:off x="4096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Menggunakan nilai precision dan AUC pada model evaluation sebagai prioritas untuk memilih algoritma dan </a:t>
            </a:r>
            <a:r>
              <a:rPr b="0" i="1" lang="en-US" sz="1200" u="none" cap="none" strike="noStrike">
                <a:solidFill>
                  <a:schemeClr val="dk1"/>
                </a:solidFill>
                <a:latin typeface="Dosis"/>
                <a:ea typeface="Dosis"/>
                <a:cs typeface="Dosis"/>
                <a:sym typeface="Dosis"/>
              </a:rPr>
              <a:t>scenario plan </a:t>
            </a:r>
            <a:r>
              <a:rPr b="0" i="0" lang="en-US" sz="1200" u="none" cap="none" strike="noStrike">
                <a:solidFill>
                  <a:schemeClr val="dk1"/>
                </a:solidFill>
                <a:latin typeface="Dosis"/>
                <a:ea typeface="Dosis"/>
                <a:cs typeface="Dosis"/>
                <a:sym typeface="Dosis"/>
              </a:rPr>
              <a:t>yang sesuai</a:t>
            </a:r>
            <a:endParaRPr b="0" i="0" sz="14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Menggunakan SHAP value untuk melihat pengaruh feature terhadap targeted apakah positif atau negatif</a:t>
            </a:r>
            <a:endParaRPr b="0" i="0" sz="14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Melakukan feature selection untuk mengahasilkan performa model machine learning yang terbaik</a:t>
            </a:r>
            <a:endParaRPr b="0" i="0" sz="14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Menggunakan algoritma Random Forest dikarena dari hasil diskusi dari nilai scor</a:t>
            </a:r>
            <a:r>
              <a:rPr lang="en-US" sz="1200">
                <a:solidFill>
                  <a:schemeClr val="dk1"/>
                </a:solidFill>
                <a:latin typeface="Dosis"/>
                <a:ea typeface="Dosis"/>
                <a:cs typeface="Dosis"/>
                <a:sym typeface="Dosis"/>
              </a:rPr>
              <a:t>e tertinggi </a:t>
            </a:r>
            <a:r>
              <a:rPr b="0" i="0" lang="en-US" sz="1200" u="none" cap="none" strike="noStrike">
                <a:solidFill>
                  <a:schemeClr val="dk1"/>
                </a:solidFill>
                <a:latin typeface="Dosis"/>
                <a:ea typeface="Dosis"/>
                <a:cs typeface="Dosis"/>
                <a:sym typeface="Dosis"/>
              </a:rPr>
              <a:t> pada model evaluation</a:t>
            </a:r>
            <a:r>
              <a:rPr lang="en-US" sz="1200">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 </a:t>
            </a:r>
            <a:r>
              <a:rPr lang="en-US" sz="1200">
                <a:solidFill>
                  <a:schemeClr val="dk1"/>
                </a:solidFill>
                <a:latin typeface="Dosis"/>
                <a:ea typeface="Dosis"/>
                <a:cs typeface="Dosis"/>
                <a:sym typeface="Dosis"/>
              </a:rPr>
              <a:t>didapatkan</a:t>
            </a:r>
            <a:r>
              <a:rPr b="0" i="0" lang="en-US" sz="1200" u="none" cap="none" strike="noStrike">
                <a:solidFill>
                  <a:schemeClr val="dk1"/>
                </a:solidFill>
                <a:latin typeface="Dosis"/>
                <a:ea typeface="Dosis"/>
                <a:cs typeface="Dosis"/>
                <a:sym typeface="Dosis"/>
              </a:rPr>
              <a:t> saat menggunakan algoritma Random Forest.</a:t>
            </a:r>
            <a:endParaRPr b="0" i="0" sz="14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Dosis"/>
              <a:ea typeface="Dosis"/>
              <a:cs typeface="Dosis"/>
              <a:sym typeface="Dosis"/>
            </a:endParaRPr>
          </a:p>
          <a:p>
            <a:pPr indent="-228600" lvl="0" marL="4572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Calibri"/>
              <a:ea typeface="Calibri"/>
              <a:cs typeface="Calibri"/>
              <a:sym typeface="Calibri"/>
            </a:endParaRPr>
          </a:p>
        </p:txBody>
      </p:sp>
      <p:sp>
        <p:nvSpPr>
          <p:cNvPr id="116" name="Google Shape;116;p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3 – 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19 Maret 2022/ 20.00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Zahra Hanifah</dc:creator>
</cp:coreProperties>
</file>