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259" r:id="rId4"/>
    <p:sldId id="263" r:id="rId5"/>
    <p:sldId id="270" r:id="rId6"/>
    <p:sldId id="271" r:id="rId7"/>
    <p:sldId id="266" r:id="rId8"/>
    <p:sldId id="268" r:id="rId9"/>
    <p:sldId id="272" r:id="rId10"/>
    <p:sldId id="275" r:id="rId11"/>
    <p:sldId id="273" r:id="rId12"/>
    <p:sldId id="276" r:id="rId13"/>
    <p:sldId id="274" r:id="rId14"/>
    <p:sldId id="267" r:id="rId15"/>
    <p:sldId id="269" r:id="rId16"/>
    <p:sldId id="264" r:id="rId17"/>
    <p:sldId id="265" r:id="rId18"/>
    <p:sldId id="260" r:id="rId19"/>
    <p:sldId id="261" r:id="rId20"/>
    <p:sldId id="26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3"/>
    <p:restoredTop sz="96327"/>
  </p:normalViewPr>
  <p:slideViewPr>
    <p:cSldViewPr snapToGrid="0">
      <p:cViewPr>
        <p:scale>
          <a:sx n="110" d="100"/>
          <a:sy n="110" d="100"/>
        </p:scale>
        <p:origin x="320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0F91-FC9D-5D46-BEDF-898849752372}" type="datetimeFigureOut">
              <a:rPr lang="en-US" smtClean="0"/>
              <a:t>3/12/23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F8ACE-8AB6-C746-898D-0B2E8626E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62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a070ae2fe0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a070ae2fe0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a070ae2fe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a070ae2fe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CS 613 Machine learning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7BDC0-7A08-53B5-BF2F-265F18FE5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B0BDFE-DA38-CCAA-9C1A-F2ED72557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44A7F-90BC-B6E8-740C-8E5549668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7172D-DB1E-D04C-9589-ED40151D4C9A}" type="datetimeFigureOut">
              <a:rPr lang="en-US" smtClean="0"/>
              <a:t>3/12/23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75922-5A4B-BEA3-80DA-C6EEA5EDA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AFD35-B3FA-A21B-F621-3C6B2E2A2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90A9-E624-E241-A1AB-1835DEB332C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oogle Shape;9;p1">
            <a:extLst>
              <a:ext uri="{FF2B5EF4-FFF2-40B4-BE49-F238E27FC236}">
                <a16:creationId xmlns:a16="http://schemas.microsoft.com/office/drawing/2014/main" id="{11992E1F-6DD1-E5EE-4562-22A93C74933F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982200" y="5471487"/>
            <a:ext cx="1969326" cy="6711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2345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E234F-E5CC-7EA8-E9E2-DF68553DD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2CB486-D27F-0042-3E3C-8E2DF893F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8C574-97D0-A907-31F2-631677947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7172D-DB1E-D04C-9589-ED40151D4C9A}" type="datetimeFigureOut">
              <a:rPr lang="en-US" smtClean="0"/>
              <a:t>3/12/23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3B647-E02F-6514-3E33-3105C83FE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F4113-226F-2DA7-2573-F3E84D583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90A9-E624-E241-A1AB-1835DEB332C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oogle Shape;9;p1">
            <a:extLst>
              <a:ext uri="{FF2B5EF4-FFF2-40B4-BE49-F238E27FC236}">
                <a16:creationId xmlns:a16="http://schemas.microsoft.com/office/drawing/2014/main" id="{D5F7329F-7B57-9061-3724-749A45284065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982200" y="5471487"/>
            <a:ext cx="1969326" cy="6711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671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1BDEFA-4585-43DA-DDB2-5B1090B37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CA85A9-9135-95E2-7FBC-27574324C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8EBDA-80FB-3506-1872-A55427510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7172D-DB1E-D04C-9589-ED40151D4C9A}" type="datetimeFigureOut">
              <a:rPr lang="en-US" smtClean="0"/>
              <a:t>3/12/23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C8287-59D5-BB4C-234B-5D75BD966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A2167-61E6-870C-01F6-FB8E92036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90A9-E624-E241-A1AB-1835DEB33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3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bg>
      <p:bgPr>
        <a:solidFill>
          <a:srgbClr val="FFFFFF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52A4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" name="Google Shape;54;p13"/>
          <p:cNvSpPr/>
          <p:nvPr/>
        </p:nvSpPr>
        <p:spPr>
          <a:xfrm>
            <a:off x="641000" y="644167"/>
            <a:ext cx="1002800" cy="1002800"/>
          </a:xfrm>
          <a:prstGeom prst="rect">
            <a:avLst/>
          </a:prstGeom>
          <a:solidFill>
            <a:srgbClr val="F5005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" name="Google Shape;55;p13"/>
          <p:cNvSpPr/>
          <p:nvPr/>
        </p:nvSpPr>
        <p:spPr>
          <a:xfrm>
            <a:off x="1120156" y="1118235"/>
            <a:ext cx="1002800" cy="1002800"/>
          </a:xfrm>
          <a:prstGeom prst="rect">
            <a:avLst/>
          </a:prstGeom>
          <a:solidFill>
            <a:srgbClr val="FFFFFF">
              <a:alpha val="70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2717800" y="863600"/>
            <a:ext cx="7993200" cy="403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 b="1"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 b="1">
                <a:solidFill>
                  <a:srgbClr val="FFFFF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 b="1">
                <a:solidFill>
                  <a:srgbClr val="FFFFF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 b="1">
                <a:solidFill>
                  <a:srgbClr val="FFFFF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 b="1">
                <a:solidFill>
                  <a:srgbClr val="FFFFF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 b="1">
                <a:solidFill>
                  <a:srgbClr val="FFFFF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 b="1">
                <a:solidFill>
                  <a:srgbClr val="FFFFF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 b="1">
                <a:solidFill>
                  <a:srgbClr val="FFFFF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2717800" y="5366200"/>
            <a:ext cx="7595600" cy="73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>
                <a:solidFill>
                  <a:srgbClr val="FFFFF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>
                <a:solidFill>
                  <a:srgbClr val="FFFFF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>
                <a:solidFill>
                  <a:srgbClr val="FFFFF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>
                <a:solidFill>
                  <a:srgbClr val="FFFFF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>
                <a:solidFill>
                  <a:srgbClr val="FFFFF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>
                <a:solidFill>
                  <a:srgbClr val="FFFFF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>
                <a:solidFill>
                  <a:srgbClr val="FFFFF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90820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2" name="Google Shape;9;p1">
            <a:extLst>
              <a:ext uri="{FF2B5EF4-FFF2-40B4-BE49-F238E27FC236}">
                <a16:creationId xmlns:a16="http://schemas.microsoft.com/office/drawing/2014/main" id="{A3C5369F-938A-9AD2-C350-728BDB36D599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982200" y="5471487"/>
            <a:ext cx="1969326" cy="6711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2088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507E6-1B41-F0B3-E038-F04E50908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84604-02CA-F4D9-9D31-95C1D0B2D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5BE87-060F-BDEE-26B4-58242F9FB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7172D-DB1E-D04C-9589-ED40151D4C9A}" type="datetimeFigureOut">
              <a:rPr lang="en-US" smtClean="0"/>
              <a:t>3/12/23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E7EF2-B881-2E25-A34C-FDC992D57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BF01C-ACD5-61EB-687D-4717C4894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90A9-E624-E241-A1AB-1835DEB332C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oogle Shape;9;p1">
            <a:extLst>
              <a:ext uri="{FF2B5EF4-FFF2-40B4-BE49-F238E27FC236}">
                <a16:creationId xmlns:a16="http://schemas.microsoft.com/office/drawing/2014/main" id="{254EDB72-D622-EE44-F221-E3784F8DBFFF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982200" y="5471487"/>
            <a:ext cx="1969326" cy="6711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0848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29523-006C-491A-3CD6-6D7FA0475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C9D2AD-6771-16AE-3B86-A2C047D1D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0645A-A406-65A2-3685-67AE6A674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7172D-DB1E-D04C-9589-ED40151D4C9A}" type="datetimeFigureOut">
              <a:rPr lang="en-US" smtClean="0"/>
              <a:t>3/12/23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B1064-A260-88CE-FBDC-DE960E973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A2A38-DD9A-4D70-036A-4EB992B5E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90A9-E624-E241-A1AB-1835DEB332C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oogle Shape;9;p1">
            <a:extLst>
              <a:ext uri="{FF2B5EF4-FFF2-40B4-BE49-F238E27FC236}">
                <a16:creationId xmlns:a16="http://schemas.microsoft.com/office/drawing/2014/main" id="{1A11B5A2-BA96-49B5-AD61-03237901D1A0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982200" y="5471487"/>
            <a:ext cx="1969326" cy="6711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514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06F79-A4A5-FFB1-96EB-877973611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AA6E6-4C3B-1EE3-B3BF-892FB25752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D00FAB-0460-C867-2F09-A46F20D5D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2B203-580D-004F-5D76-5394DD113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7172D-DB1E-D04C-9589-ED40151D4C9A}" type="datetimeFigureOut">
              <a:rPr lang="en-US" smtClean="0"/>
              <a:t>3/12/23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8F9FA1-C326-CDCF-5D89-9197381E8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DE1E26-4C01-693E-4CBC-2D03A1C02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90A9-E624-E241-A1AB-1835DEB332C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oogle Shape;9;p1">
            <a:extLst>
              <a:ext uri="{FF2B5EF4-FFF2-40B4-BE49-F238E27FC236}">
                <a16:creationId xmlns:a16="http://schemas.microsoft.com/office/drawing/2014/main" id="{269CFA2A-F3D3-774F-D789-260BC89559E6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982200" y="5471487"/>
            <a:ext cx="1969326" cy="6711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0111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E37EC-716F-ECDB-F593-301027CE1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97FD0-5C37-8D14-5BF8-6809F9B31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66BB9-7209-2049-F983-33A372D96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947D66-EE3F-9C50-546E-B6391B3A77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FE7593-57E9-8B61-35F0-3FF149B18A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84FCE1-7BEE-457D-FB88-285A1E303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7172D-DB1E-D04C-9589-ED40151D4C9A}" type="datetimeFigureOut">
              <a:rPr lang="en-US" smtClean="0"/>
              <a:t>3/12/23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1DF2C8-5A8E-03E3-4DCE-29C35D7B7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0CB79B-738D-C186-8A93-8B8D3E5E9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90A9-E624-E241-A1AB-1835DEB332C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Google Shape;9;p1">
            <a:extLst>
              <a:ext uri="{FF2B5EF4-FFF2-40B4-BE49-F238E27FC236}">
                <a16:creationId xmlns:a16="http://schemas.microsoft.com/office/drawing/2014/main" id="{6AFD5C4F-697A-2330-E310-B6B89B361A72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982200" y="5471487"/>
            <a:ext cx="1969326" cy="6711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5619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00B8A-C29F-7745-4B7B-AFBF94F01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583E47-33CB-D4F7-FD32-339D657AD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7172D-DB1E-D04C-9589-ED40151D4C9A}" type="datetimeFigureOut">
              <a:rPr lang="en-US" smtClean="0"/>
              <a:t>3/12/23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75B4E-68A0-E9F5-EF78-B6ADE4243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6C11C-0A97-35A9-253F-9847C6289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90A9-E624-E241-A1AB-1835DEB332CA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Google Shape;9;p1">
            <a:extLst>
              <a:ext uri="{FF2B5EF4-FFF2-40B4-BE49-F238E27FC236}">
                <a16:creationId xmlns:a16="http://schemas.microsoft.com/office/drawing/2014/main" id="{524CD8F8-9BA2-41EC-9180-805A56CB1F7B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982200" y="5471487"/>
            <a:ext cx="1969326" cy="6711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1628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762008-6B00-75B6-8D5C-D1F389587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7172D-DB1E-D04C-9589-ED40151D4C9A}" type="datetimeFigureOut">
              <a:rPr lang="en-US" smtClean="0"/>
              <a:t>3/12/23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1515B7-64C9-E2CB-FD05-43D69629C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78C312-7C50-2ED3-B9F0-4DDA8EF52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90A9-E624-E241-A1AB-1835DEB332CA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Google Shape;9;p1">
            <a:extLst>
              <a:ext uri="{FF2B5EF4-FFF2-40B4-BE49-F238E27FC236}">
                <a16:creationId xmlns:a16="http://schemas.microsoft.com/office/drawing/2014/main" id="{8C5A4D44-E605-035B-B355-B1DF499CB23B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982200" y="5471487"/>
            <a:ext cx="1969326" cy="6711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9018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BF990-7D6F-95F4-BBA9-F70C5B154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97544-A707-B8A8-E5D8-5985480D4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D9CE64-728B-5163-4921-B5C654849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F5528-AECB-F34C-D9B4-B521426FC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7172D-DB1E-D04C-9589-ED40151D4C9A}" type="datetimeFigureOut">
              <a:rPr lang="en-US" smtClean="0"/>
              <a:t>3/12/23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6BD3EC-0B0A-7A39-4026-95A10A72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239B5-D76F-0E6C-92BE-01972C88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90A9-E624-E241-A1AB-1835DEB332C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oogle Shape;9;p1">
            <a:extLst>
              <a:ext uri="{FF2B5EF4-FFF2-40B4-BE49-F238E27FC236}">
                <a16:creationId xmlns:a16="http://schemas.microsoft.com/office/drawing/2014/main" id="{24E50919-6E4D-32A8-C4D8-2BCE2ABB747B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982200" y="5471487"/>
            <a:ext cx="1969326" cy="6711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3583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1B232-DF58-BC5C-4987-AA92FC1D7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241345-79E4-1E25-6022-2A43011CDE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7D599C-28DD-9C14-32FC-CDD472EF82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3687EB-1159-7EF2-5001-4C0D077C3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7172D-DB1E-D04C-9589-ED40151D4C9A}" type="datetimeFigureOut">
              <a:rPr lang="en-US" smtClean="0"/>
              <a:t>3/12/23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841FD8-FA3A-197D-F0A9-51F3EF51B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FCB72-F7E0-03C2-0DE7-DA8C48984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90A9-E624-E241-A1AB-1835DEB332C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oogle Shape;9;p1">
            <a:extLst>
              <a:ext uri="{FF2B5EF4-FFF2-40B4-BE49-F238E27FC236}">
                <a16:creationId xmlns:a16="http://schemas.microsoft.com/office/drawing/2014/main" id="{859F457D-1A75-06ED-F250-0EF321D0F2D8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982200" y="5471487"/>
            <a:ext cx="1969326" cy="6711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9534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5F39A5-7507-227A-CA39-65664B3AA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A60001-962E-B428-33F6-DB2067586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18712-FF0F-67E8-15EE-7F606B5662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7172D-DB1E-D04C-9589-ED40151D4C9A}" type="datetimeFigureOut">
              <a:rPr lang="en-US" smtClean="0"/>
              <a:t>3/12/23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2C7E9-3F14-A545-6DE1-0FAC2C6913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5FC61-2D83-9047-D4CC-D935DC04D8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990A9-E624-E241-A1AB-1835DEB332C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oogle Shape;9;p1">
            <a:extLst>
              <a:ext uri="{FF2B5EF4-FFF2-40B4-BE49-F238E27FC236}">
                <a16:creationId xmlns:a16="http://schemas.microsoft.com/office/drawing/2014/main" id="{F72EE344-70A9-91F1-D00C-AD6610A00F56}"/>
              </a:ext>
            </a:extLst>
          </p:cNvPr>
          <p:cNvPicPr preferRelativeResize="0"/>
          <p:nvPr userDrawn="1"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9982200" y="5471487"/>
            <a:ext cx="1969326" cy="6711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2143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rna63@drexel.ed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drive.google.com/file/d/1ZbiorKyljAHUBdrhb30VFd-tBfcm72Nw/view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70400" y="4716833"/>
            <a:ext cx="12051200" cy="20984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4" name="Google Shape;64;p14"/>
          <p:cNvSpPr txBox="1">
            <a:spLocks noGrp="1"/>
          </p:cNvSpPr>
          <p:nvPr>
            <p:ph type="ctrTitle"/>
          </p:nvPr>
        </p:nvSpPr>
        <p:spPr>
          <a:xfrm>
            <a:off x="2717800" y="863600"/>
            <a:ext cx="7993200" cy="403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buSzPts val="990"/>
            </a:pPr>
            <a:r>
              <a:rPr lang="en" sz="6133" dirty="0"/>
              <a:t>Used Car Pricing</a:t>
            </a:r>
            <a:endParaRPr sz="6133" dirty="0"/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2717800" y="3058684"/>
            <a:ext cx="7595600" cy="73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70000" lnSpcReduction="20000"/>
          </a:bodyPr>
          <a:lstStyle/>
          <a:p>
            <a:pPr marL="0" indent="0"/>
            <a:r>
              <a:rPr lang="en" dirty="0">
                <a:latin typeface="Merriweather"/>
                <a:ea typeface="Merriweather"/>
                <a:cs typeface="Merriweather"/>
                <a:sym typeface="Merriweather"/>
              </a:rPr>
              <a:t>Drexel DSCI 521: Final Project - Richard Anton - Winter 2022/2023</a:t>
            </a:r>
            <a:endParaRPr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101" y="5010601"/>
            <a:ext cx="4432999" cy="1510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2098D-9113-1E22-512B-982EC5848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Numeric Features - Box Plots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A9BAA4-F3B9-1477-9824-CC4271CDE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00" y="2028296"/>
            <a:ext cx="5595230" cy="30599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85012D-E23B-5CB6-EB61-8B3DEFB19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339" y="2028296"/>
            <a:ext cx="5270465" cy="30599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379160-4FE8-223B-BD1D-1D8785ABB1BA}"/>
              </a:ext>
            </a:extLst>
          </p:cNvPr>
          <p:cNvSpPr txBox="1"/>
          <p:nvPr/>
        </p:nvSpPr>
        <p:spPr>
          <a:xfrm>
            <a:off x="1957362" y="1507965"/>
            <a:ext cx="2511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Unnormalized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057A6E-F702-199B-967F-843FA783CEBD}"/>
              </a:ext>
            </a:extLst>
          </p:cNvPr>
          <p:cNvSpPr txBox="1"/>
          <p:nvPr/>
        </p:nvSpPr>
        <p:spPr>
          <a:xfrm>
            <a:off x="7734718" y="1507965"/>
            <a:ext cx="2511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Normalized</a:t>
            </a:r>
          </a:p>
        </p:txBody>
      </p:sp>
    </p:spTree>
    <p:extLst>
      <p:ext uri="{BB962C8B-B14F-4D97-AF65-F5344CB8AC3E}">
        <p14:creationId xmlns:p14="http://schemas.microsoft.com/office/powerpoint/2010/main" val="2564647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E991D-6467-C415-33BC-C0A2A7047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Categorical Features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51E8EB-049A-B386-5CE8-C62E24231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145893"/>
            <a:ext cx="9917093" cy="503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411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DF899-F2F3-763D-CB80-3F7980E38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Categorical Features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16246C-6080-09E5-00BA-B7D0F5241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00" y="1249489"/>
            <a:ext cx="7316289" cy="412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822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6689A-01B6-8262-D8A2-F13FC4E30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8583C-FF1F-1B5C-02A6-6C6C36AEE1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29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C9130-D9D6-EEE9-B016-FF9A0E94EE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cleaning, outliers</a:t>
            </a:r>
          </a:p>
          <a:p>
            <a:r>
              <a:rPr lang="en-US" dirty="0"/>
              <a:t>TODO: imputation</a:t>
            </a:r>
          </a:p>
          <a:p>
            <a:r>
              <a:rPr lang="en-US" dirty="0"/>
              <a:t>TODO: what else?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4808E9E-6E7E-FA75-309E-B878537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010" y="1165778"/>
            <a:ext cx="6870390" cy="3660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9EC96EC-F9ED-AF9F-262B-FC9990F39AF7}"/>
              </a:ext>
            </a:extLst>
          </p:cNvPr>
          <p:cNvSpPr txBox="1">
            <a:spLocks/>
          </p:cNvSpPr>
          <p:nvPr/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7500" lnSpcReduction="100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dirty="0"/>
              <a:t>Data Preparation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346D0A3-7F37-8128-DFA4-B58736BCD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27990"/>
            <a:ext cx="4951568" cy="259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7694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78324-782C-DA70-60DA-7500BFD7E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Regression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E9E0A-63C8-A068-D9E9-42BE104B4D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9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C52C0-01B3-F221-D5FC-9C4EDC0CD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F2BFA-4478-3D74-D6BD-B3A6120056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EDA notebook for cleaning data kept crashing due to dataset size.</a:t>
            </a:r>
          </a:p>
          <a:p>
            <a:pPr lvl="1"/>
            <a:r>
              <a:rPr lang="en-US" dirty="0"/>
              <a:t>Visualizations made it crash, actually data cleaning pretty fast.</a:t>
            </a:r>
          </a:p>
          <a:p>
            <a:pPr lvl="1"/>
            <a:r>
              <a:rPr lang="en-US" dirty="0"/>
              <a:t>Had to disable pair plots for the full dataset.</a:t>
            </a:r>
          </a:p>
          <a:p>
            <a:r>
              <a:rPr lang="en-US" dirty="0"/>
              <a:t>Sparse categorical features</a:t>
            </a:r>
          </a:p>
          <a:p>
            <a:pPr lvl="1"/>
            <a:r>
              <a:rPr lang="en-US" dirty="0"/>
              <a:t>i.e. model</a:t>
            </a:r>
          </a:p>
          <a:p>
            <a:pPr lvl="1"/>
            <a:r>
              <a:rPr lang="en-US" dirty="0"/>
              <a:t>One hot encoding with decision trees has some drawbacks</a:t>
            </a:r>
          </a:p>
          <a:p>
            <a:pPr lvl="1"/>
            <a:r>
              <a:rPr lang="en-US" dirty="0"/>
              <a:t>Had to use leave one out encoding for getting feature importance for </a:t>
            </a:r>
            <a:r>
              <a:rPr lang="en-US" dirty="0" err="1"/>
              <a:t>XGBoost</a:t>
            </a:r>
            <a:r>
              <a:rPr lang="en-US" dirty="0"/>
              <a:t> so could map back to original columns, but LOO had worse </a:t>
            </a:r>
            <a:r>
              <a:rPr lang="en-US"/>
              <a:t>regression performance.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066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33D96-A37D-63AA-BFE9-8DC27819D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914A15-C88E-CDA4-05EE-1E2C42EC7E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831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C7FCA-308D-A31D-9598-DA5221AAF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FD658-CDD5-73DA-A1C2-FE8D03D723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54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A476F-72B7-4C4E-0D29-8A9CD9976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Future Work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E40F55-89A9-A94B-B94B-0B84ECD304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31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dirty="0"/>
              <a:t>Group 8 - Team</a:t>
            </a:r>
            <a:endParaRPr dirty="0"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3578000" cy="278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 dirty="0"/>
              <a:t>Richard Anton </a:t>
            </a:r>
            <a:endParaRPr dirty="0"/>
          </a:p>
          <a:p>
            <a:pPr>
              <a:spcBef>
                <a:spcPts val="1600"/>
              </a:spcBef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rna63@drexel.edu</a:t>
            </a:r>
            <a:endParaRPr dirty="0"/>
          </a:p>
          <a:p>
            <a:r>
              <a:rPr lang="en-US" dirty="0"/>
              <a:t>MSCS student</a:t>
            </a:r>
          </a:p>
          <a:p>
            <a:r>
              <a:rPr lang="en-US" dirty="0"/>
              <a:t>(will complete at end of Spring ’23)</a:t>
            </a:r>
            <a:endParaRPr dirty="0"/>
          </a:p>
          <a:p>
            <a:pPr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73" name="Google Shape;73;p15" title="slide2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" y="6498234"/>
            <a:ext cx="359767" cy="359767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4411689" y="593367"/>
            <a:ext cx="7211200" cy="5047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Full time software developer, part time student. 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Proficient in Python and a number of other programming languages.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In Seattle area, work and time-zone makes group project collaboration challenging.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Completed ML, AI, deep learning, and computer vision courses at Drexel.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Minimal prior experience with exploratory data analysis and data cleaning or preparation.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Not much experience with tools and libraries like Pandas and Scikit-learn; prior courses usually required implementing algorithms “from scratch”, i.e. just using NumPy.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7D9057-8FBE-CA0E-8CEF-4FD47F58C4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600" y="3906132"/>
            <a:ext cx="1768876" cy="2358501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2E74F-EEE1-5CFE-F021-24D72376F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3A4CE-67D6-5B5C-2D74-1D93A0B935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105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CFA32-0119-E516-D6F1-78CCC1931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864E5-FFDC-ADFD-43FF-2B170516EB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number of the prior projects that I have worked on have been focused on classification, for example of images or sentiment analysis of textual data.</a:t>
            </a:r>
          </a:p>
          <a:p>
            <a:r>
              <a:rPr lang="en-US" dirty="0"/>
              <a:t>Since much of my experience with handling data sets for machine learning problems has been through graduate CS courses, I have implemented them typically without a dependency on anything but NumPy and matplotlib for visualizing results, which means I have limited experience with existing common tools like scikit-learn. </a:t>
            </a:r>
          </a:p>
          <a:p>
            <a:r>
              <a:rPr lang="en-US" dirty="0"/>
              <a:t>I am competent at using </a:t>
            </a:r>
            <a:r>
              <a:rPr lang="en-US" dirty="0" err="1"/>
              <a:t>LaTex</a:t>
            </a:r>
            <a:r>
              <a:rPr lang="en-US" dirty="0"/>
              <a:t>, but not an advanced user.</a:t>
            </a:r>
          </a:p>
          <a:p>
            <a:r>
              <a:rPr lang="en-US" dirty="0"/>
              <a:t>I have significant experience with NumPy and some experience using Pandas. I also have experience with matplotlib for visualizing aspects of data, but less with Seaborn.</a:t>
            </a:r>
          </a:p>
          <a:p>
            <a:r>
              <a:rPr lang="en-US" dirty="0"/>
              <a:t>The areas and skills I would like to grow through this project are:</a:t>
            </a:r>
          </a:p>
          <a:p>
            <a:pPr>
              <a:buFont typeface="+mj-lt"/>
              <a:buAutoNum type="arabicPeriod"/>
            </a:pPr>
            <a:r>
              <a:rPr lang="en-US" dirty="0"/>
              <a:t>More hands-on experience with scikit-learn and Pandas libraries.</a:t>
            </a:r>
          </a:p>
          <a:p>
            <a:pPr>
              <a:buFont typeface="+mj-lt"/>
              <a:buAutoNum type="arabicPeriod"/>
            </a:pPr>
            <a:r>
              <a:rPr lang="en-US" dirty="0"/>
              <a:t>More practice with visualization tools, such as matplotlib and Seaborn.</a:t>
            </a:r>
          </a:p>
          <a:p>
            <a:pPr>
              <a:buFont typeface="+mj-lt"/>
              <a:buAutoNum type="arabicPeriod"/>
            </a:pPr>
            <a:r>
              <a:rPr lang="en-US" dirty="0"/>
              <a:t>More practical experience with investigating a dataset, i.e. what data cleaning is needed and what relationships can be discovered in the data.</a:t>
            </a:r>
          </a:p>
          <a:p>
            <a:pPr>
              <a:buFont typeface="+mj-lt"/>
              <a:buAutoNum type="arabicPeriod"/>
            </a:pPr>
            <a:r>
              <a:rPr lang="en-US" dirty="0"/>
              <a:t>Experience with a practical machine learning regression problem.</a:t>
            </a:r>
          </a:p>
          <a:p>
            <a:pPr>
              <a:buFont typeface="+mj-lt"/>
              <a:buAutoNum type="arabicPeriod"/>
            </a:pPr>
            <a:r>
              <a:rPr lang="en-US" dirty="0"/>
              <a:t>Feature selection techniques to make machine learning problems more effective.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249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C2DB1-AC92-5E21-1B33-2489A7B1F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33A8DB-A954-FA4E-366B-261BE4C9C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661" y="593367"/>
            <a:ext cx="9206810" cy="472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2AF17-7DED-06AD-401E-F3D8604A17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</a:t>
            </a:r>
          </a:p>
          <a:p>
            <a:r>
              <a:rPr lang="en-US" dirty="0"/>
              <a:t>Replace</a:t>
            </a:r>
          </a:p>
          <a:p>
            <a:r>
              <a:rPr lang="en-US" dirty="0"/>
              <a:t>With </a:t>
            </a:r>
          </a:p>
          <a:p>
            <a:r>
              <a:rPr lang="en-US" dirty="0"/>
              <a:t>Txt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399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A41021-5EEC-80AC-B2AD-1D756A82F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000" y="331438"/>
            <a:ext cx="7772400" cy="50370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D90AC0-AE71-5AB6-6349-50CA0B99A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Dictionary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75AF3-F0A6-6904-6EC4-0CF380764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3427195" cy="4555200"/>
          </a:xfrm>
        </p:spPr>
        <p:txBody>
          <a:bodyPr/>
          <a:lstStyle/>
          <a:p>
            <a:pPr marL="152396" indent="0">
              <a:buNone/>
            </a:pPr>
            <a:r>
              <a:rPr lang="en-US" dirty="0"/>
              <a:t>Columns we used from the Craigslist dataset.</a:t>
            </a:r>
          </a:p>
        </p:txBody>
      </p:sp>
    </p:spTree>
    <p:extLst>
      <p:ext uri="{BB962C8B-B14F-4D97-AF65-F5344CB8AC3E}">
        <p14:creationId xmlns:p14="http://schemas.microsoft.com/office/powerpoint/2010/main" val="3919299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59CFC-0A79-CC43-A491-7435CAED5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Unused Columns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F76A0-7A33-86B2-F5AF-09AA5D3D45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52396" indent="0">
              <a:buNone/>
            </a:pPr>
            <a:r>
              <a:rPr lang="en-US" dirty="0"/>
              <a:t>These columns we dropped after EDA before cleaning the data set.</a:t>
            </a:r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en-US" dirty="0"/>
              <a:t>     </a:t>
            </a:r>
          </a:p>
          <a:p>
            <a:pPr marL="152396" indent="0">
              <a:buNone/>
            </a:pPr>
            <a:endParaRPr lang="en-US" dirty="0"/>
          </a:p>
          <a:p>
            <a:r>
              <a:rPr lang="en-US" dirty="0"/>
              <a:t>id, </a:t>
            </a:r>
            <a:r>
              <a:rPr lang="en-US" dirty="0" err="1"/>
              <a:t>url</a:t>
            </a:r>
            <a:r>
              <a:rPr lang="en-US" dirty="0"/>
              <a:t>, VIN, </a:t>
            </a:r>
            <a:r>
              <a:rPr lang="en-US" dirty="0" err="1"/>
              <a:t>image_url</a:t>
            </a:r>
            <a:r>
              <a:rPr lang="en-US" dirty="0"/>
              <a:t> - unique to each listing</a:t>
            </a:r>
          </a:p>
          <a:p>
            <a:r>
              <a:rPr lang="en-US" dirty="0" err="1"/>
              <a:t>posting_date</a:t>
            </a:r>
            <a:r>
              <a:rPr lang="en-US" dirty="0"/>
              <a:t> – only have data from limited period of time so not useful to determine seasonality</a:t>
            </a:r>
          </a:p>
          <a:p>
            <a:r>
              <a:rPr lang="en-US" dirty="0"/>
              <a:t>region, </a:t>
            </a:r>
            <a:r>
              <a:rPr lang="en-US" dirty="0" err="1"/>
              <a:t>region_url</a:t>
            </a:r>
            <a:r>
              <a:rPr lang="en-US" dirty="0"/>
              <a:t>, county, </a:t>
            </a:r>
            <a:r>
              <a:rPr lang="en-US" dirty="0" err="1"/>
              <a:t>lat</a:t>
            </a:r>
            <a:r>
              <a:rPr lang="en-US" dirty="0"/>
              <a:t>, and long - using state as a single column for the effect of the vehicle location on price.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667F88-2328-F7A3-C37A-CBF991AC7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344" y="2276784"/>
            <a:ext cx="7772400" cy="40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139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43C6E-0E20-7EA9-69B7-0CF79F557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Samples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A5CEB0-A463-9ADC-BEED-3D3DFDCC5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66" y="1875300"/>
            <a:ext cx="10713667" cy="28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379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CD783-18E7-D28A-FF2A-FB0654670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EDA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2843F-0B2D-3CD5-BCE2-EAE104FED8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should be more than one slide</a:t>
            </a:r>
          </a:p>
        </p:txBody>
      </p:sp>
    </p:spTree>
    <p:extLst>
      <p:ext uri="{BB962C8B-B14F-4D97-AF65-F5344CB8AC3E}">
        <p14:creationId xmlns:p14="http://schemas.microsoft.com/office/powerpoint/2010/main" val="2801975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3F0F3-1C8B-09F1-60C1-ED4A763FA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Numeric Features - Histogram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CCF90B-CBA7-3C6E-FC4C-6982532AE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296437"/>
            <a:ext cx="7772400" cy="42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705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563</Words>
  <Application>Microsoft Macintosh PowerPoint</Application>
  <PresentationFormat>Widescreen</PresentationFormat>
  <Paragraphs>71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Merriweather</vt:lpstr>
      <vt:lpstr>Office Theme</vt:lpstr>
      <vt:lpstr>Used Car Pricing</vt:lpstr>
      <vt:lpstr>Group 8 - Team</vt:lpstr>
      <vt:lpstr>Project Overview</vt:lpstr>
      <vt:lpstr>Dataset</vt:lpstr>
      <vt:lpstr>Data Dictionary</vt:lpstr>
      <vt:lpstr>Unused Columns</vt:lpstr>
      <vt:lpstr>Data Samples</vt:lpstr>
      <vt:lpstr>EDA 1</vt:lpstr>
      <vt:lpstr>Numeric Features - Histogram</vt:lpstr>
      <vt:lpstr>Numeric Features - Box Plots</vt:lpstr>
      <vt:lpstr>Categorical Features</vt:lpstr>
      <vt:lpstr>Categorical Features</vt:lpstr>
      <vt:lpstr>PowerPoint Presentation</vt:lpstr>
      <vt:lpstr>PowerPoint Presentation</vt:lpstr>
      <vt:lpstr>Regression Models</vt:lpstr>
      <vt:lpstr>Challenges</vt:lpstr>
      <vt:lpstr>Results</vt:lpstr>
      <vt:lpstr>Summary</vt:lpstr>
      <vt:lpstr>Future Work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Used Car Pricing</dc:title>
  <dc:creator>Richard Anton</dc:creator>
  <cp:lastModifiedBy>Richard Anton</cp:lastModifiedBy>
  <cp:revision>34</cp:revision>
  <dcterms:created xsi:type="dcterms:W3CDTF">2023-03-12T16:13:10Z</dcterms:created>
  <dcterms:modified xsi:type="dcterms:W3CDTF">2023-03-12T19:01:45Z</dcterms:modified>
</cp:coreProperties>
</file>