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58" r:id="rId3"/>
    <p:sldId id="284" r:id="rId4"/>
    <p:sldId id="259" r:id="rId5"/>
    <p:sldId id="263" r:id="rId6"/>
    <p:sldId id="270" r:id="rId7"/>
    <p:sldId id="271" r:id="rId8"/>
    <p:sldId id="266" r:id="rId9"/>
    <p:sldId id="268" r:id="rId10"/>
    <p:sldId id="272" r:id="rId11"/>
    <p:sldId id="275" r:id="rId12"/>
    <p:sldId id="273" r:id="rId13"/>
    <p:sldId id="276" r:id="rId14"/>
    <p:sldId id="279" r:id="rId15"/>
    <p:sldId id="280" r:id="rId16"/>
    <p:sldId id="281" r:id="rId17"/>
    <p:sldId id="267" r:id="rId18"/>
    <p:sldId id="282" r:id="rId19"/>
    <p:sldId id="283" r:id="rId20"/>
    <p:sldId id="269" r:id="rId21"/>
    <p:sldId id="264" r:id="rId22"/>
    <p:sldId id="265" r:id="rId23"/>
    <p:sldId id="277" r:id="rId24"/>
    <p:sldId id="285" r:id="rId25"/>
    <p:sldId id="278" r:id="rId26"/>
    <p:sldId id="286" r:id="rId27"/>
    <p:sldId id="287" r:id="rId28"/>
    <p:sldId id="260" r:id="rId29"/>
    <p:sldId id="261"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85"/>
    <p:restoredTop sz="74270"/>
  </p:normalViewPr>
  <p:slideViewPr>
    <p:cSldViewPr snapToGrid="0">
      <p:cViewPr varScale="1">
        <p:scale>
          <a:sx n="89" d="100"/>
          <a:sy n="89" d="100"/>
        </p:scale>
        <p:origin x="184" y="720"/>
      </p:cViewPr>
      <p:guideLst/>
    </p:cSldViewPr>
  </p:slideViewPr>
  <p:notesTextViewPr>
    <p:cViewPr>
      <p:scale>
        <a:sx n="1" d="1"/>
        <a:sy n="1" d="1"/>
      </p:scale>
      <p:origin x="0" y="0"/>
    </p:cViewPr>
  </p:notesTextViewPr>
  <p:notesViewPr>
    <p:cSldViewPr snapToGrid="0">
      <p:cViewPr varScale="1">
        <p:scale>
          <a:sx n="118" d="100"/>
          <a:sy n="118" d="100"/>
        </p:scale>
        <p:origin x="287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0F91-FC9D-5D46-BEDF-898849752372}"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F8ACE-8AB6-C746-898D-0B2E8626E4DD}" type="slidenum">
              <a:rPr lang="en-US" smtClean="0"/>
              <a:t>‹#›</a:t>
            </a:fld>
            <a:endParaRPr lang="en-US"/>
          </a:p>
        </p:txBody>
      </p:sp>
    </p:spTree>
    <p:extLst>
      <p:ext uri="{BB962C8B-B14F-4D97-AF65-F5344CB8AC3E}">
        <p14:creationId xmlns:p14="http://schemas.microsoft.com/office/powerpoint/2010/main" val="169936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a070ae2fe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a070ae2fe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Hello</a:t>
            </a: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070ae2f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070ae2f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CS 613 Machine learning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62626"/>
                </a:solidFill>
                <a:effectLst/>
                <a:latin typeface="Source Code Pro" panose="020B0509030403020204" pitchFamily="49" charset="0"/>
              </a:rPr>
              <a:t> During COVID-19 supply problems, used car prices increased significantly when new car availability decreased which caused some of my curiosity in this area.</a:t>
            </a:r>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3</a:t>
            </a:fld>
            <a:endParaRPr lang="en-US"/>
          </a:p>
        </p:txBody>
      </p:sp>
    </p:spTree>
    <p:extLst>
      <p:ext uri="{BB962C8B-B14F-4D97-AF65-F5344CB8AC3E}">
        <p14:creationId xmlns:p14="http://schemas.microsoft.com/office/powerpoint/2010/main" val="138796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Selection of Dataset for Continued Analysis</a:t>
            </a:r>
          </a:p>
          <a:p>
            <a:r>
              <a:rPr lang="en-US"/>
              <a:t>The Carvana dataset provides very few columns(</a:t>
            </a:r>
            <a:r>
              <a:rPr lang="en-US" err="1"/>
              <a:t>Name,Year,Miles,Price</a:t>
            </a:r>
            <a:r>
              <a:rPr lang="en-US"/>
              <a:t>), and a much smaller set of samples than the other datasets.</a:t>
            </a:r>
          </a:p>
          <a:p>
            <a:r>
              <a:rPr lang="en-US"/>
              <a:t>The CarGurus dataset has the largest rows and the most feature columns </a:t>
            </a:r>
            <a:r>
              <a:rPr lang="en-US" err="1"/>
              <a:t>avaiable</a:t>
            </a:r>
            <a:r>
              <a:rPr lang="en-US"/>
              <a:t>(at 66). However, it only provides location data as zip code, longitude and latitude, which would make analyzing the effect on price from different areas more difficult since would prefer to just compare prices across US states.</a:t>
            </a:r>
          </a:p>
          <a:p>
            <a:r>
              <a:rPr lang="en-US"/>
              <a:t>Both the Craigslist and Carvana datasets have some data cleaning work required to remove outliers as well as </a:t>
            </a:r>
            <a:r>
              <a:rPr lang="en-US" err="1"/>
              <a:t>signficiant</a:t>
            </a:r>
            <a:r>
              <a:rPr lang="en-US"/>
              <a:t> numbers of null values.</a:t>
            </a:r>
          </a:p>
          <a:p>
            <a:r>
              <a:rPr lang="en-US"/>
              <a:t>The TrueCar dataset is by far the cleanest dataset, having no null values, and more </a:t>
            </a:r>
            <a:r>
              <a:rPr lang="en-US" err="1"/>
              <a:t>columsn</a:t>
            </a:r>
            <a:r>
              <a:rPr lang="en-US"/>
              <a:t> than the Carvana dataset. However, the columns available would only allow some of the investigations we have in mind. It provides </a:t>
            </a:r>
            <a:r>
              <a:rPr lang="en-US" err="1"/>
              <a:t>Price,Year,Mileage,City,State,Vin,Make,Model</a:t>
            </a:r>
            <a:r>
              <a:rPr lang="en-US"/>
              <a:t>. Vin is of little use without advanced preprocessing based on VIN coding, so the only advantage in features it </a:t>
            </a:r>
            <a:r>
              <a:rPr lang="en-US" err="1"/>
              <a:t>providese</a:t>
            </a:r>
            <a:r>
              <a:rPr lang="en-US"/>
              <a:t> to the Carvana dataset are from location based on City, State.</a:t>
            </a:r>
          </a:p>
          <a:p>
            <a:r>
              <a:rPr lang="en-US"/>
              <a:t>The Craigslist dataset is most amenable to the investigations planned in terms of the columns available. This is because it includes a column for the state location, the same basic make, model, price, mileage and year information common to all the datasets, but also has a number of additional feature columns which may affect price. The complete columns are: id,url,region,region_url,price,year,manufacturer,model,condition,cylinders, fuel,odometer,title_status,transmission,VIN,drive,size,type,paint_color,image_url, </a:t>
            </a:r>
            <a:r>
              <a:rPr lang="en-US" err="1"/>
              <a:t>description,county,state,lat,long,posting_date</a:t>
            </a:r>
            <a:endParaRPr lang="en-US"/>
          </a:p>
          <a:p>
            <a:r>
              <a:rPr lang="en-US"/>
              <a:t>The rest of our discussion will focus on the Craigslist dataset specifically.</a:t>
            </a:r>
          </a:p>
          <a:p>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5</a:t>
            </a:fld>
            <a:endParaRPr lang="en-US"/>
          </a:p>
        </p:txBody>
      </p:sp>
    </p:spTree>
    <p:extLst>
      <p:ext uri="{BB962C8B-B14F-4D97-AF65-F5344CB8AC3E}">
        <p14:creationId xmlns:p14="http://schemas.microsoft.com/office/powerpoint/2010/main" val="44362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on the dataset after cleaning and imputing missing values.</a:t>
            </a:r>
          </a:p>
        </p:txBody>
      </p:sp>
      <p:sp>
        <p:nvSpPr>
          <p:cNvPr id="4" name="Slide Number Placeholder 3"/>
          <p:cNvSpPr>
            <a:spLocks noGrp="1"/>
          </p:cNvSpPr>
          <p:nvPr>
            <p:ph type="sldNum" sz="quarter" idx="5"/>
          </p:nvPr>
        </p:nvSpPr>
        <p:spPr/>
        <p:txBody>
          <a:bodyPr/>
          <a:lstStyle/>
          <a:p>
            <a:fld id="{801F8ACE-8AB6-C746-898D-0B2E8626E4DD}" type="slidenum">
              <a:rPr lang="en-US" smtClean="0"/>
              <a:t>19</a:t>
            </a:fld>
            <a:endParaRPr lang="en-US"/>
          </a:p>
        </p:txBody>
      </p:sp>
    </p:spTree>
    <p:extLst>
      <p:ext uri="{BB962C8B-B14F-4D97-AF65-F5344CB8AC3E}">
        <p14:creationId xmlns:p14="http://schemas.microsoft.com/office/powerpoint/2010/main" val="275156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 reference for R2 score.</a:t>
            </a:r>
          </a:p>
        </p:txBody>
      </p:sp>
      <p:sp>
        <p:nvSpPr>
          <p:cNvPr id="4" name="Slide Number Placeholder 3"/>
          <p:cNvSpPr>
            <a:spLocks noGrp="1"/>
          </p:cNvSpPr>
          <p:nvPr>
            <p:ph type="sldNum" sz="quarter" idx="5"/>
          </p:nvPr>
        </p:nvSpPr>
        <p:spPr/>
        <p:txBody>
          <a:bodyPr/>
          <a:lstStyle/>
          <a:p>
            <a:fld id="{801F8ACE-8AB6-C746-898D-0B2E8626E4DD}" type="slidenum">
              <a:rPr lang="en-US" smtClean="0"/>
              <a:t>22</a:t>
            </a:fld>
            <a:endParaRPr lang="en-US"/>
          </a:p>
        </p:txBody>
      </p:sp>
    </p:spTree>
    <p:extLst>
      <p:ext uri="{BB962C8B-B14F-4D97-AF65-F5344CB8AC3E}">
        <p14:creationId xmlns:p14="http://schemas.microsoft.com/office/powerpoint/2010/main" val="1264112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1F8ACE-8AB6-C746-898D-0B2E8626E4DD}" type="slidenum">
              <a:rPr lang="en-US" smtClean="0"/>
              <a:t>23</a:t>
            </a:fld>
            <a:endParaRPr lang="en-US"/>
          </a:p>
        </p:txBody>
      </p:sp>
    </p:spTree>
    <p:extLst>
      <p:ext uri="{BB962C8B-B14F-4D97-AF65-F5344CB8AC3E}">
        <p14:creationId xmlns:p14="http://schemas.microsoft.com/office/powerpoint/2010/main" val="330052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Saving model to model_xgboost_2023_03_13_16_35_43.pkl</a:t>
            </a:r>
          </a:p>
        </p:txBody>
      </p:sp>
      <p:sp>
        <p:nvSpPr>
          <p:cNvPr id="4" name="Slide Number Placeholder 3"/>
          <p:cNvSpPr>
            <a:spLocks noGrp="1"/>
          </p:cNvSpPr>
          <p:nvPr>
            <p:ph type="sldNum" sz="quarter" idx="5"/>
          </p:nvPr>
        </p:nvSpPr>
        <p:spPr/>
        <p:txBody>
          <a:bodyPr/>
          <a:lstStyle/>
          <a:p>
            <a:fld id="{801F8ACE-8AB6-C746-898D-0B2E8626E4DD}" type="slidenum">
              <a:rPr lang="en-US" smtClean="0"/>
              <a:t>25</a:t>
            </a:fld>
            <a:endParaRPr lang="en-US"/>
          </a:p>
        </p:txBody>
      </p:sp>
    </p:spTree>
    <p:extLst>
      <p:ext uri="{BB962C8B-B14F-4D97-AF65-F5344CB8AC3E}">
        <p14:creationId xmlns:p14="http://schemas.microsoft.com/office/powerpoint/2010/main" val="136192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1F8ACE-8AB6-C746-898D-0B2E8626E4DD}" type="slidenum">
              <a:rPr lang="en-US" smtClean="0"/>
              <a:t>27</a:t>
            </a:fld>
            <a:endParaRPr lang="en-US"/>
          </a:p>
        </p:txBody>
      </p:sp>
    </p:spTree>
    <p:extLst>
      <p:ext uri="{BB962C8B-B14F-4D97-AF65-F5344CB8AC3E}">
        <p14:creationId xmlns:p14="http://schemas.microsoft.com/office/powerpoint/2010/main" val="282592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BDC0-7A08-53B5-BF2F-265F18FE5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0BDFE-DA38-CCAA-9C1A-F2ED72557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44A7F-90BC-B6E8-740C-8E5549668EE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7F475922-5A4B-BEA3-80DA-C6EEA5ED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AFD35-B3FA-A21B-F621-3C6B2E2A294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11992E1F-6DD1-E5EE-4562-22A93C74933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2234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234F-E5CC-7EA8-E9E2-DF68553DD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2CB486-D27F-0042-3E3C-8E2DF893F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8C574-97D0-A907-31F2-63167794722A}"/>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673B647-E02F-6514-3E33-3105C83FE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F4113-226F-2DA7-2573-F3E84D583AC6}"/>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D5F7329F-7B57-9061-3724-749A45284065}"/>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7867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BDEFA-4585-43DA-DDB2-5B1090B37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A85A9-9135-95E2-7FBC-27574324C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8EBDA-80FB-3506-1872-A55427510684}"/>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818C8287-59D5-BB4C-234B-5D75BD966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A2167-61E6-870C-01F6-FB8E9203614D}"/>
              </a:ext>
            </a:extLst>
          </p:cNvPr>
          <p:cNvSpPr>
            <a:spLocks noGrp="1"/>
          </p:cNvSpPr>
          <p:nvPr>
            <p:ph type="sldNum" sz="quarter" idx="12"/>
          </p:nvPr>
        </p:nvSpPr>
        <p:spPr/>
        <p:txBody>
          <a:bodyPr/>
          <a:lstStyle/>
          <a:p>
            <a:fld id="{BB9990A9-E624-E241-A1AB-1835DEB332CA}" type="slidenum">
              <a:rPr lang="en-US" smtClean="0"/>
              <a:t>‹#›</a:t>
            </a:fld>
            <a:endParaRPr lang="en-US"/>
          </a:p>
        </p:txBody>
      </p:sp>
    </p:spTree>
    <p:extLst>
      <p:ext uri="{BB962C8B-B14F-4D97-AF65-F5344CB8AC3E}">
        <p14:creationId xmlns:p14="http://schemas.microsoft.com/office/powerpoint/2010/main" val="270233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p:nvPr/>
        </p:nvSpPr>
        <p:spPr>
          <a:xfrm>
            <a:off x="0" y="0"/>
            <a:ext cx="12192000" cy="6858000"/>
          </a:xfrm>
          <a:prstGeom prst="rect">
            <a:avLst/>
          </a:prstGeom>
          <a:solidFill>
            <a:srgbClr val="052A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3"/>
          <p:cNvSpPr/>
          <p:nvPr/>
        </p:nvSpPr>
        <p:spPr>
          <a:xfrm>
            <a:off x="641000" y="644167"/>
            <a:ext cx="1002800" cy="1002800"/>
          </a:xfrm>
          <a:prstGeom prst="rect">
            <a:avLst/>
          </a:prstGeom>
          <a:solidFill>
            <a:srgbClr val="F5005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3"/>
          <p:cNvSpPr/>
          <p:nvPr/>
        </p:nvSpPr>
        <p:spPr>
          <a:xfrm>
            <a:off x="1120156" y="1118235"/>
            <a:ext cx="1002800" cy="1002800"/>
          </a:xfrm>
          <a:prstGeom prst="rect">
            <a:avLst/>
          </a:prstGeom>
          <a:solidFill>
            <a:srgbClr val="FFFFFF">
              <a:alpha val="70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13"/>
          <p:cNvSpPr txBox="1">
            <a:spLocks noGrp="1"/>
          </p:cNvSpPr>
          <p:nvPr>
            <p:ph type="ctrTitle"/>
          </p:nvPr>
        </p:nvSpPr>
        <p:spPr>
          <a:xfrm>
            <a:off x="2717800" y="863600"/>
            <a:ext cx="7993200" cy="4038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6000"/>
              <a:buNone/>
              <a:defRPr sz="8000" b="1">
                <a:solidFill>
                  <a:srgbClr val="FFFFFF"/>
                </a:solidFill>
              </a:defRPr>
            </a:lvl1pPr>
            <a:lvl2pPr lvl="1" algn="l" rtl="0">
              <a:lnSpc>
                <a:spcPct val="100000"/>
              </a:lnSpc>
              <a:spcBef>
                <a:spcPts val="0"/>
              </a:spcBef>
              <a:spcAft>
                <a:spcPts val="0"/>
              </a:spcAft>
              <a:buClr>
                <a:srgbClr val="FFFFFF"/>
              </a:buClr>
              <a:buSzPts val="6000"/>
              <a:buNone/>
              <a:defRPr sz="8000" b="1">
                <a:solidFill>
                  <a:srgbClr val="FFFFFF"/>
                </a:solidFill>
              </a:defRPr>
            </a:lvl2pPr>
            <a:lvl3pPr lvl="2" algn="l" rtl="0">
              <a:lnSpc>
                <a:spcPct val="100000"/>
              </a:lnSpc>
              <a:spcBef>
                <a:spcPts val="0"/>
              </a:spcBef>
              <a:spcAft>
                <a:spcPts val="0"/>
              </a:spcAft>
              <a:buClr>
                <a:srgbClr val="FFFFFF"/>
              </a:buClr>
              <a:buSzPts val="6000"/>
              <a:buNone/>
              <a:defRPr sz="8000" b="1">
                <a:solidFill>
                  <a:srgbClr val="FFFFFF"/>
                </a:solidFill>
              </a:defRPr>
            </a:lvl3pPr>
            <a:lvl4pPr lvl="3" algn="l" rtl="0">
              <a:lnSpc>
                <a:spcPct val="100000"/>
              </a:lnSpc>
              <a:spcBef>
                <a:spcPts val="0"/>
              </a:spcBef>
              <a:spcAft>
                <a:spcPts val="0"/>
              </a:spcAft>
              <a:buClr>
                <a:srgbClr val="FFFFFF"/>
              </a:buClr>
              <a:buSzPts val="6000"/>
              <a:buNone/>
              <a:defRPr sz="8000" b="1">
                <a:solidFill>
                  <a:srgbClr val="FFFFFF"/>
                </a:solidFill>
              </a:defRPr>
            </a:lvl4pPr>
            <a:lvl5pPr lvl="4" algn="l" rtl="0">
              <a:lnSpc>
                <a:spcPct val="100000"/>
              </a:lnSpc>
              <a:spcBef>
                <a:spcPts val="0"/>
              </a:spcBef>
              <a:spcAft>
                <a:spcPts val="0"/>
              </a:spcAft>
              <a:buClr>
                <a:srgbClr val="FFFFFF"/>
              </a:buClr>
              <a:buSzPts val="6000"/>
              <a:buNone/>
              <a:defRPr sz="8000" b="1">
                <a:solidFill>
                  <a:srgbClr val="FFFFFF"/>
                </a:solidFill>
              </a:defRPr>
            </a:lvl5pPr>
            <a:lvl6pPr lvl="5" algn="l" rtl="0">
              <a:lnSpc>
                <a:spcPct val="100000"/>
              </a:lnSpc>
              <a:spcBef>
                <a:spcPts val="0"/>
              </a:spcBef>
              <a:spcAft>
                <a:spcPts val="0"/>
              </a:spcAft>
              <a:buClr>
                <a:srgbClr val="FFFFFF"/>
              </a:buClr>
              <a:buSzPts val="6000"/>
              <a:buNone/>
              <a:defRPr sz="8000" b="1">
                <a:solidFill>
                  <a:srgbClr val="FFFFFF"/>
                </a:solidFill>
              </a:defRPr>
            </a:lvl6pPr>
            <a:lvl7pPr lvl="6" algn="l" rtl="0">
              <a:lnSpc>
                <a:spcPct val="100000"/>
              </a:lnSpc>
              <a:spcBef>
                <a:spcPts val="0"/>
              </a:spcBef>
              <a:spcAft>
                <a:spcPts val="0"/>
              </a:spcAft>
              <a:buClr>
                <a:srgbClr val="FFFFFF"/>
              </a:buClr>
              <a:buSzPts val="6000"/>
              <a:buNone/>
              <a:defRPr sz="8000" b="1">
                <a:solidFill>
                  <a:srgbClr val="FFFFFF"/>
                </a:solidFill>
              </a:defRPr>
            </a:lvl7pPr>
            <a:lvl8pPr lvl="7" algn="l" rtl="0">
              <a:lnSpc>
                <a:spcPct val="100000"/>
              </a:lnSpc>
              <a:spcBef>
                <a:spcPts val="0"/>
              </a:spcBef>
              <a:spcAft>
                <a:spcPts val="0"/>
              </a:spcAft>
              <a:buClr>
                <a:srgbClr val="FFFFFF"/>
              </a:buClr>
              <a:buSzPts val="6000"/>
              <a:buNone/>
              <a:defRPr sz="8000" b="1">
                <a:solidFill>
                  <a:srgbClr val="FFFFFF"/>
                </a:solidFill>
              </a:defRPr>
            </a:lvl8pPr>
            <a:lvl9pPr lvl="8" algn="l" rtl="0">
              <a:lnSpc>
                <a:spcPct val="100000"/>
              </a:lnSpc>
              <a:spcBef>
                <a:spcPts val="0"/>
              </a:spcBef>
              <a:spcAft>
                <a:spcPts val="0"/>
              </a:spcAft>
              <a:buClr>
                <a:srgbClr val="FFFFFF"/>
              </a:buClr>
              <a:buSzPts val="6000"/>
              <a:buNone/>
              <a:defRPr sz="8000" b="1">
                <a:solidFill>
                  <a:srgbClr val="FFFFFF"/>
                </a:solidFill>
              </a:defRPr>
            </a:lvl9pPr>
          </a:lstStyle>
          <a:p>
            <a:endParaRPr/>
          </a:p>
        </p:txBody>
      </p:sp>
      <p:sp>
        <p:nvSpPr>
          <p:cNvPr id="57" name="Google Shape;57;p13"/>
          <p:cNvSpPr txBox="1">
            <a:spLocks noGrp="1"/>
          </p:cNvSpPr>
          <p:nvPr>
            <p:ph type="subTitle" idx="1"/>
          </p:nvPr>
        </p:nvSpPr>
        <p:spPr>
          <a:xfrm>
            <a:off x="2717800" y="5366200"/>
            <a:ext cx="7595600" cy="7336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2000"/>
              <a:buNone/>
              <a:defRPr sz="2667">
                <a:solidFill>
                  <a:srgbClr val="FFFFFF"/>
                </a:solidFill>
              </a:defRPr>
            </a:lvl1pPr>
            <a:lvl2pPr lvl="1" algn="l" rtl="0">
              <a:lnSpc>
                <a:spcPct val="100000"/>
              </a:lnSpc>
              <a:spcBef>
                <a:spcPts val="0"/>
              </a:spcBef>
              <a:spcAft>
                <a:spcPts val="0"/>
              </a:spcAft>
              <a:buClr>
                <a:srgbClr val="FFFFFF"/>
              </a:buClr>
              <a:buSzPts val="2000"/>
              <a:buNone/>
              <a:defRPr sz="2667">
                <a:solidFill>
                  <a:srgbClr val="FFFFFF"/>
                </a:solidFill>
              </a:defRPr>
            </a:lvl2pPr>
            <a:lvl3pPr lvl="2" algn="l" rtl="0">
              <a:lnSpc>
                <a:spcPct val="100000"/>
              </a:lnSpc>
              <a:spcBef>
                <a:spcPts val="0"/>
              </a:spcBef>
              <a:spcAft>
                <a:spcPts val="0"/>
              </a:spcAft>
              <a:buClr>
                <a:srgbClr val="FFFFFF"/>
              </a:buClr>
              <a:buSzPts val="2000"/>
              <a:buNone/>
              <a:defRPr sz="2667">
                <a:solidFill>
                  <a:srgbClr val="FFFFFF"/>
                </a:solidFill>
              </a:defRPr>
            </a:lvl3pPr>
            <a:lvl4pPr lvl="3" algn="l" rtl="0">
              <a:lnSpc>
                <a:spcPct val="100000"/>
              </a:lnSpc>
              <a:spcBef>
                <a:spcPts val="0"/>
              </a:spcBef>
              <a:spcAft>
                <a:spcPts val="0"/>
              </a:spcAft>
              <a:buClr>
                <a:srgbClr val="FFFFFF"/>
              </a:buClr>
              <a:buSzPts val="2000"/>
              <a:buNone/>
              <a:defRPr sz="2667">
                <a:solidFill>
                  <a:srgbClr val="FFFFFF"/>
                </a:solidFill>
              </a:defRPr>
            </a:lvl4pPr>
            <a:lvl5pPr lvl="4" algn="l" rtl="0">
              <a:lnSpc>
                <a:spcPct val="100000"/>
              </a:lnSpc>
              <a:spcBef>
                <a:spcPts val="0"/>
              </a:spcBef>
              <a:spcAft>
                <a:spcPts val="0"/>
              </a:spcAft>
              <a:buClr>
                <a:srgbClr val="FFFFFF"/>
              </a:buClr>
              <a:buSzPts val="2000"/>
              <a:buNone/>
              <a:defRPr sz="2667">
                <a:solidFill>
                  <a:srgbClr val="FFFFFF"/>
                </a:solidFill>
              </a:defRPr>
            </a:lvl5pPr>
            <a:lvl6pPr lvl="5" algn="l" rtl="0">
              <a:lnSpc>
                <a:spcPct val="100000"/>
              </a:lnSpc>
              <a:spcBef>
                <a:spcPts val="0"/>
              </a:spcBef>
              <a:spcAft>
                <a:spcPts val="0"/>
              </a:spcAft>
              <a:buClr>
                <a:srgbClr val="FFFFFF"/>
              </a:buClr>
              <a:buSzPts val="2000"/>
              <a:buNone/>
              <a:defRPr sz="2667">
                <a:solidFill>
                  <a:srgbClr val="FFFFFF"/>
                </a:solidFill>
              </a:defRPr>
            </a:lvl6pPr>
            <a:lvl7pPr lvl="6" algn="l" rtl="0">
              <a:lnSpc>
                <a:spcPct val="100000"/>
              </a:lnSpc>
              <a:spcBef>
                <a:spcPts val="0"/>
              </a:spcBef>
              <a:spcAft>
                <a:spcPts val="0"/>
              </a:spcAft>
              <a:buClr>
                <a:srgbClr val="FFFFFF"/>
              </a:buClr>
              <a:buSzPts val="2000"/>
              <a:buNone/>
              <a:defRPr sz="2667">
                <a:solidFill>
                  <a:srgbClr val="FFFFFF"/>
                </a:solidFill>
              </a:defRPr>
            </a:lvl7pPr>
            <a:lvl8pPr lvl="7" algn="l" rtl="0">
              <a:lnSpc>
                <a:spcPct val="100000"/>
              </a:lnSpc>
              <a:spcBef>
                <a:spcPts val="0"/>
              </a:spcBef>
              <a:spcAft>
                <a:spcPts val="0"/>
              </a:spcAft>
              <a:buClr>
                <a:srgbClr val="FFFFFF"/>
              </a:buClr>
              <a:buSzPts val="2000"/>
              <a:buNone/>
              <a:defRPr sz="2667">
                <a:solidFill>
                  <a:srgbClr val="FFFFFF"/>
                </a:solidFill>
              </a:defRPr>
            </a:lvl8pPr>
            <a:lvl9pPr lvl="8" algn="l" rtl="0">
              <a:lnSpc>
                <a:spcPct val="100000"/>
              </a:lnSpc>
              <a:spcBef>
                <a:spcPts val="0"/>
              </a:spcBef>
              <a:spcAft>
                <a:spcPts val="0"/>
              </a:spcAft>
              <a:buClr>
                <a:srgbClr val="FFFFFF"/>
              </a:buClr>
              <a:buSzPts val="2000"/>
              <a:buNone/>
              <a:defRPr sz="2667">
                <a:solidFill>
                  <a:srgbClr val="FFFFFF"/>
                </a:solidFill>
              </a:defRPr>
            </a:lvl9pPr>
          </a:lstStyle>
          <a:p>
            <a:endParaRPr/>
          </a:p>
        </p:txBody>
      </p:sp>
      <p:sp>
        <p:nvSpPr>
          <p:cNvPr id="58" name="Google Shape;58;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082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2" name="Google Shape;9;p1">
            <a:extLst>
              <a:ext uri="{FF2B5EF4-FFF2-40B4-BE49-F238E27FC236}">
                <a16:creationId xmlns:a16="http://schemas.microsoft.com/office/drawing/2014/main" id="{A3C5369F-938A-9AD2-C350-728BDB36D599}"/>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69208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07E6-1B41-F0B3-E038-F04E50908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84604-02CA-F4D9-9D31-95C1D0B2D5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5BE87-060F-BDEE-26B4-58242F9FBFC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C7DE7EF2-B881-2E25-A34C-FDC992D57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BF01C-ACD5-61EB-687D-4717C489429A}"/>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254EDB72-D622-EE44-F221-E3784F8DBFFF}"/>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400084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9523-006C-491A-3CD6-6D7FA0475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C9D2AD-6771-16AE-3B86-A2C047D1D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0645A-A406-65A2-3685-67AE6A674599}"/>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D1CB1064-A260-88CE-FBDC-DE960E973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A2A38-DD9A-4D70-036A-4EB992B5E16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1A11B5A2-BA96-49B5-AD61-03237901D1A0}"/>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99514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6F79-A4A5-FFB1-96EB-877973611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AA6E6-4C3B-1EE3-B3BF-892FB25752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00FAB-0460-C867-2F09-A46F20D5D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2B203-580D-004F-5D76-5394DD113BBE}"/>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488F9FA1-C326-CDCF-5D89-9197381E8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E1E26-4C01-693E-4CBC-2D03A1C025D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69CFA2A-F3D3-774F-D789-260BC89559E6}"/>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05011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37EC-716F-ECDB-F593-301027CE1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97FD0-5C37-8D14-5BF8-6809F9B31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66BB9-7209-2049-F983-33A372D9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47D66-EE3F-9C50-546E-B6391B3A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7593-57E9-8B61-35F0-3FF149B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84FCE1-7BEE-457D-FB88-285A1E3030B8}"/>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8" name="Footer Placeholder 7">
            <a:extLst>
              <a:ext uri="{FF2B5EF4-FFF2-40B4-BE49-F238E27FC236}">
                <a16:creationId xmlns:a16="http://schemas.microsoft.com/office/drawing/2014/main" id="{D21DF2C8-5A8E-03E3-4DCE-29C35D7B7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CB79B-738D-C186-8A93-8B8D3E5E92C5}"/>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10" name="Google Shape;9;p1">
            <a:extLst>
              <a:ext uri="{FF2B5EF4-FFF2-40B4-BE49-F238E27FC236}">
                <a16:creationId xmlns:a16="http://schemas.microsoft.com/office/drawing/2014/main" id="{6AFD5C4F-697A-2330-E310-B6B89B361A72}"/>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9561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0B8A-C29F-7745-4B7B-AFBF94F01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583E47-33CB-D4F7-FD32-339D657ADD63}"/>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4" name="Footer Placeholder 3">
            <a:extLst>
              <a:ext uri="{FF2B5EF4-FFF2-40B4-BE49-F238E27FC236}">
                <a16:creationId xmlns:a16="http://schemas.microsoft.com/office/drawing/2014/main" id="{DDD75B4E-68A0-E9F5-EF78-B6ADE4243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6C11C-0A97-35A9-253F-9847C62893E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6" name="Google Shape;9;p1">
            <a:extLst>
              <a:ext uri="{FF2B5EF4-FFF2-40B4-BE49-F238E27FC236}">
                <a16:creationId xmlns:a16="http://schemas.microsoft.com/office/drawing/2014/main" id="{524CD8F8-9BA2-41EC-9180-805A56CB1F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29162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2008-6B00-75B6-8D5C-D1F3895879C7}"/>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3" name="Footer Placeholder 2">
            <a:extLst>
              <a:ext uri="{FF2B5EF4-FFF2-40B4-BE49-F238E27FC236}">
                <a16:creationId xmlns:a16="http://schemas.microsoft.com/office/drawing/2014/main" id="{121515B7-64C9-E2CB-FD05-43D69629CA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8C312-7C50-2ED3-B9F0-4DDA8EF52CDC}"/>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5" name="Google Shape;9;p1">
            <a:extLst>
              <a:ext uri="{FF2B5EF4-FFF2-40B4-BE49-F238E27FC236}">
                <a16:creationId xmlns:a16="http://schemas.microsoft.com/office/drawing/2014/main" id="{8C5A4D44-E605-035B-B355-B1DF499CB23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88901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F990-7D6F-95F4-BBA9-F70C5B154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97544-A707-B8A8-E5D8-5985480D4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CE64-728B-5163-4921-B5C654849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F5528-AECB-F34C-D9B4-B521426FC2A2}"/>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B66BD3EC-0B0A-7A39-4026-95A10A72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239B5-D76F-0E6C-92BE-01972C883708}"/>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24E50919-6E4D-32A8-C4D8-2BCE2ABB747B}"/>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291358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B232-DF58-BC5C-4987-AA92FC1D7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41345-79E4-1E25-6022-2A43011CD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D599C-28DD-9C14-32FC-CDD472EF8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687EB-1159-7EF2-5001-4C0D077C3A0B}"/>
              </a:ext>
            </a:extLst>
          </p:cNvPr>
          <p:cNvSpPr>
            <a:spLocks noGrp="1"/>
          </p:cNvSpPr>
          <p:nvPr>
            <p:ph type="dt" sz="half" idx="10"/>
          </p:nvPr>
        </p:nvSpPr>
        <p:spPr/>
        <p:txBody>
          <a:bodyPr/>
          <a:lstStyle/>
          <a:p>
            <a:fld id="{4027172D-DB1E-D04C-9589-ED40151D4C9A}" type="datetimeFigureOut">
              <a:rPr lang="en-US" smtClean="0"/>
              <a:t>3/15/23</a:t>
            </a:fld>
            <a:endParaRPr lang="en-US"/>
          </a:p>
        </p:txBody>
      </p:sp>
      <p:sp>
        <p:nvSpPr>
          <p:cNvPr id="6" name="Footer Placeholder 5">
            <a:extLst>
              <a:ext uri="{FF2B5EF4-FFF2-40B4-BE49-F238E27FC236}">
                <a16:creationId xmlns:a16="http://schemas.microsoft.com/office/drawing/2014/main" id="{6B841FD8-FA3A-197D-F0A9-51F3EF51B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FCB72-F7E0-03C2-0DE7-DA8C489840F3}"/>
              </a:ext>
            </a:extLst>
          </p:cNvPr>
          <p:cNvSpPr>
            <a:spLocks noGrp="1"/>
          </p:cNvSpPr>
          <p:nvPr>
            <p:ph type="sldNum" sz="quarter" idx="12"/>
          </p:nvPr>
        </p:nvSpPr>
        <p:spPr/>
        <p:txBody>
          <a:bodyPr/>
          <a:lstStyle/>
          <a:p>
            <a:fld id="{BB9990A9-E624-E241-A1AB-1835DEB332CA}" type="slidenum">
              <a:rPr lang="en-US" smtClean="0"/>
              <a:t>‹#›</a:t>
            </a:fld>
            <a:endParaRPr lang="en-US"/>
          </a:p>
        </p:txBody>
      </p:sp>
      <p:pic>
        <p:nvPicPr>
          <p:cNvPr id="8" name="Google Shape;9;p1">
            <a:extLst>
              <a:ext uri="{FF2B5EF4-FFF2-40B4-BE49-F238E27FC236}">
                <a16:creationId xmlns:a16="http://schemas.microsoft.com/office/drawing/2014/main" id="{859F457D-1A75-06ED-F250-0EF321D0F2D8}"/>
              </a:ext>
            </a:extLst>
          </p:cNvPr>
          <p:cNvPicPr preferRelativeResize="0"/>
          <p:nvPr userDrawn="1"/>
        </p:nvPicPr>
        <p:blipFill>
          <a:blip r:embed="rId2">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133953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F39A5-7507-227A-CA39-65664B3AA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60001-962E-B428-33F6-DB2067586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18712-FF0F-67E8-15EE-7F606B566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7172D-DB1E-D04C-9589-ED40151D4C9A}" type="datetimeFigureOut">
              <a:rPr lang="en-US" smtClean="0"/>
              <a:t>3/15/23</a:t>
            </a:fld>
            <a:endParaRPr lang="en-US"/>
          </a:p>
        </p:txBody>
      </p:sp>
      <p:sp>
        <p:nvSpPr>
          <p:cNvPr id="5" name="Footer Placeholder 4">
            <a:extLst>
              <a:ext uri="{FF2B5EF4-FFF2-40B4-BE49-F238E27FC236}">
                <a16:creationId xmlns:a16="http://schemas.microsoft.com/office/drawing/2014/main" id="{1CF2C7E9-3F14-A545-6DE1-0FAC2C691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5FC61-2D83-9047-D4CC-D935DC04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90A9-E624-E241-A1AB-1835DEB332CA}" type="slidenum">
              <a:rPr lang="en-US" smtClean="0"/>
              <a:t>‹#›</a:t>
            </a:fld>
            <a:endParaRPr lang="en-US"/>
          </a:p>
        </p:txBody>
      </p:sp>
      <p:pic>
        <p:nvPicPr>
          <p:cNvPr id="7" name="Google Shape;9;p1">
            <a:extLst>
              <a:ext uri="{FF2B5EF4-FFF2-40B4-BE49-F238E27FC236}">
                <a16:creationId xmlns:a16="http://schemas.microsoft.com/office/drawing/2014/main" id="{F72EE344-70A9-91F1-D00C-AD6610A00F56}"/>
              </a:ext>
            </a:extLst>
          </p:cNvPr>
          <p:cNvPicPr preferRelativeResize="0"/>
          <p:nvPr userDrawn="1"/>
        </p:nvPicPr>
        <p:blipFill>
          <a:blip r:embed="rId15">
            <a:alphaModFix/>
          </a:blip>
          <a:stretch>
            <a:fillRect/>
          </a:stretch>
        </p:blipFill>
        <p:spPr>
          <a:xfrm>
            <a:off x="9982200" y="5471487"/>
            <a:ext cx="1969326" cy="671176"/>
          </a:xfrm>
          <a:prstGeom prst="rect">
            <a:avLst/>
          </a:prstGeom>
          <a:noFill/>
          <a:ln>
            <a:noFill/>
          </a:ln>
        </p:spPr>
      </p:pic>
    </p:spTree>
    <p:extLst>
      <p:ext uri="{BB962C8B-B14F-4D97-AF65-F5344CB8AC3E}">
        <p14:creationId xmlns:p14="http://schemas.microsoft.com/office/powerpoint/2010/main" val="3352143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mailto:rna63@drexel.edu"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drive.google.com/file/d/1ZbiorKyljAHUBdrhb30VFd-tBfcm72Nw/vie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0400" y="4716833"/>
            <a:ext cx="12051200" cy="2098400"/>
          </a:xfrm>
          <a:prstGeom prst="snip2DiagRect">
            <a:avLst>
              <a:gd name="adj1" fmla="val 0"/>
              <a:gd name="adj2"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4" name="Google Shape;64;p14"/>
          <p:cNvSpPr txBox="1">
            <a:spLocks noGrp="1"/>
          </p:cNvSpPr>
          <p:nvPr>
            <p:ph type="ctrTitle"/>
          </p:nvPr>
        </p:nvSpPr>
        <p:spPr>
          <a:xfrm>
            <a:off x="2717800" y="863600"/>
            <a:ext cx="7993200" cy="4038800"/>
          </a:xfrm>
          <a:prstGeom prst="rect">
            <a:avLst/>
          </a:prstGeom>
        </p:spPr>
        <p:txBody>
          <a:bodyPr spcFirstLastPara="1" vert="horz" wrap="square" lIns="121900" tIns="121900" rIns="121900" bIns="121900" rtlCol="0" anchor="t" anchorCtr="0">
            <a:normAutofit/>
          </a:bodyPr>
          <a:lstStyle/>
          <a:p>
            <a:pPr>
              <a:buSzPts val="990"/>
            </a:pPr>
            <a:r>
              <a:rPr lang="en" sz="6133" dirty="0"/>
              <a:t>Used Car Pricing</a:t>
            </a:r>
            <a:endParaRPr sz="6133" dirty="0"/>
          </a:p>
        </p:txBody>
      </p:sp>
      <p:sp>
        <p:nvSpPr>
          <p:cNvPr id="65" name="Google Shape;65;p14"/>
          <p:cNvSpPr txBox="1">
            <a:spLocks noGrp="1"/>
          </p:cNvSpPr>
          <p:nvPr>
            <p:ph type="subTitle" idx="1"/>
          </p:nvPr>
        </p:nvSpPr>
        <p:spPr>
          <a:xfrm>
            <a:off x="2717800" y="3058684"/>
            <a:ext cx="7595600" cy="733600"/>
          </a:xfrm>
          <a:prstGeom prst="rect">
            <a:avLst/>
          </a:prstGeom>
        </p:spPr>
        <p:txBody>
          <a:bodyPr spcFirstLastPara="1" vert="horz" wrap="square" lIns="121900" tIns="121900" rIns="121900" bIns="121900" rtlCol="0" anchor="t" anchorCtr="0">
            <a:normAutofit fontScale="70000" lnSpcReduction="20000"/>
          </a:bodyPr>
          <a:lstStyle/>
          <a:p>
            <a:pPr marL="0" indent="0"/>
            <a:r>
              <a:rPr lang="en" dirty="0">
                <a:latin typeface="Merriweather"/>
                <a:ea typeface="Merriweather"/>
                <a:cs typeface="Merriweather"/>
                <a:sym typeface="Merriweather"/>
              </a:rPr>
              <a:t>Drexel DSCI 521: Final Project - Richard Anton - Winter 2022/2023</a:t>
            </a:r>
            <a:endParaRPr dirty="0">
              <a:latin typeface="Merriweather"/>
              <a:ea typeface="Merriweather"/>
              <a:cs typeface="Merriweather"/>
              <a:sym typeface="Merriweather"/>
            </a:endParaRPr>
          </a:p>
        </p:txBody>
      </p:sp>
      <p:pic>
        <p:nvPicPr>
          <p:cNvPr id="66" name="Google Shape;66;p14"/>
          <p:cNvPicPr preferRelativeResize="0"/>
          <p:nvPr/>
        </p:nvPicPr>
        <p:blipFill>
          <a:blip r:embed="rId3">
            <a:alphaModFix/>
          </a:blip>
          <a:stretch>
            <a:fillRect/>
          </a:stretch>
        </p:blipFill>
        <p:spPr>
          <a:xfrm>
            <a:off x="520101" y="5010601"/>
            <a:ext cx="4432999" cy="15108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F0F3-1C8B-09F1-60C1-ED4A763FA1B0}"/>
              </a:ext>
            </a:extLst>
          </p:cNvPr>
          <p:cNvSpPr>
            <a:spLocks noGrp="1"/>
          </p:cNvSpPr>
          <p:nvPr>
            <p:ph type="title"/>
          </p:nvPr>
        </p:nvSpPr>
        <p:spPr/>
        <p:txBody>
          <a:bodyPr>
            <a:normAutofit fontScale="90000"/>
          </a:bodyPr>
          <a:lstStyle/>
          <a:p>
            <a:r>
              <a:rPr lang="en-US"/>
              <a:t>Numeric Features - Histogram</a:t>
            </a:r>
          </a:p>
        </p:txBody>
      </p:sp>
      <p:pic>
        <p:nvPicPr>
          <p:cNvPr id="4" name="Picture 3">
            <a:extLst>
              <a:ext uri="{FF2B5EF4-FFF2-40B4-BE49-F238E27FC236}">
                <a16:creationId xmlns:a16="http://schemas.microsoft.com/office/drawing/2014/main" id="{42CCF90B-CBA7-3C6E-FC4C-6982532AE875}"/>
              </a:ext>
            </a:extLst>
          </p:cNvPr>
          <p:cNvPicPr>
            <a:picLocks noChangeAspect="1"/>
          </p:cNvPicPr>
          <p:nvPr/>
        </p:nvPicPr>
        <p:blipFill>
          <a:blip r:embed="rId2"/>
          <a:stretch>
            <a:fillRect/>
          </a:stretch>
        </p:blipFill>
        <p:spPr>
          <a:xfrm>
            <a:off x="2209800" y="1296437"/>
            <a:ext cx="7772400" cy="4265126"/>
          </a:xfrm>
          <a:prstGeom prst="rect">
            <a:avLst/>
          </a:prstGeom>
        </p:spPr>
      </p:pic>
    </p:spTree>
    <p:extLst>
      <p:ext uri="{BB962C8B-B14F-4D97-AF65-F5344CB8AC3E}">
        <p14:creationId xmlns:p14="http://schemas.microsoft.com/office/powerpoint/2010/main" val="13067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098D-9113-1E22-512B-982EC5848802}"/>
              </a:ext>
            </a:extLst>
          </p:cNvPr>
          <p:cNvSpPr>
            <a:spLocks noGrp="1"/>
          </p:cNvSpPr>
          <p:nvPr>
            <p:ph type="title"/>
          </p:nvPr>
        </p:nvSpPr>
        <p:spPr/>
        <p:txBody>
          <a:bodyPr>
            <a:normAutofit fontScale="90000"/>
          </a:bodyPr>
          <a:lstStyle/>
          <a:p>
            <a:r>
              <a:rPr lang="en-US"/>
              <a:t>Numeric Features - Box Plots</a:t>
            </a:r>
          </a:p>
        </p:txBody>
      </p:sp>
      <p:pic>
        <p:nvPicPr>
          <p:cNvPr id="5" name="Picture 4">
            <a:extLst>
              <a:ext uri="{FF2B5EF4-FFF2-40B4-BE49-F238E27FC236}">
                <a16:creationId xmlns:a16="http://schemas.microsoft.com/office/drawing/2014/main" id="{FDA9BAA4-F3B9-1477-9824-CC4271CDEECE}"/>
              </a:ext>
            </a:extLst>
          </p:cNvPr>
          <p:cNvPicPr>
            <a:picLocks noChangeAspect="1"/>
          </p:cNvPicPr>
          <p:nvPr/>
        </p:nvPicPr>
        <p:blipFill>
          <a:blip r:embed="rId2"/>
          <a:stretch>
            <a:fillRect/>
          </a:stretch>
        </p:blipFill>
        <p:spPr>
          <a:xfrm>
            <a:off x="415600" y="2028296"/>
            <a:ext cx="5595230" cy="3059990"/>
          </a:xfrm>
          <a:prstGeom prst="rect">
            <a:avLst/>
          </a:prstGeom>
        </p:spPr>
      </p:pic>
      <p:pic>
        <p:nvPicPr>
          <p:cNvPr id="6" name="Picture 5">
            <a:extLst>
              <a:ext uri="{FF2B5EF4-FFF2-40B4-BE49-F238E27FC236}">
                <a16:creationId xmlns:a16="http://schemas.microsoft.com/office/drawing/2014/main" id="{FD85012D-E23B-5CB6-EB61-8B3DEFB1924F}"/>
              </a:ext>
            </a:extLst>
          </p:cNvPr>
          <p:cNvPicPr>
            <a:picLocks noChangeAspect="1"/>
          </p:cNvPicPr>
          <p:nvPr/>
        </p:nvPicPr>
        <p:blipFill>
          <a:blip r:embed="rId3"/>
          <a:stretch>
            <a:fillRect/>
          </a:stretch>
        </p:blipFill>
        <p:spPr>
          <a:xfrm>
            <a:off x="6355339" y="2028296"/>
            <a:ext cx="5270465" cy="3059990"/>
          </a:xfrm>
          <a:prstGeom prst="rect">
            <a:avLst/>
          </a:prstGeom>
        </p:spPr>
      </p:pic>
      <p:sp>
        <p:nvSpPr>
          <p:cNvPr id="7" name="TextBox 6">
            <a:extLst>
              <a:ext uri="{FF2B5EF4-FFF2-40B4-BE49-F238E27FC236}">
                <a16:creationId xmlns:a16="http://schemas.microsoft.com/office/drawing/2014/main" id="{83379160-4FE8-223B-BD1D-1D8785ABB1BA}"/>
              </a:ext>
            </a:extLst>
          </p:cNvPr>
          <p:cNvSpPr txBox="1"/>
          <p:nvPr/>
        </p:nvSpPr>
        <p:spPr>
          <a:xfrm>
            <a:off x="1957362" y="1507965"/>
            <a:ext cx="2511706" cy="369332"/>
          </a:xfrm>
          <a:prstGeom prst="rect">
            <a:avLst/>
          </a:prstGeom>
          <a:noFill/>
        </p:spPr>
        <p:txBody>
          <a:bodyPr wrap="square" rtlCol="0">
            <a:spAutoFit/>
          </a:bodyPr>
          <a:lstStyle/>
          <a:p>
            <a:pPr algn="ctr"/>
            <a:r>
              <a:rPr lang="en-US"/>
              <a:t>Unnormalized</a:t>
            </a:r>
          </a:p>
        </p:txBody>
      </p:sp>
      <p:sp>
        <p:nvSpPr>
          <p:cNvPr id="8" name="TextBox 7">
            <a:extLst>
              <a:ext uri="{FF2B5EF4-FFF2-40B4-BE49-F238E27FC236}">
                <a16:creationId xmlns:a16="http://schemas.microsoft.com/office/drawing/2014/main" id="{44057A6E-F702-199B-967F-843FA783CEBD}"/>
              </a:ext>
            </a:extLst>
          </p:cNvPr>
          <p:cNvSpPr txBox="1"/>
          <p:nvPr/>
        </p:nvSpPr>
        <p:spPr>
          <a:xfrm>
            <a:off x="7734718" y="1507965"/>
            <a:ext cx="2511706" cy="369332"/>
          </a:xfrm>
          <a:prstGeom prst="rect">
            <a:avLst/>
          </a:prstGeom>
          <a:noFill/>
        </p:spPr>
        <p:txBody>
          <a:bodyPr wrap="square" rtlCol="0">
            <a:spAutoFit/>
          </a:bodyPr>
          <a:lstStyle/>
          <a:p>
            <a:pPr algn="ctr"/>
            <a:r>
              <a:rPr lang="en-US"/>
              <a:t>Normalized</a:t>
            </a:r>
          </a:p>
        </p:txBody>
      </p:sp>
    </p:spTree>
    <p:extLst>
      <p:ext uri="{BB962C8B-B14F-4D97-AF65-F5344CB8AC3E}">
        <p14:creationId xmlns:p14="http://schemas.microsoft.com/office/powerpoint/2010/main" val="256464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91D-6467-C415-33BC-C0A2A7047980}"/>
              </a:ext>
            </a:extLst>
          </p:cNvPr>
          <p:cNvSpPr>
            <a:spLocks noGrp="1"/>
          </p:cNvSpPr>
          <p:nvPr>
            <p:ph type="title"/>
          </p:nvPr>
        </p:nvSpPr>
        <p:spPr/>
        <p:txBody>
          <a:bodyPr>
            <a:normAutofit fontScale="90000"/>
          </a:bodyPr>
          <a:lstStyle/>
          <a:p>
            <a:r>
              <a:rPr lang="en-US"/>
              <a:t>Categorical Features</a:t>
            </a:r>
          </a:p>
        </p:txBody>
      </p:sp>
      <p:pic>
        <p:nvPicPr>
          <p:cNvPr id="5" name="Picture 4">
            <a:extLst>
              <a:ext uri="{FF2B5EF4-FFF2-40B4-BE49-F238E27FC236}">
                <a16:creationId xmlns:a16="http://schemas.microsoft.com/office/drawing/2014/main" id="{4451E8EB-049A-B386-5CE8-C62E24231064}"/>
              </a:ext>
            </a:extLst>
          </p:cNvPr>
          <p:cNvPicPr>
            <a:picLocks noChangeAspect="1"/>
          </p:cNvPicPr>
          <p:nvPr/>
        </p:nvPicPr>
        <p:blipFill>
          <a:blip r:embed="rId2"/>
          <a:stretch>
            <a:fillRect/>
          </a:stretch>
        </p:blipFill>
        <p:spPr>
          <a:xfrm>
            <a:off x="-1" y="1145893"/>
            <a:ext cx="9917093" cy="5034988"/>
          </a:xfrm>
          <a:prstGeom prst="rect">
            <a:avLst/>
          </a:prstGeom>
        </p:spPr>
      </p:pic>
    </p:spTree>
    <p:extLst>
      <p:ext uri="{BB962C8B-B14F-4D97-AF65-F5344CB8AC3E}">
        <p14:creationId xmlns:p14="http://schemas.microsoft.com/office/powerpoint/2010/main" val="126041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7" name="Picture 6">
            <a:extLst>
              <a:ext uri="{FF2B5EF4-FFF2-40B4-BE49-F238E27FC236}">
                <a16:creationId xmlns:a16="http://schemas.microsoft.com/office/drawing/2014/main" id="{CF16246C-6080-09E5-00BA-B7D0F52415DC}"/>
              </a:ext>
            </a:extLst>
          </p:cNvPr>
          <p:cNvPicPr>
            <a:picLocks noChangeAspect="1"/>
          </p:cNvPicPr>
          <p:nvPr/>
        </p:nvPicPr>
        <p:blipFill>
          <a:blip r:embed="rId2"/>
          <a:stretch>
            <a:fillRect/>
          </a:stretch>
        </p:blipFill>
        <p:spPr>
          <a:xfrm>
            <a:off x="1476838" y="1356967"/>
            <a:ext cx="8441159" cy="4762129"/>
          </a:xfrm>
          <a:prstGeom prst="rect">
            <a:avLst/>
          </a:prstGeom>
        </p:spPr>
      </p:pic>
    </p:spTree>
    <p:extLst>
      <p:ext uri="{BB962C8B-B14F-4D97-AF65-F5344CB8AC3E}">
        <p14:creationId xmlns:p14="http://schemas.microsoft.com/office/powerpoint/2010/main" val="393082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899-F2F3-763D-CB80-3F7980E38C55}"/>
              </a:ext>
            </a:extLst>
          </p:cNvPr>
          <p:cNvSpPr>
            <a:spLocks noGrp="1"/>
          </p:cNvSpPr>
          <p:nvPr>
            <p:ph type="title"/>
          </p:nvPr>
        </p:nvSpPr>
        <p:spPr/>
        <p:txBody>
          <a:bodyPr>
            <a:normAutofit fontScale="90000"/>
          </a:bodyPr>
          <a:lstStyle/>
          <a:p>
            <a:r>
              <a:rPr lang="en-US"/>
              <a:t>Categorical Features</a:t>
            </a:r>
          </a:p>
        </p:txBody>
      </p:sp>
      <p:pic>
        <p:nvPicPr>
          <p:cNvPr id="3" name="Picture 2">
            <a:extLst>
              <a:ext uri="{FF2B5EF4-FFF2-40B4-BE49-F238E27FC236}">
                <a16:creationId xmlns:a16="http://schemas.microsoft.com/office/drawing/2014/main" id="{5B22C405-473F-60FF-5F19-29A2C9C276D3}"/>
              </a:ext>
            </a:extLst>
          </p:cNvPr>
          <p:cNvPicPr>
            <a:picLocks noChangeAspect="1"/>
          </p:cNvPicPr>
          <p:nvPr/>
        </p:nvPicPr>
        <p:blipFill>
          <a:blip r:embed="rId2"/>
          <a:stretch>
            <a:fillRect/>
          </a:stretch>
        </p:blipFill>
        <p:spPr>
          <a:xfrm>
            <a:off x="879231" y="1356967"/>
            <a:ext cx="4469342" cy="4681708"/>
          </a:xfrm>
          <a:prstGeom prst="rect">
            <a:avLst/>
          </a:prstGeom>
        </p:spPr>
      </p:pic>
      <p:pic>
        <p:nvPicPr>
          <p:cNvPr id="4" name="Picture 3">
            <a:extLst>
              <a:ext uri="{FF2B5EF4-FFF2-40B4-BE49-F238E27FC236}">
                <a16:creationId xmlns:a16="http://schemas.microsoft.com/office/drawing/2014/main" id="{EAF340D5-C269-ACC8-5949-5D69281F3B04}"/>
              </a:ext>
            </a:extLst>
          </p:cNvPr>
          <p:cNvPicPr>
            <a:picLocks noChangeAspect="1"/>
          </p:cNvPicPr>
          <p:nvPr/>
        </p:nvPicPr>
        <p:blipFill>
          <a:blip r:embed="rId3"/>
          <a:stretch>
            <a:fillRect/>
          </a:stretch>
        </p:blipFill>
        <p:spPr>
          <a:xfrm>
            <a:off x="5551726" y="1356967"/>
            <a:ext cx="4479809" cy="4246587"/>
          </a:xfrm>
          <a:prstGeom prst="rect">
            <a:avLst/>
          </a:prstGeom>
        </p:spPr>
      </p:pic>
    </p:spTree>
    <p:extLst>
      <p:ext uri="{BB962C8B-B14F-4D97-AF65-F5344CB8AC3E}">
        <p14:creationId xmlns:p14="http://schemas.microsoft.com/office/powerpoint/2010/main" val="161407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A574-CBC4-24C7-4866-43ABEDA53EE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0762785-5C73-E247-DDCC-87D32BF5EF1D}"/>
              </a:ext>
            </a:extLst>
          </p:cNvPr>
          <p:cNvPicPr>
            <a:picLocks noChangeAspect="1"/>
          </p:cNvPicPr>
          <p:nvPr/>
        </p:nvPicPr>
        <p:blipFill>
          <a:blip r:embed="rId2"/>
          <a:stretch>
            <a:fillRect/>
          </a:stretch>
        </p:blipFill>
        <p:spPr>
          <a:xfrm>
            <a:off x="937846" y="1444557"/>
            <a:ext cx="9044354" cy="4618393"/>
          </a:xfrm>
          <a:prstGeom prst="rect">
            <a:avLst/>
          </a:prstGeom>
        </p:spPr>
      </p:pic>
    </p:spTree>
    <p:extLst>
      <p:ext uri="{BB962C8B-B14F-4D97-AF65-F5344CB8AC3E}">
        <p14:creationId xmlns:p14="http://schemas.microsoft.com/office/powerpoint/2010/main" val="21179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6DE6-DCF9-5C18-92A1-49B970F6D80C}"/>
              </a:ext>
            </a:extLst>
          </p:cNvPr>
          <p:cNvSpPr>
            <a:spLocks noGrp="1"/>
          </p:cNvSpPr>
          <p:nvPr>
            <p:ph type="title"/>
          </p:nvPr>
        </p:nvSpPr>
        <p:spPr/>
        <p:txBody>
          <a:bodyPr>
            <a:normAutofit fontScale="90000"/>
          </a:bodyPr>
          <a:lstStyle/>
          <a:p>
            <a:r>
              <a:rPr lang="en-US"/>
              <a:t>Categorical Features</a:t>
            </a:r>
          </a:p>
        </p:txBody>
      </p:sp>
      <p:pic>
        <p:nvPicPr>
          <p:cNvPr id="4" name="Picture 3">
            <a:extLst>
              <a:ext uri="{FF2B5EF4-FFF2-40B4-BE49-F238E27FC236}">
                <a16:creationId xmlns:a16="http://schemas.microsoft.com/office/drawing/2014/main" id="{A18B7439-9230-CE18-7FCA-FE6A53E90C39}"/>
              </a:ext>
            </a:extLst>
          </p:cNvPr>
          <p:cNvPicPr>
            <a:picLocks noChangeAspect="1"/>
          </p:cNvPicPr>
          <p:nvPr/>
        </p:nvPicPr>
        <p:blipFill>
          <a:blip r:embed="rId2"/>
          <a:stretch>
            <a:fillRect/>
          </a:stretch>
        </p:blipFill>
        <p:spPr>
          <a:xfrm>
            <a:off x="691662" y="1377253"/>
            <a:ext cx="9290538" cy="4905003"/>
          </a:xfrm>
          <a:prstGeom prst="rect">
            <a:avLst/>
          </a:prstGeom>
        </p:spPr>
      </p:pic>
    </p:spTree>
    <p:extLst>
      <p:ext uri="{BB962C8B-B14F-4D97-AF65-F5344CB8AC3E}">
        <p14:creationId xmlns:p14="http://schemas.microsoft.com/office/powerpoint/2010/main" val="425189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5C9130-D9D6-EEE9-B016-FF9A0E94EEB9}"/>
              </a:ext>
            </a:extLst>
          </p:cNvPr>
          <p:cNvSpPr>
            <a:spLocks noGrp="1"/>
          </p:cNvSpPr>
          <p:nvPr>
            <p:ph type="body" idx="1"/>
          </p:nvPr>
        </p:nvSpPr>
        <p:spPr>
          <a:xfrm>
            <a:off x="415600" y="1536633"/>
            <a:ext cx="4261908" cy="2402321"/>
          </a:xfrm>
        </p:spPr>
        <p:txBody>
          <a:bodyPr/>
          <a:lstStyle/>
          <a:p>
            <a:r>
              <a:rPr lang="en-US"/>
              <a:t>Imputed missing values</a:t>
            </a:r>
          </a:p>
          <a:p>
            <a:pPr lvl="1"/>
            <a:r>
              <a:rPr lang="en-US"/>
              <a:t>Categorical mode</a:t>
            </a:r>
          </a:p>
          <a:p>
            <a:pPr lvl="1"/>
            <a:r>
              <a:rPr lang="en-US"/>
              <a:t>Numerical: mean</a:t>
            </a:r>
          </a:p>
          <a:p>
            <a:r>
              <a:rPr lang="en-US"/>
              <a:t>Drop rows missing price</a:t>
            </a:r>
          </a:p>
        </p:txBody>
      </p:sp>
      <p:pic>
        <p:nvPicPr>
          <p:cNvPr id="2050" name="Picture 2">
            <a:extLst>
              <a:ext uri="{FF2B5EF4-FFF2-40B4-BE49-F238E27FC236}">
                <a16:creationId xmlns:a16="http://schemas.microsoft.com/office/drawing/2014/main" id="{C4808E9E-6E7E-FA75-309E-B87853759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010" y="1165778"/>
            <a:ext cx="6870390" cy="36608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9EC96EC-F9ED-AF9F-262B-FC9990F39AF7}"/>
              </a:ext>
            </a:extLst>
          </p:cNvPr>
          <p:cNvSpPr txBox="1">
            <a:spLocks/>
          </p:cNvSpPr>
          <p:nvPr/>
        </p:nvSpPr>
        <p:spPr>
          <a:xfrm>
            <a:off x="415600" y="593367"/>
            <a:ext cx="11360800" cy="763600"/>
          </a:xfrm>
          <a:prstGeom prst="rect">
            <a:avLst/>
          </a:prstGeom>
        </p:spPr>
        <p:txBody>
          <a:bodyPr spcFirstLastPara="1" vert="horz" wrap="square" lIns="91425" tIns="91425" rIns="91425" bIns="91425" rtlCol="0" anchor="t" anchorCtr="0">
            <a:normAutofit fontScale="975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Data Preparation</a:t>
            </a:r>
          </a:p>
        </p:txBody>
      </p:sp>
      <p:pic>
        <p:nvPicPr>
          <p:cNvPr id="2052" name="Picture 4">
            <a:extLst>
              <a:ext uri="{FF2B5EF4-FFF2-40B4-BE49-F238E27FC236}">
                <a16:creationId xmlns:a16="http://schemas.microsoft.com/office/drawing/2014/main" id="{B346D0A3-7F37-8128-DFA4-B58736BCD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27990"/>
            <a:ext cx="4951568" cy="2595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8EC7FA-90BF-0196-EE2D-CECFDFE39FF6}"/>
              </a:ext>
            </a:extLst>
          </p:cNvPr>
          <p:cNvSpPr txBox="1"/>
          <p:nvPr/>
        </p:nvSpPr>
        <p:spPr>
          <a:xfrm>
            <a:off x="5603631" y="5099538"/>
            <a:ext cx="4267200" cy="1477328"/>
          </a:xfrm>
          <a:prstGeom prst="rect">
            <a:avLst/>
          </a:prstGeom>
          <a:noFill/>
        </p:spPr>
        <p:txBody>
          <a:bodyPr wrap="square" rtlCol="0">
            <a:spAutoFit/>
          </a:bodyPr>
          <a:lstStyle/>
          <a:p>
            <a:pPr marL="285750" indent="-285750">
              <a:buFont typeface="Arial" panose="020B0604020202020204" pitchFamily="34" charset="0"/>
              <a:buChar char="•"/>
            </a:pPr>
            <a:r>
              <a:rPr lang="en-US"/>
              <a:t>Capped outliers</a:t>
            </a:r>
          </a:p>
          <a:p>
            <a:pPr marL="742950" lvl="1" indent="-285750">
              <a:buFont typeface="Arial" panose="020B0604020202020204" pitchFamily="34" charset="0"/>
              <a:buChar char="•"/>
            </a:pPr>
            <a:r>
              <a:rPr lang="en-US"/>
              <a:t>Price &gt; 300,000 or &lt; 1</a:t>
            </a:r>
          </a:p>
          <a:p>
            <a:pPr marL="742950" lvl="1" indent="-285750">
              <a:buFont typeface="Arial" panose="020B0604020202020204" pitchFamily="34" charset="0"/>
              <a:buChar char="•"/>
            </a:pPr>
            <a:r>
              <a:rPr lang="en-US"/>
              <a:t>Years &gt; 2023</a:t>
            </a:r>
          </a:p>
          <a:p>
            <a:pPr marL="742950" lvl="1" indent="-285750">
              <a:buFont typeface="Arial" panose="020B0604020202020204" pitchFamily="34" charset="0"/>
              <a:buChar char="•"/>
            </a:pPr>
            <a:r>
              <a:rPr lang="en-US"/>
              <a:t>Odometer &gt; 300,000</a:t>
            </a:r>
          </a:p>
          <a:p>
            <a:pPr marL="742950" lvl="1" indent="-285750">
              <a:buFont typeface="Arial" panose="020B0604020202020204" pitchFamily="34" charset="0"/>
              <a:buChar char="•"/>
            </a:pPr>
            <a:r>
              <a:rPr lang="en-US"/>
              <a:t>Anything &gt; 3 </a:t>
            </a:r>
            <a:r>
              <a:rPr lang="en-US" err="1"/>
              <a:t>stdev</a:t>
            </a:r>
            <a:r>
              <a:rPr lang="en-US"/>
              <a:t> from mean</a:t>
            </a:r>
          </a:p>
        </p:txBody>
      </p:sp>
    </p:spTree>
    <p:extLst>
      <p:ext uri="{BB962C8B-B14F-4D97-AF65-F5344CB8AC3E}">
        <p14:creationId xmlns:p14="http://schemas.microsoft.com/office/powerpoint/2010/main" val="377769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12B5-B493-AF70-3520-A4DCFD1ECA4E}"/>
              </a:ext>
            </a:extLst>
          </p:cNvPr>
          <p:cNvSpPr>
            <a:spLocks noGrp="1"/>
          </p:cNvSpPr>
          <p:nvPr>
            <p:ph type="title"/>
          </p:nvPr>
        </p:nvSpPr>
        <p:spPr/>
        <p:txBody>
          <a:bodyPr>
            <a:normAutofit fontScale="90000"/>
          </a:bodyPr>
          <a:lstStyle/>
          <a:p>
            <a:r>
              <a:rPr lang="en-US"/>
              <a:t>Pair Plots</a:t>
            </a:r>
          </a:p>
        </p:txBody>
      </p:sp>
      <p:pic>
        <p:nvPicPr>
          <p:cNvPr id="4" name="Picture 3">
            <a:extLst>
              <a:ext uri="{FF2B5EF4-FFF2-40B4-BE49-F238E27FC236}">
                <a16:creationId xmlns:a16="http://schemas.microsoft.com/office/drawing/2014/main" id="{9F894DEE-59B4-E637-90C1-7476745E262E}"/>
              </a:ext>
            </a:extLst>
          </p:cNvPr>
          <p:cNvPicPr>
            <a:picLocks noChangeAspect="1"/>
          </p:cNvPicPr>
          <p:nvPr/>
        </p:nvPicPr>
        <p:blipFill>
          <a:blip r:embed="rId2"/>
          <a:stretch>
            <a:fillRect/>
          </a:stretch>
        </p:blipFill>
        <p:spPr>
          <a:xfrm>
            <a:off x="3147647" y="298938"/>
            <a:ext cx="6559062" cy="6559062"/>
          </a:xfrm>
          <a:prstGeom prst="rect">
            <a:avLst/>
          </a:prstGeom>
        </p:spPr>
      </p:pic>
      <p:sp>
        <p:nvSpPr>
          <p:cNvPr id="5" name="TextBox 4">
            <a:extLst>
              <a:ext uri="{FF2B5EF4-FFF2-40B4-BE49-F238E27FC236}">
                <a16:creationId xmlns:a16="http://schemas.microsoft.com/office/drawing/2014/main" id="{A815AC26-ED8A-286D-305D-B07728E76514}"/>
              </a:ext>
            </a:extLst>
          </p:cNvPr>
          <p:cNvSpPr txBox="1"/>
          <p:nvPr/>
        </p:nvSpPr>
        <p:spPr>
          <a:xfrm>
            <a:off x="415600" y="1840523"/>
            <a:ext cx="2421385" cy="923330"/>
          </a:xfrm>
          <a:prstGeom prst="rect">
            <a:avLst/>
          </a:prstGeom>
          <a:noFill/>
        </p:spPr>
        <p:txBody>
          <a:bodyPr wrap="square" rtlCol="0">
            <a:spAutoFit/>
          </a:bodyPr>
          <a:lstStyle/>
          <a:p>
            <a:r>
              <a:rPr lang="en-US"/>
              <a:t>On cleaned numerical features of sampled dataset.</a:t>
            </a:r>
          </a:p>
        </p:txBody>
      </p:sp>
    </p:spTree>
    <p:extLst>
      <p:ext uri="{BB962C8B-B14F-4D97-AF65-F5344CB8AC3E}">
        <p14:creationId xmlns:p14="http://schemas.microsoft.com/office/powerpoint/2010/main" val="253555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D52-A47D-DCD0-7E77-0E221B86552B}"/>
              </a:ext>
            </a:extLst>
          </p:cNvPr>
          <p:cNvSpPr>
            <a:spLocks noGrp="1"/>
          </p:cNvSpPr>
          <p:nvPr>
            <p:ph type="title"/>
          </p:nvPr>
        </p:nvSpPr>
        <p:spPr>
          <a:xfrm>
            <a:off x="415600" y="593367"/>
            <a:ext cx="2866443" cy="1447704"/>
          </a:xfrm>
        </p:spPr>
        <p:txBody>
          <a:bodyPr>
            <a:normAutofit/>
          </a:bodyPr>
          <a:lstStyle/>
          <a:p>
            <a:r>
              <a:rPr lang="en-US"/>
              <a:t>Correlation</a:t>
            </a:r>
            <a:br>
              <a:rPr lang="en-US"/>
            </a:br>
            <a:r>
              <a:rPr lang="en-US"/>
              <a:t>Matrix</a:t>
            </a:r>
          </a:p>
        </p:txBody>
      </p:sp>
      <p:pic>
        <p:nvPicPr>
          <p:cNvPr id="4" name="Picture 3">
            <a:extLst>
              <a:ext uri="{FF2B5EF4-FFF2-40B4-BE49-F238E27FC236}">
                <a16:creationId xmlns:a16="http://schemas.microsoft.com/office/drawing/2014/main" id="{94BBC513-37F4-F37F-DC7F-7A59A4DEA489}"/>
              </a:ext>
            </a:extLst>
          </p:cNvPr>
          <p:cNvPicPr>
            <a:picLocks noChangeAspect="1"/>
          </p:cNvPicPr>
          <p:nvPr/>
        </p:nvPicPr>
        <p:blipFill>
          <a:blip r:embed="rId3"/>
          <a:stretch>
            <a:fillRect/>
          </a:stretch>
        </p:blipFill>
        <p:spPr>
          <a:xfrm>
            <a:off x="486997" y="2319215"/>
            <a:ext cx="3009900" cy="3860800"/>
          </a:xfrm>
          <a:prstGeom prst="rect">
            <a:avLst/>
          </a:prstGeom>
        </p:spPr>
      </p:pic>
      <p:pic>
        <p:nvPicPr>
          <p:cNvPr id="6" name="Picture 5">
            <a:extLst>
              <a:ext uri="{FF2B5EF4-FFF2-40B4-BE49-F238E27FC236}">
                <a16:creationId xmlns:a16="http://schemas.microsoft.com/office/drawing/2014/main" id="{8F410A91-3981-849B-AE35-DEBA7BFC4AE9}"/>
              </a:ext>
            </a:extLst>
          </p:cNvPr>
          <p:cNvPicPr>
            <a:picLocks noChangeAspect="1"/>
          </p:cNvPicPr>
          <p:nvPr/>
        </p:nvPicPr>
        <p:blipFill>
          <a:blip r:embed="rId4"/>
          <a:stretch>
            <a:fillRect/>
          </a:stretch>
        </p:blipFill>
        <p:spPr>
          <a:xfrm>
            <a:off x="3496897" y="677985"/>
            <a:ext cx="7772400" cy="5829300"/>
          </a:xfrm>
          <a:prstGeom prst="rect">
            <a:avLst/>
          </a:prstGeom>
        </p:spPr>
      </p:pic>
    </p:spTree>
    <p:extLst>
      <p:ext uri="{BB962C8B-B14F-4D97-AF65-F5344CB8AC3E}">
        <p14:creationId xmlns:p14="http://schemas.microsoft.com/office/powerpoint/2010/main" val="293692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Group 8 - Team</a:t>
            </a:r>
            <a:endParaRPr dirty="0"/>
          </a:p>
        </p:txBody>
      </p:sp>
      <p:sp>
        <p:nvSpPr>
          <p:cNvPr id="72" name="Google Shape;72;p15"/>
          <p:cNvSpPr txBox="1">
            <a:spLocks noGrp="1"/>
          </p:cNvSpPr>
          <p:nvPr>
            <p:ph type="body" idx="1"/>
          </p:nvPr>
        </p:nvSpPr>
        <p:spPr>
          <a:xfrm>
            <a:off x="415600" y="1405953"/>
            <a:ext cx="3578000" cy="2743201"/>
          </a:xfrm>
          <a:prstGeom prst="rect">
            <a:avLst/>
          </a:prstGeom>
        </p:spPr>
        <p:txBody>
          <a:bodyPr spcFirstLastPara="1" vert="horz" wrap="square" lIns="121900" tIns="121900" rIns="121900" bIns="121900" rtlCol="0" anchor="t" anchorCtr="0">
            <a:normAutofit lnSpcReduction="10000"/>
          </a:bodyPr>
          <a:lstStyle/>
          <a:p>
            <a:pPr marL="0" indent="0">
              <a:buNone/>
            </a:pPr>
            <a:r>
              <a:rPr lang="en" dirty="0"/>
              <a:t> Richard Anton </a:t>
            </a:r>
            <a:endParaRPr dirty="0"/>
          </a:p>
          <a:p>
            <a:pPr marL="152396" indent="0">
              <a:spcBef>
                <a:spcPts val="1600"/>
              </a:spcBef>
              <a:buNone/>
            </a:pPr>
            <a:r>
              <a:rPr lang="en" u="sng" dirty="0">
                <a:solidFill>
                  <a:schemeClr val="hlink"/>
                </a:solidFill>
                <a:hlinkClick r:id="rId3"/>
              </a:rPr>
              <a:t>rna63@drexel.edu</a:t>
            </a:r>
            <a:endParaRPr dirty="0"/>
          </a:p>
          <a:p>
            <a:pPr marL="152396" indent="0">
              <a:buNone/>
            </a:pPr>
            <a:endParaRPr lang="en-US" dirty="0"/>
          </a:p>
          <a:p>
            <a:pPr marL="152396" indent="0">
              <a:buNone/>
            </a:pPr>
            <a:r>
              <a:rPr lang="en-US" dirty="0"/>
              <a:t>MS CS student</a:t>
            </a:r>
          </a:p>
          <a:p>
            <a:pPr marL="152396" indent="0">
              <a:buNone/>
            </a:pPr>
            <a:r>
              <a:rPr lang="en-US" dirty="0"/>
              <a:t>(will complete at end of Spring ’23)</a:t>
            </a:r>
            <a:endParaRPr dirty="0"/>
          </a:p>
          <a:p>
            <a:pPr indent="0">
              <a:spcBef>
                <a:spcPts val="1600"/>
              </a:spcBef>
              <a:spcAft>
                <a:spcPts val="1600"/>
              </a:spcAft>
              <a:buNone/>
            </a:pPr>
            <a:endParaRPr dirty="0"/>
          </a:p>
        </p:txBody>
      </p:sp>
      <p:pic>
        <p:nvPicPr>
          <p:cNvPr id="73" name="Google Shape;73;p15" title="slide2.mp3">
            <a:hlinkClick r:id="rId4"/>
          </p:cNvPr>
          <p:cNvPicPr preferRelativeResize="0"/>
          <p:nvPr/>
        </p:nvPicPr>
        <p:blipFill>
          <a:blip r:embed="rId5">
            <a:alphaModFix/>
          </a:blip>
          <a:stretch>
            <a:fillRect/>
          </a:stretch>
        </p:blipFill>
        <p:spPr>
          <a:xfrm>
            <a:off x="1" y="6498234"/>
            <a:ext cx="359767" cy="359767"/>
          </a:xfrm>
          <a:prstGeom prst="rect">
            <a:avLst/>
          </a:prstGeom>
          <a:noFill/>
          <a:ln>
            <a:noFill/>
          </a:ln>
        </p:spPr>
      </p:pic>
      <p:sp>
        <p:nvSpPr>
          <p:cNvPr id="74" name="Google Shape;74;p15"/>
          <p:cNvSpPr txBox="1"/>
          <p:nvPr/>
        </p:nvSpPr>
        <p:spPr>
          <a:xfrm>
            <a:off x="4411689" y="593367"/>
            <a:ext cx="7211200" cy="5047495"/>
          </a:xfrm>
          <a:prstGeom prst="rect">
            <a:avLst/>
          </a:prstGeom>
          <a:noFill/>
          <a:ln>
            <a:noFill/>
          </a:ln>
        </p:spPr>
        <p:txBody>
          <a:bodyPr spcFirstLastPara="1" wrap="square" lIns="121900" tIns="121900" rIns="121900" bIns="121900" anchor="t" anchorCtr="0">
            <a:spAutoFit/>
          </a:bodyPr>
          <a:lstStyle/>
          <a:p>
            <a:pPr marL="342900" indent="-342900" algn="just">
              <a:buFont typeface="Arial" panose="020B0604020202020204" pitchFamily="34" charset="0"/>
              <a:buChar char="•"/>
            </a:pPr>
            <a:r>
              <a:rPr lang="en-US" sz="2400" dirty="0"/>
              <a:t>Full time software developer, part time student.  </a:t>
            </a:r>
          </a:p>
          <a:p>
            <a:pPr marL="342900" indent="-342900" algn="just">
              <a:buFont typeface="Arial" panose="020B0604020202020204" pitchFamily="34" charset="0"/>
              <a:buChar char="•"/>
            </a:pPr>
            <a:r>
              <a:rPr lang="en-US" sz="2400" dirty="0"/>
              <a:t>Proficient in Python and a number of other programming languages.</a:t>
            </a:r>
          </a:p>
          <a:p>
            <a:pPr marL="342900" indent="-342900" algn="just">
              <a:buFont typeface="Arial" panose="020B0604020202020204" pitchFamily="34" charset="0"/>
              <a:buChar char="•"/>
            </a:pPr>
            <a:r>
              <a:rPr lang="en-US" sz="2400" dirty="0"/>
              <a:t>In Seattle area, work and time-zone makes group project collaboration challenging.</a:t>
            </a:r>
          </a:p>
          <a:p>
            <a:pPr marL="342900" indent="-342900" algn="just">
              <a:buFont typeface="Arial" panose="020B0604020202020204" pitchFamily="34" charset="0"/>
              <a:buChar char="•"/>
            </a:pPr>
            <a:r>
              <a:rPr lang="en-US" sz="2400" dirty="0"/>
              <a:t>Completed ML, AI, deep learning, and computer vision courses at Drexel.</a:t>
            </a:r>
          </a:p>
          <a:p>
            <a:pPr marL="342900" indent="-342900" algn="just">
              <a:buFont typeface="Arial" panose="020B0604020202020204" pitchFamily="34" charset="0"/>
              <a:buChar char="•"/>
            </a:pPr>
            <a:r>
              <a:rPr lang="en-US" sz="2400" dirty="0"/>
              <a:t>Minimal prior experience with exploratory data analysis and data cleaning or preparation.</a:t>
            </a:r>
          </a:p>
          <a:p>
            <a:pPr marL="342900" indent="-342900" algn="just">
              <a:buFont typeface="Arial" panose="020B0604020202020204" pitchFamily="34" charset="0"/>
              <a:buChar char="•"/>
            </a:pPr>
            <a:r>
              <a:rPr lang="en-US" sz="2400" dirty="0"/>
              <a:t>Not much experience with tools and libraries like Pandas and Scikit-learn; prior courses usually required implementing algorithms “from scratch”, i.e. just using NumPy.</a:t>
            </a:r>
          </a:p>
        </p:txBody>
      </p:sp>
      <p:pic>
        <p:nvPicPr>
          <p:cNvPr id="2" name="Picture 1">
            <a:extLst>
              <a:ext uri="{FF2B5EF4-FFF2-40B4-BE49-F238E27FC236}">
                <a16:creationId xmlns:a16="http://schemas.microsoft.com/office/drawing/2014/main" id="{927D9057-8FBE-CA0E-8CEF-4FD47F58C4BF}"/>
              </a:ext>
            </a:extLst>
          </p:cNvPr>
          <p:cNvPicPr>
            <a:picLocks noChangeAspect="1"/>
          </p:cNvPicPr>
          <p:nvPr/>
        </p:nvPicPr>
        <p:blipFill>
          <a:blip r:embed="rId6"/>
          <a:stretch>
            <a:fillRect/>
          </a:stretch>
        </p:blipFill>
        <p:spPr>
          <a:xfrm>
            <a:off x="644769" y="3906132"/>
            <a:ext cx="1768876" cy="23585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8324-782C-DA70-60DA-7500BFD7E639}"/>
              </a:ext>
            </a:extLst>
          </p:cNvPr>
          <p:cNvSpPr>
            <a:spLocks noGrp="1"/>
          </p:cNvSpPr>
          <p:nvPr>
            <p:ph type="title"/>
          </p:nvPr>
        </p:nvSpPr>
        <p:spPr/>
        <p:txBody>
          <a:bodyPr>
            <a:normAutofit fontScale="90000"/>
          </a:bodyPr>
          <a:lstStyle/>
          <a:p>
            <a:r>
              <a:rPr lang="en-US"/>
              <a:t>Regression Models</a:t>
            </a:r>
          </a:p>
        </p:txBody>
      </p:sp>
      <p:sp>
        <p:nvSpPr>
          <p:cNvPr id="3" name="Text Placeholder 2">
            <a:extLst>
              <a:ext uri="{FF2B5EF4-FFF2-40B4-BE49-F238E27FC236}">
                <a16:creationId xmlns:a16="http://schemas.microsoft.com/office/drawing/2014/main" id="{DE0E9E0A-63C8-A068-D9E9-42BE104B4D5A}"/>
              </a:ext>
            </a:extLst>
          </p:cNvPr>
          <p:cNvSpPr>
            <a:spLocks noGrp="1"/>
          </p:cNvSpPr>
          <p:nvPr>
            <p:ph type="body" idx="1"/>
          </p:nvPr>
        </p:nvSpPr>
        <p:spPr/>
        <p:txBody>
          <a:bodyPr/>
          <a:lstStyle/>
          <a:p>
            <a:r>
              <a:rPr lang="en-US"/>
              <a:t>We examined multiple different types of regression models for predicting the listing price from the other columns in the data set.</a:t>
            </a:r>
          </a:p>
          <a:p>
            <a:r>
              <a:rPr lang="en-US"/>
              <a:t>For a baseline we used linear, Ridge, and Lasso regression models.</a:t>
            </a:r>
          </a:p>
          <a:p>
            <a:r>
              <a:rPr lang="en-US"/>
              <a:t>We also compared a random forest model</a:t>
            </a:r>
          </a:p>
          <a:p>
            <a:r>
              <a:rPr lang="en-US"/>
              <a:t>Finally, we added an </a:t>
            </a:r>
            <a:r>
              <a:rPr lang="en-US" err="1"/>
              <a:t>XGBoost</a:t>
            </a:r>
            <a:r>
              <a:rPr lang="en-US"/>
              <a:t> model. We also used a slightly different </a:t>
            </a:r>
            <a:r>
              <a:rPr lang="en-US" err="1"/>
              <a:t>XGBoost</a:t>
            </a:r>
            <a:r>
              <a:rPr lang="en-US"/>
              <a:t> model to evaluate feature importance.</a:t>
            </a:r>
          </a:p>
          <a:p>
            <a:r>
              <a:rPr lang="en-US"/>
              <a:t>For the baseline run of all four models, we did little minimal tuning of hyperparameters.</a:t>
            </a:r>
          </a:p>
          <a:p>
            <a:r>
              <a:rPr lang="en-US"/>
              <a:t>For baseline run, we normalized the scale of the numeric features(</a:t>
            </a:r>
            <a:r>
              <a:rPr lang="en-US" err="1"/>
              <a:t>sklearn’s</a:t>
            </a:r>
            <a:r>
              <a:rPr lang="en-US"/>
              <a:t> </a:t>
            </a:r>
            <a:r>
              <a:rPr lang="en-US" err="1"/>
              <a:t>StandardScaler</a:t>
            </a:r>
            <a:r>
              <a:rPr lang="en-US"/>
              <a:t>), and used one-hot encoding for the categorical features.</a:t>
            </a:r>
          </a:p>
        </p:txBody>
      </p:sp>
    </p:spTree>
    <p:extLst>
      <p:ext uri="{BB962C8B-B14F-4D97-AF65-F5344CB8AC3E}">
        <p14:creationId xmlns:p14="http://schemas.microsoft.com/office/powerpoint/2010/main" val="17938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52C0-01B3-F221-D5FC-9C4EDC0CD303}"/>
              </a:ext>
            </a:extLst>
          </p:cNvPr>
          <p:cNvSpPr>
            <a:spLocks noGrp="1"/>
          </p:cNvSpPr>
          <p:nvPr>
            <p:ph type="title"/>
          </p:nvPr>
        </p:nvSpPr>
        <p:spPr/>
        <p:txBody>
          <a:bodyPr>
            <a:normAutofit fontScale="90000"/>
          </a:bodyPr>
          <a:lstStyle/>
          <a:p>
            <a:r>
              <a:rPr lang="en-US"/>
              <a:t>Challenges</a:t>
            </a:r>
          </a:p>
        </p:txBody>
      </p:sp>
      <p:sp>
        <p:nvSpPr>
          <p:cNvPr id="3" name="Text Placeholder 2">
            <a:extLst>
              <a:ext uri="{FF2B5EF4-FFF2-40B4-BE49-F238E27FC236}">
                <a16:creationId xmlns:a16="http://schemas.microsoft.com/office/drawing/2014/main" id="{C0EF2BFA-4478-3D74-D6BD-B3A6120056D8}"/>
              </a:ext>
            </a:extLst>
          </p:cNvPr>
          <p:cNvSpPr>
            <a:spLocks noGrp="1"/>
          </p:cNvSpPr>
          <p:nvPr>
            <p:ph type="body" idx="1"/>
          </p:nvPr>
        </p:nvSpPr>
        <p:spPr/>
        <p:txBody>
          <a:bodyPr/>
          <a:lstStyle/>
          <a:p>
            <a:r>
              <a:rPr lang="en-US"/>
              <a:t>EDA notebook for cleaning data kept crashing due to dataset size.</a:t>
            </a:r>
          </a:p>
          <a:p>
            <a:pPr lvl="1"/>
            <a:r>
              <a:rPr lang="en-US"/>
              <a:t>Visualizations made it crash, actually data cleaning pretty fast.</a:t>
            </a:r>
          </a:p>
          <a:p>
            <a:pPr lvl="1"/>
            <a:r>
              <a:rPr lang="en-US"/>
              <a:t>Had to disable pair plots for the full dataset.</a:t>
            </a:r>
          </a:p>
          <a:p>
            <a:r>
              <a:rPr lang="en-US"/>
              <a:t>Sparse categorical features</a:t>
            </a:r>
          </a:p>
          <a:p>
            <a:pPr lvl="1"/>
            <a:r>
              <a:rPr lang="en-US"/>
              <a:t>i.e. model</a:t>
            </a:r>
          </a:p>
          <a:p>
            <a:pPr lvl="1"/>
            <a:r>
              <a:rPr lang="en-US"/>
              <a:t>One hot encoding with decision trees has some drawbacks</a:t>
            </a:r>
          </a:p>
          <a:p>
            <a:pPr lvl="1"/>
            <a:r>
              <a:rPr lang="en-US"/>
              <a:t>Had to use leave one out encoding for getting feature importance for </a:t>
            </a:r>
            <a:r>
              <a:rPr lang="en-US" err="1"/>
              <a:t>XGBoost</a:t>
            </a:r>
            <a:r>
              <a:rPr lang="en-US"/>
              <a:t> so could map back to original columns, but LOO had slightly worse regression performance.</a:t>
            </a:r>
          </a:p>
          <a:p>
            <a:endParaRPr lang="en-US"/>
          </a:p>
          <a:p>
            <a:pPr lvl="1"/>
            <a:endParaRPr lang="en-US"/>
          </a:p>
        </p:txBody>
      </p:sp>
    </p:spTree>
    <p:extLst>
      <p:ext uri="{BB962C8B-B14F-4D97-AF65-F5344CB8AC3E}">
        <p14:creationId xmlns:p14="http://schemas.microsoft.com/office/powerpoint/2010/main" val="254306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3D96-A37D-63AA-BFE9-8DC27819D038}"/>
              </a:ext>
            </a:extLst>
          </p:cNvPr>
          <p:cNvSpPr>
            <a:spLocks noGrp="1"/>
          </p:cNvSpPr>
          <p:nvPr>
            <p:ph type="title"/>
          </p:nvPr>
        </p:nvSpPr>
        <p:spPr/>
        <p:txBody>
          <a:bodyPr>
            <a:normAutofit fontScale="90000"/>
          </a:bodyPr>
          <a:lstStyle/>
          <a:p>
            <a:r>
              <a:rPr lang="en-US"/>
              <a:t>Regression Results - Baseline</a:t>
            </a:r>
          </a:p>
        </p:txBody>
      </p:sp>
      <p:sp>
        <p:nvSpPr>
          <p:cNvPr id="3" name="Text Placeholder 2">
            <a:extLst>
              <a:ext uri="{FF2B5EF4-FFF2-40B4-BE49-F238E27FC236}">
                <a16:creationId xmlns:a16="http://schemas.microsoft.com/office/drawing/2014/main" id="{58914A15-C88E-CDA4-05EE-1E2C42EC7EBC}"/>
              </a:ext>
            </a:extLst>
          </p:cNvPr>
          <p:cNvSpPr>
            <a:spLocks noGrp="1"/>
          </p:cNvSpPr>
          <p:nvPr>
            <p:ph type="body" idx="1"/>
          </p:nvPr>
        </p:nvSpPr>
        <p:spPr/>
        <p:txBody>
          <a:bodyPr/>
          <a:lstStyle/>
          <a:p>
            <a:pPr marL="152396" indent="0">
              <a:buNone/>
            </a:pPr>
            <a:r>
              <a:rPr lang="en-US"/>
              <a:t>To compare across the models we </a:t>
            </a:r>
          </a:p>
          <a:p>
            <a:pPr marL="152396" indent="0">
              <a:buNone/>
            </a:pPr>
            <a:r>
              <a:rPr lang="en-US"/>
              <a:t>Used RMSE as primary metric,</a:t>
            </a:r>
          </a:p>
          <a:p>
            <a:pPr marL="152396" indent="0">
              <a:buNone/>
            </a:pPr>
            <a:r>
              <a:rPr lang="en-US"/>
              <a:t>Along with R2 score.</a:t>
            </a:r>
          </a:p>
          <a:p>
            <a:pPr marL="152396" indent="0">
              <a:buNone/>
            </a:pPr>
            <a:endParaRPr lang="en-US"/>
          </a:p>
          <a:p>
            <a:pPr marL="152396" indent="0">
              <a:buNone/>
            </a:pPr>
            <a:r>
              <a:rPr lang="en-US"/>
              <a:t>We used 20% of the</a:t>
            </a:r>
          </a:p>
          <a:p>
            <a:pPr marL="152396" indent="0">
              <a:buNone/>
            </a:pPr>
            <a:r>
              <a:rPr lang="en-US"/>
              <a:t>data used for test set, with training</a:t>
            </a:r>
          </a:p>
          <a:p>
            <a:pPr marL="152396" indent="0">
              <a:buNone/>
            </a:pPr>
            <a:r>
              <a:rPr lang="en-US"/>
              <a:t>of the models done on the other 80%.</a:t>
            </a:r>
          </a:p>
        </p:txBody>
      </p:sp>
      <p:pic>
        <p:nvPicPr>
          <p:cNvPr id="7" name="Picture 6">
            <a:extLst>
              <a:ext uri="{FF2B5EF4-FFF2-40B4-BE49-F238E27FC236}">
                <a16:creationId xmlns:a16="http://schemas.microsoft.com/office/drawing/2014/main" id="{AB18C148-1D6F-3AF4-C980-F58485BC1FD5}"/>
              </a:ext>
            </a:extLst>
          </p:cNvPr>
          <p:cNvPicPr>
            <a:picLocks noChangeAspect="1"/>
          </p:cNvPicPr>
          <p:nvPr/>
        </p:nvPicPr>
        <p:blipFill>
          <a:blip r:embed="rId3"/>
          <a:stretch>
            <a:fillRect/>
          </a:stretch>
        </p:blipFill>
        <p:spPr>
          <a:xfrm>
            <a:off x="5880587" y="1076132"/>
            <a:ext cx="5895813" cy="2710056"/>
          </a:xfrm>
          <a:prstGeom prst="rect">
            <a:avLst/>
          </a:prstGeom>
        </p:spPr>
      </p:pic>
    </p:spTree>
    <p:extLst>
      <p:ext uri="{BB962C8B-B14F-4D97-AF65-F5344CB8AC3E}">
        <p14:creationId xmlns:p14="http://schemas.microsoft.com/office/powerpoint/2010/main" val="3365831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F056-B79A-D7A6-8765-FD70C3A13085}"/>
              </a:ext>
            </a:extLst>
          </p:cNvPr>
          <p:cNvSpPr>
            <a:spLocks noGrp="1"/>
          </p:cNvSpPr>
          <p:nvPr>
            <p:ph type="title"/>
          </p:nvPr>
        </p:nvSpPr>
        <p:spPr/>
        <p:txBody>
          <a:bodyPr>
            <a:normAutofit fontScale="90000"/>
          </a:bodyPr>
          <a:lstStyle/>
          <a:p>
            <a:r>
              <a:rPr lang="en-US"/>
              <a:t>Feature Importance</a:t>
            </a:r>
          </a:p>
        </p:txBody>
      </p:sp>
      <p:sp>
        <p:nvSpPr>
          <p:cNvPr id="3" name="Text Placeholder 2">
            <a:extLst>
              <a:ext uri="{FF2B5EF4-FFF2-40B4-BE49-F238E27FC236}">
                <a16:creationId xmlns:a16="http://schemas.microsoft.com/office/drawing/2014/main" id="{F626F197-5A4C-8B5E-4E50-1A9DE91C51B3}"/>
              </a:ext>
            </a:extLst>
          </p:cNvPr>
          <p:cNvSpPr>
            <a:spLocks noGrp="1"/>
          </p:cNvSpPr>
          <p:nvPr>
            <p:ph type="body" idx="1"/>
          </p:nvPr>
        </p:nvSpPr>
        <p:spPr>
          <a:xfrm>
            <a:off x="415600" y="1536633"/>
            <a:ext cx="3910215" cy="4555200"/>
          </a:xfrm>
        </p:spPr>
        <p:txBody>
          <a:bodyPr/>
          <a:lstStyle/>
          <a:p>
            <a:pPr marL="152396" indent="0">
              <a:buNone/>
            </a:pPr>
            <a:r>
              <a:rPr lang="en-US" dirty="0"/>
              <a:t>Calculated by fitting </a:t>
            </a:r>
            <a:r>
              <a:rPr lang="en-US" dirty="0" err="1"/>
              <a:t>XGBoost</a:t>
            </a:r>
            <a:r>
              <a:rPr lang="en-US" dirty="0"/>
              <a:t> to cleaned data using </a:t>
            </a:r>
            <a:r>
              <a:rPr lang="en-US" dirty="0" err="1"/>
              <a:t>LeaveOneOut</a:t>
            </a:r>
            <a:r>
              <a:rPr lang="en-US" dirty="0"/>
              <a:t> encoding for categorical features.</a:t>
            </a:r>
          </a:p>
        </p:txBody>
      </p:sp>
      <p:pic>
        <p:nvPicPr>
          <p:cNvPr id="2050" name="Picture 2">
            <a:extLst>
              <a:ext uri="{FF2B5EF4-FFF2-40B4-BE49-F238E27FC236}">
                <a16:creationId xmlns:a16="http://schemas.microsoft.com/office/drawing/2014/main" id="{D1DE08E1-44D3-01F9-7893-C7693884A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3" y="0"/>
            <a:ext cx="7694612" cy="580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4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C18F-8CEE-235D-DE51-0BEE59523673}"/>
              </a:ext>
            </a:extLst>
          </p:cNvPr>
          <p:cNvSpPr>
            <a:spLocks noGrp="1"/>
          </p:cNvSpPr>
          <p:nvPr>
            <p:ph type="title"/>
          </p:nvPr>
        </p:nvSpPr>
        <p:spPr/>
        <p:txBody>
          <a:bodyPr>
            <a:normAutofit fontScale="90000"/>
          </a:bodyPr>
          <a:lstStyle/>
          <a:p>
            <a:r>
              <a:rPr lang="en-US"/>
              <a:t>Regression Results – Tuned </a:t>
            </a:r>
            <a:r>
              <a:rPr lang="en-US" err="1"/>
              <a:t>XGBoost</a:t>
            </a:r>
            <a:endParaRPr lang="en-US"/>
          </a:p>
        </p:txBody>
      </p:sp>
      <p:sp>
        <p:nvSpPr>
          <p:cNvPr id="3" name="Text Placeholder 2">
            <a:extLst>
              <a:ext uri="{FF2B5EF4-FFF2-40B4-BE49-F238E27FC236}">
                <a16:creationId xmlns:a16="http://schemas.microsoft.com/office/drawing/2014/main" id="{DDCBB0F9-F920-8676-1B1C-EDAA64B75509}"/>
              </a:ext>
            </a:extLst>
          </p:cNvPr>
          <p:cNvSpPr>
            <a:spLocks noGrp="1"/>
          </p:cNvSpPr>
          <p:nvPr>
            <p:ph type="body" idx="1"/>
          </p:nvPr>
        </p:nvSpPr>
        <p:spPr>
          <a:xfrm>
            <a:off x="415600" y="1536633"/>
            <a:ext cx="5517285" cy="4555200"/>
          </a:xfrm>
        </p:spPr>
        <p:txBody>
          <a:bodyPr>
            <a:normAutofit fontScale="92500" lnSpcReduction="10000"/>
          </a:bodyPr>
          <a:lstStyle/>
          <a:p>
            <a:r>
              <a:rPr lang="en-US"/>
              <a:t>After the baseline, we experimented with different encoding of columns and learning rates for </a:t>
            </a:r>
            <a:r>
              <a:rPr lang="en-US" err="1"/>
              <a:t>XGBoost</a:t>
            </a:r>
            <a:r>
              <a:rPr lang="en-US"/>
              <a:t>.</a:t>
            </a:r>
          </a:p>
          <a:p>
            <a:r>
              <a:rPr lang="en-US"/>
              <a:t>Our best results so far are from changing the learning rate to 0.3, and using leave one out encoding, followed by PCA for for the categorical feature encoding.</a:t>
            </a:r>
          </a:p>
          <a:p>
            <a:r>
              <a:rPr lang="en-US"/>
              <a:t>This also results is many fewer columns in the model which makes training much faster compared to one-hot encoding.</a:t>
            </a:r>
          </a:p>
        </p:txBody>
      </p:sp>
      <p:sp>
        <p:nvSpPr>
          <p:cNvPr id="5" name="TextBox 4">
            <a:extLst>
              <a:ext uri="{FF2B5EF4-FFF2-40B4-BE49-F238E27FC236}">
                <a16:creationId xmlns:a16="http://schemas.microsoft.com/office/drawing/2014/main" id="{AA3FC005-5817-1C1F-58FE-34840B1B3212}"/>
              </a:ext>
            </a:extLst>
          </p:cNvPr>
          <p:cNvSpPr txBox="1"/>
          <p:nvPr/>
        </p:nvSpPr>
        <p:spPr>
          <a:xfrm>
            <a:off x="5932885" y="1356967"/>
            <a:ext cx="6093618" cy="4524315"/>
          </a:xfrm>
          <a:prstGeom prst="rect">
            <a:avLst/>
          </a:prstGeom>
          <a:noFill/>
        </p:spPr>
        <p:txBody>
          <a:bodyPr wrap="square">
            <a:spAutoFit/>
          </a:bodyPr>
          <a:lstStyle/>
          <a:p>
            <a:r>
              <a:rPr lang="en-US" dirty="0" err="1"/>
              <a:t>n_pca_comp</a:t>
            </a:r>
            <a:r>
              <a:rPr lang="en-US" dirty="0"/>
              <a:t> = 10</a:t>
            </a:r>
          </a:p>
          <a:p>
            <a:endParaRPr lang="en-US" dirty="0"/>
          </a:p>
          <a:p>
            <a:r>
              <a:rPr lang="en-US" dirty="0"/>
              <a:t># Using </a:t>
            </a:r>
            <a:r>
              <a:rPr lang="en-US" dirty="0" err="1"/>
              <a:t>LeaveOneOut</a:t>
            </a:r>
            <a:r>
              <a:rPr lang="en-US" dirty="0"/>
              <a:t> and PCA</a:t>
            </a:r>
          </a:p>
          <a:p>
            <a:r>
              <a:rPr lang="en-US" dirty="0" err="1"/>
              <a:t>cat_encoder</a:t>
            </a:r>
            <a:r>
              <a:rPr lang="en-US" dirty="0"/>
              <a:t> = Pipeline([</a:t>
            </a:r>
          </a:p>
          <a:p>
            <a:r>
              <a:rPr lang="en-US" dirty="0"/>
              <a:t>    ('LOO', </a:t>
            </a:r>
            <a:r>
              <a:rPr lang="en-US" dirty="0" err="1"/>
              <a:t>ce.LeaveOneOutEncoder</a:t>
            </a:r>
            <a:r>
              <a:rPr lang="en-US" dirty="0"/>
              <a:t>(</a:t>
            </a:r>
            <a:r>
              <a:rPr lang="en-US" dirty="0" err="1"/>
              <a:t>return_df</a:t>
            </a:r>
            <a:r>
              <a:rPr lang="en-US" dirty="0"/>
              <a:t>=False)),</a:t>
            </a:r>
          </a:p>
          <a:p>
            <a:r>
              <a:rPr lang="en-US" dirty="0"/>
              <a:t>    ('PCA', PCA(</a:t>
            </a:r>
            <a:r>
              <a:rPr lang="en-US" dirty="0" err="1"/>
              <a:t>n_components</a:t>
            </a:r>
            <a:r>
              <a:rPr lang="en-US" dirty="0"/>
              <a:t> = </a:t>
            </a:r>
            <a:r>
              <a:rPr lang="en-US" dirty="0" err="1"/>
              <a:t>n_pca_comp,random_state</a:t>
            </a:r>
            <a:r>
              <a:rPr lang="en-US" dirty="0"/>
              <a:t>=193))</a:t>
            </a:r>
          </a:p>
          <a:p>
            <a:r>
              <a:rPr lang="en-US" dirty="0"/>
              <a:t>])</a:t>
            </a:r>
          </a:p>
          <a:p>
            <a:endParaRPr lang="en-US" dirty="0"/>
          </a:p>
          <a:p>
            <a:r>
              <a:rPr lang="en-US" dirty="0" err="1"/>
              <a:t>alt_pre_process</a:t>
            </a:r>
            <a:r>
              <a:rPr lang="en-US" dirty="0"/>
              <a:t> = </a:t>
            </a:r>
            <a:r>
              <a:rPr lang="en-US" dirty="0" err="1"/>
              <a:t>ColumnTransformer</a:t>
            </a:r>
            <a:r>
              <a:rPr lang="en-US" dirty="0"/>
              <a:t>(remainder='passthrough',</a:t>
            </a:r>
          </a:p>
          <a:p>
            <a:r>
              <a:rPr lang="en-US" dirty="0"/>
              <a:t>                                transformers=[</a:t>
            </a:r>
          </a:p>
          <a:p>
            <a:r>
              <a:rPr lang="en-US" dirty="0"/>
              <a:t>                                    ("</a:t>
            </a:r>
            <a:r>
              <a:rPr lang="en-US" dirty="0" err="1"/>
              <a:t>cat_encoder</a:t>
            </a:r>
            <a:r>
              <a:rPr lang="en-US" dirty="0"/>
              <a:t>", </a:t>
            </a:r>
            <a:r>
              <a:rPr lang="en-US" dirty="0" err="1"/>
              <a:t>cat_encoder</a:t>
            </a:r>
            <a:r>
              <a:rPr lang="en-US" dirty="0"/>
              <a:t>, </a:t>
            </a:r>
            <a:r>
              <a:rPr lang="en-US" dirty="0" err="1"/>
              <a:t>cat_cols</a:t>
            </a:r>
            <a:r>
              <a:rPr lang="en-US" dirty="0"/>
              <a:t>),</a:t>
            </a:r>
          </a:p>
          <a:p>
            <a:r>
              <a:rPr lang="en-US" dirty="0"/>
              <a:t>                                    ('</a:t>
            </a:r>
            <a:r>
              <a:rPr lang="en-US" dirty="0" err="1"/>
              <a:t>scale_data</a:t>
            </a:r>
            <a:r>
              <a:rPr lang="en-US" dirty="0"/>
              <a:t>', </a:t>
            </a:r>
            <a:r>
              <a:rPr lang="en-US" dirty="0" err="1"/>
              <a:t>StandardScaler</a:t>
            </a:r>
            <a:r>
              <a:rPr lang="en-US" dirty="0"/>
              <a:t>(), </a:t>
            </a:r>
            <a:r>
              <a:rPr lang="en-US" dirty="0" err="1"/>
              <a:t>numeric_cols</a:t>
            </a:r>
            <a:r>
              <a:rPr lang="en-US" dirty="0"/>
              <a:t>),</a:t>
            </a:r>
          </a:p>
          <a:p>
            <a:r>
              <a:rPr lang="en-US" dirty="0"/>
              <a:t>                                ])</a:t>
            </a:r>
          </a:p>
        </p:txBody>
      </p:sp>
    </p:spTree>
    <p:extLst>
      <p:ext uri="{BB962C8B-B14F-4D97-AF65-F5344CB8AC3E}">
        <p14:creationId xmlns:p14="http://schemas.microsoft.com/office/powerpoint/2010/main" val="42663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FFCB-83A7-A1F1-8F79-8D223F6D20E7}"/>
              </a:ext>
            </a:extLst>
          </p:cNvPr>
          <p:cNvSpPr>
            <a:spLocks noGrp="1"/>
          </p:cNvSpPr>
          <p:nvPr>
            <p:ph type="title"/>
          </p:nvPr>
        </p:nvSpPr>
        <p:spPr/>
        <p:txBody>
          <a:bodyPr>
            <a:normAutofit fontScale="90000"/>
          </a:bodyPr>
          <a:lstStyle/>
          <a:p>
            <a:r>
              <a:rPr lang="en-US"/>
              <a:t>Regression Results – Tuned</a:t>
            </a:r>
          </a:p>
        </p:txBody>
      </p:sp>
      <p:sp>
        <p:nvSpPr>
          <p:cNvPr id="3" name="Text Placeholder 2">
            <a:extLst>
              <a:ext uri="{FF2B5EF4-FFF2-40B4-BE49-F238E27FC236}">
                <a16:creationId xmlns:a16="http://schemas.microsoft.com/office/drawing/2014/main" id="{BCA4F485-A9FF-6AF8-B831-B84E9803A03D}"/>
              </a:ext>
            </a:extLst>
          </p:cNvPr>
          <p:cNvSpPr>
            <a:spLocks noGrp="1"/>
          </p:cNvSpPr>
          <p:nvPr>
            <p:ph type="body" idx="1"/>
          </p:nvPr>
        </p:nvSpPr>
        <p:spPr>
          <a:xfrm>
            <a:off x="415600" y="1536633"/>
            <a:ext cx="3904609" cy="4555200"/>
          </a:xfrm>
        </p:spPr>
        <p:txBody>
          <a:bodyPr/>
          <a:lstStyle/>
          <a:p>
            <a:r>
              <a:rPr lang="en-US" dirty="0"/>
              <a:t>RMSE of train data: 1771.48</a:t>
            </a:r>
          </a:p>
          <a:p>
            <a:r>
              <a:rPr lang="en-US" dirty="0"/>
              <a:t>RMSE of test data: 4944.28 </a:t>
            </a:r>
          </a:p>
          <a:p>
            <a:r>
              <a:rPr lang="en-US" dirty="0"/>
              <a:t>R2 Score of test data: 0.879</a:t>
            </a:r>
          </a:p>
        </p:txBody>
      </p:sp>
      <p:pic>
        <p:nvPicPr>
          <p:cNvPr id="4" name="Picture 3">
            <a:extLst>
              <a:ext uri="{FF2B5EF4-FFF2-40B4-BE49-F238E27FC236}">
                <a16:creationId xmlns:a16="http://schemas.microsoft.com/office/drawing/2014/main" id="{867B4A05-12C1-82A5-8850-BBEC259F32E1}"/>
              </a:ext>
            </a:extLst>
          </p:cNvPr>
          <p:cNvPicPr>
            <a:picLocks noChangeAspect="1"/>
          </p:cNvPicPr>
          <p:nvPr/>
        </p:nvPicPr>
        <p:blipFill>
          <a:blip r:embed="rId3"/>
          <a:stretch>
            <a:fillRect/>
          </a:stretch>
        </p:blipFill>
        <p:spPr>
          <a:xfrm>
            <a:off x="4656759" y="98286"/>
            <a:ext cx="7251700" cy="5283200"/>
          </a:xfrm>
          <a:prstGeom prst="rect">
            <a:avLst/>
          </a:prstGeom>
        </p:spPr>
      </p:pic>
    </p:spTree>
    <p:extLst>
      <p:ext uri="{BB962C8B-B14F-4D97-AF65-F5344CB8AC3E}">
        <p14:creationId xmlns:p14="http://schemas.microsoft.com/office/powerpoint/2010/main" val="366516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2EE1-F40D-DC44-3704-1A2DD7F72F0C}"/>
              </a:ext>
            </a:extLst>
          </p:cNvPr>
          <p:cNvSpPr>
            <a:spLocks noGrp="1"/>
          </p:cNvSpPr>
          <p:nvPr>
            <p:ph type="title"/>
          </p:nvPr>
        </p:nvSpPr>
        <p:spPr/>
        <p:txBody>
          <a:bodyPr>
            <a:normAutofit fontScale="90000"/>
          </a:bodyPr>
          <a:lstStyle/>
          <a:p>
            <a:r>
              <a:rPr lang="en-US" dirty="0"/>
              <a:t>Inference</a:t>
            </a:r>
          </a:p>
        </p:txBody>
      </p:sp>
      <p:sp>
        <p:nvSpPr>
          <p:cNvPr id="3" name="Text Placeholder 2">
            <a:extLst>
              <a:ext uri="{FF2B5EF4-FFF2-40B4-BE49-F238E27FC236}">
                <a16:creationId xmlns:a16="http://schemas.microsoft.com/office/drawing/2014/main" id="{1684EE3C-4D0D-64B9-CAB3-07A04E6DDDEB}"/>
              </a:ext>
            </a:extLst>
          </p:cNvPr>
          <p:cNvSpPr>
            <a:spLocks noGrp="1"/>
          </p:cNvSpPr>
          <p:nvPr>
            <p:ph type="body" idx="1"/>
          </p:nvPr>
        </p:nvSpPr>
        <p:spPr/>
        <p:txBody>
          <a:bodyPr/>
          <a:lstStyle/>
          <a:p>
            <a:r>
              <a:rPr lang="en-US" dirty="0"/>
              <a:t>In order to make the model practically useful, we saved the trained model and fitted preprocessor pipeline so they could be loaded and used in a separate notebook, </a:t>
            </a:r>
            <a:r>
              <a:rPr lang="en-US" sz="2600" i="1" dirty="0" err="1">
                <a:latin typeface="Lucida Sans Typewriter" panose="020B0509030504030204" pitchFamily="49" charset="77"/>
              </a:rPr>
              <a:t>used_car_price_predictor.ipynb</a:t>
            </a:r>
            <a:endParaRPr lang="en-US" sz="2600" i="1" dirty="0">
              <a:latin typeface="Lucida Sans Typewriter" panose="020B0509030504030204" pitchFamily="49" charset="77"/>
            </a:endParaRPr>
          </a:p>
        </p:txBody>
      </p:sp>
    </p:spTree>
    <p:extLst>
      <p:ext uri="{BB962C8B-B14F-4D97-AF65-F5344CB8AC3E}">
        <p14:creationId xmlns:p14="http://schemas.microsoft.com/office/powerpoint/2010/main" val="511413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C6BE-F9F4-DC12-BF19-6C0F0A11F81D}"/>
              </a:ext>
            </a:extLst>
          </p:cNvPr>
          <p:cNvSpPr>
            <a:spLocks noGrp="1"/>
          </p:cNvSpPr>
          <p:nvPr>
            <p:ph type="title"/>
          </p:nvPr>
        </p:nvSpPr>
        <p:spPr/>
        <p:txBody>
          <a:bodyPr>
            <a:normAutofit fontScale="90000"/>
          </a:bodyPr>
          <a:lstStyle/>
          <a:p>
            <a:r>
              <a:rPr lang="en-US" dirty="0"/>
              <a:t>TODO: </a:t>
            </a:r>
            <a:r>
              <a:rPr lang="en-US" dirty="0" err="1"/>
              <a:t>Streamlit</a:t>
            </a:r>
            <a:endParaRPr lang="en-US" dirty="0"/>
          </a:p>
        </p:txBody>
      </p:sp>
      <p:sp>
        <p:nvSpPr>
          <p:cNvPr id="3" name="Text Placeholder 2">
            <a:extLst>
              <a:ext uri="{FF2B5EF4-FFF2-40B4-BE49-F238E27FC236}">
                <a16:creationId xmlns:a16="http://schemas.microsoft.com/office/drawing/2014/main" id="{1097C73F-7E4A-6D7D-A039-2D91A544D3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7182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7FCA-308D-A31D-9598-DA5221AAF52C}"/>
              </a:ext>
            </a:extLst>
          </p:cNvPr>
          <p:cNvSpPr>
            <a:spLocks noGrp="1"/>
          </p:cNvSpPr>
          <p:nvPr>
            <p:ph type="title"/>
          </p:nvPr>
        </p:nvSpPr>
        <p:spPr/>
        <p:txBody>
          <a:bodyPr>
            <a:normAutofit fontScale="90000"/>
          </a:bodyPr>
          <a:lstStyle/>
          <a:p>
            <a:r>
              <a:rPr lang="en-US"/>
              <a:t>Summary</a:t>
            </a:r>
          </a:p>
        </p:txBody>
      </p:sp>
      <p:sp>
        <p:nvSpPr>
          <p:cNvPr id="3" name="Text Placeholder 2">
            <a:extLst>
              <a:ext uri="{FF2B5EF4-FFF2-40B4-BE49-F238E27FC236}">
                <a16:creationId xmlns:a16="http://schemas.microsoft.com/office/drawing/2014/main" id="{113FD658-CDD5-73DA-A1C2-FE8D03D723D0}"/>
              </a:ext>
            </a:extLst>
          </p:cNvPr>
          <p:cNvSpPr>
            <a:spLocks noGrp="1"/>
          </p:cNvSpPr>
          <p:nvPr>
            <p:ph type="body" idx="1"/>
          </p:nvPr>
        </p:nvSpPr>
        <p:spPr/>
        <p:txBody>
          <a:bodyPr/>
          <a:lstStyle/>
          <a:p>
            <a:r>
              <a:rPr lang="en-US"/>
              <a:t>TODO: write the summary.</a:t>
            </a:r>
          </a:p>
        </p:txBody>
      </p:sp>
    </p:spTree>
    <p:extLst>
      <p:ext uri="{BB962C8B-B14F-4D97-AF65-F5344CB8AC3E}">
        <p14:creationId xmlns:p14="http://schemas.microsoft.com/office/powerpoint/2010/main" val="257375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476F-72B7-4C4E-0D29-8A9CD99767B6}"/>
              </a:ext>
            </a:extLst>
          </p:cNvPr>
          <p:cNvSpPr>
            <a:spLocks noGrp="1"/>
          </p:cNvSpPr>
          <p:nvPr>
            <p:ph type="title"/>
          </p:nvPr>
        </p:nvSpPr>
        <p:spPr/>
        <p:txBody>
          <a:bodyPr>
            <a:normAutofit fontScale="90000"/>
          </a:bodyPr>
          <a:lstStyle/>
          <a:p>
            <a:r>
              <a:rPr lang="en-US"/>
              <a:t>Future Work</a:t>
            </a:r>
            <a:br>
              <a:rPr lang="en-US"/>
            </a:br>
            <a:endParaRPr lang="en-US"/>
          </a:p>
        </p:txBody>
      </p:sp>
      <p:sp>
        <p:nvSpPr>
          <p:cNvPr id="3" name="Text Placeholder 2">
            <a:extLst>
              <a:ext uri="{FF2B5EF4-FFF2-40B4-BE49-F238E27FC236}">
                <a16:creationId xmlns:a16="http://schemas.microsoft.com/office/drawing/2014/main" id="{3BE40F55-89A9-A94B-B94B-0B84ECD304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7583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C3F-1228-2286-6B91-A2B87C2B6270}"/>
              </a:ext>
            </a:extLst>
          </p:cNvPr>
          <p:cNvSpPr>
            <a:spLocks noGrp="1"/>
          </p:cNvSpPr>
          <p:nvPr>
            <p:ph type="title"/>
          </p:nvPr>
        </p:nvSpPr>
        <p:spPr/>
        <p:txBody>
          <a:bodyPr>
            <a:normAutofit/>
          </a:bodyPr>
          <a:lstStyle/>
          <a:p>
            <a:pPr marL="152396" indent="0">
              <a:buNone/>
            </a:pPr>
            <a:r>
              <a:rPr lang="en-US" sz="3600" b="0" i="0" dirty="0">
                <a:solidFill>
                  <a:srgbClr val="262626"/>
                </a:solidFill>
                <a:effectLst/>
                <a:latin typeface="Calibri" panose="020F0502020204030204" pitchFamily="34" charset="0"/>
                <a:cs typeface="Calibri" panose="020F0502020204030204" pitchFamily="34" charset="0"/>
              </a:rPr>
              <a:t>How do different variables influence used vehicle pricing?</a:t>
            </a:r>
          </a:p>
        </p:txBody>
      </p:sp>
      <p:sp>
        <p:nvSpPr>
          <p:cNvPr id="3" name="Text Placeholder 2">
            <a:extLst>
              <a:ext uri="{FF2B5EF4-FFF2-40B4-BE49-F238E27FC236}">
                <a16:creationId xmlns:a16="http://schemas.microsoft.com/office/drawing/2014/main" id="{6E057948-2F4E-0E44-5B1E-51136C244822}"/>
              </a:ext>
            </a:extLst>
          </p:cNvPr>
          <p:cNvSpPr>
            <a:spLocks noGrp="1"/>
          </p:cNvSpPr>
          <p:nvPr>
            <p:ph type="body" idx="1"/>
          </p:nvPr>
        </p:nvSpPr>
        <p:spPr>
          <a:xfrm>
            <a:off x="415600" y="1536633"/>
            <a:ext cx="11360800" cy="4360584"/>
          </a:xfrm>
        </p:spPr>
        <p:txBody>
          <a:bodyPr>
            <a:normAutofit fontScale="92500" lnSpcReduction="20000"/>
          </a:bodyPr>
          <a:lstStyle/>
          <a:p>
            <a:pPr marL="152396" indent="0">
              <a:buNone/>
            </a:pPr>
            <a:r>
              <a:rPr lang="en-US" b="1" dirty="0">
                <a:solidFill>
                  <a:srgbClr val="262626"/>
                </a:solidFill>
                <a:latin typeface="Calibri" panose="020F0502020204030204" pitchFamily="34" charset="0"/>
                <a:cs typeface="Calibri" panose="020F0502020204030204" pitchFamily="34" charset="0"/>
              </a:rPr>
              <a:t>Practical utility to multiple types of users</a:t>
            </a:r>
          </a:p>
          <a:p>
            <a:r>
              <a:rPr lang="en-US" dirty="0">
                <a:latin typeface="Calibri" panose="020F0502020204030204" pitchFamily="34" charset="0"/>
                <a:cs typeface="Calibri" panose="020F0502020204030204" pitchFamily="34" charset="0"/>
              </a:rPr>
              <a:t>User car dealers</a:t>
            </a:r>
          </a:p>
          <a:p>
            <a:r>
              <a:rPr lang="en-US" dirty="0">
                <a:latin typeface="Calibri" panose="020F0502020204030204" pitchFamily="34" charset="0"/>
                <a:cs typeface="Calibri" panose="020F0502020204030204" pitchFamily="34" charset="0"/>
              </a:rPr>
              <a:t>Private sellers</a:t>
            </a:r>
          </a:p>
          <a:p>
            <a:r>
              <a:rPr lang="en-US" dirty="0">
                <a:latin typeface="Calibri" panose="020F0502020204030204" pitchFamily="34" charset="0"/>
                <a:cs typeface="Calibri" panose="020F0502020204030204" pitchFamily="34" charset="0"/>
              </a:rPr>
              <a:t>New car purchasers with a trade-in </a:t>
            </a:r>
          </a:p>
          <a:p>
            <a:r>
              <a:rPr lang="en-US" dirty="0">
                <a:latin typeface="Calibri" panose="020F0502020204030204" pitchFamily="34" charset="0"/>
                <a:cs typeface="Calibri" panose="020F0502020204030204" pitchFamily="34" charset="0"/>
              </a:rPr>
              <a:t>Dealerships purchasing trade-ins</a:t>
            </a:r>
          </a:p>
          <a:p>
            <a:r>
              <a:rPr lang="en-US" dirty="0">
                <a:latin typeface="Calibri" panose="020F0502020204030204" pitchFamily="34" charset="0"/>
                <a:cs typeface="Calibri" panose="020F0502020204030204" pitchFamily="34" charset="0"/>
              </a:rPr>
              <a:t>Automotive websites and data providers (KBB, Edmunds, </a:t>
            </a:r>
            <a:r>
              <a:rPr lang="en-US" dirty="0" err="1">
                <a:latin typeface="Calibri" panose="020F0502020204030204" pitchFamily="34" charset="0"/>
                <a:cs typeface="Calibri" panose="020F0502020204030204" pitchFamily="34" charset="0"/>
              </a:rPr>
              <a:t>etc</a:t>
            </a:r>
            <a:r>
              <a:rPr lang="en-US">
                <a:latin typeface="Calibri" panose="020F0502020204030204" pitchFamily="34" charset="0"/>
                <a:cs typeface="Calibri" panose="020F0502020204030204" pitchFamily="34" charset="0"/>
              </a:rPr>
              <a:t>).</a:t>
            </a:r>
          </a:p>
          <a:p>
            <a:r>
              <a:rPr lang="en-US">
                <a:latin typeface="Calibri" panose="020F0502020204030204" pitchFamily="34" charset="0"/>
                <a:cs typeface="Calibri" panose="020F0502020204030204" pitchFamily="34" charset="0"/>
              </a:rPr>
              <a:t>Economists or scientists investigating used vehicle market dynamics</a:t>
            </a:r>
          </a:p>
          <a:p>
            <a:pPr marL="152396" indent="0">
              <a:buNone/>
            </a:pPr>
            <a:endParaRPr lang="en-US">
              <a:solidFill>
                <a:srgbClr val="262626"/>
              </a:solidFill>
              <a:latin typeface="Calibri" panose="020F0502020204030204" pitchFamily="34" charset="0"/>
              <a:cs typeface="Calibri" panose="020F0502020204030204" pitchFamily="34" charset="0"/>
            </a:endParaRPr>
          </a:p>
          <a:p>
            <a:pPr marL="152396" indent="0">
              <a:buNone/>
            </a:pPr>
            <a:r>
              <a:rPr lang="en-US" b="1">
                <a:solidFill>
                  <a:srgbClr val="262626"/>
                </a:solidFill>
                <a:latin typeface="Calibri" panose="020F0502020204030204" pitchFamily="34" charset="0"/>
                <a:cs typeface="Calibri" panose="020F0502020204030204" pitchFamily="34" charset="0"/>
              </a:rPr>
              <a:t>Team’s Personal Reasons</a:t>
            </a:r>
          </a:p>
          <a:p>
            <a:r>
              <a:rPr lang="en-US">
                <a:solidFill>
                  <a:srgbClr val="262626"/>
                </a:solidFill>
                <a:latin typeface="Calibri" panose="020F0502020204030204" pitchFamily="34" charset="0"/>
                <a:cs typeface="Calibri" panose="020F0502020204030204" pitchFamily="34" charset="0"/>
              </a:rPr>
              <a:t>Explore a regression problem (more prior experience with classification)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Gain experience with visualization, data preparation, and relevant libraries, especially scikit-learn, Pandas, and </a:t>
            </a:r>
            <a:r>
              <a:rPr lang="en-US" err="1">
                <a:latin typeface="Calibri" panose="020F0502020204030204" pitchFamily="34" charset="0"/>
                <a:cs typeface="Calibri" panose="020F0502020204030204" pitchFamily="34" charset="0"/>
              </a:rPr>
              <a:t>XGBoost</a:t>
            </a:r>
            <a:r>
              <a:rPr lang="en-US">
                <a:latin typeface="Calibri" panose="020F0502020204030204" pitchFamily="34" charset="0"/>
                <a:cs typeface="Calibri" panose="020F0502020204030204" pitchFamily="34" charset="0"/>
              </a:rPr>
              <a:t>.</a:t>
            </a:r>
          </a:p>
          <a:p>
            <a:r>
              <a:rPr lang="en-US">
                <a:latin typeface="Calibri" panose="020F0502020204030204" pitchFamily="34" charset="0"/>
                <a:cs typeface="Calibri" panose="020F0502020204030204" pitchFamily="34" charset="0"/>
              </a:rPr>
              <a:t>Interested in cars</a:t>
            </a:r>
          </a:p>
          <a:p>
            <a:r>
              <a:rPr lang="en-US">
                <a:latin typeface="Calibri" panose="020F0502020204030204" pitchFamily="34" charset="0"/>
                <a:cs typeface="Calibri" panose="020F0502020204030204" pitchFamily="34" charset="0"/>
              </a:rPr>
              <a:t>COVID-19 supply chain problems highlighted vehicle pricing changes</a:t>
            </a:r>
          </a:p>
          <a:p>
            <a:pPr marL="152396" indent="0">
              <a:buNone/>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445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E74F-EEE1-5CFE-F021-24D72376F8C4}"/>
              </a:ext>
            </a:extLst>
          </p:cNvPr>
          <p:cNvSpPr>
            <a:spLocks noGrp="1"/>
          </p:cNvSpPr>
          <p:nvPr>
            <p:ph type="title"/>
          </p:nvPr>
        </p:nvSpPr>
        <p:spPr/>
        <p:txBody>
          <a:bodyPr>
            <a:normAutofit fontScale="90000"/>
          </a:bodyPr>
          <a:lstStyle/>
          <a:p>
            <a:r>
              <a:rPr lang="en-US"/>
              <a:t>References</a:t>
            </a:r>
          </a:p>
        </p:txBody>
      </p:sp>
      <p:sp>
        <p:nvSpPr>
          <p:cNvPr id="3" name="Text Placeholder 2">
            <a:extLst>
              <a:ext uri="{FF2B5EF4-FFF2-40B4-BE49-F238E27FC236}">
                <a16:creationId xmlns:a16="http://schemas.microsoft.com/office/drawing/2014/main" id="{0313A4CE-67D6-5B5C-2D74-1D93A0B935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010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FA32-0119-E516-D6F1-78CCC1931D12}"/>
              </a:ext>
            </a:extLst>
          </p:cNvPr>
          <p:cNvSpPr>
            <a:spLocks noGrp="1"/>
          </p:cNvSpPr>
          <p:nvPr>
            <p:ph type="title"/>
          </p:nvPr>
        </p:nvSpPr>
        <p:spPr/>
        <p:txBody>
          <a:bodyPr>
            <a:normAutofit fontScale="90000"/>
          </a:bodyPr>
          <a:lstStyle/>
          <a:p>
            <a:r>
              <a:rPr lang="en-US"/>
              <a:t>Project Overview (TODO: fix)</a:t>
            </a:r>
          </a:p>
        </p:txBody>
      </p:sp>
      <p:sp>
        <p:nvSpPr>
          <p:cNvPr id="3" name="Text Placeholder 2">
            <a:extLst>
              <a:ext uri="{FF2B5EF4-FFF2-40B4-BE49-F238E27FC236}">
                <a16:creationId xmlns:a16="http://schemas.microsoft.com/office/drawing/2014/main" id="{551864E5-FFDC-ADFD-43FF-2B170516EB7F}"/>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0324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2DB1-AC92-5E21-1B33-2489A7B1FF5D}"/>
              </a:ext>
            </a:extLst>
          </p:cNvPr>
          <p:cNvSpPr>
            <a:spLocks noGrp="1"/>
          </p:cNvSpPr>
          <p:nvPr>
            <p:ph type="title"/>
          </p:nvPr>
        </p:nvSpPr>
        <p:spPr/>
        <p:txBody>
          <a:bodyPr>
            <a:normAutofit fontScale="90000"/>
          </a:bodyPr>
          <a:lstStyle/>
          <a:p>
            <a:r>
              <a:rPr lang="en-US"/>
              <a:t>Dataset</a:t>
            </a:r>
          </a:p>
        </p:txBody>
      </p:sp>
      <p:sp>
        <p:nvSpPr>
          <p:cNvPr id="3" name="Text Placeholder 2">
            <a:extLst>
              <a:ext uri="{FF2B5EF4-FFF2-40B4-BE49-F238E27FC236}">
                <a16:creationId xmlns:a16="http://schemas.microsoft.com/office/drawing/2014/main" id="{72D2AF17-7DED-06AD-401E-F3D8604A170B}"/>
              </a:ext>
            </a:extLst>
          </p:cNvPr>
          <p:cNvSpPr>
            <a:spLocks noGrp="1"/>
          </p:cNvSpPr>
          <p:nvPr>
            <p:ph type="body" idx="1"/>
          </p:nvPr>
        </p:nvSpPr>
        <p:spPr/>
        <p:txBody>
          <a:bodyPr>
            <a:normAutofit/>
          </a:bodyPr>
          <a:lstStyle/>
          <a:p>
            <a:r>
              <a:rPr lang="en-US"/>
              <a:t>Five different datasets of used car price data were located.</a:t>
            </a:r>
          </a:p>
          <a:p>
            <a:pPr lvl="1"/>
            <a:r>
              <a:rPr lang="en-US"/>
              <a:t>These included datasets sourced from Carvana, CarGurus, Craigslist, TrueCar, and the US Department of Transportation.</a:t>
            </a:r>
          </a:p>
          <a:p>
            <a:r>
              <a:rPr lang="en-US"/>
              <a:t>After investigation into these datasets for data quality issues, dataset size, and features included, the Craigslist based dataset was selected</a:t>
            </a:r>
          </a:p>
          <a:p>
            <a:pPr lvl="1"/>
            <a:r>
              <a:rPr lang="en-US"/>
              <a:t>It includes a column for the state location, the same basic make, model, price, mileage and year information common to all the datasets</a:t>
            </a:r>
          </a:p>
          <a:p>
            <a:pPr lvl="1"/>
            <a:r>
              <a:rPr lang="en-US"/>
              <a:t>Plus a number of additional feature columns which may affect price. </a:t>
            </a:r>
          </a:p>
          <a:p>
            <a:endParaRPr lang="en-US"/>
          </a:p>
          <a:p>
            <a:endParaRPr lang="en-US"/>
          </a:p>
        </p:txBody>
      </p:sp>
    </p:spTree>
    <p:extLst>
      <p:ext uri="{BB962C8B-B14F-4D97-AF65-F5344CB8AC3E}">
        <p14:creationId xmlns:p14="http://schemas.microsoft.com/office/powerpoint/2010/main" val="164539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1021-5EEC-80AC-B2AD-1D756A82F046}"/>
              </a:ext>
            </a:extLst>
          </p:cNvPr>
          <p:cNvPicPr>
            <a:picLocks noChangeAspect="1"/>
          </p:cNvPicPr>
          <p:nvPr/>
        </p:nvPicPr>
        <p:blipFill>
          <a:blip r:embed="rId2"/>
          <a:stretch>
            <a:fillRect/>
          </a:stretch>
        </p:blipFill>
        <p:spPr>
          <a:xfrm>
            <a:off x="4004000" y="331438"/>
            <a:ext cx="7772400" cy="5037048"/>
          </a:xfrm>
          <a:prstGeom prst="rect">
            <a:avLst/>
          </a:prstGeom>
        </p:spPr>
      </p:pic>
      <p:sp>
        <p:nvSpPr>
          <p:cNvPr id="2" name="Title 1">
            <a:extLst>
              <a:ext uri="{FF2B5EF4-FFF2-40B4-BE49-F238E27FC236}">
                <a16:creationId xmlns:a16="http://schemas.microsoft.com/office/drawing/2014/main" id="{0FD90AC0-AE71-5AB6-6349-50CA0B99A168}"/>
              </a:ext>
            </a:extLst>
          </p:cNvPr>
          <p:cNvSpPr>
            <a:spLocks noGrp="1"/>
          </p:cNvSpPr>
          <p:nvPr>
            <p:ph type="title"/>
          </p:nvPr>
        </p:nvSpPr>
        <p:spPr/>
        <p:txBody>
          <a:bodyPr>
            <a:normAutofit fontScale="90000"/>
          </a:bodyPr>
          <a:lstStyle/>
          <a:p>
            <a:r>
              <a:rPr lang="en-US"/>
              <a:t>Data Dictionary</a:t>
            </a:r>
          </a:p>
        </p:txBody>
      </p:sp>
      <p:sp>
        <p:nvSpPr>
          <p:cNvPr id="3" name="Text Placeholder 2">
            <a:extLst>
              <a:ext uri="{FF2B5EF4-FFF2-40B4-BE49-F238E27FC236}">
                <a16:creationId xmlns:a16="http://schemas.microsoft.com/office/drawing/2014/main" id="{49575AF3-F0A6-6904-6EC4-0CF380764208}"/>
              </a:ext>
            </a:extLst>
          </p:cNvPr>
          <p:cNvSpPr>
            <a:spLocks noGrp="1"/>
          </p:cNvSpPr>
          <p:nvPr>
            <p:ph type="body" idx="1"/>
          </p:nvPr>
        </p:nvSpPr>
        <p:spPr>
          <a:xfrm>
            <a:off x="415600" y="1536633"/>
            <a:ext cx="3427195" cy="4555200"/>
          </a:xfrm>
        </p:spPr>
        <p:txBody>
          <a:bodyPr/>
          <a:lstStyle/>
          <a:p>
            <a:pPr marL="152396" indent="0">
              <a:buNone/>
            </a:pPr>
            <a:r>
              <a:rPr lang="en-US"/>
              <a:t>Columns we used from the Craigslist dataset.</a:t>
            </a:r>
          </a:p>
        </p:txBody>
      </p:sp>
    </p:spTree>
    <p:extLst>
      <p:ext uri="{BB962C8B-B14F-4D97-AF65-F5344CB8AC3E}">
        <p14:creationId xmlns:p14="http://schemas.microsoft.com/office/powerpoint/2010/main" val="39192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9CFC-0A79-CC43-A491-7435CAED5560}"/>
              </a:ext>
            </a:extLst>
          </p:cNvPr>
          <p:cNvSpPr>
            <a:spLocks noGrp="1"/>
          </p:cNvSpPr>
          <p:nvPr>
            <p:ph type="title"/>
          </p:nvPr>
        </p:nvSpPr>
        <p:spPr/>
        <p:txBody>
          <a:bodyPr>
            <a:normAutofit fontScale="90000"/>
          </a:bodyPr>
          <a:lstStyle/>
          <a:p>
            <a:r>
              <a:rPr lang="en-US"/>
              <a:t>Unused Columns</a:t>
            </a:r>
          </a:p>
        </p:txBody>
      </p:sp>
      <p:sp>
        <p:nvSpPr>
          <p:cNvPr id="3" name="Text Placeholder 2">
            <a:extLst>
              <a:ext uri="{FF2B5EF4-FFF2-40B4-BE49-F238E27FC236}">
                <a16:creationId xmlns:a16="http://schemas.microsoft.com/office/drawing/2014/main" id="{C22F76A0-7A33-86B2-F5AF-09AA5D3D45AF}"/>
              </a:ext>
            </a:extLst>
          </p:cNvPr>
          <p:cNvSpPr>
            <a:spLocks noGrp="1"/>
          </p:cNvSpPr>
          <p:nvPr>
            <p:ph type="body" idx="1"/>
          </p:nvPr>
        </p:nvSpPr>
        <p:spPr/>
        <p:txBody>
          <a:bodyPr>
            <a:normAutofit/>
          </a:bodyPr>
          <a:lstStyle/>
          <a:p>
            <a:pPr marL="152396" indent="0">
              <a:buNone/>
            </a:pPr>
            <a:r>
              <a:rPr lang="en-US"/>
              <a:t>These columns we dropped after EDA before cleaning the data set.</a:t>
            </a:r>
          </a:p>
          <a:p>
            <a:pPr marL="152396" indent="0">
              <a:buNone/>
            </a:pPr>
            <a:endParaRPr lang="en-US"/>
          </a:p>
          <a:p>
            <a:pPr marL="152396" indent="0">
              <a:buNone/>
            </a:pPr>
            <a:r>
              <a:rPr lang="en-US"/>
              <a:t>     </a:t>
            </a:r>
          </a:p>
          <a:p>
            <a:pPr marL="152396" indent="0">
              <a:buNone/>
            </a:pPr>
            <a:endParaRPr lang="en-US"/>
          </a:p>
          <a:p>
            <a:r>
              <a:rPr lang="en-US"/>
              <a:t>id, </a:t>
            </a:r>
            <a:r>
              <a:rPr lang="en-US" err="1"/>
              <a:t>url</a:t>
            </a:r>
            <a:r>
              <a:rPr lang="en-US"/>
              <a:t>, VIN, </a:t>
            </a:r>
            <a:r>
              <a:rPr lang="en-US" err="1"/>
              <a:t>image_url</a:t>
            </a:r>
            <a:r>
              <a:rPr lang="en-US"/>
              <a:t> - unique to each listing</a:t>
            </a:r>
          </a:p>
          <a:p>
            <a:r>
              <a:rPr lang="en-US" err="1"/>
              <a:t>posting_date</a:t>
            </a:r>
            <a:r>
              <a:rPr lang="en-US"/>
              <a:t> – only have data from limited period of time so not useful to determine seasonality</a:t>
            </a:r>
          </a:p>
          <a:p>
            <a:r>
              <a:rPr lang="en-US"/>
              <a:t>region, </a:t>
            </a:r>
            <a:r>
              <a:rPr lang="en-US" err="1"/>
              <a:t>region_url</a:t>
            </a:r>
            <a:r>
              <a:rPr lang="en-US"/>
              <a:t>, county, </a:t>
            </a:r>
            <a:r>
              <a:rPr lang="en-US" err="1"/>
              <a:t>lat</a:t>
            </a:r>
            <a:r>
              <a:rPr lang="en-US"/>
              <a:t>, and long - using state as a single column for the effect of the vehicle location on price.</a:t>
            </a:r>
          </a:p>
        </p:txBody>
      </p:sp>
      <p:pic>
        <p:nvPicPr>
          <p:cNvPr id="5" name="Picture 4">
            <a:extLst>
              <a:ext uri="{FF2B5EF4-FFF2-40B4-BE49-F238E27FC236}">
                <a16:creationId xmlns:a16="http://schemas.microsoft.com/office/drawing/2014/main" id="{EF667F88-2328-F7A3-C37A-CBF991AC797E}"/>
              </a:ext>
            </a:extLst>
          </p:cNvPr>
          <p:cNvPicPr>
            <a:picLocks noChangeAspect="1"/>
          </p:cNvPicPr>
          <p:nvPr/>
        </p:nvPicPr>
        <p:blipFill>
          <a:blip r:embed="rId2"/>
          <a:stretch>
            <a:fillRect/>
          </a:stretch>
        </p:blipFill>
        <p:spPr>
          <a:xfrm>
            <a:off x="589344" y="2276784"/>
            <a:ext cx="7772400" cy="406184"/>
          </a:xfrm>
          <a:prstGeom prst="rect">
            <a:avLst/>
          </a:prstGeom>
        </p:spPr>
      </p:pic>
    </p:spTree>
    <p:extLst>
      <p:ext uri="{BB962C8B-B14F-4D97-AF65-F5344CB8AC3E}">
        <p14:creationId xmlns:p14="http://schemas.microsoft.com/office/powerpoint/2010/main" val="134413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3C6E-0E20-7EA9-69B7-0CF79F557CC2}"/>
              </a:ext>
            </a:extLst>
          </p:cNvPr>
          <p:cNvSpPr>
            <a:spLocks noGrp="1"/>
          </p:cNvSpPr>
          <p:nvPr>
            <p:ph type="title"/>
          </p:nvPr>
        </p:nvSpPr>
        <p:spPr/>
        <p:txBody>
          <a:bodyPr>
            <a:normAutofit fontScale="90000"/>
          </a:bodyPr>
          <a:lstStyle/>
          <a:p>
            <a:r>
              <a:rPr lang="en-US"/>
              <a:t>Data Samples</a:t>
            </a:r>
          </a:p>
        </p:txBody>
      </p:sp>
      <p:pic>
        <p:nvPicPr>
          <p:cNvPr id="4" name="Picture 3">
            <a:extLst>
              <a:ext uri="{FF2B5EF4-FFF2-40B4-BE49-F238E27FC236}">
                <a16:creationId xmlns:a16="http://schemas.microsoft.com/office/drawing/2014/main" id="{B9A5CEB0-A463-9ADC-BEED-3D3DFDCC5D7C}"/>
              </a:ext>
            </a:extLst>
          </p:cNvPr>
          <p:cNvPicPr>
            <a:picLocks noChangeAspect="1"/>
          </p:cNvPicPr>
          <p:nvPr/>
        </p:nvPicPr>
        <p:blipFill>
          <a:blip r:embed="rId2"/>
          <a:stretch>
            <a:fillRect/>
          </a:stretch>
        </p:blipFill>
        <p:spPr>
          <a:xfrm>
            <a:off x="739166" y="1875300"/>
            <a:ext cx="10713667" cy="2877322"/>
          </a:xfrm>
          <a:prstGeom prst="rect">
            <a:avLst/>
          </a:prstGeom>
        </p:spPr>
      </p:pic>
    </p:spTree>
    <p:extLst>
      <p:ext uri="{BB962C8B-B14F-4D97-AF65-F5344CB8AC3E}">
        <p14:creationId xmlns:p14="http://schemas.microsoft.com/office/powerpoint/2010/main" val="45237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D783-18E7-D28A-FF2A-FB06546705DE}"/>
              </a:ext>
            </a:extLst>
          </p:cNvPr>
          <p:cNvSpPr>
            <a:spLocks noGrp="1"/>
          </p:cNvSpPr>
          <p:nvPr>
            <p:ph type="title"/>
          </p:nvPr>
        </p:nvSpPr>
        <p:spPr/>
        <p:txBody>
          <a:bodyPr>
            <a:normAutofit fontScale="90000"/>
          </a:bodyPr>
          <a:lstStyle/>
          <a:p>
            <a:r>
              <a:rPr lang="en-US"/>
              <a:t>Exploratory Data Analysis</a:t>
            </a:r>
          </a:p>
        </p:txBody>
      </p:sp>
      <p:sp>
        <p:nvSpPr>
          <p:cNvPr id="3" name="Text Placeholder 2">
            <a:extLst>
              <a:ext uri="{FF2B5EF4-FFF2-40B4-BE49-F238E27FC236}">
                <a16:creationId xmlns:a16="http://schemas.microsoft.com/office/drawing/2014/main" id="{ED72843F-0B2D-3CD5-BCE2-EAE104FED82F}"/>
              </a:ext>
            </a:extLst>
          </p:cNvPr>
          <p:cNvSpPr>
            <a:spLocks noGrp="1"/>
          </p:cNvSpPr>
          <p:nvPr>
            <p:ph type="body" idx="1"/>
          </p:nvPr>
        </p:nvSpPr>
        <p:spPr/>
        <p:txBody>
          <a:bodyPr/>
          <a:lstStyle/>
          <a:p>
            <a:r>
              <a:rPr lang="en-US"/>
              <a:t>Useful columns in the dataset include two numeric columns, not counting listing price along with a larger number of categorical columns.</a:t>
            </a:r>
          </a:p>
          <a:p>
            <a:r>
              <a:rPr lang="en-US"/>
              <a:t>We examined the distribution of categorical features, histogram of numeric features, and correlation across all features.</a:t>
            </a:r>
          </a:p>
          <a:p>
            <a:r>
              <a:rPr lang="en-US"/>
              <a:t>We also examined pair plots across numeric feature pairs.</a:t>
            </a:r>
          </a:p>
          <a:p>
            <a:r>
              <a:rPr lang="en-US"/>
              <a:t>We also examined the missing/null ratio of all columns, as well as outliers (visualized with box plots) of the numeric features.</a:t>
            </a:r>
          </a:p>
          <a:p>
            <a:endParaRPr lang="en-US"/>
          </a:p>
        </p:txBody>
      </p:sp>
    </p:spTree>
    <p:extLst>
      <p:ext uri="{BB962C8B-B14F-4D97-AF65-F5344CB8AC3E}">
        <p14:creationId xmlns:p14="http://schemas.microsoft.com/office/powerpoint/2010/main" val="280197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1478</Words>
  <Application>Microsoft Macintosh PowerPoint</Application>
  <PresentationFormat>Widescreen</PresentationFormat>
  <Paragraphs>150</Paragraphs>
  <Slides>30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Lucida Sans Typewriter</vt:lpstr>
      <vt:lpstr>Merriweather</vt:lpstr>
      <vt:lpstr>Source Code Pro</vt:lpstr>
      <vt:lpstr>Office Theme</vt:lpstr>
      <vt:lpstr>Used Car Pricing</vt:lpstr>
      <vt:lpstr>Group 8 - Team</vt:lpstr>
      <vt:lpstr>How do different variables influence used vehicle pricing?</vt:lpstr>
      <vt:lpstr>Project Overview (TODO: fix)</vt:lpstr>
      <vt:lpstr>Dataset</vt:lpstr>
      <vt:lpstr>Data Dictionary</vt:lpstr>
      <vt:lpstr>Unused Columns</vt:lpstr>
      <vt:lpstr>Data Samples</vt:lpstr>
      <vt:lpstr>Exploratory Data Analysis</vt:lpstr>
      <vt:lpstr>Numeric Features - Histogram</vt:lpstr>
      <vt:lpstr>Numeric Features - Box Plots</vt:lpstr>
      <vt:lpstr>Categorical Features</vt:lpstr>
      <vt:lpstr>Categorical Features</vt:lpstr>
      <vt:lpstr>Categorical Features</vt:lpstr>
      <vt:lpstr>Categorical Features</vt:lpstr>
      <vt:lpstr>Categorical Features</vt:lpstr>
      <vt:lpstr>PowerPoint Presentation</vt:lpstr>
      <vt:lpstr>Pair Plots</vt:lpstr>
      <vt:lpstr>Correlation Matrix</vt:lpstr>
      <vt:lpstr>Regression Models</vt:lpstr>
      <vt:lpstr>Challenges</vt:lpstr>
      <vt:lpstr>Regression Results - Baseline</vt:lpstr>
      <vt:lpstr>Feature Importance</vt:lpstr>
      <vt:lpstr>Regression Results – Tuned XGBoost</vt:lpstr>
      <vt:lpstr>Regression Results – Tuned</vt:lpstr>
      <vt:lpstr>Inference</vt:lpstr>
      <vt:lpstr>TODO: Streamlit</vt:lpstr>
      <vt:lpstr>Summary</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Pricing</dc:title>
  <dc:creator>Richard Anton</dc:creator>
  <cp:lastModifiedBy>Richard Anton</cp:lastModifiedBy>
  <cp:revision>96</cp:revision>
  <dcterms:created xsi:type="dcterms:W3CDTF">2023-03-12T16:13:10Z</dcterms:created>
  <dcterms:modified xsi:type="dcterms:W3CDTF">2023-03-16T03:51:25Z</dcterms:modified>
</cp:coreProperties>
</file>