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57" r:id="rId2"/>
    <p:sldId id="258" r:id="rId3"/>
    <p:sldId id="259" r:id="rId4"/>
    <p:sldId id="284" r:id="rId5"/>
    <p:sldId id="263" r:id="rId6"/>
    <p:sldId id="270" r:id="rId7"/>
    <p:sldId id="271" r:id="rId8"/>
    <p:sldId id="266" r:id="rId9"/>
    <p:sldId id="268" r:id="rId10"/>
    <p:sldId id="272" r:id="rId11"/>
    <p:sldId id="275" r:id="rId12"/>
    <p:sldId id="273" r:id="rId13"/>
    <p:sldId id="276" r:id="rId14"/>
    <p:sldId id="279" r:id="rId15"/>
    <p:sldId id="280" r:id="rId16"/>
    <p:sldId id="281" r:id="rId17"/>
    <p:sldId id="267" r:id="rId18"/>
    <p:sldId id="282" r:id="rId19"/>
    <p:sldId id="283" r:id="rId20"/>
    <p:sldId id="269" r:id="rId21"/>
    <p:sldId id="264" r:id="rId22"/>
    <p:sldId id="277" r:id="rId23"/>
    <p:sldId id="265" r:id="rId24"/>
    <p:sldId id="285" r:id="rId25"/>
    <p:sldId id="278" r:id="rId26"/>
    <p:sldId id="286" r:id="rId27"/>
    <p:sldId id="287" r:id="rId28"/>
    <p:sldId id="260" r:id="rId29"/>
    <p:sldId id="261" r:id="rId30"/>
    <p:sldId id="26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3060"/>
    <p:restoredTop sz="74270"/>
  </p:normalViewPr>
  <p:slideViewPr>
    <p:cSldViewPr snapToGrid="0">
      <p:cViewPr varScale="1">
        <p:scale>
          <a:sx n="89" d="100"/>
          <a:sy n="89" d="100"/>
        </p:scale>
        <p:origin x="184" y="720"/>
      </p:cViewPr>
      <p:guideLst/>
    </p:cSldViewPr>
  </p:slideViewPr>
  <p:notesTextViewPr>
    <p:cViewPr>
      <p:scale>
        <a:sx n="1" d="1"/>
        <a:sy n="1" d="1"/>
      </p:scale>
      <p:origin x="0" y="0"/>
    </p:cViewPr>
  </p:notesTextViewPr>
  <p:notesViewPr>
    <p:cSldViewPr snapToGrid="0">
      <p:cViewPr varScale="1">
        <p:scale>
          <a:sx n="118" d="100"/>
          <a:sy n="118" d="100"/>
        </p:scale>
        <p:origin x="2872" y="21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0F91-FC9D-5D46-BEDF-898849752372}" type="datetimeFigureOut">
              <a:rPr lang="en-US" smtClean="0"/>
              <a:t>3/15/23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1F8ACE-8AB6-C746-898D-0B2E8626E4DD}" type="slidenum">
              <a:rPr lang="en-US" smtClean="0"/>
              <a:t>‹#›</a:t>
            </a:fld>
            <a:endParaRPr lang="en-US"/>
          </a:p>
        </p:txBody>
      </p:sp>
    </p:spTree>
    <p:extLst>
      <p:ext uri="{BB962C8B-B14F-4D97-AF65-F5344CB8AC3E}">
        <p14:creationId xmlns:p14="http://schemas.microsoft.com/office/powerpoint/2010/main" val="1699362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a070ae2fe0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a070ae2fe0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Hello</a:t>
            </a:r>
            <a:endParaRPr dirty="0"/>
          </a:p>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Saving model to model_xgboost_2023_03_13_16_35_43.pkl</a:t>
            </a:r>
          </a:p>
          <a:p>
            <a:endParaRPr lang="en-US" dirty="0"/>
          </a:p>
          <a:p>
            <a:endParaRPr lang="en-US" dirty="0"/>
          </a:p>
          <a:p>
            <a:r>
              <a:rPr lang="en-US" dirty="0"/>
              <a:t>The one hot encoding version performs a bit better than PCA + </a:t>
            </a:r>
            <a:r>
              <a:rPr lang="en-US" dirty="0" err="1"/>
              <a:t>LeaveOneOut</a:t>
            </a:r>
            <a:r>
              <a:rPr lang="en-US" dirty="0"/>
              <a:t>, but it uses much more memory and is slower.</a:t>
            </a:r>
          </a:p>
        </p:txBody>
      </p:sp>
      <p:sp>
        <p:nvSpPr>
          <p:cNvPr id="4" name="Slide Number Placeholder 3"/>
          <p:cNvSpPr>
            <a:spLocks noGrp="1"/>
          </p:cNvSpPr>
          <p:nvPr>
            <p:ph type="sldNum" sz="quarter" idx="5"/>
          </p:nvPr>
        </p:nvSpPr>
        <p:spPr/>
        <p:txBody>
          <a:bodyPr/>
          <a:lstStyle/>
          <a:p>
            <a:fld id="{801F8ACE-8AB6-C746-898D-0B2E8626E4DD}" type="slidenum">
              <a:rPr lang="en-US" smtClean="0"/>
              <a:t>25</a:t>
            </a:fld>
            <a:endParaRPr lang="en-US"/>
          </a:p>
        </p:txBody>
      </p:sp>
    </p:spTree>
    <p:extLst>
      <p:ext uri="{BB962C8B-B14F-4D97-AF65-F5344CB8AC3E}">
        <p14:creationId xmlns:p14="http://schemas.microsoft.com/office/powerpoint/2010/main" val="13619209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1F8ACE-8AB6-C746-898D-0B2E8626E4DD}" type="slidenum">
              <a:rPr lang="en-US" smtClean="0"/>
              <a:t>27</a:t>
            </a:fld>
            <a:endParaRPr lang="en-US"/>
          </a:p>
        </p:txBody>
      </p:sp>
    </p:spTree>
    <p:extLst>
      <p:ext uri="{BB962C8B-B14F-4D97-AF65-F5344CB8AC3E}">
        <p14:creationId xmlns:p14="http://schemas.microsoft.com/office/powerpoint/2010/main" val="2825924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a070ae2fe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a070ae2fe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Final project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For CS 613 Machine learning</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1F8ACE-8AB6-C746-898D-0B2E8626E4DD}" type="slidenum">
              <a:rPr lang="en-US" smtClean="0"/>
              <a:t>3</a:t>
            </a:fld>
            <a:endParaRPr lang="en-US"/>
          </a:p>
        </p:txBody>
      </p:sp>
    </p:spTree>
    <p:extLst>
      <p:ext uri="{BB962C8B-B14F-4D97-AF65-F5344CB8AC3E}">
        <p14:creationId xmlns:p14="http://schemas.microsoft.com/office/powerpoint/2010/main" val="3103034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62626"/>
                </a:solidFill>
                <a:effectLst/>
                <a:latin typeface="Source Code Pro" panose="020B0509030403020204" pitchFamily="49" charset="0"/>
              </a:rPr>
              <a:t> During COVID-19 supply problems, used car prices increased significantly when new car availability decreased which caused some of my curiosity in this area.</a:t>
            </a:r>
            <a:endParaRPr lang="en-US" dirty="0"/>
          </a:p>
        </p:txBody>
      </p:sp>
      <p:sp>
        <p:nvSpPr>
          <p:cNvPr id="4" name="Slide Number Placeholder 3"/>
          <p:cNvSpPr>
            <a:spLocks noGrp="1"/>
          </p:cNvSpPr>
          <p:nvPr>
            <p:ph type="sldNum" sz="quarter" idx="5"/>
          </p:nvPr>
        </p:nvSpPr>
        <p:spPr/>
        <p:txBody>
          <a:bodyPr/>
          <a:lstStyle/>
          <a:p>
            <a:fld id="{801F8ACE-8AB6-C746-898D-0B2E8626E4DD}" type="slidenum">
              <a:rPr lang="en-US" smtClean="0"/>
              <a:t>4</a:t>
            </a:fld>
            <a:endParaRPr lang="en-US"/>
          </a:p>
        </p:txBody>
      </p:sp>
    </p:spTree>
    <p:extLst>
      <p:ext uri="{BB962C8B-B14F-4D97-AF65-F5344CB8AC3E}">
        <p14:creationId xmlns:p14="http://schemas.microsoft.com/office/powerpoint/2010/main" val="1387967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Selection of Dataset for Continued Analysis</a:t>
            </a:r>
          </a:p>
          <a:p>
            <a:r>
              <a:rPr lang="en-US"/>
              <a:t>The Carvana dataset provides very few columns(</a:t>
            </a:r>
            <a:r>
              <a:rPr lang="en-US" err="1"/>
              <a:t>Name,Year,Miles,Price</a:t>
            </a:r>
            <a:r>
              <a:rPr lang="en-US"/>
              <a:t>), and a much smaller set of samples than the other datasets.</a:t>
            </a:r>
          </a:p>
          <a:p>
            <a:r>
              <a:rPr lang="en-US"/>
              <a:t>The CarGurus dataset has the largest rows and the most feature columns </a:t>
            </a:r>
            <a:r>
              <a:rPr lang="en-US" err="1"/>
              <a:t>avaiable</a:t>
            </a:r>
            <a:r>
              <a:rPr lang="en-US"/>
              <a:t>(at 66). However, it only provides location data as zip code, longitude and latitude, which would make analyzing the effect on price from different areas more difficult since would prefer to just compare prices across US states.</a:t>
            </a:r>
          </a:p>
          <a:p>
            <a:r>
              <a:rPr lang="en-US"/>
              <a:t>Both the Craigslist and Carvana datasets have some data cleaning work required to remove outliers as well as </a:t>
            </a:r>
            <a:r>
              <a:rPr lang="en-US" err="1"/>
              <a:t>signficiant</a:t>
            </a:r>
            <a:r>
              <a:rPr lang="en-US"/>
              <a:t> numbers of null values.</a:t>
            </a:r>
          </a:p>
          <a:p>
            <a:r>
              <a:rPr lang="en-US"/>
              <a:t>The TrueCar dataset is by far the cleanest dataset, having no null values, and more </a:t>
            </a:r>
            <a:r>
              <a:rPr lang="en-US" err="1"/>
              <a:t>columsn</a:t>
            </a:r>
            <a:r>
              <a:rPr lang="en-US"/>
              <a:t> than the Carvana dataset. However, the columns available would only allow some of the investigations we have in mind. It provides </a:t>
            </a:r>
            <a:r>
              <a:rPr lang="en-US" err="1"/>
              <a:t>Price,Year,Mileage,City,State,Vin,Make,Model</a:t>
            </a:r>
            <a:r>
              <a:rPr lang="en-US"/>
              <a:t>. Vin is of little use without advanced preprocessing based on VIN coding, so the only advantage in features it </a:t>
            </a:r>
            <a:r>
              <a:rPr lang="en-US" err="1"/>
              <a:t>providese</a:t>
            </a:r>
            <a:r>
              <a:rPr lang="en-US"/>
              <a:t> to the Carvana dataset are from location based on City, State.</a:t>
            </a:r>
          </a:p>
          <a:p>
            <a:r>
              <a:rPr lang="en-US"/>
              <a:t>The Craigslist dataset is most amenable to the investigations planned in terms of the columns available. This is because it includes a column for the state location, the same basic make, model, price, mileage and year information common to all the datasets, but also has a number of additional feature columns which may affect price. The complete columns are: id,url,region,region_url,price,year,manufacturer,model,condition,cylinders, fuel,odometer,title_status,transmission,VIN,drive,size,type,paint_color,image_url, </a:t>
            </a:r>
            <a:r>
              <a:rPr lang="en-US" err="1"/>
              <a:t>description,county,state,lat,long,posting_date</a:t>
            </a:r>
            <a:endParaRPr lang="en-US"/>
          </a:p>
          <a:p>
            <a:r>
              <a:rPr lang="en-US"/>
              <a:t>The rest of our discussion will focus on the Craigslist dataset specifically.</a:t>
            </a:r>
          </a:p>
          <a:p>
            <a:endParaRPr lang="en-US"/>
          </a:p>
        </p:txBody>
      </p:sp>
      <p:sp>
        <p:nvSpPr>
          <p:cNvPr id="4" name="Slide Number Placeholder 3"/>
          <p:cNvSpPr>
            <a:spLocks noGrp="1"/>
          </p:cNvSpPr>
          <p:nvPr>
            <p:ph type="sldNum" sz="quarter" idx="5"/>
          </p:nvPr>
        </p:nvSpPr>
        <p:spPr/>
        <p:txBody>
          <a:bodyPr/>
          <a:lstStyle/>
          <a:p>
            <a:fld id="{801F8ACE-8AB6-C746-898D-0B2E8626E4DD}" type="slidenum">
              <a:rPr lang="en-US" smtClean="0"/>
              <a:t>5</a:t>
            </a:fld>
            <a:endParaRPr lang="en-US"/>
          </a:p>
        </p:txBody>
      </p:sp>
    </p:spTree>
    <p:extLst>
      <p:ext uri="{BB962C8B-B14F-4D97-AF65-F5344CB8AC3E}">
        <p14:creationId xmlns:p14="http://schemas.microsoft.com/office/powerpoint/2010/main" val="443626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1F8ACE-8AB6-C746-898D-0B2E8626E4DD}" type="slidenum">
              <a:rPr lang="en-US" smtClean="0"/>
              <a:t>17</a:t>
            </a:fld>
            <a:endParaRPr lang="en-US"/>
          </a:p>
        </p:txBody>
      </p:sp>
    </p:spTree>
    <p:extLst>
      <p:ext uri="{BB962C8B-B14F-4D97-AF65-F5344CB8AC3E}">
        <p14:creationId xmlns:p14="http://schemas.microsoft.com/office/powerpoint/2010/main" val="28647933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on the dataset after cleaning and imputing missing values.</a:t>
            </a:r>
          </a:p>
        </p:txBody>
      </p:sp>
      <p:sp>
        <p:nvSpPr>
          <p:cNvPr id="4" name="Slide Number Placeholder 3"/>
          <p:cNvSpPr>
            <a:spLocks noGrp="1"/>
          </p:cNvSpPr>
          <p:nvPr>
            <p:ph type="sldNum" sz="quarter" idx="5"/>
          </p:nvPr>
        </p:nvSpPr>
        <p:spPr/>
        <p:txBody>
          <a:bodyPr/>
          <a:lstStyle/>
          <a:p>
            <a:fld id="{801F8ACE-8AB6-C746-898D-0B2E8626E4DD}" type="slidenum">
              <a:rPr lang="en-US" smtClean="0"/>
              <a:t>19</a:t>
            </a:fld>
            <a:endParaRPr lang="en-US"/>
          </a:p>
        </p:txBody>
      </p:sp>
    </p:spTree>
    <p:extLst>
      <p:ext uri="{BB962C8B-B14F-4D97-AF65-F5344CB8AC3E}">
        <p14:creationId xmlns:p14="http://schemas.microsoft.com/office/powerpoint/2010/main" val="27515611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Model has a low correlation, but is very important according to </a:t>
            </a:r>
            <a:r>
              <a:rPr lang="en-US" dirty="0" err="1"/>
              <a:t>Xgboost</a:t>
            </a:r>
            <a:r>
              <a:rPr lang="en-US" dirty="0"/>
              <a:t> feature importance.</a:t>
            </a:r>
          </a:p>
          <a:p>
            <a:r>
              <a:rPr lang="en-US"/>
              <a:t>Probably due to very high number of values.</a:t>
            </a:r>
          </a:p>
          <a:p>
            <a:endParaRPr lang="en-US" dirty="0"/>
          </a:p>
        </p:txBody>
      </p:sp>
      <p:sp>
        <p:nvSpPr>
          <p:cNvPr id="4" name="Slide Number Placeholder 3"/>
          <p:cNvSpPr>
            <a:spLocks noGrp="1"/>
          </p:cNvSpPr>
          <p:nvPr>
            <p:ph type="sldNum" sz="quarter" idx="5"/>
          </p:nvPr>
        </p:nvSpPr>
        <p:spPr/>
        <p:txBody>
          <a:bodyPr/>
          <a:lstStyle/>
          <a:p>
            <a:fld id="{801F8ACE-8AB6-C746-898D-0B2E8626E4DD}" type="slidenum">
              <a:rPr lang="en-US" smtClean="0"/>
              <a:t>22</a:t>
            </a:fld>
            <a:endParaRPr lang="en-US"/>
          </a:p>
        </p:txBody>
      </p:sp>
    </p:spTree>
    <p:extLst>
      <p:ext uri="{BB962C8B-B14F-4D97-AF65-F5344CB8AC3E}">
        <p14:creationId xmlns:p14="http://schemas.microsoft.com/office/powerpoint/2010/main" val="3300526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en.wikipedia.org</a:t>
            </a:r>
            <a:r>
              <a:rPr lang="en-US" dirty="0"/>
              <a:t>/wiki/</a:t>
            </a:r>
            <a:r>
              <a:rPr lang="en-US" dirty="0" err="1"/>
              <a:t>Coefficient_of_determination</a:t>
            </a:r>
            <a:r>
              <a:rPr lang="en-US" dirty="0"/>
              <a:t> </a:t>
            </a:r>
          </a:p>
        </p:txBody>
      </p:sp>
      <p:sp>
        <p:nvSpPr>
          <p:cNvPr id="4" name="Slide Number Placeholder 3"/>
          <p:cNvSpPr>
            <a:spLocks noGrp="1"/>
          </p:cNvSpPr>
          <p:nvPr>
            <p:ph type="sldNum" sz="quarter" idx="5"/>
          </p:nvPr>
        </p:nvSpPr>
        <p:spPr/>
        <p:txBody>
          <a:bodyPr/>
          <a:lstStyle/>
          <a:p>
            <a:fld id="{801F8ACE-8AB6-C746-898D-0B2E8626E4DD}" type="slidenum">
              <a:rPr lang="en-US" smtClean="0"/>
              <a:t>23</a:t>
            </a:fld>
            <a:endParaRPr lang="en-US"/>
          </a:p>
        </p:txBody>
      </p:sp>
    </p:spTree>
    <p:extLst>
      <p:ext uri="{BB962C8B-B14F-4D97-AF65-F5344CB8AC3E}">
        <p14:creationId xmlns:p14="http://schemas.microsoft.com/office/powerpoint/2010/main" val="12641127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7BDC0-7A08-53B5-BF2F-265F18FE57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B0BDFE-DA38-CCAA-9C1A-F2ED725576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D44A7F-90BC-B6E8-740C-8E5549668EE4}"/>
              </a:ext>
            </a:extLst>
          </p:cNvPr>
          <p:cNvSpPr>
            <a:spLocks noGrp="1"/>
          </p:cNvSpPr>
          <p:nvPr>
            <p:ph type="dt" sz="half" idx="10"/>
          </p:nvPr>
        </p:nvSpPr>
        <p:spPr/>
        <p:txBody>
          <a:bodyPr/>
          <a:lstStyle/>
          <a:p>
            <a:fld id="{4027172D-DB1E-D04C-9589-ED40151D4C9A}" type="datetimeFigureOut">
              <a:rPr lang="en-US" smtClean="0"/>
              <a:t>3/15/23</a:t>
            </a:fld>
            <a:endParaRPr lang="en-US"/>
          </a:p>
        </p:txBody>
      </p:sp>
      <p:sp>
        <p:nvSpPr>
          <p:cNvPr id="5" name="Footer Placeholder 4">
            <a:extLst>
              <a:ext uri="{FF2B5EF4-FFF2-40B4-BE49-F238E27FC236}">
                <a16:creationId xmlns:a16="http://schemas.microsoft.com/office/drawing/2014/main" id="{7F475922-5A4B-BEA3-80DA-C6EEA5EDAC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9AFD35-B3FA-A21B-F621-3C6B2E2A294C}"/>
              </a:ext>
            </a:extLst>
          </p:cNvPr>
          <p:cNvSpPr>
            <a:spLocks noGrp="1"/>
          </p:cNvSpPr>
          <p:nvPr>
            <p:ph type="sldNum" sz="quarter" idx="12"/>
          </p:nvPr>
        </p:nvSpPr>
        <p:spPr/>
        <p:txBody>
          <a:bodyPr/>
          <a:lstStyle/>
          <a:p>
            <a:fld id="{BB9990A9-E624-E241-A1AB-1835DEB332CA}" type="slidenum">
              <a:rPr lang="en-US" smtClean="0"/>
              <a:t>‹#›</a:t>
            </a:fld>
            <a:endParaRPr lang="en-US"/>
          </a:p>
        </p:txBody>
      </p:sp>
      <p:pic>
        <p:nvPicPr>
          <p:cNvPr id="8" name="Google Shape;9;p1">
            <a:extLst>
              <a:ext uri="{FF2B5EF4-FFF2-40B4-BE49-F238E27FC236}">
                <a16:creationId xmlns:a16="http://schemas.microsoft.com/office/drawing/2014/main" id="{11992E1F-6DD1-E5EE-4562-22A93C74933F}"/>
              </a:ext>
            </a:extLst>
          </p:cNvPr>
          <p:cNvPicPr preferRelativeResize="0"/>
          <p:nvPr userDrawn="1"/>
        </p:nvPicPr>
        <p:blipFill>
          <a:blip r:embed="rId2">
            <a:alphaModFix/>
          </a:blip>
          <a:stretch>
            <a:fillRect/>
          </a:stretch>
        </p:blipFill>
        <p:spPr>
          <a:xfrm>
            <a:off x="9982200" y="5471487"/>
            <a:ext cx="1969326" cy="671176"/>
          </a:xfrm>
          <a:prstGeom prst="rect">
            <a:avLst/>
          </a:prstGeom>
          <a:noFill/>
          <a:ln>
            <a:noFill/>
          </a:ln>
        </p:spPr>
      </p:pic>
    </p:spTree>
    <p:extLst>
      <p:ext uri="{BB962C8B-B14F-4D97-AF65-F5344CB8AC3E}">
        <p14:creationId xmlns:p14="http://schemas.microsoft.com/office/powerpoint/2010/main" val="3322345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E234F-E5CC-7EA8-E9E2-DF68553DD1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C2CB486-D27F-0042-3E3C-8E2DF893FC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58C574-97D0-A907-31F2-63167794722A}"/>
              </a:ext>
            </a:extLst>
          </p:cNvPr>
          <p:cNvSpPr>
            <a:spLocks noGrp="1"/>
          </p:cNvSpPr>
          <p:nvPr>
            <p:ph type="dt" sz="half" idx="10"/>
          </p:nvPr>
        </p:nvSpPr>
        <p:spPr/>
        <p:txBody>
          <a:bodyPr/>
          <a:lstStyle/>
          <a:p>
            <a:fld id="{4027172D-DB1E-D04C-9589-ED40151D4C9A}" type="datetimeFigureOut">
              <a:rPr lang="en-US" smtClean="0"/>
              <a:t>3/15/23</a:t>
            </a:fld>
            <a:endParaRPr lang="en-US"/>
          </a:p>
        </p:txBody>
      </p:sp>
      <p:sp>
        <p:nvSpPr>
          <p:cNvPr id="5" name="Footer Placeholder 4">
            <a:extLst>
              <a:ext uri="{FF2B5EF4-FFF2-40B4-BE49-F238E27FC236}">
                <a16:creationId xmlns:a16="http://schemas.microsoft.com/office/drawing/2014/main" id="{D673B647-E02F-6514-3E33-3105C83FEA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2F4113-226F-2DA7-2573-F3E84D583AC6}"/>
              </a:ext>
            </a:extLst>
          </p:cNvPr>
          <p:cNvSpPr>
            <a:spLocks noGrp="1"/>
          </p:cNvSpPr>
          <p:nvPr>
            <p:ph type="sldNum" sz="quarter" idx="12"/>
          </p:nvPr>
        </p:nvSpPr>
        <p:spPr/>
        <p:txBody>
          <a:bodyPr/>
          <a:lstStyle/>
          <a:p>
            <a:fld id="{BB9990A9-E624-E241-A1AB-1835DEB332CA}" type="slidenum">
              <a:rPr lang="en-US" smtClean="0"/>
              <a:t>‹#›</a:t>
            </a:fld>
            <a:endParaRPr lang="en-US"/>
          </a:p>
        </p:txBody>
      </p:sp>
      <p:pic>
        <p:nvPicPr>
          <p:cNvPr id="7" name="Google Shape;9;p1">
            <a:extLst>
              <a:ext uri="{FF2B5EF4-FFF2-40B4-BE49-F238E27FC236}">
                <a16:creationId xmlns:a16="http://schemas.microsoft.com/office/drawing/2014/main" id="{D5F7329F-7B57-9061-3724-749A45284065}"/>
              </a:ext>
            </a:extLst>
          </p:cNvPr>
          <p:cNvPicPr preferRelativeResize="0"/>
          <p:nvPr userDrawn="1"/>
        </p:nvPicPr>
        <p:blipFill>
          <a:blip r:embed="rId2">
            <a:alphaModFix/>
          </a:blip>
          <a:stretch>
            <a:fillRect/>
          </a:stretch>
        </p:blipFill>
        <p:spPr>
          <a:xfrm>
            <a:off x="9982200" y="5471487"/>
            <a:ext cx="1969326" cy="671176"/>
          </a:xfrm>
          <a:prstGeom prst="rect">
            <a:avLst/>
          </a:prstGeom>
          <a:noFill/>
          <a:ln>
            <a:noFill/>
          </a:ln>
        </p:spPr>
      </p:pic>
    </p:spTree>
    <p:extLst>
      <p:ext uri="{BB962C8B-B14F-4D97-AF65-F5344CB8AC3E}">
        <p14:creationId xmlns:p14="http://schemas.microsoft.com/office/powerpoint/2010/main" val="2786715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1BDEFA-4585-43DA-DDB2-5B1090B37E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CA85A9-9135-95E2-7FBC-27574324C5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C8EBDA-80FB-3506-1872-A55427510684}"/>
              </a:ext>
            </a:extLst>
          </p:cNvPr>
          <p:cNvSpPr>
            <a:spLocks noGrp="1"/>
          </p:cNvSpPr>
          <p:nvPr>
            <p:ph type="dt" sz="half" idx="10"/>
          </p:nvPr>
        </p:nvSpPr>
        <p:spPr/>
        <p:txBody>
          <a:bodyPr/>
          <a:lstStyle/>
          <a:p>
            <a:fld id="{4027172D-DB1E-D04C-9589-ED40151D4C9A}" type="datetimeFigureOut">
              <a:rPr lang="en-US" smtClean="0"/>
              <a:t>3/15/23</a:t>
            </a:fld>
            <a:endParaRPr lang="en-US"/>
          </a:p>
        </p:txBody>
      </p:sp>
      <p:sp>
        <p:nvSpPr>
          <p:cNvPr id="5" name="Footer Placeholder 4">
            <a:extLst>
              <a:ext uri="{FF2B5EF4-FFF2-40B4-BE49-F238E27FC236}">
                <a16:creationId xmlns:a16="http://schemas.microsoft.com/office/drawing/2014/main" id="{818C8287-59D5-BB4C-234B-5D75BD9663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8A2167-61E6-870C-01F6-FB8E9203614D}"/>
              </a:ext>
            </a:extLst>
          </p:cNvPr>
          <p:cNvSpPr>
            <a:spLocks noGrp="1"/>
          </p:cNvSpPr>
          <p:nvPr>
            <p:ph type="sldNum" sz="quarter" idx="12"/>
          </p:nvPr>
        </p:nvSpPr>
        <p:spPr/>
        <p:txBody>
          <a:bodyPr/>
          <a:lstStyle/>
          <a:p>
            <a:fld id="{BB9990A9-E624-E241-A1AB-1835DEB332CA}" type="slidenum">
              <a:rPr lang="en-US" smtClean="0"/>
              <a:t>‹#›</a:t>
            </a:fld>
            <a:endParaRPr lang="en-US"/>
          </a:p>
        </p:txBody>
      </p:sp>
    </p:spTree>
    <p:extLst>
      <p:ext uri="{BB962C8B-B14F-4D97-AF65-F5344CB8AC3E}">
        <p14:creationId xmlns:p14="http://schemas.microsoft.com/office/powerpoint/2010/main" val="270233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Custom layout">
    <p:bg>
      <p:bgPr>
        <a:solidFill>
          <a:srgbClr val="FFFFFF"/>
        </a:solidFill>
        <a:effectLst/>
      </p:bgPr>
    </p:bg>
    <p:spTree>
      <p:nvGrpSpPr>
        <p:cNvPr id="1" name="Shape 52"/>
        <p:cNvGrpSpPr/>
        <p:nvPr/>
      </p:nvGrpSpPr>
      <p:grpSpPr>
        <a:xfrm>
          <a:off x="0" y="0"/>
          <a:ext cx="0" cy="0"/>
          <a:chOff x="0" y="0"/>
          <a:chExt cx="0" cy="0"/>
        </a:xfrm>
      </p:grpSpPr>
      <p:sp>
        <p:nvSpPr>
          <p:cNvPr id="53" name="Google Shape;53;p13"/>
          <p:cNvSpPr/>
          <p:nvPr/>
        </p:nvSpPr>
        <p:spPr>
          <a:xfrm>
            <a:off x="0" y="0"/>
            <a:ext cx="12192000" cy="6858000"/>
          </a:xfrm>
          <a:prstGeom prst="rect">
            <a:avLst/>
          </a:prstGeom>
          <a:solidFill>
            <a:srgbClr val="052A4D"/>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4" name="Google Shape;54;p13"/>
          <p:cNvSpPr/>
          <p:nvPr/>
        </p:nvSpPr>
        <p:spPr>
          <a:xfrm>
            <a:off x="641000" y="644167"/>
            <a:ext cx="1002800" cy="1002800"/>
          </a:xfrm>
          <a:prstGeom prst="rect">
            <a:avLst/>
          </a:prstGeom>
          <a:solidFill>
            <a:srgbClr val="F5005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 name="Google Shape;55;p13"/>
          <p:cNvSpPr/>
          <p:nvPr/>
        </p:nvSpPr>
        <p:spPr>
          <a:xfrm>
            <a:off x="1120156" y="1118235"/>
            <a:ext cx="1002800" cy="1002800"/>
          </a:xfrm>
          <a:prstGeom prst="rect">
            <a:avLst/>
          </a:prstGeom>
          <a:solidFill>
            <a:srgbClr val="FFFFFF">
              <a:alpha val="705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 name="Google Shape;56;p13"/>
          <p:cNvSpPr txBox="1">
            <a:spLocks noGrp="1"/>
          </p:cNvSpPr>
          <p:nvPr>
            <p:ph type="ctrTitle"/>
          </p:nvPr>
        </p:nvSpPr>
        <p:spPr>
          <a:xfrm>
            <a:off x="2717800" y="863600"/>
            <a:ext cx="7993200" cy="4038800"/>
          </a:xfrm>
          <a:prstGeom prst="rect">
            <a:avLst/>
          </a:prstGeom>
          <a:noFill/>
        </p:spPr>
        <p:txBody>
          <a:bodyPr spcFirstLastPara="1" wrap="square" lIns="91425" tIns="91425" rIns="91425" bIns="91425" anchor="t" anchorCtr="0">
            <a:normAutofit/>
          </a:bodyPr>
          <a:lstStyle>
            <a:lvl1pPr lvl="0" algn="l" rtl="0">
              <a:lnSpc>
                <a:spcPct val="100000"/>
              </a:lnSpc>
              <a:spcBef>
                <a:spcPts val="0"/>
              </a:spcBef>
              <a:spcAft>
                <a:spcPts val="0"/>
              </a:spcAft>
              <a:buClr>
                <a:srgbClr val="FFFFFF"/>
              </a:buClr>
              <a:buSzPts val="6000"/>
              <a:buNone/>
              <a:defRPr sz="8000" b="1">
                <a:solidFill>
                  <a:srgbClr val="FFFFFF"/>
                </a:solidFill>
              </a:defRPr>
            </a:lvl1pPr>
            <a:lvl2pPr lvl="1" algn="l" rtl="0">
              <a:lnSpc>
                <a:spcPct val="100000"/>
              </a:lnSpc>
              <a:spcBef>
                <a:spcPts val="0"/>
              </a:spcBef>
              <a:spcAft>
                <a:spcPts val="0"/>
              </a:spcAft>
              <a:buClr>
                <a:srgbClr val="FFFFFF"/>
              </a:buClr>
              <a:buSzPts val="6000"/>
              <a:buNone/>
              <a:defRPr sz="8000" b="1">
                <a:solidFill>
                  <a:srgbClr val="FFFFFF"/>
                </a:solidFill>
              </a:defRPr>
            </a:lvl2pPr>
            <a:lvl3pPr lvl="2" algn="l" rtl="0">
              <a:lnSpc>
                <a:spcPct val="100000"/>
              </a:lnSpc>
              <a:spcBef>
                <a:spcPts val="0"/>
              </a:spcBef>
              <a:spcAft>
                <a:spcPts val="0"/>
              </a:spcAft>
              <a:buClr>
                <a:srgbClr val="FFFFFF"/>
              </a:buClr>
              <a:buSzPts val="6000"/>
              <a:buNone/>
              <a:defRPr sz="8000" b="1">
                <a:solidFill>
                  <a:srgbClr val="FFFFFF"/>
                </a:solidFill>
              </a:defRPr>
            </a:lvl3pPr>
            <a:lvl4pPr lvl="3" algn="l" rtl="0">
              <a:lnSpc>
                <a:spcPct val="100000"/>
              </a:lnSpc>
              <a:spcBef>
                <a:spcPts val="0"/>
              </a:spcBef>
              <a:spcAft>
                <a:spcPts val="0"/>
              </a:spcAft>
              <a:buClr>
                <a:srgbClr val="FFFFFF"/>
              </a:buClr>
              <a:buSzPts val="6000"/>
              <a:buNone/>
              <a:defRPr sz="8000" b="1">
                <a:solidFill>
                  <a:srgbClr val="FFFFFF"/>
                </a:solidFill>
              </a:defRPr>
            </a:lvl4pPr>
            <a:lvl5pPr lvl="4" algn="l" rtl="0">
              <a:lnSpc>
                <a:spcPct val="100000"/>
              </a:lnSpc>
              <a:spcBef>
                <a:spcPts val="0"/>
              </a:spcBef>
              <a:spcAft>
                <a:spcPts val="0"/>
              </a:spcAft>
              <a:buClr>
                <a:srgbClr val="FFFFFF"/>
              </a:buClr>
              <a:buSzPts val="6000"/>
              <a:buNone/>
              <a:defRPr sz="8000" b="1">
                <a:solidFill>
                  <a:srgbClr val="FFFFFF"/>
                </a:solidFill>
              </a:defRPr>
            </a:lvl5pPr>
            <a:lvl6pPr lvl="5" algn="l" rtl="0">
              <a:lnSpc>
                <a:spcPct val="100000"/>
              </a:lnSpc>
              <a:spcBef>
                <a:spcPts val="0"/>
              </a:spcBef>
              <a:spcAft>
                <a:spcPts val="0"/>
              </a:spcAft>
              <a:buClr>
                <a:srgbClr val="FFFFFF"/>
              </a:buClr>
              <a:buSzPts val="6000"/>
              <a:buNone/>
              <a:defRPr sz="8000" b="1">
                <a:solidFill>
                  <a:srgbClr val="FFFFFF"/>
                </a:solidFill>
              </a:defRPr>
            </a:lvl6pPr>
            <a:lvl7pPr lvl="6" algn="l" rtl="0">
              <a:lnSpc>
                <a:spcPct val="100000"/>
              </a:lnSpc>
              <a:spcBef>
                <a:spcPts val="0"/>
              </a:spcBef>
              <a:spcAft>
                <a:spcPts val="0"/>
              </a:spcAft>
              <a:buClr>
                <a:srgbClr val="FFFFFF"/>
              </a:buClr>
              <a:buSzPts val="6000"/>
              <a:buNone/>
              <a:defRPr sz="8000" b="1">
                <a:solidFill>
                  <a:srgbClr val="FFFFFF"/>
                </a:solidFill>
              </a:defRPr>
            </a:lvl7pPr>
            <a:lvl8pPr lvl="7" algn="l" rtl="0">
              <a:lnSpc>
                <a:spcPct val="100000"/>
              </a:lnSpc>
              <a:spcBef>
                <a:spcPts val="0"/>
              </a:spcBef>
              <a:spcAft>
                <a:spcPts val="0"/>
              </a:spcAft>
              <a:buClr>
                <a:srgbClr val="FFFFFF"/>
              </a:buClr>
              <a:buSzPts val="6000"/>
              <a:buNone/>
              <a:defRPr sz="8000" b="1">
                <a:solidFill>
                  <a:srgbClr val="FFFFFF"/>
                </a:solidFill>
              </a:defRPr>
            </a:lvl8pPr>
            <a:lvl9pPr lvl="8" algn="l" rtl="0">
              <a:lnSpc>
                <a:spcPct val="100000"/>
              </a:lnSpc>
              <a:spcBef>
                <a:spcPts val="0"/>
              </a:spcBef>
              <a:spcAft>
                <a:spcPts val="0"/>
              </a:spcAft>
              <a:buClr>
                <a:srgbClr val="FFFFFF"/>
              </a:buClr>
              <a:buSzPts val="6000"/>
              <a:buNone/>
              <a:defRPr sz="8000" b="1">
                <a:solidFill>
                  <a:srgbClr val="FFFFFF"/>
                </a:solidFill>
              </a:defRPr>
            </a:lvl9pPr>
          </a:lstStyle>
          <a:p>
            <a:endParaRPr/>
          </a:p>
        </p:txBody>
      </p:sp>
      <p:sp>
        <p:nvSpPr>
          <p:cNvPr id="57" name="Google Shape;57;p13"/>
          <p:cNvSpPr txBox="1">
            <a:spLocks noGrp="1"/>
          </p:cNvSpPr>
          <p:nvPr>
            <p:ph type="subTitle" idx="1"/>
          </p:nvPr>
        </p:nvSpPr>
        <p:spPr>
          <a:xfrm>
            <a:off x="2717800" y="5366200"/>
            <a:ext cx="7595600" cy="733600"/>
          </a:xfrm>
          <a:prstGeom prst="rect">
            <a:avLst/>
          </a:prstGeom>
          <a:noFill/>
        </p:spPr>
        <p:txBody>
          <a:bodyPr spcFirstLastPara="1" wrap="square" lIns="91425" tIns="91425" rIns="91425" bIns="91425" anchor="t" anchorCtr="0">
            <a:normAutofit/>
          </a:bodyPr>
          <a:lstStyle>
            <a:lvl1pPr lvl="0" algn="l" rtl="0">
              <a:lnSpc>
                <a:spcPct val="100000"/>
              </a:lnSpc>
              <a:spcBef>
                <a:spcPts val="0"/>
              </a:spcBef>
              <a:spcAft>
                <a:spcPts val="0"/>
              </a:spcAft>
              <a:buClr>
                <a:srgbClr val="FFFFFF"/>
              </a:buClr>
              <a:buSzPts val="2000"/>
              <a:buNone/>
              <a:defRPr sz="2667">
                <a:solidFill>
                  <a:srgbClr val="FFFFFF"/>
                </a:solidFill>
              </a:defRPr>
            </a:lvl1pPr>
            <a:lvl2pPr lvl="1" algn="l" rtl="0">
              <a:lnSpc>
                <a:spcPct val="100000"/>
              </a:lnSpc>
              <a:spcBef>
                <a:spcPts val="0"/>
              </a:spcBef>
              <a:spcAft>
                <a:spcPts val="0"/>
              </a:spcAft>
              <a:buClr>
                <a:srgbClr val="FFFFFF"/>
              </a:buClr>
              <a:buSzPts val="2000"/>
              <a:buNone/>
              <a:defRPr sz="2667">
                <a:solidFill>
                  <a:srgbClr val="FFFFFF"/>
                </a:solidFill>
              </a:defRPr>
            </a:lvl2pPr>
            <a:lvl3pPr lvl="2" algn="l" rtl="0">
              <a:lnSpc>
                <a:spcPct val="100000"/>
              </a:lnSpc>
              <a:spcBef>
                <a:spcPts val="0"/>
              </a:spcBef>
              <a:spcAft>
                <a:spcPts val="0"/>
              </a:spcAft>
              <a:buClr>
                <a:srgbClr val="FFFFFF"/>
              </a:buClr>
              <a:buSzPts val="2000"/>
              <a:buNone/>
              <a:defRPr sz="2667">
                <a:solidFill>
                  <a:srgbClr val="FFFFFF"/>
                </a:solidFill>
              </a:defRPr>
            </a:lvl3pPr>
            <a:lvl4pPr lvl="3" algn="l" rtl="0">
              <a:lnSpc>
                <a:spcPct val="100000"/>
              </a:lnSpc>
              <a:spcBef>
                <a:spcPts val="0"/>
              </a:spcBef>
              <a:spcAft>
                <a:spcPts val="0"/>
              </a:spcAft>
              <a:buClr>
                <a:srgbClr val="FFFFFF"/>
              </a:buClr>
              <a:buSzPts val="2000"/>
              <a:buNone/>
              <a:defRPr sz="2667">
                <a:solidFill>
                  <a:srgbClr val="FFFFFF"/>
                </a:solidFill>
              </a:defRPr>
            </a:lvl4pPr>
            <a:lvl5pPr lvl="4" algn="l" rtl="0">
              <a:lnSpc>
                <a:spcPct val="100000"/>
              </a:lnSpc>
              <a:spcBef>
                <a:spcPts val="0"/>
              </a:spcBef>
              <a:spcAft>
                <a:spcPts val="0"/>
              </a:spcAft>
              <a:buClr>
                <a:srgbClr val="FFFFFF"/>
              </a:buClr>
              <a:buSzPts val="2000"/>
              <a:buNone/>
              <a:defRPr sz="2667">
                <a:solidFill>
                  <a:srgbClr val="FFFFFF"/>
                </a:solidFill>
              </a:defRPr>
            </a:lvl5pPr>
            <a:lvl6pPr lvl="5" algn="l" rtl="0">
              <a:lnSpc>
                <a:spcPct val="100000"/>
              </a:lnSpc>
              <a:spcBef>
                <a:spcPts val="0"/>
              </a:spcBef>
              <a:spcAft>
                <a:spcPts val="0"/>
              </a:spcAft>
              <a:buClr>
                <a:srgbClr val="FFFFFF"/>
              </a:buClr>
              <a:buSzPts val="2000"/>
              <a:buNone/>
              <a:defRPr sz="2667">
                <a:solidFill>
                  <a:srgbClr val="FFFFFF"/>
                </a:solidFill>
              </a:defRPr>
            </a:lvl6pPr>
            <a:lvl7pPr lvl="6" algn="l" rtl="0">
              <a:lnSpc>
                <a:spcPct val="100000"/>
              </a:lnSpc>
              <a:spcBef>
                <a:spcPts val="0"/>
              </a:spcBef>
              <a:spcAft>
                <a:spcPts val="0"/>
              </a:spcAft>
              <a:buClr>
                <a:srgbClr val="FFFFFF"/>
              </a:buClr>
              <a:buSzPts val="2000"/>
              <a:buNone/>
              <a:defRPr sz="2667">
                <a:solidFill>
                  <a:srgbClr val="FFFFFF"/>
                </a:solidFill>
              </a:defRPr>
            </a:lvl7pPr>
            <a:lvl8pPr lvl="7" algn="l" rtl="0">
              <a:lnSpc>
                <a:spcPct val="100000"/>
              </a:lnSpc>
              <a:spcBef>
                <a:spcPts val="0"/>
              </a:spcBef>
              <a:spcAft>
                <a:spcPts val="0"/>
              </a:spcAft>
              <a:buClr>
                <a:srgbClr val="FFFFFF"/>
              </a:buClr>
              <a:buSzPts val="2000"/>
              <a:buNone/>
              <a:defRPr sz="2667">
                <a:solidFill>
                  <a:srgbClr val="FFFFFF"/>
                </a:solidFill>
              </a:defRPr>
            </a:lvl8pPr>
            <a:lvl9pPr lvl="8" algn="l" rtl="0">
              <a:lnSpc>
                <a:spcPct val="100000"/>
              </a:lnSpc>
              <a:spcBef>
                <a:spcPts val="0"/>
              </a:spcBef>
              <a:spcAft>
                <a:spcPts val="0"/>
              </a:spcAft>
              <a:buClr>
                <a:srgbClr val="FFFFFF"/>
              </a:buClr>
              <a:buSzPts val="2000"/>
              <a:buNone/>
              <a:defRPr sz="2667">
                <a:solidFill>
                  <a:srgbClr val="FFFFFF"/>
                </a:solidFill>
              </a:defRPr>
            </a:lvl9pPr>
          </a:lstStyle>
          <a:p>
            <a:endParaRPr/>
          </a:p>
        </p:txBody>
      </p:sp>
      <p:sp>
        <p:nvSpPr>
          <p:cNvPr id="58" name="Google Shape;58;p13"/>
          <p:cNvSpPr txBox="1">
            <a:spLocks noGrp="1"/>
          </p:cNvSpPr>
          <p:nvPr>
            <p:ph type="sldNum" idx="12"/>
          </p:nvPr>
        </p:nvSpPr>
        <p:spPr>
          <a:xfrm>
            <a:off x="11296611" y="6217623"/>
            <a:ext cx="731600" cy="524800"/>
          </a:xfrm>
          <a:prstGeom prst="rect">
            <a:avLst/>
          </a:prstGeom>
          <a:noFill/>
        </p:spPr>
        <p:txBody>
          <a:bodyPr spcFirstLastPara="1" wrap="square" lIns="91425" tIns="91425" rIns="91425" bIns="91425" anchor="ctr" anchorCtr="0">
            <a:normAutofit/>
          </a:bodyPr>
          <a:lstStyle>
            <a:lvl1pPr lvl="0" algn="r" rtl="0">
              <a:lnSpc>
                <a:spcPct val="100000"/>
              </a:lnSpc>
              <a:spcAft>
                <a:spcPts val="0"/>
              </a:spcAft>
              <a:buNone/>
              <a:defRPr sz="1333">
                <a:solidFill>
                  <a:srgbClr val="FFFFFF"/>
                </a:solidFill>
              </a:defRPr>
            </a:lvl1pPr>
            <a:lvl2pPr lvl="1" algn="r" rtl="0">
              <a:lnSpc>
                <a:spcPct val="100000"/>
              </a:lnSpc>
              <a:spcAft>
                <a:spcPts val="0"/>
              </a:spcAft>
              <a:buNone/>
              <a:defRPr sz="1333">
                <a:solidFill>
                  <a:srgbClr val="FFFFFF"/>
                </a:solidFill>
              </a:defRPr>
            </a:lvl2pPr>
            <a:lvl3pPr lvl="2" algn="r" rtl="0">
              <a:lnSpc>
                <a:spcPct val="100000"/>
              </a:lnSpc>
              <a:spcAft>
                <a:spcPts val="0"/>
              </a:spcAft>
              <a:buNone/>
              <a:defRPr sz="1333">
                <a:solidFill>
                  <a:srgbClr val="FFFFFF"/>
                </a:solidFill>
              </a:defRPr>
            </a:lvl3pPr>
            <a:lvl4pPr lvl="3" algn="r" rtl="0">
              <a:lnSpc>
                <a:spcPct val="100000"/>
              </a:lnSpc>
              <a:spcAft>
                <a:spcPts val="0"/>
              </a:spcAft>
              <a:buNone/>
              <a:defRPr sz="1333">
                <a:solidFill>
                  <a:srgbClr val="FFFFFF"/>
                </a:solidFill>
              </a:defRPr>
            </a:lvl4pPr>
            <a:lvl5pPr lvl="4" algn="r" rtl="0">
              <a:lnSpc>
                <a:spcPct val="100000"/>
              </a:lnSpc>
              <a:spcAft>
                <a:spcPts val="0"/>
              </a:spcAft>
              <a:buNone/>
              <a:defRPr sz="1333">
                <a:solidFill>
                  <a:srgbClr val="FFFFFF"/>
                </a:solidFill>
              </a:defRPr>
            </a:lvl5pPr>
            <a:lvl6pPr lvl="5" algn="r" rtl="0">
              <a:lnSpc>
                <a:spcPct val="100000"/>
              </a:lnSpc>
              <a:spcAft>
                <a:spcPts val="0"/>
              </a:spcAft>
              <a:buNone/>
              <a:defRPr sz="1333">
                <a:solidFill>
                  <a:srgbClr val="FFFFFF"/>
                </a:solidFill>
              </a:defRPr>
            </a:lvl6pPr>
            <a:lvl7pPr lvl="6" algn="r" rtl="0">
              <a:lnSpc>
                <a:spcPct val="100000"/>
              </a:lnSpc>
              <a:spcAft>
                <a:spcPts val="0"/>
              </a:spcAft>
              <a:buNone/>
              <a:defRPr sz="1333">
                <a:solidFill>
                  <a:srgbClr val="FFFFFF"/>
                </a:solidFill>
              </a:defRPr>
            </a:lvl7pPr>
            <a:lvl8pPr lvl="7" algn="r" rtl="0">
              <a:lnSpc>
                <a:spcPct val="100000"/>
              </a:lnSpc>
              <a:spcAft>
                <a:spcPts val="0"/>
              </a:spcAft>
              <a:buNone/>
              <a:defRPr sz="1333">
                <a:solidFill>
                  <a:srgbClr val="FFFFFF"/>
                </a:solidFill>
              </a:defRPr>
            </a:lvl8pPr>
            <a:lvl9pPr lvl="8" algn="r" rtl="0">
              <a:lnSpc>
                <a:spcPct val="100000"/>
              </a:lnSpc>
              <a:spcAft>
                <a:spcPts val="0"/>
              </a:spcAft>
              <a:buNone/>
              <a:defRPr sz="1333">
                <a:solidFill>
                  <a:srgbClr val="FFFFFF"/>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2908209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pic>
        <p:nvPicPr>
          <p:cNvPr id="2" name="Google Shape;9;p1">
            <a:extLst>
              <a:ext uri="{FF2B5EF4-FFF2-40B4-BE49-F238E27FC236}">
                <a16:creationId xmlns:a16="http://schemas.microsoft.com/office/drawing/2014/main" id="{A3C5369F-938A-9AD2-C350-728BDB36D599}"/>
              </a:ext>
            </a:extLst>
          </p:cNvPr>
          <p:cNvPicPr preferRelativeResize="0"/>
          <p:nvPr userDrawn="1"/>
        </p:nvPicPr>
        <p:blipFill>
          <a:blip r:embed="rId2">
            <a:alphaModFix/>
          </a:blip>
          <a:stretch>
            <a:fillRect/>
          </a:stretch>
        </p:blipFill>
        <p:spPr>
          <a:xfrm>
            <a:off x="9982200" y="5471487"/>
            <a:ext cx="1969326" cy="671176"/>
          </a:xfrm>
          <a:prstGeom prst="rect">
            <a:avLst/>
          </a:prstGeom>
          <a:noFill/>
          <a:ln>
            <a:noFill/>
          </a:ln>
        </p:spPr>
      </p:pic>
    </p:spTree>
    <p:extLst>
      <p:ext uri="{BB962C8B-B14F-4D97-AF65-F5344CB8AC3E}">
        <p14:creationId xmlns:p14="http://schemas.microsoft.com/office/powerpoint/2010/main" val="2692088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507E6-1B41-F0B3-E038-F04E50908E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584604-02CA-F4D9-9D31-95C1D0B2D5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25BE87-060F-BDEE-26B4-58242F9FBFC2}"/>
              </a:ext>
            </a:extLst>
          </p:cNvPr>
          <p:cNvSpPr>
            <a:spLocks noGrp="1"/>
          </p:cNvSpPr>
          <p:nvPr>
            <p:ph type="dt" sz="half" idx="10"/>
          </p:nvPr>
        </p:nvSpPr>
        <p:spPr/>
        <p:txBody>
          <a:bodyPr/>
          <a:lstStyle/>
          <a:p>
            <a:fld id="{4027172D-DB1E-D04C-9589-ED40151D4C9A}" type="datetimeFigureOut">
              <a:rPr lang="en-US" smtClean="0"/>
              <a:t>3/15/23</a:t>
            </a:fld>
            <a:endParaRPr lang="en-US"/>
          </a:p>
        </p:txBody>
      </p:sp>
      <p:sp>
        <p:nvSpPr>
          <p:cNvPr id="5" name="Footer Placeholder 4">
            <a:extLst>
              <a:ext uri="{FF2B5EF4-FFF2-40B4-BE49-F238E27FC236}">
                <a16:creationId xmlns:a16="http://schemas.microsoft.com/office/drawing/2014/main" id="{C7DE7EF2-B881-2E25-A34C-FDC992D573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FBF01C-ACD5-61EB-687D-4717C489429A}"/>
              </a:ext>
            </a:extLst>
          </p:cNvPr>
          <p:cNvSpPr>
            <a:spLocks noGrp="1"/>
          </p:cNvSpPr>
          <p:nvPr>
            <p:ph type="sldNum" sz="quarter" idx="12"/>
          </p:nvPr>
        </p:nvSpPr>
        <p:spPr/>
        <p:txBody>
          <a:bodyPr/>
          <a:lstStyle/>
          <a:p>
            <a:fld id="{BB9990A9-E624-E241-A1AB-1835DEB332CA}" type="slidenum">
              <a:rPr lang="en-US" smtClean="0"/>
              <a:t>‹#›</a:t>
            </a:fld>
            <a:endParaRPr lang="en-US"/>
          </a:p>
        </p:txBody>
      </p:sp>
      <p:pic>
        <p:nvPicPr>
          <p:cNvPr id="7" name="Google Shape;9;p1">
            <a:extLst>
              <a:ext uri="{FF2B5EF4-FFF2-40B4-BE49-F238E27FC236}">
                <a16:creationId xmlns:a16="http://schemas.microsoft.com/office/drawing/2014/main" id="{254EDB72-D622-EE44-F221-E3784F8DBFFF}"/>
              </a:ext>
            </a:extLst>
          </p:cNvPr>
          <p:cNvPicPr preferRelativeResize="0"/>
          <p:nvPr userDrawn="1"/>
        </p:nvPicPr>
        <p:blipFill>
          <a:blip r:embed="rId2">
            <a:alphaModFix/>
          </a:blip>
          <a:stretch>
            <a:fillRect/>
          </a:stretch>
        </p:blipFill>
        <p:spPr>
          <a:xfrm>
            <a:off x="9982200" y="5471487"/>
            <a:ext cx="1969326" cy="671176"/>
          </a:xfrm>
          <a:prstGeom prst="rect">
            <a:avLst/>
          </a:prstGeom>
          <a:noFill/>
          <a:ln>
            <a:noFill/>
          </a:ln>
        </p:spPr>
      </p:pic>
    </p:spTree>
    <p:extLst>
      <p:ext uri="{BB962C8B-B14F-4D97-AF65-F5344CB8AC3E}">
        <p14:creationId xmlns:p14="http://schemas.microsoft.com/office/powerpoint/2010/main" val="4000848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29523-006C-491A-3CD6-6D7FA04752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C9D2AD-6771-16AE-3B86-A2C047D1D7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B0645A-A406-65A2-3685-67AE6A674599}"/>
              </a:ext>
            </a:extLst>
          </p:cNvPr>
          <p:cNvSpPr>
            <a:spLocks noGrp="1"/>
          </p:cNvSpPr>
          <p:nvPr>
            <p:ph type="dt" sz="half" idx="10"/>
          </p:nvPr>
        </p:nvSpPr>
        <p:spPr/>
        <p:txBody>
          <a:bodyPr/>
          <a:lstStyle/>
          <a:p>
            <a:fld id="{4027172D-DB1E-D04C-9589-ED40151D4C9A}" type="datetimeFigureOut">
              <a:rPr lang="en-US" smtClean="0"/>
              <a:t>3/15/23</a:t>
            </a:fld>
            <a:endParaRPr lang="en-US"/>
          </a:p>
        </p:txBody>
      </p:sp>
      <p:sp>
        <p:nvSpPr>
          <p:cNvPr id="5" name="Footer Placeholder 4">
            <a:extLst>
              <a:ext uri="{FF2B5EF4-FFF2-40B4-BE49-F238E27FC236}">
                <a16:creationId xmlns:a16="http://schemas.microsoft.com/office/drawing/2014/main" id="{D1CB1064-A260-88CE-FBDC-DE960E9731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EA2A38-DD9A-4D70-036A-4EB992B5E168}"/>
              </a:ext>
            </a:extLst>
          </p:cNvPr>
          <p:cNvSpPr>
            <a:spLocks noGrp="1"/>
          </p:cNvSpPr>
          <p:nvPr>
            <p:ph type="sldNum" sz="quarter" idx="12"/>
          </p:nvPr>
        </p:nvSpPr>
        <p:spPr/>
        <p:txBody>
          <a:bodyPr/>
          <a:lstStyle/>
          <a:p>
            <a:fld id="{BB9990A9-E624-E241-A1AB-1835DEB332CA}" type="slidenum">
              <a:rPr lang="en-US" smtClean="0"/>
              <a:t>‹#›</a:t>
            </a:fld>
            <a:endParaRPr lang="en-US"/>
          </a:p>
        </p:txBody>
      </p:sp>
      <p:pic>
        <p:nvPicPr>
          <p:cNvPr id="7" name="Google Shape;9;p1">
            <a:extLst>
              <a:ext uri="{FF2B5EF4-FFF2-40B4-BE49-F238E27FC236}">
                <a16:creationId xmlns:a16="http://schemas.microsoft.com/office/drawing/2014/main" id="{1A11B5A2-BA96-49B5-AD61-03237901D1A0}"/>
              </a:ext>
            </a:extLst>
          </p:cNvPr>
          <p:cNvPicPr preferRelativeResize="0"/>
          <p:nvPr userDrawn="1"/>
        </p:nvPicPr>
        <p:blipFill>
          <a:blip r:embed="rId2">
            <a:alphaModFix/>
          </a:blip>
          <a:stretch>
            <a:fillRect/>
          </a:stretch>
        </p:blipFill>
        <p:spPr>
          <a:xfrm>
            <a:off x="9982200" y="5471487"/>
            <a:ext cx="1969326" cy="671176"/>
          </a:xfrm>
          <a:prstGeom prst="rect">
            <a:avLst/>
          </a:prstGeom>
          <a:noFill/>
          <a:ln>
            <a:noFill/>
          </a:ln>
        </p:spPr>
      </p:pic>
    </p:spTree>
    <p:extLst>
      <p:ext uri="{BB962C8B-B14F-4D97-AF65-F5344CB8AC3E}">
        <p14:creationId xmlns:p14="http://schemas.microsoft.com/office/powerpoint/2010/main" val="995148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06F79-A4A5-FFB1-96EB-8779736111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4AA6E6-4C3B-1EE3-B3BF-892FB25752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D00FAB-0460-C867-2F09-A46F20D5D4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32B203-580D-004F-5D76-5394DD113BBE}"/>
              </a:ext>
            </a:extLst>
          </p:cNvPr>
          <p:cNvSpPr>
            <a:spLocks noGrp="1"/>
          </p:cNvSpPr>
          <p:nvPr>
            <p:ph type="dt" sz="half" idx="10"/>
          </p:nvPr>
        </p:nvSpPr>
        <p:spPr/>
        <p:txBody>
          <a:bodyPr/>
          <a:lstStyle/>
          <a:p>
            <a:fld id="{4027172D-DB1E-D04C-9589-ED40151D4C9A}" type="datetimeFigureOut">
              <a:rPr lang="en-US" smtClean="0"/>
              <a:t>3/15/23</a:t>
            </a:fld>
            <a:endParaRPr lang="en-US"/>
          </a:p>
        </p:txBody>
      </p:sp>
      <p:sp>
        <p:nvSpPr>
          <p:cNvPr id="6" name="Footer Placeholder 5">
            <a:extLst>
              <a:ext uri="{FF2B5EF4-FFF2-40B4-BE49-F238E27FC236}">
                <a16:creationId xmlns:a16="http://schemas.microsoft.com/office/drawing/2014/main" id="{488F9FA1-C326-CDCF-5D89-9197381E86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DE1E26-4C01-693E-4CBC-2D03A1C025D8}"/>
              </a:ext>
            </a:extLst>
          </p:cNvPr>
          <p:cNvSpPr>
            <a:spLocks noGrp="1"/>
          </p:cNvSpPr>
          <p:nvPr>
            <p:ph type="sldNum" sz="quarter" idx="12"/>
          </p:nvPr>
        </p:nvSpPr>
        <p:spPr/>
        <p:txBody>
          <a:bodyPr/>
          <a:lstStyle/>
          <a:p>
            <a:fld id="{BB9990A9-E624-E241-A1AB-1835DEB332CA}" type="slidenum">
              <a:rPr lang="en-US" smtClean="0"/>
              <a:t>‹#›</a:t>
            </a:fld>
            <a:endParaRPr lang="en-US"/>
          </a:p>
        </p:txBody>
      </p:sp>
      <p:pic>
        <p:nvPicPr>
          <p:cNvPr id="8" name="Google Shape;9;p1">
            <a:extLst>
              <a:ext uri="{FF2B5EF4-FFF2-40B4-BE49-F238E27FC236}">
                <a16:creationId xmlns:a16="http://schemas.microsoft.com/office/drawing/2014/main" id="{269CFA2A-F3D3-774F-D789-260BC89559E6}"/>
              </a:ext>
            </a:extLst>
          </p:cNvPr>
          <p:cNvPicPr preferRelativeResize="0"/>
          <p:nvPr userDrawn="1"/>
        </p:nvPicPr>
        <p:blipFill>
          <a:blip r:embed="rId2">
            <a:alphaModFix/>
          </a:blip>
          <a:stretch>
            <a:fillRect/>
          </a:stretch>
        </p:blipFill>
        <p:spPr>
          <a:xfrm>
            <a:off x="9982200" y="5471487"/>
            <a:ext cx="1969326" cy="671176"/>
          </a:xfrm>
          <a:prstGeom prst="rect">
            <a:avLst/>
          </a:prstGeom>
          <a:noFill/>
          <a:ln>
            <a:noFill/>
          </a:ln>
        </p:spPr>
      </p:pic>
    </p:spTree>
    <p:extLst>
      <p:ext uri="{BB962C8B-B14F-4D97-AF65-F5344CB8AC3E}">
        <p14:creationId xmlns:p14="http://schemas.microsoft.com/office/powerpoint/2010/main" val="3050111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E37EC-716F-ECDB-F593-301027CE17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E97FD0-5C37-8D14-5BF8-6809F9B318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566BB9-7209-2049-F983-33A372D96F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E947D66-EE3F-9C50-546E-B6391B3A77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FE7593-57E9-8B61-35F0-3FF149B18A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84FCE1-7BEE-457D-FB88-285A1E3030B8}"/>
              </a:ext>
            </a:extLst>
          </p:cNvPr>
          <p:cNvSpPr>
            <a:spLocks noGrp="1"/>
          </p:cNvSpPr>
          <p:nvPr>
            <p:ph type="dt" sz="half" idx="10"/>
          </p:nvPr>
        </p:nvSpPr>
        <p:spPr/>
        <p:txBody>
          <a:bodyPr/>
          <a:lstStyle/>
          <a:p>
            <a:fld id="{4027172D-DB1E-D04C-9589-ED40151D4C9A}" type="datetimeFigureOut">
              <a:rPr lang="en-US" smtClean="0"/>
              <a:t>3/15/23</a:t>
            </a:fld>
            <a:endParaRPr lang="en-US"/>
          </a:p>
        </p:txBody>
      </p:sp>
      <p:sp>
        <p:nvSpPr>
          <p:cNvPr id="8" name="Footer Placeholder 7">
            <a:extLst>
              <a:ext uri="{FF2B5EF4-FFF2-40B4-BE49-F238E27FC236}">
                <a16:creationId xmlns:a16="http://schemas.microsoft.com/office/drawing/2014/main" id="{D21DF2C8-5A8E-03E3-4DCE-29C35D7B7E1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0CB79B-738D-C186-8A93-8B8D3E5E92C5}"/>
              </a:ext>
            </a:extLst>
          </p:cNvPr>
          <p:cNvSpPr>
            <a:spLocks noGrp="1"/>
          </p:cNvSpPr>
          <p:nvPr>
            <p:ph type="sldNum" sz="quarter" idx="12"/>
          </p:nvPr>
        </p:nvSpPr>
        <p:spPr/>
        <p:txBody>
          <a:bodyPr/>
          <a:lstStyle/>
          <a:p>
            <a:fld id="{BB9990A9-E624-E241-A1AB-1835DEB332CA}" type="slidenum">
              <a:rPr lang="en-US" smtClean="0"/>
              <a:t>‹#›</a:t>
            </a:fld>
            <a:endParaRPr lang="en-US"/>
          </a:p>
        </p:txBody>
      </p:sp>
      <p:pic>
        <p:nvPicPr>
          <p:cNvPr id="10" name="Google Shape;9;p1">
            <a:extLst>
              <a:ext uri="{FF2B5EF4-FFF2-40B4-BE49-F238E27FC236}">
                <a16:creationId xmlns:a16="http://schemas.microsoft.com/office/drawing/2014/main" id="{6AFD5C4F-697A-2330-E310-B6B89B361A72}"/>
              </a:ext>
            </a:extLst>
          </p:cNvPr>
          <p:cNvPicPr preferRelativeResize="0"/>
          <p:nvPr userDrawn="1"/>
        </p:nvPicPr>
        <p:blipFill>
          <a:blip r:embed="rId2">
            <a:alphaModFix/>
          </a:blip>
          <a:stretch>
            <a:fillRect/>
          </a:stretch>
        </p:blipFill>
        <p:spPr>
          <a:xfrm>
            <a:off x="9982200" y="5471487"/>
            <a:ext cx="1969326" cy="671176"/>
          </a:xfrm>
          <a:prstGeom prst="rect">
            <a:avLst/>
          </a:prstGeom>
          <a:noFill/>
          <a:ln>
            <a:noFill/>
          </a:ln>
        </p:spPr>
      </p:pic>
    </p:spTree>
    <p:extLst>
      <p:ext uri="{BB962C8B-B14F-4D97-AF65-F5344CB8AC3E}">
        <p14:creationId xmlns:p14="http://schemas.microsoft.com/office/powerpoint/2010/main" val="3395619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00B8A-C29F-7745-4B7B-AFBF94F011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583E47-33CB-D4F7-FD32-339D657ADD63}"/>
              </a:ext>
            </a:extLst>
          </p:cNvPr>
          <p:cNvSpPr>
            <a:spLocks noGrp="1"/>
          </p:cNvSpPr>
          <p:nvPr>
            <p:ph type="dt" sz="half" idx="10"/>
          </p:nvPr>
        </p:nvSpPr>
        <p:spPr/>
        <p:txBody>
          <a:bodyPr/>
          <a:lstStyle/>
          <a:p>
            <a:fld id="{4027172D-DB1E-D04C-9589-ED40151D4C9A}" type="datetimeFigureOut">
              <a:rPr lang="en-US" smtClean="0"/>
              <a:t>3/15/23</a:t>
            </a:fld>
            <a:endParaRPr lang="en-US"/>
          </a:p>
        </p:txBody>
      </p:sp>
      <p:sp>
        <p:nvSpPr>
          <p:cNvPr id="4" name="Footer Placeholder 3">
            <a:extLst>
              <a:ext uri="{FF2B5EF4-FFF2-40B4-BE49-F238E27FC236}">
                <a16:creationId xmlns:a16="http://schemas.microsoft.com/office/drawing/2014/main" id="{DDD75B4E-68A0-E9F5-EF78-B6ADE424323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66C11C-0A97-35A9-253F-9847C62893E3}"/>
              </a:ext>
            </a:extLst>
          </p:cNvPr>
          <p:cNvSpPr>
            <a:spLocks noGrp="1"/>
          </p:cNvSpPr>
          <p:nvPr>
            <p:ph type="sldNum" sz="quarter" idx="12"/>
          </p:nvPr>
        </p:nvSpPr>
        <p:spPr/>
        <p:txBody>
          <a:bodyPr/>
          <a:lstStyle/>
          <a:p>
            <a:fld id="{BB9990A9-E624-E241-A1AB-1835DEB332CA}" type="slidenum">
              <a:rPr lang="en-US" smtClean="0"/>
              <a:t>‹#›</a:t>
            </a:fld>
            <a:endParaRPr lang="en-US"/>
          </a:p>
        </p:txBody>
      </p:sp>
      <p:pic>
        <p:nvPicPr>
          <p:cNvPr id="6" name="Google Shape;9;p1">
            <a:extLst>
              <a:ext uri="{FF2B5EF4-FFF2-40B4-BE49-F238E27FC236}">
                <a16:creationId xmlns:a16="http://schemas.microsoft.com/office/drawing/2014/main" id="{524CD8F8-9BA2-41EC-9180-805A56CB1F7B}"/>
              </a:ext>
            </a:extLst>
          </p:cNvPr>
          <p:cNvPicPr preferRelativeResize="0"/>
          <p:nvPr userDrawn="1"/>
        </p:nvPicPr>
        <p:blipFill>
          <a:blip r:embed="rId2">
            <a:alphaModFix/>
          </a:blip>
          <a:stretch>
            <a:fillRect/>
          </a:stretch>
        </p:blipFill>
        <p:spPr>
          <a:xfrm>
            <a:off x="9982200" y="5471487"/>
            <a:ext cx="1969326" cy="671176"/>
          </a:xfrm>
          <a:prstGeom prst="rect">
            <a:avLst/>
          </a:prstGeom>
          <a:noFill/>
          <a:ln>
            <a:noFill/>
          </a:ln>
        </p:spPr>
      </p:pic>
    </p:spTree>
    <p:extLst>
      <p:ext uri="{BB962C8B-B14F-4D97-AF65-F5344CB8AC3E}">
        <p14:creationId xmlns:p14="http://schemas.microsoft.com/office/powerpoint/2010/main" val="3291628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762008-6B00-75B6-8D5C-D1F3895879C7}"/>
              </a:ext>
            </a:extLst>
          </p:cNvPr>
          <p:cNvSpPr>
            <a:spLocks noGrp="1"/>
          </p:cNvSpPr>
          <p:nvPr>
            <p:ph type="dt" sz="half" idx="10"/>
          </p:nvPr>
        </p:nvSpPr>
        <p:spPr/>
        <p:txBody>
          <a:bodyPr/>
          <a:lstStyle/>
          <a:p>
            <a:fld id="{4027172D-DB1E-D04C-9589-ED40151D4C9A}" type="datetimeFigureOut">
              <a:rPr lang="en-US" smtClean="0"/>
              <a:t>3/15/23</a:t>
            </a:fld>
            <a:endParaRPr lang="en-US"/>
          </a:p>
        </p:txBody>
      </p:sp>
      <p:sp>
        <p:nvSpPr>
          <p:cNvPr id="3" name="Footer Placeholder 2">
            <a:extLst>
              <a:ext uri="{FF2B5EF4-FFF2-40B4-BE49-F238E27FC236}">
                <a16:creationId xmlns:a16="http://schemas.microsoft.com/office/drawing/2014/main" id="{121515B7-64C9-E2CB-FD05-43D69629CA5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78C312-7C50-2ED3-B9F0-4DDA8EF52CDC}"/>
              </a:ext>
            </a:extLst>
          </p:cNvPr>
          <p:cNvSpPr>
            <a:spLocks noGrp="1"/>
          </p:cNvSpPr>
          <p:nvPr>
            <p:ph type="sldNum" sz="quarter" idx="12"/>
          </p:nvPr>
        </p:nvSpPr>
        <p:spPr/>
        <p:txBody>
          <a:bodyPr/>
          <a:lstStyle/>
          <a:p>
            <a:fld id="{BB9990A9-E624-E241-A1AB-1835DEB332CA}" type="slidenum">
              <a:rPr lang="en-US" smtClean="0"/>
              <a:t>‹#›</a:t>
            </a:fld>
            <a:endParaRPr lang="en-US"/>
          </a:p>
        </p:txBody>
      </p:sp>
      <p:pic>
        <p:nvPicPr>
          <p:cNvPr id="5" name="Google Shape;9;p1">
            <a:extLst>
              <a:ext uri="{FF2B5EF4-FFF2-40B4-BE49-F238E27FC236}">
                <a16:creationId xmlns:a16="http://schemas.microsoft.com/office/drawing/2014/main" id="{8C5A4D44-E605-035B-B355-B1DF499CB23B}"/>
              </a:ext>
            </a:extLst>
          </p:cNvPr>
          <p:cNvPicPr preferRelativeResize="0"/>
          <p:nvPr userDrawn="1"/>
        </p:nvPicPr>
        <p:blipFill>
          <a:blip r:embed="rId2">
            <a:alphaModFix/>
          </a:blip>
          <a:stretch>
            <a:fillRect/>
          </a:stretch>
        </p:blipFill>
        <p:spPr>
          <a:xfrm>
            <a:off x="9982200" y="5471487"/>
            <a:ext cx="1969326" cy="671176"/>
          </a:xfrm>
          <a:prstGeom prst="rect">
            <a:avLst/>
          </a:prstGeom>
          <a:noFill/>
          <a:ln>
            <a:noFill/>
          </a:ln>
        </p:spPr>
      </p:pic>
    </p:spTree>
    <p:extLst>
      <p:ext uri="{BB962C8B-B14F-4D97-AF65-F5344CB8AC3E}">
        <p14:creationId xmlns:p14="http://schemas.microsoft.com/office/powerpoint/2010/main" val="3889018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BF990-7D6F-95F4-BBA9-F70C5B1546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797544-A707-B8A8-E5D8-5985480D45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D9CE64-728B-5163-4921-B5C654849F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7F5528-AECB-F34C-D9B4-B521426FC2A2}"/>
              </a:ext>
            </a:extLst>
          </p:cNvPr>
          <p:cNvSpPr>
            <a:spLocks noGrp="1"/>
          </p:cNvSpPr>
          <p:nvPr>
            <p:ph type="dt" sz="half" idx="10"/>
          </p:nvPr>
        </p:nvSpPr>
        <p:spPr/>
        <p:txBody>
          <a:bodyPr/>
          <a:lstStyle/>
          <a:p>
            <a:fld id="{4027172D-DB1E-D04C-9589-ED40151D4C9A}" type="datetimeFigureOut">
              <a:rPr lang="en-US" smtClean="0"/>
              <a:t>3/15/23</a:t>
            </a:fld>
            <a:endParaRPr lang="en-US"/>
          </a:p>
        </p:txBody>
      </p:sp>
      <p:sp>
        <p:nvSpPr>
          <p:cNvPr id="6" name="Footer Placeholder 5">
            <a:extLst>
              <a:ext uri="{FF2B5EF4-FFF2-40B4-BE49-F238E27FC236}">
                <a16:creationId xmlns:a16="http://schemas.microsoft.com/office/drawing/2014/main" id="{B66BD3EC-0B0A-7A39-4026-95A10A72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1239B5-D76F-0E6C-92BE-01972C883708}"/>
              </a:ext>
            </a:extLst>
          </p:cNvPr>
          <p:cNvSpPr>
            <a:spLocks noGrp="1"/>
          </p:cNvSpPr>
          <p:nvPr>
            <p:ph type="sldNum" sz="quarter" idx="12"/>
          </p:nvPr>
        </p:nvSpPr>
        <p:spPr/>
        <p:txBody>
          <a:bodyPr/>
          <a:lstStyle/>
          <a:p>
            <a:fld id="{BB9990A9-E624-E241-A1AB-1835DEB332CA}" type="slidenum">
              <a:rPr lang="en-US" smtClean="0"/>
              <a:t>‹#›</a:t>
            </a:fld>
            <a:endParaRPr lang="en-US"/>
          </a:p>
        </p:txBody>
      </p:sp>
      <p:pic>
        <p:nvPicPr>
          <p:cNvPr id="8" name="Google Shape;9;p1">
            <a:extLst>
              <a:ext uri="{FF2B5EF4-FFF2-40B4-BE49-F238E27FC236}">
                <a16:creationId xmlns:a16="http://schemas.microsoft.com/office/drawing/2014/main" id="{24E50919-6E4D-32A8-C4D8-2BCE2ABB747B}"/>
              </a:ext>
            </a:extLst>
          </p:cNvPr>
          <p:cNvPicPr preferRelativeResize="0"/>
          <p:nvPr userDrawn="1"/>
        </p:nvPicPr>
        <p:blipFill>
          <a:blip r:embed="rId2">
            <a:alphaModFix/>
          </a:blip>
          <a:stretch>
            <a:fillRect/>
          </a:stretch>
        </p:blipFill>
        <p:spPr>
          <a:xfrm>
            <a:off x="9982200" y="5471487"/>
            <a:ext cx="1969326" cy="671176"/>
          </a:xfrm>
          <a:prstGeom prst="rect">
            <a:avLst/>
          </a:prstGeom>
          <a:noFill/>
          <a:ln>
            <a:noFill/>
          </a:ln>
        </p:spPr>
      </p:pic>
    </p:spTree>
    <p:extLst>
      <p:ext uri="{BB962C8B-B14F-4D97-AF65-F5344CB8AC3E}">
        <p14:creationId xmlns:p14="http://schemas.microsoft.com/office/powerpoint/2010/main" val="2913583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1B232-DF58-BC5C-4987-AA92FC1D7A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241345-79E4-1E25-6022-2A43011CDE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7D599C-28DD-9C14-32FC-CDD472EF82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3687EB-1159-7EF2-5001-4C0D077C3A0B}"/>
              </a:ext>
            </a:extLst>
          </p:cNvPr>
          <p:cNvSpPr>
            <a:spLocks noGrp="1"/>
          </p:cNvSpPr>
          <p:nvPr>
            <p:ph type="dt" sz="half" idx="10"/>
          </p:nvPr>
        </p:nvSpPr>
        <p:spPr/>
        <p:txBody>
          <a:bodyPr/>
          <a:lstStyle/>
          <a:p>
            <a:fld id="{4027172D-DB1E-D04C-9589-ED40151D4C9A}" type="datetimeFigureOut">
              <a:rPr lang="en-US" smtClean="0"/>
              <a:t>3/15/23</a:t>
            </a:fld>
            <a:endParaRPr lang="en-US"/>
          </a:p>
        </p:txBody>
      </p:sp>
      <p:sp>
        <p:nvSpPr>
          <p:cNvPr id="6" name="Footer Placeholder 5">
            <a:extLst>
              <a:ext uri="{FF2B5EF4-FFF2-40B4-BE49-F238E27FC236}">
                <a16:creationId xmlns:a16="http://schemas.microsoft.com/office/drawing/2014/main" id="{6B841FD8-FA3A-197D-F0A9-51F3EF51B6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7FCB72-F7E0-03C2-0DE7-DA8C489840F3}"/>
              </a:ext>
            </a:extLst>
          </p:cNvPr>
          <p:cNvSpPr>
            <a:spLocks noGrp="1"/>
          </p:cNvSpPr>
          <p:nvPr>
            <p:ph type="sldNum" sz="quarter" idx="12"/>
          </p:nvPr>
        </p:nvSpPr>
        <p:spPr/>
        <p:txBody>
          <a:bodyPr/>
          <a:lstStyle/>
          <a:p>
            <a:fld id="{BB9990A9-E624-E241-A1AB-1835DEB332CA}" type="slidenum">
              <a:rPr lang="en-US" smtClean="0"/>
              <a:t>‹#›</a:t>
            </a:fld>
            <a:endParaRPr lang="en-US"/>
          </a:p>
        </p:txBody>
      </p:sp>
      <p:pic>
        <p:nvPicPr>
          <p:cNvPr id="8" name="Google Shape;9;p1">
            <a:extLst>
              <a:ext uri="{FF2B5EF4-FFF2-40B4-BE49-F238E27FC236}">
                <a16:creationId xmlns:a16="http://schemas.microsoft.com/office/drawing/2014/main" id="{859F457D-1A75-06ED-F250-0EF321D0F2D8}"/>
              </a:ext>
            </a:extLst>
          </p:cNvPr>
          <p:cNvPicPr preferRelativeResize="0"/>
          <p:nvPr userDrawn="1"/>
        </p:nvPicPr>
        <p:blipFill>
          <a:blip r:embed="rId2">
            <a:alphaModFix/>
          </a:blip>
          <a:stretch>
            <a:fillRect/>
          </a:stretch>
        </p:blipFill>
        <p:spPr>
          <a:xfrm>
            <a:off x="9982200" y="5471487"/>
            <a:ext cx="1969326" cy="671176"/>
          </a:xfrm>
          <a:prstGeom prst="rect">
            <a:avLst/>
          </a:prstGeom>
          <a:noFill/>
          <a:ln>
            <a:noFill/>
          </a:ln>
        </p:spPr>
      </p:pic>
    </p:spTree>
    <p:extLst>
      <p:ext uri="{BB962C8B-B14F-4D97-AF65-F5344CB8AC3E}">
        <p14:creationId xmlns:p14="http://schemas.microsoft.com/office/powerpoint/2010/main" val="1339534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5F39A5-7507-227A-CA39-65664B3AA8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9A60001-962E-B428-33F6-DB2067586B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518712-FF0F-67E8-15EE-7F606B5662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27172D-DB1E-D04C-9589-ED40151D4C9A}" type="datetimeFigureOut">
              <a:rPr lang="en-US" smtClean="0"/>
              <a:t>3/15/23</a:t>
            </a:fld>
            <a:endParaRPr lang="en-US"/>
          </a:p>
        </p:txBody>
      </p:sp>
      <p:sp>
        <p:nvSpPr>
          <p:cNvPr id="5" name="Footer Placeholder 4">
            <a:extLst>
              <a:ext uri="{FF2B5EF4-FFF2-40B4-BE49-F238E27FC236}">
                <a16:creationId xmlns:a16="http://schemas.microsoft.com/office/drawing/2014/main" id="{1CF2C7E9-3F14-A545-6DE1-0FAC2C6913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E75FC61-2D83-9047-D4CC-D935DC04D8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9990A9-E624-E241-A1AB-1835DEB332CA}" type="slidenum">
              <a:rPr lang="en-US" smtClean="0"/>
              <a:t>‹#›</a:t>
            </a:fld>
            <a:endParaRPr lang="en-US"/>
          </a:p>
        </p:txBody>
      </p:sp>
      <p:pic>
        <p:nvPicPr>
          <p:cNvPr id="7" name="Google Shape;9;p1">
            <a:extLst>
              <a:ext uri="{FF2B5EF4-FFF2-40B4-BE49-F238E27FC236}">
                <a16:creationId xmlns:a16="http://schemas.microsoft.com/office/drawing/2014/main" id="{F72EE344-70A9-91F1-D00C-AD6610A00F56}"/>
              </a:ext>
            </a:extLst>
          </p:cNvPr>
          <p:cNvPicPr preferRelativeResize="0"/>
          <p:nvPr userDrawn="1"/>
        </p:nvPicPr>
        <p:blipFill>
          <a:blip r:embed="rId15">
            <a:alphaModFix/>
          </a:blip>
          <a:stretch>
            <a:fillRect/>
          </a:stretch>
        </p:blipFill>
        <p:spPr>
          <a:xfrm>
            <a:off x="9982200" y="5471487"/>
            <a:ext cx="1969326" cy="671176"/>
          </a:xfrm>
          <a:prstGeom prst="rect">
            <a:avLst/>
          </a:prstGeom>
          <a:noFill/>
          <a:ln>
            <a:noFill/>
          </a:ln>
        </p:spPr>
      </p:pic>
    </p:spTree>
    <p:extLst>
      <p:ext uri="{BB962C8B-B14F-4D97-AF65-F5344CB8AC3E}">
        <p14:creationId xmlns:p14="http://schemas.microsoft.com/office/powerpoint/2010/main" val="33521437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hyperlink" Target="mailto:rna63@drexel.edu"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drive.google.com/file/d/1ZbiorKyljAHUBdrhb30VFd-tBfcm72Nw/view"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hyperlink" Target="https://ranton256-used-car-sale-price--streamlit-price-predictor-tt183q.streamlit.app/"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hyperlink" Target="https://www.kaggle.com/datasets/austinreese/craigslist-carstrucks-data" TargetMode="External"/><Relationship Id="rId2" Type="http://schemas.openxmlformats.org/officeDocument/2006/relationships/hyperlink" Target="https://en.wikipedia.org/wiki/Coefficient_of_determination"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p:nvPr/>
        </p:nvSpPr>
        <p:spPr>
          <a:xfrm>
            <a:off x="70400" y="4716833"/>
            <a:ext cx="12051200" cy="2098400"/>
          </a:xfrm>
          <a:prstGeom prst="snip2DiagRect">
            <a:avLst>
              <a:gd name="adj1" fmla="val 0"/>
              <a:gd name="adj2"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64" name="Google Shape;64;p14"/>
          <p:cNvSpPr txBox="1">
            <a:spLocks noGrp="1"/>
          </p:cNvSpPr>
          <p:nvPr>
            <p:ph type="ctrTitle"/>
          </p:nvPr>
        </p:nvSpPr>
        <p:spPr>
          <a:xfrm>
            <a:off x="2717800" y="863600"/>
            <a:ext cx="7993200" cy="4038800"/>
          </a:xfrm>
          <a:prstGeom prst="rect">
            <a:avLst/>
          </a:prstGeom>
        </p:spPr>
        <p:txBody>
          <a:bodyPr spcFirstLastPara="1" vert="horz" wrap="square" lIns="121900" tIns="121900" rIns="121900" bIns="121900" rtlCol="0" anchor="t" anchorCtr="0">
            <a:normAutofit/>
          </a:bodyPr>
          <a:lstStyle/>
          <a:p>
            <a:pPr>
              <a:buSzPts val="990"/>
            </a:pPr>
            <a:r>
              <a:rPr lang="en" sz="6133" dirty="0"/>
              <a:t>Used Car Pricing</a:t>
            </a:r>
            <a:endParaRPr sz="6133" dirty="0"/>
          </a:p>
        </p:txBody>
      </p:sp>
      <p:sp>
        <p:nvSpPr>
          <p:cNvPr id="65" name="Google Shape;65;p14"/>
          <p:cNvSpPr txBox="1">
            <a:spLocks noGrp="1"/>
          </p:cNvSpPr>
          <p:nvPr>
            <p:ph type="subTitle" idx="1"/>
          </p:nvPr>
        </p:nvSpPr>
        <p:spPr>
          <a:xfrm>
            <a:off x="2717800" y="3058684"/>
            <a:ext cx="7595600" cy="733600"/>
          </a:xfrm>
          <a:prstGeom prst="rect">
            <a:avLst/>
          </a:prstGeom>
        </p:spPr>
        <p:txBody>
          <a:bodyPr spcFirstLastPara="1" vert="horz" wrap="square" lIns="121900" tIns="121900" rIns="121900" bIns="121900" rtlCol="0" anchor="t" anchorCtr="0">
            <a:normAutofit fontScale="70000" lnSpcReduction="20000"/>
          </a:bodyPr>
          <a:lstStyle/>
          <a:p>
            <a:pPr marL="0" indent="0"/>
            <a:r>
              <a:rPr lang="en" dirty="0">
                <a:latin typeface="Merriweather"/>
                <a:ea typeface="Merriweather"/>
                <a:cs typeface="Merriweather"/>
                <a:sym typeface="Merriweather"/>
              </a:rPr>
              <a:t>Drexel DSCI 521: Final Project - Richard Anton - Winter 2022/2023</a:t>
            </a:r>
            <a:endParaRPr dirty="0">
              <a:latin typeface="Merriweather"/>
              <a:ea typeface="Merriweather"/>
              <a:cs typeface="Merriweather"/>
              <a:sym typeface="Merriweather"/>
            </a:endParaRPr>
          </a:p>
        </p:txBody>
      </p:sp>
      <p:pic>
        <p:nvPicPr>
          <p:cNvPr id="66" name="Google Shape;66;p14"/>
          <p:cNvPicPr preferRelativeResize="0"/>
          <p:nvPr/>
        </p:nvPicPr>
        <p:blipFill>
          <a:blip r:embed="rId3">
            <a:alphaModFix/>
          </a:blip>
          <a:stretch>
            <a:fillRect/>
          </a:stretch>
        </p:blipFill>
        <p:spPr>
          <a:xfrm>
            <a:off x="520101" y="5010601"/>
            <a:ext cx="4432999" cy="151086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3F0F3-1C8B-09F1-60C1-ED4A763FA1B0}"/>
              </a:ext>
            </a:extLst>
          </p:cNvPr>
          <p:cNvSpPr>
            <a:spLocks noGrp="1"/>
          </p:cNvSpPr>
          <p:nvPr>
            <p:ph type="title"/>
          </p:nvPr>
        </p:nvSpPr>
        <p:spPr/>
        <p:txBody>
          <a:bodyPr>
            <a:normAutofit fontScale="90000"/>
          </a:bodyPr>
          <a:lstStyle/>
          <a:p>
            <a:r>
              <a:rPr lang="en-US" dirty="0"/>
              <a:t>Numeric Features – Histogram (raw data)</a:t>
            </a:r>
          </a:p>
        </p:txBody>
      </p:sp>
      <p:pic>
        <p:nvPicPr>
          <p:cNvPr id="4" name="Picture 3">
            <a:extLst>
              <a:ext uri="{FF2B5EF4-FFF2-40B4-BE49-F238E27FC236}">
                <a16:creationId xmlns:a16="http://schemas.microsoft.com/office/drawing/2014/main" id="{42CCF90B-CBA7-3C6E-FC4C-6982532AE875}"/>
              </a:ext>
            </a:extLst>
          </p:cNvPr>
          <p:cNvPicPr>
            <a:picLocks noChangeAspect="1"/>
          </p:cNvPicPr>
          <p:nvPr/>
        </p:nvPicPr>
        <p:blipFill>
          <a:blip r:embed="rId2"/>
          <a:stretch>
            <a:fillRect/>
          </a:stretch>
        </p:blipFill>
        <p:spPr>
          <a:xfrm>
            <a:off x="2209800" y="1296437"/>
            <a:ext cx="7772400" cy="4265126"/>
          </a:xfrm>
          <a:prstGeom prst="rect">
            <a:avLst/>
          </a:prstGeom>
        </p:spPr>
      </p:pic>
    </p:spTree>
    <p:extLst>
      <p:ext uri="{BB962C8B-B14F-4D97-AF65-F5344CB8AC3E}">
        <p14:creationId xmlns:p14="http://schemas.microsoft.com/office/powerpoint/2010/main" val="1306705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2098D-9113-1E22-512B-982EC5848802}"/>
              </a:ext>
            </a:extLst>
          </p:cNvPr>
          <p:cNvSpPr>
            <a:spLocks noGrp="1"/>
          </p:cNvSpPr>
          <p:nvPr>
            <p:ph type="title"/>
          </p:nvPr>
        </p:nvSpPr>
        <p:spPr/>
        <p:txBody>
          <a:bodyPr>
            <a:normAutofit fontScale="90000"/>
          </a:bodyPr>
          <a:lstStyle/>
          <a:p>
            <a:r>
              <a:rPr lang="en-US" dirty="0"/>
              <a:t>Numeric Features - Box Plots (raw data)</a:t>
            </a:r>
          </a:p>
        </p:txBody>
      </p:sp>
      <p:pic>
        <p:nvPicPr>
          <p:cNvPr id="5" name="Picture 4">
            <a:extLst>
              <a:ext uri="{FF2B5EF4-FFF2-40B4-BE49-F238E27FC236}">
                <a16:creationId xmlns:a16="http://schemas.microsoft.com/office/drawing/2014/main" id="{FDA9BAA4-F3B9-1477-9824-CC4271CDEECE}"/>
              </a:ext>
            </a:extLst>
          </p:cNvPr>
          <p:cNvPicPr>
            <a:picLocks noChangeAspect="1"/>
          </p:cNvPicPr>
          <p:nvPr/>
        </p:nvPicPr>
        <p:blipFill>
          <a:blip r:embed="rId2"/>
          <a:stretch>
            <a:fillRect/>
          </a:stretch>
        </p:blipFill>
        <p:spPr>
          <a:xfrm>
            <a:off x="415600" y="2028296"/>
            <a:ext cx="5595230" cy="3059990"/>
          </a:xfrm>
          <a:prstGeom prst="rect">
            <a:avLst/>
          </a:prstGeom>
        </p:spPr>
      </p:pic>
      <p:pic>
        <p:nvPicPr>
          <p:cNvPr id="6" name="Picture 5">
            <a:extLst>
              <a:ext uri="{FF2B5EF4-FFF2-40B4-BE49-F238E27FC236}">
                <a16:creationId xmlns:a16="http://schemas.microsoft.com/office/drawing/2014/main" id="{FD85012D-E23B-5CB6-EB61-8B3DEFB1924F}"/>
              </a:ext>
            </a:extLst>
          </p:cNvPr>
          <p:cNvPicPr>
            <a:picLocks noChangeAspect="1"/>
          </p:cNvPicPr>
          <p:nvPr/>
        </p:nvPicPr>
        <p:blipFill>
          <a:blip r:embed="rId3"/>
          <a:stretch>
            <a:fillRect/>
          </a:stretch>
        </p:blipFill>
        <p:spPr>
          <a:xfrm>
            <a:off x="6355339" y="2028296"/>
            <a:ext cx="5270465" cy="3059990"/>
          </a:xfrm>
          <a:prstGeom prst="rect">
            <a:avLst/>
          </a:prstGeom>
        </p:spPr>
      </p:pic>
      <p:sp>
        <p:nvSpPr>
          <p:cNvPr id="7" name="TextBox 6">
            <a:extLst>
              <a:ext uri="{FF2B5EF4-FFF2-40B4-BE49-F238E27FC236}">
                <a16:creationId xmlns:a16="http://schemas.microsoft.com/office/drawing/2014/main" id="{83379160-4FE8-223B-BD1D-1D8785ABB1BA}"/>
              </a:ext>
            </a:extLst>
          </p:cNvPr>
          <p:cNvSpPr txBox="1"/>
          <p:nvPr/>
        </p:nvSpPr>
        <p:spPr>
          <a:xfrm>
            <a:off x="1957362" y="1507965"/>
            <a:ext cx="2511706" cy="369332"/>
          </a:xfrm>
          <a:prstGeom prst="rect">
            <a:avLst/>
          </a:prstGeom>
          <a:noFill/>
        </p:spPr>
        <p:txBody>
          <a:bodyPr wrap="square" rtlCol="0">
            <a:spAutoFit/>
          </a:bodyPr>
          <a:lstStyle/>
          <a:p>
            <a:pPr algn="ctr"/>
            <a:r>
              <a:rPr lang="en-US"/>
              <a:t>Unnormalized</a:t>
            </a:r>
          </a:p>
        </p:txBody>
      </p:sp>
      <p:sp>
        <p:nvSpPr>
          <p:cNvPr id="8" name="TextBox 7">
            <a:extLst>
              <a:ext uri="{FF2B5EF4-FFF2-40B4-BE49-F238E27FC236}">
                <a16:creationId xmlns:a16="http://schemas.microsoft.com/office/drawing/2014/main" id="{44057A6E-F702-199B-967F-843FA783CEBD}"/>
              </a:ext>
            </a:extLst>
          </p:cNvPr>
          <p:cNvSpPr txBox="1"/>
          <p:nvPr/>
        </p:nvSpPr>
        <p:spPr>
          <a:xfrm>
            <a:off x="7734718" y="1507965"/>
            <a:ext cx="2511706" cy="369332"/>
          </a:xfrm>
          <a:prstGeom prst="rect">
            <a:avLst/>
          </a:prstGeom>
          <a:noFill/>
        </p:spPr>
        <p:txBody>
          <a:bodyPr wrap="square" rtlCol="0">
            <a:spAutoFit/>
          </a:bodyPr>
          <a:lstStyle/>
          <a:p>
            <a:pPr algn="ctr"/>
            <a:r>
              <a:rPr lang="en-US"/>
              <a:t>Normalized</a:t>
            </a:r>
          </a:p>
        </p:txBody>
      </p:sp>
    </p:spTree>
    <p:extLst>
      <p:ext uri="{BB962C8B-B14F-4D97-AF65-F5344CB8AC3E}">
        <p14:creationId xmlns:p14="http://schemas.microsoft.com/office/powerpoint/2010/main" val="2564647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E991D-6467-C415-33BC-C0A2A7047980}"/>
              </a:ext>
            </a:extLst>
          </p:cNvPr>
          <p:cNvSpPr>
            <a:spLocks noGrp="1"/>
          </p:cNvSpPr>
          <p:nvPr>
            <p:ph type="title"/>
          </p:nvPr>
        </p:nvSpPr>
        <p:spPr/>
        <p:txBody>
          <a:bodyPr>
            <a:normAutofit fontScale="90000"/>
          </a:bodyPr>
          <a:lstStyle/>
          <a:p>
            <a:r>
              <a:rPr lang="en-US"/>
              <a:t>Categorical Features</a:t>
            </a:r>
          </a:p>
        </p:txBody>
      </p:sp>
      <p:pic>
        <p:nvPicPr>
          <p:cNvPr id="5" name="Picture 4">
            <a:extLst>
              <a:ext uri="{FF2B5EF4-FFF2-40B4-BE49-F238E27FC236}">
                <a16:creationId xmlns:a16="http://schemas.microsoft.com/office/drawing/2014/main" id="{4451E8EB-049A-B386-5CE8-C62E24231064}"/>
              </a:ext>
            </a:extLst>
          </p:cNvPr>
          <p:cNvPicPr>
            <a:picLocks noChangeAspect="1"/>
          </p:cNvPicPr>
          <p:nvPr/>
        </p:nvPicPr>
        <p:blipFill>
          <a:blip r:embed="rId2"/>
          <a:stretch>
            <a:fillRect/>
          </a:stretch>
        </p:blipFill>
        <p:spPr>
          <a:xfrm>
            <a:off x="-1" y="1145893"/>
            <a:ext cx="9917093" cy="5034988"/>
          </a:xfrm>
          <a:prstGeom prst="rect">
            <a:avLst/>
          </a:prstGeom>
        </p:spPr>
      </p:pic>
    </p:spTree>
    <p:extLst>
      <p:ext uri="{BB962C8B-B14F-4D97-AF65-F5344CB8AC3E}">
        <p14:creationId xmlns:p14="http://schemas.microsoft.com/office/powerpoint/2010/main" val="1260411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DF899-F2F3-763D-CB80-3F7980E38C55}"/>
              </a:ext>
            </a:extLst>
          </p:cNvPr>
          <p:cNvSpPr>
            <a:spLocks noGrp="1"/>
          </p:cNvSpPr>
          <p:nvPr>
            <p:ph type="title"/>
          </p:nvPr>
        </p:nvSpPr>
        <p:spPr/>
        <p:txBody>
          <a:bodyPr>
            <a:normAutofit fontScale="90000"/>
          </a:bodyPr>
          <a:lstStyle/>
          <a:p>
            <a:r>
              <a:rPr lang="en-US"/>
              <a:t>Categorical Features</a:t>
            </a:r>
          </a:p>
        </p:txBody>
      </p:sp>
      <p:pic>
        <p:nvPicPr>
          <p:cNvPr id="7" name="Picture 6">
            <a:extLst>
              <a:ext uri="{FF2B5EF4-FFF2-40B4-BE49-F238E27FC236}">
                <a16:creationId xmlns:a16="http://schemas.microsoft.com/office/drawing/2014/main" id="{CF16246C-6080-09E5-00BA-B7D0F52415DC}"/>
              </a:ext>
            </a:extLst>
          </p:cNvPr>
          <p:cNvPicPr>
            <a:picLocks noChangeAspect="1"/>
          </p:cNvPicPr>
          <p:nvPr/>
        </p:nvPicPr>
        <p:blipFill>
          <a:blip r:embed="rId2"/>
          <a:stretch>
            <a:fillRect/>
          </a:stretch>
        </p:blipFill>
        <p:spPr>
          <a:xfrm>
            <a:off x="1476838" y="1356967"/>
            <a:ext cx="8441159" cy="4762129"/>
          </a:xfrm>
          <a:prstGeom prst="rect">
            <a:avLst/>
          </a:prstGeom>
        </p:spPr>
      </p:pic>
    </p:spTree>
    <p:extLst>
      <p:ext uri="{BB962C8B-B14F-4D97-AF65-F5344CB8AC3E}">
        <p14:creationId xmlns:p14="http://schemas.microsoft.com/office/powerpoint/2010/main" val="3930822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DF899-F2F3-763D-CB80-3F7980E38C55}"/>
              </a:ext>
            </a:extLst>
          </p:cNvPr>
          <p:cNvSpPr>
            <a:spLocks noGrp="1"/>
          </p:cNvSpPr>
          <p:nvPr>
            <p:ph type="title"/>
          </p:nvPr>
        </p:nvSpPr>
        <p:spPr/>
        <p:txBody>
          <a:bodyPr>
            <a:normAutofit fontScale="90000"/>
          </a:bodyPr>
          <a:lstStyle/>
          <a:p>
            <a:r>
              <a:rPr lang="en-US"/>
              <a:t>Categorical Features</a:t>
            </a:r>
          </a:p>
        </p:txBody>
      </p:sp>
      <p:pic>
        <p:nvPicPr>
          <p:cNvPr id="3" name="Picture 2">
            <a:extLst>
              <a:ext uri="{FF2B5EF4-FFF2-40B4-BE49-F238E27FC236}">
                <a16:creationId xmlns:a16="http://schemas.microsoft.com/office/drawing/2014/main" id="{5B22C405-473F-60FF-5F19-29A2C9C276D3}"/>
              </a:ext>
            </a:extLst>
          </p:cNvPr>
          <p:cNvPicPr>
            <a:picLocks noChangeAspect="1"/>
          </p:cNvPicPr>
          <p:nvPr/>
        </p:nvPicPr>
        <p:blipFill>
          <a:blip r:embed="rId2"/>
          <a:stretch>
            <a:fillRect/>
          </a:stretch>
        </p:blipFill>
        <p:spPr>
          <a:xfrm>
            <a:off x="879231" y="1356967"/>
            <a:ext cx="4469342" cy="4681708"/>
          </a:xfrm>
          <a:prstGeom prst="rect">
            <a:avLst/>
          </a:prstGeom>
        </p:spPr>
      </p:pic>
      <p:pic>
        <p:nvPicPr>
          <p:cNvPr id="4" name="Picture 3">
            <a:extLst>
              <a:ext uri="{FF2B5EF4-FFF2-40B4-BE49-F238E27FC236}">
                <a16:creationId xmlns:a16="http://schemas.microsoft.com/office/drawing/2014/main" id="{EAF340D5-C269-ACC8-5949-5D69281F3B04}"/>
              </a:ext>
            </a:extLst>
          </p:cNvPr>
          <p:cNvPicPr>
            <a:picLocks noChangeAspect="1"/>
          </p:cNvPicPr>
          <p:nvPr/>
        </p:nvPicPr>
        <p:blipFill>
          <a:blip r:embed="rId3"/>
          <a:stretch>
            <a:fillRect/>
          </a:stretch>
        </p:blipFill>
        <p:spPr>
          <a:xfrm>
            <a:off x="5551726" y="1356967"/>
            <a:ext cx="4479809" cy="4246587"/>
          </a:xfrm>
          <a:prstGeom prst="rect">
            <a:avLst/>
          </a:prstGeom>
        </p:spPr>
      </p:pic>
    </p:spTree>
    <p:extLst>
      <p:ext uri="{BB962C8B-B14F-4D97-AF65-F5344CB8AC3E}">
        <p14:creationId xmlns:p14="http://schemas.microsoft.com/office/powerpoint/2010/main" val="1614074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4A574-CBC4-24C7-4866-43ABEDA53EEC}"/>
              </a:ext>
            </a:extLst>
          </p:cNvPr>
          <p:cNvSpPr>
            <a:spLocks noGrp="1"/>
          </p:cNvSpPr>
          <p:nvPr>
            <p:ph type="title"/>
          </p:nvPr>
        </p:nvSpPr>
        <p:spPr/>
        <p:txBody>
          <a:bodyPr>
            <a:normAutofit fontScale="90000"/>
          </a:bodyPr>
          <a:lstStyle/>
          <a:p>
            <a:r>
              <a:rPr lang="en-US"/>
              <a:t>Categorical Features</a:t>
            </a:r>
          </a:p>
        </p:txBody>
      </p:sp>
      <p:pic>
        <p:nvPicPr>
          <p:cNvPr id="4" name="Picture 3">
            <a:extLst>
              <a:ext uri="{FF2B5EF4-FFF2-40B4-BE49-F238E27FC236}">
                <a16:creationId xmlns:a16="http://schemas.microsoft.com/office/drawing/2014/main" id="{A0762785-5C73-E247-DDCC-87D32BF5EF1D}"/>
              </a:ext>
            </a:extLst>
          </p:cNvPr>
          <p:cNvPicPr>
            <a:picLocks noChangeAspect="1"/>
          </p:cNvPicPr>
          <p:nvPr/>
        </p:nvPicPr>
        <p:blipFill>
          <a:blip r:embed="rId2"/>
          <a:stretch>
            <a:fillRect/>
          </a:stretch>
        </p:blipFill>
        <p:spPr>
          <a:xfrm>
            <a:off x="937846" y="1444557"/>
            <a:ext cx="9044354" cy="4618393"/>
          </a:xfrm>
          <a:prstGeom prst="rect">
            <a:avLst/>
          </a:prstGeom>
        </p:spPr>
      </p:pic>
    </p:spTree>
    <p:extLst>
      <p:ext uri="{BB962C8B-B14F-4D97-AF65-F5344CB8AC3E}">
        <p14:creationId xmlns:p14="http://schemas.microsoft.com/office/powerpoint/2010/main" val="211798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76DE6-DCF9-5C18-92A1-49B970F6D80C}"/>
              </a:ext>
            </a:extLst>
          </p:cNvPr>
          <p:cNvSpPr>
            <a:spLocks noGrp="1"/>
          </p:cNvSpPr>
          <p:nvPr>
            <p:ph type="title"/>
          </p:nvPr>
        </p:nvSpPr>
        <p:spPr/>
        <p:txBody>
          <a:bodyPr>
            <a:normAutofit fontScale="90000"/>
          </a:bodyPr>
          <a:lstStyle/>
          <a:p>
            <a:r>
              <a:rPr lang="en-US"/>
              <a:t>Categorical Features</a:t>
            </a:r>
          </a:p>
        </p:txBody>
      </p:sp>
      <p:pic>
        <p:nvPicPr>
          <p:cNvPr id="4" name="Picture 3">
            <a:extLst>
              <a:ext uri="{FF2B5EF4-FFF2-40B4-BE49-F238E27FC236}">
                <a16:creationId xmlns:a16="http://schemas.microsoft.com/office/drawing/2014/main" id="{A18B7439-9230-CE18-7FCA-FE6A53E90C39}"/>
              </a:ext>
            </a:extLst>
          </p:cNvPr>
          <p:cNvPicPr>
            <a:picLocks noChangeAspect="1"/>
          </p:cNvPicPr>
          <p:nvPr/>
        </p:nvPicPr>
        <p:blipFill>
          <a:blip r:embed="rId2"/>
          <a:stretch>
            <a:fillRect/>
          </a:stretch>
        </p:blipFill>
        <p:spPr>
          <a:xfrm>
            <a:off x="691662" y="1377253"/>
            <a:ext cx="9290538" cy="4905003"/>
          </a:xfrm>
          <a:prstGeom prst="rect">
            <a:avLst/>
          </a:prstGeom>
        </p:spPr>
      </p:pic>
    </p:spTree>
    <p:extLst>
      <p:ext uri="{BB962C8B-B14F-4D97-AF65-F5344CB8AC3E}">
        <p14:creationId xmlns:p14="http://schemas.microsoft.com/office/powerpoint/2010/main" val="4251898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05C9130-D9D6-EEE9-B016-FF9A0E94EEB9}"/>
              </a:ext>
            </a:extLst>
          </p:cNvPr>
          <p:cNvSpPr>
            <a:spLocks noGrp="1"/>
          </p:cNvSpPr>
          <p:nvPr>
            <p:ph type="body" idx="1"/>
          </p:nvPr>
        </p:nvSpPr>
        <p:spPr>
          <a:xfrm>
            <a:off x="415600" y="1536633"/>
            <a:ext cx="4261908" cy="2402321"/>
          </a:xfrm>
        </p:spPr>
        <p:txBody>
          <a:bodyPr>
            <a:normAutofit fontScale="92500" lnSpcReduction="10000"/>
          </a:bodyPr>
          <a:lstStyle/>
          <a:p>
            <a:r>
              <a:rPr lang="en-US" dirty="0"/>
              <a:t>Imputed missing values</a:t>
            </a:r>
          </a:p>
          <a:p>
            <a:pPr lvl="1"/>
            <a:r>
              <a:rPr lang="en-US" dirty="0"/>
              <a:t>Categorical mode</a:t>
            </a:r>
          </a:p>
          <a:p>
            <a:pPr lvl="1"/>
            <a:r>
              <a:rPr lang="en-US" dirty="0"/>
              <a:t>Numerical: mean</a:t>
            </a:r>
          </a:p>
          <a:p>
            <a:r>
              <a:rPr lang="en-US" dirty="0"/>
              <a:t>Drop rows missing price</a:t>
            </a:r>
          </a:p>
          <a:p>
            <a:r>
              <a:rPr lang="en-US" dirty="0"/>
              <a:t>Cleaned dataset contains 393, 909 rows (vs 426,880 original)</a:t>
            </a:r>
          </a:p>
          <a:p>
            <a:endParaRPr lang="en-US" dirty="0"/>
          </a:p>
        </p:txBody>
      </p:sp>
      <p:pic>
        <p:nvPicPr>
          <p:cNvPr id="2050" name="Picture 2">
            <a:extLst>
              <a:ext uri="{FF2B5EF4-FFF2-40B4-BE49-F238E27FC236}">
                <a16:creationId xmlns:a16="http://schemas.microsoft.com/office/drawing/2014/main" id="{C4808E9E-6E7E-FA75-309E-B87853759B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6010" y="1165778"/>
            <a:ext cx="6870390" cy="3660865"/>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69EC96EC-F9ED-AF9F-262B-FC9990F39AF7}"/>
              </a:ext>
            </a:extLst>
          </p:cNvPr>
          <p:cNvSpPr txBox="1">
            <a:spLocks/>
          </p:cNvSpPr>
          <p:nvPr/>
        </p:nvSpPr>
        <p:spPr>
          <a:xfrm>
            <a:off x="415600" y="593367"/>
            <a:ext cx="11360800" cy="763600"/>
          </a:xfrm>
          <a:prstGeom prst="rect">
            <a:avLst/>
          </a:prstGeom>
        </p:spPr>
        <p:txBody>
          <a:bodyPr spcFirstLastPara="1" vert="horz" wrap="square" lIns="91425" tIns="91425" rIns="91425" bIns="91425" rtlCol="0" anchor="t" anchorCtr="0">
            <a:normAutofit fontScale="97500" lnSpcReduction="10000"/>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Data Preparation</a:t>
            </a:r>
          </a:p>
        </p:txBody>
      </p:sp>
      <p:pic>
        <p:nvPicPr>
          <p:cNvPr id="2052" name="Picture 4">
            <a:extLst>
              <a:ext uri="{FF2B5EF4-FFF2-40B4-BE49-F238E27FC236}">
                <a16:creationId xmlns:a16="http://schemas.microsoft.com/office/drawing/2014/main" id="{B346D0A3-7F37-8128-DFA4-B58736BCDD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027990"/>
            <a:ext cx="4951568" cy="259506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78EC7FA-90BF-0196-EE2D-CECFDFE39FF6}"/>
              </a:ext>
            </a:extLst>
          </p:cNvPr>
          <p:cNvSpPr txBox="1"/>
          <p:nvPr/>
        </p:nvSpPr>
        <p:spPr>
          <a:xfrm>
            <a:off x="5603631" y="5099538"/>
            <a:ext cx="4267200" cy="1477328"/>
          </a:xfrm>
          <a:prstGeom prst="rect">
            <a:avLst/>
          </a:prstGeom>
          <a:noFill/>
        </p:spPr>
        <p:txBody>
          <a:bodyPr wrap="square" rtlCol="0">
            <a:spAutoFit/>
          </a:bodyPr>
          <a:lstStyle/>
          <a:p>
            <a:pPr marL="285750" indent="-285750">
              <a:buFont typeface="Arial" panose="020B0604020202020204" pitchFamily="34" charset="0"/>
              <a:buChar char="•"/>
            </a:pPr>
            <a:r>
              <a:rPr lang="en-US"/>
              <a:t>Capped outliers</a:t>
            </a:r>
          </a:p>
          <a:p>
            <a:pPr marL="742950" lvl="1" indent="-285750">
              <a:buFont typeface="Arial" panose="020B0604020202020204" pitchFamily="34" charset="0"/>
              <a:buChar char="•"/>
            </a:pPr>
            <a:r>
              <a:rPr lang="en-US"/>
              <a:t>Price &gt; 300,000 or &lt; 1</a:t>
            </a:r>
          </a:p>
          <a:p>
            <a:pPr marL="742950" lvl="1" indent="-285750">
              <a:buFont typeface="Arial" panose="020B0604020202020204" pitchFamily="34" charset="0"/>
              <a:buChar char="•"/>
            </a:pPr>
            <a:r>
              <a:rPr lang="en-US"/>
              <a:t>Years &gt; 2023</a:t>
            </a:r>
          </a:p>
          <a:p>
            <a:pPr marL="742950" lvl="1" indent="-285750">
              <a:buFont typeface="Arial" panose="020B0604020202020204" pitchFamily="34" charset="0"/>
              <a:buChar char="•"/>
            </a:pPr>
            <a:r>
              <a:rPr lang="en-US"/>
              <a:t>Odometer &gt; 300,000</a:t>
            </a:r>
          </a:p>
          <a:p>
            <a:pPr marL="742950" lvl="1" indent="-285750">
              <a:buFont typeface="Arial" panose="020B0604020202020204" pitchFamily="34" charset="0"/>
              <a:buChar char="•"/>
            </a:pPr>
            <a:r>
              <a:rPr lang="en-US"/>
              <a:t>Anything &gt; 3 </a:t>
            </a:r>
            <a:r>
              <a:rPr lang="en-US" err="1"/>
              <a:t>stdev</a:t>
            </a:r>
            <a:r>
              <a:rPr lang="en-US"/>
              <a:t> from mean</a:t>
            </a:r>
          </a:p>
        </p:txBody>
      </p:sp>
    </p:spTree>
    <p:extLst>
      <p:ext uri="{BB962C8B-B14F-4D97-AF65-F5344CB8AC3E}">
        <p14:creationId xmlns:p14="http://schemas.microsoft.com/office/powerpoint/2010/main" val="3777694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B12B5-B493-AF70-3520-A4DCFD1ECA4E}"/>
              </a:ext>
            </a:extLst>
          </p:cNvPr>
          <p:cNvSpPr>
            <a:spLocks noGrp="1"/>
          </p:cNvSpPr>
          <p:nvPr>
            <p:ph type="title"/>
          </p:nvPr>
        </p:nvSpPr>
        <p:spPr/>
        <p:txBody>
          <a:bodyPr>
            <a:normAutofit fontScale="90000"/>
          </a:bodyPr>
          <a:lstStyle/>
          <a:p>
            <a:r>
              <a:rPr lang="en-US"/>
              <a:t>Pair Plots</a:t>
            </a:r>
          </a:p>
        </p:txBody>
      </p:sp>
      <p:pic>
        <p:nvPicPr>
          <p:cNvPr id="4" name="Picture 3">
            <a:extLst>
              <a:ext uri="{FF2B5EF4-FFF2-40B4-BE49-F238E27FC236}">
                <a16:creationId xmlns:a16="http://schemas.microsoft.com/office/drawing/2014/main" id="{9F894DEE-59B4-E637-90C1-7476745E262E}"/>
              </a:ext>
            </a:extLst>
          </p:cNvPr>
          <p:cNvPicPr>
            <a:picLocks noChangeAspect="1"/>
          </p:cNvPicPr>
          <p:nvPr/>
        </p:nvPicPr>
        <p:blipFill>
          <a:blip r:embed="rId2"/>
          <a:stretch>
            <a:fillRect/>
          </a:stretch>
        </p:blipFill>
        <p:spPr>
          <a:xfrm>
            <a:off x="3147647" y="298938"/>
            <a:ext cx="6559062" cy="6559062"/>
          </a:xfrm>
          <a:prstGeom prst="rect">
            <a:avLst/>
          </a:prstGeom>
        </p:spPr>
      </p:pic>
      <p:sp>
        <p:nvSpPr>
          <p:cNvPr id="5" name="TextBox 4">
            <a:extLst>
              <a:ext uri="{FF2B5EF4-FFF2-40B4-BE49-F238E27FC236}">
                <a16:creationId xmlns:a16="http://schemas.microsoft.com/office/drawing/2014/main" id="{A815AC26-ED8A-286D-305D-B07728E76514}"/>
              </a:ext>
            </a:extLst>
          </p:cNvPr>
          <p:cNvSpPr txBox="1"/>
          <p:nvPr/>
        </p:nvSpPr>
        <p:spPr>
          <a:xfrm>
            <a:off x="415600" y="1840523"/>
            <a:ext cx="2421385" cy="923330"/>
          </a:xfrm>
          <a:prstGeom prst="rect">
            <a:avLst/>
          </a:prstGeom>
          <a:noFill/>
        </p:spPr>
        <p:txBody>
          <a:bodyPr wrap="square" rtlCol="0">
            <a:spAutoFit/>
          </a:bodyPr>
          <a:lstStyle/>
          <a:p>
            <a:r>
              <a:rPr lang="en-US"/>
              <a:t>On cleaned numerical features of sampled dataset.</a:t>
            </a:r>
          </a:p>
        </p:txBody>
      </p:sp>
    </p:spTree>
    <p:extLst>
      <p:ext uri="{BB962C8B-B14F-4D97-AF65-F5344CB8AC3E}">
        <p14:creationId xmlns:p14="http://schemas.microsoft.com/office/powerpoint/2010/main" val="2535550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47D52-A47D-DCD0-7E77-0E221B86552B}"/>
              </a:ext>
            </a:extLst>
          </p:cNvPr>
          <p:cNvSpPr>
            <a:spLocks noGrp="1"/>
          </p:cNvSpPr>
          <p:nvPr>
            <p:ph type="title"/>
          </p:nvPr>
        </p:nvSpPr>
        <p:spPr>
          <a:xfrm>
            <a:off x="415600" y="593367"/>
            <a:ext cx="2866443" cy="1447704"/>
          </a:xfrm>
        </p:spPr>
        <p:txBody>
          <a:bodyPr>
            <a:normAutofit/>
          </a:bodyPr>
          <a:lstStyle/>
          <a:p>
            <a:r>
              <a:rPr lang="en-US"/>
              <a:t>Correlation</a:t>
            </a:r>
            <a:br>
              <a:rPr lang="en-US"/>
            </a:br>
            <a:r>
              <a:rPr lang="en-US"/>
              <a:t>Matrix</a:t>
            </a:r>
          </a:p>
        </p:txBody>
      </p:sp>
      <p:pic>
        <p:nvPicPr>
          <p:cNvPr id="4" name="Picture 3">
            <a:extLst>
              <a:ext uri="{FF2B5EF4-FFF2-40B4-BE49-F238E27FC236}">
                <a16:creationId xmlns:a16="http://schemas.microsoft.com/office/drawing/2014/main" id="{94BBC513-37F4-F37F-DC7F-7A59A4DEA489}"/>
              </a:ext>
            </a:extLst>
          </p:cNvPr>
          <p:cNvPicPr>
            <a:picLocks noChangeAspect="1"/>
          </p:cNvPicPr>
          <p:nvPr/>
        </p:nvPicPr>
        <p:blipFill>
          <a:blip r:embed="rId3"/>
          <a:stretch>
            <a:fillRect/>
          </a:stretch>
        </p:blipFill>
        <p:spPr>
          <a:xfrm>
            <a:off x="486997" y="2319215"/>
            <a:ext cx="3009900" cy="3860800"/>
          </a:xfrm>
          <a:prstGeom prst="rect">
            <a:avLst/>
          </a:prstGeom>
        </p:spPr>
      </p:pic>
      <p:pic>
        <p:nvPicPr>
          <p:cNvPr id="6" name="Picture 5">
            <a:extLst>
              <a:ext uri="{FF2B5EF4-FFF2-40B4-BE49-F238E27FC236}">
                <a16:creationId xmlns:a16="http://schemas.microsoft.com/office/drawing/2014/main" id="{8F410A91-3981-849B-AE35-DEBA7BFC4AE9}"/>
              </a:ext>
            </a:extLst>
          </p:cNvPr>
          <p:cNvPicPr>
            <a:picLocks noChangeAspect="1"/>
          </p:cNvPicPr>
          <p:nvPr/>
        </p:nvPicPr>
        <p:blipFill>
          <a:blip r:embed="rId4"/>
          <a:stretch>
            <a:fillRect/>
          </a:stretch>
        </p:blipFill>
        <p:spPr>
          <a:xfrm>
            <a:off x="3496897" y="677985"/>
            <a:ext cx="7772400" cy="5829300"/>
          </a:xfrm>
          <a:prstGeom prst="rect">
            <a:avLst/>
          </a:prstGeom>
        </p:spPr>
      </p:pic>
    </p:spTree>
    <p:extLst>
      <p:ext uri="{BB962C8B-B14F-4D97-AF65-F5344CB8AC3E}">
        <p14:creationId xmlns:p14="http://schemas.microsoft.com/office/powerpoint/2010/main" val="2936929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dirty="0"/>
              <a:t>Group 8 - Team</a:t>
            </a:r>
            <a:endParaRPr dirty="0"/>
          </a:p>
        </p:txBody>
      </p:sp>
      <p:sp>
        <p:nvSpPr>
          <p:cNvPr id="72" name="Google Shape;72;p15"/>
          <p:cNvSpPr txBox="1">
            <a:spLocks noGrp="1"/>
          </p:cNvSpPr>
          <p:nvPr>
            <p:ph type="body" idx="1"/>
          </p:nvPr>
        </p:nvSpPr>
        <p:spPr>
          <a:xfrm>
            <a:off x="415600" y="1405953"/>
            <a:ext cx="3578000" cy="2743201"/>
          </a:xfrm>
          <a:prstGeom prst="rect">
            <a:avLst/>
          </a:prstGeom>
        </p:spPr>
        <p:txBody>
          <a:bodyPr spcFirstLastPara="1" vert="horz" wrap="square" lIns="121900" tIns="121900" rIns="121900" bIns="121900" rtlCol="0" anchor="t" anchorCtr="0">
            <a:normAutofit lnSpcReduction="10000"/>
          </a:bodyPr>
          <a:lstStyle/>
          <a:p>
            <a:pPr marL="0" indent="0">
              <a:buNone/>
            </a:pPr>
            <a:r>
              <a:rPr lang="en" dirty="0"/>
              <a:t> Richard Anton </a:t>
            </a:r>
            <a:endParaRPr dirty="0"/>
          </a:p>
          <a:p>
            <a:pPr marL="152396" indent="0">
              <a:spcBef>
                <a:spcPts val="1600"/>
              </a:spcBef>
              <a:buNone/>
            </a:pPr>
            <a:r>
              <a:rPr lang="en" u="sng" dirty="0">
                <a:solidFill>
                  <a:schemeClr val="hlink"/>
                </a:solidFill>
                <a:hlinkClick r:id="rId3"/>
              </a:rPr>
              <a:t>rna63@drexel.edu</a:t>
            </a:r>
            <a:endParaRPr dirty="0"/>
          </a:p>
          <a:p>
            <a:pPr marL="152396" indent="0">
              <a:buNone/>
            </a:pPr>
            <a:endParaRPr lang="en-US" dirty="0"/>
          </a:p>
          <a:p>
            <a:pPr marL="152396" indent="0">
              <a:buNone/>
            </a:pPr>
            <a:r>
              <a:rPr lang="en-US" dirty="0"/>
              <a:t>MS CS student</a:t>
            </a:r>
          </a:p>
          <a:p>
            <a:pPr marL="152396" indent="0">
              <a:buNone/>
            </a:pPr>
            <a:r>
              <a:rPr lang="en-US" dirty="0"/>
              <a:t>(will complete at end of Spring ’23)</a:t>
            </a:r>
            <a:endParaRPr dirty="0"/>
          </a:p>
          <a:p>
            <a:pPr indent="0">
              <a:spcBef>
                <a:spcPts val="1600"/>
              </a:spcBef>
              <a:spcAft>
                <a:spcPts val="1600"/>
              </a:spcAft>
              <a:buNone/>
            </a:pPr>
            <a:endParaRPr dirty="0"/>
          </a:p>
        </p:txBody>
      </p:sp>
      <p:pic>
        <p:nvPicPr>
          <p:cNvPr id="73" name="Google Shape;73;p15" title="slide2.mp3">
            <a:hlinkClick r:id="rId4"/>
          </p:cNvPr>
          <p:cNvPicPr preferRelativeResize="0"/>
          <p:nvPr/>
        </p:nvPicPr>
        <p:blipFill>
          <a:blip r:embed="rId5">
            <a:alphaModFix/>
          </a:blip>
          <a:stretch>
            <a:fillRect/>
          </a:stretch>
        </p:blipFill>
        <p:spPr>
          <a:xfrm>
            <a:off x="1" y="6498234"/>
            <a:ext cx="359767" cy="359767"/>
          </a:xfrm>
          <a:prstGeom prst="rect">
            <a:avLst/>
          </a:prstGeom>
          <a:noFill/>
          <a:ln>
            <a:noFill/>
          </a:ln>
        </p:spPr>
      </p:pic>
      <p:sp>
        <p:nvSpPr>
          <p:cNvPr id="74" name="Google Shape;74;p15"/>
          <p:cNvSpPr txBox="1"/>
          <p:nvPr/>
        </p:nvSpPr>
        <p:spPr>
          <a:xfrm>
            <a:off x="4411689" y="593367"/>
            <a:ext cx="7211200" cy="5047495"/>
          </a:xfrm>
          <a:prstGeom prst="rect">
            <a:avLst/>
          </a:prstGeom>
          <a:noFill/>
          <a:ln>
            <a:noFill/>
          </a:ln>
        </p:spPr>
        <p:txBody>
          <a:bodyPr spcFirstLastPara="1" wrap="square" lIns="121900" tIns="121900" rIns="121900" bIns="121900" anchor="t" anchorCtr="0">
            <a:spAutoFit/>
          </a:bodyPr>
          <a:lstStyle/>
          <a:p>
            <a:pPr marL="342900" indent="-342900" algn="just">
              <a:buFont typeface="Arial" panose="020B0604020202020204" pitchFamily="34" charset="0"/>
              <a:buChar char="•"/>
            </a:pPr>
            <a:r>
              <a:rPr lang="en-US" sz="2400" dirty="0"/>
              <a:t>Full time software developer, part time student.  </a:t>
            </a:r>
          </a:p>
          <a:p>
            <a:pPr marL="342900" indent="-342900" algn="just">
              <a:buFont typeface="Arial" panose="020B0604020202020204" pitchFamily="34" charset="0"/>
              <a:buChar char="•"/>
            </a:pPr>
            <a:r>
              <a:rPr lang="en-US" sz="2400" dirty="0"/>
              <a:t>Proficient in Python and a number of other programming languages.</a:t>
            </a:r>
          </a:p>
          <a:p>
            <a:pPr marL="342900" indent="-342900" algn="just">
              <a:buFont typeface="Arial" panose="020B0604020202020204" pitchFamily="34" charset="0"/>
              <a:buChar char="•"/>
            </a:pPr>
            <a:r>
              <a:rPr lang="en-US" sz="2400" dirty="0"/>
              <a:t>In Seattle area, work and time-zone makes group project collaboration challenging.</a:t>
            </a:r>
          </a:p>
          <a:p>
            <a:pPr marL="342900" indent="-342900" algn="just">
              <a:buFont typeface="Arial" panose="020B0604020202020204" pitchFamily="34" charset="0"/>
              <a:buChar char="•"/>
            </a:pPr>
            <a:r>
              <a:rPr lang="en-US" sz="2400" dirty="0"/>
              <a:t>Completed ML, AI, deep learning, and computer vision courses at Drexel.</a:t>
            </a:r>
          </a:p>
          <a:p>
            <a:pPr marL="342900" indent="-342900" algn="just">
              <a:buFont typeface="Arial" panose="020B0604020202020204" pitchFamily="34" charset="0"/>
              <a:buChar char="•"/>
            </a:pPr>
            <a:r>
              <a:rPr lang="en-US" sz="2400" dirty="0"/>
              <a:t>Minimal prior experience with exploratory data analysis and data cleaning or preparation.</a:t>
            </a:r>
          </a:p>
          <a:p>
            <a:pPr marL="342900" indent="-342900" algn="just">
              <a:buFont typeface="Arial" panose="020B0604020202020204" pitchFamily="34" charset="0"/>
              <a:buChar char="•"/>
            </a:pPr>
            <a:r>
              <a:rPr lang="en-US" sz="2400" dirty="0"/>
              <a:t>Not much experience with tools and libraries like Pandas and Scikit-learn; prior courses usually required implementing algorithms “from scratch”, i.e. just using NumPy.</a:t>
            </a:r>
          </a:p>
        </p:txBody>
      </p:sp>
      <p:pic>
        <p:nvPicPr>
          <p:cNvPr id="2" name="Picture 1">
            <a:extLst>
              <a:ext uri="{FF2B5EF4-FFF2-40B4-BE49-F238E27FC236}">
                <a16:creationId xmlns:a16="http://schemas.microsoft.com/office/drawing/2014/main" id="{927D9057-8FBE-CA0E-8CEF-4FD47F58C4BF}"/>
              </a:ext>
            </a:extLst>
          </p:cNvPr>
          <p:cNvPicPr>
            <a:picLocks noChangeAspect="1"/>
          </p:cNvPicPr>
          <p:nvPr/>
        </p:nvPicPr>
        <p:blipFill>
          <a:blip r:embed="rId6"/>
          <a:stretch>
            <a:fillRect/>
          </a:stretch>
        </p:blipFill>
        <p:spPr>
          <a:xfrm>
            <a:off x="644769" y="3906132"/>
            <a:ext cx="1768876" cy="235850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78324-782C-DA70-60DA-7500BFD7E639}"/>
              </a:ext>
            </a:extLst>
          </p:cNvPr>
          <p:cNvSpPr>
            <a:spLocks noGrp="1"/>
          </p:cNvSpPr>
          <p:nvPr>
            <p:ph type="title"/>
          </p:nvPr>
        </p:nvSpPr>
        <p:spPr/>
        <p:txBody>
          <a:bodyPr>
            <a:normAutofit fontScale="90000"/>
          </a:bodyPr>
          <a:lstStyle/>
          <a:p>
            <a:r>
              <a:rPr lang="en-US"/>
              <a:t>Regression Models</a:t>
            </a:r>
          </a:p>
        </p:txBody>
      </p:sp>
      <p:sp>
        <p:nvSpPr>
          <p:cNvPr id="3" name="Text Placeholder 2">
            <a:extLst>
              <a:ext uri="{FF2B5EF4-FFF2-40B4-BE49-F238E27FC236}">
                <a16:creationId xmlns:a16="http://schemas.microsoft.com/office/drawing/2014/main" id="{DE0E9E0A-63C8-A068-D9E9-42BE104B4D5A}"/>
              </a:ext>
            </a:extLst>
          </p:cNvPr>
          <p:cNvSpPr>
            <a:spLocks noGrp="1"/>
          </p:cNvSpPr>
          <p:nvPr>
            <p:ph type="body" idx="1"/>
          </p:nvPr>
        </p:nvSpPr>
        <p:spPr/>
        <p:txBody>
          <a:bodyPr/>
          <a:lstStyle/>
          <a:p>
            <a:r>
              <a:rPr lang="en-US" dirty="0"/>
              <a:t>Examined multiple types of regression models for predicting listing price.</a:t>
            </a:r>
          </a:p>
          <a:p>
            <a:r>
              <a:rPr lang="en-US" dirty="0"/>
              <a:t>Used linear, Ridge, and Lasso regression models for baseline</a:t>
            </a:r>
          </a:p>
          <a:p>
            <a:r>
              <a:rPr lang="en-US" dirty="0"/>
              <a:t>Also compared a random forest model.</a:t>
            </a:r>
          </a:p>
          <a:p>
            <a:r>
              <a:rPr lang="en-US" dirty="0"/>
              <a:t>Then an </a:t>
            </a:r>
            <a:r>
              <a:rPr lang="en-US" dirty="0" err="1"/>
              <a:t>XGBoost</a:t>
            </a:r>
            <a:r>
              <a:rPr lang="en-US" dirty="0"/>
              <a:t> model. </a:t>
            </a:r>
          </a:p>
          <a:p>
            <a:pPr lvl="1"/>
            <a:r>
              <a:rPr lang="en-US" dirty="0"/>
              <a:t>Also used a slightly different </a:t>
            </a:r>
            <a:r>
              <a:rPr lang="en-US" dirty="0" err="1"/>
              <a:t>XGBoost</a:t>
            </a:r>
            <a:r>
              <a:rPr lang="en-US" dirty="0"/>
              <a:t> model to evaluate feature importance.</a:t>
            </a:r>
          </a:p>
          <a:p>
            <a:r>
              <a:rPr lang="en-US" dirty="0"/>
              <a:t>For our baseline models</a:t>
            </a:r>
          </a:p>
          <a:p>
            <a:pPr lvl="1"/>
            <a:r>
              <a:rPr lang="en-US" dirty="0"/>
              <a:t>Minimal tuning of hyperparameters.</a:t>
            </a:r>
          </a:p>
          <a:p>
            <a:pPr lvl="1"/>
            <a:r>
              <a:rPr lang="en-US" dirty="0"/>
              <a:t>Normalized the scale of the numeric features(</a:t>
            </a:r>
            <a:r>
              <a:rPr lang="en-US" dirty="0" err="1"/>
              <a:t>sklearn’s</a:t>
            </a:r>
            <a:r>
              <a:rPr lang="en-US" dirty="0"/>
              <a:t> </a:t>
            </a:r>
            <a:r>
              <a:rPr lang="en-US" dirty="0" err="1"/>
              <a:t>StandardScaler</a:t>
            </a:r>
            <a:r>
              <a:rPr lang="en-US" dirty="0"/>
              <a:t>), </a:t>
            </a:r>
          </a:p>
          <a:p>
            <a:pPr lvl="1"/>
            <a:r>
              <a:rPr lang="en-US" dirty="0"/>
              <a:t>Used one-hot encoding for the categorical features.</a:t>
            </a:r>
          </a:p>
        </p:txBody>
      </p:sp>
    </p:spTree>
    <p:extLst>
      <p:ext uri="{BB962C8B-B14F-4D97-AF65-F5344CB8AC3E}">
        <p14:creationId xmlns:p14="http://schemas.microsoft.com/office/powerpoint/2010/main" val="1793895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C52C0-01B3-F221-D5FC-9C4EDC0CD303}"/>
              </a:ext>
            </a:extLst>
          </p:cNvPr>
          <p:cNvSpPr>
            <a:spLocks noGrp="1"/>
          </p:cNvSpPr>
          <p:nvPr>
            <p:ph type="title"/>
          </p:nvPr>
        </p:nvSpPr>
        <p:spPr/>
        <p:txBody>
          <a:bodyPr>
            <a:normAutofit fontScale="90000"/>
          </a:bodyPr>
          <a:lstStyle/>
          <a:p>
            <a:r>
              <a:rPr lang="en-US"/>
              <a:t>Challenges</a:t>
            </a:r>
          </a:p>
        </p:txBody>
      </p:sp>
      <p:sp>
        <p:nvSpPr>
          <p:cNvPr id="3" name="Text Placeholder 2">
            <a:extLst>
              <a:ext uri="{FF2B5EF4-FFF2-40B4-BE49-F238E27FC236}">
                <a16:creationId xmlns:a16="http://schemas.microsoft.com/office/drawing/2014/main" id="{C0EF2BFA-4478-3D74-D6BD-B3A6120056D8}"/>
              </a:ext>
            </a:extLst>
          </p:cNvPr>
          <p:cNvSpPr>
            <a:spLocks noGrp="1"/>
          </p:cNvSpPr>
          <p:nvPr>
            <p:ph type="body" idx="1"/>
          </p:nvPr>
        </p:nvSpPr>
        <p:spPr/>
        <p:txBody>
          <a:bodyPr/>
          <a:lstStyle/>
          <a:p>
            <a:r>
              <a:rPr lang="en-US" dirty="0"/>
              <a:t>EDA notebook for cleaning data kept crashing due to dataset size.</a:t>
            </a:r>
          </a:p>
          <a:p>
            <a:pPr lvl="1"/>
            <a:r>
              <a:rPr lang="en-US" dirty="0"/>
              <a:t>Visualizations made it crash, actually data cleaning pretty fast.</a:t>
            </a:r>
          </a:p>
          <a:p>
            <a:pPr lvl="1"/>
            <a:r>
              <a:rPr lang="en-US" dirty="0"/>
              <a:t>Had to disable pair plots for the full dataset.</a:t>
            </a:r>
          </a:p>
          <a:p>
            <a:r>
              <a:rPr lang="en-US" dirty="0"/>
              <a:t>Sparse categorical features</a:t>
            </a:r>
          </a:p>
          <a:p>
            <a:pPr lvl="1"/>
            <a:r>
              <a:rPr lang="en-US" dirty="0"/>
              <a:t>i.e. vehicle model has 29,667 unique values in the dataset.</a:t>
            </a:r>
          </a:p>
          <a:p>
            <a:pPr lvl="1"/>
            <a:r>
              <a:rPr lang="en-US" dirty="0"/>
              <a:t>One hot encoding with decision trees has some drawbacks</a:t>
            </a:r>
          </a:p>
          <a:p>
            <a:pPr lvl="1"/>
            <a:r>
              <a:rPr lang="en-US" dirty="0"/>
              <a:t>Had to use leave one out encoding for getting feature importance for </a:t>
            </a:r>
            <a:r>
              <a:rPr lang="en-US" dirty="0" err="1"/>
              <a:t>XGBoost</a:t>
            </a:r>
            <a:r>
              <a:rPr lang="en-US" dirty="0"/>
              <a:t> so could map back to original columns, but LOO had slightly worse regression performance.</a:t>
            </a:r>
          </a:p>
          <a:p>
            <a:endParaRPr lang="en-US" dirty="0"/>
          </a:p>
          <a:p>
            <a:pPr lvl="1"/>
            <a:endParaRPr lang="en-US" dirty="0"/>
          </a:p>
        </p:txBody>
      </p:sp>
    </p:spTree>
    <p:extLst>
      <p:ext uri="{BB962C8B-B14F-4D97-AF65-F5344CB8AC3E}">
        <p14:creationId xmlns:p14="http://schemas.microsoft.com/office/powerpoint/2010/main" val="25430660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DF056-B79A-D7A6-8765-FD70C3A13085}"/>
              </a:ext>
            </a:extLst>
          </p:cNvPr>
          <p:cNvSpPr>
            <a:spLocks noGrp="1"/>
          </p:cNvSpPr>
          <p:nvPr>
            <p:ph type="title"/>
          </p:nvPr>
        </p:nvSpPr>
        <p:spPr/>
        <p:txBody>
          <a:bodyPr>
            <a:normAutofit fontScale="90000"/>
          </a:bodyPr>
          <a:lstStyle/>
          <a:p>
            <a:r>
              <a:rPr lang="en-US"/>
              <a:t>Feature Importance</a:t>
            </a:r>
          </a:p>
        </p:txBody>
      </p:sp>
      <p:sp>
        <p:nvSpPr>
          <p:cNvPr id="3" name="Text Placeholder 2">
            <a:extLst>
              <a:ext uri="{FF2B5EF4-FFF2-40B4-BE49-F238E27FC236}">
                <a16:creationId xmlns:a16="http://schemas.microsoft.com/office/drawing/2014/main" id="{F626F197-5A4C-8B5E-4E50-1A9DE91C51B3}"/>
              </a:ext>
            </a:extLst>
          </p:cNvPr>
          <p:cNvSpPr>
            <a:spLocks noGrp="1"/>
          </p:cNvSpPr>
          <p:nvPr>
            <p:ph type="body" idx="1"/>
          </p:nvPr>
        </p:nvSpPr>
        <p:spPr>
          <a:xfrm>
            <a:off x="415600" y="1536633"/>
            <a:ext cx="3910215" cy="4555200"/>
          </a:xfrm>
        </p:spPr>
        <p:txBody>
          <a:bodyPr/>
          <a:lstStyle/>
          <a:p>
            <a:pPr marL="152396" indent="0">
              <a:buNone/>
            </a:pPr>
            <a:r>
              <a:rPr lang="en-US" dirty="0"/>
              <a:t>Calculated by fitting </a:t>
            </a:r>
            <a:r>
              <a:rPr lang="en-US" dirty="0" err="1"/>
              <a:t>XGBoost</a:t>
            </a:r>
            <a:r>
              <a:rPr lang="en-US" dirty="0"/>
              <a:t> on cleaned data using </a:t>
            </a:r>
            <a:r>
              <a:rPr lang="en-US" dirty="0" err="1"/>
              <a:t>LeaveOneOut</a:t>
            </a:r>
            <a:r>
              <a:rPr lang="en-US" dirty="0"/>
              <a:t> encoding for categorical features.</a:t>
            </a:r>
          </a:p>
        </p:txBody>
      </p:sp>
      <p:pic>
        <p:nvPicPr>
          <p:cNvPr id="2050" name="Picture 2">
            <a:extLst>
              <a:ext uri="{FF2B5EF4-FFF2-40B4-BE49-F238E27FC236}">
                <a16:creationId xmlns:a16="http://schemas.microsoft.com/office/drawing/2014/main" id="{D1DE08E1-44D3-01F9-7893-C7693884AC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2013" y="0"/>
            <a:ext cx="7694612" cy="580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4949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33D96-A37D-63AA-BFE9-8DC27819D038}"/>
              </a:ext>
            </a:extLst>
          </p:cNvPr>
          <p:cNvSpPr>
            <a:spLocks noGrp="1"/>
          </p:cNvSpPr>
          <p:nvPr>
            <p:ph type="title"/>
          </p:nvPr>
        </p:nvSpPr>
        <p:spPr/>
        <p:txBody>
          <a:bodyPr>
            <a:normAutofit fontScale="90000"/>
          </a:bodyPr>
          <a:lstStyle/>
          <a:p>
            <a:r>
              <a:rPr lang="en-US"/>
              <a:t>Regression Results - Baseline</a:t>
            </a:r>
          </a:p>
        </p:txBody>
      </p:sp>
      <p:sp>
        <p:nvSpPr>
          <p:cNvPr id="3" name="Text Placeholder 2">
            <a:extLst>
              <a:ext uri="{FF2B5EF4-FFF2-40B4-BE49-F238E27FC236}">
                <a16:creationId xmlns:a16="http://schemas.microsoft.com/office/drawing/2014/main" id="{58914A15-C88E-CDA4-05EE-1E2C42EC7EBC}"/>
              </a:ext>
            </a:extLst>
          </p:cNvPr>
          <p:cNvSpPr>
            <a:spLocks noGrp="1"/>
          </p:cNvSpPr>
          <p:nvPr>
            <p:ph type="body" idx="1"/>
          </p:nvPr>
        </p:nvSpPr>
        <p:spPr>
          <a:xfrm>
            <a:off x="415600" y="1536633"/>
            <a:ext cx="5464987" cy="4555200"/>
          </a:xfrm>
        </p:spPr>
        <p:txBody>
          <a:bodyPr/>
          <a:lstStyle/>
          <a:p>
            <a:pPr marL="152396" indent="0">
              <a:buNone/>
            </a:pPr>
            <a:r>
              <a:rPr lang="en-US" dirty="0"/>
              <a:t>To compare across the models we </a:t>
            </a:r>
          </a:p>
          <a:p>
            <a:pPr marL="152396" indent="0">
              <a:buNone/>
            </a:pPr>
            <a:r>
              <a:rPr lang="en-US" dirty="0"/>
              <a:t>Used RMSE as primary metric,</a:t>
            </a:r>
          </a:p>
          <a:p>
            <a:pPr marL="152396" indent="0">
              <a:buNone/>
            </a:pPr>
            <a:r>
              <a:rPr lang="en-US" dirty="0"/>
              <a:t>Along with R2 score, aka as the coefficient of determination</a:t>
            </a:r>
          </a:p>
          <a:p>
            <a:pPr marL="152396" indent="0">
              <a:buNone/>
            </a:pPr>
            <a:endParaRPr lang="en-US" dirty="0"/>
          </a:p>
          <a:p>
            <a:pPr marL="152396" indent="0">
              <a:buNone/>
            </a:pPr>
            <a:r>
              <a:rPr lang="en-US" dirty="0"/>
              <a:t>We used 20% of the</a:t>
            </a:r>
          </a:p>
          <a:p>
            <a:pPr marL="152396" indent="0">
              <a:buNone/>
            </a:pPr>
            <a:r>
              <a:rPr lang="en-US" dirty="0"/>
              <a:t>data used for test set, with training</a:t>
            </a:r>
          </a:p>
          <a:p>
            <a:pPr marL="152396" indent="0">
              <a:buNone/>
            </a:pPr>
            <a:r>
              <a:rPr lang="en-US" dirty="0"/>
              <a:t>of the models done on the other 80%.</a:t>
            </a:r>
          </a:p>
        </p:txBody>
      </p:sp>
      <p:pic>
        <p:nvPicPr>
          <p:cNvPr id="8" name="Picture 7">
            <a:extLst>
              <a:ext uri="{FF2B5EF4-FFF2-40B4-BE49-F238E27FC236}">
                <a16:creationId xmlns:a16="http://schemas.microsoft.com/office/drawing/2014/main" id="{4FB24668-B050-23AB-97C5-69502521C380}"/>
              </a:ext>
            </a:extLst>
          </p:cNvPr>
          <p:cNvPicPr>
            <a:picLocks noChangeAspect="1"/>
          </p:cNvPicPr>
          <p:nvPr/>
        </p:nvPicPr>
        <p:blipFill>
          <a:blip r:embed="rId3"/>
          <a:stretch>
            <a:fillRect/>
          </a:stretch>
        </p:blipFill>
        <p:spPr>
          <a:xfrm>
            <a:off x="6311415" y="1356967"/>
            <a:ext cx="5219700" cy="2387600"/>
          </a:xfrm>
          <a:prstGeom prst="rect">
            <a:avLst/>
          </a:prstGeom>
        </p:spPr>
      </p:pic>
    </p:spTree>
    <p:extLst>
      <p:ext uri="{BB962C8B-B14F-4D97-AF65-F5344CB8AC3E}">
        <p14:creationId xmlns:p14="http://schemas.microsoft.com/office/powerpoint/2010/main" val="33658315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AC18F-8CEE-235D-DE51-0BEE59523673}"/>
              </a:ext>
            </a:extLst>
          </p:cNvPr>
          <p:cNvSpPr>
            <a:spLocks noGrp="1"/>
          </p:cNvSpPr>
          <p:nvPr>
            <p:ph type="title"/>
          </p:nvPr>
        </p:nvSpPr>
        <p:spPr/>
        <p:txBody>
          <a:bodyPr>
            <a:normAutofit fontScale="90000"/>
          </a:bodyPr>
          <a:lstStyle/>
          <a:p>
            <a:r>
              <a:rPr lang="en-US"/>
              <a:t>Regression Results – Tuned </a:t>
            </a:r>
            <a:r>
              <a:rPr lang="en-US" err="1"/>
              <a:t>XGBoost</a:t>
            </a:r>
            <a:endParaRPr lang="en-US"/>
          </a:p>
        </p:txBody>
      </p:sp>
      <p:sp>
        <p:nvSpPr>
          <p:cNvPr id="3" name="Text Placeholder 2">
            <a:extLst>
              <a:ext uri="{FF2B5EF4-FFF2-40B4-BE49-F238E27FC236}">
                <a16:creationId xmlns:a16="http://schemas.microsoft.com/office/drawing/2014/main" id="{DDCBB0F9-F920-8676-1B1C-EDAA64B75509}"/>
              </a:ext>
            </a:extLst>
          </p:cNvPr>
          <p:cNvSpPr>
            <a:spLocks noGrp="1"/>
          </p:cNvSpPr>
          <p:nvPr>
            <p:ph type="body" idx="1"/>
          </p:nvPr>
        </p:nvSpPr>
        <p:spPr>
          <a:xfrm>
            <a:off x="415600" y="1536633"/>
            <a:ext cx="5517285" cy="4555200"/>
          </a:xfrm>
        </p:spPr>
        <p:txBody>
          <a:bodyPr>
            <a:normAutofit fontScale="92500" lnSpcReduction="10000"/>
          </a:bodyPr>
          <a:lstStyle/>
          <a:p>
            <a:r>
              <a:rPr lang="en-US" dirty="0"/>
              <a:t>Experimented with different encoding of columns and learning rates for </a:t>
            </a:r>
            <a:r>
              <a:rPr lang="en-US" dirty="0" err="1"/>
              <a:t>XGBoost</a:t>
            </a:r>
            <a:r>
              <a:rPr lang="en-US" dirty="0"/>
              <a:t>.</a:t>
            </a:r>
          </a:p>
          <a:p>
            <a:r>
              <a:rPr lang="en-US" dirty="0"/>
              <a:t>Best results so far are from changing the learning rate to 0.3, and using leave one out encoding, followed by PCA for for the categorical feature encoding.</a:t>
            </a:r>
          </a:p>
          <a:p>
            <a:r>
              <a:rPr lang="en-US" dirty="0"/>
              <a:t>Trained for 5000 rounds.</a:t>
            </a:r>
          </a:p>
          <a:p>
            <a:r>
              <a:rPr lang="en-US" dirty="0"/>
              <a:t>This also results is many fewer columns in the model which makes training much faster compared to one-hot encoding.</a:t>
            </a:r>
          </a:p>
        </p:txBody>
      </p:sp>
      <p:sp>
        <p:nvSpPr>
          <p:cNvPr id="5" name="TextBox 4">
            <a:extLst>
              <a:ext uri="{FF2B5EF4-FFF2-40B4-BE49-F238E27FC236}">
                <a16:creationId xmlns:a16="http://schemas.microsoft.com/office/drawing/2014/main" id="{AA3FC005-5817-1C1F-58FE-34840B1B3212}"/>
              </a:ext>
            </a:extLst>
          </p:cNvPr>
          <p:cNvSpPr txBox="1"/>
          <p:nvPr/>
        </p:nvSpPr>
        <p:spPr>
          <a:xfrm>
            <a:off x="5932885" y="1356967"/>
            <a:ext cx="6093618" cy="4524315"/>
          </a:xfrm>
          <a:prstGeom prst="rect">
            <a:avLst/>
          </a:prstGeom>
          <a:noFill/>
        </p:spPr>
        <p:txBody>
          <a:bodyPr wrap="square">
            <a:spAutoFit/>
          </a:bodyPr>
          <a:lstStyle/>
          <a:p>
            <a:r>
              <a:rPr lang="en-US" dirty="0" err="1"/>
              <a:t>n_pca_comp</a:t>
            </a:r>
            <a:r>
              <a:rPr lang="en-US" dirty="0"/>
              <a:t> = 10</a:t>
            </a:r>
          </a:p>
          <a:p>
            <a:endParaRPr lang="en-US" dirty="0"/>
          </a:p>
          <a:p>
            <a:r>
              <a:rPr lang="en-US" dirty="0"/>
              <a:t># Using </a:t>
            </a:r>
            <a:r>
              <a:rPr lang="en-US" dirty="0" err="1"/>
              <a:t>LeaveOneOut</a:t>
            </a:r>
            <a:r>
              <a:rPr lang="en-US" dirty="0"/>
              <a:t> and PCA</a:t>
            </a:r>
          </a:p>
          <a:p>
            <a:r>
              <a:rPr lang="en-US" dirty="0" err="1"/>
              <a:t>cat_encoder</a:t>
            </a:r>
            <a:r>
              <a:rPr lang="en-US" dirty="0"/>
              <a:t> = Pipeline([</a:t>
            </a:r>
          </a:p>
          <a:p>
            <a:r>
              <a:rPr lang="en-US" dirty="0"/>
              <a:t>    ('LOO', </a:t>
            </a:r>
            <a:r>
              <a:rPr lang="en-US" dirty="0" err="1"/>
              <a:t>ce.LeaveOneOutEncoder</a:t>
            </a:r>
            <a:r>
              <a:rPr lang="en-US" dirty="0"/>
              <a:t>(</a:t>
            </a:r>
            <a:r>
              <a:rPr lang="en-US" dirty="0" err="1"/>
              <a:t>return_df</a:t>
            </a:r>
            <a:r>
              <a:rPr lang="en-US" dirty="0"/>
              <a:t>=False)),</a:t>
            </a:r>
          </a:p>
          <a:p>
            <a:r>
              <a:rPr lang="en-US" dirty="0"/>
              <a:t>    ('PCA', PCA(</a:t>
            </a:r>
            <a:r>
              <a:rPr lang="en-US" dirty="0" err="1"/>
              <a:t>n_components</a:t>
            </a:r>
            <a:r>
              <a:rPr lang="en-US" dirty="0"/>
              <a:t> = </a:t>
            </a:r>
            <a:r>
              <a:rPr lang="en-US" dirty="0" err="1"/>
              <a:t>n_pca_comp,random_state</a:t>
            </a:r>
            <a:r>
              <a:rPr lang="en-US" dirty="0"/>
              <a:t>=193))</a:t>
            </a:r>
          </a:p>
          <a:p>
            <a:r>
              <a:rPr lang="en-US" dirty="0"/>
              <a:t>])</a:t>
            </a:r>
          </a:p>
          <a:p>
            <a:endParaRPr lang="en-US" dirty="0"/>
          </a:p>
          <a:p>
            <a:r>
              <a:rPr lang="en-US" dirty="0" err="1"/>
              <a:t>alt_pre_process</a:t>
            </a:r>
            <a:r>
              <a:rPr lang="en-US" dirty="0"/>
              <a:t> = </a:t>
            </a:r>
            <a:r>
              <a:rPr lang="en-US" dirty="0" err="1"/>
              <a:t>ColumnTransformer</a:t>
            </a:r>
            <a:r>
              <a:rPr lang="en-US" dirty="0"/>
              <a:t>(remainder='passthrough',</a:t>
            </a:r>
          </a:p>
          <a:p>
            <a:r>
              <a:rPr lang="en-US" dirty="0"/>
              <a:t>                                transformers=[</a:t>
            </a:r>
          </a:p>
          <a:p>
            <a:r>
              <a:rPr lang="en-US" dirty="0"/>
              <a:t>                                    ("</a:t>
            </a:r>
            <a:r>
              <a:rPr lang="en-US" dirty="0" err="1"/>
              <a:t>cat_encoder</a:t>
            </a:r>
            <a:r>
              <a:rPr lang="en-US" dirty="0"/>
              <a:t>", </a:t>
            </a:r>
            <a:r>
              <a:rPr lang="en-US" dirty="0" err="1"/>
              <a:t>cat_encoder</a:t>
            </a:r>
            <a:r>
              <a:rPr lang="en-US" dirty="0"/>
              <a:t>, </a:t>
            </a:r>
            <a:r>
              <a:rPr lang="en-US" dirty="0" err="1"/>
              <a:t>cat_cols</a:t>
            </a:r>
            <a:r>
              <a:rPr lang="en-US" dirty="0"/>
              <a:t>),</a:t>
            </a:r>
          </a:p>
          <a:p>
            <a:r>
              <a:rPr lang="en-US" dirty="0"/>
              <a:t>                                    ('</a:t>
            </a:r>
            <a:r>
              <a:rPr lang="en-US" dirty="0" err="1"/>
              <a:t>scale_data</a:t>
            </a:r>
            <a:r>
              <a:rPr lang="en-US" dirty="0"/>
              <a:t>', </a:t>
            </a:r>
            <a:r>
              <a:rPr lang="en-US" dirty="0" err="1"/>
              <a:t>StandardScaler</a:t>
            </a:r>
            <a:r>
              <a:rPr lang="en-US" dirty="0"/>
              <a:t>(), </a:t>
            </a:r>
            <a:r>
              <a:rPr lang="en-US" dirty="0" err="1"/>
              <a:t>numeric_cols</a:t>
            </a:r>
            <a:r>
              <a:rPr lang="en-US" dirty="0"/>
              <a:t>),</a:t>
            </a:r>
          </a:p>
          <a:p>
            <a:r>
              <a:rPr lang="en-US" dirty="0"/>
              <a:t>                                ])</a:t>
            </a:r>
          </a:p>
        </p:txBody>
      </p:sp>
    </p:spTree>
    <p:extLst>
      <p:ext uri="{BB962C8B-B14F-4D97-AF65-F5344CB8AC3E}">
        <p14:creationId xmlns:p14="http://schemas.microsoft.com/office/powerpoint/2010/main" val="4266347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CFFCB-83A7-A1F1-8F79-8D223F6D20E7}"/>
              </a:ext>
            </a:extLst>
          </p:cNvPr>
          <p:cNvSpPr>
            <a:spLocks noGrp="1"/>
          </p:cNvSpPr>
          <p:nvPr>
            <p:ph type="title"/>
          </p:nvPr>
        </p:nvSpPr>
        <p:spPr/>
        <p:txBody>
          <a:bodyPr>
            <a:normAutofit fontScale="90000"/>
          </a:bodyPr>
          <a:lstStyle/>
          <a:p>
            <a:r>
              <a:rPr lang="en-US"/>
              <a:t>Regression Results – Tuned</a:t>
            </a:r>
          </a:p>
        </p:txBody>
      </p:sp>
      <p:sp>
        <p:nvSpPr>
          <p:cNvPr id="3" name="Text Placeholder 2">
            <a:extLst>
              <a:ext uri="{FF2B5EF4-FFF2-40B4-BE49-F238E27FC236}">
                <a16:creationId xmlns:a16="http://schemas.microsoft.com/office/drawing/2014/main" id="{BCA4F485-A9FF-6AF8-B831-B84E9803A03D}"/>
              </a:ext>
            </a:extLst>
          </p:cNvPr>
          <p:cNvSpPr>
            <a:spLocks noGrp="1"/>
          </p:cNvSpPr>
          <p:nvPr>
            <p:ph type="body" idx="1"/>
          </p:nvPr>
        </p:nvSpPr>
        <p:spPr>
          <a:xfrm>
            <a:off x="415600" y="1536633"/>
            <a:ext cx="3904609" cy="4555200"/>
          </a:xfrm>
        </p:spPr>
        <p:txBody>
          <a:bodyPr/>
          <a:lstStyle/>
          <a:p>
            <a:r>
              <a:rPr lang="en-US" dirty="0"/>
              <a:t>RMSE of train data: 1771.48</a:t>
            </a:r>
          </a:p>
          <a:p>
            <a:r>
              <a:rPr lang="en-US" dirty="0"/>
              <a:t>RMSE of test data: 4944.28 </a:t>
            </a:r>
          </a:p>
          <a:p>
            <a:r>
              <a:rPr lang="en-US" dirty="0"/>
              <a:t>R2 Score of test data: 0.879</a:t>
            </a:r>
          </a:p>
        </p:txBody>
      </p:sp>
      <p:pic>
        <p:nvPicPr>
          <p:cNvPr id="4" name="Picture 3">
            <a:extLst>
              <a:ext uri="{FF2B5EF4-FFF2-40B4-BE49-F238E27FC236}">
                <a16:creationId xmlns:a16="http://schemas.microsoft.com/office/drawing/2014/main" id="{867B4A05-12C1-82A5-8850-BBEC259F32E1}"/>
              </a:ext>
            </a:extLst>
          </p:cNvPr>
          <p:cNvPicPr>
            <a:picLocks noChangeAspect="1"/>
          </p:cNvPicPr>
          <p:nvPr/>
        </p:nvPicPr>
        <p:blipFill>
          <a:blip r:embed="rId3"/>
          <a:stretch>
            <a:fillRect/>
          </a:stretch>
        </p:blipFill>
        <p:spPr>
          <a:xfrm>
            <a:off x="4656759" y="98286"/>
            <a:ext cx="7251700" cy="5283200"/>
          </a:xfrm>
          <a:prstGeom prst="rect">
            <a:avLst/>
          </a:prstGeom>
        </p:spPr>
      </p:pic>
    </p:spTree>
    <p:extLst>
      <p:ext uri="{BB962C8B-B14F-4D97-AF65-F5344CB8AC3E}">
        <p14:creationId xmlns:p14="http://schemas.microsoft.com/office/powerpoint/2010/main" val="36651696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72EE1-F40D-DC44-3704-1A2DD7F72F0C}"/>
              </a:ext>
            </a:extLst>
          </p:cNvPr>
          <p:cNvSpPr>
            <a:spLocks noGrp="1"/>
          </p:cNvSpPr>
          <p:nvPr>
            <p:ph type="title"/>
          </p:nvPr>
        </p:nvSpPr>
        <p:spPr/>
        <p:txBody>
          <a:bodyPr>
            <a:normAutofit fontScale="90000"/>
          </a:bodyPr>
          <a:lstStyle/>
          <a:p>
            <a:r>
              <a:rPr lang="en-US" dirty="0"/>
              <a:t>Inference</a:t>
            </a:r>
          </a:p>
        </p:txBody>
      </p:sp>
      <p:sp>
        <p:nvSpPr>
          <p:cNvPr id="3" name="Text Placeholder 2">
            <a:extLst>
              <a:ext uri="{FF2B5EF4-FFF2-40B4-BE49-F238E27FC236}">
                <a16:creationId xmlns:a16="http://schemas.microsoft.com/office/drawing/2014/main" id="{1684EE3C-4D0D-64B9-CAB3-07A04E6DDDEB}"/>
              </a:ext>
            </a:extLst>
          </p:cNvPr>
          <p:cNvSpPr>
            <a:spLocks noGrp="1"/>
          </p:cNvSpPr>
          <p:nvPr>
            <p:ph type="body" idx="1"/>
          </p:nvPr>
        </p:nvSpPr>
        <p:spPr/>
        <p:txBody>
          <a:bodyPr/>
          <a:lstStyle/>
          <a:p>
            <a:pPr marL="152396" indent="0">
              <a:buNone/>
            </a:pPr>
            <a:r>
              <a:rPr lang="en-US" dirty="0"/>
              <a:t>To make the model practically useful, I saved the trained model and fitted preprocessor pipeline so they could be loaded and used in a separate notebook, </a:t>
            </a:r>
            <a:r>
              <a:rPr lang="en-US" sz="2600" dirty="0" err="1">
                <a:latin typeface="American Typewriter Condensed L" panose="02090306020004020304" pitchFamily="18" charset="77"/>
              </a:rPr>
              <a:t>used_car_price_predictor.ipynb</a:t>
            </a:r>
            <a:r>
              <a:rPr lang="en-US" sz="2600" dirty="0">
                <a:latin typeface="Calibri" panose="020F0502020204030204" pitchFamily="34" charset="0"/>
                <a:cs typeface="Calibri" panose="020F0502020204030204" pitchFamily="34" charset="0"/>
              </a:rPr>
              <a:t>,  to verify I could duplicate test results from the saved model.</a:t>
            </a:r>
            <a:endParaRPr lang="en-US" sz="2600" i="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114131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6C6BE-F9F4-DC12-BF19-6C0F0A11F81D}"/>
              </a:ext>
            </a:extLst>
          </p:cNvPr>
          <p:cNvSpPr>
            <a:spLocks noGrp="1"/>
          </p:cNvSpPr>
          <p:nvPr>
            <p:ph type="title"/>
          </p:nvPr>
        </p:nvSpPr>
        <p:spPr/>
        <p:txBody>
          <a:bodyPr>
            <a:normAutofit fontScale="90000"/>
          </a:bodyPr>
          <a:lstStyle/>
          <a:p>
            <a:r>
              <a:rPr lang="en-US" dirty="0" err="1"/>
              <a:t>Streamlit</a:t>
            </a:r>
            <a:r>
              <a:rPr lang="en-US" dirty="0"/>
              <a:t> App</a:t>
            </a:r>
          </a:p>
        </p:txBody>
      </p:sp>
      <p:sp>
        <p:nvSpPr>
          <p:cNvPr id="3" name="Text Placeholder 2">
            <a:extLst>
              <a:ext uri="{FF2B5EF4-FFF2-40B4-BE49-F238E27FC236}">
                <a16:creationId xmlns:a16="http://schemas.microsoft.com/office/drawing/2014/main" id="{1097C73F-7E4A-6D7D-A039-2D91A544D308}"/>
              </a:ext>
            </a:extLst>
          </p:cNvPr>
          <p:cNvSpPr>
            <a:spLocks noGrp="1"/>
          </p:cNvSpPr>
          <p:nvPr>
            <p:ph type="body" idx="1"/>
          </p:nvPr>
        </p:nvSpPr>
        <p:spPr>
          <a:xfrm>
            <a:off x="415599" y="1536633"/>
            <a:ext cx="5085779" cy="4549842"/>
          </a:xfrm>
        </p:spPr>
        <p:txBody>
          <a:bodyPr/>
          <a:lstStyle/>
          <a:p>
            <a:pPr marL="152396" indent="0">
              <a:buNone/>
            </a:pPr>
            <a:r>
              <a:rPr lang="en-US" dirty="0"/>
              <a:t>Created a </a:t>
            </a:r>
            <a:r>
              <a:rPr lang="en-US" dirty="0" err="1"/>
              <a:t>Streamlit</a:t>
            </a:r>
            <a:r>
              <a:rPr lang="en-US" dirty="0"/>
              <a:t> web app</a:t>
            </a:r>
          </a:p>
          <a:p>
            <a:pPr marL="152396" indent="0">
              <a:buNone/>
            </a:pPr>
            <a:r>
              <a:rPr lang="en-US" dirty="0"/>
              <a:t>Uses the trained model to interactively predict price for a vehicle based on vehicle data entered by the user.</a:t>
            </a:r>
          </a:p>
          <a:p>
            <a:pPr marL="152396" indent="0">
              <a:buNone/>
            </a:pPr>
            <a:endParaRPr lang="en-US" dirty="0"/>
          </a:p>
        </p:txBody>
      </p:sp>
      <p:pic>
        <p:nvPicPr>
          <p:cNvPr id="5" name="Picture 4">
            <a:extLst>
              <a:ext uri="{FF2B5EF4-FFF2-40B4-BE49-F238E27FC236}">
                <a16:creationId xmlns:a16="http://schemas.microsoft.com/office/drawing/2014/main" id="{2FEF7F89-D513-B790-1E58-ADC80A02CC06}"/>
              </a:ext>
            </a:extLst>
          </p:cNvPr>
          <p:cNvPicPr>
            <a:picLocks noChangeAspect="1"/>
          </p:cNvPicPr>
          <p:nvPr/>
        </p:nvPicPr>
        <p:blipFill>
          <a:blip r:embed="rId3"/>
          <a:stretch>
            <a:fillRect/>
          </a:stretch>
        </p:blipFill>
        <p:spPr>
          <a:xfrm>
            <a:off x="6096000" y="238646"/>
            <a:ext cx="5085779" cy="6380707"/>
          </a:xfrm>
          <a:prstGeom prst="rect">
            <a:avLst/>
          </a:prstGeom>
        </p:spPr>
      </p:pic>
      <p:sp>
        <p:nvSpPr>
          <p:cNvPr id="7" name="TextBox 6">
            <a:extLst>
              <a:ext uri="{FF2B5EF4-FFF2-40B4-BE49-F238E27FC236}">
                <a16:creationId xmlns:a16="http://schemas.microsoft.com/office/drawing/2014/main" id="{E13227AA-278C-6CD5-313B-923F79318DBE}"/>
              </a:ext>
            </a:extLst>
          </p:cNvPr>
          <p:cNvSpPr txBox="1"/>
          <p:nvPr/>
        </p:nvSpPr>
        <p:spPr>
          <a:xfrm>
            <a:off x="415599" y="5440144"/>
            <a:ext cx="6093618" cy="646331"/>
          </a:xfrm>
          <a:prstGeom prst="rect">
            <a:avLst/>
          </a:prstGeom>
          <a:noFill/>
        </p:spPr>
        <p:txBody>
          <a:bodyPr wrap="square">
            <a:spAutoFit/>
          </a:bodyPr>
          <a:lstStyle/>
          <a:p>
            <a:pPr marL="152396" indent="0">
              <a:buNone/>
            </a:pPr>
            <a:r>
              <a:rPr lang="en-US" dirty="0">
                <a:hlinkClick r:id="rId4"/>
              </a:rPr>
              <a:t>https://ranton256-used-car-sale-price--streamlit-price-predictor-tt183q.streamlit.app/</a:t>
            </a:r>
            <a:r>
              <a:rPr lang="en-US" dirty="0"/>
              <a:t> </a:t>
            </a:r>
          </a:p>
        </p:txBody>
      </p:sp>
    </p:spTree>
    <p:extLst>
      <p:ext uri="{BB962C8B-B14F-4D97-AF65-F5344CB8AC3E}">
        <p14:creationId xmlns:p14="http://schemas.microsoft.com/office/powerpoint/2010/main" val="37871820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C7FCA-308D-A31D-9598-DA5221AAF52C}"/>
              </a:ext>
            </a:extLst>
          </p:cNvPr>
          <p:cNvSpPr>
            <a:spLocks noGrp="1"/>
          </p:cNvSpPr>
          <p:nvPr>
            <p:ph type="title"/>
          </p:nvPr>
        </p:nvSpPr>
        <p:spPr/>
        <p:txBody>
          <a:bodyPr>
            <a:normAutofit fontScale="90000"/>
          </a:bodyPr>
          <a:lstStyle/>
          <a:p>
            <a:r>
              <a:rPr lang="en-US"/>
              <a:t>Summary</a:t>
            </a:r>
          </a:p>
        </p:txBody>
      </p:sp>
      <p:sp>
        <p:nvSpPr>
          <p:cNvPr id="3" name="Text Placeholder 2">
            <a:extLst>
              <a:ext uri="{FF2B5EF4-FFF2-40B4-BE49-F238E27FC236}">
                <a16:creationId xmlns:a16="http://schemas.microsoft.com/office/drawing/2014/main" id="{113FD658-CDD5-73DA-A1C2-FE8D03D723D0}"/>
              </a:ext>
            </a:extLst>
          </p:cNvPr>
          <p:cNvSpPr>
            <a:spLocks noGrp="1"/>
          </p:cNvSpPr>
          <p:nvPr>
            <p:ph type="body" idx="1"/>
          </p:nvPr>
        </p:nvSpPr>
        <p:spPr/>
        <p:txBody>
          <a:bodyPr/>
          <a:lstStyle/>
          <a:p>
            <a:r>
              <a:rPr lang="en-US" dirty="0"/>
              <a:t>Imputation and cleaning of data took significant effort.</a:t>
            </a:r>
          </a:p>
          <a:p>
            <a:r>
              <a:rPr lang="en-US" dirty="0" err="1"/>
              <a:t>XGBoost</a:t>
            </a:r>
            <a:r>
              <a:rPr lang="en-US" dirty="0"/>
              <a:t> performed the best, with random forest second.</a:t>
            </a:r>
          </a:p>
          <a:p>
            <a:pPr lvl="1"/>
            <a:r>
              <a:rPr lang="en-US" dirty="0"/>
              <a:t>But also required more preprocessing of features and tuning.</a:t>
            </a:r>
          </a:p>
          <a:p>
            <a:r>
              <a:rPr lang="en-US" dirty="0"/>
              <a:t>Most important features were odometer mileage, model, year, state, and make in that order.</a:t>
            </a:r>
          </a:p>
          <a:p>
            <a:r>
              <a:rPr lang="en-US" dirty="0"/>
              <a:t>The final trained model proposed reasonable results in most cases.</a:t>
            </a:r>
          </a:p>
          <a:p>
            <a:pPr lvl="1"/>
            <a:r>
              <a:rPr lang="en-US" dirty="0"/>
              <a:t>But there are edge cases where it outputs unreasonable values.</a:t>
            </a:r>
          </a:p>
        </p:txBody>
      </p:sp>
    </p:spTree>
    <p:extLst>
      <p:ext uri="{BB962C8B-B14F-4D97-AF65-F5344CB8AC3E}">
        <p14:creationId xmlns:p14="http://schemas.microsoft.com/office/powerpoint/2010/main" val="25737541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A476F-72B7-4C4E-0D29-8A9CD99767B6}"/>
              </a:ext>
            </a:extLst>
          </p:cNvPr>
          <p:cNvSpPr>
            <a:spLocks noGrp="1"/>
          </p:cNvSpPr>
          <p:nvPr>
            <p:ph type="title"/>
          </p:nvPr>
        </p:nvSpPr>
        <p:spPr/>
        <p:txBody>
          <a:bodyPr>
            <a:normAutofit fontScale="90000"/>
          </a:bodyPr>
          <a:lstStyle/>
          <a:p>
            <a:r>
              <a:rPr lang="en-US"/>
              <a:t>Future Work</a:t>
            </a:r>
            <a:br>
              <a:rPr lang="en-US"/>
            </a:br>
            <a:endParaRPr lang="en-US"/>
          </a:p>
        </p:txBody>
      </p:sp>
      <p:sp>
        <p:nvSpPr>
          <p:cNvPr id="3" name="Text Placeholder 2">
            <a:extLst>
              <a:ext uri="{FF2B5EF4-FFF2-40B4-BE49-F238E27FC236}">
                <a16:creationId xmlns:a16="http://schemas.microsoft.com/office/drawing/2014/main" id="{3BE40F55-89A9-A94B-B94B-0B84ECD30482}"/>
              </a:ext>
            </a:extLst>
          </p:cNvPr>
          <p:cNvSpPr>
            <a:spLocks noGrp="1"/>
          </p:cNvSpPr>
          <p:nvPr>
            <p:ph type="body" idx="1"/>
          </p:nvPr>
        </p:nvSpPr>
        <p:spPr/>
        <p:txBody>
          <a:bodyPr/>
          <a:lstStyle/>
          <a:p>
            <a:r>
              <a:rPr lang="en-US" dirty="0"/>
              <a:t>More thorough search of best hyperparameters for </a:t>
            </a:r>
            <a:r>
              <a:rPr lang="en-US" dirty="0" err="1"/>
              <a:t>XGBoost</a:t>
            </a:r>
            <a:r>
              <a:rPr lang="en-US" dirty="0"/>
              <a:t> model</a:t>
            </a:r>
          </a:p>
          <a:p>
            <a:r>
              <a:rPr lang="en-US" dirty="0"/>
              <a:t>Plot map of states color-coded for high/low mean price</a:t>
            </a:r>
          </a:p>
          <a:p>
            <a:r>
              <a:rPr lang="en-US" dirty="0"/>
              <a:t>Faceted histograms of price across different values of each feature column to better visualize the relationship between each variable and price.</a:t>
            </a:r>
          </a:p>
          <a:p>
            <a:r>
              <a:rPr lang="en-US" dirty="0"/>
              <a:t>Experiment with MLP/neural network based regression model.</a:t>
            </a:r>
          </a:p>
          <a:p>
            <a:r>
              <a:rPr lang="en-US" dirty="0"/>
              <a:t>Use the  CarGurus dataset with the same models and similar features to compare results.</a:t>
            </a:r>
          </a:p>
          <a:p>
            <a:r>
              <a:rPr lang="en-US" dirty="0"/>
              <a:t>Incorporate an NLP model of some kind to include information from the description text of each listing to improve the price prediction.</a:t>
            </a:r>
          </a:p>
        </p:txBody>
      </p:sp>
    </p:spTree>
    <p:extLst>
      <p:ext uri="{BB962C8B-B14F-4D97-AF65-F5344CB8AC3E}">
        <p14:creationId xmlns:p14="http://schemas.microsoft.com/office/powerpoint/2010/main" val="1175831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CFA32-0119-E516-D6F1-78CCC1931D12}"/>
              </a:ext>
            </a:extLst>
          </p:cNvPr>
          <p:cNvSpPr>
            <a:spLocks noGrp="1"/>
          </p:cNvSpPr>
          <p:nvPr>
            <p:ph type="title"/>
          </p:nvPr>
        </p:nvSpPr>
        <p:spPr/>
        <p:txBody>
          <a:bodyPr>
            <a:normAutofit fontScale="90000"/>
          </a:bodyPr>
          <a:lstStyle/>
          <a:p>
            <a:r>
              <a:rPr lang="en-US" dirty="0"/>
              <a:t>Project Overview</a:t>
            </a:r>
          </a:p>
        </p:txBody>
      </p:sp>
      <p:sp>
        <p:nvSpPr>
          <p:cNvPr id="3" name="Text Placeholder 2">
            <a:extLst>
              <a:ext uri="{FF2B5EF4-FFF2-40B4-BE49-F238E27FC236}">
                <a16:creationId xmlns:a16="http://schemas.microsoft.com/office/drawing/2014/main" id="{551864E5-FFDC-ADFD-43FF-2B170516EB7F}"/>
              </a:ext>
            </a:extLst>
          </p:cNvPr>
          <p:cNvSpPr>
            <a:spLocks noGrp="1"/>
          </p:cNvSpPr>
          <p:nvPr>
            <p:ph type="body" idx="1"/>
          </p:nvPr>
        </p:nvSpPr>
        <p:spPr/>
        <p:txBody>
          <a:bodyPr>
            <a:normAutofit/>
          </a:bodyPr>
          <a:lstStyle/>
          <a:p>
            <a:pPr marL="152396" indent="0">
              <a:buNone/>
            </a:pPr>
            <a:r>
              <a:rPr lang="en-US" dirty="0"/>
              <a:t>The goals of this project are:</a:t>
            </a:r>
          </a:p>
          <a:p>
            <a:pPr marL="152396" indent="0">
              <a:buNone/>
            </a:pPr>
            <a:endParaRPr lang="en-US" dirty="0"/>
          </a:p>
          <a:p>
            <a:pPr marL="152396" indent="0">
              <a:buNone/>
            </a:pPr>
            <a:r>
              <a:rPr lang="en-US" dirty="0"/>
              <a:t> 1) to explore the influence of different features on the listing price of used vehicles, </a:t>
            </a:r>
          </a:p>
          <a:p>
            <a:pPr marL="152396" indent="0">
              <a:buNone/>
            </a:pPr>
            <a:endParaRPr lang="en-US" dirty="0"/>
          </a:p>
          <a:p>
            <a:pPr marL="152396" indent="0">
              <a:buNone/>
            </a:pPr>
            <a:r>
              <a:rPr lang="en-US" dirty="0"/>
              <a:t>2) examine the efficacy of various machine learning models for predicting listing price from the available training data, </a:t>
            </a:r>
          </a:p>
          <a:p>
            <a:pPr marL="152396" indent="0">
              <a:buNone/>
            </a:pPr>
            <a:endParaRPr lang="en-US" dirty="0"/>
          </a:p>
          <a:p>
            <a:pPr marL="152396" indent="0">
              <a:buNone/>
            </a:pPr>
            <a:r>
              <a:rPr lang="en-US" dirty="0"/>
              <a:t>and 3) to enable users to predict a vehicle price via a web application based on the trained model. </a:t>
            </a:r>
          </a:p>
        </p:txBody>
      </p:sp>
    </p:spTree>
    <p:extLst>
      <p:ext uri="{BB962C8B-B14F-4D97-AF65-F5344CB8AC3E}">
        <p14:creationId xmlns:p14="http://schemas.microsoft.com/office/powerpoint/2010/main" val="15032492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2E74F-EEE1-5CFE-F021-24D72376F8C4}"/>
              </a:ext>
            </a:extLst>
          </p:cNvPr>
          <p:cNvSpPr>
            <a:spLocks noGrp="1"/>
          </p:cNvSpPr>
          <p:nvPr>
            <p:ph type="title"/>
          </p:nvPr>
        </p:nvSpPr>
        <p:spPr/>
        <p:txBody>
          <a:bodyPr>
            <a:normAutofit fontScale="90000"/>
          </a:bodyPr>
          <a:lstStyle/>
          <a:p>
            <a:r>
              <a:rPr lang="en-US"/>
              <a:t>References</a:t>
            </a:r>
          </a:p>
        </p:txBody>
      </p:sp>
      <p:sp>
        <p:nvSpPr>
          <p:cNvPr id="3" name="Text Placeholder 2">
            <a:extLst>
              <a:ext uri="{FF2B5EF4-FFF2-40B4-BE49-F238E27FC236}">
                <a16:creationId xmlns:a16="http://schemas.microsoft.com/office/drawing/2014/main" id="{0313A4CE-67D6-5B5C-2D74-1D93A0B93594}"/>
              </a:ext>
            </a:extLst>
          </p:cNvPr>
          <p:cNvSpPr>
            <a:spLocks noGrp="1"/>
          </p:cNvSpPr>
          <p:nvPr>
            <p:ph type="body" idx="1"/>
          </p:nvPr>
        </p:nvSpPr>
        <p:spPr/>
        <p:txBody>
          <a:bodyPr>
            <a:normAutofit fontScale="92500" lnSpcReduction="20000"/>
          </a:bodyPr>
          <a:lstStyle/>
          <a:p>
            <a:pPr marL="152396" indent="-457200">
              <a:spcBef>
                <a:spcPts val="1200"/>
              </a:spcBef>
              <a:buNone/>
            </a:pPr>
            <a:r>
              <a:rPr lang="en-US" sz="2400" dirty="0"/>
              <a:t>Coefficient of determination. (Mar 2023). </a:t>
            </a:r>
            <a:r>
              <a:rPr lang="en-US" sz="2400" i="1" dirty="0"/>
              <a:t>In Wikipedia</a:t>
            </a:r>
            <a:r>
              <a:rPr lang="en-US" sz="2400" dirty="0"/>
              <a:t>. </a:t>
            </a:r>
            <a:r>
              <a:rPr lang="en-US" sz="2400" dirty="0">
                <a:solidFill>
                  <a:srgbClr val="0000FF"/>
                </a:solidFill>
                <a:effectLst/>
                <a:hlinkClick r:id="rId2"/>
              </a:rPr>
              <a:t>https://en.wikipedia.org/wiki/Coefficient_of_determination</a:t>
            </a:r>
            <a:endParaRPr lang="en-US" sz="2400" dirty="0"/>
          </a:p>
          <a:p>
            <a:pPr marL="152396" indent="-457200">
              <a:spcBef>
                <a:spcPts val="1200"/>
              </a:spcBef>
              <a:buNone/>
            </a:pPr>
            <a:r>
              <a:rPr lang="en-US" sz="2400" dirty="0"/>
              <a:t>Chen, T., He, T., </a:t>
            </a:r>
            <a:r>
              <a:rPr lang="en-US" sz="2400" dirty="0" err="1"/>
              <a:t>Benesty</a:t>
            </a:r>
            <a:r>
              <a:rPr lang="en-US" sz="2400" dirty="0"/>
              <a:t>, M., </a:t>
            </a:r>
            <a:r>
              <a:rPr lang="en-US" sz="2400" dirty="0" err="1"/>
              <a:t>Khotilovich</a:t>
            </a:r>
            <a:r>
              <a:rPr lang="en-US" sz="2400" dirty="0"/>
              <a:t>, V., Tang, Y., Cho, H., ... &amp; Zhou, T. (2015). </a:t>
            </a:r>
            <a:r>
              <a:rPr lang="en-US" sz="2400" dirty="0" err="1"/>
              <a:t>Xgboost</a:t>
            </a:r>
            <a:r>
              <a:rPr lang="en-US" sz="2400" dirty="0"/>
              <a:t>: extreme gradient boosting. </a:t>
            </a:r>
            <a:r>
              <a:rPr lang="en-US" sz="2400" i="1" dirty="0"/>
              <a:t>R package version 0.4-2</a:t>
            </a:r>
            <a:r>
              <a:rPr lang="en-US" sz="2400" dirty="0"/>
              <a:t>, </a:t>
            </a:r>
            <a:r>
              <a:rPr lang="en-US" sz="2400" i="1" dirty="0"/>
              <a:t>1</a:t>
            </a:r>
            <a:r>
              <a:rPr lang="en-US" sz="2400" dirty="0"/>
              <a:t>(4), 1-4.</a:t>
            </a:r>
          </a:p>
          <a:p>
            <a:pPr marL="152396" indent="-457200">
              <a:spcBef>
                <a:spcPts val="1200"/>
              </a:spcBef>
              <a:buNone/>
            </a:pPr>
            <a:r>
              <a:rPr lang="en-US" sz="2400" dirty="0"/>
              <a:t>Ho, T. K. (1995, August). Random decision forests. In </a:t>
            </a:r>
            <a:r>
              <a:rPr lang="en-US" sz="2400" i="1" dirty="0"/>
              <a:t>Proceedings of 3rd international conference on document analysis and recognition</a:t>
            </a:r>
            <a:r>
              <a:rPr lang="en-US" sz="2400" dirty="0"/>
              <a:t> (Vol. 1, pp. 278-282). IEEE.</a:t>
            </a:r>
          </a:p>
          <a:p>
            <a:pPr marL="152396" indent="-457200">
              <a:spcBef>
                <a:spcPts val="1200"/>
              </a:spcBef>
              <a:buNone/>
            </a:pPr>
            <a:r>
              <a:rPr lang="en-US" sz="2400" dirty="0" err="1"/>
              <a:t>Hoerl</a:t>
            </a:r>
            <a:r>
              <a:rPr lang="en-US" sz="2400" dirty="0"/>
              <a:t>, A. E., &amp; Kennard, R. W. (1970). Ridge regression: Biased estimation for nonorthogonal problems. </a:t>
            </a:r>
            <a:r>
              <a:rPr lang="en-US" sz="2400" i="1" dirty="0" err="1"/>
              <a:t>Technometrics</a:t>
            </a:r>
            <a:r>
              <a:rPr lang="en-US" sz="2400" dirty="0"/>
              <a:t>, 12(1), 55-67.</a:t>
            </a:r>
          </a:p>
          <a:p>
            <a:pPr marL="152396" indent="-457200">
              <a:spcBef>
                <a:spcPts val="1200"/>
              </a:spcBef>
              <a:buNone/>
            </a:pPr>
            <a:r>
              <a:rPr lang="en-US" sz="2400" dirty="0"/>
              <a:t>Reese, A., (2021). Used Cars Dataset: Vehicles listings from </a:t>
            </a:r>
            <a:r>
              <a:rPr lang="en-US" sz="2400" dirty="0" err="1"/>
              <a:t>Craigslist.org</a:t>
            </a:r>
            <a:r>
              <a:rPr lang="en-US" sz="2400" dirty="0"/>
              <a:t>, v10. Retrieved Jan 28, 2023 from </a:t>
            </a:r>
            <a:r>
              <a:rPr lang="en-US" sz="2400" dirty="0">
                <a:hlinkClick r:id="rId3"/>
              </a:rPr>
              <a:t>https://www.kaggle.com/datasets/austinreese/craigslist-carstrucks-data</a:t>
            </a:r>
            <a:endParaRPr lang="en-US" sz="2400" dirty="0"/>
          </a:p>
          <a:p>
            <a:pPr marL="152396" indent="-457200">
              <a:spcBef>
                <a:spcPts val="1200"/>
              </a:spcBef>
              <a:buNone/>
            </a:pPr>
            <a:r>
              <a:rPr lang="en-US" sz="2400" dirty="0"/>
              <a:t>Scikit-learn: Machine Learning in Python, </a:t>
            </a:r>
            <a:r>
              <a:rPr lang="en-US" sz="2400" dirty="0" err="1"/>
              <a:t>Pedregosa</a:t>
            </a:r>
            <a:r>
              <a:rPr lang="en-US" sz="2400" dirty="0"/>
              <a:t> et al., JMLR 12, pp. 2825-2830, 2011.</a:t>
            </a:r>
          </a:p>
          <a:p>
            <a:pPr marL="152396" indent="-457200">
              <a:spcBef>
                <a:spcPts val="1200"/>
              </a:spcBef>
              <a:buNone/>
            </a:pPr>
            <a:r>
              <a:rPr lang="en-US" sz="2400" dirty="0" err="1"/>
              <a:t>Tibshirani</a:t>
            </a:r>
            <a:r>
              <a:rPr lang="en-US" sz="2400" dirty="0"/>
              <a:t>, R. (1996). Regression shrinkage and selection via the lasso. Journal of the Royal Statistical Society: Series B (Methodological), 58(1), 267-288.</a:t>
            </a:r>
          </a:p>
        </p:txBody>
      </p:sp>
    </p:spTree>
    <p:extLst>
      <p:ext uri="{BB962C8B-B14F-4D97-AF65-F5344CB8AC3E}">
        <p14:creationId xmlns:p14="http://schemas.microsoft.com/office/powerpoint/2010/main" val="1290105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DEC3F-1228-2286-6B91-A2B87C2B6270}"/>
              </a:ext>
            </a:extLst>
          </p:cNvPr>
          <p:cNvSpPr>
            <a:spLocks noGrp="1"/>
          </p:cNvSpPr>
          <p:nvPr>
            <p:ph type="title"/>
          </p:nvPr>
        </p:nvSpPr>
        <p:spPr/>
        <p:txBody>
          <a:bodyPr>
            <a:normAutofit/>
          </a:bodyPr>
          <a:lstStyle/>
          <a:p>
            <a:pPr marL="152396" indent="0">
              <a:buNone/>
            </a:pPr>
            <a:r>
              <a:rPr lang="en-US" sz="3600" b="0" i="0" dirty="0">
                <a:solidFill>
                  <a:srgbClr val="262626"/>
                </a:solidFill>
                <a:effectLst/>
                <a:latin typeface="Calibri" panose="020F0502020204030204" pitchFamily="34" charset="0"/>
                <a:cs typeface="Calibri" panose="020F0502020204030204" pitchFamily="34" charset="0"/>
              </a:rPr>
              <a:t>How do different variables influence used vehicle pricing?</a:t>
            </a:r>
          </a:p>
        </p:txBody>
      </p:sp>
      <p:sp>
        <p:nvSpPr>
          <p:cNvPr id="3" name="Text Placeholder 2">
            <a:extLst>
              <a:ext uri="{FF2B5EF4-FFF2-40B4-BE49-F238E27FC236}">
                <a16:creationId xmlns:a16="http://schemas.microsoft.com/office/drawing/2014/main" id="{6E057948-2F4E-0E44-5B1E-51136C244822}"/>
              </a:ext>
            </a:extLst>
          </p:cNvPr>
          <p:cNvSpPr>
            <a:spLocks noGrp="1"/>
          </p:cNvSpPr>
          <p:nvPr>
            <p:ph type="body" idx="1"/>
          </p:nvPr>
        </p:nvSpPr>
        <p:spPr>
          <a:xfrm>
            <a:off x="415600" y="1536633"/>
            <a:ext cx="11360800" cy="4360584"/>
          </a:xfrm>
        </p:spPr>
        <p:txBody>
          <a:bodyPr>
            <a:normAutofit fontScale="92500" lnSpcReduction="10000"/>
          </a:bodyPr>
          <a:lstStyle/>
          <a:p>
            <a:pPr marL="152396" indent="0">
              <a:buNone/>
            </a:pPr>
            <a:r>
              <a:rPr lang="en-US" b="1" dirty="0">
                <a:solidFill>
                  <a:srgbClr val="262626"/>
                </a:solidFill>
                <a:latin typeface="Calibri" panose="020F0502020204030204" pitchFamily="34" charset="0"/>
                <a:cs typeface="Calibri" panose="020F0502020204030204" pitchFamily="34" charset="0"/>
              </a:rPr>
              <a:t>Practical utility to multiple types of users</a:t>
            </a:r>
          </a:p>
          <a:p>
            <a:r>
              <a:rPr lang="en-US" dirty="0">
                <a:latin typeface="Calibri" panose="020F0502020204030204" pitchFamily="34" charset="0"/>
                <a:cs typeface="Calibri" panose="020F0502020204030204" pitchFamily="34" charset="0"/>
              </a:rPr>
              <a:t>User car dealers</a:t>
            </a:r>
          </a:p>
          <a:p>
            <a:r>
              <a:rPr lang="en-US" dirty="0">
                <a:latin typeface="Calibri" panose="020F0502020204030204" pitchFamily="34" charset="0"/>
                <a:cs typeface="Calibri" panose="020F0502020204030204" pitchFamily="34" charset="0"/>
              </a:rPr>
              <a:t>Private sellers</a:t>
            </a:r>
          </a:p>
          <a:p>
            <a:r>
              <a:rPr lang="en-US" dirty="0">
                <a:latin typeface="Calibri" panose="020F0502020204030204" pitchFamily="34" charset="0"/>
                <a:cs typeface="Calibri" panose="020F0502020204030204" pitchFamily="34" charset="0"/>
              </a:rPr>
              <a:t>Customers/dealers negotiating prices of trade-in vehicles</a:t>
            </a:r>
          </a:p>
          <a:p>
            <a:r>
              <a:rPr lang="en-US" dirty="0">
                <a:latin typeface="Calibri" panose="020F0502020204030204" pitchFamily="34" charset="0"/>
                <a:cs typeface="Calibri" panose="020F0502020204030204" pitchFamily="34" charset="0"/>
              </a:rPr>
              <a:t>Automotive websites and data providers</a:t>
            </a:r>
          </a:p>
          <a:p>
            <a:r>
              <a:rPr lang="en-US" dirty="0">
                <a:latin typeface="Calibri" panose="020F0502020204030204" pitchFamily="34" charset="0"/>
                <a:cs typeface="Calibri" panose="020F0502020204030204" pitchFamily="34" charset="0"/>
              </a:rPr>
              <a:t>Economists or scientists investigating market dynamics</a:t>
            </a:r>
          </a:p>
          <a:p>
            <a:pPr marL="152396" indent="0">
              <a:buNone/>
            </a:pPr>
            <a:endParaRPr lang="en-US" dirty="0">
              <a:solidFill>
                <a:srgbClr val="262626"/>
              </a:solidFill>
              <a:latin typeface="Calibri" panose="020F0502020204030204" pitchFamily="34" charset="0"/>
              <a:cs typeface="Calibri" panose="020F0502020204030204" pitchFamily="34" charset="0"/>
            </a:endParaRPr>
          </a:p>
          <a:p>
            <a:pPr marL="152396" indent="0">
              <a:buNone/>
            </a:pPr>
            <a:r>
              <a:rPr lang="en-US" b="1" dirty="0">
                <a:solidFill>
                  <a:srgbClr val="262626"/>
                </a:solidFill>
                <a:latin typeface="Calibri" panose="020F0502020204030204" pitchFamily="34" charset="0"/>
                <a:cs typeface="Calibri" panose="020F0502020204030204" pitchFamily="34" charset="0"/>
              </a:rPr>
              <a:t>Team’s Personal Reasons</a:t>
            </a:r>
          </a:p>
          <a:p>
            <a:r>
              <a:rPr lang="en-US" dirty="0">
                <a:solidFill>
                  <a:srgbClr val="262626"/>
                </a:solidFill>
                <a:latin typeface="Calibri" panose="020F0502020204030204" pitchFamily="34" charset="0"/>
                <a:cs typeface="Calibri" panose="020F0502020204030204" pitchFamily="34" charset="0"/>
              </a:rPr>
              <a:t>Explore a regression problem (more prior experience with classification)</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Gain experience with visualization, data preparation, Scikit-Learn, Pandas, and </a:t>
            </a:r>
            <a:r>
              <a:rPr lang="en-US" dirty="0" err="1">
                <a:latin typeface="Calibri" panose="020F0502020204030204" pitchFamily="34" charset="0"/>
                <a:cs typeface="Calibri" panose="020F0502020204030204" pitchFamily="34" charset="0"/>
              </a:rPr>
              <a:t>XGBoost</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Always have been interested in cars</a:t>
            </a:r>
          </a:p>
          <a:p>
            <a:r>
              <a:rPr lang="en-US" dirty="0">
                <a:latin typeface="Calibri" panose="020F0502020204030204" pitchFamily="34" charset="0"/>
                <a:cs typeface="Calibri" panose="020F0502020204030204" pitchFamily="34" charset="0"/>
              </a:rPr>
              <a:t>COVID-19 supply chain problems effect on vehicle prices</a:t>
            </a:r>
          </a:p>
          <a:p>
            <a:pPr marL="152396" indent="0">
              <a:buNone/>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19445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C2DB1-AC92-5E21-1B33-2489A7B1FF5D}"/>
              </a:ext>
            </a:extLst>
          </p:cNvPr>
          <p:cNvSpPr>
            <a:spLocks noGrp="1"/>
          </p:cNvSpPr>
          <p:nvPr>
            <p:ph type="title"/>
          </p:nvPr>
        </p:nvSpPr>
        <p:spPr/>
        <p:txBody>
          <a:bodyPr>
            <a:normAutofit fontScale="90000"/>
          </a:bodyPr>
          <a:lstStyle/>
          <a:p>
            <a:r>
              <a:rPr lang="en-US"/>
              <a:t>Dataset</a:t>
            </a:r>
          </a:p>
        </p:txBody>
      </p:sp>
      <p:sp>
        <p:nvSpPr>
          <p:cNvPr id="3" name="Text Placeholder 2">
            <a:extLst>
              <a:ext uri="{FF2B5EF4-FFF2-40B4-BE49-F238E27FC236}">
                <a16:creationId xmlns:a16="http://schemas.microsoft.com/office/drawing/2014/main" id="{72D2AF17-7DED-06AD-401E-F3D8604A170B}"/>
              </a:ext>
            </a:extLst>
          </p:cNvPr>
          <p:cNvSpPr>
            <a:spLocks noGrp="1"/>
          </p:cNvSpPr>
          <p:nvPr>
            <p:ph type="body" idx="1"/>
          </p:nvPr>
        </p:nvSpPr>
        <p:spPr/>
        <p:txBody>
          <a:bodyPr>
            <a:normAutofit/>
          </a:bodyPr>
          <a:lstStyle/>
          <a:p>
            <a:r>
              <a:rPr lang="en-US" dirty="0"/>
              <a:t>Five different datasets of used car price data were located.</a:t>
            </a:r>
          </a:p>
          <a:p>
            <a:pPr lvl="1"/>
            <a:r>
              <a:rPr lang="en-US" dirty="0"/>
              <a:t>These included datasets sourced from Carvana, CarGurus, Craigslist, TrueCar, and the US Department of Transportation.</a:t>
            </a:r>
          </a:p>
          <a:p>
            <a:r>
              <a:rPr lang="en-US" dirty="0"/>
              <a:t>After investigation into these datasets in phase one for data quality, dataset size, and features included, the Craigslist based dataset was selected</a:t>
            </a:r>
          </a:p>
          <a:p>
            <a:pPr lvl="1"/>
            <a:r>
              <a:rPr lang="en-US" dirty="0"/>
              <a:t>It includes a column for the state location, the same basic make, model, price, mileage and year information common to all the datasets</a:t>
            </a:r>
          </a:p>
          <a:p>
            <a:pPr lvl="1"/>
            <a:r>
              <a:rPr lang="en-US" dirty="0"/>
              <a:t>Plus a number of additional feature columns which may affect price. </a:t>
            </a:r>
          </a:p>
          <a:p>
            <a:r>
              <a:rPr lang="en-US" dirty="0"/>
              <a:t>The original dataset contains 426,880 rows.</a:t>
            </a:r>
          </a:p>
          <a:p>
            <a:endParaRPr lang="en-US" dirty="0"/>
          </a:p>
        </p:txBody>
      </p:sp>
    </p:spTree>
    <p:extLst>
      <p:ext uri="{BB962C8B-B14F-4D97-AF65-F5344CB8AC3E}">
        <p14:creationId xmlns:p14="http://schemas.microsoft.com/office/powerpoint/2010/main" val="1645399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7A41021-5EEC-80AC-B2AD-1D756A82F046}"/>
              </a:ext>
            </a:extLst>
          </p:cNvPr>
          <p:cNvPicPr>
            <a:picLocks noChangeAspect="1"/>
          </p:cNvPicPr>
          <p:nvPr/>
        </p:nvPicPr>
        <p:blipFill>
          <a:blip r:embed="rId2"/>
          <a:stretch>
            <a:fillRect/>
          </a:stretch>
        </p:blipFill>
        <p:spPr>
          <a:xfrm>
            <a:off x="4004000" y="331438"/>
            <a:ext cx="7772400" cy="5037048"/>
          </a:xfrm>
          <a:prstGeom prst="rect">
            <a:avLst/>
          </a:prstGeom>
        </p:spPr>
      </p:pic>
      <p:sp>
        <p:nvSpPr>
          <p:cNvPr id="2" name="Title 1">
            <a:extLst>
              <a:ext uri="{FF2B5EF4-FFF2-40B4-BE49-F238E27FC236}">
                <a16:creationId xmlns:a16="http://schemas.microsoft.com/office/drawing/2014/main" id="{0FD90AC0-AE71-5AB6-6349-50CA0B99A168}"/>
              </a:ext>
            </a:extLst>
          </p:cNvPr>
          <p:cNvSpPr>
            <a:spLocks noGrp="1"/>
          </p:cNvSpPr>
          <p:nvPr>
            <p:ph type="title"/>
          </p:nvPr>
        </p:nvSpPr>
        <p:spPr/>
        <p:txBody>
          <a:bodyPr>
            <a:normAutofit fontScale="90000"/>
          </a:bodyPr>
          <a:lstStyle/>
          <a:p>
            <a:r>
              <a:rPr lang="en-US"/>
              <a:t>Data Dictionary</a:t>
            </a:r>
          </a:p>
        </p:txBody>
      </p:sp>
      <p:sp>
        <p:nvSpPr>
          <p:cNvPr id="3" name="Text Placeholder 2">
            <a:extLst>
              <a:ext uri="{FF2B5EF4-FFF2-40B4-BE49-F238E27FC236}">
                <a16:creationId xmlns:a16="http://schemas.microsoft.com/office/drawing/2014/main" id="{49575AF3-F0A6-6904-6EC4-0CF380764208}"/>
              </a:ext>
            </a:extLst>
          </p:cNvPr>
          <p:cNvSpPr>
            <a:spLocks noGrp="1"/>
          </p:cNvSpPr>
          <p:nvPr>
            <p:ph type="body" idx="1"/>
          </p:nvPr>
        </p:nvSpPr>
        <p:spPr>
          <a:xfrm>
            <a:off x="415600" y="1536633"/>
            <a:ext cx="3427195" cy="4555200"/>
          </a:xfrm>
        </p:spPr>
        <p:txBody>
          <a:bodyPr/>
          <a:lstStyle/>
          <a:p>
            <a:pPr marL="152396" indent="0">
              <a:buNone/>
            </a:pPr>
            <a:r>
              <a:rPr lang="en-US" dirty="0"/>
              <a:t>Columns used from the Craigslist dataset.</a:t>
            </a:r>
          </a:p>
        </p:txBody>
      </p:sp>
    </p:spTree>
    <p:extLst>
      <p:ext uri="{BB962C8B-B14F-4D97-AF65-F5344CB8AC3E}">
        <p14:creationId xmlns:p14="http://schemas.microsoft.com/office/powerpoint/2010/main" val="3919299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59CFC-0A79-CC43-A491-7435CAED5560}"/>
              </a:ext>
            </a:extLst>
          </p:cNvPr>
          <p:cNvSpPr>
            <a:spLocks noGrp="1"/>
          </p:cNvSpPr>
          <p:nvPr>
            <p:ph type="title"/>
          </p:nvPr>
        </p:nvSpPr>
        <p:spPr/>
        <p:txBody>
          <a:bodyPr>
            <a:normAutofit fontScale="90000"/>
          </a:bodyPr>
          <a:lstStyle/>
          <a:p>
            <a:r>
              <a:rPr lang="en-US"/>
              <a:t>Unused Columns</a:t>
            </a:r>
          </a:p>
        </p:txBody>
      </p:sp>
      <p:sp>
        <p:nvSpPr>
          <p:cNvPr id="3" name="Text Placeholder 2">
            <a:extLst>
              <a:ext uri="{FF2B5EF4-FFF2-40B4-BE49-F238E27FC236}">
                <a16:creationId xmlns:a16="http://schemas.microsoft.com/office/drawing/2014/main" id="{C22F76A0-7A33-86B2-F5AF-09AA5D3D45AF}"/>
              </a:ext>
            </a:extLst>
          </p:cNvPr>
          <p:cNvSpPr>
            <a:spLocks noGrp="1"/>
          </p:cNvSpPr>
          <p:nvPr>
            <p:ph type="body" idx="1"/>
          </p:nvPr>
        </p:nvSpPr>
        <p:spPr/>
        <p:txBody>
          <a:bodyPr>
            <a:normAutofit/>
          </a:bodyPr>
          <a:lstStyle/>
          <a:p>
            <a:pPr marL="152396" indent="0">
              <a:buNone/>
            </a:pPr>
            <a:r>
              <a:rPr lang="en-US" dirty="0"/>
              <a:t>These columns were dropped after EDA before cleaning the data set.</a:t>
            </a:r>
          </a:p>
          <a:p>
            <a:pPr marL="152396" indent="0">
              <a:buNone/>
            </a:pPr>
            <a:endParaRPr lang="en-US" dirty="0"/>
          </a:p>
          <a:p>
            <a:pPr marL="152396" indent="0">
              <a:buNone/>
            </a:pPr>
            <a:r>
              <a:rPr lang="en-US" dirty="0"/>
              <a:t>     </a:t>
            </a:r>
          </a:p>
          <a:p>
            <a:pPr marL="152396" indent="0">
              <a:buNone/>
            </a:pPr>
            <a:endParaRPr lang="en-US" dirty="0"/>
          </a:p>
          <a:p>
            <a:r>
              <a:rPr lang="en-US" dirty="0"/>
              <a:t>id, </a:t>
            </a:r>
            <a:r>
              <a:rPr lang="en-US" dirty="0" err="1"/>
              <a:t>url</a:t>
            </a:r>
            <a:r>
              <a:rPr lang="en-US" dirty="0"/>
              <a:t>, VIN, </a:t>
            </a:r>
            <a:r>
              <a:rPr lang="en-US" dirty="0" err="1"/>
              <a:t>image_url</a:t>
            </a:r>
            <a:r>
              <a:rPr lang="en-US" dirty="0"/>
              <a:t> - unique to each listing</a:t>
            </a:r>
          </a:p>
          <a:p>
            <a:r>
              <a:rPr lang="en-US" dirty="0" err="1"/>
              <a:t>posting_date</a:t>
            </a:r>
            <a:r>
              <a:rPr lang="en-US" dirty="0"/>
              <a:t> – only have data from limited period of time so not useful to determine seasonality</a:t>
            </a:r>
          </a:p>
          <a:p>
            <a:r>
              <a:rPr lang="en-US" dirty="0"/>
              <a:t>region, </a:t>
            </a:r>
            <a:r>
              <a:rPr lang="en-US" dirty="0" err="1"/>
              <a:t>region_url</a:t>
            </a:r>
            <a:r>
              <a:rPr lang="en-US" dirty="0"/>
              <a:t>, county, </a:t>
            </a:r>
            <a:r>
              <a:rPr lang="en-US" dirty="0" err="1"/>
              <a:t>lat</a:t>
            </a:r>
            <a:r>
              <a:rPr lang="en-US" dirty="0"/>
              <a:t>, and long - using state as a single column for the effect of the vehicle location on price.</a:t>
            </a:r>
          </a:p>
          <a:p>
            <a:r>
              <a:rPr lang="en-US" dirty="0"/>
              <a:t>description – this would potentially useful if using an NLP model but not in the scope of this project.</a:t>
            </a:r>
          </a:p>
        </p:txBody>
      </p:sp>
      <p:pic>
        <p:nvPicPr>
          <p:cNvPr id="5" name="Picture 4">
            <a:extLst>
              <a:ext uri="{FF2B5EF4-FFF2-40B4-BE49-F238E27FC236}">
                <a16:creationId xmlns:a16="http://schemas.microsoft.com/office/drawing/2014/main" id="{EF667F88-2328-F7A3-C37A-CBF991AC797E}"/>
              </a:ext>
            </a:extLst>
          </p:cNvPr>
          <p:cNvPicPr>
            <a:picLocks noChangeAspect="1"/>
          </p:cNvPicPr>
          <p:nvPr/>
        </p:nvPicPr>
        <p:blipFill>
          <a:blip r:embed="rId2"/>
          <a:stretch>
            <a:fillRect/>
          </a:stretch>
        </p:blipFill>
        <p:spPr>
          <a:xfrm>
            <a:off x="589344" y="2276784"/>
            <a:ext cx="7772400" cy="406184"/>
          </a:xfrm>
          <a:prstGeom prst="rect">
            <a:avLst/>
          </a:prstGeom>
        </p:spPr>
      </p:pic>
    </p:spTree>
    <p:extLst>
      <p:ext uri="{BB962C8B-B14F-4D97-AF65-F5344CB8AC3E}">
        <p14:creationId xmlns:p14="http://schemas.microsoft.com/office/powerpoint/2010/main" val="1344139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43C6E-0E20-7EA9-69B7-0CF79F557CC2}"/>
              </a:ext>
            </a:extLst>
          </p:cNvPr>
          <p:cNvSpPr>
            <a:spLocks noGrp="1"/>
          </p:cNvSpPr>
          <p:nvPr>
            <p:ph type="title"/>
          </p:nvPr>
        </p:nvSpPr>
        <p:spPr/>
        <p:txBody>
          <a:bodyPr>
            <a:normAutofit fontScale="90000"/>
          </a:bodyPr>
          <a:lstStyle/>
          <a:p>
            <a:r>
              <a:rPr lang="en-US"/>
              <a:t>Data Samples</a:t>
            </a:r>
          </a:p>
        </p:txBody>
      </p:sp>
      <p:pic>
        <p:nvPicPr>
          <p:cNvPr id="4" name="Picture 3">
            <a:extLst>
              <a:ext uri="{FF2B5EF4-FFF2-40B4-BE49-F238E27FC236}">
                <a16:creationId xmlns:a16="http://schemas.microsoft.com/office/drawing/2014/main" id="{B9A5CEB0-A463-9ADC-BEED-3D3DFDCC5D7C}"/>
              </a:ext>
            </a:extLst>
          </p:cNvPr>
          <p:cNvPicPr>
            <a:picLocks noChangeAspect="1"/>
          </p:cNvPicPr>
          <p:nvPr/>
        </p:nvPicPr>
        <p:blipFill>
          <a:blip r:embed="rId2"/>
          <a:stretch>
            <a:fillRect/>
          </a:stretch>
        </p:blipFill>
        <p:spPr>
          <a:xfrm>
            <a:off x="739166" y="1875300"/>
            <a:ext cx="10713667" cy="2877322"/>
          </a:xfrm>
          <a:prstGeom prst="rect">
            <a:avLst/>
          </a:prstGeom>
        </p:spPr>
      </p:pic>
    </p:spTree>
    <p:extLst>
      <p:ext uri="{BB962C8B-B14F-4D97-AF65-F5344CB8AC3E}">
        <p14:creationId xmlns:p14="http://schemas.microsoft.com/office/powerpoint/2010/main" val="452379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CD783-18E7-D28A-FF2A-FB06546705DE}"/>
              </a:ext>
            </a:extLst>
          </p:cNvPr>
          <p:cNvSpPr>
            <a:spLocks noGrp="1"/>
          </p:cNvSpPr>
          <p:nvPr>
            <p:ph type="title"/>
          </p:nvPr>
        </p:nvSpPr>
        <p:spPr/>
        <p:txBody>
          <a:bodyPr>
            <a:normAutofit fontScale="90000"/>
          </a:bodyPr>
          <a:lstStyle/>
          <a:p>
            <a:r>
              <a:rPr lang="en-US"/>
              <a:t>Exploratory Data Analysis</a:t>
            </a:r>
          </a:p>
        </p:txBody>
      </p:sp>
      <p:sp>
        <p:nvSpPr>
          <p:cNvPr id="3" name="Text Placeholder 2">
            <a:extLst>
              <a:ext uri="{FF2B5EF4-FFF2-40B4-BE49-F238E27FC236}">
                <a16:creationId xmlns:a16="http://schemas.microsoft.com/office/drawing/2014/main" id="{ED72843F-0B2D-3CD5-BCE2-EAE104FED82F}"/>
              </a:ext>
            </a:extLst>
          </p:cNvPr>
          <p:cNvSpPr>
            <a:spLocks noGrp="1"/>
          </p:cNvSpPr>
          <p:nvPr>
            <p:ph type="body" idx="1"/>
          </p:nvPr>
        </p:nvSpPr>
        <p:spPr/>
        <p:txBody>
          <a:bodyPr/>
          <a:lstStyle/>
          <a:p>
            <a:r>
              <a:rPr lang="en-US" dirty="0"/>
              <a:t>Useful columns in the dataset include:</a:t>
            </a:r>
          </a:p>
          <a:p>
            <a:pPr lvl="1"/>
            <a:r>
              <a:rPr lang="en-US" dirty="0"/>
              <a:t>Two numeric columns, not counting listing price</a:t>
            </a:r>
          </a:p>
          <a:p>
            <a:pPr lvl="1"/>
            <a:r>
              <a:rPr lang="en-US" dirty="0"/>
              <a:t>And a larger number of categorical columns</a:t>
            </a:r>
          </a:p>
          <a:p>
            <a:r>
              <a:rPr lang="en-US" dirty="0"/>
              <a:t>Examined the distribution of categorical features, histogram of numeric features, and correlation across all features.</a:t>
            </a:r>
          </a:p>
          <a:p>
            <a:r>
              <a:rPr lang="en-US" dirty="0"/>
              <a:t>Examined pair plots across numeric feature pairs.</a:t>
            </a:r>
          </a:p>
          <a:p>
            <a:r>
              <a:rPr lang="en-US" dirty="0"/>
              <a:t>Examined missing/null ratio of all columns, and removed outliers of the numeric features.</a:t>
            </a:r>
          </a:p>
          <a:p>
            <a:endParaRPr lang="en-US" dirty="0"/>
          </a:p>
        </p:txBody>
      </p:sp>
    </p:spTree>
    <p:extLst>
      <p:ext uri="{BB962C8B-B14F-4D97-AF65-F5344CB8AC3E}">
        <p14:creationId xmlns:p14="http://schemas.microsoft.com/office/powerpoint/2010/main" val="28019751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6043</TotalTime>
  <Words>2032</Words>
  <Application>Microsoft Macintosh PowerPoint</Application>
  <PresentationFormat>Widescreen</PresentationFormat>
  <Paragraphs>194</Paragraphs>
  <Slides>30</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American Typewriter Condensed L</vt:lpstr>
      <vt:lpstr>Arial</vt:lpstr>
      <vt:lpstr>Calibri</vt:lpstr>
      <vt:lpstr>Calibri Light</vt:lpstr>
      <vt:lpstr>Merriweather</vt:lpstr>
      <vt:lpstr>Source Code Pro</vt:lpstr>
      <vt:lpstr>Office Theme</vt:lpstr>
      <vt:lpstr>Used Car Pricing</vt:lpstr>
      <vt:lpstr>Group 8 - Team</vt:lpstr>
      <vt:lpstr>Project Overview</vt:lpstr>
      <vt:lpstr>How do different variables influence used vehicle pricing?</vt:lpstr>
      <vt:lpstr>Dataset</vt:lpstr>
      <vt:lpstr>Data Dictionary</vt:lpstr>
      <vt:lpstr>Unused Columns</vt:lpstr>
      <vt:lpstr>Data Samples</vt:lpstr>
      <vt:lpstr>Exploratory Data Analysis</vt:lpstr>
      <vt:lpstr>Numeric Features – Histogram (raw data)</vt:lpstr>
      <vt:lpstr>Numeric Features - Box Plots (raw data)</vt:lpstr>
      <vt:lpstr>Categorical Features</vt:lpstr>
      <vt:lpstr>Categorical Features</vt:lpstr>
      <vt:lpstr>Categorical Features</vt:lpstr>
      <vt:lpstr>Categorical Features</vt:lpstr>
      <vt:lpstr>Categorical Features</vt:lpstr>
      <vt:lpstr>PowerPoint Presentation</vt:lpstr>
      <vt:lpstr>Pair Plots</vt:lpstr>
      <vt:lpstr>Correlation Matrix</vt:lpstr>
      <vt:lpstr>Regression Models</vt:lpstr>
      <vt:lpstr>Challenges</vt:lpstr>
      <vt:lpstr>Feature Importance</vt:lpstr>
      <vt:lpstr>Regression Results - Baseline</vt:lpstr>
      <vt:lpstr>Regression Results – Tuned XGBoost</vt:lpstr>
      <vt:lpstr>Regression Results – Tuned</vt:lpstr>
      <vt:lpstr>Inference</vt:lpstr>
      <vt:lpstr>Streamlit App</vt:lpstr>
      <vt:lpstr>Summary</vt:lpstr>
      <vt:lpstr>Future Work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Used Car Pricing</dc:title>
  <dc:creator>Richard Anton</dc:creator>
  <cp:lastModifiedBy>Richard Anton</cp:lastModifiedBy>
  <cp:revision>177</cp:revision>
  <dcterms:created xsi:type="dcterms:W3CDTF">2023-03-12T16:13:10Z</dcterms:created>
  <dcterms:modified xsi:type="dcterms:W3CDTF">2023-03-19T03:04:49Z</dcterms:modified>
</cp:coreProperties>
</file>