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3" r:id="rId5"/>
    <p:sldId id="270" r:id="rId6"/>
    <p:sldId id="271" r:id="rId7"/>
    <p:sldId id="266" r:id="rId8"/>
    <p:sldId id="268" r:id="rId9"/>
    <p:sldId id="272" r:id="rId10"/>
    <p:sldId id="275" r:id="rId11"/>
    <p:sldId id="273" r:id="rId12"/>
    <p:sldId id="276" r:id="rId13"/>
    <p:sldId id="279" r:id="rId14"/>
    <p:sldId id="280" r:id="rId15"/>
    <p:sldId id="281" r:id="rId16"/>
    <p:sldId id="267" r:id="rId17"/>
    <p:sldId id="269" r:id="rId18"/>
    <p:sldId id="264" r:id="rId19"/>
    <p:sldId id="277" r:id="rId20"/>
    <p:sldId id="265" r:id="rId21"/>
    <p:sldId id="278" r:id="rId22"/>
    <p:sldId id="260" r:id="rId23"/>
    <p:sldId id="26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6"/>
    <p:restoredTop sz="96327"/>
  </p:normalViewPr>
  <p:slideViewPr>
    <p:cSldViewPr snapToGrid="0">
      <p:cViewPr varScale="1">
        <p:scale>
          <a:sx n="109" d="100"/>
          <a:sy n="109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0F91-FC9D-5D46-BEDF-898849752372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F8ACE-8AB6-C746-898D-0B2E8626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070ae2fe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a070ae2fe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070ae2f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070ae2f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CS 613 Machine learning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BDC0-7A08-53B5-BF2F-265F18FE5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0BDFE-DA38-CCAA-9C1A-F2ED72557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4A7F-90BC-B6E8-740C-8E554966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5922-5A4B-BEA3-80DA-C6EEA5ED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FD35-B3FA-A21B-F621-3C6B2E2A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9;p1">
            <a:extLst>
              <a:ext uri="{FF2B5EF4-FFF2-40B4-BE49-F238E27FC236}">
                <a16:creationId xmlns:a16="http://schemas.microsoft.com/office/drawing/2014/main" id="{11992E1F-6DD1-E5EE-4562-22A93C74933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34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234F-E5CC-7EA8-E9E2-DF68553D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CB486-D27F-0042-3E3C-8E2DF893F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C574-97D0-A907-31F2-63167794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B647-E02F-6514-3E33-3105C83F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4113-226F-2DA7-2573-F3E84D58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9;p1">
            <a:extLst>
              <a:ext uri="{FF2B5EF4-FFF2-40B4-BE49-F238E27FC236}">
                <a16:creationId xmlns:a16="http://schemas.microsoft.com/office/drawing/2014/main" id="{D5F7329F-7B57-9061-3724-749A4528406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71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BDEFA-4585-43DA-DDB2-5B1090B37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A85A9-9135-95E2-7FBC-27574324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EBDA-80FB-3506-1872-A5542751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8287-59D5-BB4C-234B-5D75BD96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2167-61E6-870C-01F6-FB8E9203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3"/>
          <p:cNvSpPr/>
          <p:nvPr/>
        </p:nvSpPr>
        <p:spPr>
          <a:xfrm>
            <a:off x="641000" y="644167"/>
            <a:ext cx="1002800" cy="10028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1120156" y="1118235"/>
            <a:ext cx="1002800" cy="10028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717800" y="863600"/>
            <a:ext cx="7993200" cy="40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717800" y="5366200"/>
            <a:ext cx="7595600" cy="7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082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Google Shape;9;p1">
            <a:extLst>
              <a:ext uri="{FF2B5EF4-FFF2-40B4-BE49-F238E27FC236}">
                <a16:creationId xmlns:a16="http://schemas.microsoft.com/office/drawing/2014/main" id="{A3C5369F-938A-9AD2-C350-728BDB36D59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08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07E6-1B41-F0B3-E038-F04E5090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4604-02CA-F4D9-9D31-95C1D0B2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BE87-060F-BDEE-26B4-58242F9F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7EF2-B881-2E25-A34C-FDC992D5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BF01C-ACD5-61EB-687D-4717C489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9;p1">
            <a:extLst>
              <a:ext uri="{FF2B5EF4-FFF2-40B4-BE49-F238E27FC236}">
                <a16:creationId xmlns:a16="http://schemas.microsoft.com/office/drawing/2014/main" id="{254EDB72-D622-EE44-F221-E3784F8DBFF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084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9523-006C-491A-3CD6-6D7FA047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9D2AD-6771-16AE-3B86-A2C047D1D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0645A-A406-65A2-3685-67AE6A67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1064-A260-88CE-FBDC-DE960E97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2A38-DD9A-4D70-036A-4EB992B5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9;p1">
            <a:extLst>
              <a:ext uri="{FF2B5EF4-FFF2-40B4-BE49-F238E27FC236}">
                <a16:creationId xmlns:a16="http://schemas.microsoft.com/office/drawing/2014/main" id="{1A11B5A2-BA96-49B5-AD61-03237901D1A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14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6F79-A4A5-FFB1-96EB-87797361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A6E6-4C3B-1EE3-B3BF-892FB2575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00FAB-0460-C867-2F09-A46F20D5D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2B203-580D-004F-5D76-5394DD11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9FA1-C326-CDCF-5D89-9197381E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1E26-4C01-693E-4CBC-2D03A1C0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9;p1">
            <a:extLst>
              <a:ext uri="{FF2B5EF4-FFF2-40B4-BE49-F238E27FC236}">
                <a16:creationId xmlns:a16="http://schemas.microsoft.com/office/drawing/2014/main" id="{269CFA2A-F3D3-774F-D789-260BC89559E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11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37EC-716F-ECDB-F593-301027CE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97FD0-5C37-8D14-5BF8-6809F9B31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6BB9-7209-2049-F983-33A372D9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47D66-EE3F-9C50-546E-B6391B3A7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E7593-57E9-8B61-35F0-3FF149B18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4FCE1-7BEE-457D-FB88-285A1E30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DF2C8-5A8E-03E3-4DCE-29C35D7B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CB79B-738D-C186-8A93-8B8D3E5E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oogle Shape;9;p1">
            <a:extLst>
              <a:ext uri="{FF2B5EF4-FFF2-40B4-BE49-F238E27FC236}">
                <a16:creationId xmlns:a16="http://schemas.microsoft.com/office/drawing/2014/main" id="{6AFD5C4F-697A-2330-E310-B6B89B361A7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61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B8A-C29F-7745-4B7B-AFBF94F0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83E47-33CB-D4F7-FD32-339D657A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75B4E-68A0-E9F5-EF78-B6ADE424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C11C-0A97-35A9-253F-9847C628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oogle Shape;9;p1">
            <a:extLst>
              <a:ext uri="{FF2B5EF4-FFF2-40B4-BE49-F238E27FC236}">
                <a16:creationId xmlns:a16="http://schemas.microsoft.com/office/drawing/2014/main" id="{524CD8F8-9BA2-41EC-9180-805A56CB1F7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62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62008-6B00-75B6-8D5C-D1F38958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515B7-64C9-E2CB-FD05-43D69629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8C312-7C50-2ED3-B9F0-4DDA8EF5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oogle Shape;9;p1">
            <a:extLst>
              <a:ext uri="{FF2B5EF4-FFF2-40B4-BE49-F238E27FC236}">
                <a16:creationId xmlns:a16="http://schemas.microsoft.com/office/drawing/2014/main" id="{8C5A4D44-E605-035B-B355-B1DF499CB23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01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F990-7D6F-95F4-BBA9-F70C5B15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7544-A707-B8A8-E5D8-5985480D4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9CE64-728B-5163-4921-B5C654849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F5528-AECB-F34C-D9B4-B521426F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BD3EC-0B0A-7A39-4026-95A10A72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239B5-D76F-0E6C-92BE-01972C88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9;p1">
            <a:extLst>
              <a:ext uri="{FF2B5EF4-FFF2-40B4-BE49-F238E27FC236}">
                <a16:creationId xmlns:a16="http://schemas.microsoft.com/office/drawing/2014/main" id="{24E50919-6E4D-32A8-C4D8-2BCE2ABB747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58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B232-DF58-BC5C-4987-AA92FC1D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41345-79E4-1E25-6022-2A43011CD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599C-28DD-9C14-32FC-CDD472EF8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687EB-1159-7EF2-5001-4C0D077C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41FD8-FA3A-197D-F0A9-51F3EF5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FCB72-F7E0-03C2-0DE7-DA8C4898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9;p1">
            <a:extLst>
              <a:ext uri="{FF2B5EF4-FFF2-40B4-BE49-F238E27FC236}">
                <a16:creationId xmlns:a16="http://schemas.microsoft.com/office/drawing/2014/main" id="{859F457D-1A75-06ED-F250-0EF321D0F2D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53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F39A5-7507-227A-CA39-65664B3A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60001-962E-B428-33F6-DB2067586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18712-FF0F-67E8-15EE-7F606B566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7172D-DB1E-D04C-9589-ED40151D4C9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2C7E9-3F14-A545-6DE1-0FAC2C69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FC61-2D83-9047-D4CC-D935DC04D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90A9-E624-E241-A1AB-1835DEB332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9;p1">
            <a:extLst>
              <a:ext uri="{FF2B5EF4-FFF2-40B4-BE49-F238E27FC236}">
                <a16:creationId xmlns:a16="http://schemas.microsoft.com/office/drawing/2014/main" id="{F72EE344-70A9-91F1-D00C-AD6610A00F56}"/>
              </a:ext>
            </a:extLst>
          </p:cNvPr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982200" y="5471487"/>
            <a:ext cx="1969326" cy="671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14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na63@drexel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drive.google.com/file/d/1ZbiorKyljAHUBdrhb30VFd-tBfcm72Nw/vie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0400" y="4716833"/>
            <a:ext cx="12051200" cy="2098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2717800" y="863600"/>
            <a:ext cx="7993200" cy="40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6133" dirty="0"/>
              <a:t>Used Car Pricing</a:t>
            </a:r>
            <a:endParaRPr sz="6133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717800" y="3058684"/>
            <a:ext cx="7595600" cy="73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0000" lnSpcReduction="20000"/>
          </a:bodyPr>
          <a:lstStyle/>
          <a:p>
            <a:pPr marL="0" indent="0"/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>Drexel DSCI 521: Final Project - Richard Anton - Winter 2022/2023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01" y="5010601"/>
            <a:ext cx="4432999" cy="1510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098D-9113-1E22-512B-982EC584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Features - Box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9BAA4-F3B9-1477-9824-CC4271CD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028296"/>
            <a:ext cx="5595230" cy="3059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5012D-E23B-5CB6-EB61-8B3DEFB1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339" y="2028296"/>
            <a:ext cx="5270465" cy="3059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379160-4FE8-223B-BD1D-1D8785ABB1BA}"/>
              </a:ext>
            </a:extLst>
          </p:cNvPr>
          <p:cNvSpPr txBox="1"/>
          <p:nvPr/>
        </p:nvSpPr>
        <p:spPr>
          <a:xfrm>
            <a:off x="1957362" y="1507965"/>
            <a:ext cx="251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Unnormalized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57A6E-F702-199B-967F-843FA783CEBD}"/>
              </a:ext>
            </a:extLst>
          </p:cNvPr>
          <p:cNvSpPr txBox="1"/>
          <p:nvPr/>
        </p:nvSpPr>
        <p:spPr>
          <a:xfrm>
            <a:off x="7734718" y="1507965"/>
            <a:ext cx="251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256464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991D-6467-C415-33BC-C0A2A704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1E8EB-049A-B386-5CE8-C62E24231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45893"/>
            <a:ext cx="9917093" cy="50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F899-F2F3-763D-CB80-3F7980E3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6246C-6080-09E5-00BA-B7D0F524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38" y="1356967"/>
            <a:ext cx="8441159" cy="47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2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F899-F2F3-763D-CB80-3F7980E3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2C405-473F-60FF-5F19-29A2C9C2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" y="1356967"/>
            <a:ext cx="4469342" cy="4681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F340D5-C269-ACC8-5949-5D69281F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6" y="1356967"/>
            <a:ext cx="4479809" cy="42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7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A574-CBC4-24C7-4866-43ABEDA5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62785-5C73-E247-DDCC-87D32BF5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6" y="1444557"/>
            <a:ext cx="9044354" cy="461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6DE6-DCF9-5C18-92A1-49B970F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7439-9230-CE18-7FCA-FE6A53E9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62" y="1377253"/>
            <a:ext cx="9290538" cy="490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9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C9130-D9D6-EEE9-B016-FF9A0E94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61908" cy="2402321"/>
          </a:xfrm>
        </p:spPr>
        <p:txBody>
          <a:bodyPr/>
          <a:lstStyle/>
          <a:p>
            <a:r>
              <a:rPr lang="en-US" dirty="0"/>
              <a:t>Imputed missing values</a:t>
            </a:r>
          </a:p>
          <a:p>
            <a:pPr lvl="1"/>
            <a:r>
              <a:rPr lang="en-US" dirty="0"/>
              <a:t>Categorical mode</a:t>
            </a:r>
          </a:p>
          <a:p>
            <a:pPr lvl="1"/>
            <a:r>
              <a:rPr lang="en-US" dirty="0"/>
              <a:t>Numerical: mean</a:t>
            </a:r>
          </a:p>
          <a:p>
            <a:r>
              <a:rPr lang="en-US" dirty="0"/>
              <a:t>Drop rows missing price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808E9E-6E7E-FA75-309E-B878537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10" y="1165778"/>
            <a:ext cx="6870390" cy="366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9EC96EC-F9ED-AF9F-262B-FC9990F39AF7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Data Preparation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46D0A3-7F37-8128-DFA4-B58736BC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7990"/>
            <a:ext cx="4951568" cy="259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8EC7FA-90BF-0196-EE2D-CECFDFE39FF6}"/>
              </a:ext>
            </a:extLst>
          </p:cNvPr>
          <p:cNvSpPr txBox="1"/>
          <p:nvPr/>
        </p:nvSpPr>
        <p:spPr>
          <a:xfrm>
            <a:off x="5603631" y="5099538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Capped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Price &gt; 300,000 or &lt;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Years &gt; 2023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Odometer &gt; 300,000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Anything &gt; 3 </a:t>
            </a:r>
            <a:r>
              <a:rPr lang="en-US" dirty="0" err="1"/>
              <a:t>stdev</a:t>
            </a:r>
            <a:r>
              <a:rPr lang="en-US" dirty="0"/>
              <a:t> from mean</a:t>
            </a:r>
          </a:p>
        </p:txBody>
      </p:sp>
    </p:spTree>
    <p:extLst>
      <p:ext uri="{BB962C8B-B14F-4D97-AF65-F5344CB8AC3E}">
        <p14:creationId xmlns:p14="http://schemas.microsoft.com/office/powerpoint/2010/main" val="377769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8324-782C-DA70-60DA-7500BFD7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E9E0A-63C8-A068-D9E9-42BE104B4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</p:txBody>
      </p:sp>
    </p:spTree>
    <p:extLst>
      <p:ext uri="{BB962C8B-B14F-4D97-AF65-F5344CB8AC3E}">
        <p14:creationId xmlns:p14="http://schemas.microsoft.com/office/powerpoint/2010/main" val="179389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52C0-01B3-F221-D5FC-9C4EDC0C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F2BFA-4478-3D74-D6BD-B3A612005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notebook for cleaning data kept crashing due to dataset size.</a:t>
            </a:r>
          </a:p>
          <a:p>
            <a:pPr lvl="1"/>
            <a:r>
              <a:rPr lang="en-US" dirty="0"/>
              <a:t>Visualizations made it crash, actually data cleaning pretty fast.</a:t>
            </a:r>
          </a:p>
          <a:p>
            <a:pPr lvl="1"/>
            <a:r>
              <a:rPr lang="en-US" dirty="0"/>
              <a:t>Had to disable pair plots for the full dataset.</a:t>
            </a:r>
          </a:p>
          <a:p>
            <a:r>
              <a:rPr lang="en-US" dirty="0"/>
              <a:t>Sparse categorical features</a:t>
            </a:r>
          </a:p>
          <a:p>
            <a:pPr lvl="1"/>
            <a:r>
              <a:rPr lang="en-US" dirty="0"/>
              <a:t>i.e. model</a:t>
            </a:r>
          </a:p>
          <a:p>
            <a:pPr lvl="1"/>
            <a:r>
              <a:rPr lang="en-US" dirty="0"/>
              <a:t>One hot encoding with decision trees has some drawbacks</a:t>
            </a:r>
          </a:p>
          <a:p>
            <a:pPr lvl="1"/>
            <a:r>
              <a:rPr lang="en-US" dirty="0"/>
              <a:t>Had to use leave one out encoding for getting feature importance for </a:t>
            </a:r>
            <a:r>
              <a:rPr lang="en-US" dirty="0" err="1"/>
              <a:t>XGBoost</a:t>
            </a:r>
            <a:r>
              <a:rPr lang="en-US" dirty="0"/>
              <a:t> so could map back to original columns, but LOO had worse </a:t>
            </a:r>
            <a:r>
              <a:rPr lang="en-US"/>
              <a:t>regression performance.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6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F056-B79A-D7A6-8765-FD70C3A1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6F197-5A4C-8B5E-4E50-1A9DE91C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3910215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Calculated by fitting </a:t>
            </a:r>
            <a:r>
              <a:rPr lang="en-US" dirty="0" err="1"/>
              <a:t>XGBoost</a:t>
            </a:r>
            <a:r>
              <a:rPr lang="en-US" dirty="0"/>
              <a:t> to cleaned data using </a:t>
            </a:r>
            <a:r>
              <a:rPr lang="en-US" dirty="0" err="1"/>
              <a:t>LeaveOneOut</a:t>
            </a:r>
            <a:r>
              <a:rPr lang="en-US" dirty="0"/>
              <a:t> encoding for categorical features.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CE3A1-1F2C-55AF-636A-ABE7C94BB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08" y="593367"/>
            <a:ext cx="6946492" cy="488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Group 8 - Team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3578000" cy="27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/>
              <a:t>Richard Anton </a:t>
            </a:r>
            <a:endParaRPr dirty="0"/>
          </a:p>
          <a:p>
            <a:pPr>
              <a:spcBef>
                <a:spcPts val="1600"/>
              </a:spcBef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rna63@drexel.edu</a:t>
            </a:r>
            <a:endParaRPr dirty="0"/>
          </a:p>
          <a:p>
            <a:r>
              <a:rPr lang="en-US" dirty="0"/>
              <a:t>MSCS student</a:t>
            </a:r>
          </a:p>
          <a:p>
            <a:r>
              <a:rPr lang="en-US" dirty="0"/>
              <a:t>(will complete at end of Spring ’23)</a:t>
            </a:r>
            <a:endParaRPr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3" name="Google Shape;73;p15" title="slide2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6498234"/>
            <a:ext cx="359767" cy="35976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411689" y="593367"/>
            <a:ext cx="7211200" cy="504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Full time software developer, part time student.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Proficient in Python and a number of other programming languages.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Seattle area, work and time-zone makes group project collaboration challenging.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Completed ML, AI, deep learning, and computer vision courses at Drexel.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Minimal prior experience with exploratory data analysis and data cleaning or preparation.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Not much experience with tools and libraries like Pandas and Scikit-learn; prior courses usually required implementing algorithms “from scratch”, i.e. just using NumPy.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7D9057-8FBE-CA0E-8CEF-4FD47F58C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00" y="3906132"/>
            <a:ext cx="1768876" cy="23585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3D96-A37D-63AA-BFE9-8DC27819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Results - Baseline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4A15-C88E-CDA4-05EE-1E2C42EC7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FFCB-83A7-A1F1-8F79-8D223F6D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Results – Tuned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4F485-A9FF-6AF8-B831-B84E9803A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6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7FCA-308D-A31D-9598-DA5221AA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FD658-CDD5-73DA-A1C2-FE8D03D72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4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476F-72B7-4C4E-0D29-8A9CD997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40F55-89A9-A94B-B94B-0B84ECD30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E74F-EEE1-5CFE-F021-24D72376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3A4CE-67D6-5B5C-2D74-1D93A0B93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0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FA32-0119-E516-D6F1-78CCC193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864E5-FFDC-ADFD-43FF-2B170516E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number of the prior projects that I have worked on have been focused on classification, for example of images or sentiment analysis of textual data.</a:t>
            </a:r>
          </a:p>
          <a:p>
            <a:r>
              <a:rPr lang="en-US" dirty="0"/>
              <a:t>Since much of my experience with handling data sets for machine learning problems has been through graduate CS courses, I have implemented them typically without a dependency on anything but NumPy and matplotlib for visualizing results, which means I have limited experience with existing common tools like scikit-learn. </a:t>
            </a:r>
          </a:p>
          <a:p>
            <a:r>
              <a:rPr lang="en-US" dirty="0"/>
              <a:t>I am competent at using </a:t>
            </a:r>
            <a:r>
              <a:rPr lang="en-US" dirty="0" err="1"/>
              <a:t>LaTex</a:t>
            </a:r>
            <a:r>
              <a:rPr lang="en-US" dirty="0"/>
              <a:t>, but not an advanced user.</a:t>
            </a:r>
          </a:p>
          <a:p>
            <a:r>
              <a:rPr lang="en-US" dirty="0"/>
              <a:t>I have significant experience with NumPy and some experience using Pandas. I also have experience with matplotlib for visualizing aspects of data, but less with Seaborn.</a:t>
            </a:r>
          </a:p>
          <a:p>
            <a:r>
              <a:rPr lang="en-US" dirty="0"/>
              <a:t>The areas and skills I would like to grow through this project are:</a:t>
            </a:r>
          </a:p>
          <a:p>
            <a:pPr>
              <a:buFont typeface="+mj-lt"/>
              <a:buAutoNum type="arabicPeriod"/>
            </a:pPr>
            <a:r>
              <a:rPr lang="en-US" dirty="0"/>
              <a:t>More hands-on experience with scikit-learn and Pandas libraries.</a:t>
            </a:r>
          </a:p>
          <a:p>
            <a:pPr>
              <a:buFont typeface="+mj-lt"/>
              <a:buAutoNum type="arabicPeriod"/>
            </a:pPr>
            <a:r>
              <a:rPr lang="en-US" dirty="0"/>
              <a:t>More practice with visualization tools, such as matplotlib and Seaborn.</a:t>
            </a:r>
          </a:p>
          <a:p>
            <a:pPr>
              <a:buFont typeface="+mj-lt"/>
              <a:buAutoNum type="arabicPeriod"/>
            </a:pPr>
            <a:r>
              <a:rPr lang="en-US" dirty="0"/>
              <a:t>More practical experience with investigating a dataset, i.e. what data cleaning is needed and what relationships can be discovered in the data.</a:t>
            </a:r>
          </a:p>
          <a:p>
            <a:pPr>
              <a:buFont typeface="+mj-lt"/>
              <a:buAutoNum type="arabicPeriod"/>
            </a:pPr>
            <a:r>
              <a:rPr lang="en-US" dirty="0"/>
              <a:t>Experience with a practical machine learning regression problem.</a:t>
            </a:r>
          </a:p>
          <a:p>
            <a:pPr>
              <a:buFont typeface="+mj-lt"/>
              <a:buAutoNum type="arabicPeriod"/>
            </a:pPr>
            <a:r>
              <a:rPr lang="en-US" dirty="0"/>
              <a:t>Feature selection techniques to make machine learning problems more effective.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4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2DB1-AC92-5E21-1B33-2489A7B1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A8DB-A954-FA4E-366B-261BE4C9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61" y="593367"/>
            <a:ext cx="9206810" cy="472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AF17-7DED-06AD-401E-F3D8604A1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With </a:t>
            </a:r>
          </a:p>
          <a:p>
            <a:r>
              <a:rPr lang="en-US" dirty="0"/>
              <a:t>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9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A41021-5EEC-80AC-B2AD-1D756A82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00" y="331438"/>
            <a:ext cx="7772400" cy="5037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90AC0-AE71-5AB6-6349-50CA0B99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75AF3-F0A6-6904-6EC4-0CF38076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3427195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Columns we used from the Craigslist dataset.</a:t>
            </a:r>
          </a:p>
        </p:txBody>
      </p:sp>
    </p:spTree>
    <p:extLst>
      <p:ext uri="{BB962C8B-B14F-4D97-AF65-F5344CB8AC3E}">
        <p14:creationId xmlns:p14="http://schemas.microsoft.com/office/powerpoint/2010/main" val="391929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9CFC-0A79-CC43-A491-7435CAE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Unused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76A0-7A33-86B2-F5AF-09AA5D3D4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dirty="0"/>
              <a:t>These columns we dropped after EDA before cleaning the data set.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     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id, </a:t>
            </a:r>
            <a:r>
              <a:rPr lang="en-US" dirty="0" err="1"/>
              <a:t>url</a:t>
            </a:r>
            <a:r>
              <a:rPr lang="en-US" dirty="0"/>
              <a:t>, VIN, </a:t>
            </a:r>
            <a:r>
              <a:rPr lang="en-US" dirty="0" err="1"/>
              <a:t>image_url</a:t>
            </a:r>
            <a:r>
              <a:rPr lang="en-US" dirty="0"/>
              <a:t> - unique to each listing</a:t>
            </a:r>
          </a:p>
          <a:p>
            <a:r>
              <a:rPr lang="en-US" dirty="0" err="1"/>
              <a:t>posting_date</a:t>
            </a:r>
            <a:r>
              <a:rPr lang="en-US" dirty="0"/>
              <a:t> – only have data from limited period of time so not useful to determine seasonality</a:t>
            </a:r>
          </a:p>
          <a:p>
            <a:r>
              <a:rPr lang="en-US" dirty="0"/>
              <a:t>region, </a:t>
            </a:r>
            <a:r>
              <a:rPr lang="en-US" dirty="0" err="1"/>
              <a:t>region_url</a:t>
            </a:r>
            <a:r>
              <a:rPr lang="en-US" dirty="0"/>
              <a:t>, county, </a:t>
            </a:r>
            <a:r>
              <a:rPr lang="en-US" dirty="0" err="1"/>
              <a:t>lat</a:t>
            </a:r>
            <a:r>
              <a:rPr lang="en-US" dirty="0"/>
              <a:t>, and long - using state as a single column for the effect of the vehicle location on price.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67F88-2328-F7A3-C37A-CBF991AC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44" y="2276784"/>
            <a:ext cx="7772400" cy="4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3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3C6E-0E20-7EA9-69B7-0CF79F55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5CEB0-A463-9ADC-BEED-3D3DFDCC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6" y="1875300"/>
            <a:ext cx="10713667" cy="28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7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D783-18E7-D28A-FF2A-FB065467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2843F-0B2D-3CD5-BCE2-EAE104FED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should be more than one slide</a:t>
            </a:r>
          </a:p>
        </p:txBody>
      </p:sp>
    </p:spTree>
    <p:extLst>
      <p:ext uri="{BB962C8B-B14F-4D97-AF65-F5344CB8AC3E}">
        <p14:creationId xmlns:p14="http://schemas.microsoft.com/office/powerpoint/2010/main" val="280197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F0F3-1C8B-09F1-60C1-ED4A763F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Features - 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CF90B-CBA7-3C6E-FC4C-6982532AE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96437"/>
            <a:ext cx="7772400" cy="42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613</Words>
  <Application>Microsoft Macintosh PowerPoint</Application>
  <PresentationFormat>Widescreen</PresentationFormat>
  <Paragraphs>84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Merriweather</vt:lpstr>
      <vt:lpstr>Office Theme</vt:lpstr>
      <vt:lpstr>Used Car Pricing</vt:lpstr>
      <vt:lpstr>Group 8 - Team</vt:lpstr>
      <vt:lpstr>Project Overview</vt:lpstr>
      <vt:lpstr>Dataset</vt:lpstr>
      <vt:lpstr>Data Dictionary</vt:lpstr>
      <vt:lpstr>Unused Columns</vt:lpstr>
      <vt:lpstr>Data Samples</vt:lpstr>
      <vt:lpstr>EDA 1</vt:lpstr>
      <vt:lpstr>Numeric Features - Histogram</vt:lpstr>
      <vt:lpstr>Numeric Features - Box Plots</vt:lpstr>
      <vt:lpstr>Categorical Features</vt:lpstr>
      <vt:lpstr>Categorical Features</vt:lpstr>
      <vt:lpstr>Categorical Features</vt:lpstr>
      <vt:lpstr>Categorical Features</vt:lpstr>
      <vt:lpstr>Categorical Features</vt:lpstr>
      <vt:lpstr>PowerPoint Presentation</vt:lpstr>
      <vt:lpstr>Regression Models</vt:lpstr>
      <vt:lpstr>Challenges</vt:lpstr>
      <vt:lpstr>Feature Importance</vt:lpstr>
      <vt:lpstr>Regression Results - Baseline</vt:lpstr>
      <vt:lpstr>Regression Results – Tuned</vt:lpstr>
      <vt:lpstr>Summary</vt:lpstr>
      <vt:lpstr>Future Work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Pricing</dc:title>
  <dc:creator>Richard Anton</dc:creator>
  <cp:lastModifiedBy>Richard Anton</cp:lastModifiedBy>
  <cp:revision>47</cp:revision>
  <dcterms:created xsi:type="dcterms:W3CDTF">2023-03-12T16:13:10Z</dcterms:created>
  <dcterms:modified xsi:type="dcterms:W3CDTF">2023-03-12T22:09:30Z</dcterms:modified>
</cp:coreProperties>
</file>