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FD48-B4E8-D07F-1D81-1D03B09F4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69D05C-4F0E-F585-3273-95BEF6DFA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FDCC2E-7C27-6C37-BDFD-6A6CBFD5AD9B}"/>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47FCBFA9-4D50-E130-A586-4768C02DC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60959-013D-6F92-77F6-40D5EB549873}"/>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274561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17AB-A1CF-CB3B-EE0E-2C905860E4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2F0FAD-4BD0-AA28-BC89-15950249F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F7806F-B47F-5B80-4250-EF49A1FBB5DB}"/>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04CAA507-4A38-F9B4-572F-CCEDC8EB8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94CB3-5412-6328-659B-54A2E36E1FC8}"/>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21936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F6257-E1A1-AAF9-963D-59A9DC1FD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89B1E7-6A14-753A-6473-D87175932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73D57-FA95-035C-698A-E5C498E0FC6D}"/>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8518B558-D1E5-E299-535A-D03A710A0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EA810-DE9B-13D2-A3FC-5A766302EEF8}"/>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4618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A823-C1EB-2EE2-1386-233E26989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1D0F8F-5CD1-F180-F925-067EFB339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E83A4-BCA3-6C9A-DF64-EDD17F6FDCDB}"/>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805CD611-403E-733C-272F-79A8AC5B8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CE654-D13B-15C7-92A1-652E79780A42}"/>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410217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F16C-DC55-3930-93DC-B7FBD8E418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569DE8-4FCA-42D3-943D-D82928E7F4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E21739-49B9-1D7F-A751-27FA46654C00}"/>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E1547725-73DF-C248-9B81-23B68DEF1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488D6-F3B8-3476-1F87-021F0421D895}"/>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68752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C239-E200-3C0D-ED38-BEF58468C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4858F-C5E8-E1CC-1C87-3EDD19B833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F29B2C-6C9B-BE99-18EC-7E66BC673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E896B4-419D-39FB-5C96-57DBCFDF3E6D}"/>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6" name="Footer Placeholder 5">
            <a:extLst>
              <a:ext uri="{FF2B5EF4-FFF2-40B4-BE49-F238E27FC236}">
                <a16:creationId xmlns:a16="http://schemas.microsoft.com/office/drawing/2014/main" id="{D90F3789-0B7F-63B3-235C-88DF0A4AFA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3B686-0858-8A0C-DECC-3CC3277E1E92}"/>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99159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7DD1-67CB-C1BD-090A-AE75F83606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8A8106-8A1A-81F5-F057-F69C12C1F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37D02-4811-2AB2-0467-FEC6DECE7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033FC1-157D-A9FB-984F-A34FECEEE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7F765-E9BC-7D20-8857-769E2D620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647346-8E84-87F1-6052-E5F5EE329177}"/>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8" name="Footer Placeholder 7">
            <a:extLst>
              <a:ext uri="{FF2B5EF4-FFF2-40B4-BE49-F238E27FC236}">
                <a16:creationId xmlns:a16="http://schemas.microsoft.com/office/drawing/2014/main" id="{0F7CE56C-774C-AEA4-E1DF-2007D42CAE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EC59C0-10F9-3B3E-8B7E-F63AFCAD5213}"/>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9179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6EC1-FB75-9250-8402-D07DB32AEA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F3B6A7-AB7C-64B4-D8F8-F85D010AED55}"/>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4" name="Footer Placeholder 3">
            <a:extLst>
              <a:ext uri="{FF2B5EF4-FFF2-40B4-BE49-F238E27FC236}">
                <a16:creationId xmlns:a16="http://schemas.microsoft.com/office/drawing/2014/main" id="{0484468E-ED4C-9932-79E5-131CA6F45F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04B15C-45C7-B493-F0DC-3381EFD530FE}"/>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84165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18342-27EA-70AD-B772-282311848CC6}"/>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3" name="Footer Placeholder 2">
            <a:extLst>
              <a:ext uri="{FF2B5EF4-FFF2-40B4-BE49-F238E27FC236}">
                <a16:creationId xmlns:a16="http://schemas.microsoft.com/office/drawing/2014/main" id="{E1598AE6-1278-0C14-3F94-9FDC7B3358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7C6C4A-30CF-84A0-E5DC-3209D47C260D}"/>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382027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F318-C0BF-82AA-7ECD-105557E60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653A01-CBE0-CF72-CBE0-A8BB7851B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7A505D-61B7-7A7C-85B3-449E1C0B2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69F99-18DB-1EA1-0161-B51809B30EA1}"/>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6" name="Footer Placeholder 5">
            <a:extLst>
              <a:ext uri="{FF2B5EF4-FFF2-40B4-BE49-F238E27FC236}">
                <a16:creationId xmlns:a16="http://schemas.microsoft.com/office/drawing/2014/main" id="{0EBBA6F5-7721-13B2-6E7B-7FB111DB8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ECD20F-392C-8FB8-E787-AEF34F121CCB}"/>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407600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0123-41AC-6E0C-4DB3-750056EE5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616E37-754B-121A-07D5-F7082D1EB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E82385-1E23-F166-1736-6EDBDE7D0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2F4C3-5AF6-8343-4E13-D101602D5A10}"/>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6" name="Footer Placeholder 5">
            <a:extLst>
              <a:ext uri="{FF2B5EF4-FFF2-40B4-BE49-F238E27FC236}">
                <a16:creationId xmlns:a16="http://schemas.microsoft.com/office/drawing/2014/main" id="{6F84FB04-84E3-8653-5199-F0C33668C8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7F42E9-D08A-0940-BE76-4B6D546FFEF6}"/>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65317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5801E-FEB1-C93E-7533-87AD690C2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8163D5-1BB0-CADF-37B8-D51F96A0DC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47129-6FE9-F296-1167-B79AD711D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410A262C-EE93-5C6A-C1D1-DEA25BFFB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5C39F1-228B-BE43-D666-3A43393EF4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1ED9B-E0F5-4542-964A-331C919A515E}" type="slidenum">
              <a:rPr lang="en-IN" smtClean="0"/>
              <a:t>‹#›</a:t>
            </a:fld>
            <a:endParaRPr lang="en-IN"/>
          </a:p>
        </p:txBody>
      </p:sp>
    </p:spTree>
    <p:extLst>
      <p:ext uri="{BB962C8B-B14F-4D97-AF65-F5344CB8AC3E}">
        <p14:creationId xmlns:p14="http://schemas.microsoft.com/office/powerpoint/2010/main" val="452477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antunar/Monitor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AD2EA3-B641-A85F-789E-9A8157126317}"/>
              </a:ext>
            </a:extLst>
          </p:cNvPr>
          <p:cNvSpPr>
            <a:spLocks noGrp="1"/>
          </p:cNvSpPr>
          <p:nvPr>
            <p:ph type="subTitle" idx="1"/>
          </p:nvPr>
        </p:nvSpPr>
        <p:spPr>
          <a:xfrm>
            <a:off x="152399" y="192087"/>
            <a:ext cx="11953875" cy="6599237"/>
          </a:xfrm>
        </p:spPr>
        <p:txBody>
          <a:bodyPr/>
          <a:lstStyle/>
          <a:p>
            <a:r>
              <a:rPr lang="en-US" b="1" dirty="0"/>
              <a:t>Advance monitoring &amp; alerting in microservice</a:t>
            </a:r>
          </a:p>
          <a:p>
            <a:pPr marL="342900" indent="-342900" algn="l">
              <a:buFont typeface="Arial" panose="020B0604020202020204" pitchFamily="34" charset="0"/>
              <a:buChar char="•"/>
            </a:pPr>
            <a:r>
              <a:rPr lang="en-US" sz="1800" dirty="0"/>
              <a:t>Advance alert &amp; monitoring system helps to get the notification and solve the application problem before end user report that issue in production, it keeps checking multiple database connectivity and any API failures or slow response to notify the concern persons in advance.</a:t>
            </a:r>
          </a:p>
          <a:p>
            <a:pPr marL="342900" indent="-342900" algn="l">
              <a:buFont typeface="Arial" panose="020B0604020202020204" pitchFamily="34" charset="0"/>
              <a:buChar char="•"/>
            </a:pPr>
            <a:r>
              <a:rPr lang="en-US" sz="1800" dirty="0" err="1"/>
              <a:t>Springboot</a:t>
            </a:r>
            <a:r>
              <a:rPr lang="en-US" sz="1800" dirty="0"/>
              <a:t> microservice having REST </a:t>
            </a:r>
            <a:r>
              <a:rPr lang="en-US" sz="1800" dirty="0" err="1"/>
              <a:t>apis</a:t>
            </a:r>
            <a:r>
              <a:rPr lang="en-US" sz="1800" dirty="0"/>
              <a:t>(GET,POST) with different response code(200,400,500)</a:t>
            </a:r>
          </a:p>
          <a:p>
            <a:pPr marL="342900" indent="-342900" algn="l">
              <a:buFont typeface="Arial" panose="020B0604020202020204" pitchFamily="34" charset="0"/>
              <a:buChar char="•"/>
            </a:pPr>
            <a:r>
              <a:rPr lang="en-IN" sz="1800" dirty="0"/>
              <a:t>Microservice is having two different database connectivity( </a:t>
            </a:r>
            <a:r>
              <a:rPr lang="en-IN" sz="1800" dirty="0" err="1"/>
              <a:t>Mysql</a:t>
            </a:r>
            <a:r>
              <a:rPr lang="en-IN" sz="1800" dirty="0"/>
              <a:t> &amp; </a:t>
            </a:r>
            <a:r>
              <a:rPr lang="en-IN" sz="1800" dirty="0" err="1"/>
              <a:t>PostgresSql</a:t>
            </a:r>
            <a:r>
              <a:rPr lang="en-IN" sz="1800" dirty="0"/>
              <a:t> ).</a:t>
            </a:r>
          </a:p>
          <a:p>
            <a:pPr marL="342900" indent="-342900" algn="l">
              <a:buFont typeface="Arial" panose="020B0604020202020204" pitchFamily="34" charset="0"/>
              <a:buChar char="•"/>
            </a:pPr>
            <a:r>
              <a:rPr lang="en-IN" sz="1800" dirty="0"/>
              <a:t>Monitoring mechanism is needed to trigger an alert in case of either of the DB connectivity goes down and any </a:t>
            </a:r>
            <a:r>
              <a:rPr lang="en-IN" sz="1800" dirty="0" err="1"/>
              <a:t>api</a:t>
            </a:r>
            <a:r>
              <a:rPr lang="en-IN" sz="1800" dirty="0"/>
              <a:t> returns 500 response code.</a:t>
            </a:r>
          </a:p>
          <a:p>
            <a:pPr marL="342900" indent="-342900" algn="l">
              <a:buFont typeface="Arial" panose="020B0604020202020204" pitchFamily="34" charset="0"/>
              <a:buChar char="•"/>
            </a:pPr>
            <a:r>
              <a:rPr lang="en-IN" sz="1800" dirty="0"/>
              <a:t>Technology used are – </a:t>
            </a:r>
            <a:r>
              <a:rPr lang="en-IN" sz="1800" dirty="0" err="1"/>
              <a:t>springboot</a:t>
            </a:r>
            <a:r>
              <a:rPr lang="en-IN" sz="1800" dirty="0"/>
              <a:t> actuator, Prometheus, Grafana.</a:t>
            </a:r>
          </a:p>
          <a:p>
            <a:pPr marL="342900" indent="-342900" algn="l">
              <a:buFont typeface="Arial" panose="020B0604020202020204" pitchFamily="34" charset="0"/>
              <a:buChar char="•"/>
            </a:pPr>
            <a:r>
              <a:rPr lang="en-IN" sz="1800" dirty="0"/>
              <a:t>Code is in the </a:t>
            </a:r>
            <a:r>
              <a:rPr lang="en-IN" sz="1800" dirty="0" err="1"/>
              <a:t>Github</a:t>
            </a:r>
            <a:r>
              <a:rPr lang="en-IN" sz="1800" dirty="0"/>
              <a:t> location -</a:t>
            </a:r>
            <a:r>
              <a:rPr lang="en-IN" sz="2000" dirty="0"/>
              <a:t> </a:t>
            </a:r>
            <a:r>
              <a:rPr lang="en-IN" sz="2000" dirty="0" err="1">
                <a:hlinkClick r:id="rId2"/>
              </a:rPr>
              <a:t>rantunar</a:t>
            </a:r>
            <a:r>
              <a:rPr lang="en-IN" sz="2000" dirty="0">
                <a:hlinkClick r:id="rId2"/>
              </a:rPr>
              <a:t>/Monitoring (github.com)</a:t>
            </a:r>
            <a:endParaRPr lang="en-IN" sz="2000" dirty="0"/>
          </a:p>
          <a:p>
            <a:pPr marL="342900" indent="-342900" algn="l">
              <a:buFont typeface="Arial" panose="020B0604020202020204" pitchFamily="34" charset="0"/>
              <a:buChar char="•"/>
            </a:pPr>
            <a:endParaRPr lang="en-IN" sz="1800" dirty="0"/>
          </a:p>
          <a:p>
            <a:pPr algn="l"/>
            <a:endParaRPr lang="en-IN" sz="1800" dirty="0"/>
          </a:p>
        </p:txBody>
      </p:sp>
      <p:pic>
        <p:nvPicPr>
          <p:cNvPr id="4" name="Picture 3">
            <a:extLst>
              <a:ext uri="{FF2B5EF4-FFF2-40B4-BE49-F238E27FC236}">
                <a16:creationId xmlns:a16="http://schemas.microsoft.com/office/drawing/2014/main" id="{4226560D-BA5C-8B51-8D7E-8D5293468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0" y="3733799"/>
            <a:ext cx="6162675" cy="2932113"/>
          </a:xfrm>
          <a:prstGeom prst="rect">
            <a:avLst/>
          </a:prstGeom>
        </p:spPr>
      </p:pic>
    </p:spTree>
    <p:extLst>
      <p:ext uri="{BB962C8B-B14F-4D97-AF65-F5344CB8AC3E}">
        <p14:creationId xmlns:p14="http://schemas.microsoft.com/office/powerpoint/2010/main" val="15865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2F79E4-6E21-2C66-595A-A700617CB7E1}"/>
              </a:ext>
            </a:extLst>
          </p:cNvPr>
          <p:cNvSpPr>
            <a:spLocks noGrp="1"/>
          </p:cNvSpPr>
          <p:nvPr>
            <p:ph type="subTitle" idx="1"/>
          </p:nvPr>
        </p:nvSpPr>
        <p:spPr>
          <a:xfrm>
            <a:off x="142874" y="180975"/>
            <a:ext cx="11953876" cy="6591300"/>
          </a:xfrm>
        </p:spPr>
        <p:txBody>
          <a:bodyPr/>
          <a:lstStyle/>
          <a:p>
            <a:r>
              <a:rPr lang="en-US" b="1" dirty="0"/>
              <a:t>Grafana Dashboard &amp; Alert</a:t>
            </a:r>
          </a:p>
          <a:p>
            <a:pPr marL="342900" indent="-342900" algn="l">
              <a:buFont typeface="Arial" panose="020B0604020202020204" pitchFamily="34" charset="0"/>
              <a:buChar char="•"/>
            </a:pPr>
            <a:r>
              <a:rPr lang="en-US" sz="1800" dirty="0"/>
              <a:t>Dashboard is having 5 major panel (</a:t>
            </a:r>
            <a:r>
              <a:rPr lang="en-US" sz="1800" dirty="0" err="1"/>
              <a:t>MySql</a:t>
            </a:r>
            <a:r>
              <a:rPr lang="en-US" sz="1800" dirty="0"/>
              <a:t> Connection, </a:t>
            </a:r>
            <a:r>
              <a:rPr lang="en-US" sz="1800" dirty="0" err="1"/>
              <a:t>PostgreSql</a:t>
            </a:r>
            <a:r>
              <a:rPr lang="en-US" sz="1800" dirty="0"/>
              <a:t> Connection, GET </a:t>
            </a:r>
            <a:r>
              <a:rPr lang="en-US" sz="1800" dirty="0" err="1"/>
              <a:t>api</a:t>
            </a:r>
            <a:r>
              <a:rPr lang="en-US" sz="1800" dirty="0"/>
              <a:t> 500, POST </a:t>
            </a:r>
            <a:r>
              <a:rPr lang="en-US" sz="1800" dirty="0" err="1"/>
              <a:t>api</a:t>
            </a:r>
            <a:r>
              <a:rPr lang="en-US" sz="1800" dirty="0"/>
              <a:t> 500, POST 200 max response time)</a:t>
            </a:r>
          </a:p>
          <a:p>
            <a:pPr marL="342900" indent="-342900" algn="l">
              <a:buFont typeface="Arial" panose="020B0604020202020204" pitchFamily="34" charset="0"/>
              <a:buChar char="•"/>
            </a:pPr>
            <a:r>
              <a:rPr lang="en-US" sz="1800" dirty="0" err="1"/>
              <a:t>MySql</a:t>
            </a:r>
            <a:r>
              <a:rPr lang="en-US" sz="1800" dirty="0"/>
              <a:t> Connection &amp; </a:t>
            </a:r>
            <a:r>
              <a:rPr lang="en-US" sz="1800" dirty="0" err="1"/>
              <a:t>PostgreSql</a:t>
            </a:r>
            <a:r>
              <a:rPr lang="en-US" sz="1800" dirty="0"/>
              <a:t> Connection value could be 0 or 1 where 0 means connection is ok and 1 means error.</a:t>
            </a:r>
          </a:p>
          <a:p>
            <a:pPr marL="342900" indent="-342900" algn="l">
              <a:buFont typeface="Arial" panose="020B0604020202020204" pitchFamily="34" charset="0"/>
              <a:buChar char="•"/>
            </a:pPr>
            <a:r>
              <a:rPr lang="en-US" sz="1800" dirty="0"/>
              <a:t>The alert will be trigger if either of the value become 0 or GET/POST(500) panel value becomes more than 0.</a:t>
            </a:r>
          </a:p>
          <a:p>
            <a:pPr marL="342900" indent="-342900" algn="l">
              <a:buFont typeface="Arial" panose="020B0604020202020204" pitchFamily="34" charset="0"/>
              <a:buChar char="•"/>
            </a:pPr>
            <a:r>
              <a:rPr lang="en-US" sz="1800" dirty="0"/>
              <a:t>Also possible to monitor the max response time of /account/create </a:t>
            </a:r>
            <a:r>
              <a:rPr lang="en-US" sz="1800" dirty="0" err="1"/>
              <a:t>api</a:t>
            </a:r>
            <a:r>
              <a:rPr lang="en-US" sz="1800" dirty="0"/>
              <a:t> to determine if it’s more than expected average value or not then the alert can be sent for further investigation </a:t>
            </a:r>
            <a:r>
              <a:rPr lang="en-US" sz="1800"/>
              <a:t>to identify the </a:t>
            </a:r>
            <a:r>
              <a:rPr lang="en-US" sz="1800" dirty="0"/>
              <a:t>slowness of API.</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sz="1800" dirty="0"/>
          </a:p>
          <a:p>
            <a:pPr algn="l"/>
            <a:endParaRPr lang="en-IN" sz="1800" dirty="0"/>
          </a:p>
        </p:txBody>
      </p:sp>
      <p:pic>
        <p:nvPicPr>
          <p:cNvPr id="7" name="Picture 6">
            <a:extLst>
              <a:ext uri="{FF2B5EF4-FFF2-40B4-BE49-F238E27FC236}">
                <a16:creationId xmlns:a16="http://schemas.microsoft.com/office/drawing/2014/main" id="{F8D91BDD-8B1B-DDEA-5F3B-80152B38A7FD}"/>
              </a:ext>
            </a:extLst>
          </p:cNvPr>
          <p:cNvPicPr>
            <a:picLocks noChangeAspect="1"/>
          </p:cNvPicPr>
          <p:nvPr/>
        </p:nvPicPr>
        <p:blipFill>
          <a:blip r:embed="rId2"/>
          <a:stretch>
            <a:fillRect/>
          </a:stretch>
        </p:blipFill>
        <p:spPr>
          <a:xfrm>
            <a:off x="571500" y="2714625"/>
            <a:ext cx="11201400" cy="4067174"/>
          </a:xfrm>
          <a:prstGeom prst="rect">
            <a:avLst/>
          </a:prstGeom>
        </p:spPr>
      </p:pic>
    </p:spTree>
    <p:extLst>
      <p:ext uri="{BB962C8B-B14F-4D97-AF65-F5344CB8AC3E}">
        <p14:creationId xmlns:p14="http://schemas.microsoft.com/office/powerpoint/2010/main" val="254077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252</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Rantu Nar</dc:creator>
  <cp:lastModifiedBy>Rantu Nar</cp:lastModifiedBy>
  <cp:revision>22</cp:revision>
  <dcterms:created xsi:type="dcterms:W3CDTF">2023-05-07T20:35:27Z</dcterms:created>
  <dcterms:modified xsi:type="dcterms:W3CDTF">2023-05-27T18:53:20Z</dcterms:modified>
</cp:coreProperties>
</file>