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30"/>
  </p:notesMasterIdLst>
  <p:sldIdLst>
    <p:sldId id="256" r:id="rId3"/>
    <p:sldId id="261" r:id="rId4"/>
    <p:sldId id="312" r:id="rId5"/>
    <p:sldId id="313" r:id="rId6"/>
    <p:sldId id="260" r:id="rId7"/>
    <p:sldId id="266" r:id="rId8"/>
    <p:sldId id="314" r:id="rId9"/>
    <p:sldId id="315" r:id="rId10"/>
    <p:sldId id="328" r:id="rId11"/>
    <p:sldId id="329" r:id="rId12"/>
    <p:sldId id="330" r:id="rId13"/>
    <p:sldId id="331" r:id="rId14"/>
    <p:sldId id="327" r:id="rId15"/>
    <p:sldId id="294" r:id="rId16"/>
    <p:sldId id="316" r:id="rId17"/>
    <p:sldId id="317" r:id="rId18"/>
    <p:sldId id="318" r:id="rId19"/>
    <p:sldId id="319" r:id="rId20"/>
    <p:sldId id="320" r:id="rId21"/>
    <p:sldId id="321" r:id="rId22"/>
    <p:sldId id="322" r:id="rId23"/>
    <p:sldId id="323" r:id="rId24"/>
    <p:sldId id="288" r:id="rId25"/>
    <p:sldId id="325" r:id="rId26"/>
    <p:sldId id="326" r:id="rId27"/>
    <p:sldId id="324" r:id="rId28"/>
    <p:sldId id="291" r:id="rId29"/>
  </p:sldIdLst>
  <p:sldSz cx="9144000" cy="5143500" type="screen16x9"/>
  <p:notesSz cx="6858000" cy="9144000"/>
  <p:embeddedFontLst>
    <p:embeddedFont>
      <p:font typeface="Inter" panose="020B0604020202020204" charset="0"/>
      <p:regular r:id="rId31"/>
      <p:bold r:id="rId32"/>
      <p:italic r:id="rId33"/>
      <p:boldItalic r:id="rId34"/>
    </p:embeddedFont>
    <p:embeddedFont>
      <p:font typeface="Manrope" panose="020B0604020202020204" charset="0"/>
      <p:regular r:id="rId35"/>
      <p:bold r:id="rId36"/>
    </p:embeddedFont>
    <p:embeddedFont>
      <p:font typeface="Manrope Medium" panose="020B0604020202020204" charset="0"/>
      <p:regular r:id="rId37"/>
      <p:bold r:id="rId38"/>
    </p:embeddedFont>
    <p:embeddedFont>
      <p:font typeface="Proxima Nova" panose="020B0604020202020204" charset="0"/>
      <p:regular r:id="rId39"/>
      <p:bold r:id="rId40"/>
      <p:italic r:id="rId41"/>
      <p:boldItalic r:id="rId42"/>
    </p:embeddedFont>
    <p:embeddedFont>
      <p:font typeface="Proxima Nova Semibold" panose="020B0604020202020204" charset="0"/>
      <p:regular r:id="rId43"/>
      <p:bold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02CDA7-DD5E-4A78-9E94-2706E5959360}">
  <a:tblStyle styleId="{9E02CDA7-DD5E-4A78-9E94-2706E59593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snapToGrid="0">
      <p:cViewPr>
        <p:scale>
          <a:sx n="100" d="100"/>
          <a:sy n="100" d="100"/>
        </p:scale>
        <p:origin x="99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9"/>
        <p:cNvGrpSpPr/>
        <p:nvPr/>
      </p:nvGrpSpPr>
      <p:grpSpPr>
        <a:xfrm>
          <a:off x="0" y="0"/>
          <a:ext cx="0" cy="0"/>
          <a:chOff x="0" y="0"/>
          <a:chExt cx="0" cy="0"/>
        </a:xfrm>
      </p:grpSpPr>
      <p:sp>
        <p:nvSpPr>
          <p:cNvPr id="1620" name="Google Shape;1620;g22f89187e4e_0_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1" name="Google Shape;1621;g22f89187e4e_0_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a:extLst>
            <a:ext uri="{FF2B5EF4-FFF2-40B4-BE49-F238E27FC236}">
              <a16:creationId xmlns:a16="http://schemas.microsoft.com/office/drawing/2014/main" id="{CB880ED3-3C72-927A-C055-5CF994236B34}"/>
            </a:ext>
          </a:extLst>
        </p:cNvPr>
        <p:cNvGrpSpPr/>
        <p:nvPr/>
      </p:nvGrpSpPr>
      <p:grpSpPr>
        <a:xfrm>
          <a:off x="0" y="0"/>
          <a:ext cx="0" cy="0"/>
          <a:chOff x="0" y="0"/>
          <a:chExt cx="0" cy="0"/>
        </a:xfrm>
      </p:grpSpPr>
      <p:sp>
        <p:nvSpPr>
          <p:cNvPr id="2048" name="Google Shape;2048;g238dfbb53c3_0_613:notes">
            <a:extLst>
              <a:ext uri="{FF2B5EF4-FFF2-40B4-BE49-F238E27FC236}">
                <a16:creationId xmlns:a16="http://schemas.microsoft.com/office/drawing/2014/main" id="{200A0B53-9D31-3881-D642-7AD3C7EC87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238dfbb53c3_0_613:notes">
            <a:extLst>
              <a:ext uri="{FF2B5EF4-FFF2-40B4-BE49-F238E27FC236}">
                <a16:creationId xmlns:a16="http://schemas.microsoft.com/office/drawing/2014/main" id="{8A784E65-6D91-BC61-1604-97168EC8AF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213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a:extLst>
            <a:ext uri="{FF2B5EF4-FFF2-40B4-BE49-F238E27FC236}">
              <a16:creationId xmlns:a16="http://schemas.microsoft.com/office/drawing/2014/main" id="{904FA306-8E13-117A-735D-3A328490F67C}"/>
            </a:ext>
          </a:extLst>
        </p:cNvPr>
        <p:cNvGrpSpPr/>
        <p:nvPr/>
      </p:nvGrpSpPr>
      <p:grpSpPr>
        <a:xfrm>
          <a:off x="0" y="0"/>
          <a:ext cx="0" cy="0"/>
          <a:chOff x="0" y="0"/>
          <a:chExt cx="0" cy="0"/>
        </a:xfrm>
      </p:grpSpPr>
      <p:sp>
        <p:nvSpPr>
          <p:cNvPr id="2048" name="Google Shape;2048;g238dfbb53c3_0_613:notes">
            <a:extLst>
              <a:ext uri="{FF2B5EF4-FFF2-40B4-BE49-F238E27FC236}">
                <a16:creationId xmlns:a16="http://schemas.microsoft.com/office/drawing/2014/main" id="{E26CFFE5-7F44-AA17-05F3-27063FCA5E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238dfbb53c3_0_613:notes">
            <a:extLst>
              <a:ext uri="{FF2B5EF4-FFF2-40B4-BE49-F238E27FC236}">
                <a16:creationId xmlns:a16="http://schemas.microsoft.com/office/drawing/2014/main" id="{BA8933E4-F19A-3C14-147B-EA685CCF80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070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a:extLst>
            <a:ext uri="{FF2B5EF4-FFF2-40B4-BE49-F238E27FC236}">
              <a16:creationId xmlns:a16="http://schemas.microsoft.com/office/drawing/2014/main" id="{8608BF74-5676-53DB-B996-E6259CDD34FE}"/>
            </a:ext>
          </a:extLst>
        </p:cNvPr>
        <p:cNvGrpSpPr/>
        <p:nvPr/>
      </p:nvGrpSpPr>
      <p:grpSpPr>
        <a:xfrm>
          <a:off x="0" y="0"/>
          <a:ext cx="0" cy="0"/>
          <a:chOff x="0" y="0"/>
          <a:chExt cx="0" cy="0"/>
        </a:xfrm>
      </p:grpSpPr>
      <p:sp>
        <p:nvSpPr>
          <p:cNvPr id="2048" name="Google Shape;2048;g238dfbb53c3_0_613:notes">
            <a:extLst>
              <a:ext uri="{FF2B5EF4-FFF2-40B4-BE49-F238E27FC236}">
                <a16:creationId xmlns:a16="http://schemas.microsoft.com/office/drawing/2014/main" id="{0C896782-A0CC-21F6-3777-0B378F51B0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238dfbb53c3_0_613:notes">
            <a:extLst>
              <a:ext uri="{FF2B5EF4-FFF2-40B4-BE49-F238E27FC236}">
                <a16:creationId xmlns:a16="http://schemas.microsoft.com/office/drawing/2014/main" id="{211027C1-0CA0-3391-6550-FA6FCEFF69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6099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9">
          <a:extLst>
            <a:ext uri="{FF2B5EF4-FFF2-40B4-BE49-F238E27FC236}">
              <a16:creationId xmlns:a16="http://schemas.microsoft.com/office/drawing/2014/main" id="{2E94ACBC-F428-FD83-4604-0E3DB8BA9FCD}"/>
            </a:ext>
          </a:extLst>
        </p:cNvPr>
        <p:cNvGrpSpPr/>
        <p:nvPr/>
      </p:nvGrpSpPr>
      <p:grpSpPr>
        <a:xfrm>
          <a:off x="0" y="0"/>
          <a:ext cx="0" cy="0"/>
          <a:chOff x="0" y="0"/>
          <a:chExt cx="0" cy="0"/>
        </a:xfrm>
      </p:grpSpPr>
      <p:sp>
        <p:nvSpPr>
          <p:cNvPr id="3080" name="Google Shape;3080;g2373d9b03a5_0_8885:notes">
            <a:extLst>
              <a:ext uri="{FF2B5EF4-FFF2-40B4-BE49-F238E27FC236}">
                <a16:creationId xmlns:a16="http://schemas.microsoft.com/office/drawing/2014/main" id="{89570B44-B471-F88B-002F-F252884C7A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1" name="Google Shape;3081;g2373d9b03a5_0_8885:notes">
            <a:extLst>
              <a:ext uri="{FF2B5EF4-FFF2-40B4-BE49-F238E27FC236}">
                <a16:creationId xmlns:a16="http://schemas.microsoft.com/office/drawing/2014/main" id="{C84A8F26-5FBB-E969-BAA1-68A4E08319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706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9"/>
        <p:cNvGrpSpPr/>
        <p:nvPr/>
      </p:nvGrpSpPr>
      <p:grpSpPr>
        <a:xfrm>
          <a:off x="0" y="0"/>
          <a:ext cx="0" cy="0"/>
          <a:chOff x="0" y="0"/>
          <a:chExt cx="0" cy="0"/>
        </a:xfrm>
      </p:grpSpPr>
      <p:sp>
        <p:nvSpPr>
          <p:cNvPr id="3080" name="Google Shape;3080;g2373d9b03a5_0_8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1" name="Google Shape;3081;g2373d9b03a5_0_8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9">
          <a:extLst>
            <a:ext uri="{FF2B5EF4-FFF2-40B4-BE49-F238E27FC236}">
              <a16:creationId xmlns:a16="http://schemas.microsoft.com/office/drawing/2014/main" id="{672E6CC1-6E68-CA3F-61F2-F3C876953DF3}"/>
            </a:ext>
          </a:extLst>
        </p:cNvPr>
        <p:cNvGrpSpPr/>
        <p:nvPr/>
      </p:nvGrpSpPr>
      <p:grpSpPr>
        <a:xfrm>
          <a:off x="0" y="0"/>
          <a:ext cx="0" cy="0"/>
          <a:chOff x="0" y="0"/>
          <a:chExt cx="0" cy="0"/>
        </a:xfrm>
      </p:grpSpPr>
      <p:sp>
        <p:nvSpPr>
          <p:cNvPr id="3080" name="Google Shape;3080;g2373d9b03a5_0_8885:notes">
            <a:extLst>
              <a:ext uri="{FF2B5EF4-FFF2-40B4-BE49-F238E27FC236}">
                <a16:creationId xmlns:a16="http://schemas.microsoft.com/office/drawing/2014/main" id="{D0EBFEBD-1AE5-68BF-B198-0873EC5D87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1" name="Google Shape;3081;g2373d9b03a5_0_8885:notes">
            <a:extLst>
              <a:ext uri="{FF2B5EF4-FFF2-40B4-BE49-F238E27FC236}">
                <a16:creationId xmlns:a16="http://schemas.microsoft.com/office/drawing/2014/main" id="{60D69E5D-12F3-836F-05AA-8F2CC5B081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225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9">
          <a:extLst>
            <a:ext uri="{FF2B5EF4-FFF2-40B4-BE49-F238E27FC236}">
              <a16:creationId xmlns:a16="http://schemas.microsoft.com/office/drawing/2014/main" id="{26BC97EC-7B63-2929-5F2B-0727D066A27E}"/>
            </a:ext>
          </a:extLst>
        </p:cNvPr>
        <p:cNvGrpSpPr/>
        <p:nvPr/>
      </p:nvGrpSpPr>
      <p:grpSpPr>
        <a:xfrm>
          <a:off x="0" y="0"/>
          <a:ext cx="0" cy="0"/>
          <a:chOff x="0" y="0"/>
          <a:chExt cx="0" cy="0"/>
        </a:xfrm>
      </p:grpSpPr>
      <p:sp>
        <p:nvSpPr>
          <p:cNvPr id="3080" name="Google Shape;3080;g2373d9b03a5_0_8885:notes">
            <a:extLst>
              <a:ext uri="{FF2B5EF4-FFF2-40B4-BE49-F238E27FC236}">
                <a16:creationId xmlns:a16="http://schemas.microsoft.com/office/drawing/2014/main" id="{1615AA48-B0C2-37C3-1CBE-2E7716DD0A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1" name="Google Shape;3081;g2373d9b03a5_0_8885:notes">
            <a:extLst>
              <a:ext uri="{FF2B5EF4-FFF2-40B4-BE49-F238E27FC236}">
                <a16:creationId xmlns:a16="http://schemas.microsoft.com/office/drawing/2014/main" id="{F57E4732-4ADB-BE39-3540-078B386DB5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031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9">
          <a:extLst>
            <a:ext uri="{FF2B5EF4-FFF2-40B4-BE49-F238E27FC236}">
              <a16:creationId xmlns:a16="http://schemas.microsoft.com/office/drawing/2014/main" id="{CF7EC3D3-183F-BFAF-A7F7-DFB85AD87916}"/>
            </a:ext>
          </a:extLst>
        </p:cNvPr>
        <p:cNvGrpSpPr/>
        <p:nvPr/>
      </p:nvGrpSpPr>
      <p:grpSpPr>
        <a:xfrm>
          <a:off x="0" y="0"/>
          <a:ext cx="0" cy="0"/>
          <a:chOff x="0" y="0"/>
          <a:chExt cx="0" cy="0"/>
        </a:xfrm>
      </p:grpSpPr>
      <p:sp>
        <p:nvSpPr>
          <p:cNvPr id="3080" name="Google Shape;3080;g2373d9b03a5_0_8885:notes">
            <a:extLst>
              <a:ext uri="{FF2B5EF4-FFF2-40B4-BE49-F238E27FC236}">
                <a16:creationId xmlns:a16="http://schemas.microsoft.com/office/drawing/2014/main" id="{9F0E1E1A-BB2E-5B0C-77E1-B6836180D8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1" name="Google Shape;3081;g2373d9b03a5_0_8885:notes">
            <a:extLst>
              <a:ext uri="{FF2B5EF4-FFF2-40B4-BE49-F238E27FC236}">
                <a16:creationId xmlns:a16="http://schemas.microsoft.com/office/drawing/2014/main" id="{5EA43AA9-B42C-5295-BD33-281CC08DCC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643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9">
          <a:extLst>
            <a:ext uri="{FF2B5EF4-FFF2-40B4-BE49-F238E27FC236}">
              <a16:creationId xmlns:a16="http://schemas.microsoft.com/office/drawing/2014/main" id="{F218B1F7-6588-BCDE-A17B-3553F9A57E7B}"/>
            </a:ext>
          </a:extLst>
        </p:cNvPr>
        <p:cNvGrpSpPr/>
        <p:nvPr/>
      </p:nvGrpSpPr>
      <p:grpSpPr>
        <a:xfrm>
          <a:off x="0" y="0"/>
          <a:ext cx="0" cy="0"/>
          <a:chOff x="0" y="0"/>
          <a:chExt cx="0" cy="0"/>
        </a:xfrm>
      </p:grpSpPr>
      <p:sp>
        <p:nvSpPr>
          <p:cNvPr id="3080" name="Google Shape;3080;g2373d9b03a5_0_8885:notes">
            <a:extLst>
              <a:ext uri="{FF2B5EF4-FFF2-40B4-BE49-F238E27FC236}">
                <a16:creationId xmlns:a16="http://schemas.microsoft.com/office/drawing/2014/main" id="{4088ABDA-FD95-5FC3-1D47-C2DCF56D53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1" name="Google Shape;3081;g2373d9b03a5_0_8885:notes">
            <a:extLst>
              <a:ext uri="{FF2B5EF4-FFF2-40B4-BE49-F238E27FC236}">
                <a16:creationId xmlns:a16="http://schemas.microsoft.com/office/drawing/2014/main" id="{4679CA36-EE07-E660-5A17-0619E2DED7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099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9">
          <a:extLst>
            <a:ext uri="{FF2B5EF4-FFF2-40B4-BE49-F238E27FC236}">
              <a16:creationId xmlns:a16="http://schemas.microsoft.com/office/drawing/2014/main" id="{B74D634B-EF00-C549-0272-3A870B23968E}"/>
            </a:ext>
          </a:extLst>
        </p:cNvPr>
        <p:cNvGrpSpPr/>
        <p:nvPr/>
      </p:nvGrpSpPr>
      <p:grpSpPr>
        <a:xfrm>
          <a:off x="0" y="0"/>
          <a:ext cx="0" cy="0"/>
          <a:chOff x="0" y="0"/>
          <a:chExt cx="0" cy="0"/>
        </a:xfrm>
      </p:grpSpPr>
      <p:sp>
        <p:nvSpPr>
          <p:cNvPr id="3080" name="Google Shape;3080;g2373d9b03a5_0_8885:notes">
            <a:extLst>
              <a:ext uri="{FF2B5EF4-FFF2-40B4-BE49-F238E27FC236}">
                <a16:creationId xmlns:a16="http://schemas.microsoft.com/office/drawing/2014/main" id="{9E280CE4-318C-55E0-DFFE-59296EC18B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1" name="Google Shape;3081;g2373d9b03a5_0_8885:notes">
            <a:extLst>
              <a:ext uri="{FF2B5EF4-FFF2-40B4-BE49-F238E27FC236}">
                <a16:creationId xmlns:a16="http://schemas.microsoft.com/office/drawing/2014/main" id="{056B26A7-DC28-D834-E42D-016F6644CF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9654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9">
          <a:extLst>
            <a:ext uri="{FF2B5EF4-FFF2-40B4-BE49-F238E27FC236}">
              <a16:creationId xmlns:a16="http://schemas.microsoft.com/office/drawing/2014/main" id="{1F5F3DB3-888C-9824-0C2A-66330594DDA2}"/>
            </a:ext>
          </a:extLst>
        </p:cNvPr>
        <p:cNvGrpSpPr/>
        <p:nvPr/>
      </p:nvGrpSpPr>
      <p:grpSpPr>
        <a:xfrm>
          <a:off x="0" y="0"/>
          <a:ext cx="0" cy="0"/>
          <a:chOff x="0" y="0"/>
          <a:chExt cx="0" cy="0"/>
        </a:xfrm>
      </p:grpSpPr>
      <p:sp>
        <p:nvSpPr>
          <p:cNvPr id="3080" name="Google Shape;3080;g2373d9b03a5_0_8885:notes">
            <a:extLst>
              <a:ext uri="{FF2B5EF4-FFF2-40B4-BE49-F238E27FC236}">
                <a16:creationId xmlns:a16="http://schemas.microsoft.com/office/drawing/2014/main" id="{62F5012F-26E0-BC9C-AA24-C5C68C203B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1" name="Google Shape;3081;g2373d9b03a5_0_8885:notes">
            <a:extLst>
              <a:ext uri="{FF2B5EF4-FFF2-40B4-BE49-F238E27FC236}">
                <a16:creationId xmlns:a16="http://schemas.microsoft.com/office/drawing/2014/main" id="{C8DC38A2-7AB0-1236-F286-D19625C5F6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549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9">
          <a:extLst>
            <a:ext uri="{FF2B5EF4-FFF2-40B4-BE49-F238E27FC236}">
              <a16:creationId xmlns:a16="http://schemas.microsoft.com/office/drawing/2014/main" id="{4854ABC3-7C91-4FEF-A616-646B40E92615}"/>
            </a:ext>
          </a:extLst>
        </p:cNvPr>
        <p:cNvGrpSpPr/>
        <p:nvPr/>
      </p:nvGrpSpPr>
      <p:grpSpPr>
        <a:xfrm>
          <a:off x="0" y="0"/>
          <a:ext cx="0" cy="0"/>
          <a:chOff x="0" y="0"/>
          <a:chExt cx="0" cy="0"/>
        </a:xfrm>
      </p:grpSpPr>
      <p:sp>
        <p:nvSpPr>
          <p:cNvPr id="3080" name="Google Shape;3080;g2373d9b03a5_0_8885:notes">
            <a:extLst>
              <a:ext uri="{FF2B5EF4-FFF2-40B4-BE49-F238E27FC236}">
                <a16:creationId xmlns:a16="http://schemas.microsoft.com/office/drawing/2014/main" id="{89B191AA-93AB-F09C-1485-7C392FC9AA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1" name="Google Shape;3081;g2373d9b03a5_0_8885:notes">
            <a:extLst>
              <a:ext uri="{FF2B5EF4-FFF2-40B4-BE49-F238E27FC236}">
                <a16:creationId xmlns:a16="http://schemas.microsoft.com/office/drawing/2014/main" id="{7B3DB381-FC92-8A1B-310E-0CC80B7966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743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9">
          <a:extLst>
            <a:ext uri="{FF2B5EF4-FFF2-40B4-BE49-F238E27FC236}">
              <a16:creationId xmlns:a16="http://schemas.microsoft.com/office/drawing/2014/main" id="{276B0294-F94F-3126-CE13-FD01415E1680}"/>
            </a:ext>
          </a:extLst>
        </p:cNvPr>
        <p:cNvGrpSpPr/>
        <p:nvPr/>
      </p:nvGrpSpPr>
      <p:grpSpPr>
        <a:xfrm>
          <a:off x="0" y="0"/>
          <a:ext cx="0" cy="0"/>
          <a:chOff x="0" y="0"/>
          <a:chExt cx="0" cy="0"/>
        </a:xfrm>
      </p:grpSpPr>
      <p:sp>
        <p:nvSpPr>
          <p:cNvPr id="3080" name="Google Shape;3080;g2373d9b03a5_0_8885:notes">
            <a:extLst>
              <a:ext uri="{FF2B5EF4-FFF2-40B4-BE49-F238E27FC236}">
                <a16:creationId xmlns:a16="http://schemas.microsoft.com/office/drawing/2014/main" id="{4CBA7E67-FF4C-C987-2380-A641509CB5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1" name="Google Shape;3081;g2373d9b03a5_0_8885:notes">
            <a:extLst>
              <a:ext uri="{FF2B5EF4-FFF2-40B4-BE49-F238E27FC236}">
                <a16:creationId xmlns:a16="http://schemas.microsoft.com/office/drawing/2014/main" id="{B78E243C-DA17-AE66-F846-FBCC093A3A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05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1"/>
        <p:cNvGrpSpPr/>
        <p:nvPr/>
      </p:nvGrpSpPr>
      <p:grpSpPr>
        <a:xfrm>
          <a:off x="0" y="0"/>
          <a:ext cx="0" cy="0"/>
          <a:chOff x="0" y="0"/>
          <a:chExt cx="0" cy="0"/>
        </a:xfrm>
      </p:grpSpPr>
      <p:sp>
        <p:nvSpPr>
          <p:cNvPr id="2552" name="Google Shape;2552;g11d2026ec69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3" name="Google Shape;2553;g11d2026ec69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a:extLst>
            <a:ext uri="{FF2B5EF4-FFF2-40B4-BE49-F238E27FC236}">
              <a16:creationId xmlns:a16="http://schemas.microsoft.com/office/drawing/2014/main" id="{D96E67C5-B8B5-C685-30A5-1114915B8B0B}"/>
            </a:ext>
          </a:extLst>
        </p:cNvPr>
        <p:cNvGrpSpPr/>
        <p:nvPr/>
      </p:nvGrpSpPr>
      <p:grpSpPr>
        <a:xfrm>
          <a:off x="0" y="0"/>
          <a:ext cx="0" cy="0"/>
          <a:chOff x="0" y="0"/>
          <a:chExt cx="0" cy="0"/>
        </a:xfrm>
      </p:grpSpPr>
      <p:sp>
        <p:nvSpPr>
          <p:cNvPr id="2048" name="Google Shape;2048;g238dfbb53c3_0_613:notes">
            <a:extLst>
              <a:ext uri="{FF2B5EF4-FFF2-40B4-BE49-F238E27FC236}">
                <a16:creationId xmlns:a16="http://schemas.microsoft.com/office/drawing/2014/main" id="{77409B9A-DE83-8C52-B680-B141F880F5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238dfbb53c3_0_613:notes">
            <a:extLst>
              <a:ext uri="{FF2B5EF4-FFF2-40B4-BE49-F238E27FC236}">
                <a16:creationId xmlns:a16="http://schemas.microsoft.com/office/drawing/2014/main" id="{C7B38B91-20DE-3F50-D8D2-C95A6A770B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7220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a:extLst>
            <a:ext uri="{FF2B5EF4-FFF2-40B4-BE49-F238E27FC236}">
              <a16:creationId xmlns:a16="http://schemas.microsoft.com/office/drawing/2014/main" id="{AD3C96FD-A10F-ECDF-B89E-E7321F4B40EA}"/>
            </a:ext>
          </a:extLst>
        </p:cNvPr>
        <p:cNvGrpSpPr/>
        <p:nvPr/>
      </p:nvGrpSpPr>
      <p:grpSpPr>
        <a:xfrm>
          <a:off x="0" y="0"/>
          <a:ext cx="0" cy="0"/>
          <a:chOff x="0" y="0"/>
          <a:chExt cx="0" cy="0"/>
        </a:xfrm>
      </p:grpSpPr>
      <p:sp>
        <p:nvSpPr>
          <p:cNvPr id="2048" name="Google Shape;2048;g238dfbb53c3_0_613:notes">
            <a:extLst>
              <a:ext uri="{FF2B5EF4-FFF2-40B4-BE49-F238E27FC236}">
                <a16:creationId xmlns:a16="http://schemas.microsoft.com/office/drawing/2014/main" id="{BC81FB07-ECBF-C2F0-C117-1FBD7F820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238dfbb53c3_0_613:notes">
            <a:extLst>
              <a:ext uri="{FF2B5EF4-FFF2-40B4-BE49-F238E27FC236}">
                <a16:creationId xmlns:a16="http://schemas.microsoft.com/office/drawing/2014/main" id="{7179F8B9-3201-932D-3DE8-BF008F242E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888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1">
          <a:extLst>
            <a:ext uri="{FF2B5EF4-FFF2-40B4-BE49-F238E27FC236}">
              <a16:creationId xmlns:a16="http://schemas.microsoft.com/office/drawing/2014/main" id="{00123340-C0A4-7EA9-AEB8-36BE7A84034B}"/>
            </a:ext>
          </a:extLst>
        </p:cNvPr>
        <p:cNvGrpSpPr/>
        <p:nvPr/>
      </p:nvGrpSpPr>
      <p:grpSpPr>
        <a:xfrm>
          <a:off x="0" y="0"/>
          <a:ext cx="0" cy="0"/>
          <a:chOff x="0" y="0"/>
          <a:chExt cx="0" cy="0"/>
        </a:xfrm>
      </p:grpSpPr>
      <p:sp>
        <p:nvSpPr>
          <p:cNvPr id="2552" name="Google Shape;2552;g11d2026ec69_0_623:notes">
            <a:extLst>
              <a:ext uri="{FF2B5EF4-FFF2-40B4-BE49-F238E27FC236}">
                <a16:creationId xmlns:a16="http://schemas.microsoft.com/office/drawing/2014/main" id="{9F62FB6B-C7B6-3554-FFD8-4D51C6FA87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3" name="Google Shape;2553;g11d2026ec69_0_623:notes">
            <a:extLst>
              <a:ext uri="{FF2B5EF4-FFF2-40B4-BE49-F238E27FC236}">
                <a16:creationId xmlns:a16="http://schemas.microsoft.com/office/drawing/2014/main" id="{768B3BA4-EF76-2DD4-F3AC-A520839846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692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4"/>
        <p:cNvGrpSpPr/>
        <p:nvPr/>
      </p:nvGrpSpPr>
      <p:grpSpPr>
        <a:xfrm>
          <a:off x="0" y="0"/>
          <a:ext cx="0" cy="0"/>
          <a:chOff x="0" y="0"/>
          <a:chExt cx="0" cy="0"/>
        </a:xfrm>
      </p:grpSpPr>
      <p:sp>
        <p:nvSpPr>
          <p:cNvPr id="2645" name="Google Shape;2645;g131ff7c0f5b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6" name="Google Shape;2646;g131ff7c0f5b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a:extLst>
            <a:ext uri="{FF2B5EF4-FFF2-40B4-BE49-F238E27FC236}">
              <a16:creationId xmlns:a16="http://schemas.microsoft.com/office/drawing/2014/main" id="{EB28688D-9E95-BAEA-5234-D86B0367DFD9}"/>
            </a:ext>
          </a:extLst>
        </p:cNvPr>
        <p:cNvGrpSpPr/>
        <p:nvPr/>
      </p:nvGrpSpPr>
      <p:grpSpPr>
        <a:xfrm>
          <a:off x="0" y="0"/>
          <a:ext cx="0" cy="0"/>
          <a:chOff x="0" y="0"/>
          <a:chExt cx="0" cy="0"/>
        </a:xfrm>
      </p:grpSpPr>
      <p:sp>
        <p:nvSpPr>
          <p:cNvPr id="1883" name="Google Shape;1883;g13b627a1299_0_0:notes">
            <a:extLst>
              <a:ext uri="{FF2B5EF4-FFF2-40B4-BE49-F238E27FC236}">
                <a16:creationId xmlns:a16="http://schemas.microsoft.com/office/drawing/2014/main" id="{969AC661-1EFB-55BB-1938-39703A27E8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13b627a1299_0_0:notes">
            <a:extLst>
              <a:ext uri="{FF2B5EF4-FFF2-40B4-BE49-F238E27FC236}">
                <a16:creationId xmlns:a16="http://schemas.microsoft.com/office/drawing/2014/main" id="{754906ED-AB29-97E3-3D32-F6F4A5EDCE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3170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a:extLst>
            <a:ext uri="{FF2B5EF4-FFF2-40B4-BE49-F238E27FC236}">
              <a16:creationId xmlns:a16="http://schemas.microsoft.com/office/drawing/2014/main" id="{8B3F73D7-BEED-1409-6452-BA870F259AA6}"/>
            </a:ext>
          </a:extLst>
        </p:cNvPr>
        <p:cNvGrpSpPr/>
        <p:nvPr/>
      </p:nvGrpSpPr>
      <p:grpSpPr>
        <a:xfrm>
          <a:off x="0" y="0"/>
          <a:ext cx="0" cy="0"/>
          <a:chOff x="0" y="0"/>
          <a:chExt cx="0" cy="0"/>
        </a:xfrm>
      </p:grpSpPr>
      <p:sp>
        <p:nvSpPr>
          <p:cNvPr id="1883" name="Google Shape;1883;g13b627a1299_0_0:notes">
            <a:extLst>
              <a:ext uri="{FF2B5EF4-FFF2-40B4-BE49-F238E27FC236}">
                <a16:creationId xmlns:a16="http://schemas.microsoft.com/office/drawing/2014/main" id="{3BE4754A-EEB1-6D0C-F8E7-A8F6407FFD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13b627a1299_0_0:notes">
            <a:extLst>
              <a:ext uri="{FF2B5EF4-FFF2-40B4-BE49-F238E27FC236}">
                <a16:creationId xmlns:a16="http://schemas.microsoft.com/office/drawing/2014/main" id="{61FE94DB-FCE1-5486-C3EF-88EB5AA1BA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214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22f89187e4e_0_4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22f89187e4e_0_4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238dfbb53c3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238dfbb53c3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a:extLst>
            <a:ext uri="{FF2B5EF4-FFF2-40B4-BE49-F238E27FC236}">
              <a16:creationId xmlns:a16="http://schemas.microsoft.com/office/drawing/2014/main" id="{66786DCA-3E03-4DBF-5182-9FB82599CBB2}"/>
            </a:ext>
          </a:extLst>
        </p:cNvPr>
        <p:cNvGrpSpPr/>
        <p:nvPr/>
      </p:nvGrpSpPr>
      <p:grpSpPr>
        <a:xfrm>
          <a:off x="0" y="0"/>
          <a:ext cx="0" cy="0"/>
          <a:chOff x="0" y="0"/>
          <a:chExt cx="0" cy="0"/>
        </a:xfrm>
      </p:grpSpPr>
      <p:sp>
        <p:nvSpPr>
          <p:cNvPr id="2048" name="Google Shape;2048;g238dfbb53c3_0_613:notes">
            <a:extLst>
              <a:ext uri="{FF2B5EF4-FFF2-40B4-BE49-F238E27FC236}">
                <a16:creationId xmlns:a16="http://schemas.microsoft.com/office/drawing/2014/main" id="{36B1ADDE-1830-8C3D-5FFC-0B756D6F36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238dfbb53c3_0_613:notes">
            <a:extLst>
              <a:ext uri="{FF2B5EF4-FFF2-40B4-BE49-F238E27FC236}">
                <a16:creationId xmlns:a16="http://schemas.microsoft.com/office/drawing/2014/main" id="{E0EE06C6-EC65-84B2-DBE3-E5BD179F1B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102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a:extLst>
            <a:ext uri="{FF2B5EF4-FFF2-40B4-BE49-F238E27FC236}">
              <a16:creationId xmlns:a16="http://schemas.microsoft.com/office/drawing/2014/main" id="{5EB7FCB0-7F18-DBB7-4FE0-C7873D1412F9}"/>
            </a:ext>
          </a:extLst>
        </p:cNvPr>
        <p:cNvGrpSpPr/>
        <p:nvPr/>
      </p:nvGrpSpPr>
      <p:grpSpPr>
        <a:xfrm>
          <a:off x="0" y="0"/>
          <a:ext cx="0" cy="0"/>
          <a:chOff x="0" y="0"/>
          <a:chExt cx="0" cy="0"/>
        </a:xfrm>
      </p:grpSpPr>
      <p:sp>
        <p:nvSpPr>
          <p:cNvPr id="2048" name="Google Shape;2048;g238dfbb53c3_0_613:notes">
            <a:extLst>
              <a:ext uri="{FF2B5EF4-FFF2-40B4-BE49-F238E27FC236}">
                <a16:creationId xmlns:a16="http://schemas.microsoft.com/office/drawing/2014/main" id="{A7748EE2-13C3-6611-AE90-7F34B99030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238dfbb53c3_0_613:notes">
            <a:extLst>
              <a:ext uri="{FF2B5EF4-FFF2-40B4-BE49-F238E27FC236}">
                <a16:creationId xmlns:a16="http://schemas.microsoft.com/office/drawing/2014/main" id="{5399013C-355F-856B-0294-A88EF474F2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125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a:extLst>
            <a:ext uri="{FF2B5EF4-FFF2-40B4-BE49-F238E27FC236}">
              <a16:creationId xmlns:a16="http://schemas.microsoft.com/office/drawing/2014/main" id="{AE1ED57B-91B0-E666-9EFA-39B411FDE22F}"/>
            </a:ext>
          </a:extLst>
        </p:cNvPr>
        <p:cNvGrpSpPr/>
        <p:nvPr/>
      </p:nvGrpSpPr>
      <p:grpSpPr>
        <a:xfrm>
          <a:off x="0" y="0"/>
          <a:ext cx="0" cy="0"/>
          <a:chOff x="0" y="0"/>
          <a:chExt cx="0" cy="0"/>
        </a:xfrm>
      </p:grpSpPr>
      <p:sp>
        <p:nvSpPr>
          <p:cNvPr id="2048" name="Google Shape;2048;g238dfbb53c3_0_613:notes">
            <a:extLst>
              <a:ext uri="{FF2B5EF4-FFF2-40B4-BE49-F238E27FC236}">
                <a16:creationId xmlns:a16="http://schemas.microsoft.com/office/drawing/2014/main" id="{901415EA-725B-7D10-0853-434C858814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238dfbb53c3_0_613:notes">
            <a:extLst>
              <a:ext uri="{FF2B5EF4-FFF2-40B4-BE49-F238E27FC236}">
                <a16:creationId xmlns:a16="http://schemas.microsoft.com/office/drawing/2014/main" id="{802864AD-146A-1071-C385-71A4488DF7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12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46675" y="1733575"/>
            <a:ext cx="4211100" cy="1354500"/>
          </a:xfrm>
          <a:prstGeom prst="rect">
            <a:avLst/>
          </a:prstGeom>
        </p:spPr>
        <p:txBody>
          <a:bodyPr spcFirstLastPara="1" wrap="square" lIns="91425" tIns="91425" rIns="91425" bIns="91425" anchor="b" anchorCtr="0">
            <a:noAutofit/>
          </a:bodyPr>
          <a:lstStyle>
            <a:lvl1pPr lvl="0" algn="l">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646675" y="3233125"/>
            <a:ext cx="4211100" cy="3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11" name="Google Shape;11;p2"/>
          <p:cNvGrpSpPr/>
          <p:nvPr/>
        </p:nvGrpSpPr>
        <p:grpSpPr>
          <a:xfrm>
            <a:off x="-1115775" y="4467744"/>
            <a:ext cx="2577160" cy="2638569"/>
            <a:chOff x="-1115775" y="4467744"/>
            <a:chExt cx="2577160" cy="2638569"/>
          </a:xfrm>
        </p:grpSpPr>
        <p:sp>
          <p:nvSpPr>
            <p:cNvPr id="12" name="Google Shape;12;p2"/>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3" name="Google Shape;13;p2"/>
            <p:cNvGrpSpPr/>
            <p:nvPr/>
          </p:nvGrpSpPr>
          <p:grpSpPr>
            <a:xfrm rot="5400000" flipH="1">
              <a:off x="-1115103" y="4529824"/>
              <a:ext cx="2575817" cy="2577160"/>
              <a:chOff x="1550275" y="1493275"/>
              <a:chExt cx="1582100" cy="1582925"/>
            </a:xfrm>
          </p:grpSpPr>
          <p:sp>
            <p:nvSpPr>
              <p:cNvPr id="14" name="Google Shape;14;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 name="Google Shape;15;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 name="Google Shape;16;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 name="Google Shape;17;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 name="Google Shape;18;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 name="Google Shape;19;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 name="Google Shape;20;p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 name="Google Shape;21;p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 name="Google Shape;22;p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 name="Google Shape;23;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 name="Google Shape;24;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 name="Google Shape;25;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 name="Google Shape;26;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 name="Google Shape;27;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28" name="Google Shape;28;p2"/>
          <p:cNvGrpSpPr/>
          <p:nvPr/>
        </p:nvGrpSpPr>
        <p:grpSpPr>
          <a:xfrm>
            <a:off x="5985575" y="4420825"/>
            <a:ext cx="2744275" cy="2727763"/>
            <a:chOff x="5985575" y="4420825"/>
            <a:chExt cx="2744275" cy="2727763"/>
          </a:xfrm>
        </p:grpSpPr>
        <p:sp>
          <p:nvSpPr>
            <p:cNvPr id="29" name="Google Shape;29;p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30" name="Google Shape;30;p2"/>
            <p:cNvGrpSpPr/>
            <p:nvPr/>
          </p:nvGrpSpPr>
          <p:grpSpPr>
            <a:xfrm rot="5400000" flipH="1">
              <a:off x="5986247" y="4572099"/>
              <a:ext cx="2575817" cy="2577160"/>
              <a:chOff x="1550275" y="1493275"/>
              <a:chExt cx="1582100" cy="1582925"/>
            </a:xfrm>
          </p:grpSpPr>
          <p:sp>
            <p:nvSpPr>
              <p:cNvPr id="31" name="Google Shape;31;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 name="Google Shape;32;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 name="Google Shape;33;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 name="Google Shape;34;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 name="Google Shape;35;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 name="Google Shape;36;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 name="Google Shape;37;p2"/>
              <p:cNvSpPr/>
              <p:nvPr/>
            </p:nvSpPr>
            <p:spPr>
              <a:xfrm>
                <a:off x="1736066" y="1684329"/>
                <a:ext cx="1122388" cy="1100964"/>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 name="Google Shape;38;p2"/>
              <p:cNvSpPr/>
              <p:nvPr/>
            </p:nvSpPr>
            <p:spPr>
              <a:xfrm>
                <a:off x="1800052" y="1767251"/>
                <a:ext cx="1142033" cy="1118596"/>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 name="Google Shape;39;p2"/>
              <p:cNvSpPr/>
              <p:nvPr/>
            </p:nvSpPr>
            <p:spPr>
              <a:xfrm>
                <a:off x="1946313" y="1863204"/>
                <a:ext cx="1065738" cy="106835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 name="Google Shape;40;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 name="Google Shape;41;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 name="Google Shape;42;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 name="Google Shape;43;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 name="Google Shape;44;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1001225" y="2198225"/>
            <a:ext cx="2974500" cy="15699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47" name="Google Shape;47;p3"/>
          <p:cNvSpPr txBox="1">
            <a:spLocks noGrp="1"/>
          </p:cNvSpPr>
          <p:nvPr>
            <p:ph type="title" idx="2" hasCustomPrompt="1"/>
          </p:nvPr>
        </p:nvSpPr>
        <p:spPr>
          <a:xfrm>
            <a:off x="1001225" y="1131925"/>
            <a:ext cx="1076100" cy="100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300"/>
              <a:buNone/>
              <a:defRPr sz="5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grpSp>
        <p:nvGrpSpPr>
          <p:cNvPr id="48" name="Google Shape;48;p3"/>
          <p:cNvGrpSpPr/>
          <p:nvPr/>
        </p:nvGrpSpPr>
        <p:grpSpPr>
          <a:xfrm>
            <a:off x="-1115775" y="4467744"/>
            <a:ext cx="2577160" cy="2638569"/>
            <a:chOff x="-1115775" y="4467744"/>
            <a:chExt cx="2577160" cy="2638569"/>
          </a:xfrm>
        </p:grpSpPr>
        <p:sp>
          <p:nvSpPr>
            <p:cNvPr id="49" name="Google Shape;49;p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50" name="Google Shape;50;p3"/>
            <p:cNvGrpSpPr/>
            <p:nvPr/>
          </p:nvGrpSpPr>
          <p:grpSpPr>
            <a:xfrm rot="5400000" flipH="1">
              <a:off x="-1115103" y="4529824"/>
              <a:ext cx="2575817" cy="2577160"/>
              <a:chOff x="1550275" y="1493275"/>
              <a:chExt cx="1582100" cy="1582925"/>
            </a:xfrm>
          </p:grpSpPr>
          <p:sp>
            <p:nvSpPr>
              <p:cNvPr id="51" name="Google Shape;51;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 name="Google Shape;52;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 name="Google Shape;53;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4" name="Google Shape;54;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5" name="Google Shape;55;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6" name="Google Shape;56;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7" name="Google Shape;57;p3"/>
              <p:cNvSpPr/>
              <p:nvPr/>
            </p:nvSpPr>
            <p:spPr>
              <a:xfrm>
                <a:off x="1719252" y="1684329"/>
                <a:ext cx="1139072" cy="11362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8" name="Google Shape;58;p3"/>
              <p:cNvSpPr/>
              <p:nvPr/>
            </p:nvSpPr>
            <p:spPr>
              <a:xfrm>
                <a:off x="1783238" y="1767251"/>
                <a:ext cx="1158914" cy="1162960"/>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9" name="Google Shape;59;p3"/>
              <p:cNvSpPr/>
              <p:nvPr/>
            </p:nvSpPr>
            <p:spPr>
              <a:xfrm>
                <a:off x="1911210" y="1863204"/>
                <a:ext cx="1100907" cy="1094359"/>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0" name="Google Shape;60;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 name="Google Shape;61;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 name="Google Shape;62;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3" name="Google Shape;63;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 name="Google Shape;64;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65" name="Google Shape;65;p3"/>
          <p:cNvGrpSpPr/>
          <p:nvPr/>
        </p:nvGrpSpPr>
        <p:grpSpPr>
          <a:xfrm flipH="1">
            <a:off x="7784993" y="4327483"/>
            <a:ext cx="2744275" cy="2727763"/>
            <a:chOff x="5985575" y="4420825"/>
            <a:chExt cx="2744275" cy="2727763"/>
          </a:xfrm>
        </p:grpSpPr>
        <p:sp>
          <p:nvSpPr>
            <p:cNvPr id="66" name="Google Shape;66;p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67" name="Google Shape;67;p3"/>
            <p:cNvGrpSpPr/>
            <p:nvPr/>
          </p:nvGrpSpPr>
          <p:grpSpPr>
            <a:xfrm rot="5400000" flipH="1">
              <a:off x="5986247" y="4572099"/>
              <a:ext cx="2575817" cy="2577160"/>
              <a:chOff x="1550275" y="1493275"/>
              <a:chExt cx="1582100" cy="1582925"/>
            </a:xfrm>
          </p:grpSpPr>
          <p:sp>
            <p:nvSpPr>
              <p:cNvPr id="68" name="Google Shape;68;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9" name="Google Shape;69;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0" name="Google Shape;70;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1" name="Google Shape;71;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2" name="Google Shape;72;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3" name="Google Shape;73;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4" name="Google Shape;74;p3"/>
              <p:cNvSpPr/>
              <p:nvPr/>
            </p:nvSpPr>
            <p:spPr>
              <a:xfrm>
                <a:off x="1788430" y="1684323"/>
                <a:ext cx="1070060" cy="107669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5" name="Google Shape;75;p3"/>
              <p:cNvSpPr/>
              <p:nvPr/>
            </p:nvSpPr>
            <p:spPr>
              <a:xfrm>
                <a:off x="1852417" y="1767253"/>
                <a:ext cx="1089683" cy="109432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6" name="Google Shape;76;p3"/>
              <p:cNvSpPr/>
              <p:nvPr/>
            </p:nvSpPr>
            <p:spPr>
              <a:xfrm>
                <a:off x="1998677" y="1863197"/>
                <a:ext cx="1013358" cy="1007559"/>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7" name="Google Shape;77;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8" name="Google Shape;78;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9" name="Google Shape;79;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 name="Google Shape;80;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 name="Google Shape;81;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82" name="Google Shape;82;p3"/>
          <p:cNvGrpSpPr/>
          <p:nvPr/>
        </p:nvGrpSpPr>
        <p:grpSpPr>
          <a:xfrm>
            <a:off x="7875908" y="-2134584"/>
            <a:ext cx="2750618" cy="2741916"/>
            <a:chOff x="2724182" y="-1866850"/>
            <a:chExt cx="2750618" cy="2741916"/>
          </a:xfrm>
        </p:grpSpPr>
        <p:sp>
          <p:nvSpPr>
            <p:cNvPr id="83" name="Google Shape;83;p3"/>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4" name="Google Shape;84;p3"/>
            <p:cNvGrpSpPr/>
            <p:nvPr/>
          </p:nvGrpSpPr>
          <p:grpSpPr>
            <a:xfrm rot="-5400000" flipH="1">
              <a:off x="2724854" y="-1701422"/>
              <a:ext cx="2575817" cy="2577160"/>
              <a:chOff x="1550275" y="1493275"/>
              <a:chExt cx="1582100" cy="1582925"/>
            </a:xfrm>
          </p:grpSpPr>
          <p:sp>
            <p:nvSpPr>
              <p:cNvPr id="85" name="Google Shape;85;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 name="Google Shape;86;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 name="Google Shape;87;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 name="Google Shape;88;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 name="Google Shape;89;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 name="Google Shape;90;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 name="Google Shape;91;p3"/>
              <p:cNvSpPr/>
              <p:nvPr/>
            </p:nvSpPr>
            <p:spPr>
              <a:xfrm>
                <a:off x="1717240" y="1684321"/>
                <a:ext cx="1141347" cy="115101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 name="Google Shape;92;p3"/>
              <p:cNvSpPr/>
              <p:nvPr/>
            </p:nvSpPr>
            <p:spPr>
              <a:xfrm>
                <a:off x="1790377" y="1767255"/>
                <a:ext cx="1151707" cy="11777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 name="Google Shape;93;p3"/>
              <p:cNvSpPr/>
              <p:nvPr/>
            </p:nvSpPr>
            <p:spPr>
              <a:xfrm>
                <a:off x="1890925" y="1863197"/>
                <a:ext cx="1121111" cy="11366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 name="Google Shape;94;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 name="Google Shape;95;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 name="Google Shape;96;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 name="Google Shape;97;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 name="Google Shape;98;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4"/>
        <p:cNvGrpSpPr/>
        <p:nvPr/>
      </p:nvGrpSpPr>
      <p:grpSpPr>
        <a:xfrm>
          <a:off x="0" y="0"/>
          <a:ext cx="0" cy="0"/>
          <a:chOff x="0" y="0"/>
          <a:chExt cx="0" cy="0"/>
        </a:xfrm>
      </p:grpSpPr>
      <p:sp>
        <p:nvSpPr>
          <p:cNvPr id="355" name="Google Shape;355;p9"/>
          <p:cNvSpPr txBox="1">
            <a:spLocks noGrp="1"/>
          </p:cNvSpPr>
          <p:nvPr>
            <p:ph type="title"/>
          </p:nvPr>
        </p:nvSpPr>
        <p:spPr>
          <a:xfrm>
            <a:off x="4276925" y="1364150"/>
            <a:ext cx="4153800" cy="800400"/>
          </a:xfrm>
          <a:prstGeom prst="rect">
            <a:avLst/>
          </a:prstGeom>
        </p:spPr>
        <p:txBody>
          <a:bodyPr spcFirstLastPara="1" wrap="square" lIns="91425" tIns="91425" rIns="91425" bIns="91425" anchor="t" anchorCtr="0">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356" name="Google Shape;356;p9"/>
          <p:cNvSpPr txBox="1">
            <a:spLocks noGrp="1"/>
          </p:cNvSpPr>
          <p:nvPr>
            <p:ph type="subTitle" idx="1"/>
          </p:nvPr>
        </p:nvSpPr>
        <p:spPr>
          <a:xfrm>
            <a:off x="4276925" y="2305368"/>
            <a:ext cx="4153800" cy="1416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357" name="Google Shape;357;p9"/>
          <p:cNvGrpSpPr/>
          <p:nvPr/>
        </p:nvGrpSpPr>
        <p:grpSpPr>
          <a:xfrm rot="5400000" flipH="1">
            <a:off x="7816695" y="-1934597"/>
            <a:ext cx="2661273" cy="2575817"/>
            <a:chOff x="-1199887" y="4530496"/>
            <a:chExt cx="2661273" cy="2575817"/>
          </a:xfrm>
        </p:grpSpPr>
        <p:sp>
          <p:nvSpPr>
            <p:cNvPr id="358" name="Google Shape;358;p9"/>
            <p:cNvSpPr/>
            <p:nvPr/>
          </p:nvSpPr>
          <p:spPr>
            <a:xfrm>
              <a:off x="-1199887" y="472075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359" name="Google Shape;359;p9"/>
            <p:cNvGrpSpPr/>
            <p:nvPr/>
          </p:nvGrpSpPr>
          <p:grpSpPr>
            <a:xfrm rot="5400000" flipH="1">
              <a:off x="-1115103" y="4529824"/>
              <a:ext cx="2575817" cy="2577160"/>
              <a:chOff x="1550275" y="1493275"/>
              <a:chExt cx="1582100" cy="1582925"/>
            </a:xfrm>
          </p:grpSpPr>
          <p:sp>
            <p:nvSpPr>
              <p:cNvPr id="360" name="Google Shape;360;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1" name="Google Shape;361;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2" name="Google Shape;362;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3" name="Google Shape;363;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4" name="Google Shape;364;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5" name="Google Shape;365;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6" name="Google Shape;366;p9"/>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7" name="Google Shape;367;p9"/>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8" name="Google Shape;368;p9"/>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9" name="Google Shape;369;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0" name="Google Shape;370;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1" name="Google Shape;371;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2" name="Google Shape;372;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3" name="Google Shape;373;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374" name="Google Shape;374;p9"/>
          <p:cNvGrpSpPr/>
          <p:nvPr/>
        </p:nvGrpSpPr>
        <p:grpSpPr>
          <a:xfrm rot="5400000">
            <a:off x="-1249530" y="-1985919"/>
            <a:ext cx="2750618" cy="2741916"/>
            <a:chOff x="2724182" y="-1866850"/>
            <a:chExt cx="2750618" cy="2741916"/>
          </a:xfrm>
        </p:grpSpPr>
        <p:sp>
          <p:nvSpPr>
            <p:cNvPr id="375" name="Google Shape;375;p9"/>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376" name="Google Shape;376;p9"/>
            <p:cNvGrpSpPr/>
            <p:nvPr/>
          </p:nvGrpSpPr>
          <p:grpSpPr>
            <a:xfrm rot="-5400000" flipH="1">
              <a:off x="2724854" y="-1701422"/>
              <a:ext cx="2575817" cy="2577160"/>
              <a:chOff x="1550275" y="1493275"/>
              <a:chExt cx="1582100" cy="1582925"/>
            </a:xfrm>
          </p:grpSpPr>
          <p:sp>
            <p:nvSpPr>
              <p:cNvPr id="377" name="Google Shape;377;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8" name="Google Shape;378;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9" name="Google Shape;379;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0" name="Google Shape;380;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1" name="Google Shape;381;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2" name="Google Shape;382;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3" name="Google Shape;383;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4" name="Google Shape;384;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5" name="Google Shape;385;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6" name="Google Shape;386;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7" name="Google Shape;387;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8" name="Google Shape;388;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9" name="Google Shape;389;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0" name="Google Shape;390;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391" name="Google Shape;391;p9"/>
          <p:cNvGrpSpPr/>
          <p:nvPr/>
        </p:nvGrpSpPr>
        <p:grpSpPr>
          <a:xfrm rot="10800000">
            <a:off x="2973434" y="4525039"/>
            <a:ext cx="2750618" cy="2741916"/>
            <a:chOff x="2724182" y="-1866850"/>
            <a:chExt cx="2750618" cy="2741916"/>
          </a:xfrm>
        </p:grpSpPr>
        <p:sp>
          <p:nvSpPr>
            <p:cNvPr id="392" name="Google Shape;392;p9"/>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393" name="Google Shape;393;p9"/>
            <p:cNvGrpSpPr/>
            <p:nvPr/>
          </p:nvGrpSpPr>
          <p:grpSpPr>
            <a:xfrm rot="-5400000" flipH="1">
              <a:off x="2724854" y="-1701422"/>
              <a:ext cx="2575817" cy="2577160"/>
              <a:chOff x="1550275" y="1493275"/>
              <a:chExt cx="1582100" cy="1582925"/>
            </a:xfrm>
          </p:grpSpPr>
          <p:sp>
            <p:nvSpPr>
              <p:cNvPr id="394" name="Google Shape;394;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5" name="Google Shape;395;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6" name="Google Shape;396;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7" name="Google Shape;397;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8" name="Google Shape;398;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9" name="Google Shape;399;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0" name="Google Shape;400;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1" name="Google Shape;401;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2" name="Google Shape;402;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3" name="Google Shape;403;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4" name="Google Shape;404;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5" name="Google Shape;405;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6" name="Google Shape;406;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7" name="Google Shape;407;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6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2_1_1">
    <p:spTree>
      <p:nvGrpSpPr>
        <p:cNvPr id="1" name="Shape 797"/>
        <p:cNvGrpSpPr/>
        <p:nvPr/>
      </p:nvGrpSpPr>
      <p:grpSpPr>
        <a:xfrm>
          <a:off x="0" y="0"/>
          <a:ext cx="0" cy="0"/>
          <a:chOff x="0" y="0"/>
          <a:chExt cx="0" cy="0"/>
        </a:xfrm>
      </p:grpSpPr>
      <p:sp>
        <p:nvSpPr>
          <p:cNvPr id="798" name="Google Shape;798;p1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799" name="Google Shape;799;p19"/>
          <p:cNvGrpSpPr/>
          <p:nvPr/>
        </p:nvGrpSpPr>
        <p:grpSpPr>
          <a:xfrm flipH="1">
            <a:off x="8162268" y="4327483"/>
            <a:ext cx="2744275" cy="2727763"/>
            <a:chOff x="5985575" y="4420825"/>
            <a:chExt cx="2744275" cy="2727763"/>
          </a:xfrm>
        </p:grpSpPr>
        <p:sp>
          <p:nvSpPr>
            <p:cNvPr id="800" name="Google Shape;800;p19"/>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01" name="Google Shape;801;p19"/>
            <p:cNvGrpSpPr/>
            <p:nvPr/>
          </p:nvGrpSpPr>
          <p:grpSpPr>
            <a:xfrm rot="5400000" flipH="1">
              <a:off x="5986247" y="4572099"/>
              <a:ext cx="2575817" cy="2577160"/>
              <a:chOff x="1550275" y="1493275"/>
              <a:chExt cx="1582100" cy="1582925"/>
            </a:xfrm>
          </p:grpSpPr>
          <p:sp>
            <p:nvSpPr>
              <p:cNvPr id="802" name="Google Shape;802;p1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3" name="Google Shape;803;p1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4" name="Google Shape;804;p1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5" name="Google Shape;805;p1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6" name="Google Shape;806;p1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7" name="Google Shape;807;p1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8" name="Google Shape;808;p19"/>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9" name="Google Shape;809;p19"/>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0" name="Google Shape;810;p19"/>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1" name="Google Shape;811;p1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2" name="Google Shape;812;p1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3" name="Google Shape;813;p1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4" name="Google Shape;814;p1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5" name="Google Shape;815;p1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816" name="Google Shape;816;p19"/>
          <p:cNvGrpSpPr/>
          <p:nvPr/>
        </p:nvGrpSpPr>
        <p:grpSpPr>
          <a:xfrm flipH="1">
            <a:off x="-1718107" y="-1806042"/>
            <a:ext cx="2744275" cy="2727763"/>
            <a:chOff x="5985575" y="4420825"/>
            <a:chExt cx="2744275" cy="2727763"/>
          </a:xfrm>
        </p:grpSpPr>
        <p:sp>
          <p:nvSpPr>
            <p:cNvPr id="817" name="Google Shape;817;p19"/>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18" name="Google Shape;818;p19"/>
            <p:cNvGrpSpPr/>
            <p:nvPr/>
          </p:nvGrpSpPr>
          <p:grpSpPr>
            <a:xfrm rot="5400000" flipH="1">
              <a:off x="5986247" y="4572099"/>
              <a:ext cx="2575817" cy="2577160"/>
              <a:chOff x="1550275" y="1493275"/>
              <a:chExt cx="1582100" cy="1582925"/>
            </a:xfrm>
          </p:grpSpPr>
          <p:sp>
            <p:nvSpPr>
              <p:cNvPr id="819" name="Google Shape;819;p1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0" name="Google Shape;820;p1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1" name="Google Shape;821;p1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2" name="Google Shape;822;p1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3" name="Google Shape;823;p1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4" name="Google Shape;824;p1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5" name="Google Shape;825;p19"/>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6" name="Google Shape;826;p19"/>
              <p:cNvSpPr/>
              <p:nvPr/>
            </p:nvSpPr>
            <p:spPr>
              <a:xfrm>
                <a:off x="1787327" y="1767256"/>
                <a:ext cx="1154741" cy="11449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7" name="Google Shape;827;p19"/>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8" name="Google Shape;828;p1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9" name="Google Shape;829;p1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0" name="Google Shape;830;p1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1" name="Google Shape;831;p1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2" name="Google Shape;832;p1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 name="Shape 907"/>
        <p:cNvGrpSpPr/>
        <p:nvPr/>
      </p:nvGrpSpPr>
      <p:grpSpPr>
        <a:xfrm>
          <a:off x="0" y="0"/>
          <a:ext cx="0" cy="0"/>
          <a:chOff x="0" y="0"/>
          <a:chExt cx="0" cy="0"/>
        </a:xfrm>
      </p:grpSpPr>
      <p:sp>
        <p:nvSpPr>
          <p:cNvPr id="908" name="Google Shape;908;p22"/>
          <p:cNvSpPr txBox="1">
            <a:spLocks noGrp="1"/>
          </p:cNvSpPr>
          <p:nvPr>
            <p:ph type="title"/>
          </p:nvPr>
        </p:nvSpPr>
        <p:spPr>
          <a:xfrm>
            <a:off x="2205300" y="1076200"/>
            <a:ext cx="4733400" cy="708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09" name="Google Shape;909;p22"/>
          <p:cNvSpPr txBox="1">
            <a:spLocks noGrp="1"/>
          </p:cNvSpPr>
          <p:nvPr>
            <p:ph type="subTitle" idx="1"/>
          </p:nvPr>
        </p:nvSpPr>
        <p:spPr>
          <a:xfrm>
            <a:off x="2205300" y="1997100"/>
            <a:ext cx="4733400" cy="203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910" name="Google Shape;910;p22"/>
          <p:cNvGrpSpPr/>
          <p:nvPr/>
        </p:nvGrpSpPr>
        <p:grpSpPr>
          <a:xfrm rot="5400000" flipH="1">
            <a:off x="-1626925" y="4485076"/>
            <a:ext cx="2744275" cy="2727763"/>
            <a:chOff x="5985575" y="4420825"/>
            <a:chExt cx="2744275" cy="2727763"/>
          </a:xfrm>
        </p:grpSpPr>
        <p:sp>
          <p:nvSpPr>
            <p:cNvPr id="911" name="Google Shape;911;p2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912" name="Google Shape;912;p22"/>
            <p:cNvGrpSpPr/>
            <p:nvPr/>
          </p:nvGrpSpPr>
          <p:grpSpPr>
            <a:xfrm rot="5400000" flipH="1">
              <a:off x="5986247" y="4572099"/>
              <a:ext cx="2575817" cy="2577160"/>
              <a:chOff x="1550275" y="1493275"/>
              <a:chExt cx="1582100" cy="1582925"/>
            </a:xfrm>
          </p:grpSpPr>
          <p:sp>
            <p:nvSpPr>
              <p:cNvPr id="913" name="Google Shape;913;p2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4" name="Google Shape;914;p2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5" name="Google Shape;915;p2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6" name="Google Shape;916;p2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7" name="Google Shape;917;p2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8" name="Google Shape;918;p2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9" name="Google Shape;919;p22"/>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0" name="Google Shape;920;p22"/>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1" name="Google Shape;921;p22"/>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2" name="Google Shape;922;p2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3" name="Google Shape;923;p2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4" name="Google Shape;924;p2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5" name="Google Shape;925;p2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6" name="Google Shape;926;p2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927" name="Google Shape;927;p22"/>
          <p:cNvGrpSpPr/>
          <p:nvPr/>
        </p:nvGrpSpPr>
        <p:grpSpPr>
          <a:xfrm rot="10800000" flipH="1">
            <a:off x="8006688" y="4628776"/>
            <a:ext cx="2744275" cy="2727763"/>
            <a:chOff x="5985575" y="4420825"/>
            <a:chExt cx="2744275" cy="2727763"/>
          </a:xfrm>
        </p:grpSpPr>
        <p:sp>
          <p:nvSpPr>
            <p:cNvPr id="928" name="Google Shape;928;p2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929" name="Google Shape;929;p22"/>
            <p:cNvGrpSpPr/>
            <p:nvPr/>
          </p:nvGrpSpPr>
          <p:grpSpPr>
            <a:xfrm rot="5400000" flipH="1">
              <a:off x="5986247" y="4572099"/>
              <a:ext cx="2575817" cy="2577160"/>
              <a:chOff x="1550275" y="1493275"/>
              <a:chExt cx="1582100" cy="1582925"/>
            </a:xfrm>
          </p:grpSpPr>
          <p:sp>
            <p:nvSpPr>
              <p:cNvPr id="930" name="Google Shape;930;p2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1" name="Google Shape;931;p2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2" name="Google Shape;932;p2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3" name="Google Shape;933;p2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4" name="Google Shape;934;p2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5" name="Google Shape;935;p2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6" name="Google Shape;936;p22"/>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7" name="Google Shape;937;p22"/>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8" name="Google Shape;938;p22"/>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9" name="Google Shape;939;p2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0" name="Google Shape;940;p2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1" name="Google Shape;941;p2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2" name="Google Shape;942;p2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3" name="Google Shape;943;p2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944" name="Google Shape;944;p22"/>
          <p:cNvGrpSpPr/>
          <p:nvPr/>
        </p:nvGrpSpPr>
        <p:grpSpPr>
          <a:xfrm rot="10800000">
            <a:off x="7500411" y="-1866431"/>
            <a:ext cx="2577160" cy="2638569"/>
            <a:chOff x="-1115775" y="4467744"/>
            <a:chExt cx="2577160" cy="2638569"/>
          </a:xfrm>
        </p:grpSpPr>
        <p:sp>
          <p:nvSpPr>
            <p:cNvPr id="945" name="Google Shape;945;p22"/>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946" name="Google Shape;946;p22"/>
            <p:cNvGrpSpPr/>
            <p:nvPr/>
          </p:nvGrpSpPr>
          <p:grpSpPr>
            <a:xfrm rot="5400000" flipH="1">
              <a:off x="-1115103" y="4529824"/>
              <a:ext cx="2575817" cy="2577160"/>
              <a:chOff x="1550275" y="1493275"/>
              <a:chExt cx="1582100" cy="1582925"/>
            </a:xfrm>
          </p:grpSpPr>
          <p:sp>
            <p:nvSpPr>
              <p:cNvPr id="947" name="Google Shape;947;p2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8" name="Google Shape;948;p2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9" name="Google Shape;949;p2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0" name="Google Shape;950;p2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1" name="Google Shape;951;p2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2" name="Google Shape;952;p2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3" name="Google Shape;953;p2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4" name="Google Shape;954;p2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5" name="Google Shape;955;p2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6" name="Google Shape;956;p2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7" name="Google Shape;957;p2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8" name="Google Shape;958;p2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9" name="Google Shape;959;p2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0" name="Google Shape;960;p2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961" name="Google Shape;961;p22"/>
          <p:cNvGrpSpPr/>
          <p:nvPr/>
        </p:nvGrpSpPr>
        <p:grpSpPr>
          <a:xfrm rot="10800000" flipH="1">
            <a:off x="-933564" y="-1866431"/>
            <a:ext cx="2577160" cy="2638569"/>
            <a:chOff x="-1115775" y="4467744"/>
            <a:chExt cx="2577160" cy="2638569"/>
          </a:xfrm>
        </p:grpSpPr>
        <p:sp>
          <p:nvSpPr>
            <p:cNvPr id="962" name="Google Shape;962;p22"/>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963" name="Google Shape;963;p22"/>
            <p:cNvGrpSpPr/>
            <p:nvPr/>
          </p:nvGrpSpPr>
          <p:grpSpPr>
            <a:xfrm rot="5400000" flipH="1">
              <a:off x="-1115103" y="4529824"/>
              <a:ext cx="2575817" cy="2577160"/>
              <a:chOff x="1550275" y="1493275"/>
              <a:chExt cx="1582100" cy="1582925"/>
            </a:xfrm>
          </p:grpSpPr>
          <p:sp>
            <p:nvSpPr>
              <p:cNvPr id="964" name="Google Shape;964;p2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5" name="Google Shape;965;p2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6" name="Google Shape;966;p2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7" name="Google Shape;967;p2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8" name="Google Shape;968;p2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9" name="Google Shape;969;p2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0" name="Google Shape;970;p2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1" name="Google Shape;971;p2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2" name="Google Shape;972;p2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3" name="Google Shape;973;p2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4" name="Google Shape;974;p2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5" name="Google Shape;975;p2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6" name="Google Shape;976;p2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7" name="Google Shape;977;p2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92"/>
        <p:cNvGrpSpPr/>
        <p:nvPr/>
      </p:nvGrpSpPr>
      <p:grpSpPr>
        <a:xfrm>
          <a:off x="0" y="0"/>
          <a:ext cx="0" cy="0"/>
          <a:chOff x="0" y="0"/>
          <a:chExt cx="0" cy="0"/>
        </a:xfrm>
      </p:grpSpPr>
      <p:grpSp>
        <p:nvGrpSpPr>
          <p:cNvPr id="1493" name="Google Shape;1493;p33"/>
          <p:cNvGrpSpPr/>
          <p:nvPr/>
        </p:nvGrpSpPr>
        <p:grpSpPr>
          <a:xfrm rot="-5400000" flipH="1">
            <a:off x="3437125" y="4622176"/>
            <a:ext cx="2744275" cy="2727763"/>
            <a:chOff x="5985575" y="4420825"/>
            <a:chExt cx="2744275" cy="2727763"/>
          </a:xfrm>
        </p:grpSpPr>
        <p:sp>
          <p:nvSpPr>
            <p:cNvPr id="1494" name="Google Shape;1494;p3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495" name="Google Shape;1495;p33"/>
            <p:cNvGrpSpPr/>
            <p:nvPr/>
          </p:nvGrpSpPr>
          <p:grpSpPr>
            <a:xfrm rot="5400000" flipH="1">
              <a:off x="5986247" y="4572099"/>
              <a:ext cx="2575817" cy="2577160"/>
              <a:chOff x="1550275" y="1493275"/>
              <a:chExt cx="1582100" cy="1582925"/>
            </a:xfrm>
          </p:grpSpPr>
          <p:sp>
            <p:nvSpPr>
              <p:cNvPr id="1496" name="Google Shape;1496;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7" name="Google Shape;1497;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8" name="Google Shape;1498;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9" name="Google Shape;1499;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0" name="Google Shape;1500;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1" name="Google Shape;1501;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2" name="Google Shape;1502;p3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3" name="Google Shape;1503;p3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4" name="Google Shape;1504;p3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5" name="Google Shape;1505;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6" name="Google Shape;1506;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7" name="Google Shape;1507;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8" name="Google Shape;1508;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9" name="Google Shape;1509;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10" name="Google Shape;1510;p33"/>
          <p:cNvGrpSpPr/>
          <p:nvPr/>
        </p:nvGrpSpPr>
        <p:grpSpPr>
          <a:xfrm flipH="1">
            <a:off x="-1281575" y="-2213574"/>
            <a:ext cx="2744275" cy="2727763"/>
            <a:chOff x="5985575" y="4420825"/>
            <a:chExt cx="2744275" cy="2727763"/>
          </a:xfrm>
        </p:grpSpPr>
        <p:sp>
          <p:nvSpPr>
            <p:cNvPr id="1511" name="Google Shape;1511;p3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12" name="Google Shape;1512;p33"/>
            <p:cNvGrpSpPr/>
            <p:nvPr/>
          </p:nvGrpSpPr>
          <p:grpSpPr>
            <a:xfrm rot="5400000" flipH="1">
              <a:off x="5986247" y="4572099"/>
              <a:ext cx="2575817" cy="2577160"/>
              <a:chOff x="1550275" y="1493275"/>
              <a:chExt cx="1582100" cy="1582925"/>
            </a:xfrm>
          </p:grpSpPr>
          <p:sp>
            <p:nvSpPr>
              <p:cNvPr id="1513" name="Google Shape;1513;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4" name="Google Shape;1514;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5" name="Google Shape;1515;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6" name="Google Shape;1516;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7" name="Google Shape;1517;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8" name="Google Shape;1518;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9" name="Google Shape;1519;p3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0" name="Google Shape;1520;p3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1" name="Google Shape;1521;p3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2" name="Google Shape;1522;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3" name="Google Shape;1523;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4" name="Google Shape;1524;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5" name="Google Shape;1525;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6" name="Google Shape;1526;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27" name="Google Shape;1527;p33"/>
          <p:cNvGrpSpPr/>
          <p:nvPr/>
        </p:nvGrpSpPr>
        <p:grpSpPr>
          <a:xfrm rot="10800000">
            <a:off x="7848411" y="-1968494"/>
            <a:ext cx="2577160" cy="2638569"/>
            <a:chOff x="-1115775" y="4467744"/>
            <a:chExt cx="2577160" cy="2638569"/>
          </a:xfrm>
        </p:grpSpPr>
        <p:sp>
          <p:nvSpPr>
            <p:cNvPr id="1528" name="Google Shape;1528;p3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29" name="Google Shape;1529;p33"/>
            <p:cNvGrpSpPr/>
            <p:nvPr/>
          </p:nvGrpSpPr>
          <p:grpSpPr>
            <a:xfrm rot="5400000" flipH="1">
              <a:off x="-1115103" y="4529824"/>
              <a:ext cx="2575817" cy="2577160"/>
              <a:chOff x="1550275" y="1493275"/>
              <a:chExt cx="1582100" cy="1582925"/>
            </a:xfrm>
          </p:grpSpPr>
          <p:sp>
            <p:nvSpPr>
              <p:cNvPr id="1530" name="Google Shape;1530;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1" name="Google Shape;1531;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2" name="Google Shape;1532;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3" name="Google Shape;1533;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4" name="Google Shape;1534;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5" name="Google Shape;1535;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6" name="Google Shape;1536;p33"/>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7" name="Google Shape;1537;p33"/>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8" name="Google Shape;1538;p33"/>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9" name="Google Shape;1539;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0" name="Google Shape;1540;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1" name="Google Shape;1541;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2" name="Google Shape;1542;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3" name="Google Shape;1543;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1544"/>
        <p:cNvGrpSpPr/>
        <p:nvPr/>
      </p:nvGrpSpPr>
      <p:grpSpPr>
        <a:xfrm>
          <a:off x="0" y="0"/>
          <a:ext cx="0" cy="0"/>
          <a:chOff x="0" y="0"/>
          <a:chExt cx="0" cy="0"/>
        </a:xfrm>
      </p:grpSpPr>
      <p:grpSp>
        <p:nvGrpSpPr>
          <p:cNvPr id="1545" name="Google Shape;1545;p34"/>
          <p:cNvGrpSpPr/>
          <p:nvPr/>
        </p:nvGrpSpPr>
        <p:grpSpPr>
          <a:xfrm rot="-5400000" flipH="1">
            <a:off x="-1377025" y="4468676"/>
            <a:ext cx="2744275" cy="2727763"/>
            <a:chOff x="5985575" y="4420825"/>
            <a:chExt cx="2744275" cy="2727763"/>
          </a:xfrm>
        </p:grpSpPr>
        <p:sp>
          <p:nvSpPr>
            <p:cNvPr id="1546" name="Google Shape;1546;p3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47" name="Google Shape;1547;p34"/>
            <p:cNvGrpSpPr/>
            <p:nvPr/>
          </p:nvGrpSpPr>
          <p:grpSpPr>
            <a:xfrm rot="5400000" flipH="1">
              <a:off x="5986247" y="4572099"/>
              <a:ext cx="2575817" cy="2577160"/>
              <a:chOff x="1550275" y="1493275"/>
              <a:chExt cx="1582100" cy="1582925"/>
            </a:xfrm>
          </p:grpSpPr>
          <p:sp>
            <p:nvSpPr>
              <p:cNvPr id="1548" name="Google Shape;1548;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9" name="Google Shape;1549;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0" name="Google Shape;1550;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1" name="Google Shape;1551;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2" name="Google Shape;1552;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3" name="Google Shape;1553;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4" name="Google Shape;1554;p3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5" name="Google Shape;1555;p3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6" name="Google Shape;1556;p3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7" name="Google Shape;1557;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8" name="Google Shape;1558;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9" name="Google Shape;1559;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0" name="Google Shape;1560;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1" name="Google Shape;1561;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62" name="Google Shape;1562;p34"/>
          <p:cNvGrpSpPr/>
          <p:nvPr/>
        </p:nvGrpSpPr>
        <p:grpSpPr>
          <a:xfrm rot="5400000" flipH="1">
            <a:off x="7919575" y="-2205474"/>
            <a:ext cx="2744275" cy="2727763"/>
            <a:chOff x="5985575" y="4420825"/>
            <a:chExt cx="2744275" cy="2727763"/>
          </a:xfrm>
        </p:grpSpPr>
        <p:sp>
          <p:nvSpPr>
            <p:cNvPr id="1563" name="Google Shape;1563;p3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64" name="Google Shape;1564;p34"/>
            <p:cNvGrpSpPr/>
            <p:nvPr/>
          </p:nvGrpSpPr>
          <p:grpSpPr>
            <a:xfrm rot="5400000" flipH="1">
              <a:off x="5986247" y="4572099"/>
              <a:ext cx="2575817" cy="2577160"/>
              <a:chOff x="1550275" y="1493275"/>
              <a:chExt cx="1582100" cy="1582925"/>
            </a:xfrm>
          </p:grpSpPr>
          <p:sp>
            <p:nvSpPr>
              <p:cNvPr id="1565" name="Google Shape;1565;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6" name="Google Shape;1566;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7" name="Google Shape;1567;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8" name="Google Shape;1568;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9" name="Google Shape;1569;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0" name="Google Shape;1570;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1" name="Google Shape;1571;p3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2" name="Google Shape;1572;p3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3" name="Google Shape;1573;p3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4" name="Google Shape;1574;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5" name="Google Shape;1575;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6" name="Google Shape;1576;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7" name="Google Shape;1577;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8" name="Google Shape;1578;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79" name="Google Shape;1579;p34"/>
          <p:cNvGrpSpPr/>
          <p:nvPr/>
        </p:nvGrpSpPr>
        <p:grpSpPr>
          <a:xfrm flipH="1">
            <a:off x="7927836" y="4405881"/>
            <a:ext cx="2577160" cy="2638569"/>
            <a:chOff x="-1115775" y="4467744"/>
            <a:chExt cx="2577160" cy="2638569"/>
          </a:xfrm>
        </p:grpSpPr>
        <p:sp>
          <p:nvSpPr>
            <p:cNvPr id="1580" name="Google Shape;1580;p34"/>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81" name="Google Shape;1581;p34"/>
            <p:cNvGrpSpPr/>
            <p:nvPr/>
          </p:nvGrpSpPr>
          <p:grpSpPr>
            <a:xfrm rot="5400000" flipH="1">
              <a:off x="-1115103" y="4529824"/>
              <a:ext cx="2575817" cy="2577160"/>
              <a:chOff x="1550275" y="1493275"/>
              <a:chExt cx="1582100" cy="1582925"/>
            </a:xfrm>
          </p:grpSpPr>
          <p:sp>
            <p:nvSpPr>
              <p:cNvPr id="1582" name="Google Shape;1582;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3" name="Google Shape;1583;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4" name="Google Shape;1584;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5" name="Google Shape;1585;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6" name="Google Shape;1586;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7" name="Google Shape;1587;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8" name="Google Shape;1588;p3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9" name="Google Shape;1589;p3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0" name="Google Shape;1590;p3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1" name="Google Shape;1591;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2" name="Google Shape;1592;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3" name="Google Shape;1593;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4" name="Google Shape;1594;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5" name="Google Shape;1595;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96" name="Google Shape;1596;p34"/>
          <p:cNvGrpSpPr/>
          <p:nvPr/>
        </p:nvGrpSpPr>
        <p:grpSpPr>
          <a:xfrm rot="10800000" flipH="1">
            <a:off x="-1141064" y="-2002419"/>
            <a:ext cx="2577160" cy="2638569"/>
            <a:chOff x="-1115775" y="4467744"/>
            <a:chExt cx="2577160" cy="2638569"/>
          </a:xfrm>
        </p:grpSpPr>
        <p:sp>
          <p:nvSpPr>
            <p:cNvPr id="1597" name="Google Shape;1597;p34"/>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98" name="Google Shape;1598;p34"/>
            <p:cNvGrpSpPr/>
            <p:nvPr/>
          </p:nvGrpSpPr>
          <p:grpSpPr>
            <a:xfrm rot="5400000" flipH="1">
              <a:off x="-1115103" y="4529824"/>
              <a:ext cx="2575817" cy="2577160"/>
              <a:chOff x="1550275" y="1493275"/>
              <a:chExt cx="1582100" cy="1582925"/>
            </a:xfrm>
          </p:grpSpPr>
          <p:sp>
            <p:nvSpPr>
              <p:cNvPr id="1599" name="Google Shape;1599;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0" name="Google Shape;1600;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1" name="Google Shape;1601;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2" name="Google Shape;1602;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3" name="Google Shape;1603;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4" name="Google Shape;1604;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5" name="Google Shape;1605;p3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6" name="Google Shape;1606;p3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7" name="Google Shape;1607;p3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8" name="Google Shape;1608;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9" name="Google Shape;1609;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0" name="Google Shape;1610;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1" name="Google Shape;1611;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2" name="Google Shape;1612;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617"/>
        <p:cNvGrpSpPr/>
        <p:nvPr/>
      </p:nvGrpSpPr>
      <p:grpSpPr>
        <a:xfrm>
          <a:off x="0" y="0"/>
          <a:ext cx="0" cy="0"/>
          <a:chOff x="0" y="0"/>
          <a:chExt cx="0" cy="0"/>
        </a:xfrm>
      </p:grpSpPr>
      <p:sp>
        <p:nvSpPr>
          <p:cNvPr id="1618" name="Google Shape;1618;p37"/>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0925"/>
            <a:ext cx="7717500" cy="70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a:endParaRPr/>
          </a:p>
        </p:txBody>
      </p:sp>
      <p:sp>
        <p:nvSpPr>
          <p:cNvPr id="7" name="Google Shape;7;p1"/>
          <p:cNvSpPr txBox="1">
            <a:spLocks noGrp="1"/>
          </p:cNvSpPr>
          <p:nvPr>
            <p:ph type="body" idx="1"/>
          </p:nvPr>
        </p:nvSpPr>
        <p:spPr>
          <a:xfrm>
            <a:off x="713225" y="1297400"/>
            <a:ext cx="7717500" cy="331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5" r:id="rId5"/>
    <p:sldLayoutId id="2147483668" r:id="rId6"/>
    <p:sldLayoutId id="2147483679" r:id="rId7"/>
    <p:sldLayoutId id="214748368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13"/>
        <p:cNvGrpSpPr/>
        <p:nvPr/>
      </p:nvGrpSpPr>
      <p:grpSpPr>
        <a:xfrm>
          <a:off x="0" y="0"/>
          <a:ext cx="0" cy="0"/>
          <a:chOff x="0" y="0"/>
          <a:chExt cx="0" cy="0"/>
        </a:xfrm>
      </p:grpSpPr>
      <p:sp>
        <p:nvSpPr>
          <p:cNvPr id="1614" name="Google Shape;1614;p3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15" name="Google Shape;1615;p3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macrotrends.net/global-metrics/countries/LKA/sri-lanka/inflation-rate-cpi"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wits.worldbank.org/CountryProfile/en/Country/LKA/Year/2014/SummaryTex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tradingeconomics.com/sri-lanka/exports"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hyperlink" Target="https://www.macrotrends.net/global-metrics/countries/LKA/sri-lanka/foreign-direct-investment#:~:text=Data%20are%20in%20current%20U.S.,a%2036.45%25%20increase%20from%202020" TargetMode="External"/><Relationship Id="rId5" Type="http://schemas.openxmlformats.org/officeDocument/2006/relationships/hyperlink" Target="https://www.cbsl.gov.lk/en/rates-and-indicators/exchange-rates/usd-lkr-Indicative-rate-chart" TargetMode="External"/><Relationship Id="rId4" Type="http://schemas.openxmlformats.org/officeDocument/2006/relationships/hyperlink" Target="https://tradingeconomics.com/sri-lanka/tourist-arrival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2"/>
        <p:cNvGrpSpPr/>
        <p:nvPr/>
      </p:nvGrpSpPr>
      <p:grpSpPr>
        <a:xfrm>
          <a:off x="0" y="0"/>
          <a:ext cx="0" cy="0"/>
          <a:chOff x="0" y="0"/>
          <a:chExt cx="0" cy="0"/>
        </a:xfrm>
      </p:grpSpPr>
      <p:sp>
        <p:nvSpPr>
          <p:cNvPr id="1623" name="Google Shape;1623;p38"/>
          <p:cNvSpPr txBox="1">
            <a:spLocks noGrp="1"/>
          </p:cNvSpPr>
          <p:nvPr>
            <p:ph type="ctrTitle"/>
          </p:nvPr>
        </p:nvSpPr>
        <p:spPr>
          <a:xfrm>
            <a:off x="646675" y="824416"/>
            <a:ext cx="6398361" cy="135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i="0" dirty="0">
                <a:solidFill>
                  <a:schemeClr val="tx2"/>
                </a:solidFill>
                <a:effectLst/>
                <a:latin typeface="Times New Roman" panose="02020603050405020304" pitchFamily="18" charset="0"/>
              </a:rPr>
              <a:t>Assessing the Impact of Economic Factors on Tourist arrivals in Sri Lanka</a:t>
            </a:r>
            <a:r>
              <a:rPr lang="en-US" sz="2800" b="0" i="0" dirty="0">
                <a:solidFill>
                  <a:schemeClr val="tx2"/>
                </a:solidFill>
                <a:effectLst/>
                <a:latin typeface="Times New Roman" panose="02020603050405020304" pitchFamily="18" charset="0"/>
              </a:rPr>
              <a:t> </a:t>
            </a:r>
            <a:endParaRPr sz="5400" dirty="0">
              <a:solidFill>
                <a:schemeClr val="tx2"/>
              </a:solidFill>
            </a:endParaRPr>
          </a:p>
        </p:txBody>
      </p:sp>
      <p:sp>
        <p:nvSpPr>
          <p:cNvPr id="1624" name="Google Shape;1624;p38"/>
          <p:cNvSpPr txBox="1">
            <a:spLocks noGrp="1"/>
          </p:cNvSpPr>
          <p:nvPr>
            <p:ph type="subTitle" idx="1"/>
          </p:nvPr>
        </p:nvSpPr>
        <p:spPr>
          <a:xfrm>
            <a:off x="750584" y="3459774"/>
            <a:ext cx="4211100" cy="14912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latin typeface="Times New Roman" panose="02020603050405020304" pitchFamily="18" charset="0"/>
                <a:ea typeface="Tahoma" panose="020B0604030504040204" pitchFamily="34" charset="0"/>
                <a:cs typeface="Times New Roman" panose="02020603050405020304" pitchFamily="18" charset="0"/>
              </a:rPr>
              <a:t>Aaron Bandara – 20221940</a:t>
            </a:r>
          </a:p>
          <a:p>
            <a:pPr marL="0" lvl="0" indent="0" algn="l" rtl="0">
              <a:spcBef>
                <a:spcPts val="0"/>
              </a:spcBef>
              <a:spcAft>
                <a:spcPts val="0"/>
              </a:spcAft>
              <a:buNone/>
            </a:pPr>
            <a:r>
              <a:rPr lang="en-US" sz="1100" dirty="0">
                <a:latin typeface="Times New Roman" panose="02020603050405020304" pitchFamily="18" charset="0"/>
                <a:ea typeface="Tahoma" panose="020B0604030504040204" pitchFamily="34" charset="0"/>
                <a:cs typeface="Times New Roman" panose="02020603050405020304" pitchFamily="18" charset="0"/>
              </a:rPr>
              <a:t>H</a:t>
            </a:r>
            <a:r>
              <a:rPr lang="en" sz="1100" dirty="0">
                <a:latin typeface="Times New Roman" panose="02020603050405020304" pitchFamily="18" charset="0"/>
                <a:ea typeface="Tahoma" panose="020B0604030504040204" pitchFamily="34" charset="0"/>
                <a:cs typeface="Times New Roman" panose="02020603050405020304" pitchFamily="18" charset="0"/>
              </a:rPr>
              <a:t>eashalla Sundaresan – 20230983</a:t>
            </a:r>
          </a:p>
          <a:p>
            <a:pPr marL="0" lvl="0" indent="0" algn="l" rtl="0">
              <a:spcBef>
                <a:spcPts val="0"/>
              </a:spcBef>
              <a:spcAft>
                <a:spcPts val="0"/>
              </a:spcAft>
              <a:buNone/>
            </a:pPr>
            <a:r>
              <a:rPr lang="en" sz="1100" dirty="0">
                <a:latin typeface="Times New Roman" panose="02020603050405020304" pitchFamily="18" charset="0"/>
                <a:ea typeface="Tahoma" panose="020B0604030504040204" pitchFamily="34" charset="0"/>
                <a:cs typeface="Times New Roman" panose="02020603050405020304" pitchFamily="18" charset="0"/>
              </a:rPr>
              <a:t>Imara Riyal – 20233219</a:t>
            </a:r>
          </a:p>
          <a:p>
            <a:pPr marL="0" lvl="0" indent="0" algn="l" rtl="0">
              <a:spcBef>
                <a:spcPts val="0"/>
              </a:spcBef>
              <a:spcAft>
                <a:spcPts val="0"/>
              </a:spcAft>
              <a:buNone/>
            </a:pPr>
            <a:r>
              <a:rPr lang="en" sz="1100" dirty="0">
                <a:latin typeface="Times New Roman" panose="02020603050405020304" pitchFamily="18" charset="0"/>
                <a:ea typeface="Tahoma" panose="020B0604030504040204" pitchFamily="34" charset="0"/>
                <a:cs typeface="Times New Roman" panose="02020603050405020304" pitchFamily="18" charset="0"/>
              </a:rPr>
              <a:t>Kusalya Kaluthotage – 20222176</a:t>
            </a:r>
          </a:p>
          <a:p>
            <a:pPr marL="0" lvl="0" indent="0" algn="l" rtl="0">
              <a:spcBef>
                <a:spcPts val="0"/>
              </a:spcBef>
              <a:spcAft>
                <a:spcPts val="0"/>
              </a:spcAft>
              <a:buNone/>
            </a:pPr>
            <a:r>
              <a:rPr lang="en" sz="1100" dirty="0">
                <a:latin typeface="Times New Roman" panose="02020603050405020304" pitchFamily="18" charset="0"/>
                <a:ea typeface="Tahoma" panose="020B0604030504040204" pitchFamily="34" charset="0"/>
                <a:cs typeface="Times New Roman" panose="02020603050405020304" pitchFamily="18" charset="0"/>
              </a:rPr>
              <a:t>Ranudi Perera – 20233153</a:t>
            </a:r>
          </a:p>
        </p:txBody>
      </p:sp>
      <p:cxnSp>
        <p:nvCxnSpPr>
          <p:cNvPr id="1625" name="Google Shape;1625;p38"/>
          <p:cNvCxnSpPr/>
          <p:nvPr/>
        </p:nvCxnSpPr>
        <p:spPr>
          <a:xfrm>
            <a:off x="836098" y="3459774"/>
            <a:ext cx="3805200" cy="0"/>
          </a:xfrm>
          <a:prstGeom prst="straightConnector1">
            <a:avLst/>
          </a:prstGeom>
          <a:noFill/>
          <a:ln w="28575" cap="flat" cmpd="sng">
            <a:solidFill>
              <a:schemeClr val="dk1"/>
            </a:solidFill>
            <a:prstDash val="solid"/>
            <a:round/>
            <a:headEnd type="none" w="med" len="med"/>
            <a:tailEnd type="none" w="med" len="med"/>
          </a:ln>
        </p:spPr>
      </p:cxnSp>
      <p:grpSp>
        <p:nvGrpSpPr>
          <p:cNvPr id="1626" name="Google Shape;1626;p38"/>
          <p:cNvGrpSpPr/>
          <p:nvPr/>
        </p:nvGrpSpPr>
        <p:grpSpPr>
          <a:xfrm>
            <a:off x="2724182" y="-1866850"/>
            <a:ext cx="2750618" cy="2741916"/>
            <a:chOff x="2724182" y="-1866850"/>
            <a:chExt cx="2750618" cy="2741916"/>
          </a:xfrm>
        </p:grpSpPr>
        <p:sp>
          <p:nvSpPr>
            <p:cNvPr id="1627" name="Google Shape;1627;p38"/>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8" name="Google Shape;1628;p38"/>
            <p:cNvGrpSpPr/>
            <p:nvPr/>
          </p:nvGrpSpPr>
          <p:grpSpPr>
            <a:xfrm rot="-5400000" flipH="1">
              <a:off x="2724854" y="-1701422"/>
              <a:ext cx="2575817" cy="2577160"/>
              <a:chOff x="1550275" y="1493275"/>
              <a:chExt cx="1582100" cy="1582925"/>
            </a:xfrm>
          </p:grpSpPr>
          <p:sp>
            <p:nvSpPr>
              <p:cNvPr id="1629" name="Google Shape;1629;p3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8"/>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8"/>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8"/>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43" name="Google Shape;1643;p38"/>
          <p:cNvGrpSpPr/>
          <p:nvPr/>
        </p:nvGrpSpPr>
        <p:grpSpPr>
          <a:xfrm>
            <a:off x="5322392" y="1681199"/>
            <a:ext cx="3363014" cy="1933501"/>
            <a:chOff x="5067767" y="1625852"/>
            <a:chExt cx="3363014" cy="1933501"/>
          </a:xfrm>
        </p:grpSpPr>
        <p:sp>
          <p:nvSpPr>
            <p:cNvPr id="1644" name="Google Shape;1644;p38"/>
            <p:cNvSpPr/>
            <p:nvPr/>
          </p:nvSpPr>
          <p:spPr>
            <a:xfrm>
              <a:off x="8012284" y="2267957"/>
              <a:ext cx="15484" cy="15482"/>
            </a:xfrm>
            <a:custGeom>
              <a:avLst/>
              <a:gdLst/>
              <a:ahLst/>
              <a:cxnLst/>
              <a:rect l="l" t="t" r="r" b="b"/>
              <a:pathLst>
                <a:path w="243" h="243" extrusionOk="0">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8"/>
            <p:cNvSpPr/>
            <p:nvPr/>
          </p:nvSpPr>
          <p:spPr>
            <a:xfrm>
              <a:off x="7831446" y="2267957"/>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8"/>
            <p:cNvSpPr/>
            <p:nvPr/>
          </p:nvSpPr>
          <p:spPr>
            <a:xfrm>
              <a:off x="7860184" y="2274264"/>
              <a:ext cx="138145" cy="2867"/>
            </a:xfrm>
            <a:custGeom>
              <a:avLst/>
              <a:gdLst/>
              <a:ahLst/>
              <a:cxnLst/>
              <a:rect l="l" t="t" r="r" b="b"/>
              <a:pathLst>
                <a:path w="2168" h="45" extrusionOk="0">
                  <a:moveTo>
                    <a:pt x="23" y="1"/>
                  </a:moveTo>
                  <a:cubicBezTo>
                    <a:pt x="12" y="1"/>
                    <a:pt x="1" y="12"/>
                    <a:pt x="1" y="23"/>
                  </a:cubicBezTo>
                  <a:cubicBezTo>
                    <a:pt x="1" y="34"/>
                    <a:pt x="12" y="45"/>
                    <a:pt x="23" y="45"/>
                  </a:cubicBezTo>
                  <a:lnTo>
                    <a:pt x="2156" y="45"/>
                  </a:lnTo>
                  <a:cubicBezTo>
                    <a:pt x="2167" y="45"/>
                    <a:pt x="2167" y="34"/>
                    <a:pt x="2167" y="23"/>
                  </a:cubicBezTo>
                  <a:cubicBezTo>
                    <a:pt x="2167" y="12"/>
                    <a:pt x="2167" y="1"/>
                    <a:pt x="2156"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8"/>
            <p:cNvSpPr/>
            <p:nvPr/>
          </p:nvSpPr>
          <p:spPr>
            <a:xfrm>
              <a:off x="7831446" y="2448712"/>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8"/>
            <p:cNvSpPr/>
            <p:nvPr/>
          </p:nvSpPr>
          <p:spPr>
            <a:xfrm>
              <a:off x="7837754" y="2296692"/>
              <a:ext cx="2867" cy="138766"/>
            </a:xfrm>
            <a:custGeom>
              <a:avLst/>
              <a:gdLst/>
              <a:ahLst/>
              <a:cxnLst/>
              <a:rect l="l" t="t" r="r" b="b"/>
              <a:pathLst>
                <a:path w="45" h="2178" extrusionOk="0">
                  <a:moveTo>
                    <a:pt x="23" y="1"/>
                  </a:moveTo>
                  <a:cubicBezTo>
                    <a:pt x="12" y="1"/>
                    <a:pt x="1" y="12"/>
                    <a:pt x="1" y="23"/>
                  </a:cubicBezTo>
                  <a:lnTo>
                    <a:pt x="1" y="2156"/>
                  </a:lnTo>
                  <a:cubicBezTo>
                    <a:pt x="1" y="2167"/>
                    <a:pt x="12" y="2178"/>
                    <a:pt x="23" y="2178"/>
                  </a:cubicBezTo>
                  <a:cubicBezTo>
                    <a:pt x="34" y="2178"/>
                    <a:pt x="45" y="2167"/>
                    <a:pt x="45" y="2156"/>
                  </a:cubicBezTo>
                  <a:lnTo>
                    <a:pt x="45" y="23"/>
                  </a:lnTo>
                  <a:cubicBezTo>
                    <a:pt x="45" y="12"/>
                    <a:pt x="34" y="1"/>
                    <a:pt x="23"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8"/>
            <p:cNvSpPr/>
            <p:nvPr/>
          </p:nvSpPr>
          <p:spPr>
            <a:xfrm>
              <a:off x="7650671" y="2448712"/>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99" y="243"/>
                    <a:pt x="243" y="188"/>
                    <a:pt x="243" y="122"/>
                  </a:cubicBezTo>
                  <a:cubicBezTo>
                    <a:pt x="243" y="56"/>
                    <a:pt x="199"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8"/>
            <p:cNvSpPr/>
            <p:nvPr/>
          </p:nvSpPr>
          <p:spPr>
            <a:xfrm>
              <a:off x="7680110" y="2455020"/>
              <a:ext cx="138081" cy="2867"/>
            </a:xfrm>
            <a:custGeom>
              <a:avLst/>
              <a:gdLst/>
              <a:ahLst/>
              <a:cxnLst/>
              <a:rect l="l" t="t" r="r" b="b"/>
              <a:pathLst>
                <a:path w="2167" h="45" extrusionOk="0">
                  <a:moveTo>
                    <a:pt x="11" y="1"/>
                  </a:moveTo>
                  <a:cubicBezTo>
                    <a:pt x="0" y="1"/>
                    <a:pt x="0" y="12"/>
                    <a:pt x="0" y="23"/>
                  </a:cubicBezTo>
                  <a:cubicBezTo>
                    <a:pt x="0" y="34"/>
                    <a:pt x="0" y="45"/>
                    <a:pt x="11"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8"/>
            <p:cNvSpPr/>
            <p:nvPr/>
          </p:nvSpPr>
          <p:spPr>
            <a:xfrm>
              <a:off x="7650671" y="2628830"/>
              <a:ext cx="15484" cy="15482"/>
            </a:xfrm>
            <a:custGeom>
              <a:avLst/>
              <a:gdLst/>
              <a:ahLst/>
              <a:cxnLst/>
              <a:rect l="l" t="t" r="r" b="b"/>
              <a:pathLst>
                <a:path w="243" h="243" extrusionOk="0">
                  <a:moveTo>
                    <a:pt x="122" y="0"/>
                  </a:moveTo>
                  <a:cubicBezTo>
                    <a:pt x="56" y="0"/>
                    <a:pt x="1" y="55"/>
                    <a:pt x="1" y="121"/>
                  </a:cubicBezTo>
                  <a:cubicBezTo>
                    <a:pt x="1" y="198"/>
                    <a:pt x="56" y="242"/>
                    <a:pt x="122" y="242"/>
                  </a:cubicBezTo>
                  <a:cubicBezTo>
                    <a:pt x="199" y="242"/>
                    <a:pt x="243" y="198"/>
                    <a:pt x="243" y="121"/>
                  </a:cubicBezTo>
                  <a:cubicBezTo>
                    <a:pt x="243" y="55"/>
                    <a:pt x="199" y="0"/>
                    <a:pt x="1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8"/>
            <p:cNvSpPr/>
            <p:nvPr/>
          </p:nvSpPr>
          <p:spPr>
            <a:xfrm>
              <a:off x="7657681" y="2477447"/>
              <a:ext cx="2166" cy="138129"/>
            </a:xfrm>
            <a:custGeom>
              <a:avLst/>
              <a:gdLst/>
              <a:ahLst/>
              <a:cxnLst/>
              <a:rect l="l" t="t" r="r" b="b"/>
              <a:pathLst>
                <a:path w="34" h="2168" extrusionOk="0">
                  <a:moveTo>
                    <a:pt x="12" y="1"/>
                  </a:moveTo>
                  <a:cubicBezTo>
                    <a:pt x="1" y="1"/>
                    <a:pt x="1" y="12"/>
                    <a:pt x="1" y="23"/>
                  </a:cubicBezTo>
                  <a:lnTo>
                    <a:pt x="1" y="2145"/>
                  </a:lnTo>
                  <a:cubicBezTo>
                    <a:pt x="1" y="2156"/>
                    <a:pt x="1" y="2167"/>
                    <a:pt x="12" y="2167"/>
                  </a:cubicBezTo>
                  <a:cubicBezTo>
                    <a:pt x="23" y="2167"/>
                    <a:pt x="34" y="2156"/>
                    <a:pt x="34" y="2145"/>
                  </a:cubicBezTo>
                  <a:lnTo>
                    <a:pt x="34" y="23"/>
                  </a:lnTo>
                  <a:cubicBezTo>
                    <a:pt x="34" y="12"/>
                    <a:pt x="23" y="1"/>
                    <a:pt x="1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8"/>
            <p:cNvSpPr/>
            <p:nvPr/>
          </p:nvSpPr>
          <p:spPr>
            <a:xfrm>
              <a:off x="7470598" y="2628830"/>
              <a:ext cx="15484" cy="15482"/>
            </a:xfrm>
            <a:custGeom>
              <a:avLst/>
              <a:gdLst/>
              <a:ahLst/>
              <a:cxnLst/>
              <a:rect l="l" t="t" r="r" b="b"/>
              <a:pathLst>
                <a:path w="243" h="243" extrusionOk="0">
                  <a:moveTo>
                    <a:pt x="121" y="0"/>
                  </a:moveTo>
                  <a:cubicBezTo>
                    <a:pt x="55" y="0"/>
                    <a:pt x="0" y="55"/>
                    <a:pt x="0" y="121"/>
                  </a:cubicBezTo>
                  <a:cubicBezTo>
                    <a:pt x="0" y="198"/>
                    <a:pt x="55" y="242"/>
                    <a:pt x="121" y="242"/>
                  </a:cubicBezTo>
                  <a:cubicBezTo>
                    <a:pt x="187" y="242"/>
                    <a:pt x="242" y="198"/>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8"/>
            <p:cNvSpPr/>
            <p:nvPr/>
          </p:nvSpPr>
          <p:spPr>
            <a:xfrm>
              <a:off x="7499336" y="2635838"/>
              <a:ext cx="138081" cy="2166"/>
            </a:xfrm>
            <a:custGeom>
              <a:avLst/>
              <a:gdLst/>
              <a:ahLst/>
              <a:cxnLst/>
              <a:rect l="l" t="t" r="r" b="b"/>
              <a:pathLst>
                <a:path w="2167" h="34" extrusionOk="0">
                  <a:moveTo>
                    <a:pt x="22" y="0"/>
                  </a:moveTo>
                  <a:cubicBezTo>
                    <a:pt x="11" y="0"/>
                    <a:pt x="0" y="0"/>
                    <a:pt x="0" y="11"/>
                  </a:cubicBezTo>
                  <a:cubicBezTo>
                    <a:pt x="0" y="22"/>
                    <a:pt x="11" y="33"/>
                    <a:pt x="22" y="33"/>
                  </a:cubicBezTo>
                  <a:lnTo>
                    <a:pt x="2145" y="33"/>
                  </a:lnTo>
                  <a:cubicBezTo>
                    <a:pt x="2156" y="33"/>
                    <a:pt x="2167" y="22"/>
                    <a:pt x="2167" y="11"/>
                  </a:cubicBezTo>
                  <a:cubicBezTo>
                    <a:pt x="2167" y="0"/>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8"/>
            <p:cNvSpPr/>
            <p:nvPr/>
          </p:nvSpPr>
          <p:spPr>
            <a:xfrm>
              <a:off x="7470598" y="2809585"/>
              <a:ext cx="15484" cy="15482"/>
            </a:xfrm>
            <a:custGeom>
              <a:avLst/>
              <a:gdLst/>
              <a:ahLst/>
              <a:cxnLst/>
              <a:rect l="l" t="t" r="r" b="b"/>
              <a:pathLst>
                <a:path w="243"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7476906" y="2658266"/>
              <a:ext cx="2867" cy="138065"/>
            </a:xfrm>
            <a:custGeom>
              <a:avLst/>
              <a:gdLst/>
              <a:ahLst/>
              <a:cxnLst/>
              <a:rect l="l" t="t" r="r" b="b"/>
              <a:pathLst>
                <a:path w="45" h="2167" extrusionOk="0">
                  <a:moveTo>
                    <a:pt x="22" y="0"/>
                  </a:moveTo>
                  <a:cubicBezTo>
                    <a:pt x="11" y="0"/>
                    <a:pt x="0" y="0"/>
                    <a:pt x="0" y="11"/>
                  </a:cubicBezTo>
                  <a:lnTo>
                    <a:pt x="0" y="2144"/>
                  </a:lnTo>
                  <a:cubicBezTo>
                    <a:pt x="0" y="2155"/>
                    <a:pt x="11" y="2166"/>
                    <a:pt x="22" y="2166"/>
                  </a:cubicBezTo>
                  <a:cubicBezTo>
                    <a:pt x="33" y="2166"/>
                    <a:pt x="44" y="2155"/>
                    <a:pt x="44" y="2144"/>
                  </a:cubicBezTo>
                  <a:lnTo>
                    <a:pt x="44" y="11"/>
                  </a:lnTo>
                  <a:cubicBezTo>
                    <a:pt x="44" y="0"/>
                    <a:pt x="33" y="0"/>
                    <a:pt x="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8"/>
            <p:cNvSpPr/>
            <p:nvPr/>
          </p:nvSpPr>
          <p:spPr>
            <a:xfrm>
              <a:off x="7289823" y="2809585"/>
              <a:ext cx="15420" cy="15482"/>
            </a:xfrm>
            <a:custGeom>
              <a:avLst/>
              <a:gdLst/>
              <a:ahLst/>
              <a:cxnLst/>
              <a:rect l="l" t="t" r="r" b="b"/>
              <a:pathLst>
                <a:path w="242"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8"/>
            <p:cNvSpPr/>
            <p:nvPr/>
          </p:nvSpPr>
          <p:spPr>
            <a:xfrm>
              <a:off x="7318497" y="2815893"/>
              <a:ext cx="138846" cy="2867"/>
            </a:xfrm>
            <a:custGeom>
              <a:avLst/>
              <a:gdLst/>
              <a:ahLst/>
              <a:cxnLst/>
              <a:rect l="l" t="t" r="r" b="b"/>
              <a:pathLst>
                <a:path w="2179" h="45" extrusionOk="0">
                  <a:moveTo>
                    <a:pt x="23" y="0"/>
                  </a:moveTo>
                  <a:cubicBezTo>
                    <a:pt x="12" y="0"/>
                    <a:pt x="1" y="11"/>
                    <a:pt x="1" y="22"/>
                  </a:cubicBezTo>
                  <a:cubicBezTo>
                    <a:pt x="1" y="33"/>
                    <a:pt x="12" y="44"/>
                    <a:pt x="23"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8"/>
            <p:cNvSpPr/>
            <p:nvPr/>
          </p:nvSpPr>
          <p:spPr>
            <a:xfrm>
              <a:off x="7289823" y="2990340"/>
              <a:ext cx="15420" cy="15482"/>
            </a:xfrm>
            <a:custGeom>
              <a:avLst/>
              <a:gdLst/>
              <a:ahLst/>
              <a:cxnLst/>
              <a:rect l="l" t="t" r="r" b="b"/>
              <a:pathLst>
                <a:path w="242" h="243" extrusionOk="0">
                  <a:moveTo>
                    <a:pt x="121" y="1"/>
                  </a:moveTo>
                  <a:cubicBezTo>
                    <a:pt x="55" y="1"/>
                    <a:pt x="0" y="45"/>
                    <a:pt x="0" y="122"/>
                  </a:cubicBezTo>
                  <a:cubicBezTo>
                    <a:pt x="0" y="188"/>
                    <a:pt x="55" y="243"/>
                    <a:pt x="121" y="243"/>
                  </a:cubicBezTo>
                  <a:cubicBezTo>
                    <a:pt x="187" y="243"/>
                    <a:pt x="242" y="188"/>
                    <a:pt x="242" y="122"/>
                  </a:cubicBezTo>
                  <a:cubicBezTo>
                    <a:pt x="242" y="45"/>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8"/>
            <p:cNvSpPr/>
            <p:nvPr/>
          </p:nvSpPr>
          <p:spPr>
            <a:xfrm>
              <a:off x="7296131" y="2838320"/>
              <a:ext cx="2867" cy="138065"/>
            </a:xfrm>
            <a:custGeom>
              <a:avLst/>
              <a:gdLst/>
              <a:ahLst/>
              <a:cxnLst/>
              <a:rect l="l" t="t" r="r" b="b"/>
              <a:pathLst>
                <a:path w="45" h="2167" extrusionOk="0">
                  <a:moveTo>
                    <a:pt x="22" y="0"/>
                  </a:moveTo>
                  <a:cubicBezTo>
                    <a:pt x="11" y="0"/>
                    <a:pt x="0" y="11"/>
                    <a:pt x="0" y="22"/>
                  </a:cubicBezTo>
                  <a:lnTo>
                    <a:pt x="0" y="2156"/>
                  </a:lnTo>
                  <a:cubicBezTo>
                    <a:pt x="0" y="2156"/>
                    <a:pt x="11" y="2167"/>
                    <a:pt x="22" y="2167"/>
                  </a:cubicBezTo>
                  <a:cubicBezTo>
                    <a:pt x="33" y="2167"/>
                    <a:pt x="44" y="2156"/>
                    <a:pt x="44" y="2156"/>
                  </a:cubicBezTo>
                  <a:lnTo>
                    <a:pt x="44" y="22"/>
                  </a:lnTo>
                  <a:cubicBezTo>
                    <a:pt x="44" y="11"/>
                    <a:pt x="33" y="0"/>
                    <a:pt x="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8"/>
            <p:cNvSpPr/>
            <p:nvPr/>
          </p:nvSpPr>
          <p:spPr>
            <a:xfrm>
              <a:off x="7289823" y="3170395"/>
              <a:ext cx="15420" cy="15482"/>
            </a:xfrm>
            <a:custGeom>
              <a:avLst/>
              <a:gdLst/>
              <a:ahLst/>
              <a:cxnLst/>
              <a:rect l="l" t="t" r="r" b="b"/>
              <a:pathLst>
                <a:path w="242" h="243" extrusionOk="0">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8"/>
            <p:cNvSpPr/>
            <p:nvPr/>
          </p:nvSpPr>
          <p:spPr>
            <a:xfrm>
              <a:off x="7296131" y="3019075"/>
              <a:ext cx="2867" cy="138065"/>
            </a:xfrm>
            <a:custGeom>
              <a:avLst/>
              <a:gdLst/>
              <a:ahLst/>
              <a:cxnLst/>
              <a:rect l="l" t="t" r="r" b="b"/>
              <a:pathLst>
                <a:path w="45" h="2167" extrusionOk="0">
                  <a:moveTo>
                    <a:pt x="22" y="1"/>
                  </a:moveTo>
                  <a:cubicBezTo>
                    <a:pt x="11" y="1"/>
                    <a:pt x="0" y="12"/>
                    <a:pt x="0" y="23"/>
                  </a:cubicBezTo>
                  <a:lnTo>
                    <a:pt x="0" y="2145"/>
                  </a:lnTo>
                  <a:cubicBezTo>
                    <a:pt x="0" y="2156"/>
                    <a:pt x="11" y="2167"/>
                    <a:pt x="22" y="2167"/>
                  </a:cubicBezTo>
                  <a:cubicBezTo>
                    <a:pt x="33" y="2167"/>
                    <a:pt x="44" y="2156"/>
                    <a:pt x="44" y="2145"/>
                  </a:cubicBezTo>
                  <a:lnTo>
                    <a:pt x="44" y="23"/>
                  </a:lnTo>
                  <a:cubicBezTo>
                    <a:pt x="44" y="12"/>
                    <a:pt x="33" y="1"/>
                    <a:pt x="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a:off x="7109686" y="3170395"/>
              <a:ext cx="15484" cy="15482"/>
            </a:xfrm>
            <a:custGeom>
              <a:avLst/>
              <a:gdLst/>
              <a:ahLst/>
              <a:cxnLst/>
              <a:rect l="l" t="t" r="r" b="b"/>
              <a:pathLst>
                <a:path w="243" h="243" extrusionOk="0">
                  <a:moveTo>
                    <a:pt x="122" y="1"/>
                  </a:moveTo>
                  <a:cubicBezTo>
                    <a:pt x="45" y="1"/>
                    <a:pt x="1" y="56"/>
                    <a:pt x="1" y="122"/>
                  </a:cubicBezTo>
                  <a:cubicBezTo>
                    <a:pt x="1" y="188"/>
                    <a:pt x="45"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8"/>
            <p:cNvSpPr/>
            <p:nvPr/>
          </p:nvSpPr>
          <p:spPr>
            <a:xfrm>
              <a:off x="7138424" y="3176702"/>
              <a:ext cx="138145" cy="2867"/>
            </a:xfrm>
            <a:custGeom>
              <a:avLst/>
              <a:gdLst/>
              <a:ahLst/>
              <a:cxnLst/>
              <a:rect l="l" t="t" r="r" b="b"/>
              <a:pathLst>
                <a:path w="2168" h="45" extrusionOk="0">
                  <a:moveTo>
                    <a:pt x="12" y="1"/>
                  </a:moveTo>
                  <a:cubicBezTo>
                    <a:pt x="12" y="1"/>
                    <a:pt x="1" y="12"/>
                    <a:pt x="1" y="23"/>
                  </a:cubicBezTo>
                  <a:cubicBezTo>
                    <a:pt x="1" y="34"/>
                    <a:pt x="12" y="45"/>
                    <a:pt x="12"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8"/>
            <p:cNvSpPr/>
            <p:nvPr/>
          </p:nvSpPr>
          <p:spPr>
            <a:xfrm>
              <a:off x="6928911" y="3170395"/>
              <a:ext cx="15484" cy="15482"/>
            </a:xfrm>
            <a:custGeom>
              <a:avLst/>
              <a:gdLst/>
              <a:ahLst/>
              <a:cxnLst/>
              <a:rect l="l" t="t" r="r" b="b"/>
              <a:pathLst>
                <a:path w="243" h="243" extrusionOk="0">
                  <a:moveTo>
                    <a:pt x="121" y="1"/>
                  </a:moveTo>
                  <a:cubicBezTo>
                    <a:pt x="56" y="1"/>
                    <a:pt x="1" y="56"/>
                    <a:pt x="1" y="122"/>
                  </a:cubicBezTo>
                  <a:cubicBezTo>
                    <a:pt x="1" y="188"/>
                    <a:pt x="56"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8"/>
            <p:cNvSpPr/>
            <p:nvPr/>
          </p:nvSpPr>
          <p:spPr>
            <a:xfrm>
              <a:off x="6957649" y="3176702"/>
              <a:ext cx="138081" cy="2867"/>
            </a:xfrm>
            <a:custGeom>
              <a:avLst/>
              <a:gdLst/>
              <a:ahLst/>
              <a:cxnLst/>
              <a:rect l="l" t="t" r="r" b="b"/>
              <a:pathLst>
                <a:path w="2167" h="45" extrusionOk="0">
                  <a:moveTo>
                    <a:pt x="22" y="1"/>
                  </a:moveTo>
                  <a:cubicBezTo>
                    <a:pt x="11" y="1"/>
                    <a:pt x="0" y="12"/>
                    <a:pt x="0" y="23"/>
                  </a:cubicBezTo>
                  <a:cubicBezTo>
                    <a:pt x="0" y="34"/>
                    <a:pt x="11" y="45"/>
                    <a:pt x="22"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8"/>
            <p:cNvSpPr/>
            <p:nvPr/>
          </p:nvSpPr>
          <p:spPr>
            <a:xfrm>
              <a:off x="6748136" y="3170395"/>
              <a:ext cx="15484" cy="15482"/>
            </a:xfrm>
            <a:custGeom>
              <a:avLst/>
              <a:gdLst/>
              <a:ahLst/>
              <a:cxnLst/>
              <a:rect l="l" t="t" r="r" b="b"/>
              <a:pathLst>
                <a:path w="243" h="243" extrusionOk="0">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8"/>
            <p:cNvSpPr/>
            <p:nvPr/>
          </p:nvSpPr>
          <p:spPr>
            <a:xfrm>
              <a:off x="6567999" y="3170395"/>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8"/>
            <p:cNvSpPr/>
            <p:nvPr/>
          </p:nvSpPr>
          <p:spPr>
            <a:xfrm>
              <a:off x="6596737" y="3176702"/>
              <a:ext cx="138145" cy="2867"/>
            </a:xfrm>
            <a:custGeom>
              <a:avLst/>
              <a:gdLst/>
              <a:ahLst/>
              <a:cxnLst/>
              <a:rect l="l" t="t" r="r" b="b"/>
              <a:pathLst>
                <a:path w="2168" h="45" extrusionOk="0">
                  <a:moveTo>
                    <a:pt x="23" y="1"/>
                  </a:moveTo>
                  <a:cubicBezTo>
                    <a:pt x="12" y="1"/>
                    <a:pt x="1" y="12"/>
                    <a:pt x="1" y="23"/>
                  </a:cubicBezTo>
                  <a:cubicBezTo>
                    <a:pt x="1" y="34"/>
                    <a:pt x="12" y="45"/>
                    <a:pt x="23"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8"/>
            <p:cNvSpPr/>
            <p:nvPr/>
          </p:nvSpPr>
          <p:spPr>
            <a:xfrm>
              <a:off x="7650671" y="3351213"/>
              <a:ext cx="15484" cy="15482"/>
            </a:xfrm>
            <a:custGeom>
              <a:avLst/>
              <a:gdLst/>
              <a:ahLst/>
              <a:cxnLst/>
              <a:rect l="l" t="t" r="r" b="b"/>
              <a:pathLst>
                <a:path w="243" h="243" extrusionOk="0">
                  <a:moveTo>
                    <a:pt x="122" y="0"/>
                  </a:moveTo>
                  <a:cubicBezTo>
                    <a:pt x="56" y="0"/>
                    <a:pt x="1" y="55"/>
                    <a:pt x="1" y="121"/>
                  </a:cubicBezTo>
                  <a:cubicBezTo>
                    <a:pt x="1" y="187"/>
                    <a:pt x="56" y="242"/>
                    <a:pt x="122" y="242"/>
                  </a:cubicBezTo>
                  <a:cubicBezTo>
                    <a:pt x="199" y="242"/>
                    <a:pt x="243" y="187"/>
                    <a:pt x="243" y="121"/>
                  </a:cubicBezTo>
                  <a:cubicBezTo>
                    <a:pt x="243" y="55"/>
                    <a:pt x="199" y="0"/>
                    <a:pt x="1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a:off x="7470598" y="3351213"/>
              <a:ext cx="15484" cy="15482"/>
            </a:xfrm>
            <a:custGeom>
              <a:avLst/>
              <a:gdLst/>
              <a:ahLst/>
              <a:cxnLst/>
              <a:rect l="l" t="t" r="r" b="b"/>
              <a:pathLst>
                <a:path w="243"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8"/>
            <p:cNvSpPr/>
            <p:nvPr/>
          </p:nvSpPr>
          <p:spPr>
            <a:xfrm>
              <a:off x="7499336" y="3357521"/>
              <a:ext cx="138081" cy="2867"/>
            </a:xfrm>
            <a:custGeom>
              <a:avLst/>
              <a:gdLst/>
              <a:ahLst/>
              <a:cxnLst/>
              <a:rect l="l" t="t" r="r" b="b"/>
              <a:pathLst>
                <a:path w="2167" h="45" extrusionOk="0">
                  <a:moveTo>
                    <a:pt x="22" y="0"/>
                  </a:moveTo>
                  <a:cubicBezTo>
                    <a:pt x="11" y="0"/>
                    <a:pt x="0" y="11"/>
                    <a:pt x="0" y="22"/>
                  </a:cubicBezTo>
                  <a:cubicBezTo>
                    <a:pt x="0" y="33"/>
                    <a:pt x="11" y="44"/>
                    <a:pt x="2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8"/>
            <p:cNvSpPr/>
            <p:nvPr/>
          </p:nvSpPr>
          <p:spPr>
            <a:xfrm>
              <a:off x="7289823" y="3351213"/>
              <a:ext cx="15420" cy="15482"/>
            </a:xfrm>
            <a:custGeom>
              <a:avLst/>
              <a:gdLst/>
              <a:ahLst/>
              <a:cxnLst/>
              <a:rect l="l" t="t" r="r" b="b"/>
              <a:pathLst>
                <a:path w="242"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8"/>
            <p:cNvSpPr/>
            <p:nvPr/>
          </p:nvSpPr>
          <p:spPr>
            <a:xfrm>
              <a:off x="7318497" y="3357521"/>
              <a:ext cx="138846" cy="2867"/>
            </a:xfrm>
            <a:custGeom>
              <a:avLst/>
              <a:gdLst/>
              <a:ahLst/>
              <a:cxnLst/>
              <a:rect l="l" t="t" r="r" b="b"/>
              <a:pathLst>
                <a:path w="2179" h="45" extrusionOk="0">
                  <a:moveTo>
                    <a:pt x="23" y="0"/>
                  </a:moveTo>
                  <a:cubicBezTo>
                    <a:pt x="12" y="0"/>
                    <a:pt x="1" y="11"/>
                    <a:pt x="1" y="22"/>
                  </a:cubicBezTo>
                  <a:cubicBezTo>
                    <a:pt x="1" y="33"/>
                    <a:pt x="12" y="44"/>
                    <a:pt x="23"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8"/>
            <p:cNvSpPr/>
            <p:nvPr/>
          </p:nvSpPr>
          <p:spPr>
            <a:xfrm>
              <a:off x="7109686" y="3351213"/>
              <a:ext cx="15484" cy="15482"/>
            </a:xfrm>
            <a:custGeom>
              <a:avLst/>
              <a:gdLst/>
              <a:ahLst/>
              <a:cxnLst/>
              <a:rect l="l" t="t" r="r" b="b"/>
              <a:pathLst>
                <a:path w="243" h="243" extrusionOk="0">
                  <a:moveTo>
                    <a:pt x="122" y="0"/>
                  </a:moveTo>
                  <a:cubicBezTo>
                    <a:pt x="45" y="0"/>
                    <a:pt x="1" y="55"/>
                    <a:pt x="1" y="121"/>
                  </a:cubicBezTo>
                  <a:cubicBezTo>
                    <a:pt x="1" y="187"/>
                    <a:pt x="45" y="242"/>
                    <a:pt x="122" y="242"/>
                  </a:cubicBezTo>
                  <a:cubicBezTo>
                    <a:pt x="188" y="242"/>
                    <a:pt x="243" y="187"/>
                    <a:pt x="243" y="121"/>
                  </a:cubicBezTo>
                  <a:cubicBezTo>
                    <a:pt x="243" y="55"/>
                    <a:pt x="188" y="0"/>
                    <a:pt x="1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8"/>
            <p:cNvSpPr/>
            <p:nvPr/>
          </p:nvSpPr>
          <p:spPr>
            <a:xfrm>
              <a:off x="7138424" y="3357521"/>
              <a:ext cx="138145" cy="2867"/>
            </a:xfrm>
            <a:custGeom>
              <a:avLst/>
              <a:gdLst/>
              <a:ahLst/>
              <a:cxnLst/>
              <a:rect l="l" t="t" r="r" b="b"/>
              <a:pathLst>
                <a:path w="2168" h="45" extrusionOk="0">
                  <a:moveTo>
                    <a:pt x="12" y="0"/>
                  </a:moveTo>
                  <a:cubicBezTo>
                    <a:pt x="12" y="0"/>
                    <a:pt x="1" y="11"/>
                    <a:pt x="1" y="22"/>
                  </a:cubicBezTo>
                  <a:cubicBezTo>
                    <a:pt x="1" y="33"/>
                    <a:pt x="12" y="44"/>
                    <a:pt x="1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8"/>
            <p:cNvSpPr/>
            <p:nvPr/>
          </p:nvSpPr>
          <p:spPr>
            <a:xfrm>
              <a:off x="7115994" y="3199129"/>
              <a:ext cx="2166" cy="138129"/>
            </a:xfrm>
            <a:custGeom>
              <a:avLst/>
              <a:gdLst/>
              <a:ahLst/>
              <a:cxnLst/>
              <a:rect l="l" t="t" r="r" b="b"/>
              <a:pathLst>
                <a:path w="34" h="2168" extrusionOk="0">
                  <a:moveTo>
                    <a:pt x="23" y="1"/>
                  </a:moveTo>
                  <a:cubicBezTo>
                    <a:pt x="12" y="1"/>
                    <a:pt x="1" y="12"/>
                    <a:pt x="1" y="23"/>
                  </a:cubicBezTo>
                  <a:lnTo>
                    <a:pt x="1" y="2156"/>
                  </a:lnTo>
                  <a:cubicBezTo>
                    <a:pt x="1" y="2167"/>
                    <a:pt x="12" y="2167"/>
                    <a:pt x="23" y="2167"/>
                  </a:cubicBezTo>
                  <a:cubicBezTo>
                    <a:pt x="34" y="2167"/>
                    <a:pt x="34" y="2167"/>
                    <a:pt x="34" y="2156"/>
                  </a:cubicBezTo>
                  <a:lnTo>
                    <a:pt x="34" y="23"/>
                  </a:lnTo>
                  <a:cubicBezTo>
                    <a:pt x="34" y="12"/>
                    <a:pt x="34" y="1"/>
                    <a:pt x="23"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8"/>
            <p:cNvSpPr/>
            <p:nvPr/>
          </p:nvSpPr>
          <p:spPr>
            <a:xfrm>
              <a:off x="6928911" y="3351213"/>
              <a:ext cx="15484" cy="15482"/>
            </a:xfrm>
            <a:custGeom>
              <a:avLst/>
              <a:gdLst/>
              <a:ahLst/>
              <a:cxnLst/>
              <a:rect l="l" t="t" r="r" b="b"/>
              <a:pathLst>
                <a:path w="243" h="243" extrusionOk="0">
                  <a:moveTo>
                    <a:pt x="121" y="0"/>
                  </a:moveTo>
                  <a:cubicBezTo>
                    <a:pt x="56" y="0"/>
                    <a:pt x="1" y="55"/>
                    <a:pt x="1" y="121"/>
                  </a:cubicBezTo>
                  <a:cubicBezTo>
                    <a:pt x="1" y="187"/>
                    <a:pt x="56"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8"/>
            <p:cNvSpPr/>
            <p:nvPr/>
          </p:nvSpPr>
          <p:spPr>
            <a:xfrm>
              <a:off x="6957649" y="3357521"/>
              <a:ext cx="138081" cy="2867"/>
            </a:xfrm>
            <a:custGeom>
              <a:avLst/>
              <a:gdLst/>
              <a:ahLst/>
              <a:cxnLst/>
              <a:rect l="l" t="t" r="r" b="b"/>
              <a:pathLst>
                <a:path w="2167" h="45" extrusionOk="0">
                  <a:moveTo>
                    <a:pt x="22" y="0"/>
                  </a:moveTo>
                  <a:cubicBezTo>
                    <a:pt x="11" y="0"/>
                    <a:pt x="0" y="11"/>
                    <a:pt x="0" y="22"/>
                  </a:cubicBezTo>
                  <a:cubicBezTo>
                    <a:pt x="0" y="33"/>
                    <a:pt x="11" y="44"/>
                    <a:pt x="2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8"/>
            <p:cNvSpPr/>
            <p:nvPr/>
          </p:nvSpPr>
          <p:spPr>
            <a:xfrm>
              <a:off x="6935219" y="3199129"/>
              <a:ext cx="2867" cy="138129"/>
            </a:xfrm>
            <a:custGeom>
              <a:avLst/>
              <a:gdLst/>
              <a:ahLst/>
              <a:cxnLst/>
              <a:rect l="l" t="t" r="r" b="b"/>
              <a:pathLst>
                <a:path w="45" h="2168" extrusionOk="0">
                  <a:moveTo>
                    <a:pt x="22" y="1"/>
                  </a:moveTo>
                  <a:cubicBezTo>
                    <a:pt x="11" y="1"/>
                    <a:pt x="0" y="12"/>
                    <a:pt x="0" y="23"/>
                  </a:cubicBezTo>
                  <a:lnTo>
                    <a:pt x="0" y="2156"/>
                  </a:lnTo>
                  <a:cubicBezTo>
                    <a:pt x="0" y="2167"/>
                    <a:pt x="11" y="2167"/>
                    <a:pt x="22" y="2167"/>
                  </a:cubicBezTo>
                  <a:cubicBezTo>
                    <a:pt x="33" y="2167"/>
                    <a:pt x="44" y="2167"/>
                    <a:pt x="44" y="2156"/>
                  </a:cubicBezTo>
                  <a:lnTo>
                    <a:pt x="44" y="23"/>
                  </a:lnTo>
                  <a:cubicBezTo>
                    <a:pt x="44" y="12"/>
                    <a:pt x="33" y="1"/>
                    <a:pt x="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8"/>
            <p:cNvSpPr/>
            <p:nvPr/>
          </p:nvSpPr>
          <p:spPr>
            <a:xfrm>
              <a:off x="6748136" y="3351213"/>
              <a:ext cx="15484" cy="15482"/>
            </a:xfrm>
            <a:custGeom>
              <a:avLst/>
              <a:gdLst/>
              <a:ahLst/>
              <a:cxnLst/>
              <a:rect l="l" t="t" r="r" b="b"/>
              <a:pathLst>
                <a:path w="243"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8"/>
            <p:cNvSpPr/>
            <p:nvPr/>
          </p:nvSpPr>
          <p:spPr>
            <a:xfrm>
              <a:off x="6776874" y="3357521"/>
              <a:ext cx="138782" cy="2867"/>
            </a:xfrm>
            <a:custGeom>
              <a:avLst/>
              <a:gdLst/>
              <a:ahLst/>
              <a:cxnLst/>
              <a:rect l="l" t="t" r="r" b="b"/>
              <a:pathLst>
                <a:path w="2178" h="45" extrusionOk="0">
                  <a:moveTo>
                    <a:pt x="22" y="0"/>
                  </a:moveTo>
                  <a:cubicBezTo>
                    <a:pt x="11" y="0"/>
                    <a:pt x="0" y="11"/>
                    <a:pt x="0" y="22"/>
                  </a:cubicBezTo>
                  <a:cubicBezTo>
                    <a:pt x="0" y="33"/>
                    <a:pt x="11" y="44"/>
                    <a:pt x="22"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8"/>
            <p:cNvSpPr/>
            <p:nvPr/>
          </p:nvSpPr>
          <p:spPr>
            <a:xfrm>
              <a:off x="6754445" y="3199129"/>
              <a:ext cx="2867" cy="138129"/>
            </a:xfrm>
            <a:custGeom>
              <a:avLst/>
              <a:gdLst/>
              <a:ahLst/>
              <a:cxnLst/>
              <a:rect l="l" t="t" r="r" b="b"/>
              <a:pathLst>
                <a:path w="45" h="2168" extrusionOk="0">
                  <a:moveTo>
                    <a:pt x="22" y="1"/>
                  </a:moveTo>
                  <a:cubicBezTo>
                    <a:pt x="11" y="1"/>
                    <a:pt x="0" y="12"/>
                    <a:pt x="0" y="23"/>
                  </a:cubicBezTo>
                  <a:lnTo>
                    <a:pt x="0" y="2156"/>
                  </a:lnTo>
                  <a:cubicBezTo>
                    <a:pt x="0" y="2167"/>
                    <a:pt x="11" y="2167"/>
                    <a:pt x="22" y="2167"/>
                  </a:cubicBezTo>
                  <a:cubicBezTo>
                    <a:pt x="33" y="2167"/>
                    <a:pt x="44" y="2167"/>
                    <a:pt x="44" y="2156"/>
                  </a:cubicBezTo>
                  <a:lnTo>
                    <a:pt x="44" y="23"/>
                  </a:lnTo>
                  <a:cubicBezTo>
                    <a:pt x="44" y="12"/>
                    <a:pt x="33" y="1"/>
                    <a:pt x="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8"/>
            <p:cNvSpPr/>
            <p:nvPr/>
          </p:nvSpPr>
          <p:spPr>
            <a:xfrm>
              <a:off x="5067767" y="1625852"/>
              <a:ext cx="3363014" cy="1880220"/>
            </a:xfrm>
            <a:custGeom>
              <a:avLst/>
              <a:gdLst/>
              <a:ahLst/>
              <a:cxnLst/>
              <a:rect l="l" t="t" r="r" b="b"/>
              <a:pathLst>
                <a:path w="52778" h="29511" extrusionOk="0">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8"/>
            <p:cNvSpPr/>
            <p:nvPr/>
          </p:nvSpPr>
          <p:spPr>
            <a:xfrm>
              <a:off x="5260457" y="2566582"/>
              <a:ext cx="641214" cy="775572"/>
            </a:xfrm>
            <a:custGeom>
              <a:avLst/>
              <a:gdLst/>
              <a:ahLst/>
              <a:cxnLst/>
              <a:rect l="l" t="t" r="r" b="b"/>
              <a:pathLst>
                <a:path w="10063" h="12173" extrusionOk="0">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8"/>
            <p:cNvSpPr/>
            <p:nvPr/>
          </p:nvSpPr>
          <p:spPr>
            <a:xfrm>
              <a:off x="7518261" y="1829098"/>
              <a:ext cx="641915" cy="775955"/>
            </a:xfrm>
            <a:custGeom>
              <a:avLst/>
              <a:gdLst/>
              <a:ahLst/>
              <a:cxnLst/>
              <a:rect l="l" t="t" r="r" b="b"/>
              <a:pathLst>
                <a:path w="10074" h="12179" extrusionOk="0">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8"/>
            <p:cNvSpPr/>
            <p:nvPr/>
          </p:nvSpPr>
          <p:spPr>
            <a:xfrm>
              <a:off x="6171874" y="3467495"/>
              <a:ext cx="2113997" cy="91859"/>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8"/>
            <p:cNvSpPr/>
            <p:nvPr/>
          </p:nvSpPr>
          <p:spPr>
            <a:xfrm>
              <a:off x="6511288" y="2098415"/>
              <a:ext cx="1392409" cy="1409766"/>
            </a:xfrm>
            <a:custGeom>
              <a:avLst/>
              <a:gdLst/>
              <a:ahLst/>
              <a:cxnLst/>
              <a:rect l="l" t="t" r="r" b="b"/>
              <a:pathLst>
                <a:path w="21852" h="22127" extrusionOk="0">
                  <a:moveTo>
                    <a:pt x="7390" y="0"/>
                  </a:moveTo>
                  <a:cubicBezTo>
                    <a:pt x="3090" y="1826"/>
                    <a:pt x="0" y="6918"/>
                    <a:pt x="0" y="12911"/>
                  </a:cubicBezTo>
                  <a:cubicBezTo>
                    <a:pt x="0" y="15506"/>
                    <a:pt x="572" y="17926"/>
                    <a:pt x="1584" y="19993"/>
                  </a:cubicBezTo>
                  <a:cubicBezTo>
                    <a:pt x="2222" y="21302"/>
                    <a:pt x="3563" y="22127"/>
                    <a:pt x="5026" y="22127"/>
                  </a:cubicBezTo>
                  <a:lnTo>
                    <a:pt x="16826" y="22127"/>
                  </a:lnTo>
                  <a:cubicBezTo>
                    <a:pt x="18288" y="22127"/>
                    <a:pt x="19630" y="21302"/>
                    <a:pt x="20268" y="19993"/>
                  </a:cubicBezTo>
                  <a:cubicBezTo>
                    <a:pt x="21269" y="17926"/>
                    <a:pt x="21852" y="15506"/>
                    <a:pt x="21852" y="12911"/>
                  </a:cubicBezTo>
                  <a:cubicBezTo>
                    <a:pt x="21852" y="6918"/>
                    <a:pt x="18761" y="1826"/>
                    <a:pt x="14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8"/>
            <p:cNvSpPr/>
            <p:nvPr/>
          </p:nvSpPr>
          <p:spPr>
            <a:xfrm>
              <a:off x="7006714" y="2543155"/>
              <a:ext cx="393152" cy="645408"/>
            </a:xfrm>
            <a:custGeom>
              <a:avLst/>
              <a:gdLst/>
              <a:ahLst/>
              <a:cxnLst/>
              <a:rect l="l" t="t" r="r" b="b"/>
              <a:pathLst>
                <a:path w="6170" h="10130" extrusionOk="0">
                  <a:moveTo>
                    <a:pt x="2925" y="1"/>
                  </a:moveTo>
                  <a:cubicBezTo>
                    <a:pt x="2618" y="1"/>
                    <a:pt x="2376" y="254"/>
                    <a:pt x="2376" y="551"/>
                  </a:cubicBezTo>
                  <a:lnTo>
                    <a:pt x="2376" y="562"/>
                  </a:lnTo>
                  <a:cubicBezTo>
                    <a:pt x="2376" y="804"/>
                    <a:pt x="2200" y="1024"/>
                    <a:pt x="1958" y="1090"/>
                  </a:cubicBezTo>
                  <a:cubicBezTo>
                    <a:pt x="1826" y="1123"/>
                    <a:pt x="1705" y="1167"/>
                    <a:pt x="1584" y="1221"/>
                  </a:cubicBezTo>
                  <a:cubicBezTo>
                    <a:pt x="1166" y="1419"/>
                    <a:pt x="836" y="1694"/>
                    <a:pt x="605" y="2046"/>
                  </a:cubicBezTo>
                  <a:cubicBezTo>
                    <a:pt x="374" y="2409"/>
                    <a:pt x="264" y="2827"/>
                    <a:pt x="264" y="3311"/>
                  </a:cubicBezTo>
                  <a:cubicBezTo>
                    <a:pt x="264" y="4345"/>
                    <a:pt x="825" y="5037"/>
                    <a:pt x="1969" y="5378"/>
                  </a:cubicBezTo>
                  <a:lnTo>
                    <a:pt x="3937" y="5983"/>
                  </a:lnTo>
                  <a:cubicBezTo>
                    <a:pt x="4190" y="6071"/>
                    <a:pt x="4377" y="6170"/>
                    <a:pt x="4498" y="6302"/>
                  </a:cubicBezTo>
                  <a:cubicBezTo>
                    <a:pt x="4619" y="6423"/>
                    <a:pt x="4674" y="6588"/>
                    <a:pt x="4674" y="6786"/>
                  </a:cubicBezTo>
                  <a:cubicBezTo>
                    <a:pt x="4674" y="7072"/>
                    <a:pt x="4542" y="7314"/>
                    <a:pt x="4267" y="7501"/>
                  </a:cubicBezTo>
                  <a:cubicBezTo>
                    <a:pt x="3992" y="7699"/>
                    <a:pt x="3640" y="7798"/>
                    <a:pt x="3222" y="7798"/>
                  </a:cubicBezTo>
                  <a:cubicBezTo>
                    <a:pt x="2782" y="7798"/>
                    <a:pt x="2398" y="7666"/>
                    <a:pt x="2079" y="7413"/>
                  </a:cubicBezTo>
                  <a:cubicBezTo>
                    <a:pt x="1859" y="7226"/>
                    <a:pt x="1694" y="7006"/>
                    <a:pt x="1584" y="6753"/>
                  </a:cubicBezTo>
                  <a:cubicBezTo>
                    <a:pt x="1496" y="6557"/>
                    <a:pt x="1294" y="6440"/>
                    <a:pt x="1080" y="6440"/>
                  </a:cubicBezTo>
                  <a:cubicBezTo>
                    <a:pt x="1054" y="6440"/>
                    <a:pt x="1027" y="6442"/>
                    <a:pt x="1001" y="6445"/>
                  </a:cubicBezTo>
                  <a:lnTo>
                    <a:pt x="550" y="6511"/>
                  </a:lnTo>
                  <a:cubicBezTo>
                    <a:pt x="220" y="6566"/>
                    <a:pt x="0" y="6907"/>
                    <a:pt x="110" y="7215"/>
                  </a:cubicBezTo>
                  <a:cubicBezTo>
                    <a:pt x="209" y="7501"/>
                    <a:pt x="341" y="7754"/>
                    <a:pt x="506" y="7985"/>
                  </a:cubicBezTo>
                  <a:cubicBezTo>
                    <a:pt x="792" y="8370"/>
                    <a:pt x="1155" y="8667"/>
                    <a:pt x="1606" y="8875"/>
                  </a:cubicBezTo>
                  <a:cubicBezTo>
                    <a:pt x="1727" y="8930"/>
                    <a:pt x="1848" y="8985"/>
                    <a:pt x="1980" y="9018"/>
                  </a:cubicBezTo>
                  <a:cubicBezTo>
                    <a:pt x="2211" y="9095"/>
                    <a:pt x="2376" y="9304"/>
                    <a:pt x="2376" y="9546"/>
                  </a:cubicBezTo>
                  <a:lnTo>
                    <a:pt x="2376" y="9590"/>
                  </a:lnTo>
                  <a:cubicBezTo>
                    <a:pt x="2376" y="9887"/>
                    <a:pt x="2618" y="10129"/>
                    <a:pt x="2925" y="10129"/>
                  </a:cubicBezTo>
                  <a:lnTo>
                    <a:pt x="3332" y="10129"/>
                  </a:lnTo>
                  <a:cubicBezTo>
                    <a:pt x="3640" y="10129"/>
                    <a:pt x="3882" y="9887"/>
                    <a:pt x="3882" y="9590"/>
                  </a:cubicBezTo>
                  <a:lnTo>
                    <a:pt x="3882" y="9568"/>
                  </a:lnTo>
                  <a:cubicBezTo>
                    <a:pt x="3882" y="9315"/>
                    <a:pt x="4047" y="9106"/>
                    <a:pt x="4289" y="9040"/>
                  </a:cubicBezTo>
                  <a:cubicBezTo>
                    <a:pt x="4443" y="8996"/>
                    <a:pt x="4586" y="8941"/>
                    <a:pt x="4729" y="8875"/>
                  </a:cubicBezTo>
                  <a:cubicBezTo>
                    <a:pt x="5180" y="8667"/>
                    <a:pt x="5532" y="8370"/>
                    <a:pt x="5785" y="7985"/>
                  </a:cubicBezTo>
                  <a:cubicBezTo>
                    <a:pt x="6038" y="7611"/>
                    <a:pt x="6170" y="7171"/>
                    <a:pt x="6170" y="6676"/>
                  </a:cubicBezTo>
                  <a:cubicBezTo>
                    <a:pt x="6170" y="6104"/>
                    <a:pt x="6016" y="5642"/>
                    <a:pt x="5708" y="5301"/>
                  </a:cubicBezTo>
                  <a:lnTo>
                    <a:pt x="5697" y="5301"/>
                  </a:lnTo>
                  <a:cubicBezTo>
                    <a:pt x="5389" y="4961"/>
                    <a:pt x="4883" y="4686"/>
                    <a:pt x="4179" y="4477"/>
                  </a:cubicBezTo>
                  <a:lnTo>
                    <a:pt x="2771" y="4081"/>
                  </a:lnTo>
                  <a:cubicBezTo>
                    <a:pt x="2420" y="3982"/>
                    <a:pt x="2156" y="3872"/>
                    <a:pt x="1991" y="3729"/>
                  </a:cubicBezTo>
                  <a:cubicBezTo>
                    <a:pt x="1837" y="3586"/>
                    <a:pt x="1749" y="3421"/>
                    <a:pt x="1749" y="3234"/>
                  </a:cubicBezTo>
                  <a:cubicBezTo>
                    <a:pt x="1749" y="3058"/>
                    <a:pt x="1815" y="2904"/>
                    <a:pt x="1925" y="2772"/>
                  </a:cubicBezTo>
                  <a:cubicBezTo>
                    <a:pt x="2046" y="2629"/>
                    <a:pt x="2200" y="2519"/>
                    <a:pt x="2398" y="2442"/>
                  </a:cubicBezTo>
                  <a:cubicBezTo>
                    <a:pt x="2571" y="2375"/>
                    <a:pt x="2761" y="2341"/>
                    <a:pt x="2968" y="2341"/>
                  </a:cubicBezTo>
                  <a:cubicBezTo>
                    <a:pt x="2997" y="2341"/>
                    <a:pt x="3027" y="2342"/>
                    <a:pt x="3057" y="2343"/>
                  </a:cubicBezTo>
                  <a:cubicBezTo>
                    <a:pt x="3310" y="2343"/>
                    <a:pt x="3541" y="2398"/>
                    <a:pt x="3750" y="2508"/>
                  </a:cubicBezTo>
                  <a:cubicBezTo>
                    <a:pt x="3959" y="2607"/>
                    <a:pt x="4135" y="2739"/>
                    <a:pt x="4278" y="2926"/>
                  </a:cubicBezTo>
                  <a:cubicBezTo>
                    <a:pt x="4333" y="2992"/>
                    <a:pt x="4388" y="3069"/>
                    <a:pt x="4421" y="3157"/>
                  </a:cubicBezTo>
                  <a:cubicBezTo>
                    <a:pt x="4526" y="3349"/>
                    <a:pt x="4715" y="3473"/>
                    <a:pt x="4922" y="3473"/>
                  </a:cubicBezTo>
                  <a:cubicBezTo>
                    <a:pt x="4953" y="3473"/>
                    <a:pt x="4984" y="3471"/>
                    <a:pt x="5015" y="3465"/>
                  </a:cubicBezTo>
                  <a:lnTo>
                    <a:pt x="5477" y="3377"/>
                  </a:lnTo>
                  <a:cubicBezTo>
                    <a:pt x="5829" y="3322"/>
                    <a:pt x="6038" y="2948"/>
                    <a:pt x="5884" y="2618"/>
                  </a:cubicBezTo>
                  <a:cubicBezTo>
                    <a:pt x="5785" y="2398"/>
                    <a:pt x="5653" y="2200"/>
                    <a:pt x="5510" y="2013"/>
                  </a:cubicBezTo>
                  <a:cubicBezTo>
                    <a:pt x="5235" y="1672"/>
                    <a:pt x="4894" y="1408"/>
                    <a:pt x="4487" y="1221"/>
                  </a:cubicBezTo>
                  <a:cubicBezTo>
                    <a:pt x="4410" y="1188"/>
                    <a:pt x="4333" y="1167"/>
                    <a:pt x="4256" y="1134"/>
                  </a:cubicBezTo>
                  <a:cubicBezTo>
                    <a:pt x="4036" y="1057"/>
                    <a:pt x="3882" y="859"/>
                    <a:pt x="3882" y="617"/>
                  </a:cubicBezTo>
                  <a:lnTo>
                    <a:pt x="3882" y="551"/>
                  </a:lnTo>
                  <a:cubicBezTo>
                    <a:pt x="3882" y="254"/>
                    <a:pt x="3629" y="1"/>
                    <a:pt x="3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8"/>
            <p:cNvSpPr/>
            <p:nvPr/>
          </p:nvSpPr>
          <p:spPr>
            <a:xfrm>
              <a:off x="6554044" y="2208321"/>
              <a:ext cx="395255" cy="961422"/>
            </a:xfrm>
            <a:custGeom>
              <a:avLst/>
              <a:gdLst/>
              <a:ahLst/>
              <a:cxnLst/>
              <a:rect l="l" t="t" r="r" b="b"/>
              <a:pathLst>
                <a:path w="6203" h="15090" extrusionOk="0">
                  <a:moveTo>
                    <a:pt x="5322" y="1"/>
                  </a:moveTo>
                  <a:cubicBezTo>
                    <a:pt x="5153" y="1"/>
                    <a:pt x="4983" y="55"/>
                    <a:pt x="4839" y="167"/>
                  </a:cubicBezTo>
                  <a:cubicBezTo>
                    <a:pt x="3739" y="1036"/>
                    <a:pt x="2771" y="2157"/>
                    <a:pt x="1991" y="3510"/>
                  </a:cubicBezTo>
                  <a:cubicBezTo>
                    <a:pt x="693" y="5742"/>
                    <a:pt x="0" y="8404"/>
                    <a:pt x="0" y="11186"/>
                  </a:cubicBezTo>
                  <a:cubicBezTo>
                    <a:pt x="0" y="12297"/>
                    <a:pt x="110" y="13396"/>
                    <a:pt x="330" y="14474"/>
                  </a:cubicBezTo>
                  <a:cubicBezTo>
                    <a:pt x="407" y="14837"/>
                    <a:pt x="737" y="15090"/>
                    <a:pt x="1089" y="15090"/>
                  </a:cubicBezTo>
                  <a:cubicBezTo>
                    <a:pt x="1144" y="15090"/>
                    <a:pt x="1199" y="15079"/>
                    <a:pt x="1254" y="15068"/>
                  </a:cubicBezTo>
                  <a:cubicBezTo>
                    <a:pt x="1672" y="14980"/>
                    <a:pt x="1936" y="14573"/>
                    <a:pt x="1848" y="14155"/>
                  </a:cubicBezTo>
                  <a:cubicBezTo>
                    <a:pt x="1650" y="13187"/>
                    <a:pt x="1551" y="12187"/>
                    <a:pt x="1551" y="11186"/>
                  </a:cubicBezTo>
                  <a:cubicBezTo>
                    <a:pt x="1551" y="8679"/>
                    <a:pt x="2166" y="6292"/>
                    <a:pt x="3332" y="4291"/>
                  </a:cubicBezTo>
                  <a:cubicBezTo>
                    <a:pt x="4014" y="3114"/>
                    <a:pt x="4850" y="2135"/>
                    <a:pt x="5807" y="1388"/>
                  </a:cubicBezTo>
                  <a:cubicBezTo>
                    <a:pt x="6136" y="1124"/>
                    <a:pt x="6202" y="640"/>
                    <a:pt x="5939" y="299"/>
                  </a:cubicBezTo>
                  <a:cubicBezTo>
                    <a:pt x="5780" y="102"/>
                    <a:pt x="5552" y="1"/>
                    <a:pt x="532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8"/>
            <p:cNvSpPr/>
            <p:nvPr/>
          </p:nvSpPr>
          <p:spPr>
            <a:xfrm>
              <a:off x="6858819" y="1644393"/>
              <a:ext cx="697288" cy="454079"/>
            </a:xfrm>
            <a:custGeom>
              <a:avLst/>
              <a:gdLst/>
              <a:ahLst/>
              <a:cxnLst/>
              <a:rect l="l" t="t" r="r" b="b"/>
              <a:pathLst>
                <a:path w="10943" h="7127" extrusionOk="0">
                  <a:moveTo>
                    <a:pt x="1826" y="0"/>
                  </a:moveTo>
                  <a:cubicBezTo>
                    <a:pt x="914" y="0"/>
                    <a:pt x="914" y="407"/>
                    <a:pt x="1" y="407"/>
                  </a:cubicBezTo>
                  <a:lnTo>
                    <a:pt x="1936" y="7126"/>
                  </a:lnTo>
                  <a:lnTo>
                    <a:pt x="8996" y="7126"/>
                  </a:lnTo>
                  <a:lnTo>
                    <a:pt x="10943" y="407"/>
                  </a:lnTo>
                  <a:cubicBezTo>
                    <a:pt x="10030" y="407"/>
                    <a:pt x="10030" y="0"/>
                    <a:pt x="9117" y="0"/>
                  </a:cubicBezTo>
                  <a:cubicBezTo>
                    <a:pt x="8205" y="0"/>
                    <a:pt x="8205" y="407"/>
                    <a:pt x="7292" y="407"/>
                  </a:cubicBezTo>
                  <a:cubicBezTo>
                    <a:pt x="6379" y="407"/>
                    <a:pt x="6379" y="0"/>
                    <a:pt x="5466" y="0"/>
                  </a:cubicBezTo>
                  <a:cubicBezTo>
                    <a:pt x="4565" y="0"/>
                    <a:pt x="4565" y="407"/>
                    <a:pt x="3652" y="407"/>
                  </a:cubicBezTo>
                  <a:cubicBezTo>
                    <a:pt x="2739" y="407"/>
                    <a:pt x="2739" y="0"/>
                    <a:pt x="1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8"/>
            <p:cNvSpPr/>
            <p:nvPr/>
          </p:nvSpPr>
          <p:spPr>
            <a:xfrm>
              <a:off x="6678745" y="3408237"/>
              <a:ext cx="1057497" cy="99965"/>
            </a:xfrm>
            <a:custGeom>
              <a:avLst/>
              <a:gdLst/>
              <a:ahLst/>
              <a:cxnLst/>
              <a:rect l="l" t="t" r="r" b="b"/>
              <a:pathLst>
                <a:path w="16596" h="1569" extrusionOk="0">
                  <a:moveTo>
                    <a:pt x="599" y="1"/>
                  </a:moveTo>
                  <a:cubicBezTo>
                    <a:pt x="448" y="1"/>
                    <a:pt x="299" y="67"/>
                    <a:pt x="198" y="194"/>
                  </a:cubicBezTo>
                  <a:cubicBezTo>
                    <a:pt x="1" y="425"/>
                    <a:pt x="56" y="788"/>
                    <a:pt x="308" y="953"/>
                  </a:cubicBezTo>
                  <a:cubicBezTo>
                    <a:pt x="924" y="1349"/>
                    <a:pt x="1639" y="1569"/>
                    <a:pt x="2398" y="1569"/>
                  </a:cubicBezTo>
                  <a:lnTo>
                    <a:pt x="14198" y="1569"/>
                  </a:lnTo>
                  <a:cubicBezTo>
                    <a:pt x="14957" y="1569"/>
                    <a:pt x="15671" y="1349"/>
                    <a:pt x="16287" y="953"/>
                  </a:cubicBezTo>
                  <a:cubicBezTo>
                    <a:pt x="16540" y="788"/>
                    <a:pt x="16595" y="425"/>
                    <a:pt x="16397" y="194"/>
                  </a:cubicBezTo>
                  <a:cubicBezTo>
                    <a:pt x="16290" y="67"/>
                    <a:pt x="16142" y="1"/>
                    <a:pt x="15993" y="1"/>
                  </a:cubicBezTo>
                  <a:cubicBezTo>
                    <a:pt x="15898" y="1"/>
                    <a:pt x="15802" y="28"/>
                    <a:pt x="15715" y="84"/>
                  </a:cubicBezTo>
                  <a:cubicBezTo>
                    <a:pt x="15265" y="370"/>
                    <a:pt x="14748" y="535"/>
                    <a:pt x="14198" y="535"/>
                  </a:cubicBezTo>
                  <a:lnTo>
                    <a:pt x="2398" y="535"/>
                  </a:lnTo>
                  <a:cubicBezTo>
                    <a:pt x="1848" y="535"/>
                    <a:pt x="1320" y="370"/>
                    <a:pt x="880" y="84"/>
                  </a:cubicBezTo>
                  <a:cubicBezTo>
                    <a:pt x="794" y="28"/>
                    <a:pt x="696" y="1"/>
                    <a:pt x="599"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8"/>
            <p:cNvSpPr/>
            <p:nvPr/>
          </p:nvSpPr>
          <p:spPr>
            <a:xfrm>
              <a:off x="7255478" y="1666119"/>
              <a:ext cx="96026" cy="327482"/>
            </a:xfrm>
            <a:custGeom>
              <a:avLst/>
              <a:gdLst/>
              <a:ahLst/>
              <a:cxnLst/>
              <a:rect l="l" t="t" r="r" b="b"/>
              <a:pathLst>
                <a:path w="1507" h="5140" extrusionOk="0">
                  <a:moveTo>
                    <a:pt x="506" y="0"/>
                  </a:moveTo>
                  <a:lnTo>
                    <a:pt x="22" y="4586"/>
                  </a:lnTo>
                  <a:cubicBezTo>
                    <a:pt x="0" y="4861"/>
                    <a:pt x="198" y="5103"/>
                    <a:pt x="473" y="5136"/>
                  </a:cubicBezTo>
                  <a:cubicBezTo>
                    <a:pt x="493" y="5138"/>
                    <a:pt x="513" y="5139"/>
                    <a:pt x="533" y="5139"/>
                  </a:cubicBezTo>
                  <a:cubicBezTo>
                    <a:pt x="782" y="5139"/>
                    <a:pt x="992" y="4951"/>
                    <a:pt x="1023" y="4696"/>
                  </a:cubicBezTo>
                  <a:lnTo>
                    <a:pt x="1507" y="33"/>
                  </a:lnTo>
                  <a:lnTo>
                    <a:pt x="1507" y="33"/>
                  </a:lnTo>
                  <a:cubicBezTo>
                    <a:pt x="1386" y="55"/>
                    <a:pt x="1243" y="77"/>
                    <a:pt x="1067" y="77"/>
                  </a:cubicBezTo>
                  <a:lnTo>
                    <a:pt x="1067" y="66"/>
                  </a:lnTo>
                  <a:cubicBezTo>
                    <a:pt x="825" y="66"/>
                    <a:pt x="660" y="44"/>
                    <a:pt x="506"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8"/>
            <p:cNvSpPr/>
            <p:nvPr/>
          </p:nvSpPr>
          <p:spPr>
            <a:xfrm>
              <a:off x="7063425" y="1666119"/>
              <a:ext cx="96090" cy="327482"/>
            </a:xfrm>
            <a:custGeom>
              <a:avLst/>
              <a:gdLst/>
              <a:ahLst/>
              <a:cxnLst/>
              <a:rect l="l" t="t" r="r" b="b"/>
              <a:pathLst>
                <a:path w="1508" h="5140" extrusionOk="0">
                  <a:moveTo>
                    <a:pt x="1002" y="0"/>
                  </a:moveTo>
                  <a:cubicBezTo>
                    <a:pt x="848" y="44"/>
                    <a:pt x="672" y="66"/>
                    <a:pt x="441" y="66"/>
                  </a:cubicBezTo>
                  <a:cubicBezTo>
                    <a:pt x="265" y="66"/>
                    <a:pt x="122" y="55"/>
                    <a:pt x="1" y="22"/>
                  </a:cubicBezTo>
                  <a:lnTo>
                    <a:pt x="1" y="33"/>
                  </a:lnTo>
                  <a:lnTo>
                    <a:pt x="485" y="4696"/>
                  </a:lnTo>
                  <a:cubicBezTo>
                    <a:pt x="516" y="4941"/>
                    <a:pt x="727" y="5139"/>
                    <a:pt x="977" y="5139"/>
                  </a:cubicBezTo>
                  <a:cubicBezTo>
                    <a:pt x="996" y="5139"/>
                    <a:pt x="1015" y="5138"/>
                    <a:pt x="1035" y="5136"/>
                  </a:cubicBezTo>
                  <a:cubicBezTo>
                    <a:pt x="1310" y="5103"/>
                    <a:pt x="1508" y="4861"/>
                    <a:pt x="1486" y="4586"/>
                  </a:cubicBezTo>
                  <a:lnTo>
                    <a:pt x="1002" y="0"/>
                  </a:ln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8"/>
            <p:cNvSpPr/>
            <p:nvPr/>
          </p:nvSpPr>
          <p:spPr>
            <a:xfrm>
              <a:off x="6958350" y="1673128"/>
              <a:ext cx="497589" cy="59571"/>
            </a:xfrm>
            <a:custGeom>
              <a:avLst/>
              <a:gdLst/>
              <a:ahLst/>
              <a:cxnLst/>
              <a:rect l="l" t="t" r="r" b="b"/>
              <a:pathLst>
                <a:path w="7809" h="935" extrusionOk="0">
                  <a:moveTo>
                    <a:pt x="264" y="0"/>
                  </a:moveTo>
                  <a:cubicBezTo>
                    <a:pt x="121" y="0"/>
                    <a:pt x="0" y="121"/>
                    <a:pt x="0" y="264"/>
                  </a:cubicBezTo>
                  <a:cubicBezTo>
                    <a:pt x="0" y="407"/>
                    <a:pt x="121" y="517"/>
                    <a:pt x="264" y="517"/>
                  </a:cubicBezTo>
                  <a:cubicBezTo>
                    <a:pt x="660" y="517"/>
                    <a:pt x="847" y="605"/>
                    <a:pt x="1067" y="704"/>
                  </a:cubicBezTo>
                  <a:cubicBezTo>
                    <a:pt x="1309" y="814"/>
                    <a:pt x="1573" y="935"/>
                    <a:pt x="2090" y="935"/>
                  </a:cubicBezTo>
                  <a:cubicBezTo>
                    <a:pt x="2596" y="935"/>
                    <a:pt x="2871" y="814"/>
                    <a:pt x="3102" y="704"/>
                  </a:cubicBezTo>
                  <a:cubicBezTo>
                    <a:pt x="3322" y="605"/>
                    <a:pt x="3508" y="517"/>
                    <a:pt x="3904" y="517"/>
                  </a:cubicBezTo>
                  <a:cubicBezTo>
                    <a:pt x="4311" y="517"/>
                    <a:pt x="4498" y="605"/>
                    <a:pt x="4718" y="704"/>
                  </a:cubicBezTo>
                  <a:cubicBezTo>
                    <a:pt x="4949" y="814"/>
                    <a:pt x="5224" y="935"/>
                    <a:pt x="5730" y="935"/>
                  </a:cubicBezTo>
                  <a:cubicBezTo>
                    <a:pt x="6247" y="935"/>
                    <a:pt x="6511" y="814"/>
                    <a:pt x="6753" y="704"/>
                  </a:cubicBezTo>
                  <a:cubicBezTo>
                    <a:pt x="6973" y="605"/>
                    <a:pt x="7160" y="517"/>
                    <a:pt x="7555" y="517"/>
                  </a:cubicBezTo>
                  <a:cubicBezTo>
                    <a:pt x="7698" y="517"/>
                    <a:pt x="7808" y="407"/>
                    <a:pt x="7808" y="264"/>
                  </a:cubicBezTo>
                  <a:cubicBezTo>
                    <a:pt x="7808" y="121"/>
                    <a:pt x="7698" y="0"/>
                    <a:pt x="7555" y="0"/>
                  </a:cubicBezTo>
                  <a:cubicBezTo>
                    <a:pt x="7039" y="0"/>
                    <a:pt x="6775" y="121"/>
                    <a:pt x="6533" y="231"/>
                  </a:cubicBezTo>
                  <a:cubicBezTo>
                    <a:pt x="6324" y="330"/>
                    <a:pt x="6137" y="418"/>
                    <a:pt x="5730" y="418"/>
                  </a:cubicBezTo>
                  <a:cubicBezTo>
                    <a:pt x="5334" y="418"/>
                    <a:pt x="5147" y="330"/>
                    <a:pt x="4927" y="231"/>
                  </a:cubicBezTo>
                  <a:cubicBezTo>
                    <a:pt x="4685" y="121"/>
                    <a:pt x="4421" y="0"/>
                    <a:pt x="3904" y="0"/>
                  </a:cubicBezTo>
                  <a:cubicBezTo>
                    <a:pt x="3399" y="0"/>
                    <a:pt x="3124" y="121"/>
                    <a:pt x="2893" y="231"/>
                  </a:cubicBezTo>
                  <a:cubicBezTo>
                    <a:pt x="2673" y="330"/>
                    <a:pt x="2486" y="418"/>
                    <a:pt x="2090" y="418"/>
                  </a:cubicBezTo>
                  <a:cubicBezTo>
                    <a:pt x="1683" y="418"/>
                    <a:pt x="1496" y="330"/>
                    <a:pt x="1276" y="231"/>
                  </a:cubicBezTo>
                  <a:cubicBezTo>
                    <a:pt x="1045" y="121"/>
                    <a:pt x="770" y="0"/>
                    <a:pt x="264"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8"/>
            <p:cNvSpPr/>
            <p:nvPr/>
          </p:nvSpPr>
          <p:spPr>
            <a:xfrm>
              <a:off x="6909285" y="2098415"/>
              <a:ext cx="597120" cy="52627"/>
            </a:xfrm>
            <a:custGeom>
              <a:avLst/>
              <a:gdLst/>
              <a:ahLst/>
              <a:cxnLst/>
              <a:rect l="l" t="t" r="r" b="b"/>
              <a:pathLst>
                <a:path w="9371" h="826" extrusionOk="0">
                  <a:moveTo>
                    <a:pt x="1144" y="0"/>
                  </a:moveTo>
                  <a:cubicBezTo>
                    <a:pt x="759" y="165"/>
                    <a:pt x="374" y="363"/>
                    <a:pt x="1" y="583"/>
                  </a:cubicBezTo>
                  <a:cubicBezTo>
                    <a:pt x="89" y="726"/>
                    <a:pt x="254" y="825"/>
                    <a:pt x="440" y="825"/>
                  </a:cubicBezTo>
                  <a:lnTo>
                    <a:pt x="506" y="825"/>
                  </a:lnTo>
                  <a:lnTo>
                    <a:pt x="4685" y="308"/>
                  </a:lnTo>
                  <a:lnTo>
                    <a:pt x="8864" y="825"/>
                  </a:lnTo>
                  <a:lnTo>
                    <a:pt x="8930" y="825"/>
                  </a:lnTo>
                  <a:cubicBezTo>
                    <a:pt x="9117" y="825"/>
                    <a:pt x="9271" y="737"/>
                    <a:pt x="9370" y="583"/>
                  </a:cubicBezTo>
                  <a:cubicBezTo>
                    <a:pt x="8996" y="363"/>
                    <a:pt x="8611" y="165"/>
                    <a:pt x="8215"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8"/>
            <p:cNvSpPr/>
            <p:nvPr/>
          </p:nvSpPr>
          <p:spPr>
            <a:xfrm>
              <a:off x="6902276" y="2003610"/>
              <a:ext cx="611139" cy="132713"/>
            </a:xfrm>
            <a:custGeom>
              <a:avLst/>
              <a:gdLst/>
              <a:ahLst/>
              <a:cxnLst/>
              <a:rect l="l" t="t" r="r" b="b"/>
              <a:pathLst>
                <a:path w="9591" h="2083" extrusionOk="0">
                  <a:moveTo>
                    <a:pt x="9036" y="0"/>
                  </a:moveTo>
                  <a:cubicBezTo>
                    <a:pt x="9016" y="0"/>
                    <a:pt x="8995" y="1"/>
                    <a:pt x="8974" y="4"/>
                  </a:cubicBezTo>
                  <a:lnTo>
                    <a:pt x="484" y="1059"/>
                  </a:lnTo>
                  <a:cubicBezTo>
                    <a:pt x="199" y="1092"/>
                    <a:pt x="1" y="1345"/>
                    <a:pt x="34" y="1631"/>
                  </a:cubicBezTo>
                  <a:cubicBezTo>
                    <a:pt x="67" y="1895"/>
                    <a:pt x="298" y="2082"/>
                    <a:pt x="550" y="2082"/>
                  </a:cubicBezTo>
                  <a:lnTo>
                    <a:pt x="616" y="2082"/>
                  </a:lnTo>
                  <a:lnTo>
                    <a:pt x="9106" y="1026"/>
                  </a:lnTo>
                  <a:cubicBezTo>
                    <a:pt x="9392" y="993"/>
                    <a:pt x="9590" y="741"/>
                    <a:pt x="9557" y="455"/>
                  </a:cubicBezTo>
                  <a:cubicBezTo>
                    <a:pt x="9516" y="190"/>
                    <a:pt x="9296" y="0"/>
                    <a:pt x="9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8"/>
            <p:cNvSpPr/>
            <p:nvPr/>
          </p:nvSpPr>
          <p:spPr>
            <a:xfrm>
              <a:off x="7099172" y="2051777"/>
              <a:ext cx="132538" cy="572903"/>
            </a:xfrm>
            <a:custGeom>
              <a:avLst/>
              <a:gdLst/>
              <a:ahLst/>
              <a:cxnLst/>
              <a:rect l="l" t="t" r="r" b="b"/>
              <a:pathLst>
                <a:path w="2080" h="8992" extrusionOk="0">
                  <a:moveTo>
                    <a:pt x="1492" y="1"/>
                  </a:moveTo>
                  <a:cubicBezTo>
                    <a:pt x="1316" y="1"/>
                    <a:pt x="1147" y="89"/>
                    <a:pt x="1046" y="248"/>
                  </a:cubicBezTo>
                  <a:cubicBezTo>
                    <a:pt x="1002" y="325"/>
                    <a:pt x="1" y="2041"/>
                    <a:pt x="408" y="4284"/>
                  </a:cubicBezTo>
                  <a:cubicBezTo>
                    <a:pt x="848" y="6671"/>
                    <a:pt x="276" y="8276"/>
                    <a:pt x="265" y="8287"/>
                  </a:cubicBezTo>
                  <a:cubicBezTo>
                    <a:pt x="166" y="8551"/>
                    <a:pt x="298" y="8859"/>
                    <a:pt x="573" y="8958"/>
                  </a:cubicBezTo>
                  <a:cubicBezTo>
                    <a:pt x="628" y="8980"/>
                    <a:pt x="694" y="8991"/>
                    <a:pt x="749" y="8991"/>
                  </a:cubicBezTo>
                  <a:cubicBezTo>
                    <a:pt x="958" y="8991"/>
                    <a:pt x="1156" y="8859"/>
                    <a:pt x="1233" y="8650"/>
                  </a:cubicBezTo>
                  <a:cubicBezTo>
                    <a:pt x="1265" y="8573"/>
                    <a:pt x="1914" y="6792"/>
                    <a:pt x="1430" y="4097"/>
                  </a:cubicBezTo>
                  <a:cubicBezTo>
                    <a:pt x="1090" y="2250"/>
                    <a:pt x="1936" y="798"/>
                    <a:pt x="1936" y="776"/>
                  </a:cubicBezTo>
                  <a:cubicBezTo>
                    <a:pt x="2079" y="534"/>
                    <a:pt x="2002" y="215"/>
                    <a:pt x="1760" y="73"/>
                  </a:cubicBezTo>
                  <a:cubicBezTo>
                    <a:pt x="1675" y="24"/>
                    <a:pt x="1582" y="1"/>
                    <a:pt x="1492"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8"/>
            <p:cNvSpPr/>
            <p:nvPr/>
          </p:nvSpPr>
          <p:spPr>
            <a:xfrm>
              <a:off x="7160853" y="2052159"/>
              <a:ext cx="136042" cy="487719"/>
            </a:xfrm>
            <a:custGeom>
              <a:avLst/>
              <a:gdLst/>
              <a:ahLst/>
              <a:cxnLst/>
              <a:rect l="l" t="t" r="r" b="b"/>
              <a:pathLst>
                <a:path w="2135" h="7655" extrusionOk="0">
                  <a:moveTo>
                    <a:pt x="517" y="1"/>
                  </a:moveTo>
                  <a:cubicBezTo>
                    <a:pt x="232" y="1"/>
                    <a:pt x="1" y="231"/>
                    <a:pt x="12" y="517"/>
                  </a:cubicBezTo>
                  <a:cubicBezTo>
                    <a:pt x="12" y="594"/>
                    <a:pt x="45" y="2420"/>
                    <a:pt x="594" y="4091"/>
                  </a:cubicBezTo>
                  <a:cubicBezTo>
                    <a:pt x="1078" y="5576"/>
                    <a:pt x="990" y="7083"/>
                    <a:pt x="990" y="7094"/>
                  </a:cubicBezTo>
                  <a:cubicBezTo>
                    <a:pt x="968" y="7380"/>
                    <a:pt x="1188" y="7633"/>
                    <a:pt x="1474" y="7644"/>
                  </a:cubicBezTo>
                  <a:lnTo>
                    <a:pt x="1507" y="7644"/>
                  </a:lnTo>
                  <a:lnTo>
                    <a:pt x="1507" y="7655"/>
                  </a:lnTo>
                  <a:cubicBezTo>
                    <a:pt x="1782" y="7655"/>
                    <a:pt x="2002" y="7446"/>
                    <a:pt x="2024" y="7171"/>
                  </a:cubicBezTo>
                  <a:cubicBezTo>
                    <a:pt x="2024" y="7094"/>
                    <a:pt x="2134" y="5444"/>
                    <a:pt x="1573" y="3762"/>
                  </a:cubicBezTo>
                  <a:cubicBezTo>
                    <a:pt x="1078" y="2255"/>
                    <a:pt x="1045" y="539"/>
                    <a:pt x="1045" y="506"/>
                  </a:cubicBezTo>
                  <a:cubicBezTo>
                    <a:pt x="1045" y="220"/>
                    <a:pt x="814" y="1"/>
                    <a:pt x="528"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8"/>
            <p:cNvSpPr/>
            <p:nvPr/>
          </p:nvSpPr>
          <p:spPr>
            <a:xfrm>
              <a:off x="7099172" y="2037123"/>
              <a:ext cx="132538" cy="572839"/>
            </a:xfrm>
            <a:custGeom>
              <a:avLst/>
              <a:gdLst/>
              <a:ahLst/>
              <a:cxnLst/>
              <a:rect l="l" t="t" r="r" b="b"/>
              <a:pathLst>
                <a:path w="2080" h="8991" extrusionOk="0">
                  <a:moveTo>
                    <a:pt x="1494" y="0"/>
                  </a:moveTo>
                  <a:cubicBezTo>
                    <a:pt x="1318" y="0"/>
                    <a:pt x="1148" y="91"/>
                    <a:pt x="1046" y="259"/>
                  </a:cubicBezTo>
                  <a:cubicBezTo>
                    <a:pt x="1002" y="325"/>
                    <a:pt x="1" y="2040"/>
                    <a:pt x="408" y="4283"/>
                  </a:cubicBezTo>
                  <a:cubicBezTo>
                    <a:pt x="848" y="6681"/>
                    <a:pt x="276" y="8275"/>
                    <a:pt x="265" y="8286"/>
                  </a:cubicBezTo>
                  <a:cubicBezTo>
                    <a:pt x="166" y="8561"/>
                    <a:pt x="298" y="8858"/>
                    <a:pt x="573" y="8957"/>
                  </a:cubicBezTo>
                  <a:cubicBezTo>
                    <a:pt x="628" y="8979"/>
                    <a:pt x="694" y="8990"/>
                    <a:pt x="749" y="8990"/>
                  </a:cubicBezTo>
                  <a:cubicBezTo>
                    <a:pt x="958" y="8990"/>
                    <a:pt x="1156" y="8858"/>
                    <a:pt x="1233" y="8649"/>
                  </a:cubicBezTo>
                  <a:cubicBezTo>
                    <a:pt x="1265" y="8583"/>
                    <a:pt x="1914" y="6791"/>
                    <a:pt x="1430" y="4097"/>
                  </a:cubicBezTo>
                  <a:cubicBezTo>
                    <a:pt x="1090" y="2249"/>
                    <a:pt x="1936" y="797"/>
                    <a:pt x="1936" y="786"/>
                  </a:cubicBezTo>
                  <a:cubicBezTo>
                    <a:pt x="2079" y="533"/>
                    <a:pt x="2002" y="215"/>
                    <a:pt x="1760" y="72"/>
                  </a:cubicBezTo>
                  <a:cubicBezTo>
                    <a:pt x="1675" y="24"/>
                    <a:pt x="1584" y="0"/>
                    <a:pt x="1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a:off x="7160853" y="2037441"/>
              <a:ext cx="136042" cy="487719"/>
            </a:xfrm>
            <a:custGeom>
              <a:avLst/>
              <a:gdLst/>
              <a:ahLst/>
              <a:cxnLst/>
              <a:rect l="l" t="t" r="r" b="b"/>
              <a:pathLst>
                <a:path w="2135" h="7655" extrusionOk="0">
                  <a:moveTo>
                    <a:pt x="517" y="1"/>
                  </a:moveTo>
                  <a:cubicBezTo>
                    <a:pt x="232" y="1"/>
                    <a:pt x="1" y="232"/>
                    <a:pt x="12" y="517"/>
                  </a:cubicBezTo>
                  <a:cubicBezTo>
                    <a:pt x="12" y="594"/>
                    <a:pt x="45" y="2420"/>
                    <a:pt x="594" y="4092"/>
                  </a:cubicBezTo>
                  <a:cubicBezTo>
                    <a:pt x="1078" y="5576"/>
                    <a:pt x="990" y="7083"/>
                    <a:pt x="990" y="7094"/>
                  </a:cubicBezTo>
                  <a:cubicBezTo>
                    <a:pt x="968" y="7380"/>
                    <a:pt x="1188" y="7633"/>
                    <a:pt x="1474" y="7644"/>
                  </a:cubicBezTo>
                  <a:lnTo>
                    <a:pt x="1507" y="7644"/>
                  </a:lnTo>
                  <a:lnTo>
                    <a:pt x="1507" y="7655"/>
                  </a:lnTo>
                  <a:cubicBezTo>
                    <a:pt x="1782" y="7655"/>
                    <a:pt x="2002" y="7446"/>
                    <a:pt x="2024" y="7171"/>
                  </a:cubicBezTo>
                  <a:cubicBezTo>
                    <a:pt x="2024" y="7094"/>
                    <a:pt x="2134" y="5444"/>
                    <a:pt x="1573" y="3762"/>
                  </a:cubicBezTo>
                  <a:cubicBezTo>
                    <a:pt x="1078" y="2255"/>
                    <a:pt x="1045" y="539"/>
                    <a:pt x="1045" y="506"/>
                  </a:cubicBezTo>
                  <a:cubicBezTo>
                    <a:pt x="1045" y="221"/>
                    <a:pt x="814" y="1"/>
                    <a:pt x="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8"/>
            <p:cNvSpPr/>
            <p:nvPr/>
          </p:nvSpPr>
          <p:spPr>
            <a:xfrm>
              <a:off x="7096368" y="3391162"/>
              <a:ext cx="802426" cy="128954"/>
            </a:xfrm>
            <a:custGeom>
              <a:avLst/>
              <a:gdLst/>
              <a:ahLst/>
              <a:cxnLst/>
              <a:rect l="l" t="t" r="r" b="b"/>
              <a:pathLst>
                <a:path w="12593" h="2024" extrusionOk="0">
                  <a:moveTo>
                    <a:pt x="1024" y="0"/>
                  </a:moveTo>
                  <a:cubicBezTo>
                    <a:pt x="463" y="0"/>
                    <a:pt x="1" y="451"/>
                    <a:pt x="1" y="1012"/>
                  </a:cubicBezTo>
                  <a:cubicBezTo>
                    <a:pt x="1" y="1573"/>
                    <a:pt x="463" y="2023"/>
                    <a:pt x="1024" y="2023"/>
                  </a:cubicBezTo>
                  <a:lnTo>
                    <a:pt x="11581" y="2023"/>
                  </a:lnTo>
                  <a:cubicBezTo>
                    <a:pt x="12142" y="2023"/>
                    <a:pt x="12593" y="1573"/>
                    <a:pt x="12593" y="1012"/>
                  </a:cubicBezTo>
                  <a:cubicBezTo>
                    <a:pt x="12593" y="451"/>
                    <a:pt x="12142" y="0"/>
                    <a:pt x="11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8"/>
            <p:cNvSpPr/>
            <p:nvPr/>
          </p:nvSpPr>
          <p:spPr>
            <a:xfrm>
              <a:off x="7511251" y="3391162"/>
              <a:ext cx="253733" cy="128954"/>
            </a:xfrm>
            <a:custGeom>
              <a:avLst/>
              <a:gdLst/>
              <a:ahLst/>
              <a:cxnLst/>
              <a:rect l="l" t="t" r="r" b="b"/>
              <a:pathLst>
                <a:path w="3982" h="2024" extrusionOk="0">
                  <a:moveTo>
                    <a:pt x="0" y="0"/>
                  </a:moveTo>
                  <a:lnTo>
                    <a:pt x="0" y="2023"/>
                  </a:lnTo>
                  <a:lnTo>
                    <a:pt x="3981" y="2023"/>
                  </a:lnTo>
                  <a:lnTo>
                    <a:pt x="39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8"/>
            <p:cNvSpPr/>
            <p:nvPr/>
          </p:nvSpPr>
          <p:spPr>
            <a:xfrm>
              <a:off x="7794998" y="3391162"/>
              <a:ext cx="52633" cy="128954"/>
            </a:xfrm>
            <a:custGeom>
              <a:avLst/>
              <a:gdLst/>
              <a:ahLst/>
              <a:cxnLst/>
              <a:rect l="l" t="t" r="r" b="b"/>
              <a:pathLst>
                <a:path w="826" h="2024" extrusionOk="0">
                  <a:moveTo>
                    <a:pt x="1" y="0"/>
                  </a:moveTo>
                  <a:lnTo>
                    <a:pt x="1" y="2023"/>
                  </a:lnTo>
                  <a:lnTo>
                    <a:pt x="826" y="2023"/>
                  </a:lnTo>
                  <a:lnTo>
                    <a:pt x="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a:off x="7147536" y="3391162"/>
              <a:ext cx="52633" cy="128954"/>
            </a:xfrm>
            <a:custGeom>
              <a:avLst/>
              <a:gdLst/>
              <a:ahLst/>
              <a:cxnLst/>
              <a:rect l="l" t="t" r="r" b="b"/>
              <a:pathLst>
                <a:path w="826" h="2024" extrusionOk="0">
                  <a:moveTo>
                    <a:pt x="1" y="0"/>
                  </a:moveTo>
                  <a:lnTo>
                    <a:pt x="1" y="2023"/>
                  </a:lnTo>
                  <a:lnTo>
                    <a:pt x="825" y="2023"/>
                  </a:lnTo>
                  <a:lnTo>
                    <a:pt x="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8"/>
            <p:cNvSpPr/>
            <p:nvPr/>
          </p:nvSpPr>
          <p:spPr>
            <a:xfrm>
              <a:off x="7130012" y="3400910"/>
              <a:ext cx="735839" cy="25294"/>
            </a:xfrm>
            <a:custGeom>
              <a:avLst/>
              <a:gdLst/>
              <a:ahLst/>
              <a:cxnLst/>
              <a:rect l="l" t="t" r="r" b="b"/>
              <a:pathLst>
                <a:path w="11548" h="397" extrusionOk="0">
                  <a:moveTo>
                    <a:pt x="199" y="1"/>
                  </a:moveTo>
                  <a:cubicBezTo>
                    <a:pt x="89" y="1"/>
                    <a:pt x="1" y="89"/>
                    <a:pt x="1" y="199"/>
                  </a:cubicBezTo>
                  <a:cubicBezTo>
                    <a:pt x="1" y="309"/>
                    <a:pt x="89" y="397"/>
                    <a:pt x="199" y="397"/>
                  </a:cubicBezTo>
                  <a:lnTo>
                    <a:pt x="11350" y="397"/>
                  </a:lnTo>
                  <a:cubicBezTo>
                    <a:pt x="11460" y="397"/>
                    <a:pt x="11548" y="309"/>
                    <a:pt x="11548" y="199"/>
                  </a:cubicBezTo>
                  <a:cubicBezTo>
                    <a:pt x="11548" y="89"/>
                    <a:pt x="11460" y="1"/>
                    <a:pt x="113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8"/>
            <p:cNvSpPr/>
            <p:nvPr/>
          </p:nvSpPr>
          <p:spPr>
            <a:xfrm>
              <a:off x="7125106" y="3506037"/>
              <a:ext cx="745651" cy="14080"/>
            </a:xfrm>
            <a:custGeom>
              <a:avLst/>
              <a:gdLst/>
              <a:ahLst/>
              <a:cxnLst/>
              <a:rect l="l" t="t" r="r" b="b"/>
              <a:pathLst>
                <a:path w="11702" h="221" extrusionOk="0">
                  <a:moveTo>
                    <a:pt x="111" y="1"/>
                  </a:moveTo>
                  <a:cubicBezTo>
                    <a:pt x="45" y="1"/>
                    <a:pt x="1" y="56"/>
                    <a:pt x="1" y="111"/>
                  </a:cubicBezTo>
                  <a:cubicBezTo>
                    <a:pt x="1" y="176"/>
                    <a:pt x="45" y="220"/>
                    <a:pt x="111" y="220"/>
                  </a:cubicBezTo>
                  <a:lnTo>
                    <a:pt x="11592" y="220"/>
                  </a:lnTo>
                  <a:cubicBezTo>
                    <a:pt x="11647" y="220"/>
                    <a:pt x="11702" y="176"/>
                    <a:pt x="11702" y="111"/>
                  </a:cubicBezTo>
                  <a:cubicBezTo>
                    <a:pt x="11702" y="56"/>
                    <a:pt x="11647" y="1"/>
                    <a:pt x="11592"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8"/>
            <p:cNvSpPr/>
            <p:nvPr/>
          </p:nvSpPr>
          <p:spPr>
            <a:xfrm>
              <a:off x="6993396" y="3261505"/>
              <a:ext cx="801661" cy="129719"/>
            </a:xfrm>
            <a:custGeom>
              <a:avLst/>
              <a:gdLst/>
              <a:ahLst/>
              <a:cxnLst/>
              <a:rect l="l" t="t" r="r" b="b"/>
              <a:pathLst>
                <a:path w="12581" h="2036" extrusionOk="0">
                  <a:moveTo>
                    <a:pt x="1012" y="1"/>
                  </a:moveTo>
                  <a:cubicBezTo>
                    <a:pt x="451" y="1"/>
                    <a:pt x="0" y="451"/>
                    <a:pt x="0" y="1012"/>
                  </a:cubicBezTo>
                  <a:cubicBezTo>
                    <a:pt x="0" y="1573"/>
                    <a:pt x="451" y="2035"/>
                    <a:pt x="1012" y="2035"/>
                  </a:cubicBezTo>
                  <a:lnTo>
                    <a:pt x="11569" y="2035"/>
                  </a:lnTo>
                  <a:cubicBezTo>
                    <a:pt x="12130" y="2035"/>
                    <a:pt x="12581" y="1573"/>
                    <a:pt x="12581" y="1012"/>
                  </a:cubicBezTo>
                  <a:cubicBezTo>
                    <a:pt x="12581" y="451"/>
                    <a:pt x="12130" y="1"/>
                    <a:pt x="11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8"/>
            <p:cNvSpPr/>
            <p:nvPr/>
          </p:nvSpPr>
          <p:spPr>
            <a:xfrm>
              <a:off x="7407515" y="3261505"/>
              <a:ext cx="253733" cy="129719"/>
            </a:xfrm>
            <a:custGeom>
              <a:avLst/>
              <a:gdLst/>
              <a:ahLst/>
              <a:cxnLst/>
              <a:rect l="l" t="t" r="r" b="b"/>
              <a:pathLst>
                <a:path w="3982" h="2036" extrusionOk="0">
                  <a:moveTo>
                    <a:pt x="1" y="1"/>
                  </a:moveTo>
                  <a:lnTo>
                    <a:pt x="1" y="2035"/>
                  </a:lnTo>
                  <a:lnTo>
                    <a:pt x="3982" y="2035"/>
                  </a:lnTo>
                  <a:lnTo>
                    <a:pt x="39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8"/>
            <p:cNvSpPr/>
            <p:nvPr/>
          </p:nvSpPr>
          <p:spPr>
            <a:xfrm>
              <a:off x="7691325" y="3261505"/>
              <a:ext cx="52633" cy="129719"/>
            </a:xfrm>
            <a:custGeom>
              <a:avLst/>
              <a:gdLst/>
              <a:ahLst/>
              <a:cxnLst/>
              <a:rect l="l" t="t" r="r" b="b"/>
              <a:pathLst>
                <a:path w="826" h="2036" extrusionOk="0">
                  <a:moveTo>
                    <a:pt x="0" y="1"/>
                  </a:moveTo>
                  <a:lnTo>
                    <a:pt x="0" y="2035"/>
                  </a:lnTo>
                  <a:lnTo>
                    <a:pt x="825" y="2035"/>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a:off x="7043863" y="3261505"/>
              <a:ext cx="52569" cy="129719"/>
            </a:xfrm>
            <a:custGeom>
              <a:avLst/>
              <a:gdLst/>
              <a:ahLst/>
              <a:cxnLst/>
              <a:rect l="l" t="t" r="r" b="b"/>
              <a:pathLst>
                <a:path w="825" h="2036" extrusionOk="0">
                  <a:moveTo>
                    <a:pt x="0" y="1"/>
                  </a:moveTo>
                  <a:lnTo>
                    <a:pt x="0" y="2035"/>
                  </a:lnTo>
                  <a:lnTo>
                    <a:pt x="825" y="2035"/>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8"/>
            <p:cNvSpPr/>
            <p:nvPr/>
          </p:nvSpPr>
          <p:spPr>
            <a:xfrm>
              <a:off x="7026339" y="3271317"/>
              <a:ext cx="735839" cy="25995"/>
            </a:xfrm>
            <a:custGeom>
              <a:avLst/>
              <a:gdLst/>
              <a:ahLst/>
              <a:cxnLst/>
              <a:rect l="l" t="t" r="r" b="b"/>
              <a:pathLst>
                <a:path w="11548" h="408" extrusionOk="0">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8"/>
            <p:cNvSpPr/>
            <p:nvPr/>
          </p:nvSpPr>
          <p:spPr>
            <a:xfrm>
              <a:off x="7021433" y="3377145"/>
              <a:ext cx="745651" cy="14080"/>
            </a:xfrm>
            <a:custGeom>
              <a:avLst/>
              <a:gdLst/>
              <a:ahLst/>
              <a:cxnLst/>
              <a:rect l="l" t="t" r="r" b="b"/>
              <a:pathLst>
                <a:path w="11702" h="221" extrusionOk="0">
                  <a:moveTo>
                    <a:pt x="110" y="0"/>
                  </a:moveTo>
                  <a:cubicBezTo>
                    <a:pt x="55" y="0"/>
                    <a:pt x="0" y="44"/>
                    <a:pt x="0" y="110"/>
                  </a:cubicBezTo>
                  <a:cubicBezTo>
                    <a:pt x="0" y="165"/>
                    <a:pt x="55" y="220"/>
                    <a:pt x="110" y="220"/>
                  </a:cubicBezTo>
                  <a:lnTo>
                    <a:pt x="11591" y="220"/>
                  </a:lnTo>
                  <a:cubicBezTo>
                    <a:pt x="11657" y="220"/>
                    <a:pt x="11701" y="165"/>
                    <a:pt x="11701" y="110"/>
                  </a:cubicBezTo>
                  <a:cubicBezTo>
                    <a:pt x="11701" y="44"/>
                    <a:pt x="11657" y="0"/>
                    <a:pt x="11591"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a:off x="6538624" y="3008499"/>
              <a:ext cx="712708" cy="495046"/>
            </a:xfrm>
            <a:custGeom>
              <a:avLst/>
              <a:gdLst/>
              <a:ahLst/>
              <a:cxnLst/>
              <a:rect l="l" t="t" r="r" b="b"/>
              <a:pathLst>
                <a:path w="11185" h="7770" extrusionOk="0">
                  <a:moveTo>
                    <a:pt x="10025" y="0"/>
                  </a:moveTo>
                  <a:cubicBezTo>
                    <a:pt x="9834" y="0"/>
                    <a:pt x="9641" y="54"/>
                    <a:pt x="9469" y="167"/>
                  </a:cubicBezTo>
                  <a:lnTo>
                    <a:pt x="605" y="5907"/>
                  </a:lnTo>
                  <a:cubicBezTo>
                    <a:pt x="132" y="6204"/>
                    <a:pt x="0" y="6831"/>
                    <a:pt x="308" y="7304"/>
                  </a:cubicBezTo>
                  <a:cubicBezTo>
                    <a:pt x="505" y="7607"/>
                    <a:pt x="833" y="7770"/>
                    <a:pt x="1168" y="7770"/>
                  </a:cubicBezTo>
                  <a:cubicBezTo>
                    <a:pt x="1356" y="7770"/>
                    <a:pt x="1546" y="7718"/>
                    <a:pt x="1716" y="7612"/>
                  </a:cubicBezTo>
                  <a:lnTo>
                    <a:pt x="10568" y="1871"/>
                  </a:lnTo>
                  <a:cubicBezTo>
                    <a:pt x="11041" y="1563"/>
                    <a:pt x="11184" y="936"/>
                    <a:pt x="10876" y="463"/>
                  </a:cubicBezTo>
                  <a:cubicBezTo>
                    <a:pt x="10681" y="163"/>
                    <a:pt x="10357" y="0"/>
                    <a:pt x="10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a:off x="6870734" y="3056220"/>
              <a:ext cx="283172" cy="246695"/>
            </a:xfrm>
            <a:custGeom>
              <a:avLst/>
              <a:gdLst/>
              <a:ahLst/>
              <a:cxnLst/>
              <a:rect l="l" t="t" r="r" b="b"/>
              <a:pathLst>
                <a:path w="4444" h="3872" extrusionOk="0">
                  <a:moveTo>
                    <a:pt x="3344" y="0"/>
                  </a:moveTo>
                  <a:lnTo>
                    <a:pt x="1" y="2167"/>
                  </a:lnTo>
                  <a:lnTo>
                    <a:pt x="1100" y="3871"/>
                  </a:lnTo>
                  <a:lnTo>
                    <a:pt x="4444" y="1705"/>
                  </a:lnTo>
                  <a:lnTo>
                    <a:pt x="3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a:off x="7109686" y="3011366"/>
              <a:ext cx="113613" cy="137428"/>
            </a:xfrm>
            <a:custGeom>
              <a:avLst/>
              <a:gdLst/>
              <a:ahLst/>
              <a:cxnLst/>
              <a:rect l="l" t="t" r="r" b="b"/>
              <a:pathLst>
                <a:path w="1783" h="2157" extrusionOk="0">
                  <a:moveTo>
                    <a:pt x="683" y="1"/>
                  </a:moveTo>
                  <a:lnTo>
                    <a:pt x="1" y="451"/>
                  </a:lnTo>
                  <a:lnTo>
                    <a:pt x="1100" y="2156"/>
                  </a:lnTo>
                  <a:lnTo>
                    <a:pt x="1782" y="1705"/>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a:off x="6559652" y="3014743"/>
              <a:ext cx="625093" cy="412284"/>
            </a:xfrm>
            <a:custGeom>
              <a:avLst/>
              <a:gdLst/>
              <a:ahLst/>
              <a:cxnLst/>
              <a:rect l="l" t="t" r="r" b="b"/>
              <a:pathLst>
                <a:path w="9810" h="6471" extrusionOk="0">
                  <a:moveTo>
                    <a:pt x="9581" y="1"/>
                  </a:moveTo>
                  <a:cubicBezTo>
                    <a:pt x="9543" y="1"/>
                    <a:pt x="9504" y="12"/>
                    <a:pt x="9469" y="36"/>
                  </a:cubicBezTo>
                  <a:lnTo>
                    <a:pt x="121" y="6095"/>
                  </a:lnTo>
                  <a:cubicBezTo>
                    <a:pt x="22" y="6161"/>
                    <a:pt x="0" y="6282"/>
                    <a:pt x="55" y="6381"/>
                  </a:cubicBezTo>
                  <a:cubicBezTo>
                    <a:pt x="97" y="6437"/>
                    <a:pt x="161" y="6471"/>
                    <a:pt x="228" y="6471"/>
                  </a:cubicBezTo>
                  <a:cubicBezTo>
                    <a:pt x="266" y="6471"/>
                    <a:pt x="305" y="6460"/>
                    <a:pt x="341" y="6436"/>
                  </a:cubicBezTo>
                  <a:lnTo>
                    <a:pt x="9689" y="376"/>
                  </a:lnTo>
                  <a:cubicBezTo>
                    <a:pt x="9787" y="310"/>
                    <a:pt x="9809" y="190"/>
                    <a:pt x="9754" y="91"/>
                  </a:cubicBezTo>
                  <a:cubicBezTo>
                    <a:pt x="9712" y="34"/>
                    <a:pt x="9648" y="1"/>
                    <a:pt x="958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a:off x="6611456" y="3098653"/>
              <a:ext cx="630063" cy="411965"/>
            </a:xfrm>
            <a:custGeom>
              <a:avLst/>
              <a:gdLst/>
              <a:ahLst/>
              <a:cxnLst/>
              <a:rect l="l" t="t" r="r" b="b"/>
              <a:pathLst>
                <a:path w="9888" h="6466" extrusionOk="0">
                  <a:moveTo>
                    <a:pt x="9757" y="0"/>
                  </a:moveTo>
                  <a:cubicBezTo>
                    <a:pt x="9738" y="0"/>
                    <a:pt x="9719" y="5"/>
                    <a:pt x="9700" y="16"/>
                  </a:cubicBezTo>
                  <a:lnTo>
                    <a:pt x="67" y="6263"/>
                  </a:lnTo>
                  <a:cubicBezTo>
                    <a:pt x="12" y="6296"/>
                    <a:pt x="1" y="6362"/>
                    <a:pt x="34" y="6417"/>
                  </a:cubicBezTo>
                  <a:cubicBezTo>
                    <a:pt x="56" y="6446"/>
                    <a:pt x="92" y="6465"/>
                    <a:pt x="131" y="6465"/>
                  </a:cubicBezTo>
                  <a:cubicBezTo>
                    <a:pt x="150" y="6465"/>
                    <a:pt x="169" y="6461"/>
                    <a:pt x="188" y="6450"/>
                  </a:cubicBezTo>
                  <a:lnTo>
                    <a:pt x="9821" y="203"/>
                  </a:lnTo>
                  <a:cubicBezTo>
                    <a:pt x="9865" y="170"/>
                    <a:pt x="9887" y="104"/>
                    <a:pt x="9854" y="49"/>
                  </a:cubicBezTo>
                  <a:cubicBezTo>
                    <a:pt x="9832" y="20"/>
                    <a:pt x="9796" y="0"/>
                    <a:pt x="9757"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8"/>
            <p:cNvSpPr/>
            <p:nvPr/>
          </p:nvSpPr>
          <p:spPr>
            <a:xfrm>
              <a:off x="6902276" y="2003610"/>
              <a:ext cx="611139" cy="132713"/>
            </a:xfrm>
            <a:custGeom>
              <a:avLst/>
              <a:gdLst/>
              <a:ahLst/>
              <a:cxnLst/>
              <a:rect l="l" t="t" r="r" b="b"/>
              <a:pathLst>
                <a:path w="9591" h="2083" extrusionOk="0">
                  <a:moveTo>
                    <a:pt x="9036" y="0"/>
                  </a:moveTo>
                  <a:cubicBezTo>
                    <a:pt x="9016" y="0"/>
                    <a:pt x="8995" y="1"/>
                    <a:pt x="8974" y="4"/>
                  </a:cubicBezTo>
                  <a:lnTo>
                    <a:pt x="484" y="1059"/>
                  </a:lnTo>
                  <a:cubicBezTo>
                    <a:pt x="199" y="1092"/>
                    <a:pt x="1" y="1345"/>
                    <a:pt x="34" y="1631"/>
                  </a:cubicBezTo>
                  <a:cubicBezTo>
                    <a:pt x="67" y="1895"/>
                    <a:pt x="298" y="2082"/>
                    <a:pt x="550" y="2082"/>
                  </a:cubicBezTo>
                  <a:lnTo>
                    <a:pt x="616" y="2082"/>
                  </a:lnTo>
                  <a:lnTo>
                    <a:pt x="9106" y="1026"/>
                  </a:lnTo>
                  <a:cubicBezTo>
                    <a:pt x="9392" y="993"/>
                    <a:pt x="9590" y="741"/>
                    <a:pt x="9557" y="455"/>
                  </a:cubicBezTo>
                  <a:cubicBezTo>
                    <a:pt x="9516" y="190"/>
                    <a:pt x="9296" y="0"/>
                    <a:pt x="9036" y="0"/>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8"/>
            <p:cNvSpPr/>
            <p:nvPr/>
          </p:nvSpPr>
          <p:spPr>
            <a:xfrm>
              <a:off x="6902276" y="2003610"/>
              <a:ext cx="611139" cy="132713"/>
            </a:xfrm>
            <a:custGeom>
              <a:avLst/>
              <a:gdLst/>
              <a:ahLst/>
              <a:cxnLst/>
              <a:rect l="l" t="t" r="r" b="b"/>
              <a:pathLst>
                <a:path w="9591" h="2083" extrusionOk="0">
                  <a:moveTo>
                    <a:pt x="554" y="0"/>
                  </a:moveTo>
                  <a:cubicBezTo>
                    <a:pt x="295" y="0"/>
                    <a:pt x="74" y="190"/>
                    <a:pt x="34" y="455"/>
                  </a:cubicBezTo>
                  <a:cubicBezTo>
                    <a:pt x="1" y="741"/>
                    <a:pt x="199" y="993"/>
                    <a:pt x="484" y="1026"/>
                  </a:cubicBezTo>
                  <a:lnTo>
                    <a:pt x="8974" y="2082"/>
                  </a:lnTo>
                  <a:lnTo>
                    <a:pt x="9040" y="2082"/>
                  </a:lnTo>
                  <a:cubicBezTo>
                    <a:pt x="9304" y="2082"/>
                    <a:pt x="9524" y="1895"/>
                    <a:pt x="9557" y="1631"/>
                  </a:cubicBezTo>
                  <a:cubicBezTo>
                    <a:pt x="9590" y="1345"/>
                    <a:pt x="9392" y="1092"/>
                    <a:pt x="9106" y="1059"/>
                  </a:cubicBezTo>
                  <a:lnTo>
                    <a:pt x="616" y="4"/>
                  </a:lnTo>
                  <a:cubicBezTo>
                    <a:pt x="596" y="1"/>
                    <a:pt x="575"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8"/>
            <p:cNvSpPr/>
            <p:nvPr/>
          </p:nvSpPr>
          <p:spPr>
            <a:xfrm>
              <a:off x="7143330" y="2013740"/>
              <a:ext cx="55436" cy="100156"/>
            </a:xfrm>
            <a:custGeom>
              <a:avLst/>
              <a:gdLst/>
              <a:ahLst/>
              <a:cxnLst/>
              <a:rect l="l" t="t" r="r" b="b"/>
              <a:pathLst>
                <a:path w="870" h="1572" extrusionOk="0">
                  <a:moveTo>
                    <a:pt x="479" y="0"/>
                  </a:moveTo>
                  <a:cubicBezTo>
                    <a:pt x="319" y="0"/>
                    <a:pt x="170" y="105"/>
                    <a:pt x="133" y="274"/>
                  </a:cubicBezTo>
                  <a:cubicBezTo>
                    <a:pt x="122" y="285"/>
                    <a:pt x="1" y="769"/>
                    <a:pt x="34" y="1241"/>
                  </a:cubicBezTo>
                  <a:cubicBezTo>
                    <a:pt x="56" y="1428"/>
                    <a:pt x="210" y="1571"/>
                    <a:pt x="397" y="1571"/>
                  </a:cubicBezTo>
                  <a:lnTo>
                    <a:pt x="419" y="1571"/>
                  </a:lnTo>
                  <a:cubicBezTo>
                    <a:pt x="616" y="1549"/>
                    <a:pt x="759" y="1384"/>
                    <a:pt x="748" y="1186"/>
                  </a:cubicBezTo>
                  <a:cubicBezTo>
                    <a:pt x="726" y="834"/>
                    <a:pt x="814" y="450"/>
                    <a:pt x="814" y="450"/>
                  </a:cubicBezTo>
                  <a:cubicBezTo>
                    <a:pt x="869" y="252"/>
                    <a:pt x="759" y="65"/>
                    <a:pt x="561" y="10"/>
                  </a:cubicBezTo>
                  <a:cubicBezTo>
                    <a:pt x="534" y="3"/>
                    <a:pt x="506" y="0"/>
                    <a:pt x="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8"/>
            <p:cNvSpPr/>
            <p:nvPr/>
          </p:nvSpPr>
          <p:spPr>
            <a:xfrm>
              <a:off x="7188189" y="2019092"/>
              <a:ext cx="54735" cy="99710"/>
            </a:xfrm>
            <a:custGeom>
              <a:avLst/>
              <a:gdLst/>
              <a:ahLst/>
              <a:cxnLst/>
              <a:rect l="l" t="t" r="r" b="b"/>
              <a:pathLst>
                <a:path w="859" h="1565" extrusionOk="0">
                  <a:moveTo>
                    <a:pt x="465" y="0"/>
                  </a:moveTo>
                  <a:cubicBezTo>
                    <a:pt x="305" y="0"/>
                    <a:pt x="167" y="110"/>
                    <a:pt x="121" y="267"/>
                  </a:cubicBezTo>
                  <a:cubicBezTo>
                    <a:pt x="121" y="289"/>
                    <a:pt x="0" y="761"/>
                    <a:pt x="33" y="1234"/>
                  </a:cubicBezTo>
                  <a:cubicBezTo>
                    <a:pt x="44" y="1421"/>
                    <a:pt x="198" y="1564"/>
                    <a:pt x="385" y="1564"/>
                  </a:cubicBezTo>
                  <a:lnTo>
                    <a:pt x="407" y="1564"/>
                  </a:lnTo>
                  <a:cubicBezTo>
                    <a:pt x="605" y="1553"/>
                    <a:pt x="748" y="1377"/>
                    <a:pt x="737" y="1179"/>
                  </a:cubicBezTo>
                  <a:cubicBezTo>
                    <a:pt x="715" y="827"/>
                    <a:pt x="803" y="454"/>
                    <a:pt x="814" y="443"/>
                  </a:cubicBezTo>
                  <a:cubicBezTo>
                    <a:pt x="858" y="256"/>
                    <a:pt x="748" y="58"/>
                    <a:pt x="561" y="14"/>
                  </a:cubicBezTo>
                  <a:cubicBezTo>
                    <a:pt x="529" y="5"/>
                    <a:pt x="496"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8"/>
            <p:cNvSpPr/>
            <p:nvPr/>
          </p:nvSpPr>
          <p:spPr>
            <a:xfrm>
              <a:off x="7143330" y="2013740"/>
              <a:ext cx="55436" cy="100156"/>
            </a:xfrm>
            <a:custGeom>
              <a:avLst/>
              <a:gdLst/>
              <a:ahLst/>
              <a:cxnLst/>
              <a:rect l="l" t="t" r="r" b="b"/>
              <a:pathLst>
                <a:path w="870" h="1572" extrusionOk="0">
                  <a:moveTo>
                    <a:pt x="479" y="0"/>
                  </a:moveTo>
                  <a:cubicBezTo>
                    <a:pt x="319" y="0"/>
                    <a:pt x="170" y="105"/>
                    <a:pt x="133" y="274"/>
                  </a:cubicBezTo>
                  <a:cubicBezTo>
                    <a:pt x="122" y="285"/>
                    <a:pt x="1" y="769"/>
                    <a:pt x="34" y="1241"/>
                  </a:cubicBezTo>
                  <a:cubicBezTo>
                    <a:pt x="56" y="1428"/>
                    <a:pt x="210" y="1571"/>
                    <a:pt x="397" y="1571"/>
                  </a:cubicBezTo>
                  <a:lnTo>
                    <a:pt x="419" y="1571"/>
                  </a:lnTo>
                  <a:cubicBezTo>
                    <a:pt x="616" y="1549"/>
                    <a:pt x="759" y="1384"/>
                    <a:pt x="748" y="1186"/>
                  </a:cubicBezTo>
                  <a:cubicBezTo>
                    <a:pt x="726" y="834"/>
                    <a:pt x="814" y="450"/>
                    <a:pt x="814" y="450"/>
                  </a:cubicBezTo>
                  <a:cubicBezTo>
                    <a:pt x="869" y="252"/>
                    <a:pt x="759" y="65"/>
                    <a:pt x="561" y="10"/>
                  </a:cubicBezTo>
                  <a:cubicBezTo>
                    <a:pt x="534" y="3"/>
                    <a:pt x="506" y="0"/>
                    <a:pt x="479"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8"/>
            <p:cNvSpPr/>
            <p:nvPr/>
          </p:nvSpPr>
          <p:spPr>
            <a:xfrm>
              <a:off x="7188189" y="2019092"/>
              <a:ext cx="54735" cy="99710"/>
            </a:xfrm>
            <a:custGeom>
              <a:avLst/>
              <a:gdLst/>
              <a:ahLst/>
              <a:cxnLst/>
              <a:rect l="l" t="t" r="r" b="b"/>
              <a:pathLst>
                <a:path w="859" h="1565" extrusionOk="0">
                  <a:moveTo>
                    <a:pt x="465" y="0"/>
                  </a:moveTo>
                  <a:cubicBezTo>
                    <a:pt x="305" y="0"/>
                    <a:pt x="167" y="110"/>
                    <a:pt x="121" y="267"/>
                  </a:cubicBezTo>
                  <a:cubicBezTo>
                    <a:pt x="121" y="289"/>
                    <a:pt x="0" y="761"/>
                    <a:pt x="33" y="1234"/>
                  </a:cubicBezTo>
                  <a:cubicBezTo>
                    <a:pt x="44" y="1421"/>
                    <a:pt x="198" y="1564"/>
                    <a:pt x="385" y="1564"/>
                  </a:cubicBezTo>
                  <a:lnTo>
                    <a:pt x="407" y="1564"/>
                  </a:lnTo>
                  <a:cubicBezTo>
                    <a:pt x="605" y="1553"/>
                    <a:pt x="748" y="1377"/>
                    <a:pt x="737" y="1179"/>
                  </a:cubicBezTo>
                  <a:cubicBezTo>
                    <a:pt x="715" y="827"/>
                    <a:pt x="803" y="454"/>
                    <a:pt x="814" y="443"/>
                  </a:cubicBezTo>
                  <a:cubicBezTo>
                    <a:pt x="858" y="256"/>
                    <a:pt x="748" y="58"/>
                    <a:pt x="561" y="14"/>
                  </a:cubicBezTo>
                  <a:cubicBezTo>
                    <a:pt x="529" y="5"/>
                    <a:pt x="496" y="0"/>
                    <a:pt x="465"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0">
          <a:extLst>
            <a:ext uri="{FF2B5EF4-FFF2-40B4-BE49-F238E27FC236}">
              <a16:creationId xmlns:a16="http://schemas.microsoft.com/office/drawing/2014/main" id="{1A071FB9-C7D5-6FDD-EFE2-E589BC933131}"/>
            </a:ext>
          </a:extLst>
        </p:cNvPr>
        <p:cNvGrpSpPr/>
        <p:nvPr/>
      </p:nvGrpSpPr>
      <p:grpSpPr>
        <a:xfrm>
          <a:off x="0" y="0"/>
          <a:ext cx="0" cy="0"/>
          <a:chOff x="0" y="0"/>
          <a:chExt cx="0" cy="0"/>
        </a:xfrm>
      </p:grpSpPr>
      <p:sp>
        <p:nvSpPr>
          <p:cNvPr id="2051" name="Google Shape;2051;p48">
            <a:extLst>
              <a:ext uri="{FF2B5EF4-FFF2-40B4-BE49-F238E27FC236}">
                <a16:creationId xmlns:a16="http://schemas.microsoft.com/office/drawing/2014/main" id="{3296EF91-8388-A7E4-361D-8FC6E971DEAF}"/>
              </a:ext>
            </a:extLst>
          </p:cNvPr>
          <p:cNvSpPr txBox="1">
            <a:spLocks noGrp="1"/>
          </p:cNvSpPr>
          <p:nvPr>
            <p:ph type="title"/>
          </p:nvPr>
        </p:nvSpPr>
        <p:spPr>
          <a:xfrm>
            <a:off x="713249" y="309667"/>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Time period</a:t>
            </a:r>
            <a:endParaRPr sz="2800" dirty="0">
              <a:latin typeface="Times New Roman" panose="02020603050405020304" pitchFamily="18" charset="0"/>
              <a:cs typeface="Times New Roman" panose="02020603050405020304" pitchFamily="18" charset="0"/>
            </a:endParaRPr>
          </a:p>
        </p:txBody>
      </p:sp>
      <p:cxnSp>
        <p:nvCxnSpPr>
          <p:cNvPr id="3" name="Google Shape;1836;p42">
            <a:extLst>
              <a:ext uri="{FF2B5EF4-FFF2-40B4-BE49-F238E27FC236}">
                <a16:creationId xmlns:a16="http://schemas.microsoft.com/office/drawing/2014/main" id="{FF45442B-AC45-B379-33FD-99235F9B376A}"/>
              </a:ext>
            </a:extLst>
          </p:cNvPr>
          <p:cNvCxnSpPr>
            <a:cxnSpLocks/>
          </p:cNvCxnSpPr>
          <p:nvPr/>
        </p:nvCxnSpPr>
        <p:spPr>
          <a:xfrm>
            <a:off x="3699282" y="846036"/>
            <a:ext cx="1745433" cy="0"/>
          </a:xfrm>
          <a:prstGeom prst="straightConnector1">
            <a:avLst/>
          </a:prstGeom>
          <a:noFill/>
          <a:ln w="28575" cap="flat" cmpd="sng">
            <a:solidFill>
              <a:schemeClr val="dk1"/>
            </a:solidFill>
            <a:prstDash val="solid"/>
            <a:round/>
            <a:headEnd type="none" w="med" len="med"/>
            <a:tailEnd type="none" w="med" len="med"/>
          </a:ln>
        </p:spPr>
      </p:cxnSp>
      <p:sp>
        <p:nvSpPr>
          <p:cNvPr id="5" name="Google Shape;1887;p43">
            <a:extLst>
              <a:ext uri="{FF2B5EF4-FFF2-40B4-BE49-F238E27FC236}">
                <a16:creationId xmlns:a16="http://schemas.microsoft.com/office/drawing/2014/main" id="{EF7081EA-194F-FD6B-A5E0-DDB473D76418}"/>
              </a:ext>
            </a:extLst>
          </p:cNvPr>
          <p:cNvSpPr txBox="1">
            <a:spLocks/>
          </p:cNvSpPr>
          <p:nvPr/>
        </p:nvSpPr>
        <p:spPr>
          <a:xfrm>
            <a:off x="1902562" y="857766"/>
            <a:ext cx="5338871" cy="99482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b="0" i="0" dirty="0">
                <a:solidFill>
                  <a:srgbClr val="000000"/>
                </a:solidFill>
                <a:effectLst/>
                <a:latin typeface="Times New Roman" panose="02020603050405020304" pitchFamily="18" charset="0"/>
              </a:rPr>
              <a:t>Availability of Comprehensive Data and A longer time frame allows for the identification of long-term trends and patterns in tourist arrivals. </a:t>
            </a:r>
            <a:endParaRPr lang="en-US" sz="1100" dirty="0">
              <a:latin typeface="Times New Roman" panose="02020603050405020304" pitchFamily="18"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1E9686A9-7532-86DD-AE32-BB267D5A8DCE}"/>
              </a:ext>
            </a:extLst>
          </p:cNvPr>
          <p:cNvPicPr>
            <a:picLocks noChangeAspect="1"/>
          </p:cNvPicPr>
          <p:nvPr/>
        </p:nvPicPr>
        <p:blipFill>
          <a:blip r:embed="rId3"/>
          <a:stretch>
            <a:fillRect/>
          </a:stretch>
        </p:blipFill>
        <p:spPr>
          <a:xfrm>
            <a:off x="-60960" y="1033206"/>
            <a:ext cx="9144000" cy="3391152"/>
          </a:xfrm>
          <a:prstGeom prst="rect">
            <a:avLst/>
          </a:prstGeom>
        </p:spPr>
      </p:pic>
    </p:spTree>
    <p:extLst>
      <p:ext uri="{BB962C8B-B14F-4D97-AF65-F5344CB8AC3E}">
        <p14:creationId xmlns:p14="http://schemas.microsoft.com/office/powerpoint/2010/main" val="352624646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0">
          <a:extLst>
            <a:ext uri="{FF2B5EF4-FFF2-40B4-BE49-F238E27FC236}">
              <a16:creationId xmlns:a16="http://schemas.microsoft.com/office/drawing/2014/main" id="{3A141ACD-F8EF-296F-9751-3EB047E7D435}"/>
            </a:ext>
          </a:extLst>
        </p:cNvPr>
        <p:cNvGrpSpPr/>
        <p:nvPr/>
      </p:nvGrpSpPr>
      <p:grpSpPr>
        <a:xfrm>
          <a:off x="0" y="0"/>
          <a:ext cx="0" cy="0"/>
          <a:chOff x="0" y="0"/>
          <a:chExt cx="0" cy="0"/>
        </a:xfrm>
      </p:grpSpPr>
      <p:sp>
        <p:nvSpPr>
          <p:cNvPr id="2051" name="Google Shape;2051;p48">
            <a:extLst>
              <a:ext uri="{FF2B5EF4-FFF2-40B4-BE49-F238E27FC236}">
                <a16:creationId xmlns:a16="http://schemas.microsoft.com/office/drawing/2014/main" id="{9EB12A6C-8096-01E0-D6C4-153FAF514A23}"/>
              </a:ext>
            </a:extLst>
          </p:cNvPr>
          <p:cNvSpPr txBox="1">
            <a:spLocks noGrp="1"/>
          </p:cNvSpPr>
          <p:nvPr>
            <p:ph type="title"/>
          </p:nvPr>
        </p:nvSpPr>
        <p:spPr>
          <a:xfrm>
            <a:off x="713250" y="508067"/>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Data preprocessing </a:t>
            </a:r>
            <a:endParaRPr sz="2800" dirty="0">
              <a:latin typeface="Times New Roman" panose="02020603050405020304" pitchFamily="18" charset="0"/>
              <a:cs typeface="Times New Roman" panose="02020603050405020304" pitchFamily="18" charset="0"/>
            </a:endParaRPr>
          </a:p>
        </p:txBody>
      </p:sp>
      <p:cxnSp>
        <p:nvCxnSpPr>
          <p:cNvPr id="3" name="Google Shape;1836;p42">
            <a:extLst>
              <a:ext uri="{FF2B5EF4-FFF2-40B4-BE49-F238E27FC236}">
                <a16:creationId xmlns:a16="http://schemas.microsoft.com/office/drawing/2014/main" id="{C4DCA9B3-DDBA-85F2-D60C-42A7828065BA}"/>
              </a:ext>
            </a:extLst>
          </p:cNvPr>
          <p:cNvCxnSpPr>
            <a:cxnSpLocks/>
          </p:cNvCxnSpPr>
          <p:nvPr/>
        </p:nvCxnSpPr>
        <p:spPr>
          <a:xfrm>
            <a:off x="3090107" y="1143027"/>
            <a:ext cx="2963786" cy="0"/>
          </a:xfrm>
          <a:prstGeom prst="straightConnector1">
            <a:avLst/>
          </a:prstGeom>
          <a:noFill/>
          <a:ln w="28575" cap="flat" cmpd="sng">
            <a:solidFill>
              <a:schemeClr val="dk1"/>
            </a:solidFill>
            <a:prstDash val="solid"/>
            <a:round/>
            <a:headEnd type="none" w="med" len="med"/>
            <a:tailEnd type="none" w="med" len="med"/>
          </a:ln>
        </p:spPr>
      </p:cxnSp>
      <p:sp>
        <p:nvSpPr>
          <p:cNvPr id="5" name="Google Shape;1887;p43">
            <a:extLst>
              <a:ext uri="{FF2B5EF4-FFF2-40B4-BE49-F238E27FC236}">
                <a16:creationId xmlns:a16="http://schemas.microsoft.com/office/drawing/2014/main" id="{22DB4B9B-A0BD-3A5D-52B8-E7C93A7DD3F2}"/>
              </a:ext>
            </a:extLst>
          </p:cNvPr>
          <p:cNvSpPr txBox="1">
            <a:spLocks/>
          </p:cNvSpPr>
          <p:nvPr/>
        </p:nvSpPr>
        <p:spPr>
          <a:xfrm>
            <a:off x="713250" y="1329481"/>
            <a:ext cx="9217559" cy="374044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rtl="0" fontAlgn="base">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1. Handling Missing Data : Imputation  </a:t>
            </a:r>
          </a:p>
          <a:p>
            <a:pPr algn="l" rtl="0" fontAlgn="base">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2. Data Cleaning:  </a:t>
            </a:r>
          </a:p>
          <a:p>
            <a:pPr marL="285750" indent="-285750" algn="l" rtl="0" fontAlgn="base">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currency standardization </a:t>
            </a:r>
          </a:p>
          <a:p>
            <a:pPr marL="285750" indent="-285750" algn="l" rtl="0" fontAlgn="base">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Data type alteration </a:t>
            </a:r>
          </a:p>
          <a:p>
            <a:pPr marL="285750" indent="-285750" algn="l" rtl="0" fontAlgn="base">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cross-checking with original sources or logical consistency checks </a:t>
            </a:r>
          </a:p>
          <a:p>
            <a:pPr algn="l" rtl="0" fontAlgn="base">
              <a:lnSpc>
                <a:spcPct val="150000"/>
              </a:lnSpc>
            </a:pPr>
            <a:r>
              <a:rPr lang="en-US" b="0" i="0" u="sng" strike="noStrike" dirty="0">
                <a:solidFill>
                  <a:srgbClr val="467886"/>
                </a:solidFill>
                <a:effectLst/>
                <a:latin typeface="Times New Roman" panose="02020603050405020304" pitchFamily="18" charset="0"/>
                <a:cs typeface="Times New Roman" panose="02020603050405020304" pitchFamily="18" charset="0"/>
                <a:hlinkClick r:id="rId3"/>
              </a:rPr>
              <a:t>https://macrotrends.net/global-metrics/countries/LKA/sri-lanka/inflation-rate-cpi</a:t>
            </a:r>
            <a:r>
              <a:rPr lang="en-US" b="0" i="0" dirty="0">
                <a:solidFill>
                  <a:srgbClr val="000000"/>
                </a:solidFill>
                <a:effectLst/>
                <a:latin typeface="Times New Roman" panose="02020603050405020304" pitchFamily="18" charset="0"/>
                <a:cs typeface="Times New Roman" panose="02020603050405020304" pitchFamily="18" charset="0"/>
              </a:rPr>
              <a:t> </a:t>
            </a:r>
          </a:p>
          <a:p>
            <a:pPr algn="l" rtl="0" fontAlgn="base">
              <a:lnSpc>
                <a:spcPct val="150000"/>
              </a:lnSpc>
            </a:pPr>
            <a:r>
              <a:rPr lang="en-US" b="0" i="0" u="sng" strike="noStrike" dirty="0">
                <a:solidFill>
                  <a:srgbClr val="467886"/>
                </a:solidFill>
                <a:effectLst/>
                <a:latin typeface="Times New Roman" panose="02020603050405020304" pitchFamily="18" charset="0"/>
                <a:cs typeface="Times New Roman" panose="02020603050405020304" pitchFamily="18" charset="0"/>
                <a:hlinkClick r:id="rId4"/>
              </a:rPr>
              <a:t>https://wits.worldbank.org/CountryProfile/en/Country/LKA/Year/2014/SummaryText</a:t>
            </a:r>
            <a:r>
              <a:rPr lang="en-US" b="0" i="0" dirty="0">
                <a:solidFill>
                  <a:srgbClr val="000000"/>
                </a:solidFill>
                <a:effectLst/>
                <a:latin typeface="Times New Roman" panose="02020603050405020304" pitchFamily="18" charset="0"/>
                <a:cs typeface="Times New Roman" panose="02020603050405020304" pitchFamily="18" charset="0"/>
              </a:rPr>
              <a:t> </a:t>
            </a:r>
          </a:p>
          <a:p>
            <a:pPr marL="285750" indent="-285750" algn="l" rtl="0" fontAlgn="base">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Validation and duplication check </a:t>
            </a:r>
          </a:p>
        </p:txBody>
      </p:sp>
    </p:spTree>
    <p:extLst>
      <p:ext uri="{BB962C8B-B14F-4D97-AF65-F5344CB8AC3E}">
        <p14:creationId xmlns:p14="http://schemas.microsoft.com/office/powerpoint/2010/main" val="35009709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0">
          <a:extLst>
            <a:ext uri="{FF2B5EF4-FFF2-40B4-BE49-F238E27FC236}">
              <a16:creationId xmlns:a16="http://schemas.microsoft.com/office/drawing/2014/main" id="{8D29AD64-449F-2122-574C-DEFC60CBB0C7}"/>
            </a:ext>
          </a:extLst>
        </p:cNvPr>
        <p:cNvGrpSpPr/>
        <p:nvPr/>
      </p:nvGrpSpPr>
      <p:grpSpPr>
        <a:xfrm>
          <a:off x="0" y="0"/>
          <a:ext cx="0" cy="0"/>
          <a:chOff x="0" y="0"/>
          <a:chExt cx="0" cy="0"/>
        </a:xfrm>
      </p:grpSpPr>
      <p:sp>
        <p:nvSpPr>
          <p:cNvPr id="2051" name="Google Shape;2051;p48">
            <a:extLst>
              <a:ext uri="{FF2B5EF4-FFF2-40B4-BE49-F238E27FC236}">
                <a16:creationId xmlns:a16="http://schemas.microsoft.com/office/drawing/2014/main" id="{D9CECCA9-3A0B-257F-2747-1D921CA1F2DB}"/>
              </a:ext>
            </a:extLst>
          </p:cNvPr>
          <p:cNvSpPr txBox="1">
            <a:spLocks noGrp="1"/>
          </p:cNvSpPr>
          <p:nvPr>
            <p:ph type="title"/>
          </p:nvPr>
        </p:nvSpPr>
        <p:spPr>
          <a:xfrm>
            <a:off x="713250" y="96941"/>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Times New Roman" panose="02020603050405020304" pitchFamily="18" charset="0"/>
                <a:cs typeface="Times New Roman" panose="02020603050405020304" pitchFamily="18" charset="0"/>
              </a:rPr>
              <a:t>Techniques and Models</a:t>
            </a:r>
            <a:endParaRPr sz="2400" dirty="0">
              <a:latin typeface="Times New Roman" panose="02020603050405020304" pitchFamily="18" charset="0"/>
              <a:cs typeface="Times New Roman" panose="02020603050405020304" pitchFamily="18" charset="0"/>
            </a:endParaRPr>
          </a:p>
        </p:txBody>
      </p:sp>
      <p:cxnSp>
        <p:nvCxnSpPr>
          <p:cNvPr id="3" name="Google Shape;1836;p42">
            <a:extLst>
              <a:ext uri="{FF2B5EF4-FFF2-40B4-BE49-F238E27FC236}">
                <a16:creationId xmlns:a16="http://schemas.microsoft.com/office/drawing/2014/main" id="{DC3FC140-1C3F-1DAC-581A-0B348C6A1B31}"/>
              </a:ext>
            </a:extLst>
          </p:cNvPr>
          <p:cNvCxnSpPr>
            <a:cxnSpLocks/>
          </p:cNvCxnSpPr>
          <p:nvPr/>
        </p:nvCxnSpPr>
        <p:spPr>
          <a:xfrm>
            <a:off x="3090107" y="590133"/>
            <a:ext cx="2963786" cy="0"/>
          </a:xfrm>
          <a:prstGeom prst="straightConnector1">
            <a:avLst/>
          </a:prstGeom>
          <a:noFill/>
          <a:ln w="28575" cap="flat" cmpd="sng">
            <a:solidFill>
              <a:schemeClr val="dk1"/>
            </a:solidFill>
            <a:prstDash val="solid"/>
            <a:round/>
            <a:headEnd type="none" w="med" len="med"/>
            <a:tailEnd type="none" w="med" len="med"/>
          </a:ln>
        </p:spPr>
      </p:cxnSp>
      <p:sp>
        <p:nvSpPr>
          <p:cNvPr id="5" name="Google Shape;1887;p43">
            <a:extLst>
              <a:ext uri="{FF2B5EF4-FFF2-40B4-BE49-F238E27FC236}">
                <a16:creationId xmlns:a16="http://schemas.microsoft.com/office/drawing/2014/main" id="{526E12D9-2BA2-BD0B-A309-C563A7C0416B}"/>
              </a:ext>
            </a:extLst>
          </p:cNvPr>
          <p:cNvSpPr txBox="1">
            <a:spLocks/>
          </p:cNvSpPr>
          <p:nvPr/>
        </p:nvSpPr>
        <p:spPr>
          <a:xfrm>
            <a:off x="713250" y="740370"/>
            <a:ext cx="7717499" cy="55776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rtl="0" fontAlgn="base">
              <a:lnSpc>
                <a:spcPct val="150000"/>
              </a:lnSpc>
            </a:pPr>
            <a:r>
              <a:rPr lang="en-US" sz="1600" b="0" i="0" dirty="0">
                <a:solidFill>
                  <a:srgbClr val="000000"/>
                </a:solidFill>
                <a:effectLst/>
                <a:latin typeface="Times New Roman" panose="02020603050405020304" pitchFamily="18" charset="0"/>
              </a:rPr>
              <a:t>Using R we found a predictive model. where </a:t>
            </a:r>
            <a:r>
              <a:rPr lang="en-US" sz="1600" b="1" i="0" dirty="0">
                <a:solidFill>
                  <a:srgbClr val="000000"/>
                </a:solidFill>
                <a:effectLst/>
                <a:latin typeface="Times New Roman" panose="02020603050405020304" pitchFamily="18" charset="0"/>
              </a:rPr>
              <a:t>multiple linear regression</a:t>
            </a:r>
            <a:r>
              <a:rPr lang="en-US" sz="1600" b="0" i="0" dirty="0">
                <a:solidFill>
                  <a:srgbClr val="000000"/>
                </a:solidFill>
                <a:effectLst/>
                <a:latin typeface="Times New Roman" panose="02020603050405020304" pitchFamily="18" charset="0"/>
              </a:rPr>
              <a:t> model. </a:t>
            </a:r>
            <a:endParaRPr lang="en-US" sz="1100" b="0" i="0" dirty="0">
              <a:solidFill>
                <a:srgbClr val="000000"/>
              </a:solidFill>
              <a:effectLst/>
              <a:latin typeface="Times New Roman" panose="02020603050405020304" pitchFamily="18" charset="0"/>
            </a:endParaRPr>
          </a:p>
        </p:txBody>
      </p:sp>
      <p:sp>
        <p:nvSpPr>
          <p:cNvPr id="2" name="Google Shape;1887;p43">
            <a:extLst>
              <a:ext uri="{FF2B5EF4-FFF2-40B4-BE49-F238E27FC236}">
                <a16:creationId xmlns:a16="http://schemas.microsoft.com/office/drawing/2014/main" id="{013251D5-7C06-D688-1AF5-8A6FED6FDD93}"/>
              </a:ext>
            </a:extLst>
          </p:cNvPr>
          <p:cNvSpPr txBox="1">
            <a:spLocks/>
          </p:cNvSpPr>
          <p:nvPr/>
        </p:nvSpPr>
        <p:spPr>
          <a:xfrm>
            <a:off x="4510726" y="1907658"/>
            <a:ext cx="4465258" cy="24954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rtl="0" fontAlgn="base">
              <a:lnSpc>
                <a:spcPct val="150000"/>
              </a:lnSpc>
              <a:spcAft>
                <a:spcPts val="800"/>
              </a:spcAft>
            </a:pPr>
            <a:r>
              <a:rPr lang="en-US" sz="1200" b="1" i="0" dirty="0">
                <a:solidFill>
                  <a:srgbClr val="000000"/>
                </a:solidFill>
                <a:effectLst/>
                <a:latin typeface="Times New Roman" panose="02020603050405020304" pitchFamily="18" charset="0"/>
                <a:cs typeface="Times New Roman" panose="02020603050405020304" pitchFamily="18" charset="0"/>
              </a:rPr>
              <a:t>Imports</a:t>
            </a:r>
            <a:r>
              <a:rPr lang="en-US" sz="1200" b="0" i="0" dirty="0">
                <a:solidFill>
                  <a:srgbClr val="000000"/>
                </a:solidFill>
                <a:effectLst/>
                <a:latin typeface="Times New Roman" panose="02020603050405020304" pitchFamily="18" charset="0"/>
                <a:cs typeface="Times New Roman" panose="02020603050405020304" pitchFamily="18" charset="0"/>
              </a:rPr>
              <a:t>, </a:t>
            </a:r>
            <a:r>
              <a:rPr lang="en-US" sz="1200" b="1" i="0" dirty="0">
                <a:solidFill>
                  <a:srgbClr val="000000"/>
                </a:solidFill>
                <a:effectLst/>
                <a:latin typeface="Times New Roman" panose="02020603050405020304" pitchFamily="18" charset="0"/>
                <a:cs typeface="Times New Roman" panose="02020603050405020304" pitchFamily="18" charset="0"/>
              </a:rPr>
              <a:t>Official Exchange Rate</a:t>
            </a:r>
            <a:r>
              <a:rPr lang="en-US" sz="1200" b="0" i="0" dirty="0">
                <a:solidFill>
                  <a:srgbClr val="000000"/>
                </a:solidFill>
                <a:effectLst/>
                <a:latin typeface="Times New Roman" panose="02020603050405020304" pitchFamily="18" charset="0"/>
                <a:cs typeface="Times New Roman" panose="02020603050405020304" pitchFamily="18" charset="0"/>
              </a:rPr>
              <a:t>, </a:t>
            </a:r>
            <a:r>
              <a:rPr lang="en-US" sz="1200" b="1" i="0" dirty="0">
                <a:solidFill>
                  <a:srgbClr val="000000"/>
                </a:solidFill>
                <a:effectLst/>
                <a:latin typeface="Times New Roman" panose="02020603050405020304" pitchFamily="18" charset="0"/>
                <a:cs typeface="Times New Roman" panose="02020603050405020304" pitchFamily="18" charset="0"/>
              </a:rPr>
              <a:t>Exports Goods</a:t>
            </a:r>
            <a:r>
              <a:rPr lang="en-US" sz="1200" b="0" i="0" dirty="0">
                <a:solidFill>
                  <a:srgbClr val="000000"/>
                </a:solidFill>
                <a:effectLst/>
                <a:latin typeface="Times New Roman" panose="02020603050405020304" pitchFamily="18" charset="0"/>
                <a:cs typeface="Times New Roman" panose="02020603050405020304" pitchFamily="18" charset="0"/>
              </a:rPr>
              <a:t>, and </a:t>
            </a:r>
            <a:r>
              <a:rPr lang="en-US" sz="1200" b="1" i="0" dirty="0">
                <a:solidFill>
                  <a:srgbClr val="000000"/>
                </a:solidFill>
                <a:effectLst/>
                <a:latin typeface="Times New Roman" panose="02020603050405020304" pitchFamily="18" charset="0"/>
                <a:cs typeface="Times New Roman" panose="02020603050405020304" pitchFamily="18" charset="0"/>
              </a:rPr>
              <a:t>Foreign Direct Investment</a:t>
            </a:r>
            <a:r>
              <a:rPr lang="en-US" sz="1200" b="0" i="0" dirty="0">
                <a:solidFill>
                  <a:srgbClr val="000000"/>
                </a:solidFill>
                <a:effectLst/>
                <a:latin typeface="Times New Roman" panose="02020603050405020304" pitchFamily="18" charset="0"/>
                <a:cs typeface="Times New Roman" panose="02020603050405020304" pitchFamily="18" charset="0"/>
              </a:rPr>
              <a:t> are significant predictors. </a:t>
            </a:r>
          </a:p>
          <a:p>
            <a:pPr algn="just" rtl="0" fontAlgn="base">
              <a:lnSpc>
                <a:spcPct val="150000"/>
              </a:lnSpc>
              <a:spcAft>
                <a:spcPts val="800"/>
              </a:spcAft>
            </a:pP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rtl="0" fontAlgn="base">
              <a:lnSpc>
                <a:spcPct val="150000"/>
              </a:lnSpc>
              <a:spcAft>
                <a:spcPts val="800"/>
              </a:spcAft>
            </a:pPr>
            <a:r>
              <a:rPr lang="en-US" sz="1200" b="1" i="0" dirty="0">
                <a:solidFill>
                  <a:srgbClr val="000000"/>
                </a:solidFill>
                <a:effectLst/>
                <a:latin typeface="Times New Roman" panose="02020603050405020304" pitchFamily="18" charset="0"/>
                <a:cs typeface="Times New Roman" panose="02020603050405020304" pitchFamily="18" charset="0"/>
              </a:rPr>
              <a:t>GDP Per Capita</a:t>
            </a:r>
            <a:r>
              <a:rPr lang="en-US" sz="1200" b="0" i="0" dirty="0">
                <a:solidFill>
                  <a:srgbClr val="000000"/>
                </a:solidFill>
                <a:effectLst/>
                <a:latin typeface="Times New Roman" panose="02020603050405020304" pitchFamily="18" charset="0"/>
                <a:cs typeface="Times New Roman" panose="02020603050405020304" pitchFamily="18" charset="0"/>
              </a:rPr>
              <a:t> and </a:t>
            </a:r>
            <a:r>
              <a:rPr lang="en-US" sz="1200" b="1" i="0" dirty="0">
                <a:solidFill>
                  <a:srgbClr val="000000"/>
                </a:solidFill>
                <a:effectLst/>
                <a:latin typeface="Times New Roman" panose="02020603050405020304" pitchFamily="18" charset="0"/>
                <a:cs typeface="Times New Roman" panose="02020603050405020304" pitchFamily="18" charset="0"/>
              </a:rPr>
              <a:t>GDP</a:t>
            </a:r>
            <a:r>
              <a:rPr lang="en-US" sz="1200" b="0" i="0" dirty="0">
                <a:solidFill>
                  <a:srgbClr val="000000"/>
                </a:solidFill>
                <a:effectLst/>
                <a:latin typeface="Times New Roman" panose="02020603050405020304" pitchFamily="18" charset="0"/>
                <a:cs typeface="Times New Roman" panose="02020603050405020304" pitchFamily="18" charset="0"/>
              </a:rPr>
              <a:t> are not significant (p &gt; 0.05). </a:t>
            </a:r>
          </a:p>
          <a:p>
            <a:pPr algn="just" rtl="0" fontAlgn="base">
              <a:lnSpc>
                <a:spcPct val="150000"/>
              </a:lnSpc>
              <a:spcAft>
                <a:spcPts val="800"/>
              </a:spcAft>
            </a:pPr>
            <a:endParaRPr lang="en-US" sz="1200" b="0" i="0" dirty="0">
              <a:solidFill>
                <a:srgbClr val="000000"/>
              </a:solidFill>
              <a:effectLst/>
              <a:latin typeface="Times New Roman" panose="02020603050405020304" pitchFamily="18" charset="0"/>
              <a:cs typeface="Times New Roman" panose="02020603050405020304" pitchFamily="18" charset="0"/>
            </a:endParaRPr>
          </a:p>
          <a:p>
            <a:pPr algn="just" rtl="0" fontAlgn="base">
              <a:lnSpc>
                <a:spcPct val="150000"/>
              </a:lnSpc>
              <a:spcAft>
                <a:spcPts val="800"/>
              </a:spcAft>
            </a:pPr>
            <a:r>
              <a:rPr lang="en-US" sz="1200" b="0" i="0" dirty="0">
                <a:solidFill>
                  <a:srgbClr val="000000"/>
                </a:solidFill>
                <a:effectLst/>
                <a:latin typeface="Times New Roman" panose="02020603050405020304" pitchFamily="18" charset="0"/>
                <a:cs typeface="Times New Roman" panose="02020603050405020304" pitchFamily="18" charset="0"/>
              </a:rPr>
              <a:t>predictors explain 91.57% of the variation in the dependent variable. </a:t>
            </a:r>
          </a:p>
        </p:txBody>
      </p:sp>
      <p:pic>
        <p:nvPicPr>
          <p:cNvPr id="6" name="Picture 5" descr="A computer screen with numbers and symbols&#10;&#10;Description automatically generated">
            <a:extLst>
              <a:ext uri="{FF2B5EF4-FFF2-40B4-BE49-F238E27FC236}">
                <a16:creationId xmlns:a16="http://schemas.microsoft.com/office/drawing/2014/main" id="{0141F7CD-5958-962C-6224-4CA42BAC4A95}"/>
              </a:ext>
            </a:extLst>
          </p:cNvPr>
          <p:cNvPicPr>
            <a:picLocks noChangeAspect="1"/>
          </p:cNvPicPr>
          <p:nvPr/>
        </p:nvPicPr>
        <p:blipFill>
          <a:blip r:embed="rId3"/>
          <a:stretch>
            <a:fillRect/>
          </a:stretch>
        </p:blipFill>
        <p:spPr>
          <a:xfrm>
            <a:off x="244216" y="1559258"/>
            <a:ext cx="4136398" cy="2992571"/>
          </a:xfrm>
          <a:prstGeom prst="rect">
            <a:avLst/>
          </a:prstGeom>
        </p:spPr>
      </p:pic>
    </p:spTree>
    <p:extLst>
      <p:ext uri="{BB962C8B-B14F-4D97-AF65-F5344CB8AC3E}">
        <p14:creationId xmlns:p14="http://schemas.microsoft.com/office/powerpoint/2010/main" val="1679491453"/>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2">
          <a:extLst>
            <a:ext uri="{FF2B5EF4-FFF2-40B4-BE49-F238E27FC236}">
              <a16:creationId xmlns:a16="http://schemas.microsoft.com/office/drawing/2014/main" id="{580AE793-7342-BA6D-A3B5-0F0C900A6401}"/>
            </a:ext>
          </a:extLst>
        </p:cNvPr>
        <p:cNvGrpSpPr/>
        <p:nvPr/>
      </p:nvGrpSpPr>
      <p:grpSpPr>
        <a:xfrm>
          <a:off x="0" y="0"/>
          <a:ext cx="0" cy="0"/>
          <a:chOff x="0" y="0"/>
          <a:chExt cx="0" cy="0"/>
        </a:xfrm>
      </p:grpSpPr>
      <p:sp>
        <p:nvSpPr>
          <p:cNvPr id="2" name="Google Shape;2051;p48">
            <a:extLst>
              <a:ext uri="{FF2B5EF4-FFF2-40B4-BE49-F238E27FC236}">
                <a16:creationId xmlns:a16="http://schemas.microsoft.com/office/drawing/2014/main" id="{8CB70734-F748-2A30-A3CB-BEEE7D087907}"/>
              </a:ext>
            </a:extLst>
          </p:cNvPr>
          <p:cNvSpPr txBox="1">
            <a:spLocks noGrp="1"/>
          </p:cNvSpPr>
          <p:nvPr>
            <p:ph type="title"/>
          </p:nvPr>
        </p:nvSpPr>
        <p:spPr>
          <a:xfrm>
            <a:off x="2175164" y="1996077"/>
            <a:ext cx="4793671"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Times New Roman" panose="02020603050405020304" pitchFamily="18" charset="0"/>
                <a:cs typeface="Times New Roman" panose="02020603050405020304" pitchFamily="18" charset="0"/>
              </a:rPr>
              <a:t>Analysis and Findings</a:t>
            </a:r>
            <a:endParaRPr sz="3600" dirty="0">
              <a:latin typeface="Times New Roman" panose="02020603050405020304" pitchFamily="18" charset="0"/>
              <a:cs typeface="Times New Roman" panose="02020603050405020304" pitchFamily="18" charset="0"/>
            </a:endParaRPr>
          </a:p>
        </p:txBody>
      </p:sp>
      <p:cxnSp>
        <p:nvCxnSpPr>
          <p:cNvPr id="3" name="Google Shape;1836;p42">
            <a:extLst>
              <a:ext uri="{FF2B5EF4-FFF2-40B4-BE49-F238E27FC236}">
                <a16:creationId xmlns:a16="http://schemas.microsoft.com/office/drawing/2014/main" id="{44A19E3A-C55C-029C-62B5-3D11AB755205}"/>
              </a:ext>
            </a:extLst>
          </p:cNvPr>
          <p:cNvCxnSpPr>
            <a:cxnSpLocks/>
          </p:cNvCxnSpPr>
          <p:nvPr/>
        </p:nvCxnSpPr>
        <p:spPr>
          <a:xfrm>
            <a:off x="2518334" y="2704077"/>
            <a:ext cx="4124921" cy="0"/>
          </a:xfrm>
          <a:prstGeom prst="straightConnector1">
            <a:avLst/>
          </a:prstGeom>
          <a:noFill/>
          <a:ln w="28575" cap="flat" cmpd="sng">
            <a:solidFill>
              <a:schemeClr val="accent3"/>
            </a:solidFill>
            <a:prstDash val="solid"/>
            <a:round/>
            <a:headEnd type="none" w="med" len="med"/>
            <a:tailEnd type="none" w="med" len="med"/>
          </a:ln>
        </p:spPr>
      </p:cxnSp>
    </p:spTree>
    <p:extLst>
      <p:ext uri="{BB962C8B-B14F-4D97-AF65-F5344CB8AC3E}">
        <p14:creationId xmlns:p14="http://schemas.microsoft.com/office/powerpoint/2010/main" val="38579285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082"/>
        <p:cNvGrpSpPr/>
        <p:nvPr/>
      </p:nvGrpSpPr>
      <p:grpSpPr>
        <a:xfrm>
          <a:off x="0" y="0"/>
          <a:ext cx="0" cy="0"/>
          <a:chOff x="0" y="0"/>
          <a:chExt cx="0" cy="0"/>
        </a:xfrm>
      </p:grpSpPr>
      <p:pic>
        <p:nvPicPr>
          <p:cNvPr id="1026" name="Picture 2">
            <a:extLst>
              <a:ext uri="{FF2B5EF4-FFF2-40B4-BE49-F238E27FC236}">
                <a16:creationId xmlns:a16="http://schemas.microsoft.com/office/drawing/2014/main" id="{D595C129-96C7-D171-ADA5-C89036AF0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3" y="138113"/>
            <a:ext cx="8639175" cy="4867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2">
          <a:extLst>
            <a:ext uri="{FF2B5EF4-FFF2-40B4-BE49-F238E27FC236}">
              <a16:creationId xmlns:a16="http://schemas.microsoft.com/office/drawing/2014/main" id="{DF5EDA88-1859-F12B-7A77-F0ACEB54F879}"/>
            </a:ext>
          </a:extLst>
        </p:cNvPr>
        <p:cNvGrpSpPr/>
        <p:nvPr/>
      </p:nvGrpSpPr>
      <p:grpSpPr>
        <a:xfrm>
          <a:off x="0" y="0"/>
          <a:ext cx="0" cy="0"/>
          <a:chOff x="0" y="0"/>
          <a:chExt cx="0" cy="0"/>
        </a:xfrm>
      </p:grpSpPr>
      <p:pic>
        <p:nvPicPr>
          <p:cNvPr id="2050" name="Picture 2">
            <a:extLst>
              <a:ext uri="{FF2B5EF4-FFF2-40B4-BE49-F238E27FC236}">
                <a16:creationId xmlns:a16="http://schemas.microsoft.com/office/drawing/2014/main" id="{C1911164-E2C2-278E-9A39-BAA260CF7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223838"/>
            <a:ext cx="8267700"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6504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82">
          <a:extLst>
            <a:ext uri="{FF2B5EF4-FFF2-40B4-BE49-F238E27FC236}">
              <a16:creationId xmlns:a16="http://schemas.microsoft.com/office/drawing/2014/main" id="{EA7E810D-1A06-0DFE-112D-7268AD36B035}"/>
            </a:ext>
          </a:extLst>
        </p:cNvPr>
        <p:cNvGrpSpPr/>
        <p:nvPr/>
      </p:nvGrpSpPr>
      <p:grpSpPr>
        <a:xfrm>
          <a:off x="0" y="0"/>
          <a:ext cx="0" cy="0"/>
          <a:chOff x="0" y="0"/>
          <a:chExt cx="0" cy="0"/>
        </a:xfrm>
      </p:grpSpPr>
      <p:pic>
        <p:nvPicPr>
          <p:cNvPr id="3074" name="Picture 2">
            <a:extLst>
              <a:ext uri="{FF2B5EF4-FFF2-40B4-BE49-F238E27FC236}">
                <a16:creationId xmlns:a16="http://schemas.microsoft.com/office/drawing/2014/main" id="{E0BE83B3-7D63-8D3A-8BD2-D0B696274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3" y="23813"/>
            <a:ext cx="9058275"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38722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2">
          <a:extLst>
            <a:ext uri="{FF2B5EF4-FFF2-40B4-BE49-F238E27FC236}">
              <a16:creationId xmlns:a16="http://schemas.microsoft.com/office/drawing/2014/main" id="{062037B0-1ED7-DF61-6117-76AB468B0A20}"/>
            </a:ext>
          </a:extLst>
        </p:cNvPr>
        <p:cNvGrpSpPr/>
        <p:nvPr/>
      </p:nvGrpSpPr>
      <p:grpSpPr>
        <a:xfrm>
          <a:off x="0" y="0"/>
          <a:ext cx="0" cy="0"/>
          <a:chOff x="0" y="0"/>
          <a:chExt cx="0" cy="0"/>
        </a:xfrm>
      </p:grpSpPr>
      <p:pic>
        <p:nvPicPr>
          <p:cNvPr id="4098" name="Picture 2">
            <a:extLst>
              <a:ext uri="{FF2B5EF4-FFF2-40B4-BE49-F238E27FC236}">
                <a16:creationId xmlns:a16="http://schemas.microsoft.com/office/drawing/2014/main" id="{676BD9E9-D1B4-0E3F-ADFB-770C5B4C1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14300"/>
            <a:ext cx="8715375"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41000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2">
          <a:extLst>
            <a:ext uri="{FF2B5EF4-FFF2-40B4-BE49-F238E27FC236}">
              <a16:creationId xmlns:a16="http://schemas.microsoft.com/office/drawing/2014/main" id="{BFF11024-96B9-D487-E285-2E4A3E9D71C5}"/>
            </a:ext>
          </a:extLst>
        </p:cNvPr>
        <p:cNvGrpSpPr/>
        <p:nvPr/>
      </p:nvGrpSpPr>
      <p:grpSpPr>
        <a:xfrm>
          <a:off x="0" y="0"/>
          <a:ext cx="0" cy="0"/>
          <a:chOff x="0" y="0"/>
          <a:chExt cx="0" cy="0"/>
        </a:xfrm>
      </p:grpSpPr>
      <p:pic>
        <p:nvPicPr>
          <p:cNvPr id="5122" name="Picture 2">
            <a:extLst>
              <a:ext uri="{FF2B5EF4-FFF2-40B4-BE49-F238E27FC236}">
                <a16:creationId xmlns:a16="http://schemas.microsoft.com/office/drawing/2014/main" id="{E6B66C85-47AC-2E5E-D7B6-EE96091D8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3" y="38100"/>
            <a:ext cx="8943975"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44930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2">
          <a:extLst>
            <a:ext uri="{FF2B5EF4-FFF2-40B4-BE49-F238E27FC236}">
              <a16:creationId xmlns:a16="http://schemas.microsoft.com/office/drawing/2014/main" id="{192CD771-65EF-96F0-9254-772B43307450}"/>
            </a:ext>
          </a:extLst>
        </p:cNvPr>
        <p:cNvGrpSpPr/>
        <p:nvPr/>
      </p:nvGrpSpPr>
      <p:grpSpPr>
        <a:xfrm>
          <a:off x="0" y="0"/>
          <a:ext cx="0" cy="0"/>
          <a:chOff x="0" y="0"/>
          <a:chExt cx="0" cy="0"/>
        </a:xfrm>
      </p:grpSpPr>
      <p:pic>
        <p:nvPicPr>
          <p:cNvPr id="6146" name="Picture 2">
            <a:extLst>
              <a:ext uri="{FF2B5EF4-FFF2-40B4-BE49-F238E27FC236}">
                <a16:creationId xmlns:a16="http://schemas.microsoft.com/office/drawing/2014/main" id="{F090B358-0E89-7EE8-36E5-CC3BCACFB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038" y="0"/>
            <a:ext cx="752792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4050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Google Shape;1886;p43"/>
          <p:cNvSpPr txBox="1">
            <a:spLocks noGrp="1"/>
          </p:cNvSpPr>
          <p:nvPr>
            <p:ph type="title"/>
          </p:nvPr>
        </p:nvSpPr>
        <p:spPr>
          <a:xfrm>
            <a:off x="2958571" y="1364150"/>
            <a:ext cx="5472154" cy="800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600" b="1" i="0" dirty="0">
                <a:solidFill>
                  <a:srgbClr val="000000"/>
                </a:solidFill>
                <a:effectLst/>
                <a:latin typeface="Times New Roman" panose="02020603050405020304" pitchFamily="18" charset="0"/>
              </a:rPr>
              <a:t>Purpose of the project</a:t>
            </a:r>
            <a:endParaRPr sz="3600" dirty="0"/>
          </a:p>
        </p:txBody>
      </p:sp>
      <p:sp>
        <p:nvSpPr>
          <p:cNvPr id="1887" name="Google Shape;1887;p43"/>
          <p:cNvSpPr txBox="1">
            <a:spLocks noGrp="1"/>
          </p:cNvSpPr>
          <p:nvPr>
            <p:ph type="subTitle" idx="1"/>
          </p:nvPr>
        </p:nvSpPr>
        <p:spPr>
          <a:xfrm>
            <a:off x="4276925" y="2305367"/>
            <a:ext cx="4153800" cy="163576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b="0" i="0" dirty="0">
                <a:solidFill>
                  <a:srgbClr val="000000"/>
                </a:solidFill>
                <a:effectLst/>
                <a:latin typeface="Times New Roman" panose="02020603050405020304" pitchFamily="18" charset="0"/>
              </a:rPr>
              <a:t>The purpose of the project is to analyze the influence of economic factors on tourist arrivals in Sri Lanka to provide insights for informed decision-making and strategic planning in the tourism sector. </a:t>
            </a:r>
            <a:endParaRPr dirty="0"/>
          </a:p>
        </p:txBody>
      </p:sp>
      <p:cxnSp>
        <p:nvCxnSpPr>
          <p:cNvPr id="1888" name="Google Shape;1888;p43"/>
          <p:cNvCxnSpPr>
            <a:cxnSpLocks/>
          </p:cNvCxnSpPr>
          <p:nvPr/>
        </p:nvCxnSpPr>
        <p:spPr>
          <a:xfrm>
            <a:off x="4033284" y="2108631"/>
            <a:ext cx="4330995" cy="0"/>
          </a:xfrm>
          <a:prstGeom prst="straightConnector1">
            <a:avLst/>
          </a:prstGeom>
          <a:noFill/>
          <a:ln w="28575" cap="flat" cmpd="sng">
            <a:solidFill>
              <a:schemeClr val="dk1"/>
            </a:solidFill>
            <a:prstDash val="solid"/>
            <a:round/>
            <a:headEnd type="none" w="med" len="med"/>
            <a:tailEnd type="none" w="med" len="med"/>
          </a:ln>
        </p:spPr>
      </p:cxnSp>
      <p:grpSp>
        <p:nvGrpSpPr>
          <p:cNvPr id="1889" name="Google Shape;1889;p43"/>
          <p:cNvGrpSpPr/>
          <p:nvPr/>
        </p:nvGrpSpPr>
        <p:grpSpPr>
          <a:xfrm>
            <a:off x="726562" y="1255007"/>
            <a:ext cx="2833748" cy="2745069"/>
            <a:chOff x="726562" y="1255007"/>
            <a:chExt cx="2833748" cy="2745069"/>
          </a:xfrm>
        </p:grpSpPr>
        <p:sp>
          <p:nvSpPr>
            <p:cNvPr id="1890" name="Google Shape;1890;p43"/>
            <p:cNvSpPr/>
            <p:nvPr/>
          </p:nvSpPr>
          <p:spPr>
            <a:xfrm>
              <a:off x="1218500" y="3577625"/>
              <a:ext cx="2341810" cy="186876"/>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3"/>
            <p:cNvSpPr/>
            <p:nvPr/>
          </p:nvSpPr>
          <p:spPr>
            <a:xfrm>
              <a:off x="1548324" y="1255007"/>
              <a:ext cx="1682159" cy="2413884"/>
            </a:xfrm>
            <a:custGeom>
              <a:avLst/>
              <a:gdLst/>
              <a:ahLst/>
              <a:cxnLst/>
              <a:rect l="l" t="t" r="r" b="b"/>
              <a:pathLst>
                <a:path w="54789" h="78898" extrusionOk="0">
                  <a:moveTo>
                    <a:pt x="1" y="0"/>
                  </a:moveTo>
                  <a:lnTo>
                    <a:pt x="1" y="78897"/>
                  </a:lnTo>
                  <a:lnTo>
                    <a:pt x="54789" y="78897"/>
                  </a:lnTo>
                  <a:lnTo>
                    <a:pt x="547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3"/>
            <p:cNvSpPr/>
            <p:nvPr/>
          </p:nvSpPr>
          <p:spPr>
            <a:xfrm rot="-5400000">
              <a:off x="1103685" y="1810334"/>
              <a:ext cx="1033979" cy="26000"/>
            </a:xfrm>
            <a:custGeom>
              <a:avLst/>
              <a:gdLst/>
              <a:ahLst/>
              <a:cxnLst/>
              <a:rect l="l" t="t" r="r" b="b"/>
              <a:pathLst>
                <a:path w="11548" h="408" extrusionOk="0">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3"/>
            <p:cNvSpPr/>
            <p:nvPr/>
          </p:nvSpPr>
          <p:spPr>
            <a:xfrm>
              <a:off x="726562" y="3813200"/>
              <a:ext cx="1612413" cy="186876"/>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3"/>
            <p:cNvSpPr/>
            <p:nvPr/>
          </p:nvSpPr>
          <p:spPr>
            <a:xfrm>
              <a:off x="1752716" y="2110374"/>
              <a:ext cx="1306269" cy="31"/>
            </a:xfrm>
            <a:custGeom>
              <a:avLst/>
              <a:gdLst/>
              <a:ahLst/>
              <a:cxnLst/>
              <a:rect l="l" t="t" r="r" b="b"/>
              <a:pathLst>
                <a:path w="42546" h="1" fill="none" extrusionOk="0">
                  <a:moveTo>
                    <a:pt x="0" y="1"/>
                  </a:moveTo>
                  <a:lnTo>
                    <a:pt x="42546"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3"/>
            <p:cNvSpPr/>
            <p:nvPr/>
          </p:nvSpPr>
          <p:spPr>
            <a:xfrm>
              <a:off x="1752716" y="1394886"/>
              <a:ext cx="1133014" cy="558787"/>
            </a:xfrm>
            <a:custGeom>
              <a:avLst/>
              <a:gdLst/>
              <a:ahLst/>
              <a:cxnLst/>
              <a:rect l="l" t="t" r="r" b="b"/>
              <a:pathLst>
                <a:path w="36903" h="18264" fill="none" extrusionOk="0">
                  <a:moveTo>
                    <a:pt x="0" y="18264"/>
                  </a:moveTo>
                  <a:lnTo>
                    <a:pt x="5644" y="12649"/>
                  </a:lnTo>
                  <a:lnTo>
                    <a:pt x="10883" y="17280"/>
                  </a:lnTo>
                  <a:lnTo>
                    <a:pt x="22344" y="4719"/>
                  </a:lnTo>
                  <a:lnTo>
                    <a:pt x="25209" y="7295"/>
                  </a:lnTo>
                  <a:lnTo>
                    <a:pt x="30564" y="1940"/>
                  </a:lnTo>
                  <a:lnTo>
                    <a:pt x="36902"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3"/>
            <p:cNvSpPr/>
            <p:nvPr/>
          </p:nvSpPr>
          <p:spPr>
            <a:xfrm>
              <a:off x="2885730" y="1394886"/>
              <a:ext cx="31" cy="715525"/>
            </a:xfrm>
            <a:custGeom>
              <a:avLst/>
              <a:gdLst/>
              <a:ahLst/>
              <a:cxnLst/>
              <a:rect l="l" t="t" r="r" b="b"/>
              <a:pathLst>
                <a:path w="1" h="23387" fill="none" extrusionOk="0">
                  <a:moveTo>
                    <a:pt x="0" y="1"/>
                  </a:moveTo>
                  <a:lnTo>
                    <a:pt x="0" y="23387"/>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3"/>
            <p:cNvSpPr/>
            <p:nvPr/>
          </p:nvSpPr>
          <p:spPr>
            <a:xfrm>
              <a:off x="2786190" y="1424134"/>
              <a:ext cx="31" cy="689825"/>
            </a:xfrm>
            <a:custGeom>
              <a:avLst/>
              <a:gdLst/>
              <a:ahLst/>
              <a:cxnLst/>
              <a:rect l="l" t="t" r="r" b="b"/>
              <a:pathLst>
                <a:path w="1" h="22547" fill="none" extrusionOk="0">
                  <a:moveTo>
                    <a:pt x="1" y="0"/>
                  </a:moveTo>
                  <a:lnTo>
                    <a:pt x="1" y="22546"/>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3"/>
            <p:cNvSpPr/>
            <p:nvPr/>
          </p:nvSpPr>
          <p:spPr>
            <a:xfrm>
              <a:off x="2691101" y="1454239"/>
              <a:ext cx="31" cy="656171"/>
            </a:xfrm>
            <a:custGeom>
              <a:avLst/>
              <a:gdLst/>
              <a:ahLst/>
              <a:cxnLst/>
              <a:rect l="l" t="t" r="r" b="b"/>
              <a:pathLst>
                <a:path w="1" h="21447" fill="none" extrusionOk="0">
                  <a:moveTo>
                    <a:pt x="1" y="0"/>
                  </a:moveTo>
                  <a:lnTo>
                    <a:pt x="1" y="21447"/>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3"/>
            <p:cNvSpPr/>
            <p:nvPr/>
          </p:nvSpPr>
          <p:spPr>
            <a:xfrm>
              <a:off x="2604917" y="1540119"/>
              <a:ext cx="31" cy="570291"/>
            </a:xfrm>
            <a:custGeom>
              <a:avLst/>
              <a:gdLst/>
              <a:ahLst/>
              <a:cxnLst/>
              <a:rect l="l" t="t" r="r" b="b"/>
              <a:pathLst>
                <a:path w="1" h="18640" fill="none" extrusionOk="0">
                  <a:moveTo>
                    <a:pt x="0" y="1"/>
                  </a:moveTo>
                  <a:lnTo>
                    <a:pt x="0" y="18640"/>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3"/>
            <p:cNvSpPr/>
            <p:nvPr/>
          </p:nvSpPr>
          <p:spPr>
            <a:xfrm>
              <a:off x="2526716" y="1618044"/>
              <a:ext cx="31" cy="492365"/>
            </a:xfrm>
            <a:custGeom>
              <a:avLst/>
              <a:gdLst/>
              <a:ahLst/>
              <a:cxnLst/>
              <a:rect l="l" t="t" r="r" b="b"/>
              <a:pathLst>
                <a:path w="1" h="16093" fill="none" extrusionOk="0">
                  <a:moveTo>
                    <a:pt x="0" y="1"/>
                  </a:moveTo>
                  <a:lnTo>
                    <a:pt x="0" y="16093"/>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3"/>
            <p:cNvSpPr/>
            <p:nvPr/>
          </p:nvSpPr>
          <p:spPr>
            <a:xfrm>
              <a:off x="2438720" y="1539232"/>
              <a:ext cx="31" cy="571178"/>
            </a:xfrm>
            <a:custGeom>
              <a:avLst/>
              <a:gdLst/>
              <a:ahLst/>
              <a:cxnLst/>
              <a:rect l="l" t="t" r="r" b="b"/>
              <a:pathLst>
                <a:path w="1" h="18669" fill="none" extrusionOk="0">
                  <a:moveTo>
                    <a:pt x="1" y="1"/>
                  </a:moveTo>
                  <a:lnTo>
                    <a:pt x="1" y="18669"/>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3"/>
            <p:cNvSpPr/>
            <p:nvPr/>
          </p:nvSpPr>
          <p:spPr>
            <a:xfrm>
              <a:off x="2360550" y="1625142"/>
              <a:ext cx="31" cy="485267"/>
            </a:xfrm>
            <a:custGeom>
              <a:avLst/>
              <a:gdLst/>
              <a:ahLst/>
              <a:cxnLst/>
              <a:rect l="l" t="t" r="r" b="b"/>
              <a:pathLst>
                <a:path w="1" h="15861" fill="none" extrusionOk="0">
                  <a:moveTo>
                    <a:pt x="0" y="0"/>
                  </a:moveTo>
                  <a:lnTo>
                    <a:pt x="0" y="1586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3"/>
            <p:cNvSpPr/>
            <p:nvPr/>
          </p:nvSpPr>
          <p:spPr>
            <a:xfrm>
              <a:off x="2273444" y="1720750"/>
              <a:ext cx="31" cy="389658"/>
            </a:xfrm>
            <a:custGeom>
              <a:avLst/>
              <a:gdLst/>
              <a:ahLst/>
              <a:cxnLst/>
              <a:rect l="l" t="t" r="r" b="b"/>
              <a:pathLst>
                <a:path w="1" h="12736" fill="none" extrusionOk="0">
                  <a:moveTo>
                    <a:pt x="1" y="1"/>
                  </a:moveTo>
                  <a:lnTo>
                    <a:pt x="1" y="12736"/>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3"/>
            <p:cNvSpPr/>
            <p:nvPr/>
          </p:nvSpPr>
          <p:spPr>
            <a:xfrm>
              <a:off x="2182808" y="1818164"/>
              <a:ext cx="31" cy="292243"/>
            </a:xfrm>
            <a:custGeom>
              <a:avLst/>
              <a:gdLst/>
              <a:ahLst/>
              <a:cxnLst/>
              <a:rect l="l" t="t" r="r" b="b"/>
              <a:pathLst>
                <a:path w="1" h="9552" fill="none" extrusionOk="0">
                  <a:moveTo>
                    <a:pt x="1" y="1"/>
                  </a:moveTo>
                  <a:lnTo>
                    <a:pt x="1" y="9552"/>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3"/>
            <p:cNvSpPr/>
            <p:nvPr/>
          </p:nvSpPr>
          <p:spPr>
            <a:xfrm>
              <a:off x="2086830" y="1923532"/>
              <a:ext cx="31" cy="186874"/>
            </a:xfrm>
            <a:custGeom>
              <a:avLst/>
              <a:gdLst/>
              <a:ahLst/>
              <a:cxnLst/>
              <a:rect l="l" t="t" r="r" b="b"/>
              <a:pathLst>
                <a:path w="1" h="6108" fill="none" extrusionOk="0">
                  <a:moveTo>
                    <a:pt x="1" y="1"/>
                  </a:moveTo>
                  <a:lnTo>
                    <a:pt x="1" y="6108"/>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3"/>
            <p:cNvSpPr/>
            <p:nvPr/>
          </p:nvSpPr>
          <p:spPr>
            <a:xfrm>
              <a:off x="2004207" y="1851818"/>
              <a:ext cx="31" cy="256814"/>
            </a:xfrm>
            <a:custGeom>
              <a:avLst/>
              <a:gdLst/>
              <a:ahLst/>
              <a:cxnLst/>
              <a:rect l="l" t="t" r="r" b="b"/>
              <a:pathLst>
                <a:path w="1" h="8394" fill="none" extrusionOk="0">
                  <a:moveTo>
                    <a:pt x="0" y="8394"/>
                  </a:moveTo>
                  <a:lnTo>
                    <a:pt x="0" y="0"/>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3"/>
            <p:cNvSpPr/>
            <p:nvPr/>
          </p:nvSpPr>
          <p:spPr>
            <a:xfrm>
              <a:off x="1926006" y="1781848"/>
              <a:ext cx="31" cy="328560"/>
            </a:xfrm>
            <a:custGeom>
              <a:avLst/>
              <a:gdLst/>
              <a:ahLst/>
              <a:cxnLst/>
              <a:rect l="l" t="t" r="r" b="b"/>
              <a:pathLst>
                <a:path w="1" h="10739" fill="none" extrusionOk="0">
                  <a:moveTo>
                    <a:pt x="0" y="1"/>
                  </a:moveTo>
                  <a:lnTo>
                    <a:pt x="0" y="10739"/>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3"/>
            <p:cNvSpPr/>
            <p:nvPr/>
          </p:nvSpPr>
          <p:spPr>
            <a:xfrm>
              <a:off x="1847804" y="1858885"/>
              <a:ext cx="31" cy="249747"/>
            </a:xfrm>
            <a:custGeom>
              <a:avLst/>
              <a:gdLst/>
              <a:ahLst/>
              <a:cxnLst/>
              <a:rect l="l" t="t" r="r" b="b"/>
              <a:pathLst>
                <a:path w="1" h="8163" fill="none" extrusionOk="0">
                  <a:moveTo>
                    <a:pt x="0" y="1"/>
                  </a:moveTo>
                  <a:lnTo>
                    <a:pt x="0" y="8163"/>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3"/>
            <p:cNvSpPr/>
            <p:nvPr/>
          </p:nvSpPr>
          <p:spPr>
            <a:xfrm>
              <a:off x="1752716" y="1953637"/>
              <a:ext cx="31" cy="154994"/>
            </a:xfrm>
            <a:custGeom>
              <a:avLst/>
              <a:gdLst/>
              <a:ahLst/>
              <a:cxnLst/>
              <a:rect l="l" t="t" r="r" b="b"/>
              <a:pathLst>
                <a:path w="1" h="5066" fill="none" extrusionOk="0">
                  <a:moveTo>
                    <a:pt x="0" y="1"/>
                  </a:moveTo>
                  <a:lnTo>
                    <a:pt x="0" y="5066"/>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3"/>
            <p:cNvSpPr/>
            <p:nvPr/>
          </p:nvSpPr>
          <p:spPr>
            <a:xfrm>
              <a:off x="2413851" y="1514450"/>
              <a:ext cx="49799" cy="50482"/>
            </a:xfrm>
            <a:custGeom>
              <a:avLst/>
              <a:gdLst/>
              <a:ahLst/>
              <a:cxnLst/>
              <a:rect l="l" t="t" r="r" b="b"/>
              <a:pathLst>
                <a:path w="1622" h="1650" extrusionOk="0">
                  <a:moveTo>
                    <a:pt x="811" y="0"/>
                  </a:moveTo>
                  <a:cubicBezTo>
                    <a:pt x="348" y="0"/>
                    <a:pt x="1" y="376"/>
                    <a:pt x="1" y="811"/>
                  </a:cubicBezTo>
                  <a:cubicBezTo>
                    <a:pt x="1" y="1274"/>
                    <a:pt x="348" y="1650"/>
                    <a:pt x="811" y="1650"/>
                  </a:cubicBezTo>
                  <a:cubicBezTo>
                    <a:pt x="1245" y="1650"/>
                    <a:pt x="1621" y="1274"/>
                    <a:pt x="1621" y="811"/>
                  </a:cubicBezTo>
                  <a:cubicBezTo>
                    <a:pt x="1621" y="376"/>
                    <a:pt x="1245" y="0"/>
                    <a:pt x="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3"/>
            <p:cNvSpPr/>
            <p:nvPr/>
          </p:nvSpPr>
          <p:spPr>
            <a:xfrm>
              <a:off x="2501816" y="1593262"/>
              <a:ext cx="49799" cy="49594"/>
            </a:xfrm>
            <a:custGeom>
              <a:avLst/>
              <a:gdLst/>
              <a:ahLst/>
              <a:cxnLst/>
              <a:rect l="l" t="t" r="r" b="b"/>
              <a:pathLst>
                <a:path w="1622" h="1621" extrusionOk="0">
                  <a:moveTo>
                    <a:pt x="811" y="0"/>
                  </a:moveTo>
                  <a:cubicBezTo>
                    <a:pt x="377" y="0"/>
                    <a:pt x="1" y="347"/>
                    <a:pt x="1" y="811"/>
                  </a:cubicBezTo>
                  <a:cubicBezTo>
                    <a:pt x="1" y="1245"/>
                    <a:pt x="377" y="1621"/>
                    <a:pt x="811" y="1621"/>
                  </a:cubicBezTo>
                  <a:cubicBezTo>
                    <a:pt x="1274" y="1621"/>
                    <a:pt x="1622" y="1245"/>
                    <a:pt x="1622" y="811"/>
                  </a:cubicBezTo>
                  <a:cubicBezTo>
                    <a:pt x="1622" y="347"/>
                    <a:pt x="1274" y="0"/>
                    <a:pt x="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3"/>
            <p:cNvSpPr/>
            <p:nvPr/>
          </p:nvSpPr>
          <p:spPr>
            <a:xfrm>
              <a:off x="2335507" y="1429427"/>
              <a:ext cx="49799" cy="49625"/>
            </a:xfrm>
            <a:custGeom>
              <a:avLst/>
              <a:gdLst/>
              <a:ahLst/>
              <a:cxnLst/>
              <a:rect l="l" t="t" r="r" b="b"/>
              <a:pathLst>
                <a:path w="1622" h="1622" extrusionOk="0">
                  <a:moveTo>
                    <a:pt x="811" y="1"/>
                  </a:moveTo>
                  <a:cubicBezTo>
                    <a:pt x="348" y="1"/>
                    <a:pt x="0" y="377"/>
                    <a:pt x="0" y="811"/>
                  </a:cubicBezTo>
                  <a:cubicBezTo>
                    <a:pt x="0" y="1274"/>
                    <a:pt x="348" y="1622"/>
                    <a:pt x="811" y="1622"/>
                  </a:cubicBezTo>
                  <a:cubicBezTo>
                    <a:pt x="1245" y="1622"/>
                    <a:pt x="1621" y="1274"/>
                    <a:pt x="1621" y="811"/>
                  </a:cubicBezTo>
                  <a:cubicBezTo>
                    <a:pt x="1621" y="377"/>
                    <a:pt x="1245"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3"/>
            <p:cNvSpPr/>
            <p:nvPr/>
          </p:nvSpPr>
          <p:spPr>
            <a:xfrm>
              <a:off x="2530104" y="1370104"/>
              <a:ext cx="49799" cy="50512"/>
            </a:xfrm>
            <a:custGeom>
              <a:avLst/>
              <a:gdLst/>
              <a:ahLst/>
              <a:cxnLst/>
              <a:rect l="l" t="t" r="r" b="b"/>
              <a:pathLst>
                <a:path w="1622" h="1651" extrusionOk="0">
                  <a:moveTo>
                    <a:pt x="811" y="1"/>
                  </a:moveTo>
                  <a:cubicBezTo>
                    <a:pt x="348" y="1"/>
                    <a:pt x="1" y="377"/>
                    <a:pt x="1" y="811"/>
                  </a:cubicBezTo>
                  <a:cubicBezTo>
                    <a:pt x="1" y="1274"/>
                    <a:pt x="348" y="1650"/>
                    <a:pt x="811" y="1650"/>
                  </a:cubicBezTo>
                  <a:cubicBezTo>
                    <a:pt x="1245" y="1650"/>
                    <a:pt x="1621" y="1274"/>
                    <a:pt x="1621" y="811"/>
                  </a:cubicBezTo>
                  <a:cubicBezTo>
                    <a:pt x="1621" y="377"/>
                    <a:pt x="1245"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3"/>
            <p:cNvSpPr/>
            <p:nvPr/>
          </p:nvSpPr>
          <p:spPr>
            <a:xfrm>
              <a:off x="2061960" y="1898750"/>
              <a:ext cx="49799" cy="49625"/>
            </a:xfrm>
            <a:custGeom>
              <a:avLst/>
              <a:gdLst/>
              <a:ahLst/>
              <a:cxnLst/>
              <a:rect l="l" t="t" r="r" b="b"/>
              <a:pathLst>
                <a:path w="1622" h="1622" extrusionOk="0">
                  <a:moveTo>
                    <a:pt x="811" y="0"/>
                  </a:moveTo>
                  <a:cubicBezTo>
                    <a:pt x="377" y="0"/>
                    <a:pt x="0" y="377"/>
                    <a:pt x="0" y="811"/>
                  </a:cubicBezTo>
                  <a:cubicBezTo>
                    <a:pt x="0" y="1274"/>
                    <a:pt x="377" y="1621"/>
                    <a:pt x="811" y="1621"/>
                  </a:cubicBezTo>
                  <a:cubicBezTo>
                    <a:pt x="1274" y="1621"/>
                    <a:pt x="1621" y="1274"/>
                    <a:pt x="1621" y="811"/>
                  </a:cubicBezTo>
                  <a:cubicBezTo>
                    <a:pt x="1621" y="377"/>
                    <a:pt x="1274" y="0"/>
                    <a:pt x="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3"/>
            <p:cNvSpPr/>
            <p:nvPr/>
          </p:nvSpPr>
          <p:spPr>
            <a:xfrm>
              <a:off x="1900215" y="1757066"/>
              <a:ext cx="50690" cy="49625"/>
            </a:xfrm>
            <a:custGeom>
              <a:avLst/>
              <a:gdLst/>
              <a:ahLst/>
              <a:cxnLst/>
              <a:rect l="l" t="t" r="r" b="b"/>
              <a:pathLst>
                <a:path w="1651" h="1622" extrusionOk="0">
                  <a:moveTo>
                    <a:pt x="840" y="0"/>
                  </a:moveTo>
                  <a:cubicBezTo>
                    <a:pt x="377" y="0"/>
                    <a:pt x="1" y="348"/>
                    <a:pt x="1" y="811"/>
                  </a:cubicBezTo>
                  <a:cubicBezTo>
                    <a:pt x="1" y="1245"/>
                    <a:pt x="377" y="1621"/>
                    <a:pt x="840" y="1621"/>
                  </a:cubicBezTo>
                  <a:cubicBezTo>
                    <a:pt x="1274" y="1621"/>
                    <a:pt x="1650" y="1245"/>
                    <a:pt x="1650" y="811"/>
                  </a:cubicBezTo>
                  <a:cubicBezTo>
                    <a:pt x="1650" y="348"/>
                    <a:pt x="1274" y="0"/>
                    <a:pt x="8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3"/>
            <p:cNvSpPr/>
            <p:nvPr/>
          </p:nvSpPr>
          <p:spPr>
            <a:xfrm>
              <a:off x="1727816" y="1928855"/>
              <a:ext cx="49799" cy="49625"/>
            </a:xfrm>
            <a:custGeom>
              <a:avLst/>
              <a:gdLst/>
              <a:ahLst/>
              <a:cxnLst/>
              <a:rect l="l" t="t" r="r" b="b"/>
              <a:pathLst>
                <a:path w="1622" h="1622" extrusionOk="0">
                  <a:moveTo>
                    <a:pt x="811" y="0"/>
                  </a:moveTo>
                  <a:cubicBezTo>
                    <a:pt x="348" y="0"/>
                    <a:pt x="1" y="377"/>
                    <a:pt x="1" y="811"/>
                  </a:cubicBezTo>
                  <a:cubicBezTo>
                    <a:pt x="1" y="1274"/>
                    <a:pt x="348" y="1621"/>
                    <a:pt x="811" y="1621"/>
                  </a:cubicBezTo>
                  <a:cubicBezTo>
                    <a:pt x="1245" y="1621"/>
                    <a:pt x="1622" y="1274"/>
                    <a:pt x="1622" y="811"/>
                  </a:cubicBezTo>
                  <a:cubicBezTo>
                    <a:pt x="1622" y="377"/>
                    <a:pt x="1245" y="0"/>
                    <a:pt x="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3"/>
            <p:cNvSpPr/>
            <p:nvPr/>
          </p:nvSpPr>
          <p:spPr>
            <a:xfrm>
              <a:off x="2273444" y="2276840"/>
              <a:ext cx="785554" cy="31"/>
            </a:xfrm>
            <a:custGeom>
              <a:avLst/>
              <a:gdLst/>
              <a:ahLst/>
              <a:cxnLst/>
              <a:rect l="l" t="t" r="r" b="b"/>
              <a:pathLst>
                <a:path w="25586" h="1" fill="none" extrusionOk="0">
                  <a:moveTo>
                    <a:pt x="1" y="1"/>
                  </a:moveTo>
                  <a:lnTo>
                    <a:pt x="25586"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3"/>
            <p:cNvSpPr/>
            <p:nvPr/>
          </p:nvSpPr>
          <p:spPr>
            <a:xfrm>
              <a:off x="2273444" y="2335276"/>
              <a:ext cx="792677" cy="31"/>
            </a:xfrm>
            <a:custGeom>
              <a:avLst/>
              <a:gdLst/>
              <a:ahLst/>
              <a:cxnLst/>
              <a:rect l="l" t="t" r="r" b="b"/>
              <a:pathLst>
                <a:path w="25818" h="1" fill="none" extrusionOk="0">
                  <a:moveTo>
                    <a:pt x="1" y="1"/>
                  </a:moveTo>
                  <a:lnTo>
                    <a:pt x="25817"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3"/>
            <p:cNvSpPr/>
            <p:nvPr/>
          </p:nvSpPr>
          <p:spPr>
            <a:xfrm>
              <a:off x="2273444" y="2461907"/>
              <a:ext cx="785554" cy="31"/>
            </a:xfrm>
            <a:custGeom>
              <a:avLst/>
              <a:gdLst/>
              <a:ahLst/>
              <a:cxnLst/>
              <a:rect l="l" t="t" r="r" b="b"/>
              <a:pathLst>
                <a:path w="25586" h="1" fill="none" extrusionOk="0">
                  <a:moveTo>
                    <a:pt x="1" y="1"/>
                  </a:moveTo>
                  <a:lnTo>
                    <a:pt x="25586"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3"/>
            <p:cNvSpPr/>
            <p:nvPr/>
          </p:nvSpPr>
          <p:spPr>
            <a:xfrm>
              <a:off x="2273444" y="2517712"/>
              <a:ext cx="785554" cy="31"/>
            </a:xfrm>
            <a:custGeom>
              <a:avLst/>
              <a:gdLst/>
              <a:ahLst/>
              <a:cxnLst/>
              <a:rect l="l" t="t" r="r" b="b"/>
              <a:pathLst>
                <a:path w="25586" h="1" fill="none" extrusionOk="0">
                  <a:moveTo>
                    <a:pt x="1" y="0"/>
                  </a:moveTo>
                  <a:lnTo>
                    <a:pt x="25586" y="0"/>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3"/>
            <p:cNvSpPr/>
            <p:nvPr/>
          </p:nvSpPr>
          <p:spPr>
            <a:xfrm>
              <a:off x="2273444" y="2572599"/>
              <a:ext cx="785554" cy="31"/>
            </a:xfrm>
            <a:custGeom>
              <a:avLst/>
              <a:gdLst/>
              <a:ahLst/>
              <a:cxnLst/>
              <a:rect l="l" t="t" r="r" b="b"/>
              <a:pathLst>
                <a:path w="25586" h="1" fill="none" extrusionOk="0">
                  <a:moveTo>
                    <a:pt x="1" y="1"/>
                  </a:moveTo>
                  <a:lnTo>
                    <a:pt x="25586"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3"/>
            <p:cNvSpPr/>
            <p:nvPr/>
          </p:nvSpPr>
          <p:spPr>
            <a:xfrm>
              <a:off x="2273444" y="2628373"/>
              <a:ext cx="785554" cy="31"/>
            </a:xfrm>
            <a:custGeom>
              <a:avLst/>
              <a:gdLst/>
              <a:ahLst/>
              <a:cxnLst/>
              <a:rect l="l" t="t" r="r" b="b"/>
              <a:pathLst>
                <a:path w="25586" h="1" fill="none" extrusionOk="0">
                  <a:moveTo>
                    <a:pt x="1" y="1"/>
                  </a:moveTo>
                  <a:lnTo>
                    <a:pt x="25586" y="1"/>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3"/>
            <p:cNvSpPr/>
            <p:nvPr/>
          </p:nvSpPr>
          <p:spPr>
            <a:xfrm>
              <a:off x="2330090" y="2907306"/>
              <a:ext cx="61344" cy="156769"/>
            </a:xfrm>
            <a:custGeom>
              <a:avLst/>
              <a:gdLst/>
              <a:ahLst/>
              <a:cxnLst/>
              <a:rect l="l" t="t" r="r" b="b"/>
              <a:pathLst>
                <a:path w="1998" h="5124" extrusionOk="0">
                  <a:moveTo>
                    <a:pt x="0" y="1"/>
                  </a:moveTo>
                  <a:lnTo>
                    <a:pt x="0" y="5124"/>
                  </a:lnTo>
                  <a:lnTo>
                    <a:pt x="1997" y="5124"/>
                  </a:lnTo>
                  <a:lnTo>
                    <a:pt x="1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3"/>
            <p:cNvSpPr/>
            <p:nvPr/>
          </p:nvSpPr>
          <p:spPr>
            <a:xfrm>
              <a:off x="2443874" y="2818764"/>
              <a:ext cx="60453" cy="245311"/>
            </a:xfrm>
            <a:custGeom>
              <a:avLst/>
              <a:gdLst/>
              <a:ahLst/>
              <a:cxnLst/>
              <a:rect l="l" t="t" r="r" b="b"/>
              <a:pathLst>
                <a:path w="1969" h="8018" extrusionOk="0">
                  <a:moveTo>
                    <a:pt x="1" y="1"/>
                  </a:moveTo>
                  <a:lnTo>
                    <a:pt x="1" y="8018"/>
                  </a:lnTo>
                  <a:lnTo>
                    <a:pt x="1969" y="8018"/>
                  </a:lnTo>
                  <a:lnTo>
                    <a:pt x="19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3"/>
            <p:cNvSpPr/>
            <p:nvPr/>
          </p:nvSpPr>
          <p:spPr>
            <a:xfrm>
              <a:off x="2556767" y="2768283"/>
              <a:ext cx="61344" cy="295792"/>
            </a:xfrm>
            <a:custGeom>
              <a:avLst/>
              <a:gdLst/>
              <a:ahLst/>
              <a:cxnLst/>
              <a:rect l="l" t="t" r="r" b="b"/>
              <a:pathLst>
                <a:path w="1998" h="9668" extrusionOk="0">
                  <a:moveTo>
                    <a:pt x="0" y="1"/>
                  </a:moveTo>
                  <a:lnTo>
                    <a:pt x="0" y="9668"/>
                  </a:lnTo>
                  <a:lnTo>
                    <a:pt x="1997" y="9668"/>
                  </a:lnTo>
                  <a:lnTo>
                    <a:pt x="1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3"/>
            <p:cNvSpPr/>
            <p:nvPr/>
          </p:nvSpPr>
          <p:spPr>
            <a:xfrm>
              <a:off x="2784335" y="2768283"/>
              <a:ext cx="61344" cy="295792"/>
            </a:xfrm>
            <a:custGeom>
              <a:avLst/>
              <a:gdLst/>
              <a:ahLst/>
              <a:cxnLst/>
              <a:rect l="l" t="t" r="r" b="b"/>
              <a:pathLst>
                <a:path w="1998" h="9668" extrusionOk="0">
                  <a:moveTo>
                    <a:pt x="0" y="1"/>
                  </a:moveTo>
                  <a:lnTo>
                    <a:pt x="0" y="9668"/>
                  </a:lnTo>
                  <a:lnTo>
                    <a:pt x="1997" y="9668"/>
                  </a:lnTo>
                  <a:lnTo>
                    <a:pt x="1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3"/>
            <p:cNvSpPr/>
            <p:nvPr/>
          </p:nvSpPr>
          <p:spPr>
            <a:xfrm>
              <a:off x="2898118" y="2706298"/>
              <a:ext cx="60453" cy="357778"/>
            </a:xfrm>
            <a:custGeom>
              <a:avLst/>
              <a:gdLst/>
              <a:ahLst/>
              <a:cxnLst/>
              <a:rect l="l" t="t" r="r" b="b"/>
              <a:pathLst>
                <a:path w="1969" h="11694" extrusionOk="0">
                  <a:moveTo>
                    <a:pt x="1" y="1"/>
                  </a:moveTo>
                  <a:lnTo>
                    <a:pt x="1" y="11694"/>
                  </a:lnTo>
                  <a:lnTo>
                    <a:pt x="1969" y="11694"/>
                  </a:lnTo>
                  <a:lnTo>
                    <a:pt x="19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3"/>
            <p:cNvSpPr/>
            <p:nvPr/>
          </p:nvSpPr>
          <p:spPr>
            <a:xfrm>
              <a:off x="2670551" y="2677080"/>
              <a:ext cx="61344" cy="386996"/>
            </a:xfrm>
            <a:custGeom>
              <a:avLst/>
              <a:gdLst/>
              <a:ahLst/>
              <a:cxnLst/>
              <a:rect l="l" t="t" r="r" b="b"/>
              <a:pathLst>
                <a:path w="1998" h="12649" extrusionOk="0">
                  <a:moveTo>
                    <a:pt x="0" y="1"/>
                  </a:moveTo>
                  <a:lnTo>
                    <a:pt x="0" y="12649"/>
                  </a:lnTo>
                  <a:lnTo>
                    <a:pt x="1997" y="12649"/>
                  </a:lnTo>
                  <a:lnTo>
                    <a:pt x="19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3"/>
            <p:cNvSpPr/>
            <p:nvPr/>
          </p:nvSpPr>
          <p:spPr>
            <a:xfrm>
              <a:off x="2287660" y="3198629"/>
              <a:ext cx="598085" cy="162092"/>
            </a:xfrm>
            <a:custGeom>
              <a:avLst/>
              <a:gdLst/>
              <a:ahLst/>
              <a:cxnLst/>
              <a:rect l="l" t="t" r="r" b="b"/>
              <a:pathLst>
                <a:path w="19480" h="5298" extrusionOk="0">
                  <a:moveTo>
                    <a:pt x="1" y="1"/>
                  </a:moveTo>
                  <a:lnTo>
                    <a:pt x="1" y="5297"/>
                  </a:lnTo>
                  <a:lnTo>
                    <a:pt x="19479" y="5297"/>
                  </a:lnTo>
                  <a:lnTo>
                    <a:pt x="194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3"/>
            <p:cNvSpPr/>
            <p:nvPr/>
          </p:nvSpPr>
          <p:spPr>
            <a:xfrm>
              <a:off x="2287660" y="3131351"/>
              <a:ext cx="821108" cy="31"/>
            </a:xfrm>
            <a:custGeom>
              <a:avLst/>
              <a:gdLst/>
              <a:ahLst/>
              <a:cxnLst/>
              <a:rect l="l" t="t" r="r" b="b"/>
              <a:pathLst>
                <a:path w="26744" h="1" fill="none" extrusionOk="0">
                  <a:moveTo>
                    <a:pt x="1" y="0"/>
                  </a:moveTo>
                  <a:lnTo>
                    <a:pt x="26744" y="0"/>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3"/>
            <p:cNvSpPr/>
            <p:nvPr/>
          </p:nvSpPr>
          <p:spPr>
            <a:xfrm>
              <a:off x="2273444" y="3438614"/>
              <a:ext cx="835323" cy="31"/>
            </a:xfrm>
            <a:custGeom>
              <a:avLst/>
              <a:gdLst/>
              <a:ahLst/>
              <a:cxnLst/>
              <a:rect l="l" t="t" r="r" b="b"/>
              <a:pathLst>
                <a:path w="27207" h="1" fill="none" extrusionOk="0">
                  <a:moveTo>
                    <a:pt x="1" y="0"/>
                  </a:moveTo>
                  <a:lnTo>
                    <a:pt x="27207" y="0"/>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3"/>
            <p:cNvSpPr/>
            <p:nvPr/>
          </p:nvSpPr>
          <p:spPr>
            <a:xfrm>
              <a:off x="2273444" y="3515651"/>
              <a:ext cx="835323" cy="918"/>
            </a:xfrm>
            <a:custGeom>
              <a:avLst/>
              <a:gdLst/>
              <a:ahLst/>
              <a:cxnLst/>
              <a:rect l="l" t="t" r="r" b="b"/>
              <a:pathLst>
                <a:path w="27207" h="30" fill="none" extrusionOk="0">
                  <a:moveTo>
                    <a:pt x="1" y="0"/>
                  </a:moveTo>
                  <a:cubicBezTo>
                    <a:pt x="406" y="29"/>
                    <a:pt x="27207" y="0"/>
                    <a:pt x="27207" y="0"/>
                  </a:cubicBez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3"/>
            <p:cNvSpPr/>
            <p:nvPr/>
          </p:nvSpPr>
          <p:spPr>
            <a:xfrm>
              <a:off x="899625" y="2194510"/>
              <a:ext cx="1279619" cy="1693984"/>
            </a:xfrm>
            <a:custGeom>
              <a:avLst/>
              <a:gdLst/>
              <a:ahLst/>
              <a:cxnLst/>
              <a:rect l="l" t="t" r="r" b="b"/>
              <a:pathLst>
                <a:path w="41678" h="55368" extrusionOk="0">
                  <a:moveTo>
                    <a:pt x="0" y="0"/>
                  </a:moveTo>
                  <a:lnTo>
                    <a:pt x="0" y="55367"/>
                  </a:lnTo>
                  <a:lnTo>
                    <a:pt x="41678" y="55367"/>
                  </a:lnTo>
                  <a:lnTo>
                    <a:pt x="416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3"/>
            <p:cNvSpPr/>
            <p:nvPr/>
          </p:nvSpPr>
          <p:spPr>
            <a:xfrm>
              <a:off x="977826" y="2276840"/>
              <a:ext cx="1140997" cy="370169"/>
            </a:xfrm>
            <a:custGeom>
              <a:avLst/>
              <a:gdLst/>
              <a:ahLst/>
              <a:cxnLst/>
              <a:rect l="l" t="t" r="r" b="b"/>
              <a:pathLst>
                <a:path w="37163" h="12099" extrusionOk="0">
                  <a:moveTo>
                    <a:pt x="0" y="1"/>
                  </a:moveTo>
                  <a:lnTo>
                    <a:pt x="0" y="12099"/>
                  </a:lnTo>
                  <a:lnTo>
                    <a:pt x="37163" y="12099"/>
                  </a:lnTo>
                  <a:lnTo>
                    <a:pt x="371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3"/>
            <p:cNvSpPr/>
            <p:nvPr/>
          </p:nvSpPr>
          <p:spPr>
            <a:xfrm>
              <a:off x="978717" y="2747050"/>
              <a:ext cx="1108115" cy="215205"/>
            </a:xfrm>
            <a:custGeom>
              <a:avLst/>
              <a:gdLst/>
              <a:ahLst/>
              <a:cxnLst/>
              <a:rect l="l" t="t" r="r" b="b"/>
              <a:pathLst>
                <a:path w="36092" h="7034" extrusionOk="0">
                  <a:moveTo>
                    <a:pt x="0" y="0"/>
                  </a:moveTo>
                  <a:lnTo>
                    <a:pt x="0" y="7033"/>
                  </a:lnTo>
                  <a:lnTo>
                    <a:pt x="36092" y="7033"/>
                  </a:lnTo>
                  <a:lnTo>
                    <a:pt x="36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3"/>
            <p:cNvSpPr/>
            <p:nvPr/>
          </p:nvSpPr>
          <p:spPr>
            <a:xfrm>
              <a:off x="978717" y="3024208"/>
              <a:ext cx="1108115" cy="214318"/>
            </a:xfrm>
            <a:custGeom>
              <a:avLst/>
              <a:gdLst/>
              <a:ahLst/>
              <a:cxnLst/>
              <a:rect l="l" t="t" r="r" b="b"/>
              <a:pathLst>
                <a:path w="36092" h="7005" extrusionOk="0">
                  <a:moveTo>
                    <a:pt x="0" y="0"/>
                  </a:moveTo>
                  <a:lnTo>
                    <a:pt x="0" y="7004"/>
                  </a:lnTo>
                  <a:lnTo>
                    <a:pt x="36092" y="7004"/>
                  </a:lnTo>
                  <a:lnTo>
                    <a:pt x="36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3"/>
            <p:cNvSpPr/>
            <p:nvPr/>
          </p:nvSpPr>
          <p:spPr>
            <a:xfrm>
              <a:off x="978717" y="3300478"/>
              <a:ext cx="1108115" cy="215205"/>
            </a:xfrm>
            <a:custGeom>
              <a:avLst/>
              <a:gdLst/>
              <a:ahLst/>
              <a:cxnLst/>
              <a:rect l="l" t="t" r="r" b="b"/>
              <a:pathLst>
                <a:path w="36092" h="7034" extrusionOk="0">
                  <a:moveTo>
                    <a:pt x="0" y="0"/>
                  </a:moveTo>
                  <a:lnTo>
                    <a:pt x="0" y="7033"/>
                  </a:lnTo>
                  <a:lnTo>
                    <a:pt x="36092" y="7033"/>
                  </a:lnTo>
                  <a:lnTo>
                    <a:pt x="36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3"/>
            <p:cNvSpPr/>
            <p:nvPr/>
          </p:nvSpPr>
          <p:spPr>
            <a:xfrm>
              <a:off x="978717" y="3577636"/>
              <a:ext cx="1108115" cy="214318"/>
            </a:xfrm>
            <a:custGeom>
              <a:avLst/>
              <a:gdLst/>
              <a:ahLst/>
              <a:cxnLst/>
              <a:rect l="l" t="t" r="r" b="b"/>
              <a:pathLst>
                <a:path w="36092" h="7005" extrusionOk="0">
                  <a:moveTo>
                    <a:pt x="0" y="0"/>
                  </a:moveTo>
                  <a:lnTo>
                    <a:pt x="0" y="7004"/>
                  </a:lnTo>
                  <a:lnTo>
                    <a:pt x="36092" y="7004"/>
                  </a:lnTo>
                  <a:lnTo>
                    <a:pt x="36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3"/>
            <p:cNvSpPr/>
            <p:nvPr/>
          </p:nvSpPr>
          <p:spPr>
            <a:xfrm>
              <a:off x="1208869" y="2706298"/>
              <a:ext cx="68467" cy="1130822"/>
            </a:xfrm>
            <a:custGeom>
              <a:avLst/>
              <a:gdLst/>
              <a:ahLst/>
              <a:cxnLst/>
              <a:rect l="l" t="t" r="r" b="b"/>
              <a:pathLst>
                <a:path w="2230" h="36961" extrusionOk="0">
                  <a:moveTo>
                    <a:pt x="0" y="1"/>
                  </a:moveTo>
                  <a:lnTo>
                    <a:pt x="0" y="36961"/>
                  </a:lnTo>
                  <a:lnTo>
                    <a:pt x="2229" y="36961"/>
                  </a:lnTo>
                  <a:lnTo>
                    <a:pt x="22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3"/>
            <p:cNvSpPr/>
            <p:nvPr/>
          </p:nvSpPr>
          <p:spPr>
            <a:xfrm>
              <a:off x="1509239" y="2706298"/>
              <a:ext cx="67545" cy="1130822"/>
            </a:xfrm>
            <a:custGeom>
              <a:avLst/>
              <a:gdLst/>
              <a:ahLst/>
              <a:cxnLst/>
              <a:rect l="l" t="t" r="r" b="b"/>
              <a:pathLst>
                <a:path w="2200" h="36961" extrusionOk="0">
                  <a:moveTo>
                    <a:pt x="0" y="1"/>
                  </a:moveTo>
                  <a:lnTo>
                    <a:pt x="0" y="36961"/>
                  </a:lnTo>
                  <a:lnTo>
                    <a:pt x="2200" y="36961"/>
                  </a:lnTo>
                  <a:lnTo>
                    <a:pt x="2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3"/>
            <p:cNvSpPr/>
            <p:nvPr/>
          </p:nvSpPr>
          <p:spPr>
            <a:xfrm>
              <a:off x="1798034" y="2706298"/>
              <a:ext cx="67546" cy="1130822"/>
            </a:xfrm>
            <a:custGeom>
              <a:avLst/>
              <a:gdLst/>
              <a:ahLst/>
              <a:cxnLst/>
              <a:rect l="l" t="t" r="r" b="b"/>
              <a:pathLst>
                <a:path w="2200" h="36961" extrusionOk="0">
                  <a:moveTo>
                    <a:pt x="0" y="1"/>
                  </a:moveTo>
                  <a:lnTo>
                    <a:pt x="0" y="36961"/>
                  </a:lnTo>
                  <a:lnTo>
                    <a:pt x="2200" y="36961"/>
                  </a:lnTo>
                  <a:lnTo>
                    <a:pt x="2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3"/>
            <p:cNvSpPr/>
            <p:nvPr/>
          </p:nvSpPr>
          <p:spPr>
            <a:xfrm>
              <a:off x="1327936" y="2854193"/>
              <a:ext cx="141324" cy="31"/>
            </a:xfrm>
            <a:custGeom>
              <a:avLst/>
              <a:gdLst/>
              <a:ahLst/>
              <a:cxnLst/>
              <a:rect l="l" t="t" r="r" b="b"/>
              <a:pathLst>
                <a:path w="4603" h="1" fill="none" extrusionOk="0">
                  <a:moveTo>
                    <a:pt x="1" y="0"/>
                  </a:moveTo>
                  <a:lnTo>
                    <a:pt x="4603" y="0"/>
                  </a:lnTo>
                </a:path>
              </a:pathLst>
            </a:custGeom>
            <a:noFill/>
            <a:ln w="36175" cap="flat" cmpd="sng">
              <a:solidFill>
                <a:schemeClr val="lt2"/>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3"/>
            <p:cNvSpPr/>
            <p:nvPr/>
          </p:nvSpPr>
          <p:spPr>
            <a:xfrm>
              <a:off x="1327936" y="3131351"/>
              <a:ext cx="141324" cy="31"/>
            </a:xfrm>
            <a:custGeom>
              <a:avLst/>
              <a:gdLst/>
              <a:ahLst/>
              <a:cxnLst/>
              <a:rect l="l" t="t" r="r" b="b"/>
              <a:pathLst>
                <a:path w="4603" h="1" fill="none" extrusionOk="0">
                  <a:moveTo>
                    <a:pt x="1" y="0"/>
                  </a:moveTo>
                  <a:lnTo>
                    <a:pt x="4603" y="0"/>
                  </a:lnTo>
                </a:path>
              </a:pathLst>
            </a:custGeom>
            <a:noFill/>
            <a:ln w="36175" cap="flat" cmpd="sng">
              <a:solidFill>
                <a:schemeClr val="lt2"/>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3"/>
            <p:cNvSpPr/>
            <p:nvPr/>
          </p:nvSpPr>
          <p:spPr>
            <a:xfrm>
              <a:off x="1361710" y="3043697"/>
              <a:ext cx="71997" cy="54918"/>
            </a:xfrm>
            <a:custGeom>
              <a:avLst/>
              <a:gdLst/>
              <a:ahLst/>
              <a:cxnLst/>
              <a:rect l="l" t="t" r="r" b="b"/>
              <a:pathLst>
                <a:path w="2345" h="1795" extrusionOk="0">
                  <a:moveTo>
                    <a:pt x="1187" y="0"/>
                  </a:moveTo>
                  <a:cubicBezTo>
                    <a:pt x="1" y="0"/>
                    <a:pt x="1" y="1794"/>
                    <a:pt x="1187" y="1794"/>
                  </a:cubicBezTo>
                  <a:cubicBezTo>
                    <a:pt x="2345" y="1794"/>
                    <a:pt x="2345" y="0"/>
                    <a:pt x="11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3"/>
            <p:cNvSpPr/>
            <p:nvPr/>
          </p:nvSpPr>
          <p:spPr>
            <a:xfrm>
              <a:off x="1361710" y="3165005"/>
              <a:ext cx="71997" cy="55805"/>
            </a:xfrm>
            <a:custGeom>
              <a:avLst/>
              <a:gdLst/>
              <a:ahLst/>
              <a:cxnLst/>
              <a:rect l="l" t="t" r="r" b="b"/>
              <a:pathLst>
                <a:path w="2345" h="1824" extrusionOk="0">
                  <a:moveTo>
                    <a:pt x="1187" y="0"/>
                  </a:moveTo>
                  <a:cubicBezTo>
                    <a:pt x="1" y="0"/>
                    <a:pt x="1" y="1824"/>
                    <a:pt x="1187" y="1824"/>
                  </a:cubicBezTo>
                  <a:cubicBezTo>
                    <a:pt x="2345" y="1824"/>
                    <a:pt x="2345" y="0"/>
                    <a:pt x="11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3"/>
            <p:cNvSpPr/>
            <p:nvPr/>
          </p:nvSpPr>
          <p:spPr>
            <a:xfrm>
              <a:off x="1865582" y="2747050"/>
              <a:ext cx="221273" cy="215205"/>
            </a:xfrm>
            <a:custGeom>
              <a:avLst/>
              <a:gdLst/>
              <a:ahLst/>
              <a:cxnLst/>
              <a:rect l="l" t="t" r="r" b="b"/>
              <a:pathLst>
                <a:path w="7207" h="7034" extrusionOk="0">
                  <a:moveTo>
                    <a:pt x="0" y="0"/>
                  </a:moveTo>
                  <a:lnTo>
                    <a:pt x="0" y="7033"/>
                  </a:lnTo>
                  <a:lnTo>
                    <a:pt x="7207" y="7033"/>
                  </a:lnTo>
                  <a:lnTo>
                    <a:pt x="7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3"/>
            <p:cNvSpPr/>
            <p:nvPr/>
          </p:nvSpPr>
          <p:spPr>
            <a:xfrm>
              <a:off x="1865582" y="3024208"/>
              <a:ext cx="221273" cy="214318"/>
            </a:xfrm>
            <a:custGeom>
              <a:avLst/>
              <a:gdLst/>
              <a:ahLst/>
              <a:cxnLst/>
              <a:rect l="l" t="t" r="r" b="b"/>
              <a:pathLst>
                <a:path w="7207" h="7005" extrusionOk="0">
                  <a:moveTo>
                    <a:pt x="0" y="0"/>
                  </a:moveTo>
                  <a:lnTo>
                    <a:pt x="0" y="7004"/>
                  </a:lnTo>
                  <a:lnTo>
                    <a:pt x="7207" y="7004"/>
                  </a:lnTo>
                  <a:lnTo>
                    <a:pt x="72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3"/>
            <p:cNvSpPr/>
            <p:nvPr/>
          </p:nvSpPr>
          <p:spPr>
            <a:xfrm>
              <a:off x="1865582" y="3300478"/>
              <a:ext cx="221273" cy="215205"/>
            </a:xfrm>
            <a:custGeom>
              <a:avLst/>
              <a:gdLst/>
              <a:ahLst/>
              <a:cxnLst/>
              <a:rect l="l" t="t" r="r" b="b"/>
              <a:pathLst>
                <a:path w="7207" h="7034" extrusionOk="0">
                  <a:moveTo>
                    <a:pt x="0" y="0"/>
                  </a:moveTo>
                  <a:lnTo>
                    <a:pt x="0" y="7033"/>
                  </a:lnTo>
                  <a:lnTo>
                    <a:pt x="7207" y="7033"/>
                  </a:lnTo>
                  <a:lnTo>
                    <a:pt x="72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3"/>
            <p:cNvSpPr/>
            <p:nvPr/>
          </p:nvSpPr>
          <p:spPr>
            <a:xfrm>
              <a:off x="2273444" y="2706298"/>
              <a:ext cx="737566" cy="357778"/>
            </a:xfrm>
            <a:custGeom>
              <a:avLst/>
              <a:gdLst/>
              <a:ahLst/>
              <a:cxnLst/>
              <a:rect l="l" t="t" r="r" b="b"/>
              <a:pathLst>
                <a:path w="24023" h="11694" fill="none" extrusionOk="0">
                  <a:moveTo>
                    <a:pt x="1" y="1"/>
                  </a:moveTo>
                  <a:lnTo>
                    <a:pt x="1" y="11694"/>
                  </a:lnTo>
                  <a:lnTo>
                    <a:pt x="24023" y="11694"/>
                  </a:lnTo>
                </a:path>
              </a:pathLst>
            </a:custGeom>
            <a:noFill/>
            <a:ln w="9400" cap="flat" cmpd="sng">
              <a:solidFill>
                <a:schemeClr val="lt1"/>
              </a:solidFill>
              <a:prstDash val="solid"/>
              <a:miter lim="289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3"/>
            <p:cNvSpPr/>
            <p:nvPr/>
          </p:nvSpPr>
          <p:spPr>
            <a:xfrm>
              <a:off x="1031335" y="2329396"/>
              <a:ext cx="1033979" cy="26000"/>
            </a:xfrm>
            <a:custGeom>
              <a:avLst/>
              <a:gdLst/>
              <a:ahLst/>
              <a:cxnLst/>
              <a:rect l="l" t="t" r="r" b="b"/>
              <a:pathLst>
                <a:path w="11548" h="408" extrusionOk="0">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2">
          <a:extLst>
            <a:ext uri="{FF2B5EF4-FFF2-40B4-BE49-F238E27FC236}">
              <a16:creationId xmlns:a16="http://schemas.microsoft.com/office/drawing/2014/main" id="{0360F96E-FFE9-E6EF-4F60-1AF65560583E}"/>
            </a:ext>
          </a:extLst>
        </p:cNvPr>
        <p:cNvGrpSpPr/>
        <p:nvPr/>
      </p:nvGrpSpPr>
      <p:grpSpPr>
        <a:xfrm>
          <a:off x="0" y="0"/>
          <a:ext cx="0" cy="0"/>
          <a:chOff x="0" y="0"/>
          <a:chExt cx="0" cy="0"/>
        </a:xfrm>
      </p:grpSpPr>
      <p:pic>
        <p:nvPicPr>
          <p:cNvPr id="7170" name="Picture 2">
            <a:extLst>
              <a:ext uri="{FF2B5EF4-FFF2-40B4-BE49-F238E27FC236}">
                <a16:creationId xmlns:a16="http://schemas.microsoft.com/office/drawing/2014/main" id="{1970916D-0761-A7EC-E9FC-FED1F27D83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 y="0"/>
            <a:ext cx="86995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84395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2">
          <a:extLst>
            <a:ext uri="{FF2B5EF4-FFF2-40B4-BE49-F238E27FC236}">
              <a16:creationId xmlns:a16="http://schemas.microsoft.com/office/drawing/2014/main" id="{D3CCE4EC-C93F-2162-9F84-BE50F2E005D5}"/>
            </a:ext>
          </a:extLst>
        </p:cNvPr>
        <p:cNvGrpSpPr/>
        <p:nvPr/>
      </p:nvGrpSpPr>
      <p:grpSpPr>
        <a:xfrm>
          <a:off x="0" y="0"/>
          <a:ext cx="0" cy="0"/>
          <a:chOff x="0" y="0"/>
          <a:chExt cx="0" cy="0"/>
        </a:xfrm>
      </p:grpSpPr>
      <p:pic>
        <p:nvPicPr>
          <p:cNvPr id="8194" name="Picture 2">
            <a:extLst>
              <a:ext uri="{FF2B5EF4-FFF2-40B4-BE49-F238E27FC236}">
                <a16:creationId xmlns:a16="http://schemas.microsoft.com/office/drawing/2014/main" id="{648EEA62-1FAA-143D-CB94-39793CDAC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 y="0"/>
            <a:ext cx="86995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8755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2">
          <a:extLst>
            <a:ext uri="{FF2B5EF4-FFF2-40B4-BE49-F238E27FC236}">
              <a16:creationId xmlns:a16="http://schemas.microsoft.com/office/drawing/2014/main" id="{4B9C0F61-3DD0-CD33-3B85-AE2DD13F4531}"/>
            </a:ext>
          </a:extLst>
        </p:cNvPr>
        <p:cNvGrpSpPr/>
        <p:nvPr/>
      </p:nvGrpSpPr>
      <p:grpSpPr>
        <a:xfrm>
          <a:off x="0" y="0"/>
          <a:ext cx="0" cy="0"/>
          <a:chOff x="0" y="0"/>
          <a:chExt cx="0" cy="0"/>
        </a:xfrm>
      </p:grpSpPr>
      <p:pic>
        <p:nvPicPr>
          <p:cNvPr id="9218" name="Picture 2">
            <a:extLst>
              <a:ext uri="{FF2B5EF4-FFF2-40B4-BE49-F238E27FC236}">
                <a16:creationId xmlns:a16="http://schemas.microsoft.com/office/drawing/2014/main" id="{88BED33F-3732-1EDF-B2CD-6514859D2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 y="0"/>
            <a:ext cx="86995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7320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4"/>
        <p:cNvGrpSpPr/>
        <p:nvPr/>
      </p:nvGrpSpPr>
      <p:grpSpPr>
        <a:xfrm>
          <a:off x="0" y="0"/>
          <a:ext cx="0" cy="0"/>
          <a:chOff x="0" y="0"/>
          <a:chExt cx="0" cy="0"/>
        </a:xfrm>
      </p:grpSpPr>
      <p:sp>
        <p:nvSpPr>
          <p:cNvPr id="2555" name="Google Shape;2555;p70"/>
          <p:cNvSpPr txBox="1">
            <a:spLocks noGrp="1"/>
          </p:cNvSpPr>
          <p:nvPr>
            <p:ph type="title"/>
          </p:nvPr>
        </p:nvSpPr>
        <p:spPr>
          <a:xfrm>
            <a:off x="2205300" y="401400"/>
            <a:ext cx="47334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Recommendation</a:t>
            </a:r>
            <a:endParaRPr sz="2400" dirty="0">
              <a:latin typeface="Times New Roman" panose="02020603050405020304" pitchFamily="18" charset="0"/>
              <a:cs typeface="Times New Roman" panose="02020603050405020304" pitchFamily="18" charset="0"/>
            </a:endParaRPr>
          </a:p>
        </p:txBody>
      </p:sp>
      <p:cxnSp>
        <p:nvCxnSpPr>
          <p:cNvPr id="2557" name="Google Shape;2557;p70"/>
          <p:cNvCxnSpPr/>
          <p:nvPr/>
        </p:nvCxnSpPr>
        <p:spPr>
          <a:xfrm>
            <a:off x="3073200" y="978037"/>
            <a:ext cx="2997600" cy="0"/>
          </a:xfrm>
          <a:prstGeom prst="straightConnector1">
            <a:avLst/>
          </a:prstGeom>
          <a:noFill/>
          <a:ln w="28575" cap="flat" cmpd="sng">
            <a:solidFill>
              <a:schemeClr val="dk1"/>
            </a:solidFill>
            <a:prstDash val="solid"/>
            <a:round/>
            <a:headEnd type="none" w="med" len="med"/>
            <a:tailEnd type="none" w="med" len="med"/>
          </a:ln>
        </p:spPr>
      </p:cxnSp>
      <p:sp>
        <p:nvSpPr>
          <p:cNvPr id="4" name="Google Shape;1887;p43">
            <a:extLst>
              <a:ext uri="{FF2B5EF4-FFF2-40B4-BE49-F238E27FC236}">
                <a16:creationId xmlns:a16="http://schemas.microsoft.com/office/drawing/2014/main" id="{AD00D6AE-905B-0490-B69C-FB1A9E2F4B1C}"/>
              </a:ext>
            </a:extLst>
          </p:cNvPr>
          <p:cNvSpPr txBox="1">
            <a:spLocks noGrp="1"/>
          </p:cNvSpPr>
          <p:nvPr>
            <p:ph type="subTitle" idx="1"/>
          </p:nvPr>
        </p:nvSpPr>
        <p:spPr>
          <a:xfrm>
            <a:off x="793899" y="1254264"/>
            <a:ext cx="7414438" cy="3168879"/>
          </a:xfrm>
          <a:prstGeom prst="rect">
            <a:avLst/>
          </a:prstGeom>
        </p:spPr>
        <p:txBody>
          <a:bodyPr spcFirstLastPara="1" wrap="square" lIns="91425" tIns="91425" rIns="91425" bIns="91425" anchor="t" anchorCtr="0">
            <a:noAutofit/>
          </a:bodyPr>
          <a:lstStyle/>
          <a:p>
            <a:pPr algn="just" rtl="0" fontAlgn="base">
              <a:lnSpc>
                <a:spcPct val="150000"/>
              </a:lnSpc>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Promote Exports</a:t>
            </a:r>
            <a:r>
              <a:rPr lang="en-US" sz="1600" b="0" i="0" dirty="0">
                <a:solidFill>
                  <a:srgbClr val="000000"/>
                </a:solidFill>
                <a:effectLst/>
                <a:latin typeface="Times New Roman" panose="02020603050405020304" pitchFamily="18" charset="0"/>
                <a:cs typeface="Times New Roman" panose="02020603050405020304" pitchFamily="18" charset="0"/>
              </a:rPr>
              <a:t>: Strengthen export-driven sectors that are tied to tourism, such as crafts, food, or cultural industries. </a:t>
            </a:r>
          </a:p>
          <a:p>
            <a:pPr algn="just" rtl="0" fontAlgn="base">
              <a:lnSpc>
                <a:spcPct val="150000"/>
              </a:lnSpc>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Encourage FDI</a:t>
            </a:r>
            <a:r>
              <a:rPr lang="en-US" sz="1600" b="0" i="0" dirty="0">
                <a:solidFill>
                  <a:srgbClr val="000000"/>
                </a:solidFill>
                <a:effectLst/>
                <a:latin typeface="Times New Roman" panose="02020603050405020304" pitchFamily="18" charset="0"/>
                <a:cs typeface="Times New Roman" panose="02020603050405020304" pitchFamily="18" charset="0"/>
              </a:rPr>
              <a:t>: Focus on foreign investments in tourism infrastructure, such as hotels, airports, or entertainment hubs. </a:t>
            </a:r>
          </a:p>
          <a:p>
            <a:pPr algn="just" rtl="0" fontAlgn="base">
              <a:lnSpc>
                <a:spcPct val="150000"/>
              </a:lnSpc>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Monitor Exchange Rate</a:t>
            </a:r>
            <a:r>
              <a:rPr lang="en-US" sz="1600" b="0" i="0" dirty="0">
                <a:solidFill>
                  <a:srgbClr val="000000"/>
                </a:solidFill>
                <a:effectLst/>
                <a:latin typeface="Times New Roman" panose="02020603050405020304" pitchFamily="18" charset="0"/>
                <a:cs typeface="Times New Roman" panose="02020603050405020304" pitchFamily="18" charset="0"/>
              </a:rPr>
              <a:t>: Stabilize or strengthen the local currency to maintain destination affordability and attractiveness. </a:t>
            </a:r>
          </a:p>
          <a:p>
            <a:pPr algn="just" rtl="0" fontAlgn="base">
              <a:lnSpc>
                <a:spcPct val="150000"/>
              </a:lnSpc>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Diversify Economy</a:t>
            </a:r>
            <a:r>
              <a:rPr lang="en-US" sz="1600" b="0" i="0" dirty="0">
                <a:solidFill>
                  <a:srgbClr val="000000"/>
                </a:solidFill>
                <a:effectLst/>
                <a:latin typeface="Times New Roman" panose="02020603050405020304" pitchFamily="18" charset="0"/>
                <a:cs typeface="Times New Roman" panose="02020603050405020304" pitchFamily="18" charset="0"/>
              </a:rPr>
              <a:t>: Reduce over-reliance on imports and enhance local production to ensure economic stability that supports tourism growth.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0">
          <a:extLst>
            <a:ext uri="{FF2B5EF4-FFF2-40B4-BE49-F238E27FC236}">
              <a16:creationId xmlns:a16="http://schemas.microsoft.com/office/drawing/2014/main" id="{8DD24B96-856C-4937-7878-F43F648B9EFD}"/>
            </a:ext>
          </a:extLst>
        </p:cNvPr>
        <p:cNvGrpSpPr/>
        <p:nvPr/>
      </p:nvGrpSpPr>
      <p:grpSpPr>
        <a:xfrm>
          <a:off x="0" y="0"/>
          <a:ext cx="0" cy="0"/>
          <a:chOff x="0" y="0"/>
          <a:chExt cx="0" cy="0"/>
        </a:xfrm>
      </p:grpSpPr>
      <p:sp>
        <p:nvSpPr>
          <p:cNvPr id="2051" name="Google Shape;2051;p48">
            <a:extLst>
              <a:ext uri="{FF2B5EF4-FFF2-40B4-BE49-F238E27FC236}">
                <a16:creationId xmlns:a16="http://schemas.microsoft.com/office/drawing/2014/main" id="{1A1FE3A6-ADE9-6A7B-A50F-8AE8CA73F9C5}"/>
              </a:ext>
            </a:extLst>
          </p:cNvPr>
          <p:cNvSpPr txBox="1">
            <a:spLocks noGrp="1"/>
          </p:cNvSpPr>
          <p:nvPr>
            <p:ph type="title"/>
          </p:nvPr>
        </p:nvSpPr>
        <p:spPr>
          <a:xfrm>
            <a:off x="713250" y="156671"/>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Challenges and Limitaions</a:t>
            </a:r>
            <a:endParaRPr sz="2800" dirty="0">
              <a:latin typeface="Times New Roman" panose="02020603050405020304" pitchFamily="18" charset="0"/>
              <a:cs typeface="Times New Roman" panose="02020603050405020304" pitchFamily="18" charset="0"/>
            </a:endParaRPr>
          </a:p>
        </p:txBody>
      </p:sp>
      <p:sp>
        <p:nvSpPr>
          <p:cNvPr id="2065" name="Google Shape;2065;p48">
            <a:extLst>
              <a:ext uri="{FF2B5EF4-FFF2-40B4-BE49-F238E27FC236}">
                <a16:creationId xmlns:a16="http://schemas.microsoft.com/office/drawing/2014/main" id="{4D514818-A68D-A047-FBD4-D3C6C5E2B873}"/>
              </a:ext>
            </a:extLst>
          </p:cNvPr>
          <p:cNvSpPr/>
          <p:nvPr/>
        </p:nvSpPr>
        <p:spPr>
          <a:xfrm>
            <a:off x="713250" y="1013637"/>
            <a:ext cx="2475524" cy="358984"/>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i="0" dirty="0">
                <a:solidFill>
                  <a:srgbClr val="000000"/>
                </a:solidFill>
                <a:effectLst/>
                <a:latin typeface="Aptos" panose="020B0004020202020204" pitchFamily="34" charset="0"/>
              </a:rPr>
              <a:t>Data availability issues</a:t>
            </a:r>
            <a:endParaRPr sz="2000" dirty="0">
              <a:latin typeface="Manrope"/>
              <a:ea typeface="Manrope"/>
              <a:cs typeface="Manrope"/>
              <a:sym typeface="Manrope"/>
            </a:endParaRPr>
          </a:p>
        </p:txBody>
      </p:sp>
      <p:cxnSp>
        <p:nvCxnSpPr>
          <p:cNvPr id="3" name="Google Shape;1836;p42">
            <a:extLst>
              <a:ext uri="{FF2B5EF4-FFF2-40B4-BE49-F238E27FC236}">
                <a16:creationId xmlns:a16="http://schemas.microsoft.com/office/drawing/2014/main" id="{AD69E4BA-D229-E27D-A643-400ED5F5D394}"/>
              </a:ext>
            </a:extLst>
          </p:cNvPr>
          <p:cNvCxnSpPr>
            <a:cxnSpLocks/>
          </p:cNvCxnSpPr>
          <p:nvPr/>
        </p:nvCxnSpPr>
        <p:spPr>
          <a:xfrm>
            <a:off x="3210609" y="745406"/>
            <a:ext cx="2722782" cy="0"/>
          </a:xfrm>
          <a:prstGeom prst="straightConnector1">
            <a:avLst/>
          </a:prstGeom>
          <a:noFill/>
          <a:ln w="28575" cap="flat" cmpd="sng">
            <a:solidFill>
              <a:schemeClr val="dk1"/>
            </a:solidFill>
            <a:prstDash val="solid"/>
            <a:round/>
            <a:headEnd type="none" w="med" len="med"/>
            <a:tailEnd type="none" w="med" len="med"/>
          </a:ln>
        </p:spPr>
      </p:cxnSp>
      <p:sp>
        <p:nvSpPr>
          <p:cNvPr id="5" name="Google Shape;1887;p43">
            <a:extLst>
              <a:ext uri="{FF2B5EF4-FFF2-40B4-BE49-F238E27FC236}">
                <a16:creationId xmlns:a16="http://schemas.microsoft.com/office/drawing/2014/main" id="{01487890-63E0-6575-8F72-3BCE41BEC913}"/>
              </a:ext>
            </a:extLst>
          </p:cNvPr>
          <p:cNvSpPr txBox="1">
            <a:spLocks/>
          </p:cNvSpPr>
          <p:nvPr/>
        </p:nvSpPr>
        <p:spPr>
          <a:xfrm>
            <a:off x="412475" y="1285950"/>
            <a:ext cx="8455078" cy="186353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sz="1300" b="0" i="0" dirty="0">
                <a:solidFill>
                  <a:srgbClr val="000000"/>
                </a:solidFill>
                <a:effectLst/>
                <a:latin typeface="Times New Roman" panose="02020603050405020304" pitchFamily="18" charset="0"/>
                <a:cs typeface="Times New Roman" panose="02020603050405020304" pitchFamily="18" charset="0"/>
              </a:rPr>
              <a:t>Main objective is to evaluate Inadequate and missing macroeconomic records of the years 1960-1970 made it hard to predict trends, reducing the effectiveness of the solutions developed during this process. The lack of data can limit the ability to develop effective strategies and can give rise to false interpretations of the dataset. Without accurate and updated secondary data, it’s challenging to assess the true extent of economic factors which affect tourism.  how various economic factors influence tourist arrivals in Sri Lanka, providing a comprehensive understanding of their impact on the tourism sector. </a:t>
            </a:r>
            <a:endParaRPr lang="en-US" sz="1300" dirty="0">
              <a:latin typeface="Times New Roman" panose="02020603050405020304" pitchFamily="18" charset="0"/>
              <a:cs typeface="Times New Roman" panose="02020603050405020304" pitchFamily="18" charset="0"/>
            </a:endParaRPr>
          </a:p>
        </p:txBody>
      </p:sp>
      <p:sp>
        <p:nvSpPr>
          <p:cNvPr id="6" name="Google Shape;1887;p43">
            <a:extLst>
              <a:ext uri="{FF2B5EF4-FFF2-40B4-BE49-F238E27FC236}">
                <a16:creationId xmlns:a16="http://schemas.microsoft.com/office/drawing/2014/main" id="{5CA7202A-B64F-B654-8817-97D1979E5813}"/>
              </a:ext>
            </a:extLst>
          </p:cNvPr>
          <p:cNvSpPr txBox="1">
            <a:spLocks/>
          </p:cNvSpPr>
          <p:nvPr/>
        </p:nvSpPr>
        <p:spPr>
          <a:xfrm>
            <a:off x="412475" y="3447413"/>
            <a:ext cx="8455078" cy="142001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rtl="0" fontAlgn="base">
              <a:lnSpc>
                <a:spcPct val="150000"/>
              </a:lnSpc>
            </a:pPr>
            <a:r>
              <a:rPr lang="en-US" sz="1300" b="0" i="0" dirty="0">
                <a:solidFill>
                  <a:srgbClr val="000000"/>
                </a:solidFill>
                <a:effectLst/>
                <a:latin typeface="Times New Roman" panose="02020603050405020304" pitchFamily="18" charset="0"/>
                <a:cs typeface="Times New Roman" panose="02020603050405020304" pitchFamily="18" charset="0"/>
              </a:rPr>
              <a:t>To ensure the success of the project we had to gather requirements which had changing functional requirements on what our model should do and non-functional requirements such as ensuring a practical and attainable solution to our problem and how the model should perform. Therefore, we had to clearly define our objectives and prioritize the requirements of this project. </a:t>
            </a:r>
          </a:p>
        </p:txBody>
      </p:sp>
      <p:sp>
        <p:nvSpPr>
          <p:cNvPr id="4" name="Google Shape;2065;p48">
            <a:extLst>
              <a:ext uri="{FF2B5EF4-FFF2-40B4-BE49-F238E27FC236}">
                <a16:creationId xmlns:a16="http://schemas.microsoft.com/office/drawing/2014/main" id="{AA7F4DD9-DB57-F2D6-9EB8-622839A0C117}"/>
              </a:ext>
            </a:extLst>
          </p:cNvPr>
          <p:cNvSpPr/>
          <p:nvPr/>
        </p:nvSpPr>
        <p:spPr>
          <a:xfrm>
            <a:off x="713250" y="3098375"/>
            <a:ext cx="2475524" cy="358984"/>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i="0" dirty="0">
                <a:solidFill>
                  <a:srgbClr val="000000"/>
                </a:solidFill>
                <a:effectLst/>
                <a:latin typeface="Aptos" panose="020B0004020202020204" pitchFamily="34" charset="0"/>
              </a:rPr>
              <a:t>Changing requirements</a:t>
            </a:r>
            <a:endParaRPr sz="2000" dirty="0">
              <a:latin typeface="Manrope"/>
              <a:ea typeface="Manrope"/>
              <a:cs typeface="Manrope"/>
              <a:sym typeface="Manrope"/>
            </a:endParaRPr>
          </a:p>
        </p:txBody>
      </p:sp>
    </p:spTree>
    <p:extLst>
      <p:ext uri="{BB962C8B-B14F-4D97-AF65-F5344CB8AC3E}">
        <p14:creationId xmlns:p14="http://schemas.microsoft.com/office/powerpoint/2010/main" val="2765896192"/>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0">
          <a:extLst>
            <a:ext uri="{FF2B5EF4-FFF2-40B4-BE49-F238E27FC236}">
              <a16:creationId xmlns:a16="http://schemas.microsoft.com/office/drawing/2014/main" id="{63A5312B-AC8B-7482-A7FC-3A783F1D92D6}"/>
            </a:ext>
          </a:extLst>
        </p:cNvPr>
        <p:cNvGrpSpPr/>
        <p:nvPr/>
      </p:nvGrpSpPr>
      <p:grpSpPr>
        <a:xfrm>
          <a:off x="0" y="0"/>
          <a:ext cx="0" cy="0"/>
          <a:chOff x="0" y="0"/>
          <a:chExt cx="0" cy="0"/>
        </a:xfrm>
      </p:grpSpPr>
      <p:sp>
        <p:nvSpPr>
          <p:cNvPr id="2051" name="Google Shape;2051;p48">
            <a:extLst>
              <a:ext uri="{FF2B5EF4-FFF2-40B4-BE49-F238E27FC236}">
                <a16:creationId xmlns:a16="http://schemas.microsoft.com/office/drawing/2014/main" id="{7ABDA415-6477-D6F0-A19B-F3374EAC99A3}"/>
              </a:ext>
            </a:extLst>
          </p:cNvPr>
          <p:cNvSpPr txBox="1">
            <a:spLocks noGrp="1"/>
          </p:cNvSpPr>
          <p:nvPr>
            <p:ph type="title"/>
          </p:nvPr>
        </p:nvSpPr>
        <p:spPr>
          <a:xfrm>
            <a:off x="713250" y="156671"/>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Importance and Future work</a:t>
            </a:r>
            <a:endParaRPr sz="2800" dirty="0">
              <a:latin typeface="Times New Roman" panose="02020603050405020304" pitchFamily="18" charset="0"/>
              <a:cs typeface="Times New Roman" panose="02020603050405020304" pitchFamily="18" charset="0"/>
            </a:endParaRPr>
          </a:p>
        </p:txBody>
      </p:sp>
      <p:sp>
        <p:nvSpPr>
          <p:cNvPr id="2065" name="Google Shape;2065;p48">
            <a:extLst>
              <a:ext uri="{FF2B5EF4-FFF2-40B4-BE49-F238E27FC236}">
                <a16:creationId xmlns:a16="http://schemas.microsoft.com/office/drawing/2014/main" id="{C70458DC-B3A7-F052-3D2B-62A63D2774FA}"/>
              </a:ext>
            </a:extLst>
          </p:cNvPr>
          <p:cNvSpPr/>
          <p:nvPr/>
        </p:nvSpPr>
        <p:spPr>
          <a:xfrm>
            <a:off x="432391" y="968249"/>
            <a:ext cx="2475524" cy="358984"/>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i="0" dirty="0">
                <a:solidFill>
                  <a:srgbClr val="000000"/>
                </a:solidFill>
                <a:effectLst/>
                <a:latin typeface="Aptos" panose="020B0004020202020204" pitchFamily="34" charset="0"/>
              </a:rPr>
              <a:t>Importance of the study</a:t>
            </a:r>
            <a:endParaRPr sz="2000" dirty="0">
              <a:latin typeface="Manrope"/>
              <a:ea typeface="Manrope"/>
              <a:cs typeface="Manrope"/>
              <a:sym typeface="Manrope"/>
            </a:endParaRPr>
          </a:p>
        </p:txBody>
      </p:sp>
      <p:cxnSp>
        <p:nvCxnSpPr>
          <p:cNvPr id="3" name="Google Shape;1836;p42">
            <a:extLst>
              <a:ext uri="{FF2B5EF4-FFF2-40B4-BE49-F238E27FC236}">
                <a16:creationId xmlns:a16="http://schemas.microsoft.com/office/drawing/2014/main" id="{C78D215C-1332-CD99-34A9-2DF6EAFFFBCC}"/>
              </a:ext>
            </a:extLst>
          </p:cNvPr>
          <p:cNvCxnSpPr>
            <a:cxnSpLocks/>
          </p:cNvCxnSpPr>
          <p:nvPr/>
        </p:nvCxnSpPr>
        <p:spPr>
          <a:xfrm>
            <a:off x="3210609" y="745406"/>
            <a:ext cx="2722782" cy="0"/>
          </a:xfrm>
          <a:prstGeom prst="straightConnector1">
            <a:avLst/>
          </a:prstGeom>
          <a:noFill/>
          <a:ln w="28575" cap="flat" cmpd="sng">
            <a:solidFill>
              <a:schemeClr val="dk1"/>
            </a:solidFill>
            <a:prstDash val="solid"/>
            <a:round/>
            <a:headEnd type="none" w="med" len="med"/>
            <a:tailEnd type="none" w="med" len="med"/>
          </a:ln>
        </p:spPr>
      </p:cxnSp>
      <p:sp>
        <p:nvSpPr>
          <p:cNvPr id="5" name="Google Shape;1887;p43">
            <a:extLst>
              <a:ext uri="{FF2B5EF4-FFF2-40B4-BE49-F238E27FC236}">
                <a16:creationId xmlns:a16="http://schemas.microsoft.com/office/drawing/2014/main" id="{411A18A8-3395-D859-5FDE-2460069A5124}"/>
              </a:ext>
            </a:extLst>
          </p:cNvPr>
          <p:cNvSpPr txBox="1">
            <a:spLocks/>
          </p:cNvSpPr>
          <p:nvPr/>
        </p:nvSpPr>
        <p:spPr>
          <a:xfrm>
            <a:off x="989309" y="1250508"/>
            <a:ext cx="6980697" cy="186353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sz="1200" b="1" i="0" dirty="0">
                <a:solidFill>
                  <a:srgbClr val="000000"/>
                </a:solidFill>
                <a:effectLst/>
                <a:latin typeface="Times New Roman" panose="02020603050405020304" pitchFamily="18" charset="0"/>
                <a:cs typeface="Times New Roman" panose="02020603050405020304" pitchFamily="18" charset="0"/>
              </a:rPr>
              <a:t>Understanding Key Economic Drivers:</a:t>
            </a:r>
            <a:r>
              <a:rPr lang="en-US" sz="1200" b="0" i="0" dirty="0">
                <a:solidFill>
                  <a:srgbClr val="000000"/>
                </a:solidFill>
                <a:effectLst/>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b="0" i="0" dirty="0">
                <a:solidFill>
                  <a:srgbClr val="000000"/>
                </a:solidFill>
                <a:effectLst/>
                <a:latin typeface="Times New Roman" panose="02020603050405020304" pitchFamily="18" charset="0"/>
                <a:cs typeface="Times New Roman" panose="02020603050405020304" pitchFamily="18" charset="0"/>
              </a:rPr>
              <a:t>This study provides valuable insights into the economic factors that significantly influence tourism in Sri Lanka. By identifying variables such as foreign direct investment (FDI), exports, and exchange rates as critical drivers of tourism, policymakers and stakeholders can prioritize areas that maximize tourism potential. </a:t>
            </a:r>
            <a:endParaRPr lang="en-US" sz="1050" dirty="0">
              <a:latin typeface="Times New Roman" panose="02020603050405020304" pitchFamily="18" charset="0"/>
              <a:cs typeface="Times New Roman" panose="02020603050405020304" pitchFamily="18" charset="0"/>
            </a:endParaRPr>
          </a:p>
        </p:txBody>
      </p:sp>
      <p:sp>
        <p:nvSpPr>
          <p:cNvPr id="6" name="Google Shape;1887;p43">
            <a:extLst>
              <a:ext uri="{FF2B5EF4-FFF2-40B4-BE49-F238E27FC236}">
                <a16:creationId xmlns:a16="http://schemas.microsoft.com/office/drawing/2014/main" id="{D78DC543-A7EB-FF7D-F2AE-6D99C44CD8CF}"/>
              </a:ext>
            </a:extLst>
          </p:cNvPr>
          <p:cNvSpPr txBox="1">
            <a:spLocks/>
          </p:cNvSpPr>
          <p:nvPr/>
        </p:nvSpPr>
        <p:spPr>
          <a:xfrm>
            <a:off x="989309" y="3114038"/>
            <a:ext cx="7441441" cy="142001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rtl="0" fontAlgn="base">
              <a:lnSpc>
                <a:spcPct val="150000"/>
              </a:lnSpc>
              <a:buFont typeface="+mj-lt"/>
              <a:buAutoNum type="arabicPeriod"/>
            </a:pPr>
            <a:r>
              <a:rPr lang="en-US" sz="1200" b="1" i="0" dirty="0">
                <a:solidFill>
                  <a:srgbClr val="000000"/>
                </a:solidFill>
                <a:effectLst/>
                <a:latin typeface="Times New Roman" panose="02020603050405020304" pitchFamily="18" charset="0"/>
                <a:cs typeface="Times New Roman" panose="02020603050405020304" pitchFamily="18" charset="0"/>
              </a:rPr>
              <a:t>Inclusion of Non-Economic Factors:</a:t>
            </a:r>
            <a:r>
              <a:rPr lang="en-US" sz="1200" b="0" i="0" dirty="0">
                <a:solidFill>
                  <a:srgbClr val="000000"/>
                </a:solidFill>
                <a:effectLst/>
                <a:latin typeface="Times New Roman" panose="02020603050405020304" pitchFamily="18" charset="0"/>
                <a:cs typeface="Times New Roman" panose="02020603050405020304" pitchFamily="18" charset="0"/>
              </a:rPr>
              <a:t> </a:t>
            </a:r>
          </a:p>
          <a:p>
            <a:pPr algn="just" rtl="0" fontAlgn="base">
              <a:lnSpc>
                <a:spcPct val="150000"/>
              </a:lnSpc>
            </a:pPr>
            <a:r>
              <a:rPr lang="en-US" sz="1200" b="0" i="0" dirty="0">
                <a:solidFill>
                  <a:srgbClr val="000000"/>
                </a:solidFill>
                <a:effectLst/>
                <a:latin typeface="Times New Roman" panose="02020603050405020304" pitchFamily="18" charset="0"/>
                <a:cs typeface="Times New Roman" panose="02020603050405020304" pitchFamily="18" charset="0"/>
              </a:rPr>
              <a:t>Future studies could expand the scope by incorporating non-economic factors such as political stability, cultural heritage, infrastructure quality, and environmental conditions to provide a holistic view of tourism determinants. </a:t>
            </a:r>
          </a:p>
          <a:p>
            <a:pPr algn="just" rtl="0" fontAlgn="base">
              <a:lnSpc>
                <a:spcPct val="150000"/>
              </a:lnSpc>
              <a:buFont typeface="+mj-lt"/>
              <a:buAutoNum type="arabicPeriod" startAt="2"/>
            </a:pPr>
            <a:r>
              <a:rPr lang="en-US" sz="1200" b="1" i="0" dirty="0">
                <a:solidFill>
                  <a:srgbClr val="000000"/>
                </a:solidFill>
                <a:effectLst/>
                <a:latin typeface="Times New Roman" panose="02020603050405020304" pitchFamily="18" charset="0"/>
                <a:cs typeface="Times New Roman" panose="02020603050405020304" pitchFamily="18" charset="0"/>
              </a:rPr>
              <a:t>Time-Series and Causal Analysis:</a:t>
            </a:r>
            <a:r>
              <a:rPr lang="en-US" sz="1200" b="0" i="0" dirty="0">
                <a:solidFill>
                  <a:srgbClr val="000000"/>
                </a:solidFill>
                <a:effectLst/>
                <a:latin typeface="Times New Roman" panose="02020603050405020304" pitchFamily="18" charset="0"/>
                <a:cs typeface="Times New Roman" panose="02020603050405020304" pitchFamily="18" charset="0"/>
              </a:rPr>
              <a:t> </a:t>
            </a:r>
          </a:p>
          <a:p>
            <a:pPr algn="just" rtl="0" fontAlgn="base">
              <a:lnSpc>
                <a:spcPct val="150000"/>
              </a:lnSpc>
            </a:pPr>
            <a:r>
              <a:rPr lang="en-US" sz="1200" b="0" i="0" dirty="0">
                <a:solidFill>
                  <a:srgbClr val="000000"/>
                </a:solidFill>
                <a:effectLst/>
                <a:latin typeface="Times New Roman" panose="02020603050405020304" pitchFamily="18" charset="0"/>
                <a:cs typeface="Times New Roman" panose="02020603050405020304" pitchFamily="18" charset="0"/>
              </a:rPr>
              <a:t>A time-series analysis could examine the long-term impacts of economic factors on tourism trends. Additionally, causal models could identify whether changes in factors like FDI or exchange rates directly lead to tourism growth. </a:t>
            </a:r>
          </a:p>
        </p:txBody>
      </p:sp>
      <p:sp>
        <p:nvSpPr>
          <p:cNvPr id="4" name="Google Shape;2065;p48">
            <a:extLst>
              <a:ext uri="{FF2B5EF4-FFF2-40B4-BE49-F238E27FC236}">
                <a16:creationId xmlns:a16="http://schemas.microsoft.com/office/drawing/2014/main" id="{27752DC0-4855-2E96-FACE-2A6CB9944FBC}"/>
              </a:ext>
            </a:extLst>
          </p:cNvPr>
          <p:cNvSpPr/>
          <p:nvPr/>
        </p:nvSpPr>
        <p:spPr>
          <a:xfrm>
            <a:off x="432391" y="2755054"/>
            <a:ext cx="2475524" cy="358984"/>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i="0" dirty="0">
                <a:solidFill>
                  <a:srgbClr val="000000"/>
                </a:solidFill>
                <a:effectLst/>
                <a:latin typeface="Aptos" panose="020B0004020202020204" pitchFamily="34" charset="0"/>
              </a:rPr>
              <a:t>Future work</a:t>
            </a:r>
            <a:endParaRPr sz="2000" dirty="0">
              <a:latin typeface="Manrope"/>
              <a:ea typeface="Manrope"/>
              <a:cs typeface="Manrope"/>
              <a:sym typeface="Manrope"/>
            </a:endParaRPr>
          </a:p>
        </p:txBody>
      </p:sp>
    </p:spTree>
    <p:extLst>
      <p:ext uri="{BB962C8B-B14F-4D97-AF65-F5344CB8AC3E}">
        <p14:creationId xmlns:p14="http://schemas.microsoft.com/office/powerpoint/2010/main" val="412650178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4">
          <a:extLst>
            <a:ext uri="{FF2B5EF4-FFF2-40B4-BE49-F238E27FC236}">
              <a16:creationId xmlns:a16="http://schemas.microsoft.com/office/drawing/2014/main" id="{C4845ED1-5D0B-ED9F-8A6B-62B283B09B1F}"/>
            </a:ext>
          </a:extLst>
        </p:cNvPr>
        <p:cNvGrpSpPr/>
        <p:nvPr/>
      </p:nvGrpSpPr>
      <p:grpSpPr>
        <a:xfrm>
          <a:off x="0" y="0"/>
          <a:ext cx="0" cy="0"/>
          <a:chOff x="0" y="0"/>
          <a:chExt cx="0" cy="0"/>
        </a:xfrm>
      </p:grpSpPr>
      <p:sp>
        <p:nvSpPr>
          <p:cNvPr id="2555" name="Google Shape;2555;p70">
            <a:extLst>
              <a:ext uri="{FF2B5EF4-FFF2-40B4-BE49-F238E27FC236}">
                <a16:creationId xmlns:a16="http://schemas.microsoft.com/office/drawing/2014/main" id="{66963202-6878-23CD-6A97-8F7167BB7436}"/>
              </a:ext>
            </a:extLst>
          </p:cNvPr>
          <p:cNvSpPr txBox="1">
            <a:spLocks noGrp="1"/>
          </p:cNvSpPr>
          <p:nvPr>
            <p:ph type="title"/>
          </p:nvPr>
        </p:nvSpPr>
        <p:spPr>
          <a:xfrm>
            <a:off x="2205300" y="401400"/>
            <a:ext cx="47334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CONCLUSIONS</a:t>
            </a:r>
            <a:endParaRPr sz="2800" dirty="0">
              <a:latin typeface="Times New Roman" panose="02020603050405020304" pitchFamily="18" charset="0"/>
              <a:cs typeface="Times New Roman" panose="02020603050405020304" pitchFamily="18" charset="0"/>
            </a:endParaRPr>
          </a:p>
        </p:txBody>
      </p:sp>
      <p:sp>
        <p:nvSpPr>
          <p:cNvPr id="2556" name="Google Shape;2556;p70">
            <a:extLst>
              <a:ext uri="{FF2B5EF4-FFF2-40B4-BE49-F238E27FC236}">
                <a16:creationId xmlns:a16="http://schemas.microsoft.com/office/drawing/2014/main" id="{6864C931-8D22-9809-656B-EE21A5AF6953}"/>
              </a:ext>
            </a:extLst>
          </p:cNvPr>
          <p:cNvSpPr txBox="1">
            <a:spLocks noGrp="1"/>
          </p:cNvSpPr>
          <p:nvPr>
            <p:ph type="subTitle" idx="1"/>
          </p:nvPr>
        </p:nvSpPr>
        <p:spPr>
          <a:xfrm>
            <a:off x="205564" y="1554675"/>
            <a:ext cx="8598194" cy="3371744"/>
          </a:xfrm>
          <a:prstGeom prst="rect">
            <a:avLst/>
          </a:prstGeom>
        </p:spPr>
        <p:txBody>
          <a:bodyPr spcFirstLastPara="1" wrap="square" lIns="91425" tIns="91425" rIns="91425" bIns="91425" anchor="t" anchorCtr="0">
            <a:noAutofit/>
          </a:bodyPr>
          <a:lstStyle/>
          <a:p>
            <a:pPr algn="just" rtl="0" fontAlgn="base">
              <a:lnSpc>
                <a:spcPts val="1564"/>
              </a:lnSpc>
              <a:spcAft>
                <a:spcPts val="800"/>
              </a:spcAft>
            </a:pPr>
            <a:r>
              <a:rPr lang="en-US" b="0" i="0" dirty="0">
                <a:solidFill>
                  <a:srgbClr val="000000"/>
                </a:solidFill>
                <a:effectLst/>
                <a:latin typeface="Times New Roman" panose="02020603050405020304" pitchFamily="18" charset="0"/>
                <a:cs typeface="Times New Roman" panose="02020603050405020304" pitchFamily="18" charset="0"/>
              </a:rPr>
              <a:t>This study primarily investigated the impact of economic factors such as GDP, inflation, FDI’s, imports and exports and exchange rates to the tourist arrivals in Sri Lanka by employing correlation analysis and multiple linear regression analysis.  </a:t>
            </a:r>
          </a:p>
          <a:p>
            <a:pPr algn="just" rtl="0" fontAlgn="base">
              <a:lnSpc>
                <a:spcPts val="1564"/>
              </a:lnSpc>
              <a:spcBef>
                <a:spcPts val="1200"/>
              </a:spcBef>
              <a:spcAft>
                <a:spcPts val="1200"/>
              </a:spcAft>
            </a:pPr>
            <a:r>
              <a:rPr lang="en-US" b="0" i="0" dirty="0">
                <a:solidFill>
                  <a:srgbClr val="000000"/>
                </a:solidFill>
                <a:effectLst/>
                <a:latin typeface="Times New Roman" panose="02020603050405020304" pitchFamily="18" charset="0"/>
                <a:cs typeface="Times New Roman" panose="02020603050405020304" pitchFamily="18" charset="0"/>
              </a:rPr>
              <a:t>Based on the findings, this study concludes that economic factors have a significant impact on tourism growth in Sri Lanka. The results reveal a strong positive relationship between tourist arrivals and key economic indicators.  The regression analysis suggests that exports and FDI play a crucial role in driving tourism growth in the country.  </a:t>
            </a:r>
          </a:p>
          <a:p>
            <a:pPr algn="just" rtl="0" fontAlgn="base">
              <a:lnSpc>
                <a:spcPts val="1564"/>
              </a:lnSpc>
              <a:spcBef>
                <a:spcPts val="1200"/>
              </a:spcBef>
              <a:spcAft>
                <a:spcPts val="1200"/>
              </a:spcAft>
            </a:pPr>
            <a:r>
              <a:rPr lang="en-US" b="0" i="0" dirty="0">
                <a:solidFill>
                  <a:srgbClr val="000000"/>
                </a:solidFill>
                <a:effectLst/>
                <a:latin typeface="Times New Roman" panose="02020603050405020304" pitchFamily="18" charset="0"/>
                <a:cs typeface="Times New Roman" panose="02020603050405020304" pitchFamily="18" charset="0"/>
              </a:rPr>
              <a:t>To ensure sustainable growth, the Sri Lankan government must continue fostering a favorable economic environment by encouraging FDI, improving exports, and stabilizing the exchange rate.  </a:t>
            </a:r>
          </a:p>
        </p:txBody>
      </p:sp>
      <p:cxnSp>
        <p:nvCxnSpPr>
          <p:cNvPr id="2557" name="Google Shape;2557;p70">
            <a:extLst>
              <a:ext uri="{FF2B5EF4-FFF2-40B4-BE49-F238E27FC236}">
                <a16:creationId xmlns:a16="http://schemas.microsoft.com/office/drawing/2014/main" id="{FA73A4D3-31A5-A22E-02D1-5B26AFD97E6A}"/>
              </a:ext>
            </a:extLst>
          </p:cNvPr>
          <p:cNvCxnSpPr/>
          <p:nvPr/>
        </p:nvCxnSpPr>
        <p:spPr>
          <a:xfrm>
            <a:off x="3073200" y="978037"/>
            <a:ext cx="2997600"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948793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47"/>
        <p:cNvGrpSpPr/>
        <p:nvPr/>
      </p:nvGrpSpPr>
      <p:grpSpPr>
        <a:xfrm>
          <a:off x="0" y="0"/>
          <a:ext cx="0" cy="0"/>
          <a:chOff x="0" y="0"/>
          <a:chExt cx="0" cy="0"/>
        </a:xfrm>
      </p:grpSpPr>
      <p:sp>
        <p:nvSpPr>
          <p:cNvPr id="57" name="Google Shape;2576;p72">
            <a:extLst>
              <a:ext uri="{FF2B5EF4-FFF2-40B4-BE49-F238E27FC236}">
                <a16:creationId xmlns:a16="http://schemas.microsoft.com/office/drawing/2014/main" id="{61E859D5-F230-3F36-7E4F-4A076979CD36}"/>
              </a:ext>
            </a:extLst>
          </p:cNvPr>
          <p:cNvSpPr/>
          <p:nvPr/>
        </p:nvSpPr>
        <p:spPr>
          <a:xfrm flipH="1">
            <a:off x="1921454" y="3420648"/>
            <a:ext cx="392172" cy="467836"/>
          </a:xfrm>
          <a:custGeom>
            <a:avLst/>
            <a:gdLst/>
            <a:ahLst/>
            <a:cxnLst/>
            <a:rect l="l" t="t" r="r" b="b"/>
            <a:pathLst>
              <a:path w="2872" h="3428" extrusionOk="0">
                <a:moveTo>
                  <a:pt x="478" y="1"/>
                </a:moveTo>
                <a:cubicBezTo>
                  <a:pt x="304" y="1"/>
                  <a:pt x="142" y="44"/>
                  <a:pt x="0" y="144"/>
                </a:cubicBezTo>
                <a:lnTo>
                  <a:pt x="1229" y="3428"/>
                </a:lnTo>
                <a:lnTo>
                  <a:pt x="2172" y="3428"/>
                </a:lnTo>
                <a:lnTo>
                  <a:pt x="2871" y="1415"/>
                </a:lnTo>
                <a:cubicBezTo>
                  <a:pt x="2871" y="1415"/>
                  <a:pt x="1480"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77;p72">
            <a:extLst>
              <a:ext uri="{FF2B5EF4-FFF2-40B4-BE49-F238E27FC236}">
                <a16:creationId xmlns:a16="http://schemas.microsoft.com/office/drawing/2014/main" id="{4C7358B9-FED9-CD49-3513-029F6F8457B1}"/>
              </a:ext>
            </a:extLst>
          </p:cNvPr>
          <p:cNvSpPr/>
          <p:nvPr/>
        </p:nvSpPr>
        <p:spPr>
          <a:xfrm flipH="1">
            <a:off x="2336704" y="3420648"/>
            <a:ext cx="392035" cy="467836"/>
          </a:xfrm>
          <a:custGeom>
            <a:avLst/>
            <a:gdLst/>
            <a:ahLst/>
            <a:cxnLst/>
            <a:rect l="l" t="t" r="r" b="b"/>
            <a:pathLst>
              <a:path w="2871" h="3428" extrusionOk="0">
                <a:moveTo>
                  <a:pt x="2387" y="1"/>
                </a:moveTo>
                <a:cubicBezTo>
                  <a:pt x="1392" y="1"/>
                  <a:pt x="0" y="1415"/>
                  <a:pt x="0" y="1415"/>
                </a:cubicBezTo>
                <a:lnTo>
                  <a:pt x="699" y="3428"/>
                </a:lnTo>
                <a:lnTo>
                  <a:pt x="1642" y="3428"/>
                </a:lnTo>
                <a:lnTo>
                  <a:pt x="2871" y="144"/>
                </a:lnTo>
                <a:lnTo>
                  <a:pt x="2860" y="144"/>
                </a:lnTo>
                <a:cubicBezTo>
                  <a:pt x="2721" y="44"/>
                  <a:pt x="2560" y="1"/>
                  <a:pt x="23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78;p72">
            <a:extLst>
              <a:ext uri="{FF2B5EF4-FFF2-40B4-BE49-F238E27FC236}">
                <a16:creationId xmlns:a16="http://schemas.microsoft.com/office/drawing/2014/main" id="{431B7667-5543-749A-74B0-C2677F880EE3}"/>
              </a:ext>
            </a:extLst>
          </p:cNvPr>
          <p:cNvSpPr txBox="1">
            <a:spLocks noGrp="1"/>
          </p:cNvSpPr>
          <p:nvPr>
            <p:ph type="title"/>
          </p:nvPr>
        </p:nvSpPr>
        <p:spPr>
          <a:xfrm>
            <a:off x="4267086" y="1879631"/>
            <a:ext cx="3815100" cy="110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THANKS!</a:t>
            </a:r>
            <a:endParaRPr sz="6000" dirty="0"/>
          </a:p>
        </p:txBody>
      </p:sp>
      <p:cxnSp>
        <p:nvCxnSpPr>
          <p:cNvPr id="60" name="Google Shape;2594;p72">
            <a:extLst>
              <a:ext uri="{FF2B5EF4-FFF2-40B4-BE49-F238E27FC236}">
                <a16:creationId xmlns:a16="http://schemas.microsoft.com/office/drawing/2014/main" id="{30D5804B-776E-EE58-B47C-B5FBE2712A06}"/>
              </a:ext>
            </a:extLst>
          </p:cNvPr>
          <p:cNvCxnSpPr/>
          <p:nvPr/>
        </p:nvCxnSpPr>
        <p:spPr>
          <a:xfrm>
            <a:off x="4630523" y="2976756"/>
            <a:ext cx="3088200" cy="0"/>
          </a:xfrm>
          <a:prstGeom prst="straightConnector1">
            <a:avLst/>
          </a:prstGeom>
          <a:noFill/>
          <a:ln w="28575" cap="flat" cmpd="sng">
            <a:solidFill>
              <a:schemeClr val="dk1"/>
            </a:solidFill>
            <a:prstDash val="solid"/>
            <a:round/>
            <a:headEnd type="none" w="med" len="med"/>
            <a:tailEnd type="none" w="med" len="med"/>
          </a:ln>
        </p:spPr>
      </p:cxnSp>
      <p:sp>
        <p:nvSpPr>
          <p:cNvPr id="61" name="Google Shape;2595;p72">
            <a:extLst>
              <a:ext uri="{FF2B5EF4-FFF2-40B4-BE49-F238E27FC236}">
                <a16:creationId xmlns:a16="http://schemas.microsoft.com/office/drawing/2014/main" id="{0321A868-6928-6D4A-20A7-12E7405A3D1B}"/>
              </a:ext>
            </a:extLst>
          </p:cNvPr>
          <p:cNvSpPr/>
          <p:nvPr/>
        </p:nvSpPr>
        <p:spPr>
          <a:xfrm flipH="1">
            <a:off x="2741713" y="2284742"/>
            <a:ext cx="308193" cy="330133"/>
          </a:xfrm>
          <a:custGeom>
            <a:avLst/>
            <a:gdLst/>
            <a:ahLst/>
            <a:cxnLst/>
            <a:rect l="l" t="t" r="r" b="b"/>
            <a:pathLst>
              <a:path w="2257" h="2419" extrusionOk="0">
                <a:moveTo>
                  <a:pt x="308" y="1"/>
                </a:moveTo>
                <a:cubicBezTo>
                  <a:pt x="121" y="1"/>
                  <a:pt x="1" y="35"/>
                  <a:pt x="1" y="35"/>
                </a:cubicBezTo>
                <a:lnTo>
                  <a:pt x="170" y="2419"/>
                </a:lnTo>
                <a:lnTo>
                  <a:pt x="181" y="2419"/>
                </a:lnTo>
                <a:lnTo>
                  <a:pt x="2257" y="1984"/>
                </a:lnTo>
                <a:cubicBezTo>
                  <a:pt x="1773" y="240"/>
                  <a:pt x="804" y="1"/>
                  <a:pt x="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96;p72">
            <a:extLst>
              <a:ext uri="{FF2B5EF4-FFF2-40B4-BE49-F238E27FC236}">
                <a16:creationId xmlns:a16="http://schemas.microsoft.com/office/drawing/2014/main" id="{368C2392-568C-2EF3-3C2F-77E08CA92093}"/>
              </a:ext>
            </a:extLst>
          </p:cNvPr>
          <p:cNvSpPr/>
          <p:nvPr/>
        </p:nvSpPr>
        <p:spPr>
          <a:xfrm flipH="1">
            <a:off x="2886319" y="2344383"/>
            <a:ext cx="159217" cy="270493"/>
          </a:xfrm>
          <a:custGeom>
            <a:avLst/>
            <a:gdLst/>
            <a:ahLst/>
            <a:cxnLst/>
            <a:rect l="l" t="t" r="r" b="b"/>
            <a:pathLst>
              <a:path w="1166" h="1982" extrusionOk="0">
                <a:moveTo>
                  <a:pt x="0" y="1"/>
                </a:moveTo>
                <a:lnTo>
                  <a:pt x="138" y="1982"/>
                </a:lnTo>
                <a:lnTo>
                  <a:pt x="1166" y="1696"/>
                </a:lnTo>
                <a:cubicBezTo>
                  <a:pt x="901" y="319"/>
                  <a:pt x="1" y="1"/>
                  <a:pt x="0"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97;p72">
            <a:extLst>
              <a:ext uri="{FF2B5EF4-FFF2-40B4-BE49-F238E27FC236}">
                <a16:creationId xmlns:a16="http://schemas.microsoft.com/office/drawing/2014/main" id="{5F381659-45B8-3A1D-337B-C3298E6D9453}"/>
              </a:ext>
            </a:extLst>
          </p:cNvPr>
          <p:cNvSpPr/>
          <p:nvPr/>
        </p:nvSpPr>
        <p:spPr>
          <a:xfrm flipH="1">
            <a:off x="1921454" y="3420648"/>
            <a:ext cx="392172" cy="467836"/>
          </a:xfrm>
          <a:custGeom>
            <a:avLst/>
            <a:gdLst/>
            <a:ahLst/>
            <a:cxnLst/>
            <a:rect l="l" t="t" r="r" b="b"/>
            <a:pathLst>
              <a:path w="2872" h="3428" extrusionOk="0">
                <a:moveTo>
                  <a:pt x="478" y="1"/>
                </a:moveTo>
                <a:cubicBezTo>
                  <a:pt x="304" y="1"/>
                  <a:pt x="142" y="44"/>
                  <a:pt x="0" y="144"/>
                </a:cubicBezTo>
                <a:lnTo>
                  <a:pt x="1229" y="3428"/>
                </a:lnTo>
                <a:lnTo>
                  <a:pt x="2172" y="3428"/>
                </a:lnTo>
                <a:lnTo>
                  <a:pt x="2871" y="1415"/>
                </a:lnTo>
                <a:cubicBezTo>
                  <a:pt x="2871" y="1415"/>
                  <a:pt x="1480" y="1"/>
                  <a:pt x="478"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598;p72">
            <a:extLst>
              <a:ext uri="{FF2B5EF4-FFF2-40B4-BE49-F238E27FC236}">
                <a16:creationId xmlns:a16="http://schemas.microsoft.com/office/drawing/2014/main" id="{2D8BE967-7A68-E322-96ED-0C2AD5A4E494}"/>
              </a:ext>
            </a:extLst>
          </p:cNvPr>
          <p:cNvSpPr/>
          <p:nvPr/>
        </p:nvSpPr>
        <p:spPr>
          <a:xfrm flipH="1">
            <a:off x="2336704" y="3420648"/>
            <a:ext cx="392035" cy="467836"/>
          </a:xfrm>
          <a:custGeom>
            <a:avLst/>
            <a:gdLst/>
            <a:ahLst/>
            <a:cxnLst/>
            <a:rect l="l" t="t" r="r" b="b"/>
            <a:pathLst>
              <a:path w="2871" h="3428" extrusionOk="0">
                <a:moveTo>
                  <a:pt x="2387" y="1"/>
                </a:moveTo>
                <a:cubicBezTo>
                  <a:pt x="1392" y="1"/>
                  <a:pt x="0" y="1415"/>
                  <a:pt x="0" y="1415"/>
                </a:cubicBezTo>
                <a:lnTo>
                  <a:pt x="699" y="3428"/>
                </a:lnTo>
                <a:lnTo>
                  <a:pt x="1642" y="3428"/>
                </a:lnTo>
                <a:lnTo>
                  <a:pt x="2871" y="144"/>
                </a:lnTo>
                <a:lnTo>
                  <a:pt x="2860" y="144"/>
                </a:lnTo>
                <a:cubicBezTo>
                  <a:pt x="2721" y="44"/>
                  <a:pt x="2560" y="1"/>
                  <a:pt x="2387"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599;p72">
            <a:extLst>
              <a:ext uri="{FF2B5EF4-FFF2-40B4-BE49-F238E27FC236}">
                <a16:creationId xmlns:a16="http://schemas.microsoft.com/office/drawing/2014/main" id="{9DCFB87D-0384-1433-37E5-6CB321F12AD8}"/>
              </a:ext>
            </a:extLst>
          </p:cNvPr>
          <p:cNvSpPr/>
          <p:nvPr/>
        </p:nvSpPr>
        <p:spPr>
          <a:xfrm flipH="1">
            <a:off x="1413765" y="2335785"/>
            <a:ext cx="1824171" cy="1411015"/>
          </a:xfrm>
          <a:custGeom>
            <a:avLst/>
            <a:gdLst/>
            <a:ahLst/>
            <a:cxnLst/>
            <a:rect l="l" t="t" r="r" b="b"/>
            <a:pathLst>
              <a:path w="13359" h="10339" extrusionOk="0">
                <a:moveTo>
                  <a:pt x="6685" y="0"/>
                </a:moveTo>
                <a:cubicBezTo>
                  <a:pt x="2998" y="0"/>
                  <a:pt x="1" y="2309"/>
                  <a:pt x="1" y="5169"/>
                </a:cubicBezTo>
                <a:cubicBezTo>
                  <a:pt x="1" y="8019"/>
                  <a:pt x="2998" y="10339"/>
                  <a:pt x="6685" y="10339"/>
                </a:cubicBezTo>
                <a:cubicBezTo>
                  <a:pt x="10371" y="10339"/>
                  <a:pt x="13358" y="8019"/>
                  <a:pt x="13358" y="5169"/>
                </a:cubicBezTo>
                <a:cubicBezTo>
                  <a:pt x="13358" y="2309"/>
                  <a:pt x="10371" y="0"/>
                  <a:pt x="6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600;p72">
            <a:extLst>
              <a:ext uri="{FF2B5EF4-FFF2-40B4-BE49-F238E27FC236}">
                <a16:creationId xmlns:a16="http://schemas.microsoft.com/office/drawing/2014/main" id="{4221D935-C6AA-A63C-0F2A-E8BDDB2AAF23}"/>
              </a:ext>
            </a:extLst>
          </p:cNvPr>
          <p:cNvSpPr/>
          <p:nvPr/>
        </p:nvSpPr>
        <p:spPr>
          <a:xfrm flipH="1">
            <a:off x="2974531" y="2707824"/>
            <a:ext cx="86982" cy="175916"/>
          </a:xfrm>
          <a:custGeom>
            <a:avLst/>
            <a:gdLst/>
            <a:ahLst/>
            <a:cxnLst/>
            <a:rect l="l" t="t" r="r" b="b"/>
            <a:pathLst>
              <a:path w="637" h="1289" extrusionOk="0">
                <a:moveTo>
                  <a:pt x="489" y="0"/>
                </a:moveTo>
                <a:cubicBezTo>
                  <a:pt x="443" y="0"/>
                  <a:pt x="399" y="19"/>
                  <a:pt x="372" y="60"/>
                </a:cubicBezTo>
                <a:cubicBezTo>
                  <a:pt x="65" y="537"/>
                  <a:pt x="12" y="1119"/>
                  <a:pt x="12" y="1141"/>
                </a:cubicBezTo>
                <a:cubicBezTo>
                  <a:pt x="1" y="1215"/>
                  <a:pt x="54" y="1278"/>
                  <a:pt x="128" y="1289"/>
                </a:cubicBezTo>
                <a:lnTo>
                  <a:pt x="139" y="1289"/>
                </a:lnTo>
                <a:cubicBezTo>
                  <a:pt x="213" y="1289"/>
                  <a:pt x="266" y="1236"/>
                  <a:pt x="276" y="1162"/>
                </a:cubicBezTo>
                <a:cubicBezTo>
                  <a:pt x="276" y="1162"/>
                  <a:pt x="319" y="621"/>
                  <a:pt x="594" y="208"/>
                </a:cubicBezTo>
                <a:cubicBezTo>
                  <a:pt x="637" y="145"/>
                  <a:pt x="615" y="60"/>
                  <a:pt x="562" y="18"/>
                </a:cubicBezTo>
                <a:cubicBezTo>
                  <a:pt x="540" y="6"/>
                  <a:pt x="514" y="0"/>
                  <a:pt x="489"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601;p72">
            <a:extLst>
              <a:ext uri="{FF2B5EF4-FFF2-40B4-BE49-F238E27FC236}">
                <a16:creationId xmlns:a16="http://schemas.microsoft.com/office/drawing/2014/main" id="{325181DA-99FB-CA6A-D84F-ECEC49CD379D}"/>
              </a:ext>
            </a:extLst>
          </p:cNvPr>
          <p:cNvSpPr/>
          <p:nvPr/>
        </p:nvSpPr>
        <p:spPr>
          <a:xfrm flipH="1">
            <a:off x="2592737" y="3420648"/>
            <a:ext cx="392035" cy="467836"/>
          </a:xfrm>
          <a:custGeom>
            <a:avLst/>
            <a:gdLst/>
            <a:ahLst/>
            <a:cxnLst/>
            <a:rect l="l" t="t" r="r" b="b"/>
            <a:pathLst>
              <a:path w="2871" h="3428" extrusionOk="0">
                <a:moveTo>
                  <a:pt x="478" y="1"/>
                </a:moveTo>
                <a:cubicBezTo>
                  <a:pt x="304" y="1"/>
                  <a:pt x="142" y="44"/>
                  <a:pt x="0" y="144"/>
                </a:cubicBezTo>
                <a:lnTo>
                  <a:pt x="1219" y="3428"/>
                </a:lnTo>
                <a:lnTo>
                  <a:pt x="2161" y="3428"/>
                </a:lnTo>
                <a:lnTo>
                  <a:pt x="2871" y="1415"/>
                </a:lnTo>
                <a:cubicBezTo>
                  <a:pt x="2871" y="1415"/>
                  <a:pt x="1480"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602;p72">
            <a:extLst>
              <a:ext uri="{FF2B5EF4-FFF2-40B4-BE49-F238E27FC236}">
                <a16:creationId xmlns:a16="http://schemas.microsoft.com/office/drawing/2014/main" id="{3B84CB82-CDA9-37E4-24F0-B87861CB465E}"/>
              </a:ext>
            </a:extLst>
          </p:cNvPr>
          <p:cNvSpPr/>
          <p:nvPr/>
        </p:nvSpPr>
        <p:spPr>
          <a:xfrm flipH="1">
            <a:off x="1665559" y="3420648"/>
            <a:ext cx="392035" cy="467836"/>
          </a:xfrm>
          <a:custGeom>
            <a:avLst/>
            <a:gdLst/>
            <a:ahLst/>
            <a:cxnLst/>
            <a:rect l="l" t="t" r="r" b="b"/>
            <a:pathLst>
              <a:path w="2871" h="3428" extrusionOk="0">
                <a:moveTo>
                  <a:pt x="2393" y="1"/>
                </a:moveTo>
                <a:cubicBezTo>
                  <a:pt x="1392" y="1"/>
                  <a:pt x="0" y="1415"/>
                  <a:pt x="0" y="1415"/>
                </a:cubicBezTo>
                <a:lnTo>
                  <a:pt x="699" y="3428"/>
                </a:lnTo>
                <a:lnTo>
                  <a:pt x="1642" y="3428"/>
                </a:lnTo>
                <a:lnTo>
                  <a:pt x="2871" y="144"/>
                </a:lnTo>
                <a:cubicBezTo>
                  <a:pt x="2730" y="44"/>
                  <a:pt x="2567" y="1"/>
                  <a:pt x="23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603;p72">
            <a:extLst>
              <a:ext uri="{FF2B5EF4-FFF2-40B4-BE49-F238E27FC236}">
                <a16:creationId xmlns:a16="http://schemas.microsoft.com/office/drawing/2014/main" id="{34D50531-74DA-C38F-89B4-E7065CB27985}"/>
              </a:ext>
            </a:extLst>
          </p:cNvPr>
          <p:cNvSpPr/>
          <p:nvPr/>
        </p:nvSpPr>
        <p:spPr>
          <a:xfrm flipH="1">
            <a:off x="1124546" y="2587996"/>
            <a:ext cx="392035" cy="534300"/>
          </a:xfrm>
          <a:custGeom>
            <a:avLst/>
            <a:gdLst/>
            <a:ahLst/>
            <a:cxnLst/>
            <a:rect l="l" t="t" r="r" b="b"/>
            <a:pathLst>
              <a:path w="2871" h="3915" extrusionOk="0">
                <a:moveTo>
                  <a:pt x="1525" y="398"/>
                </a:moveTo>
                <a:cubicBezTo>
                  <a:pt x="1621" y="398"/>
                  <a:pt x="1716" y="430"/>
                  <a:pt x="1790" y="472"/>
                </a:cubicBezTo>
                <a:cubicBezTo>
                  <a:pt x="1917" y="557"/>
                  <a:pt x="1981" y="694"/>
                  <a:pt x="1960" y="853"/>
                </a:cubicBezTo>
                <a:cubicBezTo>
                  <a:pt x="1938" y="1171"/>
                  <a:pt x="1769" y="1552"/>
                  <a:pt x="1472" y="1987"/>
                </a:cubicBezTo>
                <a:cubicBezTo>
                  <a:pt x="1314" y="1796"/>
                  <a:pt x="1186" y="1595"/>
                  <a:pt x="1102" y="1362"/>
                </a:cubicBezTo>
                <a:cubicBezTo>
                  <a:pt x="1017" y="1108"/>
                  <a:pt x="943" y="631"/>
                  <a:pt x="1261" y="472"/>
                </a:cubicBezTo>
                <a:cubicBezTo>
                  <a:pt x="1345" y="419"/>
                  <a:pt x="1441" y="398"/>
                  <a:pt x="1525" y="398"/>
                </a:cubicBezTo>
                <a:close/>
                <a:moveTo>
                  <a:pt x="1521" y="0"/>
                </a:moveTo>
                <a:cubicBezTo>
                  <a:pt x="1370" y="0"/>
                  <a:pt x="1214" y="37"/>
                  <a:pt x="1070" y="112"/>
                </a:cubicBezTo>
                <a:cubicBezTo>
                  <a:pt x="583" y="377"/>
                  <a:pt x="551" y="991"/>
                  <a:pt x="731" y="1499"/>
                </a:cubicBezTo>
                <a:cubicBezTo>
                  <a:pt x="837" y="1807"/>
                  <a:pt x="1017" y="2071"/>
                  <a:pt x="1229" y="2305"/>
                </a:cubicBezTo>
                <a:cubicBezTo>
                  <a:pt x="900" y="2728"/>
                  <a:pt x="508" y="3152"/>
                  <a:pt x="74" y="3565"/>
                </a:cubicBezTo>
                <a:cubicBezTo>
                  <a:pt x="0" y="3639"/>
                  <a:pt x="0" y="3766"/>
                  <a:pt x="74" y="3851"/>
                </a:cubicBezTo>
                <a:cubicBezTo>
                  <a:pt x="106" y="3893"/>
                  <a:pt x="159" y="3915"/>
                  <a:pt x="212" y="3915"/>
                </a:cubicBezTo>
                <a:cubicBezTo>
                  <a:pt x="265" y="3915"/>
                  <a:pt x="307" y="3893"/>
                  <a:pt x="350" y="3862"/>
                </a:cubicBezTo>
                <a:cubicBezTo>
                  <a:pt x="784" y="3438"/>
                  <a:pt x="1186" y="3014"/>
                  <a:pt x="1515" y="2580"/>
                </a:cubicBezTo>
                <a:cubicBezTo>
                  <a:pt x="1854" y="2866"/>
                  <a:pt x="2224" y="3078"/>
                  <a:pt x="2553" y="3237"/>
                </a:cubicBezTo>
                <a:cubicBezTo>
                  <a:pt x="2584" y="3252"/>
                  <a:pt x="2616" y="3259"/>
                  <a:pt x="2646" y="3259"/>
                </a:cubicBezTo>
                <a:cubicBezTo>
                  <a:pt x="2721" y="3259"/>
                  <a:pt x="2788" y="3216"/>
                  <a:pt x="2818" y="3141"/>
                </a:cubicBezTo>
                <a:cubicBezTo>
                  <a:pt x="2871" y="3046"/>
                  <a:pt x="2828" y="2929"/>
                  <a:pt x="2722" y="2877"/>
                </a:cubicBezTo>
                <a:cubicBezTo>
                  <a:pt x="2415" y="2728"/>
                  <a:pt x="2066" y="2527"/>
                  <a:pt x="1758" y="2262"/>
                </a:cubicBezTo>
                <a:cubicBezTo>
                  <a:pt x="2129" y="1743"/>
                  <a:pt x="2320" y="1298"/>
                  <a:pt x="2362" y="896"/>
                </a:cubicBezTo>
                <a:cubicBezTo>
                  <a:pt x="2383" y="589"/>
                  <a:pt x="2256" y="302"/>
                  <a:pt x="2002" y="144"/>
                </a:cubicBezTo>
                <a:cubicBezTo>
                  <a:pt x="1861" y="48"/>
                  <a:pt x="1694" y="0"/>
                  <a:pt x="15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604;p72">
            <a:extLst>
              <a:ext uri="{FF2B5EF4-FFF2-40B4-BE49-F238E27FC236}">
                <a16:creationId xmlns:a16="http://schemas.microsoft.com/office/drawing/2014/main" id="{E680FD8E-8CC2-7D76-B5D7-9F530D9E5E58}"/>
              </a:ext>
            </a:extLst>
          </p:cNvPr>
          <p:cNvSpPr/>
          <p:nvPr/>
        </p:nvSpPr>
        <p:spPr>
          <a:xfrm flipH="1">
            <a:off x="3140850" y="2726112"/>
            <a:ext cx="257670" cy="568282"/>
          </a:xfrm>
          <a:custGeom>
            <a:avLst/>
            <a:gdLst/>
            <a:ahLst/>
            <a:cxnLst/>
            <a:rect l="l" t="t" r="r" b="b"/>
            <a:pathLst>
              <a:path w="1887" h="4164" extrusionOk="0">
                <a:moveTo>
                  <a:pt x="1886" y="0"/>
                </a:moveTo>
                <a:lnTo>
                  <a:pt x="329" y="297"/>
                </a:lnTo>
                <a:lnTo>
                  <a:pt x="1" y="3464"/>
                </a:lnTo>
                <a:lnTo>
                  <a:pt x="1622" y="4163"/>
                </a:lnTo>
                <a:lnTo>
                  <a:pt x="18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05;p72">
            <a:extLst>
              <a:ext uri="{FF2B5EF4-FFF2-40B4-BE49-F238E27FC236}">
                <a16:creationId xmlns:a16="http://schemas.microsoft.com/office/drawing/2014/main" id="{CB2B6C4D-0DA0-CAE4-034F-5A8AE2A521EB}"/>
              </a:ext>
            </a:extLst>
          </p:cNvPr>
          <p:cNvSpPr/>
          <p:nvPr/>
        </p:nvSpPr>
        <p:spPr>
          <a:xfrm flipH="1">
            <a:off x="2028511" y="2412349"/>
            <a:ext cx="555622" cy="119143"/>
          </a:xfrm>
          <a:custGeom>
            <a:avLst/>
            <a:gdLst/>
            <a:ahLst/>
            <a:cxnLst/>
            <a:rect l="l" t="t" r="r" b="b"/>
            <a:pathLst>
              <a:path w="4069" h="873" extrusionOk="0">
                <a:moveTo>
                  <a:pt x="2013" y="1"/>
                </a:moveTo>
                <a:cubicBezTo>
                  <a:pt x="1865" y="1"/>
                  <a:pt x="1717" y="11"/>
                  <a:pt x="1589" y="22"/>
                </a:cubicBezTo>
                <a:cubicBezTo>
                  <a:pt x="1060" y="54"/>
                  <a:pt x="657" y="138"/>
                  <a:pt x="435" y="181"/>
                </a:cubicBezTo>
                <a:cubicBezTo>
                  <a:pt x="350" y="202"/>
                  <a:pt x="287" y="223"/>
                  <a:pt x="276" y="223"/>
                </a:cubicBezTo>
                <a:cubicBezTo>
                  <a:pt x="106" y="276"/>
                  <a:pt x="1" y="456"/>
                  <a:pt x="54" y="636"/>
                </a:cubicBezTo>
                <a:cubicBezTo>
                  <a:pt x="97" y="776"/>
                  <a:pt x="227" y="872"/>
                  <a:pt x="372" y="872"/>
                </a:cubicBezTo>
                <a:cubicBezTo>
                  <a:pt x="403" y="872"/>
                  <a:pt x="435" y="868"/>
                  <a:pt x="467" y="859"/>
                </a:cubicBezTo>
                <a:cubicBezTo>
                  <a:pt x="467" y="859"/>
                  <a:pt x="700" y="795"/>
                  <a:pt x="1060" y="742"/>
                </a:cubicBezTo>
                <a:cubicBezTo>
                  <a:pt x="1333" y="701"/>
                  <a:pt x="1682" y="667"/>
                  <a:pt x="2076" y="667"/>
                </a:cubicBezTo>
                <a:cubicBezTo>
                  <a:pt x="2401" y="667"/>
                  <a:pt x="2757" y="690"/>
                  <a:pt x="3125" y="753"/>
                </a:cubicBezTo>
                <a:cubicBezTo>
                  <a:pt x="3284" y="784"/>
                  <a:pt x="3454" y="816"/>
                  <a:pt x="3613" y="859"/>
                </a:cubicBezTo>
                <a:cubicBezTo>
                  <a:pt x="3644" y="869"/>
                  <a:pt x="3666" y="869"/>
                  <a:pt x="3697" y="869"/>
                </a:cubicBezTo>
                <a:cubicBezTo>
                  <a:pt x="3846" y="869"/>
                  <a:pt x="3973" y="774"/>
                  <a:pt x="4015" y="626"/>
                </a:cubicBezTo>
                <a:cubicBezTo>
                  <a:pt x="4068" y="456"/>
                  <a:pt x="3962" y="276"/>
                  <a:pt x="3782" y="223"/>
                </a:cubicBezTo>
                <a:lnTo>
                  <a:pt x="3761" y="223"/>
                </a:lnTo>
                <a:cubicBezTo>
                  <a:pt x="3136" y="54"/>
                  <a:pt x="2532" y="1"/>
                  <a:pt x="201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06;p72">
            <a:extLst>
              <a:ext uri="{FF2B5EF4-FFF2-40B4-BE49-F238E27FC236}">
                <a16:creationId xmlns:a16="http://schemas.microsoft.com/office/drawing/2014/main" id="{EC5F8641-E28C-B4BD-54B6-B01EFC900C2F}"/>
              </a:ext>
            </a:extLst>
          </p:cNvPr>
          <p:cNvSpPr/>
          <p:nvPr/>
        </p:nvSpPr>
        <p:spPr>
          <a:xfrm flipH="1">
            <a:off x="2524734" y="2227285"/>
            <a:ext cx="361721" cy="420889"/>
          </a:xfrm>
          <a:custGeom>
            <a:avLst/>
            <a:gdLst/>
            <a:ahLst/>
            <a:cxnLst/>
            <a:rect l="l" t="t" r="r" b="b"/>
            <a:pathLst>
              <a:path w="2649" h="3084" extrusionOk="0">
                <a:moveTo>
                  <a:pt x="569" y="1"/>
                </a:moveTo>
                <a:cubicBezTo>
                  <a:pt x="564" y="1"/>
                  <a:pt x="562" y="1"/>
                  <a:pt x="562" y="1"/>
                </a:cubicBezTo>
                <a:lnTo>
                  <a:pt x="1" y="2935"/>
                </a:lnTo>
                <a:lnTo>
                  <a:pt x="2649" y="3083"/>
                </a:lnTo>
                <a:cubicBezTo>
                  <a:pt x="2628" y="50"/>
                  <a:pt x="695" y="1"/>
                  <a:pt x="5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07;p72">
            <a:extLst>
              <a:ext uri="{FF2B5EF4-FFF2-40B4-BE49-F238E27FC236}">
                <a16:creationId xmlns:a16="http://schemas.microsoft.com/office/drawing/2014/main" id="{A593EAC2-1190-4270-7735-61EE97FCE002}"/>
              </a:ext>
            </a:extLst>
          </p:cNvPr>
          <p:cNvSpPr/>
          <p:nvPr/>
        </p:nvSpPr>
        <p:spPr>
          <a:xfrm flipH="1">
            <a:off x="2688185" y="2293749"/>
            <a:ext cx="198271" cy="334091"/>
          </a:xfrm>
          <a:custGeom>
            <a:avLst/>
            <a:gdLst/>
            <a:ahLst/>
            <a:cxnLst/>
            <a:rect l="l" t="t" r="r" b="b"/>
            <a:pathLst>
              <a:path w="1452" h="2448" extrusionOk="0">
                <a:moveTo>
                  <a:pt x="467" y="1"/>
                </a:moveTo>
                <a:lnTo>
                  <a:pt x="1" y="2448"/>
                </a:lnTo>
                <a:lnTo>
                  <a:pt x="1" y="2448"/>
                </a:lnTo>
                <a:lnTo>
                  <a:pt x="1325" y="2427"/>
                </a:lnTo>
                <a:cubicBezTo>
                  <a:pt x="1452" y="690"/>
                  <a:pt x="467" y="1"/>
                  <a:pt x="467"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08;p72">
            <a:extLst>
              <a:ext uri="{FF2B5EF4-FFF2-40B4-BE49-F238E27FC236}">
                <a16:creationId xmlns:a16="http://schemas.microsoft.com/office/drawing/2014/main" id="{8D77926A-8798-56D6-CEE5-9AE33340B4C1}"/>
              </a:ext>
            </a:extLst>
          </p:cNvPr>
          <p:cNvSpPr/>
          <p:nvPr/>
        </p:nvSpPr>
        <p:spPr>
          <a:xfrm>
            <a:off x="2426417" y="1310699"/>
            <a:ext cx="153346" cy="193931"/>
          </a:xfrm>
          <a:custGeom>
            <a:avLst/>
            <a:gdLst/>
            <a:ahLst/>
            <a:cxnLst/>
            <a:rect l="l" t="t" r="r" b="b"/>
            <a:pathLst>
              <a:path w="1123" h="1421" extrusionOk="0">
                <a:moveTo>
                  <a:pt x="763" y="1"/>
                </a:moveTo>
                <a:lnTo>
                  <a:pt x="667" y="202"/>
                </a:lnTo>
                <a:cubicBezTo>
                  <a:pt x="627" y="193"/>
                  <a:pt x="589" y="188"/>
                  <a:pt x="553" y="188"/>
                </a:cubicBezTo>
                <a:cubicBezTo>
                  <a:pt x="426" y="188"/>
                  <a:pt x="325" y="246"/>
                  <a:pt x="275" y="361"/>
                </a:cubicBezTo>
                <a:cubicBezTo>
                  <a:pt x="138" y="689"/>
                  <a:pt x="657" y="806"/>
                  <a:pt x="593" y="944"/>
                </a:cubicBezTo>
                <a:cubicBezTo>
                  <a:pt x="581" y="968"/>
                  <a:pt x="561" y="979"/>
                  <a:pt x="536" y="979"/>
                </a:cubicBezTo>
                <a:cubicBezTo>
                  <a:pt x="519" y="979"/>
                  <a:pt x="499" y="974"/>
                  <a:pt x="477" y="965"/>
                </a:cubicBezTo>
                <a:cubicBezTo>
                  <a:pt x="381" y="922"/>
                  <a:pt x="244" y="795"/>
                  <a:pt x="191" y="679"/>
                </a:cubicBezTo>
                <a:lnTo>
                  <a:pt x="0" y="838"/>
                </a:lnTo>
                <a:cubicBezTo>
                  <a:pt x="53" y="944"/>
                  <a:pt x="159" y="1050"/>
                  <a:pt x="275" y="1124"/>
                </a:cubicBezTo>
                <a:lnTo>
                  <a:pt x="180" y="1336"/>
                </a:lnTo>
                <a:lnTo>
                  <a:pt x="381" y="1420"/>
                </a:lnTo>
                <a:lnTo>
                  <a:pt x="466" y="1208"/>
                </a:lnTo>
                <a:cubicBezTo>
                  <a:pt x="514" y="1223"/>
                  <a:pt x="560" y="1230"/>
                  <a:pt x="604" y="1230"/>
                </a:cubicBezTo>
                <a:cubicBezTo>
                  <a:pt x="725" y="1230"/>
                  <a:pt x="825" y="1174"/>
                  <a:pt x="879" y="1050"/>
                </a:cubicBezTo>
                <a:cubicBezTo>
                  <a:pt x="1028" y="721"/>
                  <a:pt x="508" y="594"/>
                  <a:pt x="572" y="456"/>
                </a:cubicBezTo>
                <a:cubicBezTo>
                  <a:pt x="579" y="436"/>
                  <a:pt x="598" y="429"/>
                  <a:pt x="622" y="429"/>
                </a:cubicBezTo>
                <a:cubicBezTo>
                  <a:pt x="636" y="429"/>
                  <a:pt x="652" y="431"/>
                  <a:pt x="667" y="435"/>
                </a:cubicBezTo>
                <a:cubicBezTo>
                  <a:pt x="742" y="478"/>
                  <a:pt x="858" y="584"/>
                  <a:pt x="932" y="679"/>
                </a:cubicBezTo>
                <a:lnTo>
                  <a:pt x="1123" y="509"/>
                </a:lnTo>
                <a:cubicBezTo>
                  <a:pt x="1059" y="425"/>
                  <a:pt x="975" y="340"/>
                  <a:pt x="869" y="276"/>
                </a:cubicBezTo>
                <a:lnTo>
                  <a:pt x="953" y="86"/>
                </a:lnTo>
                <a:lnTo>
                  <a:pt x="7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09;p72">
            <a:extLst>
              <a:ext uri="{FF2B5EF4-FFF2-40B4-BE49-F238E27FC236}">
                <a16:creationId xmlns:a16="http://schemas.microsoft.com/office/drawing/2014/main" id="{F4B268DA-ABD6-45AA-3843-2267C2BCEE52}"/>
              </a:ext>
            </a:extLst>
          </p:cNvPr>
          <p:cNvSpPr/>
          <p:nvPr/>
        </p:nvSpPr>
        <p:spPr>
          <a:xfrm flipH="1">
            <a:off x="3170538" y="2766509"/>
            <a:ext cx="332772" cy="432489"/>
          </a:xfrm>
          <a:custGeom>
            <a:avLst/>
            <a:gdLst/>
            <a:ahLst/>
            <a:cxnLst/>
            <a:rect l="l" t="t" r="r" b="b"/>
            <a:pathLst>
              <a:path w="2437" h="3169" extrusionOk="0">
                <a:moveTo>
                  <a:pt x="1102" y="1"/>
                </a:moveTo>
                <a:cubicBezTo>
                  <a:pt x="1102" y="1"/>
                  <a:pt x="1" y="1124"/>
                  <a:pt x="774" y="3168"/>
                </a:cubicBezTo>
                <a:cubicBezTo>
                  <a:pt x="774" y="3168"/>
                  <a:pt x="2437" y="1653"/>
                  <a:pt x="1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10;p72">
            <a:extLst>
              <a:ext uri="{FF2B5EF4-FFF2-40B4-BE49-F238E27FC236}">
                <a16:creationId xmlns:a16="http://schemas.microsoft.com/office/drawing/2014/main" id="{E22549AE-3A96-49D3-06A8-3B8A4B95447C}"/>
              </a:ext>
            </a:extLst>
          </p:cNvPr>
          <p:cNvSpPr/>
          <p:nvPr/>
        </p:nvSpPr>
        <p:spPr>
          <a:xfrm flipH="1">
            <a:off x="3170538" y="2766509"/>
            <a:ext cx="332772" cy="432489"/>
          </a:xfrm>
          <a:custGeom>
            <a:avLst/>
            <a:gdLst/>
            <a:ahLst/>
            <a:cxnLst/>
            <a:rect l="l" t="t" r="r" b="b"/>
            <a:pathLst>
              <a:path w="2437" h="3169" extrusionOk="0">
                <a:moveTo>
                  <a:pt x="1102" y="1"/>
                </a:moveTo>
                <a:cubicBezTo>
                  <a:pt x="1102" y="1"/>
                  <a:pt x="1" y="1124"/>
                  <a:pt x="774" y="3168"/>
                </a:cubicBezTo>
                <a:cubicBezTo>
                  <a:pt x="774" y="3168"/>
                  <a:pt x="2437" y="1653"/>
                  <a:pt x="1102"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11;p72">
            <a:extLst>
              <a:ext uri="{FF2B5EF4-FFF2-40B4-BE49-F238E27FC236}">
                <a16:creationId xmlns:a16="http://schemas.microsoft.com/office/drawing/2014/main" id="{87C6E3DD-9709-CE3D-7921-8BACCBA7E9FB}"/>
              </a:ext>
            </a:extLst>
          </p:cNvPr>
          <p:cNvSpPr/>
          <p:nvPr/>
        </p:nvSpPr>
        <p:spPr>
          <a:xfrm flipH="1">
            <a:off x="3311537" y="2885108"/>
            <a:ext cx="50797" cy="195296"/>
          </a:xfrm>
          <a:custGeom>
            <a:avLst/>
            <a:gdLst/>
            <a:ahLst/>
            <a:cxnLst/>
            <a:rect l="l" t="t" r="r" b="b"/>
            <a:pathLst>
              <a:path w="372" h="1431" extrusionOk="0">
                <a:moveTo>
                  <a:pt x="241" y="0"/>
                </a:moveTo>
                <a:cubicBezTo>
                  <a:pt x="167" y="0"/>
                  <a:pt x="74" y="314"/>
                  <a:pt x="32" y="710"/>
                </a:cubicBezTo>
                <a:cubicBezTo>
                  <a:pt x="1" y="1102"/>
                  <a:pt x="43" y="1430"/>
                  <a:pt x="117" y="1430"/>
                </a:cubicBezTo>
                <a:cubicBezTo>
                  <a:pt x="119" y="1431"/>
                  <a:pt x="120" y="1431"/>
                  <a:pt x="121" y="1431"/>
                </a:cubicBezTo>
                <a:cubicBezTo>
                  <a:pt x="205" y="1431"/>
                  <a:pt x="298" y="1117"/>
                  <a:pt x="329" y="731"/>
                </a:cubicBezTo>
                <a:cubicBezTo>
                  <a:pt x="371" y="339"/>
                  <a:pt x="329" y="11"/>
                  <a:pt x="244" y="0"/>
                </a:cubicBezTo>
                <a:cubicBezTo>
                  <a:pt x="243" y="0"/>
                  <a:pt x="242" y="0"/>
                  <a:pt x="2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12;p72">
            <a:extLst>
              <a:ext uri="{FF2B5EF4-FFF2-40B4-BE49-F238E27FC236}">
                <a16:creationId xmlns:a16="http://schemas.microsoft.com/office/drawing/2014/main" id="{ACD5C1C1-1D57-EEC1-567A-90AC0D96C1E5}"/>
              </a:ext>
            </a:extLst>
          </p:cNvPr>
          <p:cNvSpPr/>
          <p:nvPr/>
        </p:nvSpPr>
        <p:spPr>
          <a:xfrm flipH="1">
            <a:off x="3386776" y="2902441"/>
            <a:ext cx="36322" cy="166363"/>
          </a:xfrm>
          <a:custGeom>
            <a:avLst/>
            <a:gdLst/>
            <a:ahLst/>
            <a:cxnLst/>
            <a:rect l="l" t="t" r="r" b="b"/>
            <a:pathLst>
              <a:path w="266" h="1219" extrusionOk="0">
                <a:moveTo>
                  <a:pt x="191" y="1"/>
                </a:moveTo>
                <a:cubicBezTo>
                  <a:pt x="128" y="1"/>
                  <a:pt x="64" y="265"/>
                  <a:pt x="33" y="604"/>
                </a:cubicBezTo>
                <a:cubicBezTo>
                  <a:pt x="1" y="933"/>
                  <a:pt x="22" y="1208"/>
                  <a:pt x="86" y="1219"/>
                </a:cubicBezTo>
                <a:cubicBezTo>
                  <a:pt x="138" y="1219"/>
                  <a:pt x="213" y="954"/>
                  <a:pt x="244" y="615"/>
                </a:cubicBezTo>
                <a:cubicBezTo>
                  <a:pt x="266" y="287"/>
                  <a:pt x="244" y="11"/>
                  <a:pt x="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13;p72">
            <a:extLst>
              <a:ext uri="{FF2B5EF4-FFF2-40B4-BE49-F238E27FC236}">
                <a16:creationId xmlns:a16="http://schemas.microsoft.com/office/drawing/2014/main" id="{1E933E9B-9691-FBFC-2377-F24EA6D7D645}"/>
              </a:ext>
            </a:extLst>
          </p:cNvPr>
          <p:cNvSpPr/>
          <p:nvPr/>
        </p:nvSpPr>
        <p:spPr>
          <a:xfrm>
            <a:off x="1268862" y="3849167"/>
            <a:ext cx="2113997" cy="91859"/>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3" name="Google Shape;2614;p72">
            <a:extLst>
              <a:ext uri="{FF2B5EF4-FFF2-40B4-BE49-F238E27FC236}">
                <a16:creationId xmlns:a16="http://schemas.microsoft.com/office/drawing/2014/main" id="{F23C2B54-FAD2-B544-BB24-BB284E72419E}"/>
              </a:ext>
            </a:extLst>
          </p:cNvPr>
          <p:cNvGrpSpPr/>
          <p:nvPr/>
        </p:nvGrpSpPr>
        <p:grpSpPr>
          <a:xfrm rot="1127079">
            <a:off x="2041253" y="1984578"/>
            <a:ext cx="530311" cy="530266"/>
            <a:chOff x="2964656" y="1352909"/>
            <a:chExt cx="530331" cy="530286"/>
          </a:xfrm>
        </p:grpSpPr>
        <p:sp>
          <p:nvSpPr>
            <p:cNvPr id="2634" name="Google Shape;2615;p72">
              <a:extLst>
                <a:ext uri="{FF2B5EF4-FFF2-40B4-BE49-F238E27FC236}">
                  <a16:creationId xmlns:a16="http://schemas.microsoft.com/office/drawing/2014/main" id="{65FAA9ED-0E0B-AC35-2DAE-6056E46EBBB2}"/>
                </a:ext>
              </a:extLst>
            </p:cNvPr>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16;p72">
              <a:extLst>
                <a:ext uri="{FF2B5EF4-FFF2-40B4-BE49-F238E27FC236}">
                  <a16:creationId xmlns:a16="http://schemas.microsoft.com/office/drawing/2014/main" id="{712E0883-386F-F2A4-C2F9-50D54079AEAB}"/>
                </a:ext>
              </a:extLst>
            </p:cNvPr>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17;p72">
              <a:extLst>
                <a:ext uri="{FF2B5EF4-FFF2-40B4-BE49-F238E27FC236}">
                  <a16:creationId xmlns:a16="http://schemas.microsoft.com/office/drawing/2014/main" id="{CDC6608B-1217-455D-0637-F0793ECC5DE7}"/>
                </a:ext>
              </a:extLst>
            </p:cNvPr>
            <p:cNvSpPr/>
            <p:nvPr/>
          </p:nvSpPr>
          <p:spPr>
            <a:xfrm>
              <a:off x="2993976" y="1382229"/>
              <a:ext cx="471680" cy="471657"/>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18;p72">
              <a:extLst>
                <a:ext uri="{FF2B5EF4-FFF2-40B4-BE49-F238E27FC236}">
                  <a16:creationId xmlns:a16="http://schemas.microsoft.com/office/drawing/2014/main" id="{B81B4DB0-DD2F-EED7-896C-1D76E8A9C1FA}"/>
                </a:ext>
              </a:extLst>
            </p:cNvPr>
            <p:cNvSpPr/>
            <p:nvPr/>
          </p:nvSpPr>
          <p:spPr>
            <a:xfrm>
              <a:off x="3060435" y="1382229"/>
              <a:ext cx="338759" cy="88432"/>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19;p72">
              <a:extLst>
                <a:ext uri="{FF2B5EF4-FFF2-40B4-BE49-F238E27FC236}">
                  <a16:creationId xmlns:a16="http://schemas.microsoft.com/office/drawing/2014/main" id="{0427EF7A-4FDB-6E8C-FD4F-D5E6AFA67794}"/>
                </a:ext>
              </a:extLst>
            </p:cNvPr>
            <p:cNvSpPr/>
            <p:nvPr/>
          </p:nvSpPr>
          <p:spPr>
            <a:xfrm>
              <a:off x="3033069" y="1716417"/>
              <a:ext cx="393491" cy="127051"/>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20;p72">
              <a:extLst>
                <a:ext uri="{FF2B5EF4-FFF2-40B4-BE49-F238E27FC236}">
                  <a16:creationId xmlns:a16="http://schemas.microsoft.com/office/drawing/2014/main" id="{F7DCF50C-F364-E3A2-AC00-A22A391605B4}"/>
                </a:ext>
              </a:extLst>
            </p:cNvPr>
            <p:cNvSpPr/>
            <p:nvPr/>
          </p:nvSpPr>
          <p:spPr>
            <a:xfrm>
              <a:off x="3132699" y="1464976"/>
              <a:ext cx="195531" cy="321151"/>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21;p72">
              <a:extLst>
                <a:ext uri="{FF2B5EF4-FFF2-40B4-BE49-F238E27FC236}">
                  <a16:creationId xmlns:a16="http://schemas.microsoft.com/office/drawing/2014/main" id="{5F3494D4-D64D-5386-DD55-213D92ACBBA5}"/>
                </a:ext>
              </a:extLst>
            </p:cNvPr>
            <p:cNvSpPr/>
            <p:nvPr/>
          </p:nvSpPr>
          <p:spPr>
            <a:xfrm>
              <a:off x="3132699" y="1457158"/>
              <a:ext cx="195531" cy="321802"/>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22;p72">
              <a:extLst>
                <a:ext uri="{FF2B5EF4-FFF2-40B4-BE49-F238E27FC236}">
                  <a16:creationId xmlns:a16="http://schemas.microsoft.com/office/drawing/2014/main" id="{7978B7CE-8974-742A-127D-45D4DE9B9963}"/>
                </a:ext>
              </a:extLst>
            </p:cNvPr>
            <p:cNvSpPr/>
            <p:nvPr/>
          </p:nvSpPr>
          <p:spPr>
            <a:xfrm>
              <a:off x="3415416" y="1526341"/>
              <a:ext cx="30683" cy="182965"/>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23;p72">
              <a:extLst>
                <a:ext uri="{FF2B5EF4-FFF2-40B4-BE49-F238E27FC236}">
                  <a16:creationId xmlns:a16="http://schemas.microsoft.com/office/drawing/2014/main" id="{EED2DEF5-871F-2EB0-6073-C2808B3FE82B}"/>
                </a:ext>
              </a:extLst>
            </p:cNvPr>
            <p:cNvSpPr/>
            <p:nvPr/>
          </p:nvSpPr>
          <p:spPr>
            <a:xfrm>
              <a:off x="3013523" y="1526341"/>
              <a:ext cx="30683" cy="182965"/>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3" name="Google Shape;2624;p72">
            <a:extLst>
              <a:ext uri="{FF2B5EF4-FFF2-40B4-BE49-F238E27FC236}">
                <a16:creationId xmlns:a16="http://schemas.microsoft.com/office/drawing/2014/main" id="{934F9542-9215-7890-5C7D-962508E6974F}"/>
              </a:ext>
            </a:extLst>
          </p:cNvPr>
          <p:cNvGrpSpPr/>
          <p:nvPr/>
        </p:nvGrpSpPr>
        <p:grpSpPr>
          <a:xfrm rot="-667158">
            <a:off x="1782137" y="1557433"/>
            <a:ext cx="365741" cy="365710"/>
            <a:chOff x="2964656" y="1352909"/>
            <a:chExt cx="530331" cy="530286"/>
          </a:xfrm>
        </p:grpSpPr>
        <p:sp>
          <p:nvSpPr>
            <p:cNvPr id="2644" name="Google Shape;2625;p72">
              <a:extLst>
                <a:ext uri="{FF2B5EF4-FFF2-40B4-BE49-F238E27FC236}">
                  <a16:creationId xmlns:a16="http://schemas.microsoft.com/office/drawing/2014/main" id="{F53A4ABF-0548-8502-A37E-92F50ADAEEEF}"/>
                </a:ext>
              </a:extLst>
            </p:cNvPr>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26;p72">
              <a:extLst>
                <a:ext uri="{FF2B5EF4-FFF2-40B4-BE49-F238E27FC236}">
                  <a16:creationId xmlns:a16="http://schemas.microsoft.com/office/drawing/2014/main" id="{4B1DBFD0-9A3D-F769-A22F-1D924555ED4D}"/>
                </a:ext>
              </a:extLst>
            </p:cNvPr>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27;p72">
              <a:extLst>
                <a:ext uri="{FF2B5EF4-FFF2-40B4-BE49-F238E27FC236}">
                  <a16:creationId xmlns:a16="http://schemas.microsoft.com/office/drawing/2014/main" id="{421EF69F-3E1C-BA2F-423D-F6021221342A}"/>
                </a:ext>
              </a:extLst>
            </p:cNvPr>
            <p:cNvSpPr/>
            <p:nvPr/>
          </p:nvSpPr>
          <p:spPr>
            <a:xfrm>
              <a:off x="2993976" y="1382229"/>
              <a:ext cx="471688" cy="471648"/>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28;p72">
              <a:extLst>
                <a:ext uri="{FF2B5EF4-FFF2-40B4-BE49-F238E27FC236}">
                  <a16:creationId xmlns:a16="http://schemas.microsoft.com/office/drawing/2014/main" id="{DDF80CDD-3433-0E88-76BB-8EB227ACA549}"/>
                </a:ext>
              </a:extLst>
            </p:cNvPr>
            <p:cNvSpPr/>
            <p:nvPr/>
          </p:nvSpPr>
          <p:spPr>
            <a:xfrm>
              <a:off x="3060435" y="1382229"/>
              <a:ext cx="338765" cy="88430"/>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629;p72">
              <a:extLst>
                <a:ext uri="{FF2B5EF4-FFF2-40B4-BE49-F238E27FC236}">
                  <a16:creationId xmlns:a16="http://schemas.microsoft.com/office/drawing/2014/main" id="{E61B6134-232A-FA96-AE8A-ECE33408C5A2}"/>
                </a:ext>
              </a:extLst>
            </p:cNvPr>
            <p:cNvSpPr/>
            <p:nvPr/>
          </p:nvSpPr>
          <p:spPr>
            <a:xfrm>
              <a:off x="3033069" y="1716417"/>
              <a:ext cx="393498" cy="127048"/>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630;p72">
              <a:extLst>
                <a:ext uri="{FF2B5EF4-FFF2-40B4-BE49-F238E27FC236}">
                  <a16:creationId xmlns:a16="http://schemas.microsoft.com/office/drawing/2014/main" id="{AAB971CF-7EE9-3412-DAFE-98F2D5ACAF84}"/>
                </a:ext>
              </a:extLst>
            </p:cNvPr>
            <p:cNvSpPr/>
            <p:nvPr/>
          </p:nvSpPr>
          <p:spPr>
            <a:xfrm>
              <a:off x="3132699" y="1464976"/>
              <a:ext cx="195535" cy="321145"/>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631;p72">
              <a:extLst>
                <a:ext uri="{FF2B5EF4-FFF2-40B4-BE49-F238E27FC236}">
                  <a16:creationId xmlns:a16="http://schemas.microsoft.com/office/drawing/2014/main" id="{DA620EE9-76E7-C641-43C8-28FA95E40290}"/>
                </a:ext>
              </a:extLst>
            </p:cNvPr>
            <p:cNvSpPr/>
            <p:nvPr/>
          </p:nvSpPr>
          <p:spPr>
            <a:xfrm>
              <a:off x="3132699" y="1457158"/>
              <a:ext cx="195535" cy="321797"/>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632;p72">
              <a:extLst>
                <a:ext uri="{FF2B5EF4-FFF2-40B4-BE49-F238E27FC236}">
                  <a16:creationId xmlns:a16="http://schemas.microsoft.com/office/drawing/2014/main" id="{2F7D8869-22CB-0A1B-C998-13510FE8BE56}"/>
                </a:ext>
              </a:extLst>
            </p:cNvPr>
            <p:cNvSpPr/>
            <p:nvPr/>
          </p:nvSpPr>
          <p:spPr>
            <a:xfrm>
              <a:off x="3415416" y="1526341"/>
              <a:ext cx="30684" cy="18296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633;p72">
              <a:extLst>
                <a:ext uri="{FF2B5EF4-FFF2-40B4-BE49-F238E27FC236}">
                  <a16:creationId xmlns:a16="http://schemas.microsoft.com/office/drawing/2014/main" id="{45185879-B4E3-2239-4C4D-6EE9AB715232}"/>
                </a:ext>
              </a:extLst>
            </p:cNvPr>
            <p:cNvSpPr/>
            <p:nvPr/>
          </p:nvSpPr>
          <p:spPr>
            <a:xfrm>
              <a:off x="3013523" y="1526341"/>
              <a:ext cx="30684" cy="18296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9" name="Google Shape;2634;p72">
            <a:extLst>
              <a:ext uri="{FF2B5EF4-FFF2-40B4-BE49-F238E27FC236}">
                <a16:creationId xmlns:a16="http://schemas.microsoft.com/office/drawing/2014/main" id="{364D97BD-9DB7-FCBF-B5F3-220D1233549C}"/>
              </a:ext>
            </a:extLst>
          </p:cNvPr>
          <p:cNvGrpSpPr/>
          <p:nvPr/>
        </p:nvGrpSpPr>
        <p:grpSpPr>
          <a:xfrm rot="1156918">
            <a:off x="2345053" y="1256795"/>
            <a:ext cx="301768" cy="301743"/>
            <a:chOff x="2964656" y="1352909"/>
            <a:chExt cx="530331" cy="530286"/>
          </a:xfrm>
        </p:grpSpPr>
        <p:sp>
          <p:nvSpPr>
            <p:cNvPr id="2950" name="Google Shape;2635;p72">
              <a:extLst>
                <a:ext uri="{FF2B5EF4-FFF2-40B4-BE49-F238E27FC236}">
                  <a16:creationId xmlns:a16="http://schemas.microsoft.com/office/drawing/2014/main" id="{298F357C-794F-AE51-F1B3-FF05FBEA4BDE}"/>
                </a:ext>
              </a:extLst>
            </p:cNvPr>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636;p72">
              <a:extLst>
                <a:ext uri="{FF2B5EF4-FFF2-40B4-BE49-F238E27FC236}">
                  <a16:creationId xmlns:a16="http://schemas.microsoft.com/office/drawing/2014/main" id="{311475AB-310F-3486-E16F-575344E3FF24}"/>
                </a:ext>
              </a:extLst>
            </p:cNvPr>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637;p72">
              <a:extLst>
                <a:ext uri="{FF2B5EF4-FFF2-40B4-BE49-F238E27FC236}">
                  <a16:creationId xmlns:a16="http://schemas.microsoft.com/office/drawing/2014/main" id="{200B1905-48FB-33AE-A86E-CC634CC527BC}"/>
                </a:ext>
              </a:extLst>
            </p:cNvPr>
            <p:cNvSpPr/>
            <p:nvPr/>
          </p:nvSpPr>
          <p:spPr>
            <a:xfrm>
              <a:off x="2993976" y="1382229"/>
              <a:ext cx="471688" cy="471648"/>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638;p72">
              <a:extLst>
                <a:ext uri="{FF2B5EF4-FFF2-40B4-BE49-F238E27FC236}">
                  <a16:creationId xmlns:a16="http://schemas.microsoft.com/office/drawing/2014/main" id="{1F173949-2E51-E668-132E-B272E4B0D011}"/>
                </a:ext>
              </a:extLst>
            </p:cNvPr>
            <p:cNvSpPr/>
            <p:nvPr/>
          </p:nvSpPr>
          <p:spPr>
            <a:xfrm>
              <a:off x="3060435" y="1382229"/>
              <a:ext cx="338765" cy="88430"/>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639;p72">
              <a:extLst>
                <a:ext uri="{FF2B5EF4-FFF2-40B4-BE49-F238E27FC236}">
                  <a16:creationId xmlns:a16="http://schemas.microsoft.com/office/drawing/2014/main" id="{DAF81EEF-E6C0-30B3-09B9-3F2109308F45}"/>
                </a:ext>
              </a:extLst>
            </p:cNvPr>
            <p:cNvSpPr/>
            <p:nvPr/>
          </p:nvSpPr>
          <p:spPr>
            <a:xfrm>
              <a:off x="3033069" y="1716417"/>
              <a:ext cx="393498" cy="127048"/>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640;p72">
              <a:extLst>
                <a:ext uri="{FF2B5EF4-FFF2-40B4-BE49-F238E27FC236}">
                  <a16:creationId xmlns:a16="http://schemas.microsoft.com/office/drawing/2014/main" id="{892D62B0-984B-7CC0-FC95-F4135D24C856}"/>
                </a:ext>
              </a:extLst>
            </p:cNvPr>
            <p:cNvSpPr/>
            <p:nvPr/>
          </p:nvSpPr>
          <p:spPr>
            <a:xfrm>
              <a:off x="3132699" y="1464976"/>
              <a:ext cx="195535" cy="321145"/>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641;p72">
              <a:extLst>
                <a:ext uri="{FF2B5EF4-FFF2-40B4-BE49-F238E27FC236}">
                  <a16:creationId xmlns:a16="http://schemas.microsoft.com/office/drawing/2014/main" id="{3F6BBD61-E34E-3355-6355-0E21803C6242}"/>
                </a:ext>
              </a:extLst>
            </p:cNvPr>
            <p:cNvSpPr/>
            <p:nvPr/>
          </p:nvSpPr>
          <p:spPr>
            <a:xfrm>
              <a:off x="3132699" y="1457158"/>
              <a:ext cx="195535" cy="321797"/>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642;p72">
              <a:extLst>
                <a:ext uri="{FF2B5EF4-FFF2-40B4-BE49-F238E27FC236}">
                  <a16:creationId xmlns:a16="http://schemas.microsoft.com/office/drawing/2014/main" id="{8E7A5D11-818D-DB39-623A-0F2152BF827D}"/>
                </a:ext>
              </a:extLst>
            </p:cNvPr>
            <p:cNvSpPr/>
            <p:nvPr/>
          </p:nvSpPr>
          <p:spPr>
            <a:xfrm>
              <a:off x="3415416" y="1526341"/>
              <a:ext cx="30684" cy="18296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643;p72">
              <a:extLst>
                <a:ext uri="{FF2B5EF4-FFF2-40B4-BE49-F238E27FC236}">
                  <a16:creationId xmlns:a16="http://schemas.microsoft.com/office/drawing/2014/main" id="{E6D9E243-7EE2-CD5F-CACE-3A8011310151}"/>
                </a:ext>
              </a:extLst>
            </p:cNvPr>
            <p:cNvSpPr/>
            <p:nvPr/>
          </p:nvSpPr>
          <p:spPr>
            <a:xfrm>
              <a:off x="3013523" y="1526341"/>
              <a:ext cx="30684" cy="18296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5">
          <a:extLst>
            <a:ext uri="{FF2B5EF4-FFF2-40B4-BE49-F238E27FC236}">
              <a16:creationId xmlns:a16="http://schemas.microsoft.com/office/drawing/2014/main" id="{FC8CD1B5-B1A8-3BFA-E738-A69B74EE37AB}"/>
            </a:ext>
          </a:extLst>
        </p:cNvPr>
        <p:cNvGrpSpPr/>
        <p:nvPr/>
      </p:nvGrpSpPr>
      <p:grpSpPr>
        <a:xfrm>
          <a:off x="0" y="0"/>
          <a:ext cx="0" cy="0"/>
          <a:chOff x="0" y="0"/>
          <a:chExt cx="0" cy="0"/>
        </a:xfrm>
      </p:grpSpPr>
      <p:sp>
        <p:nvSpPr>
          <p:cNvPr id="1886" name="Google Shape;1886;p43">
            <a:extLst>
              <a:ext uri="{FF2B5EF4-FFF2-40B4-BE49-F238E27FC236}">
                <a16:creationId xmlns:a16="http://schemas.microsoft.com/office/drawing/2014/main" id="{0DEAAC58-CE24-6DF4-9F0F-D2EC205456B6}"/>
              </a:ext>
            </a:extLst>
          </p:cNvPr>
          <p:cNvSpPr txBox="1">
            <a:spLocks noGrp="1"/>
          </p:cNvSpPr>
          <p:nvPr>
            <p:ph type="title"/>
          </p:nvPr>
        </p:nvSpPr>
        <p:spPr>
          <a:xfrm>
            <a:off x="2901864" y="436518"/>
            <a:ext cx="5472154" cy="800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b="1" i="0" dirty="0">
                <a:solidFill>
                  <a:srgbClr val="000000"/>
                </a:solidFill>
                <a:effectLst/>
                <a:latin typeface="Times New Roman" panose="02020603050405020304" pitchFamily="18" charset="0"/>
                <a:cs typeface="Times New Roman" panose="02020603050405020304" pitchFamily="18" charset="0"/>
              </a:rPr>
              <a:t>Problem description</a:t>
            </a:r>
            <a:endParaRPr sz="5400" dirty="0">
              <a:latin typeface="Times New Roman" panose="02020603050405020304" pitchFamily="18" charset="0"/>
              <a:cs typeface="Times New Roman" panose="02020603050405020304" pitchFamily="18" charset="0"/>
            </a:endParaRPr>
          </a:p>
        </p:txBody>
      </p:sp>
      <p:sp>
        <p:nvSpPr>
          <p:cNvPr id="1887" name="Google Shape;1887;p43">
            <a:extLst>
              <a:ext uri="{FF2B5EF4-FFF2-40B4-BE49-F238E27FC236}">
                <a16:creationId xmlns:a16="http://schemas.microsoft.com/office/drawing/2014/main" id="{F0FA17F7-CA61-EFA4-18F0-20D0778223B4}"/>
              </a:ext>
            </a:extLst>
          </p:cNvPr>
          <p:cNvSpPr txBox="1">
            <a:spLocks noGrp="1"/>
          </p:cNvSpPr>
          <p:nvPr>
            <p:ph type="subTitle" idx="1"/>
          </p:nvPr>
        </p:nvSpPr>
        <p:spPr>
          <a:xfrm>
            <a:off x="799660" y="1229593"/>
            <a:ext cx="7587209" cy="99482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b="0" i="0" dirty="0">
                <a:solidFill>
                  <a:srgbClr val="000000"/>
                </a:solidFill>
                <a:effectLst/>
                <a:latin typeface="Times New Roman" panose="02020603050405020304" pitchFamily="18" charset="0"/>
              </a:rPr>
              <a:t>Limited understanding of the impact of economic factors on tourist arrivals in Sri Lanka restricts effective decision-making and strategic planning for sustainable growth in the tourism sector. </a:t>
            </a:r>
            <a:endParaRPr dirty="0"/>
          </a:p>
        </p:txBody>
      </p:sp>
      <p:cxnSp>
        <p:nvCxnSpPr>
          <p:cNvPr id="1888" name="Google Shape;1888;p43">
            <a:extLst>
              <a:ext uri="{FF2B5EF4-FFF2-40B4-BE49-F238E27FC236}">
                <a16:creationId xmlns:a16="http://schemas.microsoft.com/office/drawing/2014/main" id="{5C8F587C-3154-82D2-0632-092367C339ED}"/>
              </a:ext>
            </a:extLst>
          </p:cNvPr>
          <p:cNvCxnSpPr>
            <a:cxnSpLocks/>
          </p:cNvCxnSpPr>
          <p:nvPr/>
        </p:nvCxnSpPr>
        <p:spPr>
          <a:xfrm>
            <a:off x="5167423" y="1081762"/>
            <a:ext cx="3206595" cy="0"/>
          </a:xfrm>
          <a:prstGeom prst="straightConnector1">
            <a:avLst/>
          </a:prstGeom>
          <a:noFill/>
          <a:ln w="28575" cap="flat" cmpd="sng">
            <a:solidFill>
              <a:schemeClr val="dk1"/>
            </a:solidFill>
            <a:prstDash val="solid"/>
            <a:round/>
            <a:headEnd type="none" w="med" len="med"/>
            <a:tailEnd type="none" w="med" len="med"/>
          </a:ln>
        </p:spPr>
      </p:cxnSp>
      <p:sp>
        <p:nvSpPr>
          <p:cNvPr id="4" name="Google Shape;1886;p43">
            <a:extLst>
              <a:ext uri="{FF2B5EF4-FFF2-40B4-BE49-F238E27FC236}">
                <a16:creationId xmlns:a16="http://schemas.microsoft.com/office/drawing/2014/main" id="{7988F7C0-79D1-966A-5751-1E1891C216FA}"/>
              </a:ext>
            </a:extLst>
          </p:cNvPr>
          <p:cNvSpPr txBox="1">
            <a:spLocks/>
          </p:cNvSpPr>
          <p:nvPr/>
        </p:nvSpPr>
        <p:spPr>
          <a:xfrm>
            <a:off x="2914715" y="2029993"/>
            <a:ext cx="5472154" cy="80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Manrope Medium"/>
              <a:buNone/>
              <a:defRPr sz="4000" b="0" i="0" u="none" strike="noStrike" cap="none">
                <a:solidFill>
                  <a:schemeClr val="dk1"/>
                </a:solidFill>
                <a:latin typeface="Manrope Medium"/>
                <a:ea typeface="Manrope Medium"/>
                <a:cs typeface="Manrope Medium"/>
                <a:sym typeface="Manrope Medium"/>
              </a:defRPr>
            </a:lvl1pPr>
            <a:lvl2pPr marR="0" lvl="1" algn="l" rtl="0">
              <a:lnSpc>
                <a:spcPct val="100000"/>
              </a:lnSpc>
              <a:spcBef>
                <a:spcPts val="0"/>
              </a:spcBef>
              <a:spcAft>
                <a:spcPts val="0"/>
              </a:spcAft>
              <a:buClr>
                <a:schemeClr val="dk1"/>
              </a:buClr>
              <a:buSzPts val="6000"/>
              <a:buFont typeface="Manrope Medium"/>
              <a:buNone/>
              <a:defRPr sz="6000" b="0" i="0" u="none" strike="noStrike" cap="none">
                <a:solidFill>
                  <a:schemeClr val="dk1"/>
                </a:solidFill>
                <a:latin typeface="Manrope Medium"/>
                <a:ea typeface="Manrope Medium"/>
                <a:cs typeface="Manrope Medium"/>
                <a:sym typeface="Manrope Medium"/>
              </a:defRPr>
            </a:lvl2pPr>
            <a:lvl3pPr marR="0" lvl="2" algn="l" rtl="0">
              <a:lnSpc>
                <a:spcPct val="100000"/>
              </a:lnSpc>
              <a:spcBef>
                <a:spcPts val="0"/>
              </a:spcBef>
              <a:spcAft>
                <a:spcPts val="0"/>
              </a:spcAft>
              <a:buClr>
                <a:schemeClr val="dk1"/>
              </a:buClr>
              <a:buSzPts val="6000"/>
              <a:buFont typeface="Manrope Medium"/>
              <a:buNone/>
              <a:defRPr sz="6000" b="0" i="0" u="none" strike="noStrike" cap="none">
                <a:solidFill>
                  <a:schemeClr val="dk1"/>
                </a:solidFill>
                <a:latin typeface="Manrope Medium"/>
                <a:ea typeface="Manrope Medium"/>
                <a:cs typeface="Manrope Medium"/>
                <a:sym typeface="Manrope Medium"/>
              </a:defRPr>
            </a:lvl3pPr>
            <a:lvl4pPr marR="0" lvl="3" algn="l" rtl="0">
              <a:lnSpc>
                <a:spcPct val="100000"/>
              </a:lnSpc>
              <a:spcBef>
                <a:spcPts val="0"/>
              </a:spcBef>
              <a:spcAft>
                <a:spcPts val="0"/>
              </a:spcAft>
              <a:buClr>
                <a:schemeClr val="dk1"/>
              </a:buClr>
              <a:buSzPts val="6000"/>
              <a:buFont typeface="Manrope Medium"/>
              <a:buNone/>
              <a:defRPr sz="6000" b="0" i="0" u="none" strike="noStrike" cap="none">
                <a:solidFill>
                  <a:schemeClr val="dk1"/>
                </a:solidFill>
                <a:latin typeface="Manrope Medium"/>
                <a:ea typeface="Manrope Medium"/>
                <a:cs typeface="Manrope Medium"/>
                <a:sym typeface="Manrope Medium"/>
              </a:defRPr>
            </a:lvl4pPr>
            <a:lvl5pPr marR="0" lvl="4" algn="l" rtl="0">
              <a:lnSpc>
                <a:spcPct val="100000"/>
              </a:lnSpc>
              <a:spcBef>
                <a:spcPts val="0"/>
              </a:spcBef>
              <a:spcAft>
                <a:spcPts val="0"/>
              </a:spcAft>
              <a:buClr>
                <a:schemeClr val="dk1"/>
              </a:buClr>
              <a:buSzPts val="6000"/>
              <a:buFont typeface="Manrope Medium"/>
              <a:buNone/>
              <a:defRPr sz="6000" b="0" i="0" u="none" strike="noStrike" cap="none">
                <a:solidFill>
                  <a:schemeClr val="dk1"/>
                </a:solidFill>
                <a:latin typeface="Manrope Medium"/>
                <a:ea typeface="Manrope Medium"/>
                <a:cs typeface="Manrope Medium"/>
                <a:sym typeface="Manrope Medium"/>
              </a:defRPr>
            </a:lvl5pPr>
            <a:lvl6pPr marR="0" lvl="5" algn="l" rtl="0">
              <a:lnSpc>
                <a:spcPct val="100000"/>
              </a:lnSpc>
              <a:spcBef>
                <a:spcPts val="0"/>
              </a:spcBef>
              <a:spcAft>
                <a:spcPts val="0"/>
              </a:spcAft>
              <a:buClr>
                <a:schemeClr val="dk1"/>
              </a:buClr>
              <a:buSzPts val="6000"/>
              <a:buFont typeface="Manrope Medium"/>
              <a:buNone/>
              <a:defRPr sz="6000" b="0" i="0" u="none" strike="noStrike" cap="none">
                <a:solidFill>
                  <a:schemeClr val="dk1"/>
                </a:solidFill>
                <a:latin typeface="Manrope Medium"/>
                <a:ea typeface="Manrope Medium"/>
                <a:cs typeface="Manrope Medium"/>
                <a:sym typeface="Manrope Medium"/>
              </a:defRPr>
            </a:lvl6pPr>
            <a:lvl7pPr marR="0" lvl="6" algn="l" rtl="0">
              <a:lnSpc>
                <a:spcPct val="100000"/>
              </a:lnSpc>
              <a:spcBef>
                <a:spcPts val="0"/>
              </a:spcBef>
              <a:spcAft>
                <a:spcPts val="0"/>
              </a:spcAft>
              <a:buClr>
                <a:schemeClr val="dk1"/>
              </a:buClr>
              <a:buSzPts val="6000"/>
              <a:buFont typeface="Manrope Medium"/>
              <a:buNone/>
              <a:defRPr sz="6000" b="0" i="0" u="none" strike="noStrike" cap="none">
                <a:solidFill>
                  <a:schemeClr val="dk1"/>
                </a:solidFill>
                <a:latin typeface="Manrope Medium"/>
                <a:ea typeface="Manrope Medium"/>
                <a:cs typeface="Manrope Medium"/>
                <a:sym typeface="Manrope Medium"/>
              </a:defRPr>
            </a:lvl7pPr>
            <a:lvl8pPr marR="0" lvl="7" algn="l" rtl="0">
              <a:lnSpc>
                <a:spcPct val="100000"/>
              </a:lnSpc>
              <a:spcBef>
                <a:spcPts val="0"/>
              </a:spcBef>
              <a:spcAft>
                <a:spcPts val="0"/>
              </a:spcAft>
              <a:buClr>
                <a:schemeClr val="dk1"/>
              </a:buClr>
              <a:buSzPts val="6000"/>
              <a:buFont typeface="Manrope Medium"/>
              <a:buNone/>
              <a:defRPr sz="6000" b="0" i="0" u="none" strike="noStrike" cap="none">
                <a:solidFill>
                  <a:schemeClr val="dk1"/>
                </a:solidFill>
                <a:latin typeface="Manrope Medium"/>
                <a:ea typeface="Manrope Medium"/>
                <a:cs typeface="Manrope Medium"/>
                <a:sym typeface="Manrope Medium"/>
              </a:defRPr>
            </a:lvl8pPr>
            <a:lvl9pPr marR="0" lvl="8" algn="l" rtl="0">
              <a:lnSpc>
                <a:spcPct val="100000"/>
              </a:lnSpc>
              <a:spcBef>
                <a:spcPts val="0"/>
              </a:spcBef>
              <a:spcAft>
                <a:spcPts val="0"/>
              </a:spcAft>
              <a:buClr>
                <a:schemeClr val="dk1"/>
              </a:buClr>
              <a:buSzPts val="6000"/>
              <a:buFont typeface="Manrope Medium"/>
              <a:buNone/>
              <a:defRPr sz="6000" b="0" i="0" u="none" strike="noStrike" cap="none">
                <a:solidFill>
                  <a:schemeClr val="dk1"/>
                </a:solidFill>
                <a:latin typeface="Manrope Medium"/>
                <a:ea typeface="Manrope Medium"/>
                <a:cs typeface="Manrope Medium"/>
                <a:sym typeface="Manrope Medium"/>
              </a:defRPr>
            </a:lvl9pPr>
          </a:lstStyle>
          <a:p>
            <a:r>
              <a:rPr lang="en-US" sz="2800" b="1" i="0" dirty="0">
                <a:solidFill>
                  <a:srgbClr val="000000"/>
                </a:solidFill>
                <a:effectLst/>
                <a:latin typeface="Times New Roman" panose="02020603050405020304" pitchFamily="18" charset="0"/>
                <a:cs typeface="Times New Roman" panose="02020603050405020304" pitchFamily="18" charset="0"/>
              </a:rPr>
              <a:t>Significance of the problem</a:t>
            </a:r>
            <a:endParaRPr lang="en-US" sz="9600" dirty="0">
              <a:latin typeface="Times New Roman" panose="02020603050405020304" pitchFamily="18" charset="0"/>
              <a:cs typeface="Times New Roman" panose="02020603050405020304" pitchFamily="18" charset="0"/>
            </a:endParaRPr>
          </a:p>
        </p:txBody>
      </p:sp>
      <p:sp>
        <p:nvSpPr>
          <p:cNvPr id="5" name="Google Shape;1887;p43">
            <a:extLst>
              <a:ext uri="{FF2B5EF4-FFF2-40B4-BE49-F238E27FC236}">
                <a16:creationId xmlns:a16="http://schemas.microsoft.com/office/drawing/2014/main" id="{39A77FAC-7FA7-FE80-920E-82194D4767E2}"/>
              </a:ext>
            </a:extLst>
          </p:cNvPr>
          <p:cNvSpPr txBox="1">
            <a:spLocks/>
          </p:cNvSpPr>
          <p:nvPr/>
        </p:nvSpPr>
        <p:spPr>
          <a:xfrm>
            <a:off x="812511" y="2823068"/>
            <a:ext cx="7587209" cy="16496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indent="0" algn="just"/>
            <a:r>
              <a:rPr lang="en-US" sz="1800" b="0" i="0" dirty="0">
                <a:solidFill>
                  <a:srgbClr val="000000"/>
                </a:solidFill>
                <a:effectLst/>
                <a:latin typeface="Times New Roman" panose="02020603050405020304" pitchFamily="18" charset="0"/>
              </a:rPr>
              <a:t>Understanding the impact of economic factors on tourist arrivals in Sri Lanka is crucial for enabling policymakers and stakeholders to make data-driven decisions, optimize resource allocation, and develop effective strategies that enhance the resilience, competitiveness, and sustainable growth of the country's tourism sector, which is a key driver of economic development. </a:t>
            </a:r>
            <a:endParaRPr lang="en-US" dirty="0"/>
          </a:p>
        </p:txBody>
      </p:sp>
      <p:cxnSp>
        <p:nvCxnSpPr>
          <p:cNvPr id="6" name="Google Shape;1888;p43">
            <a:extLst>
              <a:ext uri="{FF2B5EF4-FFF2-40B4-BE49-F238E27FC236}">
                <a16:creationId xmlns:a16="http://schemas.microsoft.com/office/drawing/2014/main" id="{79F8A366-0D55-5C3E-6BA9-93AB9510CD20}"/>
              </a:ext>
            </a:extLst>
          </p:cNvPr>
          <p:cNvCxnSpPr>
            <a:cxnSpLocks/>
          </p:cNvCxnSpPr>
          <p:nvPr/>
        </p:nvCxnSpPr>
        <p:spPr>
          <a:xfrm>
            <a:off x="4118344" y="2675237"/>
            <a:ext cx="4268525"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66368440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5">
          <a:extLst>
            <a:ext uri="{FF2B5EF4-FFF2-40B4-BE49-F238E27FC236}">
              <a16:creationId xmlns:a16="http://schemas.microsoft.com/office/drawing/2014/main" id="{1CD7AE72-F702-A6E4-217C-05F97E4C1712}"/>
            </a:ext>
          </a:extLst>
        </p:cNvPr>
        <p:cNvGrpSpPr/>
        <p:nvPr/>
      </p:nvGrpSpPr>
      <p:grpSpPr>
        <a:xfrm>
          <a:off x="0" y="0"/>
          <a:ext cx="0" cy="0"/>
          <a:chOff x="0" y="0"/>
          <a:chExt cx="0" cy="0"/>
        </a:xfrm>
      </p:grpSpPr>
      <p:sp>
        <p:nvSpPr>
          <p:cNvPr id="1886" name="Google Shape;1886;p43">
            <a:extLst>
              <a:ext uri="{FF2B5EF4-FFF2-40B4-BE49-F238E27FC236}">
                <a16:creationId xmlns:a16="http://schemas.microsoft.com/office/drawing/2014/main" id="{7282BFAF-9EEA-4259-D199-CD36F4D0ABFA}"/>
              </a:ext>
            </a:extLst>
          </p:cNvPr>
          <p:cNvSpPr txBox="1">
            <a:spLocks noGrp="1"/>
          </p:cNvSpPr>
          <p:nvPr>
            <p:ph type="title"/>
          </p:nvPr>
        </p:nvSpPr>
        <p:spPr>
          <a:xfrm>
            <a:off x="2901864" y="678256"/>
            <a:ext cx="5472154" cy="800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800" b="1" i="0" dirty="0">
                <a:solidFill>
                  <a:srgbClr val="000000"/>
                </a:solidFill>
                <a:effectLst/>
                <a:latin typeface="Times New Roman" panose="02020603050405020304" pitchFamily="18" charset="0"/>
                <a:cs typeface="Times New Roman" panose="02020603050405020304" pitchFamily="18" charset="0"/>
              </a:rPr>
              <a:t>Background</a:t>
            </a:r>
            <a:endParaRPr sz="2800" dirty="0">
              <a:latin typeface="Times New Roman" panose="02020603050405020304" pitchFamily="18" charset="0"/>
              <a:cs typeface="Times New Roman" panose="02020603050405020304" pitchFamily="18" charset="0"/>
            </a:endParaRPr>
          </a:p>
        </p:txBody>
      </p:sp>
      <p:sp>
        <p:nvSpPr>
          <p:cNvPr id="1887" name="Google Shape;1887;p43">
            <a:extLst>
              <a:ext uri="{FF2B5EF4-FFF2-40B4-BE49-F238E27FC236}">
                <a16:creationId xmlns:a16="http://schemas.microsoft.com/office/drawing/2014/main" id="{CC7A5FAC-BF5F-0B09-25E9-0CC7C15F7192}"/>
              </a:ext>
            </a:extLst>
          </p:cNvPr>
          <p:cNvSpPr txBox="1">
            <a:spLocks noGrp="1"/>
          </p:cNvSpPr>
          <p:nvPr>
            <p:ph type="subTitle" idx="1"/>
          </p:nvPr>
        </p:nvSpPr>
        <p:spPr>
          <a:xfrm>
            <a:off x="786809" y="1644126"/>
            <a:ext cx="7587209" cy="2420918"/>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rPr>
              <a:t>Tourism is a key contributor to Sri Lanka’s GDP, providing significant employment opportunities and foreign exchange earnings, but it is highly sensitive to economic factors such as exchange rates, inflation, and income levels in source markets. </a:t>
            </a:r>
          </a:p>
          <a:p>
            <a:pPr marL="285750" lvl="0" indent="-285750" algn="just" rtl="0">
              <a:spcBef>
                <a:spcPts val="0"/>
              </a:spcBef>
              <a:spcAft>
                <a:spcPts val="0"/>
              </a:spcAft>
              <a:buFont typeface="Arial" panose="020B0604020202020204" pitchFamily="34" charset="0"/>
              <a:buChar char="•"/>
            </a:pPr>
            <a:endParaRPr lang="en-US" sz="1800" b="0" i="0" dirty="0">
              <a:solidFill>
                <a:srgbClr val="000000"/>
              </a:solidFill>
              <a:effectLst/>
              <a:latin typeface="Times New Roman" panose="02020603050405020304" pitchFamily="18" charset="0"/>
            </a:endParaRPr>
          </a:p>
          <a:p>
            <a:pPr marL="285750" lvl="0" indent="-285750" algn="just" rtl="0">
              <a:spcBef>
                <a:spcPts val="0"/>
              </a:spcBef>
              <a:spcAft>
                <a:spcPts val="0"/>
              </a:spcAft>
              <a:buFont typeface="Arial" panose="020B0604020202020204" pitchFamily="34" charset="0"/>
              <a:buChar char="•"/>
            </a:pPr>
            <a:r>
              <a:rPr lang="en-US" sz="1800" b="0" i="0" dirty="0">
                <a:solidFill>
                  <a:srgbClr val="000000"/>
                </a:solidFill>
                <a:effectLst/>
                <a:latin typeface="Times New Roman" panose="02020603050405020304" pitchFamily="18" charset="0"/>
              </a:rPr>
              <a:t>Limited research on how these economic variables, including their effects on GDP, impact tourist arrivals restricts policymakers and stakeholders from effectively planning and sustaining growth in the tourism sector. </a:t>
            </a:r>
            <a:endParaRPr dirty="0"/>
          </a:p>
        </p:txBody>
      </p:sp>
      <p:cxnSp>
        <p:nvCxnSpPr>
          <p:cNvPr id="1888" name="Google Shape;1888;p43">
            <a:extLst>
              <a:ext uri="{FF2B5EF4-FFF2-40B4-BE49-F238E27FC236}">
                <a16:creationId xmlns:a16="http://schemas.microsoft.com/office/drawing/2014/main" id="{1EBA0BDC-8F60-668E-0A19-1C1302699EDE}"/>
              </a:ext>
            </a:extLst>
          </p:cNvPr>
          <p:cNvCxnSpPr>
            <a:cxnSpLocks/>
          </p:cNvCxnSpPr>
          <p:nvPr/>
        </p:nvCxnSpPr>
        <p:spPr>
          <a:xfrm>
            <a:off x="6294474" y="1325064"/>
            <a:ext cx="2001571" cy="0"/>
          </a:xfrm>
          <a:prstGeom prst="straightConnector1">
            <a:avLst/>
          </a:prstGeom>
          <a:noFill/>
          <a:ln w="2857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54364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5" name="Google Shape;1835;p42"/>
          <p:cNvSpPr txBox="1">
            <a:spLocks noGrp="1"/>
          </p:cNvSpPr>
          <p:nvPr>
            <p:ph type="title" idx="2"/>
          </p:nvPr>
        </p:nvSpPr>
        <p:spPr>
          <a:xfrm>
            <a:off x="654004" y="465283"/>
            <a:ext cx="2025511" cy="100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b="1" i="0" dirty="0">
                <a:solidFill>
                  <a:srgbClr val="000000"/>
                </a:solidFill>
                <a:effectLst/>
                <a:latin typeface="Times New Roman" panose="02020603050405020304" pitchFamily="18" charset="0"/>
                <a:cs typeface="Times New Roman" panose="02020603050405020304" pitchFamily="18" charset="0"/>
              </a:rPr>
              <a:t>Gap analysis</a:t>
            </a:r>
            <a:endParaRPr sz="2800" dirty="0">
              <a:latin typeface="Times New Roman" panose="02020603050405020304" pitchFamily="18" charset="0"/>
              <a:cs typeface="Times New Roman" panose="02020603050405020304" pitchFamily="18" charset="0"/>
            </a:endParaRPr>
          </a:p>
        </p:txBody>
      </p:sp>
      <p:cxnSp>
        <p:nvCxnSpPr>
          <p:cNvPr id="1836" name="Google Shape;1836;p42"/>
          <p:cNvCxnSpPr>
            <a:cxnSpLocks/>
          </p:cNvCxnSpPr>
          <p:nvPr/>
        </p:nvCxnSpPr>
        <p:spPr>
          <a:xfrm>
            <a:off x="728409" y="1465783"/>
            <a:ext cx="1341506" cy="0"/>
          </a:xfrm>
          <a:prstGeom prst="straightConnector1">
            <a:avLst/>
          </a:prstGeom>
          <a:noFill/>
          <a:ln w="28575" cap="flat" cmpd="sng">
            <a:solidFill>
              <a:schemeClr val="dk1"/>
            </a:solidFill>
            <a:prstDash val="solid"/>
            <a:round/>
            <a:headEnd type="none" w="med" len="med"/>
            <a:tailEnd type="none" w="med" len="med"/>
          </a:ln>
        </p:spPr>
      </p:cxnSp>
      <p:grpSp>
        <p:nvGrpSpPr>
          <p:cNvPr id="1837" name="Google Shape;1837;p42"/>
          <p:cNvGrpSpPr/>
          <p:nvPr/>
        </p:nvGrpSpPr>
        <p:grpSpPr>
          <a:xfrm>
            <a:off x="5809808" y="1465783"/>
            <a:ext cx="2974500" cy="2633470"/>
            <a:chOff x="4960675" y="1255015"/>
            <a:chExt cx="2974500" cy="2633470"/>
          </a:xfrm>
        </p:grpSpPr>
        <p:sp>
          <p:nvSpPr>
            <p:cNvPr id="1838" name="Google Shape;1838;p42"/>
            <p:cNvSpPr/>
            <p:nvPr/>
          </p:nvSpPr>
          <p:spPr>
            <a:xfrm>
              <a:off x="4960675" y="1323275"/>
              <a:ext cx="2974500" cy="2027700"/>
            </a:xfrm>
            <a:prstGeom prst="roundRect">
              <a:avLst>
                <a:gd name="adj" fmla="val 693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5059893" y="1538761"/>
              <a:ext cx="2786421" cy="1723894"/>
            </a:xfrm>
            <a:custGeom>
              <a:avLst/>
              <a:gdLst/>
              <a:ahLst/>
              <a:cxnLst/>
              <a:rect l="l" t="t" r="r" b="b"/>
              <a:pathLst>
                <a:path w="41383" h="25657" extrusionOk="0">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5059893" y="1538761"/>
              <a:ext cx="2786421" cy="1723894"/>
            </a:xfrm>
            <a:custGeom>
              <a:avLst/>
              <a:gdLst/>
              <a:ahLst/>
              <a:cxnLst/>
              <a:rect l="l" t="t" r="r" b="b"/>
              <a:pathLst>
                <a:path w="41383" h="25657" extrusionOk="0">
                  <a:moveTo>
                    <a:pt x="1573" y="0"/>
                  </a:moveTo>
                  <a:cubicBezTo>
                    <a:pt x="704" y="0"/>
                    <a:pt x="0" y="704"/>
                    <a:pt x="0" y="1584"/>
                  </a:cubicBezTo>
                  <a:lnTo>
                    <a:pt x="0" y="24084"/>
                  </a:lnTo>
                  <a:cubicBezTo>
                    <a:pt x="0" y="24964"/>
                    <a:pt x="704" y="25656"/>
                    <a:pt x="1573" y="25656"/>
                  </a:cubicBezTo>
                  <a:lnTo>
                    <a:pt x="39810" y="25656"/>
                  </a:lnTo>
                  <a:cubicBezTo>
                    <a:pt x="40679" y="25656"/>
                    <a:pt x="41382" y="24964"/>
                    <a:pt x="41382" y="24084"/>
                  </a:cubicBezTo>
                  <a:lnTo>
                    <a:pt x="41382" y="1584"/>
                  </a:lnTo>
                  <a:cubicBezTo>
                    <a:pt x="41382" y="704"/>
                    <a:pt x="40679" y="0"/>
                    <a:pt x="39810" y="0"/>
                  </a:cubicBezTo>
                  <a:close/>
                </a:path>
              </a:pathLst>
            </a:custGeom>
            <a:solidFill>
              <a:srgbClr val="000000">
                <a:alpha val="6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5053227" y="1399811"/>
              <a:ext cx="65178" cy="65846"/>
            </a:xfrm>
            <a:custGeom>
              <a:avLst/>
              <a:gdLst/>
              <a:ahLst/>
              <a:cxnLst/>
              <a:rect l="l" t="t" r="r" b="b"/>
              <a:pathLst>
                <a:path w="968" h="980" extrusionOk="0">
                  <a:moveTo>
                    <a:pt x="649" y="100"/>
                  </a:moveTo>
                  <a:cubicBezTo>
                    <a:pt x="869" y="188"/>
                    <a:pt x="968" y="441"/>
                    <a:pt x="880" y="650"/>
                  </a:cubicBezTo>
                  <a:cubicBezTo>
                    <a:pt x="792" y="870"/>
                    <a:pt x="539" y="979"/>
                    <a:pt x="319" y="892"/>
                  </a:cubicBezTo>
                  <a:cubicBezTo>
                    <a:pt x="99" y="793"/>
                    <a:pt x="0" y="551"/>
                    <a:pt x="88" y="331"/>
                  </a:cubicBezTo>
                  <a:cubicBezTo>
                    <a:pt x="176" y="111"/>
                    <a:pt x="429" y="1"/>
                    <a:pt x="649" y="1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2"/>
            <p:cNvSpPr/>
            <p:nvPr/>
          </p:nvSpPr>
          <p:spPr>
            <a:xfrm>
              <a:off x="5193141" y="1399811"/>
              <a:ext cx="65245" cy="65846"/>
            </a:xfrm>
            <a:custGeom>
              <a:avLst/>
              <a:gdLst/>
              <a:ahLst/>
              <a:cxnLst/>
              <a:rect l="l" t="t" r="r" b="b"/>
              <a:pathLst>
                <a:path w="969" h="980" extrusionOk="0">
                  <a:moveTo>
                    <a:pt x="649" y="100"/>
                  </a:moveTo>
                  <a:cubicBezTo>
                    <a:pt x="869" y="188"/>
                    <a:pt x="968" y="441"/>
                    <a:pt x="880" y="661"/>
                  </a:cubicBezTo>
                  <a:cubicBezTo>
                    <a:pt x="792" y="870"/>
                    <a:pt x="539" y="979"/>
                    <a:pt x="320" y="892"/>
                  </a:cubicBezTo>
                  <a:cubicBezTo>
                    <a:pt x="100" y="793"/>
                    <a:pt x="1" y="551"/>
                    <a:pt x="89" y="331"/>
                  </a:cubicBezTo>
                  <a:cubicBezTo>
                    <a:pt x="177" y="111"/>
                    <a:pt x="429" y="1"/>
                    <a:pt x="649"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2"/>
            <p:cNvSpPr/>
            <p:nvPr/>
          </p:nvSpPr>
          <p:spPr>
            <a:xfrm>
              <a:off x="5333122" y="1404313"/>
              <a:ext cx="65178" cy="57515"/>
            </a:xfrm>
            <a:custGeom>
              <a:avLst/>
              <a:gdLst/>
              <a:ahLst/>
              <a:cxnLst/>
              <a:rect l="l" t="t" r="r" b="b"/>
              <a:pathLst>
                <a:path w="968" h="856" extrusionOk="0">
                  <a:moveTo>
                    <a:pt x="484" y="1"/>
                  </a:moveTo>
                  <a:cubicBezTo>
                    <a:pt x="314" y="1"/>
                    <a:pt x="154" y="98"/>
                    <a:pt x="88" y="264"/>
                  </a:cubicBezTo>
                  <a:cubicBezTo>
                    <a:pt x="0" y="484"/>
                    <a:pt x="99" y="726"/>
                    <a:pt x="319" y="825"/>
                  </a:cubicBezTo>
                  <a:cubicBezTo>
                    <a:pt x="371" y="845"/>
                    <a:pt x="425" y="855"/>
                    <a:pt x="478" y="855"/>
                  </a:cubicBezTo>
                  <a:cubicBezTo>
                    <a:pt x="649" y="855"/>
                    <a:pt x="813" y="753"/>
                    <a:pt x="880" y="594"/>
                  </a:cubicBezTo>
                  <a:cubicBezTo>
                    <a:pt x="968" y="374"/>
                    <a:pt x="869" y="121"/>
                    <a:pt x="649" y="33"/>
                  </a:cubicBezTo>
                  <a:cubicBezTo>
                    <a:pt x="595" y="11"/>
                    <a:pt x="539" y="1"/>
                    <a:pt x="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5111670" y="3764318"/>
              <a:ext cx="2685759" cy="124167"/>
            </a:xfrm>
            <a:custGeom>
              <a:avLst/>
              <a:gdLst/>
              <a:ahLst/>
              <a:cxnLst/>
              <a:rect l="l" t="t" r="r" b="b"/>
              <a:pathLst>
                <a:path w="39888" h="1848" extrusionOk="0">
                  <a:moveTo>
                    <a:pt x="19939" y="0"/>
                  </a:moveTo>
                  <a:cubicBezTo>
                    <a:pt x="8931" y="0"/>
                    <a:pt x="1" y="418"/>
                    <a:pt x="1" y="924"/>
                  </a:cubicBezTo>
                  <a:cubicBezTo>
                    <a:pt x="1" y="1430"/>
                    <a:pt x="8931" y="1848"/>
                    <a:pt x="19939" y="1848"/>
                  </a:cubicBezTo>
                  <a:cubicBezTo>
                    <a:pt x="30958" y="1848"/>
                    <a:pt x="39888" y="1430"/>
                    <a:pt x="39888" y="924"/>
                  </a:cubicBezTo>
                  <a:cubicBezTo>
                    <a:pt x="39888" y="418"/>
                    <a:pt x="30958" y="0"/>
                    <a:pt x="19939"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5291646" y="3513092"/>
              <a:ext cx="2325126" cy="301549"/>
            </a:xfrm>
            <a:custGeom>
              <a:avLst/>
              <a:gdLst/>
              <a:ahLst/>
              <a:cxnLst/>
              <a:rect l="l" t="t" r="r" b="b"/>
              <a:pathLst>
                <a:path w="34532" h="4488" extrusionOk="0">
                  <a:moveTo>
                    <a:pt x="638" y="0"/>
                  </a:moveTo>
                  <a:cubicBezTo>
                    <a:pt x="286" y="0"/>
                    <a:pt x="0" y="286"/>
                    <a:pt x="0" y="638"/>
                  </a:cubicBezTo>
                  <a:lnTo>
                    <a:pt x="0" y="3849"/>
                  </a:lnTo>
                  <a:cubicBezTo>
                    <a:pt x="0" y="4201"/>
                    <a:pt x="286" y="4487"/>
                    <a:pt x="638" y="4487"/>
                  </a:cubicBezTo>
                  <a:lnTo>
                    <a:pt x="33893" y="4487"/>
                  </a:lnTo>
                  <a:cubicBezTo>
                    <a:pt x="34245" y="4487"/>
                    <a:pt x="34531" y="4201"/>
                    <a:pt x="34531" y="3849"/>
                  </a:cubicBezTo>
                  <a:lnTo>
                    <a:pt x="34531" y="638"/>
                  </a:lnTo>
                  <a:cubicBezTo>
                    <a:pt x="34531" y="286"/>
                    <a:pt x="34245" y="0"/>
                    <a:pt x="33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5291646" y="3681539"/>
              <a:ext cx="85916" cy="3024"/>
            </a:xfrm>
            <a:custGeom>
              <a:avLst/>
              <a:gdLst/>
              <a:ahLst/>
              <a:cxnLst/>
              <a:rect l="l" t="t" r="r" b="b"/>
              <a:pathLst>
                <a:path w="1276" h="45" extrusionOk="0">
                  <a:moveTo>
                    <a:pt x="0" y="1"/>
                  </a:moveTo>
                  <a:lnTo>
                    <a:pt x="0" y="45"/>
                  </a:lnTo>
                  <a:lnTo>
                    <a:pt x="1276" y="45"/>
                  </a:lnTo>
                  <a:lnTo>
                    <a:pt x="12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2"/>
            <p:cNvSpPr/>
            <p:nvPr/>
          </p:nvSpPr>
          <p:spPr>
            <a:xfrm>
              <a:off x="5291646" y="3597349"/>
              <a:ext cx="242195" cy="3024"/>
            </a:xfrm>
            <a:custGeom>
              <a:avLst/>
              <a:gdLst/>
              <a:ahLst/>
              <a:cxnLst/>
              <a:rect l="l" t="t" r="r" b="b"/>
              <a:pathLst>
                <a:path w="3597" h="45" extrusionOk="0">
                  <a:moveTo>
                    <a:pt x="0" y="0"/>
                  </a:moveTo>
                  <a:lnTo>
                    <a:pt x="0" y="44"/>
                  </a:lnTo>
                  <a:lnTo>
                    <a:pt x="3596" y="44"/>
                  </a:lnTo>
                  <a:lnTo>
                    <a:pt x="35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2"/>
            <p:cNvSpPr/>
            <p:nvPr/>
          </p:nvSpPr>
          <p:spPr>
            <a:xfrm>
              <a:off x="5291646" y="3727363"/>
              <a:ext cx="205903" cy="3024"/>
            </a:xfrm>
            <a:custGeom>
              <a:avLst/>
              <a:gdLst/>
              <a:ahLst/>
              <a:cxnLst/>
              <a:rect l="l" t="t" r="r" b="b"/>
              <a:pathLst>
                <a:path w="3058" h="45" extrusionOk="0">
                  <a:moveTo>
                    <a:pt x="0" y="1"/>
                  </a:moveTo>
                  <a:lnTo>
                    <a:pt x="0" y="45"/>
                  </a:lnTo>
                  <a:lnTo>
                    <a:pt x="3057" y="45"/>
                  </a:lnTo>
                  <a:lnTo>
                    <a:pt x="3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7373053" y="3770231"/>
              <a:ext cx="243676" cy="3024"/>
            </a:xfrm>
            <a:custGeom>
              <a:avLst/>
              <a:gdLst/>
              <a:ahLst/>
              <a:cxnLst/>
              <a:rect l="l" t="t" r="r" b="b"/>
              <a:pathLst>
                <a:path w="3619" h="45" extrusionOk="0">
                  <a:moveTo>
                    <a:pt x="0" y="0"/>
                  </a:moveTo>
                  <a:lnTo>
                    <a:pt x="0" y="44"/>
                  </a:lnTo>
                  <a:lnTo>
                    <a:pt x="3618" y="44"/>
                  </a:lnTo>
                  <a:lnTo>
                    <a:pt x="36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2"/>
            <p:cNvSpPr/>
            <p:nvPr/>
          </p:nvSpPr>
          <p:spPr>
            <a:xfrm>
              <a:off x="7504079" y="3683756"/>
              <a:ext cx="112647" cy="3024"/>
            </a:xfrm>
            <a:custGeom>
              <a:avLst/>
              <a:gdLst/>
              <a:ahLst/>
              <a:cxnLst/>
              <a:rect l="l" t="t" r="r" b="b"/>
              <a:pathLst>
                <a:path w="1673" h="45" extrusionOk="0">
                  <a:moveTo>
                    <a:pt x="1" y="1"/>
                  </a:moveTo>
                  <a:lnTo>
                    <a:pt x="1" y="45"/>
                  </a:lnTo>
                  <a:lnTo>
                    <a:pt x="1672" y="45"/>
                  </a:lnTo>
                  <a:lnTo>
                    <a:pt x="16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2"/>
            <p:cNvSpPr/>
            <p:nvPr/>
          </p:nvSpPr>
          <p:spPr>
            <a:xfrm>
              <a:off x="7131671" y="3640150"/>
              <a:ext cx="391000" cy="3763"/>
            </a:xfrm>
            <a:custGeom>
              <a:avLst/>
              <a:gdLst/>
              <a:ahLst/>
              <a:cxnLst/>
              <a:rect l="l" t="t" r="r" b="b"/>
              <a:pathLst>
                <a:path w="5807" h="56" extrusionOk="0">
                  <a:moveTo>
                    <a:pt x="0" y="1"/>
                  </a:moveTo>
                  <a:lnTo>
                    <a:pt x="0" y="56"/>
                  </a:lnTo>
                  <a:lnTo>
                    <a:pt x="5807" y="56"/>
                  </a:lnTo>
                  <a:lnTo>
                    <a:pt x="58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5291646" y="3770231"/>
              <a:ext cx="2014858" cy="3024"/>
            </a:xfrm>
            <a:custGeom>
              <a:avLst/>
              <a:gdLst/>
              <a:ahLst/>
              <a:cxnLst/>
              <a:rect l="l" t="t" r="r" b="b"/>
              <a:pathLst>
                <a:path w="29924" h="45" extrusionOk="0">
                  <a:moveTo>
                    <a:pt x="0" y="0"/>
                  </a:moveTo>
                  <a:lnTo>
                    <a:pt x="0" y="44"/>
                  </a:lnTo>
                  <a:lnTo>
                    <a:pt x="29923" y="44"/>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2"/>
            <p:cNvSpPr/>
            <p:nvPr/>
          </p:nvSpPr>
          <p:spPr>
            <a:xfrm>
              <a:off x="5573764" y="3727363"/>
              <a:ext cx="2043003" cy="3024"/>
            </a:xfrm>
            <a:custGeom>
              <a:avLst/>
              <a:gdLst/>
              <a:ahLst/>
              <a:cxnLst/>
              <a:rect l="l" t="t" r="r" b="b"/>
              <a:pathLst>
                <a:path w="30342" h="45" extrusionOk="0">
                  <a:moveTo>
                    <a:pt x="0" y="1"/>
                  </a:moveTo>
                  <a:lnTo>
                    <a:pt x="0" y="45"/>
                  </a:lnTo>
                  <a:lnTo>
                    <a:pt x="30341" y="45"/>
                  </a:lnTo>
                  <a:lnTo>
                    <a:pt x="30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2"/>
            <p:cNvSpPr/>
            <p:nvPr/>
          </p:nvSpPr>
          <p:spPr>
            <a:xfrm>
              <a:off x="5441929" y="3683756"/>
              <a:ext cx="2014858" cy="3024"/>
            </a:xfrm>
            <a:custGeom>
              <a:avLst/>
              <a:gdLst/>
              <a:ahLst/>
              <a:cxnLst/>
              <a:rect l="l" t="t" r="r" b="b"/>
              <a:pathLst>
                <a:path w="29924" h="45" extrusionOk="0">
                  <a:moveTo>
                    <a:pt x="1" y="1"/>
                  </a:moveTo>
                  <a:lnTo>
                    <a:pt x="1" y="45"/>
                  </a:lnTo>
                  <a:lnTo>
                    <a:pt x="29924" y="45"/>
                  </a:lnTo>
                  <a:lnTo>
                    <a:pt x="29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2"/>
            <p:cNvSpPr/>
            <p:nvPr/>
          </p:nvSpPr>
          <p:spPr>
            <a:xfrm>
              <a:off x="5333122" y="3640150"/>
              <a:ext cx="1660150" cy="3763"/>
            </a:xfrm>
            <a:custGeom>
              <a:avLst/>
              <a:gdLst/>
              <a:ahLst/>
              <a:cxnLst/>
              <a:rect l="l" t="t" r="r" b="b"/>
              <a:pathLst>
                <a:path w="24656" h="56" extrusionOk="0">
                  <a:moveTo>
                    <a:pt x="0" y="1"/>
                  </a:moveTo>
                  <a:lnTo>
                    <a:pt x="0" y="56"/>
                  </a:lnTo>
                  <a:lnTo>
                    <a:pt x="24656" y="56"/>
                  </a:lnTo>
                  <a:lnTo>
                    <a:pt x="246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2"/>
            <p:cNvSpPr/>
            <p:nvPr/>
          </p:nvSpPr>
          <p:spPr>
            <a:xfrm>
              <a:off x="5601908" y="3597349"/>
              <a:ext cx="2014858" cy="3024"/>
            </a:xfrm>
            <a:custGeom>
              <a:avLst/>
              <a:gdLst/>
              <a:ahLst/>
              <a:cxnLst/>
              <a:rect l="l" t="t" r="r" b="b"/>
              <a:pathLst>
                <a:path w="29924" h="45" extrusionOk="0">
                  <a:moveTo>
                    <a:pt x="0" y="0"/>
                  </a:moveTo>
                  <a:lnTo>
                    <a:pt x="0" y="44"/>
                  </a:lnTo>
                  <a:lnTo>
                    <a:pt x="29923" y="44"/>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2"/>
            <p:cNvSpPr/>
            <p:nvPr/>
          </p:nvSpPr>
          <p:spPr>
            <a:xfrm>
              <a:off x="5291646" y="3553742"/>
              <a:ext cx="2014858" cy="3763"/>
            </a:xfrm>
            <a:custGeom>
              <a:avLst/>
              <a:gdLst/>
              <a:ahLst/>
              <a:cxnLst/>
              <a:rect l="l" t="t" r="r" b="b"/>
              <a:pathLst>
                <a:path w="29924" h="56" extrusionOk="0">
                  <a:moveTo>
                    <a:pt x="0" y="0"/>
                  </a:moveTo>
                  <a:lnTo>
                    <a:pt x="0" y="55"/>
                  </a:lnTo>
                  <a:lnTo>
                    <a:pt x="29923" y="55"/>
                  </a:lnTo>
                  <a:lnTo>
                    <a:pt x="299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2"/>
            <p:cNvSpPr/>
            <p:nvPr/>
          </p:nvSpPr>
          <p:spPr>
            <a:xfrm>
              <a:off x="7366387" y="3553742"/>
              <a:ext cx="250342" cy="3763"/>
            </a:xfrm>
            <a:custGeom>
              <a:avLst/>
              <a:gdLst/>
              <a:ahLst/>
              <a:cxnLst/>
              <a:rect l="l" t="t" r="r" b="b"/>
              <a:pathLst>
                <a:path w="3718" h="56" extrusionOk="0">
                  <a:moveTo>
                    <a:pt x="0" y="0"/>
                  </a:moveTo>
                  <a:lnTo>
                    <a:pt x="0" y="55"/>
                  </a:lnTo>
                  <a:lnTo>
                    <a:pt x="3717" y="55"/>
                  </a:lnTo>
                  <a:lnTo>
                    <a:pt x="37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2"/>
            <p:cNvSpPr/>
            <p:nvPr/>
          </p:nvSpPr>
          <p:spPr>
            <a:xfrm>
              <a:off x="6023199" y="3513092"/>
              <a:ext cx="861991" cy="301549"/>
            </a:xfrm>
            <a:custGeom>
              <a:avLst/>
              <a:gdLst/>
              <a:ahLst/>
              <a:cxnLst/>
              <a:rect l="l" t="t" r="r" b="b"/>
              <a:pathLst>
                <a:path w="12802" h="4488" extrusionOk="0">
                  <a:moveTo>
                    <a:pt x="0" y="0"/>
                  </a:moveTo>
                  <a:lnTo>
                    <a:pt x="0" y="4487"/>
                  </a:lnTo>
                  <a:lnTo>
                    <a:pt x="12801" y="4487"/>
                  </a:lnTo>
                  <a:lnTo>
                    <a:pt x="12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2"/>
            <p:cNvSpPr/>
            <p:nvPr/>
          </p:nvSpPr>
          <p:spPr>
            <a:xfrm>
              <a:off x="6170519" y="3586263"/>
              <a:ext cx="567276" cy="154470"/>
            </a:xfrm>
            <a:custGeom>
              <a:avLst/>
              <a:gdLst/>
              <a:ahLst/>
              <a:cxnLst/>
              <a:rect l="l" t="t" r="r" b="b"/>
              <a:pathLst>
                <a:path w="8425" h="2299" extrusionOk="0">
                  <a:moveTo>
                    <a:pt x="1156" y="0"/>
                  </a:moveTo>
                  <a:cubicBezTo>
                    <a:pt x="518" y="0"/>
                    <a:pt x="1" y="517"/>
                    <a:pt x="1" y="1155"/>
                  </a:cubicBezTo>
                  <a:cubicBezTo>
                    <a:pt x="1" y="1793"/>
                    <a:pt x="518" y="2299"/>
                    <a:pt x="1156" y="2299"/>
                  </a:cubicBezTo>
                  <a:lnTo>
                    <a:pt x="7281" y="2299"/>
                  </a:lnTo>
                  <a:cubicBezTo>
                    <a:pt x="7919" y="2299"/>
                    <a:pt x="8425" y="1793"/>
                    <a:pt x="8425" y="1155"/>
                  </a:cubicBezTo>
                  <a:cubicBezTo>
                    <a:pt x="8425" y="517"/>
                    <a:pt x="7919" y="0"/>
                    <a:pt x="7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2"/>
            <p:cNvSpPr/>
            <p:nvPr/>
          </p:nvSpPr>
          <p:spPr>
            <a:xfrm>
              <a:off x="6234214" y="3610653"/>
              <a:ext cx="65245" cy="106429"/>
            </a:xfrm>
            <a:custGeom>
              <a:avLst/>
              <a:gdLst/>
              <a:ahLst/>
              <a:cxnLst/>
              <a:rect l="l" t="t" r="r" b="b"/>
              <a:pathLst>
                <a:path w="969" h="1584" extrusionOk="0">
                  <a:moveTo>
                    <a:pt x="462" y="0"/>
                  </a:moveTo>
                  <a:cubicBezTo>
                    <a:pt x="407" y="0"/>
                    <a:pt x="374" y="44"/>
                    <a:pt x="374" y="88"/>
                  </a:cubicBezTo>
                  <a:cubicBezTo>
                    <a:pt x="374" y="121"/>
                    <a:pt x="353" y="154"/>
                    <a:pt x="309" y="165"/>
                  </a:cubicBezTo>
                  <a:cubicBezTo>
                    <a:pt x="287" y="176"/>
                    <a:pt x="265" y="187"/>
                    <a:pt x="254" y="187"/>
                  </a:cubicBezTo>
                  <a:cubicBezTo>
                    <a:pt x="188" y="220"/>
                    <a:pt x="133" y="264"/>
                    <a:pt x="100" y="319"/>
                  </a:cubicBezTo>
                  <a:cubicBezTo>
                    <a:pt x="56" y="374"/>
                    <a:pt x="45" y="440"/>
                    <a:pt x="45" y="517"/>
                  </a:cubicBezTo>
                  <a:cubicBezTo>
                    <a:pt x="45" y="682"/>
                    <a:pt x="133" y="781"/>
                    <a:pt x="309" y="836"/>
                  </a:cubicBezTo>
                  <a:lnTo>
                    <a:pt x="616" y="935"/>
                  </a:lnTo>
                  <a:cubicBezTo>
                    <a:pt x="660" y="946"/>
                    <a:pt x="682" y="968"/>
                    <a:pt x="704" y="979"/>
                  </a:cubicBezTo>
                  <a:cubicBezTo>
                    <a:pt x="726" y="1001"/>
                    <a:pt x="737" y="1023"/>
                    <a:pt x="737" y="1056"/>
                  </a:cubicBezTo>
                  <a:cubicBezTo>
                    <a:pt x="737" y="1100"/>
                    <a:pt x="715" y="1144"/>
                    <a:pt x="671" y="1166"/>
                  </a:cubicBezTo>
                  <a:cubicBezTo>
                    <a:pt x="627" y="1199"/>
                    <a:pt x="572" y="1221"/>
                    <a:pt x="506" y="1221"/>
                  </a:cubicBezTo>
                  <a:cubicBezTo>
                    <a:pt x="440" y="1221"/>
                    <a:pt x="374" y="1199"/>
                    <a:pt x="331" y="1155"/>
                  </a:cubicBezTo>
                  <a:cubicBezTo>
                    <a:pt x="298" y="1133"/>
                    <a:pt x="265" y="1100"/>
                    <a:pt x="254" y="1056"/>
                  </a:cubicBezTo>
                  <a:cubicBezTo>
                    <a:pt x="232" y="1023"/>
                    <a:pt x="199" y="1001"/>
                    <a:pt x="155" y="1001"/>
                  </a:cubicBezTo>
                  <a:lnTo>
                    <a:pt x="89" y="1012"/>
                  </a:lnTo>
                  <a:cubicBezTo>
                    <a:pt x="34" y="1023"/>
                    <a:pt x="1" y="1078"/>
                    <a:pt x="23" y="1133"/>
                  </a:cubicBezTo>
                  <a:cubicBezTo>
                    <a:pt x="34" y="1177"/>
                    <a:pt x="56" y="1210"/>
                    <a:pt x="78" y="1243"/>
                  </a:cubicBezTo>
                  <a:cubicBezTo>
                    <a:pt x="122" y="1309"/>
                    <a:pt x="177" y="1353"/>
                    <a:pt x="254" y="1386"/>
                  </a:cubicBezTo>
                  <a:cubicBezTo>
                    <a:pt x="276" y="1397"/>
                    <a:pt x="287" y="1397"/>
                    <a:pt x="309" y="1408"/>
                  </a:cubicBezTo>
                  <a:cubicBezTo>
                    <a:pt x="342" y="1419"/>
                    <a:pt x="374" y="1452"/>
                    <a:pt x="374" y="1485"/>
                  </a:cubicBezTo>
                  <a:lnTo>
                    <a:pt x="374" y="1496"/>
                  </a:lnTo>
                  <a:cubicBezTo>
                    <a:pt x="374" y="1540"/>
                    <a:pt x="407" y="1584"/>
                    <a:pt x="451" y="1584"/>
                  </a:cubicBezTo>
                  <a:lnTo>
                    <a:pt x="517" y="1584"/>
                  </a:lnTo>
                  <a:cubicBezTo>
                    <a:pt x="572" y="1584"/>
                    <a:pt x="605" y="1540"/>
                    <a:pt x="605" y="1496"/>
                  </a:cubicBezTo>
                  <a:cubicBezTo>
                    <a:pt x="605" y="1452"/>
                    <a:pt x="627" y="1419"/>
                    <a:pt x="671" y="1408"/>
                  </a:cubicBezTo>
                  <a:cubicBezTo>
                    <a:pt x="693" y="1408"/>
                    <a:pt x="715" y="1397"/>
                    <a:pt x="737" y="1386"/>
                  </a:cubicBezTo>
                  <a:cubicBezTo>
                    <a:pt x="814" y="1353"/>
                    <a:pt x="869" y="1309"/>
                    <a:pt x="902" y="1243"/>
                  </a:cubicBezTo>
                  <a:cubicBezTo>
                    <a:pt x="946" y="1188"/>
                    <a:pt x="968" y="1122"/>
                    <a:pt x="968" y="1045"/>
                  </a:cubicBezTo>
                  <a:cubicBezTo>
                    <a:pt x="968" y="946"/>
                    <a:pt x="935" y="880"/>
                    <a:pt x="891" y="825"/>
                  </a:cubicBezTo>
                  <a:cubicBezTo>
                    <a:pt x="847" y="770"/>
                    <a:pt x="770" y="737"/>
                    <a:pt x="660" y="704"/>
                  </a:cubicBezTo>
                  <a:lnTo>
                    <a:pt x="440" y="638"/>
                  </a:lnTo>
                  <a:cubicBezTo>
                    <a:pt x="385" y="627"/>
                    <a:pt x="342" y="605"/>
                    <a:pt x="320" y="583"/>
                  </a:cubicBezTo>
                  <a:cubicBezTo>
                    <a:pt x="287" y="561"/>
                    <a:pt x="276" y="539"/>
                    <a:pt x="276" y="506"/>
                  </a:cubicBezTo>
                  <a:cubicBezTo>
                    <a:pt x="276" y="484"/>
                    <a:pt x="287" y="451"/>
                    <a:pt x="309" y="429"/>
                  </a:cubicBezTo>
                  <a:cubicBezTo>
                    <a:pt x="320" y="407"/>
                    <a:pt x="353" y="396"/>
                    <a:pt x="374" y="385"/>
                  </a:cubicBezTo>
                  <a:cubicBezTo>
                    <a:pt x="407" y="374"/>
                    <a:pt x="440" y="363"/>
                    <a:pt x="484" y="363"/>
                  </a:cubicBezTo>
                  <a:cubicBezTo>
                    <a:pt x="517" y="363"/>
                    <a:pt x="561" y="374"/>
                    <a:pt x="594" y="396"/>
                  </a:cubicBezTo>
                  <a:cubicBezTo>
                    <a:pt x="627" y="407"/>
                    <a:pt x="649" y="429"/>
                    <a:pt x="671" y="462"/>
                  </a:cubicBezTo>
                  <a:cubicBezTo>
                    <a:pt x="682" y="473"/>
                    <a:pt x="682" y="484"/>
                    <a:pt x="693" y="495"/>
                  </a:cubicBezTo>
                  <a:cubicBezTo>
                    <a:pt x="712" y="522"/>
                    <a:pt x="737" y="542"/>
                    <a:pt x="764" y="542"/>
                  </a:cubicBezTo>
                  <a:cubicBezTo>
                    <a:pt x="770" y="542"/>
                    <a:pt x="776" y="541"/>
                    <a:pt x="781" y="539"/>
                  </a:cubicBezTo>
                  <a:lnTo>
                    <a:pt x="858" y="528"/>
                  </a:lnTo>
                  <a:cubicBezTo>
                    <a:pt x="913" y="517"/>
                    <a:pt x="946" y="462"/>
                    <a:pt x="924" y="407"/>
                  </a:cubicBezTo>
                  <a:cubicBezTo>
                    <a:pt x="902" y="374"/>
                    <a:pt x="891" y="341"/>
                    <a:pt x="858" y="319"/>
                  </a:cubicBezTo>
                  <a:cubicBezTo>
                    <a:pt x="825" y="264"/>
                    <a:pt x="770" y="220"/>
                    <a:pt x="704" y="187"/>
                  </a:cubicBezTo>
                  <a:cubicBezTo>
                    <a:pt x="693" y="187"/>
                    <a:pt x="682" y="187"/>
                    <a:pt x="660" y="176"/>
                  </a:cubicBezTo>
                  <a:cubicBezTo>
                    <a:pt x="627" y="165"/>
                    <a:pt x="605" y="132"/>
                    <a:pt x="605" y="99"/>
                  </a:cubicBezTo>
                  <a:lnTo>
                    <a:pt x="605" y="88"/>
                  </a:lnTo>
                  <a:cubicBezTo>
                    <a:pt x="605" y="44"/>
                    <a:pt x="572"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2"/>
            <p:cNvSpPr/>
            <p:nvPr/>
          </p:nvSpPr>
          <p:spPr>
            <a:xfrm>
              <a:off x="6043196" y="3513092"/>
              <a:ext cx="29694" cy="301549"/>
            </a:xfrm>
            <a:custGeom>
              <a:avLst/>
              <a:gdLst/>
              <a:ahLst/>
              <a:cxnLst/>
              <a:rect l="l" t="t" r="r" b="b"/>
              <a:pathLst>
                <a:path w="441" h="4488" extrusionOk="0">
                  <a:moveTo>
                    <a:pt x="0" y="0"/>
                  </a:moveTo>
                  <a:lnTo>
                    <a:pt x="0" y="4487"/>
                  </a:lnTo>
                  <a:lnTo>
                    <a:pt x="440" y="4487"/>
                  </a:lnTo>
                  <a:lnTo>
                    <a:pt x="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2"/>
            <p:cNvSpPr/>
            <p:nvPr/>
          </p:nvSpPr>
          <p:spPr>
            <a:xfrm>
              <a:off x="6831037" y="3513092"/>
              <a:ext cx="29694" cy="301549"/>
            </a:xfrm>
            <a:custGeom>
              <a:avLst/>
              <a:gdLst/>
              <a:ahLst/>
              <a:cxnLst/>
              <a:rect l="l" t="t" r="r" b="b"/>
              <a:pathLst>
                <a:path w="441" h="4488" extrusionOk="0">
                  <a:moveTo>
                    <a:pt x="0" y="0"/>
                  </a:moveTo>
                  <a:lnTo>
                    <a:pt x="0" y="4487"/>
                  </a:lnTo>
                  <a:lnTo>
                    <a:pt x="440" y="4487"/>
                  </a:lnTo>
                  <a:lnTo>
                    <a:pt x="4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2"/>
            <p:cNvSpPr/>
            <p:nvPr/>
          </p:nvSpPr>
          <p:spPr>
            <a:xfrm>
              <a:off x="5387122" y="3786491"/>
              <a:ext cx="2134104" cy="28153"/>
            </a:xfrm>
            <a:custGeom>
              <a:avLst/>
              <a:gdLst/>
              <a:ahLst/>
              <a:cxnLst/>
              <a:rect l="l" t="t" r="r" b="b"/>
              <a:pathLst>
                <a:path w="31695" h="419" extrusionOk="0">
                  <a:moveTo>
                    <a:pt x="210" y="0"/>
                  </a:moveTo>
                  <a:cubicBezTo>
                    <a:pt x="100" y="0"/>
                    <a:pt x="1" y="88"/>
                    <a:pt x="1" y="209"/>
                  </a:cubicBezTo>
                  <a:cubicBezTo>
                    <a:pt x="1" y="319"/>
                    <a:pt x="100" y="418"/>
                    <a:pt x="210" y="418"/>
                  </a:cubicBezTo>
                  <a:lnTo>
                    <a:pt x="31486" y="418"/>
                  </a:lnTo>
                  <a:cubicBezTo>
                    <a:pt x="31596" y="418"/>
                    <a:pt x="31695" y="319"/>
                    <a:pt x="31695" y="209"/>
                  </a:cubicBezTo>
                  <a:cubicBezTo>
                    <a:pt x="31695" y="88"/>
                    <a:pt x="31596" y="0"/>
                    <a:pt x="31486"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2"/>
            <p:cNvSpPr/>
            <p:nvPr/>
          </p:nvSpPr>
          <p:spPr>
            <a:xfrm>
              <a:off x="5340529" y="3534526"/>
              <a:ext cx="1262552" cy="42934"/>
            </a:xfrm>
            <a:custGeom>
              <a:avLst/>
              <a:gdLst/>
              <a:ahLst/>
              <a:cxnLst/>
              <a:rect l="l" t="t" r="r" b="b"/>
              <a:pathLst>
                <a:path w="18751" h="639" extrusionOk="0">
                  <a:moveTo>
                    <a:pt x="330" y="0"/>
                  </a:moveTo>
                  <a:cubicBezTo>
                    <a:pt x="143" y="0"/>
                    <a:pt x="0" y="143"/>
                    <a:pt x="0" y="319"/>
                  </a:cubicBezTo>
                  <a:cubicBezTo>
                    <a:pt x="0" y="495"/>
                    <a:pt x="143" y="638"/>
                    <a:pt x="330" y="638"/>
                  </a:cubicBezTo>
                  <a:lnTo>
                    <a:pt x="18431" y="638"/>
                  </a:lnTo>
                  <a:cubicBezTo>
                    <a:pt x="18607" y="638"/>
                    <a:pt x="18750" y="495"/>
                    <a:pt x="18750" y="319"/>
                  </a:cubicBezTo>
                  <a:cubicBezTo>
                    <a:pt x="18750" y="132"/>
                    <a:pt x="18607" y="0"/>
                    <a:pt x="184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2"/>
            <p:cNvSpPr/>
            <p:nvPr/>
          </p:nvSpPr>
          <p:spPr>
            <a:xfrm>
              <a:off x="6331239" y="3615087"/>
              <a:ext cx="350264" cy="32520"/>
            </a:xfrm>
            <a:custGeom>
              <a:avLst/>
              <a:gdLst/>
              <a:ahLst/>
              <a:cxnLst/>
              <a:rect l="l" t="t" r="r" b="b"/>
              <a:pathLst>
                <a:path w="5202" h="484" extrusionOk="0">
                  <a:moveTo>
                    <a:pt x="253" y="0"/>
                  </a:moveTo>
                  <a:cubicBezTo>
                    <a:pt x="110" y="0"/>
                    <a:pt x="0" y="110"/>
                    <a:pt x="0" y="242"/>
                  </a:cubicBezTo>
                  <a:cubicBezTo>
                    <a:pt x="0" y="374"/>
                    <a:pt x="110" y="484"/>
                    <a:pt x="253" y="484"/>
                  </a:cubicBezTo>
                  <a:lnTo>
                    <a:pt x="4960" y="484"/>
                  </a:lnTo>
                  <a:cubicBezTo>
                    <a:pt x="5092" y="484"/>
                    <a:pt x="5202" y="374"/>
                    <a:pt x="5202" y="242"/>
                  </a:cubicBezTo>
                  <a:cubicBezTo>
                    <a:pt x="5202" y="110"/>
                    <a:pt x="5092" y="0"/>
                    <a:pt x="49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2"/>
            <p:cNvSpPr/>
            <p:nvPr/>
          </p:nvSpPr>
          <p:spPr>
            <a:xfrm>
              <a:off x="6331239" y="3665279"/>
              <a:ext cx="107395" cy="14849"/>
            </a:xfrm>
            <a:custGeom>
              <a:avLst/>
              <a:gdLst/>
              <a:ahLst/>
              <a:cxnLst/>
              <a:rect l="l" t="t" r="r" b="b"/>
              <a:pathLst>
                <a:path w="1595" h="221" extrusionOk="0">
                  <a:moveTo>
                    <a:pt x="110" y="1"/>
                  </a:moveTo>
                  <a:cubicBezTo>
                    <a:pt x="55" y="1"/>
                    <a:pt x="0" y="56"/>
                    <a:pt x="0" y="111"/>
                  </a:cubicBezTo>
                  <a:cubicBezTo>
                    <a:pt x="0" y="177"/>
                    <a:pt x="55" y="221"/>
                    <a:pt x="110" y="221"/>
                  </a:cubicBezTo>
                  <a:lnTo>
                    <a:pt x="1485" y="221"/>
                  </a:lnTo>
                  <a:cubicBezTo>
                    <a:pt x="1551" y="221"/>
                    <a:pt x="1595" y="166"/>
                    <a:pt x="1595" y="111"/>
                  </a:cubicBezTo>
                  <a:cubicBezTo>
                    <a:pt x="1595" y="56"/>
                    <a:pt x="1551"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2"/>
            <p:cNvSpPr/>
            <p:nvPr/>
          </p:nvSpPr>
          <p:spPr>
            <a:xfrm>
              <a:off x="6454118" y="3665279"/>
              <a:ext cx="188935" cy="14849"/>
            </a:xfrm>
            <a:custGeom>
              <a:avLst/>
              <a:gdLst/>
              <a:ahLst/>
              <a:cxnLst/>
              <a:rect l="l" t="t" r="r" b="b"/>
              <a:pathLst>
                <a:path w="2806" h="221" extrusionOk="0">
                  <a:moveTo>
                    <a:pt x="111" y="1"/>
                  </a:moveTo>
                  <a:cubicBezTo>
                    <a:pt x="56" y="1"/>
                    <a:pt x="1" y="56"/>
                    <a:pt x="1" y="111"/>
                  </a:cubicBezTo>
                  <a:cubicBezTo>
                    <a:pt x="1" y="177"/>
                    <a:pt x="56" y="221"/>
                    <a:pt x="111" y="221"/>
                  </a:cubicBezTo>
                  <a:lnTo>
                    <a:pt x="2695" y="221"/>
                  </a:lnTo>
                  <a:cubicBezTo>
                    <a:pt x="2761" y="221"/>
                    <a:pt x="2805" y="166"/>
                    <a:pt x="2805" y="111"/>
                  </a:cubicBezTo>
                  <a:cubicBezTo>
                    <a:pt x="2805" y="56"/>
                    <a:pt x="2761" y="1"/>
                    <a:pt x="26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2"/>
            <p:cNvSpPr/>
            <p:nvPr/>
          </p:nvSpPr>
          <p:spPr>
            <a:xfrm>
              <a:off x="6331239" y="3690408"/>
              <a:ext cx="235529" cy="14110"/>
            </a:xfrm>
            <a:custGeom>
              <a:avLst/>
              <a:gdLst/>
              <a:ahLst/>
              <a:cxnLst/>
              <a:rect l="l" t="t" r="r" b="b"/>
              <a:pathLst>
                <a:path w="3498" h="210" extrusionOk="0">
                  <a:moveTo>
                    <a:pt x="110" y="1"/>
                  </a:moveTo>
                  <a:cubicBezTo>
                    <a:pt x="55" y="1"/>
                    <a:pt x="0" y="45"/>
                    <a:pt x="0" y="111"/>
                  </a:cubicBezTo>
                  <a:cubicBezTo>
                    <a:pt x="0" y="166"/>
                    <a:pt x="55" y="210"/>
                    <a:pt x="110" y="210"/>
                  </a:cubicBezTo>
                  <a:lnTo>
                    <a:pt x="3398" y="210"/>
                  </a:lnTo>
                  <a:cubicBezTo>
                    <a:pt x="3453" y="210"/>
                    <a:pt x="3497" y="166"/>
                    <a:pt x="3497" y="111"/>
                  </a:cubicBezTo>
                  <a:cubicBezTo>
                    <a:pt x="3497" y="45"/>
                    <a:pt x="3453" y="1"/>
                    <a:pt x="3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2"/>
            <p:cNvSpPr/>
            <p:nvPr/>
          </p:nvSpPr>
          <p:spPr>
            <a:xfrm>
              <a:off x="5438967" y="1648080"/>
              <a:ext cx="419212" cy="1865060"/>
            </a:xfrm>
            <a:custGeom>
              <a:avLst/>
              <a:gdLst/>
              <a:ahLst/>
              <a:cxnLst/>
              <a:rect l="l" t="t" r="r" b="b"/>
              <a:pathLst>
                <a:path w="6226" h="27758" extrusionOk="0">
                  <a:moveTo>
                    <a:pt x="1" y="1"/>
                  </a:moveTo>
                  <a:lnTo>
                    <a:pt x="1" y="27757"/>
                  </a:lnTo>
                  <a:lnTo>
                    <a:pt x="6225" y="27757"/>
                  </a:lnTo>
                  <a:lnTo>
                    <a:pt x="62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2"/>
            <p:cNvSpPr/>
            <p:nvPr/>
          </p:nvSpPr>
          <p:spPr>
            <a:xfrm>
              <a:off x="5462667" y="3485745"/>
              <a:ext cx="371810" cy="27414"/>
            </a:xfrm>
            <a:custGeom>
              <a:avLst/>
              <a:gdLst/>
              <a:ahLst/>
              <a:cxnLst/>
              <a:rect l="l" t="t" r="r" b="b"/>
              <a:pathLst>
                <a:path w="5522" h="408" extrusionOk="0">
                  <a:moveTo>
                    <a:pt x="199" y="1"/>
                  </a:moveTo>
                  <a:cubicBezTo>
                    <a:pt x="89" y="1"/>
                    <a:pt x="1" y="100"/>
                    <a:pt x="1" y="209"/>
                  </a:cubicBezTo>
                  <a:cubicBezTo>
                    <a:pt x="1" y="319"/>
                    <a:pt x="89" y="407"/>
                    <a:pt x="199"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2"/>
            <p:cNvSpPr/>
            <p:nvPr/>
          </p:nvSpPr>
          <p:spPr>
            <a:xfrm>
              <a:off x="5484887" y="1696122"/>
              <a:ext cx="74133" cy="852036"/>
            </a:xfrm>
            <a:custGeom>
              <a:avLst/>
              <a:gdLst/>
              <a:ahLst/>
              <a:cxnLst/>
              <a:rect l="l" t="t" r="r" b="b"/>
              <a:pathLst>
                <a:path w="1101" h="12681" extrusionOk="0">
                  <a:moveTo>
                    <a:pt x="550" y="1"/>
                  </a:moveTo>
                  <a:cubicBezTo>
                    <a:pt x="242" y="1"/>
                    <a:pt x="0" y="243"/>
                    <a:pt x="0" y="550"/>
                  </a:cubicBezTo>
                  <a:lnTo>
                    <a:pt x="0" y="12130"/>
                  </a:lnTo>
                  <a:cubicBezTo>
                    <a:pt x="0" y="12438"/>
                    <a:pt x="242" y="12680"/>
                    <a:pt x="550" y="12680"/>
                  </a:cubicBezTo>
                  <a:cubicBezTo>
                    <a:pt x="858" y="12680"/>
                    <a:pt x="1100" y="12438"/>
                    <a:pt x="1100" y="12130"/>
                  </a:cubicBezTo>
                  <a:lnTo>
                    <a:pt x="1100" y="550"/>
                  </a:lnTo>
                  <a:cubicBezTo>
                    <a:pt x="1100" y="243"/>
                    <a:pt x="858" y="1"/>
                    <a:pt x="5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2"/>
            <p:cNvSpPr/>
            <p:nvPr/>
          </p:nvSpPr>
          <p:spPr>
            <a:xfrm>
              <a:off x="5975798" y="1255015"/>
              <a:ext cx="419145" cy="2258122"/>
            </a:xfrm>
            <a:custGeom>
              <a:avLst/>
              <a:gdLst/>
              <a:ahLst/>
              <a:cxnLst/>
              <a:rect l="l" t="t" r="r" b="b"/>
              <a:pathLst>
                <a:path w="6225" h="33608" extrusionOk="0">
                  <a:moveTo>
                    <a:pt x="1" y="0"/>
                  </a:moveTo>
                  <a:lnTo>
                    <a:pt x="1" y="33607"/>
                  </a:lnTo>
                  <a:lnTo>
                    <a:pt x="6225" y="33607"/>
                  </a:lnTo>
                  <a:lnTo>
                    <a:pt x="6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2"/>
            <p:cNvSpPr/>
            <p:nvPr/>
          </p:nvSpPr>
          <p:spPr>
            <a:xfrm>
              <a:off x="5999498" y="3485745"/>
              <a:ext cx="372551" cy="27414"/>
            </a:xfrm>
            <a:custGeom>
              <a:avLst/>
              <a:gdLst/>
              <a:ahLst/>
              <a:cxnLst/>
              <a:rect l="l" t="t" r="r" b="b"/>
              <a:pathLst>
                <a:path w="5533" h="408" extrusionOk="0">
                  <a:moveTo>
                    <a:pt x="209" y="1"/>
                  </a:moveTo>
                  <a:cubicBezTo>
                    <a:pt x="88" y="1"/>
                    <a:pt x="0" y="100"/>
                    <a:pt x="0" y="209"/>
                  </a:cubicBezTo>
                  <a:cubicBezTo>
                    <a:pt x="0" y="319"/>
                    <a:pt x="88" y="407"/>
                    <a:pt x="209" y="407"/>
                  </a:cubicBezTo>
                  <a:lnTo>
                    <a:pt x="5323" y="407"/>
                  </a:lnTo>
                  <a:cubicBezTo>
                    <a:pt x="5433" y="407"/>
                    <a:pt x="5532" y="319"/>
                    <a:pt x="5532" y="209"/>
                  </a:cubicBezTo>
                  <a:cubicBezTo>
                    <a:pt x="5532"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2"/>
            <p:cNvSpPr/>
            <p:nvPr/>
          </p:nvSpPr>
          <p:spPr>
            <a:xfrm>
              <a:off x="6021717" y="1314143"/>
              <a:ext cx="74133" cy="759650"/>
            </a:xfrm>
            <a:custGeom>
              <a:avLst/>
              <a:gdLst/>
              <a:ahLst/>
              <a:cxnLst/>
              <a:rect l="l" t="t" r="r" b="b"/>
              <a:pathLst>
                <a:path w="1101" h="11306" extrusionOk="0">
                  <a:moveTo>
                    <a:pt x="550" y="0"/>
                  </a:moveTo>
                  <a:cubicBezTo>
                    <a:pt x="242" y="0"/>
                    <a:pt x="0" y="242"/>
                    <a:pt x="0" y="550"/>
                  </a:cubicBezTo>
                  <a:lnTo>
                    <a:pt x="0" y="10755"/>
                  </a:lnTo>
                  <a:cubicBezTo>
                    <a:pt x="0" y="11063"/>
                    <a:pt x="242" y="11305"/>
                    <a:pt x="550" y="11305"/>
                  </a:cubicBezTo>
                  <a:cubicBezTo>
                    <a:pt x="847" y="11305"/>
                    <a:pt x="1100" y="11063"/>
                    <a:pt x="1100" y="10755"/>
                  </a:cubicBezTo>
                  <a:lnTo>
                    <a:pt x="1100" y="550"/>
                  </a:lnTo>
                  <a:cubicBezTo>
                    <a:pt x="1100" y="242"/>
                    <a:pt x="847" y="0"/>
                    <a:pt x="550"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2"/>
            <p:cNvSpPr/>
            <p:nvPr/>
          </p:nvSpPr>
          <p:spPr>
            <a:xfrm>
              <a:off x="6513369" y="2341959"/>
              <a:ext cx="419145" cy="1171189"/>
            </a:xfrm>
            <a:custGeom>
              <a:avLst/>
              <a:gdLst/>
              <a:ahLst/>
              <a:cxnLst/>
              <a:rect l="l" t="t" r="r" b="b"/>
              <a:pathLst>
                <a:path w="6225" h="17431" extrusionOk="0">
                  <a:moveTo>
                    <a:pt x="1" y="0"/>
                  </a:moveTo>
                  <a:lnTo>
                    <a:pt x="1" y="17430"/>
                  </a:lnTo>
                  <a:lnTo>
                    <a:pt x="6225" y="17430"/>
                  </a:lnTo>
                  <a:lnTo>
                    <a:pt x="62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2"/>
            <p:cNvSpPr/>
            <p:nvPr/>
          </p:nvSpPr>
          <p:spPr>
            <a:xfrm>
              <a:off x="6537070" y="3485745"/>
              <a:ext cx="371743" cy="27414"/>
            </a:xfrm>
            <a:custGeom>
              <a:avLst/>
              <a:gdLst/>
              <a:ahLst/>
              <a:cxnLst/>
              <a:rect l="l" t="t" r="r" b="b"/>
              <a:pathLst>
                <a:path w="5521" h="408" extrusionOk="0">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2"/>
            <p:cNvSpPr/>
            <p:nvPr/>
          </p:nvSpPr>
          <p:spPr>
            <a:xfrm>
              <a:off x="6555586" y="2389194"/>
              <a:ext cx="74133" cy="789214"/>
            </a:xfrm>
            <a:custGeom>
              <a:avLst/>
              <a:gdLst/>
              <a:ahLst/>
              <a:cxnLst/>
              <a:rect l="l" t="t" r="r" b="b"/>
              <a:pathLst>
                <a:path w="1101" h="11746" extrusionOk="0">
                  <a:moveTo>
                    <a:pt x="550" y="1"/>
                  </a:moveTo>
                  <a:cubicBezTo>
                    <a:pt x="242" y="1"/>
                    <a:pt x="0" y="243"/>
                    <a:pt x="0" y="551"/>
                  </a:cubicBezTo>
                  <a:lnTo>
                    <a:pt x="0" y="11196"/>
                  </a:lnTo>
                  <a:cubicBezTo>
                    <a:pt x="0" y="11504"/>
                    <a:pt x="242" y="11746"/>
                    <a:pt x="550" y="11746"/>
                  </a:cubicBezTo>
                  <a:cubicBezTo>
                    <a:pt x="858" y="11746"/>
                    <a:pt x="1100" y="11493"/>
                    <a:pt x="1100" y="11196"/>
                  </a:cubicBezTo>
                  <a:lnTo>
                    <a:pt x="1100" y="551"/>
                  </a:lnTo>
                  <a:cubicBezTo>
                    <a:pt x="1100" y="243"/>
                    <a:pt x="847" y="1"/>
                    <a:pt x="5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2"/>
            <p:cNvSpPr/>
            <p:nvPr/>
          </p:nvSpPr>
          <p:spPr>
            <a:xfrm>
              <a:off x="7050200" y="1897089"/>
              <a:ext cx="419145" cy="1616054"/>
            </a:xfrm>
            <a:custGeom>
              <a:avLst/>
              <a:gdLst/>
              <a:ahLst/>
              <a:cxnLst/>
              <a:rect l="l" t="t" r="r" b="b"/>
              <a:pathLst>
                <a:path w="6225" h="24052" extrusionOk="0">
                  <a:moveTo>
                    <a:pt x="0" y="1"/>
                  </a:moveTo>
                  <a:lnTo>
                    <a:pt x="0" y="24051"/>
                  </a:lnTo>
                  <a:lnTo>
                    <a:pt x="6225" y="24051"/>
                  </a:lnTo>
                  <a:lnTo>
                    <a:pt x="6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2"/>
            <p:cNvSpPr/>
            <p:nvPr/>
          </p:nvSpPr>
          <p:spPr>
            <a:xfrm>
              <a:off x="7081307" y="3485745"/>
              <a:ext cx="371743" cy="27414"/>
            </a:xfrm>
            <a:custGeom>
              <a:avLst/>
              <a:gdLst/>
              <a:ahLst/>
              <a:cxnLst/>
              <a:rect l="l" t="t" r="r" b="b"/>
              <a:pathLst>
                <a:path w="5521" h="408" extrusionOk="0">
                  <a:moveTo>
                    <a:pt x="198" y="1"/>
                  </a:moveTo>
                  <a:cubicBezTo>
                    <a:pt x="88" y="1"/>
                    <a:pt x="0" y="100"/>
                    <a:pt x="0" y="209"/>
                  </a:cubicBezTo>
                  <a:cubicBezTo>
                    <a:pt x="0" y="319"/>
                    <a:pt x="88" y="407"/>
                    <a:pt x="198" y="407"/>
                  </a:cubicBezTo>
                  <a:lnTo>
                    <a:pt x="5323" y="407"/>
                  </a:lnTo>
                  <a:cubicBezTo>
                    <a:pt x="5433" y="407"/>
                    <a:pt x="5521" y="319"/>
                    <a:pt x="5521" y="209"/>
                  </a:cubicBezTo>
                  <a:cubicBezTo>
                    <a:pt x="5521" y="100"/>
                    <a:pt x="5433" y="1"/>
                    <a:pt x="5323"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2"/>
            <p:cNvSpPr/>
            <p:nvPr/>
          </p:nvSpPr>
          <p:spPr>
            <a:xfrm>
              <a:off x="7096861" y="1942174"/>
              <a:ext cx="74806" cy="800300"/>
            </a:xfrm>
            <a:custGeom>
              <a:avLst/>
              <a:gdLst/>
              <a:ahLst/>
              <a:cxnLst/>
              <a:rect l="l" t="t" r="r" b="b"/>
              <a:pathLst>
                <a:path w="1111" h="11911" extrusionOk="0">
                  <a:moveTo>
                    <a:pt x="561" y="1"/>
                  </a:moveTo>
                  <a:cubicBezTo>
                    <a:pt x="253" y="1"/>
                    <a:pt x="0" y="254"/>
                    <a:pt x="0" y="550"/>
                  </a:cubicBezTo>
                  <a:lnTo>
                    <a:pt x="0" y="11350"/>
                  </a:lnTo>
                  <a:cubicBezTo>
                    <a:pt x="0" y="11658"/>
                    <a:pt x="253" y="11910"/>
                    <a:pt x="561" y="11910"/>
                  </a:cubicBezTo>
                  <a:cubicBezTo>
                    <a:pt x="858" y="11910"/>
                    <a:pt x="1111" y="11658"/>
                    <a:pt x="1111" y="11350"/>
                  </a:cubicBezTo>
                  <a:lnTo>
                    <a:pt x="1111" y="550"/>
                  </a:lnTo>
                  <a:cubicBezTo>
                    <a:pt x="1111" y="254"/>
                    <a:pt x="858"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887;p43">
            <a:extLst>
              <a:ext uri="{FF2B5EF4-FFF2-40B4-BE49-F238E27FC236}">
                <a16:creationId xmlns:a16="http://schemas.microsoft.com/office/drawing/2014/main" id="{FBCA488F-1A5A-F2BD-297A-E4C1950FA12D}"/>
              </a:ext>
            </a:extLst>
          </p:cNvPr>
          <p:cNvSpPr txBox="1">
            <a:spLocks/>
          </p:cNvSpPr>
          <p:nvPr/>
        </p:nvSpPr>
        <p:spPr>
          <a:xfrm>
            <a:off x="439589" y="1648080"/>
            <a:ext cx="5140748" cy="303804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rtl="0" fontAlgn="base">
              <a:lnSpc>
                <a:spcPts val="138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a:t>
            </a:r>
            <a:r>
              <a:rPr lang="en-US" b="1" i="0" dirty="0">
                <a:solidFill>
                  <a:srgbClr val="000000"/>
                </a:solidFill>
                <a:effectLst/>
                <a:latin typeface="Times New Roman" panose="02020603050405020304" pitchFamily="18" charset="0"/>
                <a:cs typeface="Times New Roman" panose="02020603050405020304" pitchFamily="18" charset="0"/>
              </a:rPr>
              <a:t> time gap</a:t>
            </a:r>
            <a:r>
              <a:rPr lang="en-US" b="0" i="0" dirty="0">
                <a:solidFill>
                  <a:srgbClr val="000000"/>
                </a:solidFill>
                <a:effectLst/>
                <a:latin typeface="Times New Roman" panose="02020603050405020304" pitchFamily="18" charset="0"/>
                <a:cs typeface="Times New Roman" panose="02020603050405020304" pitchFamily="18" charset="0"/>
              </a:rPr>
              <a:t> occurs as existing research is limited to a specific time frame that does not capture more recent developments, trends, and significant events. In this case, the study ending in 2018 misses the profound changes brought about by global disruptions like the COVID-19 pandemic and the economic crisis during Gotabaya Rajapaksa’s presidential term, which significantly impacted tourism and economic dynamics. </a:t>
            </a:r>
          </a:p>
          <a:p>
            <a:pPr marL="285750" indent="-285750" algn="just" rtl="0" fontAlgn="base">
              <a:lnSpc>
                <a:spcPts val="1380"/>
              </a:lnSpc>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rtl="0" fontAlgn="base">
              <a:lnSpc>
                <a:spcPts val="1390"/>
              </a:lnSpc>
              <a:spcAft>
                <a:spcPts val="800"/>
              </a:spcAf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By extending the analysis to include data beyond 2018 and addressing the pandemic's influence, and other significant economic events our study fills this time gap, offering an updated and contextually relevant insight.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48"/>
          <p:cNvSpPr txBox="1">
            <a:spLocks noGrp="1"/>
          </p:cNvSpPr>
          <p:nvPr>
            <p:ph type="title"/>
          </p:nvPr>
        </p:nvSpPr>
        <p:spPr>
          <a:xfrm>
            <a:off x="713250" y="102711"/>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Objectives</a:t>
            </a:r>
            <a:endParaRPr dirty="0">
              <a:latin typeface="Times New Roman" panose="02020603050405020304" pitchFamily="18" charset="0"/>
              <a:cs typeface="Times New Roman" panose="02020603050405020304" pitchFamily="18" charset="0"/>
            </a:endParaRPr>
          </a:p>
        </p:txBody>
      </p:sp>
      <p:sp>
        <p:nvSpPr>
          <p:cNvPr id="2065" name="Google Shape;2065;p48"/>
          <p:cNvSpPr/>
          <p:nvPr/>
        </p:nvSpPr>
        <p:spPr>
          <a:xfrm>
            <a:off x="713250" y="921488"/>
            <a:ext cx="2475524" cy="358984"/>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i="0" dirty="0">
                <a:solidFill>
                  <a:srgbClr val="000000"/>
                </a:solidFill>
                <a:effectLst/>
                <a:latin typeface="Aptos" panose="020B0004020202020204" pitchFamily="34" charset="0"/>
              </a:rPr>
              <a:t>Main objective</a:t>
            </a:r>
            <a:r>
              <a:rPr lang="en-US" sz="1800" b="0" i="0" dirty="0">
                <a:solidFill>
                  <a:srgbClr val="000000"/>
                </a:solidFill>
                <a:effectLst/>
                <a:latin typeface="Aptos" panose="020B0004020202020204" pitchFamily="34" charset="0"/>
              </a:rPr>
              <a:t> </a:t>
            </a:r>
            <a:endParaRPr sz="2200" dirty="0">
              <a:latin typeface="Manrope"/>
              <a:ea typeface="Manrope"/>
              <a:cs typeface="Manrope"/>
              <a:sym typeface="Manrope"/>
            </a:endParaRPr>
          </a:p>
        </p:txBody>
      </p:sp>
      <p:cxnSp>
        <p:nvCxnSpPr>
          <p:cNvPr id="3" name="Google Shape;1836;p42">
            <a:extLst>
              <a:ext uri="{FF2B5EF4-FFF2-40B4-BE49-F238E27FC236}">
                <a16:creationId xmlns:a16="http://schemas.microsoft.com/office/drawing/2014/main" id="{76E46B30-992C-7612-CB5D-40192D400413}"/>
              </a:ext>
            </a:extLst>
          </p:cNvPr>
          <p:cNvCxnSpPr>
            <a:cxnSpLocks/>
          </p:cNvCxnSpPr>
          <p:nvPr/>
        </p:nvCxnSpPr>
        <p:spPr>
          <a:xfrm>
            <a:off x="3699283" y="759582"/>
            <a:ext cx="1745433" cy="0"/>
          </a:xfrm>
          <a:prstGeom prst="straightConnector1">
            <a:avLst/>
          </a:prstGeom>
          <a:noFill/>
          <a:ln w="28575" cap="flat" cmpd="sng">
            <a:solidFill>
              <a:schemeClr val="dk1"/>
            </a:solidFill>
            <a:prstDash val="solid"/>
            <a:round/>
            <a:headEnd type="none" w="med" len="med"/>
            <a:tailEnd type="none" w="med" len="med"/>
          </a:ln>
        </p:spPr>
      </p:cxnSp>
      <p:sp>
        <p:nvSpPr>
          <p:cNvPr id="5" name="Google Shape;1887;p43">
            <a:extLst>
              <a:ext uri="{FF2B5EF4-FFF2-40B4-BE49-F238E27FC236}">
                <a16:creationId xmlns:a16="http://schemas.microsoft.com/office/drawing/2014/main" id="{5BBA220E-9C41-5F98-CA7C-4E74EAD8F6C5}"/>
              </a:ext>
            </a:extLst>
          </p:cNvPr>
          <p:cNvSpPr txBox="1">
            <a:spLocks/>
          </p:cNvSpPr>
          <p:nvPr/>
        </p:nvSpPr>
        <p:spPr>
          <a:xfrm>
            <a:off x="778394" y="1391249"/>
            <a:ext cx="8018275" cy="99482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Main objective is to evaluate how various economic factors influence tourist arrivals in Sri Lanka, providing a comprehensive understanding of their impact on the tourism sector. </a:t>
            </a:r>
            <a:endParaRPr lang="en-US" sz="1100" dirty="0">
              <a:latin typeface="Times New Roman" panose="02020603050405020304" pitchFamily="18" charset="0"/>
              <a:cs typeface="Times New Roman" panose="02020603050405020304" pitchFamily="18" charset="0"/>
            </a:endParaRPr>
          </a:p>
        </p:txBody>
      </p:sp>
      <p:sp>
        <p:nvSpPr>
          <p:cNvPr id="6" name="Google Shape;1887;p43">
            <a:extLst>
              <a:ext uri="{FF2B5EF4-FFF2-40B4-BE49-F238E27FC236}">
                <a16:creationId xmlns:a16="http://schemas.microsoft.com/office/drawing/2014/main" id="{D0F2E957-0283-9F67-FA2D-72B10684753C}"/>
              </a:ext>
            </a:extLst>
          </p:cNvPr>
          <p:cNvSpPr txBox="1">
            <a:spLocks/>
          </p:cNvSpPr>
          <p:nvPr/>
        </p:nvSpPr>
        <p:spPr>
          <a:xfrm>
            <a:off x="898896" y="2745060"/>
            <a:ext cx="7897773" cy="175093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rtl="0" fontAlgn="base">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To understand the relationship between economic indicators such as real GDP and per capita GDP with tourist arrivals in Sri Lanka. </a:t>
            </a:r>
          </a:p>
          <a:p>
            <a:pPr marL="285750" indent="-285750" algn="just" rtl="0" fontAlgn="base">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To assess the role of external economic factors, including exports, imports, and foreign direct investment, on tourism demand. </a:t>
            </a:r>
          </a:p>
          <a:p>
            <a:pPr marL="285750" indent="-285750" algn="just" rtl="0" fontAlgn="base">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To analyze how changes in government expenditure on capital and net lending affect tourist arrivals. </a:t>
            </a:r>
          </a:p>
          <a:p>
            <a:pPr marL="285750" indent="-285750" algn="just" rtl="0" fontAlgn="base">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To identify the key economic indicators that most significantly impact tourism growth in Sri Lanka. </a:t>
            </a:r>
          </a:p>
        </p:txBody>
      </p:sp>
      <p:sp>
        <p:nvSpPr>
          <p:cNvPr id="7" name="Google Shape;2065;p48">
            <a:extLst>
              <a:ext uri="{FF2B5EF4-FFF2-40B4-BE49-F238E27FC236}">
                <a16:creationId xmlns:a16="http://schemas.microsoft.com/office/drawing/2014/main" id="{875F0EB6-8CBC-D762-CAAB-C3318B91E198}"/>
              </a:ext>
            </a:extLst>
          </p:cNvPr>
          <p:cNvSpPr/>
          <p:nvPr/>
        </p:nvSpPr>
        <p:spPr>
          <a:xfrm>
            <a:off x="713250" y="2317361"/>
            <a:ext cx="2475524" cy="358984"/>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i="0" dirty="0">
                <a:solidFill>
                  <a:srgbClr val="000000"/>
                </a:solidFill>
                <a:effectLst/>
                <a:latin typeface="Aptos" panose="020B0004020202020204" pitchFamily="34" charset="0"/>
              </a:rPr>
              <a:t>Specific objectives</a:t>
            </a:r>
            <a:r>
              <a:rPr lang="en-US" sz="1800" b="0" i="0" dirty="0">
                <a:solidFill>
                  <a:srgbClr val="000000"/>
                </a:solidFill>
                <a:effectLst/>
                <a:latin typeface="Aptos" panose="020B0004020202020204" pitchFamily="34" charset="0"/>
              </a:rPr>
              <a:t> </a:t>
            </a:r>
            <a:endParaRPr sz="2200" dirty="0">
              <a:latin typeface="Manrope"/>
              <a:ea typeface="Manrope"/>
              <a:cs typeface="Manrope"/>
              <a:sym typeface="Manrope"/>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0">
          <a:extLst>
            <a:ext uri="{FF2B5EF4-FFF2-40B4-BE49-F238E27FC236}">
              <a16:creationId xmlns:a16="http://schemas.microsoft.com/office/drawing/2014/main" id="{53E1424E-672C-BA8E-AB7E-303B5414E57E}"/>
            </a:ext>
          </a:extLst>
        </p:cNvPr>
        <p:cNvGrpSpPr/>
        <p:nvPr/>
      </p:nvGrpSpPr>
      <p:grpSpPr>
        <a:xfrm>
          <a:off x="0" y="0"/>
          <a:ext cx="0" cy="0"/>
          <a:chOff x="0" y="0"/>
          <a:chExt cx="0" cy="0"/>
        </a:xfrm>
      </p:grpSpPr>
      <p:sp>
        <p:nvSpPr>
          <p:cNvPr id="2051" name="Google Shape;2051;p48">
            <a:extLst>
              <a:ext uri="{FF2B5EF4-FFF2-40B4-BE49-F238E27FC236}">
                <a16:creationId xmlns:a16="http://schemas.microsoft.com/office/drawing/2014/main" id="{6739D910-25CF-0CB7-674C-F8B719CC1B4A}"/>
              </a:ext>
            </a:extLst>
          </p:cNvPr>
          <p:cNvSpPr txBox="1">
            <a:spLocks noGrp="1"/>
          </p:cNvSpPr>
          <p:nvPr>
            <p:ph type="title"/>
          </p:nvPr>
        </p:nvSpPr>
        <p:spPr>
          <a:xfrm>
            <a:off x="713250" y="27564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Research Question</a:t>
            </a:r>
            <a:endParaRPr dirty="0">
              <a:latin typeface="Times New Roman" panose="02020603050405020304" pitchFamily="18" charset="0"/>
              <a:cs typeface="Times New Roman" panose="02020603050405020304" pitchFamily="18" charset="0"/>
            </a:endParaRPr>
          </a:p>
        </p:txBody>
      </p:sp>
      <p:sp>
        <p:nvSpPr>
          <p:cNvPr id="2065" name="Google Shape;2065;p48">
            <a:extLst>
              <a:ext uri="{FF2B5EF4-FFF2-40B4-BE49-F238E27FC236}">
                <a16:creationId xmlns:a16="http://schemas.microsoft.com/office/drawing/2014/main" id="{F8CFF3EA-130B-0390-04B0-1EF590409728}"/>
              </a:ext>
            </a:extLst>
          </p:cNvPr>
          <p:cNvSpPr/>
          <p:nvPr/>
        </p:nvSpPr>
        <p:spPr>
          <a:xfrm>
            <a:off x="713250" y="1259621"/>
            <a:ext cx="2852201" cy="358984"/>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i="0" dirty="0">
                <a:solidFill>
                  <a:srgbClr val="000000"/>
                </a:solidFill>
                <a:effectLst/>
                <a:latin typeface="Times New Roman" panose="02020603050405020304" pitchFamily="18" charset="0"/>
                <a:cs typeface="Times New Roman" panose="02020603050405020304" pitchFamily="18" charset="0"/>
              </a:rPr>
              <a:t>Key Research Questions</a:t>
            </a:r>
            <a:endParaRPr sz="1800" dirty="0">
              <a:latin typeface="Times New Roman" panose="02020603050405020304" pitchFamily="18" charset="0"/>
              <a:ea typeface="Manrope"/>
              <a:cs typeface="Times New Roman" panose="02020603050405020304" pitchFamily="18" charset="0"/>
              <a:sym typeface="Manrope"/>
            </a:endParaRPr>
          </a:p>
        </p:txBody>
      </p:sp>
      <p:cxnSp>
        <p:nvCxnSpPr>
          <p:cNvPr id="3" name="Google Shape;1836;p42">
            <a:extLst>
              <a:ext uri="{FF2B5EF4-FFF2-40B4-BE49-F238E27FC236}">
                <a16:creationId xmlns:a16="http://schemas.microsoft.com/office/drawing/2014/main" id="{36B2FC32-4C0B-7CA0-5EFC-022BEF38B7F6}"/>
              </a:ext>
            </a:extLst>
          </p:cNvPr>
          <p:cNvCxnSpPr>
            <a:cxnSpLocks/>
          </p:cNvCxnSpPr>
          <p:nvPr/>
        </p:nvCxnSpPr>
        <p:spPr>
          <a:xfrm>
            <a:off x="3090107" y="910605"/>
            <a:ext cx="2963786" cy="0"/>
          </a:xfrm>
          <a:prstGeom prst="straightConnector1">
            <a:avLst/>
          </a:prstGeom>
          <a:noFill/>
          <a:ln w="28575" cap="flat" cmpd="sng">
            <a:solidFill>
              <a:schemeClr val="dk1"/>
            </a:solidFill>
            <a:prstDash val="solid"/>
            <a:round/>
            <a:headEnd type="none" w="med" len="med"/>
            <a:tailEnd type="none" w="med" len="med"/>
          </a:ln>
        </p:spPr>
      </p:cxnSp>
      <p:sp>
        <p:nvSpPr>
          <p:cNvPr id="5" name="Google Shape;1887;p43">
            <a:extLst>
              <a:ext uri="{FF2B5EF4-FFF2-40B4-BE49-F238E27FC236}">
                <a16:creationId xmlns:a16="http://schemas.microsoft.com/office/drawing/2014/main" id="{5F169B8F-5FC3-172B-36EF-480F793D2EBD}"/>
              </a:ext>
            </a:extLst>
          </p:cNvPr>
          <p:cNvSpPr txBox="1">
            <a:spLocks/>
          </p:cNvSpPr>
          <p:nvPr/>
        </p:nvSpPr>
        <p:spPr>
          <a:xfrm>
            <a:off x="778395" y="1729382"/>
            <a:ext cx="8018275" cy="300684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rtl="0" fontAlgn="base">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How do real GDP and per capita GDP impact tourist arrivals in Sri Lanka? </a:t>
            </a:r>
          </a:p>
          <a:p>
            <a:pPr marL="285750" indent="-285750" algn="just" rtl="0" fontAlgn="base">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What is the effect of fluctuations in the official exchange rate on tourism trends? </a:t>
            </a:r>
          </a:p>
          <a:p>
            <a:pPr marL="285750" indent="-285750" algn="just" rtl="0" fontAlgn="base">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How do changes in inflation and government expenditure influence the number of tourists visiting Sri Lanka? </a:t>
            </a:r>
          </a:p>
          <a:p>
            <a:pPr marL="285750" indent="-285750" algn="just" rtl="0" fontAlgn="base">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To what extent do exports, imports, and foreign direct investment contribute to variations in tourist arrivals? </a:t>
            </a:r>
          </a:p>
          <a:p>
            <a:pPr marL="285750" indent="-285750" algn="just" rtl="0" fontAlgn="base">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Which economic factors are the most significant predictors of tourist arrivals? </a:t>
            </a:r>
          </a:p>
        </p:txBody>
      </p:sp>
    </p:spTree>
    <p:extLst>
      <p:ext uri="{BB962C8B-B14F-4D97-AF65-F5344CB8AC3E}">
        <p14:creationId xmlns:p14="http://schemas.microsoft.com/office/powerpoint/2010/main" val="24240858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0">
          <a:extLst>
            <a:ext uri="{FF2B5EF4-FFF2-40B4-BE49-F238E27FC236}">
              <a16:creationId xmlns:a16="http://schemas.microsoft.com/office/drawing/2014/main" id="{49955082-841A-E2FA-B9C3-E2BEEB40125A}"/>
            </a:ext>
          </a:extLst>
        </p:cNvPr>
        <p:cNvGrpSpPr/>
        <p:nvPr/>
      </p:nvGrpSpPr>
      <p:grpSpPr>
        <a:xfrm>
          <a:off x="0" y="0"/>
          <a:ext cx="0" cy="0"/>
          <a:chOff x="0" y="0"/>
          <a:chExt cx="0" cy="0"/>
        </a:xfrm>
      </p:grpSpPr>
      <p:sp>
        <p:nvSpPr>
          <p:cNvPr id="2051" name="Google Shape;2051;p48">
            <a:extLst>
              <a:ext uri="{FF2B5EF4-FFF2-40B4-BE49-F238E27FC236}">
                <a16:creationId xmlns:a16="http://schemas.microsoft.com/office/drawing/2014/main" id="{5EBBFA52-601A-9E8F-D254-3167B26C61F2}"/>
              </a:ext>
            </a:extLst>
          </p:cNvPr>
          <p:cNvSpPr txBox="1">
            <a:spLocks noGrp="1"/>
          </p:cNvSpPr>
          <p:nvPr>
            <p:ph type="title"/>
          </p:nvPr>
        </p:nvSpPr>
        <p:spPr>
          <a:xfrm>
            <a:off x="713250" y="96941"/>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Methodology </a:t>
            </a:r>
            <a:endParaRPr sz="2800" dirty="0">
              <a:latin typeface="Times New Roman" panose="02020603050405020304" pitchFamily="18" charset="0"/>
              <a:cs typeface="Times New Roman" panose="02020603050405020304" pitchFamily="18" charset="0"/>
            </a:endParaRPr>
          </a:p>
        </p:txBody>
      </p:sp>
      <p:sp>
        <p:nvSpPr>
          <p:cNvPr id="2065" name="Google Shape;2065;p48">
            <a:extLst>
              <a:ext uri="{FF2B5EF4-FFF2-40B4-BE49-F238E27FC236}">
                <a16:creationId xmlns:a16="http://schemas.microsoft.com/office/drawing/2014/main" id="{07457213-56CF-36DB-BB33-09FC4FCC08CA}"/>
              </a:ext>
            </a:extLst>
          </p:cNvPr>
          <p:cNvSpPr/>
          <p:nvPr/>
        </p:nvSpPr>
        <p:spPr>
          <a:xfrm>
            <a:off x="713250" y="772922"/>
            <a:ext cx="2122099" cy="358984"/>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b="1" i="0" dirty="0">
                <a:solidFill>
                  <a:srgbClr val="000000"/>
                </a:solidFill>
                <a:effectLst/>
                <a:latin typeface="Times New Roman" panose="02020603050405020304" pitchFamily="18" charset="0"/>
                <a:cs typeface="Times New Roman" panose="02020603050405020304" pitchFamily="18" charset="0"/>
              </a:rPr>
              <a:t>Sources of Data</a:t>
            </a:r>
            <a:endParaRPr sz="1300" dirty="0">
              <a:latin typeface="Times New Roman" panose="02020603050405020304" pitchFamily="18" charset="0"/>
              <a:ea typeface="Manrope"/>
              <a:cs typeface="Times New Roman" panose="02020603050405020304" pitchFamily="18" charset="0"/>
              <a:sym typeface="Manrope"/>
            </a:endParaRPr>
          </a:p>
        </p:txBody>
      </p:sp>
      <p:cxnSp>
        <p:nvCxnSpPr>
          <p:cNvPr id="3" name="Google Shape;1836;p42">
            <a:extLst>
              <a:ext uri="{FF2B5EF4-FFF2-40B4-BE49-F238E27FC236}">
                <a16:creationId xmlns:a16="http://schemas.microsoft.com/office/drawing/2014/main" id="{505E9FB0-71F2-DADC-24F0-7F91917538A9}"/>
              </a:ext>
            </a:extLst>
          </p:cNvPr>
          <p:cNvCxnSpPr>
            <a:cxnSpLocks/>
          </p:cNvCxnSpPr>
          <p:nvPr/>
        </p:nvCxnSpPr>
        <p:spPr>
          <a:xfrm>
            <a:off x="3090107" y="731901"/>
            <a:ext cx="2963786" cy="0"/>
          </a:xfrm>
          <a:prstGeom prst="straightConnector1">
            <a:avLst/>
          </a:prstGeom>
          <a:noFill/>
          <a:ln w="28575" cap="flat" cmpd="sng">
            <a:solidFill>
              <a:schemeClr val="dk1"/>
            </a:solidFill>
            <a:prstDash val="solid"/>
            <a:round/>
            <a:headEnd type="none" w="med" len="med"/>
            <a:tailEnd type="none" w="med" len="med"/>
          </a:ln>
        </p:spPr>
      </p:cxnSp>
      <p:sp>
        <p:nvSpPr>
          <p:cNvPr id="5" name="Google Shape;1887;p43">
            <a:extLst>
              <a:ext uri="{FF2B5EF4-FFF2-40B4-BE49-F238E27FC236}">
                <a16:creationId xmlns:a16="http://schemas.microsoft.com/office/drawing/2014/main" id="{0C6909DA-EEED-88D4-B185-8C4A6D26D874}"/>
              </a:ext>
            </a:extLst>
          </p:cNvPr>
          <p:cNvSpPr txBox="1">
            <a:spLocks/>
          </p:cNvSpPr>
          <p:nvPr/>
        </p:nvSpPr>
        <p:spPr>
          <a:xfrm>
            <a:off x="713250" y="1185976"/>
            <a:ext cx="9217559" cy="374044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rtl="0" fontAlgn="base">
              <a:lnSpc>
                <a:spcPct val="150000"/>
              </a:lnSpc>
            </a:pPr>
            <a:r>
              <a:rPr lang="en-US" sz="1200" b="0" i="0" dirty="0">
                <a:solidFill>
                  <a:srgbClr val="000000"/>
                </a:solidFill>
                <a:effectLst/>
                <a:latin typeface="Times New Roman" panose="02020603050405020304" pitchFamily="18" charset="0"/>
              </a:rPr>
              <a:t>1. Kaggle : Economy and Rice Production Sri Lanka (1960-2020),  </a:t>
            </a:r>
          </a:p>
          <a:p>
            <a:pPr algn="l" rtl="0" fontAlgn="base">
              <a:lnSpc>
                <a:spcPct val="150000"/>
              </a:lnSpc>
            </a:pPr>
            <a:r>
              <a:rPr lang="en-US" sz="1200" dirty="0">
                <a:latin typeface="Times New Roman" panose="02020603050405020304" pitchFamily="18" charset="0"/>
              </a:rPr>
              <a:t>H</a:t>
            </a:r>
            <a:r>
              <a:rPr lang="en-US" sz="1200" b="0" i="0" dirty="0">
                <a:solidFill>
                  <a:srgbClr val="000000"/>
                </a:solidFill>
                <a:effectLst/>
                <a:latin typeface="Times New Roman" panose="02020603050405020304" pitchFamily="18" charset="0"/>
              </a:rPr>
              <a:t>ere we found variables such as GDP , Inflation rates, Imports and GDP per capital.  </a:t>
            </a:r>
          </a:p>
          <a:p>
            <a:pPr algn="l" rtl="0" fontAlgn="base">
              <a:lnSpc>
                <a:spcPct val="150000"/>
              </a:lnSpc>
            </a:pPr>
            <a:endParaRPr lang="en-US" sz="1200" b="0" i="0" dirty="0">
              <a:solidFill>
                <a:srgbClr val="000000"/>
              </a:solidFill>
              <a:effectLst/>
              <a:latin typeface="Times New Roman" panose="02020603050405020304" pitchFamily="18" charset="0"/>
            </a:endParaRPr>
          </a:p>
          <a:p>
            <a:pPr algn="l" rtl="0" fontAlgn="base">
              <a:lnSpc>
                <a:spcPct val="150000"/>
              </a:lnSpc>
            </a:pPr>
            <a:r>
              <a:rPr lang="en-US" sz="1200" b="0" i="0" dirty="0">
                <a:solidFill>
                  <a:srgbClr val="000000"/>
                </a:solidFill>
                <a:effectLst/>
                <a:latin typeface="Times New Roman" panose="02020603050405020304" pitchFamily="18" charset="0"/>
              </a:rPr>
              <a:t>2. Trading Economics : </a:t>
            </a:r>
            <a:r>
              <a:rPr lang="en-US" sz="1200" b="0" i="0" u="sng" strike="noStrike" dirty="0">
                <a:solidFill>
                  <a:srgbClr val="467886"/>
                </a:solidFill>
                <a:effectLst/>
                <a:latin typeface="Times New Roman" panose="02020603050405020304" pitchFamily="18" charset="0"/>
                <a:hlinkClick r:id="rId3"/>
              </a:rPr>
              <a:t>https://tradingeconomics.com/sri-lanka/exports</a:t>
            </a:r>
            <a:r>
              <a:rPr lang="en-US" sz="1200" b="0" i="0" dirty="0">
                <a:solidFill>
                  <a:srgbClr val="000000"/>
                </a:solidFill>
                <a:effectLst/>
                <a:latin typeface="Times New Roman" panose="02020603050405020304" pitchFamily="18" charset="0"/>
              </a:rPr>
              <a:t> , </a:t>
            </a:r>
            <a:r>
              <a:rPr lang="en-US" sz="1200" b="0" i="0" u="sng" strike="noStrike" dirty="0">
                <a:solidFill>
                  <a:srgbClr val="467886"/>
                </a:solidFill>
                <a:effectLst/>
                <a:latin typeface="Times New Roman" panose="02020603050405020304" pitchFamily="18" charset="0"/>
                <a:hlinkClick r:id="rId4"/>
              </a:rPr>
              <a:t>https://tradingeconomics.com/sri-lanka/tourist-arrivals</a:t>
            </a:r>
            <a:r>
              <a:rPr lang="en-US" sz="1200" b="0" i="0" dirty="0">
                <a:solidFill>
                  <a:srgbClr val="000000"/>
                </a:solidFill>
                <a:effectLst/>
                <a:latin typeface="Times New Roman" panose="02020603050405020304" pitchFamily="18" charset="0"/>
              </a:rPr>
              <a:t>  </a:t>
            </a:r>
          </a:p>
          <a:p>
            <a:pPr algn="l" rtl="0" fontAlgn="base">
              <a:lnSpc>
                <a:spcPct val="150000"/>
              </a:lnSpc>
              <a:buFont typeface="Arial" panose="020B0604020202020204" pitchFamily="34" charset="0"/>
              <a:buChar char="•"/>
            </a:pPr>
            <a:r>
              <a:rPr lang="en-US" sz="1200" b="0" i="0" dirty="0">
                <a:solidFill>
                  <a:srgbClr val="000000"/>
                </a:solidFill>
                <a:effectLst/>
                <a:latin typeface="Times New Roman" panose="02020603050405020304" pitchFamily="18" charset="0"/>
              </a:rPr>
              <a:t>export of goods </a:t>
            </a:r>
          </a:p>
          <a:p>
            <a:pPr algn="l" rtl="0" fontAlgn="base">
              <a:lnSpc>
                <a:spcPct val="150000"/>
              </a:lnSpc>
              <a:buFont typeface="Arial" panose="020B0604020202020204" pitchFamily="34" charset="0"/>
              <a:buChar char="•"/>
            </a:pPr>
            <a:r>
              <a:rPr lang="en-US" sz="1200" b="0" i="0" dirty="0">
                <a:solidFill>
                  <a:srgbClr val="000000"/>
                </a:solidFill>
                <a:effectLst/>
                <a:latin typeface="Times New Roman" panose="02020603050405020304" pitchFamily="18" charset="0"/>
              </a:rPr>
              <a:t>Tourist Arrivals </a:t>
            </a:r>
          </a:p>
          <a:p>
            <a:pPr algn="l" rtl="0" fontAlgn="base">
              <a:lnSpc>
                <a:spcPct val="150000"/>
              </a:lnSpc>
              <a:buFont typeface="Arial" panose="020B0604020202020204" pitchFamily="34" charset="0"/>
              <a:buChar char="•"/>
            </a:pPr>
            <a:endParaRPr lang="en-US" sz="1200" b="0" i="0" dirty="0">
              <a:solidFill>
                <a:srgbClr val="000000"/>
              </a:solidFill>
              <a:effectLst/>
              <a:latin typeface="Times New Roman" panose="02020603050405020304" pitchFamily="18" charset="0"/>
            </a:endParaRPr>
          </a:p>
          <a:p>
            <a:pPr algn="l" rtl="0" fontAlgn="base">
              <a:lnSpc>
                <a:spcPct val="150000"/>
              </a:lnSpc>
            </a:pPr>
            <a:r>
              <a:rPr lang="en-US" sz="1200" b="0" i="0" dirty="0">
                <a:solidFill>
                  <a:srgbClr val="000000"/>
                </a:solidFill>
                <a:effectLst/>
                <a:latin typeface="Times New Roman" panose="02020603050405020304" pitchFamily="18" charset="0"/>
              </a:rPr>
              <a:t>3. CBSL : </a:t>
            </a:r>
            <a:r>
              <a:rPr lang="en-US" sz="1200" b="0" i="0" u="sng" strike="noStrike" dirty="0">
                <a:solidFill>
                  <a:srgbClr val="467886"/>
                </a:solidFill>
                <a:effectLst/>
                <a:latin typeface="Times New Roman" panose="02020603050405020304" pitchFamily="18" charset="0"/>
                <a:hlinkClick r:id="rId5"/>
              </a:rPr>
              <a:t>https://www.cbsl.gov.lk/en/rates-and-indicators/exchange-rates/usd-lkr-Indicative-rate-chart</a:t>
            </a:r>
            <a:r>
              <a:rPr lang="en-US" sz="1200" b="0" i="0" dirty="0">
                <a:solidFill>
                  <a:srgbClr val="000000"/>
                </a:solidFill>
                <a:effectLst/>
                <a:latin typeface="Times New Roman" panose="02020603050405020304" pitchFamily="18" charset="0"/>
              </a:rPr>
              <a:t>,  </a:t>
            </a:r>
          </a:p>
          <a:p>
            <a:pPr algn="l" rtl="0" fontAlgn="base">
              <a:lnSpc>
                <a:spcPct val="150000"/>
              </a:lnSpc>
              <a:buFont typeface="Arial" panose="020B0604020202020204" pitchFamily="34" charset="0"/>
              <a:buChar char="•"/>
            </a:pPr>
            <a:r>
              <a:rPr lang="en-US" sz="1200" b="0" i="0" dirty="0">
                <a:solidFill>
                  <a:srgbClr val="000000"/>
                </a:solidFill>
                <a:effectLst/>
                <a:latin typeface="Times New Roman" panose="02020603050405020304" pitchFamily="18" charset="0"/>
              </a:rPr>
              <a:t>Official Exchange rate </a:t>
            </a:r>
          </a:p>
          <a:p>
            <a:pPr algn="l" rtl="0" fontAlgn="base">
              <a:lnSpc>
                <a:spcPct val="150000"/>
              </a:lnSpc>
              <a:buFont typeface="Arial" panose="020B0604020202020204" pitchFamily="34" charset="0"/>
              <a:buChar char="•"/>
            </a:pPr>
            <a:endParaRPr lang="en-US" sz="1200" b="0" i="0" dirty="0">
              <a:solidFill>
                <a:srgbClr val="000000"/>
              </a:solidFill>
              <a:effectLst/>
              <a:latin typeface="Times New Roman" panose="02020603050405020304" pitchFamily="18" charset="0"/>
            </a:endParaRPr>
          </a:p>
          <a:p>
            <a:pPr algn="l" rtl="0" fontAlgn="base">
              <a:lnSpc>
                <a:spcPct val="150000"/>
              </a:lnSpc>
            </a:pPr>
            <a:r>
              <a:rPr lang="en-US" sz="1200" b="0" i="0" dirty="0">
                <a:solidFill>
                  <a:srgbClr val="000000"/>
                </a:solidFill>
                <a:effectLst/>
                <a:latin typeface="Times New Roman" panose="02020603050405020304" pitchFamily="18" charset="0"/>
              </a:rPr>
              <a:t>4. Macrotrends : </a:t>
            </a:r>
            <a:r>
              <a:rPr lang="en-US" sz="1200" b="0" i="0" u="sng" strike="noStrike" dirty="0">
                <a:solidFill>
                  <a:srgbClr val="467886"/>
                </a:solidFill>
                <a:effectLst/>
                <a:latin typeface="Times New Roman" panose="02020603050405020304" pitchFamily="18" charset="0"/>
                <a:hlinkClick r:id="rId6"/>
              </a:rPr>
              <a:t>https://www.macrotrends.net/global-metrics/countries/LKA/sri-lanka/foreign-direct-investment#:~:text=Data%20are%20in%20current%20U.S.,a%2036.45%25%20increase%20from%202020</a:t>
            </a:r>
            <a:r>
              <a:rPr lang="en-US" sz="1200" b="0" i="0" dirty="0">
                <a:solidFill>
                  <a:srgbClr val="000000"/>
                </a:solidFill>
                <a:effectLst/>
                <a:latin typeface="Times New Roman" panose="02020603050405020304" pitchFamily="18" charset="0"/>
              </a:rPr>
              <a:t>.  </a:t>
            </a:r>
          </a:p>
          <a:p>
            <a:pPr algn="l" rtl="0" fontAlgn="base">
              <a:lnSpc>
                <a:spcPct val="150000"/>
              </a:lnSpc>
              <a:buFont typeface="Arial" panose="020B0604020202020204" pitchFamily="34" charset="0"/>
              <a:buChar char="•"/>
            </a:pPr>
            <a:r>
              <a:rPr lang="en-US" sz="1200" b="0" i="0" dirty="0">
                <a:solidFill>
                  <a:srgbClr val="000000"/>
                </a:solidFill>
                <a:effectLst/>
                <a:latin typeface="Times New Roman" panose="02020603050405020304" pitchFamily="18" charset="0"/>
              </a:rPr>
              <a:t> Foreign Direct Investment </a:t>
            </a:r>
          </a:p>
          <a:p>
            <a:pPr algn="l" rtl="0" fontAlgn="base">
              <a:lnSpc>
                <a:spcPct val="150000"/>
              </a:lnSpc>
              <a:spcAft>
                <a:spcPts val="800"/>
              </a:spcAft>
            </a:pPr>
            <a:r>
              <a:rPr lang="en-US" sz="1200" b="0" i="0" dirty="0">
                <a:solidFill>
                  <a:srgbClr val="000000"/>
                </a:solidFill>
                <a:effectLst/>
                <a:latin typeface="Times New Roman" panose="02020603050405020304" pitchFamily="18" charset="0"/>
              </a:rPr>
              <a:t>  </a:t>
            </a:r>
          </a:p>
        </p:txBody>
      </p:sp>
    </p:spTree>
    <p:extLst>
      <p:ext uri="{BB962C8B-B14F-4D97-AF65-F5344CB8AC3E}">
        <p14:creationId xmlns:p14="http://schemas.microsoft.com/office/powerpoint/2010/main" val="231250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0">
          <a:extLst>
            <a:ext uri="{FF2B5EF4-FFF2-40B4-BE49-F238E27FC236}">
              <a16:creationId xmlns:a16="http://schemas.microsoft.com/office/drawing/2014/main" id="{F1838C11-11E5-D2C5-F321-39CE28312F43}"/>
            </a:ext>
          </a:extLst>
        </p:cNvPr>
        <p:cNvGrpSpPr/>
        <p:nvPr/>
      </p:nvGrpSpPr>
      <p:grpSpPr>
        <a:xfrm>
          <a:off x="0" y="0"/>
          <a:ext cx="0" cy="0"/>
          <a:chOff x="0" y="0"/>
          <a:chExt cx="0" cy="0"/>
        </a:xfrm>
      </p:grpSpPr>
      <p:sp>
        <p:nvSpPr>
          <p:cNvPr id="2051" name="Google Shape;2051;p48">
            <a:extLst>
              <a:ext uri="{FF2B5EF4-FFF2-40B4-BE49-F238E27FC236}">
                <a16:creationId xmlns:a16="http://schemas.microsoft.com/office/drawing/2014/main" id="{2FD644D3-AE1C-6393-5F7B-8513B8825EB4}"/>
              </a:ext>
            </a:extLst>
          </p:cNvPr>
          <p:cNvSpPr txBox="1">
            <a:spLocks noGrp="1"/>
          </p:cNvSpPr>
          <p:nvPr>
            <p:ph type="title"/>
          </p:nvPr>
        </p:nvSpPr>
        <p:spPr>
          <a:xfrm>
            <a:off x="713250" y="102711"/>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Variable</a:t>
            </a:r>
            <a:endParaRPr sz="2800" dirty="0">
              <a:latin typeface="Times New Roman" panose="02020603050405020304" pitchFamily="18" charset="0"/>
              <a:cs typeface="Times New Roman" panose="02020603050405020304" pitchFamily="18" charset="0"/>
            </a:endParaRPr>
          </a:p>
        </p:txBody>
      </p:sp>
      <p:cxnSp>
        <p:nvCxnSpPr>
          <p:cNvPr id="3" name="Google Shape;1836;p42">
            <a:extLst>
              <a:ext uri="{FF2B5EF4-FFF2-40B4-BE49-F238E27FC236}">
                <a16:creationId xmlns:a16="http://schemas.microsoft.com/office/drawing/2014/main" id="{260BB64D-DAF7-A20F-D8E6-F8B25203E1B0}"/>
              </a:ext>
            </a:extLst>
          </p:cNvPr>
          <p:cNvCxnSpPr>
            <a:cxnSpLocks/>
          </p:cNvCxnSpPr>
          <p:nvPr/>
        </p:nvCxnSpPr>
        <p:spPr>
          <a:xfrm>
            <a:off x="3699283" y="646168"/>
            <a:ext cx="1745433" cy="0"/>
          </a:xfrm>
          <a:prstGeom prst="straightConnector1">
            <a:avLst/>
          </a:prstGeom>
          <a:noFill/>
          <a:ln w="28575" cap="flat" cmpd="sng">
            <a:solidFill>
              <a:schemeClr val="dk1"/>
            </a:solidFill>
            <a:prstDash val="solid"/>
            <a:round/>
            <a:headEnd type="none" w="med" len="med"/>
            <a:tailEnd type="none" w="med" len="med"/>
          </a:ln>
        </p:spPr>
      </p:cxnSp>
      <p:sp>
        <p:nvSpPr>
          <p:cNvPr id="5" name="Google Shape;1887;p43">
            <a:extLst>
              <a:ext uri="{FF2B5EF4-FFF2-40B4-BE49-F238E27FC236}">
                <a16:creationId xmlns:a16="http://schemas.microsoft.com/office/drawing/2014/main" id="{C04F3EFA-56CA-BEAA-887C-7E6DBDD89E9C}"/>
              </a:ext>
            </a:extLst>
          </p:cNvPr>
          <p:cNvSpPr txBox="1">
            <a:spLocks/>
          </p:cNvSpPr>
          <p:nvPr/>
        </p:nvSpPr>
        <p:spPr>
          <a:xfrm>
            <a:off x="1967741" y="3999918"/>
            <a:ext cx="5208515" cy="99482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1200" b="1" i="0" dirty="0">
                <a:solidFill>
                  <a:srgbClr val="000000"/>
                </a:solidFill>
                <a:effectLst/>
                <a:latin typeface="Times New Roman" panose="02020603050405020304" pitchFamily="18" charset="0"/>
              </a:rPr>
              <a:t>Equation for Multiple Linear Regression</a:t>
            </a:r>
          </a:p>
          <a:p>
            <a:pPr>
              <a:lnSpc>
                <a:spcPct val="150000"/>
              </a:lnSpc>
            </a:pPr>
            <a:r>
              <a:rPr lang="en-US" sz="1200" b="0" i="0" dirty="0">
                <a:solidFill>
                  <a:srgbClr val="000000"/>
                </a:solidFill>
                <a:effectLst/>
                <a:latin typeface="Times New Roman" panose="02020603050405020304" pitchFamily="18" charset="0"/>
              </a:rPr>
              <a:t>Tourist Arrivals = </a:t>
            </a:r>
            <a:r>
              <a:rPr lang="el-GR" sz="1200" b="0" i="0" dirty="0">
                <a:solidFill>
                  <a:srgbClr val="000000"/>
                </a:solidFill>
                <a:effectLst/>
                <a:latin typeface="Times New Roman" panose="02020603050405020304" pitchFamily="18" charset="0"/>
              </a:rPr>
              <a:t>β</a:t>
            </a:r>
            <a:r>
              <a:rPr lang="el-GR" sz="1200" b="0" i="0" baseline="-25000" dirty="0">
                <a:solidFill>
                  <a:srgbClr val="000000"/>
                </a:solidFill>
                <a:effectLst/>
                <a:latin typeface="Times New Roman" panose="02020603050405020304" pitchFamily="18" charset="0"/>
              </a:rPr>
              <a:t>0 </a:t>
            </a:r>
            <a:r>
              <a:rPr lang="el-GR" sz="1200" b="0" i="0" dirty="0">
                <a:solidFill>
                  <a:srgbClr val="000000"/>
                </a:solidFill>
                <a:effectLst/>
                <a:latin typeface="Times New Roman" panose="02020603050405020304" pitchFamily="18" charset="0"/>
              </a:rPr>
              <a:t>+ β</a:t>
            </a:r>
            <a:r>
              <a:rPr lang="el-GR" sz="1200" b="0" i="0" baseline="-25000" dirty="0">
                <a:solidFill>
                  <a:srgbClr val="000000"/>
                </a:solidFill>
                <a:effectLst/>
                <a:latin typeface="Times New Roman" panose="02020603050405020304" pitchFamily="18" charset="0"/>
              </a:rPr>
              <a:t>1</a:t>
            </a:r>
            <a:r>
              <a:rPr lang="el-GR" sz="1200" b="0" i="0" dirty="0">
                <a:solidFill>
                  <a:srgbClr val="000000"/>
                </a:solidFill>
                <a:effectLst/>
                <a:latin typeface="Times New Roman" panose="02020603050405020304" pitchFamily="18" charset="0"/>
              </a:rPr>
              <a:t> </a:t>
            </a:r>
            <a:r>
              <a:rPr lang="en-US" sz="1200" b="0" i="0" dirty="0">
                <a:solidFill>
                  <a:srgbClr val="000000"/>
                </a:solidFill>
                <a:effectLst/>
                <a:latin typeface="Times New Roman" panose="02020603050405020304" pitchFamily="18" charset="0"/>
              </a:rPr>
              <a:t>Real </a:t>
            </a:r>
            <a:r>
              <a:rPr lang="en-US" sz="1200" b="0" i="0" dirty="0" err="1">
                <a:solidFill>
                  <a:srgbClr val="000000"/>
                </a:solidFill>
                <a:effectLst/>
                <a:latin typeface="Times New Roman" panose="02020603050405020304" pitchFamily="18" charset="0"/>
              </a:rPr>
              <a:t>GDP</a:t>
            </a:r>
            <a:r>
              <a:rPr lang="en-US" sz="1200" b="0" i="0" baseline="-25000" dirty="0" err="1">
                <a:solidFill>
                  <a:srgbClr val="000000"/>
                </a:solidFill>
                <a:effectLst/>
                <a:latin typeface="Times New Roman" panose="02020603050405020304" pitchFamily="18" charset="0"/>
              </a:rPr>
              <a:t>i</a:t>
            </a:r>
            <a:r>
              <a:rPr lang="en-US" sz="1200" b="0" i="0" dirty="0">
                <a:solidFill>
                  <a:srgbClr val="000000"/>
                </a:solidFill>
                <a:effectLst/>
                <a:latin typeface="Times New Roman" panose="02020603050405020304" pitchFamily="18" charset="0"/>
              </a:rPr>
              <a:t> + </a:t>
            </a:r>
            <a:r>
              <a:rPr lang="el-GR" sz="1200" b="0" i="0" dirty="0">
                <a:solidFill>
                  <a:srgbClr val="000000"/>
                </a:solidFill>
                <a:effectLst/>
                <a:latin typeface="Times New Roman" panose="02020603050405020304" pitchFamily="18" charset="0"/>
              </a:rPr>
              <a:t>β</a:t>
            </a:r>
            <a:r>
              <a:rPr lang="el-GR" sz="1200" b="0" i="0" baseline="-25000" dirty="0">
                <a:solidFill>
                  <a:srgbClr val="000000"/>
                </a:solidFill>
                <a:effectLst/>
                <a:latin typeface="Times New Roman" panose="02020603050405020304" pitchFamily="18" charset="0"/>
              </a:rPr>
              <a:t>2 </a:t>
            </a:r>
            <a:r>
              <a:rPr lang="en-US" sz="1200" b="0" i="0" dirty="0">
                <a:solidFill>
                  <a:srgbClr val="000000"/>
                </a:solidFill>
                <a:effectLst/>
                <a:latin typeface="Times New Roman" panose="02020603050405020304" pitchFamily="18" charset="0"/>
              </a:rPr>
              <a:t>GDP per </a:t>
            </a:r>
            <a:r>
              <a:rPr lang="en-US" sz="1200" b="0" i="0" dirty="0" err="1">
                <a:solidFill>
                  <a:srgbClr val="000000"/>
                </a:solidFill>
                <a:effectLst/>
                <a:latin typeface="Times New Roman" panose="02020603050405020304" pitchFamily="18" charset="0"/>
              </a:rPr>
              <a:t>Capital</a:t>
            </a:r>
            <a:r>
              <a:rPr lang="en-US" sz="1200" b="0" i="0" baseline="-25000" dirty="0" err="1">
                <a:solidFill>
                  <a:srgbClr val="000000"/>
                </a:solidFill>
                <a:effectLst/>
                <a:latin typeface="Times New Roman" panose="02020603050405020304" pitchFamily="18" charset="0"/>
              </a:rPr>
              <a:t>i</a:t>
            </a:r>
            <a:r>
              <a:rPr lang="en-US" sz="1200" b="0" i="0" baseline="-25000" dirty="0">
                <a:solidFill>
                  <a:srgbClr val="000000"/>
                </a:solidFill>
                <a:effectLst/>
                <a:latin typeface="Times New Roman" panose="02020603050405020304" pitchFamily="18" charset="0"/>
              </a:rPr>
              <a:t> </a:t>
            </a:r>
            <a:r>
              <a:rPr lang="en-US" sz="1200" b="0" i="0" dirty="0">
                <a:solidFill>
                  <a:srgbClr val="000000"/>
                </a:solidFill>
                <a:effectLst/>
                <a:latin typeface="Times New Roman" panose="02020603050405020304" pitchFamily="18" charset="0"/>
              </a:rPr>
              <a:t>+ </a:t>
            </a:r>
            <a:r>
              <a:rPr lang="el-GR" sz="1200" b="0" i="0" dirty="0">
                <a:solidFill>
                  <a:srgbClr val="000000"/>
                </a:solidFill>
                <a:effectLst/>
                <a:latin typeface="Times New Roman" panose="02020603050405020304" pitchFamily="18" charset="0"/>
              </a:rPr>
              <a:t>β</a:t>
            </a:r>
            <a:r>
              <a:rPr lang="el-GR" sz="1200" b="0" i="0" baseline="-25000" dirty="0">
                <a:solidFill>
                  <a:srgbClr val="000000"/>
                </a:solidFill>
                <a:effectLst/>
                <a:latin typeface="Times New Roman" panose="02020603050405020304" pitchFamily="18" charset="0"/>
              </a:rPr>
              <a:t>3</a:t>
            </a:r>
            <a:r>
              <a:rPr lang="el-GR" sz="1200" b="0" i="0" dirty="0">
                <a:solidFill>
                  <a:srgbClr val="000000"/>
                </a:solidFill>
                <a:effectLst/>
                <a:latin typeface="Times New Roman" panose="02020603050405020304" pitchFamily="18" charset="0"/>
              </a:rPr>
              <a:t> </a:t>
            </a:r>
            <a:r>
              <a:rPr lang="en-US" sz="1200" b="0" i="0" dirty="0">
                <a:solidFill>
                  <a:srgbClr val="000000"/>
                </a:solidFill>
                <a:effectLst/>
                <a:latin typeface="Times New Roman" panose="02020603050405020304" pitchFamily="18" charset="0"/>
              </a:rPr>
              <a:t>Exchange </a:t>
            </a:r>
            <a:r>
              <a:rPr lang="en-US" sz="1200" b="0" i="0" dirty="0" err="1">
                <a:solidFill>
                  <a:srgbClr val="000000"/>
                </a:solidFill>
                <a:effectLst/>
                <a:latin typeface="Times New Roman" panose="02020603050405020304" pitchFamily="18" charset="0"/>
              </a:rPr>
              <a:t>Rate</a:t>
            </a:r>
            <a:r>
              <a:rPr lang="en-US" sz="1200" b="0" i="0" baseline="-25000" dirty="0" err="1">
                <a:solidFill>
                  <a:srgbClr val="000000"/>
                </a:solidFill>
                <a:effectLst/>
                <a:latin typeface="Times New Roman" panose="02020603050405020304" pitchFamily="18" charset="0"/>
              </a:rPr>
              <a:t>i</a:t>
            </a:r>
            <a:r>
              <a:rPr lang="en-US" sz="1200" b="0" i="0" dirty="0">
                <a:solidFill>
                  <a:srgbClr val="000000"/>
                </a:solidFill>
                <a:effectLst/>
                <a:latin typeface="Times New Roman" panose="02020603050405020304" pitchFamily="18" charset="0"/>
              </a:rPr>
              <a:t> + </a:t>
            </a:r>
            <a:r>
              <a:rPr lang="el-GR" sz="1200" b="0" i="0" dirty="0">
                <a:solidFill>
                  <a:srgbClr val="000000"/>
                </a:solidFill>
                <a:effectLst/>
                <a:latin typeface="Times New Roman" panose="02020603050405020304" pitchFamily="18" charset="0"/>
              </a:rPr>
              <a:t>β</a:t>
            </a:r>
            <a:r>
              <a:rPr lang="el-GR" sz="1200" b="0" i="0" baseline="-25000" dirty="0">
                <a:solidFill>
                  <a:srgbClr val="000000"/>
                </a:solidFill>
                <a:effectLst/>
                <a:latin typeface="Times New Roman" panose="02020603050405020304" pitchFamily="18" charset="0"/>
              </a:rPr>
              <a:t>4</a:t>
            </a:r>
            <a:r>
              <a:rPr lang="el-GR" sz="1200" b="0" i="0" dirty="0">
                <a:solidFill>
                  <a:srgbClr val="000000"/>
                </a:solidFill>
                <a:effectLst/>
                <a:latin typeface="Times New Roman" panose="02020603050405020304" pitchFamily="18" charset="0"/>
              </a:rPr>
              <a:t> </a:t>
            </a:r>
            <a:r>
              <a:rPr lang="en-US" sz="1200" b="0" i="0" dirty="0">
                <a:solidFill>
                  <a:srgbClr val="000000"/>
                </a:solidFill>
                <a:effectLst/>
                <a:latin typeface="Times New Roman" panose="02020603050405020304" pitchFamily="18" charset="0"/>
              </a:rPr>
              <a:t>Inflation Rate </a:t>
            </a:r>
            <a:r>
              <a:rPr lang="en-US" sz="1200" b="0" i="0" dirty="0" err="1">
                <a:solidFill>
                  <a:srgbClr val="000000"/>
                </a:solidFill>
                <a:effectLst/>
                <a:latin typeface="Times New Roman" panose="02020603050405020304" pitchFamily="18" charset="0"/>
              </a:rPr>
              <a:t>Change</a:t>
            </a:r>
            <a:r>
              <a:rPr lang="en-US" sz="1200" b="0" i="0" baseline="-25000" dirty="0" err="1">
                <a:solidFill>
                  <a:srgbClr val="000000"/>
                </a:solidFill>
                <a:effectLst/>
                <a:latin typeface="Times New Roman" panose="02020603050405020304" pitchFamily="18" charset="0"/>
              </a:rPr>
              <a:t>i</a:t>
            </a:r>
            <a:r>
              <a:rPr lang="en-US" sz="1200" b="0" i="0" dirty="0">
                <a:solidFill>
                  <a:srgbClr val="000000"/>
                </a:solidFill>
                <a:effectLst/>
                <a:latin typeface="Times New Roman" panose="02020603050405020304" pitchFamily="18" charset="0"/>
              </a:rPr>
              <a:t> + </a:t>
            </a:r>
            <a:r>
              <a:rPr lang="el-GR" sz="1200" b="0" i="0" dirty="0">
                <a:solidFill>
                  <a:srgbClr val="000000"/>
                </a:solidFill>
                <a:effectLst/>
                <a:latin typeface="Times New Roman" panose="02020603050405020304" pitchFamily="18" charset="0"/>
              </a:rPr>
              <a:t>β</a:t>
            </a:r>
            <a:r>
              <a:rPr lang="el-GR" sz="1200" b="0" i="0" baseline="-25000" dirty="0">
                <a:solidFill>
                  <a:srgbClr val="000000"/>
                </a:solidFill>
                <a:effectLst/>
                <a:latin typeface="Times New Roman" panose="02020603050405020304" pitchFamily="18" charset="0"/>
              </a:rPr>
              <a:t>5</a:t>
            </a:r>
            <a:r>
              <a:rPr lang="el-GR" sz="1200" b="0" i="0" dirty="0">
                <a:solidFill>
                  <a:srgbClr val="000000"/>
                </a:solidFill>
                <a:effectLst/>
                <a:latin typeface="Times New Roman" panose="02020603050405020304" pitchFamily="18" charset="0"/>
              </a:rPr>
              <a:t> </a:t>
            </a:r>
            <a:r>
              <a:rPr lang="en-US" sz="1200" b="0" i="0" dirty="0">
                <a:solidFill>
                  <a:srgbClr val="000000"/>
                </a:solidFill>
                <a:effectLst/>
                <a:latin typeface="Times New Roman" panose="02020603050405020304" pitchFamily="18" charset="0"/>
              </a:rPr>
              <a:t>Exports of </a:t>
            </a:r>
            <a:r>
              <a:rPr lang="en-US" sz="1200" b="0" i="0" dirty="0" err="1">
                <a:solidFill>
                  <a:srgbClr val="000000"/>
                </a:solidFill>
                <a:effectLst/>
                <a:latin typeface="Times New Roman" panose="02020603050405020304" pitchFamily="18" charset="0"/>
              </a:rPr>
              <a:t>Goods</a:t>
            </a:r>
            <a:r>
              <a:rPr lang="en-US" sz="1200" b="0" i="0" baseline="-25000" dirty="0" err="1">
                <a:solidFill>
                  <a:srgbClr val="000000"/>
                </a:solidFill>
                <a:effectLst/>
                <a:latin typeface="Times New Roman" panose="02020603050405020304" pitchFamily="18" charset="0"/>
              </a:rPr>
              <a:t>i</a:t>
            </a:r>
            <a:r>
              <a:rPr lang="en-US" sz="1200" b="0" i="0" baseline="-25000" dirty="0">
                <a:solidFill>
                  <a:srgbClr val="000000"/>
                </a:solidFill>
                <a:effectLst/>
                <a:latin typeface="Times New Roman" panose="02020603050405020304" pitchFamily="18" charset="0"/>
              </a:rPr>
              <a:t> </a:t>
            </a:r>
            <a:r>
              <a:rPr lang="en-US" sz="1200" b="0" i="0" dirty="0">
                <a:solidFill>
                  <a:srgbClr val="000000"/>
                </a:solidFill>
                <a:effectLst/>
                <a:latin typeface="Times New Roman" panose="02020603050405020304" pitchFamily="18" charset="0"/>
              </a:rPr>
              <a:t>+ </a:t>
            </a:r>
            <a:r>
              <a:rPr lang="el-GR" sz="1200" b="0" i="0" dirty="0">
                <a:solidFill>
                  <a:srgbClr val="000000"/>
                </a:solidFill>
                <a:effectLst/>
                <a:latin typeface="Times New Roman" panose="02020603050405020304" pitchFamily="18" charset="0"/>
              </a:rPr>
              <a:t>β</a:t>
            </a:r>
            <a:r>
              <a:rPr lang="el-GR" sz="1200" b="0" i="0" baseline="-25000" dirty="0">
                <a:solidFill>
                  <a:srgbClr val="000000"/>
                </a:solidFill>
                <a:effectLst/>
                <a:latin typeface="Times New Roman" panose="02020603050405020304" pitchFamily="18" charset="0"/>
              </a:rPr>
              <a:t>6</a:t>
            </a:r>
            <a:r>
              <a:rPr lang="el-GR" sz="1200" b="0" i="0" dirty="0">
                <a:solidFill>
                  <a:srgbClr val="000000"/>
                </a:solidFill>
                <a:effectLst/>
                <a:latin typeface="Times New Roman" panose="02020603050405020304" pitchFamily="18" charset="0"/>
              </a:rPr>
              <a:t> </a:t>
            </a:r>
            <a:r>
              <a:rPr lang="en-US" sz="1200" b="0" i="0" dirty="0">
                <a:solidFill>
                  <a:srgbClr val="000000"/>
                </a:solidFill>
                <a:effectLst/>
                <a:latin typeface="Times New Roman" panose="02020603050405020304" pitchFamily="18" charset="0"/>
              </a:rPr>
              <a:t>Imports of </a:t>
            </a:r>
            <a:r>
              <a:rPr lang="en-US" sz="1200" b="0" i="0" dirty="0" err="1">
                <a:solidFill>
                  <a:srgbClr val="000000"/>
                </a:solidFill>
                <a:effectLst/>
                <a:latin typeface="Times New Roman" panose="02020603050405020304" pitchFamily="18" charset="0"/>
              </a:rPr>
              <a:t>Goods</a:t>
            </a:r>
            <a:r>
              <a:rPr lang="en-US" sz="1200" b="0" i="0" baseline="-25000" dirty="0" err="1">
                <a:solidFill>
                  <a:srgbClr val="000000"/>
                </a:solidFill>
                <a:effectLst/>
                <a:latin typeface="Times New Roman" panose="02020603050405020304" pitchFamily="18" charset="0"/>
              </a:rPr>
              <a:t>i</a:t>
            </a:r>
            <a:r>
              <a:rPr lang="en-US" sz="1200" b="0" i="0" dirty="0">
                <a:solidFill>
                  <a:srgbClr val="000000"/>
                </a:solidFill>
                <a:effectLst/>
                <a:latin typeface="Times New Roman" panose="02020603050405020304" pitchFamily="18" charset="0"/>
              </a:rPr>
              <a:t> + </a:t>
            </a:r>
            <a:r>
              <a:rPr lang="el-GR" sz="1200" b="0" i="0" dirty="0">
                <a:solidFill>
                  <a:srgbClr val="000000"/>
                </a:solidFill>
                <a:effectLst/>
                <a:latin typeface="Times New Roman" panose="02020603050405020304" pitchFamily="18" charset="0"/>
              </a:rPr>
              <a:t>β</a:t>
            </a:r>
            <a:r>
              <a:rPr lang="el-GR" sz="1200" b="0" i="0" baseline="-25000" dirty="0">
                <a:solidFill>
                  <a:srgbClr val="000000"/>
                </a:solidFill>
                <a:effectLst/>
                <a:latin typeface="Times New Roman" panose="02020603050405020304" pitchFamily="18" charset="0"/>
              </a:rPr>
              <a:t>7</a:t>
            </a:r>
            <a:r>
              <a:rPr lang="el-GR" sz="1200" b="0" i="0" dirty="0">
                <a:solidFill>
                  <a:srgbClr val="000000"/>
                </a:solidFill>
                <a:effectLst/>
                <a:latin typeface="Times New Roman" panose="02020603050405020304" pitchFamily="18" charset="0"/>
              </a:rPr>
              <a:t> </a:t>
            </a:r>
            <a:r>
              <a:rPr lang="en-US" sz="1200" b="0" i="0" dirty="0" err="1">
                <a:solidFill>
                  <a:srgbClr val="000000"/>
                </a:solidFill>
                <a:effectLst/>
                <a:latin typeface="Times New Roman" panose="02020603050405020304" pitchFamily="18" charset="0"/>
              </a:rPr>
              <a:t>FDI</a:t>
            </a:r>
            <a:r>
              <a:rPr lang="en-US" sz="1200" b="0" i="0" baseline="-25000" dirty="0" err="1">
                <a:solidFill>
                  <a:srgbClr val="000000"/>
                </a:solidFill>
                <a:effectLst/>
                <a:latin typeface="Times New Roman" panose="02020603050405020304" pitchFamily="18" charset="0"/>
              </a:rPr>
              <a:t>i</a:t>
            </a:r>
            <a:r>
              <a:rPr lang="en-US" sz="1200" b="0" i="0" baseline="-25000" dirty="0">
                <a:solidFill>
                  <a:srgbClr val="000000"/>
                </a:solidFill>
                <a:effectLst/>
                <a:latin typeface="Times New Roman" panose="02020603050405020304" pitchFamily="18" charset="0"/>
              </a:rPr>
              <a:t> </a:t>
            </a:r>
            <a:r>
              <a:rPr lang="en-US" sz="1200" b="0" i="0" dirty="0">
                <a:solidFill>
                  <a:srgbClr val="000000"/>
                </a:solidFill>
                <a:effectLst/>
                <a:latin typeface="Times New Roman" panose="02020603050405020304" pitchFamily="18" charset="0"/>
              </a:rPr>
              <a:t>+ </a:t>
            </a:r>
            <a:r>
              <a:rPr lang="el-GR" sz="1200" b="0" i="0" dirty="0">
                <a:solidFill>
                  <a:srgbClr val="000000"/>
                </a:solidFill>
                <a:effectLst/>
                <a:latin typeface="Times New Roman" panose="02020603050405020304" pitchFamily="18" charset="0"/>
              </a:rPr>
              <a:t>ϵ</a:t>
            </a:r>
            <a:r>
              <a:rPr lang="en-US" sz="1200" b="0" i="0" baseline="-25000" dirty="0" err="1">
                <a:solidFill>
                  <a:srgbClr val="000000"/>
                </a:solidFill>
                <a:effectLst/>
                <a:latin typeface="Times New Roman" panose="02020603050405020304" pitchFamily="18" charset="0"/>
              </a:rPr>
              <a:t>i</a:t>
            </a:r>
            <a:r>
              <a:rPr lang="en-US" sz="1200" b="0" i="0" dirty="0">
                <a:solidFill>
                  <a:srgbClr val="000000"/>
                </a:solidFill>
                <a:effectLst/>
                <a:latin typeface="Times New Roman" panose="02020603050405020304" pitchFamily="18" charset="0"/>
              </a:rPr>
              <a:t> </a:t>
            </a:r>
            <a:endParaRPr lang="en-US" sz="900"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F1AE6F20-6CEF-8AC2-E5D6-2C322EE729A3}"/>
              </a:ext>
            </a:extLst>
          </p:cNvPr>
          <p:cNvGraphicFramePr>
            <a:graphicFrameLocks noGrp="1"/>
          </p:cNvGraphicFramePr>
          <p:nvPr>
            <p:extLst>
              <p:ext uri="{D42A27DB-BD31-4B8C-83A1-F6EECF244321}">
                <p14:modId xmlns:p14="http://schemas.microsoft.com/office/powerpoint/2010/main" val="3592327289"/>
              </p:ext>
            </p:extLst>
          </p:nvPr>
        </p:nvGraphicFramePr>
        <p:xfrm>
          <a:off x="1619249" y="810711"/>
          <a:ext cx="5905500" cy="3226245"/>
        </p:xfrm>
        <a:graphic>
          <a:graphicData uri="http://schemas.openxmlformats.org/drawingml/2006/table">
            <a:tbl>
              <a:tblPr/>
              <a:tblGrid>
                <a:gridCol w="3771900">
                  <a:extLst>
                    <a:ext uri="{9D8B030D-6E8A-4147-A177-3AD203B41FA5}">
                      <a16:colId xmlns:a16="http://schemas.microsoft.com/office/drawing/2014/main" val="2400767617"/>
                    </a:ext>
                  </a:extLst>
                </a:gridCol>
                <a:gridCol w="2133600">
                  <a:extLst>
                    <a:ext uri="{9D8B030D-6E8A-4147-A177-3AD203B41FA5}">
                      <a16:colId xmlns:a16="http://schemas.microsoft.com/office/drawing/2014/main" val="1031200865"/>
                    </a:ext>
                  </a:extLst>
                </a:gridCol>
              </a:tblGrid>
              <a:tr h="276225">
                <a:tc>
                  <a:txBody>
                    <a:bodyPr/>
                    <a:lstStyle/>
                    <a:p>
                      <a:pPr algn="l" rtl="0" fontAlgn="base">
                        <a:lnSpc>
                          <a:spcPts val="1552"/>
                        </a:lnSpc>
                        <a:spcAft>
                          <a:spcPts val="800"/>
                        </a:spcAft>
                      </a:pPr>
                      <a:r>
                        <a:rPr lang="en-US" sz="1200" b="1" i="0">
                          <a:solidFill>
                            <a:srgbClr val="000000"/>
                          </a:solidFill>
                          <a:effectLst/>
                          <a:latin typeface="Times New Roman" panose="02020603050405020304" pitchFamily="18" charset="0"/>
                        </a:rPr>
                        <a:t>Independent Variables</a:t>
                      </a:r>
                      <a:r>
                        <a:rPr lang="en-US" sz="1200" b="0" i="0">
                          <a:solidFill>
                            <a:srgbClr val="000000"/>
                          </a:solidFill>
                          <a:effectLst/>
                          <a:latin typeface="Times New Roman" panose="02020603050405020304" pitchFamily="18" charset="0"/>
                        </a:rPr>
                        <a:t> </a:t>
                      </a:r>
                      <a:endParaRPr lang="en-US" b="0" i="0">
                        <a:effectLst/>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31166"/>
                    </a:solidFill>
                  </a:tcPr>
                </a:tc>
                <a:tc>
                  <a:txBody>
                    <a:bodyPr/>
                    <a:lstStyle/>
                    <a:p>
                      <a:pPr algn="l" rtl="0" fontAlgn="base">
                        <a:lnSpc>
                          <a:spcPts val="1552"/>
                        </a:lnSpc>
                        <a:spcAft>
                          <a:spcPts val="800"/>
                        </a:spcAft>
                      </a:pPr>
                      <a:r>
                        <a:rPr lang="en-US" sz="1200" b="1" i="0">
                          <a:solidFill>
                            <a:srgbClr val="000000"/>
                          </a:solidFill>
                          <a:effectLst/>
                          <a:latin typeface="Times New Roman" panose="02020603050405020304" pitchFamily="18" charset="0"/>
                        </a:rPr>
                        <a:t>Dependent Variables</a:t>
                      </a:r>
                      <a:r>
                        <a:rPr lang="en-US" sz="1200" b="0" i="0">
                          <a:solidFill>
                            <a:srgbClr val="000000"/>
                          </a:solidFill>
                          <a:effectLst/>
                          <a:latin typeface="Times New Roman" panose="02020603050405020304" pitchFamily="18" charset="0"/>
                        </a:rPr>
                        <a:t> </a:t>
                      </a:r>
                      <a:endParaRPr lang="en-US" b="0" i="0">
                        <a:effectLst/>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31166"/>
                    </a:solidFill>
                  </a:tcPr>
                </a:tc>
                <a:extLst>
                  <a:ext uri="{0D108BD9-81ED-4DB2-BD59-A6C34878D82A}">
                    <a16:rowId xmlns:a16="http://schemas.microsoft.com/office/drawing/2014/main" val="658801109"/>
                  </a:ext>
                </a:extLst>
              </a:tr>
              <a:tr h="276225">
                <a:tc>
                  <a:txBody>
                    <a:bodyPr/>
                    <a:lstStyle/>
                    <a:p>
                      <a:pPr algn="l" rtl="0" fontAlgn="base">
                        <a:lnSpc>
                          <a:spcPts val="1552"/>
                        </a:lnSpc>
                        <a:spcAft>
                          <a:spcPts val="800"/>
                        </a:spcAft>
                      </a:pPr>
                      <a:r>
                        <a:rPr lang="en-US" sz="1200" b="0" i="0">
                          <a:solidFill>
                            <a:srgbClr val="000000"/>
                          </a:solidFill>
                          <a:effectLst/>
                          <a:latin typeface="Times New Roman" panose="02020603050405020304" pitchFamily="18" charset="0"/>
                        </a:rPr>
                        <a:t>Measure of economic development </a:t>
                      </a:r>
                      <a:endParaRPr lang="en-US" b="0" i="0">
                        <a:effectLst/>
                      </a:endParaRPr>
                    </a:p>
                    <a:p>
                      <a:pPr algn="l" rtl="0" fontAlgn="base">
                        <a:lnSpc>
                          <a:spcPts val="1552"/>
                        </a:lnSpc>
                        <a:buFont typeface="Arial" panose="020B0604020202020204" pitchFamily="34" charset="0"/>
                        <a:buChar char="•"/>
                      </a:pPr>
                      <a:r>
                        <a:rPr lang="en-US" sz="1200" b="0" i="0">
                          <a:solidFill>
                            <a:srgbClr val="000000"/>
                          </a:solidFill>
                          <a:effectLst/>
                          <a:latin typeface="Times New Roman" panose="02020603050405020304" pitchFamily="18" charset="0"/>
                        </a:rPr>
                        <a:t>Real Gross Domestic Product  </a:t>
                      </a:r>
                      <a:endParaRPr lang="en-US" sz="1200" b="0" i="0">
                        <a:effectLst/>
                        <a:latin typeface="Times New Roman" panose="02020603050405020304" pitchFamily="18" charset="0"/>
                      </a:endParaRPr>
                    </a:p>
                    <a:p>
                      <a:pPr algn="l" rtl="0" fontAlgn="base">
                        <a:lnSpc>
                          <a:spcPts val="1552"/>
                        </a:lnSpc>
                        <a:buFont typeface="Arial" panose="020B0604020202020204" pitchFamily="34" charset="0"/>
                        <a:buChar char="•"/>
                      </a:pPr>
                      <a:r>
                        <a:rPr lang="en-US" sz="1200" b="0" i="0">
                          <a:solidFill>
                            <a:srgbClr val="000000"/>
                          </a:solidFill>
                          <a:effectLst/>
                          <a:latin typeface="Times New Roman" panose="02020603050405020304" pitchFamily="18" charset="0"/>
                        </a:rPr>
                        <a:t>Per Capita Gross Domestic Product </a:t>
                      </a:r>
                      <a:endParaRPr lang="en-US" sz="1200" b="0" i="0">
                        <a:effectLst/>
                        <a:latin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5CCD3"/>
                    </a:solidFill>
                  </a:tcPr>
                </a:tc>
                <a:tc>
                  <a:txBody>
                    <a:bodyPr/>
                    <a:lstStyle/>
                    <a:p>
                      <a:pPr algn="l" rtl="0" fontAlgn="base">
                        <a:lnSpc>
                          <a:spcPts val="1552"/>
                        </a:lnSpc>
                        <a:spcAft>
                          <a:spcPts val="800"/>
                        </a:spcAft>
                      </a:pPr>
                      <a:r>
                        <a:rPr lang="en-US" sz="1200" b="0" i="0">
                          <a:solidFill>
                            <a:srgbClr val="000000"/>
                          </a:solidFill>
                          <a:effectLst/>
                          <a:latin typeface="Times New Roman" panose="02020603050405020304" pitchFamily="18" charset="0"/>
                        </a:rPr>
                        <a:t>Tourist Arrivals </a:t>
                      </a:r>
                      <a:endParaRPr lang="en-US" b="0" i="0">
                        <a:effectLst/>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5CCD3"/>
                    </a:solidFill>
                  </a:tcPr>
                </a:tc>
                <a:extLst>
                  <a:ext uri="{0D108BD9-81ED-4DB2-BD59-A6C34878D82A}">
                    <a16:rowId xmlns:a16="http://schemas.microsoft.com/office/drawing/2014/main" val="4048701265"/>
                  </a:ext>
                </a:extLst>
              </a:tr>
              <a:tr h="276225">
                <a:tc>
                  <a:txBody>
                    <a:bodyPr/>
                    <a:lstStyle/>
                    <a:p>
                      <a:pPr algn="l" rtl="0" fontAlgn="base">
                        <a:lnSpc>
                          <a:spcPts val="1552"/>
                        </a:lnSpc>
                        <a:spcAft>
                          <a:spcPts val="800"/>
                        </a:spcAft>
                      </a:pPr>
                      <a:r>
                        <a:rPr lang="en-US" sz="1200" b="0" i="0">
                          <a:solidFill>
                            <a:srgbClr val="000000"/>
                          </a:solidFill>
                          <a:effectLst/>
                          <a:latin typeface="Times New Roman" panose="02020603050405020304" pitchFamily="18" charset="0"/>
                        </a:rPr>
                        <a:t>Measure of international</a:t>
                      </a:r>
                      <a:r>
                        <a:rPr lang="en-US" sz="1100" b="0" i="0">
                          <a:effectLst/>
                          <a:latin typeface="Aptos" panose="020B0004020202020204" pitchFamily="34" charset="0"/>
                        </a:rPr>
                        <a:t> </a:t>
                      </a:r>
                      <a:r>
                        <a:rPr lang="en-US" sz="1200" b="0" i="0">
                          <a:solidFill>
                            <a:srgbClr val="000000"/>
                          </a:solidFill>
                          <a:effectLst/>
                          <a:latin typeface="Times New Roman" panose="02020603050405020304" pitchFamily="18" charset="0"/>
                        </a:rPr>
                        <a:t>trade </a:t>
                      </a:r>
                      <a:endParaRPr lang="en-US" b="0" i="0">
                        <a:effectLst/>
                      </a:endParaRPr>
                    </a:p>
                    <a:p>
                      <a:pPr algn="l" rtl="0" fontAlgn="base">
                        <a:lnSpc>
                          <a:spcPts val="1552"/>
                        </a:lnSpc>
                        <a:buFont typeface="Arial" panose="020B0604020202020204" pitchFamily="34" charset="0"/>
                        <a:buChar char="•"/>
                      </a:pPr>
                      <a:r>
                        <a:rPr lang="en-US" sz="1200" b="0" i="0">
                          <a:solidFill>
                            <a:srgbClr val="000000"/>
                          </a:solidFill>
                          <a:effectLst/>
                          <a:latin typeface="Times New Roman" panose="02020603050405020304" pitchFamily="18" charset="0"/>
                        </a:rPr>
                        <a:t>Exports of Goods </a:t>
                      </a:r>
                      <a:endParaRPr lang="en-US" sz="1200" b="0" i="0">
                        <a:effectLst/>
                        <a:latin typeface="Times New Roman" panose="02020603050405020304" pitchFamily="18" charset="0"/>
                      </a:endParaRPr>
                    </a:p>
                    <a:p>
                      <a:pPr algn="l" rtl="0" fontAlgn="base">
                        <a:lnSpc>
                          <a:spcPts val="1552"/>
                        </a:lnSpc>
                        <a:buFont typeface="Arial" panose="020B0604020202020204" pitchFamily="34" charset="0"/>
                        <a:buChar char="•"/>
                      </a:pPr>
                      <a:r>
                        <a:rPr lang="en-US" sz="1200" b="0" i="0">
                          <a:solidFill>
                            <a:srgbClr val="000000"/>
                          </a:solidFill>
                          <a:effectLst/>
                          <a:latin typeface="Times New Roman" panose="02020603050405020304" pitchFamily="18" charset="0"/>
                        </a:rPr>
                        <a:t>Imports of Goods </a:t>
                      </a:r>
                      <a:endParaRPr lang="en-US" sz="1200" b="0" i="0">
                        <a:effectLst/>
                        <a:latin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E7EA"/>
                    </a:solidFill>
                  </a:tcPr>
                </a:tc>
                <a:tc>
                  <a:txBody>
                    <a:bodyPr/>
                    <a:lstStyle/>
                    <a:p>
                      <a:pPr algn="l" rtl="0" fontAlgn="base">
                        <a:lnSpc>
                          <a:spcPts val="1477"/>
                        </a:lnSpc>
                        <a:spcAft>
                          <a:spcPts val="800"/>
                        </a:spcAft>
                      </a:pPr>
                      <a:r>
                        <a:rPr lang="en-US" sz="1100" b="0" i="0">
                          <a:effectLst/>
                          <a:latin typeface="Aptos" panose="020B0004020202020204" pitchFamily="34" charset="0"/>
                        </a:rPr>
                        <a:t> </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E7EA"/>
                    </a:solidFill>
                  </a:tcPr>
                </a:tc>
                <a:extLst>
                  <a:ext uri="{0D108BD9-81ED-4DB2-BD59-A6C34878D82A}">
                    <a16:rowId xmlns:a16="http://schemas.microsoft.com/office/drawing/2014/main" val="803914239"/>
                  </a:ext>
                </a:extLst>
              </a:tr>
              <a:tr h="276225">
                <a:tc>
                  <a:txBody>
                    <a:bodyPr/>
                    <a:lstStyle/>
                    <a:p>
                      <a:pPr algn="l" rtl="0" fontAlgn="base">
                        <a:lnSpc>
                          <a:spcPts val="1552"/>
                        </a:lnSpc>
                        <a:spcAft>
                          <a:spcPts val="800"/>
                        </a:spcAft>
                      </a:pPr>
                      <a:r>
                        <a:rPr lang="en-US" sz="1200" b="0" i="0">
                          <a:solidFill>
                            <a:srgbClr val="000000"/>
                          </a:solidFill>
                          <a:effectLst/>
                          <a:latin typeface="Times New Roman" panose="02020603050405020304" pitchFamily="18" charset="0"/>
                        </a:rPr>
                        <a:t>Measure of tourist cost </a:t>
                      </a:r>
                      <a:endParaRPr lang="en-US" b="0" i="0">
                        <a:effectLst/>
                      </a:endParaRPr>
                    </a:p>
                    <a:p>
                      <a:pPr algn="l" rtl="0" fontAlgn="base">
                        <a:lnSpc>
                          <a:spcPts val="1552"/>
                        </a:lnSpc>
                        <a:buFont typeface="Arial" panose="020B0604020202020204" pitchFamily="34" charset="0"/>
                        <a:buChar char="•"/>
                      </a:pPr>
                      <a:r>
                        <a:rPr lang="en-US" sz="1200" b="0" i="0">
                          <a:solidFill>
                            <a:srgbClr val="000000"/>
                          </a:solidFill>
                          <a:effectLst/>
                          <a:latin typeface="Times New Roman" panose="02020603050405020304" pitchFamily="18" charset="0"/>
                        </a:rPr>
                        <a:t>Inflation Rate </a:t>
                      </a:r>
                      <a:endParaRPr lang="en-US" sz="1200" b="0" i="0">
                        <a:effectLst/>
                        <a:latin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5CCD3"/>
                    </a:solidFill>
                  </a:tcPr>
                </a:tc>
                <a:tc>
                  <a:txBody>
                    <a:bodyPr/>
                    <a:lstStyle/>
                    <a:p>
                      <a:pPr algn="l" rtl="0" fontAlgn="base">
                        <a:lnSpc>
                          <a:spcPts val="1477"/>
                        </a:lnSpc>
                        <a:spcAft>
                          <a:spcPts val="800"/>
                        </a:spcAft>
                      </a:pPr>
                      <a:r>
                        <a:rPr lang="en-US" sz="1100" b="0" i="0">
                          <a:effectLst/>
                          <a:latin typeface="Aptos" panose="020B0004020202020204" pitchFamily="34" charset="0"/>
                        </a:rPr>
                        <a:t> </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5CCD3"/>
                    </a:solidFill>
                  </a:tcPr>
                </a:tc>
                <a:extLst>
                  <a:ext uri="{0D108BD9-81ED-4DB2-BD59-A6C34878D82A}">
                    <a16:rowId xmlns:a16="http://schemas.microsoft.com/office/drawing/2014/main" val="3308351543"/>
                  </a:ext>
                </a:extLst>
              </a:tr>
              <a:tr h="276225">
                <a:tc>
                  <a:txBody>
                    <a:bodyPr/>
                    <a:lstStyle/>
                    <a:p>
                      <a:pPr algn="l" rtl="0" fontAlgn="base">
                        <a:lnSpc>
                          <a:spcPts val="1552"/>
                        </a:lnSpc>
                        <a:spcAft>
                          <a:spcPts val="800"/>
                        </a:spcAft>
                      </a:pPr>
                      <a:r>
                        <a:rPr lang="en-US" sz="1200" b="0" i="0" dirty="0">
                          <a:solidFill>
                            <a:srgbClr val="000000"/>
                          </a:solidFill>
                          <a:effectLst/>
                          <a:latin typeface="Times New Roman" panose="02020603050405020304" pitchFamily="18" charset="0"/>
                        </a:rPr>
                        <a:t>Measure of industry</a:t>
                      </a:r>
                      <a:r>
                        <a:rPr lang="en-US" sz="1100" b="0" i="0" dirty="0">
                          <a:effectLst/>
                          <a:latin typeface="Aptos" panose="020B0004020202020204" pitchFamily="34" charset="0"/>
                        </a:rPr>
                        <a:t> </a:t>
                      </a:r>
                      <a:r>
                        <a:rPr lang="en-US" sz="1200" b="0" i="0" dirty="0">
                          <a:solidFill>
                            <a:srgbClr val="000000"/>
                          </a:solidFill>
                          <a:effectLst/>
                          <a:latin typeface="Times New Roman" panose="02020603050405020304" pitchFamily="18" charset="0"/>
                        </a:rPr>
                        <a:t>development </a:t>
                      </a:r>
                      <a:endParaRPr lang="en-US" b="0" i="0" dirty="0">
                        <a:effectLst/>
                      </a:endParaRPr>
                    </a:p>
                    <a:p>
                      <a:pPr algn="l" rtl="0" fontAlgn="base">
                        <a:lnSpc>
                          <a:spcPts val="1552"/>
                        </a:lnSpc>
                        <a:buFont typeface="Arial" panose="020B0604020202020204" pitchFamily="34" charset="0"/>
                        <a:buChar char="•"/>
                      </a:pPr>
                      <a:r>
                        <a:rPr lang="en-US" sz="1200" b="0" i="0" dirty="0">
                          <a:solidFill>
                            <a:srgbClr val="000000"/>
                          </a:solidFill>
                          <a:effectLst/>
                          <a:latin typeface="Times New Roman" panose="02020603050405020304" pitchFamily="18" charset="0"/>
                        </a:rPr>
                        <a:t>Foreign Direct Investment  </a:t>
                      </a:r>
                      <a:endParaRPr lang="en-US" sz="1200" b="0" i="0" dirty="0">
                        <a:effectLst/>
                        <a:latin typeface="Times New Roman" panose="02020603050405020304" pitchFamily="18" charset="0"/>
                      </a:endParaRPr>
                    </a:p>
                    <a:p>
                      <a:pPr algn="l" rtl="0" fontAlgn="base">
                        <a:lnSpc>
                          <a:spcPts val="1552"/>
                        </a:lnSpc>
                        <a:buFont typeface="Arial" panose="020B0604020202020204" pitchFamily="34" charset="0"/>
                        <a:buChar char="•"/>
                      </a:pPr>
                      <a:r>
                        <a:rPr lang="en-US" sz="1200" b="0" i="0" dirty="0">
                          <a:solidFill>
                            <a:srgbClr val="000000"/>
                          </a:solidFill>
                          <a:effectLst/>
                          <a:latin typeface="Times New Roman" panose="02020603050405020304" pitchFamily="18" charset="0"/>
                        </a:rPr>
                        <a:t>Exchange Rate </a:t>
                      </a:r>
                      <a:endParaRPr lang="en-US" sz="1200" b="0" i="0" dirty="0">
                        <a:effectLst/>
                        <a:latin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E7EA"/>
                    </a:solidFill>
                  </a:tcPr>
                </a:tc>
                <a:tc>
                  <a:txBody>
                    <a:bodyPr/>
                    <a:lstStyle/>
                    <a:p>
                      <a:pPr algn="l" rtl="0" fontAlgn="base">
                        <a:lnSpc>
                          <a:spcPts val="1477"/>
                        </a:lnSpc>
                        <a:spcAft>
                          <a:spcPts val="800"/>
                        </a:spcAft>
                      </a:pPr>
                      <a:r>
                        <a:rPr lang="en-US" sz="1100" b="0" i="0" dirty="0">
                          <a:effectLst/>
                          <a:latin typeface="Aptos" panose="020B0004020202020204" pitchFamily="34" charset="0"/>
                        </a:rPr>
                        <a:t> </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E7EA"/>
                    </a:solidFill>
                  </a:tcPr>
                </a:tc>
                <a:extLst>
                  <a:ext uri="{0D108BD9-81ED-4DB2-BD59-A6C34878D82A}">
                    <a16:rowId xmlns:a16="http://schemas.microsoft.com/office/drawing/2014/main" val="3163363803"/>
                  </a:ext>
                </a:extLst>
              </a:tr>
            </a:tbl>
          </a:graphicData>
        </a:graphic>
      </p:graphicFrame>
    </p:spTree>
    <p:extLst>
      <p:ext uri="{BB962C8B-B14F-4D97-AF65-F5344CB8AC3E}">
        <p14:creationId xmlns:p14="http://schemas.microsoft.com/office/powerpoint/2010/main" val="1452324698"/>
      </p:ext>
    </p:extLst>
  </p:cSld>
  <p:clrMapOvr>
    <a:masterClrMapping/>
  </p:clrMapOvr>
  <p:transition spd="slow">
    <p:randomBar dir="vert"/>
  </p:transition>
</p:sld>
</file>

<file path=ppt/theme/theme1.xml><?xml version="1.0" encoding="utf-8"?>
<a:theme xmlns:a="http://schemas.openxmlformats.org/drawingml/2006/main" name="Business Cost Analysi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1436</Words>
  <Application>Microsoft Office PowerPoint</Application>
  <PresentationFormat>On-screen Show (16:9)</PresentationFormat>
  <Paragraphs>113</Paragraphs>
  <Slides>27</Slides>
  <Notes>27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Inter</vt:lpstr>
      <vt:lpstr>Manrope Medium</vt:lpstr>
      <vt:lpstr>Aptos</vt:lpstr>
      <vt:lpstr>Manrope</vt:lpstr>
      <vt:lpstr>Proxima Nova Semibold</vt:lpstr>
      <vt:lpstr>Times New Roman</vt:lpstr>
      <vt:lpstr>Proxima Nova</vt:lpstr>
      <vt:lpstr>Business Cost Analysis by Slidesgo</vt:lpstr>
      <vt:lpstr>Slidesgo Final Pages</vt:lpstr>
      <vt:lpstr>Assessing the Impact of Economic Factors on Tourist arrivals in Sri Lanka </vt:lpstr>
      <vt:lpstr>Purpose of the project</vt:lpstr>
      <vt:lpstr>Problem description</vt:lpstr>
      <vt:lpstr>Background</vt:lpstr>
      <vt:lpstr>Gap analysis</vt:lpstr>
      <vt:lpstr>Objectives</vt:lpstr>
      <vt:lpstr>Research Question</vt:lpstr>
      <vt:lpstr>Methodology </vt:lpstr>
      <vt:lpstr>Variable</vt:lpstr>
      <vt:lpstr>Time period</vt:lpstr>
      <vt:lpstr>Data preprocessing </vt:lpstr>
      <vt:lpstr>Techniques and Models</vt:lpstr>
      <vt:lpstr>Analysis and 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vt:lpstr>
      <vt:lpstr>Challenges and Limitaions</vt:lpstr>
      <vt:lpstr>Importance and Future work</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Aaron Bandara</dc:creator>
  <cp:lastModifiedBy>Aaron Bandara</cp:lastModifiedBy>
  <cp:revision>13</cp:revision>
  <dcterms:modified xsi:type="dcterms:W3CDTF">2025-01-10T03:32:05Z</dcterms:modified>
</cp:coreProperties>
</file>