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6" r:id="rId6"/>
    <p:sldId id="294" r:id="rId7"/>
    <p:sldId id="297" r:id="rId8"/>
    <p:sldId id="298" r:id="rId9"/>
    <p:sldId id="299" r:id="rId10"/>
    <p:sldId id="300" r:id="rId11"/>
    <p:sldId id="301" r:id="rId12"/>
    <p:sldId id="30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>
        <p:scale>
          <a:sx n="66" d="100"/>
          <a:sy n="66" d="100"/>
        </p:scale>
        <p:origin x="360" y="4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anushw@uom.lk" TargetMode="External"/><Relationship Id="rId2" Type="http://schemas.openxmlformats.org/officeDocument/2006/relationships/hyperlink" Target="mailto:mmoveen@gmail.com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E-Signing Loan based on Financial history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Ranush Wickramarathne</a:t>
            </a:r>
          </a:p>
          <a:p>
            <a:r>
              <a:rPr lang="en-US" dirty="0">
                <a:hlinkClick r:id="rId2"/>
              </a:rPr>
              <a:t>mmoveen@gmail.com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ranushw@uom.lk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ranushw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for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Exploratory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Histogram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Correlation chart with e-signed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Correlation heatmap of dataset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building and Results</a:t>
            </a:r>
          </a:p>
        </p:txBody>
      </p:sp>
    </p:spTree>
    <p:extLst>
      <p:ext uri="{BB962C8B-B14F-4D97-AF65-F5344CB8AC3E}">
        <p14:creationId xmlns:p14="http://schemas.microsoft.com/office/powerpoint/2010/main" val="39997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10515600" cy="29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Lending companies/ banks work by analyzing the financial history of their loan applicants and choosing whether the applicant is too risky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order to acquire these potential applicants, companies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data from other marketplace.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targets on predicting potential customers who are getting their electronic signature (e-sign) phase passed considering the leads that intermediate marketplaces provide.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customers who predicted to be passing e-signing can be advertised with relevant information and approached easily.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8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DATASET FOR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4603812" cy="17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was taken from online resource [1]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E-Signed column represents the dependent variable of the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DEA469-E310-483D-A233-B9205A19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15763"/>
              </p:ext>
            </p:extLst>
          </p:nvPr>
        </p:nvGraphicFramePr>
        <p:xfrm>
          <a:off x="5609684" y="136525"/>
          <a:ext cx="6442748" cy="658494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21374">
                  <a:extLst>
                    <a:ext uri="{9D8B030D-6E8A-4147-A177-3AD203B41FA5}">
                      <a16:colId xmlns:a16="http://schemas.microsoft.com/office/drawing/2014/main" val="1820378567"/>
                    </a:ext>
                  </a:extLst>
                </a:gridCol>
                <a:gridCol w="3221374">
                  <a:extLst>
                    <a:ext uri="{9D8B030D-6E8A-4147-A177-3AD203B41FA5}">
                      <a16:colId xmlns:a16="http://schemas.microsoft.com/office/drawing/2014/main" val="447580128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1998883082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Entry_id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Unique ID provided by the marketplace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678122242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Age of the applicant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1156184345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Pay_schedule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frequency of the applicant getting paid (weekly, bi-weekly, monthly, semi-monthly)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3352327935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Home_owner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Whether the applicant own a house or not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511714970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Income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Income of the applicant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3408653090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Years_employed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Years the applicant has been employed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868699388"/>
                  </a:ext>
                </a:extLst>
              </a:tr>
              <a:tr h="66699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Months_employed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Number of Months the applicant has been employed (represents the months which hasn’t completed a full year)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3978624808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Current_address_year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Number of years spent on the current address that applicant has provided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356197096"/>
                  </a:ext>
                </a:extLst>
              </a:tr>
              <a:tr h="66699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personal_account_m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Number of months (which isn’t completing a full year) spent after creating the current bank account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1478429010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personal_account_y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Number of years spent after creating the current bank account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763173113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has_debt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Whether the applicant has existing debt with financial institutes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3599220308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amount_requested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Amount the user has applied as for the loan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2595914155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risk_score (1-5)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Calculated risk score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4028650349"/>
                  </a:ext>
                </a:extLst>
              </a:tr>
              <a:tr h="270829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ext_quality_score (1,2)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Calculated quality score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3695491218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inquiries_last_month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Inquiries with the marketplace in the last month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1345411226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E_signed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Whether the applicant was e-signed and able to onboard on next processes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76" marR="77176" marT="0" marB="80750" anchor="ctr"/>
                </a:tc>
                <a:extLst>
                  <a:ext uri="{0D108BD9-81ED-4DB2-BD59-A6C34878D82A}">
                    <a16:rowId xmlns:a16="http://schemas.microsoft.com/office/drawing/2014/main" val="406796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53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24723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332868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histogram plot shows how the data has been distributed in the dataset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6CE2D0AA-A70F-422E-A383-447691EA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06" y="365125"/>
            <a:ext cx="777986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2519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332868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of features with the ‘e-signed’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the magnitude of bars in the chart, more impact it has on the ‘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e-signed’ feature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0EAC2-A81A-4E44-BE74-81D7E8EC68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1" y="1384817"/>
            <a:ext cx="7995542" cy="4680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0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699076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332868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magnitude the cells represent, the affect on both features have on each other is higher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5E9F308-B34E-476E-93B1-C518B57D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07" y="0"/>
            <a:ext cx="7818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1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1051559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 variables has been one hot encoded in order to input into the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Pay_schedule_monthly</a:t>
            </a:r>
            <a:r>
              <a:rPr lang="en-US" dirty="0"/>
              <a:t> column has been removed from the feature engineered dataset to avoid multi-collinearity trap by dummy variables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8365896-D2F3-40A6-A25B-BFD93FF40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24249"/>
              </p:ext>
            </p:extLst>
          </p:nvPr>
        </p:nvGraphicFramePr>
        <p:xfrm>
          <a:off x="2031999" y="3313112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0553">
                  <a:extLst>
                    <a:ext uri="{9D8B030D-6E8A-4147-A177-3AD203B41FA5}">
                      <a16:colId xmlns:a16="http://schemas.microsoft.com/office/drawing/2014/main" val="1547970188"/>
                    </a:ext>
                  </a:extLst>
                </a:gridCol>
                <a:gridCol w="3194613">
                  <a:extLst>
                    <a:ext uri="{9D8B030D-6E8A-4147-A177-3AD203B41FA5}">
                      <a16:colId xmlns:a16="http://schemas.microsoft.com/office/drawing/2014/main" val="1924014488"/>
                    </a:ext>
                  </a:extLst>
                </a:gridCol>
                <a:gridCol w="2462833">
                  <a:extLst>
                    <a:ext uri="{9D8B030D-6E8A-4147-A177-3AD203B41FA5}">
                      <a16:colId xmlns:a16="http://schemas.microsoft.com/office/drawing/2014/main" val="311275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Encoded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Encoded Column Names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72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</a:t>
                      </a:r>
                      <a:r>
                        <a:rPr lang="en-US" dirty="0" err="1"/>
                        <a:t>Pay_schedule</a:t>
                      </a:r>
                      <a:r>
                        <a:rPr lang="en-US" dirty="0"/>
                        <a:t>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</a:t>
                      </a:r>
                      <a:r>
                        <a:rPr lang="en-US" dirty="0" err="1"/>
                        <a:t>Pay_schedule_weekly</a:t>
                      </a:r>
                      <a:r>
                        <a:rPr lang="en-US" dirty="0"/>
                        <a:t>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0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</a:t>
                      </a:r>
                      <a:r>
                        <a:rPr lang="en-US" dirty="0" err="1"/>
                        <a:t>Pay_schedule_bi_weekly</a:t>
                      </a:r>
                      <a:r>
                        <a:rPr lang="en-US" dirty="0"/>
                        <a:t>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10716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15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</a:t>
                      </a:r>
                      <a:r>
                        <a:rPr lang="en-US" dirty="0" err="1"/>
                        <a:t>Pay_schedule_monthly</a:t>
                      </a:r>
                      <a:r>
                        <a:rPr lang="en-US" dirty="0"/>
                        <a:t>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79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</a:t>
                      </a:r>
                      <a:r>
                        <a:rPr lang="en-US" dirty="0" err="1"/>
                        <a:t>Pay_schedule_semi_monthly</a:t>
                      </a:r>
                      <a:r>
                        <a:rPr lang="en-US" dirty="0"/>
                        <a:t>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9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Building &amp; Results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4400-27D1-4AD4-BBD2-D1ADBFB921C3}"/>
              </a:ext>
            </a:extLst>
          </p:cNvPr>
          <p:cNvSpPr txBox="1"/>
          <p:nvPr/>
        </p:nvSpPr>
        <p:spPr>
          <a:xfrm>
            <a:off x="838200" y="1690688"/>
            <a:ext cx="1051559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models has been trained for the dataset in order to predict e-signing factor.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Following table represents the accuracy parameters taken after the model is trained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58AB0D-D019-4FD7-B37F-94F19EDE2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23189"/>
              </p:ext>
            </p:extLst>
          </p:nvPr>
        </p:nvGraphicFramePr>
        <p:xfrm>
          <a:off x="1412110" y="2684411"/>
          <a:ext cx="8819910" cy="3542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101">
                  <a:extLst>
                    <a:ext uri="{9D8B030D-6E8A-4147-A177-3AD203B41FA5}">
                      <a16:colId xmlns:a16="http://schemas.microsoft.com/office/drawing/2014/main" val="3617224389"/>
                    </a:ext>
                  </a:extLst>
                </a:gridCol>
                <a:gridCol w="3344419">
                  <a:extLst>
                    <a:ext uri="{9D8B030D-6E8A-4147-A177-3AD203B41FA5}">
                      <a16:colId xmlns:a16="http://schemas.microsoft.com/office/drawing/2014/main" val="502494796"/>
                    </a:ext>
                  </a:extLst>
                </a:gridCol>
                <a:gridCol w="1192193">
                  <a:extLst>
                    <a:ext uri="{9D8B030D-6E8A-4147-A177-3AD203B41FA5}">
                      <a16:colId xmlns:a16="http://schemas.microsoft.com/office/drawing/2014/main" val="2963135592"/>
                    </a:ext>
                  </a:extLst>
                </a:gridCol>
                <a:gridCol w="1261640">
                  <a:extLst>
                    <a:ext uri="{9D8B030D-6E8A-4147-A177-3AD203B41FA5}">
                      <a16:colId xmlns:a16="http://schemas.microsoft.com/office/drawing/2014/main" val="3958085299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2783299465"/>
                    </a:ext>
                  </a:extLst>
                </a:gridCol>
                <a:gridCol w="1226916">
                  <a:extLst>
                    <a:ext uri="{9D8B030D-6E8A-4147-A177-3AD203B41FA5}">
                      <a16:colId xmlns:a16="http://schemas.microsoft.com/office/drawing/2014/main" val="564394649"/>
                    </a:ext>
                  </a:extLst>
                </a:gridCol>
              </a:tblGrid>
              <a:tr h="598646">
                <a:tc>
                  <a:txBody>
                    <a:bodyPr/>
                    <a:lstStyle/>
                    <a:p>
                      <a:pPr algn="r" fontAlgn="ctr"/>
                      <a:endParaRPr lang="en-GB" sz="1600" b="0" dirty="0">
                        <a:effectLst/>
                      </a:endParaRP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Model </a:t>
                      </a:r>
                      <a:endParaRPr lang="en-GB" sz="1600" dirty="0">
                        <a:effectLst/>
                      </a:endParaRP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GB" sz="1600" dirty="0">
                        <a:effectLst/>
                      </a:endParaRP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Precision</a:t>
                      </a:r>
                      <a:endParaRPr lang="en-GB" sz="1600" dirty="0">
                        <a:effectLst/>
                      </a:endParaRP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F1 Score</a:t>
                      </a:r>
                      <a:endParaRPr lang="en-GB" sz="1600" dirty="0">
                        <a:effectLst/>
                      </a:endParaRP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ROC_auc</a:t>
                      </a:r>
                      <a:endParaRPr lang="en-GB" sz="1600" dirty="0">
                        <a:effectLst/>
                      </a:endParaRPr>
                    </a:p>
                  </a:txBody>
                  <a:tcPr marL="66150" marR="66150" marT="33074" marB="33074" anchor="ctr"/>
                </a:tc>
                <a:extLst>
                  <a:ext uri="{0D108BD9-81ED-4DB2-BD59-A6C34878D82A}">
                    <a16:rowId xmlns:a16="http://schemas.microsoft.com/office/drawing/2014/main" val="4082982805"/>
                  </a:ext>
                </a:extLst>
              </a:tr>
              <a:tr h="60079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0" dirty="0">
                          <a:effectLst/>
                        </a:rPr>
                        <a:t>0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Linear Regression (Lasso)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0.554160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0.567249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0.538414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0.576123</a:t>
                      </a:r>
                    </a:p>
                  </a:txBody>
                  <a:tcPr marL="66150" marR="66150" marT="33074" marB="33074" anchor="ctr"/>
                </a:tc>
                <a:extLst>
                  <a:ext uri="{0D108BD9-81ED-4DB2-BD59-A6C34878D82A}">
                    <a16:rowId xmlns:a16="http://schemas.microsoft.com/office/drawing/2014/main" val="908792336"/>
                  </a:ext>
                </a:extLst>
              </a:tr>
              <a:tr h="60079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0">
                          <a:effectLst/>
                        </a:rPr>
                        <a:t>1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Random Forest (n=100)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0.622836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0.641491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0.621566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0.682103</a:t>
                      </a:r>
                    </a:p>
                  </a:txBody>
                  <a:tcPr marL="66150" marR="66150" marT="33074" marB="33074" anchor="ctr"/>
                </a:tc>
                <a:extLst>
                  <a:ext uri="{0D108BD9-81ED-4DB2-BD59-A6C34878D82A}">
                    <a16:rowId xmlns:a16="http://schemas.microsoft.com/office/drawing/2014/main" val="1923309318"/>
                  </a:ext>
                </a:extLst>
              </a:tr>
              <a:tr h="87126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0">
                          <a:effectLst/>
                        </a:rPr>
                        <a:t>2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Random Forest (bootstrap=false, entropy, max_d...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0.634562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0.648870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0.632708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0.692739</a:t>
                      </a:r>
                    </a:p>
                  </a:txBody>
                  <a:tcPr marL="66150" marR="66150" marT="33074" marB="33074" anchor="ctr"/>
                </a:tc>
                <a:extLst>
                  <a:ext uri="{0D108BD9-81ED-4DB2-BD59-A6C34878D82A}">
                    <a16:rowId xmlns:a16="http://schemas.microsoft.com/office/drawing/2014/main" val="607232469"/>
                  </a:ext>
                </a:extLst>
              </a:tr>
              <a:tr h="87126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0">
                          <a:effectLst/>
                        </a:rPr>
                        <a:t>3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Random Forest (bootstrap=false, entropy, </a:t>
                      </a:r>
                      <a:r>
                        <a:rPr lang="en-GB" sz="1600" dirty="0" err="1">
                          <a:effectLst/>
                        </a:rPr>
                        <a:t>max_d</a:t>
                      </a:r>
                      <a:r>
                        <a:rPr lang="en-GB" sz="1600" dirty="0">
                          <a:effectLst/>
                        </a:rPr>
                        <a:t>...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0.630653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0.644254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0.628465</a:t>
                      </a:r>
                    </a:p>
                  </a:txBody>
                  <a:tcPr marL="66150" marR="66150" marT="33074" marB="33074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0.692435</a:t>
                      </a:r>
                    </a:p>
                  </a:txBody>
                  <a:tcPr marL="66150" marR="66150" marT="33074" marB="33074" anchor="ctr"/>
                </a:tc>
                <a:extLst>
                  <a:ext uri="{0D108BD9-81ED-4DB2-BD59-A6C34878D82A}">
                    <a16:rowId xmlns:a16="http://schemas.microsoft.com/office/drawing/2014/main" val="245494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5799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84</TotalTime>
  <Words>626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Tenorite</vt:lpstr>
      <vt:lpstr>Monoline</vt:lpstr>
      <vt:lpstr>Capstone Project</vt:lpstr>
      <vt:lpstr>Content</vt:lpstr>
      <vt:lpstr>Introduction</vt:lpstr>
      <vt:lpstr>DATASET FOR THE MODEL</vt:lpstr>
      <vt:lpstr>Exploratory Data Analysis</vt:lpstr>
      <vt:lpstr>Exploratory Data Analysis</vt:lpstr>
      <vt:lpstr>Exploratory Data Analysis</vt:lpstr>
      <vt:lpstr>Feature Engineering</vt:lpstr>
      <vt:lpstr>Model Building &amp;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Moveen Ranush</dc:creator>
  <cp:lastModifiedBy>Moveen Ranush</cp:lastModifiedBy>
  <cp:revision>9</cp:revision>
  <dcterms:created xsi:type="dcterms:W3CDTF">2021-11-21T12:57:15Z</dcterms:created>
  <dcterms:modified xsi:type="dcterms:W3CDTF">2021-11-21T14:22:03Z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