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3" r:id="rId5"/>
    <p:sldId id="275" r:id="rId6"/>
    <p:sldId id="283" r:id="rId7"/>
    <p:sldId id="282" r:id="rId8"/>
    <p:sldId id="285" r:id="rId9"/>
    <p:sldId id="279" r:id="rId10"/>
    <p:sldId id="286" r:id="rId11"/>
    <p:sldId id="284" r:id="rId12"/>
    <p:sldId id="292" r:id="rId13"/>
    <p:sldId id="290" r:id="rId14"/>
    <p:sldId id="291" r:id="rId15"/>
    <p:sldId id="289"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2"/>
    <a:srgbClr val="FFFFFF"/>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81" autoAdjust="0"/>
  </p:normalViewPr>
  <p:slideViewPr>
    <p:cSldViewPr snapToGrid="0">
      <p:cViewPr>
        <p:scale>
          <a:sx n="70" d="100"/>
          <a:sy n="70"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BA90-6B97-4660-9E7C-C1DD1DD56689}"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57DD9-0CF8-4094-8A15-44321DF2DFF0}" type="slidenum">
              <a:rPr lang="en-US" smtClean="0"/>
              <a:t>‹#›</a:t>
            </a:fld>
            <a:endParaRPr lang="en-US"/>
          </a:p>
        </p:txBody>
      </p:sp>
    </p:spTree>
    <p:extLst>
      <p:ext uri="{BB962C8B-B14F-4D97-AF65-F5344CB8AC3E}">
        <p14:creationId xmlns:p14="http://schemas.microsoft.com/office/powerpoint/2010/main" val="176775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B57DD9-0CF8-4094-8A15-44321DF2DFF0}" type="slidenum">
              <a:rPr lang="en-US" smtClean="0"/>
              <a:t>1</a:t>
            </a:fld>
            <a:endParaRPr lang="en-US"/>
          </a:p>
        </p:txBody>
      </p:sp>
    </p:spTree>
    <p:extLst>
      <p:ext uri="{BB962C8B-B14F-4D97-AF65-F5344CB8AC3E}">
        <p14:creationId xmlns:p14="http://schemas.microsoft.com/office/powerpoint/2010/main" val="102427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57DD9-0CF8-4094-8A15-44321DF2DFF0}" type="slidenum">
              <a:rPr lang="en-US" smtClean="0"/>
              <a:t>4</a:t>
            </a:fld>
            <a:endParaRPr lang="en-US"/>
          </a:p>
        </p:txBody>
      </p:sp>
    </p:spTree>
    <p:extLst>
      <p:ext uri="{BB962C8B-B14F-4D97-AF65-F5344CB8AC3E}">
        <p14:creationId xmlns:p14="http://schemas.microsoft.com/office/powerpoint/2010/main" val="101853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13087" y="850791"/>
            <a:ext cx="3361652" cy="4198288"/>
          </a:xfrm>
        </p:spPr>
        <p:txBody>
          <a:bodyPr anchor="ctr">
            <a:normAutofit fontScale="90000"/>
          </a:bodyPr>
          <a:lstStyle/>
          <a:p>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Impact of </a:t>
            </a:r>
            <a:br>
              <a:rPr lang="en-US" sz="3200" dirty="0">
                <a:solidFill>
                  <a:srgbClr val="FFFFFF"/>
                </a:solidFill>
              </a:rPr>
            </a:br>
            <a:r>
              <a:rPr lang="en-US" sz="3200" dirty="0">
                <a:solidFill>
                  <a:srgbClr val="FFFFFF"/>
                </a:solidFill>
              </a:rPr>
              <a:t>  Mask MandateS</a:t>
            </a:r>
            <a:br>
              <a:rPr lang="en-US" sz="3200" dirty="0">
                <a:solidFill>
                  <a:srgbClr val="FFFFFF"/>
                </a:solidFill>
              </a:rPr>
            </a:br>
            <a:r>
              <a:rPr lang="en-US" sz="3200" dirty="0">
                <a:solidFill>
                  <a:srgbClr val="FFFFFF"/>
                </a:solidFill>
              </a:rPr>
              <a:t>      on CoviD-19</a:t>
            </a:r>
            <a:br>
              <a:rPr lang="en-US" sz="3200" dirty="0">
                <a:solidFill>
                  <a:srgbClr val="FFFFFF"/>
                </a:solidFill>
              </a:rPr>
            </a:br>
            <a:r>
              <a:rPr lang="en-US" sz="3200" dirty="0">
                <a:solidFill>
                  <a:srgbClr val="FFFFFF"/>
                </a:solidFill>
              </a:rPr>
              <a:t>  </a:t>
            </a:r>
            <a:br>
              <a:rPr lang="en-US" sz="3200" dirty="0">
                <a:solidFill>
                  <a:srgbClr val="FFFFFF"/>
                </a:solidFill>
              </a:rPr>
            </a:br>
            <a:r>
              <a:rPr lang="en-US" sz="3200" dirty="0">
                <a:solidFill>
                  <a:srgbClr val="FFFFFF"/>
                </a:solidFill>
              </a:rPr>
              <a:t>	    A-Team</a:t>
            </a:r>
            <a:br>
              <a:rPr lang="en-US" sz="3200" dirty="0">
                <a:solidFill>
                  <a:srgbClr val="FFFFFF"/>
                </a:solidFill>
              </a:rPr>
            </a:br>
            <a:r>
              <a:rPr lang="en-US" sz="3200" dirty="0">
                <a:solidFill>
                  <a:srgbClr val="FFFFFF"/>
                </a:solidFill>
              </a:rPr>
              <a:t>		</a:t>
            </a:r>
            <a:r>
              <a:rPr lang="en-US" sz="1400" dirty="0">
                <a:solidFill>
                  <a:srgbClr val="FFFFFF"/>
                </a:solidFill>
              </a:rPr>
              <a:t>Carolina Segovia</a:t>
            </a:r>
            <a:br>
              <a:rPr lang="en-US" sz="1400" dirty="0">
                <a:solidFill>
                  <a:srgbClr val="FFFFFF"/>
                </a:solidFill>
              </a:rPr>
            </a:br>
            <a:r>
              <a:rPr lang="en-US" sz="1400" dirty="0">
                <a:solidFill>
                  <a:srgbClr val="FFFFFF"/>
                </a:solidFill>
              </a:rPr>
              <a:t>		Setordji </a:t>
            </a:r>
            <a:r>
              <a:rPr lang="en-US" sz="1400" dirty="0" err="1">
                <a:solidFill>
                  <a:srgbClr val="FFFFFF"/>
                </a:solidFill>
              </a:rPr>
              <a:t>Abotsi</a:t>
            </a:r>
            <a:br>
              <a:rPr lang="en-US" sz="1400" dirty="0">
                <a:solidFill>
                  <a:srgbClr val="FFFFFF"/>
                </a:solidFill>
              </a:rPr>
            </a:br>
            <a:r>
              <a:rPr lang="en-US" sz="1400" dirty="0">
                <a:solidFill>
                  <a:srgbClr val="FFFFFF"/>
                </a:solidFill>
              </a:rPr>
              <a:t>		Andres Pulido</a:t>
            </a:r>
            <a:br>
              <a:rPr lang="en-US" sz="1400" dirty="0">
                <a:solidFill>
                  <a:srgbClr val="FFFFFF"/>
                </a:solidFill>
              </a:rPr>
            </a:br>
            <a:r>
              <a:rPr lang="en-US" sz="1400" dirty="0">
                <a:solidFill>
                  <a:srgbClr val="FFFFFF"/>
                </a:solidFill>
              </a:rPr>
              <a:t>		Radhika </a:t>
            </a:r>
            <a:r>
              <a:rPr lang="en-US" sz="1400" dirty="0" err="1">
                <a:solidFill>
                  <a:srgbClr val="FFFFFF"/>
                </a:solidFill>
              </a:rPr>
              <a:t>Ansuri</a:t>
            </a:r>
            <a:br>
              <a:rPr lang="en-US" sz="1400" dirty="0">
                <a:solidFill>
                  <a:srgbClr val="FFFFFF"/>
                </a:solidFill>
              </a:rPr>
            </a:br>
            <a:r>
              <a:rPr lang="en-US" sz="1400" dirty="0">
                <a:solidFill>
                  <a:srgbClr val="FFFFFF"/>
                </a:solidFill>
              </a:rPr>
              <a:t>		Chris Torkelson</a:t>
            </a:r>
            <a:br>
              <a:rPr lang="en-US" sz="1400" dirty="0">
                <a:solidFill>
                  <a:srgbClr val="FFFFFF"/>
                </a:solidFill>
              </a:rPr>
            </a:br>
            <a:r>
              <a:rPr lang="en-US" sz="1400" dirty="0">
                <a:solidFill>
                  <a:srgbClr val="FFFFFF"/>
                </a:solidFill>
              </a:rPr>
              <a:t>		   </a:t>
            </a:r>
            <a:br>
              <a:rPr lang="en-US" sz="1400" dirty="0">
                <a:solidFill>
                  <a:srgbClr val="FFFFFF"/>
                </a:solidFill>
              </a:rPr>
            </a:br>
            <a:br>
              <a:rPr lang="en-US" sz="2400" dirty="0">
                <a:solidFill>
                  <a:srgbClr val="FFFFFF"/>
                </a:solidFill>
              </a:rPr>
            </a:br>
            <a:r>
              <a:rPr lang="en-US" sz="2800" dirty="0">
                <a:solidFill>
                  <a:srgbClr val="FFFFFF"/>
                </a:solidFill>
              </a:rPr>
              <a:t>   </a:t>
            </a:r>
            <a:r>
              <a:rPr lang="en-US" sz="2400" dirty="0">
                <a:solidFill>
                  <a:srgbClr val="FFFFFF"/>
                </a:solidFill>
              </a:rPr>
              <a:t> </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Feb  12,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3"/>
          <a:stretch>
            <a:fillRect/>
          </a:stretch>
        </p:blipFill>
        <p:spPr>
          <a:xfrm>
            <a:off x="967877" y="294901"/>
            <a:ext cx="6903243" cy="6061950"/>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1452642" cy="400110"/>
          </a:xfrm>
          <a:prstGeom prst="rect">
            <a:avLst/>
          </a:prstGeom>
          <a:noFill/>
        </p:spPr>
        <p:txBody>
          <a:bodyPr wrap="none" rtlCol="0">
            <a:spAutoFit/>
          </a:bodyPr>
          <a:lstStyle/>
          <a:p>
            <a:r>
              <a:rPr lang="en-US" sz="2000" dirty="0"/>
              <a:t>Extra Slides</a:t>
            </a:r>
          </a:p>
        </p:txBody>
      </p:sp>
    </p:spTree>
    <p:extLst>
      <p:ext uri="{BB962C8B-B14F-4D97-AF65-F5344CB8AC3E}">
        <p14:creationId xmlns:p14="http://schemas.microsoft.com/office/powerpoint/2010/main" val="323667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4233531" cy="400110"/>
          </a:xfrm>
          <a:prstGeom prst="rect">
            <a:avLst/>
          </a:prstGeom>
          <a:noFill/>
        </p:spPr>
        <p:txBody>
          <a:bodyPr wrap="none" rtlCol="0">
            <a:spAutoFit/>
          </a:bodyPr>
          <a:lstStyle/>
          <a:p>
            <a:r>
              <a:rPr lang="en-US" sz="2000" dirty="0"/>
              <a:t>Conclusion -   “Mask Mandates Work”</a:t>
            </a:r>
          </a:p>
        </p:txBody>
      </p:sp>
      <p:sp>
        <p:nvSpPr>
          <p:cNvPr id="9" name="TextBox 8">
            <a:extLst>
              <a:ext uri="{FF2B5EF4-FFF2-40B4-BE49-F238E27FC236}">
                <a16:creationId xmlns:a16="http://schemas.microsoft.com/office/drawing/2014/main" id="{9F1CE81D-95DB-47BF-AD1C-7B123F4492BA}"/>
              </a:ext>
            </a:extLst>
          </p:cNvPr>
          <p:cNvSpPr txBox="1"/>
          <p:nvPr/>
        </p:nvSpPr>
        <p:spPr>
          <a:xfrm>
            <a:off x="571501" y="1372448"/>
            <a:ext cx="9534524" cy="5232202"/>
          </a:xfrm>
          <a:prstGeom prst="rect">
            <a:avLst/>
          </a:prstGeom>
          <a:noFill/>
        </p:spPr>
        <p:txBody>
          <a:bodyPr wrap="square" rtlCol="0">
            <a:spAutoFit/>
          </a:bodyPr>
          <a:lstStyle/>
          <a:p>
            <a:pPr marL="342900" indent="-342900">
              <a:spcBef>
                <a:spcPts val="1200"/>
              </a:spcBef>
              <a:buFontTx/>
              <a:buAutoNum type="arabicPeriod"/>
            </a:pPr>
            <a:r>
              <a:rPr lang="en-US" sz="1400" dirty="0"/>
              <a:t>There are a lot of variables involved that impact the number of positive Covid tests reported in a country.  Availability of tests, access to testing sites, public sentiment on testing and other factors can greatly affect how number are reported.   </a:t>
            </a:r>
          </a:p>
          <a:p>
            <a:pPr marL="342900" indent="-342900">
              <a:spcBef>
                <a:spcPts val="1200"/>
              </a:spcBef>
              <a:buAutoNum type="arabicPeriod"/>
            </a:pPr>
            <a:r>
              <a:rPr lang="en-US" sz="1400" dirty="0"/>
              <a:t>The analysis of US and Canada, and India and Japan, who all had some level of mask mandates,  did not provide evidence that mask mandates reduced the number of Covid cases. </a:t>
            </a:r>
          </a:p>
          <a:p>
            <a:pPr marL="342900" indent="-342900">
              <a:spcBef>
                <a:spcPts val="1200"/>
              </a:spcBef>
              <a:buAutoNum type="arabicPeriod"/>
            </a:pPr>
            <a:r>
              <a:rPr lang="en-US" sz="1400" dirty="0"/>
              <a:t>The comparison between Sweden, with no mask mandate, and Germany with a level 2  mask mandate throughout most of 2020 through 2022, however, showed strong evidence that the lack of mask mandates increased the number of Covid Cases that Sweden would have seen when compared to Germany.</a:t>
            </a:r>
          </a:p>
          <a:p>
            <a:pPr marL="342900" indent="-342900">
              <a:spcBef>
                <a:spcPts val="1200"/>
              </a:spcBef>
              <a:buAutoNum type="arabicPeriod" startAt="3"/>
            </a:pPr>
            <a:r>
              <a:rPr lang="en-US" sz="1400" dirty="0"/>
              <a:t>The evidence could lead to the idea that the level of Mask Mandates is not as important as the fact that some level of a mask mandate is put in place.    That could help explain why the analysis between counties that had some form of Covid Mask Mandate did not yield any significant material differences in positive Covid testing volumes.</a:t>
            </a:r>
          </a:p>
          <a:p>
            <a:pPr marL="342900" indent="-342900">
              <a:spcBef>
                <a:spcPts val="1200"/>
              </a:spcBef>
              <a:buFontTx/>
              <a:buAutoNum type="arabicPeriod" startAt="3"/>
            </a:pPr>
            <a:r>
              <a:rPr lang="en-US" sz="1400" dirty="0"/>
              <a:t>After looking at all the evidence, the final conclusion is that </a:t>
            </a:r>
            <a:r>
              <a:rPr lang="en-US" sz="1400" b="1" u="sng" dirty="0"/>
              <a:t>“Mask Mandates Work.”    </a:t>
            </a:r>
            <a:r>
              <a:rPr lang="en-US" sz="1400" dirty="0"/>
              <a:t>Sweden was one of the few countries that did not issue a mask mandate in 2020 prior to Covid Wave 1 and they experienced 10X the cases that would have been expected when compared to Germany.  </a:t>
            </a:r>
          </a:p>
          <a:p>
            <a:pPr marL="342900" indent="-342900">
              <a:spcBef>
                <a:spcPts val="1200"/>
              </a:spcBef>
              <a:buFontTx/>
              <a:buAutoNum type="arabicPeriod" startAt="3"/>
            </a:pPr>
            <a:r>
              <a:rPr lang="en-US" sz="1400" dirty="0"/>
              <a:t>Additionally, when Sweden decided to issue a Mask Manger during Covid Wave 1, their cases reported dropped by almost ½ the week after they issued the mandate.  </a:t>
            </a:r>
          </a:p>
          <a:p>
            <a:pPr marL="342900" indent="-342900">
              <a:spcBef>
                <a:spcPts val="1200"/>
              </a:spcBef>
              <a:buFontTx/>
              <a:buAutoNum type="arabicPeriod" startAt="3"/>
            </a:pPr>
            <a:r>
              <a:rPr lang="en-US" sz="1400" dirty="0"/>
              <a:t>The higher volumes of cases during that would have been expected when compared to Germany, along with the sharp reduction in cases the week after issues their first Mask Mandate, suggests that had a mask mandate been issues by Sweden in mid 2020 they would have experienced significantly fewer, potentially 10X fewer positive Covid cases.</a:t>
            </a:r>
          </a:p>
          <a:p>
            <a:pPr marL="342900" indent="-342900">
              <a:spcBef>
                <a:spcPts val="1200"/>
              </a:spcBef>
              <a:buAutoNum type="arabicPeriod" startAt="3"/>
            </a:pPr>
            <a:endParaRPr lang="en-US" sz="1200" dirty="0"/>
          </a:p>
        </p:txBody>
      </p:sp>
    </p:spTree>
    <p:extLst>
      <p:ext uri="{BB962C8B-B14F-4D97-AF65-F5344CB8AC3E}">
        <p14:creationId xmlns:p14="http://schemas.microsoft.com/office/powerpoint/2010/main" val="20274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570910" y="5283952"/>
            <a:ext cx="7098100" cy="1569660"/>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a:p>
            <a:r>
              <a:rPr lang="en-US" sz="1200" dirty="0"/>
              <a:t>We examined both Covid Cases and Covid Deaths, and decided it was best to focus on Covid Deaths, because they remove the variable of the rigor of testing and make comparisons between countries more viable.</a:t>
            </a:r>
          </a:p>
          <a:p>
            <a:endParaRPr lang="en-US" sz="1200" dirty="0"/>
          </a:p>
        </p:txBody>
      </p:sp>
      <p:pic>
        <p:nvPicPr>
          <p:cNvPr id="33" name="Picture 32">
            <a:extLst>
              <a:ext uri="{FF2B5EF4-FFF2-40B4-BE49-F238E27FC236}">
                <a16:creationId xmlns:a16="http://schemas.microsoft.com/office/drawing/2014/main" id="{91F8DCCF-9BC2-4FCA-A458-3AAE85CCB810}"/>
              </a:ext>
            </a:extLst>
          </p:cNvPr>
          <p:cNvPicPr>
            <a:picLocks noChangeAspect="1"/>
          </p:cNvPicPr>
          <p:nvPr/>
        </p:nvPicPr>
        <p:blipFill>
          <a:blip r:embed="rId4"/>
          <a:stretch>
            <a:fillRect/>
          </a:stretch>
        </p:blipFill>
        <p:spPr>
          <a:xfrm>
            <a:off x="4570910" y="1395423"/>
            <a:ext cx="7098101" cy="3745992"/>
          </a:xfrm>
          <a:prstGeom prst="rect">
            <a:avLst/>
          </a:prstGeom>
        </p:spPr>
      </p:pic>
      <p:sp>
        <p:nvSpPr>
          <p:cNvPr id="34" name="TextBox 33">
            <a:extLst>
              <a:ext uri="{FF2B5EF4-FFF2-40B4-BE49-F238E27FC236}">
                <a16:creationId xmlns:a16="http://schemas.microsoft.com/office/drawing/2014/main" id="{B9D33B35-1AC2-4F4F-99B7-F2498A5BD39B}"/>
              </a:ext>
            </a:extLst>
          </p:cNvPr>
          <p:cNvSpPr txBox="1"/>
          <p:nvPr/>
        </p:nvSpPr>
        <p:spPr>
          <a:xfrm>
            <a:off x="475364" y="4996794"/>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Deaths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35" name="TextBox 34">
            <a:extLst>
              <a:ext uri="{FF2B5EF4-FFF2-40B4-BE49-F238E27FC236}">
                <a16:creationId xmlns:a16="http://schemas.microsoft.com/office/drawing/2014/main" id="{0287A0C6-8DF5-491D-8F60-2FDF183CF32D}"/>
              </a:ext>
            </a:extLst>
          </p:cNvPr>
          <p:cNvSpPr txBox="1"/>
          <p:nvPr/>
        </p:nvSpPr>
        <p:spPr>
          <a:xfrm>
            <a:off x="491958" y="4644691"/>
            <a:ext cx="3008324" cy="369332"/>
          </a:xfrm>
          <a:prstGeom prst="rect">
            <a:avLst/>
          </a:prstGeom>
          <a:noFill/>
        </p:spPr>
        <p:txBody>
          <a:bodyPr wrap="none" rtlCol="0">
            <a:spAutoFit/>
          </a:bodyPr>
          <a:lstStyle/>
          <a:p>
            <a:r>
              <a:rPr lang="en-US" dirty="0">
                <a:solidFill>
                  <a:srgbClr val="FFC000"/>
                </a:solidFill>
              </a:rPr>
              <a:t>Yellow Line / Right side scale</a:t>
            </a:r>
          </a:p>
        </p:txBody>
      </p:sp>
      <p:pic>
        <p:nvPicPr>
          <p:cNvPr id="38" name="Picture 37">
            <a:extLst>
              <a:ext uri="{FF2B5EF4-FFF2-40B4-BE49-F238E27FC236}">
                <a16:creationId xmlns:a16="http://schemas.microsoft.com/office/drawing/2014/main" id="{54023A17-135B-4E13-8EE7-585CEAA4AF6C}"/>
              </a:ext>
            </a:extLst>
          </p:cNvPr>
          <p:cNvPicPr>
            <a:picLocks noChangeAspect="1"/>
          </p:cNvPicPr>
          <p:nvPr/>
        </p:nvPicPr>
        <p:blipFill>
          <a:blip r:embed="rId5"/>
          <a:stretch>
            <a:fillRect/>
          </a:stretch>
        </p:blipFill>
        <p:spPr>
          <a:xfrm>
            <a:off x="3457099" y="4748382"/>
            <a:ext cx="666843" cy="181000"/>
          </a:xfrm>
          <a:prstGeom prst="rect">
            <a:avLst/>
          </a:prstGeom>
        </p:spPr>
      </p:pic>
    </p:spTree>
    <p:extLst>
      <p:ext uri="{BB962C8B-B14F-4D97-AF65-F5344CB8AC3E}">
        <p14:creationId xmlns:p14="http://schemas.microsoft.com/office/powerpoint/2010/main" val="59524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8927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53514" y="1620098"/>
            <a:ext cx="5070986" cy="3477875"/>
          </a:xfrm>
          <a:prstGeom prst="rect">
            <a:avLst/>
          </a:prstGeom>
          <a:noFill/>
        </p:spPr>
        <p:txBody>
          <a:bodyPr wrap="square" rtlCol="0">
            <a:spAutoFit/>
          </a:bodyPr>
          <a:lstStyle/>
          <a:p>
            <a:pPr marL="228600" indent="-228600">
              <a:spcBef>
                <a:spcPts val="1200"/>
              </a:spcBef>
              <a:buAutoNum type="arabicPeriod"/>
            </a:pPr>
            <a:r>
              <a:rPr lang="en-US" sz="1200" dirty="0"/>
              <a:t>The population adjusted 10X larger volume of cases for Sweden with no masking policy during the 1</a:t>
            </a:r>
            <a:r>
              <a:rPr lang="en-US" sz="1200" baseline="30000" dirty="0"/>
              <a:t>st</a:t>
            </a:r>
            <a:r>
              <a:rPr lang="en-US" sz="1200" dirty="0"/>
              <a:t> Wave of Covid at the end of 2020 as compared with the level 2 masking policy of Germany provides strong evidence that not masking caused Sweden to have a much higher volume of Covid cases than they would have if they had masked. </a:t>
            </a:r>
          </a:p>
          <a:p>
            <a:pPr marL="228600" indent="-228600">
              <a:spcBef>
                <a:spcPts val="1200"/>
              </a:spcBef>
              <a:buAutoNum type="arabicPeriod"/>
            </a:pPr>
            <a:r>
              <a:rPr lang="en-US" sz="1200" dirty="0"/>
              <a:t>Further supporting this claim is that when Sweden did issue their level 1 mask mandate, their Covid numbers immediately dropped to about ½ the number they had the previous week.  </a:t>
            </a:r>
          </a:p>
          <a:p>
            <a:pPr marL="228600" indent="-228600">
              <a:spcBef>
                <a:spcPts val="1200"/>
              </a:spcBef>
              <a:buAutoNum type="arabicPeriod"/>
            </a:pPr>
            <a:r>
              <a:rPr lang="en-US" sz="1200" dirty="0"/>
              <a:t>The fact that Sweden focused it Covid testing on essential workers and Germany had a more open, broad testing plan, and still reported similar numbers of Covid cases with 8X the population and 10X the density,  further supports the assessment that masking decreased the number of Covid cases would have had without the Mask mandate.</a:t>
            </a:r>
          </a:p>
          <a:p>
            <a:pPr>
              <a:spcBef>
                <a:spcPts val="1200"/>
              </a:spcBef>
            </a:pPr>
            <a:endParaRPr lang="en-US" sz="1200" dirty="0"/>
          </a:p>
          <a:p>
            <a:pPr marL="228600" indent="-228600">
              <a:spcBef>
                <a:spcPts val="1200"/>
              </a:spcBef>
              <a:buAutoNum type="arabicPeriod"/>
            </a:pPr>
            <a:endParaRPr lang="en-US" sz="12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69609" y="1250766"/>
            <a:ext cx="1281569" cy="369332"/>
          </a:xfrm>
          <a:prstGeom prst="rect">
            <a:avLst/>
          </a:prstGeom>
          <a:noFill/>
        </p:spPr>
        <p:txBody>
          <a:bodyPr wrap="none" rtlCol="0">
            <a:spAutoFit/>
          </a:bodyPr>
          <a:lstStyle/>
          <a:p>
            <a:r>
              <a:rPr lang="en-US" dirty="0"/>
              <a:t>Take Aways</a:t>
            </a:r>
          </a:p>
        </p:txBody>
      </p:sp>
      <p:sp>
        <p:nvSpPr>
          <p:cNvPr id="9" name="Oval 8">
            <a:extLst>
              <a:ext uri="{FF2B5EF4-FFF2-40B4-BE49-F238E27FC236}">
                <a16:creationId xmlns:a16="http://schemas.microsoft.com/office/drawing/2014/main" id="{D25E4CB5-C84D-4D51-AC9C-31144505D377}"/>
              </a:ext>
            </a:extLst>
          </p:cNvPr>
          <p:cNvSpPr/>
          <p:nvPr/>
        </p:nvSpPr>
        <p:spPr>
          <a:xfrm>
            <a:off x="8383822" y="4369953"/>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0" name="Oval 9">
            <a:extLst>
              <a:ext uri="{FF2B5EF4-FFF2-40B4-BE49-F238E27FC236}">
                <a16:creationId xmlns:a16="http://schemas.microsoft.com/office/drawing/2014/main" id="{EDA8628C-01DC-4067-9428-E53A1B2962C6}"/>
              </a:ext>
            </a:extLst>
          </p:cNvPr>
          <p:cNvSpPr/>
          <p:nvPr/>
        </p:nvSpPr>
        <p:spPr>
          <a:xfrm>
            <a:off x="8839347" y="5214348"/>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283956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466725" y="1596422"/>
            <a:ext cx="9713595" cy="4062651"/>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Discuss What we Analyzed and Why</a:t>
            </a:r>
          </a:p>
          <a:p>
            <a:pPr marL="457200" indent="-457200">
              <a:spcBef>
                <a:spcPts val="1200"/>
              </a:spcBef>
              <a:buFont typeface="Wingdings" panose="05000000000000000000" pitchFamily="2" charset="2"/>
              <a:buChar char="q"/>
            </a:pPr>
            <a:r>
              <a:rPr lang="en-US" sz="2800" b="1" dirty="0"/>
              <a:t>Discuss the Approach</a:t>
            </a:r>
          </a:p>
          <a:p>
            <a:pPr marL="457200" indent="-457200">
              <a:spcBef>
                <a:spcPts val="1200"/>
              </a:spcBef>
              <a:buFont typeface="Wingdings" panose="05000000000000000000" pitchFamily="2" charset="2"/>
              <a:buChar char="q"/>
            </a:pPr>
            <a:r>
              <a:rPr lang="en-US" sz="2800" b="1" dirty="0"/>
              <a:t>Explain how we set up our Graphs</a:t>
            </a:r>
          </a:p>
          <a:p>
            <a:pPr marL="457200" indent="-457200">
              <a:spcBef>
                <a:spcPts val="1200"/>
              </a:spcBef>
              <a:buFont typeface="Wingdings" panose="05000000000000000000" pitchFamily="2" charset="2"/>
              <a:buChar char="q"/>
            </a:pPr>
            <a:r>
              <a:rPr lang="en-US" sz="2800" b="1" dirty="0"/>
              <a:t>Describe our Results </a:t>
            </a:r>
          </a:p>
          <a:p>
            <a:pPr marL="457200" indent="-457200">
              <a:spcBef>
                <a:spcPts val="1200"/>
              </a:spcBef>
              <a:buFont typeface="Wingdings" panose="05000000000000000000" pitchFamily="2" charset="2"/>
              <a:buChar char="q"/>
            </a:pPr>
            <a:r>
              <a:rPr lang="en-US" sz="2800" b="1" dirty="0"/>
              <a:t>State our Conclusion</a:t>
            </a:r>
          </a:p>
          <a:p>
            <a:pPr marL="457200" indent="-457200">
              <a:buFont typeface="Wingdings" panose="05000000000000000000" pitchFamily="2" charset="2"/>
              <a:buChar char="q"/>
            </a:pPr>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3" name="Picture 2">
            <a:extLst>
              <a:ext uri="{FF2B5EF4-FFF2-40B4-BE49-F238E27FC236}">
                <a16:creationId xmlns:a16="http://schemas.microsoft.com/office/drawing/2014/main" id="{C791842D-05B8-439F-916C-A4847B191676}"/>
              </a:ext>
            </a:extLst>
          </p:cNvPr>
          <p:cNvPicPr>
            <a:picLocks noChangeAspect="1"/>
          </p:cNvPicPr>
          <p:nvPr/>
        </p:nvPicPr>
        <p:blipFill>
          <a:blip r:embed="rId2"/>
          <a:stretch>
            <a:fillRect/>
          </a:stretch>
        </p:blipFill>
        <p:spPr>
          <a:xfrm>
            <a:off x="7688112" y="3429000"/>
            <a:ext cx="3948672" cy="2864058"/>
          </a:xfrm>
          <a:prstGeom prst="rect">
            <a:avLst/>
          </a:prstGeom>
        </p:spPr>
      </p:pic>
      <p:sp>
        <p:nvSpPr>
          <p:cNvPr id="7" name="TextBox 6">
            <a:extLst>
              <a:ext uri="{FF2B5EF4-FFF2-40B4-BE49-F238E27FC236}">
                <a16:creationId xmlns:a16="http://schemas.microsoft.com/office/drawing/2014/main" id="{CDEFAC98-A572-400C-BBFD-C4EFBB16A451}"/>
              </a:ext>
            </a:extLst>
          </p:cNvPr>
          <p:cNvSpPr txBox="1"/>
          <p:nvPr/>
        </p:nvSpPr>
        <p:spPr>
          <a:xfrm>
            <a:off x="676275" y="5324475"/>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6B42798-8ACE-4BCD-85E3-111FE882AB19}"/>
              </a:ext>
            </a:extLst>
          </p:cNvPr>
          <p:cNvSpPr/>
          <p:nvPr/>
        </p:nvSpPr>
        <p:spPr>
          <a:xfrm>
            <a:off x="7636213" y="1099226"/>
            <a:ext cx="4387174" cy="5587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44D6837-BE24-4F6C-A7A3-951DF64A0513}"/>
              </a:ext>
            </a:extLst>
          </p:cNvPr>
          <p:cNvPicPr>
            <a:picLocks noChangeAspect="1"/>
          </p:cNvPicPr>
          <p:nvPr/>
        </p:nvPicPr>
        <p:blipFill>
          <a:blip r:embed="rId2"/>
          <a:stretch>
            <a:fillRect/>
          </a:stretch>
        </p:blipFill>
        <p:spPr>
          <a:xfrm>
            <a:off x="7790991" y="4890602"/>
            <a:ext cx="4077253" cy="1571969"/>
          </a:xfrm>
          <a:prstGeom prst="rect">
            <a:avLst/>
          </a:prstGeom>
        </p:spPr>
      </p:pic>
      <p:sp>
        <p:nvSpPr>
          <p:cNvPr id="17" name="TextBox 16">
            <a:extLst>
              <a:ext uri="{FF2B5EF4-FFF2-40B4-BE49-F238E27FC236}">
                <a16:creationId xmlns:a16="http://schemas.microsoft.com/office/drawing/2014/main" id="{46122C0A-9DFE-4AD0-835E-4FC13B4F6A06}"/>
              </a:ext>
            </a:extLst>
          </p:cNvPr>
          <p:cNvSpPr txBox="1"/>
          <p:nvPr/>
        </p:nvSpPr>
        <p:spPr>
          <a:xfrm>
            <a:off x="8389119" y="5273460"/>
            <a:ext cx="860748" cy="307777"/>
          </a:xfrm>
          <a:prstGeom prst="rect">
            <a:avLst/>
          </a:prstGeom>
          <a:noFill/>
        </p:spPr>
        <p:txBody>
          <a:bodyPr wrap="none" rtlCol="0">
            <a:spAutoFit/>
          </a:bodyPr>
          <a:lstStyle/>
          <a:p>
            <a:r>
              <a:rPr lang="en-US" sz="1400" dirty="0"/>
              <a:t>Germany</a:t>
            </a:r>
          </a:p>
        </p:txBody>
      </p:sp>
      <p:pic>
        <p:nvPicPr>
          <p:cNvPr id="5" name="Picture 4">
            <a:extLst>
              <a:ext uri="{FF2B5EF4-FFF2-40B4-BE49-F238E27FC236}">
                <a16:creationId xmlns:a16="http://schemas.microsoft.com/office/drawing/2014/main" id="{78AA55E0-762B-44D9-AA56-8B9F0FE12B65}"/>
              </a:ext>
            </a:extLst>
          </p:cNvPr>
          <p:cNvPicPr>
            <a:picLocks noChangeAspect="1"/>
          </p:cNvPicPr>
          <p:nvPr/>
        </p:nvPicPr>
        <p:blipFill>
          <a:blip r:embed="rId3"/>
          <a:stretch>
            <a:fillRect/>
          </a:stretch>
        </p:blipFill>
        <p:spPr>
          <a:xfrm>
            <a:off x="7811310" y="3256021"/>
            <a:ext cx="4017122" cy="1571969"/>
          </a:xfrm>
          <a:prstGeom prst="rect">
            <a:avLst/>
          </a:prstGeom>
        </p:spPr>
      </p:pic>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6789783" cy="7248138"/>
          </a:xfrm>
          <a:prstGeom prst="rect">
            <a:avLst/>
          </a:prstGeom>
          <a:noFill/>
        </p:spPr>
        <p:txBody>
          <a:bodyPr wrap="square" rtlCol="0">
            <a:spAutoFit/>
          </a:bodyPr>
          <a:lstStyle/>
          <a:p>
            <a:endParaRPr lang="en-US" sz="1400" b="1" dirty="0"/>
          </a:p>
          <a:p>
            <a:r>
              <a:rPr lang="en-US" sz="1600" b="1" dirty="0"/>
              <a:t>What we Analyzed and Why</a:t>
            </a:r>
          </a:p>
          <a:p>
            <a:endParaRPr lang="en-US" sz="1400" dirty="0"/>
          </a:p>
          <a:p>
            <a:r>
              <a:rPr lang="en-US" sz="1400" dirty="0"/>
              <a:t>There is a lot of controversy surrounding Covid Mask mandates and we wanted to see if we could determine if Mask Mandates actually impacted the spread of Covid across the globe to help policy makers understand the impact of masking and make more informed decisions about masking for future Covid-19 variants and future pandemics. </a:t>
            </a:r>
          </a:p>
          <a:p>
            <a:endParaRPr lang="en-US" sz="1400" dirty="0"/>
          </a:p>
          <a:p>
            <a:r>
              <a:rPr lang="en-US" sz="1600" b="1" dirty="0"/>
              <a:t>Discovery  </a:t>
            </a:r>
          </a:p>
          <a:p>
            <a:endParaRPr lang="en-US" sz="1400" dirty="0"/>
          </a:p>
          <a:p>
            <a:pPr marL="342900" indent="-342900">
              <a:buAutoNum type="arabicPeriod"/>
            </a:pPr>
            <a:r>
              <a:rPr lang="en-US" sz="1400" dirty="0"/>
              <a:t>Analyzed multiple Covid-19 Data Set</a:t>
            </a:r>
            <a:r>
              <a:rPr lang="en-US" sz="1400" b="1" dirty="0"/>
              <a:t>s</a:t>
            </a:r>
          </a:p>
          <a:p>
            <a:pPr marL="800100" lvl="1" indent="-342900">
              <a:spcBef>
                <a:spcPts val="600"/>
              </a:spcBef>
              <a:buAutoNum type="alphaLcPeriod"/>
            </a:pPr>
            <a:r>
              <a:rPr lang="en-US" sz="1200" dirty="0"/>
              <a:t>Our World in Data – Face Covering Policies during the Covid-19 Pandemic</a:t>
            </a:r>
          </a:p>
          <a:p>
            <a:pPr marL="800100" lvl="1" indent="-342900">
              <a:spcBef>
                <a:spcPts val="600"/>
              </a:spcBef>
              <a:buAutoNum type="alphaLcPeriod"/>
            </a:pPr>
            <a:r>
              <a:rPr lang="en-US" sz="1200" dirty="0"/>
              <a:t>Kaggle - Omicron Daily Cases by Country</a:t>
            </a:r>
          </a:p>
          <a:p>
            <a:pPr marL="800100" lvl="1" indent="-342900">
              <a:spcBef>
                <a:spcPts val="600"/>
              </a:spcBef>
              <a:buAutoNum type="alphaLcPeriod"/>
            </a:pPr>
            <a:r>
              <a:rPr lang="en-US" sz="1200" dirty="0"/>
              <a:t>Our World in Data - </a:t>
            </a:r>
            <a:r>
              <a:rPr lang="en-US" sz="1200" dirty="0" err="1"/>
              <a:t>Covid-cases#cumulative-confirmed-cases-per-million-people</a:t>
            </a:r>
            <a:endParaRPr lang="en-US" sz="1200" dirty="0"/>
          </a:p>
          <a:p>
            <a:pPr lvl="1">
              <a:spcBef>
                <a:spcPts val="600"/>
              </a:spcBef>
            </a:pPr>
            <a:endParaRPr lang="en-US" sz="1200" dirty="0"/>
          </a:p>
          <a:p>
            <a:pPr marL="342900" indent="-342900">
              <a:buAutoNum type="arabicPeriod"/>
            </a:pPr>
            <a:r>
              <a:rPr lang="en-US" sz="1400" dirty="0"/>
              <a:t>Key discovery during preliminary data analysis was that there were two “waves” of Covid-19 that occurred between 2020 and 2022 that were apparent in each country we examined.  See graph right.  </a:t>
            </a:r>
          </a:p>
          <a:p>
            <a:pPr marL="342900" indent="-342900">
              <a:buAutoNum type="arabicPeriod"/>
            </a:pPr>
            <a:endParaRPr lang="en-US" sz="1400" dirty="0"/>
          </a:p>
          <a:p>
            <a:pPr marL="342900" indent="-342900">
              <a:buFont typeface="+mj-lt"/>
              <a:buAutoNum type="arabicPeriod"/>
            </a:pPr>
            <a:r>
              <a:rPr lang="en-US" sz="1400" dirty="0"/>
              <a:t>Examined multiple options for how best to assess the impact of Masking</a:t>
            </a:r>
          </a:p>
          <a:p>
            <a:pPr marL="800100" lvl="1" indent="-342900">
              <a:spcBef>
                <a:spcPts val="600"/>
              </a:spcBef>
              <a:buFont typeface="+mj-lt"/>
              <a:buAutoNum type="alphaLcPeriod"/>
            </a:pPr>
            <a:r>
              <a:rPr lang="en-US" sz="1400" dirty="0"/>
              <a:t>Comparing the total number of cases reported in different countries with respect to their overall masking policies.</a:t>
            </a:r>
          </a:p>
          <a:p>
            <a:pPr marL="800100" lvl="1" indent="-342900">
              <a:spcBef>
                <a:spcPts val="600"/>
              </a:spcBef>
              <a:buFont typeface="+mj-lt"/>
              <a:buAutoNum type="alphaLcPeriod"/>
            </a:pPr>
            <a:r>
              <a:rPr lang="en-US" sz="1400" dirty="0"/>
              <a:t>Comparing the total number of cases reported in different countries while adjusting for, population size, population density, and testing rigor.</a:t>
            </a:r>
          </a:p>
          <a:p>
            <a:pPr marL="800100" lvl="1" indent="-342900">
              <a:spcBef>
                <a:spcPts val="600"/>
              </a:spcBef>
              <a:buFont typeface="+mj-lt"/>
              <a:buAutoNum type="alphaLcPeriod"/>
            </a:pPr>
            <a:r>
              <a:rPr lang="en-US" sz="1400" dirty="0"/>
              <a:t>Analyzing how the timing of the mask mandates impacted the amplitude and duration of the two Covid-19 waves. </a:t>
            </a:r>
          </a:p>
          <a:p>
            <a:pPr lvl="1"/>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6" name="Picture 5">
            <a:extLst>
              <a:ext uri="{FF2B5EF4-FFF2-40B4-BE49-F238E27FC236}">
                <a16:creationId xmlns:a16="http://schemas.microsoft.com/office/drawing/2014/main" id="{C6D7522E-7D42-4FE9-BA38-2B9C5DA168E3}"/>
              </a:ext>
            </a:extLst>
          </p:cNvPr>
          <p:cNvPicPr>
            <a:picLocks noChangeAspect="1"/>
          </p:cNvPicPr>
          <p:nvPr/>
        </p:nvPicPr>
        <p:blipFill>
          <a:blip r:embed="rId4"/>
          <a:stretch>
            <a:fillRect/>
          </a:stretch>
        </p:blipFill>
        <p:spPr>
          <a:xfrm>
            <a:off x="7889132" y="1859205"/>
            <a:ext cx="3911017" cy="1407333"/>
          </a:xfrm>
          <a:prstGeom prst="rect">
            <a:avLst/>
          </a:prstGeom>
        </p:spPr>
      </p:pic>
      <p:sp>
        <p:nvSpPr>
          <p:cNvPr id="9" name="TextBox 8">
            <a:extLst>
              <a:ext uri="{FF2B5EF4-FFF2-40B4-BE49-F238E27FC236}">
                <a16:creationId xmlns:a16="http://schemas.microsoft.com/office/drawing/2014/main" id="{4243C040-6D0A-41DE-ADCB-C8684C6ABB3C}"/>
              </a:ext>
            </a:extLst>
          </p:cNvPr>
          <p:cNvSpPr txBox="1"/>
          <p:nvPr/>
        </p:nvSpPr>
        <p:spPr>
          <a:xfrm>
            <a:off x="8233141" y="2067133"/>
            <a:ext cx="1197123" cy="307777"/>
          </a:xfrm>
          <a:prstGeom prst="rect">
            <a:avLst/>
          </a:prstGeom>
          <a:noFill/>
        </p:spPr>
        <p:txBody>
          <a:bodyPr wrap="none" rtlCol="0">
            <a:spAutoFit/>
          </a:bodyPr>
          <a:lstStyle/>
          <a:p>
            <a:r>
              <a:rPr lang="en-US" sz="1400" dirty="0"/>
              <a:t>United States</a:t>
            </a:r>
          </a:p>
        </p:txBody>
      </p:sp>
      <p:sp>
        <p:nvSpPr>
          <p:cNvPr id="12" name="TextBox 11">
            <a:extLst>
              <a:ext uri="{FF2B5EF4-FFF2-40B4-BE49-F238E27FC236}">
                <a16:creationId xmlns:a16="http://schemas.microsoft.com/office/drawing/2014/main" id="{205D44AC-25E2-48B4-8B8F-11E87EB71B10}"/>
              </a:ext>
            </a:extLst>
          </p:cNvPr>
          <p:cNvSpPr txBox="1"/>
          <p:nvPr/>
        </p:nvSpPr>
        <p:spPr>
          <a:xfrm>
            <a:off x="8395502" y="3643490"/>
            <a:ext cx="635110" cy="307777"/>
          </a:xfrm>
          <a:prstGeom prst="rect">
            <a:avLst/>
          </a:prstGeom>
          <a:noFill/>
        </p:spPr>
        <p:txBody>
          <a:bodyPr wrap="none" rtlCol="0">
            <a:spAutoFit/>
          </a:bodyPr>
          <a:lstStyle/>
          <a:p>
            <a:r>
              <a:rPr lang="en-US" sz="1400" dirty="0"/>
              <a:t>Japan</a:t>
            </a:r>
          </a:p>
        </p:txBody>
      </p:sp>
      <p:sp>
        <p:nvSpPr>
          <p:cNvPr id="10" name="TextBox 9">
            <a:extLst>
              <a:ext uri="{FF2B5EF4-FFF2-40B4-BE49-F238E27FC236}">
                <a16:creationId xmlns:a16="http://schemas.microsoft.com/office/drawing/2014/main" id="{0DEED893-58AF-4FCF-88A4-3310934E1860}"/>
              </a:ext>
            </a:extLst>
          </p:cNvPr>
          <p:cNvSpPr txBox="1"/>
          <p:nvPr/>
        </p:nvSpPr>
        <p:spPr>
          <a:xfrm>
            <a:off x="9779525" y="2683305"/>
            <a:ext cx="699230" cy="230832"/>
          </a:xfrm>
          <a:prstGeom prst="rect">
            <a:avLst/>
          </a:prstGeom>
          <a:noFill/>
        </p:spPr>
        <p:txBody>
          <a:bodyPr wrap="square" rtlCol="0">
            <a:spAutoFit/>
          </a:bodyPr>
          <a:lstStyle/>
          <a:p>
            <a:r>
              <a:rPr lang="en-US" sz="900" dirty="0"/>
              <a:t>Wave 1</a:t>
            </a:r>
          </a:p>
        </p:txBody>
      </p:sp>
      <p:sp>
        <p:nvSpPr>
          <p:cNvPr id="13" name="TextBox 12">
            <a:extLst>
              <a:ext uri="{FF2B5EF4-FFF2-40B4-BE49-F238E27FC236}">
                <a16:creationId xmlns:a16="http://schemas.microsoft.com/office/drawing/2014/main" id="{D585CD3D-05F0-4DC6-A035-BCBF7B18C1D9}"/>
              </a:ext>
            </a:extLst>
          </p:cNvPr>
          <p:cNvSpPr txBox="1"/>
          <p:nvPr/>
        </p:nvSpPr>
        <p:spPr>
          <a:xfrm>
            <a:off x="10739910" y="2673577"/>
            <a:ext cx="699230" cy="230832"/>
          </a:xfrm>
          <a:prstGeom prst="rect">
            <a:avLst/>
          </a:prstGeom>
          <a:noFill/>
        </p:spPr>
        <p:txBody>
          <a:bodyPr wrap="square" rtlCol="0">
            <a:spAutoFit/>
          </a:bodyPr>
          <a:lstStyle/>
          <a:p>
            <a:r>
              <a:rPr lang="en-US" sz="900" dirty="0"/>
              <a:t>Wave 2</a:t>
            </a:r>
          </a:p>
        </p:txBody>
      </p:sp>
      <p:sp>
        <p:nvSpPr>
          <p:cNvPr id="14" name="TextBox 13">
            <a:extLst>
              <a:ext uri="{FF2B5EF4-FFF2-40B4-BE49-F238E27FC236}">
                <a16:creationId xmlns:a16="http://schemas.microsoft.com/office/drawing/2014/main" id="{2BCB2810-856D-4F9F-AFC7-B50882FE867E}"/>
              </a:ext>
            </a:extLst>
          </p:cNvPr>
          <p:cNvSpPr txBox="1"/>
          <p:nvPr/>
        </p:nvSpPr>
        <p:spPr>
          <a:xfrm>
            <a:off x="10601756" y="4304104"/>
            <a:ext cx="699230" cy="230832"/>
          </a:xfrm>
          <a:prstGeom prst="rect">
            <a:avLst/>
          </a:prstGeom>
          <a:noFill/>
        </p:spPr>
        <p:txBody>
          <a:bodyPr wrap="square" rtlCol="0">
            <a:spAutoFit/>
          </a:bodyPr>
          <a:lstStyle/>
          <a:p>
            <a:r>
              <a:rPr lang="en-US" sz="900" dirty="0"/>
              <a:t>Wave 2</a:t>
            </a:r>
          </a:p>
        </p:txBody>
      </p:sp>
      <p:sp>
        <p:nvSpPr>
          <p:cNvPr id="15" name="TextBox 14">
            <a:extLst>
              <a:ext uri="{FF2B5EF4-FFF2-40B4-BE49-F238E27FC236}">
                <a16:creationId xmlns:a16="http://schemas.microsoft.com/office/drawing/2014/main" id="{35DCBE8D-12E6-4E0D-8679-492A70753958}"/>
              </a:ext>
            </a:extLst>
          </p:cNvPr>
          <p:cNvSpPr txBox="1"/>
          <p:nvPr/>
        </p:nvSpPr>
        <p:spPr>
          <a:xfrm>
            <a:off x="10015098" y="4298837"/>
            <a:ext cx="699230" cy="230832"/>
          </a:xfrm>
          <a:prstGeom prst="rect">
            <a:avLst/>
          </a:prstGeom>
          <a:noFill/>
        </p:spPr>
        <p:txBody>
          <a:bodyPr wrap="square" rtlCol="0">
            <a:spAutoFit/>
          </a:bodyPr>
          <a:lstStyle/>
          <a:p>
            <a:r>
              <a:rPr lang="en-US" sz="900" dirty="0"/>
              <a:t>Wave 1  </a:t>
            </a:r>
          </a:p>
        </p:txBody>
      </p:sp>
      <p:sp>
        <p:nvSpPr>
          <p:cNvPr id="18" name="TextBox 17">
            <a:extLst>
              <a:ext uri="{FF2B5EF4-FFF2-40B4-BE49-F238E27FC236}">
                <a16:creationId xmlns:a16="http://schemas.microsoft.com/office/drawing/2014/main" id="{3F47532D-1E32-473F-A41C-81D58F7CF077}"/>
              </a:ext>
            </a:extLst>
          </p:cNvPr>
          <p:cNvSpPr txBox="1"/>
          <p:nvPr/>
        </p:nvSpPr>
        <p:spPr>
          <a:xfrm>
            <a:off x="10916114" y="5890397"/>
            <a:ext cx="699230" cy="230832"/>
          </a:xfrm>
          <a:prstGeom prst="rect">
            <a:avLst/>
          </a:prstGeom>
          <a:noFill/>
        </p:spPr>
        <p:txBody>
          <a:bodyPr wrap="square" rtlCol="0">
            <a:spAutoFit/>
          </a:bodyPr>
          <a:lstStyle/>
          <a:p>
            <a:r>
              <a:rPr lang="en-US" sz="900" dirty="0"/>
              <a:t>Wave 2</a:t>
            </a:r>
          </a:p>
        </p:txBody>
      </p:sp>
      <p:sp>
        <p:nvSpPr>
          <p:cNvPr id="19" name="TextBox 18">
            <a:extLst>
              <a:ext uri="{FF2B5EF4-FFF2-40B4-BE49-F238E27FC236}">
                <a16:creationId xmlns:a16="http://schemas.microsoft.com/office/drawing/2014/main" id="{BA3998B5-522E-4BC0-B264-675008867D53}"/>
              </a:ext>
            </a:extLst>
          </p:cNvPr>
          <p:cNvSpPr txBox="1"/>
          <p:nvPr/>
        </p:nvSpPr>
        <p:spPr>
          <a:xfrm>
            <a:off x="9844640" y="5890397"/>
            <a:ext cx="699230" cy="230832"/>
          </a:xfrm>
          <a:prstGeom prst="rect">
            <a:avLst/>
          </a:prstGeom>
          <a:noFill/>
        </p:spPr>
        <p:txBody>
          <a:bodyPr wrap="square" rtlCol="0">
            <a:spAutoFit/>
          </a:bodyPr>
          <a:lstStyle/>
          <a:p>
            <a:r>
              <a:rPr lang="en-US" sz="900" dirty="0"/>
              <a:t>Wave 1</a:t>
            </a:r>
          </a:p>
        </p:txBody>
      </p:sp>
      <p:sp>
        <p:nvSpPr>
          <p:cNvPr id="21" name="TextBox 20">
            <a:extLst>
              <a:ext uri="{FF2B5EF4-FFF2-40B4-BE49-F238E27FC236}">
                <a16:creationId xmlns:a16="http://schemas.microsoft.com/office/drawing/2014/main" id="{00C66351-3365-411E-AC65-D7E03AB5D241}"/>
              </a:ext>
            </a:extLst>
          </p:cNvPr>
          <p:cNvSpPr txBox="1"/>
          <p:nvPr/>
        </p:nvSpPr>
        <p:spPr>
          <a:xfrm>
            <a:off x="8168381" y="1132004"/>
            <a:ext cx="3399264" cy="584775"/>
          </a:xfrm>
          <a:prstGeom prst="rect">
            <a:avLst/>
          </a:prstGeom>
          <a:noFill/>
        </p:spPr>
        <p:txBody>
          <a:bodyPr wrap="none" rtlCol="0">
            <a:spAutoFit/>
          </a:bodyPr>
          <a:lstStyle/>
          <a:p>
            <a:r>
              <a:rPr lang="en-US" sz="1600" dirty="0"/>
              <a:t>COVID-19 Cases Reported by Country</a:t>
            </a:r>
          </a:p>
          <a:p>
            <a:r>
              <a:rPr lang="en-US" sz="1600" dirty="0"/>
              <a:t>           </a:t>
            </a:r>
            <a:r>
              <a:rPr lang="en-US" sz="1400" dirty="0"/>
              <a:t>(May 2020 – Jan 2022)</a:t>
            </a:r>
            <a:endParaRPr lang="en-US" sz="1600" dirty="0"/>
          </a:p>
        </p:txBody>
      </p:sp>
      <p:sp>
        <p:nvSpPr>
          <p:cNvPr id="23" name="TextBox 22">
            <a:extLst>
              <a:ext uri="{FF2B5EF4-FFF2-40B4-BE49-F238E27FC236}">
                <a16:creationId xmlns:a16="http://schemas.microsoft.com/office/drawing/2014/main" id="{4223FA32-B4C8-48E8-AD97-00C0DFB12E50}"/>
              </a:ext>
            </a:extLst>
          </p:cNvPr>
          <p:cNvSpPr txBox="1"/>
          <p:nvPr/>
        </p:nvSpPr>
        <p:spPr>
          <a:xfrm>
            <a:off x="7793304" y="6464303"/>
            <a:ext cx="3472425" cy="184666"/>
          </a:xfrm>
          <a:prstGeom prst="rect">
            <a:avLst/>
          </a:prstGeom>
          <a:noFill/>
        </p:spPr>
        <p:txBody>
          <a:bodyPr wrap="none" rtlCol="0">
            <a:spAutoFit/>
          </a:bodyPr>
          <a:lstStyle/>
          <a:p>
            <a:r>
              <a:rPr lang="en-US" sz="600" dirty="0"/>
              <a:t>Source : www.kaggle.com/ashokkumarbibbab/covid-19-omicron-variant-and-daily-cases-analysis/data</a:t>
            </a:r>
          </a:p>
        </p:txBody>
      </p:sp>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6202804" cy="7109639"/>
          </a:xfrm>
          <a:prstGeom prst="rect">
            <a:avLst/>
          </a:prstGeom>
          <a:noFill/>
        </p:spPr>
        <p:txBody>
          <a:bodyPr wrap="square" rtlCol="0">
            <a:spAutoFit/>
          </a:bodyPr>
          <a:lstStyle/>
          <a:p>
            <a:endParaRPr lang="en-US" sz="1200" b="1" dirty="0"/>
          </a:p>
          <a:p>
            <a:endParaRPr lang="en-US" sz="1200" b="1" dirty="0"/>
          </a:p>
          <a:p>
            <a:r>
              <a:rPr lang="en-US" b="1" dirty="0"/>
              <a:t>Approach  </a:t>
            </a:r>
          </a:p>
          <a:p>
            <a:endParaRPr lang="en-US" sz="1200" dirty="0"/>
          </a:p>
          <a:p>
            <a:pPr marL="342900" indent="-342900">
              <a:buAutoNum type="arabicPeriod"/>
            </a:pPr>
            <a:r>
              <a:rPr lang="en-US" sz="1200" dirty="0"/>
              <a:t>After analyzing the Covid cases by population graph, we determined that we can not attempt to compare case volumes between countries as there are too many variables such as population size, population density and Covid testing rigor that impact the total number of cases within each country.  </a:t>
            </a:r>
          </a:p>
          <a:p>
            <a:pPr marL="342900" indent="-342900">
              <a:buAutoNum type="arabicPeriod"/>
            </a:pPr>
            <a:endParaRPr lang="en-US" sz="1200" dirty="0"/>
          </a:p>
          <a:p>
            <a:pPr marL="342900" indent="-342900">
              <a:buAutoNum type="arabicPeriod"/>
            </a:pPr>
            <a:r>
              <a:rPr lang="en-US" sz="1200" dirty="0"/>
              <a:t>The graph, upper right, compares the six countries we examined using the number of Covid cases reported versus country population.  It documents that India with a population 5X the size of the US and 10X the population density, reported 68% of the cases that the US reported.   If India was able to test at the same rigor as the US they would have </a:t>
            </a:r>
          </a:p>
          <a:p>
            <a:pPr marL="342900" indent="-342900">
              <a:buAutoNum type="arabicPeriod"/>
            </a:pPr>
            <a:endParaRPr lang="en-US" sz="1200" dirty="0"/>
          </a:p>
          <a:p>
            <a:pPr marL="342900" indent="-342900">
              <a:buAutoNum type="arabicPeriod"/>
            </a:pPr>
            <a:r>
              <a:rPr lang="en-US" sz="1200" dirty="0"/>
              <a:t>Analyze six countries ( two each) from three different continents to keep scope manageable. Chose US, Canada (NA), Sweden, Germany (EU) Japan, India (Asia) after examining our data to make  sure they were countries that consistently and                                                   thoroughly reported their Covid numbers.</a:t>
            </a:r>
          </a:p>
          <a:p>
            <a:r>
              <a:rPr lang="en-US" sz="1200" dirty="0"/>
              <a:t>  </a:t>
            </a:r>
          </a:p>
          <a:p>
            <a:pPr marL="342900" indent="-342900">
              <a:buFont typeface="+mj-lt"/>
              <a:buAutoNum type="arabicPeriod" startAt="4"/>
            </a:pPr>
            <a:r>
              <a:rPr lang="en-US" sz="1200" dirty="0"/>
              <a:t>The primary data set used was the “Oxford Covid-19 Government Response Tracker”, </a:t>
            </a:r>
            <a:r>
              <a:rPr lang="en-US" sz="1200" dirty="0" err="1"/>
              <a:t>Blavatnik</a:t>
            </a:r>
            <a:r>
              <a:rPr lang="en-US" sz="1200" dirty="0"/>
              <a:t> School of Government, University of Oxford, England.</a:t>
            </a:r>
          </a:p>
          <a:p>
            <a:pPr marL="342900" indent="-342900">
              <a:buFont typeface="+mj-lt"/>
              <a:buAutoNum type="arabicPeriod" startAt="4"/>
            </a:pPr>
            <a:endParaRPr lang="en-US" sz="1200" dirty="0"/>
          </a:p>
          <a:p>
            <a:endParaRPr lang="en-US" sz="1600" dirty="0"/>
          </a:p>
          <a:p>
            <a:r>
              <a:rPr lang="en-US" sz="1600" b="1" dirty="0"/>
              <a:t>Approach Decision</a:t>
            </a:r>
          </a:p>
          <a:p>
            <a:pPr>
              <a:spcBef>
                <a:spcPts val="600"/>
              </a:spcBef>
            </a:pPr>
            <a:r>
              <a:rPr lang="en-US" sz="1200" dirty="0"/>
              <a:t>Decided the best approach, given the data we found, was  to analyze how the timing of the mask mandates impacted the amplitude and duration of the two Covid-19 waves comparing counties on three continents, US, Europe and Asia.</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19" name="Picture 18">
            <a:extLst>
              <a:ext uri="{FF2B5EF4-FFF2-40B4-BE49-F238E27FC236}">
                <a16:creationId xmlns:a16="http://schemas.microsoft.com/office/drawing/2014/main" id="{96029744-1E64-4BA8-B432-7CD8713F00A3}"/>
              </a:ext>
            </a:extLst>
          </p:cNvPr>
          <p:cNvPicPr>
            <a:picLocks noChangeAspect="1"/>
          </p:cNvPicPr>
          <p:nvPr/>
        </p:nvPicPr>
        <p:blipFill>
          <a:blip r:embed="rId3"/>
          <a:stretch>
            <a:fillRect/>
          </a:stretch>
        </p:blipFill>
        <p:spPr>
          <a:xfrm>
            <a:off x="7470696" y="3850639"/>
            <a:ext cx="4124271" cy="2909389"/>
          </a:xfrm>
          <a:prstGeom prst="rect">
            <a:avLst/>
          </a:prstGeom>
        </p:spPr>
      </p:pic>
      <p:sp>
        <p:nvSpPr>
          <p:cNvPr id="20" name="TextBox 19">
            <a:extLst>
              <a:ext uri="{FF2B5EF4-FFF2-40B4-BE49-F238E27FC236}">
                <a16:creationId xmlns:a16="http://schemas.microsoft.com/office/drawing/2014/main" id="{F61CCD99-2C94-4548-9A9E-927CC1021641}"/>
              </a:ext>
            </a:extLst>
          </p:cNvPr>
          <p:cNvSpPr txBox="1"/>
          <p:nvPr/>
        </p:nvSpPr>
        <p:spPr>
          <a:xfrm>
            <a:off x="7814041" y="4734133"/>
            <a:ext cx="1043007" cy="523220"/>
          </a:xfrm>
          <a:prstGeom prst="rect">
            <a:avLst/>
          </a:prstGeom>
          <a:noFill/>
        </p:spPr>
        <p:txBody>
          <a:bodyPr wrap="square" rtlCol="0">
            <a:spAutoFit/>
          </a:bodyPr>
          <a:lstStyle/>
          <a:p>
            <a:r>
              <a:rPr lang="en-US" sz="1400" dirty="0"/>
              <a:t>United States</a:t>
            </a:r>
          </a:p>
        </p:txBody>
      </p:sp>
      <p:sp>
        <p:nvSpPr>
          <p:cNvPr id="21" name="TextBox 20">
            <a:extLst>
              <a:ext uri="{FF2B5EF4-FFF2-40B4-BE49-F238E27FC236}">
                <a16:creationId xmlns:a16="http://schemas.microsoft.com/office/drawing/2014/main" id="{0DDED42D-4040-40D5-BCF5-66084EC93E1E}"/>
              </a:ext>
            </a:extLst>
          </p:cNvPr>
          <p:cNvSpPr txBox="1"/>
          <p:nvPr/>
        </p:nvSpPr>
        <p:spPr>
          <a:xfrm>
            <a:off x="9448801" y="5645580"/>
            <a:ext cx="609212" cy="230832"/>
          </a:xfrm>
          <a:prstGeom prst="rect">
            <a:avLst/>
          </a:prstGeom>
          <a:noFill/>
        </p:spPr>
        <p:txBody>
          <a:bodyPr wrap="square" rtlCol="0">
            <a:spAutoFit/>
          </a:bodyPr>
          <a:lstStyle/>
          <a:p>
            <a:r>
              <a:rPr lang="en-US" sz="900" dirty="0"/>
              <a:t>Wave 1</a:t>
            </a:r>
          </a:p>
        </p:txBody>
      </p:sp>
      <p:sp>
        <p:nvSpPr>
          <p:cNvPr id="22" name="TextBox 21">
            <a:extLst>
              <a:ext uri="{FF2B5EF4-FFF2-40B4-BE49-F238E27FC236}">
                <a16:creationId xmlns:a16="http://schemas.microsoft.com/office/drawing/2014/main" id="{AFE716D1-311F-460B-8A96-FE83BF9F417C}"/>
              </a:ext>
            </a:extLst>
          </p:cNvPr>
          <p:cNvSpPr txBox="1"/>
          <p:nvPr/>
        </p:nvSpPr>
        <p:spPr>
          <a:xfrm>
            <a:off x="10435110" y="5641719"/>
            <a:ext cx="609212" cy="230832"/>
          </a:xfrm>
          <a:prstGeom prst="rect">
            <a:avLst/>
          </a:prstGeom>
          <a:noFill/>
        </p:spPr>
        <p:txBody>
          <a:bodyPr wrap="square" rtlCol="0">
            <a:spAutoFit/>
          </a:bodyPr>
          <a:lstStyle/>
          <a:p>
            <a:r>
              <a:rPr lang="en-US" sz="900" dirty="0"/>
              <a:t>Wave 2</a:t>
            </a:r>
          </a:p>
        </p:txBody>
      </p:sp>
      <p:pic>
        <p:nvPicPr>
          <p:cNvPr id="24" name="Picture 23">
            <a:extLst>
              <a:ext uri="{FF2B5EF4-FFF2-40B4-BE49-F238E27FC236}">
                <a16:creationId xmlns:a16="http://schemas.microsoft.com/office/drawing/2014/main" id="{E947503F-F8CA-4902-8A73-0C5DA953E735}"/>
              </a:ext>
            </a:extLst>
          </p:cNvPr>
          <p:cNvPicPr>
            <a:picLocks noChangeAspect="1"/>
          </p:cNvPicPr>
          <p:nvPr/>
        </p:nvPicPr>
        <p:blipFill>
          <a:blip r:embed="rId4"/>
          <a:stretch>
            <a:fillRect/>
          </a:stretch>
        </p:blipFill>
        <p:spPr>
          <a:xfrm>
            <a:off x="7299986" y="981588"/>
            <a:ext cx="4465690" cy="2702560"/>
          </a:xfrm>
          <a:prstGeom prst="rect">
            <a:avLst/>
          </a:prstGeom>
        </p:spPr>
      </p:pic>
      <p:sp>
        <p:nvSpPr>
          <p:cNvPr id="2" name="Rectangle 1">
            <a:extLst>
              <a:ext uri="{FF2B5EF4-FFF2-40B4-BE49-F238E27FC236}">
                <a16:creationId xmlns:a16="http://schemas.microsoft.com/office/drawing/2014/main" id="{739F70FE-6507-4410-A902-0731DF50E934}"/>
              </a:ext>
            </a:extLst>
          </p:cNvPr>
          <p:cNvSpPr/>
          <p:nvPr/>
        </p:nvSpPr>
        <p:spPr>
          <a:xfrm>
            <a:off x="11160370" y="1273123"/>
            <a:ext cx="369280" cy="45719"/>
          </a:xfrm>
          <a:prstGeom prst="rect">
            <a:avLst/>
          </a:prstGeom>
          <a:solidFill>
            <a:srgbClr val="EA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AF2"/>
              </a:solidFill>
            </a:endParaRPr>
          </a:p>
        </p:txBody>
      </p:sp>
    </p:spTree>
    <p:extLst>
      <p:ext uri="{BB962C8B-B14F-4D97-AF65-F5344CB8AC3E}">
        <p14:creationId xmlns:p14="http://schemas.microsoft.com/office/powerpoint/2010/main" val="312354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76638"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743630" y="5288340"/>
            <a:ext cx="7098100" cy="1138773"/>
          </a:xfrm>
          <a:prstGeom prst="rect">
            <a:avLst/>
          </a:prstGeom>
          <a:noFill/>
        </p:spPr>
        <p:txBody>
          <a:bodyPr wrap="square" rtlCol="0">
            <a:spAutoFit/>
          </a:bodyPr>
          <a:lstStyle/>
          <a:p>
            <a:r>
              <a:rPr lang="en-US" sz="14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p:txBody>
      </p:sp>
      <p:pic>
        <p:nvPicPr>
          <p:cNvPr id="3" name="Picture 2">
            <a:extLst>
              <a:ext uri="{FF2B5EF4-FFF2-40B4-BE49-F238E27FC236}">
                <a16:creationId xmlns:a16="http://schemas.microsoft.com/office/drawing/2014/main" id="{A9135DCF-D1F7-4068-8477-18FC095B8FFB}"/>
              </a:ext>
            </a:extLst>
          </p:cNvPr>
          <p:cNvPicPr>
            <a:picLocks noChangeAspect="1"/>
          </p:cNvPicPr>
          <p:nvPr/>
        </p:nvPicPr>
        <p:blipFill>
          <a:blip r:embed="rId4"/>
          <a:stretch>
            <a:fillRect/>
          </a:stretch>
        </p:blipFill>
        <p:spPr>
          <a:xfrm>
            <a:off x="4855028" y="1476284"/>
            <a:ext cx="6672943" cy="3552915"/>
          </a:xfrm>
          <a:prstGeom prst="rect">
            <a:avLst/>
          </a:prstGeom>
        </p:spPr>
      </p:pic>
      <p:sp>
        <p:nvSpPr>
          <p:cNvPr id="15" name="Rectangle 14">
            <a:extLst>
              <a:ext uri="{FF2B5EF4-FFF2-40B4-BE49-F238E27FC236}">
                <a16:creationId xmlns:a16="http://schemas.microsoft.com/office/drawing/2014/main" id="{CB44326B-760E-4AB4-9016-44D52A6D6E55}"/>
              </a:ext>
            </a:extLst>
          </p:cNvPr>
          <p:cNvSpPr/>
          <p:nvPr/>
        </p:nvSpPr>
        <p:spPr>
          <a:xfrm>
            <a:off x="10623258" y="197918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3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3514" y="881245"/>
            <a:ext cx="4470711" cy="1015663"/>
          </a:xfrm>
          <a:prstGeom prst="rect">
            <a:avLst/>
          </a:prstGeom>
          <a:noFill/>
        </p:spPr>
        <p:txBody>
          <a:bodyPr wrap="none" rtlCol="0">
            <a:spAutoFit/>
          </a:bodyPr>
          <a:lstStyle/>
          <a:p>
            <a:r>
              <a:rPr lang="en-US" sz="2000" dirty="0"/>
              <a:t>United States and Canada Analysis (NA)</a:t>
            </a:r>
          </a:p>
          <a:p>
            <a:endParaRPr lang="en-US" sz="2000" dirty="0"/>
          </a:p>
          <a:p>
            <a:endParaRPr lang="en-US" sz="2000" dirty="0"/>
          </a:p>
        </p:txBody>
      </p:sp>
      <p:sp>
        <p:nvSpPr>
          <p:cNvPr id="21" name="TextBox 20">
            <a:extLst>
              <a:ext uri="{FF2B5EF4-FFF2-40B4-BE49-F238E27FC236}">
                <a16:creationId xmlns:a16="http://schemas.microsoft.com/office/drawing/2014/main" id="{03B49935-261A-4F4E-871E-0380A0D4D730}"/>
              </a:ext>
            </a:extLst>
          </p:cNvPr>
          <p:cNvSpPr txBox="1"/>
          <p:nvPr/>
        </p:nvSpPr>
        <p:spPr>
          <a:xfrm>
            <a:off x="453514" y="1743923"/>
            <a:ext cx="4168877" cy="3139321"/>
          </a:xfrm>
          <a:prstGeom prst="rect">
            <a:avLst/>
          </a:prstGeom>
          <a:noFill/>
        </p:spPr>
        <p:txBody>
          <a:bodyPr wrap="square" rtlCol="0">
            <a:spAutoFit/>
          </a:bodyPr>
          <a:lstStyle/>
          <a:p>
            <a:pPr marL="342900" indent="-342900">
              <a:spcBef>
                <a:spcPts val="1200"/>
              </a:spcBef>
              <a:buAutoNum type="arabicPeriod"/>
            </a:pPr>
            <a:r>
              <a:rPr lang="en-US" sz="1400" dirty="0"/>
              <a:t>Both the US and Canada issued mask mandates in early 2020 before the first major Covid wave and continued mandates throughout the pandemic.</a:t>
            </a:r>
          </a:p>
          <a:p>
            <a:pPr marL="342900" indent="-342900">
              <a:spcBef>
                <a:spcPts val="1200"/>
              </a:spcBef>
              <a:buAutoNum type="arabicPeriod"/>
            </a:pPr>
            <a:r>
              <a:rPr lang="en-US" sz="1400" dirty="0"/>
              <a:t>The US had slightly stronger mandates of a 3.5 vs 2.5 for Canada for the first wave between July </a:t>
            </a:r>
            <a:r>
              <a:rPr lang="en-US" sz="1200" dirty="0"/>
              <a:t>of</a:t>
            </a:r>
            <a:r>
              <a:rPr lang="en-US" sz="1400" dirty="0"/>
              <a:t> 2020 and March of 2021</a:t>
            </a:r>
          </a:p>
          <a:p>
            <a:pPr marL="342900" indent="-342900">
              <a:spcBef>
                <a:spcPts val="1200"/>
              </a:spcBef>
              <a:buAutoNum type="arabicPeriod"/>
            </a:pPr>
            <a:r>
              <a:rPr lang="en-US" sz="1400" dirty="0"/>
              <a:t>Both countries experienced similar peaking of the initial two waves.</a:t>
            </a:r>
          </a:p>
          <a:p>
            <a:pPr marL="342900" indent="-342900">
              <a:spcBef>
                <a:spcPts val="1200"/>
              </a:spcBef>
              <a:buAutoNum type="arabicPeriod"/>
            </a:pPr>
            <a:r>
              <a:rPr lang="en-US" sz="1400" dirty="0"/>
              <a:t>Despite masking policies both countries saw spikes at the start of 2022 with Omicron </a:t>
            </a:r>
          </a:p>
          <a:p>
            <a:pPr marL="342900" indent="-342900">
              <a:buAutoNum type="arabicPeriod"/>
            </a:pPr>
            <a:endParaRPr lang="en-US" sz="1400" dirty="0"/>
          </a:p>
        </p:txBody>
      </p:sp>
      <p:sp>
        <p:nvSpPr>
          <p:cNvPr id="23" name="TextBox 22">
            <a:extLst>
              <a:ext uri="{FF2B5EF4-FFF2-40B4-BE49-F238E27FC236}">
                <a16:creationId xmlns:a16="http://schemas.microsoft.com/office/drawing/2014/main" id="{2CA640F0-04B7-4C67-9032-D12E209F5767}"/>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24" name="TextBox 23">
            <a:extLst>
              <a:ext uri="{FF2B5EF4-FFF2-40B4-BE49-F238E27FC236}">
                <a16:creationId xmlns:a16="http://schemas.microsoft.com/office/drawing/2014/main" id="{655CE63A-4FC4-4453-93D2-0F4860395609}"/>
              </a:ext>
            </a:extLst>
          </p:cNvPr>
          <p:cNvSpPr txBox="1"/>
          <p:nvPr/>
        </p:nvSpPr>
        <p:spPr>
          <a:xfrm>
            <a:off x="453514" y="4883244"/>
            <a:ext cx="1339277" cy="369332"/>
          </a:xfrm>
          <a:prstGeom prst="rect">
            <a:avLst/>
          </a:prstGeom>
          <a:noFill/>
        </p:spPr>
        <p:txBody>
          <a:bodyPr wrap="none" rtlCol="0">
            <a:spAutoFit/>
          </a:bodyPr>
          <a:lstStyle/>
          <a:p>
            <a:r>
              <a:rPr lang="en-US" dirty="0"/>
              <a:t>Take Aways:</a:t>
            </a:r>
          </a:p>
        </p:txBody>
      </p:sp>
      <p:sp>
        <p:nvSpPr>
          <p:cNvPr id="25" name="TextBox 24">
            <a:extLst>
              <a:ext uri="{FF2B5EF4-FFF2-40B4-BE49-F238E27FC236}">
                <a16:creationId xmlns:a16="http://schemas.microsoft.com/office/drawing/2014/main" id="{ABF36651-00FA-4791-81AD-1DEBE505C036}"/>
              </a:ext>
            </a:extLst>
          </p:cNvPr>
          <p:cNvSpPr txBox="1"/>
          <p:nvPr/>
        </p:nvSpPr>
        <p:spPr>
          <a:xfrm>
            <a:off x="453513" y="5386373"/>
            <a:ext cx="4870962" cy="1538883"/>
          </a:xfrm>
          <a:prstGeom prst="rect">
            <a:avLst/>
          </a:prstGeom>
          <a:noFill/>
        </p:spPr>
        <p:txBody>
          <a:bodyPr wrap="square" rtlCol="0">
            <a:spAutoFit/>
          </a:bodyPr>
          <a:lstStyle/>
          <a:p>
            <a:pPr marL="342900" indent="-342900">
              <a:spcBef>
                <a:spcPts val="1200"/>
              </a:spcBef>
              <a:buFontTx/>
              <a:buAutoNum type="arabicPeriod"/>
            </a:pPr>
            <a:r>
              <a:rPr lang="en-US" sz="1400" dirty="0"/>
              <a:t>The 2.5 level – “Masking required in all public places” that both countries had in place, did not prevent the end of year spike in cases that was due to Omicron.</a:t>
            </a:r>
          </a:p>
          <a:p>
            <a:pPr marL="342900" indent="-342900">
              <a:spcBef>
                <a:spcPts val="1200"/>
              </a:spcBef>
              <a:buAutoNum type="arabicPeriod"/>
            </a:pPr>
            <a:r>
              <a:rPr lang="en-US" sz="1400" dirty="0"/>
              <a:t>Not enough evidence to conclude that masking impacted the number of Covid cases from this data analysis</a:t>
            </a:r>
          </a:p>
          <a:p>
            <a:pPr marL="342900" indent="-342900">
              <a:buAutoNum type="arabicPeriod"/>
            </a:pPr>
            <a:endParaRPr lang="en-US" sz="1400" dirty="0"/>
          </a:p>
        </p:txBody>
      </p:sp>
      <p:pic>
        <p:nvPicPr>
          <p:cNvPr id="6" name="Picture 5">
            <a:extLst>
              <a:ext uri="{FF2B5EF4-FFF2-40B4-BE49-F238E27FC236}">
                <a16:creationId xmlns:a16="http://schemas.microsoft.com/office/drawing/2014/main" id="{8DD79C5A-1EC8-4E52-B928-FB45B0B5C026}"/>
              </a:ext>
            </a:extLst>
          </p:cNvPr>
          <p:cNvPicPr>
            <a:picLocks noChangeAspect="1"/>
          </p:cNvPicPr>
          <p:nvPr/>
        </p:nvPicPr>
        <p:blipFill>
          <a:blip r:embed="rId2"/>
          <a:stretch>
            <a:fillRect/>
          </a:stretch>
        </p:blipFill>
        <p:spPr>
          <a:xfrm>
            <a:off x="5892638" y="881245"/>
            <a:ext cx="5678395" cy="2765469"/>
          </a:xfrm>
          <a:prstGeom prst="rect">
            <a:avLst/>
          </a:prstGeom>
        </p:spPr>
      </p:pic>
      <p:pic>
        <p:nvPicPr>
          <p:cNvPr id="8" name="Picture 7">
            <a:extLst>
              <a:ext uri="{FF2B5EF4-FFF2-40B4-BE49-F238E27FC236}">
                <a16:creationId xmlns:a16="http://schemas.microsoft.com/office/drawing/2014/main" id="{42F9A130-BFC5-46BA-A511-5DFA2FBE64EC}"/>
              </a:ext>
            </a:extLst>
          </p:cNvPr>
          <p:cNvPicPr>
            <a:picLocks noChangeAspect="1"/>
          </p:cNvPicPr>
          <p:nvPr/>
        </p:nvPicPr>
        <p:blipFill>
          <a:blip r:embed="rId3"/>
          <a:stretch>
            <a:fillRect/>
          </a:stretch>
        </p:blipFill>
        <p:spPr>
          <a:xfrm>
            <a:off x="5892638" y="3956864"/>
            <a:ext cx="5678395" cy="2596335"/>
          </a:xfrm>
          <a:prstGeom prst="rect">
            <a:avLst/>
          </a:prstGeom>
        </p:spPr>
      </p:pic>
      <p:sp>
        <p:nvSpPr>
          <p:cNvPr id="15" name="Rectangle 14">
            <a:extLst>
              <a:ext uri="{FF2B5EF4-FFF2-40B4-BE49-F238E27FC236}">
                <a16:creationId xmlns:a16="http://schemas.microsoft.com/office/drawing/2014/main" id="{2201B173-1087-486C-A681-9B36685A9081}"/>
              </a:ext>
            </a:extLst>
          </p:cNvPr>
          <p:cNvSpPr/>
          <p:nvPr/>
        </p:nvSpPr>
        <p:spPr>
          <a:xfrm>
            <a:off x="10774299" y="122807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E741DA-5845-4B8A-8815-47039A9AEE41}"/>
              </a:ext>
            </a:extLst>
          </p:cNvPr>
          <p:cNvSpPr/>
          <p:nvPr/>
        </p:nvSpPr>
        <p:spPr>
          <a:xfrm>
            <a:off x="10708983" y="426518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7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2134B5-AFC0-413E-8BB8-8B4BCCA2D14D}"/>
              </a:ext>
            </a:extLst>
          </p:cNvPr>
          <p:cNvSpPr txBox="1"/>
          <p:nvPr/>
        </p:nvSpPr>
        <p:spPr>
          <a:xfrm>
            <a:off x="453514" y="881245"/>
            <a:ext cx="2638864" cy="1015663"/>
          </a:xfrm>
          <a:prstGeom prst="rect">
            <a:avLst/>
          </a:prstGeom>
          <a:noFill/>
        </p:spPr>
        <p:txBody>
          <a:bodyPr wrap="none" rtlCol="0">
            <a:spAutoFit/>
          </a:bodyPr>
          <a:lstStyle/>
          <a:p>
            <a:r>
              <a:rPr lang="en-US" sz="2000" dirty="0"/>
              <a:t>India and Japan  (Asia)</a:t>
            </a:r>
          </a:p>
          <a:p>
            <a:endParaRPr lang="en-US" sz="2000" dirty="0"/>
          </a:p>
          <a:p>
            <a:endParaRPr lang="en-US" sz="2000" dirty="0"/>
          </a:p>
        </p:txBody>
      </p:sp>
      <p:sp>
        <p:nvSpPr>
          <p:cNvPr id="9" name="TextBox 8">
            <a:extLst>
              <a:ext uri="{FF2B5EF4-FFF2-40B4-BE49-F238E27FC236}">
                <a16:creationId xmlns:a16="http://schemas.microsoft.com/office/drawing/2014/main" id="{3597637E-6A87-433E-9B29-1B8621113C99}"/>
              </a:ext>
            </a:extLst>
          </p:cNvPr>
          <p:cNvSpPr txBox="1"/>
          <p:nvPr/>
        </p:nvSpPr>
        <p:spPr>
          <a:xfrm>
            <a:off x="453514" y="1743923"/>
            <a:ext cx="5070986" cy="3139321"/>
          </a:xfrm>
          <a:prstGeom prst="rect">
            <a:avLst/>
          </a:prstGeom>
          <a:noFill/>
        </p:spPr>
        <p:txBody>
          <a:bodyPr wrap="square" rtlCol="0">
            <a:spAutoFit/>
          </a:bodyPr>
          <a:lstStyle/>
          <a:p>
            <a:pPr marL="228600" indent="-228600">
              <a:spcBef>
                <a:spcPts val="1200"/>
              </a:spcBef>
              <a:buAutoNum type="arabicPeriod"/>
            </a:pPr>
            <a:r>
              <a:rPr lang="en-US" sz="1200" dirty="0"/>
              <a:t>India and Japan had significantly different  mask mandate policies, with India having the most aggressive policy of masks being required in all public places outside the home and Japan only recommending masks.  </a:t>
            </a:r>
          </a:p>
          <a:p>
            <a:pPr marL="228600" indent="-228600">
              <a:spcBef>
                <a:spcPts val="1200"/>
              </a:spcBef>
              <a:buAutoNum type="arabicPeriod"/>
            </a:pPr>
            <a:r>
              <a:rPr lang="en-US" sz="1200" dirty="0"/>
              <a:t>Of note is that Japan increased their mask mandate in June of 2021 then quickly reversed that decision and went back to recommended. </a:t>
            </a:r>
          </a:p>
          <a:p>
            <a:pPr marL="228600" indent="-228600">
              <a:spcBef>
                <a:spcPts val="1200"/>
              </a:spcBef>
              <a:buAutoNum type="arabicPeriod"/>
            </a:pPr>
            <a:r>
              <a:rPr lang="en-US" sz="1200" dirty="0"/>
              <a:t>Despite these mask mandate differences, both countries experienced the two waves of Covid with the first wave peaking at a much lower level than the second.  This may be due to the testing becoming more available after the first wave, but more analysis is required.</a:t>
            </a:r>
          </a:p>
          <a:p>
            <a:pPr marL="228600" indent="-228600">
              <a:spcBef>
                <a:spcPts val="1200"/>
              </a:spcBef>
              <a:buFontTx/>
              <a:buAutoNum type="arabicPeriod"/>
            </a:pPr>
            <a:r>
              <a:rPr lang="en-US" sz="1200" dirty="0"/>
              <a:t>India has 10x the population of Japan with similar levels of population density, and reported 20x the number of Covid cases despite having much stronger masking, providing no evidence that masking reduced the number of Covid cases </a:t>
            </a:r>
          </a:p>
          <a:p>
            <a:pPr marL="342900" indent="-342900">
              <a:buAutoNum type="arabicPeriod"/>
            </a:pPr>
            <a:endParaRPr lang="en-US" sz="1200" dirty="0"/>
          </a:p>
        </p:txBody>
      </p:sp>
      <p:sp>
        <p:nvSpPr>
          <p:cNvPr id="11" name="TextBox 10">
            <a:extLst>
              <a:ext uri="{FF2B5EF4-FFF2-40B4-BE49-F238E27FC236}">
                <a16:creationId xmlns:a16="http://schemas.microsoft.com/office/drawing/2014/main" id="{201CEAD8-2BA6-4AB8-B574-FE04FE721143}"/>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12" name="TextBox 11">
            <a:extLst>
              <a:ext uri="{FF2B5EF4-FFF2-40B4-BE49-F238E27FC236}">
                <a16:creationId xmlns:a16="http://schemas.microsoft.com/office/drawing/2014/main" id="{E9B7AC7B-E26D-40F5-8530-4CFFCE758DA9}"/>
              </a:ext>
            </a:extLst>
          </p:cNvPr>
          <p:cNvSpPr txBox="1"/>
          <p:nvPr/>
        </p:nvSpPr>
        <p:spPr>
          <a:xfrm>
            <a:off x="433669" y="4887515"/>
            <a:ext cx="1339277" cy="369332"/>
          </a:xfrm>
          <a:prstGeom prst="rect">
            <a:avLst/>
          </a:prstGeom>
          <a:noFill/>
        </p:spPr>
        <p:txBody>
          <a:bodyPr wrap="none" rtlCol="0">
            <a:spAutoFit/>
          </a:bodyPr>
          <a:lstStyle/>
          <a:p>
            <a:r>
              <a:rPr lang="en-US" dirty="0"/>
              <a:t>Take Aways:</a:t>
            </a:r>
          </a:p>
        </p:txBody>
      </p:sp>
      <p:sp>
        <p:nvSpPr>
          <p:cNvPr id="13" name="TextBox 12">
            <a:extLst>
              <a:ext uri="{FF2B5EF4-FFF2-40B4-BE49-F238E27FC236}">
                <a16:creationId xmlns:a16="http://schemas.microsoft.com/office/drawing/2014/main" id="{665DF01F-D5CE-4E85-A2AD-84C987D0C129}"/>
              </a:ext>
            </a:extLst>
          </p:cNvPr>
          <p:cNvSpPr txBox="1"/>
          <p:nvPr/>
        </p:nvSpPr>
        <p:spPr>
          <a:xfrm>
            <a:off x="489226" y="5391979"/>
            <a:ext cx="4870962" cy="1538883"/>
          </a:xfrm>
          <a:prstGeom prst="rect">
            <a:avLst/>
          </a:prstGeom>
          <a:noFill/>
        </p:spPr>
        <p:txBody>
          <a:bodyPr wrap="square" rtlCol="0">
            <a:spAutoFit/>
          </a:bodyPr>
          <a:lstStyle/>
          <a:p>
            <a:pPr marL="342900" indent="-342900">
              <a:spcBef>
                <a:spcPts val="1200"/>
              </a:spcBef>
              <a:buFontTx/>
              <a:buAutoNum type="arabicPeriod"/>
            </a:pPr>
            <a:r>
              <a:rPr lang="en-US" sz="1200" dirty="0"/>
              <a:t>Despite significantly stronger  Mask Mandate policies in India the relative amplitudes across the two waves of Covid are similar and India reported around 2X the number of Covid cases than Japan adjusting for population size and density </a:t>
            </a:r>
          </a:p>
          <a:p>
            <a:pPr marL="342900" indent="-342900">
              <a:spcBef>
                <a:spcPts val="1200"/>
              </a:spcBef>
              <a:buAutoNum type="arabicPeriod"/>
            </a:pPr>
            <a:r>
              <a:rPr lang="en-US" sz="1200" dirty="0"/>
              <a:t>Not enough evidence to conclude that masking impacted the number of Covid cases from this data analysis.</a:t>
            </a:r>
          </a:p>
          <a:p>
            <a:pPr marL="342900" indent="-342900">
              <a:buAutoNum type="arabicPeriod"/>
            </a:pPr>
            <a:endParaRPr lang="en-US" sz="1200" dirty="0"/>
          </a:p>
        </p:txBody>
      </p:sp>
      <p:pic>
        <p:nvPicPr>
          <p:cNvPr id="3" name="Picture 2">
            <a:extLst>
              <a:ext uri="{FF2B5EF4-FFF2-40B4-BE49-F238E27FC236}">
                <a16:creationId xmlns:a16="http://schemas.microsoft.com/office/drawing/2014/main" id="{349C4037-510B-47C8-8761-50FBE04082A8}"/>
              </a:ext>
            </a:extLst>
          </p:cNvPr>
          <p:cNvPicPr>
            <a:picLocks noChangeAspect="1"/>
          </p:cNvPicPr>
          <p:nvPr/>
        </p:nvPicPr>
        <p:blipFill>
          <a:blip r:embed="rId2"/>
          <a:stretch>
            <a:fillRect/>
          </a:stretch>
        </p:blipFill>
        <p:spPr>
          <a:xfrm>
            <a:off x="5997678" y="892001"/>
            <a:ext cx="5426530" cy="2933170"/>
          </a:xfrm>
          <a:prstGeom prst="rect">
            <a:avLst/>
          </a:prstGeom>
        </p:spPr>
      </p:pic>
      <p:pic>
        <p:nvPicPr>
          <p:cNvPr id="5" name="Picture 4">
            <a:extLst>
              <a:ext uri="{FF2B5EF4-FFF2-40B4-BE49-F238E27FC236}">
                <a16:creationId xmlns:a16="http://schemas.microsoft.com/office/drawing/2014/main" id="{9CECFE66-8BA6-45DF-B16C-EEF02ED73FC6}"/>
              </a:ext>
            </a:extLst>
          </p:cNvPr>
          <p:cNvPicPr>
            <a:picLocks noChangeAspect="1"/>
          </p:cNvPicPr>
          <p:nvPr/>
        </p:nvPicPr>
        <p:blipFill>
          <a:blip r:embed="rId3"/>
          <a:stretch>
            <a:fillRect/>
          </a:stretch>
        </p:blipFill>
        <p:spPr>
          <a:xfrm>
            <a:off x="6019798" y="4049487"/>
            <a:ext cx="5426530" cy="2612570"/>
          </a:xfrm>
          <a:prstGeom prst="rect">
            <a:avLst/>
          </a:prstGeom>
        </p:spPr>
      </p:pic>
      <p:sp>
        <p:nvSpPr>
          <p:cNvPr id="14" name="Rectangle 13">
            <a:extLst>
              <a:ext uri="{FF2B5EF4-FFF2-40B4-BE49-F238E27FC236}">
                <a16:creationId xmlns:a16="http://schemas.microsoft.com/office/drawing/2014/main" id="{78C7FCEC-4910-464A-983B-2690E220362F}"/>
              </a:ext>
            </a:extLst>
          </p:cNvPr>
          <p:cNvSpPr/>
          <p:nvPr/>
        </p:nvSpPr>
        <p:spPr>
          <a:xfrm>
            <a:off x="9119675" y="1271614"/>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2BA34C-B00D-43BE-AC10-C2B8C9455A3D}"/>
              </a:ext>
            </a:extLst>
          </p:cNvPr>
          <p:cNvSpPr/>
          <p:nvPr/>
        </p:nvSpPr>
        <p:spPr>
          <a:xfrm>
            <a:off x="9805473" y="4417585"/>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1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53AE50-0982-41A1-8F50-14163CAD1DEC}"/>
              </a:ext>
            </a:extLst>
          </p:cNvPr>
          <p:cNvPicPr>
            <a:picLocks noChangeAspect="1"/>
          </p:cNvPicPr>
          <p:nvPr/>
        </p:nvPicPr>
        <p:blipFill>
          <a:blip r:embed="rId2"/>
          <a:stretch>
            <a:fillRect/>
          </a:stretch>
        </p:blipFill>
        <p:spPr>
          <a:xfrm>
            <a:off x="5865227" y="3940630"/>
            <a:ext cx="5927920" cy="2731098"/>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63039" y="1543898"/>
            <a:ext cx="5070986" cy="4770537"/>
          </a:xfrm>
          <a:prstGeom prst="rect">
            <a:avLst/>
          </a:prstGeom>
          <a:noFill/>
        </p:spPr>
        <p:txBody>
          <a:bodyPr wrap="square" rtlCol="0">
            <a:spAutoFit/>
          </a:bodyPr>
          <a:lstStyle/>
          <a:p>
            <a:pPr marL="228600" indent="-228600">
              <a:spcBef>
                <a:spcPts val="1200"/>
              </a:spcBef>
              <a:buAutoNum type="arabicPeriod"/>
            </a:pPr>
            <a:r>
              <a:rPr lang="en-US" sz="1200" dirty="0"/>
              <a:t>Germany and Sweden had significantly different mask mandating policies through 2020 with Germany issuing a 2.0 level “Masks required early in 2020 and Sweden having No Policy throughout 2020.</a:t>
            </a:r>
          </a:p>
          <a:p>
            <a:pPr marL="228600" indent="-228600">
              <a:spcBef>
                <a:spcPts val="1200"/>
              </a:spcBef>
              <a:buAutoNum type="arabicPeriod"/>
            </a:pPr>
            <a:r>
              <a:rPr lang="en-US" sz="1200" dirty="0"/>
              <a:t>With no mask mandates throughout 2020 Sweden’s first wave of Covid shows a major spike in reported Covid cases in Q4.  This spike is high when compared to the relative amplitudes of the first waves of Covid in the other five countries.</a:t>
            </a:r>
          </a:p>
          <a:p>
            <a:pPr marL="228600" indent="-228600">
              <a:spcBef>
                <a:spcPts val="1200"/>
              </a:spcBef>
              <a:buAutoNum type="arabicPeriod"/>
            </a:pPr>
            <a:r>
              <a:rPr lang="en-US" sz="1200" dirty="0"/>
              <a:t>Sweden’s first wave spike is also much higher in total number of cases reported when compared with Germany.  Sweden with a population of 1/8 of Germany peaked out at 35,000 cases per day compared to Germany’s peak of 45,000 per day and Germany’s population is 10X as dense as Sweden.</a:t>
            </a:r>
          </a:p>
          <a:p>
            <a:pPr marL="228600" indent="-228600">
              <a:spcBef>
                <a:spcPts val="1200"/>
              </a:spcBef>
              <a:buAutoNum type="arabicPeriod"/>
            </a:pPr>
            <a:r>
              <a:rPr lang="en-US" sz="1200" dirty="0"/>
              <a:t>The other major variable that could impact these numbers is a difference in testing rigor between Sweden and Germany.  An analysis of the rigor of Corona Virus testing suggested that Sweden focused its Corona Virus testing on essential workers  Germany had a broader testing policy that included opening up theaters and football (soccer) stadiums for free rapid testing.  This suggest that Germany performed more rigorous testing than Sweden. </a:t>
            </a:r>
          </a:p>
          <a:p>
            <a:pPr marL="228600" indent="-228600">
              <a:spcBef>
                <a:spcPts val="1200"/>
              </a:spcBef>
              <a:buAutoNum type="arabicPeriod"/>
            </a:pPr>
            <a:r>
              <a:rPr lang="en-US" sz="1200" dirty="0"/>
              <a:t>There also appears to be a significant drop in reported cases in Sweden in alignment with when they issued the Level 1 “Recommendation” to mask at the beginning of 2021.</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4606" y="1165041"/>
            <a:ext cx="1520481" cy="369332"/>
          </a:xfrm>
          <a:prstGeom prst="rect">
            <a:avLst/>
          </a:prstGeom>
          <a:noFill/>
        </p:spPr>
        <p:txBody>
          <a:bodyPr wrap="none" rtlCol="0">
            <a:spAutoFit/>
          </a:bodyPr>
          <a:lstStyle/>
          <a:p>
            <a:r>
              <a:rPr lang="en-US" dirty="0"/>
              <a:t>Observations:</a:t>
            </a:r>
          </a:p>
        </p:txBody>
      </p:sp>
      <p:pic>
        <p:nvPicPr>
          <p:cNvPr id="3" name="Picture 2">
            <a:extLst>
              <a:ext uri="{FF2B5EF4-FFF2-40B4-BE49-F238E27FC236}">
                <a16:creationId xmlns:a16="http://schemas.microsoft.com/office/drawing/2014/main" id="{68B9A4B6-F76C-4D01-BEA5-685C823F2692}"/>
              </a:ext>
            </a:extLst>
          </p:cNvPr>
          <p:cNvPicPr>
            <a:picLocks noChangeAspect="1"/>
          </p:cNvPicPr>
          <p:nvPr/>
        </p:nvPicPr>
        <p:blipFill>
          <a:blip r:embed="rId3"/>
          <a:stretch>
            <a:fillRect/>
          </a:stretch>
        </p:blipFill>
        <p:spPr>
          <a:xfrm>
            <a:off x="5865227" y="793708"/>
            <a:ext cx="5927920" cy="2998187"/>
          </a:xfrm>
          <a:prstGeom prst="rect">
            <a:avLst/>
          </a:prstGeom>
        </p:spPr>
      </p:pic>
      <p:sp>
        <p:nvSpPr>
          <p:cNvPr id="16" name="Rectangle 15">
            <a:extLst>
              <a:ext uri="{FF2B5EF4-FFF2-40B4-BE49-F238E27FC236}">
                <a16:creationId xmlns:a16="http://schemas.microsoft.com/office/drawing/2014/main" id="{F873639C-452F-4A42-A300-FB02214F6ED6}"/>
              </a:ext>
            </a:extLst>
          </p:cNvPr>
          <p:cNvSpPr/>
          <p:nvPr/>
        </p:nvSpPr>
        <p:spPr>
          <a:xfrm>
            <a:off x="10828724" y="1086562"/>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32C905-6CC0-4E2F-9698-C786899586B2}"/>
              </a:ext>
            </a:extLst>
          </p:cNvPr>
          <p:cNvSpPr/>
          <p:nvPr/>
        </p:nvSpPr>
        <p:spPr>
          <a:xfrm>
            <a:off x="10894040" y="5016294"/>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95FCA6-3B5B-49AB-B595-DEAAE4447BCA}"/>
              </a:ext>
            </a:extLst>
          </p:cNvPr>
          <p:cNvSpPr/>
          <p:nvPr/>
        </p:nvSpPr>
        <p:spPr>
          <a:xfrm>
            <a:off x="8485574" y="4229812"/>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19281F-1258-400F-AF59-833A0AE6568C}"/>
              </a:ext>
            </a:extLst>
          </p:cNvPr>
          <p:cNvPicPr>
            <a:picLocks noChangeAspect="1"/>
          </p:cNvPicPr>
          <p:nvPr/>
        </p:nvPicPr>
        <p:blipFill>
          <a:blip r:embed="rId2"/>
          <a:stretch>
            <a:fillRect/>
          </a:stretch>
        </p:blipFill>
        <p:spPr>
          <a:xfrm>
            <a:off x="9088039" y="4428671"/>
            <a:ext cx="2745214" cy="2119330"/>
          </a:xfrm>
          <a:prstGeom prst="rect">
            <a:avLst/>
          </a:prstGeom>
        </p:spPr>
      </p:pic>
      <p:pic>
        <p:nvPicPr>
          <p:cNvPr id="3" name="Picture 2">
            <a:extLst>
              <a:ext uri="{FF2B5EF4-FFF2-40B4-BE49-F238E27FC236}">
                <a16:creationId xmlns:a16="http://schemas.microsoft.com/office/drawing/2014/main" id="{658BCD86-9B63-42C8-81B8-372E3685653B}"/>
              </a:ext>
            </a:extLst>
          </p:cNvPr>
          <p:cNvPicPr>
            <a:picLocks noChangeAspect="1"/>
          </p:cNvPicPr>
          <p:nvPr/>
        </p:nvPicPr>
        <p:blipFill>
          <a:blip r:embed="rId3"/>
          <a:stretch>
            <a:fillRect/>
          </a:stretch>
        </p:blipFill>
        <p:spPr>
          <a:xfrm>
            <a:off x="5744025" y="4428671"/>
            <a:ext cx="3148808" cy="2185272"/>
          </a:xfrm>
          <a:prstGeom prst="rect">
            <a:avLst/>
          </a:prstGeom>
        </p:spPr>
      </p:pic>
      <p:pic>
        <p:nvPicPr>
          <p:cNvPr id="22" name="Picture 21">
            <a:extLst>
              <a:ext uri="{FF2B5EF4-FFF2-40B4-BE49-F238E27FC236}">
                <a16:creationId xmlns:a16="http://schemas.microsoft.com/office/drawing/2014/main" id="{B9B5C1BC-002D-47A1-BB05-EBB6D1146EFF}"/>
              </a:ext>
            </a:extLst>
          </p:cNvPr>
          <p:cNvPicPr>
            <a:picLocks noChangeAspect="1"/>
          </p:cNvPicPr>
          <p:nvPr/>
        </p:nvPicPr>
        <p:blipFill>
          <a:blip r:embed="rId4"/>
          <a:stretch>
            <a:fillRect/>
          </a:stretch>
        </p:blipFill>
        <p:spPr>
          <a:xfrm>
            <a:off x="5910943" y="1295398"/>
            <a:ext cx="5882204" cy="2731098"/>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1439818" cy="707886"/>
          </a:xfrm>
          <a:prstGeom prst="rect">
            <a:avLst/>
          </a:prstGeom>
          <a:noFill/>
        </p:spPr>
        <p:txBody>
          <a:bodyPr wrap="none" rtlCol="0">
            <a:spAutoFit/>
          </a:bodyPr>
          <a:lstStyle/>
          <a:p>
            <a:r>
              <a:rPr lang="en-US" sz="2000" dirty="0"/>
              <a:t>Conclusion </a:t>
            </a:r>
          </a:p>
          <a:p>
            <a:endParaRPr lang="en-US" sz="20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53514" y="1305341"/>
            <a:ext cx="4805067" cy="424731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Sweden provided an excellent opportunity to analyze the impact of a Mask Mandates going from No Policy (Level 0) to Recommended (Level 1) in the middle of Wave 1 of Covid Pandemic.</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shows that not having any form of a mask mandate resulted in 2X the volume of Covid when compared to Germany that had a level 2 mask mandate.</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also shows that one week after the issuance of a Level 1 Mask Mandate, the Covid positive test volume decreased by over 2/3’s  from 35,000 daily cases to fewer then 10,000 daily cases.</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dirty="0"/>
              <a:t>Mask Mandates Work </a:t>
            </a:r>
            <a:r>
              <a:rPr lang="en-US" sz="1400" dirty="0"/>
              <a:t>and can significantly decrease the spread of Corona Virus in the short-term, and can decrease the amplitude of a Corona Virus wave.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p:txBody>
      </p:sp>
      <p:sp>
        <p:nvSpPr>
          <p:cNvPr id="6" name="TextBox 5">
            <a:extLst>
              <a:ext uri="{FF2B5EF4-FFF2-40B4-BE49-F238E27FC236}">
                <a16:creationId xmlns:a16="http://schemas.microsoft.com/office/drawing/2014/main" id="{F946AA94-9BC0-4283-AF77-5B3B3278D2EC}"/>
              </a:ext>
            </a:extLst>
          </p:cNvPr>
          <p:cNvSpPr txBox="1"/>
          <p:nvPr/>
        </p:nvSpPr>
        <p:spPr>
          <a:xfrm>
            <a:off x="7970970" y="4713812"/>
            <a:ext cx="615874" cy="338554"/>
          </a:xfrm>
          <a:prstGeom prst="rect">
            <a:avLst/>
          </a:prstGeom>
          <a:noFill/>
        </p:spPr>
        <p:txBody>
          <a:bodyPr wrap="none" rtlCol="0">
            <a:spAutoFit/>
          </a:bodyPr>
          <a:lstStyle/>
          <a:p>
            <a:r>
              <a:rPr lang="en-US" sz="1600" dirty="0">
                <a:solidFill>
                  <a:schemeClr val="tx1">
                    <a:lumMod val="65000"/>
                    <a:lumOff val="35000"/>
                  </a:schemeClr>
                </a:solidFill>
              </a:rPr>
              <a:t>3.1%</a:t>
            </a:r>
          </a:p>
        </p:txBody>
      </p:sp>
      <p:cxnSp>
        <p:nvCxnSpPr>
          <p:cNvPr id="11" name="Straight Connector 10">
            <a:extLst>
              <a:ext uri="{FF2B5EF4-FFF2-40B4-BE49-F238E27FC236}">
                <a16:creationId xmlns:a16="http://schemas.microsoft.com/office/drawing/2014/main" id="{EAD63178-9737-454E-9A1D-CCC825C13278}"/>
              </a:ext>
            </a:extLst>
          </p:cNvPr>
          <p:cNvCxnSpPr>
            <a:cxnSpLocks/>
          </p:cNvCxnSpPr>
          <p:nvPr/>
        </p:nvCxnSpPr>
        <p:spPr>
          <a:xfrm flipH="1">
            <a:off x="7549722" y="4879695"/>
            <a:ext cx="48768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DDC8F3-E3D3-417E-A079-73C5CD5DD98F}"/>
              </a:ext>
            </a:extLst>
          </p:cNvPr>
          <p:cNvCxnSpPr/>
          <p:nvPr/>
        </p:nvCxnSpPr>
        <p:spPr>
          <a:xfrm flipH="1">
            <a:off x="7380519" y="4883089"/>
            <a:ext cx="169203" cy="6320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0E649A0-E8EF-4941-A1A3-3C1A00484D76}"/>
              </a:ext>
            </a:extLst>
          </p:cNvPr>
          <p:cNvSpPr txBox="1"/>
          <p:nvPr/>
        </p:nvSpPr>
        <p:spPr>
          <a:xfrm>
            <a:off x="11125578" y="4690363"/>
            <a:ext cx="622478" cy="338554"/>
          </a:xfrm>
          <a:prstGeom prst="rect">
            <a:avLst/>
          </a:prstGeom>
          <a:noFill/>
        </p:spPr>
        <p:txBody>
          <a:bodyPr wrap="none" rtlCol="0">
            <a:spAutoFit/>
          </a:bodyPr>
          <a:lstStyle/>
          <a:p>
            <a:r>
              <a:rPr lang="en-US" sz="1600" dirty="0">
                <a:solidFill>
                  <a:schemeClr val="tx1">
                    <a:lumMod val="65000"/>
                    <a:lumOff val="35000"/>
                  </a:schemeClr>
                </a:solidFill>
              </a:rPr>
              <a:t>1.5%</a:t>
            </a:r>
          </a:p>
        </p:txBody>
      </p:sp>
      <p:grpSp>
        <p:nvGrpSpPr>
          <p:cNvPr id="7" name="Group 6">
            <a:extLst>
              <a:ext uri="{FF2B5EF4-FFF2-40B4-BE49-F238E27FC236}">
                <a16:creationId xmlns:a16="http://schemas.microsoft.com/office/drawing/2014/main" id="{C8924FB4-34DE-4E01-BE3A-BC45616B7FDA}"/>
              </a:ext>
            </a:extLst>
          </p:cNvPr>
          <p:cNvGrpSpPr/>
          <p:nvPr/>
        </p:nvGrpSpPr>
        <p:grpSpPr>
          <a:xfrm>
            <a:off x="10516380" y="4871364"/>
            <a:ext cx="656883" cy="63209"/>
            <a:chOff x="10369836" y="4847916"/>
            <a:chExt cx="656883" cy="63209"/>
          </a:xfrm>
        </p:grpSpPr>
        <p:cxnSp>
          <p:nvCxnSpPr>
            <p:cNvPr id="20" name="Straight Connector 19">
              <a:extLst>
                <a:ext uri="{FF2B5EF4-FFF2-40B4-BE49-F238E27FC236}">
                  <a16:creationId xmlns:a16="http://schemas.microsoft.com/office/drawing/2014/main" id="{1F676F43-6105-44C6-A09A-A1020934B361}"/>
                </a:ext>
              </a:extLst>
            </p:cNvPr>
            <p:cNvCxnSpPr>
              <a:cxnSpLocks/>
            </p:cNvCxnSpPr>
            <p:nvPr/>
          </p:nvCxnSpPr>
          <p:spPr>
            <a:xfrm flipH="1">
              <a:off x="10539039" y="4849965"/>
              <a:ext cx="48768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0369BC5-C1DD-4146-B3FC-098EFDD5ED1A}"/>
                </a:ext>
              </a:extLst>
            </p:cNvPr>
            <p:cNvCxnSpPr/>
            <p:nvPr/>
          </p:nvCxnSpPr>
          <p:spPr>
            <a:xfrm flipH="1">
              <a:off x="10369836" y="4847916"/>
              <a:ext cx="169203" cy="6320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333C95BD-652F-4904-9BC7-AC3EB951BE86}"/>
              </a:ext>
            </a:extLst>
          </p:cNvPr>
          <p:cNvSpPr/>
          <p:nvPr/>
        </p:nvSpPr>
        <p:spPr>
          <a:xfrm>
            <a:off x="8505818" y="161448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F3E0E9D-08F2-428B-A910-1886B5741CFF}"/>
              </a:ext>
            </a:extLst>
          </p:cNvPr>
          <p:cNvSpPr/>
          <p:nvPr/>
        </p:nvSpPr>
        <p:spPr>
          <a:xfrm>
            <a:off x="10894040" y="2371071"/>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6857B9D-A1D8-49A6-862D-502D1A3B544F}"/>
              </a:ext>
            </a:extLst>
          </p:cNvPr>
          <p:cNvSpPr/>
          <p:nvPr/>
        </p:nvSpPr>
        <p:spPr>
          <a:xfrm>
            <a:off x="8115362" y="1614486"/>
            <a:ext cx="651450" cy="2062164"/>
          </a:xfrm>
          <a:prstGeom prst="rect">
            <a:avLst/>
          </a:prstGeom>
          <a:solidFill>
            <a:schemeClr val="tx2">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004DC8-C810-4979-A684-A6D57B111B9E}"/>
              </a:ext>
            </a:extLst>
          </p:cNvPr>
          <p:cNvSpPr txBox="1"/>
          <p:nvPr/>
        </p:nvSpPr>
        <p:spPr>
          <a:xfrm>
            <a:off x="9012622" y="1465306"/>
            <a:ext cx="1281120" cy="646331"/>
          </a:xfrm>
          <a:prstGeom prst="rect">
            <a:avLst/>
          </a:prstGeom>
          <a:noFill/>
        </p:spPr>
        <p:txBody>
          <a:bodyPr wrap="none" rtlCol="0">
            <a:spAutoFit/>
          </a:bodyPr>
          <a:lstStyle/>
          <a:p>
            <a:r>
              <a:rPr lang="en-US" sz="1200" dirty="0">
                <a:solidFill>
                  <a:schemeClr val="tx1">
                    <a:lumMod val="65000"/>
                    <a:lumOff val="35000"/>
                  </a:schemeClr>
                </a:solidFill>
              </a:rPr>
              <a:t>Timeframe used </a:t>
            </a:r>
          </a:p>
          <a:p>
            <a:r>
              <a:rPr lang="en-US" sz="1200" dirty="0">
                <a:solidFill>
                  <a:schemeClr val="tx1">
                    <a:lumMod val="65000"/>
                    <a:lumOff val="35000"/>
                  </a:schemeClr>
                </a:solidFill>
              </a:rPr>
              <a:t>for pie chart</a:t>
            </a:r>
          </a:p>
          <a:p>
            <a:r>
              <a:rPr lang="en-US" sz="1200" dirty="0">
                <a:solidFill>
                  <a:schemeClr val="tx1">
                    <a:lumMod val="65000"/>
                    <a:lumOff val="35000"/>
                  </a:schemeClr>
                </a:solidFill>
              </a:rPr>
              <a:t>calculations</a:t>
            </a:r>
          </a:p>
        </p:txBody>
      </p:sp>
      <p:cxnSp>
        <p:nvCxnSpPr>
          <p:cNvPr id="17" name="Straight Connector 16">
            <a:extLst>
              <a:ext uri="{FF2B5EF4-FFF2-40B4-BE49-F238E27FC236}">
                <a16:creationId xmlns:a16="http://schemas.microsoft.com/office/drawing/2014/main" id="{D47DA895-6E06-4CAA-9029-AEF1413D57BE}"/>
              </a:ext>
            </a:extLst>
          </p:cNvPr>
          <p:cNvCxnSpPr/>
          <p:nvPr/>
        </p:nvCxnSpPr>
        <p:spPr>
          <a:xfrm>
            <a:off x="8565072" y="1752599"/>
            <a:ext cx="50119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219125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58846</TotalTime>
  <Words>2064</Words>
  <Application>Microsoft Office PowerPoint</Application>
  <PresentationFormat>Widescreen</PresentationFormat>
  <Paragraphs>146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Gill Sans MT</vt:lpstr>
      <vt:lpstr>Wingdings</vt:lpstr>
      <vt:lpstr>Wingdings 2</vt:lpstr>
      <vt:lpstr>DividendVTI</vt:lpstr>
      <vt:lpstr>                          Impact of    Mask MandateS       on CoviD-19         A-Team   Carolina Segovia   Setordji Abotsi   Andres Pulido   Radhika Ansuri   Chris Torkelson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72</cp:revision>
  <dcterms:created xsi:type="dcterms:W3CDTF">2021-01-08T13:59:57Z</dcterms:created>
  <dcterms:modified xsi:type="dcterms:W3CDTF">2022-02-12T14:54:56Z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