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68" r:id="rId5"/>
    <p:sldId id="269" r:id="rId6"/>
    <p:sldId id="259" r:id="rId7"/>
    <p:sldId id="261" r:id="rId8"/>
    <p:sldId id="260" r:id="rId9"/>
    <p:sldId id="266" r:id="rId10"/>
    <p:sldId id="276" r:id="rId11"/>
    <p:sldId id="271" r:id="rId12"/>
    <p:sldId id="273" r:id="rId13"/>
    <p:sldId id="275" r:id="rId14"/>
    <p:sldId id="264" r:id="rId15"/>
    <p:sldId id="262" r:id="rId16"/>
    <p:sldId id="277" r:id="rId17"/>
    <p:sldId id="263"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varScale="1">
        <p:scale>
          <a:sx n="59" d="100"/>
          <a:sy n="59" d="100"/>
        </p:scale>
        <p:origin x="1268"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71D3DA-18A8-4F84-8B7A-324320DB31A4}"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FF03-680A-4654-89F7-4EA6D17438F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88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1D3DA-18A8-4F84-8B7A-324320DB31A4}"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FF03-680A-4654-89F7-4EA6D17438FC}" type="slidenum">
              <a:rPr lang="en-IN" smtClean="0"/>
              <a:t>‹#›</a:t>
            </a:fld>
            <a:endParaRPr lang="en-IN"/>
          </a:p>
        </p:txBody>
      </p:sp>
    </p:spTree>
    <p:extLst>
      <p:ext uri="{BB962C8B-B14F-4D97-AF65-F5344CB8AC3E}">
        <p14:creationId xmlns:p14="http://schemas.microsoft.com/office/powerpoint/2010/main" val="2465746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1D3DA-18A8-4F84-8B7A-324320DB31A4}"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FF03-680A-4654-89F7-4EA6D17438FC}" type="slidenum">
              <a:rPr lang="en-IN" smtClean="0"/>
              <a:t>‹#›</a:t>
            </a:fld>
            <a:endParaRPr lang="en-IN"/>
          </a:p>
        </p:txBody>
      </p:sp>
    </p:spTree>
    <p:extLst>
      <p:ext uri="{BB962C8B-B14F-4D97-AF65-F5344CB8AC3E}">
        <p14:creationId xmlns:p14="http://schemas.microsoft.com/office/powerpoint/2010/main" val="189502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71D3DA-18A8-4F84-8B7A-324320DB31A4}"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FF03-680A-4654-89F7-4EA6D17438FC}" type="slidenum">
              <a:rPr lang="en-IN" smtClean="0"/>
              <a:t>‹#›</a:t>
            </a:fld>
            <a:endParaRPr lang="en-IN"/>
          </a:p>
        </p:txBody>
      </p:sp>
    </p:spTree>
    <p:extLst>
      <p:ext uri="{BB962C8B-B14F-4D97-AF65-F5344CB8AC3E}">
        <p14:creationId xmlns:p14="http://schemas.microsoft.com/office/powerpoint/2010/main" val="107509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71D3DA-18A8-4F84-8B7A-324320DB31A4}"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FF03-680A-4654-89F7-4EA6D17438F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55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71D3DA-18A8-4F84-8B7A-324320DB31A4}"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5FF03-680A-4654-89F7-4EA6D17438FC}" type="slidenum">
              <a:rPr lang="en-IN" smtClean="0"/>
              <a:t>‹#›</a:t>
            </a:fld>
            <a:endParaRPr lang="en-IN"/>
          </a:p>
        </p:txBody>
      </p:sp>
    </p:spTree>
    <p:extLst>
      <p:ext uri="{BB962C8B-B14F-4D97-AF65-F5344CB8AC3E}">
        <p14:creationId xmlns:p14="http://schemas.microsoft.com/office/powerpoint/2010/main" val="259613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71D3DA-18A8-4F84-8B7A-324320DB31A4}" type="datetimeFigureOut">
              <a:rPr lang="en-IN" smtClean="0"/>
              <a:t>28-05-2024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15FF03-680A-4654-89F7-4EA6D17438FC}" type="slidenum">
              <a:rPr lang="en-IN" smtClean="0"/>
              <a:t>‹#›</a:t>
            </a:fld>
            <a:endParaRPr lang="en-IN"/>
          </a:p>
        </p:txBody>
      </p:sp>
    </p:spTree>
    <p:extLst>
      <p:ext uri="{BB962C8B-B14F-4D97-AF65-F5344CB8AC3E}">
        <p14:creationId xmlns:p14="http://schemas.microsoft.com/office/powerpoint/2010/main" val="82129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71D3DA-18A8-4F84-8B7A-324320DB31A4}" type="datetimeFigureOut">
              <a:rPr lang="en-IN" smtClean="0"/>
              <a:t>28-05-2024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15FF03-680A-4654-89F7-4EA6D17438FC}" type="slidenum">
              <a:rPr lang="en-IN" smtClean="0"/>
              <a:t>‹#›</a:t>
            </a:fld>
            <a:endParaRPr lang="en-IN"/>
          </a:p>
        </p:txBody>
      </p:sp>
    </p:spTree>
    <p:extLst>
      <p:ext uri="{BB962C8B-B14F-4D97-AF65-F5344CB8AC3E}">
        <p14:creationId xmlns:p14="http://schemas.microsoft.com/office/powerpoint/2010/main" val="50700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71D3DA-18A8-4F84-8B7A-324320DB31A4}" type="datetimeFigureOut">
              <a:rPr lang="en-IN" smtClean="0"/>
              <a:t>28-05-2024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E15FF03-680A-4654-89F7-4EA6D17438FC}" type="slidenum">
              <a:rPr lang="en-IN" smtClean="0"/>
              <a:t>‹#›</a:t>
            </a:fld>
            <a:endParaRPr lang="en-IN"/>
          </a:p>
        </p:txBody>
      </p:sp>
    </p:spTree>
    <p:extLst>
      <p:ext uri="{BB962C8B-B14F-4D97-AF65-F5344CB8AC3E}">
        <p14:creationId xmlns:p14="http://schemas.microsoft.com/office/powerpoint/2010/main" val="124575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71D3DA-18A8-4F84-8B7A-324320DB31A4}" type="datetimeFigureOut">
              <a:rPr lang="en-IN" smtClean="0"/>
              <a:t>28-05-2024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15FF03-680A-4654-89F7-4EA6D17438FC}" type="slidenum">
              <a:rPr lang="en-IN" smtClean="0"/>
              <a:t>‹#›</a:t>
            </a:fld>
            <a:endParaRPr lang="en-IN"/>
          </a:p>
        </p:txBody>
      </p:sp>
    </p:spTree>
    <p:extLst>
      <p:ext uri="{BB962C8B-B14F-4D97-AF65-F5344CB8AC3E}">
        <p14:creationId xmlns:p14="http://schemas.microsoft.com/office/powerpoint/2010/main" val="4265603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71D3DA-18A8-4F84-8B7A-324320DB31A4}"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5FF03-680A-4654-89F7-4EA6D17438FC}" type="slidenum">
              <a:rPr lang="en-IN" smtClean="0"/>
              <a:t>‹#›</a:t>
            </a:fld>
            <a:endParaRPr lang="en-IN"/>
          </a:p>
        </p:txBody>
      </p:sp>
    </p:spTree>
    <p:extLst>
      <p:ext uri="{BB962C8B-B14F-4D97-AF65-F5344CB8AC3E}">
        <p14:creationId xmlns:p14="http://schemas.microsoft.com/office/powerpoint/2010/main" val="2978096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71D3DA-18A8-4F84-8B7A-324320DB31A4}" type="datetimeFigureOut">
              <a:rPr lang="en-IN" smtClean="0"/>
              <a:t>28-05-2024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15FF03-680A-4654-89F7-4EA6D17438F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5445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0965-A13A-E5BC-A59F-497BD222291A}"/>
              </a:ext>
            </a:extLst>
          </p:cNvPr>
          <p:cNvSpPr>
            <a:spLocks noGrp="1"/>
          </p:cNvSpPr>
          <p:nvPr>
            <p:ph type="ctrTitle"/>
          </p:nvPr>
        </p:nvSpPr>
        <p:spPr>
          <a:xfrm>
            <a:off x="1523999" y="622169"/>
            <a:ext cx="10089823" cy="2887794"/>
          </a:xfrm>
        </p:spPr>
        <p:txBody>
          <a:bodyPr>
            <a:normAutofit fontScale="90000"/>
          </a:bodyPr>
          <a:lstStyle/>
          <a:p>
            <a:r>
              <a:rPr lang="en-IN" dirty="0">
                <a:latin typeface="Bierstadt Display" panose="020F0502020204030204" pitchFamily="34" charset="0"/>
                <a:cs typeface="Teko SemiBold" panose="02000000000000000000" pitchFamily="2" charset="0"/>
              </a:rPr>
              <a:t>SAM (Limit of Operation and </a:t>
            </a:r>
            <a:r>
              <a:rPr lang="en-IN" dirty="0" err="1">
                <a:latin typeface="Bierstadt Display" panose="020F0502020204030204" pitchFamily="34" charset="0"/>
                <a:cs typeface="Teko SemiBold" panose="02000000000000000000" pitchFamily="2" charset="0"/>
              </a:rPr>
              <a:t>Visulization</a:t>
            </a:r>
            <a:r>
              <a:rPr lang="en-IN" dirty="0">
                <a:latin typeface="Bierstadt Display" panose="020F0502020204030204" pitchFamily="34" charset="0"/>
                <a:cs typeface="Teko SemiBold" panose="02000000000000000000" pitchFamily="2" charset="0"/>
              </a:rPr>
              <a:t>)</a:t>
            </a:r>
            <a:br>
              <a:rPr lang="en-IN" dirty="0">
                <a:latin typeface="Bierstadt Display" panose="020F0502020204030204" pitchFamily="34" charset="0"/>
                <a:cs typeface="Teko SemiBold" panose="02000000000000000000" pitchFamily="2"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CAA875B-C68A-00D7-245B-29A9B42DEA09}"/>
              </a:ext>
            </a:extLst>
          </p:cNvPr>
          <p:cNvSpPr>
            <a:spLocks noGrp="1"/>
          </p:cNvSpPr>
          <p:nvPr>
            <p:ph type="subTitle" idx="1"/>
          </p:nvPr>
        </p:nvSpPr>
        <p:spPr>
          <a:xfrm>
            <a:off x="1084082" y="3054285"/>
            <a:ext cx="9583918" cy="3327661"/>
          </a:xfrm>
        </p:spPr>
        <p:txBody>
          <a:bodyPr>
            <a:normAutofit/>
          </a:bodyPr>
          <a:lstStyle/>
          <a:p>
            <a:r>
              <a:rPr lang="en-IN" sz="2000" dirty="0">
                <a:solidFill>
                  <a:schemeClr val="tx1"/>
                </a:solidFill>
                <a:latin typeface="Bierstadt Display" panose="020B0004020202020204" pitchFamily="34" charset="0"/>
                <a:cs typeface="Teko SemiBold" panose="02000000000000000000" pitchFamily="2" charset="0"/>
              </a:rPr>
              <a:t>Case Study Of Intelligent System In Production</a:t>
            </a:r>
          </a:p>
          <a:p>
            <a:r>
              <a:rPr lang="en-IN" sz="2000" dirty="0">
                <a:solidFill>
                  <a:schemeClr val="tx1"/>
                </a:solidFill>
                <a:latin typeface="Bierstadt Display" panose="020B0004020202020204" pitchFamily="34" charset="0"/>
                <a:cs typeface="Teko SemiBold" panose="02000000000000000000" pitchFamily="2" charset="0"/>
              </a:rPr>
              <a:t>Prof. Tim Weber</a:t>
            </a:r>
          </a:p>
          <a:p>
            <a:r>
              <a:rPr lang="en-IN" sz="2000" dirty="0">
                <a:solidFill>
                  <a:schemeClr val="tx1"/>
                </a:solidFill>
                <a:latin typeface="Bierstadt Display" panose="020B0004020202020204" pitchFamily="34" charset="0"/>
                <a:cs typeface="Teko SemiBold" panose="02000000000000000000" pitchFamily="2" charset="0"/>
              </a:rPr>
              <a:t>Group 1</a:t>
            </a:r>
          </a:p>
          <a:p>
            <a:pPr lvl="8" algn="l"/>
            <a:endParaRPr lang="ru-RU" sz="1200" dirty="0">
              <a:latin typeface="Times New Roman" panose="02020603050405020304" pitchFamily="18" charset="0"/>
              <a:cs typeface="Times New Roman" panose="02020603050405020304" pitchFamily="18" charset="0"/>
            </a:endParaRPr>
          </a:p>
          <a:p>
            <a:pPr lvl="8" algn="l"/>
            <a:endParaRPr lang="ru-RU" sz="1200" dirty="0">
              <a:latin typeface="Times New Roman" panose="02020603050405020304" pitchFamily="18" charset="0"/>
              <a:cs typeface="Times New Roman" panose="02020603050405020304" pitchFamily="18" charset="0"/>
            </a:endParaRPr>
          </a:p>
          <a:p>
            <a:pPr lvl="8" algn="r"/>
            <a:endParaRPr lang="ru-RU" sz="800" dirty="0">
              <a:solidFill>
                <a:schemeClr val="bg1">
                  <a:lumMod val="85000"/>
                </a:schemeClr>
              </a:solidFill>
              <a:latin typeface="Times New Roman" panose="02020603050405020304" pitchFamily="18" charset="0"/>
              <a:cs typeface="Times New Roman" panose="02020603050405020304" pitchFamily="18" charset="0"/>
            </a:endParaRPr>
          </a:p>
          <a:p>
            <a:pPr lvl="8" algn="r"/>
            <a:endParaRPr lang="ru-RU" sz="800" dirty="0">
              <a:solidFill>
                <a:schemeClr val="bg1">
                  <a:lumMod val="85000"/>
                </a:schemeClr>
              </a:solidFill>
              <a:latin typeface="Times New Roman" panose="02020603050405020304" pitchFamily="18" charset="0"/>
              <a:cs typeface="Times New Roman" panose="02020603050405020304" pitchFamily="18" charset="0"/>
            </a:endParaRPr>
          </a:p>
          <a:p>
            <a:pPr lvl="8" algn="r"/>
            <a:endParaRPr lang="ru-RU" sz="800" dirty="0">
              <a:solidFill>
                <a:schemeClr val="bg1">
                  <a:lumMod val="85000"/>
                </a:schemeClr>
              </a:solidFill>
              <a:latin typeface="Times New Roman" panose="02020603050405020304" pitchFamily="18" charset="0"/>
              <a:cs typeface="Times New Roman" panose="02020603050405020304" pitchFamily="18" charset="0"/>
            </a:endParaRPr>
          </a:p>
          <a:p>
            <a:pPr lvl="8" algn="r"/>
            <a:r>
              <a:rPr lang="en-IN" sz="800" dirty="0">
                <a:solidFill>
                  <a:schemeClr val="bg1">
                    <a:lumMod val="85000"/>
                  </a:schemeClr>
                </a:solidFill>
                <a:latin typeface="Times New Roman" panose="02020603050405020304" pitchFamily="18" charset="0"/>
                <a:cs typeface="Times New Roman" panose="02020603050405020304" pitchFamily="18" charset="0"/>
              </a:rPr>
              <a:t>1. Ranveer Patil</a:t>
            </a:r>
          </a:p>
          <a:p>
            <a:pPr lvl="8" algn="r"/>
            <a:r>
              <a:rPr lang="en-IN" sz="800" dirty="0">
                <a:solidFill>
                  <a:schemeClr val="bg1">
                    <a:lumMod val="85000"/>
                  </a:schemeClr>
                </a:solidFill>
                <a:latin typeface="Times New Roman" panose="02020603050405020304" pitchFamily="18" charset="0"/>
                <a:cs typeface="Times New Roman" panose="02020603050405020304" pitchFamily="18" charset="0"/>
              </a:rPr>
              <a:t>2. Shokhrukh Khamidov</a:t>
            </a:r>
          </a:p>
          <a:p>
            <a:pPr lvl="8" algn="r"/>
            <a:r>
              <a:rPr lang="en-IN" sz="800" dirty="0">
                <a:solidFill>
                  <a:schemeClr val="bg1">
                    <a:lumMod val="85000"/>
                  </a:schemeClr>
                </a:solidFill>
                <a:latin typeface="Times New Roman" panose="02020603050405020304" pitchFamily="18" charset="0"/>
                <a:cs typeface="Times New Roman" panose="02020603050405020304" pitchFamily="18" charset="0"/>
              </a:rPr>
              <a:t>3. Nevil Rafaliya</a:t>
            </a:r>
          </a:p>
          <a:p>
            <a:pPr lvl="8" algn="r"/>
            <a:r>
              <a:rPr lang="en-IN" sz="800" dirty="0">
                <a:solidFill>
                  <a:schemeClr val="bg1">
                    <a:lumMod val="85000"/>
                  </a:schemeClr>
                </a:solidFill>
                <a:latin typeface="Times New Roman" panose="02020603050405020304" pitchFamily="18" charset="0"/>
                <a:cs typeface="Times New Roman" panose="02020603050405020304" pitchFamily="18" charset="0"/>
              </a:rPr>
              <a:t>4. Naimish Savaliya</a:t>
            </a:r>
          </a:p>
          <a:p>
            <a:pPr lvl="8" algn="r"/>
            <a:r>
              <a:rPr lang="en-IN" sz="800" dirty="0">
                <a:solidFill>
                  <a:schemeClr val="bg1">
                    <a:lumMod val="85000"/>
                  </a:schemeClr>
                </a:solidFill>
                <a:latin typeface="Times New Roman" panose="02020603050405020304" pitchFamily="18" charset="0"/>
                <a:cs typeface="Times New Roman" panose="02020603050405020304" pitchFamily="18" charset="0"/>
              </a:rPr>
              <a:t>5. </a:t>
            </a:r>
            <a:r>
              <a:rPr lang="en-IN" sz="800" dirty="0" err="1">
                <a:solidFill>
                  <a:schemeClr val="bg1">
                    <a:lumMod val="85000"/>
                  </a:schemeClr>
                </a:solidFill>
                <a:latin typeface="Times New Roman" panose="02020603050405020304" pitchFamily="18" charset="0"/>
                <a:cs typeface="Times New Roman" panose="02020603050405020304" pitchFamily="18" charset="0"/>
              </a:rPr>
              <a:t>Zeel</a:t>
            </a:r>
            <a:r>
              <a:rPr lang="en-IN" sz="800" dirty="0">
                <a:solidFill>
                  <a:schemeClr val="bg1">
                    <a:lumMod val="85000"/>
                  </a:schemeClr>
                </a:solidFill>
                <a:latin typeface="Times New Roman" panose="02020603050405020304" pitchFamily="18" charset="0"/>
                <a:cs typeface="Times New Roman" panose="02020603050405020304" pitchFamily="18" charset="0"/>
              </a:rPr>
              <a:t> Navadiya</a:t>
            </a:r>
          </a:p>
          <a:p>
            <a:pPr lvl="8" algn="l"/>
            <a:endParaRPr lang="en-IN" dirty="0"/>
          </a:p>
          <a:p>
            <a:endParaRPr lang="en-IN" dirty="0"/>
          </a:p>
          <a:p>
            <a:endParaRPr lang="en-IN" dirty="0"/>
          </a:p>
        </p:txBody>
      </p:sp>
    </p:spTree>
    <p:extLst>
      <p:ext uri="{BB962C8B-B14F-4D97-AF65-F5344CB8AC3E}">
        <p14:creationId xmlns:p14="http://schemas.microsoft.com/office/powerpoint/2010/main" val="178286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A023-8F74-E3B7-81B0-A8DB71D111F9}"/>
              </a:ext>
            </a:extLst>
          </p:cNvPr>
          <p:cNvSpPr>
            <a:spLocks noGrp="1"/>
          </p:cNvSpPr>
          <p:nvPr>
            <p:ph type="title"/>
          </p:nvPr>
        </p:nvSpPr>
        <p:spPr/>
        <p:txBody>
          <a:bodyPr/>
          <a:lstStyle/>
          <a:p>
            <a:r>
              <a:rPr lang="en-IN" dirty="0">
                <a:latin typeface="Bierstadt" panose="020B0004020202020204" pitchFamily="34" charset="0"/>
                <a:cs typeface="Times New Roman" panose="02020603050405020304" pitchFamily="18" charset="0"/>
              </a:rPr>
              <a:t>Design System</a:t>
            </a:r>
          </a:p>
        </p:txBody>
      </p:sp>
      <p:pic>
        <p:nvPicPr>
          <p:cNvPr id="9" name="Picture 8">
            <a:extLst>
              <a:ext uri="{FF2B5EF4-FFF2-40B4-BE49-F238E27FC236}">
                <a16:creationId xmlns:a16="http://schemas.microsoft.com/office/drawing/2014/main" id="{26A47AAB-8F14-3A8E-E3E2-E19F0BB00BDE}"/>
              </a:ext>
            </a:extLst>
          </p:cNvPr>
          <p:cNvPicPr>
            <a:picLocks noChangeAspect="1"/>
          </p:cNvPicPr>
          <p:nvPr/>
        </p:nvPicPr>
        <p:blipFill>
          <a:blip r:embed="rId2"/>
          <a:stretch>
            <a:fillRect/>
          </a:stretch>
        </p:blipFill>
        <p:spPr>
          <a:xfrm>
            <a:off x="1817914" y="1970314"/>
            <a:ext cx="8991599" cy="4125686"/>
          </a:xfrm>
          <a:prstGeom prst="rect">
            <a:avLst/>
          </a:prstGeom>
        </p:spPr>
      </p:pic>
    </p:spTree>
    <p:extLst>
      <p:ext uri="{BB962C8B-B14F-4D97-AF65-F5344CB8AC3E}">
        <p14:creationId xmlns:p14="http://schemas.microsoft.com/office/powerpoint/2010/main" val="410972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A023-8F74-E3B7-81B0-A8DB71D111F9}"/>
              </a:ext>
            </a:extLst>
          </p:cNvPr>
          <p:cNvSpPr>
            <a:spLocks noGrp="1"/>
          </p:cNvSpPr>
          <p:nvPr>
            <p:ph type="title"/>
          </p:nvPr>
        </p:nvSpPr>
        <p:spPr/>
        <p:txBody>
          <a:bodyPr/>
          <a:lstStyle/>
          <a:p>
            <a:r>
              <a:rPr lang="en-IN" dirty="0">
                <a:latin typeface="Bierstadt" panose="020B0004020202020204" pitchFamily="34" charset="0"/>
                <a:cs typeface="Times New Roman" panose="02020603050405020304" pitchFamily="18" charset="0"/>
              </a:rPr>
              <a:t>Design System</a:t>
            </a:r>
          </a:p>
        </p:txBody>
      </p:sp>
      <p:pic>
        <p:nvPicPr>
          <p:cNvPr id="5" name="Picture 4" descr="A circuit board with wires connected to it">
            <a:extLst>
              <a:ext uri="{FF2B5EF4-FFF2-40B4-BE49-F238E27FC236}">
                <a16:creationId xmlns:a16="http://schemas.microsoft.com/office/drawing/2014/main" id="{F889BE2A-EBB9-6FD8-2BEF-087603A46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43" y="1978243"/>
            <a:ext cx="5398814" cy="2984512"/>
          </a:xfrm>
          <a:prstGeom prst="rect">
            <a:avLst/>
          </a:prstGeom>
        </p:spPr>
      </p:pic>
      <p:pic>
        <p:nvPicPr>
          <p:cNvPr id="9" name="Picture 8" descr="A circuit board with many wires&#10;&#10;Description automatically generated">
            <a:extLst>
              <a:ext uri="{FF2B5EF4-FFF2-40B4-BE49-F238E27FC236}">
                <a16:creationId xmlns:a16="http://schemas.microsoft.com/office/drawing/2014/main" id="{229B84AE-769E-BAF3-8BF5-F17D606AF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8119" y="1865509"/>
            <a:ext cx="3999526" cy="3751388"/>
          </a:xfrm>
          <a:prstGeom prst="rect">
            <a:avLst/>
          </a:prstGeom>
        </p:spPr>
      </p:pic>
      <p:sp>
        <p:nvSpPr>
          <p:cNvPr id="10" name="TextBox 9">
            <a:extLst>
              <a:ext uri="{FF2B5EF4-FFF2-40B4-BE49-F238E27FC236}">
                <a16:creationId xmlns:a16="http://schemas.microsoft.com/office/drawing/2014/main" id="{DFA0C21F-0BDB-2F3F-1D14-769684A470C5}"/>
              </a:ext>
            </a:extLst>
          </p:cNvPr>
          <p:cNvSpPr txBox="1"/>
          <p:nvPr/>
        </p:nvSpPr>
        <p:spPr>
          <a:xfrm>
            <a:off x="1872996" y="4962755"/>
            <a:ext cx="2688307" cy="307777"/>
          </a:xfrm>
          <a:prstGeom prst="rect">
            <a:avLst/>
          </a:prstGeom>
          <a:noFill/>
        </p:spPr>
        <p:txBody>
          <a:bodyPr wrap="square" rtlCol="0">
            <a:spAutoFit/>
          </a:bodyPr>
          <a:lstStyle/>
          <a:p>
            <a:pPr algn="ctr"/>
            <a:r>
              <a:rPr lang="en-GB" sz="1400" i="1" dirty="0">
                <a:latin typeface="Bierstadt" panose="020B0004020202020204" pitchFamily="34" charset="0"/>
              </a:rPr>
              <a:t>Circuit Schematic via </a:t>
            </a:r>
            <a:r>
              <a:rPr lang="en-GB" sz="1400" i="1" dirty="0" err="1">
                <a:latin typeface="Bierstadt" panose="020B0004020202020204" pitchFamily="34" charset="0"/>
              </a:rPr>
              <a:t>TinkerCAD</a:t>
            </a:r>
            <a:endParaRPr lang="en-GB" sz="1400" i="1" dirty="0">
              <a:latin typeface="Bierstadt" panose="020B0004020202020204" pitchFamily="34" charset="0"/>
            </a:endParaRPr>
          </a:p>
        </p:txBody>
      </p:sp>
      <p:sp>
        <p:nvSpPr>
          <p:cNvPr id="11" name="TextBox 10">
            <a:extLst>
              <a:ext uri="{FF2B5EF4-FFF2-40B4-BE49-F238E27FC236}">
                <a16:creationId xmlns:a16="http://schemas.microsoft.com/office/drawing/2014/main" id="{AEC22B2A-E1D3-69F6-6957-B33C29CAC6C3}"/>
              </a:ext>
            </a:extLst>
          </p:cNvPr>
          <p:cNvSpPr txBox="1"/>
          <p:nvPr/>
        </p:nvSpPr>
        <p:spPr>
          <a:xfrm>
            <a:off x="7937680" y="5616897"/>
            <a:ext cx="2688307" cy="307777"/>
          </a:xfrm>
          <a:prstGeom prst="rect">
            <a:avLst/>
          </a:prstGeom>
          <a:noFill/>
        </p:spPr>
        <p:txBody>
          <a:bodyPr wrap="square" rtlCol="0">
            <a:spAutoFit/>
          </a:bodyPr>
          <a:lstStyle/>
          <a:p>
            <a:pPr algn="ctr"/>
            <a:r>
              <a:rPr lang="en-GB" sz="1400" i="1" dirty="0">
                <a:latin typeface="Bierstadt" panose="020B0004020202020204" pitchFamily="34" charset="0"/>
              </a:rPr>
              <a:t>Circuit Schematic</a:t>
            </a:r>
          </a:p>
        </p:txBody>
      </p:sp>
    </p:spTree>
    <p:extLst>
      <p:ext uri="{BB962C8B-B14F-4D97-AF65-F5344CB8AC3E}">
        <p14:creationId xmlns:p14="http://schemas.microsoft.com/office/powerpoint/2010/main" val="368494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A023-8F74-E3B7-81B0-A8DB71D111F9}"/>
              </a:ext>
            </a:extLst>
          </p:cNvPr>
          <p:cNvSpPr>
            <a:spLocks noGrp="1"/>
          </p:cNvSpPr>
          <p:nvPr>
            <p:ph type="title"/>
          </p:nvPr>
        </p:nvSpPr>
        <p:spPr/>
        <p:txBody>
          <a:bodyPr/>
          <a:lstStyle/>
          <a:p>
            <a:r>
              <a:rPr lang="en-IN">
                <a:latin typeface="Bierstadt" panose="020B0004020202020204" pitchFamily="34" charset="0"/>
                <a:cs typeface="Times New Roman" panose="02020603050405020304" pitchFamily="18" charset="0"/>
              </a:rPr>
              <a:t>Design System</a:t>
            </a:r>
            <a:endParaRPr lang="en-IN" dirty="0">
              <a:latin typeface="Bierstadt"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FA0C21F-0BDB-2F3F-1D14-769684A470C5}"/>
              </a:ext>
            </a:extLst>
          </p:cNvPr>
          <p:cNvSpPr txBox="1"/>
          <p:nvPr/>
        </p:nvSpPr>
        <p:spPr>
          <a:xfrm>
            <a:off x="7097390" y="4966750"/>
            <a:ext cx="2688307" cy="307777"/>
          </a:xfrm>
          <a:prstGeom prst="rect">
            <a:avLst/>
          </a:prstGeom>
          <a:noFill/>
        </p:spPr>
        <p:txBody>
          <a:bodyPr wrap="square" rtlCol="0">
            <a:spAutoFit/>
          </a:bodyPr>
          <a:lstStyle/>
          <a:p>
            <a:pPr algn="ctr"/>
            <a:r>
              <a:rPr lang="en-GB" sz="1400" i="1" dirty="0">
                <a:latin typeface="Bierstadt" panose="020B0004020202020204" pitchFamily="34" charset="0"/>
              </a:rPr>
              <a:t>Case Design for Arduino</a:t>
            </a:r>
          </a:p>
        </p:txBody>
      </p:sp>
      <p:pic>
        <p:nvPicPr>
          <p:cNvPr id="4" name="Picture 3">
            <a:extLst>
              <a:ext uri="{FF2B5EF4-FFF2-40B4-BE49-F238E27FC236}">
                <a16:creationId xmlns:a16="http://schemas.microsoft.com/office/drawing/2014/main" id="{46C8CF25-27F7-3EC5-7DA6-C1C3269074C1}"/>
              </a:ext>
            </a:extLst>
          </p:cNvPr>
          <p:cNvPicPr>
            <a:picLocks noChangeAspect="1"/>
          </p:cNvPicPr>
          <p:nvPr/>
        </p:nvPicPr>
        <p:blipFill>
          <a:blip r:embed="rId2"/>
          <a:stretch>
            <a:fillRect/>
          </a:stretch>
        </p:blipFill>
        <p:spPr>
          <a:xfrm>
            <a:off x="6531428" y="2096052"/>
            <a:ext cx="3820233" cy="2665895"/>
          </a:xfrm>
          <a:prstGeom prst="rect">
            <a:avLst/>
          </a:prstGeom>
        </p:spPr>
      </p:pic>
      <p:pic>
        <p:nvPicPr>
          <p:cNvPr id="7" name="Picture 6">
            <a:extLst>
              <a:ext uri="{FF2B5EF4-FFF2-40B4-BE49-F238E27FC236}">
                <a16:creationId xmlns:a16="http://schemas.microsoft.com/office/drawing/2014/main" id="{A6816F4D-D034-1C6C-7D5B-00BCB57CBCB2}"/>
              </a:ext>
            </a:extLst>
          </p:cNvPr>
          <p:cNvPicPr>
            <a:picLocks noChangeAspect="1"/>
          </p:cNvPicPr>
          <p:nvPr/>
        </p:nvPicPr>
        <p:blipFill>
          <a:blip r:embed="rId3"/>
          <a:stretch>
            <a:fillRect/>
          </a:stretch>
        </p:blipFill>
        <p:spPr>
          <a:xfrm>
            <a:off x="1840338" y="2225575"/>
            <a:ext cx="4364519" cy="2536372"/>
          </a:xfrm>
          <a:prstGeom prst="rect">
            <a:avLst/>
          </a:prstGeom>
        </p:spPr>
      </p:pic>
      <p:sp>
        <p:nvSpPr>
          <p:cNvPr id="8" name="TextBox 7">
            <a:extLst>
              <a:ext uri="{FF2B5EF4-FFF2-40B4-BE49-F238E27FC236}">
                <a16:creationId xmlns:a16="http://schemas.microsoft.com/office/drawing/2014/main" id="{81458E82-1D0C-399B-4A06-5D67DA522D2C}"/>
              </a:ext>
            </a:extLst>
          </p:cNvPr>
          <p:cNvSpPr txBox="1"/>
          <p:nvPr/>
        </p:nvSpPr>
        <p:spPr>
          <a:xfrm>
            <a:off x="2678443" y="4966750"/>
            <a:ext cx="2688307" cy="307777"/>
          </a:xfrm>
          <a:prstGeom prst="rect">
            <a:avLst/>
          </a:prstGeom>
          <a:noFill/>
        </p:spPr>
        <p:txBody>
          <a:bodyPr wrap="square" rtlCol="0">
            <a:spAutoFit/>
          </a:bodyPr>
          <a:lstStyle/>
          <a:p>
            <a:pPr algn="ctr"/>
            <a:r>
              <a:rPr lang="en-GB" sz="1400" i="1" dirty="0">
                <a:latin typeface="Bierstadt" panose="020B0004020202020204" pitchFamily="34" charset="0"/>
              </a:rPr>
              <a:t>Case Design for Display</a:t>
            </a:r>
          </a:p>
        </p:txBody>
      </p:sp>
    </p:spTree>
    <p:extLst>
      <p:ext uri="{BB962C8B-B14F-4D97-AF65-F5344CB8AC3E}">
        <p14:creationId xmlns:p14="http://schemas.microsoft.com/office/powerpoint/2010/main" val="1533490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A023-8F74-E3B7-81B0-A8DB71D111F9}"/>
              </a:ext>
            </a:extLst>
          </p:cNvPr>
          <p:cNvSpPr>
            <a:spLocks noGrp="1"/>
          </p:cNvSpPr>
          <p:nvPr>
            <p:ph type="title"/>
          </p:nvPr>
        </p:nvSpPr>
        <p:spPr/>
        <p:txBody>
          <a:bodyPr/>
          <a:lstStyle/>
          <a:p>
            <a:r>
              <a:rPr lang="en-IN">
                <a:latin typeface="Bierstadt" panose="020B0004020202020204" pitchFamily="34" charset="0"/>
                <a:cs typeface="Times New Roman" panose="02020603050405020304" pitchFamily="18" charset="0"/>
              </a:rPr>
              <a:t>Design System</a:t>
            </a:r>
            <a:endParaRPr lang="en-IN" dirty="0">
              <a:latin typeface="Bierstadt"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FA0C21F-0BDB-2F3F-1D14-769684A470C5}"/>
              </a:ext>
            </a:extLst>
          </p:cNvPr>
          <p:cNvSpPr txBox="1"/>
          <p:nvPr/>
        </p:nvSpPr>
        <p:spPr>
          <a:xfrm>
            <a:off x="8151963" y="5440675"/>
            <a:ext cx="2688307" cy="307777"/>
          </a:xfrm>
          <a:prstGeom prst="rect">
            <a:avLst/>
          </a:prstGeom>
          <a:noFill/>
        </p:spPr>
        <p:txBody>
          <a:bodyPr wrap="square" rtlCol="0">
            <a:spAutoFit/>
          </a:bodyPr>
          <a:lstStyle/>
          <a:p>
            <a:pPr algn="ctr"/>
            <a:r>
              <a:rPr lang="en-GB" sz="1400" i="1" dirty="0">
                <a:latin typeface="Bierstadt" panose="020B0004020202020204" pitchFamily="34" charset="0"/>
              </a:rPr>
              <a:t>Circuit Design</a:t>
            </a:r>
          </a:p>
        </p:txBody>
      </p:sp>
      <p:sp>
        <p:nvSpPr>
          <p:cNvPr id="8" name="TextBox 7">
            <a:extLst>
              <a:ext uri="{FF2B5EF4-FFF2-40B4-BE49-F238E27FC236}">
                <a16:creationId xmlns:a16="http://schemas.microsoft.com/office/drawing/2014/main" id="{81458E82-1D0C-399B-4A06-5D67DA522D2C}"/>
              </a:ext>
            </a:extLst>
          </p:cNvPr>
          <p:cNvSpPr txBox="1"/>
          <p:nvPr/>
        </p:nvSpPr>
        <p:spPr>
          <a:xfrm>
            <a:off x="1583553" y="5440677"/>
            <a:ext cx="2688307" cy="307777"/>
          </a:xfrm>
          <a:prstGeom prst="rect">
            <a:avLst/>
          </a:prstGeom>
          <a:noFill/>
        </p:spPr>
        <p:txBody>
          <a:bodyPr wrap="square" rtlCol="0">
            <a:spAutoFit/>
          </a:bodyPr>
          <a:lstStyle/>
          <a:p>
            <a:pPr algn="ctr"/>
            <a:r>
              <a:rPr lang="en-GB" sz="1400" i="1" dirty="0">
                <a:latin typeface="Bierstadt" panose="020B0004020202020204" pitchFamily="34" charset="0"/>
              </a:rPr>
              <a:t>Keypad</a:t>
            </a:r>
          </a:p>
        </p:txBody>
      </p:sp>
      <p:sp>
        <p:nvSpPr>
          <p:cNvPr id="3" name="TextBox 2">
            <a:extLst>
              <a:ext uri="{FF2B5EF4-FFF2-40B4-BE49-F238E27FC236}">
                <a16:creationId xmlns:a16="http://schemas.microsoft.com/office/drawing/2014/main" id="{D6D2C771-94B2-D022-E28A-1EB9865EBE59}"/>
              </a:ext>
            </a:extLst>
          </p:cNvPr>
          <p:cNvSpPr txBox="1"/>
          <p:nvPr/>
        </p:nvSpPr>
        <p:spPr>
          <a:xfrm>
            <a:off x="4867758" y="5440676"/>
            <a:ext cx="2688307" cy="307777"/>
          </a:xfrm>
          <a:prstGeom prst="rect">
            <a:avLst/>
          </a:prstGeom>
          <a:noFill/>
        </p:spPr>
        <p:txBody>
          <a:bodyPr wrap="square" rtlCol="0">
            <a:spAutoFit/>
          </a:bodyPr>
          <a:lstStyle/>
          <a:p>
            <a:pPr algn="ctr"/>
            <a:r>
              <a:rPr lang="en-GB" sz="1400" i="1" dirty="0">
                <a:latin typeface="Bierstadt" panose="020B0004020202020204" pitchFamily="34" charset="0"/>
              </a:rPr>
              <a:t>Water Sensor</a:t>
            </a:r>
          </a:p>
        </p:txBody>
      </p:sp>
      <p:pic>
        <p:nvPicPr>
          <p:cNvPr id="9" name="Picture 8">
            <a:extLst>
              <a:ext uri="{FF2B5EF4-FFF2-40B4-BE49-F238E27FC236}">
                <a16:creationId xmlns:a16="http://schemas.microsoft.com/office/drawing/2014/main" id="{EADAD136-CFB3-78B7-7DF4-BB4ADAD888E5}"/>
              </a:ext>
            </a:extLst>
          </p:cNvPr>
          <p:cNvPicPr>
            <a:picLocks noChangeAspect="1"/>
          </p:cNvPicPr>
          <p:nvPr/>
        </p:nvPicPr>
        <p:blipFill>
          <a:blip r:embed="rId2"/>
          <a:stretch>
            <a:fillRect/>
          </a:stretch>
        </p:blipFill>
        <p:spPr>
          <a:xfrm>
            <a:off x="1460653" y="1942008"/>
            <a:ext cx="2934109" cy="3190892"/>
          </a:xfrm>
          <a:prstGeom prst="rect">
            <a:avLst/>
          </a:prstGeom>
        </p:spPr>
      </p:pic>
      <p:pic>
        <p:nvPicPr>
          <p:cNvPr id="12" name="Picture 11">
            <a:extLst>
              <a:ext uri="{FF2B5EF4-FFF2-40B4-BE49-F238E27FC236}">
                <a16:creationId xmlns:a16="http://schemas.microsoft.com/office/drawing/2014/main" id="{D8B15210-AA3D-9CF7-E2BB-A72E4B351006}"/>
              </a:ext>
            </a:extLst>
          </p:cNvPr>
          <p:cNvPicPr>
            <a:picLocks noChangeAspect="1"/>
          </p:cNvPicPr>
          <p:nvPr/>
        </p:nvPicPr>
        <p:blipFill>
          <a:blip r:embed="rId3"/>
          <a:stretch>
            <a:fillRect/>
          </a:stretch>
        </p:blipFill>
        <p:spPr>
          <a:xfrm>
            <a:off x="5195762" y="1942008"/>
            <a:ext cx="1800476" cy="3227901"/>
          </a:xfrm>
          <a:prstGeom prst="rect">
            <a:avLst/>
          </a:prstGeom>
        </p:spPr>
      </p:pic>
      <p:pic>
        <p:nvPicPr>
          <p:cNvPr id="14" name="Picture 13">
            <a:extLst>
              <a:ext uri="{FF2B5EF4-FFF2-40B4-BE49-F238E27FC236}">
                <a16:creationId xmlns:a16="http://schemas.microsoft.com/office/drawing/2014/main" id="{6D4A722A-E2F1-E25F-7731-357A1B446656}"/>
              </a:ext>
            </a:extLst>
          </p:cNvPr>
          <p:cNvPicPr>
            <a:picLocks noChangeAspect="1"/>
          </p:cNvPicPr>
          <p:nvPr/>
        </p:nvPicPr>
        <p:blipFill>
          <a:blip r:embed="rId4"/>
          <a:stretch>
            <a:fillRect/>
          </a:stretch>
        </p:blipFill>
        <p:spPr>
          <a:xfrm>
            <a:off x="7556065" y="1942008"/>
            <a:ext cx="4091649" cy="3227902"/>
          </a:xfrm>
          <a:prstGeom prst="rect">
            <a:avLst/>
          </a:prstGeom>
        </p:spPr>
      </p:pic>
    </p:spTree>
    <p:extLst>
      <p:ext uri="{BB962C8B-B14F-4D97-AF65-F5344CB8AC3E}">
        <p14:creationId xmlns:p14="http://schemas.microsoft.com/office/powerpoint/2010/main" val="3443779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727E-15D0-9623-964A-1F55C01D5B27}"/>
              </a:ext>
            </a:extLst>
          </p:cNvPr>
          <p:cNvSpPr>
            <a:spLocks noGrp="1"/>
          </p:cNvSpPr>
          <p:nvPr>
            <p:ph type="title"/>
          </p:nvPr>
        </p:nvSpPr>
        <p:spPr/>
        <p:txBody>
          <a:bodyPr/>
          <a:lstStyle/>
          <a:p>
            <a:r>
              <a:rPr lang="en-IN" dirty="0">
                <a:latin typeface="Bierstadt" panose="020B0004020202020204" pitchFamily="34"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2BBE6EF9-A9F4-6AE7-0053-F9DCBA1E1858}"/>
              </a:ext>
            </a:extLst>
          </p:cNvPr>
          <p:cNvSpPr>
            <a:spLocks noGrp="1"/>
          </p:cNvSpPr>
          <p:nvPr>
            <p:ph idx="1"/>
          </p:nvPr>
        </p:nvSpPr>
        <p:spPr/>
        <p:txBody>
          <a:bodyPr>
            <a:normAutofit/>
          </a:bodyPr>
          <a:lstStyle/>
          <a:p>
            <a:pPr lvl="1">
              <a:buFont typeface="Arial" panose="020B0604020202020204" pitchFamily="34" charset="0"/>
              <a:buChar char="•"/>
            </a:pPr>
            <a:endParaRPr lang="en-US" sz="800" b="1" dirty="0">
              <a:latin typeface="Bierstadt" panose="020B0004020202020204" pitchFamily="34" charset="0"/>
              <a:cs typeface="Times New Roman" panose="02020603050405020304" pitchFamily="18" charset="0"/>
            </a:endParaRPr>
          </a:p>
          <a:p>
            <a:pPr lvl="1">
              <a:buFont typeface="Arial" panose="020B0604020202020204" pitchFamily="34" charset="0"/>
              <a:buChar char="•"/>
            </a:pPr>
            <a:r>
              <a:rPr lang="en-US" sz="1900" b="1" dirty="0">
                <a:latin typeface="Bierstadt" panose="020B0004020202020204" pitchFamily="34" charset="0"/>
                <a:cs typeface="Times New Roman" panose="02020603050405020304" pitchFamily="18" charset="0"/>
              </a:rPr>
              <a:t>Sensor Setup: </a:t>
            </a:r>
            <a:r>
              <a:rPr lang="en-US" sz="1900" dirty="0">
                <a:latin typeface="Bierstadt" panose="020B0004020202020204" pitchFamily="34" charset="0"/>
                <a:cs typeface="Times New Roman" panose="02020603050405020304" pitchFamily="18" charset="0"/>
              </a:rPr>
              <a:t>Set up SAM Arduino with turbidity sensors to measure the clarity of water samples.</a:t>
            </a:r>
          </a:p>
          <a:p>
            <a:pPr lvl="1">
              <a:buFont typeface="Arial" panose="020B0604020202020204" pitchFamily="34" charset="0"/>
              <a:buChar char="•"/>
            </a:pPr>
            <a:endParaRPr lang="en-US" sz="200" dirty="0">
              <a:latin typeface="Bierstadt" panose="020B0004020202020204" pitchFamily="34" charset="0"/>
              <a:cs typeface="Times New Roman" panose="02020603050405020304" pitchFamily="18" charset="0"/>
            </a:endParaRPr>
          </a:p>
          <a:p>
            <a:pPr lvl="1">
              <a:buFont typeface="Arial" panose="020B0604020202020204" pitchFamily="34" charset="0"/>
              <a:buChar char="•"/>
            </a:pPr>
            <a:r>
              <a:rPr lang="en-IN" sz="1900" b="1" dirty="0">
                <a:latin typeface="Bierstadt" panose="020B0004020202020204" pitchFamily="34" charset="0"/>
                <a:cs typeface="Times New Roman" panose="02020603050405020304" pitchFamily="18" charset="0"/>
              </a:rPr>
              <a:t>Display Setup:</a:t>
            </a:r>
            <a:r>
              <a:rPr lang="en-IN" sz="1900" dirty="0">
                <a:latin typeface="Bierstadt" panose="020B0004020202020204" pitchFamily="34" charset="0"/>
                <a:cs typeface="Times New Roman" panose="02020603050405020304" pitchFamily="18" charset="0"/>
              </a:rPr>
              <a:t> Setup to display the quality of water.</a:t>
            </a:r>
          </a:p>
        </p:txBody>
      </p:sp>
    </p:spTree>
    <p:extLst>
      <p:ext uri="{BB962C8B-B14F-4D97-AF65-F5344CB8AC3E}">
        <p14:creationId xmlns:p14="http://schemas.microsoft.com/office/powerpoint/2010/main" val="2641784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1B46-33F8-529C-E9A3-6433487230DF}"/>
              </a:ext>
            </a:extLst>
          </p:cNvPr>
          <p:cNvSpPr>
            <a:spLocks noGrp="1"/>
          </p:cNvSpPr>
          <p:nvPr>
            <p:ph type="title"/>
          </p:nvPr>
        </p:nvSpPr>
        <p:spPr/>
        <p:txBody>
          <a:bodyPr/>
          <a:lstStyle/>
          <a:p>
            <a:r>
              <a:rPr lang="en-IN" dirty="0">
                <a:latin typeface="Bierstadt" panose="020B0004020202020204" pitchFamily="34" charset="0"/>
                <a:cs typeface="Times New Roman" panose="02020603050405020304" pitchFamily="18" charset="0"/>
              </a:rPr>
              <a:t>Expected Outcomes</a:t>
            </a:r>
          </a:p>
        </p:txBody>
      </p:sp>
      <p:sp>
        <p:nvSpPr>
          <p:cNvPr id="3" name="Content Placeholder 2">
            <a:extLst>
              <a:ext uri="{FF2B5EF4-FFF2-40B4-BE49-F238E27FC236}">
                <a16:creationId xmlns:a16="http://schemas.microsoft.com/office/drawing/2014/main" id="{E41F8754-F292-D33D-EB59-F2F2EDE62686}"/>
              </a:ext>
            </a:extLst>
          </p:cNvPr>
          <p:cNvSpPr>
            <a:spLocks noGrp="1"/>
          </p:cNvSpPr>
          <p:nvPr>
            <p:ph idx="1"/>
          </p:nvPr>
        </p:nvSpPr>
        <p:spPr/>
        <p:txBody>
          <a:bodyPr/>
          <a:lstStyle/>
          <a:p>
            <a:pPr marL="0" indent="0" algn="l">
              <a:buNone/>
            </a:pPr>
            <a:endParaRPr lang="en-US" sz="200" b="1"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 </a:t>
            </a:r>
            <a:r>
              <a:rPr lang="en-US" sz="1900" b="1" dirty="0">
                <a:latin typeface="Bierstadt" panose="020B0004020202020204" pitchFamily="34" charset="0"/>
                <a:cs typeface="Times New Roman" panose="02020603050405020304" pitchFamily="18" charset="0"/>
              </a:rPr>
              <a:t>Upon completion, we anticipate the following outcomes:</a:t>
            </a:r>
            <a:endParaRPr lang="en-US" sz="800" b="1" dirty="0">
              <a:latin typeface="Bierstadt" panose="020B0004020202020204" pitchFamily="34" charset="0"/>
              <a:cs typeface="Times New Roman" panose="02020603050405020304" pitchFamily="18" charset="0"/>
            </a:endParaRPr>
          </a:p>
          <a:p>
            <a:pPr marL="450342" indent="-285750">
              <a:buFont typeface="Arial" panose="020B0604020202020204" pitchFamily="34" charset="0"/>
              <a:buChar char="•"/>
            </a:pPr>
            <a:r>
              <a:rPr lang="en-US" sz="1800" dirty="0">
                <a:latin typeface="Bierstadt" panose="020B0004020202020204" pitchFamily="34" charset="0"/>
                <a:cs typeface="Times New Roman" panose="02020603050405020304" pitchFamily="18" charset="0"/>
              </a:rPr>
              <a:t>Accurate measurement of turbidity levels in water samples.</a:t>
            </a:r>
          </a:p>
          <a:p>
            <a:pPr marL="450342" indent="-285750">
              <a:buFont typeface="Arial" panose="020B0604020202020204" pitchFamily="34" charset="0"/>
              <a:buChar char="•"/>
            </a:pPr>
            <a:r>
              <a:rPr lang="en-US" sz="1800" dirty="0">
                <a:latin typeface="Bierstadt" panose="020B0004020202020204" pitchFamily="34" charset="0"/>
                <a:cs typeface="Times New Roman" panose="02020603050405020304" pitchFamily="18" charset="0"/>
              </a:rPr>
              <a:t>Real-time monitoring of water quality parameters.</a:t>
            </a:r>
          </a:p>
          <a:p>
            <a:pPr marL="450342" indent="-285750">
              <a:buFont typeface="Arial" panose="020B0604020202020204" pitchFamily="34" charset="0"/>
              <a:buChar char="•"/>
            </a:pPr>
            <a:r>
              <a:rPr lang="en-US" sz="1800" dirty="0">
                <a:latin typeface="Bierstadt" panose="020B0004020202020204" pitchFamily="34" charset="0"/>
                <a:cs typeface="Times New Roman" panose="02020603050405020304" pitchFamily="18" charset="0"/>
              </a:rPr>
              <a:t>Enhanced decision-making capabilities for water management users.</a:t>
            </a:r>
          </a:p>
          <a:p>
            <a:endParaRPr lang="en-IN" dirty="0"/>
          </a:p>
        </p:txBody>
      </p:sp>
    </p:spTree>
    <p:extLst>
      <p:ext uri="{BB962C8B-B14F-4D97-AF65-F5344CB8AC3E}">
        <p14:creationId xmlns:p14="http://schemas.microsoft.com/office/powerpoint/2010/main" val="222949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1B46-33F8-529C-E9A3-6433487230DF}"/>
              </a:ext>
            </a:extLst>
          </p:cNvPr>
          <p:cNvSpPr>
            <a:spLocks noGrp="1"/>
          </p:cNvSpPr>
          <p:nvPr>
            <p:ph type="title"/>
          </p:nvPr>
        </p:nvSpPr>
        <p:spPr/>
        <p:txBody>
          <a:bodyPr/>
          <a:lstStyle/>
          <a:p>
            <a:r>
              <a:rPr lang="en-IN" dirty="0">
                <a:latin typeface="Bierstadt" panose="020B0004020202020204" pitchFamily="34"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E41F8754-F292-D33D-EB59-F2F2EDE62686}"/>
              </a:ext>
            </a:extLst>
          </p:cNvPr>
          <p:cNvSpPr>
            <a:spLocks noGrp="1"/>
          </p:cNvSpPr>
          <p:nvPr>
            <p:ph idx="1"/>
          </p:nvPr>
        </p:nvSpPr>
        <p:spPr/>
        <p:txBody>
          <a:bodyPr/>
          <a:lstStyle/>
          <a:p>
            <a:pPr marL="0" indent="0" algn="l">
              <a:buNone/>
            </a:pPr>
            <a:endParaRPr lang="en-US" sz="200" b="1"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Boundaries</a:t>
            </a:r>
            <a:endParaRPr lang="en-US" sz="800" b="1" dirty="0">
              <a:latin typeface="Bierstadt" panose="020B0004020202020204" pitchFamily="34" charset="0"/>
              <a:cs typeface="Times New Roman" panose="02020603050405020304" pitchFamily="18" charset="0"/>
            </a:endParaRPr>
          </a:p>
          <a:p>
            <a:pPr marL="450342" indent="-285750">
              <a:buFont typeface="Arial" panose="020B0604020202020204" pitchFamily="34" charset="0"/>
              <a:buChar char="•"/>
            </a:pPr>
            <a:r>
              <a:rPr lang="en-US" sz="1800" dirty="0">
                <a:latin typeface="Bierstadt" panose="020B0004020202020204" pitchFamily="34" charset="0"/>
                <a:cs typeface="Times New Roman" panose="02020603050405020304" pitchFamily="18" charset="0"/>
              </a:rPr>
              <a:t>Code optimization and library installation</a:t>
            </a:r>
          </a:p>
          <a:p>
            <a:pPr marL="450342" indent="-285750">
              <a:buFont typeface="Arial" panose="020B0604020202020204" pitchFamily="34" charset="0"/>
              <a:buChar char="•"/>
            </a:pPr>
            <a:r>
              <a:rPr lang="en-US" sz="1800" dirty="0">
                <a:latin typeface="Bierstadt" panose="020B0004020202020204" pitchFamily="34" charset="0"/>
                <a:cs typeface="Times New Roman" panose="02020603050405020304" pitchFamily="18" charset="0"/>
              </a:rPr>
              <a:t>Case assembly – Wiring optimization</a:t>
            </a:r>
          </a:p>
          <a:p>
            <a:pPr marL="450342" indent="-285750">
              <a:buFont typeface="Arial" panose="020B0604020202020204" pitchFamily="34" charset="0"/>
              <a:buChar char="•"/>
            </a:pPr>
            <a:r>
              <a:rPr lang="en-US" sz="1800" dirty="0">
                <a:latin typeface="Bierstadt" panose="020B0004020202020204" pitchFamily="34" charset="0"/>
                <a:cs typeface="Times New Roman" panose="02020603050405020304" pitchFamily="18" charset="0"/>
              </a:rPr>
              <a:t>Sensor mapping</a:t>
            </a:r>
            <a:endParaRPr lang="en-IN" dirty="0"/>
          </a:p>
        </p:txBody>
      </p:sp>
    </p:spTree>
    <p:extLst>
      <p:ext uri="{BB962C8B-B14F-4D97-AF65-F5344CB8AC3E}">
        <p14:creationId xmlns:p14="http://schemas.microsoft.com/office/powerpoint/2010/main" val="2817656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8795-44C1-912F-05BD-FE89CABFA5D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C87264F-BEA6-68B4-24ED-E68791C8A433}"/>
              </a:ext>
            </a:extLst>
          </p:cNvPr>
          <p:cNvSpPr>
            <a:spLocks noGrp="1"/>
          </p:cNvSpPr>
          <p:nvPr>
            <p:ph idx="1"/>
          </p:nvPr>
        </p:nvSpPr>
        <p:spPr/>
        <p:txBody>
          <a:bodyPr>
            <a:normAutofit/>
          </a:bodyPr>
          <a:lstStyle/>
          <a:p>
            <a:pPr marL="800100" lvl="1" indent="-34290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Our study aims to develop a user-friendly system for measuring water quality.</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049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C00BD-178D-55BB-02A4-B0B28DEC5F5A}"/>
              </a:ext>
            </a:extLst>
          </p:cNvPr>
          <p:cNvSpPr>
            <a:spLocks noGrp="1"/>
          </p:cNvSpPr>
          <p:nvPr>
            <p:ph idx="1"/>
          </p:nvPr>
        </p:nvSpPr>
        <p:spPr>
          <a:xfrm>
            <a:off x="1097280" y="2394408"/>
            <a:ext cx="10058400" cy="3474686"/>
          </a:xfrm>
        </p:spPr>
        <p:txBody>
          <a:bodyPr>
            <a:normAutofit/>
          </a:bodyPr>
          <a:lstStyle/>
          <a:p>
            <a:pPr algn="ctr"/>
            <a:r>
              <a:rPr lang="en-US"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30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C2E3-5EF4-3D6E-3474-CAE13ACB2027}"/>
              </a:ext>
            </a:extLst>
          </p:cNvPr>
          <p:cNvSpPr>
            <a:spLocks noGrp="1"/>
          </p:cNvSpPr>
          <p:nvPr>
            <p:ph type="title"/>
          </p:nvPr>
        </p:nvSpPr>
        <p:spPr/>
        <p:txBody>
          <a:bodyPr/>
          <a:lstStyle/>
          <a:p>
            <a:r>
              <a:rPr lang="en-US" dirty="0">
                <a:latin typeface="Bierstadt Display" panose="020B0004020202020204" pitchFamily="34" charset="0"/>
                <a:cs typeface="Times New Roman" panose="02020603050405020304" pitchFamily="18" charset="0"/>
              </a:rPr>
              <a:t>O</a:t>
            </a:r>
            <a:r>
              <a:rPr lang="en-IN" dirty="0">
                <a:latin typeface="Bierstadt Display" panose="020B0004020202020204" pitchFamily="34" charset="0"/>
                <a:cs typeface="Times New Roman" panose="02020603050405020304" pitchFamily="18" charset="0"/>
              </a:rPr>
              <a:t>utlines</a:t>
            </a:r>
          </a:p>
        </p:txBody>
      </p:sp>
      <p:sp>
        <p:nvSpPr>
          <p:cNvPr id="3" name="Content Placeholder 2">
            <a:extLst>
              <a:ext uri="{FF2B5EF4-FFF2-40B4-BE49-F238E27FC236}">
                <a16:creationId xmlns:a16="http://schemas.microsoft.com/office/drawing/2014/main" id="{EF831B5E-6646-FB68-F990-CB2342C72580}"/>
              </a:ext>
            </a:extLst>
          </p:cNvPr>
          <p:cNvSpPr>
            <a:spLocks noGrp="1"/>
          </p:cNvSpPr>
          <p:nvPr>
            <p:ph idx="1"/>
          </p:nvPr>
        </p:nvSpPr>
        <p:spPr/>
        <p:txBody>
          <a:bodyPr>
            <a:normAutofit/>
          </a:bodyPr>
          <a:lstStyle/>
          <a:p>
            <a:pPr marL="457200" indent="-457200">
              <a:buFont typeface="+mj-lt"/>
              <a:buAutoNum type="arabicPeriod"/>
            </a:pPr>
            <a:r>
              <a:rPr lang="en-IN" sz="2400" dirty="0">
                <a:latin typeface="Bierstadt Display" panose="020B0004020202020204" pitchFamily="34" charset="0"/>
                <a:cs typeface="Times New Roman" panose="02020603050405020304" pitchFamily="18" charset="0"/>
              </a:rPr>
              <a:t>SAM Introduction and Principle</a:t>
            </a:r>
          </a:p>
          <a:p>
            <a:pPr marL="457200" indent="-457200">
              <a:buFont typeface="+mj-lt"/>
              <a:buAutoNum type="arabicPeriod"/>
            </a:pPr>
            <a:r>
              <a:rPr lang="en-IN" sz="2400" dirty="0">
                <a:latin typeface="Bierstadt Display" panose="020B0004020202020204" pitchFamily="34" charset="0"/>
                <a:cs typeface="Times New Roman" panose="02020603050405020304" pitchFamily="18" charset="0"/>
              </a:rPr>
              <a:t>Objective</a:t>
            </a:r>
          </a:p>
          <a:p>
            <a:pPr marL="457200" indent="-457200">
              <a:buFont typeface="+mj-lt"/>
              <a:buAutoNum type="arabicPeriod"/>
            </a:pPr>
            <a:r>
              <a:rPr lang="en-IN" sz="2400" dirty="0">
                <a:latin typeface="Bierstadt Display" panose="020B0004020202020204" pitchFamily="34" charset="0"/>
                <a:cs typeface="Times New Roman" panose="02020603050405020304" pitchFamily="18" charset="0"/>
              </a:rPr>
              <a:t>Meaning of Turbidity</a:t>
            </a:r>
          </a:p>
          <a:p>
            <a:pPr marL="457200" indent="-457200">
              <a:buFont typeface="+mj-lt"/>
              <a:buAutoNum type="arabicPeriod"/>
            </a:pPr>
            <a:r>
              <a:rPr lang="en-IN" sz="2400" dirty="0">
                <a:latin typeface="Bierstadt Display" panose="020B0004020202020204" pitchFamily="34" charset="0"/>
                <a:cs typeface="Times New Roman" panose="02020603050405020304" pitchFamily="18" charset="0"/>
              </a:rPr>
              <a:t>Reasons to use water</a:t>
            </a:r>
          </a:p>
          <a:p>
            <a:pPr marL="457200" indent="-457200">
              <a:buFont typeface="+mj-lt"/>
              <a:buAutoNum type="arabicPeriod"/>
            </a:pPr>
            <a:r>
              <a:rPr lang="en-IN" sz="2400" dirty="0">
                <a:latin typeface="Bierstadt Display" panose="020B0004020202020204" pitchFamily="34" charset="0"/>
                <a:cs typeface="Times New Roman" panose="02020603050405020304" pitchFamily="18" charset="0"/>
              </a:rPr>
              <a:t>Design system</a:t>
            </a:r>
          </a:p>
          <a:p>
            <a:pPr marL="457200" indent="-457200">
              <a:buFont typeface="+mj-lt"/>
              <a:buAutoNum type="arabicPeriod"/>
            </a:pPr>
            <a:r>
              <a:rPr lang="en-IN" sz="2400" dirty="0">
                <a:latin typeface="Bierstadt Display" panose="020B0004020202020204" pitchFamily="34" charset="0"/>
                <a:cs typeface="Times New Roman" panose="02020603050405020304" pitchFamily="18" charset="0"/>
              </a:rPr>
              <a:t>Methodology</a:t>
            </a:r>
          </a:p>
          <a:p>
            <a:pPr marL="457200" indent="-457200">
              <a:buFont typeface="+mj-lt"/>
              <a:buAutoNum type="arabicPeriod"/>
            </a:pPr>
            <a:r>
              <a:rPr lang="en-IN" sz="2400" dirty="0">
                <a:latin typeface="Bierstadt Display" panose="020B0004020202020204" pitchFamily="34" charset="0"/>
                <a:cs typeface="Times New Roman" panose="02020603050405020304" pitchFamily="18" charset="0"/>
              </a:rPr>
              <a:t>Expected outcomes</a:t>
            </a:r>
          </a:p>
          <a:p>
            <a:pPr marL="457200" indent="-457200">
              <a:buFont typeface="+mj-lt"/>
              <a:buAutoNum type="arabicPeriod"/>
            </a:pPr>
            <a:r>
              <a:rPr lang="en-IN" sz="2400" dirty="0">
                <a:latin typeface="Bierstadt Display" panose="020B0004020202020204" pitchFamily="34" charset="0"/>
                <a:cs typeface="Times New Roman" panose="02020603050405020304" pitchFamily="18" charset="0"/>
              </a:rPr>
              <a:t>Conclusion</a:t>
            </a:r>
          </a:p>
        </p:txBody>
      </p:sp>
    </p:spTree>
    <p:extLst>
      <p:ext uri="{BB962C8B-B14F-4D97-AF65-F5344CB8AC3E}">
        <p14:creationId xmlns:p14="http://schemas.microsoft.com/office/powerpoint/2010/main" val="274369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575D-2948-6539-3378-046656B5405A}"/>
              </a:ext>
            </a:extLst>
          </p:cNvPr>
          <p:cNvSpPr>
            <a:spLocks noGrp="1"/>
          </p:cNvSpPr>
          <p:nvPr>
            <p:ph type="title"/>
          </p:nvPr>
        </p:nvSpPr>
        <p:spPr/>
        <p:txBody>
          <a:bodyPr/>
          <a:lstStyle/>
          <a:p>
            <a:r>
              <a:rPr lang="en-IN" dirty="0">
                <a:latin typeface="Bierstadt Display" panose="020B0004020202020204" pitchFamily="34" charset="0"/>
                <a:cs typeface="Times New Roman" panose="02020603050405020304" pitchFamily="18" charset="0"/>
              </a:rPr>
              <a:t>SAM Introduction and Principle</a:t>
            </a:r>
          </a:p>
        </p:txBody>
      </p:sp>
      <p:sp>
        <p:nvSpPr>
          <p:cNvPr id="3" name="Content Placeholder 2">
            <a:extLst>
              <a:ext uri="{FF2B5EF4-FFF2-40B4-BE49-F238E27FC236}">
                <a16:creationId xmlns:a16="http://schemas.microsoft.com/office/drawing/2014/main" id="{8B8DF2CB-BFA5-5F7F-817E-4EA57A9D2F36}"/>
              </a:ext>
            </a:extLst>
          </p:cNvPr>
          <p:cNvSpPr>
            <a:spLocks noGrp="1"/>
          </p:cNvSpPr>
          <p:nvPr>
            <p:ph idx="1"/>
          </p:nvPr>
        </p:nvSpPr>
        <p:spPr>
          <a:xfrm>
            <a:off x="1097280" y="1737360"/>
            <a:ext cx="10058400" cy="4131734"/>
          </a:xfrm>
        </p:spPr>
        <p:txBody>
          <a:bodyPr>
            <a:normAutofit fontScale="25000" lnSpcReduction="20000"/>
          </a:bodyPr>
          <a:lstStyle/>
          <a:p>
            <a:pPr>
              <a:lnSpc>
                <a:spcPct val="100000"/>
              </a:lnSpc>
              <a:buFont typeface="Wingdings" panose="05000000000000000000" pitchFamily="2" charset="2"/>
              <a:buChar char="Ø"/>
            </a:pPr>
            <a:r>
              <a:rPr lang="en-US" sz="7600" b="1" dirty="0">
                <a:latin typeface="Times New Roman" panose="02020603050405020304" pitchFamily="18" charset="0"/>
                <a:cs typeface="Times New Roman" panose="02020603050405020304" pitchFamily="18" charset="0"/>
              </a:rPr>
              <a:t> </a:t>
            </a:r>
            <a:r>
              <a:rPr lang="en-US" sz="7600" b="1" dirty="0">
                <a:latin typeface="Bierstadt Display" panose="020B0004020202020204" pitchFamily="34" charset="0"/>
                <a:cs typeface="Times New Roman" panose="02020603050405020304" pitchFamily="18" charset="0"/>
              </a:rPr>
              <a:t>Introduction:</a:t>
            </a:r>
          </a:p>
          <a:p>
            <a:pPr marL="342900" indent="-342900">
              <a:lnSpc>
                <a:spcPct val="120000"/>
              </a:lnSpc>
              <a:buFont typeface="+mj-lt"/>
              <a:buAutoNum type="arabicPeriod"/>
            </a:pPr>
            <a:r>
              <a:rPr lang="en-US" sz="7600" dirty="0">
                <a:latin typeface="Bierstadt Display" panose="020B0004020202020204" pitchFamily="34" charset="0"/>
                <a:cs typeface="Times New Roman" panose="02020603050405020304" pitchFamily="18" charset="0"/>
              </a:rPr>
              <a:t>Scanning Acoustic Microscopy (SAM) is a non-destructive imaging technique used to analyze the internal structure and properties of materials at micrometer and nanometer scales.</a:t>
            </a:r>
          </a:p>
          <a:p>
            <a:pPr marL="342900" indent="-342900">
              <a:lnSpc>
                <a:spcPct val="120000"/>
              </a:lnSpc>
              <a:buFont typeface="+mj-lt"/>
              <a:buAutoNum type="arabicPeriod"/>
            </a:pPr>
            <a:r>
              <a:rPr lang="en-US" sz="7600" dirty="0">
                <a:latin typeface="Bierstadt Display" panose="020B0004020202020204" pitchFamily="34" charset="0"/>
                <a:cs typeface="Times New Roman" panose="02020603050405020304" pitchFamily="18" charset="0"/>
              </a:rPr>
              <a:t>It utilizes high-frequency ultrasound waves to inspect materials, providing detailed information about their internal features such as defects, microstructure, and material properties.</a:t>
            </a:r>
          </a:p>
          <a:p>
            <a:pPr>
              <a:lnSpc>
                <a:spcPct val="100000"/>
              </a:lnSpc>
              <a:buFont typeface="Wingdings" panose="05000000000000000000" pitchFamily="2" charset="2"/>
              <a:buChar char="Ø"/>
            </a:pPr>
            <a:r>
              <a:rPr lang="en-US" sz="7600" b="1" dirty="0">
                <a:latin typeface="Bierstadt Display" panose="020B0004020202020204" pitchFamily="34" charset="0"/>
                <a:cs typeface="Times New Roman" panose="02020603050405020304" pitchFamily="18" charset="0"/>
              </a:rPr>
              <a:t> Principle:</a:t>
            </a:r>
          </a:p>
          <a:p>
            <a:pPr marL="342900" indent="-342900">
              <a:lnSpc>
                <a:spcPct val="120000"/>
              </a:lnSpc>
              <a:buFont typeface="+mj-lt"/>
              <a:buAutoNum type="arabicPeriod"/>
            </a:pPr>
            <a:r>
              <a:rPr lang="en-US" sz="7600" dirty="0">
                <a:latin typeface="Bierstadt Display" panose="020B0004020202020204" pitchFamily="34" charset="0"/>
                <a:cs typeface="Times New Roman" panose="02020603050405020304" pitchFamily="18" charset="0"/>
              </a:rPr>
              <a:t>SAM operates on the principle of acoustic microscopy, where ultrasonic waves are generated and transmitted into the material being studied.</a:t>
            </a:r>
          </a:p>
          <a:p>
            <a:pPr marL="342900" indent="-342900">
              <a:lnSpc>
                <a:spcPct val="120000"/>
              </a:lnSpc>
              <a:buFont typeface="+mj-lt"/>
              <a:buAutoNum type="arabicPeriod"/>
            </a:pPr>
            <a:r>
              <a:rPr lang="en-US" sz="7600" dirty="0">
                <a:latin typeface="Bierstadt Display" panose="020B0004020202020204" pitchFamily="34" charset="0"/>
                <a:cs typeface="Times New Roman" panose="02020603050405020304" pitchFamily="18" charset="0"/>
              </a:rPr>
              <a:t>A transducer generates high-frequency sound waves (typically in the range of tens to hundreds of megahertz), which are focused onto the sample surface.</a:t>
            </a:r>
          </a:p>
          <a:p>
            <a:pPr marL="342900" indent="-342900">
              <a:lnSpc>
                <a:spcPct val="120000"/>
              </a:lnSpc>
              <a:buFont typeface="+mj-lt"/>
              <a:buAutoNum type="arabicPeriod"/>
            </a:pPr>
            <a:r>
              <a:rPr lang="en-US" sz="7600" dirty="0">
                <a:latin typeface="Bierstadt Display" panose="020B0004020202020204" pitchFamily="34" charset="0"/>
                <a:cs typeface="Times New Roman" panose="02020603050405020304" pitchFamily="18" charset="0"/>
              </a:rPr>
              <a:t>These sound waves travel through the material, and their interaction with internal features such as interfaces, inclusions, or defects causes reflection, scattering, or diffraction of the waves.</a:t>
            </a:r>
          </a:p>
        </p:txBody>
      </p:sp>
    </p:spTree>
    <p:extLst>
      <p:ext uri="{BB962C8B-B14F-4D97-AF65-F5344CB8AC3E}">
        <p14:creationId xmlns:p14="http://schemas.microsoft.com/office/powerpoint/2010/main" val="86490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of a diagram of a transducer&#10;&#10;Description automatically generated">
            <a:extLst>
              <a:ext uri="{FF2B5EF4-FFF2-40B4-BE49-F238E27FC236}">
                <a16:creationId xmlns:a16="http://schemas.microsoft.com/office/drawing/2014/main" id="{5E3E7529-B800-0111-8321-200BB2FA7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16" y="483464"/>
            <a:ext cx="6201932" cy="5354229"/>
          </a:xfrm>
          <a:prstGeom prst="rect">
            <a:avLst/>
          </a:prstGeom>
        </p:spPr>
      </p:pic>
      <p:sp>
        <p:nvSpPr>
          <p:cNvPr id="10" name="Rectangle 9">
            <a:extLst>
              <a:ext uri="{FF2B5EF4-FFF2-40B4-BE49-F238E27FC236}">
                <a16:creationId xmlns:a16="http://schemas.microsoft.com/office/drawing/2014/main" id="{EAB6BDA8-6C10-B20D-3FEA-4A0E76AD95F7}"/>
              </a:ext>
            </a:extLst>
          </p:cNvPr>
          <p:cNvSpPr/>
          <p:nvPr/>
        </p:nvSpPr>
        <p:spPr>
          <a:xfrm>
            <a:off x="6919274" y="1206631"/>
            <a:ext cx="4619134" cy="136688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6D72A697-F2C8-9F2C-4FCD-47DB2EBB7996}"/>
              </a:ext>
            </a:extLst>
          </p:cNvPr>
          <p:cNvSpPr txBox="1"/>
          <p:nvPr/>
        </p:nvSpPr>
        <p:spPr>
          <a:xfrm>
            <a:off x="698490" y="5914476"/>
            <a:ext cx="3688189" cy="307777"/>
          </a:xfrm>
          <a:prstGeom prst="rect">
            <a:avLst/>
          </a:prstGeom>
          <a:noFill/>
        </p:spPr>
        <p:txBody>
          <a:bodyPr wrap="none" rtlCol="0">
            <a:spAutoFit/>
          </a:bodyPr>
          <a:lstStyle/>
          <a:p>
            <a:r>
              <a:rPr lang="en-GB" sz="1400" dirty="0"/>
              <a:t>https://www.mdpi.com/1424-8220/19/22/4868</a:t>
            </a:r>
          </a:p>
        </p:txBody>
      </p:sp>
      <p:sp>
        <p:nvSpPr>
          <p:cNvPr id="2" name="TextBox 1">
            <a:extLst>
              <a:ext uri="{FF2B5EF4-FFF2-40B4-BE49-F238E27FC236}">
                <a16:creationId xmlns:a16="http://schemas.microsoft.com/office/drawing/2014/main" id="{F57521B0-7CE5-0237-B3C0-CA8738546F9D}"/>
              </a:ext>
            </a:extLst>
          </p:cNvPr>
          <p:cNvSpPr txBox="1"/>
          <p:nvPr/>
        </p:nvSpPr>
        <p:spPr>
          <a:xfrm>
            <a:off x="7504037" y="2573518"/>
            <a:ext cx="4149700" cy="2139047"/>
          </a:xfrm>
          <a:prstGeom prst="rect">
            <a:avLst/>
          </a:prstGeom>
          <a:noFill/>
        </p:spPr>
        <p:txBody>
          <a:bodyPr wrap="square" rtlCol="0">
            <a:spAutoFit/>
          </a:bodyPr>
          <a:lstStyle/>
          <a:p>
            <a:r>
              <a:rPr lang="en-GB" sz="1900" dirty="0">
                <a:latin typeface="Bierstadt Display" panose="020B0004020202020204" pitchFamily="34" charset="0"/>
                <a:cs typeface="Times New Roman" panose="02020603050405020304" pitchFamily="18" charset="0"/>
              </a:rPr>
              <a:t>Transducer emits ultrasonic waves into the direction of material, waves hit the surface externally and internally and reflect back to the transducer.</a:t>
            </a:r>
          </a:p>
          <a:p>
            <a:endParaRPr lang="en-GB" sz="1900" dirty="0">
              <a:latin typeface="Bierstadt Display" panose="020B0004020202020204" pitchFamily="34" charset="0"/>
              <a:cs typeface="Times New Roman" panose="02020603050405020304" pitchFamily="18" charset="0"/>
            </a:endParaRPr>
          </a:p>
          <a:p>
            <a:r>
              <a:rPr lang="en-GB" sz="1900" dirty="0">
                <a:latin typeface="Bierstadt Display" panose="020B0004020202020204" pitchFamily="34" charset="0"/>
                <a:cs typeface="Times New Roman" panose="02020603050405020304" pitchFamily="18" charset="0"/>
              </a:rPr>
              <a:t>Echoes are created and are being read by sensor.</a:t>
            </a:r>
          </a:p>
        </p:txBody>
      </p:sp>
    </p:spTree>
    <p:extLst>
      <p:ext uri="{BB962C8B-B14F-4D97-AF65-F5344CB8AC3E}">
        <p14:creationId xmlns:p14="http://schemas.microsoft.com/office/powerpoint/2010/main" val="208289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B6BDA8-6C10-B20D-3FEA-4A0E76AD95F7}"/>
              </a:ext>
            </a:extLst>
          </p:cNvPr>
          <p:cNvSpPr/>
          <p:nvPr/>
        </p:nvSpPr>
        <p:spPr>
          <a:xfrm>
            <a:off x="6919274" y="1206631"/>
            <a:ext cx="4619134" cy="136688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F57521B0-7CE5-0237-B3C0-CA8738546F9D}"/>
              </a:ext>
            </a:extLst>
          </p:cNvPr>
          <p:cNvSpPr txBox="1"/>
          <p:nvPr/>
        </p:nvSpPr>
        <p:spPr>
          <a:xfrm>
            <a:off x="8701242" y="2055044"/>
            <a:ext cx="3138825" cy="3308598"/>
          </a:xfrm>
          <a:prstGeom prst="rect">
            <a:avLst/>
          </a:prstGeom>
          <a:noFill/>
        </p:spPr>
        <p:txBody>
          <a:bodyPr wrap="square" rtlCol="0">
            <a:spAutoFit/>
          </a:bodyPr>
          <a:lstStyle/>
          <a:p>
            <a:r>
              <a:rPr lang="en-GB" sz="1900" dirty="0">
                <a:latin typeface="Bierstadt Display" panose="020B0004020202020204" pitchFamily="34" charset="0"/>
                <a:cs typeface="Times New Roman" panose="02020603050405020304" pitchFamily="18" charset="0"/>
              </a:rPr>
              <a:t>Generally, it handles advanced image analysis, provides a defect detection functionality,</a:t>
            </a:r>
          </a:p>
          <a:p>
            <a:r>
              <a:rPr lang="en-GB" sz="1900" dirty="0">
                <a:latin typeface="Bierstadt Display" panose="020B0004020202020204" pitchFamily="34" charset="0"/>
                <a:cs typeface="Times New Roman" panose="02020603050405020304" pitchFamily="18" charset="0"/>
              </a:rPr>
              <a:t>size and position analysis.</a:t>
            </a:r>
          </a:p>
          <a:p>
            <a:endParaRPr lang="en-GB" sz="1900" dirty="0">
              <a:latin typeface="Bierstadt Display" panose="020B0004020202020204" pitchFamily="34" charset="0"/>
              <a:cs typeface="Times New Roman" panose="02020603050405020304" pitchFamily="18" charset="0"/>
            </a:endParaRPr>
          </a:p>
          <a:p>
            <a:r>
              <a:rPr lang="en-GB" sz="1900" dirty="0">
                <a:latin typeface="Bierstadt Display" panose="020B0004020202020204" pitchFamily="34" charset="0"/>
                <a:cs typeface="Times New Roman" panose="02020603050405020304" pitchFamily="18" charset="0"/>
              </a:rPr>
              <a:t>A-scans, B-scans and C-scans.</a:t>
            </a:r>
          </a:p>
          <a:p>
            <a:endParaRPr lang="en-GB" sz="1900" dirty="0">
              <a:latin typeface="Bierstadt Display" panose="020B0004020202020204" pitchFamily="34" charset="0"/>
              <a:cs typeface="Times New Roman" panose="02020603050405020304" pitchFamily="18" charset="0"/>
            </a:endParaRPr>
          </a:p>
          <a:p>
            <a:r>
              <a:rPr lang="en-GB" sz="1900" dirty="0">
                <a:latin typeface="Bierstadt Display" panose="020B0004020202020204" pitchFamily="34" charset="0"/>
                <a:cs typeface="Times New Roman" panose="02020603050405020304" pitchFamily="18" charset="0"/>
              </a:rPr>
              <a:t>Serves as a main conjunction tool with SAM equipment.</a:t>
            </a:r>
          </a:p>
        </p:txBody>
      </p:sp>
      <p:pic>
        <p:nvPicPr>
          <p:cNvPr id="4" name="Picture 3">
            <a:extLst>
              <a:ext uri="{FF2B5EF4-FFF2-40B4-BE49-F238E27FC236}">
                <a16:creationId xmlns:a16="http://schemas.microsoft.com/office/drawing/2014/main" id="{876C25C7-6347-4E17-9923-66C32C172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592" y="1442978"/>
            <a:ext cx="7414532" cy="4174041"/>
          </a:xfrm>
          <a:prstGeom prst="rect">
            <a:avLst/>
          </a:prstGeom>
        </p:spPr>
      </p:pic>
      <p:sp>
        <p:nvSpPr>
          <p:cNvPr id="5" name="TextBox 4">
            <a:extLst>
              <a:ext uri="{FF2B5EF4-FFF2-40B4-BE49-F238E27FC236}">
                <a16:creationId xmlns:a16="http://schemas.microsoft.com/office/drawing/2014/main" id="{B390213C-0CCB-C087-56E4-06F8C6925791}"/>
              </a:ext>
            </a:extLst>
          </p:cNvPr>
          <p:cNvSpPr txBox="1"/>
          <p:nvPr/>
        </p:nvSpPr>
        <p:spPr>
          <a:xfrm>
            <a:off x="653592" y="738296"/>
            <a:ext cx="4870515" cy="461665"/>
          </a:xfrm>
          <a:prstGeom prst="rect">
            <a:avLst/>
          </a:prstGeom>
          <a:noFill/>
        </p:spPr>
        <p:txBody>
          <a:bodyPr wrap="square" rtlCol="0">
            <a:spAutoFit/>
          </a:bodyPr>
          <a:lstStyle/>
          <a:p>
            <a:r>
              <a:rPr lang="en-GB" sz="2400" dirty="0">
                <a:latin typeface="Bierstadt Display" panose="020B0004020202020204" pitchFamily="34" charset="0"/>
                <a:cs typeface="Times New Roman" panose="02020603050405020304" pitchFamily="18" charset="0"/>
              </a:rPr>
              <a:t>Software: SAM =&gt; </a:t>
            </a:r>
            <a:r>
              <a:rPr lang="en-GB" sz="2400" dirty="0" err="1">
                <a:latin typeface="Bierstadt Display" panose="020B0004020202020204" pitchFamily="34" charset="0"/>
                <a:cs typeface="Times New Roman" panose="02020603050405020304" pitchFamily="18" charset="0"/>
              </a:rPr>
              <a:t>WinSAM</a:t>
            </a:r>
            <a:endParaRPr lang="en-GB" sz="2400" dirty="0">
              <a:latin typeface="Bierstadt Display"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90019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A023-8F74-E3B7-81B0-A8DB71D111F9}"/>
              </a:ext>
            </a:extLst>
          </p:cNvPr>
          <p:cNvSpPr>
            <a:spLocks noGrp="1"/>
          </p:cNvSpPr>
          <p:nvPr>
            <p:ph type="title"/>
          </p:nvPr>
        </p:nvSpPr>
        <p:spPr/>
        <p:txBody>
          <a:bodyPr/>
          <a:lstStyle/>
          <a:p>
            <a:r>
              <a:rPr lang="en-IN" dirty="0">
                <a:latin typeface="Bierstadt Display" panose="020B0004020202020204" pitchFamily="34"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74512936-DB50-FA96-5361-FBBC2AA41411}"/>
              </a:ext>
            </a:extLst>
          </p:cNvPr>
          <p:cNvSpPr>
            <a:spLocks noGrp="1"/>
          </p:cNvSpPr>
          <p:nvPr>
            <p:ph idx="1"/>
          </p:nvPr>
        </p:nvSpPr>
        <p:spPr>
          <a:xfrm>
            <a:off x="1097280" y="1866721"/>
            <a:ext cx="9773634" cy="4351338"/>
          </a:xfrm>
        </p:spPr>
        <p:txBody>
          <a:bodyPr/>
          <a:lstStyle/>
          <a:p>
            <a:pPr marL="342900" indent="-342900">
              <a:buFont typeface="+mj-lt"/>
              <a:buAutoNum type="arabicPeriod"/>
            </a:pPr>
            <a:r>
              <a:rPr lang="en-US" dirty="0">
                <a:latin typeface="Bierstadt Display" panose="020B0004020202020204" pitchFamily="34" charset="0"/>
                <a:cs typeface="Times New Roman" panose="02020603050405020304" pitchFamily="18" charset="0"/>
              </a:rPr>
              <a:t>The primary objective of our project is to develop an intelligent system capable of accurately measuring turbidity in water.</a:t>
            </a:r>
          </a:p>
          <a:p>
            <a:pPr marL="342900" indent="-342900">
              <a:buFont typeface="+mj-lt"/>
              <a:buAutoNum type="arabicPeriod"/>
            </a:pPr>
            <a:r>
              <a:rPr lang="en-US" dirty="0">
                <a:latin typeface="Bierstadt Display" panose="020B0004020202020204" pitchFamily="34" charset="0"/>
                <a:cs typeface="Times New Roman" panose="02020603050405020304" pitchFamily="18" charset="0"/>
              </a:rPr>
              <a:t>This system will provide real-time data on water quality, enabling prompt intervention in case of contamination</a:t>
            </a:r>
          </a:p>
          <a:p>
            <a:pPr marL="342900" indent="-342900">
              <a:buFont typeface="+mj-lt"/>
              <a:buAutoNum type="arabicPeriod"/>
            </a:pPr>
            <a:r>
              <a:rPr lang="en-US" dirty="0">
                <a:latin typeface="Bierstadt Display" panose="020B0004020202020204" pitchFamily="34" charset="0"/>
                <a:cs typeface="Times New Roman" panose="02020603050405020304" pitchFamily="18" charset="0"/>
              </a:rPr>
              <a:t>Additionally, we aim to create a interface for visualizing and understanding turbidity, enhancing accessibility for users.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46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570B-961B-99A6-F66E-9D0E31F26969}"/>
              </a:ext>
            </a:extLst>
          </p:cNvPr>
          <p:cNvSpPr>
            <a:spLocks noGrp="1"/>
          </p:cNvSpPr>
          <p:nvPr>
            <p:ph type="title"/>
          </p:nvPr>
        </p:nvSpPr>
        <p:spPr/>
        <p:txBody>
          <a:bodyPr/>
          <a:lstStyle/>
          <a:p>
            <a:r>
              <a:rPr lang="en-IN" dirty="0">
                <a:latin typeface="Bierstadt" panose="020B0004020202020204" pitchFamily="34" charset="0"/>
                <a:cs typeface="Times New Roman" panose="02020603050405020304" pitchFamily="18" charset="0"/>
              </a:rPr>
              <a:t>Meaning Of Turbidity</a:t>
            </a:r>
          </a:p>
        </p:txBody>
      </p:sp>
      <p:sp>
        <p:nvSpPr>
          <p:cNvPr id="3" name="Content Placeholder 2">
            <a:extLst>
              <a:ext uri="{FF2B5EF4-FFF2-40B4-BE49-F238E27FC236}">
                <a16:creationId xmlns:a16="http://schemas.microsoft.com/office/drawing/2014/main" id="{18AC53CF-AFBD-78AD-61CE-AAAC68A874CF}"/>
              </a:ext>
            </a:extLst>
          </p:cNvPr>
          <p:cNvSpPr>
            <a:spLocks noGrp="1"/>
          </p:cNvSpPr>
          <p:nvPr>
            <p:ph idx="1"/>
          </p:nvPr>
        </p:nvSpPr>
        <p:spPr/>
        <p:txBody>
          <a:bodyPr/>
          <a:lstStyle/>
          <a:p>
            <a:pPr marL="342900" indent="-342900">
              <a:buFont typeface="+mj-lt"/>
              <a:buAutoNum type="arabicPeriod"/>
            </a:pPr>
            <a:r>
              <a:rPr lang="en-US" dirty="0">
                <a:latin typeface="Bierstadt" panose="020B0004020202020204" pitchFamily="34" charset="0"/>
                <a:cs typeface="Times New Roman" panose="02020603050405020304" pitchFamily="18" charset="0"/>
              </a:rPr>
              <a:t>Turbidity is a measure of the cloudiness or haziness of a liquid caused by suspended particles that are not dissolved. These particles can include clay, silt, fine organic matter, algae, microorganisms, and other substances. The presence of these particles scatters light passing through the liquid, making it appear cloudy or opaque.</a:t>
            </a:r>
          </a:p>
          <a:p>
            <a:pPr marL="342900" indent="-342900">
              <a:buFont typeface="+mj-lt"/>
              <a:buAutoNum type="arabicPeriod"/>
            </a:pPr>
            <a:r>
              <a:rPr lang="en-US" dirty="0">
                <a:latin typeface="Bierstadt" panose="020B0004020202020204" pitchFamily="34" charset="0"/>
                <a:cs typeface="Times New Roman" panose="02020603050405020304" pitchFamily="18" charset="0"/>
              </a:rPr>
              <a:t>Turbidity is commonly measured using a turbidimeter, which quantifies the amount of light scattered by the suspended particles in the liquid.</a:t>
            </a:r>
          </a:p>
          <a:p>
            <a:pPr marL="0" indent="0">
              <a:buNone/>
            </a:pPr>
            <a:endParaRPr lang="en-US" sz="16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10FCD150-2EE7-E29C-BDC3-1A38C9AFF8C1}"/>
              </a:ext>
            </a:extLst>
          </p:cNvPr>
          <p:cNvPicPr>
            <a:picLocks noChangeAspect="1"/>
          </p:cNvPicPr>
          <p:nvPr/>
        </p:nvPicPr>
        <p:blipFill>
          <a:blip r:embed="rId2"/>
          <a:stretch>
            <a:fillRect/>
          </a:stretch>
        </p:blipFill>
        <p:spPr>
          <a:xfrm>
            <a:off x="985124" y="3913239"/>
            <a:ext cx="10221751" cy="2408903"/>
          </a:xfrm>
          <a:prstGeom prst="rect">
            <a:avLst/>
          </a:prstGeom>
        </p:spPr>
      </p:pic>
    </p:spTree>
    <p:extLst>
      <p:ext uri="{BB962C8B-B14F-4D97-AF65-F5344CB8AC3E}">
        <p14:creationId xmlns:p14="http://schemas.microsoft.com/office/powerpoint/2010/main" val="71749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3071-549B-DE15-999A-FE12AA0FC3D8}"/>
              </a:ext>
            </a:extLst>
          </p:cNvPr>
          <p:cNvSpPr>
            <a:spLocks noGrp="1"/>
          </p:cNvSpPr>
          <p:nvPr>
            <p:ph type="title"/>
          </p:nvPr>
        </p:nvSpPr>
        <p:spPr>
          <a:xfrm>
            <a:off x="1097280" y="0"/>
            <a:ext cx="10058400" cy="1450757"/>
          </a:xfrm>
        </p:spPr>
        <p:txBody>
          <a:bodyPr/>
          <a:lstStyle/>
          <a:p>
            <a:r>
              <a:rPr lang="en-IN" dirty="0">
                <a:latin typeface="Bierstadt" panose="020B0004020202020204" pitchFamily="34" charset="0"/>
                <a:cs typeface="Times New Roman" panose="02020603050405020304" pitchFamily="18" charset="0"/>
              </a:rPr>
              <a:t>Reasons</a:t>
            </a:r>
          </a:p>
        </p:txBody>
      </p:sp>
      <p:sp>
        <p:nvSpPr>
          <p:cNvPr id="3" name="Content Placeholder 2">
            <a:extLst>
              <a:ext uri="{FF2B5EF4-FFF2-40B4-BE49-F238E27FC236}">
                <a16:creationId xmlns:a16="http://schemas.microsoft.com/office/drawing/2014/main" id="{30C8D34F-A26B-3092-46EE-EEE9F45FB41F}"/>
              </a:ext>
            </a:extLst>
          </p:cNvPr>
          <p:cNvSpPr>
            <a:spLocks noGrp="1"/>
          </p:cNvSpPr>
          <p:nvPr>
            <p:ph idx="1"/>
          </p:nvPr>
        </p:nvSpPr>
        <p:spPr>
          <a:xfrm>
            <a:off x="1097280" y="1826537"/>
            <a:ext cx="10058400" cy="4131734"/>
          </a:xfrm>
        </p:spPr>
        <p:txBody>
          <a:bodyPr>
            <a:normAutofit fontScale="25000" lnSpcReduction="20000"/>
          </a:bodyPr>
          <a:lstStyle/>
          <a:p>
            <a:pPr>
              <a:buFont typeface="Wingdings" panose="05000000000000000000" pitchFamily="2" charset="2"/>
              <a:buChar char="Ø"/>
            </a:pPr>
            <a:r>
              <a:rPr lang="en-US" sz="6400" b="1" dirty="0">
                <a:latin typeface="Times New Roman" panose="02020603050405020304" pitchFamily="18" charset="0"/>
                <a:cs typeface="Times New Roman" panose="02020603050405020304" pitchFamily="18" charset="0"/>
              </a:rPr>
              <a:t> </a:t>
            </a:r>
            <a:r>
              <a:rPr lang="en-US" sz="6400" b="1" dirty="0">
                <a:latin typeface="Bierstadt" panose="020B0004020202020204" pitchFamily="34" charset="0"/>
                <a:cs typeface="Times New Roman" panose="02020603050405020304" pitchFamily="18" charset="0"/>
              </a:rPr>
              <a:t>Water is commonly used as a coupling medium in scanning acoustic microscopy (SAM) for several reasons:</a:t>
            </a:r>
          </a:p>
          <a:p>
            <a:pPr marL="342900" indent="-342900">
              <a:lnSpc>
                <a:spcPct val="120000"/>
              </a:lnSpc>
              <a:buFont typeface="+mj-lt"/>
              <a:buAutoNum type="arabicPeriod"/>
            </a:pPr>
            <a:r>
              <a:rPr lang="en-US" sz="6400" dirty="0">
                <a:latin typeface="Bierstadt" panose="020B0004020202020204" pitchFamily="34" charset="0"/>
                <a:cs typeface="Times New Roman" panose="02020603050405020304" pitchFamily="18" charset="0"/>
              </a:rPr>
              <a:t>To Transmit: Water helps to transmit the acoustic waves efficiently between the transducer and the sample being analyzed. </a:t>
            </a:r>
          </a:p>
          <a:p>
            <a:pPr marL="342900" indent="-342900">
              <a:lnSpc>
                <a:spcPct val="120000"/>
              </a:lnSpc>
              <a:buFont typeface="+mj-lt"/>
              <a:buAutoNum type="arabicPeriod"/>
            </a:pPr>
            <a:r>
              <a:rPr lang="en-US" sz="6400" dirty="0">
                <a:latin typeface="Bierstadt" panose="020B0004020202020204" pitchFamily="34" charset="0"/>
                <a:cs typeface="Times New Roman" panose="02020603050405020304" pitchFamily="18" charset="0"/>
              </a:rPr>
              <a:t>Reduction of Air Gap: Water eliminates the presence of air between the transducer and the sample, which could cause significant reflections and distortions in the acquired images. This ensures more accurate results.</a:t>
            </a:r>
          </a:p>
          <a:p>
            <a:pPr marL="342900" indent="-342900">
              <a:lnSpc>
                <a:spcPct val="120000"/>
              </a:lnSpc>
              <a:buFont typeface="+mj-lt"/>
              <a:buAutoNum type="arabicPeriod"/>
            </a:pPr>
            <a:r>
              <a:rPr lang="en-US" sz="6400" dirty="0">
                <a:latin typeface="Bierstadt" panose="020B0004020202020204" pitchFamily="34" charset="0"/>
                <a:cs typeface="Times New Roman" panose="02020603050405020304" pitchFamily="18" charset="0"/>
              </a:rPr>
              <a:t>Cooling: Acoustic microscopy often generates heat due to the high-frequency sound waves. Water serves as a coolant, dissipating heat and preventing damage to the equipment and the sample.</a:t>
            </a:r>
          </a:p>
          <a:p>
            <a:pPr>
              <a:lnSpc>
                <a:spcPct val="120000"/>
              </a:lnSpc>
              <a:buFont typeface="Wingdings" panose="05000000000000000000" pitchFamily="2" charset="2"/>
              <a:buChar char="Ø"/>
            </a:pPr>
            <a:r>
              <a:rPr lang="en-IN" sz="6400" b="1" dirty="0">
                <a:latin typeface="Bierstadt" panose="020B0004020202020204" pitchFamily="34" charset="0"/>
                <a:cs typeface="Times New Roman" panose="02020603050405020304" pitchFamily="18" charset="0"/>
              </a:rPr>
              <a:t> Contaminants:</a:t>
            </a:r>
          </a:p>
          <a:p>
            <a:pPr marL="342900" indent="-342900">
              <a:lnSpc>
                <a:spcPct val="120000"/>
              </a:lnSpc>
              <a:buFont typeface="+mj-lt"/>
              <a:buAutoNum type="arabicPeriod"/>
            </a:pPr>
            <a:r>
              <a:rPr lang="en-US" sz="6400" dirty="0">
                <a:latin typeface="Bierstadt" panose="020B0004020202020204" pitchFamily="34" charset="0"/>
                <a:cs typeface="Times New Roman" panose="02020603050405020304" pitchFamily="18" charset="0"/>
              </a:rPr>
              <a:t>If the water used is not properly sterilized, it can contain bacteria, algae, or other microorganisms, especially if it is stored for long periods.</a:t>
            </a:r>
          </a:p>
          <a:p>
            <a:pPr marL="342900" indent="-342900">
              <a:lnSpc>
                <a:spcPct val="120000"/>
              </a:lnSpc>
              <a:buFont typeface="+mj-lt"/>
              <a:buAutoNum type="arabicPeriod"/>
            </a:pPr>
            <a:r>
              <a:rPr lang="en-US" sz="6400" dirty="0">
                <a:latin typeface="Bierstadt" panose="020B0004020202020204" pitchFamily="34" charset="0"/>
                <a:cs typeface="Times New Roman" panose="02020603050405020304" pitchFamily="18" charset="0"/>
              </a:rPr>
              <a:t>Impurities present in water such as minerals, salts, or other chemicals can contaminate the water and affect the acoustic properties, potentially leading to inaccuracies in the results.</a:t>
            </a:r>
          </a:p>
          <a:p>
            <a:pPr marL="342900" indent="-342900">
              <a:buFont typeface="+mj-lt"/>
              <a:buAutoNum type="arabicPeriod"/>
            </a:pPr>
            <a:endParaRPr lang="en-IN"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06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A023-8F74-E3B7-81B0-A8DB71D111F9}"/>
              </a:ext>
            </a:extLst>
          </p:cNvPr>
          <p:cNvSpPr>
            <a:spLocks noGrp="1"/>
          </p:cNvSpPr>
          <p:nvPr>
            <p:ph type="title"/>
          </p:nvPr>
        </p:nvSpPr>
        <p:spPr/>
        <p:txBody>
          <a:bodyPr/>
          <a:lstStyle/>
          <a:p>
            <a:r>
              <a:rPr lang="en-IN" dirty="0">
                <a:latin typeface="Bierstadt" panose="020B0004020202020204" pitchFamily="34" charset="0"/>
                <a:cs typeface="Times New Roman" panose="02020603050405020304" pitchFamily="18" charset="0"/>
              </a:rPr>
              <a:t>Design System</a:t>
            </a:r>
          </a:p>
        </p:txBody>
      </p:sp>
      <p:pic>
        <p:nvPicPr>
          <p:cNvPr id="6" name="Picture 5" descr="A blue circuit board with black and white text">
            <a:extLst>
              <a:ext uri="{FF2B5EF4-FFF2-40B4-BE49-F238E27FC236}">
                <a16:creationId xmlns:a16="http://schemas.microsoft.com/office/drawing/2014/main" id="{7E4D6BF3-4E72-CC8B-484C-ECB48A40901D}"/>
              </a:ext>
            </a:extLst>
          </p:cNvPr>
          <p:cNvPicPr>
            <a:picLocks noChangeAspect="1"/>
          </p:cNvPicPr>
          <p:nvPr/>
        </p:nvPicPr>
        <p:blipFill rotWithShape="1">
          <a:blip r:embed="rId2">
            <a:extLst>
              <a:ext uri="{28A0092B-C50C-407E-A947-70E740481C1C}">
                <a14:useLocalDpi xmlns:a14="http://schemas.microsoft.com/office/drawing/2010/main" val="0"/>
              </a:ext>
            </a:extLst>
          </a:blip>
          <a:srcRect l="7972" t="10097" r="6221" b="9860"/>
          <a:stretch/>
        </p:blipFill>
        <p:spPr>
          <a:xfrm>
            <a:off x="638827" y="1961243"/>
            <a:ext cx="4158642" cy="2935513"/>
          </a:xfrm>
          <a:prstGeom prst="rect">
            <a:avLst/>
          </a:prstGeom>
        </p:spPr>
      </p:pic>
      <p:pic>
        <p:nvPicPr>
          <p:cNvPr id="8" name="Picture 7" descr="A turbidity sensor module with wires">
            <a:extLst>
              <a:ext uri="{FF2B5EF4-FFF2-40B4-BE49-F238E27FC236}">
                <a16:creationId xmlns:a16="http://schemas.microsoft.com/office/drawing/2014/main" id="{F121CCF8-7DF7-D704-6873-843CBCB1D4CB}"/>
              </a:ext>
            </a:extLst>
          </p:cNvPr>
          <p:cNvPicPr>
            <a:picLocks noChangeAspect="1"/>
          </p:cNvPicPr>
          <p:nvPr/>
        </p:nvPicPr>
        <p:blipFill rotWithShape="1">
          <a:blip r:embed="rId3">
            <a:extLst>
              <a:ext uri="{28A0092B-C50C-407E-A947-70E740481C1C}">
                <a14:useLocalDpi xmlns:a14="http://schemas.microsoft.com/office/drawing/2010/main" val="0"/>
              </a:ext>
            </a:extLst>
          </a:blip>
          <a:srcRect l="15723" t="33060" r="10487" b="15872"/>
          <a:stretch/>
        </p:blipFill>
        <p:spPr>
          <a:xfrm>
            <a:off x="7781168" y="1961243"/>
            <a:ext cx="3374512" cy="2335381"/>
          </a:xfrm>
          <a:prstGeom prst="rect">
            <a:avLst/>
          </a:prstGeom>
        </p:spPr>
      </p:pic>
      <p:sp>
        <p:nvSpPr>
          <p:cNvPr id="3" name="TextBox 2">
            <a:extLst>
              <a:ext uri="{FF2B5EF4-FFF2-40B4-BE49-F238E27FC236}">
                <a16:creationId xmlns:a16="http://schemas.microsoft.com/office/drawing/2014/main" id="{E6520544-7526-75A9-A352-191680FB3469}"/>
              </a:ext>
            </a:extLst>
          </p:cNvPr>
          <p:cNvSpPr txBox="1"/>
          <p:nvPr/>
        </p:nvSpPr>
        <p:spPr>
          <a:xfrm>
            <a:off x="5092861" y="2542298"/>
            <a:ext cx="2688307" cy="1754326"/>
          </a:xfrm>
          <a:prstGeom prst="rect">
            <a:avLst/>
          </a:prstGeom>
          <a:noFill/>
        </p:spPr>
        <p:txBody>
          <a:bodyPr wrap="square" rtlCol="0">
            <a:spAutoFit/>
          </a:bodyPr>
          <a:lstStyle/>
          <a:p>
            <a:r>
              <a:rPr lang="en-GB" dirty="0">
                <a:latin typeface="Bierstadt" panose="020B0004020202020204" pitchFamily="34" charset="0"/>
              </a:rPr>
              <a:t>G = GND</a:t>
            </a:r>
            <a:br>
              <a:rPr lang="en-GB" dirty="0">
                <a:latin typeface="Bierstadt" panose="020B0004020202020204" pitchFamily="34" charset="0"/>
              </a:rPr>
            </a:br>
            <a:r>
              <a:rPr lang="en-GB" dirty="0">
                <a:latin typeface="Bierstadt" panose="020B0004020202020204" pitchFamily="34" charset="0"/>
              </a:rPr>
              <a:t>A = </a:t>
            </a:r>
            <a:r>
              <a:rPr lang="en-GB" dirty="0" err="1">
                <a:latin typeface="Bierstadt" panose="020B0004020202020204" pitchFamily="34" charset="0"/>
              </a:rPr>
              <a:t>analog</a:t>
            </a:r>
            <a:r>
              <a:rPr lang="en-GB" dirty="0">
                <a:latin typeface="Bierstadt" panose="020B0004020202020204" pitchFamily="34" charset="0"/>
              </a:rPr>
              <a:t> output</a:t>
            </a:r>
            <a:br>
              <a:rPr lang="en-GB" dirty="0">
                <a:latin typeface="Bierstadt" panose="020B0004020202020204" pitchFamily="34" charset="0"/>
              </a:rPr>
            </a:br>
            <a:r>
              <a:rPr lang="en-GB" dirty="0">
                <a:latin typeface="Bierstadt" panose="020B0004020202020204" pitchFamily="34" charset="0"/>
              </a:rPr>
              <a:t>D = digital output, the switching point is set by the </a:t>
            </a:r>
            <a:r>
              <a:rPr lang="en-GB" dirty="0" err="1">
                <a:latin typeface="Bierstadt" panose="020B0004020202020204" pitchFamily="34" charset="0"/>
              </a:rPr>
              <a:t>potentionmeter</a:t>
            </a:r>
            <a:r>
              <a:rPr lang="en-GB" dirty="0">
                <a:latin typeface="Bierstadt" panose="020B0004020202020204" pitchFamily="34" charset="0"/>
              </a:rPr>
              <a:t>.</a:t>
            </a:r>
            <a:br>
              <a:rPr lang="en-GB" dirty="0">
                <a:latin typeface="Bierstadt" panose="020B0004020202020204" pitchFamily="34" charset="0"/>
              </a:rPr>
            </a:br>
            <a:r>
              <a:rPr lang="en-GB" dirty="0">
                <a:latin typeface="Bierstadt" panose="020B0004020202020204" pitchFamily="34" charset="0"/>
              </a:rPr>
              <a:t>V = 5V, 30mA</a:t>
            </a:r>
          </a:p>
        </p:txBody>
      </p:sp>
      <p:sp>
        <p:nvSpPr>
          <p:cNvPr id="4" name="TextBox 3">
            <a:extLst>
              <a:ext uri="{FF2B5EF4-FFF2-40B4-BE49-F238E27FC236}">
                <a16:creationId xmlns:a16="http://schemas.microsoft.com/office/drawing/2014/main" id="{CDF3BF71-AFDB-B34F-2E35-149FBAE645C2}"/>
              </a:ext>
            </a:extLst>
          </p:cNvPr>
          <p:cNvSpPr txBox="1"/>
          <p:nvPr/>
        </p:nvSpPr>
        <p:spPr>
          <a:xfrm>
            <a:off x="8124270" y="4366618"/>
            <a:ext cx="2688307" cy="307777"/>
          </a:xfrm>
          <a:prstGeom prst="rect">
            <a:avLst/>
          </a:prstGeom>
          <a:noFill/>
        </p:spPr>
        <p:txBody>
          <a:bodyPr wrap="square" rtlCol="0">
            <a:spAutoFit/>
          </a:bodyPr>
          <a:lstStyle/>
          <a:p>
            <a:pPr algn="ctr"/>
            <a:r>
              <a:rPr lang="en-GB" sz="1400" i="1" dirty="0">
                <a:latin typeface="Bierstadt" panose="020B0004020202020204" pitchFamily="34" charset="0"/>
              </a:rPr>
              <a:t>Turbidity Sensor</a:t>
            </a:r>
          </a:p>
        </p:txBody>
      </p:sp>
      <p:sp>
        <p:nvSpPr>
          <p:cNvPr id="5" name="TextBox 4">
            <a:extLst>
              <a:ext uri="{FF2B5EF4-FFF2-40B4-BE49-F238E27FC236}">
                <a16:creationId xmlns:a16="http://schemas.microsoft.com/office/drawing/2014/main" id="{F2944662-1D78-4D0F-8788-F4BDD2F94BA6}"/>
              </a:ext>
            </a:extLst>
          </p:cNvPr>
          <p:cNvSpPr txBox="1"/>
          <p:nvPr/>
        </p:nvSpPr>
        <p:spPr>
          <a:xfrm>
            <a:off x="1526394" y="5049156"/>
            <a:ext cx="2688307" cy="307777"/>
          </a:xfrm>
          <a:prstGeom prst="rect">
            <a:avLst/>
          </a:prstGeom>
          <a:noFill/>
        </p:spPr>
        <p:txBody>
          <a:bodyPr wrap="square" rtlCol="0">
            <a:spAutoFit/>
          </a:bodyPr>
          <a:lstStyle/>
          <a:p>
            <a:pPr algn="ctr"/>
            <a:r>
              <a:rPr lang="en-GB" sz="1400" i="1" dirty="0">
                <a:latin typeface="Bierstadt" panose="020B0004020202020204" pitchFamily="34" charset="0"/>
              </a:rPr>
              <a:t>Arduino Board</a:t>
            </a:r>
          </a:p>
        </p:txBody>
      </p:sp>
    </p:spTree>
    <p:extLst>
      <p:ext uri="{BB962C8B-B14F-4D97-AF65-F5344CB8AC3E}">
        <p14:creationId xmlns:p14="http://schemas.microsoft.com/office/powerpoint/2010/main" val="40012890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739</TotalTime>
  <Words>762</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Bierstadt</vt:lpstr>
      <vt:lpstr>Bierstadt Display</vt:lpstr>
      <vt:lpstr>Calibri</vt:lpstr>
      <vt:lpstr>Calibri Light</vt:lpstr>
      <vt:lpstr>Times New Roman</vt:lpstr>
      <vt:lpstr>Wingdings</vt:lpstr>
      <vt:lpstr>Retrospect</vt:lpstr>
      <vt:lpstr>SAM (Limit of Operation and Visulization) </vt:lpstr>
      <vt:lpstr>Outlines</vt:lpstr>
      <vt:lpstr>SAM Introduction and Principle</vt:lpstr>
      <vt:lpstr>PowerPoint Presentation</vt:lpstr>
      <vt:lpstr>PowerPoint Presentation</vt:lpstr>
      <vt:lpstr>Objective</vt:lpstr>
      <vt:lpstr>Meaning Of Turbidity</vt:lpstr>
      <vt:lpstr>Reasons</vt:lpstr>
      <vt:lpstr>Design System</vt:lpstr>
      <vt:lpstr>Design System</vt:lpstr>
      <vt:lpstr>Design System</vt:lpstr>
      <vt:lpstr>Design System</vt:lpstr>
      <vt:lpstr>Design System</vt:lpstr>
      <vt:lpstr>Methodology</vt:lpstr>
      <vt:lpstr>Expected Outcomes</vt:lpstr>
      <vt:lpstr>Challenges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SAM(Limit of Operation,Visulization) </dc:title>
  <dc:creator>patilranveer225@outlook.com</dc:creator>
  <cp:lastModifiedBy>Ranveer Patil</cp:lastModifiedBy>
  <cp:revision>20</cp:revision>
  <dcterms:created xsi:type="dcterms:W3CDTF">2024-04-07T19:52:15Z</dcterms:created>
  <dcterms:modified xsi:type="dcterms:W3CDTF">2024-05-28T12:07:22Z</dcterms:modified>
</cp:coreProperties>
</file>