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8"/>
  </p:notesMasterIdLst>
  <p:handoutMasterIdLst>
    <p:handoutMasterId r:id="rId239"/>
  </p:handoutMasterIdLst>
  <p:sldIdLst>
    <p:sldId id="257" r:id="rId3"/>
    <p:sldId id="500" r:id="rId4"/>
    <p:sldId id="263" r:id="rId5"/>
    <p:sldId id="264" r:id="rId6"/>
    <p:sldId id="266" r:id="rId7"/>
    <p:sldId id="267" r:id="rId8"/>
    <p:sldId id="270" r:id="rId9"/>
    <p:sldId id="276"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277" r:id="rId55"/>
    <p:sldId id="278" r:id="rId56"/>
    <p:sldId id="279" r:id="rId57"/>
    <p:sldId id="280" r:id="rId58"/>
    <p:sldId id="281" r:id="rId59"/>
    <p:sldId id="282" r:id="rId60"/>
    <p:sldId id="365" r:id="rId61"/>
    <p:sldId id="339" r:id="rId62"/>
    <p:sldId id="340" r:id="rId63"/>
    <p:sldId id="341" r:id="rId64"/>
    <p:sldId id="342" r:id="rId65"/>
    <p:sldId id="343" r:id="rId66"/>
    <p:sldId id="344"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59" r:id="rId82"/>
    <p:sldId id="360" r:id="rId83"/>
    <p:sldId id="361" r:id="rId84"/>
    <p:sldId id="362" r:id="rId85"/>
    <p:sldId id="363" r:id="rId86"/>
    <p:sldId id="364" r:id="rId87"/>
    <p:sldId id="283" r:id="rId88"/>
    <p:sldId id="286" r:id="rId89"/>
    <p:sldId id="293" r:id="rId90"/>
    <p:sldId id="366" r:id="rId91"/>
    <p:sldId id="367" r:id="rId92"/>
    <p:sldId id="368" r:id="rId93"/>
    <p:sldId id="369" r:id="rId94"/>
    <p:sldId id="370" r:id="rId95"/>
    <p:sldId id="371" r:id="rId96"/>
    <p:sldId id="372" r:id="rId97"/>
    <p:sldId id="373" r:id="rId98"/>
    <p:sldId id="374" r:id="rId99"/>
    <p:sldId id="375" r:id="rId100"/>
    <p:sldId id="376" r:id="rId101"/>
    <p:sldId id="377" r:id="rId102"/>
    <p:sldId id="378" r:id="rId103"/>
    <p:sldId id="379" r:id="rId104"/>
    <p:sldId id="380" r:id="rId105"/>
    <p:sldId id="381" r:id="rId106"/>
    <p:sldId id="382" r:id="rId107"/>
    <p:sldId id="383" r:id="rId108"/>
    <p:sldId id="384" r:id="rId109"/>
    <p:sldId id="385" r:id="rId110"/>
    <p:sldId id="386" r:id="rId111"/>
    <p:sldId id="387" r:id="rId112"/>
    <p:sldId id="388" r:id="rId113"/>
    <p:sldId id="389" r:id="rId114"/>
    <p:sldId id="390" r:id="rId115"/>
    <p:sldId id="391" r:id="rId116"/>
    <p:sldId id="392" r:id="rId117"/>
    <p:sldId id="393" r:id="rId118"/>
    <p:sldId id="394" r:id="rId119"/>
    <p:sldId id="395" r:id="rId120"/>
    <p:sldId id="396" r:id="rId121"/>
    <p:sldId id="397" r:id="rId122"/>
    <p:sldId id="398" r:id="rId123"/>
    <p:sldId id="399" r:id="rId124"/>
    <p:sldId id="400" r:id="rId125"/>
    <p:sldId id="401" r:id="rId126"/>
    <p:sldId id="402" r:id="rId127"/>
    <p:sldId id="403" r:id="rId128"/>
    <p:sldId id="404" r:id="rId129"/>
    <p:sldId id="405" r:id="rId130"/>
    <p:sldId id="406" r:id="rId131"/>
    <p:sldId id="407" r:id="rId132"/>
    <p:sldId id="408" r:id="rId133"/>
    <p:sldId id="409" r:id="rId134"/>
    <p:sldId id="410" r:id="rId135"/>
    <p:sldId id="411" r:id="rId136"/>
    <p:sldId id="412" r:id="rId137"/>
    <p:sldId id="413" r:id="rId138"/>
    <p:sldId id="414" r:id="rId139"/>
    <p:sldId id="415" r:id="rId140"/>
    <p:sldId id="416" r:id="rId141"/>
    <p:sldId id="417" r:id="rId142"/>
    <p:sldId id="418" r:id="rId143"/>
    <p:sldId id="419" r:id="rId144"/>
    <p:sldId id="420" r:id="rId145"/>
    <p:sldId id="421" r:id="rId146"/>
    <p:sldId id="422" r:id="rId147"/>
    <p:sldId id="423" r:id="rId148"/>
    <p:sldId id="424" r:id="rId149"/>
    <p:sldId id="425" r:id="rId150"/>
    <p:sldId id="426" r:id="rId151"/>
    <p:sldId id="427" r:id="rId152"/>
    <p:sldId id="428" r:id="rId153"/>
    <p:sldId id="429" r:id="rId154"/>
    <p:sldId id="430" r:id="rId155"/>
    <p:sldId id="431" r:id="rId156"/>
    <p:sldId id="432" r:id="rId157"/>
    <p:sldId id="433" r:id="rId158"/>
    <p:sldId id="434" r:id="rId159"/>
    <p:sldId id="435" r:id="rId160"/>
    <p:sldId id="436" r:id="rId161"/>
    <p:sldId id="437" r:id="rId162"/>
    <p:sldId id="438" r:id="rId163"/>
    <p:sldId id="439" r:id="rId164"/>
    <p:sldId id="440" r:id="rId165"/>
    <p:sldId id="441" r:id="rId166"/>
    <p:sldId id="442" r:id="rId167"/>
    <p:sldId id="443" r:id="rId168"/>
    <p:sldId id="444" r:id="rId169"/>
    <p:sldId id="445" r:id="rId170"/>
    <p:sldId id="446" r:id="rId171"/>
    <p:sldId id="447" r:id="rId172"/>
    <p:sldId id="448" r:id="rId173"/>
    <p:sldId id="449" r:id="rId174"/>
    <p:sldId id="450" r:id="rId175"/>
    <p:sldId id="451" r:id="rId176"/>
    <p:sldId id="452" r:id="rId177"/>
    <p:sldId id="453" r:id="rId178"/>
    <p:sldId id="454" r:id="rId179"/>
    <p:sldId id="455" r:id="rId180"/>
    <p:sldId id="456" r:id="rId181"/>
    <p:sldId id="457" r:id="rId182"/>
    <p:sldId id="458" r:id="rId183"/>
    <p:sldId id="459" r:id="rId184"/>
    <p:sldId id="460" r:id="rId185"/>
    <p:sldId id="461" r:id="rId186"/>
    <p:sldId id="462" r:id="rId187"/>
    <p:sldId id="463" r:id="rId188"/>
    <p:sldId id="464" r:id="rId189"/>
    <p:sldId id="465" r:id="rId190"/>
    <p:sldId id="466" r:id="rId191"/>
    <p:sldId id="467" r:id="rId192"/>
    <p:sldId id="468" r:id="rId193"/>
    <p:sldId id="469" r:id="rId194"/>
    <p:sldId id="470" r:id="rId195"/>
    <p:sldId id="471" r:id="rId196"/>
    <p:sldId id="472" r:id="rId197"/>
    <p:sldId id="473" r:id="rId198"/>
    <p:sldId id="474" r:id="rId199"/>
    <p:sldId id="475" r:id="rId200"/>
    <p:sldId id="476" r:id="rId201"/>
    <p:sldId id="477" r:id="rId202"/>
    <p:sldId id="478" r:id="rId203"/>
    <p:sldId id="479" r:id="rId204"/>
    <p:sldId id="480" r:id="rId205"/>
    <p:sldId id="481" r:id="rId206"/>
    <p:sldId id="482" r:id="rId207"/>
    <p:sldId id="483" r:id="rId208"/>
    <p:sldId id="484" r:id="rId209"/>
    <p:sldId id="485" r:id="rId210"/>
    <p:sldId id="486" r:id="rId211"/>
    <p:sldId id="487" r:id="rId212"/>
    <p:sldId id="488" r:id="rId213"/>
    <p:sldId id="489" r:id="rId214"/>
    <p:sldId id="490" r:id="rId215"/>
    <p:sldId id="491" r:id="rId216"/>
    <p:sldId id="492" r:id="rId217"/>
    <p:sldId id="493" r:id="rId218"/>
    <p:sldId id="494" r:id="rId219"/>
    <p:sldId id="495" r:id="rId220"/>
    <p:sldId id="496" r:id="rId221"/>
    <p:sldId id="497" r:id="rId222"/>
    <p:sldId id="498" r:id="rId223"/>
    <p:sldId id="499" r:id="rId224"/>
    <p:sldId id="290" r:id="rId225"/>
    <p:sldId id="292" r:id="rId226"/>
    <p:sldId id="501" r:id="rId227"/>
    <p:sldId id="502" r:id="rId228"/>
    <p:sldId id="503" r:id="rId229"/>
    <p:sldId id="504" r:id="rId230"/>
    <p:sldId id="505" r:id="rId231"/>
    <p:sldId id="506" r:id="rId232"/>
    <p:sldId id="507" r:id="rId233"/>
    <p:sldId id="508" r:id="rId234"/>
    <p:sldId id="509" r:id="rId235"/>
    <p:sldId id="510" r:id="rId236"/>
    <p:sldId id="511" r:id="rId23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5274" autoAdjust="0"/>
  </p:normalViewPr>
  <p:slideViewPr>
    <p:cSldViewPr>
      <p:cViewPr>
        <p:scale>
          <a:sx n="75" d="100"/>
          <a:sy n="75" d="100"/>
        </p:scale>
        <p:origin x="-546" y="-258"/>
      </p:cViewPr>
      <p:guideLst>
        <p:guide orient="horz" pos="2160"/>
        <p:guide pos="3839"/>
      </p:guideLst>
    </p:cSldViewPr>
  </p:slideViewPr>
  <p:outlineViewPr>
    <p:cViewPr>
      <p:scale>
        <a:sx n="33" d="100"/>
        <a:sy n="33" d="100"/>
      </p:scale>
      <p:origin x="54" y="16200"/>
    </p:cViewPr>
  </p:outlin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slide" Target="slides/slide22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slide" Target="slides/slide235.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217" Type="http://schemas.openxmlformats.org/officeDocument/2006/relationships/slide" Target="slides/slide215.xml"/><Relationship Id="rId1" Type="http://schemas.openxmlformats.org/officeDocument/2006/relationships/slideMaster" Target="slideMasters/slideMaster1.xml"/><Relationship Id="rId6" Type="http://schemas.openxmlformats.org/officeDocument/2006/relationships/slide" Target="slides/slide4.xml"/><Relationship Id="rId212" Type="http://schemas.openxmlformats.org/officeDocument/2006/relationships/slide" Target="slides/slide210.xml"/><Relationship Id="rId233" Type="http://schemas.openxmlformats.org/officeDocument/2006/relationships/slide" Target="slides/slide231.xml"/><Relationship Id="rId238" Type="http://schemas.openxmlformats.org/officeDocument/2006/relationships/notesMaster" Target="notesMasters/notesMaster1.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172" Type="http://schemas.openxmlformats.org/officeDocument/2006/relationships/slide" Target="slides/slide170.xml"/><Relationship Id="rId193" Type="http://schemas.openxmlformats.org/officeDocument/2006/relationships/slide" Target="slides/slide191.xml"/><Relationship Id="rId202" Type="http://schemas.openxmlformats.org/officeDocument/2006/relationships/slide" Target="slides/slide200.xml"/><Relationship Id="rId207" Type="http://schemas.openxmlformats.org/officeDocument/2006/relationships/slide" Target="slides/slide205.xml"/><Relationship Id="rId223" Type="http://schemas.openxmlformats.org/officeDocument/2006/relationships/slide" Target="slides/slide221.xml"/><Relationship Id="rId228" Type="http://schemas.openxmlformats.org/officeDocument/2006/relationships/slide" Target="slides/slide226.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13" Type="http://schemas.openxmlformats.org/officeDocument/2006/relationships/slide" Target="slides/slide211.xml"/><Relationship Id="rId218" Type="http://schemas.openxmlformats.org/officeDocument/2006/relationships/slide" Target="slides/slide216.xml"/><Relationship Id="rId234" Type="http://schemas.openxmlformats.org/officeDocument/2006/relationships/slide" Target="slides/slide232.xml"/><Relationship Id="rId239"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slide" Target="slides/slide201.xml"/><Relationship Id="rId208" Type="http://schemas.openxmlformats.org/officeDocument/2006/relationships/slide" Target="slides/slide206.xml"/><Relationship Id="rId229" Type="http://schemas.openxmlformats.org/officeDocument/2006/relationships/slide" Target="slides/slide227.xml"/><Relationship Id="rId19" Type="http://schemas.openxmlformats.org/officeDocument/2006/relationships/slide" Target="slides/slide17.xml"/><Relationship Id="rId224" Type="http://schemas.openxmlformats.org/officeDocument/2006/relationships/slide" Target="slides/slide222.xml"/><Relationship Id="rId240" Type="http://schemas.openxmlformats.org/officeDocument/2006/relationships/presProps" Target="presProps.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219" Type="http://schemas.openxmlformats.org/officeDocument/2006/relationships/slide" Target="slides/slide217.xml"/><Relationship Id="rId3" Type="http://schemas.openxmlformats.org/officeDocument/2006/relationships/slide" Target="slides/slide1.xml"/><Relationship Id="rId214" Type="http://schemas.openxmlformats.org/officeDocument/2006/relationships/slide" Target="slides/slide212.xml"/><Relationship Id="rId230" Type="http://schemas.openxmlformats.org/officeDocument/2006/relationships/slide" Target="slides/slide228.xml"/><Relationship Id="rId235" Type="http://schemas.openxmlformats.org/officeDocument/2006/relationships/slide" Target="slides/slide233.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220" Type="http://schemas.openxmlformats.org/officeDocument/2006/relationships/slide" Target="slides/slide218.xml"/><Relationship Id="rId225" Type="http://schemas.openxmlformats.org/officeDocument/2006/relationships/slide" Target="slides/slide223.xml"/><Relationship Id="rId241"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36" Type="http://schemas.openxmlformats.org/officeDocument/2006/relationships/slide" Target="slides/slide234.xml"/><Relationship Id="rId26" Type="http://schemas.openxmlformats.org/officeDocument/2006/relationships/slide" Target="slides/slide24.xml"/><Relationship Id="rId231" Type="http://schemas.openxmlformats.org/officeDocument/2006/relationships/slide" Target="slides/slide229.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theme" Target="theme/theme1.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1/3/2017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1/3/2017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CA45D8-A26F-465C-8BB1-BCD7F04546DE}" type="slidenum">
              <a:rPr lang="en-US" smtClean="0"/>
              <a:pPr/>
              <a:t>1</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21E8DF6-AD5A-446B-9404-1EB064835DAA}"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9800BB8-458E-4DEB-B7D1-19B7AA675BAB}"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5E401F2-5D00-4758-8371-207ABAB5AD37}"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91C1821-D4EC-4EE5-B248-9BB4C2C071E6}"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331872-03A0-4DA1-91DE-A82E17BBDBAD}"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B57CEEE-D85B-4034-81DB-B104FE9C4A2C}"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2555B0D-575D-4CB0-B7A7-24EFF39D08E3}"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1041574-F2E2-4C11-8EEB-892EECFD825A}"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1DF0A89-3EC8-444B-A35C-9F3B572818ED}"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3E5B8C-86C5-4AE0-B693-97FC56BB98D4}"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CA45D8-A26F-465C-8BB1-BCD7F04546DE}" type="slidenum">
              <a:rPr lang="en-US" smtClean="0"/>
              <a:pPr/>
              <a:t>2</a:t>
            </a:fld>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E6584C4-D428-4EEC-8E81-8643836D19EA}"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C3CAD1-3F63-4651-8E92-863AEAECD267}"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EEA1FE4-C457-4984-85EC-B5EEE671A2B3}"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10852CF-55AC-4753-B576-9936C6FCE081}"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15DB793-42FA-4818-B2CB-9C42C8934D4F}"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2634DC5-0E9B-4450-9D1C-786B94779342}"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D25D5E4-2B46-48F9-BAD8-9DCB8AC764E5}"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8F9F3C6-3AFB-414F-BEDB-C57608C01DF2}" type="slidenum">
              <a:rPr lang="en-US"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F1013F-2C01-4AC9-A25C-CF253689EF66}"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8F8593-B595-4A11-B6BC-D01B11E29036}"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553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3A804F9-921B-47DF-B66A-C9E7605A931C}"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6D21DF-D02B-4FB5-82EC-F0DD5E4F00EA}"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87DAB3-8779-47BF-97D6-94457A5A8107}" type="slidenum">
              <a:rPr lang="en-US" smtClean="0"/>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96657AA-EBA9-4F94-9FCF-EE5EC9F70F01}" type="slidenum">
              <a:rPr lang="en-US" smtClean="0"/>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737E051-33D9-4DC4-8C6A-F295312C0E2B}" type="slidenum">
              <a:rPr lang="en-US" smtClean="0"/>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F13EAC1-0825-44EF-8C11-1CBE7EC6DDAE}" type="slidenum">
              <a:rPr lang="en-US" smtClean="0"/>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32BEE4-D985-4811-BFF0-A26B0CB0D508}" type="slidenum">
              <a:rPr lang="en-US" smtClean="0"/>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1BA4DF9-1F00-4B17-8843-307745D9FDAE}" type="slidenum">
              <a:rPr lang="en-US" smtClean="0"/>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80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EDD17F-CD6B-4B65-B807-7929F7E42B40}" type="slidenum">
              <a:rPr lang="en-US" smtClean="0"/>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81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FB0FBFD-2F50-4E98-A480-F08DCD55C067}" type="slidenum">
              <a:rPr lang="en-US" smtClean="0"/>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07FD5E2-CB1C-4815-9A53-C8F599725E86}" type="slidenum">
              <a:rPr lang="en-US" smtClean="0"/>
              <a:pPr/>
              <a:t>53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0DA479-A54F-43D6-B6F9-B6B3884B096B}"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B5B11AE-CC18-4F5B-B042-D26B1DA53CA7}" type="slidenum">
              <a:rPr lang="en-US" smtClean="0"/>
              <a:pPr/>
              <a:t>54</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D64340-E4B6-4DA5-985F-2EDECEA66DA9}" type="slidenum">
              <a:rPr lang="en-US" smtClean="0"/>
              <a:pPr/>
              <a:t>55</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98A4310-6B4F-42E0-A554-9FFB5C29F0D8}" type="slidenum">
              <a:rPr lang="en-US" smtClean="0"/>
              <a:pPr/>
              <a:t>56</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07B69E2-ED0F-4288-B1F1-684EB7359D49}" type="slidenum">
              <a:rPr lang="en-US" smtClean="0"/>
              <a:pPr/>
              <a:t>57</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660440-A2ED-4D3B-8EEA-26FD80740EC0}" type="slidenum">
              <a:rPr lang="en-US" smtClean="0"/>
              <a:pPr/>
              <a:t>58</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2172ED-FB79-482D-AE52-25F696938585}" type="slidenum">
              <a:rPr lang="en-US" smtClean="0"/>
              <a:pPr/>
              <a:t>59</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4E9CD4-8FE0-4DF7-B038-7A2EA0ED7894}" type="slidenum">
              <a:rPr lang="en-US" smtClean="0"/>
              <a:pPr/>
              <a:t>86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E0916DB-1E79-4488-AC2B-68B189636C85}" type="slidenum">
              <a:rPr lang="en-US" smtClean="0"/>
              <a:pPr/>
              <a:t>87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3F0A60D-D7A7-4B48-9B45-08A10672F5E3}" type="slidenum">
              <a:rPr lang="en-US"/>
              <a:pPr/>
              <a:t>89</a:t>
            </a:fld>
            <a:endParaRPr lang="en-US"/>
          </a:p>
        </p:txBody>
      </p:sp>
      <p:sp>
        <p:nvSpPr>
          <p:cNvPr id="24579" name="Rectangle 2"/>
          <p:cNvSpPr>
            <a:spLocks noGrp="1" noRot="1" noChangeAspect="1" noChangeArrowheads="1" noTextEdit="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5AC5352-9F38-4044-A2EF-A90F0FD43283}" type="slidenum">
              <a:rPr lang="en-US"/>
              <a:pPr/>
              <a:t>90</a:t>
            </a:fld>
            <a:endParaRPr lang="en-US"/>
          </a:p>
        </p:txBody>
      </p:sp>
      <p:sp>
        <p:nvSpPr>
          <p:cNvPr id="25603" name="Rectangle 2"/>
          <p:cNvSpPr>
            <a:spLocks noGrp="1" noRot="1" noChangeAspect="1" noChangeArrowheads="1" noTextEdit="1"/>
          </p:cNvSpPr>
          <p:nvPr>
            <p:ph type="sldImg"/>
          </p:nvPr>
        </p:nvSpPr>
        <p:spPr>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B7010C-33B0-4B9F-BAF1-23E872497347}" type="slidenum">
              <a:rPr lang="en-US" smtClean="0"/>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8D16F37-6CE3-4EA3-92D1-035689CFCE7C}" type="slidenum">
              <a:rPr lang="en-US"/>
              <a:pPr/>
              <a:t>91</a:t>
            </a:fld>
            <a:endParaRPr lang="en-US"/>
          </a:p>
        </p:txBody>
      </p:sp>
      <p:sp>
        <p:nvSpPr>
          <p:cNvPr id="26627" name="Rectangle 2"/>
          <p:cNvSpPr>
            <a:spLocks noGrp="1" noRot="1" noChangeAspect="1" noChangeArrowheads="1" noTextEdit="1"/>
          </p:cNvSpPr>
          <p:nvPr>
            <p:ph type="sldImg"/>
          </p:nvPr>
        </p:nvSpPr>
        <p:spPr>
          <a:solidFill>
            <a:srgbClr val="FFFFFF"/>
          </a:solidFill>
          <a:ln/>
        </p:spPr>
      </p:sp>
      <p:sp>
        <p:nvSpPr>
          <p:cNvPr id="26628"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CBFC3C9-C383-4D56-8A31-65C6F28B7974}" type="slidenum">
              <a:rPr lang="en-US"/>
              <a:pPr/>
              <a:t>92</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7F8A1774-8B27-407B-86AE-B324DF52B3E8}" type="slidenum">
              <a:rPr lang="en-US"/>
              <a:pPr/>
              <a:t>93</a:t>
            </a:fld>
            <a:endParaRPr lang="en-US"/>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F9FB48D-62B7-4C9A-9E92-EB1E7BFA54A4}" type="slidenum">
              <a:rPr lang="en-US"/>
              <a:pPr/>
              <a:t>94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DFED6F7-98C6-4F4C-8965-29ADC743FE66}" type="slidenum">
              <a:rPr lang="en-US"/>
              <a:pPr/>
              <a:t>95</a:t>
            </a:fld>
            <a:endParaRPr lang="en-US"/>
          </a:p>
        </p:txBody>
      </p:sp>
      <p:sp>
        <p:nvSpPr>
          <p:cNvPr id="30723" name="Rectangle 2"/>
          <p:cNvSpPr>
            <a:spLocks noGrp="1" noRot="1" noChangeAspect="1" noChangeArrowheads="1" noTextEdit="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A1390728-1409-4F97-80BE-6BCCD0ADE185}" type="slidenum">
              <a:rPr lang="en-US"/>
              <a:pPr/>
              <a:t>96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8A60FA0A-3C47-46C5-B56B-452BA92970B1}" type="slidenum">
              <a:rPr lang="en-US"/>
              <a:pPr/>
              <a:t>97</a:t>
            </a:fld>
            <a:endParaRPr lang="en-US"/>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9C51CB7-D2D2-4D1B-B98C-F9BE52AF1EF7}" type="slidenum">
              <a:rPr lang="en-US"/>
              <a:pPr/>
              <a:t>98</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830BA85-BBC2-458A-A53E-7A7328AA16B5}" type="slidenum">
              <a:rPr lang="en-US"/>
              <a:pPr/>
              <a:t>99</a:t>
            </a:fld>
            <a:endParaRPr lang="en-US"/>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768C0D3-FAAC-412E-8691-8C6F2DC9FA25}" type="slidenum">
              <a:rPr lang="en-US"/>
              <a:pPr/>
              <a:t>100</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7BB0BF9-E573-438C-941A-2F44C180B264}" type="slidenum">
              <a:rPr lang="en-US" smtClean="0"/>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9D99A9B8-F779-49CD-A076-1DD80D48C8E9}" type="slidenum">
              <a:rPr lang="en-US"/>
              <a:pPr/>
              <a:t>101</a:t>
            </a:fld>
            <a:endParaRPr lang="en-US"/>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194BDE43-0351-42CC-B5BC-A52A78CE54B7}" type="slidenum">
              <a:rPr lang="en-US"/>
              <a:pPr/>
              <a:t>102</a:t>
            </a:fld>
            <a:endParaRPr lang="en-US"/>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178DA58-4A48-4E47-B199-854192B03B3D}" type="slidenum">
              <a:rPr lang="en-US"/>
              <a:pPr/>
              <a:t>103</a:t>
            </a:fld>
            <a:endParaRPr lang="en-US"/>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F645112-52D0-45D4-9738-FEF589EA92E5}" type="slidenum">
              <a:rPr lang="en-US"/>
              <a:pPr/>
              <a:t>104</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CFD6425-8138-4B82-8B26-5CE19410ADEF}" type="slidenum">
              <a:rPr lang="en-US"/>
              <a:pPr/>
              <a:t>105</a:t>
            </a:fld>
            <a:endParaRPr lang="en-US"/>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17AF436-906A-454F-A376-9E401569A30B}" type="slidenum">
              <a:rPr lang="en-US"/>
              <a:pPr/>
              <a:t>106</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0DD4117-FE22-4D90-9D16-DE1EF97F0169}" type="slidenum">
              <a:rPr lang="en-US"/>
              <a:pPr/>
              <a:t>107</a:t>
            </a:fld>
            <a:endParaRPr lang="en-US"/>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C3CC45C-8953-49F5-8D39-4F5E4D866D2C}" type="slidenum">
              <a:rPr lang="en-US"/>
              <a:pPr/>
              <a:t>108</a:t>
            </a:fld>
            <a:endParaRPr lang="en-US"/>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BD09F4B-957F-4AB6-A5A1-E10C10363540}" type="slidenum">
              <a:rPr lang="en-US"/>
              <a:pPr/>
              <a:t>109</a:t>
            </a:fld>
            <a:endParaRPr lang="en-US"/>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5FC74613-7431-404C-ABA6-ED3568E1B935}" type="slidenum">
              <a:rPr lang="en-US"/>
              <a:pPr/>
              <a:t>160</a:t>
            </a:fld>
            <a:endParaRPr lang="en-US"/>
          </a:p>
        </p:txBody>
      </p:sp>
      <p:sp>
        <p:nvSpPr>
          <p:cNvPr id="124931" name="Rectangle 2"/>
          <p:cNvSpPr>
            <a:spLocks noGrp="1" noRot="1" noChangeAspect="1" noChangeArrowheads="1" noTextEdit="1"/>
          </p:cNvSpPr>
          <p:nvPr>
            <p:ph type="sldImg"/>
          </p:nvPr>
        </p:nvSpPr>
        <p:spPr>
          <a:xfrm>
            <a:off x="393700" y="692150"/>
            <a:ext cx="6070600" cy="3416300"/>
          </a:xfrm>
          <a:ln/>
        </p:spPr>
      </p:sp>
      <p:sp>
        <p:nvSpPr>
          <p:cNvPr id="124932" name="Rectangle 3"/>
          <p:cNvSpPr>
            <a:spLocks noGrp="1" noChangeArrowheads="1"/>
          </p:cNvSpPr>
          <p:nvPr>
            <p:ph type="body" idx="1"/>
          </p:nvPr>
        </p:nvSpPr>
        <p:spPr>
          <a:xfrm>
            <a:off x="913805" y="4343704"/>
            <a:ext cx="5030391" cy="4113892"/>
          </a:xfrm>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09ADEFF-1A87-4767-B5E6-B7F314A32317}" type="slidenum">
              <a:rPr lang="en-US" smtClean="0"/>
              <a:pPr/>
              <a:t>7</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B002212-4A6D-4048-990B-D9DF4B5D0D04}" type="slidenum">
              <a:rPr lang="en-US"/>
              <a:pPr/>
              <a:t>191</a:t>
            </a:fld>
            <a:endParaRPr lang="en-US"/>
          </a:p>
        </p:txBody>
      </p:sp>
      <p:sp>
        <p:nvSpPr>
          <p:cNvPr id="125955" name="Rectangle 2"/>
          <p:cNvSpPr>
            <a:spLocks noGrp="1" noRot="1" noChangeAspect="1" noChangeArrowheads="1" noTextEdit="1"/>
          </p:cNvSpPr>
          <p:nvPr>
            <p:ph type="sldImg"/>
          </p:nvPr>
        </p:nvSpPr>
        <p:spPr>
          <a:xfrm>
            <a:off x="393700" y="692150"/>
            <a:ext cx="6070600" cy="3416300"/>
          </a:xfrm>
          <a:ln/>
        </p:spPr>
      </p:sp>
      <p:sp>
        <p:nvSpPr>
          <p:cNvPr id="125956" name="Rectangle 3"/>
          <p:cNvSpPr>
            <a:spLocks noGrp="1" noChangeArrowheads="1"/>
          </p:cNvSpPr>
          <p:nvPr>
            <p:ph type="body" idx="1"/>
          </p:nvPr>
        </p:nvSpPr>
        <p:spPr>
          <a:xfrm>
            <a:off x="913805" y="4343704"/>
            <a:ext cx="5030391" cy="4113892"/>
          </a:xfrm>
          <a:noFill/>
          <a:ln/>
        </p:spPr>
        <p:txBody>
          <a:bodyPr/>
          <a:lstStyle/>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092AF0E-37AE-4900-9C76-30DAFEABC1E7}" type="slidenum">
              <a:rPr lang="en-US" smtClean="0"/>
              <a:pPr/>
              <a:t>223</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B482DCD-2AC7-491A-A9BD-DBD6F7BA239A}" type="slidenum">
              <a:rPr lang="en-US" smtClean="0"/>
              <a:pPr/>
              <a:t>224</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8469670-E59E-4D09-A695-3FAB3107BE29}"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6ED6AB-882F-41E7-AF3C-3B189F1E3C42}"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a:t>Click to edit Master title style</a:t>
            </a: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edit Master subtitle style</a:t>
            </a: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smtClean="0"/>
              <a:t>SRM University</a:t>
            </a:r>
            <a:endParaRPr/>
          </a:p>
        </p:txBody>
      </p:sp>
      <p:sp>
        <p:nvSpPr>
          <p:cNvPr id="6" name="Slide Number Placeholder 5"/>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a:t>Click to edit Master title style</a:t>
            </a: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smtClean="0"/>
              <a:t>SRM University</a:t>
            </a:r>
            <a:endParaRPr/>
          </a:p>
        </p:txBody>
      </p:sp>
      <p:sp>
        <p:nvSpPr>
          <p:cNvPr id="6" name="Slide Number Placeholder 5"/>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6CFE09-4251-40E2-B187-56261A98606D}"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DEF5A-CE48-4A88-82C8-A3E4B3CDAF1B}" type="slidenum">
              <a:rPr lang="en-US" smtClean="0"/>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589" y="1600203"/>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5341" y="1600203"/>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SRM University</a:t>
            </a:r>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SRM University</a:t>
            </a:r>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3"/>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SRM University</a:t>
            </a:r>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smtClean="0"/>
              <a:t>SRM University</a:t>
            </a:r>
            <a:endParaRPr/>
          </a:p>
        </p:txBody>
      </p:sp>
      <p:sp>
        <p:nvSpPr>
          <p:cNvPr id="6" name="Slide Number Placeholder 5"/>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SRM University</a:t>
            </a:r>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41"/>
            <a:ext cx="3654531"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590" y="274641"/>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a:t>Click to edit Master title style</a:t>
            </a: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smtClean="0"/>
              <a:t>SRM University</a:t>
            </a:r>
            <a:endParaRPr/>
          </a:p>
        </p:txBody>
      </p:sp>
      <p:sp>
        <p:nvSpPr>
          <p:cNvPr id="6" name="Slide Number Placeholder 5"/>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smtClean="0"/>
              <a:t>SRM University</a:t>
            </a:r>
            <a:endParaRPr/>
          </a:p>
        </p:txBody>
      </p:sp>
      <p:sp>
        <p:nvSpPr>
          <p:cNvPr id="7" name="Slide Number Placeholder 6"/>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a:t>Click to edit Master title style</a:t>
            </a: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lang="en-US" smtClean="0"/>
              <a:t>SRM University</a:t>
            </a:r>
            <a:endParaRPr/>
          </a:p>
        </p:txBody>
      </p:sp>
      <p:sp>
        <p:nvSpPr>
          <p:cNvPr id="9" name="Slide Number Placeholder 8"/>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r>
              <a:rPr lang="en-US" smtClean="0"/>
              <a:t>SRM University</a:t>
            </a:r>
            <a:endParaRPr/>
          </a:p>
        </p:txBody>
      </p:sp>
      <p:sp>
        <p:nvSpPr>
          <p:cNvPr id="5" name="Slide Number Placeholder 4"/>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rPr lang="en-US" smtClean="0"/>
              <a:t>SRM University</a:t>
            </a:r>
            <a:endParaRPr/>
          </a:p>
        </p:txBody>
      </p:sp>
      <p:sp>
        <p:nvSpPr>
          <p:cNvPr id="4" name="Slide Number Placeholder 3"/>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a:t>Click to edit Master title style</a:t>
            </a: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smtClean="0"/>
              <a:t>SRM University</a:t>
            </a:r>
            <a:endParaRPr/>
          </a:p>
        </p:txBody>
      </p:sp>
      <p:sp>
        <p:nvSpPr>
          <p:cNvPr id="7" name="Slide Number Placeholder 6"/>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a:t>Click to edit Master title style</a:t>
            </a: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a:t>Click icon to add picture</a:t>
            </a: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smtClean="0"/>
              <a:t>SRM University</a:t>
            </a:r>
            <a:endParaRPr/>
          </a:p>
        </p:txBody>
      </p:sp>
      <p:sp>
        <p:nvSpPr>
          <p:cNvPr id="7" name="Slide Number Placeholder 6"/>
          <p:cNvSpPr>
            <a:spLocks noGrp="1"/>
          </p:cNvSpPr>
          <p:nvPr>
            <p:ph type="sldNum" sz="quarter" idx="12"/>
          </p:nvPr>
        </p:nvSpPr>
        <p:spPr/>
        <p:txBody>
          <a:bodyPr/>
          <a:lstStyle/>
          <a:p>
            <a:fld id="{F36C87F6-986D-49E6-AF40-1B3A1EE8064D}" type="slidenum">
              <a:rPr/>
              <a:p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a:t>Click to edit Master title style</a:t>
            </a: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r>
              <a:rPr lang="en-US" smtClean="0"/>
              <a:t>SRM University</a:t>
            </a:r>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3"/>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3"/>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515" y="6356353"/>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SRM University</a:t>
            </a:r>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C87F6-986D-49E6-AF40-1B3A1EE806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hyperlink" Target="http://wiki.c2.com/?CeeLanguage" TargetMode="External"/><Relationship Id="rId2" Type="http://schemas.openxmlformats.org/officeDocument/2006/relationships/notesSlide" Target="../notesSlides/notesSlide39.xml"/><Relationship Id="rId1" Type="http://schemas.openxmlformats.org/officeDocument/2006/relationships/slideLayout" Target="../slideLayouts/slideLayout13.xml"/><Relationship Id="rId6" Type="http://schemas.openxmlformats.org/officeDocument/2006/relationships/hyperlink" Target="http://wiki.c2.com/?InnerClass" TargetMode="External"/><Relationship Id="rId5" Type="http://schemas.openxmlformats.org/officeDocument/2006/relationships/hyperlink" Target="http://wiki.c2.com/?CeePlusPlus" TargetMode="External"/><Relationship Id="rId4" Type="http://schemas.openxmlformats.org/officeDocument/2006/relationships/hyperlink" Target="http://wiki.c2.com/?FreeVariable"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wiki.c2.com/?ProgrammingLanguage" TargetMode="External"/><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hyperlink" Target="http://wiki.c2.com/?FreeVariable"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wiki.c2.com/?CeeLanguage" TargetMode="External"/><Relationship Id="rId2" Type="http://schemas.openxmlformats.org/officeDocument/2006/relationships/notesSlide" Target="../notesSlides/notesSlide41.xml"/><Relationship Id="rId1" Type="http://schemas.openxmlformats.org/officeDocument/2006/relationships/slideLayout" Target="../slideLayouts/slideLayout13.xml"/><Relationship Id="rId6" Type="http://schemas.openxmlformats.org/officeDocument/2006/relationships/hyperlink" Target="http://wiki.c2.com/?InnerClass" TargetMode="External"/><Relationship Id="rId5" Type="http://schemas.openxmlformats.org/officeDocument/2006/relationships/hyperlink" Target="http://wiki.c2.com/?CeePlusPlus" TargetMode="External"/><Relationship Id="rId4" Type="http://schemas.openxmlformats.org/officeDocument/2006/relationships/hyperlink" Target="http://wiki.c2.com/?FreeVariable"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wiki.c2.com/?DynamicScoping" TargetMode="External"/><Relationship Id="rId2" Type="http://schemas.openxmlformats.org/officeDocument/2006/relationships/notesSlide" Target="../notesSlides/notesSlide42.xml"/><Relationship Id="rId1" Type="http://schemas.openxmlformats.org/officeDocument/2006/relationships/slideLayout" Target="../slideLayouts/slideLayout13.xml"/><Relationship Id="rId5" Type="http://schemas.openxmlformats.org/officeDocument/2006/relationships/hyperlink" Target="http://wiki.c2.com/?UnixOs" TargetMode="External"/><Relationship Id="rId4" Type="http://schemas.openxmlformats.org/officeDocument/2006/relationships/hyperlink" Target="http://wiki.c2.com/?CommonLisp"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jcp.org/en/participation/mail" TargetMode="External"/><Relationship Id="rId7" Type="http://schemas.openxmlformats.org/officeDocument/2006/relationships/hyperlink" Target="https://www.jcp.org/en/jsr/proposal"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www.jcp.org/en/participation/members" TargetMode="External"/><Relationship Id="rId5" Type="http://schemas.openxmlformats.org/officeDocument/2006/relationships/hyperlink" Target="https://www.jcp.org/en/procedures/jcp2" TargetMode="External"/><Relationship Id="rId4" Type="http://schemas.openxmlformats.org/officeDocument/2006/relationships/hyperlink" Target="https://www.jcp.org/en/jsr/al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API" TargetMode="External"/><Relationship Id="rId3" Type="http://schemas.openxmlformats.org/officeDocument/2006/relationships/hyperlink" Target="https://en.wikipedia.org/wiki/Java_(software_platform)" TargetMode="External"/><Relationship Id="rId7" Type="http://schemas.openxmlformats.org/officeDocument/2006/relationships/hyperlink" Target="https://en.wikipedia.org/wiki/Technology_Compatibility_Kit"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hyperlink" Target="https://en.wikipedia.org/wiki/Source_code" TargetMode="External"/><Relationship Id="rId5" Type="http://schemas.openxmlformats.org/officeDocument/2006/relationships/hyperlink" Target="https://en.wikipedia.org/wiki/Reference_implementation" TargetMode="External"/><Relationship Id="rId4" Type="http://schemas.openxmlformats.org/officeDocument/2006/relationships/hyperlink" Target="https://en.wikipedia.org/wiki/JCP_Executive_Committe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1412" y="1524000"/>
            <a:ext cx="9753600" cy="1524000"/>
          </a:xfrm>
        </p:spPr>
        <p:txBody>
          <a:bodyPr>
            <a:normAutofit/>
          </a:bodyPr>
          <a:lstStyle/>
          <a:p>
            <a:pPr algn="ctr">
              <a:defRPr/>
            </a:pPr>
            <a:r>
              <a:rPr lang="en-US" dirty="0" smtClean="0"/>
              <a:t>UNIT 1 </a:t>
            </a:r>
            <a:br>
              <a:rPr lang="en-US" dirty="0" smtClean="0"/>
            </a:br>
            <a:r>
              <a:rPr lang="en-US" dirty="0" smtClean="0"/>
              <a:t>15SE205J-PROGRAMMING IN JAVA</a:t>
            </a:r>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What is a Constant?</a:t>
            </a:r>
          </a:p>
        </p:txBody>
      </p:sp>
      <p:sp>
        <p:nvSpPr>
          <p:cNvPr id="6147" name="Content Placeholder 2"/>
          <p:cNvSpPr>
            <a:spLocks noGrp="1"/>
          </p:cNvSpPr>
          <p:nvPr>
            <p:ph idx="1"/>
          </p:nvPr>
        </p:nvSpPr>
        <p:spPr>
          <a:xfrm>
            <a:off x="406294" y="1600201"/>
            <a:ext cx="11173090" cy="4530725"/>
          </a:xfrm>
        </p:spPr>
        <p:txBody>
          <a:bodyPr/>
          <a:lstStyle/>
          <a:p>
            <a:r>
              <a:rPr lang="en-US" smtClean="0"/>
              <a:t>456—a literal numerical constant</a:t>
            </a:r>
          </a:p>
          <a:p>
            <a:pPr lvl="1"/>
            <a:r>
              <a:rPr lang="en-US" smtClean="0"/>
              <a:t>System.out.println(456);  // Java</a:t>
            </a:r>
          </a:p>
          <a:p>
            <a:pPr lvl="1"/>
            <a:r>
              <a:rPr lang="en-US" smtClean="0"/>
              <a:t>Console.writeline(456);   // Visual C#</a:t>
            </a:r>
          </a:p>
          <a:p>
            <a:r>
              <a:rPr lang="en-US" smtClean="0"/>
              <a:t>“A Literal String Constant”</a:t>
            </a:r>
          </a:p>
          <a:p>
            <a:pPr lvl="1"/>
            <a:r>
              <a:rPr lang="en-US" smtClean="0"/>
              <a:t>System.out.println(“My First Java”);  // Java</a:t>
            </a:r>
          </a:p>
          <a:p>
            <a:pPr lvl="1"/>
            <a:r>
              <a:rPr lang="en-US" smtClean="0"/>
              <a:t>Console.writeline(“My First C#”);   // Visual C#</a:t>
            </a:r>
          </a:p>
          <a:p>
            <a:pPr lvl="1"/>
            <a:endParaRPr lang="en-US" smtClean="0"/>
          </a:p>
        </p:txBody>
      </p:sp>
    </p:spTree>
  </p:cSld>
  <p:clrMapOvr>
    <a:masterClrMapping/>
  </p:clrMapOvr>
  <p:transition spd="med">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Precedence</a:t>
            </a:r>
            <a:endParaRPr lang="en-US" smtClean="0"/>
          </a:p>
        </p:txBody>
      </p:sp>
      <p:sp>
        <p:nvSpPr>
          <p:cNvPr id="13315" name="Rectangle 5"/>
          <p:cNvSpPr>
            <a:spLocks noChangeArrowheads="1"/>
          </p:cNvSpPr>
          <p:nvPr/>
        </p:nvSpPr>
        <p:spPr bwMode="auto">
          <a:xfrm>
            <a:off x="643299" y="1155700"/>
            <a:ext cx="10834511" cy="118745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If an expression contains more than one operator, Java uses </a:t>
            </a:r>
            <a:r>
              <a:rPr lang="en-US" sz="2400"/>
              <a:t>precedence rules</a:t>
            </a:r>
            <a:r>
              <a:rPr lang="en-US" sz="2400" b="0"/>
              <a:t> to determine the order of evaluation.  The arithmetic operators have the following relative precedence:</a:t>
            </a:r>
          </a:p>
        </p:txBody>
      </p:sp>
      <p:sp>
        <p:nvSpPr>
          <p:cNvPr id="13316" name="Rectangle 15"/>
          <p:cNvSpPr>
            <a:spLocks noChangeArrowheads="1"/>
          </p:cNvSpPr>
          <p:nvPr/>
        </p:nvSpPr>
        <p:spPr bwMode="auto">
          <a:xfrm>
            <a:off x="3555074" y="2362200"/>
            <a:ext cx="5078677" cy="533400"/>
          </a:xfrm>
          <a:prstGeom prst="rect">
            <a:avLst/>
          </a:prstGeom>
          <a:solidFill>
            <a:schemeClr val="bg1"/>
          </a:solidFill>
          <a:ln w="9525">
            <a:solidFill>
              <a:schemeClr val="tx1"/>
            </a:solidFill>
            <a:miter lim="800000"/>
            <a:headEnd/>
            <a:tailEnd/>
          </a:ln>
        </p:spPr>
        <p:txBody>
          <a:bodyPr wrap="none" anchor="ctr"/>
          <a:lstStyle/>
          <a:p>
            <a:pPr algn="ctr"/>
            <a:r>
              <a:rPr lang="en-US" sz="2000" b="0" i="1"/>
              <a:t>      unary</a:t>
            </a:r>
            <a:r>
              <a:rPr lang="en-US" sz="2400" b="0"/>
              <a:t> </a:t>
            </a:r>
            <a:r>
              <a:rPr lang="en-US" sz="2200" b="0">
                <a:latin typeface="Courier New" pitchFamily="49" charset="0"/>
              </a:rPr>
              <a:t>-</a:t>
            </a:r>
            <a:r>
              <a:rPr lang="en-US" sz="2400" b="0"/>
              <a:t>     </a:t>
            </a:r>
            <a:r>
              <a:rPr lang="en-US" sz="2200" b="0">
                <a:latin typeface="Courier New" pitchFamily="49" charset="0"/>
              </a:rPr>
              <a:t>(</a:t>
            </a:r>
            <a:r>
              <a:rPr lang="en-US" sz="2000" b="0" i="1"/>
              <a:t>type cast</a:t>
            </a:r>
            <a:r>
              <a:rPr lang="en-US" sz="2200" b="0">
                <a:latin typeface="Courier New" pitchFamily="49" charset="0"/>
              </a:rPr>
              <a:t>)</a:t>
            </a:r>
            <a:r>
              <a:rPr lang="en-US" sz="2400" b="0"/>
              <a:t>  </a:t>
            </a:r>
          </a:p>
        </p:txBody>
      </p:sp>
      <p:sp>
        <p:nvSpPr>
          <p:cNvPr id="13317" name="Rectangle 16"/>
          <p:cNvSpPr>
            <a:spLocks noChangeArrowheads="1"/>
          </p:cNvSpPr>
          <p:nvPr/>
        </p:nvSpPr>
        <p:spPr bwMode="auto">
          <a:xfrm>
            <a:off x="3555074" y="2895600"/>
            <a:ext cx="5078677" cy="533400"/>
          </a:xfrm>
          <a:prstGeom prst="rect">
            <a:avLst/>
          </a:prstGeom>
          <a:solidFill>
            <a:schemeClr val="bg1"/>
          </a:solidFill>
          <a:ln w="9525">
            <a:solidFill>
              <a:schemeClr val="tx1"/>
            </a:solidFill>
            <a:miter lim="800000"/>
            <a:headEnd/>
            <a:tailEnd/>
          </a:ln>
        </p:spPr>
        <p:txBody>
          <a:bodyPr wrap="none" anchor="ctr"/>
          <a:lstStyle/>
          <a:p>
            <a:pPr algn="ctr"/>
            <a:r>
              <a:rPr lang="en-US" sz="2200">
                <a:latin typeface="Courier New" pitchFamily="49" charset="0"/>
              </a:rPr>
              <a:t>*    /    %</a:t>
            </a:r>
          </a:p>
        </p:txBody>
      </p:sp>
      <p:sp>
        <p:nvSpPr>
          <p:cNvPr id="13318" name="Rectangle 17"/>
          <p:cNvSpPr>
            <a:spLocks noChangeArrowheads="1"/>
          </p:cNvSpPr>
          <p:nvPr/>
        </p:nvSpPr>
        <p:spPr bwMode="auto">
          <a:xfrm>
            <a:off x="3555074" y="3429000"/>
            <a:ext cx="5078677" cy="533400"/>
          </a:xfrm>
          <a:prstGeom prst="rect">
            <a:avLst/>
          </a:prstGeom>
          <a:solidFill>
            <a:schemeClr val="bg1"/>
          </a:solidFill>
          <a:ln w="9525">
            <a:solidFill>
              <a:schemeClr val="tx1"/>
            </a:solidFill>
            <a:miter lim="800000"/>
            <a:headEnd/>
            <a:tailEnd/>
          </a:ln>
        </p:spPr>
        <p:txBody>
          <a:bodyPr wrap="none" anchor="ctr"/>
          <a:lstStyle/>
          <a:p>
            <a:pPr algn="ctr"/>
            <a:r>
              <a:rPr lang="en-US" sz="2200">
                <a:latin typeface="Courier New" pitchFamily="49" charset="0"/>
              </a:rPr>
              <a:t>+    -</a:t>
            </a:r>
            <a:endParaRPr lang="en-US" sz="2400" b="0">
              <a:latin typeface="Times" pitchFamily="-96" charset="0"/>
            </a:endParaRPr>
          </a:p>
        </p:txBody>
      </p:sp>
      <p:sp>
        <p:nvSpPr>
          <p:cNvPr id="13319" name="Rectangle 18"/>
          <p:cNvSpPr>
            <a:spLocks noChangeArrowheads="1"/>
          </p:cNvSpPr>
          <p:nvPr/>
        </p:nvSpPr>
        <p:spPr bwMode="auto">
          <a:xfrm>
            <a:off x="8836898" y="2247901"/>
            <a:ext cx="1422030" cy="396875"/>
          </a:xfrm>
          <a:prstGeom prst="rect">
            <a:avLst/>
          </a:prstGeom>
          <a:noFill/>
          <a:ln w="9525">
            <a:noFill/>
            <a:miter lim="800000"/>
            <a:headEnd/>
            <a:tailEnd/>
          </a:ln>
        </p:spPr>
        <p:txBody>
          <a:bodyPr>
            <a:spAutoFit/>
          </a:bodyPr>
          <a:lstStyle/>
          <a:p>
            <a:pPr algn="ctr"/>
            <a:r>
              <a:rPr lang="en-US" sz="2000" b="0" i="1"/>
              <a:t>highest</a:t>
            </a:r>
          </a:p>
        </p:txBody>
      </p:sp>
      <p:sp>
        <p:nvSpPr>
          <p:cNvPr id="13320" name="Rectangle 19"/>
          <p:cNvSpPr>
            <a:spLocks noChangeArrowheads="1"/>
          </p:cNvSpPr>
          <p:nvPr/>
        </p:nvSpPr>
        <p:spPr bwMode="auto">
          <a:xfrm>
            <a:off x="8836898" y="3657601"/>
            <a:ext cx="1422030" cy="396875"/>
          </a:xfrm>
          <a:prstGeom prst="rect">
            <a:avLst/>
          </a:prstGeom>
          <a:noFill/>
          <a:ln w="9525">
            <a:noFill/>
            <a:miter lim="800000"/>
            <a:headEnd/>
            <a:tailEnd/>
          </a:ln>
        </p:spPr>
        <p:txBody>
          <a:bodyPr>
            <a:spAutoFit/>
          </a:bodyPr>
          <a:lstStyle/>
          <a:p>
            <a:pPr algn="ctr"/>
            <a:r>
              <a:rPr lang="en-US" sz="2000" b="0" i="1"/>
              <a:t>lowest</a:t>
            </a:r>
          </a:p>
        </p:txBody>
      </p:sp>
      <p:cxnSp>
        <p:nvCxnSpPr>
          <p:cNvPr id="13321" name="AutoShape 22"/>
          <p:cNvCxnSpPr>
            <a:cxnSpLocks noChangeShapeType="1"/>
          </p:cNvCxnSpPr>
          <p:nvPr/>
        </p:nvCxnSpPr>
        <p:spPr bwMode="auto">
          <a:xfrm>
            <a:off x="9547913" y="2605088"/>
            <a:ext cx="2117" cy="1122362"/>
          </a:xfrm>
          <a:prstGeom prst="straightConnector1">
            <a:avLst/>
          </a:prstGeom>
          <a:noFill/>
          <a:ln w="9525">
            <a:solidFill>
              <a:schemeClr val="tx1"/>
            </a:solidFill>
            <a:round/>
            <a:headEnd type="triangle" w="med" len="med"/>
            <a:tailEnd type="triangle" w="med" len="med"/>
          </a:ln>
        </p:spPr>
      </p:cxnSp>
      <p:sp>
        <p:nvSpPr>
          <p:cNvPr id="13322" name="Rectangle 23"/>
          <p:cNvSpPr>
            <a:spLocks noChangeArrowheads="1"/>
          </p:cNvSpPr>
          <p:nvPr/>
        </p:nvSpPr>
        <p:spPr bwMode="auto">
          <a:xfrm>
            <a:off x="660228" y="4171950"/>
            <a:ext cx="10834511" cy="1085850"/>
          </a:xfrm>
          <a:prstGeom prst="rect">
            <a:avLst/>
          </a:prstGeom>
          <a:noFill/>
          <a:ln w="9525">
            <a:noFill/>
            <a:miter lim="800000"/>
            <a:headEnd/>
            <a:tailEnd/>
          </a:ln>
        </p:spPr>
        <p:txBody>
          <a:bodyPr/>
          <a:lstStyle/>
          <a:p>
            <a:pPr marL="342900" indent="-342900" algn="just">
              <a:lnSpc>
                <a:spcPct val="85000"/>
              </a:lnSpc>
              <a:spcAft>
                <a:spcPct val="50000"/>
              </a:spcAft>
            </a:pPr>
            <a:r>
              <a:rPr lang="en-US" sz="2400" b="0"/>
              <a:t>	Thus, Java evaluates unary </a:t>
            </a:r>
            <a:r>
              <a:rPr lang="en-US" sz="2200">
                <a:latin typeface="Courier New" pitchFamily="49" charset="0"/>
              </a:rPr>
              <a:t>-</a:t>
            </a:r>
            <a:r>
              <a:rPr lang="en-US" sz="2400" b="0"/>
              <a:t> operators and type casts first, then the operators </a:t>
            </a:r>
            <a:r>
              <a:rPr lang="en-US" sz="2200">
                <a:latin typeface="Courier New" pitchFamily="49" charset="0"/>
              </a:rPr>
              <a:t>*</a:t>
            </a:r>
            <a:r>
              <a:rPr lang="en-US" sz="2400" b="0"/>
              <a:t>, </a:t>
            </a:r>
            <a:r>
              <a:rPr lang="en-US" sz="2200">
                <a:latin typeface="Courier New" pitchFamily="49" charset="0"/>
              </a:rPr>
              <a:t>/</a:t>
            </a:r>
            <a:r>
              <a:rPr lang="en-US" sz="2400" b="0"/>
              <a:t>, and </a:t>
            </a:r>
            <a:r>
              <a:rPr lang="en-US" sz="2200">
                <a:latin typeface="Courier New" pitchFamily="49" charset="0"/>
              </a:rPr>
              <a:t>%</a:t>
            </a:r>
            <a:r>
              <a:rPr lang="en-US" sz="2400" b="0"/>
              <a:t>, and then the operators </a:t>
            </a:r>
            <a:r>
              <a:rPr lang="en-US" sz="2200">
                <a:latin typeface="Courier New" pitchFamily="49" charset="0"/>
              </a:rPr>
              <a:t>+</a:t>
            </a:r>
            <a:r>
              <a:rPr lang="en-US" sz="2400" b="0"/>
              <a:t> and </a:t>
            </a:r>
            <a:r>
              <a:rPr lang="en-US" sz="2200">
                <a:latin typeface="Courier New" pitchFamily="49" charset="0"/>
              </a:rPr>
              <a:t>-</a:t>
            </a:r>
            <a:r>
              <a:rPr lang="en-US" sz="2400" b="0"/>
              <a:t>.</a:t>
            </a:r>
          </a:p>
        </p:txBody>
      </p:sp>
      <p:sp>
        <p:nvSpPr>
          <p:cNvPr id="408600" name="Rectangle 24"/>
          <p:cNvSpPr>
            <a:spLocks noChangeArrowheads="1"/>
          </p:cNvSpPr>
          <p:nvPr/>
        </p:nvSpPr>
        <p:spPr bwMode="auto">
          <a:xfrm>
            <a:off x="643299" y="4959350"/>
            <a:ext cx="10834511" cy="159385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Precedence applies only when two operands </a:t>
            </a:r>
            <a:r>
              <a:rPr lang="en-US" sz="2400"/>
              <a:t>compete</a:t>
            </a:r>
            <a:r>
              <a:rPr lang="en-US" sz="2400" b="0"/>
              <a:t> for the same operator.  If the operators are independent, Java evaluates expressions from left to right.</a:t>
            </a:r>
          </a:p>
          <a:p>
            <a:pPr marL="342900" indent="-342900" algn="just">
              <a:lnSpc>
                <a:spcPct val="85000"/>
              </a:lnSpc>
              <a:spcAft>
                <a:spcPct val="50000"/>
              </a:spcAft>
              <a:buFontTx/>
              <a:buChar char="•"/>
            </a:pPr>
            <a:r>
              <a:rPr lang="en-US" sz="2400" b="0"/>
              <a:t>Parentheses may be used to change the order of operations.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86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860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600"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043246" y="6148389"/>
            <a:ext cx="418991" cy="339725"/>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39" name="Rectangle 3"/>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Exercise: Precedence Evaluation</a:t>
            </a:r>
            <a:endParaRPr lang="en-US" smtClean="0"/>
          </a:p>
        </p:txBody>
      </p:sp>
      <p:sp>
        <p:nvSpPr>
          <p:cNvPr id="14340" name="Text Box 4"/>
          <p:cNvSpPr txBox="1">
            <a:spLocks noChangeArrowheads="1"/>
          </p:cNvSpPr>
          <p:nvPr/>
        </p:nvSpPr>
        <p:spPr bwMode="auto">
          <a:xfrm>
            <a:off x="609441" y="1189039"/>
            <a:ext cx="10969943" cy="420687"/>
          </a:xfrm>
          <a:prstGeom prst="rect">
            <a:avLst/>
          </a:prstGeom>
          <a:noFill/>
          <a:ln w="9525">
            <a:noFill/>
            <a:miter lim="800000"/>
            <a:headEnd/>
            <a:tailEnd/>
          </a:ln>
        </p:spPr>
        <p:txBody>
          <a:bodyPr>
            <a:spAutoFit/>
          </a:bodyPr>
          <a:lstStyle/>
          <a:p>
            <a:pPr algn="just">
              <a:lnSpc>
                <a:spcPct val="90000"/>
              </a:lnSpc>
            </a:pPr>
            <a:r>
              <a:rPr lang="en-US" sz="2400" b="0"/>
              <a:t>What is the value of the expression at the bottom of the screen?</a:t>
            </a:r>
          </a:p>
        </p:txBody>
      </p:sp>
      <p:sp>
        <p:nvSpPr>
          <p:cNvPr id="14341" name="Rectangle 42"/>
          <p:cNvSpPr>
            <a:spLocks noChangeArrowheads="1"/>
          </p:cNvSpPr>
          <p:nvPr/>
        </p:nvSpPr>
        <p:spPr bwMode="auto">
          <a:xfrm>
            <a:off x="1483398"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1</a:t>
            </a:r>
          </a:p>
        </p:txBody>
      </p:sp>
      <p:sp>
        <p:nvSpPr>
          <p:cNvPr id="14342" name="Rectangle 43"/>
          <p:cNvSpPr>
            <a:spLocks noChangeArrowheads="1"/>
          </p:cNvSpPr>
          <p:nvPr/>
        </p:nvSpPr>
        <p:spPr bwMode="auto">
          <a:xfrm>
            <a:off x="1923550"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43" name="Rectangle 44"/>
          <p:cNvSpPr>
            <a:spLocks noChangeArrowheads="1"/>
          </p:cNvSpPr>
          <p:nvPr/>
        </p:nvSpPr>
        <p:spPr bwMode="auto">
          <a:xfrm>
            <a:off x="2363702"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2</a:t>
            </a:r>
          </a:p>
        </p:txBody>
      </p:sp>
      <p:sp>
        <p:nvSpPr>
          <p:cNvPr id="14344" name="Rectangle 45"/>
          <p:cNvSpPr>
            <a:spLocks noChangeArrowheads="1"/>
          </p:cNvSpPr>
          <p:nvPr/>
        </p:nvSpPr>
        <p:spPr bwMode="auto">
          <a:xfrm>
            <a:off x="2803854"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45" name="Rectangle 46"/>
          <p:cNvSpPr>
            <a:spLocks noChangeArrowheads="1"/>
          </p:cNvSpPr>
          <p:nvPr/>
        </p:nvSpPr>
        <p:spPr bwMode="auto">
          <a:xfrm>
            <a:off x="3244006"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46" name="Rectangle 47"/>
          <p:cNvSpPr>
            <a:spLocks noChangeArrowheads="1"/>
          </p:cNvSpPr>
          <p:nvPr/>
        </p:nvSpPr>
        <p:spPr bwMode="auto">
          <a:xfrm>
            <a:off x="3684158"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3</a:t>
            </a:r>
          </a:p>
        </p:txBody>
      </p:sp>
      <p:sp>
        <p:nvSpPr>
          <p:cNvPr id="14347" name="Rectangle 48"/>
          <p:cNvSpPr>
            <a:spLocks noChangeArrowheads="1"/>
          </p:cNvSpPr>
          <p:nvPr/>
        </p:nvSpPr>
        <p:spPr bwMode="auto">
          <a:xfrm>
            <a:off x="4124310"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48" name="Rectangle 49"/>
          <p:cNvSpPr>
            <a:spLocks noChangeArrowheads="1"/>
          </p:cNvSpPr>
          <p:nvPr/>
        </p:nvSpPr>
        <p:spPr bwMode="auto">
          <a:xfrm>
            <a:off x="4564462"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4</a:t>
            </a:r>
          </a:p>
        </p:txBody>
      </p:sp>
      <p:sp>
        <p:nvSpPr>
          <p:cNvPr id="14349" name="Rectangle 50"/>
          <p:cNvSpPr>
            <a:spLocks noChangeArrowheads="1"/>
          </p:cNvSpPr>
          <p:nvPr/>
        </p:nvSpPr>
        <p:spPr bwMode="auto">
          <a:xfrm>
            <a:off x="5004614"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0" name="Rectangle 51"/>
          <p:cNvSpPr>
            <a:spLocks noChangeArrowheads="1"/>
          </p:cNvSpPr>
          <p:nvPr/>
        </p:nvSpPr>
        <p:spPr bwMode="auto">
          <a:xfrm>
            <a:off x="5444766"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5</a:t>
            </a:r>
          </a:p>
        </p:txBody>
      </p:sp>
      <p:sp>
        <p:nvSpPr>
          <p:cNvPr id="14351" name="Rectangle 52"/>
          <p:cNvSpPr>
            <a:spLocks noChangeArrowheads="1"/>
          </p:cNvSpPr>
          <p:nvPr/>
        </p:nvSpPr>
        <p:spPr bwMode="auto">
          <a:xfrm>
            <a:off x="5884918"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2" name="Rectangle 53"/>
          <p:cNvSpPr>
            <a:spLocks noChangeArrowheads="1"/>
          </p:cNvSpPr>
          <p:nvPr/>
        </p:nvSpPr>
        <p:spPr bwMode="auto">
          <a:xfrm>
            <a:off x="6325070"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6</a:t>
            </a:r>
          </a:p>
        </p:txBody>
      </p:sp>
      <p:sp>
        <p:nvSpPr>
          <p:cNvPr id="14353" name="Rectangle 54"/>
          <p:cNvSpPr>
            <a:spLocks noChangeArrowheads="1"/>
          </p:cNvSpPr>
          <p:nvPr/>
        </p:nvSpPr>
        <p:spPr bwMode="auto">
          <a:xfrm>
            <a:off x="6765222"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4" name="Rectangle 55"/>
          <p:cNvSpPr>
            <a:spLocks noChangeArrowheads="1"/>
          </p:cNvSpPr>
          <p:nvPr/>
        </p:nvSpPr>
        <p:spPr bwMode="auto">
          <a:xfrm>
            <a:off x="7205374"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7</a:t>
            </a:r>
          </a:p>
        </p:txBody>
      </p:sp>
      <p:sp>
        <p:nvSpPr>
          <p:cNvPr id="14355" name="Rectangle 56"/>
          <p:cNvSpPr>
            <a:spLocks noChangeArrowheads="1"/>
          </p:cNvSpPr>
          <p:nvPr/>
        </p:nvSpPr>
        <p:spPr bwMode="auto">
          <a:xfrm>
            <a:off x="7645526"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6" name="Rectangle 57"/>
          <p:cNvSpPr>
            <a:spLocks noChangeArrowheads="1"/>
          </p:cNvSpPr>
          <p:nvPr/>
        </p:nvSpPr>
        <p:spPr bwMode="auto">
          <a:xfrm>
            <a:off x="8085678"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7" name="Rectangle 58"/>
          <p:cNvSpPr>
            <a:spLocks noChangeArrowheads="1"/>
          </p:cNvSpPr>
          <p:nvPr/>
        </p:nvSpPr>
        <p:spPr bwMode="auto">
          <a:xfrm>
            <a:off x="8525830"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8</a:t>
            </a:r>
          </a:p>
        </p:txBody>
      </p:sp>
      <p:sp>
        <p:nvSpPr>
          <p:cNvPr id="14358" name="Rectangle 59"/>
          <p:cNvSpPr>
            <a:spLocks noChangeArrowheads="1"/>
          </p:cNvSpPr>
          <p:nvPr/>
        </p:nvSpPr>
        <p:spPr bwMode="auto">
          <a:xfrm>
            <a:off x="8965982"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59" name="Rectangle 60"/>
          <p:cNvSpPr>
            <a:spLocks noChangeArrowheads="1"/>
          </p:cNvSpPr>
          <p:nvPr/>
        </p:nvSpPr>
        <p:spPr bwMode="auto">
          <a:xfrm>
            <a:off x="9406134"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9</a:t>
            </a:r>
          </a:p>
        </p:txBody>
      </p:sp>
      <p:sp>
        <p:nvSpPr>
          <p:cNvPr id="14360" name="Rectangle 61"/>
          <p:cNvSpPr>
            <a:spLocks noChangeArrowheads="1"/>
          </p:cNvSpPr>
          <p:nvPr/>
        </p:nvSpPr>
        <p:spPr bwMode="auto">
          <a:xfrm>
            <a:off x="9846286"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61" name="Rectangle 62"/>
          <p:cNvSpPr>
            <a:spLocks noChangeArrowheads="1"/>
          </p:cNvSpPr>
          <p:nvPr/>
        </p:nvSpPr>
        <p:spPr bwMode="auto">
          <a:xfrm>
            <a:off x="10286438"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a:t>
            </a:r>
          </a:p>
        </p:txBody>
      </p:sp>
      <p:sp>
        <p:nvSpPr>
          <p:cNvPr id="14362" name="Rectangle 63"/>
          <p:cNvSpPr>
            <a:spLocks noChangeArrowheads="1"/>
          </p:cNvSpPr>
          <p:nvPr/>
        </p:nvSpPr>
        <p:spPr bwMode="auto">
          <a:xfrm>
            <a:off x="10878951" y="6159500"/>
            <a:ext cx="418991" cy="338138"/>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10</a:t>
            </a:r>
          </a:p>
        </p:txBody>
      </p:sp>
      <p:grpSp>
        <p:nvGrpSpPr>
          <p:cNvPr id="2" name="Group 102"/>
          <p:cNvGrpSpPr>
            <a:grpSpLocks/>
          </p:cNvGrpSpPr>
          <p:nvPr/>
        </p:nvGrpSpPr>
        <p:grpSpPr bwMode="auto">
          <a:xfrm>
            <a:off x="1692892" y="5422900"/>
            <a:ext cx="880304" cy="736600"/>
            <a:chOff x="800" y="3416"/>
            <a:chExt cx="416" cy="464"/>
          </a:xfrm>
        </p:grpSpPr>
        <p:sp>
          <p:nvSpPr>
            <p:cNvPr id="14405" name="Rectangle 64"/>
            <p:cNvSpPr>
              <a:spLocks noChangeArrowheads="1"/>
            </p:cNvSpPr>
            <p:nvPr/>
          </p:nvSpPr>
          <p:spPr bwMode="auto">
            <a:xfrm>
              <a:off x="904" y="3416"/>
              <a:ext cx="198" cy="21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3</a:t>
              </a:r>
            </a:p>
          </p:txBody>
        </p:sp>
        <p:cxnSp>
          <p:nvCxnSpPr>
            <p:cNvPr id="14406" name="AutoShape 75"/>
            <p:cNvCxnSpPr>
              <a:cxnSpLocks noChangeShapeType="1"/>
              <a:stCxn id="14405" idx="2"/>
              <a:endCxn id="14341" idx="0"/>
            </p:cNvCxnSpPr>
            <p:nvPr/>
          </p:nvCxnSpPr>
          <p:spPr bwMode="auto">
            <a:xfrm flipH="1">
              <a:off x="800" y="3629"/>
              <a:ext cx="203" cy="251"/>
            </a:xfrm>
            <a:prstGeom prst="straightConnector1">
              <a:avLst/>
            </a:prstGeom>
            <a:noFill/>
            <a:ln w="9525">
              <a:solidFill>
                <a:schemeClr val="tx1"/>
              </a:solidFill>
              <a:round/>
              <a:headEnd/>
              <a:tailEnd/>
            </a:ln>
          </p:spPr>
        </p:cxnSp>
        <p:cxnSp>
          <p:nvCxnSpPr>
            <p:cNvPr id="14407" name="AutoShape 76"/>
            <p:cNvCxnSpPr>
              <a:cxnSpLocks noChangeShapeType="1"/>
              <a:stCxn id="14405" idx="2"/>
              <a:endCxn id="14342" idx="0"/>
            </p:cNvCxnSpPr>
            <p:nvPr/>
          </p:nvCxnSpPr>
          <p:spPr bwMode="auto">
            <a:xfrm>
              <a:off x="1003" y="3629"/>
              <a:ext cx="5" cy="251"/>
            </a:xfrm>
            <a:prstGeom prst="straightConnector1">
              <a:avLst/>
            </a:prstGeom>
            <a:noFill/>
            <a:ln w="9525">
              <a:solidFill>
                <a:schemeClr val="tx1"/>
              </a:solidFill>
              <a:round/>
              <a:headEnd/>
              <a:tailEnd/>
            </a:ln>
          </p:spPr>
        </p:cxnSp>
        <p:cxnSp>
          <p:nvCxnSpPr>
            <p:cNvPr id="14408" name="AutoShape 77"/>
            <p:cNvCxnSpPr>
              <a:cxnSpLocks noChangeShapeType="1"/>
              <a:stCxn id="14405" idx="2"/>
              <a:endCxn id="14343" idx="0"/>
            </p:cNvCxnSpPr>
            <p:nvPr/>
          </p:nvCxnSpPr>
          <p:spPr bwMode="auto">
            <a:xfrm>
              <a:off x="1003" y="3629"/>
              <a:ext cx="213" cy="251"/>
            </a:xfrm>
            <a:prstGeom prst="straightConnector1">
              <a:avLst/>
            </a:prstGeom>
            <a:noFill/>
            <a:ln w="9525">
              <a:solidFill>
                <a:schemeClr val="tx1"/>
              </a:solidFill>
              <a:round/>
              <a:headEnd/>
              <a:tailEnd/>
            </a:ln>
          </p:spPr>
        </p:cxnSp>
      </p:grpSp>
      <p:grpSp>
        <p:nvGrpSpPr>
          <p:cNvPr id="3" name="Group 103"/>
          <p:cNvGrpSpPr>
            <a:grpSpLocks/>
          </p:cNvGrpSpPr>
          <p:nvPr/>
        </p:nvGrpSpPr>
        <p:grpSpPr bwMode="auto">
          <a:xfrm>
            <a:off x="2122465" y="4660900"/>
            <a:ext cx="1771188" cy="1498600"/>
            <a:chOff x="1003" y="2936"/>
            <a:chExt cx="837" cy="944"/>
          </a:xfrm>
        </p:grpSpPr>
        <p:sp>
          <p:nvSpPr>
            <p:cNvPr id="14401" name="Rectangle 68"/>
            <p:cNvSpPr>
              <a:spLocks noChangeArrowheads="1"/>
            </p:cNvSpPr>
            <p:nvPr/>
          </p:nvSpPr>
          <p:spPr bwMode="auto">
            <a:xfrm>
              <a:off x="1528" y="2936"/>
              <a:ext cx="198" cy="18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0</a:t>
              </a:r>
            </a:p>
          </p:txBody>
        </p:sp>
        <p:cxnSp>
          <p:nvCxnSpPr>
            <p:cNvPr id="14402" name="AutoShape 78"/>
            <p:cNvCxnSpPr>
              <a:cxnSpLocks noChangeShapeType="1"/>
              <a:stCxn id="14401" idx="2"/>
              <a:endCxn id="14405" idx="0"/>
            </p:cNvCxnSpPr>
            <p:nvPr/>
          </p:nvCxnSpPr>
          <p:spPr bwMode="auto">
            <a:xfrm flipH="1">
              <a:off x="1003" y="3119"/>
              <a:ext cx="624" cy="297"/>
            </a:xfrm>
            <a:prstGeom prst="straightConnector1">
              <a:avLst/>
            </a:prstGeom>
            <a:noFill/>
            <a:ln w="9525">
              <a:solidFill>
                <a:schemeClr val="tx1"/>
              </a:solidFill>
              <a:round/>
              <a:headEnd/>
              <a:tailEnd/>
            </a:ln>
          </p:spPr>
        </p:cxnSp>
        <p:cxnSp>
          <p:nvCxnSpPr>
            <p:cNvPr id="14403" name="AutoShape 79"/>
            <p:cNvCxnSpPr>
              <a:cxnSpLocks noChangeShapeType="1"/>
              <a:stCxn id="14401" idx="2"/>
              <a:endCxn id="14345" idx="0"/>
            </p:cNvCxnSpPr>
            <p:nvPr/>
          </p:nvCxnSpPr>
          <p:spPr bwMode="auto">
            <a:xfrm>
              <a:off x="1627" y="3119"/>
              <a:ext cx="5" cy="761"/>
            </a:xfrm>
            <a:prstGeom prst="straightConnector1">
              <a:avLst/>
            </a:prstGeom>
            <a:noFill/>
            <a:ln w="9525">
              <a:solidFill>
                <a:schemeClr val="tx1"/>
              </a:solidFill>
              <a:round/>
              <a:headEnd/>
              <a:tailEnd/>
            </a:ln>
          </p:spPr>
        </p:cxnSp>
        <p:cxnSp>
          <p:nvCxnSpPr>
            <p:cNvPr id="14404" name="AutoShape 80"/>
            <p:cNvCxnSpPr>
              <a:cxnSpLocks noChangeShapeType="1"/>
              <a:stCxn id="14401" idx="2"/>
              <a:endCxn id="14346" idx="0"/>
            </p:cNvCxnSpPr>
            <p:nvPr/>
          </p:nvCxnSpPr>
          <p:spPr bwMode="auto">
            <a:xfrm>
              <a:off x="1627" y="3119"/>
              <a:ext cx="213" cy="761"/>
            </a:xfrm>
            <a:prstGeom prst="straightConnector1">
              <a:avLst/>
            </a:prstGeom>
            <a:noFill/>
            <a:ln w="9525">
              <a:solidFill>
                <a:schemeClr val="tx1"/>
              </a:solidFill>
              <a:round/>
              <a:headEnd/>
              <a:tailEnd/>
            </a:ln>
          </p:spPr>
        </p:cxnSp>
      </p:grpSp>
      <p:grpSp>
        <p:nvGrpSpPr>
          <p:cNvPr id="4" name="Group 104"/>
          <p:cNvGrpSpPr>
            <a:grpSpLocks/>
          </p:cNvGrpSpPr>
          <p:nvPr/>
        </p:nvGrpSpPr>
        <p:grpSpPr bwMode="auto">
          <a:xfrm>
            <a:off x="3442921" y="4127500"/>
            <a:ext cx="1331036" cy="2032000"/>
            <a:chOff x="1627" y="2600"/>
            <a:chExt cx="629" cy="1280"/>
          </a:xfrm>
        </p:grpSpPr>
        <p:sp>
          <p:nvSpPr>
            <p:cNvPr id="14397" name="Rectangle 71"/>
            <p:cNvSpPr>
              <a:spLocks noChangeArrowheads="1"/>
            </p:cNvSpPr>
            <p:nvPr/>
          </p:nvSpPr>
          <p:spPr bwMode="auto">
            <a:xfrm>
              <a:off x="1944" y="2600"/>
              <a:ext cx="198" cy="18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0</a:t>
              </a:r>
            </a:p>
          </p:txBody>
        </p:sp>
        <p:cxnSp>
          <p:nvCxnSpPr>
            <p:cNvPr id="14398" name="AutoShape 81"/>
            <p:cNvCxnSpPr>
              <a:cxnSpLocks noChangeShapeType="1"/>
              <a:stCxn id="14397" idx="2"/>
              <a:endCxn id="14401" idx="0"/>
            </p:cNvCxnSpPr>
            <p:nvPr/>
          </p:nvCxnSpPr>
          <p:spPr bwMode="auto">
            <a:xfrm flipH="1">
              <a:off x="1627" y="2783"/>
              <a:ext cx="416" cy="153"/>
            </a:xfrm>
            <a:prstGeom prst="straightConnector1">
              <a:avLst/>
            </a:prstGeom>
            <a:noFill/>
            <a:ln w="9525">
              <a:solidFill>
                <a:schemeClr val="tx1"/>
              </a:solidFill>
              <a:round/>
              <a:headEnd/>
              <a:tailEnd/>
            </a:ln>
          </p:spPr>
        </p:cxnSp>
        <p:cxnSp>
          <p:nvCxnSpPr>
            <p:cNvPr id="14399" name="AutoShape 82"/>
            <p:cNvCxnSpPr>
              <a:cxnSpLocks noChangeShapeType="1"/>
              <a:stCxn id="14397" idx="2"/>
              <a:endCxn id="14347" idx="0"/>
            </p:cNvCxnSpPr>
            <p:nvPr/>
          </p:nvCxnSpPr>
          <p:spPr bwMode="auto">
            <a:xfrm>
              <a:off x="2043" y="2783"/>
              <a:ext cx="5" cy="1097"/>
            </a:xfrm>
            <a:prstGeom prst="straightConnector1">
              <a:avLst/>
            </a:prstGeom>
            <a:noFill/>
            <a:ln w="9525">
              <a:solidFill>
                <a:schemeClr val="tx1"/>
              </a:solidFill>
              <a:round/>
              <a:headEnd/>
              <a:tailEnd/>
            </a:ln>
          </p:spPr>
        </p:cxnSp>
        <p:cxnSp>
          <p:nvCxnSpPr>
            <p:cNvPr id="14400" name="AutoShape 83"/>
            <p:cNvCxnSpPr>
              <a:cxnSpLocks noChangeShapeType="1"/>
              <a:stCxn id="14397" idx="2"/>
              <a:endCxn id="14348" idx="0"/>
            </p:cNvCxnSpPr>
            <p:nvPr/>
          </p:nvCxnSpPr>
          <p:spPr bwMode="auto">
            <a:xfrm>
              <a:off x="2043" y="2783"/>
              <a:ext cx="213" cy="1097"/>
            </a:xfrm>
            <a:prstGeom prst="straightConnector1">
              <a:avLst/>
            </a:prstGeom>
            <a:noFill/>
            <a:ln w="9525">
              <a:solidFill>
                <a:schemeClr val="tx1"/>
              </a:solidFill>
              <a:round/>
              <a:headEnd/>
              <a:tailEnd/>
            </a:ln>
          </p:spPr>
        </p:cxnSp>
      </p:grpSp>
      <p:grpSp>
        <p:nvGrpSpPr>
          <p:cNvPr id="5" name="Group 109"/>
          <p:cNvGrpSpPr>
            <a:grpSpLocks/>
          </p:cNvGrpSpPr>
          <p:nvPr/>
        </p:nvGrpSpPr>
        <p:grpSpPr bwMode="auto">
          <a:xfrm>
            <a:off x="4323225" y="2997200"/>
            <a:ext cx="3555074" cy="3162300"/>
            <a:chOff x="2043" y="1888"/>
            <a:chExt cx="1680" cy="1992"/>
          </a:xfrm>
        </p:grpSpPr>
        <p:sp>
          <p:nvSpPr>
            <p:cNvPr id="14393" name="Rectangle 74"/>
            <p:cNvSpPr>
              <a:spLocks noChangeArrowheads="1"/>
            </p:cNvSpPr>
            <p:nvPr/>
          </p:nvSpPr>
          <p:spPr bwMode="auto">
            <a:xfrm>
              <a:off x="2682" y="1888"/>
              <a:ext cx="198" cy="18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32</a:t>
              </a:r>
            </a:p>
          </p:txBody>
        </p:sp>
        <p:cxnSp>
          <p:nvCxnSpPr>
            <p:cNvPr id="14394" name="AutoShape 84"/>
            <p:cNvCxnSpPr>
              <a:cxnSpLocks noChangeShapeType="1"/>
              <a:stCxn id="14393" idx="2"/>
              <a:endCxn id="14397" idx="0"/>
            </p:cNvCxnSpPr>
            <p:nvPr/>
          </p:nvCxnSpPr>
          <p:spPr bwMode="auto">
            <a:xfrm flipH="1">
              <a:off x="2043" y="2071"/>
              <a:ext cx="738" cy="529"/>
            </a:xfrm>
            <a:prstGeom prst="straightConnector1">
              <a:avLst/>
            </a:prstGeom>
            <a:noFill/>
            <a:ln w="9525">
              <a:solidFill>
                <a:schemeClr val="tx1"/>
              </a:solidFill>
              <a:round/>
              <a:headEnd/>
              <a:tailEnd/>
            </a:ln>
          </p:spPr>
        </p:cxnSp>
        <p:cxnSp>
          <p:nvCxnSpPr>
            <p:cNvPr id="14395" name="AutoShape 85"/>
            <p:cNvCxnSpPr>
              <a:cxnSpLocks noChangeShapeType="1"/>
              <a:stCxn id="14393" idx="2"/>
              <a:endCxn id="14349" idx="0"/>
            </p:cNvCxnSpPr>
            <p:nvPr/>
          </p:nvCxnSpPr>
          <p:spPr bwMode="auto">
            <a:xfrm flipH="1">
              <a:off x="2464" y="2071"/>
              <a:ext cx="317" cy="1809"/>
            </a:xfrm>
            <a:prstGeom prst="straightConnector1">
              <a:avLst/>
            </a:prstGeom>
            <a:noFill/>
            <a:ln w="9525">
              <a:solidFill>
                <a:schemeClr val="tx1"/>
              </a:solidFill>
              <a:round/>
              <a:headEnd/>
              <a:tailEnd/>
            </a:ln>
          </p:spPr>
        </p:cxnSp>
        <p:cxnSp>
          <p:nvCxnSpPr>
            <p:cNvPr id="14396" name="AutoShape 86"/>
            <p:cNvCxnSpPr>
              <a:cxnSpLocks noChangeShapeType="1"/>
              <a:stCxn id="14393" idx="2"/>
              <a:endCxn id="14381" idx="0"/>
            </p:cNvCxnSpPr>
            <p:nvPr/>
          </p:nvCxnSpPr>
          <p:spPr bwMode="auto">
            <a:xfrm>
              <a:off x="2781" y="2071"/>
              <a:ext cx="942" cy="529"/>
            </a:xfrm>
            <a:prstGeom prst="straightConnector1">
              <a:avLst/>
            </a:prstGeom>
            <a:noFill/>
            <a:ln w="9525">
              <a:solidFill>
                <a:schemeClr val="tx1"/>
              </a:solidFill>
              <a:round/>
              <a:headEnd/>
              <a:tailEnd/>
            </a:ln>
          </p:spPr>
        </p:cxnSp>
      </p:grpSp>
      <p:grpSp>
        <p:nvGrpSpPr>
          <p:cNvPr id="6" name="Group 105"/>
          <p:cNvGrpSpPr>
            <a:grpSpLocks/>
          </p:cNvGrpSpPr>
          <p:nvPr/>
        </p:nvGrpSpPr>
        <p:grpSpPr bwMode="auto">
          <a:xfrm>
            <a:off x="5654261" y="5422900"/>
            <a:ext cx="880304" cy="736600"/>
            <a:chOff x="2672" y="3416"/>
            <a:chExt cx="416" cy="464"/>
          </a:xfrm>
        </p:grpSpPr>
        <p:sp>
          <p:nvSpPr>
            <p:cNvPr id="14389" name="Rectangle 65"/>
            <p:cNvSpPr>
              <a:spLocks noChangeArrowheads="1"/>
            </p:cNvSpPr>
            <p:nvPr/>
          </p:nvSpPr>
          <p:spPr bwMode="auto">
            <a:xfrm>
              <a:off x="2781" y="3416"/>
              <a:ext cx="198" cy="21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30</a:t>
              </a:r>
            </a:p>
          </p:txBody>
        </p:sp>
        <p:cxnSp>
          <p:nvCxnSpPr>
            <p:cNvPr id="14390" name="AutoShape 87"/>
            <p:cNvCxnSpPr>
              <a:cxnSpLocks noChangeShapeType="1"/>
              <a:stCxn id="14389" idx="2"/>
              <a:endCxn id="14350" idx="0"/>
            </p:cNvCxnSpPr>
            <p:nvPr/>
          </p:nvCxnSpPr>
          <p:spPr bwMode="auto">
            <a:xfrm flipH="1">
              <a:off x="2672" y="3629"/>
              <a:ext cx="208" cy="251"/>
            </a:xfrm>
            <a:prstGeom prst="straightConnector1">
              <a:avLst/>
            </a:prstGeom>
            <a:noFill/>
            <a:ln w="9525">
              <a:solidFill>
                <a:schemeClr val="tx1"/>
              </a:solidFill>
              <a:round/>
              <a:headEnd/>
              <a:tailEnd/>
            </a:ln>
          </p:spPr>
        </p:cxnSp>
        <p:cxnSp>
          <p:nvCxnSpPr>
            <p:cNvPr id="14391" name="AutoShape 88"/>
            <p:cNvCxnSpPr>
              <a:cxnSpLocks noChangeShapeType="1"/>
              <a:stCxn id="14389" idx="2"/>
              <a:endCxn id="14351" idx="0"/>
            </p:cNvCxnSpPr>
            <p:nvPr/>
          </p:nvCxnSpPr>
          <p:spPr bwMode="auto">
            <a:xfrm>
              <a:off x="2880" y="3629"/>
              <a:ext cx="0" cy="251"/>
            </a:xfrm>
            <a:prstGeom prst="straightConnector1">
              <a:avLst/>
            </a:prstGeom>
            <a:noFill/>
            <a:ln w="9525">
              <a:solidFill>
                <a:schemeClr val="tx1"/>
              </a:solidFill>
              <a:round/>
              <a:headEnd/>
              <a:tailEnd/>
            </a:ln>
          </p:spPr>
        </p:cxnSp>
        <p:cxnSp>
          <p:nvCxnSpPr>
            <p:cNvPr id="14392" name="AutoShape 89"/>
            <p:cNvCxnSpPr>
              <a:cxnSpLocks noChangeShapeType="1"/>
              <a:stCxn id="14389" idx="2"/>
              <a:endCxn id="14352" idx="0"/>
            </p:cNvCxnSpPr>
            <p:nvPr/>
          </p:nvCxnSpPr>
          <p:spPr bwMode="auto">
            <a:xfrm>
              <a:off x="2880" y="3629"/>
              <a:ext cx="208" cy="251"/>
            </a:xfrm>
            <a:prstGeom prst="straightConnector1">
              <a:avLst/>
            </a:prstGeom>
            <a:noFill/>
            <a:ln w="9525">
              <a:solidFill>
                <a:schemeClr val="tx1"/>
              </a:solidFill>
              <a:round/>
              <a:headEnd/>
              <a:tailEnd/>
            </a:ln>
          </p:spPr>
        </p:cxnSp>
      </p:grpSp>
      <p:grpSp>
        <p:nvGrpSpPr>
          <p:cNvPr id="7" name="Group 106"/>
          <p:cNvGrpSpPr>
            <a:grpSpLocks/>
          </p:cNvGrpSpPr>
          <p:nvPr/>
        </p:nvGrpSpPr>
        <p:grpSpPr bwMode="auto">
          <a:xfrm>
            <a:off x="6094413" y="4660900"/>
            <a:ext cx="1320456" cy="1498600"/>
            <a:chOff x="2880" y="2936"/>
            <a:chExt cx="624" cy="944"/>
          </a:xfrm>
        </p:grpSpPr>
        <p:sp>
          <p:nvSpPr>
            <p:cNvPr id="14385" name="Rectangle 69"/>
            <p:cNvSpPr>
              <a:spLocks noChangeArrowheads="1"/>
            </p:cNvSpPr>
            <p:nvPr/>
          </p:nvSpPr>
          <p:spPr bwMode="auto">
            <a:xfrm>
              <a:off x="3208" y="2936"/>
              <a:ext cx="198" cy="18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4</a:t>
              </a:r>
            </a:p>
          </p:txBody>
        </p:sp>
        <p:cxnSp>
          <p:nvCxnSpPr>
            <p:cNvPr id="14386" name="AutoShape 90"/>
            <p:cNvCxnSpPr>
              <a:cxnSpLocks noChangeShapeType="1"/>
              <a:stCxn id="14385" idx="2"/>
              <a:endCxn id="14389" idx="0"/>
            </p:cNvCxnSpPr>
            <p:nvPr/>
          </p:nvCxnSpPr>
          <p:spPr bwMode="auto">
            <a:xfrm flipH="1">
              <a:off x="2880" y="3119"/>
              <a:ext cx="427" cy="297"/>
            </a:xfrm>
            <a:prstGeom prst="straightConnector1">
              <a:avLst/>
            </a:prstGeom>
            <a:noFill/>
            <a:ln w="9525">
              <a:solidFill>
                <a:schemeClr val="tx1"/>
              </a:solidFill>
              <a:round/>
              <a:headEnd/>
              <a:tailEnd/>
            </a:ln>
          </p:spPr>
        </p:cxnSp>
        <p:cxnSp>
          <p:nvCxnSpPr>
            <p:cNvPr id="14387" name="AutoShape 91"/>
            <p:cNvCxnSpPr>
              <a:cxnSpLocks noChangeShapeType="1"/>
              <a:stCxn id="14385" idx="2"/>
              <a:endCxn id="14353" idx="0"/>
            </p:cNvCxnSpPr>
            <p:nvPr/>
          </p:nvCxnSpPr>
          <p:spPr bwMode="auto">
            <a:xfrm flipH="1">
              <a:off x="3296" y="3119"/>
              <a:ext cx="11" cy="761"/>
            </a:xfrm>
            <a:prstGeom prst="straightConnector1">
              <a:avLst/>
            </a:prstGeom>
            <a:noFill/>
            <a:ln w="9525">
              <a:solidFill>
                <a:schemeClr val="tx1"/>
              </a:solidFill>
              <a:round/>
              <a:headEnd/>
              <a:tailEnd/>
            </a:ln>
          </p:spPr>
        </p:cxnSp>
        <p:cxnSp>
          <p:nvCxnSpPr>
            <p:cNvPr id="14388" name="AutoShape 92"/>
            <p:cNvCxnSpPr>
              <a:cxnSpLocks noChangeShapeType="1"/>
              <a:stCxn id="14385" idx="2"/>
              <a:endCxn id="14354" idx="0"/>
            </p:cNvCxnSpPr>
            <p:nvPr/>
          </p:nvCxnSpPr>
          <p:spPr bwMode="auto">
            <a:xfrm>
              <a:off x="3307" y="3119"/>
              <a:ext cx="197" cy="761"/>
            </a:xfrm>
            <a:prstGeom prst="straightConnector1">
              <a:avLst/>
            </a:prstGeom>
            <a:noFill/>
            <a:ln w="9525">
              <a:solidFill>
                <a:schemeClr val="tx1"/>
              </a:solidFill>
              <a:round/>
              <a:headEnd/>
              <a:tailEnd/>
            </a:ln>
          </p:spPr>
        </p:cxnSp>
      </p:grpSp>
      <p:grpSp>
        <p:nvGrpSpPr>
          <p:cNvPr id="8" name="Group 108"/>
          <p:cNvGrpSpPr>
            <a:grpSpLocks/>
          </p:cNvGrpSpPr>
          <p:nvPr/>
        </p:nvGrpSpPr>
        <p:grpSpPr bwMode="auto">
          <a:xfrm>
            <a:off x="6997995" y="4127500"/>
            <a:ext cx="2188063" cy="2032000"/>
            <a:chOff x="3307" y="2600"/>
            <a:chExt cx="1034" cy="1280"/>
          </a:xfrm>
        </p:grpSpPr>
        <p:sp>
          <p:nvSpPr>
            <p:cNvPr id="14381" name="Rectangle 72"/>
            <p:cNvSpPr>
              <a:spLocks noChangeArrowheads="1"/>
            </p:cNvSpPr>
            <p:nvPr/>
          </p:nvSpPr>
          <p:spPr bwMode="auto">
            <a:xfrm>
              <a:off x="3624" y="2600"/>
              <a:ext cx="198" cy="18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32</a:t>
              </a:r>
            </a:p>
          </p:txBody>
        </p:sp>
        <p:cxnSp>
          <p:nvCxnSpPr>
            <p:cNvPr id="14382" name="AutoShape 93"/>
            <p:cNvCxnSpPr>
              <a:cxnSpLocks noChangeShapeType="1"/>
              <a:stCxn id="14381" idx="2"/>
              <a:endCxn id="14385" idx="0"/>
            </p:cNvCxnSpPr>
            <p:nvPr/>
          </p:nvCxnSpPr>
          <p:spPr bwMode="auto">
            <a:xfrm flipH="1">
              <a:off x="3307" y="2783"/>
              <a:ext cx="416" cy="153"/>
            </a:xfrm>
            <a:prstGeom prst="straightConnector1">
              <a:avLst/>
            </a:prstGeom>
            <a:noFill/>
            <a:ln w="9525">
              <a:solidFill>
                <a:schemeClr val="tx1"/>
              </a:solidFill>
              <a:round/>
              <a:headEnd/>
              <a:tailEnd/>
            </a:ln>
          </p:spPr>
        </p:cxnSp>
        <p:cxnSp>
          <p:nvCxnSpPr>
            <p:cNvPr id="14383" name="AutoShape 94"/>
            <p:cNvCxnSpPr>
              <a:cxnSpLocks noChangeShapeType="1"/>
              <a:stCxn id="14381" idx="2"/>
              <a:endCxn id="14355" idx="0"/>
            </p:cNvCxnSpPr>
            <p:nvPr/>
          </p:nvCxnSpPr>
          <p:spPr bwMode="auto">
            <a:xfrm flipH="1">
              <a:off x="3712" y="2783"/>
              <a:ext cx="11" cy="1097"/>
            </a:xfrm>
            <a:prstGeom prst="straightConnector1">
              <a:avLst/>
            </a:prstGeom>
            <a:noFill/>
            <a:ln w="9525">
              <a:solidFill>
                <a:schemeClr val="tx1"/>
              </a:solidFill>
              <a:round/>
              <a:headEnd/>
              <a:tailEnd/>
            </a:ln>
          </p:spPr>
        </p:cxnSp>
        <p:cxnSp>
          <p:nvCxnSpPr>
            <p:cNvPr id="14384" name="AutoShape 95"/>
            <p:cNvCxnSpPr>
              <a:cxnSpLocks noChangeShapeType="1"/>
              <a:stCxn id="14381" idx="2"/>
              <a:endCxn id="14377" idx="0"/>
            </p:cNvCxnSpPr>
            <p:nvPr/>
          </p:nvCxnSpPr>
          <p:spPr bwMode="auto">
            <a:xfrm>
              <a:off x="3723" y="2783"/>
              <a:ext cx="618" cy="633"/>
            </a:xfrm>
            <a:prstGeom prst="straightConnector1">
              <a:avLst/>
            </a:prstGeom>
            <a:noFill/>
            <a:ln w="9525">
              <a:solidFill>
                <a:schemeClr val="tx1"/>
              </a:solidFill>
              <a:round/>
              <a:headEnd/>
              <a:tailEnd/>
            </a:ln>
          </p:spPr>
        </p:cxnSp>
      </p:grpSp>
      <p:grpSp>
        <p:nvGrpSpPr>
          <p:cNvPr id="9" name="Group 107"/>
          <p:cNvGrpSpPr>
            <a:grpSpLocks/>
          </p:cNvGrpSpPr>
          <p:nvPr/>
        </p:nvGrpSpPr>
        <p:grpSpPr bwMode="auto">
          <a:xfrm>
            <a:off x="8735325" y="5422900"/>
            <a:ext cx="880304" cy="736600"/>
            <a:chOff x="4128" y="3416"/>
            <a:chExt cx="416" cy="464"/>
          </a:xfrm>
        </p:grpSpPr>
        <p:sp>
          <p:nvSpPr>
            <p:cNvPr id="14377" name="Rectangle 66"/>
            <p:cNvSpPr>
              <a:spLocks noChangeArrowheads="1"/>
            </p:cNvSpPr>
            <p:nvPr/>
          </p:nvSpPr>
          <p:spPr bwMode="auto">
            <a:xfrm>
              <a:off x="4242" y="3416"/>
              <a:ext cx="198" cy="213"/>
            </a:xfrm>
            <a:prstGeom prst="rect">
              <a:avLst/>
            </a:prstGeom>
            <a:solidFill>
              <a:srgbClr val="CCFFFF"/>
            </a:solidFill>
            <a:ln w="9525">
              <a:noFill/>
              <a:miter lim="800000"/>
              <a:headEnd/>
              <a:tailEnd/>
            </a:ln>
          </p:spPr>
          <p:txBody>
            <a:bodyPr wrap="none" anchor="ctr"/>
            <a:lstStyle/>
            <a:p>
              <a:pPr algn="ctr"/>
              <a:r>
                <a:rPr lang="en-US" sz="2400">
                  <a:latin typeface="Courier New" pitchFamily="49" charset="0"/>
                </a:rPr>
                <a:t>8</a:t>
              </a:r>
            </a:p>
          </p:txBody>
        </p:sp>
        <p:cxnSp>
          <p:nvCxnSpPr>
            <p:cNvPr id="14378" name="AutoShape 96"/>
            <p:cNvCxnSpPr>
              <a:cxnSpLocks noChangeShapeType="1"/>
              <a:stCxn id="14377" idx="2"/>
              <a:endCxn id="14357" idx="0"/>
            </p:cNvCxnSpPr>
            <p:nvPr/>
          </p:nvCxnSpPr>
          <p:spPr bwMode="auto">
            <a:xfrm flipH="1">
              <a:off x="4128" y="3629"/>
              <a:ext cx="213" cy="251"/>
            </a:xfrm>
            <a:prstGeom prst="straightConnector1">
              <a:avLst/>
            </a:prstGeom>
            <a:noFill/>
            <a:ln w="9525">
              <a:solidFill>
                <a:schemeClr val="tx1"/>
              </a:solidFill>
              <a:round/>
              <a:headEnd/>
              <a:tailEnd/>
            </a:ln>
          </p:spPr>
        </p:cxnSp>
        <p:cxnSp>
          <p:nvCxnSpPr>
            <p:cNvPr id="14379" name="AutoShape 97"/>
            <p:cNvCxnSpPr>
              <a:cxnSpLocks noChangeShapeType="1"/>
              <a:stCxn id="14377" idx="2"/>
              <a:endCxn id="14358" idx="0"/>
            </p:cNvCxnSpPr>
            <p:nvPr/>
          </p:nvCxnSpPr>
          <p:spPr bwMode="auto">
            <a:xfrm flipH="1">
              <a:off x="4336" y="3629"/>
              <a:ext cx="5" cy="251"/>
            </a:xfrm>
            <a:prstGeom prst="straightConnector1">
              <a:avLst/>
            </a:prstGeom>
            <a:noFill/>
            <a:ln w="9525">
              <a:solidFill>
                <a:schemeClr val="tx1"/>
              </a:solidFill>
              <a:round/>
              <a:headEnd/>
              <a:tailEnd/>
            </a:ln>
          </p:spPr>
        </p:cxnSp>
        <p:cxnSp>
          <p:nvCxnSpPr>
            <p:cNvPr id="14380" name="AutoShape 98"/>
            <p:cNvCxnSpPr>
              <a:cxnSpLocks noChangeShapeType="1"/>
              <a:stCxn id="14377" idx="2"/>
              <a:endCxn id="14359" idx="0"/>
            </p:cNvCxnSpPr>
            <p:nvPr/>
          </p:nvCxnSpPr>
          <p:spPr bwMode="auto">
            <a:xfrm>
              <a:off x="4341" y="3629"/>
              <a:ext cx="203" cy="251"/>
            </a:xfrm>
            <a:prstGeom prst="straightConnector1">
              <a:avLst/>
            </a:prstGeom>
            <a:noFill/>
            <a:ln w="9525">
              <a:solidFill>
                <a:schemeClr val="tx1"/>
              </a:solidFill>
              <a:round/>
              <a:headEnd/>
              <a:tailEnd/>
            </a:ln>
          </p:spPr>
        </p:cxnSp>
      </p:grpSp>
      <p:grpSp>
        <p:nvGrpSpPr>
          <p:cNvPr id="10" name="Group 111"/>
          <p:cNvGrpSpPr>
            <a:grpSpLocks/>
          </p:cNvGrpSpPr>
          <p:nvPr/>
        </p:nvGrpSpPr>
        <p:grpSpPr bwMode="auto">
          <a:xfrm>
            <a:off x="5884918" y="1828800"/>
            <a:ext cx="5203527" cy="4330700"/>
            <a:chOff x="2781" y="1152"/>
            <a:chExt cx="2459" cy="2728"/>
          </a:xfrm>
        </p:grpSpPr>
        <p:sp>
          <p:nvSpPr>
            <p:cNvPr id="14372" name="Oval 39"/>
            <p:cNvSpPr>
              <a:spLocks noChangeArrowheads="1"/>
            </p:cNvSpPr>
            <p:nvPr/>
          </p:nvSpPr>
          <p:spPr bwMode="auto">
            <a:xfrm>
              <a:off x="4072" y="1152"/>
              <a:ext cx="317" cy="317"/>
            </a:xfrm>
            <a:prstGeom prst="ellipse">
              <a:avLst/>
            </a:prstGeom>
            <a:solidFill>
              <a:schemeClr val="bg1"/>
            </a:solidFill>
            <a:ln w="9525">
              <a:solidFill>
                <a:schemeClr val="tx1"/>
              </a:solidFill>
              <a:round/>
              <a:headEnd/>
              <a:tailEnd/>
            </a:ln>
          </p:spPr>
          <p:txBody>
            <a:bodyPr wrap="none" anchor="ctr"/>
            <a:lstStyle/>
            <a:p>
              <a:pPr algn="ctr"/>
              <a:endParaRPr lang="en-US" sz="2200">
                <a:latin typeface="Courier New" pitchFamily="49" charset="0"/>
              </a:endParaRPr>
            </a:p>
          </p:txBody>
        </p:sp>
        <p:cxnSp>
          <p:nvCxnSpPr>
            <p:cNvPr id="14373" name="AutoShape 99"/>
            <p:cNvCxnSpPr>
              <a:cxnSpLocks noChangeShapeType="1"/>
              <a:stCxn id="14372" idx="4"/>
              <a:endCxn id="14393" idx="0"/>
            </p:cNvCxnSpPr>
            <p:nvPr/>
          </p:nvCxnSpPr>
          <p:spPr bwMode="auto">
            <a:xfrm flipH="1">
              <a:off x="2781" y="1469"/>
              <a:ext cx="1450" cy="419"/>
            </a:xfrm>
            <a:prstGeom prst="straightConnector1">
              <a:avLst/>
            </a:prstGeom>
            <a:noFill/>
            <a:ln w="9525">
              <a:solidFill>
                <a:schemeClr val="tx1"/>
              </a:solidFill>
              <a:round/>
              <a:headEnd/>
              <a:tailEnd/>
            </a:ln>
          </p:spPr>
        </p:cxnSp>
        <p:cxnSp>
          <p:nvCxnSpPr>
            <p:cNvPr id="14374" name="AutoShape 100"/>
            <p:cNvCxnSpPr>
              <a:cxnSpLocks noChangeShapeType="1"/>
              <a:stCxn id="14372" idx="4"/>
              <a:endCxn id="14361" idx="0"/>
            </p:cNvCxnSpPr>
            <p:nvPr/>
          </p:nvCxnSpPr>
          <p:spPr bwMode="auto">
            <a:xfrm>
              <a:off x="4231" y="1469"/>
              <a:ext cx="729" cy="2411"/>
            </a:xfrm>
            <a:prstGeom prst="straightConnector1">
              <a:avLst/>
            </a:prstGeom>
            <a:noFill/>
            <a:ln w="9525">
              <a:solidFill>
                <a:schemeClr val="tx1"/>
              </a:solidFill>
              <a:round/>
              <a:headEnd/>
              <a:tailEnd/>
            </a:ln>
          </p:spPr>
        </p:cxnSp>
        <p:cxnSp>
          <p:nvCxnSpPr>
            <p:cNvPr id="14375" name="AutoShape 101"/>
            <p:cNvCxnSpPr>
              <a:cxnSpLocks noChangeShapeType="1"/>
              <a:stCxn id="14372" idx="4"/>
              <a:endCxn id="14362" idx="0"/>
            </p:cNvCxnSpPr>
            <p:nvPr/>
          </p:nvCxnSpPr>
          <p:spPr bwMode="auto">
            <a:xfrm>
              <a:off x="4231" y="1469"/>
              <a:ext cx="1009" cy="2411"/>
            </a:xfrm>
            <a:prstGeom prst="straightConnector1">
              <a:avLst/>
            </a:prstGeom>
            <a:noFill/>
            <a:ln w="9525">
              <a:solidFill>
                <a:schemeClr val="tx1"/>
              </a:solidFill>
              <a:round/>
              <a:headEnd/>
              <a:tailEnd/>
            </a:ln>
          </p:spPr>
        </p:cxnSp>
        <p:sp>
          <p:nvSpPr>
            <p:cNvPr id="14376" name="Text Box 110"/>
            <p:cNvSpPr txBox="1">
              <a:spLocks noChangeArrowheads="1"/>
            </p:cNvSpPr>
            <p:nvPr/>
          </p:nvSpPr>
          <p:spPr bwMode="auto">
            <a:xfrm>
              <a:off x="4056" y="1176"/>
              <a:ext cx="336" cy="269"/>
            </a:xfrm>
            <a:prstGeom prst="rect">
              <a:avLst/>
            </a:prstGeom>
            <a:noFill/>
            <a:ln w="9525">
              <a:noFill/>
              <a:miter lim="800000"/>
              <a:headEnd/>
              <a:tailEnd/>
            </a:ln>
          </p:spPr>
          <p:txBody>
            <a:bodyPr>
              <a:spAutoFit/>
            </a:bodyPr>
            <a:lstStyle/>
            <a:p>
              <a:pPr algn="ctr">
                <a:spcBef>
                  <a:spcPct val="50000"/>
                </a:spcBef>
              </a:pPr>
              <a:r>
                <a:rPr lang="en-US" sz="2200">
                  <a:latin typeface="Courier New" pitchFamily="49" charset="0"/>
                </a:rPr>
                <a:t>42</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Assignment Statements</a:t>
            </a:r>
            <a:endParaRPr lang="en-US" smtClean="0"/>
          </a:p>
        </p:txBody>
      </p:sp>
      <p:sp>
        <p:nvSpPr>
          <p:cNvPr id="15363" name="Rectangle 8"/>
          <p:cNvSpPr>
            <a:spLocks noChangeArrowheads="1"/>
          </p:cNvSpPr>
          <p:nvPr/>
        </p:nvSpPr>
        <p:spPr bwMode="auto">
          <a:xfrm>
            <a:off x="1896039" y="2044700"/>
            <a:ext cx="8735325" cy="762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364" name="Text Box 9"/>
          <p:cNvSpPr txBox="1">
            <a:spLocks noChangeArrowheads="1"/>
          </p:cNvSpPr>
          <p:nvPr/>
        </p:nvSpPr>
        <p:spPr bwMode="auto">
          <a:xfrm>
            <a:off x="2133045" y="2197100"/>
            <a:ext cx="8329030" cy="427038"/>
          </a:xfrm>
          <a:prstGeom prst="rect">
            <a:avLst/>
          </a:prstGeom>
          <a:noFill/>
          <a:ln w="9525">
            <a:noFill/>
            <a:miter lim="800000"/>
            <a:headEnd/>
            <a:tailEnd/>
          </a:ln>
        </p:spPr>
        <p:txBody>
          <a:bodyPr>
            <a:spAutoFit/>
          </a:bodyPr>
          <a:lstStyle/>
          <a:p>
            <a:pPr>
              <a:spcBef>
                <a:spcPct val="50000"/>
              </a:spcBef>
            </a:pPr>
            <a:r>
              <a:rPr lang="en-US" sz="2200" b="0" i="1"/>
              <a:t>variable</a:t>
            </a:r>
            <a:r>
              <a:rPr lang="en-US" sz="2200">
                <a:latin typeface="Courier New" pitchFamily="49" charset="0"/>
              </a:rPr>
              <a:t> = </a:t>
            </a:r>
            <a:r>
              <a:rPr lang="en-US" sz="2200" b="0" i="1"/>
              <a:t>expression</a:t>
            </a:r>
            <a:r>
              <a:rPr lang="en-US" sz="2200">
                <a:latin typeface="Courier New" pitchFamily="49" charset="0"/>
              </a:rPr>
              <a:t>;</a:t>
            </a:r>
          </a:p>
        </p:txBody>
      </p:sp>
      <p:sp>
        <p:nvSpPr>
          <p:cNvPr id="15365" name="Rectangle 10"/>
          <p:cNvSpPr>
            <a:spLocks noChangeArrowheads="1"/>
          </p:cNvSpPr>
          <p:nvPr/>
        </p:nvSpPr>
        <p:spPr bwMode="auto">
          <a:xfrm>
            <a:off x="643299" y="1219200"/>
            <a:ext cx="10834511" cy="7620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You can change the value of a variable in your program by using an </a:t>
            </a:r>
            <a:r>
              <a:rPr lang="en-US" sz="2400"/>
              <a:t>assignment statement</a:t>
            </a:r>
            <a:r>
              <a:rPr lang="en-US" sz="2400" b="0"/>
              <a:t>, which has the general form:</a:t>
            </a:r>
          </a:p>
        </p:txBody>
      </p:sp>
      <p:grpSp>
        <p:nvGrpSpPr>
          <p:cNvPr id="2" name="Group 18"/>
          <p:cNvGrpSpPr>
            <a:grpSpLocks/>
          </p:cNvGrpSpPr>
          <p:nvPr/>
        </p:nvGrpSpPr>
        <p:grpSpPr bwMode="auto">
          <a:xfrm>
            <a:off x="626370" y="3035300"/>
            <a:ext cx="10851440" cy="2679700"/>
            <a:chOff x="296" y="1912"/>
            <a:chExt cx="5128" cy="1688"/>
          </a:xfrm>
        </p:grpSpPr>
        <p:sp>
          <p:nvSpPr>
            <p:cNvPr id="15368" name="Rectangle 12"/>
            <p:cNvSpPr>
              <a:spLocks noChangeArrowheads="1"/>
            </p:cNvSpPr>
            <p:nvPr/>
          </p:nvSpPr>
          <p:spPr bwMode="auto">
            <a:xfrm>
              <a:off x="304" y="1912"/>
              <a:ext cx="5120" cy="92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The effect of an assignment statement is to compute the value of the expression on the right side of the equal sign and assign that value to the variable that appears on the left.  Thus, the assignment statement</a:t>
              </a:r>
            </a:p>
          </p:txBody>
        </p:sp>
        <p:sp>
          <p:nvSpPr>
            <p:cNvPr id="15369" name="Text Box 16"/>
            <p:cNvSpPr txBox="1">
              <a:spLocks noChangeArrowheads="1"/>
            </p:cNvSpPr>
            <p:nvPr/>
          </p:nvSpPr>
          <p:spPr bwMode="auto">
            <a:xfrm>
              <a:off x="912" y="2826"/>
              <a:ext cx="4512" cy="248"/>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total = total + value;</a:t>
              </a:r>
            </a:p>
          </p:txBody>
        </p:sp>
        <p:sp>
          <p:nvSpPr>
            <p:cNvPr id="15370" name="Rectangle 17"/>
            <p:cNvSpPr>
              <a:spLocks noChangeArrowheads="1"/>
            </p:cNvSpPr>
            <p:nvPr/>
          </p:nvSpPr>
          <p:spPr bwMode="auto">
            <a:xfrm>
              <a:off x="296" y="3112"/>
              <a:ext cx="5120" cy="488"/>
            </a:xfrm>
            <a:prstGeom prst="rect">
              <a:avLst/>
            </a:prstGeom>
            <a:noFill/>
            <a:ln w="9525">
              <a:noFill/>
              <a:miter lim="800000"/>
              <a:headEnd/>
              <a:tailEnd/>
            </a:ln>
          </p:spPr>
          <p:txBody>
            <a:bodyPr/>
            <a:lstStyle/>
            <a:p>
              <a:pPr marL="342900" indent="-342900" algn="just">
                <a:lnSpc>
                  <a:spcPct val="85000"/>
                </a:lnSpc>
                <a:spcAft>
                  <a:spcPct val="50000"/>
                </a:spcAft>
              </a:pPr>
              <a:r>
                <a:rPr lang="en-US" sz="2400" b="0"/>
                <a:t>	adds together the current values of the variables </a:t>
              </a:r>
              <a:r>
                <a:rPr lang="en-US" sz="2200">
                  <a:latin typeface="Courier New" pitchFamily="49" charset="0"/>
                </a:rPr>
                <a:t>total</a:t>
              </a:r>
              <a:r>
                <a:rPr lang="en-US" sz="2400" b="0"/>
                <a:t> and </a:t>
              </a:r>
              <a:r>
                <a:rPr lang="en-US" sz="2200">
                  <a:latin typeface="Courier New" pitchFamily="49" charset="0"/>
                </a:rPr>
                <a:t>value</a:t>
              </a:r>
              <a:r>
                <a:rPr lang="en-US" sz="2400" b="0"/>
                <a:t> and then stores that sum back in the variable </a:t>
              </a:r>
              <a:r>
                <a:rPr lang="en-US" sz="2200">
                  <a:latin typeface="Courier New" pitchFamily="49" charset="0"/>
                </a:rPr>
                <a:t>total</a:t>
              </a:r>
              <a:r>
                <a:rPr lang="en-US" sz="2400" b="0"/>
                <a:t>.</a:t>
              </a:r>
            </a:p>
          </p:txBody>
        </p:sp>
      </p:grpSp>
      <p:sp>
        <p:nvSpPr>
          <p:cNvPr id="431123" name="Rectangle 19"/>
          <p:cNvSpPr>
            <a:spLocks noChangeArrowheads="1"/>
          </p:cNvSpPr>
          <p:nvPr/>
        </p:nvSpPr>
        <p:spPr bwMode="auto">
          <a:xfrm>
            <a:off x="660228" y="5753100"/>
            <a:ext cx="10834511" cy="8763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When you assign a new value to a variable, the old value of that variable is lost.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1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23"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Shorthand Assignments</a:t>
            </a:r>
            <a:endParaRPr lang="en-US" smtClean="0"/>
          </a:p>
        </p:txBody>
      </p:sp>
      <p:sp>
        <p:nvSpPr>
          <p:cNvPr id="16387" name="Rectangle 5"/>
          <p:cNvSpPr>
            <a:spLocks noChangeArrowheads="1"/>
          </p:cNvSpPr>
          <p:nvPr/>
        </p:nvSpPr>
        <p:spPr bwMode="auto">
          <a:xfrm>
            <a:off x="643299" y="1219200"/>
            <a:ext cx="10834511" cy="7620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Statements such as</a:t>
            </a:r>
          </a:p>
        </p:txBody>
      </p:sp>
      <p:sp>
        <p:nvSpPr>
          <p:cNvPr id="16388" name="Text Box 8"/>
          <p:cNvSpPr txBox="1">
            <a:spLocks noChangeArrowheads="1"/>
          </p:cNvSpPr>
          <p:nvPr/>
        </p:nvSpPr>
        <p:spPr bwMode="auto">
          <a:xfrm>
            <a:off x="1929897" y="1666875"/>
            <a:ext cx="9547913" cy="393700"/>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total = total + value;</a:t>
            </a:r>
          </a:p>
        </p:txBody>
      </p:sp>
      <p:sp>
        <p:nvSpPr>
          <p:cNvPr id="16389" name="Rectangle 9"/>
          <p:cNvSpPr>
            <a:spLocks noChangeArrowheads="1"/>
          </p:cNvSpPr>
          <p:nvPr/>
        </p:nvSpPr>
        <p:spPr bwMode="auto">
          <a:xfrm>
            <a:off x="643299" y="2120900"/>
            <a:ext cx="11037658" cy="469900"/>
          </a:xfrm>
          <a:prstGeom prst="rect">
            <a:avLst/>
          </a:prstGeom>
          <a:noFill/>
          <a:ln w="9525">
            <a:noFill/>
            <a:miter lim="800000"/>
            <a:headEnd/>
            <a:tailEnd/>
          </a:ln>
        </p:spPr>
        <p:txBody>
          <a:bodyPr/>
          <a:lstStyle/>
          <a:p>
            <a:pPr marL="342900" indent="-342900" algn="just">
              <a:lnSpc>
                <a:spcPct val="85000"/>
              </a:lnSpc>
              <a:spcAft>
                <a:spcPct val="50000"/>
              </a:spcAft>
            </a:pPr>
            <a:r>
              <a:rPr lang="en-US" sz="2400" b="0"/>
              <a:t>	are so common that Java allows the following shorthand form:</a:t>
            </a:r>
          </a:p>
        </p:txBody>
      </p:sp>
      <p:sp>
        <p:nvSpPr>
          <p:cNvPr id="16390" name="Text Box 11"/>
          <p:cNvSpPr txBox="1">
            <a:spLocks noChangeArrowheads="1"/>
          </p:cNvSpPr>
          <p:nvPr/>
        </p:nvSpPr>
        <p:spPr bwMode="auto">
          <a:xfrm>
            <a:off x="1929897" y="2603500"/>
            <a:ext cx="9547913" cy="393700"/>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total += value;</a:t>
            </a:r>
          </a:p>
        </p:txBody>
      </p:sp>
      <p:grpSp>
        <p:nvGrpSpPr>
          <p:cNvPr id="2" name="Group 18"/>
          <p:cNvGrpSpPr>
            <a:grpSpLocks/>
          </p:cNvGrpSpPr>
          <p:nvPr/>
        </p:nvGrpSpPr>
        <p:grpSpPr bwMode="auto">
          <a:xfrm>
            <a:off x="643299" y="3111500"/>
            <a:ext cx="11037658" cy="3378200"/>
            <a:chOff x="304" y="1960"/>
            <a:chExt cx="5216" cy="2128"/>
          </a:xfrm>
        </p:grpSpPr>
        <p:sp>
          <p:nvSpPr>
            <p:cNvPr id="16392" name="Rectangle 3"/>
            <p:cNvSpPr>
              <a:spLocks noChangeArrowheads="1"/>
            </p:cNvSpPr>
            <p:nvPr/>
          </p:nvSpPr>
          <p:spPr bwMode="auto">
            <a:xfrm>
              <a:off x="896" y="2232"/>
              <a:ext cx="4128" cy="48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6393" name="Text Box 4"/>
            <p:cNvSpPr txBox="1">
              <a:spLocks noChangeArrowheads="1"/>
            </p:cNvSpPr>
            <p:nvPr/>
          </p:nvSpPr>
          <p:spPr bwMode="auto">
            <a:xfrm>
              <a:off x="1008" y="2328"/>
              <a:ext cx="3936" cy="269"/>
            </a:xfrm>
            <a:prstGeom prst="rect">
              <a:avLst/>
            </a:prstGeom>
            <a:noFill/>
            <a:ln w="9525">
              <a:noFill/>
              <a:miter lim="800000"/>
              <a:headEnd/>
              <a:tailEnd/>
            </a:ln>
          </p:spPr>
          <p:txBody>
            <a:bodyPr>
              <a:spAutoFit/>
            </a:bodyPr>
            <a:lstStyle/>
            <a:p>
              <a:pPr>
                <a:spcBef>
                  <a:spcPct val="50000"/>
                </a:spcBef>
              </a:pPr>
              <a:r>
                <a:rPr lang="en-US" sz="2200" b="0" i="1"/>
                <a:t>variable</a:t>
              </a:r>
              <a:r>
                <a:rPr lang="en-US" sz="2200">
                  <a:latin typeface="Courier New" pitchFamily="49" charset="0"/>
                </a:rPr>
                <a:t> </a:t>
              </a:r>
              <a:r>
                <a:rPr lang="en-US" sz="2200" b="0" i="1"/>
                <a:t>op</a:t>
              </a:r>
              <a:r>
                <a:rPr lang="en-US" sz="2200">
                  <a:latin typeface="Courier New" pitchFamily="49" charset="0"/>
                </a:rPr>
                <a:t>= </a:t>
              </a:r>
              <a:r>
                <a:rPr lang="en-US" sz="2200" b="0" i="1"/>
                <a:t>expression</a:t>
              </a:r>
              <a:r>
                <a:rPr lang="en-US" sz="2200">
                  <a:latin typeface="Courier New" pitchFamily="49" charset="0"/>
                </a:rPr>
                <a:t>;</a:t>
              </a:r>
            </a:p>
          </p:txBody>
        </p:sp>
        <p:sp>
          <p:nvSpPr>
            <p:cNvPr id="16394" name="Rectangle 7"/>
            <p:cNvSpPr>
              <a:spLocks noChangeArrowheads="1"/>
            </p:cNvSpPr>
            <p:nvPr/>
          </p:nvSpPr>
          <p:spPr bwMode="auto">
            <a:xfrm>
              <a:off x="304" y="1960"/>
              <a:ext cx="5120" cy="92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The general form of a </a:t>
              </a:r>
              <a:r>
                <a:rPr lang="en-US" sz="2400"/>
                <a:t>shorthand assignment</a:t>
              </a:r>
              <a:r>
                <a:rPr lang="en-US" sz="2400" b="0"/>
                <a:t> is</a:t>
              </a:r>
            </a:p>
          </p:txBody>
        </p:sp>
        <p:sp>
          <p:nvSpPr>
            <p:cNvPr id="16395" name="Rectangle 12"/>
            <p:cNvSpPr>
              <a:spLocks noChangeArrowheads="1"/>
            </p:cNvSpPr>
            <p:nvPr/>
          </p:nvSpPr>
          <p:spPr bwMode="auto">
            <a:xfrm>
              <a:off x="304" y="2776"/>
              <a:ext cx="5120" cy="488"/>
            </a:xfrm>
            <a:prstGeom prst="rect">
              <a:avLst/>
            </a:prstGeom>
            <a:noFill/>
            <a:ln w="9525">
              <a:noFill/>
              <a:miter lim="800000"/>
              <a:headEnd/>
              <a:tailEnd/>
            </a:ln>
          </p:spPr>
          <p:txBody>
            <a:bodyPr/>
            <a:lstStyle/>
            <a:p>
              <a:pPr marL="342900" indent="-342900" algn="just">
                <a:lnSpc>
                  <a:spcPct val="85000"/>
                </a:lnSpc>
                <a:spcAft>
                  <a:spcPct val="50000"/>
                </a:spcAft>
              </a:pPr>
              <a:r>
                <a:rPr lang="en-US" sz="2400" b="0"/>
                <a:t>	where </a:t>
              </a:r>
              <a:r>
                <a:rPr lang="en-US" sz="2400" b="0" i="1"/>
                <a:t>op</a:t>
              </a:r>
              <a:r>
                <a:rPr lang="en-US" sz="2400" b="0"/>
                <a:t> is any of Java’s binary operators.  The effect of this statement is the same as</a:t>
              </a:r>
            </a:p>
          </p:txBody>
        </p:sp>
        <p:sp>
          <p:nvSpPr>
            <p:cNvPr id="16396" name="Text Box 13"/>
            <p:cNvSpPr txBox="1">
              <a:spLocks noChangeArrowheads="1"/>
            </p:cNvSpPr>
            <p:nvPr/>
          </p:nvSpPr>
          <p:spPr bwMode="auto">
            <a:xfrm>
              <a:off x="912" y="3256"/>
              <a:ext cx="4512" cy="248"/>
            </a:xfrm>
            <a:prstGeom prst="rect">
              <a:avLst/>
            </a:prstGeom>
            <a:noFill/>
            <a:ln w="9525">
              <a:noFill/>
              <a:miter lim="800000"/>
              <a:headEnd/>
              <a:tailEnd/>
            </a:ln>
          </p:spPr>
          <p:txBody>
            <a:bodyPr>
              <a:spAutoFit/>
            </a:bodyPr>
            <a:lstStyle/>
            <a:p>
              <a:pPr algn="just">
                <a:lnSpc>
                  <a:spcPct val="90000"/>
                </a:lnSpc>
              </a:pPr>
              <a:r>
                <a:rPr lang="en-US" sz="2200" b="0" i="1"/>
                <a:t>variable</a:t>
              </a:r>
              <a:r>
                <a:rPr lang="en-US" sz="2200">
                  <a:latin typeface="Courier New" pitchFamily="49" charset="0"/>
                </a:rPr>
                <a:t> = </a:t>
              </a:r>
              <a:r>
                <a:rPr lang="en-US" sz="2200" b="0" i="1"/>
                <a:t>variable</a:t>
              </a:r>
              <a:r>
                <a:rPr lang="en-US" sz="2200">
                  <a:latin typeface="Courier New" pitchFamily="49" charset="0"/>
                </a:rPr>
                <a:t> </a:t>
              </a:r>
              <a:r>
                <a:rPr lang="en-US" sz="2200" b="0" i="1"/>
                <a:t>op</a:t>
              </a:r>
              <a:r>
                <a:rPr lang="en-US" sz="2200">
                  <a:latin typeface="Courier New" pitchFamily="49" charset="0"/>
                </a:rPr>
                <a:t> (</a:t>
              </a:r>
              <a:r>
                <a:rPr lang="en-US" sz="2200" b="0" i="1"/>
                <a:t>expression</a:t>
              </a:r>
              <a:r>
                <a:rPr lang="en-US" sz="2200">
                  <a:latin typeface="Courier New" pitchFamily="49" charset="0"/>
                </a:rPr>
                <a:t>);</a:t>
              </a:r>
            </a:p>
          </p:txBody>
        </p:sp>
        <p:sp>
          <p:nvSpPr>
            <p:cNvPr id="16397" name="Rectangle 14"/>
            <p:cNvSpPr>
              <a:spLocks noChangeArrowheads="1"/>
            </p:cNvSpPr>
            <p:nvPr/>
          </p:nvSpPr>
          <p:spPr bwMode="auto">
            <a:xfrm>
              <a:off x="304" y="3536"/>
              <a:ext cx="5216" cy="296"/>
            </a:xfrm>
            <a:prstGeom prst="rect">
              <a:avLst/>
            </a:prstGeom>
            <a:noFill/>
            <a:ln w="9525">
              <a:noFill/>
              <a:miter lim="800000"/>
              <a:headEnd/>
              <a:tailEnd/>
            </a:ln>
          </p:spPr>
          <p:txBody>
            <a:bodyPr/>
            <a:lstStyle/>
            <a:p>
              <a:pPr marL="342900" indent="-342900" algn="just">
                <a:lnSpc>
                  <a:spcPct val="85000"/>
                </a:lnSpc>
                <a:spcAft>
                  <a:spcPct val="50000"/>
                </a:spcAft>
              </a:pPr>
              <a:r>
                <a:rPr lang="en-US" sz="2400" b="0"/>
                <a:t>	For example, the following statement multiplies </a:t>
              </a:r>
              <a:r>
                <a:rPr lang="en-US" sz="2200">
                  <a:latin typeface="Courier New" pitchFamily="49" charset="0"/>
                </a:rPr>
                <a:t>salary</a:t>
              </a:r>
              <a:r>
                <a:rPr lang="en-US" sz="2400" b="0"/>
                <a:t> by 2.</a:t>
              </a:r>
            </a:p>
          </p:txBody>
        </p:sp>
        <p:sp>
          <p:nvSpPr>
            <p:cNvPr id="16398" name="Text Box 15"/>
            <p:cNvSpPr txBox="1">
              <a:spLocks noChangeArrowheads="1"/>
            </p:cNvSpPr>
            <p:nvPr/>
          </p:nvSpPr>
          <p:spPr bwMode="auto">
            <a:xfrm>
              <a:off x="912" y="3840"/>
              <a:ext cx="4512" cy="248"/>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salary *= 2;</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Increment and Decrement Operators</a:t>
            </a:r>
            <a:endParaRPr lang="en-US" smtClean="0"/>
          </a:p>
        </p:txBody>
      </p:sp>
      <p:grpSp>
        <p:nvGrpSpPr>
          <p:cNvPr id="2" name="Group 20"/>
          <p:cNvGrpSpPr>
            <a:grpSpLocks/>
          </p:cNvGrpSpPr>
          <p:nvPr/>
        </p:nvGrpSpPr>
        <p:grpSpPr bwMode="auto">
          <a:xfrm>
            <a:off x="643299" y="1219200"/>
            <a:ext cx="10834511" cy="1473200"/>
            <a:chOff x="304" y="768"/>
            <a:chExt cx="5120" cy="928"/>
          </a:xfrm>
        </p:grpSpPr>
        <p:sp>
          <p:nvSpPr>
            <p:cNvPr id="17419" name="Rectangle 5"/>
            <p:cNvSpPr>
              <a:spLocks noChangeArrowheads="1"/>
            </p:cNvSpPr>
            <p:nvPr/>
          </p:nvSpPr>
          <p:spPr bwMode="auto">
            <a:xfrm>
              <a:off x="304" y="768"/>
              <a:ext cx="5120" cy="768"/>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Another important shorthand form that appears frequently in Java programs is the </a:t>
              </a:r>
              <a:r>
                <a:rPr lang="en-US" sz="2400"/>
                <a:t>increment operator</a:t>
              </a:r>
              <a:r>
                <a:rPr lang="en-US" sz="2400" b="0"/>
                <a:t>, which is most commonly written immediately after a variable, like this:</a:t>
              </a:r>
            </a:p>
          </p:txBody>
        </p:sp>
        <p:sp>
          <p:nvSpPr>
            <p:cNvPr id="17420" name="Text Box 7"/>
            <p:cNvSpPr txBox="1">
              <a:spLocks noChangeArrowheads="1"/>
            </p:cNvSpPr>
            <p:nvPr/>
          </p:nvSpPr>
          <p:spPr bwMode="auto">
            <a:xfrm>
              <a:off x="912" y="1448"/>
              <a:ext cx="4512" cy="248"/>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x++;</a:t>
              </a:r>
            </a:p>
          </p:txBody>
        </p:sp>
      </p:grpSp>
      <p:grpSp>
        <p:nvGrpSpPr>
          <p:cNvPr id="3" name="Group 21"/>
          <p:cNvGrpSpPr>
            <a:grpSpLocks/>
          </p:cNvGrpSpPr>
          <p:nvPr/>
        </p:nvGrpSpPr>
        <p:grpSpPr bwMode="auto">
          <a:xfrm>
            <a:off x="643299" y="2781300"/>
            <a:ext cx="11037658" cy="2108200"/>
            <a:chOff x="304" y="1752"/>
            <a:chExt cx="5216" cy="1328"/>
          </a:xfrm>
        </p:grpSpPr>
        <p:sp>
          <p:nvSpPr>
            <p:cNvPr id="17415" name="Rectangle 8"/>
            <p:cNvSpPr>
              <a:spLocks noChangeArrowheads="1"/>
            </p:cNvSpPr>
            <p:nvPr/>
          </p:nvSpPr>
          <p:spPr bwMode="auto">
            <a:xfrm>
              <a:off x="304" y="1752"/>
              <a:ext cx="5216" cy="296"/>
            </a:xfrm>
            <a:prstGeom prst="rect">
              <a:avLst/>
            </a:prstGeom>
            <a:noFill/>
            <a:ln w="9525">
              <a:noFill/>
              <a:miter lim="800000"/>
              <a:headEnd/>
              <a:tailEnd/>
            </a:ln>
          </p:spPr>
          <p:txBody>
            <a:bodyPr/>
            <a:lstStyle/>
            <a:p>
              <a:pPr marL="342900" indent="-342900" algn="just">
                <a:lnSpc>
                  <a:spcPct val="85000"/>
                </a:lnSpc>
                <a:spcAft>
                  <a:spcPct val="50000"/>
                </a:spcAft>
              </a:pPr>
              <a:r>
                <a:rPr lang="en-US" sz="2400" b="0"/>
                <a:t>	The effect of this statement is to add one to the value of </a:t>
              </a:r>
              <a:r>
                <a:rPr lang="en-US" sz="2200">
                  <a:latin typeface="Courier New" pitchFamily="49" charset="0"/>
                </a:rPr>
                <a:t>x</a:t>
              </a:r>
              <a:r>
                <a:rPr lang="en-US" sz="2400" b="0"/>
                <a:t>, which means that this statement is equivalent to</a:t>
              </a:r>
            </a:p>
          </p:txBody>
        </p:sp>
        <p:sp>
          <p:nvSpPr>
            <p:cNvPr id="17416" name="Text Box 14"/>
            <p:cNvSpPr txBox="1">
              <a:spLocks noChangeArrowheads="1"/>
            </p:cNvSpPr>
            <p:nvPr/>
          </p:nvSpPr>
          <p:spPr bwMode="auto">
            <a:xfrm>
              <a:off x="912" y="2248"/>
              <a:ext cx="4512" cy="248"/>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x += 1;</a:t>
              </a:r>
            </a:p>
          </p:txBody>
        </p:sp>
        <p:sp>
          <p:nvSpPr>
            <p:cNvPr id="17417" name="Rectangle 15"/>
            <p:cNvSpPr>
              <a:spLocks noChangeArrowheads="1"/>
            </p:cNvSpPr>
            <p:nvPr/>
          </p:nvSpPr>
          <p:spPr bwMode="auto">
            <a:xfrm>
              <a:off x="304" y="2552"/>
              <a:ext cx="5216" cy="296"/>
            </a:xfrm>
            <a:prstGeom prst="rect">
              <a:avLst/>
            </a:prstGeom>
            <a:noFill/>
            <a:ln w="9525">
              <a:noFill/>
              <a:miter lim="800000"/>
              <a:headEnd/>
              <a:tailEnd/>
            </a:ln>
          </p:spPr>
          <p:txBody>
            <a:bodyPr/>
            <a:lstStyle/>
            <a:p>
              <a:pPr marL="342900" indent="-342900" algn="just">
                <a:lnSpc>
                  <a:spcPct val="85000"/>
                </a:lnSpc>
                <a:spcAft>
                  <a:spcPct val="50000"/>
                </a:spcAft>
              </a:pPr>
              <a:r>
                <a:rPr lang="en-US" sz="2400" b="0"/>
                <a:t>	or in an even longer form</a:t>
              </a:r>
            </a:p>
          </p:txBody>
        </p:sp>
        <p:sp>
          <p:nvSpPr>
            <p:cNvPr id="17418" name="Text Box 16"/>
            <p:cNvSpPr txBox="1">
              <a:spLocks noChangeArrowheads="1"/>
            </p:cNvSpPr>
            <p:nvPr/>
          </p:nvSpPr>
          <p:spPr bwMode="auto">
            <a:xfrm>
              <a:off x="912" y="2832"/>
              <a:ext cx="4512" cy="248"/>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x = x + 1;</a:t>
              </a:r>
            </a:p>
          </p:txBody>
        </p:sp>
      </p:grpSp>
      <p:sp>
        <p:nvSpPr>
          <p:cNvPr id="435217" name="Rectangle 17"/>
          <p:cNvSpPr>
            <a:spLocks noChangeArrowheads="1"/>
          </p:cNvSpPr>
          <p:nvPr/>
        </p:nvSpPr>
        <p:spPr bwMode="auto">
          <a:xfrm>
            <a:off x="643299" y="4991100"/>
            <a:ext cx="10834511" cy="800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The </a:t>
            </a:r>
            <a:r>
              <a:rPr lang="en-US" sz="2200">
                <a:latin typeface="Courier New" pitchFamily="49" charset="0"/>
              </a:rPr>
              <a:t>--</a:t>
            </a:r>
            <a:r>
              <a:rPr lang="en-US" sz="2400" b="0"/>
              <a:t> operator (which is called the </a:t>
            </a:r>
            <a:r>
              <a:rPr lang="en-US" sz="2400"/>
              <a:t>decrement operator</a:t>
            </a:r>
            <a:r>
              <a:rPr lang="en-US" sz="2400" b="0"/>
              <a:t>) is similar but subtracts one instead of adding one.</a:t>
            </a:r>
          </a:p>
        </p:txBody>
      </p:sp>
      <p:sp>
        <p:nvSpPr>
          <p:cNvPr id="435218" name="Rectangle 18"/>
          <p:cNvSpPr>
            <a:spLocks noChangeArrowheads="1"/>
          </p:cNvSpPr>
          <p:nvPr/>
        </p:nvSpPr>
        <p:spPr bwMode="auto">
          <a:xfrm>
            <a:off x="643299" y="5765800"/>
            <a:ext cx="10834511" cy="800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The </a:t>
            </a:r>
            <a:r>
              <a:rPr lang="en-US" sz="2200">
                <a:latin typeface="Courier New" pitchFamily="49" charset="0"/>
              </a:rPr>
              <a:t>++</a:t>
            </a:r>
            <a:r>
              <a:rPr lang="en-US" sz="2400" b="0"/>
              <a:t> and </a:t>
            </a:r>
            <a:r>
              <a:rPr lang="en-US" sz="2200">
                <a:latin typeface="Courier New" pitchFamily="49" charset="0"/>
              </a:rPr>
              <a:t>--</a:t>
            </a:r>
            <a:r>
              <a:rPr lang="en-US" sz="2400" b="0"/>
              <a:t> operators are more complicated than shown here, but it makes sense to defer the details until Chapter 11.</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52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52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17" grpId="0" build="p" autoUpdateAnimBg="0"/>
      <p:bldP spid="435218"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Boolean Expressions </a:t>
            </a:r>
            <a:endParaRPr lang="en-US" sz="3600" smtClean="0">
              <a:solidFill>
                <a:srgbClr val="FF0000"/>
              </a:solidFill>
              <a:latin typeface="Times New Roman" pitchFamily="18" charset="0"/>
            </a:endParaRPr>
          </a:p>
        </p:txBody>
      </p:sp>
      <p:sp>
        <p:nvSpPr>
          <p:cNvPr id="18435" name="Text Box 3"/>
          <p:cNvSpPr txBox="1">
            <a:spLocks noChangeArrowheads="1"/>
          </p:cNvSpPr>
          <p:nvPr/>
        </p:nvSpPr>
        <p:spPr bwMode="auto">
          <a:xfrm>
            <a:off x="960717" y="5486401"/>
            <a:ext cx="3508519" cy="341632"/>
          </a:xfrm>
          <a:prstGeom prst="rect">
            <a:avLst/>
          </a:prstGeom>
          <a:noFill/>
          <a:ln w="9525">
            <a:noFill/>
            <a:miter lim="800000"/>
            <a:headEnd/>
            <a:tailEnd/>
          </a:ln>
        </p:spPr>
        <p:txBody>
          <a:bodyPr>
            <a:spAutoFit/>
          </a:bodyPr>
          <a:lstStyle/>
          <a:p>
            <a:pPr algn="ctr">
              <a:lnSpc>
                <a:spcPct val="90000"/>
              </a:lnSpc>
            </a:pPr>
            <a:r>
              <a:rPr lang="en-US"/>
              <a:t>George Boole (1791-1871)</a:t>
            </a:r>
          </a:p>
        </p:txBody>
      </p:sp>
      <p:sp>
        <p:nvSpPr>
          <p:cNvPr id="18436" name="Text Box 4"/>
          <p:cNvSpPr txBox="1">
            <a:spLocks noChangeArrowheads="1"/>
          </p:cNvSpPr>
          <p:nvPr/>
        </p:nvSpPr>
        <p:spPr bwMode="auto">
          <a:xfrm>
            <a:off x="5281824" y="1143000"/>
            <a:ext cx="6399133" cy="1739900"/>
          </a:xfrm>
          <a:prstGeom prst="rect">
            <a:avLst/>
          </a:prstGeom>
          <a:noFill/>
          <a:ln w="9525">
            <a:noFill/>
            <a:miter lim="800000"/>
            <a:headEnd/>
            <a:tailEnd/>
          </a:ln>
        </p:spPr>
        <p:txBody>
          <a:bodyPr>
            <a:spAutoFit/>
          </a:bodyPr>
          <a:lstStyle/>
          <a:p>
            <a:pPr algn="just">
              <a:lnSpc>
                <a:spcPct val="90000"/>
              </a:lnSpc>
            </a:pPr>
            <a:r>
              <a:rPr lang="en-US" sz="2000" b="0"/>
              <a:t>In many ways, the most important primitive type in Java is </a:t>
            </a:r>
            <a:r>
              <a:rPr lang="en-US" sz="1800">
                <a:latin typeface="Courier New" pitchFamily="49" charset="0"/>
              </a:rPr>
              <a:t>boolean</a:t>
            </a:r>
            <a:r>
              <a:rPr lang="en-US" sz="2000" b="0"/>
              <a:t>, even though it is by far the simplest.  The only values in the </a:t>
            </a:r>
            <a:r>
              <a:rPr lang="en-US" sz="1800">
                <a:latin typeface="Courier New" pitchFamily="49" charset="0"/>
              </a:rPr>
              <a:t>boolean</a:t>
            </a:r>
            <a:r>
              <a:rPr lang="en-US" sz="2000" b="0"/>
              <a:t> domain are </a:t>
            </a:r>
            <a:r>
              <a:rPr lang="en-US" sz="1800">
                <a:latin typeface="Courier New" pitchFamily="49" charset="0"/>
              </a:rPr>
              <a:t>true</a:t>
            </a:r>
            <a:r>
              <a:rPr lang="en-US" sz="2000" b="0"/>
              <a:t> and </a:t>
            </a:r>
            <a:r>
              <a:rPr lang="en-US" sz="1800">
                <a:latin typeface="Courier New" pitchFamily="49" charset="0"/>
              </a:rPr>
              <a:t>false</a:t>
            </a:r>
            <a:r>
              <a:rPr lang="en-US" sz="2000" b="0"/>
              <a:t>, but these are exactly the values you need if you want your program to make decisions.</a:t>
            </a:r>
          </a:p>
        </p:txBody>
      </p:sp>
      <p:sp>
        <p:nvSpPr>
          <p:cNvPr id="437257" name="Text Box 9"/>
          <p:cNvSpPr txBox="1">
            <a:spLocks noChangeArrowheads="1"/>
          </p:cNvSpPr>
          <p:nvPr/>
        </p:nvSpPr>
        <p:spPr bwMode="auto">
          <a:xfrm>
            <a:off x="5281824" y="2959101"/>
            <a:ext cx="6399133" cy="2308324"/>
          </a:xfrm>
          <a:prstGeom prst="rect">
            <a:avLst/>
          </a:prstGeom>
          <a:noFill/>
          <a:ln w="9525">
            <a:noFill/>
            <a:miter lim="800000"/>
            <a:headEnd/>
            <a:tailEnd/>
          </a:ln>
        </p:spPr>
        <p:txBody>
          <a:bodyPr>
            <a:spAutoFit/>
          </a:bodyPr>
          <a:lstStyle/>
          <a:p>
            <a:pPr algn="just">
              <a:lnSpc>
                <a:spcPct val="90000"/>
              </a:lnSpc>
            </a:pPr>
            <a:r>
              <a:rPr lang="en-US" sz="2000" b="0"/>
              <a:t>The name </a:t>
            </a:r>
            <a:r>
              <a:rPr lang="en-US" sz="1800">
                <a:latin typeface="Courier New" pitchFamily="49" charset="0"/>
              </a:rPr>
              <a:t>boolean</a:t>
            </a:r>
            <a:r>
              <a:rPr lang="en-US" sz="2000" b="0"/>
              <a:t> comes from the English mathematician George Boole who in 1854 wrote a book entitled </a:t>
            </a:r>
            <a:r>
              <a:rPr lang="en-US" sz="2000" b="0" i="1"/>
              <a:t>An Investigation into the Laws of Thought, on Which are Founded the Mathematical Theories of Logic and Probabilities</a:t>
            </a:r>
            <a:r>
              <a:rPr lang="en-US" sz="2000" b="0"/>
              <a:t>. That book introduced a system of logic that has come to be known as </a:t>
            </a:r>
            <a:r>
              <a:rPr lang="en-US" sz="2000" b="0" i="1"/>
              <a:t>Boolean algebra</a:t>
            </a:r>
            <a:r>
              <a:rPr lang="en-US" sz="2000" b="0"/>
              <a:t>, which is the foundation for the </a:t>
            </a:r>
            <a:r>
              <a:rPr lang="en-US" sz="1800">
                <a:latin typeface="Courier New" pitchFamily="49" charset="0"/>
              </a:rPr>
              <a:t>boolean</a:t>
            </a:r>
            <a:r>
              <a:rPr lang="en-US" sz="2000" b="0"/>
              <a:t> data type.</a:t>
            </a:r>
          </a:p>
        </p:txBody>
      </p:sp>
      <p:pic>
        <p:nvPicPr>
          <p:cNvPr id="18438" name="Picture 10"/>
          <p:cNvPicPr>
            <a:picLocks noChangeAspect="1" noChangeArrowheads="1"/>
          </p:cNvPicPr>
          <p:nvPr/>
        </p:nvPicPr>
        <p:blipFill>
          <a:blip r:embed="rId3"/>
          <a:srcRect/>
          <a:stretch>
            <a:fillRect/>
          </a:stretch>
        </p:blipFill>
        <p:spPr bwMode="auto">
          <a:xfrm>
            <a:off x="727944" y="1250950"/>
            <a:ext cx="4164515" cy="41783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72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7"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Boolean Operators</a:t>
            </a:r>
            <a:endParaRPr lang="en-US" smtClean="0">
              <a:latin typeface="Times New Roman" pitchFamily="18" charset="0"/>
            </a:endParaRPr>
          </a:p>
        </p:txBody>
      </p:sp>
      <p:sp>
        <p:nvSpPr>
          <p:cNvPr id="19459" name="Rectangle 3"/>
          <p:cNvSpPr>
            <a:spLocks noChangeArrowheads="1"/>
          </p:cNvSpPr>
          <p:nvPr/>
        </p:nvSpPr>
        <p:spPr bwMode="auto">
          <a:xfrm>
            <a:off x="643299"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The operators used with the </a:t>
            </a:r>
            <a:r>
              <a:rPr lang="en-US" sz="2200">
                <a:latin typeface="Courier New" pitchFamily="49" charset="0"/>
              </a:rPr>
              <a:t>boolean</a:t>
            </a:r>
            <a:r>
              <a:rPr lang="en-US" sz="2400" b="0"/>
              <a:t> data type fall into two categories: </a:t>
            </a:r>
            <a:r>
              <a:rPr lang="en-US" sz="2400"/>
              <a:t>relational operators</a:t>
            </a:r>
            <a:r>
              <a:rPr lang="en-US" sz="2400" b="0"/>
              <a:t> and </a:t>
            </a:r>
            <a:r>
              <a:rPr lang="en-US" sz="2400"/>
              <a:t>logical operators</a:t>
            </a:r>
            <a:r>
              <a:rPr lang="en-US" sz="2400" b="0"/>
              <a:t>.</a:t>
            </a:r>
          </a:p>
        </p:txBody>
      </p:sp>
      <p:grpSp>
        <p:nvGrpSpPr>
          <p:cNvPr id="2" name="Group 35"/>
          <p:cNvGrpSpPr>
            <a:grpSpLocks/>
          </p:cNvGrpSpPr>
          <p:nvPr/>
        </p:nvGrpSpPr>
        <p:grpSpPr bwMode="auto">
          <a:xfrm>
            <a:off x="643300" y="1968500"/>
            <a:ext cx="10847208" cy="2768600"/>
            <a:chOff x="304" y="1240"/>
            <a:chExt cx="5126" cy="1744"/>
          </a:xfrm>
        </p:grpSpPr>
        <p:sp>
          <p:nvSpPr>
            <p:cNvPr id="19472" name="Rectangle 6"/>
            <p:cNvSpPr>
              <a:spLocks noChangeArrowheads="1"/>
            </p:cNvSpPr>
            <p:nvPr/>
          </p:nvSpPr>
          <p:spPr bwMode="auto">
            <a:xfrm>
              <a:off x="310" y="1240"/>
              <a:ext cx="5120" cy="488"/>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There are six relational operators that compare values of other types and produce a </a:t>
              </a:r>
              <a:r>
                <a:rPr lang="en-US" sz="2200">
                  <a:latin typeface="Courier New" pitchFamily="49" charset="0"/>
                </a:rPr>
                <a:t>boolean</a:t>
              </a:r>
              <a:r>
                <a:rPr lang="en-US" sz="2400" b="0"/>
                <a:t> result:</a:t>
              </a:r>
            </a:p>
          </p:txBody>
        </p:sp>
        <p:sp>
          <p:nvSpPr>
            <p:cNvPr id="19473" name="Rectangle 7"/>
            <p:cNvSpPr>
              <a:spLocks noChangeArrowheads="1"/>
            </p:cNvSpPr>
            <p:nvPr/>
          </p:nvSpPr>
          <p:spPr bwMode="auto">
            <a:xfrm>
              <a:off x="864" y="1691"/>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r>
                <a:rPr lang="en-US" sz="400">
                  <a:latin typeface="Courier New" pitchFamily="49" charset="0"/>
                </a:rPr>
                <a:t> </a:t>
              </a:r>
              <a:r>
                <a:rPr lang="en-US" sz="2200">
                  <a:latin typeface="Courier New" pitchFamily="49" charset="0"/>
                </a:rPr>
                <a:t>=</a:t>
              </a:r>
            </a:p>
          </p:txBody>
        </p:sp>
        <p:sp>
          <p:nvSpPr>
            <p:cNvPr id="19474" name="Text Box 8"/>
            <p:cNvSpPr txBox="1">
              <a:spLocks noChangeArrowheads="1"/>
            </p:cNvSpPr>
            <p:nvPr/>
          </p:nvSpPr>
          <p:spPr bwMode="auto">
            <a:xfrm>
              <a:off x="1224" y="1680"/>
              <a:ext cx="1008" cy="288"/>
            </a:xfrm>
            <a:prstGeom prst="rect">
              <a:avLst/>
            </a:prstGeom>
            <a:noFill/>
            <a:ln w="9525">
              <a:noFill/>
              <a:miter lim="800000"/>
              <a:headEnd/>
              <a:tailEnd/>
            </a:ln>
          </p:spPr>
          <p:txBody>
            <a:bodyPr>
              <a:spAutoFit/>
            </a:bodyPr>
            <a:lstStyle/>
            <a:p>
              <a:pPr>
                <a:spcBef>
                  <a:spcPct val="50000"/>
                </a:spcBef>
              </a:pPr>
              <a:r>
                <a:rPr lang="en-US" sz="2400" b="0"/>
                <a:t>Equals</a:t>
              </a:r>
              <a:endParaRPr lang="en-US" sz="2400" b="0">
                <a:latin typeface="Times" pitchFamily="-96" charset="0"/>
              </a:endParaRPr>
            </a:p>
          </p:txBody>
        </p:sp>
        <p:sp>
          <p:nvSpPr>
            <p:cNvPr id="19475" name="Rectangle 9"/>
            <p:cNvSpPr>
              <a:spLocks noChangeArrowheads="1"/>
            </p:cNvSpPr>
            <p:nvPr/>
          </p:nvSpPr>
          <p:spPr bwMode="auto">
            <a:xfrm>
              <a:off x="864" y="1939"/>
              <a:ext cx="384" cy="269"/>
            </a:xfrm>
            <a:prstGeom prst="rect">
              <a:avLst/>
            </a:prstGeom>
            <a:noFill/>
            <a:ln w="9525">
              <a:noFill/>
              <a:miter lim="800000"/>
              <a:headEnd/>
              <a:tailEnd/>
            </a:ln>
          </p:spPr>
          <p:txBody>
            <a:bodyPr>
              <a:spAutoFit/>
            </a:bodyPr>
            <a:lstStyle/>
            <a:p>
              <a:pPr algn="ctr"/>
              <a:r>
                <a:rPr lang="en-US" sz="2200">
                  <a:latin typeface="Courier New" pitchFamily="49" charset="0"/>
                </a:rPr>
                <a:t>&lt;</a:t>
              </a:r>
            </a:p>
          </p:txBody>
        </p:sp>
        <p:sp>
          <p:nvSpPr>
            <p:cNvPr id="19476" name="Text Box 10"/>
            <p:cNvSpPr txBox="1">
              <a:spLocks noChangeArrowheads="1"/>
            </p:cNvSpPr>
            <p:nvPr/>
          </p:nvSpPr>
          <p:spPr bwMode="auto">
            <a:xfrm>
              <a:off x="1224" y="1928"/>
              <a:ext cx="1008" cy="288"/>
            </a:xfrm>
            <a:prstGeom prst="rect">
              <a:avLst/>
            </a:prstGeom>
            <a:noFill/>
            <a:ln w="9525">
              <a:noFill/>
              <a:miter lim="800000"/>
              <a:headEnd/>
              <a:tailEnd/>
            </a:ln>
          </p:spPr>
          <p:txBody>
            <a:bodyPr>
              <a:spAutoFit/>
            </a:bodyPr>
            <a:lstStyle/>
            <a:p>
              <a:pPr>
                <a:spcBef>
                  <a:spcPct val="50000"/>
                </a:spcBef>
              </a:pPr>
              <a:r>
                <a:rPr lang="en-US" sz="2400" b="0"/>
                <a:t>Less than</a:t>
              </a:r>
            </a:p>
          </p:txBody>
        </p:sp>
        <p:sp>
          <p:nvSpPr>
            <p:cNvPr id="19477" name="Rectangle 11"/>
            <p:cNvSpPr>
              <a:spLocks noChangeArrowheads="1"/>
            </p:cNvSpPr>
            <p:nvPr/>
          </p:nvSpPr>
          <p:spPr bwMode="auto">
            <a:xfrm>
              <a:off x="2784" y="1691"/>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19478" name="Text Box 12"/>
            <p:cNvSpPr txBox="1">
              <a:spLocks noChangeArrowheads="1"/>
            </p:cNvSpPr>
            <p:nvPr/>
          </p:nvSpPr>
          <p:spPr bwMode="auto">
            <a:xfrm>
              <a:off x="3144" y="1680"/>
              <a:ext cx="1296" cy="288"/>
            </a:xfrm>
            <a:prstGeom prst="rect">
              <a:avLst/>
            </a:prstGeom>
            <a:noFill/>
            <a:ln w="9525">
              <a:noFill/>
              <a:miter lim="800000"/>
              <a:headEnd/>
              <a:tailEnd/>
            </a:ln>
          </p:spPr>
          <p:txBody>
            <a:bodyPr>
              <a:spAutoFit/>
            </a:bodyPr>
            <a:lstStyle/>
            <a:p>
              <a:pPr>
                <a:spcBef>
                  <a:spcPct val="50000"/>
                </a:spcBef>
              </a:pPr>
              <a:r>
                <a:rPr lang="en-US" sz="2400" b="0"/>
                <a:t>Not equals</a:t>
              </a:r>
            </a:p>
          </p:txBody>
        </p:sp>
        <p:sp>
          <p:nvSpPr>
            <p:cNvPr id="19479" name="Rectangle 13"/>
            <p:cNvSpPr>
              <a:spLocks noChangeArrowheads="1"/>
            </p:cNvSpPr>
            <p:nvPr/>
          </p:nvSpPr>
          <p:spPr bwMode="auto">
            <a:xfrm>
              <a:off x="2784" y="1939"/>
              <a:ext cx="384" cy="269"/>
            </a:xfrm>
            <a:prstGeom prst="rect">
              <a:avLst/>
            </a:prstGeom>
            <a:noFill/>
            <a:ln w="9525">
              <a:noFill/>
              <a:miter lim="800000"/>
              <a:headEnd/>
              <a:tailEnd/>
            </a:ln>
          </p:spPr>
          <p:txBody>
            <a:bodyPr>
              <a:spAutoFit/>
            </a:bodyPr>
            <a:lstStyle/>
            <a:p>
              <a:pPr algn="ctr"/>
              <a:r>
                <a:rPr lang="en-US" sz="2200">
                  <a:latin typeface="Courier New" pitchFamily="49" charset="0"/>
                </a:rPr>
                <a:t>&lt;=</a:t>
              </a:r>
            </a:p>
          </p:txBody>
        </p:sp>
        <p:sp>
          <p:nvSpPr>
            <p:cNvPr id="19480" name="Text Box 14"/>
            <p:cNvSpPr txBox="1">
              <a:spLocks noChangeArrowheads="1"/>
            </p:cNvSpPr>
            <p:nvPr/>
          </p:nvSpPr>
          <p:spPr bwMode="auto">
            <a:xfrm>
              <a:off x="3144" y="1928"/>
              <a:ext cx="1968" cy="288"/>
            </a:xfrm>
            <a:prstGeom prst="rect">
              <a:avLst/>
            </a:prstGeom>
            <a:noFill/>
            <a:ln w="9525">
              <a:noFill/>
              <a:miter lim="800000"/>
              <a:headEnd/>
              <a:tailEnd/>
            </a:ln>
          </p:spPr>
          <p:txBody>
            <a:bodyPr>
              <a:spAutoFit/>
            </a:bodyPr>
            <a:lstStyle/>
            <a:p>
              <a:pPr>
                <a:spcBef>
                  <a:spcPct val="50000"/>
                </a:spcBef>
              </a:pPr>
              <a:r>
                <a:rPr lang="en-US" sz="2400" b="0"/>
                <a:t>Less than or equal to</a:t>
              </a:r>
            </a:p>
          </p:txBody>
        </p:sp>
        <p:sp>
          <p:nvSpPr>
            <p:cNvPr id="19481" name="Rectangle 15"/>
            <p:cNvSpPr>
              <a:spLocks noChangeArrowheads="1"/>
            </p:cNvSpPr>
            <p:nvPr/>
          </p:nvSpPr>
          <p:spPr bwMode="auto">
            <a:xfrm>
              <a:off x="2784" y="2192"/>
              <a:ext cx="384" cy="269"/>
            </a:xfrm>
            <a:prstGeom prst="rect">
              <a:avLst/>
            </a:prstGeom>
            <a:noFill/>
            <a:ln w="9525">
              <a:noFill/>
              <a:miter lim="800000"/>
              <a:headEnd/>
              <a:tailEnd/>
            </a:ln>
          </p:spPr>
          <p:txBody>
            <a:bodyPr>
              <a:spAutoFit/>
            </a:bodyPr>
            <a:lstStyle/>
            <a:p>
              <a:pPr algn="ctr"/>
              <a:r>
                <a:rPr lang="en-US" sz="2200">
                  <a:latin typeface="Courier New" pitchFamily="49" charset="0"/>
                </a:rPr>
                <a:t>&gt;=</a:t>
              </a:r>
            </a:p>
          </p:txBody>
        </p:sp>
        <p:sp>
          <p:nvSpPr>
            <p:cNvPr id="19482" name="Text Box 16"/>
            <p:cNvSpPr txBox="1">
              <a:spLocks noChangeArrowheads="1"/>
            </p:cNvSpPr>
            <p:nvPr/>
          </p:nvSpPr>
          <p:spPr bwMode="auto">
            <a:xfrm>
              <a:off x="3144" y="2181"/>
              <a:ext cx="2016" cy="288"/>
            </a:xfrm>
            <a:prstGeom prst="rect">
              <a:avLst/>
            </a:prstGeom>
            <a:noFill/>
            <a:ln w="9525">
              <a:noFill/>
              <a:miter lim="800000"/>
              <a:headEnd/>
              <a:tailEnd/>
            </a:ln>
          </p:spPr>
          <p:txBody>
            <a:bodyPr>
              <a:spAutoFit/>
            </a:bodyPr>
            <a:lstStyle/>
            <a:p>
              <a:pPr>
                <a:spcBef>
                  <a:spcPct val="50000"/>
                </a:spcBef>
              </a:pPr>
              <a:r>
                <a:rPr lang="en-US" sz="2400" b="0"/>
                <a:t>Greater than or equal to</a:t>
              </a:r>
            </a:p>
          </p:txBody>
        </p:sp>
        <p:sp>
          <p:nvSpPr>
            <p:cNvPr id="19483" name="Rectangle 17"/>
            <p:cNvSpPr>
              <a:spLocks noChangeArrowheads="1"/>
            </p:cNvSpPr>
            <p:nvPr/>
          </p:nvSpPr>
          <p:spPr bwMode="auto">
            <a:xfrm>
              <a:off x="864" y="2195"/>
              <a:ext cx="384" cy="269"/>
            </a:xfrm>
            <a:prstGeom prst="rect">
              <a:avLst/>
            </a:prstGeom>
            <a:noFill/>
            <a:ln w="9525">
              <a:noFill/>
              <a:miter lim="800000"/>
              <a:headEnd/>
              <a:tailEnd/>
            </a:ln>
          </p:spPr>
          <p:txBody>
            <a:bodyPr>
              <a:spAutoFit/>
            </a:bodyPr>
            <a:lstStyle/>
            <a:p>
              <a:pPr algn="ctr"/>
              <a:r>
                <a:rPr lang="en-US" sz="2200">
                  <a:latin typeface="Courier New" pitchFamily="49" charset="0"/>
                </a:rPr>
                <a:t>&gt;</a:t>
              </a:r>
            </a:p>
          </p:txBody>
        </p:sp>
        <p:sp>
          <p:nvSpPr>
            <p:cNvPr id="19484" name="Text Box 18"/>
            <p:cNvSpPr txBox="1">
              <a:spLocks noChangeArrowheads="1"/>
            </p:cNvSpPr>
            <p:nvPr/>
          </p:nvSpPr>
          <p:spPr bwMode="auto">
            <a:xfrm>
              <a:off x="1224" y="2184"/>
              <a:ext cx="1104" cy="288"/>
            </a:xfrm>
            <a:prstGeom prst="rect">
              <a:avLst/>
            </a:prstGeom>
            <a:noFill/>
            <a:ln w="9525">
              <a:noFill/>
              <a:miter lim="800000"/>
              <a:headEnd/>
              <a:tailEnd/>
            </a:ln>
          </p:spPr>
          <p:txBody>
            <a:bodyPr>
              <a:spAutoFit/>
            </a:bodyPr>
            <a:lstStyle/>
            <a:p>
              <a:pPr>
                <a:spcBef>
                  <a:spcPct val="50000"/>
                </a:spcBef>
              </a:pPr>
              <a:r>
                <a:rPr lang="en-US" sz="2400" b="0"/>
                <a:t>Greater than</a:t>
              </a:r>
              <a:endParaRPr lang="en-US" sz="2400" b="0">
                <a:latin typeface="Times" pitchFamily="-96" charset="0"/>
              </a:endParaRPr>
            </a:p>
          </p:txBody>
        </p:sp>
        <p:sp>
          <p:nvSpPr>
            <p:cNvPr id="19485" name="Rectangle 20"/>
            <p:cNvSpPr>
              <a:spLocks noChangeArrowheads="1"/>
            </p:cNvSpPr>
            <p:nvPr/>
          </p:nvSpPr>
          <p:spPr bwMode="auto">
            <a:xfrm>
              <a:off x="304" y="2496"/>
              <a:ext cx="5120" cy="488"/>
            </a:xfrm>
            <a:prstGeom prst="rect">
              <a:avLst/>
            </a:prstGeom>
            <a:noFill/>
            <a:ln w="9525">
              <a:noFill/>
              <a:miter lim="800000"/>
              <a:headEnd/>
              <a:tailEnd/>
            </a:ln>
          </p:spPr>
          <p:txBody>
            <a:bodyPr/>
            <a:lstStyle/>
            <a:p>
              <a:pPr marL="342900" indent="-342900" algn="just">
                <a:lnSpc>
                  <a:spcPct val="85000"/>
                </a:lnSpc>
                <a:spcAft>
                  <a:spcPct val="25000"/>
                </a:spcAft>
              </a:pPr>
              <a:r>
                <a:rPr lang="en-US" sz="2400" b="0"/>
                <a:t>	For example, the expression </a:t>
              </a:r>
              <a:r>
                <a:rPr lang="en-US" sz="2200">
                  <a:latin typeface="Courier New" pitchFamily="49" charset="0"/>
                </a:rPr>
                <a:t>n</a:t>
              </a:r>
              <a:r>
                <a:rPr lang="en-US" sz="1200">
                  <a:latin typeface="Courier New" pitchFamily="49" charset="0"/>
                </a:rPr>
                <a:t> </a:t>
              </a:r>
              <a:r>
                <a:rPr lang="en-US" sz="2200">
                  <a:latin typeface="Courier New" pitchFamily="49" charset="0"/>
                </a:rPr>
                <a:t>&lt;=</a:t>
              </a:r>
              <a:r>
                <a:rPr lang="en-US" sz="1200">
                  <a:latin typeface="Courier New" pitchFamily="49" charset="0"/>
                </a:rPr>
                <a:t> </a:t>
              </a:r>
              <a:r>
                <a:rPr lang="en-US" sz="2200">
                  <a:latin typeface="Courier New" pitchFamily="49" charset="0"/>
                </a:rPr>
                <a:t>10</a:t>
              </a:r>
              <a:r>
                <a:rPr lang="en-US" sz="2400" b="0"/>
                <a:t> has the value </a:t>
              </a:r>
              <a:r>
                <a:rPr lang="en-US" sz="2200">
                  <a:latin typeface="Courier New" pitchFamily="49" charset="0"/>
                </a:rPr>
                <a:t>true</a:t>
              </a:r>
              <a:r>
                <a:rPr lang="en-US" sz="2400" b="0"/>
                <a:t> if </a:t>
              </a:r>
              <a:r>
                <a:rPr lang="en-US" sz="2200">
                  <a:latin typeface="Courier New" pitchFamily="49" charset="0"/>
                </a:rPr>
                <a:t>x</a:t>
              </a:r>
              <a:r>
                <a:rPr lang="en-US" sz="2400" b="0"/>
                <a:t> is less than or equal to 10 and the value </a:t>
              </a:r>
              <a:r>
                <a:rPr lang="en-US" sz="2200">
                  <a:latin typeface="Courier New" pitchFamily="49" charset="0"/>
                </a:rPr>
                <a:t>false</a:t>
              </a:r>
              <a:r>
                <a:rPr lang="en-US" sz="2400" b="0"/>
                <a:t> otherwise.</a:t>
              </a:r>
            </a:p>
          </p:txBody>
        </p:sp>
      </p:grpSp>
      <p:grpSp>
        <p:nvGrpSpPr>
          <p:cNvPr id="3" name="Group 44"/>
          <p:cNvGrpSpPr>
            <a:grpSpLocks/>
          </p:cNvGrpSpPr>
          <p:nvPr/>
        </p:nvGrpSpPr>
        <p:grpSpPr bwMode="auto">
          <a:xfrm>
            <a:off x="643299" y="4749800"/>
            <a:ext cx="11342379" cy="1752600"/>
            <a:chOff x="304" y="2992"/>
            <a:chExt cx="5360" cy="1104"/>
          </a:xfrm>
        </p:grpSpPr>
        <p:sp>
          <p:nvSpPr>
            <p:cNvPr id="19462" name="Text Box 37"/>
            <p:cNvSpPr txBox="1">
              <a:spLocks noChangeArrowheads="1"/>
            </p:cNvSpPr>
            <p:nvPr/>
          </p:nvSpPr>
          <p:spPr bwMode="auto">
            <a:xfrm>
              <a:off x="2544" y="3528"/>
              <a:ext cx="3120" cy="288"/>
            </a:xfrm>
            <a:prstGeom prst="rect">
              <a:avLst/>
            </a:prstGeom>
            <a:noFill/>
            <a:ln w="9525">
              <a:noFill/>
              <a:miter lim="800000"/>
              <a:headEnd/>
              <a:tailEnd/>
            </a:ln>
          </p:spPr>
          <p:txBody>
            <a:bodyPr>
              <a:spAutoFit/>
            </a:bodyPr>
            <a:lstStyle/>
            <a:p>
              <a:pPr>
                <a:spcBef>
                  <a:spcPct val="50000"/>
                </a:spcBef>
              </a:pPr>
              <a:r>
                <a:rPr lang="en-US" sz="2200">
                  <a:latin typeface="Courier New" pitchFamily="49" charset="0"/>
                </a:rPr>
                <a:t>p</a:t>
              </a:r>
              <a:r>
                <a:rPr lang="en-US" sz="1200">
                  <a:latin typeface="Courier New" pitchFamily="49" charset="0"/>
                </a:rPr>
                <a:t> </a:t>
              </a:r>
              <a:r>
                <a:rPr lang="en-US" sz="2200">
                  <a:latin typeface="Courier New" pitchFamily="49" charset="0"/>
                </a:rPr>
                <a:t>||</a:t>
              </a:r>
              <a:r>
                <a:rPr lang="en-US" sz="1200">
                  <a:latin typeface="Courier New" pitchFamily="49" charset="0"/>
                </a:rPr>
                <a:t> </a:t>
              </a:r>
              <a:r>
                <a:rPr lang="en-US" sz="2200">
                  <a:latin typeface="Courier New" pitchFamily="49" charset="0"/>
                </a:rPr>
                <a:t>q</a:t>
              </a:r>
              <a:r>
                <a:rPr lang="en-US" sz="2400" b="0"/>
                <a:t> means either </a:t>
              </a:r>
              <a:r>
                <a:rPr lang="en-US" sz="2200">
                  <a:latin typeface="Courier New" pitchFamily="49" charset="0"/>
                </a:rPr>
                <a:t>p</a:t>
              </a:r>
              <a:r>
                <a:rPr lang="en-US" sz="1200">
                  <a:latin typeface="Courier New" pitchFamily="49" charset="0"/>
                </a:rPr>
                <a:t> </a:t>
              </a:r>
              <a:r>
                <a:rPr lang="en-US" sz="2400" b="0"/>
                <a:t>or</a:t>
              </a:r>
              <a:r>
                <a:rPr lang="en-US" sz="1200">
                  <a:latin typeface="Courier New" pitchFamily="49" charset="0"/>
                </a:rPr>
                <a:t> </a:t>
              </a:r>
              <a:r>
                <a:rPr lang="en-US" sz="2200">
                  <a:latin typeface="Courier New" pitchFamily="49" charset="0"/>
                </a:rPr>
                <a:t>q</a:t>
              </a:r>
              <a:r>
                <a:rPr lang="en-US" sz="1200">
                  <a:latin typeface="Courier New" pitchFamily="49" charset="0"/>
                </a:rPr>
                <a:t> </a:t>
              </a:r>
              <a:r>
                <a:rPr lang="en-US" sz="2400" b="0">
                  <a:latin typeface="Times" pitchFamily="-96" charset="0"/>
                </a:rPr>
                <a:t>(or both)</a:t>
              </a:r>
            </a:p>
          </p:txBody>
        </p:sp>
        <p:sp>
          <p:nvSpPr>
            <p:cNvPr id="19463" name="Rectangle 4"/>
            <p:cNvSpPr>
              <a:spLocks noChangeArrowheads="1"/>
            </p:cNvSpPr>
            <p:nvPr/>
          </p:nvSpPr>
          <p:spPr bwMode="auto">
            <a:xfrm>
              <a:off x="304" y="2992"/>
              <a:ext cx="5120" cy="416"/>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There are also three logical operators:</a:t>
              </a:r>
            </a:p>
          </p:txBody>
        </p:sp>
        <p:sp>
          <p:nvSpPr>
            <p:cNvPr id="19464" name="Rectangle 29"/>
            <p:cNvSpPr>
              <a:spLocks noChangeArrowheads="1"/>
            </p:cNvSpPr>
            <p:nvPr/>
          </p:nvSpPr>
          <p:spPr bwMode="auto">
            <a:xfrm>
              <a:off x="864" y="3283"/>
              <a:ext cx="384" cy="269"/>
            </a:xfrm>
            <a:prstGeom prst="rect">
              <a:avLst/>
            </a:prstGeom>
            <a:noFill/>
            <a:ln w="9525">
              <a:noFill/>
              <a:miter lim="800000"/>
              <a:headEnd/>
              <a:tailEnd/>
            </a:ln>
          </p:spPr>
          <p:txBody>
            <a:bodyPr>
              <a:spAutoFit/>
            </a:bodyPr>
            <a:lstStyle/>
            <a:p>
              <a:pPr algn="ctr"/>
              <a:r>
                <a:rPr lang="en-US" sz="2200">
                  <a:latin typeface="Courier New" pitchFamily="49" charset="0"/>
                </a:rPr>
                <a:t>&amp;&amp;</a:t>
              </a:r>
            </a:p>
          </p:txBody>
        </p:sp>
        <p:sp>
          <p:nvSpPr>
            <p:cNvPr id="19465" name="Text Box 30"/>
            <p:cNvSpPr txBox="1">
              <a:spLocks noChangeArrowheads="1"/>
            </p:cNvSpPr>
            <p:nvPr/>
          </p:nvSpPr>
          <p:spPr bwMode="auto">
            <a:xfrm>
              <a:off x="1224" y="3264"/>
              <a:ext cx="4080" cy="288"/>
            </a:xfrm>
            <a:prstGeom prst="rect">
              <a:avLst/>
            </a:prstGeom>
            <a:noFill/>
            <a:ln w="9525">
              <a:noFill/>
              <a:miter lim="800000"/>
              <a:headEnd/>
              <a:tailEnd/>
            </a:ln>
          </p:spPr>
          <p:txBody>
            <a:bodyPr>
              <a:spAutoFit/>
            </a:bodyPr>
            <a:lstStyle/>
            <a:p>
              <a:pPr>
                <a:spcBef>
                  <a:spcPct val="50000"/>
                </a:spcBef>
              </a:pPr>
              <a:r>
                <a:rPr lang="en-US" sz="2400" b="0"/>
                <a:t>Logical</a:t>
              </a:r>
              <a:r>
                <a:rPr lang="en-US" sz="2400" b="0">
                  <a:latin typeface="Times" pitchFamily="-96" charset="0"/>
                </a:rPr>
                <a:t> </a:t>
              </a:r>
              <a:r>
                <a:rPr lang="en-US" sz="1800" b="0"/>
                <a:t>AND</a:t>
              </a:r>
              <a:endParaRPr lang="en-US" sz="2400" b="0">
                <a:latin typeface="Times" pitchFamily="-96" charset="0"/>
              </a:endParaRPr>
            </a:p>
          </p:txBody>
        </p:sp>
        <p:sp>
          <p:nvSpPr>
            <p:cNvPr id="19466" name="Rectangle 31"/>
            <p:cNvSpPr>
              <a:spLocks noChangeArrowheads="1"/>
            </p:cNvSpPr>
            <p:nvPr/>
          </p:nvSpPr>
          <p:spPr bwMode="auto">
            <a:xfrm>
              <a:off x="864" y="3539"/>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19467" name="Text Box 32"/>
            <p:cNvSpPr txBox="1">
              <a:spLocks noChangeArrowheads="1"/>
            </p:cNvSpPr>
            <p:nvPr/>
          </p:nvSpPr>
          <p:spPr bwMode="auto">
            <a:xfrm>
              <a:off x="1224" y="3528"/>
              <a:ext cx="4080" cy="288"/>
            </a:xfrm>
            <a:prstGeom prst="rect">
              <a:avLst/>
            </a:prstGeom>
            <a:noFill/>
            <a:ln w="9525">
              <a:noFill/>
              <a:miter lim="800000"/>
              <a:headEnd/>
              <a:tailEnd/>
            </a:ln>
          </p:spPr>
          <p:txBody>
            <a:bodyPr>
              <a:spAutoFit/>
            </a:bodyPr>
            <a:lstStyle/>
            <a:p>
              <a:pPr>
                <a:spcBef>
                  <a:spcPct val="50000"/>
                </a:spcBef>
              </a:pPr>
              <a:r>
                <a:rPr lang="en-US" sz="2400" b="0"/>
                <a:t>Logical </a:t>
              </a:r>
              <a:r>
                <a:rPr lang="en-US" sz="1800" b="0"/>
                <a:t>OR</a:t>
              </a:r>
              <a:endParaRPr lang="en-US" sz="2400" b="0">
                <a:latin typeface="Times" pitchFamily="-96" charset="0"/>
              </a:endParaRPr>
            </a:p>
          </p:txBody>
        </p:sp>
        <p:sp>
          <p:nvSpPr>
            <p:cNvPr id="19468" name="Rectangle 33"/>
            <p:cNvSpPr>
              <a:spLocks noChangeArrowheads="1"/>
            </p:cNvSpPr>
            <p:nvPr/>
          </p:nvSpPr>
          <p:spPr bwMode="auto">
            <a:xfrm>
              <a:off x="864" y="3827"/>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19469" name="Text Box 34"/>
            <p:cNvSpPr txBox="1">
              <a:spLocks noChangeArrowheads="1"/>
            </p:cNvSpPr>
            <p:nvPr/>
          </p:nvSpPr>
          <p:spPr bwMode="auto">
            <a:xfrm>
              <a:off x="1224" y="3808"/>
              <a:ext cx="1104" cy="288"/>
            </a:xfrm>
            <a:prstGeom prst="rect">
              <a:avLst/>
            </a:prstGeom>
            <a:noFill/>
            <a:ln w="9525">
              <a:noFill/>
              <a:miter lim="800000"/>
              <a:headEnd/>
              <a:tailEnd/>
            </a:ln>
          </p:spPr>
          <p:txBody>
            <a:bodyPr>
              <a:spAutoFit/>
            </a:bodyPr>
            <a:lstStyle/>
            <a:p>
              <a:pPr>
                <a:spcBef>
                  <a:spcPct val="50000"/>
                </a:spcBef>
              </a:pPr>
              <a:r>
                <a:rPr lang="en-US" sz="2400" b="0"/>
                <a:t>Logical </a:t>
              </a:r>
              <a:r>
                <a:rPr lang="en-US" sz="1800" b="0"/>
                <a:t>NOT</a:t>
              </a:r>
              <a:r>
                <a:rPr lang="en-US" sz="1200">
                  <a:latin typeface="Courier New" pitchFamily="49" charset="0"/>
                </a:rPr>
                <a:t> </a:t>
              </a:r>
            </a:p>
          </p:txBody>
        </p:sp>
        <p:sp>
          <p:nvSpPr>
            <p:cNvPr id="19470" name="Text Box 36"/>
            <p:cNvSpPr txBox="1">
              <a:spLocks noChangeArrowheads="1"/>
            </p:cNvSpPr>
            <p:nvPr/>
          </p:nvSpPr>
          <p:spPr bwMode="auto">
            <a:xfrm>
              <a:off x="2544" y="3264"/>
              <a:ext cx="2976" cy="288"/>
            </a:xfrm>
            <a:prstGeom prst="rect">
              <a:avLst/>
            </a:prstGeom>
            <a:noFill/>
            <a:ln w="9525">
              <a:noFill/>
              <a:miter lim="800000"/>
              <a:headEnd/>
              <a:tailEnd/>
            </a:ln>
          </p:spPr>
          <p:txBody>
            <a:bodyPr>
              <a:spAutoFit/>
            </a:bodyPr>
            <a:lstStyle/>
            <a:p>
              <a:pPr>
                <a:spcBef>
                  <a:spcPct val="50000"/>
                </a:spcBef>
              </a:pPr>
              <a:r>
                <a:rPr lang="en-US" sz="2200">
                  <a:latin typeface="Courier New" pitchFamily="49" charset="0"/>
                </a:rPr>
                <a:t>p</a:t>
              </a:r>
              <a:r>
                <a:rPr lang="en-US" sz="1200">
                  <a:latin typeface="Courier New" pitchFamily="49" charset="0"/>
                </a:rPr>
                <a:t> </a:t>
              </a:r>
              <a:r>
                <a:rPr lang="en-US" sz="2200">
                  <a:latin typeface="Courier New" pitchFamily="49" charset="0"/>
                </a:rPr>
                <a:t>&amp;&amp;</a:t>
              </a:r>
              <a:r>
                <a:rPr lang="en-US" sz="1200">
                  <a:latin typeface="Courier New" pitchFamily="49" charset="0"/>
                </a:rPr>
                <a:t> </a:t>
              </a:r>
              <a:r>
                <a:rPr lang="en-US" sz="2200">
                  <a:latin typeface="Courier New" pitchFamily="49" charset="0"/>
                </a:rPr>
                <a:t>q</a:t>
              </a:r>
              <a:r>
                <a:rPr lang="en-US" sz="2400" b="0"/>
                <a:t> means both </a:t>
              </a:r>
              <a:r>
                <a:rPr lang="en-US" sz="2200">
                  <a:latin typeface="Courier New" pitchFamily="49" charset="0"/>
                </a:rPr>
                <a:t>p</a:t>
              </a:r>
              <a:r>
                <a:rPr lang="en-US" sz="1200">
                  <a:latin typeface="Courier New" pitchFamily="49" charset="0"/>
                </a:rPr>
                <a:t> </a:t>
              </a:r>
              <a:r>
                <a:rPr lang="en-US" sz="2400" b="0"/>
                <a:t>and</a:t>
              </a:r>
              <a:r>
                <a:rPr lang="en-US" sz="1200">
                  <a:latin typeface="Courier New" pitchFamily="49" charset="0"/>
                </a:rPr>
                <a:t> </a:t>
              </a:r>
              <a:r>
                <a:rPr lang="en-US" sz="2200">
                  <a:latin typeface="Courier New" pitchFamily="49" charset="0"/>
                </a:rPr>
                <a:t>q</a:t>
              </a:r>
              <a:endParaRPr lang="en-US" sz="2400" b="0">
                <a:latin typeface="Times" pitchFamily="-96" charset="0"/>
              </a:endParaRPr>
            </a:p>
          </p:txBody>
        </p:sp>
        <p:sp>
          <p:nvSpPr>
            <p:cNvPr id="19471" name="Text Box 38"/>
            <p:cNvSpPr txBox="1">
              <a:spLocks noChangeArrowheads="1"/>
            </p:cNvSpPr>
            <p:nvPr/>
          </p:nvSpPr>
          <p:spPr bwMode="auto">
            <a:xfrm>
              <a:off x="2528" y="3800"/>
              <a:ext cx="2992" cy="288"/>
            </a:xfrm>
            <a:prstGeom prst="rect">
              <a:avLst/>
            </a:prstGeom>
            <a:noFill/>
            <a:ln w="9525">
              <a:noFill/>
              <a:miter lim="800000"/>
              <a:headEnd/>
              <a:tailEnd/>
            </a:ln>
          </p:spPr>
          <p:txBody>
            <a:bodyPr>
              <a:spAutoFit/>
            </a:bodyPr>
            <a:lstStyle/>
            <a:p>
              <a:pPr>
                <a:spcBef>
                  <a:spcPct val="50000"/>
                </a:spcBef>
              </a:pPr>
              <a:r>
                <a:rPr lang="en-US" sz="2200">
                  <a:latin typeface="Courier New" pitchFamily="49" charset="0"/>
                </a:rPr>
                <a:t>!p</a:t>
              </a:r>
              <a:r>
                <a:rPr lang="en-US" sz="2400" b="0"/>
                <a:t> means the opposite of </a:t>
              </a:r>
              <a:r>
                <a:rPr lang="en-US" sz="2200">
                  <a:latin typeface="Courier New" pitchFamily="49" charset="0"/>
                </a:rPr>
                <a:t>p</a:t>
              </a:r>
              <a:r>
                <a:rPr lang="en-US" sz="2400" b="0"/>
                <a:t> </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Notes on the Boolean Operators</a:t>
            </a:r>
            <a:endParaRPr lang="en-US" smtClean="0"/>
          </a:p>
        </p:txBody>
      </p:sp>
      <p:sp>
        <p:nvSpPr>
          <p:cNvPr id="20483" name="Rectangle 3"/>
          <p:cNvSpPr>
            <a:spLocks noChangeArrowheads="1"/>
          </p:cNvSpPr>
          <p:nvPr/>
        </p:nvSpPr>
        <p:spPr bwMode="auto">
          <a:xfrm>
            <a:off x="643299" y="1155700"/>
            <a:ext cx="10834511" cy="9017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Remember that Java uses </a:t>
            </a:r>
            <a:r>
              <a:rPr lang="en-US" sz="2200">
                <a:latin typeface="Courier New" pitchFamily="49" charset="0"/>
              </a:rPr>
              <a:t>=</a:t>
            </a:r>
            <a:r>
              <a:rPr lang="en-US" sz="2400" b="0"/>
              <a:t> to denote assignment.  To test whether two values are equal, you must use the </a:t>
            </a:r>
            <a:r>
              <a:rPr lang="en-US" sz="2200">
                <a:latin typeface="Courier New" pitchFamily="49" charset="0"/>
              </a:rPr>
              <a:t>=</a:t>
            </a:r>
            <a:r>
              <a:rPr lang="en-US" sz="400">
                <a:latin typeface="Courier New" pitchFamily="49" charset="0"/>
              </a:rPr>
              <a:t> </a:t>
            </a:r>
            <a:r>
              <a:rPr lang="en-US" sz="2200">
                <a:latin typeface="Courier New" pitchFamily="49" charset="0"/>
              </a:rPr>
              <a:t>=</a:t>
            </a:r>
            <a:r>
              <a:rPr lang="en-US" sz="2400" b="0"/>
              <a:t> operator.</a:t>
            </a:r>
          </a:p>
        </p:txBody>
      </p:sp>
      <p:sp>
        <p:nvSpPr>
          <p:cNvPr id="441365" name="Rectangle 21"/>
          <p:cNvSpPr>
            <a:spLocks noChangeArrowheads="1"/>
          </p:cNvSpPr>
          <p:nvPr/>
        </p:nvSpPr>
        <p:spPr bwMode="auto">
          <a:xfrm>
            <a:off x="643299" y="4381500"/>
            <a:ext cx="10834511" cy="7747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The </a:t>
            </a:r>
            <a:r>
              <a:rPr lang="en-US" sz="2200">
                <a:latin typeface="Courier New" pitchFamily="49" charset="0"/>
              </a:rPr>
              <a:t>||</a:t>
            </a:r>
            <a:r>
              <a:rPr lang="en-US" sz="2400" b="0"/>
              <a:t> operator means </a:t>
            </a:r>
            <a:r>
              <a:rPr lang="en-US" sz="2400" b="0" i="1"/>
              <a:t>either or both,</a:t>
            </a:r>
            <a:r>
              <a:rPr lang="en-US" sz="2400" b="0"/>
              <a:t> which is not always clear in the English interpretation of </a:t>
            </a:r>
            <a:r>
              <a:rPr lang="en-US" sz="2400" b="0" i="1"/>
              <a:t>or.</a:t>
            </a:r>
            <a:endParaRPr lang="en-US" sz="2400" b="0"/>
          </a:p>
        </p:txBody>
      </p:sp>
      <p:grpSp>
        <p:nvGrpSpPr>
          <p:cNvPr id="2" name="Group 36"/>
          <p:cNvGrpSpPr>
            <a:grpSpLocks/>
          </p:cNvGrpSpPr>
          <p:nvPr/>
        </p:nvGrpSpPr>
        <p:grpSpPr bwMode="auto">
          <a:xfrm>
            <a:off x="643300" y="1968500"/>
            <a:ext cx="10847208" cy="2349500"/>
            <a:chOff x="304" y="1240"/>
            <a:chExt cx="5126" cy="1480"/>
          </a:xfrm>
        </p:grpSpPr>
        <p:sp>
          <p:nvSpPr>
            <p:cNvPr id="20487" name="Rectangle 5"/>
            <p:cNvSpPr>
              <a:spLocks noChangeArrowheads="1"/>
            </p:cNvSpPr>
            <p:nvPr/>
          </p:nvSpPr>
          <p:spPr bwMode="auto">
            <a:xfrm>
              <a:off x="310" y="1240"/>
              <a:ext cx="5120" cy="728"/>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It is not legal in Java to use more than one relational operator in a single comparison as is often done in mathematics.  To express the idea embodied in the mathematical expression</a:t>
              </a:r>
            </a:p>
          </p:txBody>
        </p:sp>
        <p:sp>
          <p:nvSpPr>
            <p:cNvPr id="20488" name="Text Box 31"/>
            <p:cNvSpPr txBox="1">
              <a:spLocks noChangeArrowheads="1"/>
            </p:cNvSpPr>
            <p:nvPr/>
          </p:nvSpPr>
          <p:spPr bwMode="auto">
            <a:xfrm>
              <a:off x="576" y="1904"/>
              <a:ext cx="4848" cy="265"/>
            </a:xfrm>
            <a:prstGeom prst="rect">
              <a:avLst/>
            </a:prstGeom>
            <a:noFill/>
            <a:ln w="9525">
              <a:noFill/>
              <a:miter lim="800000"/>
              <a:headEnd/>
              <a:tailEnd/>
            </a:ln>
          </p:spPr>
          <p:txBody>
            <a:bodyPr>
              <a:spAutoFit/>
            </a:bodyPr>
            <a:lstStyle/>
            <a:p>
              <a:pPr algn="ctr">
                <a:lnSpc>
                  <a:spcPct val="90000"/>
                </a:lnSpc>
              </a:pPr>
              <a:r>
                <a:rPr lang="en-US" sz="2400" b="0"/>
                <a:t>0  ≤  </a:t>
              </a:r>
              <a:r>
                <a:rPr lang="en-US" sz="2400" b="0" i="1"/>
                <a:t>x</a:t>
              </a:r>
              <a:r>
                <a:rPr lang="en-US" sz="2400" b="0"/>
                <a:t>  ≤  9</a:t>
              </a:r>
            </a:p>
          </p:txBody>
        </p:sp>
        <p:sp>
          <p:nvSpPr>
            <p:cNvPr id="20489" name="Text Box 32"/>
            <p:cNvSpPr txBox="1">
              <a:spLocks noChangeArrowheads="1"/>
            </p:cNvSpPr>
            <p:nvPr/>
          </p:nvSpPr>
          <p:spPr bwMode="auto">
            <a:xfrm>
              <a:off x="576" y="2472"/>
              <a:ext cx="4848" cy="248"/>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0 &lt;= x &amp;&amp; x &lt;= 9</a:t>
              </a:r>
            </a:p>
          </p:txBody>
        </p:sp>
        <p:sp>
          <p:nvSpPr>
            <p:cNvPr id="20490" name="Rectangle 33"/>
            <p:cNvSpPr>
              <a:spLocks noChangeArrowheads="1"/>
            </p:cNvSpPr>
            <p:nvPr/>
          </p:nvSpPr>
          <p:spPr bwMode="auto">
            <a:xfrm>
              <a:off x="304" y="2168"/>
              <a:ext cx="5120" cy="312"/>
            </a:xfrm>
            <a:prstGeom prst="rect">
              <a:avLst/>
            </a:prstGeom>
            <a:noFill/>
            <a:ln w="9525">
              <a:noFill/>
              <a:miter lim="800000"/>
              <a:headEnd/>
              <a:tailEnd/>
            </a:ln>
          </p:spPr>
          <p:txBody>
            <a:bodyPr/>
            <a:lstStyle/>
            <a:p>
              <a:pPr marL="342900" indent="-342900" algn="just">
                <a:lnSpc>
                  <a:spcPct val="85000"/>
                </a:lnSpc>
                <a:spcAft>
                  <a:spcPct val="25000"/>
                </a:spcAft>
              </a:pPr>
              <a:r>
                <a:rPr lang="en-US" sz="2400" b="0"/>
                <a:t>	you need to make both comparisons explicit, as in</a:t>
              </a:r>
            </a:p>
          </p:txBody>
        </p:sp>
      </p:grpSp>
      <p:sp>
        <p:nvSpPr>
          <p:cNvPr id="441379" name="Rectangle 35"/>
          <p:cNvSpPr>
            <a:spLocks noChangeArrowheads="1"/>
          </p:cNvSpPr>
          <p:nvPr/>
        </p:nvSpPr>
        <p:spPr bwMode="auto">
          <a:xfrm>
            <a:off x="643299" y="5156200"/>
            <a:ext cx="10834511" cy="7620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Be careful when you combine the </a:t>
            </a:r>
            <a:r>
              <a:rPr lang="en-US" sz="2200">
                <a:latin typeface="Courier New" pitchFamily="49" charset="0"/>
              </a:rPr>
              <a:t>!</a:t>
            </a:r>
            <a:r>
              <a:rPr lang="en-US" sz="2400" b="0"/>
              <a:t> operator with </a:t>
            </a:r>
            <a:r>
              <a:rPr lang="en-US" sz="2200">
                <a:latin typeface="Courier New" pitchFamily="49" charset="0"/>
              </a:rPr>
              <a:t>&amp;&amp;</a:t>
            </a:r>
            <a:r>
              <a:rPr lang="en-US" sz="2400" b="0"/>
              <a:t> and </a:t>
            </a:r>
            <a:r>
              <a:rPr lang="en-US" sz="2200">
                <a:latin typeface="Courier New" pitchFamily="49" charset="0"/>
              </a:rPr>
              <a:t>||</a:t>
            </a:r>
            <a:r>
              <a:rPr lang="en-US" sz="2400" b="0"/>
              <a:t> because the interpretation often differs from informal English.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13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13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65" grpId="0"/>
      <p:bldP spid="441379"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Short-Circuit Evaluation</a:t>
            </a:r>
            <a:endParaRPr lang="en-US" smtClean="0"/>
          </a:p>
        </p:txBody>
      </p:sp>
      <p:sp>
        <p:nvSpPr>
          <p:cNvPr id="21507" name="Rectangle 3"/>
          <p:cNvSpPr>
            <a:spLocks noChangeArrowheads="1"/>
          </p:cNvSpPr>
          <p:nvPr/>
        </p:nvSpPr>
        <p:spPr bwMode="auto">
          <a:xfrm>
            <a:off x="643299"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Java evaluates the </a:t>
            </a:r>
            <a:r>
              <a:rPr lang="en-US" sz="2200">
                <a:latin typeface="Courier New" pitchFamily="49" charset="0"/>
              </a:rPr>
              <a:t>&amp;&amp;</a:t>
            </a:r>
            <a:r>
              <a:rPr lang="en-US" sz="2400" b="0"/>
              <a:t> and </a:t>
            </a:r>
            <a:r>
              <a:rPr lang="en-US" sz="2200">
                <a:latin typeface="Courier New" pitchFamily="49" charset="0"/>
              </a:rPr>
              <a:t>||</a:t>
            </a:r>
            <a:r>
              <a:rPr lang="en-US" sz="2400" b="0"/>
              <a:t> operators using a strategy called </a:t>
            </a:r>
            <a:r>
              <a:rPr lang="en-US" sz="2400"/>
              <a:t>short-circuit mode</a:t>
            </a:r>
            <a:r>
              <a:rPr lang="en-US" sz="2400" b="0"/>
              <a:t> in which it evaluates the right operand only if it needs to do so.</a:t>
            </a:r>
          </a:p>
        </p:txBody>
      </p:sp>
      <p:sp>
        <p:nvSpPr>
          <p:cNvPr id="445444" name="Rectangle 4"/>
          <p:cNvSpPr>
            <a:spLocks noChangeArrowheads="1"/>
          </p:cNvSpPr>
          <p:nvPr/>
        </p:nvSpPr>
        <p:spPr bwMode="auto">
          <a:xfrm>
            <a:off x="643299" y="4864100"/>
            <a:ext cx="10834511" cy="13843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One of the advantages of short-circuit evaluation is that you can use </a:t>
            </a:r>
            <a:r>
              <a:rPr lang="en-US" sz="2200">
                <a:latin typeface="Courier New" pitchFamily="49" charset="0"/>
              </a:rPr>
              <a:t>&amp;&amp;</a:t>
            </a:r>
            <a:r>
              <a:rPr lang="en-US" sz="2400" b="0"/>
              <a:t> and </a:t>
            </a:r>
            <a:r>
              <a:rPr lang="en-US" sz="2200">
                <a:latin typeface="Courier New" pitchFamily="49" charset="0"/>
              </a:rPr>
              <a:t>||</a:t>
            </a:r>
            <a:r>
              <a:rPr lang="en-US" sz="2400" b="0"/>
              <a:t> to prevent execution errors.  If </a:t>
            </a:r>
            <a:r>
              <a:rPr lang="en-US" sz="2200">
                <a:latin typeface="Courier New" pitchFamily="49" charset="0"/>
              </a:rPr>
              <a:t>n</a:t>
            </a:r>
            <a:r>
              <a:rPr lang="en-US" sz="2400" b="0"/>
              <a:t> were 0 in the earlier example, evaluating </a:t>
            </a:r>
            <a:r>
              <a:rPr lang="en-US" sz="2200">
                <a:latin typeface="Courier New" pitchFamily="49" charset="0"/>
              </a:rPr>
              <a:t>x</a:t>
            </a:r>
            <a:r>
              <a:rPr lang="en-US" sz="1200">
                <a:latin typeface="Courier New" pitchFamily="49" charset="0"/>
              </a:rPr>
              <a:t> </a:t>
            </a:r>
            <a:r>
              <a:rPr lang="en-US" sz="2200">
                <a:latin typeface="Courier New" pitchFamily="49" charset="0"/>
              </a:rPr>
              <a:t>%</a:t>
            </a:r>
            <a:r>
              <a:rPr lang="en-US" sz="1200">
                <a:latin typeface="Courier New" pitchFamily="49" charset="0"/>
              </a:rPr>
              <a:t> </a:t>
            </a:r>
            <a:r>
              <a:rPr lang="en-US" sz="2200">
                <a:latin typeface="Courier New" pitchFamily="49" charset="0"/>
              </a:rPr>
              <a:t>n</a:t>
            </a:r>
            <a:r>
              <a:rPr lang="en-US" sz="2400" b="0"/>
              <a:t> would cause a “division by zero” error.</a:t>
            </a:r>
          </a:p>
        </p:txBody>
      </p:sp>
      <p:grpSp>
        <p:nvGrpSpPr>
          <p:cNvPr id="2" name="Group 15"/>
          <p:cNvGrpSpPr>
            <a:grpSpLocks/>
          </p:cNvGrpSpPr>
          <p:nvPr/>
        </p:nvGrpSpPr>
        <p:grpSpPr bwMode="auto">
          <a:xfrm>
            <a:off x="643300" y="2273300"/>
            <a:ext cx="10847208" cy="2527300"/>
            <a:chOff x="304" y="1432"/>
            <a:chExt cx="5126" cy="1592"/>
          </a:xfrm>
        </p:grpSpPr>
        <p:sp>
          <p:nvSpPr>
            <p:cNvPr id="21510" name="Rectangle 6"/>
            <p:cNvSpPr>
              <a:spLocks noChangeArrowheads="1"/>
            </p:cNvSpPr>
            <p:nvPr/>
          </p:nvSpPr>
          <p:spPr bwMode="auto">
            <a:xfrm>
              <a:off x="310" y="1432"/>
              <a:ext cx="5120" cy="728"/>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For example, if </a:t>
              </a:r>
              <a:r>
                <a:rPr lang="en-US" sz="2200">
                  <a:latin typeface="Courier New" pitchFamily="49" charset="0"/>
                </a:rPr>
                <a:t>n</a:t>
              </a:r>
              <a:r>
                <a:rPr lang="en-US" sz="2400" b="0"/>
                <a:t> is 0, the right hand operand of </a:t>
              </a:r>
              <a:r>
                <a:rPr lang="en-US" sz="2200">
                  <a:latin typeface="Courier New" pitchFamily="49" charset="0"/>
                </a:rPr>
                <a:t>&amp;&amp;</a:t>
              </a:r>
              <a:r>
                <a:rPr lang="en-US" sz="2400" b="0"/>
                <a:t> in  </a:t>
              </a:r>
            </a:p>
          </p:txBody>
        </p:sp>
        <p:sp>
          <p:nvSpPr>
            <p:cNvPr id="21511" name="Text Box 8"/>
            <p:cNvSpPr txBox="1">
              <a:spLocks noChangeArrowheads="1"/>
            </p:cNvSpPr>
            <p:nvPr/>
          </p:nvSpPr>
          <p:spPr bwMode="auto">
            <a:xfrm>
              <a:off x="576" y="1744"/>
              <a:ext cx="4848" cy="248"/>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n != 0 &amp;&amp; x % n == 0</a:t>
              </a:r>
            </a:p>
          </p:txBody>
        </p:sp>
        <p:sp>
          <p:nvSpPr>
            <p:cNvPr id="21512" name="Rectangle 9"/>
            <p:cNvSpPr>
              <a:spLocks noChangeArrowheads="1"/>
            </p:cNvSpPr>
            <p:nvPr/>
          </p:nvSpPr>
          <p:spPr bwMode="auto">
            <a:xfrm>
              <a:off x="304" y="2048"/>
              <a:ext cx="5120" cy="480"/>
            </a:xfrm>
            <a:prstGeom prst="rect">
              <a:avLst/>
            </a:prstGeom>
            <a:noFill/>
            <a:ln w="9525">
              <a:noFill/>
              <a:miter lim="800000"/>
              <a:headEnd/>
              <a:tailEnd/>
            </a:ln>
          </p:spPr>
          <p:txBody>
            <a:bodyPr/>
            <a:lstStyle/>
            <a:p>
              <a:pPr marL="342900" indent="-342900" algn="just">
                <a:lnSpc>
                  <a:spcPct val="85000"/>
                </a:lnSpc>
                <a:spcAft>
                  <a:spcPct val="25000"/>
                </a:spcAft>
              </a:pPr>
              <a:r>
                <a:rPr lang="en-US" sz="2400" b="0"/>
                <a:t>	is not evaluated at all because </a:t>
              </a:r>
              <a:r>
                <a:rPr lang="en-US" sz="2200">
                  <a:latin typeface="Courier New" pitchFamily="49" charset="0"/>
                </a:rPr>
                <a:t>n</a:t>
              </a:r>
              <a:r>
                <a:rPr lang="en-US" sz="1200">
                  <a:latin typeface="Courier New" pitchFamily="49" charset="0"/>
                </a:rPr>
                <a:t> </a:t>
              </a:r>
              <a:r>
                <a:rPr lang="en-US" sz="2200">
                  <a:latin typeface="Courier New" pitchFamily="49" charset="0"/>
                </a:rPr>
                <a:t>!=</a:t>
              </a:r>
              <a:r>
                <a:rPr lang="en-US" sz="1200">
                  <a:latin typeface="Courier New" pitchFamily="49" charset="0"/>
                </a:rPr>
                <a:t> </a:t>
              </a:r>
              <a:r>
                <a:rPr lang="en-US" sz="2200">
                  <a:latin typeface="Courier New" pitchFamily="49" charset="0"/>
                </a:rPr>
                <a:t>0</a:t>
              </a:r>
              <a:r>
                <a:rPr lang="en-US" sz="2400" b="0"/>
                <a:t> is </a:t>
              </a:r>
              <a:r>
                <a:rPr lang="en-US" sz="2200">
                  <a:latin typeface="Courier New" pitchFamily="49" charset="0"/>
                </a:rPr>
                <a:t>false</a:t>
              </a:r>
              <a:r>
                <a:rPr lang="en-US" sz="2400" b="0"/>
                <a:t>.  Because the expression	</a:t>
              </a:r>
            </a:p>
          </p:txBody>
        </p:sp>
        <p:sp>
          <p:nvSpPr>
            <p:cNvPr id="21513" name="Text Box 12"/>
            <p:cNvSpPr txBox="1">
              <a:spLocks noChangeArrowheads="1"/>
            </p:cNvSpPr>
            <p:nvPr/>
          </p:nvSpPr>
          <p:spPr bwMode="auto">
            <a:xfrm>
              <a:off x="576" y="2448"/>
              <a:ext cx="4848" cy="248"/>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false &amp;&amp; </a:t>
              </a:r>
              <a:r>
                <a:rPr lang="en-US" sz="2200" b="0" i="1"/>
                <a:t>anything</a:t>
              </a:r>
              <a:endParaRPr lang="en-US" sz="2200">
                <a:latin typeface="Courier New" pitchFamily="49" charset="0"/>
              </a:endParaRPr>
            </a:p>
          </p:txBody>
        </p:sp>
        <p:sp>
          <p:nvSpPr>
            <p:cNvPr id="21514" name="Rectangle 13"/>
            <p:cNvSpPr>
              <a:spLocks noChangeArrowheads="1"/>
            </p:cNvSpPr>
            <p:nvPr/>
          </p:nvSpPr>
          <p:spPr bwMode="auto">
            <a:xfrm>
              <a:off x="304" y="2736"/>
              <a:ext cx="5120" cy="288"/>
            </a:xfrm>
            <a:prstGeom prst="rect">
              <a:avLst/>
            </a:prstGeom>
            <a:noFill/>
            <a:ln w="9525">
              <a:noFill/>
              <a:miter lim="800000"/>
              <a:headEnd/>
              <a:tailEnd/>
            </a:ln>
          </p:spPr>
          <p:txBody>
            <a:bodyPr/>
            <a:lstStyle/>
            <a:p>
              <a:pPr marL="342900" indent="-342900" algn="just">
                <a:lnSpc>
                  <a:spcPct val="85000"/>
                </a:lnSpc>
                <a:spcAft>
                  <a:spcPct val="25000"/>
                </a:spcAft>
              </a:pPr>
              <a:r>
                <a:rPr lang="en-US" sz="2400" b="0"/>
                <a:t>	is always </a:t>
              </a:r>
              <a:r>
                <a:rPr lang="en-US" sz="2200">
                  <a:latin typeface="Courier New" pitchFamily="49" charset="0"/>
                </a:rPr>
                <a:t>false</a:t>
              </a:r>
              <a:r>
                <a:rPr lang="en-US" sz="2400" b="0"/>
                <a:t>, the rest of the expression no longer matters.</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54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4"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Designing for Change</a:t>
            </a:r>
            <a:endParaRPr lang="en-US" smtClean="0"/>
          </a:p>
        </p:txBody>
      </p:sp>
      <p:sp>
        <p:nvSpPr>
          <p:cNvPr id="22531" name="Rectangle 3"/>
          <p:cNvSpPr>
            <a:spLocks noChangeArrowheads="1"/>
          </p:cNvSpPr>
          <p:nvPr/>
        </p:nvSpPr>
        <p:spPr bwMode="auto">
          <a:xfrm>
            <a:off x="643299"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While it is clearly necessary for you to write programs that the compiler can understand, good programmers are equally concerned with writing code that </a:t>
            </a:r>
            <a:r>
              <a:rPr lang="en-US" sz="2400" b="0" i="1"/>
              <a:t>people</a:t>
            </a:r>
            <a:r>
              <a:rPr lang="en-US" sz="2400" b="0"/>
              <a:t> can understand.</a:t>
            </a:r>
          </a:p>
        </p:txBody>
      </p:sp>
      <p:sp>
        <p:nvSpPr>
          <p:cNvPr id="447494" name="Rectangle 6"/>
          <p:cNvSpPr>
            <a:spLocks noChangeArrowheads="1"/>
          </p:cNvSpPr>
          <p:nvPr/>
        </p:nvSpPr>
        <p:spPr bwMode="auto">
          <a:xfrm>
            <a:off x="655996" y="2273300"/>
            <a:ext cx="10834511" cy="42037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The importance of human readability arises from the fact that programs must be maintained over their life cycle.  Typically, as much as 90 percent of the programming effort comes</a:t>
            </a:r>
            <a:r>
              <a:rPr lang="en-US" sz="2400" b="0" i="1"/>
              <a:t> after</a:t>
            </a:r>
            <a:r>
              <a:rPr lang="en-US" sz="2400" b="0"/>
              <a:t> the initial release of a system.</a:t>
            </a:r>
          </a:p>
          <a:p>
            <a:pPr marL="342900" indent="-342900" algn="just">
              <a:lnSpc>
                <a:spcPct val="85000"/>
              </a:lnSpc>
              <a:spcAft>
                <a:spcPct val="25000"/>
              </a:spcAft>
              <a:buFontTx/>
              <a:buChar char="•"/>
            </a:pPr>
            <a:r>
              <a:rPr lang="en-US" sz="2400" b="0"/>
              <a:t>There are several useful techniques that you can adopt to increase readability:</a:t>
            </a:r>
          </a:p>
          <a:p>
            <a:pPr marL="742950" lvl="1" indent="-285750" algn="just">
              <a:lnSpc>
                <a:spcPct val="85000"/>
              </a:lnSpc>
              <a:spcAft>
                <a:spcPct val="25000"/>
              </a:spcAft>
              <a:buFontTx/>
              <a:buChar char="–"/>
            </a:pPr>
            <a:r>
              <a:rPr lang="en-US" sz="2000" b="0"/>
              <a:t>Use names that clearly express the purpose of variables and methods</a:t>
            </a:r>
          </a:p>
          <a:p>
            <a:pPr marL="742950" lvl="1" indent="-285750" algn="just">
              <a:lnSpc>
                <a:spcPct val="85000"/>
              </a:lnSpc>
              <a:spcAft>
                <a:spcPct val="25000"/>
              </a:spcAft>
              <a:buFontTx/>
              <a:buChar char="–"/>
            </a:pPr>
            <a:r>
              <a:rPr lang="en-US" sz="2000" b="0"/>
              <a:t>Use proper indentation to make the structure of your programs clear</a:t>
            </a:r>
          </a:p>
          <a:p>
            <a:pPr marL="742950" lvl="1" indent="-285750" algn="just">
              <a:lnSpc>
                <a:spcPct val="85000"/>
              </a:lnSpc>
              <a:spcAft>
                <a:spcPct val="25000"/>
              </a:spcAft>
              <a:buFontTx/>
              <a:buChar char="–"/>
            </a:pPr>
            <a:r>
              <a:rPr lang="en-US" sz="2000" b="0"/>
              <a:t>Use named constants to enhance both readability and maintainability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74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74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74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74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4"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441" y="277814"/>
            <a:ext cx="10969943" cy="788987"/>
          </a:xfrm>
        </p:spPr>
        <p:txBody>
          <a:bodyPr/>
          <a:lstStyle/>
          <a:p>
            <a:r>
              <a:rPr lang="en-US" smtClean="0"/>
              <a:t>What is a variable?</a:t>
            </a:r>
          </a:p>
        </p:txBody>
      </p:sp>
      <p:sp>
        <p:nvSpPr>
          <p:cNvPr id="38915" name="Rectangle 3"/>
          <p:cNvSpPr>
            <a:spLocks noGrp="1" noChangeArrowheads="1"/>
          </p:cNvSpPr>
          <p:nvPr>
            <p:ph idx="1"/>
          </p:nvPr>
        </p:nvSpPr>
        <p:spPr>
          <a:xfrm>
            <a:off x="609441" y="1219201"/>
            <a:ext cx="10969943" cy="4530725"/>
          </a:xfrm>
        </p:spPr>
        <p:txBody>
          <a:bodyPr rtlCol="0">
            <a:normAutofit/>
          </a:bodyPr>
          <a:lstStyle/>
          <a:p>
            <a:pPr fontAlgn="auto">
              <a:spcAft>
                <a:spcPts val="0"/>
              </a:spcAft>
              <a:buFont typeface="Arial" pitchFamily="34" charset="0"/>
              <a:buChar char="•"/>
              <a:defRPr/>
            </a:pPr>
            <a:r>
              <a:rPr lang="en-US" dirty="0" smtClean="0"/>
              <a:t>It is a named computer location in memory that holds values that might vary</a:t>
            </a:r>
          </a:p>
          <a:p>
            <a:pPr fontAlgn="auto">
              <a:spcAft>
                <a:spcPts val="0"/>
              </a:spcAft>
              <a:buFont typeface="Arial" pitchFamily="34" charset="0"/>
              <a:buChar char="•"/>
              <a:defRPr/>
            </a:pPr>
            <a:r>
              <a:rPr lang="en-US" dirty="0" smtClean="0"/>
              <a:t>Must that location have an address?</a:t>
            </a:r>
          </a:p>
          <a:p>
            <a:pPr lvl="1" fontAlgn="auto">
              <a:spcAft>
                <a:spcPts val="0"/>
              </a:spcAft>
              <a:buFont typeface="Arial" pitchFamily="34" charset="0"/>
              <a:buChar char="–"/>
              <a:defRPr/>
            </a:pPr>
            <a:r>
              <a:rPr lang="en-US" dirty="0" smtClean="0"/>
              <a:t>YES</a:t>
            </a:r>
          </a:p>
          <a:p>
            <a:pPr fontAlgn="auto">
              <a:spcAft>
                <a:spcPts val="0"/>
              </a:spcAft>
              <a:buFont typeface="Arial" pitchFamily="34" charset="0"/>
              <a:buChar char="•"/>
              <a:defRPr/>
            </a:pPr>
            <a:r>
              <a:rPr lang="en-US" dirty="0" smtClean="0"/>
              <a:t>What has addresses?  Bits, bytes, words, what?</a:t>
            </a:r>
          </a:p>
          <a:p>
            <a:pPr lvl="1" fontAlgn="auto">
              <a:spcAft>
                <a:spcPts val="0"/>
              </a:spcAft>
              <a:buFont typeface="Arial" pitchFamily="34" charset="0"/>
              <a:buChar char="–"/>
              <a:defRPr/>
            </a:pPr>
            <a:r>
              <a:rPr lang="en-US" dirty="0" smtClean="0"/>
              <a:t>Bytes</a:t>
            </a:r>
          </a:p>
          <a:p>
            <a:pPr fontAlgn="auto">
              <a:spcAft>
                <a:spcPts val="0"/>
              </a:spcAft>
              <a:buFont typeface="Arial" pitchFamily="34" charset="0"/>
              <a:buChar char="•"/>
              <a:defRPr/>
            </a:pPr>
            <a:r>
              <a:rPr lang="en-US" dirty="0" smtClean="0"/>
              <a:t>Can a variable be more than one byte long?</a:t>
            </a:r>
          </a:p>
          <a:p>
            <a:pPr lvl="1" fontAlgn="auto">
              <a:spcAft>
                <a:spcPts val="0"/>
              </a:spcAft>
              <a:buFont typeface="Arial" pitchFamily="34" charset="0"/>
              <a:buChar char="–"/>
              <a:defRPr/>
            </a:pPr>
            <a:r>
              <a:rPr lang="en-US" dirty="0" smtClean="0"/>
              <a:t>YES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7" dur="500"/>
                                        <p:tgtEl>
                                          <p:spTgt spid="389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5">
                                            <p:txEl>
                                              <p:pRg st="4" end="4"/>
                                            </p:txEl>
                                          </p:spTgt>
                                        </p:tgtEl>
                                        <p:attrNameLst>
                                          <p:attrName>style.visibility</p:attrName>
                                        </p:attrNameLst>
                                      </p:cBhvr>
                                      <p:to>
                                        <p:strVal val="visible"/>
                                      </p:to>
                                    </p:set>
                                    <p:animEffect transition="in" filter="blinds(horizontal)">
                                      <p:cBhvr>
                                        <p:cTn id="12" dur="500"/>
                                        <p:tgtEl>
                                          <p:spTgt spid="389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5">
                                            <p:txEl>
                                              <p:pRg st="6" end="6"/>
                                            </p:txEl>
                                          </p:spTgt>
                                        </p:tgtEl>
                                        <p:attrNameLst>
                                          <p:attrName>style.visibility</p:attrName>
                                        </p:attrNameLst>
                                      </p:cBhvr>
                                      <p:to>
                                        <p:strVal val="visible"/>
                                      </p:to>
                                    </p:set>
                                    <p:animEffect transition="in" filter="blinds(horizontal)">
                                      <p:cBhvr>
                                        <p:cTn id="17" dur="500"/>
                                        <p:tgtEl>
                                          <p:spTgt spid="38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914162" y="2476500"/>
            <a:ext cx="10360501" cy="701731"/>
          </a:xfrm>
        </p:spPr>
        <p:txBody>
          <a:bodyPr>
            <a:spAutoFit/>
          </a:bodyPr>
          <a:lstStyle/>
          <a:p>
            <a:r>
              <a:rPr lang="en-US" b="1" dirty="0" smtClean="0">
                <a:latin typeface="Arial" charset="0"/>
              </a:rPr>
              <a:t>Flow Control</a:t>
            </a:r>
          </a:p>
        </p:txBody>
      </p:sp>
      <p:sp>
        <p:nvSpPr>
          <p:cNvPr id="13315" name="Rectangle 3"/>
          <p:cNvSpPr>
            <a:spLocks noGrp="1" noChangeArrowheads="1"/>
          </p:cNvSpPr>
          <p:nvPr>
            <p:ph type="subTitle" idx="1"/>
          </p:nvPr>
        </p:nvSpPr>
        <p:spPr>
          <a:xfrm>
            <a:off x="1828324" y="3886201"/>
            <a:ext cx="8532178" cy="369332"/>
          </a:xfrm>
        </p:spPr>
        <p:txBody>
          <a:bodyPr>
            <a:spAutoFit/>
          </a:bodyPr>
          <a:lstStyle/>
          <a:p>
            <a:endParaRPr lang="en-US" sz="2000" smtClean="0">
              <a:latin typeface="Arial" charset="0"/>
            </a:endParaRPr>
          </a:p>
        </p:txBody>
      </p:sp>
    </p:spTree>
  </p:cSld>
  <p:clrMapOvr>
    <a:masterClrMapping/>
  </p:clrMapOvr>
  <p:transition spd="med">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Objectives</a:t>
            </a:r>
          </a:p>
        </p:txBody>
      </p:sp>
      <p:sp>
        <p:nvSpPr>
          <p:cNvPr id="14339" name="Rectangle 3"/>
          <p:cNvSpPr>
            <a:spLocks noGrp="1" noChangeArrowheads="1"/>
          </p:cNvSpPr>
          <p:nvPr>
            <p:ph idx="1"/>
          </p:nvPr>
        </p:nvSpPr>
        <p:spPr>
          <a:xfrm>
            <a:off x="914162" y="1981200"/>
            <a:ext cx="10360501" cy="1717393"/>
          </a:xfrm>
        </p:spPr>
        <p:txBody>
          <a:bodyPr>
            <a:spAutoFit/>
          </a:bodyPr>
          <a:lstStyle/>
          <a:p>
            <a:r>
              <a:rPr lang="en-US" sz="2800" smtClean="0">
                <a:latin typeface="Arial" charset="0"/>
              </a:rPr>
              <a:t>learn about Java branching statements</a:t>
            </a:r>
          </a:p>
          <a:p>
            <a:r>
              <a:rPr lang="en-US" sz="2800" smtClean="0">
                <a:latin typeface="Arial" charset="0"/>
              </a:rPr>
              <a:t>learn about loops</a:t>
            </a:r>
          </a:p>
          <a:p>
            <a:r>
              <a:rPr lang="en-US" sz="2800" smtClean="0">
                <a:latin typeface="Arial" charset="0"/>
              </a:rPr>
              <a:t>learn about the type </a:t>
            </a:r>
            <a:r>
              <a:rPr lang="en-US" sz="2000" smtClean="0">
                <a:latin typeface="Courier New" pitchFamily="49" charset="0"/>
              </a:rPr>
              <a:t>boolean</a:t>
            </a:r>
            <a:endParaRPr lang="en-US" sz="2800" smtClean="0">
              <a:latin typeface="Arial" charset="0"/>
            </a:endParaRPr>
          </a:p>
        </p:txBody>
      </p:sp>
    </p:spTree>
  </p:cSld>
  <p:clrMapOvr>
    <a:masterClrMapping/>
  </p:clrMapOvr>
  <p:transition spd="med">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Flow of Control</a:t>
            </a:r>
          </a:p>
        </p:txBody>
      </p:sp>
      <p:sp>
        <p:nvSpPr>
          <p:cNvPr id="15363" name="Rectangle 3"/>
          <p:cNvSpPr>
            <a:spLocks noGrp="1" noChangeArrowheads="1"/>
          </p:cNvSpPr>
          <p:nvPr>
            <p:ph idx="1"/>
          </p:nvPr>
        </p:nvSpPr>
        <p:spPr>
          <a:xfrm>
            <a:off x="914162" y="1981200"/>
            <a:ext cx="10360501" cy="3234732"/>
          </a:xfrm>
        </p:spPr>
        <p:txBody>
          <a:bodyPr>
            <a:spAutoFit/>
          </a:bodyPr>
          <a:lstStyle/>
          <a:p>
            <a:r>
              <a:rPr lang="en-US" sz="2800" i="1" smtClean="0">
                <a:latin typeface="Arial" charset="0"/>
              </a:rPr>
              <a:t>Flow of control</a:t>
            </a:r>
            <a:r>
              <a:rPr lang="en-US" sz="2800" smtClean="0">
                <a:latin typeface="Arial" charset="0"/>
              </a:rPr>
              <a:t> is the order in which a program performs actions.</a:t>
            </a:r>
          </a:p>
          <a:p>
            <a:pPr lvl="1"/>
            <a:r>
              <a:rPr lang="en-US" smtClean="0">
                <a:latin typeface="Arial" charset="0"/>
              </a:rPr>
              <a:t>Up to this point, the order has been sequential.</a:t>
            </a:r>
          </a:p>
          <a:p>
            <a:r>
              <a:rPr lang="en-US" sz="2800" smtClean="0">
                <a:latin typeface="Arial" charset="0"/>
              </a:rPr>
              <a:t>A</a:t>
            </a:r>
            <a:r>
              <a:rPr lang="en-US" sz="2800" i="1" smtClean="0">
                <a:latin typeface="Arial" charset="0"/>
              </a:rPr>
              <a:t> branching statement </a:t>
            </a:r>
            <a:r>
              <a:rPr lang="en-US" sz="2800" smtClean="0">
                <a:latin typeface="Arial" charset="0"/>
              </a:rPr>
              <a:t>chooses between two or more possible actions.</a:t>
            </a:r>
          </a:p>
          <a:p>
            <a:r>
              <a:rPr lang="en-US" sz="2800" smtClean="0">
                <a:latin typeface="Arial" charset="0"/>
              </a:rPr>
              <a:t>A </a:t>
            </a:r>
            <a:r>
              <a:rPr lang="en-US" sz="2800" i="1" smtClean="0">
                <a:latin typeface="Arial" charset="0"/>
              </a:rPr>
              <a:t>loop statement</a:t>
            </a:r>
            <a:r>
              <a:rPr lang="en-US" sz="2800" smtClean="0">
                <a:latin typeface="Arial" charset="0"/>
              </a:rPr>
              <a:t> repeats an action until a stopping condition occurs.</a:t>
            </a:r>
            <a:endParaRPr lang="en-US" sz="2800" i="1" smtClean="0">
              <a:latin typeface="Arial" charset="0"/>
            </a:endParaRPr>
          </a:p>
        </p:txBody>
      </p:sp>
    </p:spTree>
  </p:cSld>
  <p:clrMapOvr>
    <a:masterClrMapping/>
  </p:clrMapOvr>
  <p:transition spd="med">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Branching Statements: Outline</a:t>
            </a:r>
          </a:p>
        </p:txBody>
      </p:sp>
      <p:sp>
        <p:nvSpPr>
          <p:cNvPr id="16387" name="Rectangle 3"/>
          <p:cNvSpPr>
            <a:spLocks noGrp="1" noChangeArrowheads="1"/>
          </p:cNvSpPr>
          <p:nvPr>
            <p:ph idx="1"/>
          </p:nvPr>
        </p:nvSpPr>
        <p:spPr>
          <a:xfrm>
            <a:off x="914162" y="1981201"/>
            <a:ext cx="10360501" cy="3573286"/>
          </a:xfrm>
        </p:spPr>
        <p:txBody>
          <a:bodyPr>
            <a:spAutoFit/>
          </a:bodyPr>
          <a:lstStyle/>
          <a:p>
            <a:r>
              <a:rPr lang="en-US" sz="2800" smtClean="0">
                <a:latin typeface="Arial" charset="0"/>
              </a:rPr>
              <a:t>The </a:t>
            </a:r>
            <a:r>
              <a:rPr lang="en-US" sz="2000" smtClean="0">
                <a:latin typeface="Courier New" pitchFamily="49" charset="0"/>
              </a:rPr>
              <a:t>if-else</a:t>
            </a:r>
            <a:r>
              <a:rPr lang="en-US" sz="2800" smtClean="0">
                <a:latin typeface="Arial" charset="0"/>
              </a:rPr>
              <a:t> Statement</a:t>
            </a:r>
          </a:p>
          <a:p>
            <a:r>
              <a:rPr lang="en-US" sz="2800" smtClean="0">
                <a:latin typeface="Arial" charset="0"/>
              </a:rPr>
              <a:t>Introduction to Boolean Expressions</a:t>
            </a:r>
          </a:p>
          <a:p>
            <a:r>
              <a:rPr lang="en-US" sz="2800" smtClean="0">
                <a:latin typeface="Arial" charset="0"/>
              </a:rPr>
              <a:t>Nested Statements and Compound Statements</a:t>
            </a:r>
          </a:p>
          <a:p>
            <a:r>
              <a:rPr lang="en-US" sz="2800" smtClean="0">
                <a:latin typeface="Arial" charset="0"/>
              </a:rPr>
              <a:t>Multibranch </a:t>
            </a:r>
            <a:r>
              <a:rPr lang="en-US" sz="2000" smtClean="0">
                <a:latin typeface="Courier New" pitchFamily="49" charset="0"/>
              </a:rPr>
              <a:t>if-else</a:t>
            </a:r>
            <a:r>
              <a:rPr lang="en-US" sz="2800" smtClean="0">
                <a:latin typeface="Arial" charset="0"/>
              </a:rPr>
              <a:t> Statements</a:t>
            </a:r>
          </a:p>
          <a:p>
            <a:r>
              <a:rPr lang="en-US" sz="2800" smtClean="0">
                <a:latin typeface="Arial" charset="0"/>
              </a:rPr>
              <a:t>The </a:t>
            </a:r>
            <a:r>
              <a:rPr lang="en-US" sz="2000" smtClean="0">
                <a:latin typeface="Courier New" pitchFamily="49" charset="0"/>
              </a:rPr>
              <a:t>switch</a:t>
            </a:r>
            <a:r>
              <a:rPr lang="en-US" sz="2800" smtClean="0">
                <a:latin typeface="Arial" charset="0"/>
              </a:rPr>
              <a:t> Statament</a:t>
            </a:r>
          </a:p>
          <a:p>
            <a:r>
              <a:rPr lang="en-US" sz="2800" smtClean="0">
                <a:latin typeface="Arial" charset="0"/>
              </a:rPr>
              <a:t>(optional) The Conditional Operator</a:t>
            </a:r>
          </a:p>
        </p:txBody>
      </p:sp>
    </p:spTree>
  </p:cSld>
  <p:clrMapOvr>
    <a:masterClrMapping/>
  </p:clrMapOvr>
  <p:transition spd="med">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The </a:t>
            </a:r>
            <a:r>
              <a:rPr lang="en-US" smtClean="0">
                <a:latin typeface="Courier New" pitchFamily="49" charset="0"/>
              </a:rPr>
              <a:t>if-else</a:t>
            </a:r>
            <a:r>
              <a:rPr lang="en-US" smtClean="0">
                <a:latin typeface="Arial" charset="0"/>
              </a:rPr>
              <a:t> Statement</a:t>
            </a:r>
          </a:p>
        </p:txBody>
      </p:sp>
      <p:sp>
        <p:nvSpPr>
          <p:cNvPr id="17411" name="Rectangle 3"/>
          <p:cNvSpPr>
            <a:spLocks noGrp="1" noChangeArrowheads="1"/>
          </p:cNvSpPr>
          <p:nvPr>
            <p:ph idx="1"/>
          </p:nvPr>
        </p:nvSpPr>
        <p:spPr>
          <a:xfrm>
            <a:off x="914162" y="1981201"/>
            <a:ext cx="10360501" cy="2919413"/>
          </a:xfrm>
        </p:spPr>
        <p:txBody>
          <a:bodyPr>
            <a:spAutoFit/>
          </a:bodyPr>
          <a:lstStyle/>
          <a:p>
            <a:r>
              <a:rPr lang="en-US" sz="2800" smtClean="0">
                <a:latin typeface="Arial" charset="0"/>
              </a:rPr>
              <a:t>A branching statement that chooses between two possible actions.</a:t>
            </a:r>
          </a:p>
          <a:p>
            <a:r>
              <a:rPr lang="en-US" sz="2800" smtClean="0">
                <a:latin typeface="Arial" charset="0"/>
              </a:rPr>
              <a:t>syntax</a:t>
            </a:r>
          </a:p>
          <a:p>
            <a:pPr lvl="1">
              <a:buFontTx/>
              <a:buNone/>
            </a:pPr>
            <a:r>
              <a:rPr lang="en-US" sz="2000" smtClean="0">
                <a:latin typeface="Courier New" pitchFamily="49" charset="0"/>
              </a:rPr>
              <a:t>if (</a:t>
            </a:r>
            <a:r>
              <a:rPr lang="en-US" sz="2000" i="1" smtClean="0">
                <a:latin typeface="Courier New" pitchFamily="49" charset="0"/>
              </a:rPr>
              <a:t>Boolean_Expression</a:t>
            </a:r>
            <a:r>
              <a:rPr lang="en-US" sz="2000" smtClean="0">
                <a:latin typeface="Courier New" pitchFamily="49" charset="0"/>
              </a:rPr>
              <a:t>)</a:t>
            </a:r>
          </a:p>
          <a:p>
            <a:pPr lvl="1">
              <a:buFontTx/>
              <a:buNone/>
            </a:pPr>
            <a:r>
              <a:rPr lang="en-US" sz="2000" smtClean="0">
                <a:latin typeface="Courier New" pitchFamily="49" charset="0"/>
              </a:rPr>
              <a:t>	</a:t>
            </a:r>
            <a:r>
              <a:rPr lang="en-US" sz="2000" i="1" smtClean="0">
                <a:latin typeface="Courier New" pitchFamily="49" charset="0"/>
              </a:rPr>
              <a:t>Statement_1</a:t>
            </a:r>
            <a:endParaRPr lang="en-US" sz="2000" smtClean="0">
              <a:latin typeface="Courier New" pitchFamily="49" charset="0"/>
            </a:endParaRPr>
          </a:p>
          <a:p>
            <a:pPr lvl="1">
              <a:buFontTx/>
              <a:buNone/>
            </a:pPr>
            <a:r>
              <a:rPr lang="en-US" sz="2000" smtClean="0">
                <a:latin typeface="Courier New" pitchFamily="49" charset="0"/>
              </a:rPr>
              <a:t>else</a:t>
            </a:r>
          </a:p>
          <a:p>
            <a:pPr lvl="1">
              <a:buFontTx/>
              <a:buNone/>
            </a:pPr>
            <a:r>
              <a:rPr lang="en-US" sz="2000" smtClean="0">
                <a:latin typeface="Courier New" pitchFamily="49" charset="0"/>
              </a:rPr>
              <a:t>	</a:t>
            </a:r>
            <a:r>
              <a:rPr lang="en-US" sz="2000" i="1" smtClean="0">
                <a:latin typeface="Courier New" pitchFamily="49" charset="0"/>
              </a:rPr>
              <a:t>Statement_2</a:t>
            </a:r>
            <a:endParaRPr lang="en-US" sz="2000" smtClean="0">
              <a:latin typeface="Courier New" pitchFamily="49" charset="0"/>
            </a:endParaRPr>
          </a:p>
        </p:txBody>
      </p:sp>
    </p:spTree>
  </p:cSld>
  <p:clrMapOvr>
    <a:masterClrMapping/>
  </p:clrMapOvr>
  <p:transition spd="med">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4162" y="777876"/>
            <a:ext cx="10360501" cy="646331"/>
          </a:xfrm>
        </p:spPr>
        <p:txBody>
          <a:bodyPr>
            <a:spAutoFit/>
          </a:bodyPr>
          <a:lstStyle/>
          <a:p>
            <a:r>
              <a:rPr lang="en-US" smtClean="0">
                <a:latin typeface="Arial" charset="0"/>
              </a:rPr>
              <a:t>The </a:t>
            </a:r>
            <a:r>
              <a:rPr lang="en-US" smtClean="0">
                <a:latin typeface="Courier New" pitchFamily="49" charset="0"/>
              </a:rPr>
              <a:t>if-else</a:t>
            </a:r>
            <a:r>
              <a:rPr lang="en-US" smtClean="0">
                <a:latin typeface="Arial" charset="0"/>
              </a:rPr>
              <a:t> Statement, cont.</a:t>
            </a:r>
          </a:p>
        </p:txBody>
      </p:sp>
      <p:sp>
        <p:nvSpPr>
          <p:cNvPr id="18435" name="Rectangle 3"/>
          <p:cNvSpPr>
            <a:spLocks noGrp="1" noChangeArrowheads="1"/>
          </p:cNvSpPr>
          <p:nvPr>
            <p:ph idx="1"/>
          </p:nvPr>
        </p:nvSpPr>
        <p:spPr>
          <a:xfrm>
            <a:off x="914162" y="2227264"/>
            <a:ext cx="10360501" cy="2249847"/>
          </a:xfrm>
        </p:spPr>
        <p:txBody>
          <a:bodyPr>
            <a:spAutoFit/>
          </a:bodyPr>
          <a:lstStyle/>
          <a:p>
            <a:r>
              <a:rPr lang="en-US" sz="2800" smtClean="0">
                <a:latin typeface="Arial" charset="0"/>
              </a:rPr>
              <a:t>example</a:t>
            </a:r>
          </a:p>
          <a:p>
            <a:pPr lvl="1">
              <a:buFontTx/>
              <a:buNone/>
            </a:pPr>
            <a:r>
              <a:rPr lang="en-US" sz="2000" smtClean="0">
                <a:latin typeface="Courier New" pitchFamily="49" charset="0"/>
              </a:rPr>
              <a:t>if (count &lt; 3)</a:t>
            </a:r>
          </a:p>
          <a:p>
            <a:pPr lvl="1">
              <a:buFontTx/>
              <a:buNone/>
            </a:pPr>
            <a:r>
              <a:rPr lang="en-US" sz="2000" smtClean="0">
                <a:latin typeface="Courier New" pitchFamily="49" charset="0"/>
              </a:rPr>
              <a:t>	  total = 0;</a:t>
            </a:r>
          </a:p>
          <a:p>
            <a:pPr lvl="1">
              <a:buFontTx/>
              <a:buNone/>
            </a:pPr>
            <a:r>
              <a:rPr lang="en-US" sz="2000" smtClean="0">
                <a:latin typeface="Courier New" pitchFamily="49" charset="0"/>
              </a:rPr>
              <a:t>else</a:t>
            </a:r>
          </a:p>
          <a:p>
            <a:pPr lvl="1">
              <a:buFontTx/>
              <a:buNone/>
            </a:pPr>
            <a:r>
              <a:rPr lang="en-US" sz="2000" smtClean="0">
                <a:latin typeface="Courier New" pitchFamily="49" charset="0"/>
              </a:rPr>
              <a:t>	  total = total + count;</a:t>
            </a:r>
          </a:p>
          <a:p>
            <a:pPr lvl="1">
              <a:buFontTx/>
              <a:buNone/>
            </a:pPr>
            <a:endParaRPr lang="en-US" sz="2000" smtClean="0"/>
          </a:p>
        </p:txBody>
      </p:sp>
    </p:spTree>
  </p:cSld>
  <p:clrMapOvr>
    <a:masterClrMapping/>
  </p:clrMapOvr>
  <p:transition spd="med">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4162" y="465139"/>
            <a:ext cx="10360501" cy="646331"/>
          </a:xfrm>
        </p:spPr>
        <p:txBody>
          <a:bodyPr>
            <a:spAutoFit/>
          </a:bodyPr>
          <a:lstStyle/>
          <a:p>
            <a:r>
              <a:rPr lang="en-US" smtClean="0">
                <a:latin typeface="Arial" charset="0"/>
              </a:rPr>
              <a:t>The </a:t>
            </a:r>
            <a:r>
              <a:rPr lang="en-US" smtClean="0">
                <a:latin typeface="Courier New" pitchFamily="49" charset="0"/>
              </a:rPr>
              <a:t>if-else</a:t>
            </a:r>
            <a:r>
              <a:rPr lang="en-US" smtClean="0">
                <a:latin typeface="Arial" charset="0"/>
              </a:rPr>
              <a:t> Statement, cont.</a:t>
            </a:r>
          </a:p>
        </p:txBody>
      </p:sp>
      <p:sp>
        <p:nvSpPr>
          <p:cNvPr id="19459" name="Rectangle 3"/>
          <p:cNvSpPr>
            <a:spLocks noGrp="1" noChangeArrowheads="1"/>
          </p:cNvSpPr>
          <p:nvPr>
            <p:ph idx="1"/>
          </p:nvPr>
        </p:nvSpPr>
        <p:spPr>
          <a:xfrm>
            <a:off x="914162" y="1981201"/>
            <a:ext cx="10360501" cy="369332"/>
          </a:xfrm>
        </p:spPr>
        <p:txBody>
          <a:bodyPr>
            <a:spAutoFit/>
          </a:bodyPr>
          <a:lstStyle/>
          <a:p>
            <a:r>
              <a:rPr lang="en-US" sz="2000" smtClean="0">
                <a:latin typeface="Courier New" pitchFamily="49" charset="0"/>
              </a:rPr>
              <a:t>class BankBalance</a:t>
            </a:r>
            <a:endParaRPr lang="en-US" sz="2800" smtClean="0">
              <a:latin typeface="Arial" charset="0"/>
            </a:endParaRPr>
          </a:p>
        </p:txBody>
      </p:sp>
      <p:pic>
        <p:nvPicPr>
          <p:cNvPr id="19460" name="Picture 4" descr="figp131"/>
          <p:cNvPicPr>
            <a:picLocks noChangeAspect="1" noChangeArrowheads="1"/>
          </p:cNvPicPr>
          <p:nvPr/>
        </p:nvPicPr>
        <p:blipFill>
          <a:blip r:embed="rId2"/>
          <a:srcRect/>
          <a:stretch>
            <a:fillRect/>
          </a:stretch>
        </p:blipFill>
        <p:spPr bwMode="auto">
          <a:xfrm>
            <a:off x="1422030" y="2514601"/>
            <a:ext cx="9480197" cy="347186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Compound Statements</a:t>
            </a:r>
          </a:p>
        </p:txBody>
      </p:sp>
      <p:sp>
        <p:nvSpPr>
          <p:cNvPr id="20483" name="Rectangle 3"/>
          <p:cNvSpPr>
            <a:spLocks noGrp="1" noChangeArrowheads="1"/>
          </p:cNvSpPr>
          <p:nvPr>
            <p:ph idx="1"/>
          </p:nvPr>
        </p:nvSpPr>
        <p:spPr>
          <a:xfrm>
            <a:off x="914162" y="1981201"/>
            <a:ext cx="10360501" cy="2637645"/>
          </a:xfrm>
        </p:spPr>
        <p:txBody>
          <a:bodyPr>
            <a:spAutoFit/>
          </a:bodyPr>
          <a:lstStyle/>
          <a:p>
            <a:r>
              <a:rPr lang="en-US" sz="2800" smtClean="0">
                <a:latin typeface="Arial" charset="0"/>
              </a:rPr>
              <a:t>To include multiple statements in a branch, enclose the statements in braces.</a:t>
            </a:r>
          </a:p>
          <a:p>
            <a:pPr lvl="1">
              <a:buFontTx/>
              <a:buNone/>
            </a:pPr>
            <a:r>
              <a:rPr lang="en-US" sz="2000" smtClean="0">
                <a:latin typeface="Courier New" pitchFamily="49" charset="0"/>
              </a:rPr>
              <a:t>if (count &lt; 3)</a:t>
            </a:r>
          </a:p>
          <a:p>
            <a:pPr lvl="1">
              <a:buFontTx/>
              <a:buNone/>
            </a:pPr>
            <a:r>
              <a:rPr lang="en-US" sz="2000" smtClean="0">
                <a:latin typeface="Courier New" pitchFamily="49" charset="0"/>
              </a:rPr>
              <a:t>{</a:t>
            </a:r>
          </a:p>
          <a:p>
            <a:pPr lvl="1">
              <a:buFontTx/>
              <a:buNone/>
            </a:pPr>
            <a:r>
              <a:rPr lang="en-US" sz="2000" smtClean="0">
                <a:latin typeface="Courier New" pitchFamily="49" charset="0"/>
              </a:rPr>
              <a:t>    total = 0;</a:t>
            </a:r>
          </a:p>
          <a:p>
            <a:pPr lvl="1">
              <a:buFontTx/>
              <a:buNone/>
            </a:pPr>
            <a:r>
              <a:rPr lang="en-US" sz="2000" smtClean="0">
                <a:latin typeface="Courier New" pitchFamily="49" charset="0"/>
              </a:rPr>
              <a:t>		 count = 0;</a:t>
            </a:r>
          </a:p>
          <a:p>
            <a:pPr lvl="1">
              <a:buFontTx/>
              <a:buNone/>
            </a:pPr>
            <a:r>
              <a:rPr lang="en-US" sz="2000" smtClean="0">
                <a:latin typeface="Courier New" pitchFamily="49" charset="0"/>
              </a:rPr>
              <a:t>}</a:t>
            </a:r>
          </a:p>
        </p:txBody>
      </p:sp>
    </p:spTree>
  </p:cSld>
  <p:clrMapOvr>
    <a:masterClrMapping/>
  </p:clrMapOvr>
  <p:transition spd="med">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Omitting the </a:t>
            </a:r>
            <a:r>
              <a:rPr lang="en-US" smtClean="0">
                <a:latin typeface="Courier New" pitchFamily="49" charset="0"/>
              </a:rPr>
              <a:t>else</a:t>
            </a:r>
            <a:r>
              <a:rPr lang="en-US" smtClean="0">
                <a:latin typeface="Arial" charset="0"/>
              </a:rPr>
              <a:t> Part</a:t>
            </a:r>
          </a:p>
        </p:txBody>
      </p:sp>
      <p:sp>
        <p:nvSpPr>
          <p:cNvPr id="21507" name="Rectangle 3"/>
          <p:cNvSpPr>
            <a:spLocks noGrp="1" noChangeArrowheads="1"/>
          </p:cNvSpPr>
          <p:nvPr>
            <p:ph idx="1"/>
          </p:nvPr>
        </p:nvSpPr>
        <p:spPr>
          <a:xfrm>
            <a:off x="914162" y="1981201"/>
            <a:ext cx="10360501" cy="3520964"/>
          </a:xfrm>
        </p:spPr>
        <p:txBody>
          <a:bodyPr>
            <a:spAutoFit/>
          </a:bodyPr>
          <a:lstStyle/>
          <a:p>
            <a:r>
              <a:rPr lang="en-US" sz="2800" smtClean="0">
                <a:latin typeface="Arial" charset="0"/>
              </a:rPr>
              <a:t>If the </a:t>
            </a:r>
            <a:r>
              <a:rPr lang="en-US" sz="2000" smtClean="0">
                <a:latin typeface="Courier New" pitchFamily="49" charset="0"/>
              </a:rPr>
              <a:t>else</a:t>
            </a:r>
            <a:r>
              <a:rPr lang="en-US" sz="2800" smtClean="0">
                <a:latin typeface="Arial" charset="0"/>
              </a:rPr>
              <a:t> part is omitted and the expression after the </a:t>
            </a:r>
            <a:r>
              <a:rPr lang="en-US" sz="2000" smtClean="0">
                <a:latin typeface="Courier New" pitchFamily="49" charset="0"/>
              </a:rPr>
              <a:t>if</a:t>
            </a:r>
            <a:r>
              <a:rPr lang="en-US" sz="2800" smtClean="0">
                <a:latin typeface="Arial" charset="0"/>
              </a:rPr>
              <a:t> is false, no action occurs.</a:t>
            </a:r>
          </a:p>
          <a:p>
            <a:r>
              <a:rPr lang="en-US" sz="2800" smtClean="0">
                <a:latin typeface="Arial" charset="0"/>
              </a:rPr>
              <a:t>syntax</a:t>
            </a:r>
          </a:p>
          <a:p>
            <a:pPr lvl="1">
              <a:buFontTx/>
              <a:buNone/>
            </a:pPr>
            <a:r>
              <a:rPr lang="en-US" sz="2000" smtClean="0">
                <a:latin typeface="Courier New" pitchFamily="49" charset="0"/>
              </a:rPr>
              <a:t>if (</a:t>
            </a:r>
            <a:r>
              <a:rPr lang="en-US" sz="2000" i="1" smtClean="0">
                <a:latin typeface="Courier New" pitchFamily="49" charset="0"/>
              </a:rPr>
              <a:t>Boolean_Expression</a:t>
            </a:r>
            <a:r>
              <a:rPr lang="en-US" sz="2000" smtClean="0">
                <a:latin typeface="Courier New" pitchFamily="49" charset="0"/>
              </a:rPr>
              <a:t>)</a:t>
            </a:r>
          </a:p>
          <a:p>
            <a:pPr lvl="1">
              <a:buFontTx/>
              <a:buNone/>
            </a:pPr>
            <a:r>
              <a:rPr lang="en-US" sz="2000" smtClean="0">
                <a:latin typeface="Courier New" pitchFamily="49" charset="0"/>
              </a:rPr>
              <a:t>	  </a:t>
            </a:r>
            <a:r>
              <a:rPr lang="en-US" sz="2000" i="1" smtClean="0">
                <a:latin typeface="Courier New" pitchFamily="49" charset="0"/>
              </a:rPr>
              <a:t>Statement</a:t>
            </a:r>
          </a:p>
          <a:p>
            <a:r>
              <a:rPr lang="en-US" sz="2800" smtClean="0">
                <a:latin typeface="Arial" charset="0"/>
              </a:rPr>
              <a:t>example</a:t>
            </a:r>
          </a:p>
          <a:p>
            <a:pPr lvl="1">
              <a:buFontTx/>
              <a:buNone/>
            </a:pPr>
            <a:r>
              <a:rPr lang="en-US" sz="2000" smtClean="0">
                <a:latin typeface="Courier New" pitchFamily="49" charset="0"/>
              </a:rPr>
              <a:t>if (weight &gt; ideal)</a:t>
            </a:r>
          </a:p>
          <a:p>
            <a:pPr lvl="1">
              <a:buFontTx/>
              <a:buNone/>
            </a:pPr>
            <a:r>
              <a:rPr lang="en-US" sz="2000" smtClean="0">
                <a:latin typeface="Courier New" pitchFamily="49" charset="0"/>
              </a:rPr>
              <a:t>	  caloriesPerDay -= 500;</a:t>
            </a:r>
            <a:endParaRPr lang="en-US" sz="2000" i="1" smtClean="0">
              <a:latin typeface="Courier New" pitchFamily="49" charset="0"/>
            </a:endParaRPr>
          </a:p>
        </p:txBody>
      </p:sp>
    </p:spTree>
  </p:cSld>
  <p:clrMapOvr>
    <a:masterClrMapping/>
  </p:clrMapOvr>
  <p:transition spd="med">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14162" y="714376"/>
            <a:ext cx="10360501" cy="1200329"/>
          </a:xfrm>
        </p:spPr>
        <p:txBody>
          <a:bodyPr>
            <a:spAutoFit/>
          </a:bodyPr>
          <a:lstStyle/>
          <a:p>
            <a:r>
              <a:rPr lang="en-US" smtClean="0">
                <a:latin typeface="Arial" charset="0"/>
              </a:rPr>
              <a:t>Introduction to Boolean Expressions</a:t>
            </a:r>
          </a:p>
        </p:txBody>
      </p:sp>
      <p:sp>
        <p:nvSpPr>
          <p:cNvPr id="22531" name="Rectangle 3"/>
          <p:cNvSpPr>
            <a:spLocks noGrp="1" noChangeArrowheads="1"/>
          </p:cNvSpPr>
          <p:nvPr>
            <p:ph idx="1"/>
          </p:nvPr>
        </p:nvSpPr>
        <p:spPr>
          <a:xfrm>
            <a:off x="914162" y="2459038"/>
            <a:ext cx="10360501" cy="1806648"/>
          </a:xfrm>
        </p:spPr>
        <p:txBody>
          <a:bodyPr>
            <a:spAutoFit/>
          </a:bodyPr>
          <a:lstStyle/>
          <a:p>
            <a:r>
              <a:rPr lang="en-US" sz="2800" smtClean="0">
                <a:latin typeface="Arial" charset="0"/>
              </a:rPr>
              <a:t>The value of a </a:t>
            </a:r>
            <a:r>
              <a:rPr lang="en-US" sz="2800" i="1" smtClean="0">
                <a:latin typeface="Arial" charset="0"/>
              </a:rPr>
              <a:t>boolean expression</a:t>
            </a:r>
            <a:r>
              <a:rPr lang="en-US" sz="2800" smtClean="0">
                <a:latin typeface="Arial" charset="0"/>
              </a:rPr>
              <a:t> is either </a:t>
            </a:r>
            <a:r>
              <a:rPr lang="en-US" sz="2000" smtClean="0">
                <a:latin typeface="Courier New" pitchFamily="49" charset="0"/>
              </a:rPr>
              <a:t>true</a:t>
            </a:r>
            <a:r>
              <a:rPr lang="en-US" sz="2800" smtClean="0">
                <a:latin typeface="Arial" charset="0"/>
              </a:rPr>
              <a:t> or </a:t>
            </a:r>
            <a:r>
              <a:rPr lang="en-US" sz="2000" smtClean="0">
                <a:latin typeface="Courier New" pitchFamily="49" charset="0"/>
              </a:rPr>
              <a:t>false.</a:t>
            </a:r>
          </a:p>
          <a:p>
            <a:r>
              <a:rPr lang="en-US" sz="2800" smtClean="0">
                <a:latin typeface="Arial" charset="0"/>
              </a:rPr>
              <a:t>examples</a:t>
            </a:r>
          </a:p>
          <a:p>
            <a:pPr lvl="1">
              <a:buFontTx/>
              <a:buNone/>
            </a:pPr>
            <a:r>
              <a:rPr lang="en-US" sz="2000" smtClean="0">
                <a:latin typeface="Courier New" pitchFamily="49" charset="0"/>
              </a:rPr>
              <a:t>time &lt; limit</a:t>
            </a:r>
          </a:p>
          <a:p>
            <a:pPr lvl="1">
              <a:buFontTx/>
              <a:buNone/>
            </a:pPr>
            <a:r>
              <a:rPr lang="en-US" sz="2000" smtClean="0">
                <a:latin typeface="Courier New" pitchFamily="49" charset="0"/>
              </a:rPr>
              <a:t>balance &lt;= 0</a:t>
            </a:r>
            <a:endParaRPr lang="en-US" sz="2000" smtClean="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Data type Declarations</a:t>
            </a:r>
          </a:p>
        </p:txBody>
      </p:sp>
      <p:sp>
        <p:nvSpPr>
          <p:cNvPr id="8195" name="Rectangle 3"/>
          <p:cNvSpPr>
            <a:spLocks noGrp="1" noChangeArrowheads="1"/>
          </p:cNvSpPr>
          <p:nvPr>
            <p:ph idx="1"/>
          </p:nvPr>
        </p:nvSpPr>
        <p:spPr/>
        <p:txBody>
          <a:bodyPr/>
          <a:lstStyle/>
          <a:p>
            <a:r>
              <a:rPr lang="en-US" smtClean="0"/>
              <a:t>Specify the type of data and the length of the data item in bytes</a:t>
            </a:r>
          </a:p>
          <a:p>
            <a:r>
              <a:rPr lang="en-US" smtClean="0"/>
              <a:t>int, short, long</a:t>
            </a:r>
          </a:p>
          <a:p>
            <a:r>
              <a:rPr lang="en-US" smtClean="0"/>
              <a:t>float, double</a:t>
            </a:r>
          </a:p>
          <a:p>
            <a:r>
              <a:rPr lang="en-US" smtClean="0"/>
              <a:t>boolean</a:t>
            </a:r>
          </a:p>
          <a:p>
            <a:r>
              <a:rPr lang="en-US" smtClean="0"/>
              <a:t>char</a:t>
            </a:r>
          </a:p>
          <a:p>
            <a:endParaRPr lang="en-US" smtClean="0"/>
          </a:p>
        </p:txBody>
      </p:sp>
    </p:spTree>
  </p:cSld>
  <p:clrMapOvr>
    <a:masterClrMapping/>
  </p:clrMapOvr>
  <p:transition spd="med">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Java Comparison Operators</a:t>
            </a:r>
          </a:p>
        </p:txBody>
      </p:sp>
      <p:pic>
        <p:nvPicPr>
          <p:cNvPr id="23555" name="Picture 4" descr="figp135"/>
          <p:cNvPicPr>
            <a:picLocks noChangeAspect="1" noChangeArrowheads="1"/>
          </p:cNvPicPr>
          <p:nvPr/>
        </p:nvPicPr>
        <p:blipFill>
          <a:blip r:embed="rId2"/>
          <a:srcRect/>
          <a:stretch>
            <a:fillRect/>
          </a:stretch>
        </p:blipFill>
        <p:spPr bwMode="auto">
          <a:xfrm>
            <a:off x="1726750" y="2093914"/>
            <a:ext cx="8627403" cy="369728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14162" y="465139"/>
            <a:ext cx="10360501" cy="646331"/>
          </a:xfrm>
        </p:spPr>
        <p:txBody>
          <a:bodyPr>
            <a:spAutoFit/>
          </a:bodyPr>
          <a:lstStyle/>
          <a:p>
            <a:r>
              <a:rPr lang="en-US" smtClean="0">
                <a:latin typeface="Arial" charset="0"/>
              </a:rPr>
              <a:t>Compound Boolean Expressions</a:t>
            </a:r>
          </a:p>
        </p:txBody>
      </p:sp>
      <p:sp>
        <p:nvSpPr>
          <p:cNvPr id="24579" name="Rectangle 3"/>
          <p:cNvSpPr>
            <a:spLocks noGrp="1" noChangeArrowheads="1"/>
          </p:cNvSpPr>
          <p:nvPr>
            <p:ph idx="1"/>
          </p:nvPr>
        </p:nvSpPr>
        <p:spPr>
          <a:xfrm>
            <a:off x="914162" y="1981201"/>
            <a:ext cx="10360501" cy="3520964"/>
          </a:xfrm>
        </p:spPr>
        <p:txBody>
          <a:bodyPr>
            <a:spAutoFit/>
          </a:bodyPr>
          <a:lstStyle/>
          <a:p>
            <a:r>
              <a:rPr lang="en-US" sz="2800" smtClean="0">
                <a:latin typeface="Arial" charset="0"/>
              </a:rPr>
              <a:t>Boolean expressions can be combined using the “and” (</a:t>
            </a:r>
            <a:r>
              <a:rPr lang="en-US" sz="2000" smtClean="0">
                <a:latin typeface="Courier New" pitchFamily="49" charset="0"/>
              </a:rPr>
              <a:t>&amp;&amp;</a:t>
            </a:r>
            <a:r>
              <a:rPr lang="en-US" sz="2800" smtClean="0">
                <a:latin typeface="Arial" charset="0"/>
              </a:rPr>
              <a:t>) operator.</a:t>
            </a:r>
          </a:p>
          <a:p>
            <a:r>
              <a:rPr lang="en-US" sz="2800" smtClean="0">
                <a:latin typeface="Arial" charset="0"/>
              </a:rPr>
              <a:t>example</a:t>
            </a:r>
          </a:p>
          <a:p>
            <a:pPr lvl="1">
              <a:buFontTx/>
              <a:buNone/>
            </a:pPr>
            <a:r>
              <a:rPr lang="en-US" sz="2000" smtClean="0">
                <a:latin typeface="Courier New" pitchFamily="49" charset="0"/>
              </a:rPr>
              <a:t>if ((score &gt; 0) &amp;&amp; (score &lt;= 100))</a:t>
            </a:r>
          </a:p>
          <a:p>
            <a:pPr lvl="1">
              <a:buFontTx/>
              <a:buNone/>
            </a:pPr>
            <a:r>
              <a:rPr lang="en-US" sz="2000" smtClean="0">
                <a:latin typeface="Courier New" pitchFamily="49" charset="0"/>
              </a:rPr>
              <a:t>...</a:t>
            </a:r>
          </a:p>
          <a:p>
            <a:r>
              <a:rPr lang="en-US" sz="2800" smtClean="0">
                <a:latin typeface="Arial" charset="0"/>
              </a:rPr>
              <a:t>not allowed</a:t>
            </a:r>
          </a:p>
          <a:p>
            <a:pPr lvl="1">
              <a:buFontTx/>
              <a:buNone/>
            </a:pPr>
            <a:r>
              <a:rPr lang="en-US" sz="2000" smtClean="0">
                <a:latin typeface="Courier New" pitchFamily="49" charset="0"/>
              </a:rPr>
              <a:t>if (0 &lt; score &lt;= 100)</a:t>
            </a:r>
          </a:p>
          <a:p>
            <a:pPr lvl="1">
              <a:buFontTx/>
              <a:buNone/>
            </a:pPr>
            <a:r>
              <a:rPr lang="en-US" sz="2000" smtClean="0">
                <a:latin typeface="Courier New" pitchFamily="49" charset="0"/>
              </a:rPr>
              <a:t>...</a:t>
            </a:r>
            <a:endParaRPr lang="en-US" sz="2000" smtClean="0"/>
          </a:p>
        </p:txBody>
      </p:sp>
    </p:spTree>
  </p:cSld>
  <p:clrMapOvr>
    <a:masterClrMapping/>
  </p:clrMapOvr>
  <p:transition spd="med">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14162" y="465139"/>
            <a:ext cx="10360501" cy="1200329"/>
          </a:xfrm>
        </p:spPr>
        <p:txBody>
          <a:bodyPr>
            <a:spAutoFit/>
          </a:bodyPr>
          <a:lstStyle/>
          <a:p>
            <a:r>
              <a:rPr lang="en-US" smtClean="0">
                <a:latin typeface="Arial" charset="0"/>
              </a:rPr>
              <a:t>Compound Boolean Expressions, cont.</a:t>
            </a:r>
          </a:p>
        </p:txBody>
      </p:sp>
      <p:sp>
        <p:nvSpPr>
          <p:cNvPr id="25603" name="Rectangle 3"/>
          <p:cNvSpPr>
            <a:spLocks noGrp="1" noChangeArrowheads="1"/>
          </p:cNvSpPr>
          <p:nvPr>
            <p:ph idx="1"/>
          </p:nvPr>
        </p:nvSpPr>
        <p:spPr>
          <a:xfrm>
            <a:off x="914162" y="1981200"/>
            <a:ext cx="10360501" cy="2459135"/>
          </a:xfrm>
        </p:spPr>
        <p:txBody>
          <a:bodyPr>
            <a:spAutoFit/>
          </a:bodyPr>
          <a:lstStyle/>
          <a:p>
            <a:r>
              <a:rPr lang="en-US" sz="2800" smtClean="0">
                <a:latin typeface="Arial" charset="0"/>
              </a:rPr>
              <a:t>syntax</a:t>
            </a:r>
          </a:p>
          <a:p>
            <a:pPr lvl="1">
              <a:buFontTx/>
              <a:buNone/>
            </a:pPr>
            <a:r>
              <a:rPr lang="en-US" sz="2000" smtClean="0">
                <a:latin typeface="Courier New" pitchFamily="49" charset="0"/>
              </a:rPr>
              <a:t>(</a:t>
            </a:r>
            <a:r>
              <a:rPr lang="en-US" sz="2000" i="1" smtClean="0">
                <a:latin typeface="Courier New" pitchFamily="49" charset="0"/>
              </a:rPr>
              <a:t>Sub_Expression_1</a:t>
            </a:r>
            <a:r>
              <a:rPr lang="en-US" sz="2000" smtClean="0">
                <a:latin typeface="Courier New" pitchFamily="49" charset="0"/>
              </a:rPr>
              <a:t>) &amp;&amp; (</a:t>
            </a:r>
            <a:r>
              <a:rPr lang="en-US" sz="2000" i="1" smtClean="0">
                <a:latin typeface="Courier New" pitchFamily="49" charset="0"/>
              </a:rPr>
              <a:t>Sub_Expression_2</a:t>
            </a:r>
            <a:r>
              <a:rPr lang="en-US" sz="2000" smtClean="0">
                <a:latin typeface="Courier New" pitchFamily="49" charset="0"/>
              </a:rPr>
              <a:t>)</a:t>
            </a:r>
            <a:endParaRPr lang="en-US" smtClean="0">
              <a:latin typeface="Arial" charset="0"/>
            </a:endParaRPr>
          </a:p>
          <a:p>
            <a:r>
              <a:rPr lang="en-US" sz="2800" smtClean="0">
                <a:latin typeface="Arial" charset="0"/>
              </a:rPr>
              <a:t>Parentheses often are used to enhance readability.</a:t>
            </a:r>
          </a:p>
          <a:p>
            <a:r>
              <a:rPr lang="en-US" sz="2800" smtClean="0">
                <a:latin typeface="Arial" charset="0"/>
              </a:rPr>
              <a:t>The larger expression is true only when both of the smaller expressions are true.</a:t>
            </a:r>
          </a:p>
        </p:txBody>
      </p:sp>
    </p:spTree>
  </p:cSld>
  <p:clrMapOvr>
    <a:masterClrMapping/>
  </p:clrMapOvr>
  <p:transition spd="med">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4162" y="465139"/>
            <a:ext cx="10360501" cy="1200329"/>
          </a:xfrm>
        </p:spPr>
        <p:txBody>
          <a:bodyPr>
            <a:spAutoFit/>
          </a:bodyPr>
          <a:lstStyle/>
          <a:p>
            <a:r>
              <a:rPr lang="en-US" smtClean="0">
                <a:latin typeface="Arial" charset="0"/>
              </a:rPr>
              <a:t>Compound Boolean Expressions, cont.</a:t>
            </a:r>
          </a:p>
        </p:txBody>
      </p:sp>
      <p:sp>
        <p:nvSpPr>
          <p:cNvPr id="26627" name="Rectangle 3"/>
          <p:cNvSpPr>
            <a:spLocks noGrp="1" noChangeArrowheads="1"/>
          </p:cNvSpPr>
          <p:nvPr>
            <p:ph idx="1"/>
          </p:nvPr>
        </p:nvSpPr>
        <p:spPr>
          <a:xfrm>
            <a:off x="914162" y="1981200"/>
            <a:ext cx="10360501" cy="3730252"/>
          </a:xfrm>
        </p:spPr>
        <p:txBody>
          <a:bodyPr>
            <a:spAutoFit/>
          </a:bodyPr>
          <a:lstStyle/>
          <a:p>
            <a:r>
              <a:rPr lang="en-US" sz="2800" smtClean="0">
                <a:latin typeface="Arial" charset="0"/>
              </a:rPr>
              <a:t>Boolean expressions can be combined using the “or” (</a:t>
            </a:r>
            <a:r>
              <a:rPr lang="en-US" sz="2000" smtClean="0">
                <a:latin typeface="Courier New" pitchFamily="49" charset="0"/>
              </a:rPr>
              <a:t>||</a:t>
            </a:r>
            <a:r>
              <a:rPr lang="en-US" sz="2800" smtClean="0">
                <a:latin typeface="Arial" charset="0"/>
              </a:rPr>
              <a:t>) operator.</a:t>
            </a:r>
          </a:p>
          <a:p>
            <a:r>
              <a:rPr lang="en-US" sz="2800" smtClean="0">
                <a:latin typeface="Arial" charset="0"/>
              </a:rPr>
              <a:t>example</a:t>
            </a:r>
          </a:p>
          <a:p>
            <a:pPr lvl="1">
              <a:buFontTx/>
              <a:buNone/>
            </a:pPr>
            <a:r>
              <a:rPr lang="en-US" sz="2000" smtClean="0">
                <a:latin typeface="Courier New" pitchFamily="49" charset="0"/>
              </a:rPr>
              <a:t>if ((quantity &gt; 5) || (cost &lt; 10))</a:t>
            </a:r>
          </a:p>
          <a:p>
            <a:pPr lvl="1">
              <a:buFontTx/>
              <a:buNone/>
            </a:pPr>
            <a:r>
              <a:rPr lang="en-US" sz="2000" smtClean="0">
                <a:latin typeface="Courier New" pitchFamily="49" charset="0"/>
              </a:rPr>
              <a:t>...</a:t>
            </a:r>
          </a:p>
          <a:p>
            <a:r>
              <a:rPr lang="en-US" sz="2800" smtClean="0">
                <a:latin typeface="Arial" charset="0"/>
              </a:rPr>
              <a:t>syntax</a:t>
            </a:r>
          </a:p>
          <a:p>
            <a:pPr lvl="1">
              <a:buFontTx/>
              <a:buNone/>
            </a:pPr>
            <a:r>
              <a:rPr lang="en-US" sz="2000" smtClean="0">
                <a:latin typeface="Courier New" pitchFamily="49" charset="0"/>
              </a:rPr>
              <a:t>(</a:t>
            </a:r>
            <a:r>
              <a:rPr lang="en-US" sz="2000" i="1" smtClean="0">
                <a:latin typeface="Courier New" pitchFamily="49" charset="0"/>
              </a:rPr>
              <a:t>Sub_Expression_1</a:t>
            </a:r>
            <a:r>
              <a:rPr lang="en-US" sz="2000" smtClean="0">
                <a:latin typeface="Courier New" pitchFamily="49" charset="0"/>
              </a:rPr>
              <a:t>) || (</a:t>
            </a:r>
            <a:r>
              <a:rPr lang="en-US" sz="2000" i="1" smtClean="0">
                <a:latin typeface="Courier New" pitchFamily="49" charset="0"/>
              </a:rPr>
              <a:t>Sub_Expression_2</a:t>
            </a:r>
            <a:r>
              <a:rPr lang="en-US" sz="2000" smtClean="0">
                <a:latin typeface="Courier New" pitchFamily="49" charset="0"/>
              </a:rPr>
              <a:t>)</a:t>
            </a:r>
            <a:endParaRPr lang="en-US" smtClean="0">
              <a:latin typeface="Arial" charset="0"/>
            </a:endParaRPr>
          </a:p>
          <a:p>
            <a:endParaRPr lang="en-US" smtClean="0">
              <a:latin typeface="Arial" charset="0"/>
            </a:endParaRPr>
          </a:p>
        </p:txBody>
      </p:sp>
    </p:spTree>
  </p:cSld>
  <p:clrMapOvr>
    <a:masterClrMapping/>
  </p:clrMapOvr>
  <p:transition spd="med">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14162" y="465139"/>
            <a:ext cx="10360501" cy="1200329"/>
          </a:xfrm>
        </p:spPr>
        <p:txBody>
          <a:bodyPr>
            <a:spAutoFit/>
          </a:bodyPr>
          <a:lstStyle/>
          <a:p>
            <a:r>
              <a:rPr lang="en-US" smtClean="0">
                <a:latin typeface="Arial" charset="0"/>
              </a:rPr>
              <a:t>Compound Boolean Expressions, cont.</a:t>
            </a:r>
          </a:p>
        </p:txBody>
      </p:sp>
      <p:sp>
        <p:nvSpPr>
          <p:cNvPr id="27651" name="Rectangle 3"/>
          <p:cNvSpPr>
            <a:spLocks noGrp="1" noChangeArrowheads="1"/>
          </p:cNvSpPr>
          <p:nvPr>
            <p:ph idx="1"/>
          </p:nvPr>
        </p:nvSpPr>
        <p:spPr>
          <a:xfrm>
            <a:off x="914162" y="1981200"/>
            <a:ext cx="10665222" cy="3120854"/>
          </a:xfrm>
        </p:spPr>
        <p:txBody>
          <a:bodyPr>
            <a:spAutoFit/>
          </a:bodyPr>
          <a:lstStyle/>
          <a:p>
            <a:r>
              <a:rPr lang="en-US" sz="2800" smtClean="0">
                <a:latin typeface="Arial" charset="0"/>
              </a:rPr>
              <a:t>The larger expression is true </a:t>
            </a:r>
          </a:p>
          <a:p>
            <a:pPr lvl="1">
              <a:lnSpc>
                <a:spcPct val="90000"/>
              </a:lnSpc>
              <a:spcBef>
                <a:spcPct val="10000"/>
              </a:spcBef>
            </a:pPr>
            <a:r>
              <a:rPr lang="en-US" smtClean="0">
                <a:latin typeface="Arial" charset="0"/>
              </a:rPr>
              <a:t>when either of the smaller expressions is true</a:t>
            </a:r>
          </a:p>
          <a:p>
            <a:pPr lvl="1">
              <a:lnSpc>
                <a:spcPct val="90000"/>
              </a:lnSpc>
              <a:spcBef>
                <a:spcPct val="0"/>
              </a:spcBef>
            </a:pPr>
            <a:r>
              <a:rPr lang="en-US" smtClean="0">
                <a:latin typeface="Arial" charset="0"/>
              </a:rPr>
              <a:t>when both of the smaller expressions are true.</a:t>
            </a:r>
          </a:p>
          <a:p>
            <a:r>
              <a:rPr lang="en-US" sz="2800" smtClean="0">
                <a:latin typeface="Arial" charset="0"/>
              </a:rPr>
              <a:t>“or” in Java is </a:t>
            </a:r>
            <a:r>
              <a:rPr lang="en-US" sz="2800" i="1" smtClean="0">
                <a:solidFill>
                  <a:srgbClr val="FF3300"/>
                </a:solidFill>
                <a:latin typeface="Arial" charset="0"/>
              </a:rPr>
              <a:t>inclusive or</a:t>
            </a:r>
          </a:p>
          <a:p>
            <a:pPr lvl="1"/>
            <a:r>
              <a:rPr lang="en-US" sz="2400" smtClean="0">
                <a:latin typeface="Arial" charset="0"/>
              </a:rPr>
              <a:t>either or both to be true.</a:t>
            </a:r>
          </a:p>
          <a:p>
            <a:r>
              <a:rPr lang="en-US" sz="2800" i="1" smtClean="0">
                <a:solidFill>
                  <a:srgbClr val="FF3300"/>
                </a:solidFill>
                <a:latin typeface="Arial" charset="0"/>
              </a:rPr>
              <a:t>exclusive or</a:t>
            </a:r>
            <a:r>
              <a:rPr lang="en-US" sz="2800" i="1" smtClean="0">
                <a:latin typeface="Arial" charset="0"/>
              </a:rPr>
              <a:t> </a:t>
            </a:r>
            <a:endParaRPr lang="en-US" sz="2800" smtClean="0">
              <a:latin typeface="Arial" charset="0"/>
            </a:endParaRPr>
          </a:p>
          <a:p>
            <a:pPr lvl="1"/>
            <a:r>
              <a:rPr lang="en-US" sz="2400" smtClean="0">
                <a:latin typeface="Arial" charset="0"/>
              </a:rPr>
              <a:t>one or the other, but not both to be true.</a:t>
            </a:r>
          </a:p>
        </p:txBody>
      </p:sp>
    </p:spTree>
  </p:cSld>
  <p:clrMapOvr>
    <a:masterClrMapping/>
  </p:clrMapOvr>
  <p:transition spd="med">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162" y="465139"/>
            <a:ext cx="10360501" cy="646331"/>
          </a:xfrm>
        </p:spPr>
        <p:txBody>
          <a:bodyPr>
            <a:spAutoFit/>
          </a:bodyPr>
          <a:lstStyle/>
          <a:p>
            <a:r>
              <a:rPr lang="en-US" smtClean="0">
                <a:latin typeface="Arial" charset="0"/>
              </a:rPr>
              <a:t>Negating a Boolean Expression</a:t>
            </a:r>
          </a:p>
        </p:txBody>
      </p:sp>
      <p:sp>
        <p:nvSpPr>
          <p:cNvPr id="28675" name="Rectangle 3"/>
          <p:cNvSpPr>
            <a:spLocks noGrp="1" noChangeArrowheads="1"/>
          </p:cNvSpPr>
          <p:nvPr>
            <p:ph idx="1"/>
          </p:nvPr>
        </p:nvSpPr>
        <p:spPr>
          <a:xfrm>
            <a:off x="914162" y="1981200"/>
            <a:ext cx="10360501" cy="3133165"/>
          </a:xfrm>
        </p:spPr>
        <p:txBody>
          <a:bodyPr>
            <a:spAutoFit/>
          </a:bodyPr>
          <a:lstStyle/>
          <a:p>
            <a:r>
              <a:rPr lang="en-US" sz="2800" smtClean="0">
                <a:latin typeface="Arial" charset="0"/>
              </a:rPr>
              <a:t>Boolean negation</a:t>
            </a:r>
          </a:p>
          <a:p>
            <a:pPr lvl="1"/>
            <a:r>
              <a:rPr lang="en-US" sz="2400" smtClean="0">
                <a:latin typeface="Arial" charset="0"/>
              </a:rPr>
              <a:t>“not” (</a:t>
            </a:r>
            <a:r>
              <a:rPr lang="en-US" sz="2400" smtClean="0">
                <a:latin typeface="Courier New" pitchFamily="49" charset="0"/>
              </a:rPr>
              <a:t>!</a:t>
            </a:r>
            <a:r>
              <a:rPr lang="en-US" sz="2400" smtClean="0">
                <a:latin typeface="Arial" charset="0"/>
              </a:rPr>
              <a:t>) operator.</a:t>
            </a:r>
          </a:p>
          <a:p>
            <a:r>
              <a:rPr lang="en-US" sz="2800" smtClean="0">
                <a:latin typeface="Arial" charset="0"/>
              </a:rPr>
              <a:t>syntax</a:t>
            </a:r>
          </a:p>
          <a:p>
            <a:pPr lvl="1">
              <a:buFontTx/>
              <a:buNone/>
            </a:pPr>
            <a:r>
              <a:rPr lang="en-US" sz="2000" smtClean="0">
                <a:latin typeface="Courier New" pitchFamily="49" charset="0"/>
              </a:rPr>
              <a:t>!</a:t>
            </a:r>
            <a:r>
              <a:rPr lang="en-US" sz="2000" i="1" smtClean="0">
                <a:latin typeface="Courier New" pitchFamily="49" charset="0"/>
              </a:rPr>
              <a:t>Boolean_Expression</a:t>
            </a:r>
          </a:p>
          <a:p>
            <a:r>
              <a:rPr lang="en-US" sz="2400" smtClean="0">
                <a:latin typeface="Arial" charset="0"/>
              </a:rPr>
              <a:t>Example:</a:t>
            </a:r>
          </a:p>
          <a:p>
            <a:pPr lvl="1">
              <a:buFontTx/>
              <a:buNone/>
            </a:pPr>
            <a:r>
              <a:rPr lang="en-US" sz="2000" smtClean="0">
                <a:latin typeface="Courier New" pitchFamily="49" charset="0"/>
              </a:rPr>
              <a:t>Boolean walk = false;</a:t>
            </a:r>
          </a:p>
          <a:p>
            <a:pPr lvl="1">
              <a:buFontTx/>
              <a:buNone/>
            </a:pPr>
            <a:r>
              <a:rPr lang="en-US" sz="2000" smtClean="0">
                <a:latin typeface="Courier New" pitchFamily="49" charset="0"/>
              </a:rPr>
              <a:t>System.out.println(!walk);</a:t>
            </a:r>
          </a:p>
        </p:txBody>
      </p:sp>
    </p:spTree>
  </p:cSld>
  <p:clrMapOvr>
    <a:masterClrMapping/>
  </p:clrMapOvr>
  <p:transition spd="med">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162" y="533400"/>
            <a:ext cx="10360501" cy="646331"/>
          </a:xfrm>
        </p:spPr>
        <p:txBody>
          <a:bodyPr>
            <a:spAutoFit/>
          </a:bodyPr>
          <a:lstStyle/>
          <a:p>
            <a:r>
              <a:rPr lang="en-US" smtClean="0">
                <a:latin typeface="Arial" charset="0"/>
              </a:rPr>
              <a:t>Truth Tables</a:t>
            </a:r>
          </a:p>
        </p:txBody>
      </p:sp>
      <p:pic>
        <p:nvPicPr>
          <p:cNvPr id="29699" name="Picture 4" descr="figp192"/>
          <p:cNvPicPr>
            <a:picLocks noChangeAspect="1" noChangeArrowheads="1"/>
          </p:cNvPicPr>
          <p:nvPr/>
        </p:nvPicPr>
        <p:blipFill>
          <a:blip r:embed="rId2"/>
          <a:srcRect/>
          <a:stretch>
            <a:fillRect/>
          </a:stretch>
        </p:blipFill>
        <p:spPr bwMode="auto">
          <a:xfrm>
            <a:off x="3859795" y="1295400"/>
            <a:ext cx="4469236" cy="4886325"/>
          </a:xfrm>
          <a:prstGeom prst="rect">
            <a:avLst/>
          </a:prstGeom>
          <a:noFill/>
          <a:ln w="9525">
            <a:noFill/>
            <a:miter lim="800000"/>
            <a:headEnd/>
            <a:tailEnd/>
          </a:ln>
        </p:spPr>
      </p:pic>
    </p:spTree>
  </p:cSld>
  <p:clrMapOvr>
    <a:masterClrMapping/>
  </p:clrMapOvr>
  <p:transition spd="med">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Primary Logical Operators</a:t>
            </a:r>
          </a:p>
        </p:txBody>
      </p:sp>
      <p:sp>
        <p:nvSpPr>
          <p:cNvPr id="30723" name="Rectangle 3"/>
          <p:cNvSpPr>
            <a:spLocks noGrp="1" noChangeArrowheads="1"/>
          </p:cNvSpPr>
          <p:nvPr>
            <p:ph idx="1"/>
          </p:nvPr>
        </p:nvSpPr>
        <p:spPr/>
        <p:txBody>
          <a:bodyPr/>
          <a:lstStyle/>
          <a:p>
            <a:r>
              <a:rPr lang="en-US" sz="2800" smtClean="0">
                <a:latin typeface="Arial" charset="0"/>
              </a:rPr>
              <a:t>Primary logical operators: and, or, not </a:t>
            </a:r>
          </a:p>
          <a:p>
            <a:r>
              <a:rPr lang="en-US" sz="2800" b="1" smtClean="0">
                <a:latin typeface="Arial" charset="0"/>
              </a:rPr>
              <a:t>Any</a:t>
            </a:r>
            <a:r>
              <a:rPr lang="en-US" sz="2800" smtClean="0">
                <a:latin typeface="Arial" charset="0"/>
              </a:rPr>
              <a:t> logical expression can be composed</a:t>
            </a:r>
          </a:p>
          <a:p>
            <a:r>
              <a:rPr lang="en-US" sz="2800" smtClean="0">
                <a:latin typeface="Arial" charset="0"/>
              </a:rPr>
              <a:t>Example: </a:t>
            </a:r>
            <a:r>
              <a:rPr lang="en-US" i="1" smtClean="0">
                <a:latin typeface="Arial" charset="0"/>
              </a:rPr>
              <a:t>exclusive or</a:t>
            </a:r>
            <a:endParaRPr lang="en-US" sz="2800" smtClean="0">
              <a:latin typeface="Arial" charset="0"/>
            </a:endParaRPr>
          </a:p>
          <a:p>
            <a:pPr lvl="1">
              <a:buFontTx/>
              <a:buNone/>
            </a:pPr>
            <a:r>
              <a:rPr lang="en-US" sz="2000" smtClean="0">
                <a:latin typeface="Courier New" pitchFamily="49" charset="0"/>
              </a:rPr>
              <a:t>(a || b) &amp;&amp; !(a &amp;&amp; b)</a:t>
            </a:r>
            <a:endParaRPr lang="en-US" smtClean="0">
              <a:latin typeface="Arial" charset="0"/>
            </a:endParaRPr>
          </a:p>
          <a:p>
            <a:r>
              <a:rPr lang="en-US" sz="2800" smtClean="0">
                <a:latin typeface="Arial" charset="0"/>
              </a:rPr>
              <a:t>Either work or play:</a:t>
            </a:r>
          </a:p>
          <a:p>
            <a:pPr lvl="1">
              <a:buFontTx/>
              <a:buNone/>
            </a:pPr>
            <a:r>
              <a:rPr lang="en-US" sz="2000" smtClean="0">
                <a:latin typeface="Courier New" pitchFamily="49" charset="0"/>
              </a:rPr>
              <a:t>(work || play) &amp;&amp; !(work &amp;&amp; play)</a:t>
            </a:r>
          </a:p>
          <a:p>
            <a:r>
              <a:rPr lang="en-US" sz="2400" smtClean="0">
                <a:latin typeface="Courier New" pitchFamily="49" charset="0"/>
              </a:rPr>
              <a:t>^ </a:t>
            </a:r>
            <a:r>
              <a:rPr lang="en-US" sz="2400" smtClean="0">
                <a:latin typeface="Arial" charset="0"/>
              </a:rPr>
              <a:t>is exclusive-or in Java</a:t>
            </a:r>
          </a:p>
          <a:p>
            <a:pPr lvl="1"/>
            <a:r>
              <a:rPr lang="en-US" sz="2000" smtClean="0">
                <a:latin typeface="Courier New" pitchFamily="49" charset="0"/>
              </a:rPr>
              <a:t>work ^ play</a:t>
            </a:r>
          </a:p>
          <a:p>
            <a:pPr lvl="1"/>
            <a:r>
              <a:rPr lang="en-US" sz="2000" smtClean="0">
                <a:latin typeface="Arial" charset="0"/>
              </a:rPr>
              <a:t>not a logical operator in most languages</a:t>
            </a:r>
          </a:p>
        </p:txBody>
      </p:sp>
    </p:spTree>
  </p:cSld>
  <p:clrMapOvr>
    <a:masterClrMapping/>
  </p:clrMapOvr>
  <p:transition spd="med">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Using </a:t>
            </a:r>
            <a:r>
              <a:rPr lang="en-US" smtClean="0">
                <a:latin typeface="Courier New" pitchFamily="49" charset="0"/>
              </a:rPr>
              <a:t>==</a:t>
            </a:r>
            <a:endParaRPr lang="en-US" smtClean="0"/>
          </a:p>
        </p:txBody>
      </p:sp>
      <p:sp>
        <p:nvSpPr>
          <p:cNvPr id="31747" name="Rectangle 3"/>
          <p:cNvSpPr>
            <a:spLocks noGrp="1" noChangeArrowheads="1"/>
          </p:cNvSpPr>
          <p:nvPr>
            <p:ph idx="1"/>
          </p:nvPr>
        </p:nvSpPr>
        <p:spPr>
          <a:xfrm>
            <a:off x="914162" y="1524000"/>
            <a:ext cx="10360501" cy="4133439"/>
          </a:xfrm>
        </p:spPr>
        <p:txBody>
          <a:bodyPr>
            <a:spAutoFit/>
          </a:bodyPr>
          <a:lstStyle/>
          <a:p>
            <a:r>
              <a:rPr lang="en-US" sz="2000" smtClean="0">
                <a:latin typeface="Courier New" pitchFamily="49" charset="0"/>
              </a:rPr>
              <a:t>==</a:t>
            </a:r>
            <a:r>
              <a:rPr lang="en-US" sz="2800" smtClean="0">
                <a:latin typeface="Arial" charset="0"/>
              </a:rPr>
              <a:t> is appropriate for determining if two integers or characters have the same value.</a:t>
            </a:r>
          </a:p>
          <a:p>
            <a:pPr lvl="1">
              <a:buFontTx/>
              <a:buNone/>
            </a:pPr>
            <a:r>
              <a:rPr lang="en-US" sz="2000" smtClean="0">
                <a:latin typeface="Courier New" pitchFamily="49" charset="0"/>
              </a:rPr>
              <a:t>if (a == 3)</a:t>
            </a:r>
            <a:endParaRPr lang="en-US" smtClean="0">
              <a:latin typeface="Arial" charset="0"/>
            </a:endParaRPr>
          </a:p>
          <a:p>
            <a:pPr lvl="1">
              <a:lnSpc>
                <a:spcPct val="80000"/>
              </a:lnSpc>
              <a:buFontTx/>
              <a:buNone/>
            </a:pPr>
            <a:r>
              <a:rPr lang="en-US" smtClean="0">
                <a:latin typeface="Arial" charset="0"/>
              </a:rPr>
              <a:t>where </a:t>
            </a:r>
            <a:r>
              <a:rPr lang="en-US" sz="2000" smtClean="0">
                <a:latin typeface="Courier New" pitchFamily="49" charset="0"/>
              </a:rPr>
              <a:t>a</a:t>
            </a:r>
            <a:r>
              <a:rPr lang="en-US" smtClean="0">
                <a:latin typeface="Arial" charset="0"/>
              </a:rPr>
              <a:t> is an integer type</a:t>
            </a:r>
          </a:p>
          <a:p>
            <a:r>
              <a:rPr lang="en-US" sz="2000" smtClean="0">
                <a:latin typeface="Courier New" pitchFamily="49" charset="0"/>
              </a:rPr>
              <a:t>==</a:t>
            </a:r>
            <a:r>
              <a:rPr lang="en-US" sz="2800" smtClean="0">
                <a:latin typeface="Arial" charset="0"/>
              </a:rPr>
              <a:t> is </a:t>
            </a:r>
            <a:r>
              <a:rPr lang="en-US" sz="2800" smtClean="0">
                <a:solidFill>
                  <a:srgbClr val="FF3300"/>
                </a:solidFill>
                <a:latin typeface="Arial" charset="0"/>
              </a:rPr>
              <a:t>not</a:t>
            </a:r>
            <a:r>
              <a:rPr lang="en-US" sz="2800" smtClean="0">
                <a:latin typeface="Arial" charset="0"/>
              </a:rPr>
              <a:t> appropriate for determining if two floating point values are equal. </a:t>
            </a:r>
          </a:p>
          <a:p>
            <a:pPr lvl="1"/>
            <a:r>
              <a:rPr lang="en-US" sz="2400" smtClean="0">
                <a:latin typeface="Arial" charset="0"/>
              </a:rPr>
              <a:t>Use </a:t>
            </a:r>
            <a:r>
              <a:rPr lang="en-US" sz="1800" smtClean="0">
                <a:latin typeface="Courier New" pitchFamily="49" charset="0"/>
              </a:rPr>
              <a:t>&lt;</a:t>
            </a:r>
            <a:r>
              <a:rPr lang="en-US" sz="2400" smtClean="0">
                <a:latin typeface="Arial" charset="0"/>
              </a:rPr>
              <a:t> and some appropriate tolerance instead.</a:t>
            </a:r>
          </a:p>
          <a:p>
            <a:pPr lvl="1">
              <a:buFontTx/>
              <a:buNone/>
            </a:pPr>
            <a:r>
              <a:rPr lang="en-US" sz="2000" smtClean="0">
                <a:latin typeface="Courier New" pitchFamily="49" charset="0"/>
              </a:rPr>
              <a:t>   if (Math.abs(b - c) &lt; epsilon)</a:t>
            </a:r>
            <a:endParaRPr lang="en-US" smtClean="0">
              <a:latin typeface="Arial" charset="0"/>
            </a:endParaRPr>
          </a:p>
          <a:p>
            <a:pPr lvl="1"/>
            <a:r>
              <a:rPr lang="en-US" sz="2400" smtClean="0">
                <a:latin typeface="Courier New" pitchFamily="49" charset="0"/>
              </a:rPr>
              <a:t>b</a:t>
            </a:r>
            <a:r>
              <a:rPr lang="en-US" sz="2400" smtClean="0">
                <a:latin typeface="Arial" charset="0"/>
              </a:rPr>
              <a:t>, </a:t>
            </a:r>
            <a:r>
              <a:rPr lang="en-US" sz="2400" smtClean="0">
                <a:latin typeface="Courier New" pitchFamily="49" charset="0"/>
              </a:rPr>
              <a:t>c</a:t>
            </a:r>
            <a:r>
              <a:rPr lang="en-US" sz="2400" smtClean="0">
                <a:latin typeface="Arial" charset="0"/>
              </a:rPr>
              <a:t>, and </a:t>
            </a:r>
            <a:r>
              <a:rPr lang="en-US" sz="2400" smtClean="0">
                <a:latin typeface="Courier New" pitchFamily="49" charset="0"/>
              </a:rPr>
              <a:t>epsilon</a:t>
            </a:r>
            <a:r>
              <a:rPr lang="en-US" sz="2400" smtClean="0">
                <a:latin typeface="Arial" charset="0"/>
              </a:rPr>
              <a:t> are of floating point type</a:t>
            </a:r>
          </a:p>
          <a:p>
            <a:pPr lvl="1">
              <a:buFontTx/>
              <a:buNone/>
            </a:pPr>
            <a:r>
              <a:rPr lang="en-US" sz="2400" smtClean="0">
                <a:latin typeface="Arial" charset="0"/>
              </a:rPr>
              <a:t>[</a:t>
            </a:r>
            <a:r>
              <a:rPr lang="en-US" sz="2000" smtClean="0">
                <a:latin typeface="Arial" charset="0"/>
              </a:rPr>
              <a:t>www.cs.fit.edu/~pkc/classes/cse1001/FloatEquality.java</a:t>
            </a:r>
            <a:r>
              <a:rPr lang="en-US" smtClean="0">
                <a:latin typeface="Arial" charset="0"/>
              </a:rPr>
              <a:t>]</a:t>
            </a:r>
          </a:p>
        </p:txBody>
      </p:sp>
    </p:spTree>
  </p:cSld>
  <p:clrMapOvr>
    <a:masterClrMapping/>
  </p:clrMapOvr>
  <p:transition spd="med">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Using </a:t>
            </a:r>
            <a:r>
              <a:rPr lang="en-US" smtClean="0">
                <a:latin typeface="Courier New" pitchFamily="49" charset="0"/>
              </a:rPr>
              <a:t>==</a:t>
            </a:r>
            <a:r>
              <a:rPr lang="en-US" smtClean="0">
                <a:latin typeface="Arial" charset="0"/>
              </a:rPr>
              <a:t>, cont</a:t>
            </a:r>
            <a:r>
              <a:rPr lang="en-US" smtClean="0">
                <a:latin typeface="Courier New" pitchFamily="49" charset="0"/>
              </a:rPr>
              <a:t>.</a:t>
            </a:r>
          </a:p>
        </p:txBody>
      </p:sp>
      <p:sp>
        <p:nvSpPr>
          <p:cNvPr id="32771" name="Rectangle 3"/>
          <p:cNvSpPr>
            <a:spLocks noGrp="1" noChangeArrowheads="1"/>
          </p:cNvSpPr>
          <p:nvPr>
            <p:ph idx="1"/>
          </p:nvPr>
        </p:nvSpPr>
        <p:spPr>
          <a:xfrm>
            <a:off x="914162" y="1600200"/>
            <a:ext cx="10360501" cy="2505301"/>
          </a:xfrm>
        </p:spPr>
        <p:txBody>
          <a:bodyPr>
            <a:spAutoFit/>
          </a:bodyPr>
          <a:lstStyle/>
          <a:p>
            <a:r>
              <a:rPr lang="en-US" sz="2000" smtClean="0">
                <a:latin typeface="Courier New" pitchFamily="49" charset="0"/>
              </a:rPr>
              <a:t>==</a:t>
            </a:r>
            <a:r>
              <a:rPr lang="en-US" sz="2800" smtClean="0">
                <a:latin typeface="Arial" charset="0"/>
              </a:rPr>
              <a:t> is </a:t>
            </a:r>
            <a:r>
              <a:rPr lang="en-US" sz="2800" smtClean="0">
                <a:solidFill>
                  <a:srgbClr val="FF3300"/>
                </a:solidFill>
                <a:latin typeface="Arial" charset="0"/>
              </a:rPr>
              <a:t>not </a:t>
            </a:r>
            <a:r>
              <a:rPr lang="en-US" sz="2800" smtClean="0">
                <a:latin typeface="Arial" charset="0"/>
              </a:rPr>
              <a:t>appropriate for determining if two objects have the same value.</a:t>
            </a:r>
          </a:p>
          <a:p>
            <a:pPr lvl="1"/>
            <a:r>
              <a:rPr lang="en-US" sz="2000" smtClean="0">
                <a:latin typeface="Courier New" pitchFamily="49" charset="0"/>
              </a:rPr>
              <a:t>if (s1 == s2)</a:t>
            </a:r>
          </a:p>
          <a:p>
            <a:pPr lvl="2"/>
            <a:r>
              <a:rPr lang="en-US" smtClean="0">
                <a:latin typeface="Arial" charset="0"/>
              </a:rPr>
              <a:t>determines only if s1 and s2 are at the </a:t>
            </a:r>
            <a:r>
              <a:rPr lang="en-US" smtClean="0">
                <a:solidFill>
                  <a:srgbClr val="FF3300"/>
                </a:solidFill>
                <a:latin typeface="Arial" charset="0"/>
              </a:rPr>
              <a:t>same memory location</a:t>
            </a:r>
            <a:r>
              <a:rPr lang="en-US" smtClean="0">
                <a:latin typeface="Arial" charset="0"/>
              </a:rPr>
              <a:t>.</a:t>
            </a:r>
          </a:p>
          <a:p>
            <a:pPr lvl="1"/>
            <a:r>
              <a:rPr lang="en-US" smtClean="0">
                <a:latin typeface="Arial" charset="0"/>
              </a:rPr>
              <a:t>If </a:t>
            </a:r>
            <a:r>
              <a:rPr lang="en-US" sz="2000" smtClean="0">
                <a:latin typeface="Courier New" pitchFamily="49" charset="0"/>
              </a:rPr>
              <a:t>s1</a:t>
            </a:r>
            <a:r>
              <a:rPr lang="en-US" smtClean="0">
                <a:latin typeface="Arial" charset="0"/>
              </a:rPr>
              <a:t> and </a:t>
            </a:r>
            <a:r>
              <a:rPr lang="en-US" sz="2000" smtClean="0">
                <a:latin typeface="Courier New" pitchFamily="49" charset="0"/>
              </a:rPr>
              <a:t>s2</a:t>
            </a:r>
            <a:r>
              <a:rPr lang="en-US" smtClean="0">
                <a:latin typeface="Arial" charset="0"/>
              </a:rPr>
              <a:t> refer to strings with </a:t>
            </a:r>
            <a:r>
              <a:rPr lang="en-US" smtClean="0">
                <a:solidFill>
                  <a:schemeClr val="accent1"/>
                </a:solidFill>
                <a:latin typeface="Arial" charset="0"/>
              </a:rPr>
              <a:t>identical</a:t>
            </a:r>
            <a:r>
              <a:rPr lang="en-US" smtClean="0">
                <a:latin typeface="Arial" charset="0"/>
              </a:rPr>
              <a:t> sequences of characters, but stored in </a:t>
            </a:r>
            <a:r>
              <a:rPr lang="en-US" smtClean="0">
                <a:solidFill>
                  <a:schemeClr val="accent1"/>
                </a:solidFill>
                <a:latin typeface="Arial" charset="0"/>
              </a:rPr>
              <a:t>different</a:t>
            </a:r>
            <a:r>
              <a:rPr lang="en-US" smtClean="0">
                <a:latin typeface="Arial" charset="0"/>
              </a:rPr>
              <a:t> memory locations</a:t>
            </a:r>
          </a:p>
          <a:p>
            <a:pPr lvl="2"/>
            <a:r>
              <a:rPr lang="en-US" sz="1800" smtClean="0">
                <a:latin typeface="Courier New" pitchFamily="49" charset="0"/>
              </a:rPr>
              <a:t>(s1 == s2)</a:t>
            </a:r>
            <a:r>
              <a:rPr lang="en-US" smtClean="0">
                <a:latin typeface="Arial" charset="0"/>
              </a:rPr>
              <a:t> is false.</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Data Types -- Integer</a:t>
            </a:r>
          </a:p>
        </p:txBody>
      </p:sp>
      <p:sp>
        <p:nvSpPr>
          <p:cNvPr id="9219" name="Rectangle 3"/>
          <p:cNvSpPr>
            <a:spLocks noGrp="1" noChangeArrowheads="1"/>
          </p:cNvSpPr>
          <p:nvPr>
            <p:ph idx="1"/>
          </p:nvPr>
        </p:nvSpPr>
        <p:spPr/>
        <p:txBody>
          <a:bodyPr/>
          <a:lstStyle/>
          <a:p>
            <a:r>
              <a:rPr lang="en-US" smtClean="0"/>
              <a:t>Int – the default declaration – 4-byte integer</a:t>
            </a:r>
          </a:p>
          <a:p>
            <a:r>
              <a:rPr lang="en-US" smtClean="0"/>
              <a:t>Byte—1-byte integer</a:t>
            </a:r>
          </a:p>
          <a:p>
            <a:r>
              <a:rPr lang="en-US" smtClean="0"/>
              <a:t>Short—2-byte integer</a:t>
            </a:r>
          </a:p>
          <a:p>
            <a:r>
              <a:rPr lang="en-US" smtClean="0"/>
              <a:t>Long—8-byte integer</a:t>
            </a:r>
          </a:p>
        </p:txBody>
      </p:sp>
    </p:spTree>
  </p:cSld>
  <p:clrMapOvr>
    <a:masterClrMapping/>
  </p:clrMapOvr>
  <p:transition spd="med">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Using </a:t>
            </a:r>
            <a:r>
              <a:rPr lang="en-US" smtClean="0">
                <a:latin typeface="Courier New" pitchFamily="49" charset="0"/>
              </a:rPr>
              <a:t>==</a:t>
            </a:r>
            <a:r>
              <a:rPr lang="en-US" smtClean="0">
                <a:latin typeface="Arial" charset="0"/>
              </a:rPr>
              <a:t>, cont</a:t>
            </a:r>
            <a:r>
              <a:rPr lang="en-US" smtClean="0">
                <a:latin typeface="Courier New" pitchFamily="49" charset="0"/>
              </a:rPr>
              <a:t>.</a:t>
            </a:r>
          </a:p>
        </p:txBody>
      </p:sp>
      <p:sp>
        <p:nvSpPr>
          <p:cNvPr id="33795" name="Rectangle 3"/>
          <p:cNvSpPr>
            <a:spLocks noGrp="1" noChangeArrowheads="1"/>
          </p:cNvSpPr>
          <p:nvPr>
            <p:ph idx="1"/>
          </p:nvPr>
        </p:nvSpPr>
        <p:spPr>
          <a:xfrm>
            <a:off x="914162" y="1981200"/>
            <a:ext cx="10360501" cy="3145476"/>
          </a:xfrm>
        </p:spPr>
        <p:txBody>
          <a:bodyPr>
            <a:spAutoFit/>
          </a:bodyPr>
          <a:lstStyle/>
          <a:p>
            <a:r>
              <a:rPr lang="en-US" sz="2800" smtClean="0">
                <a:latin typeface="Arial" charset="0"/>
              </a:rPr>
              <a:t>To test the equality of objects of class String, use method </a:t>
            </a:r>
            <a:r>
              <a:rPr lang="en-US" sz="2000" smtClean="0">
                <a:latin typeface="Courier New" pitchFamily="49" charset="0"/>
              </a:rPr>
              <a:t>equals.</a:t>
            </a:r>
            <a:endParaRPr lang="en-US" sz="2800" smtClean="0">
              <a:latin typeface="Arial" charset="0"/>
            </a:endParaRPr>
          </a:p>
          <a:p>
            <a:pPr lvl="1">
              <a:buFontTx/>
              <a:buNone/>
            </a:pPr>
            <a:r>
              <a:rPr lang="en-US" sz="2000" smtClean="0">
                <a:latin typeface="Courier New" pitchFamily="49" charset="0"/>
              </a:rPr>
              <a:t>s1.equals(s2)</a:t>
            </a:r>
            <a:endParaRPr lang="en-US" smtClean="0">
              <a:latin typeface="Arial" charset="0"/>
            </a:endParaRPr>
          </a:p>
          <a:p>
            <a:pPr lvl="1">
              <a:buFontTx/>
              <a:buNone/>
            </a:pPr>
            <a:r>
              <a:rPr lang="en-US" smtClean="0">
                <a:latin typeface="Arial" charset="0"/>
              </a:rPr>
              <a:t>or</a:t>
            </a:r>
          </a:p>
          <a:p>
            <a:pPr lvl="1">
              <a:buFontTx/>
              <a:buNone/>
            </a:pPr>
            <a:r>
              <a:rPr lang="en-US" sz="2000" smtClean="0">
                <a:latin typeface="Courier New" pitchFamily="49" charset="0"/>
              </a:rPr>
              <a:t>s2.equals(s1)</a:t>
            </a:r>
          </a:p>
          <a:p>
            <a:pPr lvl="1">
              <a:buFontTx/>
              <a:buNone/>
            </a:pPr>
            <a:r>
              <a:rPr lang="en-US" sz="2000" smtClean="0">
                <a:latin typeface="Arial" charset="0"/>
              </a:rPr>
              <a:t>www.cs.fit.edu/~pkc/classes/cse1001/StringEqual.java</a:t>
            </a:r>
            <a:endParaRPr lang="en-US" smtClean="0">
              <a:latin typeface="Arial" charset="0"/>
            </a:endParaRPr>
          </a:p>
          <a:p>
            <a:r>
              <a:rPr lang="en-US" sz="2800" smtClean="0">
                <a:latin typeface="Arial" charset="0"/>
              </a:rPr>
              <a:t>To test for equality ignoring case, use method </a:t>
            </a:r>
            <a:r>
              <a:rPr lang="en-US" sz="2000" smtClean="0">
                <a:latin typeface="Courier New" pitchFamily="49" charset="0"/>
              </a:rPr>
              <a:t>equalsIgnoreCase.</a:t>
            </a:r>
          </a:p>
          <a:p>
            <a:pPr lvl="1">
              <a:buFontTx/>
              <a:buNone/>
            </a:pPr>
            <a:r>
              <a:rPr lang="en-US" sz="2000" smtClean="0">
                <a:latin typeface="Courier New" pitchFamily="49" charset="0"/>
              </a:rPr>
              <a:t>(“Hello”.equalsIgnoreCase(“hello”))</a:t>
            </a:r>
          </a:p>
        </p:txBody>
      </p:sp>
    </p:spTree>
  </p:cSld>
  <p:clrMapOvr>
    <a:masterClrMapping/>
  </p:clrMapOvr>
  <p:transition spd="med">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14162" y="465139"/>
            <a:ext cx="10360501" cy="646331"/>
          </a:xfrm>
        </p:spPr>
        <p:txBody>
          <a:bodyPr>
            <a:spAutoFit/>
          </a:bodyPr>
          <a:lstStyle/>
          <a:p>
            <a:r>
              <a:rPr lang="en-US" smtClean="0">
                <a:latin typeface="Courier New" pitchFamily="49" charset="0"/>
              </a:rPr>
              <a:t>equals</a:t>
            </a:r>
            <a:r>
              <a:rPr lang="en-US" smtClean="0">
                <a:latin typeface="Arial" charset="0"/>
              </a:rPr>
              <a:t> and </a:t>
            </a:r>
            <a:r>
              <a:rPr lang="en-US" smtClean="0">
                <a:latin typeface="Courier New" pitchFamily="49" charset="0"/>
              </a:rPr>
              <a:t>equalsIgnoreCase</a:t>
            </a:r>
            <a:endParaRPr lang="en-US" smtClean="0"/>
          </a:p>
        </p:txBody>
      </p:sp>
      <p:sp>
        <p:nvSpPr>
          <p:cNvPr id="34819" name="Rectangle 3"/>
          <p:cNvSpPr>
            <a:spLocks noGrp="1" noChangeArrowheads="1"/>
          </p:cNvSpPr>
          <p:nvPr>
            <p:ph idx="1"/>
          </p:nvPr>
        </p:nvSpPr>
        <p:spPr>
          <a:xfrm>
            <a:off x="914162" y="1981201"/>
            <a:ext cx="10360501" cy="1188018"/>
          </a:xfrm>
        </p:spPr>
        <p:txBody>
          <a:bodyPr>
            <a:spAutoFit/>
          </a:bodyPr>
          <a:lstStyle/>
          <a:p>
            <a:r>
              <a:rPr lang="en-US" sz="2800" smtClean="0">
                <a:latin typeface="Arial" charset="0"/>
              </a:rPr>
              <a:t>syntax</a:t>
            </a:r>
          </a:p>
          <a:p>
            <a:pPr lvl="1">
              <a:buFontTx/>
              <a:buNone/>
            </a:pPr>
            <a:r>
              <a:rPr lang="en-US" sz="2000" i="1" smtClean="0">
                <a:latin typeface="Courier New" pitchFamily="49" charset="0"/>
              </a:rPr>
              <a:t>String</a:t>
            </a:r>
            <a:r>
              <a:rPr lang="en-US" sz="2000" smtClean="0">
                <a:latin typeface="Courier New" pitchFamily="49" charset="0"/>
              </a:rPr>
              <a:t>.equals(</a:t>
            </a:r>
            <a:r>
              <a:rPr lang="en-US" sz="2000" i="1" smtClean="0">
                <a:latin typeface="Courier New" pitchFamily="49" charset="0"/>
              </a:rPr>
              <a:t>Other_String</a:t>
            </a:r>
            <a:r>
              <a:rPr lang="en-US" sz="2000" smtClean="0">
                <a:latin typeface="Courier New" pitchFamily="49" charset="0"/>
              </a:rPr>
              <a:t>)</a:t>
            </a:r>
          </a:p>
          <a:p>
            <a:pPr lvl="1">
              <a:buFontTx/>
              <a:buNone/>
            </a:pPr>
            <a:r>
              <a:rPr lang="en-US" sz="2000" i="1" smtClean="0">
                <a:latin typeface="Courier New" pitchFamily="49" charset="0"/>
              </a:rPr>
              <a:t>String</a:t>
            </a:r>
            <a:r>
              <a:rPr lang="en-US" sz="2000" smtClean="0">
                <a:latin typeface="Courier New" pitchFamily="49" charset="0"/>
              </a:rPr>
              <a:t>.equalsIgnoreCase(</a:t>
            </a:r>
            <a:r>
              <a:rPr lang="en-US" sz="2000" i="1" smtClean="0">
                <a:latin typeface="Courier New" pitchFamily="49" charset="0"/>
              </a:rPr>
              <a:t>Other_String</a:t>
            </a:r>
            <a:r>
              <a:rPr lang="en-US" sz="2000" smtClean="0">
                <a:latin typeface="Courier New" pitchFamily="49" charset="0"/>
              </a:rPr>
              <a:t>)</a:t>
            </a:r>
            <a:endParaRPr lang="en-US" sz="2000" smtClean="0"/>
          </a:p>
        </p:txBody>
      </p:sp>
    </p:spTree>
  </p:cSld>
  <p:clrMapOvr>
    <a:masterClrMapping/>
  </p:clrMapOvr>
  <p:transition spd="med">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14162" y="685800"/>
            <a:ext cx="10360501" cy="646331"/>
          </a:xfrm>
        </p:spPr>
        <p:txBody>
          <a:bodyPr>
            <a:spAutoFit/>
          </a:bodyPr>
          <a:lstStyle/>
          <a:p>
            <a:r>
              <a:rPr lang="en-US" smtClean="0">
                <a:latin typeface="Arial" charset="0"/>
              </a:rPr>
              <a:t>Testing Strings for Equality</a:t>
            </a:r>
          </a:p>
        </p:txBody>
      </p:sp>
      <p:sp>
        <p:nvSpPr>
          <p:cNvPr id="35843" name="Rectangle 3"/>
          <p:cNvSpPr>
            <a:spLocks noGrp="1" noChangeArrowheads="1"/>
          </p:cNvSpPr>
          <p:nvPr>
            <p:ph idx="1"/>
          </p:nvPr>
        </p:nvSpPr>
        <p:spPr>
          <a:xfrm>
            <a:off x="914162" y="1843088"/>
            <a:ext cx="10360501" cy="480131"/>
          </a:xfrm>
        </p:spPr>
        <p:txBody>
          <a:bodyPr>
            <a:spAutoFit/>
          </a:bodyPr>
          <a:lstStyle/>
          <a:p>
            <a:r>
              <a:rPr lang="en-US" sz="2000" smtClean="0">
                <a:latin typeface="Courier New" pitchFamily="49" charset="0"/>
              </a:rPr>
              <a:t>class StringEqualityDemo</a:t>
            </a:r>
            <a:r>
              <a:rPr lang="en-US" sz="2800" smtClean="0">
                <a:latin typeface="Arial" charset="0"/>
              </a:rPr>
              <a:t> </a:t>
            </a:r>
          </a:p>
        </p:txBody>
      </p:sp>
      <p:pic>
        <p:nvPicPr>
          <p:cNvPr id="35844" name="Picture 5" descr="figp138"/>
          <p:cNvPicPr>
            <a:picLocks noChangeAspect="1" noChangeArrowheads="1"/>
          </p:cNvPicPr>
          <p:nvPr/>
        </p:nvPicPr>
        <p:blipFill>
          <a:blip r:embed="rId2"/>
          <a:srcRect/>
          <a:stretch>
            <a:fillRect/>
          </a:stretch>
        </p:blipFill>
        <p:spPr bwMode="auto">
          <a:xfrm>
            <a:off x="1127890" y="2514601"/>
            <a:ext cx="9943626" cy="3198813"/>
          </a:xfrm>
          <a:prstGeom prst="rect">
            <a:avLst/>
          </a:prstGeom>
          <a:noFill/>
          <a:ln w="9525">
            <a:noFill/>
            <a:miter lim="800000"/>
            <a:headEnd/>
            <a:tailEnd/>
          </a:ln>
        </p:spPr>
      </p:pic>
    </p:spTree>
  </p:cSld>
  <p:clrMapOvr>
    <a:masterClrMapping/>
  </p:clrMapOvr>
  <p:transition spd="med">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Lexicographic Order</a:t>
            </a:r>
          </a:p>
        </p:txBody>
      </p:sp>
      <p:sp>
        <p:nvSpPr>
          <p:cNvPr id="36867" name="Rectangle 3"/>
          <p:cNvSpPr>
            <a:spLocks noGrp="1" noChangeArrowheads="1"/>
          </p:cNvSpPr>
          <p:nvPr>
            <p:ph idx="1"/>
          </p:nvPr>
        </p:nvSpPr>
        <p:spPr>
          <a:xfrm>
            <a:off x="914162" y="1981200"/>
            <a:ext cx="10360501" cy="2317558"/>
          </a:xfrm>
        </p:spPr>
        <p:txBody>
          <a:bodyPr>
            <a:spAutoFit/>
          </a:bodyPr>
          <a:lstStyle/>
          <a:p>
            <a:r>
              <a:rPr lang="en-US" sz="2800" smtClean="0">
                <a:latin typeface="Arial" charset="0"/>
              </a:rPr>
              <a:t>Lexicographic order is similar to alphabetical order, but is it based on the order of the characters in the ASCII (and Unicode) character set.</a:t>
            </a:r>
          </a:p>
          <a:p>
            <a:pPr lvl="1"/>
            <a:r>
              <a:rPr lang="en-US" smtClean="0">
                <a:latin typeface="Arial" charset="0"/>
              </a:rPr>
              <a:t>All the digits come before all the letters.</a:t>
            </a:r>
          </a:p>
          <a:p>
            <a:pPr lvl="1"/>
            <a:r>
              <a:rPr lang="en-US" smtClean="0">
                <a:latin typeface="Arial" charset="0"/>
              </a:rPr>
              <a:t>All the uppercase letters come before all the lower case letters.</a:t>
            </a:r>
          </a:p>
          <a:p>
            <a:pPr lvl="1"/>
            <a:endParaRPr lang="en-US" smtClean="0">
              <a:latin typeface="Arial" charset="0"/>
            </a:endParaRPr>
          </a:p>
        </p:txBody>
      </p:sp>
    </p:spTree>
  </p:cSld>
  <p:clrMapOvr>
    <a:masterClrMapping/>
  </p:clrMapOvr>
  <p:transition spd="med">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Lexicographic Order, cont.</a:t>
            </a:r>
          </a:p>
        </p:txBody>
      </p:sp>
      <p:sp>
        <p:nvSpPr>
          <p:cNvPr id="37891" name="Rectangle 3"/>
          <p:cNvSpPr>
            <a:spLocks noGrp="1" noChangeArrowheads="1"/>
          </p:cNvSpPr>
          <p:nvPr>
            <p:ph idx="1"/>
          </p:nvPr>
        </p:nvSpPr>
        <p:spPr>
          <a:xfrm>
            <a:off x="914162" y="1981200"/>
            <a:ext cx="10360501" cy="3622530"/>
          </a:xfrm>
        </p:spPr>
        <p:txBody>
          <a:bodyPr>
            <a:spAutoFit/>
          </a:bodyPr>
          <a:lstStyle/>
          <a:p>
            <a:r>
              <a:rPr lang="en-US" sz="2800" smtClean="0">
                <a:latin typeface="Arial" charset="0"/>
              </a:rPr>
              <a:t>Strings consisting of alphabetical characters can be compared using method </a:t>
            </a:r>
            <a:r>
              <a:rPr lang="en-US" sz="2000" smtClean="0">
                <a:latin typeface="Courier New" pitchFamily="49" charset="0"/>
              </a:rPr>
              <a:t>compareTo</a:t>
            </a:r>
            <a:r>
              <a:rPr lang="en-US" sz="2800" smtClean="0">
                <a:latin typeface="Arial" charset="0"/>
              </a:rPr>
              <a:t> and method </a:t>
            </a:r>
            <a:r>
              <a:rPr lang="en-US" sz="2000" smtClean="0">
                <a:latin typeface="Courier New" pitchFamily="49" charset="0"/>
              </a:rPr>
              <a:t>toUpperCase</a:t>
            </a:r>
            <a:r>
              <a:rPr lang="en-US" sz="2800" smtClean="0">
                <a:latin typeface="Arial" charset="0"/>
              </a:rPr>
              <a:t> or method </a:t>
            </a:r>
            <a:r>
              <a:rPr lang="en-US" sz="2000" smtClean="0">
                <a:latin typeface="Courier New" pitchFamily="49" charset="0"/>
              </a:rPr>
              <a:t>toLowerCase.</a:t>
            </a:r>
          </a:p>
          <a:p>
            <a:pPr lvl="1">
              <a:buFontTx/>
              <a:buNone/>
            </a:pPr>
            <a:r>
              <a:rPr lang="en-US" sz="2000" smtClean="0">
                <a:latin typeface="Courier New" pitchFamily="49" charset="0"/>
              </a:rPr>
              <a:t>String s1 = “Hello”;</a:t>
            </a:r>
          </a:p>
          <a:p>
            <a:pPr lvl="1">
              <a:buFontTx/>
              <a:buNone/>
            </a:pPr>
            <a:r>
              <a:rPr lang="en-US" sz="2000" smtClean="0">
                <a:latin typeface="Courier New" pitchFamily="49" charset="0"/>
              </a:rPr>
              <a:t>String lowerS1 = s1.toLowerCase();</a:t>
            </a:r>
          </a:p>
          <a:p>
            <a:pPr lvl="1">
              <a:buFontTx/>
              <a:buNone/>
            </a:pPr>
            <a:r>
              <a:rPr lang="en-US" sz="2000" smtClean="0">
                <a:latin typeface="Courier New" pitchFamily="49" charset="0"/>
              </a:rPr>
              <a:t>String s2 = “hello”;</a:t>
            </a:r>
          </a:p>
          <a:p>
            <a:pPr lvl="1">
              <a:buFontTx/>
              <a:buNone/>
            </a:pPr>
            <a:r>
              <a:rPr lang="en-US" sz="2000" smtClean="0">
                <a:latin typeface="Courier New" pitchFamily="49" charset="0"/>
              </a:rPr>
              <a:t>if (lowerS1.compareTo(s2) == 0)</a:t>
            </a:r>
          </a:p>
          <a:p>
            <a:pPr lvl="1">
              <a:buFontTx/>
              <a:buNone/>
            </a:pPr>
            <a:r>
              <a:rPr lang="en-US" sz="2000" smtClean="0">
                <a:latin typeface="Courier New" pitchFamily="49" charset="0"/>
              </a:rPr>
              <a:t>	  System.out.println(“Equal!”);</a:t>
            </a:r>
          </a:p>
          <a:p>
            <a:pPr lvl="1">
              <a:buFontTx/>
              <a:buNone/>
            </a:pPr>
            <a:endParaRPr lang="en-US" sz="2000" smtClean="0">
              <a:latin typeface="Courier New" pitchFamily="49" charset="0"/>
            </a:endParaRPr>
          </a:p>
          <a:p>
            <a:pPr lvl="1">
              <a:buFontTx/>
              <a:buNone/>
            </a:pPr>
            <a:r>
              <a:rPr lang="en-US" sz="2000" smtClean="0">
                <a:latin typeface="Courier New" pitchFamily="49" charset="0"/>
              </a:rPr>
              <a:t>//or use s1.compareToIgnoreCase(s2)</a:t>
            </a:r>
          </a:p>
        </p:txBody>
      </p:sp>
    </p:spTree>
  </p:cSld>
  <p:clrMapOvr>
    <a:masterClrMapping/>
  </p:clrMapOvr>
  <p:transition spd="med">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Method </a:t>
            </a:r>
            <a:r>
              <a:rPr lang="en-US" smtClean="0">
                <a:latin typeface="Courier New" pitchFamily="49" charset="0"/>
              </a:rPr>
              <a:t>compareTo</a:t>
            </a:r>
            <a:endParaRPr lang="en-US" smtClean="0"/>
          </a:p>
        </p:txBody>
      </p:sp>
      <p:sp>
        <p:nvSpPr>
          <p:cNvPr id="38915" name="Rectangle 3"/>
          <p:cNvSpPr>
            <a:spLocks noGrp="1" noChangeArrowheads="1"/>
          </p:cNvSpPr>
          <p:nvPr>
            <p:ph idx="1"/>
          </p:nvPr>
        </p:nvSpPr>
        <p:spPr>
          <a:xfrm>
            <a:off x="914162" y="1981200"/>
            <a:ext cx="10360501" cy="2868478"/>
          </a:xfrm>
        </p:spPr>
        <p:txBody>
          <a:bodyPr>
            <a:spAutoFit/>
          </a:bodyPr>
          <a:lstStyle/>
          <a:p>
            <a:r>
              <a:rPr lang="en-US" sz="2800" smtClean="0">
                <a:latin typeface="Arial" charset="0"/>
              </a:rPr>
              <a:t>syntax</a:t>
            </a:r>
          </a:p>
          <a:p>
            <a:pPr lvl="1">
              <a:buFontTx/>
              <a:buNone/>
            </a:pPr>
            <a:r>
              <a:rPr lang="en-US" sz="2000" i="1" smtClean="0">
                <a:latin typeface="Courier New" pitchFamily="49" charset="0"/>
              </a:rPr>
              <a:t>String_1</a:t>
            </a:r>
            <a:r>
              <a:rPr lang="en-US" sz="2000" smtClean="0">
                <a:latin typeface="Courier New" pitchFamily="49" charset="0"/>
              </a:rPr>
              <a:t>.compareTo(</a:t>
            </a:r>
            <a:r>
              <a:rPr lang="en-US" sz="2000" i="1" smtClean="0">
                <a:latin typeface="Courier New" pitchFamily="49" charset="0"/>
              </a:rPr>
              <a:t>String_2</a:t>
            </a:r>
            <a:r>
              <a:rPr lang="en-US" sz="2000" smtClean="0">
                <a:latin typeface="Courier New" pitchFamily="49" charset="0"/>
              </a:rPr>
              <a:t>)</a:t>
            </a:r>
            <a:endParaRPr lang="en-US" smtClean="0">
              <a:latin typeface="Arial" charset="0"/>
            </a:endParaRPr>
          </a:p>
          <a:p>
            <a:r>
              <a:rPr lang="en-US" sz="2800" smtClean="0">
                <a:latin typeface="Arial" charset="0"/>
              </a:rPr>
              <a:t>Method compareTo returns</a:t>
            </a:r>
          </a:p>
          <a:p>
            <a:pPr lvl="1"/>
            <a:r>
              <a:rPr lang="en-US" smtClean="0">
                <a:latin typeface="Arial" charset="0"/>
              </a:rPr>
              <a:t>a negative number if </a:t>
            </a:r>
            <a:r>
              <a:rPr lang="en-US" sz="2000" i="1" smtClean="0">
                <a:latin typeface="Courier New" pitchFamily="49" charset="0"/>
              </a:rPr>
              <a:t>String_1</a:t>
            </a:r>
            <a:r>
              <a:rPr lang="en-US" smtClean="0">
                <a:latin typeface="Arial" charset="0"/>
              </a:rPr>
              <a:t> precedes </a:t>
            </a:r>
            <a:r>
              <a:rPr lang="en-US" sz="2000" i="1" smtClean="0">
                <a:latin typeface="Courier New" pitchFamily="49" charset="0"/>
              </a:rPr>
              <a:t>String_2</a:t>
            </a:r>
            <a:endParaRPr lang="en-US" smtClean="0">
              <a:latin typeface="Arial" charset="0"/>
            </a:endParaRPr>
          </a:p>
          <a:p>
            <a:pPr lvl="1"/>
            <a:r>
              <a:rPr lang="en-US" smtClean="0">
                <a:latin typeface="Arial" charset="0"/>
              </a:rPr>
              <a:t>zero if the two strings are equal</a:t>
            </a:r>
          </a:p>
          <a:p>
            <a:pPr lvl="1"/>
            <a:r>
              <a:rPr lang="en-US" smtClean="0">
                <a:latin typeface="Arial" charset="0"/>
              </a:rPr>
              <a:t>a positive number of </a:t>
            </a:r>
            <a:r>
              <a:rPr lang="en-US" sz="2000" i="1" smtClean="0">
                <a:latin typeface="Courier New" pitchFamily="49" charset="0"/>
              </a:rPr>
              <a:t>String_2</a:t>
            </a:r>
            <a:r>
              <a:rPr lang="en-US" smtClean="0">
                <a:latin typeface="Arial" charset="0"/>
              </a:rPr>
              <a:t> precedes </a:t>
            </a:r>
            <a:r>
              <a:rPr lang="en-US" sz="2000" i="1" smtClean="0">
                <a:latin typeface="Courier New" pitchFamily="49" charset="0"/>
              </a:rPr>
              <a:t>String_1</a:t>
            </a:r>
          </a:p>
          <a:p>
            <a:pPr lvl="1"/>
            <a:r>
              <a:rPr lang="en-US" smtClean="0">
                <a:latin typeface="Arial" charset="0"/>
              </a:rPr>
              <a:t>Tip: Think of </a:t>
            </a:r>
            <a:r>
              <a:rPr lang="en-US" smtClean="0">
                <a:latin typeface="Courier New" pitchFamily="49" charset="0"/>
              </a:rPr>
              <a:t>compareTo</a:t>
            </a:r>
            <a:r>
              <a:rPr lang="en-US" smtClean="0">
                <a:latin typeface="Arial" charset="0"/>
              </a:rPr>
              <a:t> is subtraction</a:t>
            </a:r>
          </a:p>
        </p:txBody>
      </p:sp>
    </p:spTree>
  </p:cSld>
  <p:clrMapOvr>
    <a:masterClrMapping/>
  </p:clrMapOvr>
  <p:transition spd="med">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normAutofit fontScale="90000"/>
          </a:bodyPr>
          <a:lstStyle/>
          <a:p>
            <a:r>
              <a:rPr lang="en-US" sz="4000" smtClean="0"/>
              <a:t>Comparing Numbers vs. </a:t>
            </a:r>
            <a:br>
              <a:rPr lang="en-US" sz="4000" smtClean="0"/>
            </a:br>
            <a:r>
              <a:rPr lang="en-US" sz="4000" smtClean="0"/>
              <a:t>Comparing Strings</a:t>
            </a:r>
          </a:p>
        </p:txBody>
      </p:sp>
      <p:graphicFrame>
        <p:nvGraphicFramePr>
          <p:cNvPr id="156697" name="Group 25"/>
          <p:cNvGraphicFramePr>
            <a:graphicFrameLocks noGrp="1"/>
          </p:cNvGraphicFramePr>
          <p:nvPr>
            <p:ph idx="1"/>
          </p:nvPr>
        </p:nvGraphicFramePr>
        <p:xfrm>
          <a:off x="914162" y="1981200"/>
          <a:ext cx="10360502" cy="4066032"/>
        </p:xfrm>
        <a:graphic>
          <a:graphicData uri="http://schemas.openxmlformats.org/drawingml/2006/table">
            <a:tbl>
              <a:tblPr/>
              <a:tblGrid>
                <a:gridCol w="5180251"/>
                <a:gridCol w="5180251"/>
              </a:tblGrid>
              <a:tr h="914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Integer and floating-point values</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String objects</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equals(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equalsIgnoreCase( )</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1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&gt;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&lt;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&gt;=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&lt;=</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compareTo(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[lexicographical ordering]</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Nested Statements</a:t>
            </a:r>
          </a:p>
        </p:txBody>
      </p:sp>
      <p:sp>
        <p:nvSpPr>
          <p:cNvPr id="40963" name="Rectangle 3"/>
          <p:cNvSpPr>
            <a:spLocks noGrp="1" noChangeArrowheads="1"/>
          </p:cNvSpPr>
          <p:nvPr>
            <p:ph idx="1"/>
          </p:nvPr>
        </p:nvSpPr>
        <p:spPr>
          <a:xfrm>
            <a:off x="914162" y="1752601"/>
            <a:ext cx="10360501" cy="2871555"/>
          </a:xfrm>
        </p:spPr>
        <p:txBody>
          <a:bodyPr>
            <a:spAutoFit/>
          </a:bodyPr>
          <a:lstStyle/>
          <a:p>
            <a:r>
              <a:rPr lang="en-US" sz="2800" smtClean="0">
                <a:latin typeface="Arial" charset="0"/>
              </a:rPr>
              <a:t>An </a:t>
            </a:r>
            <a:r>
              <a:rPr lang="en-US" sz="2000" smtClean="0">
                <a:latin typeface="Courier New" pitchFamily="49" charset="0"/>
              </a:rPr>
              <a:t>if-else</a:t>
            </a:r>
            <a:r>
              <a:rPr lang="en-US" sz="2800" smtClean="0">
                <a:latin typeface="Arial" charset="0"/>
              </a:rPr>
              <a:t> statement can contain any sort of statement within it.</a:t>
            </a:r>
          </a:p>
          <a:p>
            <a:pPr>
              <a:lnSpc>
                <a:spcPct val="90000"/>
              </a:lnSpc>
            </a:pPr>
            <a:r>
              <a:rPr lang="en-US" sz="2800" smtClean="0">
                <a:latin typeface="Arial" charset="0"/>
              </a:rPr>
              <a:t>In particular, it can contain another </a:t>
            </a:r>
            <a:r>
              <a:rPr lang="en-US" sz="2000" smtClean="0">
                <a:latin typeface="Courier New" pitchFamily="49" charset="0"/>
              </a:rPr>
              <a:t>if-else</a:t>
            </a:r>
            <a:r>
              <a:rPr lang="en-US" sz="2800" smtClean="0">
                <a:latin typeface="Arial" charset="0"/>
              </a:rPr>
              <a:t> statement.</a:t>
            </a:r>
          </a:p>
          <a:p>
            <a:pPr lvl="1">
              <a:lnSpc>
                <a:spcPct val="80000"/>
              </a:lnSpc>
            </a:pPr>
            <a:r>
              <a:rPr lang="en-US" smtClean="0">
                <a:latin typeface="Arial" charset="0"/>
              </a:rPr>
              <a:t>An </a:t>
            </a:r>
            <a:r>
              <a:rPr lang="en-US" sz="2000" smtClean="0">
                <a:latin typeface="Courier New" pitchFamily="49" charset="0"/>
              </a:rPr>
              <a:t>if-else</a:t>
            </a:r>
            <a:r>
              <a:rPr lang="en-US" smtClean="0">
                <a:latin typeface="Arial" charset="0"/>
              </a:rPr>
              <a:t> may be nested within the “if” part.</a:t>
            </a:r>
          </a:p>
          <a:p>
            <a:pPr lvl="1">
              <a:lnSpc>
                <a:spcPct val="90000"/>
              </a:lnSpc>
            </a:pPr>
            <a:r>
              <a:rPr lang="en-US" smtClean="0">
                <a:latin typeface="Arial" charset="0"/>
              </a:rPr>
              <a:t>An </a:t>
            </a:r>
            <a:r>
              <a:rPr lang="en-US" sz="2000" smtClean="0">
                <a:latin typeface="Courier New" pitchFamily="49" charset="0"/>
              </a:rPr>
              <a:t>if-else</a:t>
            </a:r>
            <a:r>
              <a:rPr lang="en-US" smtClean="0">
                <a:latin typeface="Arial" charset="0"/>
              </a:rPr>
              <a:t> may be nested within the “else” part.</a:t>
            </a:r>
          </a:p>
          <a:p>
            <a:pPr lvl="1">
              <a:lnSpc>
                <a:spcPct val="90000"/>
              </a:lnSpc>
            </a:pPr>
            <a:r>
              <a:rPr lang="en-US" smtClean="0">
                <a:latin typeface="Arial" charset="0"/>
              </a:rPr>
              <a:t>An </a:t>
            </a:r>
            <a:r>
              <a:rPr lang="en-US" sz="2000" smtClean="0">
                <a:latin typeface="Courier New" pitchFamily="49" charset="0"/>
              </a:rPr>
              <a:t>if-else</a:t>
            </a:r>
            <a:r>
              <a:rPr lang="en-US" smtClean="0">
                <a:latin typeface="Arial" charset="0"/>
              </a:rPr>
              <a:t> may be nested within both parts.</a:t>
            </a:r>
          </a:p>
          <a:p>
            <a:pPr lvl="1">
              <a:buFontTx/>
              <a:buNone/>
            </a:pPr>
            <a:endParaRPr lang="en-US" smtClean="0">
              <a:latin typeface="Arial" charset="0"/>
            </a:endParaRPr>
          </a:p>
        </p:txBody>
      </p:sp>
    </p:spTree>
  </p:cSld>
  <p:clrMapOvr>
    <a:masterClrMapping/>
  </p:clrMapOvr>
  <p:transition spd="med">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Nested Statements, cont.</a:t>
            </a:r>
          </a:p>
        </p:txBody>
      </p:sp>
      <p:sp>
        <p:nvSpPr>
          <p:cNvPr id="41987" name="Rectangle 3"/>
          <p:cNvSpPr>
            <a:spLocks noGrp="1" noChangeArrowheads="1"/>
          </p:cNvSpPr>
          <p:nvPr>
            <p:ph idx="1"/>
          </p:nvPr>
        </p:nvSpPr>
        <p:spPr>
          <a:xfrm>
            <a:off x="914162" y="1828801"/>
            <a:ext cx="10360501" cy="4019562"/>
          </a:xfrm>
        </p:spPr>
        <p:txBody>
          <a:bodyPr>
            <a:spAutoFit/>
          </a:bodyPr>
          <a:lstStyle/>
          <a:p>
            <a:r>
              <a:rPr lang="en-US" sz="2800" smtClean="0">
                <a:latin typeface="Arial" charset="0"/>
              </a:rPr>
              <a:t>syntax</a:t>
            </a:r>
          </a:p>
          <a:p>
            <a:pPr lvl="1">
              <a:lnSpc>
                <a:spcPct val="90000"/>
              </a:lnSpc>
              <a:buFontTx/>
              <a:buNone/>
            </a:pPr>
            <a:r>
              <a:rPr lang="en-US" sz="2000" smtClean="0">
                <a:latin typeface="Courier New" pitchFamily="49" charset="0"/>
              </a:rPr>
              <a:t>if (</a:t>
            </a:r>
            <a:r>
              <a:rPr lang="en-US" sz="2000" i="1" smtClean="0">
                <a:latin typeface="Courier New" pitchFamily="49" charset="0"/>
              </a:rPr>
              <a:t>Boolean_Expression_1</a:t>
            </a:r>
            <a:r>
              <a:rPr lang="en-US" sz="2000" smtClean="0">
                <a:latin typeface="Courier New" pitchFamily="49" charset="0"/>
              </a:rPr>
              <a:t>)</a:t>
            </a:r>
          </a:p>
          <a:p>
            <a:pPr lvl="1">
              <a:lnSpc>
                <a:spcPct val="90000"/>
              </a:lnSpc>
              <a:buFontTx/>
              <a:buNone/>
            </a:pPr>
            <a:r>
              <a:rPr lang="en-US" sz="2000" smtClean="0">
                <a:latin typeface="Courier New" pitchFamily="49" charset="0"/>
              </a:rPr>
              <a:t>	if (</a:t>
            </a:r>
            <a:r>
              <a:rPr lang="en-US" sz="2000" i="1" smtClean="0">
                <a:latin typeface="Courier New" pitchFamily="49" charset="0"/>
              </a:rPr>
              <a:t>Boolean_Expression_2</a:t>
            </a:r>
            <a:r>
              <a:rPr lang="en-US" sz="2000" smtClean="0">
                <a:latin typeface="Courier New" pitchFamily="49" charset="0"/>
              </a:rPr>
              <a:t>)</a:t>
            </a:r>
          </a:p>
          <a:p>
            <a:pPr lvl="1">
              <a:lnSpc>
                <a:spcPct val="90000"/>
              </a:lnSpc>
              <a:buFontTx/>
              <a:buNone/>
            </a:pPr>
            <a:r>
              <a:rPr lang="en-US" sz="2000" smtClean="0">
                <a:latin typeface="Courier New" pitchFamily="49" charset="0"/>
              </a:rPr>
              <a:t>		 </a:t>
            </a:r>
            <a:r>
              <a:rPr lang="en-US" sz="2000" i="1" smtClean="0">
                <a:latin typeface="Courier New" pitchFamily="49" charset="0"/>
              </a:rPr>
              <a:t>Statement_1</a:t>
            </a:r>
            <a:endParaRPr lang="en-US" sz="2000" smtClean="0">
              <a:latin typeface="Courier New" pitchFamily="49" charset="0"/>
            </a:endParaRPr>
          </a:p>
          <a:p>
            <a:pPr lvl="1">
              <a:lnSpc>
                <a:spcPct val="90000"/>
              </a:lnSpc>
              <a:buFontTx/>
              <a:buNone/>
            </a:pPr>
            <a:r>
              <a:rPr lang="en-US" sz="2000" smtClean="0">
                <a:latin typeface="Courier New" pitchFamily="49" charset="0"/>
              </a:rPr>
              <a:t>	else </a:t>
            </a:r>
          </a:p>
          <a:p>
            <a:pPr lvl="1">
              <a:lnSpc>
                <a:spcPct val="90000"/>
              </a:lnSpc>
              <a:buFontTx/>
              <a:buNone/>
            </a:pPr>
            <a:r>
              <a:rPr lang="en-US" sz="2000" smtClean="0">
                <a:latin typeface="Courier New" pitchFamily="49" charset="0"/>
              </a:rPr>
              <a:t>		 </a:t>
            </a:r>
            <a:r>
              <a:rPr lang="en-US" sz="2000" i="1" smtClean="0">
                <a:latin typeface="Courier New" pitchFamily="49" charset="0"/>
              </a:rPr>
              <a:t>Statement_2</a:t>
            </a:r>
            <a:endParaRPr lang="en-US" sz="2000" smtClean="0">
              <a:latin typeface="Courier New" pitchFamily="49" charset="0"/>
            </a:endParaRPr>
          </a:p>
          <a:p>
            <a:pPr lvl="1">
              <a:lnSpc>
                <a:spcPct val="90000"/>
              </a:lnSpc>
              <a:buFontTx/>
              <a:buNone/>
            </a:pPr>
            <a:r>
              <a:rPr lang="en-US" sz="2000" smtClean="0">
                <a:latin typeface="Courier New" pitchFamily="49" charset="0"/>
              </a:rPr>
              <a:t>else</a:t>
            </a:r>
          </a:p>
          <a:p>
            <a:pPr lvl="1">
              <a:lnSpc>
                <a:spcPct val="90000"/>
              </a:lnSpc>
              <a:buFontTx/>
              <a:buNone/>
            </a:pPr>
            <a:r>
              <a:rPr lang="en-US" sz="2000" smtClean="0">
                <a:latin typeface="Courier New" pitchFamily="49" charset="0"/>
              </a:rPr>
              <a:t>	if (</a:t>
            </a:r>
            <a:r>
              <a:rPr lang="en-US" sz="2000" i="1" smtClean="0">
                <a:latin typeface="Courier New" pitchFamily="49" charset="0"/>
              </a:rPr>
              <a:t>Boolean_Expression_3</a:t>
            </a:r>
            <a:r>
              <a:rPr lang="en-US" sz="2000" smtClean="0">
                <a:latin typeface="Courier New" pitchFamily="49" charset="0"/>
              </a:rPr>
              <a:t>)</a:t>
            </a:r>
          </a:p>
          <a:p>
            <a:pPr lvl="1">
              <a:buFontTx/>
              <a:buNone/>
            </a:pPr>
            <a:r>
              <a:rPr lang="en-US" sz="2000" smtClean="0">
                <a:latin typeface="Courier New" pitchFamily="49" charset="0"/>
              </a:rPr>
              <a:t>		 </a:t>
            </a:r>
            <a:r>
              <a:rPr lang="en-US" sz="2000" i="1" smtClean="0">
                <a:latin typeface="Courier New" pitchFamily="49" charset="0"/>
              </a:rPr>
              <a:t>Statement_3</a:t>
            </a:r>
            <a:endParaRPr lang="en-US" sz="2000" smtClean="0">
              <a:latin typeface="Courier New" pitchFamily="49" charset="0"/>
            </a:endParaRPr>
          </a:p>
          <a:p>
            <a:pPr lvl="1">
              <a:lnSpc>
                <a:spcPct val="90000"/>
              </a:lnSpc>
              <a:buFontTx/>
              <a:buNone/>
            </a:pPr>
            <a:r>
              <a:rPr lang="en-US" sz="2000" smtClean="0">
                <a:latin typeface="Courier New" pitchFamily="49" charset="0"/>
              </a:rPr>
              <a:t>	else </a:t>
            </a:r>
          </a:p>
          <a:p>
            <a:pPr lvl="1">
              <a:buFontTx/>
              <a:buNone/>
            </a:pPr>
            <a:r>
              <a:rPr lang="en-US" sz="2000" smtClean="0">
                <a:latin typeface="Courier New" pitchFamily="49" charset="0"/>
              </a:rPr>
              <a:t>		 </a:t>
            </a:r>
            <a:r>
              <a:rPr lang="en-US" sz="2000" i="1" smtClean="0">
                <a:latin typeface="Courier New" pitchFamily="49" charset="0"/>
              </a:rPr>
              <a:t>Statement_4</a:t>
            </a:r>
            <a:endParaRPr lang="en-US" sz="1800" smtClean="0"/>
          </a:p>
        </p:txBody>
      </p:sp>
    </p:spTree>
  </p:cSld>
  <p:clrMapOvr>
    <a:masterClrMapping/>
  </p:clrMapOvr>
  <p:transition spd="med">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Nested </a:t>
            </a:r>
            <a:r>
              <a:rPr lang="en-US" smtClean="0">
                <a:latin typeface="Courier New" pitchFamily="49" charset="0"/>
              </a:rPr>
              <a:t>if</a:t>
            </a:r>
            <a:r>
              <a:rPr lang="en-US" smtClean="0"/>
              <a:t> Example </a:t>
            </a:r>
          </a:p>
        </p:txBody>
      </p:sp>
      <p:sp>
        <p:nvSpPr>
          <p:cNvPr id="43011" name="Rectangle 3"/>
          <p:cNvSpPr>
            <a:spLocks noGrp="1" noChangeArrowheads="1"/>
          </p:cNvSpPr>
          <p:nvPr>
            <p:ph idx="1"/>
          </p:nvPr>
        </p:nvSpPr>
        <p:spPr/>
        <p:txBody>
          <a:bodyPr>
            <a:normAutofit/>
          </a:bodyPr>
          <a:lstStyle/>
          <a:p>
            <a:pPr>
              <a:buFontTx/>
              <a:buNone/>
            </a:pPr>
            <a:r>
              <a:rPr lang="en-US" sz="2000" smtClean="0">
                <a:latin typeface="Courier New" pitchFamily="49" charset="0"/>
              </a:rPr>
              <a:t>if (temperature &gt; 90)  // int temperature</a:t>
            </a:r>
          </a:p>
          <a:p>
            <a:pPr>
              <a:buFontTx/>
              <a:buNone/>
            </a:pPr>
            <a:r>
              <a:rPr lang="en-US" sz="2000" smtClean="0">
                <a:latin typeface="Courier New" pitchFamily="49" charset="0"/>
              </a:rPr>
              <a:t>  if (sunny)           // boolean sunny</a:t>
            </a:r>
          </a:p>
          <a:p>
            <a:pPr>
              <a:buFontTx/>
              <a:buNone/>
            </a:pPr>
            <a:r>
              <a:rPr lang="en-US" sz="2000" smtClean="0">
                <a:latin typeface="Courier New" pitchFamily="49" charset="0"/>
              </a:rPr>
              <a:t>    System.out.println(“Beach”);</a:t>
            </a:r>
          </a:p>
          <a:p>
            <a:pPr>
              <a:buFontTx/>
              <a:buNone/>
            </a:pPr>
            <a:r>
              <a:rPr lang="en-US" sz="2000" smtClean="0">
                <a:latin typeface="Courier New" pitchFamily="49" charset="0"/>
              </a:rPr>
              <a:t>  else</a:t>
            </a:r>
          </a:p>
          <a:p>
            <a:pPr>
              <a:buFontTx/>
              <a:buNone/>
            </a:pPr>
            <a:r>
              <a:rPr lang="en-US" sz="2000" smtClean="0">
                <a:latin typeface="Courier New" pitchFamily="49" charset="0"/>
              </a:rPr>
              <a:t>    System.out.println(“Movie”);</a:t>
            </a:r>
          </a:p>
          <a:p>
            <a:pPr>
              <a:buFontTx/>
              <a:buNone/>
            </a:pPr>
            <a:r>
              <a:rPr lang="en-US" sz="2000" smtClean="0">
                <a:latin typeface="Courier New" pitchFamily="49" charset="0"/>
              </a:rPr>
              <a:t>else</a:t>
            </a:r>
          </a:p>
          <a:p>
            <a:pPr>
              <a:buFontTx/>
              <a:buNone/>
            </a:pPr>
            <a:r>
              <a:rPr lang="en-US" sz="2000" smtClean="0">
                <a:latin typeface="Courier New" pitchFamily="49" charset="0"/>
              </a:rPr>
              <a:t>  if (sunny)</a:t>
            </a:r>
          </a:p>
          <a:p>
            <a:pPr>
              <a:buFontTx/>
              <a:buNone/>
            </a:pPr>
            <a:r>
              <a:rPr lang="en-US" sz="2000" smtClean="0">
                <a:latin typeface="Courier New" pitchFamily="49" charset="0"/>
              </a:rPr>
              <a:t>    System.out.println(“Tennis”);</a:t>
            </a:r>
          </a:p>
          <a:p>
            <a:pPr>
              <a:buFontTx/>
              <a:buNone/>
            </a:pPr>
            <a:r>
              <a:rPr lang="en-US" sz="2000" smtClean="0">
                <a:latin typeface="Courier New" pitchFamily="49" charset="0"/>
              </a:rPr>
              <a:t>  else</a:t>
            </a:r>
          </a:p>
          <a:p>
            <a:pPr>
              <a:buFontTx/>
              <a:buNone/>
            </a:pPr>
            <a:r>
              <a:rPr lang="en-US" sz="2000" smtClean="0">
                <a:latin typeface="Courier New" pitchFamily="49" charset="0"/>
              </a:rPr>
              <a:t>    System.out.println(“Volleyball”);</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Floating Point</a:t>
            </a:r>
          </a:p>
        </p:txBody>
      </p:sp>
      <p:sp>
        <p:nvSpPr>
          <p:cNvPr id="10243" name="Rectangle 3"/>
          <p:cNvSpPr>
            <a:spLocks noGrp="1" noChangeArrowheads="1"/>
          </p:cNvSpPr>
          <p:nvPr>
            <p:ph idx="1"/>
          </p:nvPr>
        </p:nvSpPr>
        <p:spPr/>
        <p:txBody>
          <a:bodyPr/>
          <a:lstStyle/>
          <a:p>
            <a:r>
              <a:rPr lang="en-US" smtClean="0"/>
              <a:t>Float—a 4-byte floating point number</a:t>
            </a:r>
          </a:p>
          <a:p>
            <a:r>
              <a:rPr lang="en-US" smtClean="0"/>
              <a:t>Double—an 8-byte floating point number</a:t>
            </a:r>
          </a:p>
        </p:txBody>
      </p:sp>
    </p:spTree>
  </p:cSld>
  <p:clrMapOvr>
    <a:masterClrMapping/>
  </p:clrMapOvr>
  <p:transition spd="med">
    <p:fad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Nested Statements, cont.</a:t>
            </a:r>
          </a:p>
        </p:txBody>
      </p:sp>
      <p:sp>
        <p:nvSpPr>
          <p:cNvPr id="44035" name="Rectangle 3"/>
          <p:cNvSpPr>
            <a:spLocks noGrp="1" noChangeArrowheads="1"/>
          </p:cNvSpPr>
          <p:nvPr>
            <p:ph idx="1"/>
          </p:nvPr>
        </p:nvSpPr>
        <p:spPr>
          <a:xfrm>
            <a:off x="914162" y="1981200"/>
            <a:ext cx="10360501" cy="2425279"/>
          </a:xfrm>
        </p:spPr>
        <p:txBody>
          <a:bodyPr>
            <a:spAutoFit/>
          </a:bodyPr>
          <a:lstStyle/>
          <a:p>
            <a:r>
              <a:rPr lang="en-US" sz="2800" smtClean="0">
                <a:latin typeface="Arial" charset="0"/>
              </a:rPr>
              <a:t>Each </a:t>
            </a:r>
            <a:r>
              <a:rPr lang="en-US" sz="2000" smtClean="0">
                <a:latin typeface="Courier New" pitchFamily="49" charset="0"/>
              </a:rPr>
              <a:t>else</a:t>
            </a:r>
            <a:r>
              <a:rPr lang="en-US" sz="2800" smtClean="0">
                <a:latin typeface="Arial" charset="0"/>
              </a:rPr>
              <a:t> is paired with the </a:t>
            </a:r>
            <a:r>
              <a:rPr lang="en-US" sz="2800" b="1" smtClean="0">
                <a:solidFill>
                  <a:srgbClr val="FF3300"/>
                </a:solidFill>
                <a:latin typeface="Arial" charset="0"/>
              </a:rPr>
              <a:t>nearest unmatched</a:t>
            </a:r>
            <a:r>
              <a:rPr lang="en-US" sz="2800" smtClean="0">
                <a:latin typeface="Arial" charset="0"/>
              </a:rPr>
              <a:t> </a:t>
            </a:r>
            <a:r>
              <a:rPr lang="en-US" sz="2000" smtClean="0">
                <a:latin typeface="Courier New" pitchFamily="49" charset="0"/>
              </a:rPr>
              <a:t>if.</a:t>
            </a:r>
            <a:endParaRPr lang="en-US" sz="2800" smtClean="0">
              <a:latin typeface="Arial" charset="0"/>
            </a:endParaRPr>
          </a:p>
          <a:p>
            <a:r>
              <a:rPr lang="en-US" sz="2800" smtClean="0">
                <a:latin typeface="Arial" charset="0"/>
              </a:rPr>
              <a:t>Indentation can communicate which </a:t>
            </a:r>
            <a:r>
              <a:rPr lang="en-US" sz="2000" smtClean="0">
                <a:latin typeface="Courier New" pitchFamily="49" charset="0"/>
              </a:rPr>
              <a:t>if</a:t>
            </a:r>
            <a:r>
              <a:rPr lang="en-US" sz="2800" smtClean="0">
                <a:latin typeface="Arial" charset="0"/>
              </a:rPr>
              <a:t> goes with which </a:t>
            </a:r>
            <a:r>
              <a:rPr lang="en-US" sz="2000" smtClean="0">
                <a:latin typeface="Courier New" pitchFamily="49" charset="0"/>
              </a:rPr>
              <a:t>else.</a:t>
            </a:r>
          </a:p>
          <a:p>
            <a:r>
              <a:rPr lang="en-US" sz="2800" smtClean="0">
                <a:latin typeface="Arial" charset="0"/>
              </a:rPr>
              <a:t>Braces are used to group statements.</a:t>
            </a:r>
            <a:endParaRPr lang="en-US" sz="2000" smtClean="0">
              <a:latin typeface="Arial" charset="0"/>
            </a:endParaRPr>
          </a:p>
          <a:p>
            <a:pPr lvl="1">
              <a:buFontTx/>
              <a:buNone/>
            </a:pPr>
            <a:endParaRPr lang="en-US" sz="2000" smtClean="0">
              <a:latin typeface="Courier New" pitchFamily="49" charset="0"/>
            </a:endParaRPr>
          </a:p>
          <a:p>
            <a:pPr lvl="1">
              <a:buFontTx/>
              <a:buNone/>
            </a:pPr>
            <a:endParaRPr lang="en-US" smtClean="0"/>
          </a:p>
        </p:txBody>
      </p:sp>
    </p:spTree>
  </p:cSld>
  <p:clrMapOvr>
    <a:masterClrMapping/>
  </p:clrMapOvr>
  <p:transition spd="med">
    <p:fad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Nested Statements, cont.</a:t>
            </a:r>
          </a:p>
        </p:txBody>
      </p:sp>
      <p:sp>
        <p:nvSpPr>
          <p:cNvPr id="45059" name="Rectangle 3"/>
          <p:cNvSpPr>
            <a:spLocks noGrp="1" noChangeArrowheads="1"/>
          </p:cNvSpPr>
          <p:nvPr>
            <p:ph idx="1"/>
          </p:nvPr>
        </p:nvSpPr>
        <p:spPr>
          <a:xfrm>
            <a:off x="914162" y="1981201"/>
            <a:ext cx="10360501" cy="3576364"/>
          </a:xfrm>
        </p:spPr>
        <p:txBody>
          <a:bodyPr>
            <a:spAutoFit/>
          </a:bodyPr>
          <a:lstStyle/>
          <a:p>
            <a:r>
              <a:rPr lang="en-US" sz="2800" smtClean="0">
                <a:latin typeface="Arial" charset="0"/>
              </a:rPr>
              <a:t>Different indentation</a:t>
            </a:r>
          </a:p>
          <a:p>
            <a:pPr>
              <a:buFontTx/>
              <a:buNone/>
            </a:pPr>
            <a:r>
              <a:rPr lang="en-US" sz="2800" smtClean="0">
                <a:latin typeface="Arial" charset="0"/>
              </a:rPr>
              <a:t>	</a:t>
            </a:r>
            <a:r>
              <a:rPr lang="en-US" sz="2800" u="sng" smtClean="0">
                <a:latin typeface="Arial" charset="0"/>
              </a:rPr>
              <a:t>first form</a:t>
            </a:r>
            <a:r>
              <a:rPr lang="en-US" sz="2800" smtClean="0">
                <a:latin typeface="Arial" charset="0"/>
              </a:rPr>
              <a:t>		         </a:t>
            </a:r>
            <a:r>
              <a:rPr lang="en-US" sz="2800" u="sng" smtClean="0">
                <a:latin typeface="Arial" charset="0"/>
              </a:rPr>
              <a:t>second form</a:t>
            </a:r>
            <a:endParaRPr lang="en-US" sz="2800" smtClean="0">
              <a:latin typeface="Arial" charset="0"/>
            </a:endParaRPr>
          </a:p>
          <a:p>
            <a:pPr lvl="1">
              <a:buFontTx/>
              <a:buNone/>
            </a:pPr>
            <a:r>
              <a:rPr lang="en-US" sz="2000" smtClean="0">
                <a:latin typeface="Courier New" pitchFamily="49" charset="0"/>
              </a:rPr>
              <a:t>if (a &gt; b)		if (a &gt; b)</a:t>
            </a:r>
          </a:p>
          <a:p>
            <a:pPr lvl="1">
              <a:buFontTx/>
              <a:buNone/>
            </a:pPr>
            <a:r>
              <a:rPr lang="en-US" sz="2000" smtClean="0">
                <a:latin typeface="Courier New" pitchFamily="49" charset="0"/>
              </a:rPr>
              <a:t>  if (c &gt; d)		  if (c &gt; d)</a:t>
            </a:r>
          </a:p>
          <a:p>
            <a:pPr lvl="1">
              <a:buFontTx/>
              <a:buNone/>
            </a:pPr>
            <a:r>
              <a:rPr lang="en-US" sz="2000" smtClean="0">
                <a:latin typeface="Courier New" pitchFamily="49" charset="0"/>
              </a:rPr>
              <a:t>		 e = f;	          e = f;</a:t>
            </a:r>
          </a:p>
          <a:p>
            <a:pPr lvl="1">
              <a:buFontTx/>
              <a:buNone/>
            </a:pPr>
            <a:r>
              <a:rPr lang="en-US" sz="2000" smtClean="0">
                <a:latin typeface="Courier New" pitchFamily="49" charset="0"/>
              </a:rPr>
              <a:t>else	              else</a:t>
            </a:r>
          </a:p>
          <a:p>
            <a:pPr lvl="1">
              <a:buFontTx/>
              <a:buNone/>
            </a:pPr>
            <a:r>
              <a:rPr lang="en-US" sz="2000" smtClean="0">
                <a:latin typeface="Courier New" pitchFamily="49" charset="0"/>
              </a:rPr>
              <a:t>  g = h;			    g = h;</a:t>
            </a:r>
          </a:p>
          <a:p>
            <a:pPr lvl="1">
              <a:buFontTx/>
              <a:buNone/>
            </a:pPr>
            <a:endParaRPr lang="en-US" smtClean="0">
              <a:latin typeface="Arial" charset="0"/>
            </a:endParaRPr>
          </a:p>
          <a:p>
            <a:pPr lvl="1">
              <a:buFontTx/>
              <a:buNone/>
            </a:pPr>
            <a:r>
              <a:rPr lang="en-US" smtClean="0">
                <a:latin typeface="Arial" charset="0"/>
              </a:rPr>
              <a:t>Same to the compiler!</a:t>
            </a:r>
          </a:p>
        </p:txBody>
      </p:sp>
    </p:spTree>
  </p:cSld>
  <p:clrMapOvr>
    <a:masterClrMapping/>
  </p:clrMapOvr>
  <p:transition spd="med">
    <p:fad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Nested Statements, cont.</a:t>
            </a:r>
          </a:p>
        </p:txBody>
      </p:sp>
      <p:sp>
        <p:nvSpPr>
          <p:cNvPr id="46083" name="Rectangle 3"/>
          <p:cNvSpPr>
            <a:spLocks noGrp="1" noChangeArrowheads="1"/>
          </p:cNvSpPr>
          <p:nvPr>
            <p:ph idx="1"/>
          </p:nvPr>
        </p:nvSpPr>
        <p:spPr>
          <a:xfrm>
            <a:off x="914162" y="1981200"/>
            <a:ext cx="10360501" cy="3587750"/>
          </a:xfrm>
        </p:spPr>
        <p:txBody>
          <a:bodyPr>
            <a:spAutoFit/>
          </a:bodyPr>
          <a:lstStyle/>
          <a:p>
            <a:r>
              <a:rPr lang="en-US" sz="2800" smtClean="0">
                <a:latin typeface="Arial" charset="0"/>
              </a:rPr>
              <a:t>Are these different?</a:t>
            </a:r>
          </a:p>
          <a:p>
            <a:pPr>
              <a:buFontTx/>
              <a:buNone/>
            </a:pPr>
            <a:r>
              <a:rPr lang="en-US" sz="2800" smtClean="0">
                <a:latin typeface="Arial" charset="0"/>
              </a:rPr>
              <a:t>	</a:t>
            </a:r>
            <a:r>
              <a:rPr lang="en-US" sz="2800" u="sng" smtClean="0">
                <a:latin typeface="Arial" charset="0"/>
              </a:rPr>
              <a:t>first form</a:t>
            </a:r>
            <a:r>
              <a:rPr lang="en-US" sz="2800" smtClean="0">
                <a:latin typeface="Arial" charset="0"/>
              </a:rPr>
              <a:t>		         </a:t>
            </a:r>
            <a:r>
              <a:rPr lang="en-US" sz="2800" u="sng" smtClean="0">
                <a:latin typeface="Arial" charset="0"/>
              </a:rPr>
              <a:t>second form</a:t>
            </a:r>
            <a:endParaRPr lang="en-US" sz="2800" smtClean="0">
              <a:latin typeface="Arial" charset="0"/>
            </a:endParaRPr>
          </a:p>
          <a:p>
            <a:pPr lvl="1">
              <a:buFontTx/>
              <a:buNone/>
            </a:pPr>
            <a:r>
              <a:rPr lang="en-US" sz="2000" smtClean="0">
                <a:latin typeface="Courier New" pitchFamily="49" charset="0"/>
              </a:rPr>
              <a:t>if (a &gt; b)		if (a &gt; b)</a:t>
            </a:r>
          </a:p>
          <a:p>
            <a:pPr lvl="1">
              <a:buFontTx/>
              <a:buNone/>
            </a:pPr>
            <a:r>
              <a:rPr lang="en-US" sz="2000" smtClean="0">
                <a:latin typeface="Courier New" pitchFamily="49" charset="0"/>
              </a:rPr>
              <a:t>{					  if (c &gt; d)</a:t>
            </a:r>
          </a:p>
          <a:p>
            <a:pPr lvl="1">
              <a:buFontTx/>
              <a:buNone/>
            </a:pPr>
            <a:r>
              <a:rPr lang="en-US" sz="2000" smtClean="0">
                <a:latin typeface="Courier New" pitchFamily="49" charset="0"/>
              </a:rPr>
              <a:t>	if (c &gt; d)		    e = f;</a:t>
            </a:r>
          </a:p>
          <a:p>
            <a:pPr lvl="1">
              <a:buFontTx/>
              <a:buNone/>
            </a:pPr>
            <a:r>
              <a:rPr lang="en-US" sz="2000" smtClean="0">
                <a:latin typeface="Courier New" pitchFamily="49" charset="0"/>
              </a:rPr>
              <a:t>		 e = f;	      else</a:t>
            </a:r>
          </a:p>
          <a:p>
            <a:pPr lvl="1">
              <a:buFontTx/>
              <a:buNone/>
            </a:pPr>
            <a:r>
              <a:rPr lang="en-US" sz="2000" smtClean="0">
                <a:latin typeface="Courier New" pitchFamily="49" charset="0"/>
              </a:rPr>
              <a:t>}					  g =h;</a:t>
            </a:r>
          </a:p>
          <a:p>
            <a:pPr lvl="1">
              <a:buFontTx/>
              <a:buNone/>
            </a:pPr>
            <a:r>
              <a:rPr lang="en-US" sz="2000" smtClean="0">
                <a:latin typeface="Courier New" pitchFamily="49" charset="0"/>
              </a:rPr>
              <a:t>else			</a:t>
            </a:r>
          </a:p>
          <a:p>
            <a:pPr lvl="1">
              <a:buFontTx/>
              <a:buNone/>
            </a:pPr>
            <a:r>
              <a:rPr lang="en-US" sz="2000" smtClean="0">
                <a:latin typeface="Courier New" pitchFamily="49" charset="0"/>
              </a:rPr>
              <a:t>	  g = h</a:t>
            </a:r>
            <a:r>
              <a:rPr lang="en-US" sz="2000" i="1" smtClean="0">
                <a:latin typeface="Courier New" pitchFamily="49" charset="0"/>
              </a:rPr>
              <a:t>;		</a:t>
            </a:r>
            <a:endParaRPr lang="en-US" smtClean="0">
              <a:latin typeface="Arial" charset="0"/>
            </a:endParaRPr>
          </a:p>
        </p:txBody>
      </p:sp>
    </p:spTree>
  </p:cSld>
  <p:clrMapOvr>
    <a:masterClrMapping/>
  </p:clrMapOvr>
  <p:transition spd="med">
    <p:fad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Nested Statements, cont.</a:t>
            </a:r>
          </a:p>
        </p:txBody>
      </p:sp>
      <p:sp>
        <p:nvSpPr>
          <p:cNvPr id="47107" name="Rectangle 3"/>
          <p:cNvSpPr>
            <a:spLocks noGrp="1" noChangeArrowheads="1"/>
          </p:cNvSpPr>
          <p:nvPr>
            <p:ph idx="1"/>
          </p:nvPr>
        </p:nvSpPr>
        <p:spPr>
          <a:xfrm>
            <a:off x="914162" y="1981200"/>
            <a:ext cx="10360501" cy="3576364"/>
          </a:xfrm>
        </p:spPr>
        <p:txBody>
          <a:bodyPr>
            <a:spAutoFit/>
          </a:bodyPr>
          <a:lstStyle/>
          <a:p>
            <a:r>
              <a:rPr lang="en-US" sz="2800" smtClean="0">
                <a:latin typeface="Arial" charset="0"/>
              </a:rPr>
              <a:t>Proper indentation and nested if-else statements</a:t>
            </a:r>
          </a:p>
          <a:p>
            <a:pPr>
              <a:buFontTx/>
              <a:buNone/>
            </a:pPr>
            <a:r>
              <a:rPr lang="en-US" sz="2800" smtClean="0">
                <a:latin typeface="Arial" charset="0"/>
              </a:rPr>
              <a:t>	</a:t>
            </a:r>
            <a:r>
              <a:rPr lang="en-US" sz="2800" u="sng" smtClean="0">
                <a:latin typeface="Arial" charset="0"/>
              </a:rPr>
              <a:t>“else” with outer “if”</a:t>
            </a:r>
            <a:r>
              <a:rPr lang="en-US" sz="2800" smtClean="0">
                <a:latin typeface="Arial" charset="0"/>
              </a:rPr>
              <a:t>   </a:t>
            </a:r>
            <a:r>
              <a:rPr lang="en-US" sz="2800" u="sng" smtClean="0">
                <a:latin typeface="Arial" charset="0"/>
              </a:rPr>
              <a:t>“else” with inner “if”</a:t>
            </a:r>
            <a:endParaRPr lang="en-US" sz="2800" smtClean="0">
              <a:latin typeface="Arial" charset="0"/>
            </a:endParaRPr>
          </a:p>
          <a:p>
            <a:pPr lvl="1">
              <a:buFontTx/>
              <a:buNone/>
            </a:pPr>
            <a:r>
              <a:rPr lang="en-US" sz="2000" smtClean="0">
                <a:latin typeface="Courier New" pitchFamily="49" charset="0"/>
              </a:rPr>
              <a:t>if (a &gt; b)		if (a &gt; b)</a:t>
            </a:r>
          </a:p>
          <a:p>
            <a:pPr lvl="1">
              <a:buFontTx/>
              <a:buNone/>
            </a:pPr>
            <a:r>
              <a:rPr lang="en-US" sz="2000" smtClean="0">
                <a:latin typeface="Courier New" pitchFamily="49" charset="0"/>
              </a:rPr>
              <a:t>{					  if (c &gt; d)</a:t>
            </a:r>
          </a:p>
          <a:p>
            <a:pPr lvl="1">
              <a:buFontTx/>
              <a:buNone/>
            </a:pPr>
            <a:r>
              <a:rPr lang="en-US" sz="2000" smtClean="0">
                <a:latin typeface="Courier New" pitchFamily="49" charset="0"/>
              </a:rPr>
              <a:t>	if (c &gt; d)		    e = f;</a:t>
            </a:r>
          </a:p>
          <a:p>
            <a:pPr lvl="1">
              <a:buFontTx/>
              <a:buNone/>
            </a:pPr>
            <a:r>
              <a:rPr lang="en-US" sz="2000" smtClean="0">
                <a:latin typeface="Courier New" pitchFamily="49" charset="0"/>
              </a:rPr>
              <a:t>		 e = f;	        else</a:t>
            </a:r>
          </a:p>
          <a:p>
            <a:pPr lvl="1">
              <a:buFontTx/>
              <a:buNone/>
            </a:pPr>
            <a:r>
              <a:rPr lang="en-US" sz="2000" smtClean="0">
                <a:latin typeface="Courier New" pitchFamily="49" charset="0"/>
              </a:rPr>
              <a:t>}					    g =h;</a:t>
            </a:r>
          </a:p>
          <a:p>
            <a:pPr lvl="1">
              <a:buFontTx/>
              <a:buNone/>
            </a:pPr>
            <a:r>
              <a:rPr lang="en-US" sz="2000" smtClean="0">
                <a:latin typeface="Courier New" pitchFamily="49" charset="0"/>
              </a:rPr>
              <a:t>else			</a:t>
            </a:r>
          </a:p>
          <a:p>
            <a:pPr lvl="1">
              <a:buFontTx/>
              <a:buNone/>
            </a:pPr>
            <a:r>
              <a:rPr lang="en-US" sz="2000" smtClean="0">
                <a:latin typeface="Courier New" pitchFamily="49" charset="0"/>
              </a:rPr>
              <a:t>	  g = h</a:t>
            </a:r>
            <a:r>
              <a:rPr lang="en-US" sz="2000" i="1" smtClean="0">
                <a:latin typeface="Courier New" pitchFamily="49" charset="0"/>
              </a:rPr>
              <a:t>;		 </a:t>
            </a:r>
            <a:endParaRPr lang="en-US" smtClean="0">
              <a:latin typeface="Arial" charset="0"/>
            </a:endParaRPr>
          </a:p>
        </p:txBody>
      </p:sp>
    </p:spTree>
  </p:cSld>
  <p:clrMapOvr>
    <a:masterClrMapping/>
  </p:clrMapOvr>
  <p:transition spd="med">
    <p:fad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Compound Statements</a:t>
            </a:r>
          </a:p>
        </p:txBody>
      </p:sp>
      <p:sp>
        <p:nvSpPr>
          <p:cNvPr id="48131" name="Rectangle 3"/>
          <p:cNvSpPr>
            <a:spLocks noGrp="1" noChangeArrowheads="1"/>
          </p:cNvSpPr>
          <p:nvPr>
            <p:ph idx="1"/>
          </p:nvPr>
        </p:nvSpPr>
        <p:spPr>
          <a:xfrm>
            <a:off x="914162" y="1981201"/>
            <a:ext cx="10360501" cy="3256276"/>
          </a:xfrm>
        </p:spPr>
        <p:txBody>
          <a:bodyPr>
            <a:spAutoFit/>
          </a:bodyPr>
          <a:lstStyle/>
          <a:p>
            <a:r>
              <a:rPr lang="en-US" sz="2800" smtClean="0">
                <a:latin typeface="Arial" charset="0"/>
              </a:rPr>
              <a:t>When a list of statements is enclosed in braces (</a:t>
            </a:r>
            <a:r>
              <a:rPr lang="en-US" sz="2000" smtClean="0">
                <a:latin typeface="Courier New" pitchFamily="49" charset="0"/>
              </a:rPr>
              <a:t>{}</a:t>
            </a:r>
            <a:r>
              <a:rPr lang="en-US" sz="2800" smtClean="0">
                <a:latin typeface="Arial" charset="0"/>
              </a:rPr>
              <a:t>), they form a single </a:t>
            </a:r>
            <a:r>
              <a:rPr lang="en-US" sz="2800" i="1" smtClean="0">
                <a:latin typeface="Arial" charset="0"/>
              </a:rPr>
              <a:t>compound statement.</a:t>
            </a:r>
          </a:p>
          <a:p>
            <a:r>
              <a:rPr lang="en-US" sz="2800" smtClean="0">
                <a:latin typeface="Arial" charset="0"/>
              </a:rPr>
              <a:t>syntax</a:t>
            </a:r>
          </a:p>
          <a:p>
            <a:pPr lvl="1">
              <a:buFontTx/>
              <a:buNone/>
            </a:pPr>
            <a:r>
              <a:rPr lang="en-US" sz="2000" smtClean="0">
                <a:latin typeface="Courier New" pitchFamily="49" charset="0"/>
              </a:rPr>
              <a:t>{</a:t>
            </a:r>
          </a:p>
          <a:p>
            <a:pPr lvl="1">
              <a:buFontTx/>
              <a:buNone/>
            </a:pPr>
            <a:r>
              <a:rPr lang="en-US" sz="2000" smtClean="0">
                <a:latin typeface="Courier New" pitchFamily="49" charset="0"/>
              </a:rPr>
              <a:t>	  </a:t>
            </a:r>
            <a:r>
              <a:rPr lang="en-US" sz="2000" i="1" smtClean="0">
                <a:latin typeface="Courier New" pitchFamily="49" charset="0"/>
              </a:rPr>
              <a:t>Statement_1;</a:t>
            </a:r>
          </a:p>
          <a:p>
            <a:pPr lvl="1">
              <a:buFontTx/>
              <a:buNone/>
            </a:pPr>
            <a:r>
              <a:rPr lang="en-US" sz="2000" i="1" smtClean="0">
                <a:latin typeface="Courier New" pitchFamily="49" charset="0"/>
              </a:rPr>
              <a:t>		 Statement_2;</a:t>
            </a:r>
          </a:p>
          <a:p>
            <a:pPr lvl="1">
              <a:buFontTx/>
              <a:buNone/>
            </a:pPr>
            <a:r>
              <a:rPr lang="en-US" sz="2000" smtClean="0">
                <a:latin typeface="Courier New" pitchFamily="49" charset="0"/>
              </a:rPr>
              <a:t>		…</a:t>
            </a:r>
          </a:p>
          <a:p>
            <a:pPr lvl="1">
              <a:buFontTx/>
              <a:buNone/>
            </a:pPr>
            <a:r>
              <a:rPr lang="en-US" sz="2000" smtClean="0">
                <a:latin typeface="Courier New" pitchFamily="49" charset="0"/>
              </a:rPr>
              <a:t>}</a:t>
            </a:r>
          </a:p>
        </p:txBody>
      </p:sp>
    </p:spTree>
  </p:cSld>
  <p:clrMapOvr>
    <a:masterClrMapping/>
  </p:clrMapOvr>
  <p:transition spd="med">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Compound Statements, cont.</a:t>
            </a:r>
          </a:p>
        </p:txBody>
      </p:sp>
      <p:sp>
        <p:nvSpPr>
          <p:cNvPr id="49155" name="Rectangle 3"/>
          <p:cNvSpPr>
            <a:spLocks noGrp="1" noChangeArrowheads="1"/>
          </p:cNvSpPr>
          <p:nvPr>
            <p:ph idx="1"/>
          </p:nvPr>
        </p:nvSpPr>
        <p:spPr>
          <a:xfrm>
            <a:off x="914162" y="1981200"/>
            <a:ext cx="10360501" cy="3284538"/>
          </a:xfrm>
        </p:spPr>
        <p:txBody>
          <a:bodyPr>
            <a:spAutoFit/>
          </a:bodyPr>
          <a:lstStyle/>
          <a:p>
            <a:r>
              <a:rPr lang="en-US" sz="2800" smtClean="0">
                <a:latin typeface="Arial" charset="0"/>
              </a:rPr>
              <a:t>A compound statement can be used wherever a statement can be used.</a:t>
            </a:r>
          </a:p>
          <a:p>
            <a:r>
              <a:rPr lang="en-US" sz="2800" smtClean="0">
                <a:latin typeface="Arial" charset="0"/>
              </a:rPr>
              <a:t>example</a:t>
            </a:r>
          </a:p>
          <a:p>
            <a:pPr lvl="1">
              <a:buFontTx/>
              <a:buNone/>
            </a:pPr>
            <a:r>
              <a:rPr lang="en-US" sz="2000" smtClean="0">
                <a:latin typeface="Courier New" pitchFamily="49" charset="0"/>
              </a:rPr>
              <a:t>if (total &gt; 10)</a:t>
            </a:r>
          </a:p>
          <a:p>
            <a:pPr lvl="1">
              <a:buFontTx/>
              <a:buNone/>
            </a:pPr>
            <a:r>
              <a:rPr lang="en-US" sz="2000" smtClean="0">
                <a:latin typeface="Courier New" pitchFamily="49" charset="0"/>
              </a:rPr>
              <a:t>{</a:t>
            </a:r>
          </a:p>
          <a:p>
            <a:pPr lvl="1">
              <a:buFontTx/>
              <a:buNone/>
            </a:pPr>
            <a:r>
              <a:rPr lang="en-US" sz="2000" smtClean="0">
                <a:latin typeface="Courier New" pitchFamily="49" charset="0"/>
              </a:rPr>
              <a:t>		sum = sum + total;</a:t>
            </a:r>
          </a:p>
          <a:p>
            <a:pPr lvl="1">
              <a:buFontTx/>
              <a:buNone/>
            </a:pPr>
            <a:r>
              <a:rPr lang="en-US" sz="2000" smtClean="0">
                <a:latin typeface="Courier New" pitchFamily="49" charset="0"/>
              </a:rPr>
              <a:t>		total = 0;</a:t>
            </a:r>
          </a:p>
          <a:p>
            <a:pPr lvl="1">
              <a:buFontTx/>
              <a:buNone/>
            </a:pPr>
            <a:r>
              <a:rPr lang="en-US" sz="2000" smtClean="0">
                <a:latin typeface="Courier New" pitchFamily="49" charset="0"/>
              </a:rPr>
              <a:t>}</a:t>
            </a:r>
          </a:p>
        </p:txBody>
      </p:sp>
    </p:spTree>
  </p:cSld>
  <p:clrMapOvr>
    <a:masterClrMapping/>
  </p:clrMapOvr>
  <p:transition spd="med">
    <p:fad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14162" y="465139"/>
            <a:ext cx="10360501" cy="646331"/>
          </a:xfrm>
        </p:spPr>
        <p:txBody>
          <a:bodyPr>
            <a:spAutoFit/>
          </a:bodyPr>
          <a:lstStyle/>
          <a:p>
            <a:r>
              <a:rPr lang="en-US" smtClean="0">
                <a:latin typeface="Arial" charset="0"/>
              </a:rPr>
              <a:t>Multibranch </a:t>
            </a:r>
            <a:r>
              <a:rPr lang="en-US" smtClean="0">
                <a:latin typeface="Courier New" pitchFamily="49" charset="0"/>
              </a:rPr>
              <a:t>if-else</a:t>
            </a:r>
            <a:r>
              <a:rPr lang="en-US" smtClean="0">
                <a:latin typeface="Arial" charset="0"/>
              </a:rPr>
              <a:t> Statements</a:t>
            </a:r>
          </a:p>
        </p:txBody>
      </p:sp>
      <p:sp>
        <p:nvSpPr>
          <p:cNvPr id="50179" name="Rectangle 3"/>
          <p:cNvSpPr>
            <a:spLocks noGrp="1" noChangeArrowheads="1"/>
          </p:cNvSpPr>
          <p:nvPr>
            <p:ph idx="1"/>
          </p:nvPr>
        </p:nvSpPr>
        <p:spPr>
          <a:xfrm>
            <a:off x="914162" y="1981201"/>
            <a:ext cx="10360501" cy="4900613"/>
          </a:xfrm>
        </p:spPr>
        <p:txBody>
          <a:bodyPr>
            <a:spAutoFit/>
          </a:bodyPr>
          <a:lstStyle/>
          <a:p>
            <a:r>
              <a:rPr lang="en-US" sz="2800" smtClean="0">
                <a:latin typeface="Arial" charset="0"/>
              </a:rPr>
              <a:t>syntax</a:t>
            </a:r>
          </a:p>
          <a:p>
            <a:pPr lvl="1">
              <a:buFontTx/>
              <a:buNone/>
            </a:pPr>
            <a:r>
              <a:rPr lang="en-US" sz="2000" smtClean="0">
                <a:latin typeface="Courier New" pitchFamily="49" charset="0"/>
              </a:rPr>
              <a:t>if (</a:t>
            </a:r>
            <a:r>
              <a:rPr lang="en-US" sz="2000" i="1" smtClean="0">
                <a:latin typeface="Courier New" pitchFamily="49" charset="0"/>
              </a:rPr>
              <a:t>Boolean_Expression_1</a:t>
            </a:r>
            <a:r>
              <a:rPr lang="en-US" sz="2000" smtClean="0">
                <a:latin typeface="Courier New" pitchFamily="49" charset="0"/>
              </a:rPr>
              <a:t>)</a:t>
            </a:r>
          </a:p>
          <a:p>
            <a:pPr lvl="1">
              <a:buFontTx/>
              <a:buNone/>
            </a:pPr>
            <a:r>
              <a:rPr lang="en-US" sz="2000" smtClean="0">
                <a:latin typeface="Courier New" pitchFamily="49" charset="0"/>
              </a:rPr>
              <a:t>	  </a:t>
            </a:r>
            <a:r>
              <a:rPr lang="en-US" sz="2000" i="1" smtClean="0">
                <a:latin typeface="Courier New" pitchFamily="49" charset="0"/>
              </a:rPr>
              <a:t>Statement_1</a:t>
            </a:r>
            <a:endParaRPr lang="en-US" sz="2000" smtClean="0">
              <a:latin typeface="Courier New" pitchFamily="49" charset="0"/>
            </a:endParaRPr>
          </a:p>
          <a:p>
            <a:pPr lvl="1">
              <a:buFontTx/>
              <a:buNone/>
            </a:pPr>
            <a:r>
              <a:rPr lang="en-US" sz="2000" smtClean="0">
                <a:latin typeface="Courier New" pitchFamily="49" charset="0"/>
              </a:rPr>
              <a:t>else if (</a:t>
            </a:r>
            <a:r>
              <a:rPr lang="en-US" sz="2000" i="1" smtClean="0">
                <a:latin typeface="Courier New" pitchFamily="49" charset="0"/>
              </a:rPr>
              <a:t>Boolean_Expression_2)</a:t>
            </a:r>
            <a:endParaRPr lang="en-US" sz="2000" smtClean="0">
              <a:latin typeface="Courier New" pitchFamily="49" charset="0"/>
            </a:endParaRPr>
          </a:p>
          <a:p>
            <a:pPr lvl="1">
              <a:buFontTx/>
              <a:buNone/>
            </a:pPr>
            <a:r>
              <a:rPr lang="en-US" sz="2000" smtClean="0">
                <a:latin typeface="Courier New" pitchFamily="49" charset="0"/>
              </a:rPr>
              <a:t>	  </a:t>
            </a:r>
            <a:r>
              <a:rPr lang="en-US" sz="2000" i="1" smtClean="0">
                <a:latin typeface="Courier New" pitchFamily="49" charset="0"/>
              </a:rPr>
              <a:t>Statement_2</a:t>
            </a:r>
            <a:endParaRPr lang="en-US" sz="2000" smtClean="0">
              <a:latin typeface="Courier New" pitchFamily="49" charset="0"/>
            </a:endParaRPr>
          </a:p>
          <a:p>
            <a:pPr lvl="1">
              <a:buFontTx/>
              <a:buNone/>
            </a:pPr>
            <a:r>
              <a:rPr lang="en-US" sz="2000" smtClean="0">
                <a:latin typeface="Courier New" pitchFamily="49" charset="0"/>
              </a:rPr>
              <a:t>else if (</a:t>
            </a:r>
            <a:r>
              <a:rPr lang="en-US" sz="2000" i="1" smtClean="0">
                <a:latin typeface="Courier New" pitchFamily="49" charset="0"/>
              </a:rPr>
              <a:t>Boolean_Expression_3)</a:t>
            </a:r>
            <a:endParaRPr lang="en-US" sz="2000" smtClean="0">
              <a:latin typeface="Courier New" pitchFamily="49" charset="0"/>
            </a:endParaRPr>
          </a:p>
          <a:p>
            <a:pPr lvl="1">
              <a:buFontTx/>
              <a:buNone/>
            </a:pPr>
            <a:r>
              <a:rPr lang="en-US" sz="2000" smtClean="0">
                <a:latin typeface="Courier New" pitchFamily="49" charset="0"/>
              </a:rPr>
              <a:t>	  </a:t>
            </a:r>
            <a:r>
              <a:rPr lang="en-US" sz="2000" i="1" smtClean="0">
                <a:latin typeface="Courier New" pitchFamily="49" charset="0"/>
              </a:rPr>
              <a:t>Statement_3</a:t>
            </a:r>
          </a:p>
          <a:p>
            <a:pPr lvl="1">
              <a:buFontTx/>
              <a:buNone/>
            </a:pPr>
            <a:r>
              <a:rPr lang="en-US" sz="2000" smtClean="0">
                <a:latin typeface="Courier New" pitchFamily="49" charset="0"/>
              </a:rPr>
              <a:t>else if</a:t>
            </a:r>
            <a:r>
              <a:rPr lang="en-US" sz="2000" i="1" smtClean="0">
                <a:latin typeface="Courier New" pitchFamily="49" charset="0"/>
              </a:rPr>
              <a:t> </a:t>
            </a:r>
            <a:r>
              <a:rPr lang="en-US" sz="2000" smtClean="0">
                <a:latin typeface="Courier New" pitchFamily="49" charset="0"/>
              </a:rPr>
              <a:t>…</a:t>
            </a:r>
          </a:p>
          <a:p>
            <a:pPr lvl="1">
              <a:buFontTx/>
              <a:buNone/>
            </a:pPr>
            <a:r>
              <a:rPr lang="en-US" sz="2000" i="1" smtClean="0">
                <a:latin typeface="Courier New" pitchFamily="49" charset="0"/>
              </a:rPr>
              <a:t>else</a:t>
            </a:r>
          </a:p>
          <a:p>
            <a:pPr lvl="1">
              <a:buFontTx/>
              <a:buNone/>
            </a:pPr>
            <a:r>
              <a:rPr lang="en-US" sz="2000" i="1" smtClean="0">
                <a:latin typeface="Courier New" pitchFamily="49" charset="0"/>
              </a:rPr>
              <a:t>	  Default_Statement</a:t>
            </a:r>
          </a:p>
          <a:p>
            <a:pPr lvl="1">
              <a:buFontTx/>
              <a:buNone/>
            </a:pPr>
            <a:endParaRPr lang="en-US" sz="2000" i="1" smtClean="0">
              <a:latin typeface="Courier New" pitchFamily="49" charset="0"/>
            </a:endParaRPr>
          </a:p>
          <a:p>
            <a:pPr lvl="1">
              <a:buFontTx/>
              <a:buNone/>
            </a:pPr>
            <a:endParaRPr lang="en-US" sz="2000" smtClean="0">
              <a:latin typeface="Courier New" pitchFamily="49" charset="0"/>
            </a:endParaRPr>
          </a:p>
          <a:p>
            <a:endParaRPr lang="en-US" sz="2000" smtClean="0"/>
          </a:p>
        </p:txBody>
      </p:sp>
    </p:spTree>
  </p:cSld>
  <p:clrMapOvr>
    <a:masterClrMapping/>
  </p:clrMapOvr>
  <p:transition spd="med">
    <p:fad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914162" y="444500"/>
            <a:ext cx="10360501" cy="1138773"/>
          </a:xfrm>
        </p:spPr>
        <p:txBody>
          <a:bodyPr>
            <a:spAutoFit/>
          </a:bodyPr>
          <a:lstStyle/>
          <a:p>
            <a:pPr>
              <a:lnSpc>
                <a:spcPct val="85000"/>
              </a:lnSpc>
            </a:pPr>
            <a:r>
              <a:rPr lang="en-US" smtClean="0">
                <a:latin typeface="Arial" charset="0"/>
              </a:rPr>
              <a:t>Multibranch </a:t>
            </a:r>
            <a:r>
              <a:rPr lang="en-US" smtClean="0">
                <a:latin typeface="Courier New" pitchFamily="49" charset="0"/>
              </a:rPr>
              <a:t>if-else</a:t>
            </a:r>
            <a:r>
              <a:rPr lang="en-US" smtClean="0">
                <a:latin typeface="Arial" charset="0"/>
              </a:rPr>
              <a:t> Statements, cont.</a:t>
            </a:r>
          </a:p>
        </p:txBody>
      </p:sp>
      <p:sp>
        <p:nvSpPr>
          <p:cNvPr id="51203" name="Rectangle 3"/>
          <p:cNvSpPr>
            <a:spLocks noGrp="1" noChangeArrowheads="1"/>
          </p:cNvSpPr>
          <p:nvPr>
            <p:ph idx="1"/>
          </p:nvPr>
        </p:nvSpPr>
        <p:spPr>
          <a:xfrm>
            <a:off x="914162" y="1600201"/>
            <a:ext cx="10360501" cy="480131"/>
          </a:xfrm>
        </p:spPr>
        <p:txBody>
          <a:bodyPr>
            <a:spAutoFit/>
          </a:bodyPr>
          <a:lstStyle/>
          <a:p>
            <a:pPr>
              <a:spcBef>
                <a:spcPct val="0"/>
              </a:spcBef>
            </a:pPr>
            <a:r>
              <a:rPr lang="en-US" sz="2000" smtClean="0">
                <a:latin typeface="Courier New" pitchFamily="49" charset="0"/>
              </a:rPr>
              <a:t>class Grader</a:t>
            </a:r>
            <a:r>
              <a:rPr lang="en-US" sz="2800" smtClean="0">
                <a:latin typeface="Arial" charset="0"/>
              </a:rPr>
              <a:t> </a:t>
            </a:r>
          </a:p>
        </p:txBody>
      </p:sp>
      <p:pic>
        <p:nvPicPr>
          <p:cNvPr id="51204" name="Picture 5" descr="figp147"/>
          <p:cNvPicPr>
            <a:picLocks noChangeAspect="1" noChangeArrowheads="1"/>
          </p:cNvPicPr>
          <p:nvPr/>
        </p:nvPicPr>
        <p:blipFill>
          <a:blip r:embed="rId2"/>
          <a:srcRect/>
          <a:stretch>
            <a:fillRect/>
          </a:stretch>
        </p:blipFill>
        <p:spPr bwMode="auto">
          <a:xfrm>
            <a:off x="1644223" y="2236788"/>
            <a:ext cx="8817852" cy="3783012"/>
          </a:xfrm>
          <a:prstGeom prst="rect">
            <a:avLst/>
          </a:prstGeom>
          <a:noFill/>
          <a:ln w="9525">
            <a:noFill/>
            <a:miter lim="800000"/>
            <a:headEnd/>
            <a:tailEnd/>
          </a:ln>
        </p:spPr>
      </p:pic>
    </p:spTree>
  </p:cSld>
  <p:clrMapOvr>
    <a:masterClrMapping/>
  </p:clrMapOvr>
  <p:transition spd="med">
    <p:fad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14162" y="625476"/>
            <a:ext cx="10360501" cy="1200329"/>
          </a:xfrm>
        </p:spPr>
        <p:txBody>
          <a:bodyPr>
            <a:spAutoFit/>
          </a:bodyPr>
          <a:lstStyle/>
          <a:p>
            <a:r>
              <a:rPr lang="en-US" smtClean="0">
                <a:latin typeface="Arial" charset="0"/>
              </a:rPr>
              <a:t>Multibranch </a:t>
            </a:r>
            <a:r>
              <a:rPr lang="en-US" smtClean="0">
                <a:latin typeface="Courier New" pitchFamily="49" charset="0"/>
              </a:rPr>
              <a:t>if-else</a:t>
            </a:r>
            <a:r>
              <a:rPr lang="en-US" smtClean="0">
                <a:latin typeface="Arial" charset="0"/>
              </a:rPr>
              <a:t> Statements, cont.</a:t>
            </a:r>
          </a:p>
        </p:txBody>
      </p:sp>
      <p:sp>
        <p:nvSpPr>
          <p:cNvPr id="52227" name="Rectangle 3"/>
          <p:cNvSpPr>
            <a:spLocks noGrp="1" noChangeArrowheads="1"/>
          </p:cNvSpPr>
          <p:nvPr>
            <p:ph idx="1"/>
          </p:nvPr>
        </p:nvSpPr>
        <p:spPr>
          <a:xfrm>
            <a:off x="914162" y="2224088"/>
            <a:ext cx="10360501" cy="480131"/>
          </a:xfrm>
        </p:spPr>
        <p:txBody>
          <a:bodyPr>
            <a:spAutoFit/>
          </a:bodyPr>
          <a:lstStyle/>
          <a:p>
            <a:r>
              <a:rPr lang="en-US" sz="2800" smtClean="0">
                <a:latin typeface="Arial" charset="0"/>
              </a:rPr>
              <a:t>equivalent logically</a:t>
            </a:r>
          </a:p>
        </p:txBody>
      </p:sp>
      <p:sp>
        <p:nvSpPr>
          <p:cNvPr id="52228" name="Text Box 5"/>
          <p:cNvSpPr txBox="1">
            <a:spLocks noChangeArrowheads="1"/>
          </p:cNvSpPr>
          <p:nvPr/>
        </p:nvSpPr>
        <p:spPr bwMode="auto">
          <a:xfrm>
            <a:off x="1807163" y="2778126"/>
            <a:ext cx="3760966" cy="2862322"/>
          </a:xfrm>
          <a:prstGeom prst="rect">
            <a:avLst/>
          </a:prstGeom>
          <a:noFill/>
          <a:ln w="9525">
            <a:noFill/>
            <a:miter lim="800000"/>
            <a:headEnd/>
            <a:tailEnd/>
          </a:ln>
        </p:spPr>
        <p:txBody>
          <a:bodyPr wrap="none">
            <a:spAutoFit/>
          </a:bodyPr>
          <a:lstStyle/>
          <a:p>
            <a:r>
              <a:rPr lang="en-US"/>
              <a:t>if (score &gt;= 90)</a:t>
            </a:r>
          </a:p>
          <a:p>
            <a:r>
              <a:rPr lang="en-US"/>
              <a:t>  grade = ‘A’;</a:t>
            </a:r>
          </a:p>
          <a:p>
            <a:r>
              <a:rPr lang="en-US"/>
              <a:t>if ((score &gt;= 80) &amp;&amp; (score &lt; 90))</a:t>
            </a:r>
          </a:p>
          <a:p>
            <a:r>
              <a:rPr lang="en-US"/>
              <a:t>  grade = ‘B’;</a:t>
            </a:r>
          </a:p>
          <a:p>
            <a:r>
              <a:rPr lang="en-US"/>
              <a:t>if ((score &gt;= 70) &amp;&amp; (score &lt; 80))</a:t>
            </a:r>
          </a:p>
          <a:p>
            <a:r>
              <a:rPr lang="en-US"/>
              <a:t>  grade = ‘C’;</a:t>
            </a:r>
          </a:p>
          <a:p>
            <a:r>
              <a:rPr lang="en-US"/>
              <a:t>if ((score &gt;= 60) &amp;&amp; (score &lt; 70))</a:t>
            </a:r>
          </a:p>
          <a:p>
            <a:r>
              <a:rPr lang="en-US"/>
              <a:t>  grade = ‘D’;</a:t>
            </a:r>
          </a:p>
          <a:p>
            <a:r>
              <a:rPr lang="en-US"/>
              <a:t>if (score &lt; 60)</a:t>
            </a:r>
          </a:p>
          <a:p>
            <a:r>
              <a:rPr lang="en-US"/>
              <a:t>  grade = ‘F’;</a:t>
            </a:r>
          </a:p>
        </p:txBody>
      </p:sp>
    </p:spTree>
  </p:cSld>
  <p:clrMapOvr>
    <a:masterClrMapping/>
  </p:clrMapOvr>
  <p:transition spd="med">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14162" y="800100"/>
            <a:ext cx="10360501" cy="646331"/>
          </a:xfrm>
        </p:spPr>
        <p:txBody>
          <a:bodyPr>
            <a:spAutoFit/>
          </a:bodyPr>
          <a:lstStyle/>
          <a:p>
            <a:r>
              <a:rPr lang="en-US" smtClean="0">
                <a:latin typeface="Courier New" pitchFamily="49" charset="0"/>
              </a:rPr>
              <a:t>switch</a:t>
            </a:r>
            <a:r>
              <a:rPr lang="en-US" smtClean="0">
                <a:latin typeface="Arial" charset="0"/>
              </a:rPr>
              <a:t> Statement</a:t>
            </a:r>
          </a:p>
        </p:txBody>
      </p:sp>
      <p:sp>
        <p:nvSpPr>
          <p:cNvPr id="53251" name="Rectangle 3"/>
          <p:cNvSpPr>
            <a:spLocks noGrp="1" noChangeArrowheads="1"/>
          </p:cNvSpPr>
          <p:nvPr>
            <p:ph idx="1"/>
          </p:nvPr>
        </p:nvSpPr>
        <p:spPr>
          <a:xfrm>
            <a:off x="914162" y="1981201"/>
            <a:ext cx="10360501" cy="2649956"/>
          </a:xfrm>
        </p:spPr>
        <p:txBody>
          <a:bodyPr>
            <a:spAutoFit/>
          </a:bodyPr>
          <a:lstStyle/>
          <a:p>
            <a:r>
              <a:rPr lang="en-US" sz="2800" smtClean="0">
                <a:latin typeface="Arial" charset="0"/>
              </a:rPr>
              <a:t>The </a:t>
            </a:r>
            <a:r>
              <a:rPr lang="en-US" sz="2000" smtClean="0">
                <a:latin typeface="Courier New" pitchFamily="49" charset="0"/>
              </a:rPr>
              <a:t>switch</a:t>
            </a:r>
            <a:r>
              <a:rPr lang="en-US" sz="2800" smtClean="0">
                <a:latin typeface="Arial" charset="0"/>
              </a:rPr>
              <a:t> statement is a multiway branch that makes a decision based on an </a:t>
            </a:r>
            <a:r>
              <a:rPr lang="en-US" sz="2800" i="1" smtClean="0">
                <a:latin typeface="Arial" charset="0"/>
              </a:rPr>
              <a:t>integral </a:t>
            </a:r>
            <a:r>
              <a:rPr lang="en-US" sz="2800" smtClean="0">
                <a:latin typeface="Arial" charset="0"/>
              </a:rPr>
              <a:t>(integer or character) expression.</a:t>
            </a:r>
          </a:p>
          <a:p>
            <a:r>
              <a:rPr lang="en-US" sz="2800" smtClean="0">
                <a:latin typeface="Arial" charset="0"/>
              </a:rPr>
              <a:t>The </a:t>
            </a:r>
            <a:r>
              <a:rPr lang="en-US" sz="2000" smtClean="0">
                <a:latin typeface="Courier New" pitchFamily="49" charset="0"/>
              </a:rPr>
              <a:t>switch</a:t>
            </a:r>
            <a:r>
              <a:rPr lang="en-US" sz="2800" smtClean="0">
                <a:latin typeface="Arial" charset="0"/>
              </a:rPr>
              <a:t> statement begins with the keyword </a:t>
            </a:r>
            <a:r>
              <a:rPr lang="en-US" sz="2000" smtClean="0">
                <a:latin typeface="Courier New" pitchFamily="49" charset="0"/>
              </a:rPr>
              <a:t>switch </a:t>
            </a:r>
            <a:r>
              <a:rPr lang="en-US" sz="2800" smtClean="0">
                <a:latin typeface="Arial" charset="0"/>
              </a:rPr>
              <a:t>followed by an integral expression in parentheses and called the </a:t>
            </a:r>
            <a:r>
              <a:rPr lang="en-US" sz="2800" i="1" smtClean="0">
                <a:latin typeface="Arial" charset="0"/>
              </a:rPr>
              <a:t>controlling expression.</a:t>
            </a:r>
            <a:endParaRPr lang="en-US" sz="2800" smtClean="0">
              <a:latin typeface="Arial" charset="0"/>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3800" smtClean="0"/>
              <a:t>There are eight primitive data types</a:t>
            </a:r>
          </a:p>
        </p:txBody>
      </p:sp>
      <p:sp>
        <p:nvSpPr>
          <p:cNvPr id="14339" name="Rectangle 3"/>
          <p:cNvSpPr>
            <a:spLocks noGrp="1" noChangeArrowheads="1"/>
          </p:cNvSpPr>
          <p:nvPr>
            <p:ph idx="1"/>
          </p:nvPr>
        </p:nvSpPr>
        <p:spPr/>
        <p:txBody>
          <a:bodyPr/>
          <a:lstStyle/>
          <a:p>
            <a:r>
              <a:rPr lang="en-US" smtClean="0"/>
              <a:t>Name them</a:t>
            </a:r>
          </a:p>
          <a:p>
            <a:r>
              <a:rPr lang="en-US" smtClean="0"/>
              <a:t>Boolean, byte, char, double, float, int, long, short</a:t>
            </a:r>
          </a:p>
          <a:p>
            <a:r>
              <a:rPr lang="en-US" smtClean="0"/>
              <a:t>In bytes, how long is the short data type?  The int data type, the long data type?</a:t>
            </a:r>
          </a:p>
          <a:p>
            <a:r>
              <a:rPr lang="en-US" smtClean="0"/>
              <a:t>In bytes, how long is the float data type?  The double data type?</a:t>
            </a:r>
          </a:p>
          <a:p>
            <a:r>
              <a:rPr lang="en-US" smtClean="0"/>
              <a:t>How long is the char data type?</a:t>
            </a:r>
          </a:p>
          <a:p>
            <a:endParaRPr lang="en-US"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7" dur="500"/>
                                        <p:tgtEl>
                                          <p:spTgt spid="143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2" dur="500"/>
                                        <p:tgtEl>
                                          <p:spTgt spid="143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17" dur="500"/>
                                        <p:tgtEl>
                                          <p:spTgt spid="143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22" dur="5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14162" y="800100"/>
            <a:ext cx="10360501" cy="646331"/>
          </a:xfrm>
        </p:spPr>
        <p:txBody>
          <a:bodyPr>
            <a:spAutoFit/>
          </a:bodyPr>
          <a:lstStyle/>
          <a:p>
            <a:r>
              <a:rPr lang="en-US" smtClean="0">
                <a:latin typeface="Courier New" pitchFamily="49" charset="0"/>
              </a:rPr>
              <a:t>switch</a:t>
            </a:r>
            <a:r>
              <a:rPr lang="en-US" smtClean="0">
                <a:latin typeface="Arial" charset="0"/>
              </a:rPr>
              <a:t> Statement, cont.</a:t>
            </a:r>
          </a:p>
        </p:txBody>
      </p:sp>
      <p:sp>
        <p:nvSpPr>
          <p:cNvPr id="54275" name="Rectangle 3"/>
          <p:cNvSpPr>
            <a:spLocks noGrp="1" noChangeArrowheads="1"/>
          </p:cNvSpPr>
          <p:nvPr>
            <p:ph idx="1"/>
          </p:nvPr>
        </p:nvSpPr>
        <p:spPr>
          <a:xfrm>
            <a:off x="914162" y="1752600"/>
            <a:ext cx="10360501" cy="3167021"/>
          </a:xfrm>
        </p:spPr>
        <p:txBody>
          <a:bodyPr>
            <a:spAutoFit/>
          </a:bodyPr>
          <a:lstStyle/>
          <a:p>
            <a:r>
              <a:rPr lang="en-US" sz="2800" smtClean="0">
                <a:latin typeface="Arial" charset="0"/>
              </a:rPr>
              <a:t>A list of cases follows, enclosed in braces.</a:t>
            </a:r>
          </a:p>
          <a:p>
            <a:r>
              <a:rPr lang="en-US" sz="2800" smtClean="0">
                <a:latin typeface="Arial" charset="0"/>
              </a:rPr>
              <a:t>Each case consists of the keyword </a:t>
            </a:r>
            <a:r>
              <a:rPr lang="en-US" sz="2000" smtClean="0">
                <a:latin typeface="Courier New" pitchFamily="49" charset="0"/>
              </a:rPr>
              <a:t>case</a:t>
            </a:r>
            <a:r>
              <a:rPr lang="en-US" sz="2800" smtClean="0">
                <a:latin typeface="Arial" charset="0"/>
              </a:rPr>
              <a:t> followed by</a:t>
            </a:r>
          </a:p>
          <a:p>
            <a:pPr lvl="1">
              <a:lnSpc>
                <a:spcPct val="90000"/>
              </a:lnSpc>
            </a:pPr>
            <a:r>
              <a:rPr lang="en-US" smtClean="0">
                <a:latin typeface="Arial" charset="0"/>
              </a:rPr>
              <a:t>a constant called the </a:t>
            </a:r>
            <a:r>
              <a:rPr lang="en-US" i="1" smtClean="0">
                <a:latin typeface="Arial" charset="0"/>
              </a:rPr>
              <a:t>case label</a:t>
            </a:r>
            <a:endParaRPr lang="en-US" smtClean="0">
              <a:latin typeface="Arial" charset="0"/>
            </a:endParaRPr>
          </a:p>
          <a:p>
            <a:pPr lvl="1"/>
            <a:r>
              <a:rPr lang="en-US" smtClean="0">
                <a:latin typeface="Arial" charset="0"/>
              </a:rPr>
              <a:t>a colon</a:t>
            </a:r>
          </a:p>
          <a:p>
            <a:pPr lvl="1"/>
            <a:r>
              <a:rPr lang="en-US" smtClean="0">
                <a:latin typeface="Arial" charset="0"/>
              </a:rPr>
              <a:t>a list of statements.</a:t>
            </a:r>
          </a:p>
          <a:p>
            <a:r>
              <a:rPr lang="en-US" sz="2800" smtClean="0">
                <a:latin typeface="Arial" charset="0"/>
              </a:rPr>
              <a:t>The list is searched for a case label matching the controlling expression.</a:t>
            </a:r>
            <a:endParaRPr lang="en-US" smtClean="0">
              <a:latin typeface="Arial" charset="0"/>
            </a:endParaRPr>
          </a:p>
        </p:txBody>
      </p:sp>
    </p:spTree>
  </p:cSld>
  <p:clrMapOvr>
    <a:masterClrMapping/>
  </p:clrMapOvr>
  <p:transition spd="med">
    <p:fad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914162" y="800100"/>
            <a:ext cx="10360501" cy="646331"/>
          </a:xfrm>
        </p:spPr>
        <p:txBody>
          <a:bodyPr>
            <a:spAutoFit/>
          </a:bodyPr>
          <a:lstStyle/>
          <a:p>
            <a:r>
              <a:rPr lang="en-US" smtClean="0">
                <a:latin typeface="Courier New" pitchFamily="49" charset="0"/>
              </a:rPr>
              <a:t>switch</a:t>
            </a:r>
            <a:r>
              <a:rPr lang="en-US" smtClean="0">
                <a:latin typeface="Arial" charset="0"/>
              </a:rPr>
              <a:t> Statement, cont.</a:t>
            </a:r>
          </a:p>
        </p:txBody>
      </p:sp>
      <p:sp>
        <p:nvSpPr>
          <p:cNvPr id="55299" name="Rectangle 3"/>
          <p:cNvSpPr>
            <a:spLocks noGrp="1" noChangeArrowheads="1"/>
          </p:cNvSpPr>
          <p:nvPr>
            <p:ph idx="1"/>
          </p:nvPr>
        </p:nvSpPr>
        <p:spPr>
          <a:xfrm>
            <a:off x="914162" y="1828801"/>
            <a:ext cx="10360501" cy="2200602"/>
          </a:xfrm>
        </p:spPr>
        <p:txBody>
          <a:bodyPr>
            <a:spAutoFit/>
          </a:bodyPr>
          <a:lstStyle/>
          <a:p>
            <a:pPr>
              <a:lnSpc>
                <a:spcPct val="90000"/>
              </a:lnSpc>
            </a:pPr>
            <a:r>
              <a:rPr lang="en-US" smtClean="0">
                <a:latin typeface="Arial" charset="0"/>
              </a:rPr>
              <a:t>The action associated with a matching case label is executed.</a:t>
            </a:r>
          </a:p>
          <a:p>
            <a:pPr>
              <a:lnSpc>
                <a:spcPct val="90000"/>
              </a:lnSpc>
            </a:pPr>
            <a:r>
              <a:rPr lang="en-US" smtClean="0">
                <a:latin typeface="Arial" charset="0"/>
              </a:rPr>
              <a:t>If no match is found, the case labeled </a:t>
            </a:r>
            <a:r>
              <a:rPr lang="en-US" sz="2400" smtClean="0">
                <a:latin typeface="Courier New" pitchFamily="49" charset="0"/>
              </a:rPr>
              <a:t>default</a:t>
            </a:r>
            <a:r>
              <a:rPr lang="en-US" smtClean="0">
                <a:latin typeface="Arial" charset="0"/>
              </a:rPr>
              <a:t> is executed.</a:t>
            </a:r>
          </a:p>
          <a:p>
            <a:pPr lvl="1">
              <a:lnSpc>
                <a:spcPct val="90000"/>
              </a:lnSpc>
            </a:pPr>
            <a:r>
              <a:rPr lang="en-US" smtClean="0">
                <a:latin typeface="Arial" charset="0"/>
              </a:rPr>
              <a:t>The </a:t>
            </a:r>
            <a:r>
              <a:rPr lang="en-US" sz="2400" smtClean="0">
                <a:latin typeface="Courier New" pitchFamily="49" charset="0"/>
              </a:rPr>
              <a:t>default</a:t>
            </a:r>
            <a:r>
              <a:rPr lang="en-US" smtClean="0">
                <a:latin typeface="Arial" charset="0"/>
              </a:rPr>
              <a:t> case is optional, but recommended, even if it simply prints a message.</a:t>
            </a:r>
          </a:p>
          <a:p>
            <a:pPr>
              <a:lnSpc>
                <a:spcPct val="80000"/>
              </a:lnSpc>
            </a:pPr>
            <a:r>
              <a:rPr lang="en-US" smtClean="0">
                <a:latin typeface="Arial" charset="0"/>
              </a:rPr>
              <a:t>Repeated case labels are not allowed.</a:t>
            </a:r>
          </a:p>
        </p:txBody>
      </p:sp>
    </p:spTree>
  </p:cSld>
  <p:clrMapOvr>
    <a:masterClrMapping/>
  </p:clrMapOvr>
  <p:transition spd="med">
    <p:fad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14162" y="457200"/>
            <a:ext cx="10360501" cy="646331"/>
          </a:xfrm>
        </p:spPr>
        <p:txBody>
          <a:bodyPr>
            <a:spAutoFit/>
          </a:bodyPr>
          <a:lstStyle/>
          <a:p>
            <a:r>
              <a:rPr lang="en-US" smtClean="0">
                <a:latin typeface="Courier New" pitchFamily="49" charset="0"/>
              </a:rPr>
              <a:t>switch</a:t>
            </a:r>
            <a:r>
              <a:rPr lang="en-US" smtClean="0">
                <a:latin typeface="Arial" charset="0"/>
              </a:rPr>
              <a:t> Statement, cont.</a:t>
            </a:r>
          </a:p>
        </p:txBody>
      </p:sp>
      <p:sp>
        <p:nvSpPr>
          <p:cNvPr id="56323" name="Rectangle 3"/>
          <p:cNvSpPr>
            <a:spLocks noGrp="1" noChangeArrowheads="1"/>
          </p:cNvSpPr>
          <p:nvPr>
            <p:ph idx="1"/>
          </p:nvPr>
        </p:nvSpPr>
        <p:spPr>
          <a:xfrm>
            <a:off x="914162" y="1295401"/>
            <a:ext cx="10360501" cy="480131"/>
          </a:xfrm>
        </p:spPr>
        <p:txBody>
          <a:bodyPr>
            <a:spAutoFit/>
          </a:bodyPr>
          <a:lstStyle/>
          <a:p>
            <a:r>
              <a:rPr lang="en-US" sz="2000" smtClean="0">
                <a:latin typeface="Courier New" pitchFamily="49" charset="0"/>
              </a:rPr>
              <a:t>class MultipleBirths</a:t>
            </a:r>
            <a:r>
              <a:rPr lang="en-US" sz="2800" smtClean="0">
                <a:latin typeface="Arial" charset="0"/>
              </a:rPr>
              <a:t> </a:t>
            </a:r>
          </a:p>
        </p:txBody>
      </p:sp>
      <p:pic>
        <p:nvPicPr>
          <p:cNvPr id="56324" name="Picture 4" descr="figp150"/>
          <p:cNvPicPr>
            <a:picLocks noChangeAspect="1" noChangeArrowheads="1"/>
          </p:cNvPicPr>
          <p:nvPr/>
        </p:nvPicPr>
        <p:blipFill>
          <a:blip r:embed="rId2"/>
          <a:srcRect/>
          <a:stretch>
            <a:fillRect/>
          </a:stretch>
        </p:blipFill>
        <p:spPr bwMode="auto">
          <a:xfrm>
            <a:off x="1726750" y="1981200"/>
            <a:ext cx="8591429" cy="405288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14162" y="800100"/>
            <a:ext cx="10360501" cy="646331"/>
          </a:xfrm>
        </p:spPr>
        <p:txBody>
          <a:bodyPr>
            <a:spAutoFit/>
          </a:bodyPr>
          <a:lstStyle/>
          <a:p>
            <a:r>
              <a:rPr lang="en-US" smtClean="0">
                <a:latin typeface="Courier New" pitchFamily="49" charset="0"/>
              </a:rPr>
              <a:t>switch</a:t>
            </a:r>
            <a:r>
              <a:rPr lang="en-US" smtClean="0">
                <a:latin typeface="Arial" charset="0"/>
              </a:rPr>
              <a:t> Statement, cont.</a:t>
            </a:r>
          </a:p>
        </p:txBody>
      </p:sp>
      <p:sp>
        <p:nvSpPr>
          <p:cNvPr id="57347" name="Rectangle 3"/>
          <p:cNvSpPr>
            <a:spLocks noGrp="1" noChangeArrowheads="1"/>
          </p:cNvSpPr>
          <p:nvPr>
            <p:ph idx="1"/>
          </p:nvPr>
        </p:nvSpPr>
        <p:spPr>
          <a:xfrm>
            <a:off x="914162" y="1981200"/>
            <a:ext cx="10360501" cy="2492990"/>
          </a:xfrm>
        </p:spPr>
        <p:txBody>
          <a:bodyPr>
            <a:spAutoFit/>
          </a:bodyPr>
          <a:lstStyle/>
          <a:p>
            <a:r>
              <a:rPr lang="en-US" sz="2800" smtClean="0">
                <a:latin typeface="Arial" charset="0"/>
              </a:rPr>
              <a:t>The action for each case typically ends with the word </a:t>
            </a:r>
            <a:r>
              <a:rPr lang="en-US" sz="2000" smtClean="0">
                <a:latin typeface="Courier New" pitchFamily="49" charset="0"/>
              </a:rPr>
              <a:t>break.</a:t>
            </a:r>
          </a:p>
          <a:p>
            <a:r>
              <a:rPr lang="en-US" sz="2800" smtClean="0">
                <a:latin typeface="Arial" charset="0"/>
              </a:rPr>
              <a:t>The optional</a:t>
            </a:r>
            <a:r>
              <a:rPr lang="en-US" sz="2000" smtClean="0">
                <a:latin typeface="Courier New" pitchFamily="49" charset="0"/>
              </a:rPr>
              <a:t> break </a:t>
            </a:r>
            <a:r>
              <a:rPr lang="en-US" sz="2800" smtClean="0">
                <a:latin typeface="Arial" charset="0"/>
              </a:rPr>
              <a:t>statement prevents the consideration of other cases.</a:t>
            </a:r>
          </a:p>
          <a:p>
            <a:r>
              <a:rPr lang="en-US" sz="2800" smtClean="0">
                <a:latin typeface="Arial" charset="0"/>
              </a:rPr>
              <a:t>The controlling expression can be anything that evaluates to an </a:t>
            </a:r>
            <a:r>
              <a:rPr lang="en-US" sz="2800" smtClean="0">
                <a:solidFill>
                  <a:srgbClr val="FF3300"/>
                </a:solidFill>
                <a:latin typeface="Arial" charset="0"/>
              </a:rPr>
              <a:t>integral type (integer or character).</a:t>
            </a:r>
          </a:p>
        </p:txBody>
      </p:sp>
    </p:spTree>
  </p:cSld>
  <p:clrMapOvr>
    <a:masterClrMapping/>
  </p:clrMapOvr>
  <p:transition spd="med">
    <p:fade/>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14162" y="804863"/>
            <a:ext cx="10360501" cy="646331"/>
          </a:xfrm>
        </p:spPr>
        <p:txBody>
          <a:bodyPr>
            <a:spAutoFit/>
          </a:bodyPr>
          <a:lstStyle/>
          <a:p>
            <a:r>
              <a:rPr lang="en-US" smtClean="0">
                <a:latin typeface="Arial" charset="0"/>
              </a:rPr>
              <a:t>The </a:t>
            </a:r>
            <a:r>
              <a:rPr lang="en-US" smtClean="0">
                <a:latin typeface="Courier New" pitchFamily="49" charset="0"/>
              </a:rPr>
              <a:t>switch</a:t>
            </a:r>
            <a:r>
              <a:rPr lang="en-US" smtClean="0">
                <a:latin typeface="Arial" charset="0"/>
              </a:rPr>
              <a:t> Statement, cont.</a:t>
            </a:r>
          </a:p>
        </p:txBody>
      </p:sp>
      <p:sp>
        <p:nvSpPr>
          <p:cNvPr id="58371" name="Rectangle 3"/>
          <p:cNvSpPr>
            <a:spLocks noGrp="1" noChangeArrowheads="1"/>
          </p:cNvSpPr>
          <p:nvPr>
            <p:ph idx="1"/>
          </p:nvPr>
        </p:nvSpPr>
        <p:spPr>
          <a:xfrm>
            <a:off x="914162" y="1831976"/>
            <a:ext cx="10360501" cy="3964162"/>
          </a:xfrm>
        </p:spPr>
        <p:txBody>
          <a:bodyPr>
            <a:spAutoFit/>
          </a:bodyPr>
          <a:lstStyle/>
          <a:p>
            <a:r>
              <a:rPr lang="en-US" sz="2400" smtClean="0">
                <a:latin typeface="Arial" charset="0"/>
              </a:rPr>
              <a:t>syntax</a:t>
            </a:r>
          </a:p>
          <a:p>
            <a:pPr lvl="1">
              <a:lnSpc>
                <a:spcPct val="90000"/>
              </a:lnSpc>
              <a:buFontTx/>
              <a:buNone/>
            </a:pPr>
            <a:r>
              <a:rPr lang="en-US" sz="2000" smtClean="0">
                <a:latin typeface="Courier New" pitchFamily="49" charset="0"/>
              </a:rPr>
              <a:t>switch (Controlling_Expression)</a:t>
            </a:r>
          </a:p>
          <a:p>
            <a:pPr lvl="1">
              <a:lnSpc>
                <a:spcPct val="90000"/>
              </a:lnSpc>
              <a:buFontTx/>
              <a:buNone/>
            </a:pPr>
            <a:r>
              <a:rPr lang="en-US" sz="2000" smtClean="0">
                <a:latin typeface="Courier New" pitchFamily="49" charset="0"/>
              </a:rPr>
              <a:t>{</a:t>
            </a:r>
          </a:p>
          <a:p>
            <a:pPr lvl="1">
              <a:lnSpc>
                <a:spcPct val="90000"/>
              </a:lnSpc>
              <a:buFontTx/>
              <a:buNone/>
            </a:pPr>
            <a:r>
              <a:rPr lang="en-US" sz="2000" smtClean="0">
                <a:latin typeface="Courier New" pitchFamily="49" charset="0"/>
              </a:rPr>
              <a:t>		case </a:t>
            </a:r>
            <a:r>
              <a:rPr lang="en-US" sz="2000" i="1" smtClean="0">
                <a:latin typeface="Courier New" pitchFamily="49" charset="0"/>
              </a:rPr>
              <a:t>Case_Label</a:t>
            </a:r>
            <a:r>
              <a:rPr lang="en-US" sz="2000" smtClean="0">
                <a:latin typeface="Courier New" pitchFamily="49" charset="0"/>
              </a:rPr>
              <a:t>:</a:t>
            </a:r>
          </a:p>
          <a:p>
            <a:pPr lvl="1">
              <a:lnSpc>
                <a:spcPct val="90000"/>
              </a:lnSpc>
              <a:buFontTx/>
              <a:buNone/>
            </a:pPr>
            <a:r>
              <a:rPr lang="en-US" sz="2000" smtClean="0">
                <a:latin typeface="Courier New" pitchFamily="49" charset="0"/>
              </a:rPr>
              <a:t>			</a:t>
            </a:r>
            <a:r>
              <a:rPr lang="en-US" sz="2000" i="1" smtClean="0">
                <a:latin typeface="Courier New" pitchFamily="49" charset="0"/>
              </a:rPr>
              <a:t>Statement(s)</a:t>
            </a:r>
            <a:r>
              <a:rPr lang="en-US" sz="2000" smtClean="0">
                <a:latin typeface="Courier New" pitchFamily="49" charset="0"/>
              </a:rPr>
              <a:t>;</a:t>
            </a:r>
          </a:p>
          <a:p>
            <a:pPr lvl="1">
              <a:lnSpc>
                <a:spcPct val="90000"/>
              </a:lnSpc>
              <a:buFontTx/>
              <a:buNone/>
            </a:pPr>
            <a:r>
              <a:rPr lang="en-US" sz="2000" smtClean="0">
                <a:latin typeface="Courier New" pitchFamily="49" charset="0"/>
              </a:rPr>
              <a:t>			break;</a:t>
            </a:r>
          </a:p>
          <a:p>
            <a:pPr lvl="1">
              <a:lnSpc>
                <a:spcPct val="90000"/>
              </a:lnSpc>
              <a:buFontTx/>
              <a:buNone/>
            </a:pPr>
            <a:r>
              <a:rPr lang="en-US" sz="2000" smtClean="0">
                <a:latin typeface="Courier New" pitchFamily="49" charset="0"/>
              </a:rPr>
              <a:t>		case </a:t>
            </a:r>
            <a:r>
              <a:rPr lang="en-US" sz="2000" i="1" smtClean="0">
                <a:latin typeface="Courier New" pitchFamily="49" charset="0"/>
              </a:rPr>
              <a:t>Case_Label</a:t>
            </a:r>
            <a:r>
              <a:rPr lang="en-US" sz="2000" smtClean="0">
                <a:latin typeface="Courier New" pitchFamily="49" charset="0"/>
              </a:rPr>
              <a:t>:</a:t>
            </a:r>
          </a:p>
          <a:p>
            <a:pPr lvl="1">
              <a:lnSpc>
                <a:spcPct val="90000"/>
              </a:lnSpc>
              <a:buFontTx/>
              <a:buNone/>
            </a:pPr>
            <a:r>
              <a:rPr lang="en-US" sz="2000" smtClean="0">
                <a:latin typeface="Courier New" pitchFamily="49" charset="0"/>
              </a:rPr>
              <a:t>		…</a:t>
            </a:r>
          </a:p>
          <a:p>
            <a:pPr lvl="1">
              <a:lnSpc>
                <a:spcPct val="90000"/>
              </a:lnSpc>
              <a:buFontTx/>
              <a:buNone/>
            </a:pPr>
            <a:r>
              <a:rPr lang="en-US" sz="2000" smtClean="0">
                <a:latin typeface="Courier New" pitchFamily="49" charset="0"/>
              </a:rPr>
              <a:t>		default:</a:t>
            </a:r>
          </a:p>
          <a:p>
            <a:pPr lvl="1">
              <a:lnSpc>
                <a:spcPct val="90000"/>
              </a:lnSpc>
              <a:buFontTx/>
              <a:buNone/>
            </a:pPr>
            <a:r>
              <a:rPr lang="en-US" sz="2000" smtClean="0">
                <a:latin typeface="Courier New" pitchFamily="49" charset="0"/>
              </a:rPr>
              <a:t>		…</a:t>
            </a:r>
          </a:p>
          <a:p>
            <a:pPr lvl="1">
              <a:lnSpc>
                <a:spcPct val="90000"/>
              </a:lnSpc>
              <a:buFontTx/>
              <a:buNone/>
            </a:pPr>
            <a:r>
              <a:rPr lang="en-US" sz="2000" smtClean="0">
                <a:latin typeface="Courier New" pitchFamily="49" charset="0"/>
              </a:rPr>
              <a:t>}</a:t>
            </a:r>
          </a:p>
        </p:txBody>
      </p:sp>
    </p:spTree>
  </p:cSld>
  <p:clrMapOvr>
    <a:masterClrMapping/>
  </p:clrMapOvr>
  <p:transition spd="med">
    <p:fad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r>
              <a:rPr lang="en-US" smtClean="0"/>
              <a:t>Switch with </a:t>
            </a:r>
            <a:r>
              <a:rPr lang="en-US" smtClean="0">
                <a:latin typeface="Courier New" pitchFamily="49" charset="0"/>
              </a:rPr>
              <a:t>char</a:t>
            </a:r>
            <a:r>
              <a:rPr lang="en-US" smtClean="0"/>
              <a:t> Type</a:t>
            </a:r>
          </a:p>
        </p:txBody>
      </p:sp>
      <p:sp>
        <p:nvSpPr>
          <p:cNvPr id="59395" name="Text Box 5"/>
          <p:cNvSpPr txBox="1">
            <a:spLocks noChangeArrowheads="1"/>
          </p:cNvSpPr>
          <p:nvPr/>
        </p:nvSpPr>
        <p:spPr bwMode="auto">
          <a:xfrm>
            <a:off x="2111883" y="2276475"/>
            <a:ext cx="184731" cy="461665"/>
          </a:xfrm>
          <a:prstGeom prst="rect">
            <a:avLst/>
          </a:prstGeom>
          <a:noFill/>
          <a:ln w="9525">
            <a:noFill/>
            <a:miter lim="800000"/>
            <a:headEnd/>
            <a:tailEnd/>
          </a:ln>
        </p:spPr>
        <p:txBody>
          <a:bodyPr wrap="none">
            <a:spAutoFit/>
          </a:bodyPr>
          <a:lstStyle/>
          <a:p>
            <a:endParaRPr lang="en-US" sz="2400"/>
          </a:p>
        </p:txBody>
      </p:sp>
      <p:sp>
        <p:nvSpPr>
          <p:cNvPr id="59396" name="Text Box 7"/>
          <p:cNvSpPr txBox="1">
            <a:spLocks noChangeArrowheads="1"/>
          </p:cNvSpPr>
          <p:nvPr/>
        </p:nvSpPr>
        <p:spPr bwMode="auto">
          <a:xfrm>
            <a:off x="1320456" y="1752600"/>
            <a:ext cx="5246949" cy="4770537"/>
          </a:xfrm>
          <a:prstGeom prst="rect">
            <a:avLst/>
          </a:prstGeom>
          <a:noFill/>
          <a:ln w="9525">
            <a:noFill/>
            <a:miter lim="800000"/>
            <a:headEnd/>
            <a:tailEnd/>
          </a:ln>
        </p:spPr>
        <p:txBody>
          <a:bodyPr wrap="none">
            <a:spAutoFit/>
          </a:bodyPr>
          <a:lstStyle/>
          <a:p>
            <a:r>
              <a:rPr lang="en-US" sz="1600"/>
              <a:t>	char grade = 'A';</a:t>
            </a:r>
          </a:p>
          <a:p>
            <a:r>
              <a:rPr lang="en-US" sz="1600"/>
              <a:t>	switch(grade)</a:t>
            </a:r>
          </a:p>
          <a:p>
            <a:r>
              <a:rPr lang="en-US" sz="1600"/>
              <a:t>	{</a:t>
            </a:r>
          </a:p>
          <a:p>
            <a:r>
              <a:rPr lang="en-US" sz="1600"/>
              <a:t>	    case 'A':</a:t>
            </a:r>
          </a:p>
          <a:p>
            <a:r>
              <a:rPr lang="en-US" sz="1600"/>
              <a:t>	    case 'B':</a:t>
            </a:r>
          </a:p>
          <a:p>
            <a:r>
              <a:rPr lang="en-US" sz="1600"/>
              <a:t>	    case 'C':</a:t>
            </a:r>
          </a:p>
          <a:p>
            <a:r>
              <a:rPr lang="en-US" sz="1600"/>
              <a:t>	    case 'D':</a:t>
            </a:r>
          </a:p>
          <a:p>
            <a:r>
              <a:rPr lang="en-US" sz="1600"/>
              <a:t>		System.out.println("Pass");</a:t>
            </a:r>
          </a:p>
          <a:p>
            <a:r>
              <a:rPr lang="en-US" sz="1600"/>
              <a:t>		break;</a:t>
            </a:r>
          </a:p>
          <a:p>
            <a:r>
              <a:rPr lang="en-US" sz="1600"/>
              <a:t>	    case 'W':</a:t>
            </a:r>
          </a:p>
          <a:p>
            <a:r>
              <a:rPr lang="en-US" sz="1600"/>
              <a:t>		System.out.println("Withdraw");</a:t>
            </a:r>
          </a:p>
          <a:p>
            <a:r>
              <a:rPr lang="en-US" sz="1600"/>
              <a:t>		break;</a:t>
            </a:r>
          </a:p>
          <a:p>
            <a:r>
              <a:rPr lang="en-US" sz="1600"/>
              <a:t>	    case 'I':</a:t>
            </a:r>
          </a:p>
          <a:p>
            <a:r>
              <a:rPr lang="en-US" sz="1600"/>
              <a:t>		System.out.println("Incomplete");</a:t>
            </a:r>
          </a:p>
          <a:p>
            <a:r>
              <a:rPr lang="en-US" sz="1600"/>
              <a:t>		break;</a:t>
            </a:r>
          </a:p>
          <a:p>
            <a:r>
              <a:rPr lang="en-US" sz="1600"/>
              <a:t>	    default:</a:t>
            </a:r>
          </a:p>
          <a:p>
            <a:r>
              <a:rPr lang="en-US" sz="1600"/>
              <a:t>		System.out.println("Fail");</a:t>
            </a:r>
          </a:p>
          <a:p>
            <a:r>
              <a:rPr lang="en-US" sz="1600"/>
              <a:t>	}</a:t>
            </a:r>
          </a:p>
          <a:p>
            <a:endParaRPr lang="en-US" sz="1600"/>
          </a:p>
        </p:txBody>
      </p:sp>
    </p:spTree>
  </p:cSld>
  <p:clrMapOvr>
    <a:masterClrMapping/>
  </p:clrMapOvr>
  <p:transition spd="med">
    <p:fad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Conditional Operator</a:t>
            </a:r>
          </a:p>
        </p:txBody>
      </p:sp>
      <p:sp>
        <p:nvSpPr>
          <p:cNvPr id="60419" name="Rectangle 3"/>
          <p:cNvSpPr>
            <a:spLocks noGrp="1" noChangeArrowheads="1"/>
          </p:cNvSpPr>
          <p:nvPr>
            <p:ph idx="1"/>
          </p:nvPr>
        </p:nvSpPr>
        <p:spPr>
          <a:xfrm>
            <a:off x="1015736" y="1524000"/>
            <a:ext cx="10360501" cy="4438650"/>
          </a:xfrm>
        </p:spPr>
        <p:txBody>
          <a:bodyPr>
            <a:spAutoFit/>
          </a:bodyPr>
          <a:lstStyle/>
          <a:p>
            <a:pPr>
              <a:buFontTx/>
              <a:buNone/>
            </a:pPr>
            <a:r>
              <a:rPr lang="en-US" sz="3600" smtClean="0">
                <a:latin typeface="Courier New" pitchFamily="49" charset="0"/>
              </a:rPr>
              <a:t>	</a:t>
            </a:r>
            <a:r>
              <a:rPr lang="en-US" sz="2400" smtClean="0">
                <a:latin typeface="Courier New" pitchFamily="49" charset="0"/>
              </a:rPr>
              <a:t>if (n1 &gt; n2)</a:t>
            </a:r>
          </a:p>
          <a:p>
            <a:pPr lvl="1">
              <a:buFontTx/>
              <a:buNone/>
            </a:pPr>
            <a:r>
              <a:rPr lang="en-US" sz="2400" smtClean="0">
                <a:latin typeface="Courier New" pitchFamily="49" charset="0"/>
              </a:rPr>
              <a:t>		max = n1;</a:t>
            </a:r>
          </a:p>
          <a:p>
            <a:pPr lvl="1">
              <a:buFontTx/>
              <a:buNone/>
            </a:pPr>
            <a:r>
              <a:rPr lang="en-US" sz="2400" smtClean="0">
                <a:latin typeface="Courier New" pitchFamily="49" charset="0"/>
              </a:rPr>
              <a:t>else</a:t>
            </a:r>
          </a:p>
          <a:p>
            <a:pPr lvl="1">
              <a:buFontTx/>
              <a:buNone/>
            </a:pPr>
            <a:r>
              <a:rPr lang="en-US" sz="2400" smtClean="0">
                <a:latin typeface="Courier New" pitchFamily="49" charset="0"/>
              </a:rPr>
              <a:t>		max = n2;</a:t>
            </a:r>
          </a:p>
          <a:p>
            <a:pPr lvl="1">
              <a:buFontTx/>
              <a:buNone/>
            </a:pPr>
            <a:r>
              <a:rPr lang="en-US" sz="2400" smtClean="0">
                <a:latin typeface="Arial" charset="0"/>
              </a:rPr>
              <a:t>can be written as</a:t>
            </a:r>
          </a:p>
          <a:p>
            <a:pPr lvl="1">
              <a:buFontTx/>
              <a:buNone/>
            </a:pPr>
            <a:r>
              <a:rPr lang="en-US" sz="2400" smtClean="0">
                <a:latin typeface="Courier New" pitchFamily="49" charset="0"/>
              </a:rPr>
              <a:t>max = (n1 &gt; n2) ? n1 : n2;</a:t>
            </a:r>
          </a:p>
          <a:p>
            <a:r>
              <a:rPr lang="en-US" sz="2400" smtClean="0">
                <a:latin typeface="Arial" charset="0"/>
              </a:rPr>
              <a:t>The </a:t>
            </a:r>
            <a:r>
              <a:rPr lang="en-US" sz="2400" smtClean="0">
                <a:latin typeface="Courier New" pitchFamily="49" charset="0"/>
              </a:rPr>
              <a:t>?</a:t>
            </a:r>
            <a:r>
              <a:rPr lang="en-US" sz="2400" smtClean="0">
                <a:latin typeface="Arial" charset="0"/>
              </a:rPr>
              <a:t> and </a:t>
            </a:r>
            <a:r>
              <a:rPr lang="en-US" sz="2400" smtClean="0">
                <a:latin typeface="Courier New" pitchFamily="49" charset="0"/>
              </a:rPr>
              <a:t>:</a:t>
            </a:r>
            <a:r>
              <a:rPr lang="en-US" sz="2400" smtClean="0">
                <a:latin typeface="Arial" charset="0"/>
              </a:rPr>
              <a:t> together is called the </a:t>
            </a:r>
            <a:r>
              <a:rPr lang="en-US" sz="2400" i="1" smtClean="0">
                <a:solidFill>
                  <a:srgbClr val="FF3300"/>
                </a:solidFill>
                <a:latin typeface="Arial" charset="0"/>
              </a:rPr>
              <a:t>conditional operator</a:t>
            </a:r>
            <a:r>
              <a:rPr lang="en-US" sz="2400" i="1" smtClean="0">
                <a:latin typeface="Arial" charset="0"/>
              </a:rPr>
              <a:t> </a:t>
            </a:r>
            <a:r>
              <a:rPr lang="en-US" sz="2400" smtClean="0">
                <a:latin typeface="Arial" charset="0"/>
              </a:rPr>
              <a:t>(a </a:t>
            </a:r>
            <a:r>
              <a:rPr lang="en-US" sz="2400" i="1" smtClean="0">
                <a:latin typeface="Arial" charset="0"/>
              </a:rPr>
              <a:t>ternary </a:t>
            </a:r>
            <a:r>
              <a:rPr lang="en-US" sz="2400" smtClean="0">
                <a:latin typeface="Arial" charset="0"/>
              </a:rPr>
              <a:t>operator</a:t>
            </a:r>
            <a:r>
              <a:rPr lang="en-US" sz="2400" i="1" smtClean="0">
                <a:latin typeface="Arial" charset="0"/>
              </a:rPr>
              <a:t>).</a:t>
            </a:r>
          </a:p>
          <a:p>
            <a:r>
              <a:rPr lang="en-US" sz="2400" smtClean="0">
                <a:latin typeface="Arial" charset="0"/>
              </a:rPr>
              <a:t>Note</a:t>
            </a:r>
            <a:r>
              <a:rPr lang="en-US" sz="2400" i="1" smtClean="0">
                <a:latin typeface="Arial" charset="0"/>
              </a:rPr>
              <a:t> </a:t>
            </a:r>
            <a:r>
              <a:rPr lang="en-US" sz="2400" smtClean="0">
                <a:latin typeface="Courier New" pitchFamily="49" charset="0"/>
              </a:rPr>
              <a:t>(n1 &gt; n2) ? n1 : n2 </a:t>
            </a:r>
            <a:r>
              <a:rPr lang="en-US" sz="2400" smtClean="0">
                <a:latin typeface="Arial" charset="0"/>
              </a:rPr>
              <a:t>is an </a:t>
            </a:r>
            <a:r>
              <a:rPr lang="en-US" sz="2400" i="1" smtClean="0">
                <a:latin typeface="Arial" charset="0"/>
              </a:rPr>
              <a:t>expression</a:t>
            </a:r>
            <a:r>
              <a:rPr lang="en-US" sz="2400" smtClean="0">
                <a:latin typeface="Arial" charset="0"/>
              </a:rPr>
              <a:t> that has a value unlike the “normal” if statement</a:t>
            </a:r>
          </a:p>
        </p:txBody>
      </p:sp>
    </p:spTree>
  </p:cSld>
  <p:clrMapOvr>
    <a:masterClrMapping/>
  </p:clrMapOvr>
  <p:transition spd="med">
    <p:fad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Conditional Operator, cont.</a:t>
            </a:r>
          </a:p>
        </p:txBody>
      </p:sp>
      <p:sp>
        <p:nvSpPr>
          <p:cNvPr id="61443" name="Rectangle 3"/>
          <p:cNvSpPr>
            <a:spLocks noGrp="1" noChangeArrowheads="1"/>
          </p:cNvSpPr>
          <p:nvPr>
            <p:ph idx="1"/>
          </p:nvPr>
        </p:nvSpPr>
        <p:spPr>
          <a:xfrm>
            <a:off x="914162" y="1981200"/>
            <a:ext cx="10360501" cy="1188018"/>
          </a:xfrm>
        </p:spPr>
        <p:txBody>
          <a:bodyPr>
            <a:spAutoFit/>
          </a:bodyPr>
          <a:lstStyle/>
          <a:p>
            <a:r>
              <a:rPr lang="en-US" sz="2800" smtClean="0">
                <a:latin typeface="Arial" charset="0"/>
              </a:rPr>
              <a:t>The conditional operator can be useful with print statements.</a:t>
            </a:r>
          </a:p>
          <a:p>
            <a:pPr lvl="1">
              <a:buFontTx/>
              <a:buNone/>
            </a:pPr>
            <a:r>
              <a:rPr lang="en-US" sz="2000" smtClean="0">
                <a:latin typeface="Courier New" pitchFamily="49" charset="0"/>
              </a:rPr>
              <a:t>System.out.print(“You worked “ + hours + “ “ +</a:t>
            </a:r>
          </a:p>
          <a:p>
            <a:pPr lvl="1">
              <a:buFontTx/>
              <a:buNone/>
            </a:pPr>
            <a:r>
              <a:rPr lang="en-US" sz="2000" smtClean="0">
                <a:latin typeface="Courier New" pitchFamily="49" charset="0"/>
              </a:rPr>
              <a:t>		((hours &gt; 1) ? “hours” : “hour”));</a:t>
            </a:r>
            <a:endParaRPr lang="en-US" sz="2000" smtClean="0"/>
          </a:p>
        </p:txBody>
      </p:sp>
    </p:spTree>
  </p:cSld>
  <p:clrMapOvr>
    <a:masterClrMapping/>
  </p:clrMapOvr>
  <p:transition spd="med">
    <p:fad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Summary of branching</a:t>
            </a:r>
          </a:p>
        </p:txBody>
      </p:sp>
      <p:sp>
        <p:nvSpPr>
          <p:cNvPr id="62467" name="Rectangle 3"/>
          <p:cNvSpPr>
            <a:spLocks noGrp="1" noChangeArrowheads="1"/>
          </p:cNvSpPr>
          <p:nvPr>
            <p:ph idx="1"/>
          </p:nvPr>
        </p:nvSpPr>
        <p:spPr/>
        <p:txBody>
          <a:bodyPr/>
          <a:lstStyle/>
          <a:p>
            <a:r>
              <a:rPr lang="en-US" smtClean="0">
                <a:latin typeface="Courier New" pitchFamily="49" charset="0"/>
              </a:rPr>
              <a:t>if</a:t>
            </a:r>
            <a:r>
              <a:rPr lang="en-US" smtClean="0"/>
              <a:t> </a:t>
            </a:r>
            <a:r>
              <a:rPr lang="en-US" smtClean="0">
                <a:latin typeface="Arial" charset="0"/>
              </a:rPr>
              <a:t>statement (1 or 2 branches)</a:t>
            </a:r>
          </a:p>
          <a:p>
            <a:r>
              <a:rPr lang="en-US" smtClean="0">
                <a:latin typeface="Arial" charset="0"/>
              </a:rPr>
              <a:t>Multi-branch</a:t>
            </a:r>
            <a:r>
              <a:rPr lang="en-US" smtClean="0"/>
              <a:t> </a:t>
            </a:r>
            <a:r>
              <a:rPr lang="en-US" smtClean="0">
                <a:latin typeface="Courier New" pitchFamily="49" charset="0"/>
              </a:rPr>
              <a:t>if-else-if</a:t>
            </a:r>
            <a:r>
              <a:rPr lang="en-US" smtClean="0"/>
              <a:t> </a:t>
            </a:r>
            <a:r>
              <a:rPr lang="en-US" smtClean="0">
                <a:latin typeface="Arial" charset="0"/>
              </a:rPr>
              <a:t>statement </a:t>
            </a:r>
            <a:r>
              <a:rPr lang="en-US" smtClean="0"/>
              <a:t>(</a:t>
            </a:r>
            <a:r>
              <a:rPr lang="en-US" smtClean="0">
                <a:latin typeface="Arial" charset="0"/>
              </a:rPr>
              <a:t>3 or more branches)</a:t>
            </a:r>
            <a:r>
              <a:rPr lang="en-US" smtClean="0"/>
              <a:t> </a:t>
            </a:r>
            <a:endParaRPr lang="en-US" smtClean="0">
              <a:latin typeface="Arial" charset="0"/>
            </a:endParaRPr>
          </a:p>
          <a:p>
            <a:r>
              <a:rPr lang="en-US" smtClean="0">
                <a:latin typeface="Arial" charset="0"/>
              </a:rPr>
              <a:t>Multi-branch</a:t>
            </a:r>
            <a:r>
              <a:rPr lang="en-US" smtClean="0"/>
              <a:t> </a:t>
            </a:r>
            <a:r>
              <a:rPr lang="en-US" smtClean="0">
                <a:latin typeface="Courier New" pitchFamily="49" charset="0"/>
              </a:rPr>
              <a:t>switch </a:t>
            </a:r>
            <a:r>
              <a:rPr lang="en-US" smtClean="0">
                <a:latin typeface="Arial" charset="0"/>
              </a:rPr>
              <a:t>statement</a:t>
            </a:r>
          </a:p>
          <a:p>
            <a:r>
              <a:rPr lang="en-US" smtClean="0">
                <a:latin typeface="Arial" charset="0"/>
              </a:rPr>
              <a:t>Conditional </a:t>
            </a:r>
            <a:r>
              <a:rPr lang="en-US" smtClean="0">
                <a:solidFill>
                  <a:srgbClr val="FF3300"/>
                </a:solidFill>
                <a:latin typeface="Arial" charset="0"/>
              </a:rPr>
              <a:t>operator</a:t>
            </a:r>
            <a:r>
              <a:rPr lang="en-US" smtClean="0"/>
              <a:t>  </a:t>
            </a:r>
            <a:r>
              <a:rPr lang="en-US" smtClean="0">
                <a:latin typeface="Courier New" pitchFamily="49" charset="0"/>
              </a:rPr>
              <a:t>? :</a:t>
            </a:r>
          </a:p>
          <a:p>
            <a:endParaRPr lang="en-US" smtClean="0"/>
          </a:p>
        </p:txBody>
      </p:sp>
    </p:spTree>
  </p:cSld>
  <p:clrMapOvr>
    <a:masterClrMapping/>
  </p:clrMapOvr>
  <p:transition spd="med">
    <p:fad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Loop Statements</a:t>
            </a:r>
          </a:p>
        </p:txBody>
      </p:sp>
      <p:sp>
        <p:nvSpPr>
          <p:cNvPr id="63491" name="Rectangle 3"/>
          <p:cNvSpPr>
            <a:spLocks noGrp="1" noChangeArrowheads="1"/>
          </p:cNvSpPr>
          <p:nvPr>
            <p:ph idx="1"/>
          </p:nvPr>
        </p:nvSpPr>
        <p:spPr>
          <a:xfrm>
            <a:off x="914162" y="1981200"/>
            <a:ext cx="10360501" cy="3499420"/>
          </a:xfrm>
        </p:spPr>
        <p:txBody>
          <a:bodyPr>
            <a:spAutoFit/>
          </a:bodyPr>
          <a:lstStyle/>
          <a:p>
            <a:r>
              <a:rPr lang="en-US" sz="2800" smtClean="0">
                <a:latin typeface="Arial" charset="0"/>
              </a:rPr>
              <a:t>A portion of a program that repeats a statement or a group of statements is called a </a:t>
            </a:r>
            <a:r>
              <a:rPr lang="en-US" sz="2800" i="1" smtClean="0">
                <a:latin typeface="Arial" charset="0"/>
              </a:rPr>
              <a:t>loop.</a:t>
            </a:r>
          </a:p>
          <a:p>
            <a:r>
              <a:rPr lang="en-US" sz="2800" smtClean="0">
                <a:latin typeface="Arial" charset="0"/>
              </a:rPr>
              <a:t>The statement or group of statements to be repeated is called the </a:t>
            </a:r>
            <a:r>
              <a:rPr lang="en-US" sz="2800" i="1" smtClean="0">
                <a:latin typeface="Arial" charset="0"/>
              </a:rPr>
              <a:t>body</a:t>
            </a:r>
            <a:r>
              <a:rPr lang="en-US" sz="2800" smtClean="0">
                <a:latin typeface="Arial" charset="0"/>
              </a:rPr>
              <a:t> of the loop.</a:t>
            </a:r>
            <a:endParaRPr lang="en-US" sz="2800" i="1" smtClean="0">
              <a:latin typeface="Arial" charset="0"/>
            </a:endParaRPr>
          </a:p>
          <a:p>
            <a:r>
              <a:rPr lang="en-US" sz="2800" smtClean="0">
                <a:latin typeface="Arial" charset="0"/>
              </a:rPr>
              <a:t>A loop could be used to compute grades for each student in a class.</a:t>
            </a:r>
          </a:p>
          <a:p>
            <a:r>
              <a:rPr lang="en-US" sz="2800" smtClean="0">
                <a:latin typeface="Arial" charset="0"/>
              </a:rPr>
              <a:t>There must be a means of exiting the loop.</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Primitives sizes and Ranges</a:t>
            </a:r>
          </a:p>
        </p:txBody>
      </p:sp>
      <p:graphicFrame>
        <p:nvGraphicFramePr>
          <p:cNvPr id="4" name="Content Placeholder 3"/>
          <p:cNvGraphicFramePr>
            <a:graphicFrameLocks noGrp="1"/>
          </p:cNvGraphicFramePr>
          <p:nvPr>
            <p:ph idx="1"/>
          </p:nvPr>
        </p:nvGraphicFramePr>
        <p:xfrm>
          <a:off x="609441" y="1600200"/>
          <a:ext cx="10969943" cy="3708400"/>
        </p:xfrm>
        <a:graphic>
          <a:graphicData uri="http://schemas.openxmlformats.org/drawingml/2006/table">
            <a:tbl>
              <a:tblPr firstRow="1" bandRow="1">
                <a:tableStyleId>{5C22544A-7EE6-4342-B048-85BDC9FD1C3A}</a:tableStyleId>
              </a:tblPr>
              <a:tblGrid>
                <a:gridCol w="3656648"/>
                <a:gridCol w="2437765"/>
                <a:gridCol w="4875530"/>
              </a:tblGrid>
              <a:tr h="370840">
                <a:tc>
                  <a:txBody>
                    <a:bodyPr/>
                    <a:lstStyle/>
                    <a:p>
                      <a:r>
                        <a:rPr lang="en-US" dirty="0" smtClean="0"/>
                        <a:t>PRIMITIVE</a:t>
                      </a:r>
                      <a:endParaRPr lang="en-US" dirty="0"/>
                    </a:p>
                  </a:txBody>
                  <a:tcPr marL="121888" marR="121888"/>
                </a:tc>
                <a:tc>
                  <a:txBody>
                    <a:bodyPr/>
                    <a:lstStyle/>
                    <a:p>
                      <a:r>
                        <a:rPr lang="en-US" dirty="0" smtClean="0"/>
                        <a:t>SIZE IN BITS</a:t>
                      </a:r>
                      <a:endParaRPr lang="en-US" dirty="0"/>
                    </a:p>
                  </a:txBody>
                  <a:tcPr marL="121888" marR="121888"/>
                </a:tc>
                <a:tc>
                  <a:txBody>
                    <a:bodyPr/>
                    <a:lstStyle/>
                    <a:p>
                      <a:r>
                        <a:rPr lang="en-US" dirty="0" smtClean="0"/>
                        <a:t>RANGE</a:t>
                      </a:r>
                      <a:endParaRPr lang="en-US" dirty="0"/>
                    </a:p>
                  </a:txBody>
                  <a:tcPr marL="121888" marR="121888"/>
                </a:tc>
              </a:tr>
              <a:tr h="370840">
                <a:tc>
                  <a:txBody>
                    <a:bodyPr/>
                    <a:lstStyle/>
                    <a:p>
                      <a:r>
                        <a:rPr lang="en-US" dirty="0" err="1" smtClean="0"/>
                        <a:t>int</a:t>
                      </a:r>
                      <a:endParaRPr lang="en-US" dirty="0"/>
                    </a:p>
                  </a:txBody>
                  <a:tcPr marL="121888" marR="121888"/>
                </a:tc>
                <a:tc>
                  <a:txBody>
                    <a:bodyPr/>
                    <a:lstStyle/>
                    <a:p>
                      <a:r>
                        <a:rPr lang="en-US" dirty="0" smtClean="0"/>
                        <a:t>32</a:t>
                      </a:r>
                      <a:endParaRPr lang="en-US" dirty="0"/>
                    </a:p>
                  </a:txBody>
                  <a:tcPr marL="121888" marR="121888"/>
                </a:tc>
                <a:tc>
                  <a:txBody>
                    <a:bodyPr/>
                    <a:lstStyle/>
                    <a:p>
                      <a:r>
                        <a:rPr lang="en-US" dirty="0" smtClean="0"/>
                        <a:t>-2 to the 31</a:t>
                      </a:r>
                      <a:r>
                        <a:rPr lang="en-US" baseline="30000" dirty="0" smtClean="0"/>
                        <a:t>st</a:t>
                      </a:r>
                      <a:r>
                        <a:rPr lang="en-US" dirty="0" smtClean="0"/>
                        <a:t> to 2 to the 31</a:t>
                      </a:r>
                      <a:r>
                        <a:rPr lang="en-US" baseline="30000" dirty="0" smtClean="0"/>
                        <a:t>st</a:t>
                      </a:r>
                      <a:r>
                        <a:rPr lang="en-US" dirty="0" smtClean="0"/>
                        <a:t> </a:t>
                      </a:r>
                      <a:endParaRPr lang="en-US" dirty="0"/>
                    </a:p>
                  </a:txBody>
                  <a:tcPr marL="121888" marR="121888"/>
                </a:tc>
              </a:tr>
              <a:tr h="370840">
                <a:tc>
                  <a:txBody>
                    <a:bodyPr/>
                    <a:lstStyle/>
                    <a:p>
                      <a:r>
                        <a:rPr lang="en-US" dirty="0" err="1" smtClean="0"/>
                        <a:t>i</a:t>
                      </a:r>
                      <a:r>
                        <a:rPr lang="en-US" smtClean="0"/>
                        <a:t>nt</a:t>
                      </a:r>
                      <a:endParaRPr lang="en-US" dirty="0"/>
                    </a:p>
                  </a:txBody>
                  <a:tcPr marL="121888" marR="121888"/>
                </a:tc>
                <a:tc>
                  <a:txBody>
                    <a:bodyPr/>
                    <a:lstStyle/>
                    <a:p>
                      <a:r>
                        <a:rPr lang="en-US" dirty="0" smtClean="0"/>
                        <a:t>4 bytes</a:t>
                      </a:r>
                      <a:endParaRPr lang="en-US" dirty="0"/>
                    </a:p>
                  </a:txBody>
                  <a:tcPr marL="121888" marR="121888"/>
                </a:tc>
                <a:tc>
                  <a:txBody>
                    <a:bodyPr/>
                    <a:lstStyle/>
                    <a:p>
                      <a:r>
                        <a:rPr lang="en-US" dirty="0" smtClean="0"/>
                        <a:t>2147483648</a:t>
                      </a:r>
                      <a:endParaRPr lang="en-US" dirty="0"/>
                    </a:p>
                  </a:txBody>
                  <a:tcPr marL="121888" marR="121888"/>
                </a:tc>
              </a:tr>
              <a:tr h="370840">
                <a:tc>
                  <a:txBody>
                    <a:bodyPr/>
                    <a:lstStyle/>
                    <a:p>
                      <a:r>
                        <a:rPr lang="en-US" dirty="0" smtClean="0"/>
                        <a:t>long</a:t>
                      </a:r>
                      <a:endParaRPr lang="en-US" dirty="0"/>
                    </a:p>
                  </a:txBody>
                  <a:tcPr marL="121888" marR="121888"/>
                </a:tc>
                <a:tc>
                  <a:txBody>
                    <a:bodyPr/>
                    <a:lstStyle/>
                    <a:p>
                      <a:r>
                        <a:rPr lang="en-US" dirty="0" smtClean="0"/>
                        <a:t>64  -- 8 bytes</a:t>
                      </a:r>
                      <a:endParaRPr lang="en-US" dirty="0"/>
                    </a:p>
                  </a:txBody>
                  <a:tcPr marL="121888" marR="121888"/>
                </a:tc>
                <a:tc>
                  <a:txBody>
                    <a:bodyPr/>
                    <a:lstStyle/>
                    <a:p>
                      <a:r>
                        <a:rPr lang="en-US" dirty="0" smtClean="0"/>
                        <a:t>-2 to the 63</a:t>
                      </a:r>
                      <a:r>
                        <a:rPr lang="en-US" baseline="30000" dirty="0" smtClean="0"/>
                        <a:t>rd</a:t>
                      </a:r>
                      <a:r>
                        <a:rPr lang="en-US" dirty="0" smtClean="0"/>
                        <a:t> to 2 to the 63rd</a:t>
                      </a:r>
                      <a:endParaRPr lang="en-US" dirty="0"/>
                    </a:p>
                  </a:txBody>
                  <a:tcPr marL="121888" marR="121888"/>
                </a:tc>
              </a:tr>
              <a:tr h="370840">
                <a:tc>
                  <a:txBody>
                    <a:bodyPr/>
                    <a:lstStyle/>
                    <a:p>
                      <a:r>
                        <a:rPr lang="en-US" dirty="0" smtClean="0"/>
                        <a:t>float</a:t>
                      </a:r>
                      <a:endParaRPr lang="en-US" dirty="0"/>
                    </a:p>
                  </a:txBody>
                  <a:tcPr marL="121888" marR="121888"/>
                </a:tc>
                <a:tc>
                  <a:txBody>
                    <a:bodyPr/>
                    <a:lstStyle/>
                    <a:p>
                      <a:r>
                        <a:rPr lang="en-US" dirty="0" smtClean="0"/>
                        <a:t>32</a:t>
                      </a:r>
                      <a:endParaRPr lang="en-US" dirty="0"/>
                    </a:p>
                  </a:txBody>
                  <a:tcPr marL="121888" marR="121888"/>
                </a:tc>
                <a:tc>
                  <a:txBody>
                    <a:bodyPr/>
                    <a:lstStyle/>
                    <a:p>
                      <a:r>
                        <a:rPr lang="en-US" dirty="0" smtClean="0"/>
                        <a:t>+- 1.5 x 10^45</a:t>
                      </a:r>
                      <a:endParaRPr lang="en-US" dirty="0"/>
                    </a:p>
                  </a:txBody>
                  <a:tcPr marL="121888" marR="121888"/>
                </a:tc>
              </a:tr>
              <a:tr h="370840">
                <a:tc>
                  <a:txBody>
                    <a:bodyPr/>
                    <a:lstStyle/>
                    <a:p>
                      <a:r>
                        <a:rPr lang="en-US" dirty="0" smtClean="0"/>
                        <a:t>double</a:t>
                      </a:r>
                      <a:endParaRPr lang="en-US" dirty="0"/>
                    </a:p>
                  </a:txBody>
                  <a:tcPr marL="121888" marR="121888"/>
                </a:tc>
                <a:tc>
                  <a:txBody>
                    <a:bodyPr/>
                    <a:lstStyle/>
                    <a:p>
                      <a:r>
                        <a:rPr lang="en-US" dirty="0" smtClean="0"/>
                        <a:t>64</a:t>
                      </a:r>
                      <a:endParaRPr lang="en-US" dirty="0"/>
                    </a:p>
                  </a:txBody>
                  <a:tcPr marL="121888" marR="121888"/>
                </a:tc>
                <a:tc>
                  <a:txBody>
                    <a:bodyPr/>
                    <a:lstStyle/>
                    <a:p>
                      <a:r>
                        <a:rPr lang="en-US" dirty="0" smtClean="0"/>
                        <a:t>+- 5.0 x 10^324</a:t>
                      </a:r>
                      <a:endParaRPr lang="en-US" dirty="0"/>
                    </a:p>
                  </a:txBody>
                  <a:tcPr marL="121888" marR="121888"/>
                </a:tc>
              </a:tr>
              <a:tr h="370840">
                <a:tc>
                  <a:txBody>
                    <a:bodyPr/>
                    <a:lstStyle/>
                    <a:p>
                      <a:r>
                        <a:rPr lang="en-US" dirty="0" smtClean="0"/>
                        <a:t>decimal (C# only)</a:t>
                      </a:r>
                      <a:endParaRPr lang="en-US" dirty="0"/>
                    </a:p>
                  </a:txBody>
                  <a:tcPr marL="121888" marR="121888"/>
                </a:tc>
                <a:tc>
                  <a:txBody>
                    <a:bodyPr/>
                    <a:lstStyle/>
                    <a:p>
                      <a:r>
                        <a:rPr lang="en-US" dirty="0" smtClean="0"/>
                        <a:t>128</a:t>
                      </a:r>
                      <a:endParaRPr lang="en-US" dirty="0"/>
                    </a:p>
                  </a:txBody>
                  <a:tcPr marL="121888" marR="121888"/>
                </a:tc>
                <a:tc>
                  <a:txBody>
                    <a:bodyPr/>
                    <a:lstStyle/>
                    <a:p>
                      <a:r>
                        <a:rPr lang="en-US" dirty="0" smtClean="0"/>
                        <a:t>28 significant figures</a:t>
                      </a:r>
                      <a:endParaRPr lang="en-US" dirty="0"/>
                    </a:p>
                  </a:txBody>
                  <a:tcPr marL="121888" marR="121888"/>
                </a:tc>
              </a:tr>
              <a:tr h="370840">
                <a:tc>
                  <a:txBody>
                    <a:bodyPr/>
                    <a:lstStyle/>
                    <a:p>
                      <a:r>
                        <a:rPr lang="en-US" dirty="0" smtClean="0"/>
                        <a:t>string</a:t>
                      </a:r>
                      <a:endParaRPr lang="en-US" dirty="0"/>
                    </a:p>
                  </a:txBody>
                  <a:tcPr marL="121888" marR="121888"/>
                </a:tc>
                <a:tc>
                  <a:txBody>
                    <a:bodyPr/>
                    <a:lstStyle/>
                    <a:p>
                      <a:r>
                        <a:rPr lang="en-US" dirty="0" smtClean="0"/>
                        <a:t>16 bits per char</a:t>
                      </a:r>
                      <a:endParaRPr lang="en-US" dirty="0"/>
                    </a:p>
                  </a:txBody>
                  <a:tcPr marL="121888" marR="121888"/>
                </a:tc>
                <a:tc>
                  <a:txBody>
                    <a:bodyPr/>
                    <a:lstStyle/>
                    <a:p>
                      <a:r>
                        <a:rPr lang="en-US" dirty="0" smtClean="0"/>
                        <a:t>Not</a:t>
                      </a:r>
                      <a:r>
                        <a:rPr lang="en-US" baseline="0" dirty="0" smtClean="0"/>
                        <a:t> applicable</a:t>
                      </a:r>
                      <a:endParaRPr lang="en-US" dirty="0"/>
                    </a:p>
                  </a:txBody>
                  <a:tcPr marL="121888" marR="121888"/>
                </a:tc>
              </a:tr>
              <a:tr h="370840">
                <a:tc>
                  <a:txBody>
                    <a:bodyPr/>
                    <a:lstStyle/>
                    <a:p>
                      <a:r>
                        <a:rPr lang="en-US" dirty="0" smtClean="0"/>
                        <a:t>char</a:t>
                      </a:r>
                      <a:endParaRPr lang="en-US" dirty="0"/>
                    </a:p>
                  </a:txBody>
                  <a:tcPr marL="121888" marR="121888"/>
                </a:tc>
                <a:tc>
                  <a:txBody>
                    <a:bodyPr/>
                    <a:lstStyle/>
                    <a:p>
                      <a:r>
                        <a:rPr lang="en-US" dirty="0" smtClean="0"/>
                        <a:t>16</a:t>
                      </a:r>
                      <a:endParaRPr lang="en-US" dirty="0"/>
                    </a:p>
                  </a:txBody>
                  <a:tcPr marL="121888" marR="121888"/>
                </a:tc>
                <a:tc>
                  <a:txBody>
                    <a:bodyPr/>
                    <a:lstStyle/>
                    <a:p>
                      <a:r>
                        <a:rPr lang="en-US" dirty="0" smtClean="0"/>
                        <a:t>One character</a:t>
                      </a:r>
                      <a:endParaRPr lang="en-US" dirty="0"/>
                    </a:p>
                  </a:txBody>
                  <a:tcPr marL="121888" marR="121888"/>
                </a:tc>
              </a:tr>
              <a:tr h="370840">
                <a:tc>
                  <a:txBody>
                    <a:bodyPr/>
                    <a:lstStyle/>
                    <a:p>
                      <a:r>
                        <a:rPr lang="en-US" dirty="0" err="1" smtClean="0"/>
                        <a:t>bool</a:t>
                      </a:r>
                      <a:r>
                        <a:rPr lang="en-US" dirty="0" smtClean="0"/>
                        <a:t>  (</a:t>
                      </a:r>
                      <a:r>
                        <a:rPr lang="en-US" dirty="0" err="1" smtClean="0"/>
                        <a:t>boolean</a:t>
                      </a:r>
                      <a:r>
                        <a:rPr lang="en-US" baseline="0" dirty="0" smtClean="0"/>
                        <a:t> in Java)</a:t>
                      </a:r>
                      <a:endParaRPr lang="en-US" dirty="0"/>
                    </a:p>
                  </a:txBody>
                  <a:tcPr marL="121888" marR="121888"/>
                </a:tc>
                <a:tc>
                  <a:txBody>
                    <a:bodyPr/>
                    <a:lstStyle/>
                    <a:p>
                      <a:r>
                        <a:rPr lang="en-US" dirty="0" smtClean="0"/>
                        <a:t>8</a:t>
                      </a:r>
                      <a:endParaRPr lang="en-US" dirty="0"/>
                    </a:p>
                  </a:txBody>
                  <a:tcPr marL="121888" marR="121888"/>
                </a:tc>
                <a:tc>
                  <a:txBody>
                    <a:bodyPr/>
                    <a:lstStyle/>
                    <a:p>
                      <a:r>
                        <a:rPr lang="en-US" dirty="0" smtClean="0"/>
                        <a:t>True or false</a:t>
                      </a:r>
                      <a:endParaRPr lang="en-US" dirty="0"/>
                    </a:p>
                  </a:txBody>
                  <a:tcPr marL="121888" marR="121888"/>
                </a:tc>
              </a:tr>
            </a:tbl>
          </a:graphicData>
        </a:graphic>
      </p:graphicFrame>
    </p:spTree>
  </p:cSld>
  <p:clrMapOvr>
    <a:masterClrMapping/>
  </p:clrMapOvr>
  <p:transition spd="med">
    <p:fad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latin typeface="Arial" charset="0"/>
              </a:rPr>
              <a:t>Loop Structure</a:t>
            </a:r>
          </a:p>
        </p:txBody>
      </p:sp>
      <p:sp>
        <p:nvSpPr>
          <p:cNvPr id="64515" name="Rectangle 3"/>
          <p:cNvSpPr>
            <a:spLocks noGrp="1" noChangeArrowheads="1"/>
          </p:cNvSpPr>
          <p:nvPr>
            <p:ph idx="1"/>
          </p:nvPr>
        </p:nvSpPr>
        <p:spPr>
          <a:xfrm>
            <a:off x="812588" y="1752600"/>
            <a:ext cx="10360501" cy="4648200"/>
          </a:xfrm>
        </p:spPr>
        <p:txBody>
          <a:bodyPr/>
          <a:lstStyle/>
          <a:p>
            <a:pPr marL="609600" indent="-609600">
              <a:buFontTx/>
              <a:buAutoNum type="arabicPeriod"/>
            </a:pPr>
            <a:r>
              <a:rPr lang="en-US" sz="2800" smtClean="0">
                <a:latin typeface="Arial" charset="0"/>
              </a:rPr>
              <a:t>Control of loop:</a:t>
            </a:r>
            <a:r>
              <a:rPr lang="en-US" sz="2800" b="1" i="1" smtClean="0">
                <a:latin typeface="Arial" charset="0"/>
              </a:rPr>
              <a:t> </a:t>
            </a:r>
            <a:r>
              <a:rPr lang="en-US" sz="2800" b="1" i="1" smtClean="0">
                <a:solidFill>
                  <a:srgbClr val="FF3300"/>
                </a:solidFill>
                <a:latin typeface="Arial" charset="0"/>
              </a:rPr>
              <a:t>ICU</a:t>
            </a:r>
          </a:p>
          <a:p>
            <a:pPr marL="990600" lvl="1" indent="-533400">
              <a:buFontTx/>
              <a:buAutoNum type="arabicPeriod"/>
            </a:pPr>
            <a:r>
              <a:rPr lang="en-US" b="1" i="1" smtClean="0">
                <a:solidFill>
                  <a:srgbClr val="FF3300"/>
                </a:solidFill>
                <a:latin typeface="Arial" charset="0"/>
              </a:rPr>
              <a:t>I</a:t>
            </a:r>
            <a:r>
              <a:rPr lang="en-US" b="1" i="1" smtClean="0">
                <a:latin typeface="Arial" charset="0"/>
              </a:rPr>
              <a:t>nitialization</a:t>
            </a:r>
          </a:p>
          <a:p>
            <a:pPr marL="990600" lvl="1" indent="-533400">
              <a:buFontTx/>
              <a:buAutoNum type="arabicPeriod"/>
            </a:pPr>
            <a:r>
              <a:rPr lang="en-US" b="1" i="1" smtClean="0">
                <a:solidFill>
                  <a:srgbClr val="FF3300"/>
                </a:solidFill>
                <a:latin typeface="Arial" charset="0"/>
              </a:rPr>
              <a:t>C</a:t>
            </a:r>
            <a:r>
              <a:rPr lang="en-US" b="1" i="1" smtClean="0">
                <a:latin typeface="Arial" charset="0"/>
              </a:rPr>
              <a:t>ondition for termination (continuing)</a:t>
            </a:r>
          </a:p>
          <a:p>
            <a:pPr marL="990600" lvl="1" indent="-533400">
              <a:buFontTx/>
              <a:buAutoNum type="arabicPeriod"/>
            </a:pPr>
            <a:r>
              <a:rPr lang="en-US" b="1" i="1" smtClean="0">
                <a:solidFill>
                  <a:srgbClr val="FF3300"/>
                </a:solidFill>
                <a:latin typeface="Arial" charset="0"/>
              </a:rPr>
              <a:t>U</a:t>
            </a:r>
            <a:r>
              <a:rPr lang="en-US" b="1" i="1" smtClean="0">
                <a:latin typeface="Arial" charset="0"/>
              </a:rPr>
              <a:t>pdating the condition</a:t>
            </a:r>
          </a:p>
          <a:p>
            <a:pPr marL="609600" indent="-609600">
              <a:buFontTx/>
              <a:buAutoNum type="arabicPeriod"/>
            </a:pPr>
            <a:r>
              <a:rPr lang="en-US" sz="2800" smtClean="0">
                <a:latin typeface="Arial" charset="0"/>
              </a:rPr>
              <a:t>Body of loop</a:t>
            </a:r>
            <a:r>
              <a:rPr lang="en-US" b="1" i="1" smtClean="0">
                <a:latin typeface="Arial" charset="0"/>
              </a:rPr>
              <a:t> </a:t>
            </a:r>
          </a:p>
          <a:p>
            <a:pPr marL="609600" indent="-609600">
              <a:buFontTx/>
              <a:buNone/>
            </a:pPr>
            <a:endParaRPr lang="en-US" smtClean="0">
              <a:latin typeface="Arial" charset="0"/>
            </a:endParaRPr>
          </a:p>
        </p:txBody>
      </p:sp>
    </p:spTree>
  </p:cSld>
  <p:clrMapOvr>
    <a:masterClrMapping/>
  </p:clrMapOvr>
  <p:transition spd="med">
    <p:fade/>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Loop Statements</a:t>
            </a:r>
          </a:p>
        </p:txBody>
      </p:sp>
      <p:sp>
        <p:nvSpPr>
          <p:cNvPr id="65539" name="Rectangle 3"/>
          <p:cNvSpPr>
            <a:spLocks noGrp="1" noChangeArrowheads="1"/>
          </p:cNvSpPr>
          <p:nvPr>
            <p:ph idx="1"/>
          </p:nvPr>
        </p:nvSpPr>
        <p:spPr>
          <a:xfrm>
            <a:off x="914162" y="1981200"/>
            <a:ext cx="10360501" cy="1717393"/>
          </a:xfrm>
        </p:spPr>
        <p:txBody>
          <a:bodyPr>
            <a:spAutoFit/>
          </a:bodyPr>
          <a:lstStyle/>
          <a:p>
            <a:r>
              <a:rPr lang="en-US" sz="2800" smtClean="0">
                <a:latin typeface="Arial" charset="0"/>
              </a:rPr>
              <a:t>the </a:t>
            </a:r>
            <a:r>
              <a:rPr lang="en-US" sz="2000" smtClean="0">
                <a:latin typeface="Courier New" pitchFamily="49" charset="0"/>
              </a:rPr>
              <a:t>while</a:t>
            </a:r>
            <a:r>
              <a:rPr lang="en-US" sz="2800" smtClean="0">
                <a:latin typeface="Arial" charset="0"/>
              </a:rPr>
              <a:t> Statement</a:t>
            </a:r>
          </a:p>
          <a:p>
            <a:r>
              <a:rPr lang="en-US" sz="2800" smtClean="0">
                <a:latin typeface="Arial" charset="0"/>
              </a:rPr>
              <a:t>the </a:t>
            </a:r>
            <a:r>
              <a:rPr lang="en-US" sz="2000" smtClean="0">
                <a:latin typeface="Courier New" pitchFamily="49" charset="0"/>
              </a:rPr>
              <a:t>do-while</a:t>
            </a:r>
            <a:r>
              <a:rPr lang="en-US" sz="2800" smtClean="0">
                <a:latin typeface="Arial" charset="0"/>
              </a:rPr>
              <a:t> Statement</a:t>
            </a:r>
          </a:p>
          <a:p>
            <a:r>
              <a:rPr lang="en-US" sz="2800" smtClean="0">
                <a:latin typeface="Arial" charset="0"/>
              </a:rPr>
              <a:t>the </a:t>
            </a:r>
            <a:r>
              <a:rPr lang="en-US" sz="2000" smtClean="0">
                <a:latin typeface="Courier New" pitchFamily="49" charset="0"/>
              </a:rPr>
              <a:t>for</a:t>
            </a:r>
            <a:r>
              <a:rPr lang="en-US" sz="2800" smtClean="0">
                <a:latin typeface="Arial" charset="0"/>
              </a:rPr>
              <a:t> Statement</a:t>
            </a:r>
          </a:p>
        </p:txBody>
      </p:sp>
    </p:spTree>
  </p:cSld>
  <p:clrMapOvr>
    <a:masterClrMapping/>
  </p:clrMapOvr>
  <p:transition spd="med">
    <p:fade/>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14162" y="800100"/>
            <a:ext cx="10360501" cy="646331"/>
          </a:xfrm>
        </p:spPr>
        <p:txBody>
          <a:bodyPr>
            <a:spAutoFit/>
          </a:bodyPr>
          <a:lstStyle/>
          <a:p>
            <a:r>
              <a:rPr lang="en-US" smtClean="0">
                <a:latin typeface="Courier New" pitchFamily="49" charset="0"/>
              </a:rPr>
              <a:t>while</a:t>
            </a:r>
            <a:r>
              <a:rPr lang="en-US" smtClean="0">
                <a:latin typeface="Arial" charset="0"/>
              </a:rPr>
              <a:t> Statement</a:t>
            </a:r>
          </a:p>
        </p:txBody>
      </p:sp>
      <p:sp>
        <p:nvSpPr>
          <p:cNvPr id="66563" name="Rectangle 3"/>
          <p:cNvSpPr>
            <a:spLocks noGrp="1" noChangeArrowheads="1"/>
          </p:cNvSpPr>
          <p:nvPr>
            <p:ph idx="1"/>
          </p:nvPr>
        </p:nvSpPr>
        <p:spPr>
          <a:xfrm>
            <a:off x="914162" y="1981201"/>
            <a:ext cx="10360501" cy="3853363"/>
          </a:xfrm>
        </p:spPr>
        <p:txBody>
          <a:bodyPr>
            <a:spAutoFit/>
          </a:bodyPr>
          <a:lstStyle/>
          <a:p>
            <a:pPr>
              <a:lnSpc>
                <a:spcPct val="90000"/>
              </a:lnSpc>
            </a:pPr>
            <a:r>
              <a:rPr lang="en-US" sz="2800" smtClean="0">
                <a:latin typeface="Arial" charset="0"/>
              </a:rPr>
              <a:t>also called a </a:t>
            </a:r>
            <a:r>
              <a:rPr lang="en-US" sz="2800" smtClean="0">
                <a:latin typeface="Courier New" pitchFamily="49" charset="0"/>
              </a:rPr>
              <a:t>while</a:t>
            </a:r>
            <a:r>
              <a:rPr lang="en-US" sz="2800" smtClean="0">
                <a:latin typeface="Arial" charset="0"/>
              </a:rPr>
              <a:t> loop</a:t>
            </a:r>
          </a:p>
          <a:p>
            <a:pPr>
              <a:lnSpc>
                <a:spcPct val="90000"/>
              </a:lnSpc>
            </a:pPr>
            <a:r>
              <a:rPr lang="en-US" sz="2800" smtClean="0">
                <a:latin typeface="Arial" charset="0"/>
              </a:rPr>
              <a:t>a controlling boolean expression</a:t>
            </a:r>
          </a:p>
          <a:p>
            <a:pPr lvl="1">
              <a:lnSpc>
                <a:spcPct val="90000"/>
              </a:lnSpc>
            </a:pPr>
            <a:r>
              <a:rPr lang="en-US" sz="2400" smtClean="0">
                <a:latin typeface="Arial" charset="0"/>
              </a:rPr>
              <a:t>True -&gt; repeats the statements in the loop body</a:t>
            </a:r>
          </a:p>
          <a:p>
            <a:pPr lvl="1">
              <a:lnSpc>
                <a:spcPct val="90000"/>
              </a:lnSpc>
            </a:pPr>
            <a:r>
              <a:rPr lang="en-US" sz="2400" smtClean="0">
                <a:latin typeface="Arial" charset="0"/>
              </a:rPr>
              <a:t>False -&gt; stops the loop</a:t>
            </a:r>
          </a:p>
          <a:p>
            <a:pPr lvl="1">
              <a:lnSpc>
                <a:spcPct val="90000"/>
              </a:lnSpc>
            </a:pPr>
            <a:r>
              <a:rPr lang="en-US" sz="2400" smtClean="0">
                <a:latin typeface="Arial" charset="0"/>
              </a:rPr>
              <a:t>Initially false (the very first time) </a:t>
            </a:r>
          </a:p>
          <a:p>
            <a:pPr lvl="2">
              <a:lnSpc>
                <a:spcPct val="90000"/>
              </a:lnSpc>
            </a:pPr>
            <a:r>
              <a:rPr lang="en-US" sz="2000" smtClean="0">
                <a:latin typeface="Arial" charset="0"/>
              </a:rPr>
              <a:t> loop body will not even execute once</a:t>
            </a:r>
          </a:p>
          <a:p>
            <a:pPr lvl="2">
              <a:lnSpc>
                <a:spcPct val="90000"/>
              </a:lnSpc>
            </a:pPr>
            <a:endParaRPr lang="en-US" sz="2000" smtClean="0">
              <a:latin typeface="Arial" charset="0"/>
            </a:endParaRPr>
          </a:p>
          <a:p>
            <a:pPr lvl="1">
              <a:lnSpc>
                <a:spcPct val="90000"/>
              </a:lnSpc>
            </a:pPr>
            <a:endParaRPr lang="en-US" sz="2400" smtClean="0">
              <a:latin typeface="Arial" charset="0"/>
            </a:endParaRPr>
          </a:p>
          <a:p>
            <a:pPr lvl="1">
              <a:lnSpc>
                <a:spcPct val="90000"/>
              </a:lnSpc>
            </a:pPr>
            <a:endParaRPr lang="en-US" sz="2400" smtClean="0">
              <a:latin typeface="Arial" charset="0"/>
            </a:endParaRPr>
          </a:p>
        </p:txBody>
      </p:sp>
    </p:spTree>
  </p:cSld>
  <p:clrMapOvr>
    <a:masterClrMapping/>
  </p:clrMapOvr>
  <p:transition spd="med">
    <p:fade/>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914162" y="800100"/>
            <a:ext cx="10360501" cy="646331"/>
          </a:xfrm>
        </p:spPr>
        <p:txBody>
          <a:bodyPr>
            <a:spAutoFit/>
          </a:bodyPr>
          <a:lstStyle/>
          <a:p>
            <a:r>
              <a:rPr lang="en-US" smtClean="0">
                <a:latin typeface="Courier New" pitchFamily="49" charset="0"/>
              </a:rPr>
              <a:t>while</a:t>
            </a:r>
            <a:r>
              <a:rPr lang="en-US" smtClean="0">
                <a:latin typeface="Arial" charset="0"/>
              </a:rPr>
              <a:t> Statement, cont.</a:t>
            </a:r>
          </a:p>
        </p:txBody>
      </p:sp>
      <p:sp>
        <p:nvSpPr>
          <p:cNvPr id="67587" name="Rectangle 3"/>
          <p:cNvSpPr>
            <a:spLocks noGrp="1" noChangeArrowheads="1"/>
          </p:cNvSpPr>
          <p:nvPr>
            <p:ph idx="1"/>
          </p:nvPr>
        </p:nvSpPr>
        <p:spPr>
          <a:xfrm>
            <a:off x="914162" y="1981200"/>
            <a:ext cx="10360501" cy="3805238"/>
          </a:xfrm>
        </p:spPr>
        <p:txBody>
          <a:bodyPr>
            <a:spAutoFit/>
          </a:bodyPr>
          <a:lstStyle/>
          <a:p>
            <a:r>
              <a:rPr lang="en-US" sz="2800" smtClean="0">
                <a:latin typeface="Arial" charset="0"/>
              </a:rPr>
              <a:t>syntax</a:t>
            </a:r>
          </a:p>
          <a:p>
            <a:pPr lvl="1">
              <a:buFontTx/>
              <a:buNone/>
            </a:pPr>
            <a:r>
              <a:rPr lang="en-US" sz="2000" smtClean="0">
                <a:latin typeface="Courier New" pitchFamily="49" charset="0"/>
              </a:rPr>
              <a:t>while (</a:t>
            </a:r>
            <a:r>
              <a:rPr lang="en-US" sz="2000" i="1" smtClean="0">
                <a:latin typeface="Courier New" pitchFamily="49" charset="0"/>
              </a:rPr>
              <a:t>Boolean_Expression</a:t>
            </a:r>
            <a:r>
              <a:rPr lang="en-US" sz="2000" smtClean="0">
                <a:latin typeface="Courier New" pitchFamily="49" charset="0"/>
              </a:rPr>
              <a:t>)</a:t>
            </a:r>
          </a:p>
          <a:p>
            <a:pPr lvl="1">
              <a:buFontTx/>
              <a:buNone/>
            </a:pPr>
            <a:r>
              <a:rPr lang="en-US" sz="2000" smtClean="0">
                <a:latin typeface="Courier New" pitchFamily="49" charset="0"/>
              </a:rPr>
              <a:t>		</a:t>
            </a:r>
            <a:r>
              <a:rPr lang="en-US" sz="2000" i="1" smtClean="0">
                <a:latin typeface="Courier New" pitchFamily="49" charset="0"/>
              </a:rPr>
              <a:t>Body_Statement</a:t>
            </a:r>
          </a:p>
          <a:p>
            <a:pPr lvl="1">
              <a:buFontTx/>
              <a:buNone/>
            </a:pPr>
            <a:r>
              <a:rPr lang="en-US" sz="2000" i="1" smtClean="0">
                <a:latin typeface="Courier New" pitchFamily="49" charset="0"/>
              </a:rPr>
              <a:t>or</a:t>
            </a:r>
          </a:p>
          <a:p>
            <a:pPr lvl="1">
              <a:buFontTx/>
              <a:buNone/>
            </a:pPr>
            <a:r>
              <a:rPr lang="en-US" sz="2000" smtClean="0">
                <a:latin typeface="Courier New" pitchFamily="49" charset="0"/>
              </a:rPr>
              <a:t>while (</a:t>
            </a:r>
            <a:r>
              <a:rPr lang="en-US" sz="2000" i="1" smtClean="0">
                <a:latin typeface="Courier New" pitchFamily="49" charset="0"/>
              </a:rPr>
              <a:t>Boolean_Expression</a:t>
            </a:r>
            <a:r>
              <a:rPr lang="en-US" sz="2000" smtClean="0">
                <a:latin typeface="Courier New" pitchFamily="49" charset="0"/>
              </a:rPr>
              <a:t>)</a:t>
            </a:r>
          </a:p>
          <a:p>
            <a:pPr lvl="1">
              <a:buFontTx/>
              <a:buNone/>
            </a:pPr>
            <a:r>
              <a:rPr lang="en-US" sz="2000" smtClean="0">
                <a:latin typeface="Courier New" pitchFamily="49" charset="0"/>
              </a:rPr>
              <a:t>{</a:t>
            </a:r>
          </a:p>
          <a:p>
            <a:pPr lvl="1">
              <a:buFontTx/>
              <a:buNone/>
            </a:pPr>
            <a:r>
              <a:rPr lang="en-US" sz="2000" smtClean="0">
                <a:latin typeface="Courier New" pitchFamily="49" charset="0"/>
              </a:rPr>
              <a:t>		</a:t>
            </a:r>
            <a:r>
              <a:rPr lang="en-US" sz="2000" i="1" smtClean="0">
                <a:latin typeface="Courier New" pitchFamily="49" charset="0"/>
              </a:rPr>
              <a:t>First_Statement</a:t>
            </a:r>
          </a:p>
          <a:p>
            <a:pPr lvl="1">
              <a:buFontTx/>
              <a:buNone/>
            </a:pPr>
            <a:r>
              <a:rPr lang="en-US" sz="2000" i="1" smtClean="0">
                <a:latin typeface="Courier New" pitchFamily="49" charset="0"/>
              </a:rPr>
              <a:t>		Second_Statement</a:t>
            </a:r>
          </a:p>
          <a:p>
            <a:pPr lvl="1">
              <a:buFontTx/>
              <a:buNone/>
            </a:pPr>
            <a:r>
              <a:rPr lang="en-US" sz="2000" i="1" smtClean="0">
                <a:latin typeface="Courier New" pitchFamily="49" charset="0"/>
              </a:rPr>
              <a:t>		…</a:t>
            </a:r>
          </a:p>
          <a:p>
            <a:pPr lvl="1">
              <a:buFontTx/>
              <a:buNone/>
            </a:pPr>
            <a:r>
              <a:rPr lang="en-US" sz="2000" smtClean="0">
                <a:latin typeface="Courier New" pitchFamily="49" charset="0"/>
              </a:rPr>
              <a:t>}</a:t>
            </a:r>
            <a:endParaRPr lang="en-US" sz="2000" i="1" smtClean="0">
              <a:latin typeface="Courier New" pitchFamily="49" charset="0"/>
            </a:endParaRPr>
          </a:p>
        </p:txBody>
      </p:sp>
    </p:spTree>
  </p:cSld>
  <p:clrMapOvr>
    <a:masterClrMapping/>
  </p:clrMapOvr>
  <p:transition spd="med">
    <p:fad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14162" y="457200"/>
            <a:ext cx="10360501" cy="646331"/>
          </a:xfrm>
        </p:spPr>
        <p:txBody>
          <a:bodyPr>
            <a:spAutoFit/>
          </a:bodyPr>
          <a:lstStyle/>
          <a:p>
            <a:r>
              <a:rPr lang="en-US" smtClean="0">
                <a:latin typeface="Courier New" pitchFamily="49" charset="0"/>
              </a:rPr>
              <a:t>while</a:t>
            </a:r>
            <a:r>
              <a:rPr lang="en-US" smtClean="0">
                <a:latin typeface="Arial" charset="0"/>
              </a:rPr>
              <a:t> Statement, cont.</a:t>
            </a:r>
          </a:p>
        </p:txBody>
      </p:sp>
      <p:pic>
        <p:nvPicPr>
          <p:cNvPr id="68611" name="Picture 4" descr="figp159"/>
          <p:cNvPicPr>
            <a:picLocks noChangeAspect="1" noChangeArrowheads="1"/>
          </p:cNvPicPr>
          <p:nvPr/>
        </p:nvPicPr>
        <p:blipFill>
          <a:blip r:embed="rId2"/>
          <a:srcRect/>
          <a:stretch>
            <a:fillRect/>
          </a:stretch>
        </p:blipFill>
        <p:spPr bwMode="auto">
          <a:xfrm>
            <a:off x="4164516" y="1447800"/>
            <a:ext cx="3764570" cy="4584700"/>
          </a:xfrm>
          <a:prstGeom prst="rect">
            <a:avLst/>
          </a:prstGeom>
          <a:noFill/>
          <a:ln w="9525">
            <a:noFill/>
            <a:miter lim="800000"/>
            <a:headEnd/>
            <a:tailEnd/>
          </a:ln>
        </p:spPr>
      </p:pic>
    </p:spTree>
  </p:cSld>
  <p:clrMapOvr>
    <a:masterClrMapping/>
  </p:clrMapOvr>
  <p:transition spd="med">
    <p:fad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14162" y="609600"/>
            <a:ext cx="10360501" cy="646331"/>
          </a:xfrm>
        </p:spPr>
        <p:txBody>
          <a:bodyPr>
            <a:spAutoFit/>
          </a:bodyPr>
          <a:lstStyle/>
          <a:p>
            <a:r>
              <a:rPr lang="en-US" smtClean="0">
                <a:latin typeface="Courier New" pitchFamily="49" charset="0"/>
              </a:rPr>
              <a:t>while</a:t>
            </a:r>
            <a:r>
              <a:rPr lang="en-US" smtClean="0">
                <a:latin typeface="Arial" charset="0"/>
              </a:rPr>
              <a:t> Statement, cont.</a:t>
            </a:r>
          </a:p>
        </p:txBody>
      </p:sp>
      <p:sp>
        <p:nvSpPr>
          <p:cNvPr id="69635" name="Rectangle 3"/>
          <p:cNvSpPr>
            <a:spLocks noGrp="1" noChangeArrowheads="1"/>
          </p:cNvSpPr>
          <p:nvPr>
            <p:ph idx="1"/>
          </p:nvPr>
        </p:nvSpPr>
        <p:spPr>
          <a:xfrm>
            <a:off x="914162" y="1462088"/>
            <a:ext cx="10360501" cy="480131"/>
          </a:xfrm>
        </p:spPr>
        <p:txBody>
          <a:bodyPr>
            <a:spAutoFit/>
          </a:bodyPr>
          <a:lstStyle/>
          <a:p>
            <a:pPr>
              <a:spcBef>
                <a:spcPct val="0"/>
              </a:spcBef>
            </a:pPr>
            <a:r>
              <a:rPr lang="en-US" sz="2000" smtClean="0">
                <a:latin typeface="Courier New" pitchFamily="49" charset="0"/>
              </a:rPr>
              <a:t>class WhileDemo</a:t>
            </a:r>
            <a:r>
              <a:rPr lang="en-US" sz="2800" smtClean="0">
                <a:latin typeface="Arial" charset="0"/>
              </a:rPr>
              <a:t> </a:t>
            </a:r>
          </a:p>
        </p:txBody>
      </p:sp>
      <p:pic>
        <p:nvPicPr>
          <p:cNvPr id="69636" name="Picture 4" descr="figp156"/>
          <p:cNvPicPr>
            <a:picLocks noChangeAspect="1" noChangeArrowheads="1"/>
          </p:cNvPicPr>
          <p:nvPr/>
        </p:nvPicPr>
        <p:blipFill>
          <a:blip r:embed="rId2"/>
          <a:srcRect/>
          <a:stretch>
            <a:fillRect/>
          </a:stretch>
        </p:blipFill>
        <p:spPr bwMode="auto">
          <a:xfrm>
            <a:off x="1644222" y="2195513"/>
            <a:ext cx="8919426" cy="3900487"/>
          </a:xfrm>
          <a:prstGeom prst="rect">
            <a:avLst/>
          </a:prstGeom>
          <a:noFill/>
          <a:ln w="9525">
            <a:noFill/>
            <a:miter lim="800000"/>
            <a:headEnd/>
            <a:tailEnd/>
          </a:ln>
        </p:spPr>
      </p:pic>
    </p:spTree>
  </p:cSld>
  <p:clrMapOvr>
    <a:masterClrMapping/>
  </p:clrMapOvr>
  <p:transition spd="med">
    <p:fad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14162" y="800100"/>
            <a:ext cx="10360501" cy="646331"/>
          </a:xfrm>
        </p:spPr>
        <p:txBody>
          <a:bodyPr>
            <a:spAutoFit/>
          </a:bodyPr>
          <a:lstStyle/>
          <a:p>
            <a:r>
              <a:rPr lang="en-US" smtClean="0">
                <a:latin typeface="Courier New" pitchFamily="49" charset="0"/>
              </a:rPr>
              <a:t>do-while</a:t>
            </a:r>
            <a:r>
              <a:rPr lang="en-US" smtClean="0">
                <a:latin typeface="Arial" charset="0"/>
              </a:rPr>
              <a:t> Statement</a:t>
            </a:r>
          </a:p>
        </p:txBody>
      </p:sp>
      <p:sp>
        <p:nvSpPr>
          <p:cNvPr id="70659" name="Rectangle 3"/>
          <p:cNvSpPr>
            <a:spLocks noGrp="1" noChangeArrowheads="1"/>
          </p:cNvSpPr>
          <p:nvPr>
            <p:ph idx="1"/>
          </p:nvPr>
        </p:nvSpPr>
        <p:spPr>
          <a:xfrm>
            <a:off x="914162" y="1981200"/>
            <a:ext cx="10360501" cy="3542508"/>
          </a:xfrm>
        </p:spPr>
        <p:txBody>
          <a:bodyPr>
            <a:spAutoFit/>
          </a:bodyPr>
          <a:lstStyle/>
          <a:p>
            <a:r>
              <a:rPr lang="en-US" sz="2800" smtClean="0">
                <a:latin typeface="Arial" charset="0"/>
              </a:rPr>
              <a:t>also called a </a:t>
            </a:r>
            <a:r>
              <a:rPr lang="en-US" sz="2000" smtClean="0">
                <a:latin typeface="Courier New" pitchFamily="49" charset="0"/>
              </a:rPr>
              <a:t>do-while</a:t>
            </a:r>
            <a:r>
              <a:rPr lang="en-US" sz="2800" smtClean="0">
                <a:latin typeface="Arial" charset="0"/>
              </a:rPr>
              <a:t> loop (repeat-until loop)</a:t>
            </a:r>
          </a:p>
          <a:p>
            <a:r>
              <a:rPr lang="en-US" sz="2800" smtClean="0">
                <a:latin typeface="Arial" charset="0"/>
              </a:rPr>
              <a:t>similar to a </a:t>
            </a:r>
            <a:r>
              <a:rPr lang="en-US" sz="2000" smtClean="0">
                <a:latin typeface="Courier New" pitchFamily="49" charset="0"/>
              </a:rPr>
              <a:t>while</a:t>
            </a:r>
            <a:r>
              <a:rPr lang="en-US" sz="2800" smtClean="0">
                <a:latin typeface="Arial" charset="0"/>
              </a:rPr>
              <a:t> statement</a:t>
            </a:r>
          </a:p>
          <a:p>
            <a:pPr lvl="1"/>
            <a:r>
              <a:rPr lang="en-US" sz="2400" smtClean="0">
                <a:latin typeface="Arial" charset="0"/>
              </a:rPr>
              <a:t>except that the loop body is executed </a:t>
            </a:r>
            <a:r>
              <a:rPr lang="en-US" sz="2400" smtClean="0">
                <a:solidFill>
                  <a:srgbClr val="FF3300"/>
                </a:solidFill>
                <a:latin typeface="Arial" charset="0"/>
              </a:rPr>
              <a:t>at least once</a:t>
            </a:r>
          </a:p>
          <a:p>
            <a:r>
              <a:rPr lang="en-US" sz="2800" smtClean="0">
                <a:latin typeface="Arial" charset="0"/>
              </a:rPr>
              <a:t>syntax</a:t>
            </a:r>
          </a:p>
          <a:p>
            <a:pPr lvl="1">
              <a:buFontTx/>
              <a:buNone/>
            </a:pPr>
            <a:r>
              <a:rPr lang="en-US" sz="2000" smtClean="0">
                <a:latin typeface="Courier New" pitchFamily="49" charset="0"/>
              </a:rPr>
              <a:t>do</a:t>
            </a:r>
          </a:p>
          <a:p>
            <a:pPr lvl="1">
              <a:buFontTx/>
              <a:buNone/>
            </a:pPr>
            <a:r>
              <a:rPr lang="en-US" sz="2000" smtClean="0">
                <a:latin typeface="Courier New" pitchFamily="49" charset="0"/>
              </a:rPr>
              <a:t>		</a:t>
            </a:r>
            <a:r>
              <a:rPr lang="en-US" sz="2000" i="1" smtClean="0">
                <a:latin typeface="Courier New" pitchFamily="49" charset="0"/>
              </a:rPr>
              <a:t>Body_Statement</a:t>
            </a:r>
            <a:endParaRPr lang="en-US" sz="2000" smtClean="0">
              <a:latin typeface="Courier New" pitchFamily="49" charset="0"/>
            </a:endParaRPr>
          </a:p>
          <a:p>
            <a:pPr lvl="1">
              <a:buFontTx/>
              <a:buNone/>
            </a:pPr>
            <a:r>
              <a:rPr lang="en-US" sz="2000" smtClean="0">
                <a:latin typeface="Courier New" pitchFamily="49" charset="0"/>
              </a:rPr>
              <a:t>while (</a:t>
            </a:r>
            <a:r>
              <a:rPr lang="en-US" sz="2000" i="1" smtClean="0">
                <a:latin typeface="Courier New" pitchFamily="49" charset="0"/>
              </a:rPr>
              <a:t>Boolean_Expression</a:t>
            </a:r>
            <a:r>
              <a:rPr lang="en-US" sz="2000" smtClean="0">
                <a:latin typeface="Courier New" pitchFamily="49" charset="0"/>
              </a:rPr>
              <a:t>)</a:t>
            </a:r>
            <a:r>
              <a:rPr lang="en-US" sz="2000" smtClean="0">
                <a:solidFill>
                  <a:srgbClr val="FF3300"/>
                </a:solidFill>
                <a:latin typeface="Courier New" pitchFamily="49" charset="0"/>
              </a:rPr>
              <a:t>;</a:t>
            </a:r>
          </a:p>
          <a:p>
            <a:pPr lvl="1"/>
            <a:r>
              <a:rPr lang="en-US" b="1" smtClean="0">
                <a:solidFill>
                  <a:srgbClr val="FF3300"/>
                </a:solidFill>
                <a:latin typeface="Arial" charset="0"/>
              </a:rPr>
              <a:t>don’t forget the semicolon at the end</a:t>
            </a:r>
            <a:r>
              <a:rPr lang="en-US" smtClean="0">
                <a:solidFill>
                  <a:srgbClr val="FF3300"/>
                </a:solidFill>
                <a:latin typeface="Arial" charset="0"/>
              </a:rPr>
              <a:t>!</a:t>
            </a:r>
            <a:endParaRPr lang="en-US" sz="2400" smtClean="0">
              <a:solidFill>
                <a:srgbClr val="FF3300"/>
              </a:solidFill>
              <a:latin typeface="Arial" charset="0"/>
            </a:endParaRPr>
          </a:p>
        </p:txBody>
      </p:sp>
    </p:spTree>
  </p:cSld>
  <p:clrMapOvr>
    <a:masterClrMapping/>
  </p:clrMapOvr>
  <p:transition spd="med">
    <p:fade/>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14162" y="800100"/>
            <a:ext cx="10360501" cy="646331"/>
          </a:xfrm>
        </p:spPr>
        <p:txBody>
          <a:bodyPr>
            <a:spAutoFit/>
          </a:bodyPr>
          <a:lstStyle/>
          <a:p>
            <a:r>
              <a:rPr lang="en-US" smtClean="0">
                <a:latin typeface="Courier New" pitchFamily="49" charset="0"/>
              </a:rPr>
              <a:t>do-while</a:t>
            </a:r>
            <a:r>
              <a:rPr lang="en-US" smtClean="0">
                <a:latin typeface="Arial" charset="0"/>
              </a:rPr>
              <a:t> Statement, cont.</a:t>
            </a:r>
          </a:p>
        </p:txBody>
      </p:sp>
      <p:sp>
        <p:nvSpPr>
          <p:cNvPr id="71683" name="Rectangle 3"/>
          <p:cNvSpPr>
            <a:spLocks noGrp="1" noChangeArrowheads="1"/>
          </p:cNvSpPr>
          <p:nvPr>
            <p:ph idx="1"/>
          </p:nvPr>
        </p:nvSpPr>
        <p:spPr>
          <a:xfrm>
            <a:off x="1217614" y="1828800"/>
            <a:ext cx="9753600" cy="3767185"/>
          </a:xfrm>
        </p:spPr>
        <p:txBody>
          <a:bodyPr>
            <a:spAutoFit/>
          </a:bodyPr>
          <a:lstStyle/>
          <a:p>
            <a:r>
              <a:rPr lang="en-US" sz="2800" smtClean="0">
                <a:latin typeface="Arial" charset="0"/>
              </a:rPr>
              <a:t>First, the loop body is executed.</a:t>
            </a:r>
          </a:p>
          <a:p>
            <a:pPr>
              <a:lnSpc>
                <a:spcPct val="80000"/>
              </a:lnSpc>
            </a:pPr>
            <a:r>
              <a:rPr lang="en-US" sz="2800" smtClean="0">
                <a:latin typeface="Arial" charset="0"/>
              </a:rPr>
              <a:t>Then the boolean expression is checked.</a:t>
            </a:r>
          </a:p>
          <a:p>
            <a:pPr lvl="1">
              <a:lnSpc>
                <a:spcPct val="80000"/>
              </a:lnSpc>
            </a:pPr>
            <a:r>
              <a:rPr lang="en-US" smtClean="0">
                <a:latin typeface="Arial" charset="0"/>
              </a:rPr>
              <a:t>As long as it is true, the loop is executed again.</a:t>
            </a:r>
          </a:p>
          <a:p>
            <a:pPr lvl="1">
              <a:lnSpc>
                <a:spcPct val="90000"/>
              </a:lnSpc>
            </a:pPr>
            <a:r>
              <a:rPr lang="en-US" smtClean="0">
                <a:latin typeface="Arial" charset="0"/>
              </a:rPr>
              <a:t>If it is false, the loop exits.</a:t>
            </a:r>
          </a:p>
          <a:p>
            <a:pPr>
              <a:lnSpc>
                <a:spcPct val="90000"/>
              </a:lnSpc>
            </a:pPr>
            <a:r>
              <a:rPr lang="en-US" sz="2800" smtClean="0">
                <a:latin typeface="Arial" charset="0"/>
              </a:rPr>
              <a:t>equivalent </a:t>
            </a:r>
            <a:r>
              <a:rPr lang="en-US" sz="2000" smtClean="0">
                <a:latin typeface="Courier New" pitchFamily="49" charset="0"/>
              </a:rPr>
              <a:t>while</a:t>
            </a:r>
            <a:r>
              <a:rPr lang="en-US" sz="2800" smtClean="0">
                <a:latin typeface="Arial" charset="0"/>
              </a:rPr>
              <a:t> statement</a:t>
            </a:r>
          </a:p>
          <a:p>
            <a:pPr lvl="1">
              <a:buFontTx/>
              <a:buNone/>
            </a:pPr>
            <a:r>
              <a:rPr lang="en-US" sz="2000" i="1" smtClean="0">
                <a:latin typeface="Courier New" pitchFamily="49" charset="0"/>
              </a:rPr>
              <a:t>Statement(s)_S1</a:t>
            </a:r>
            <a:endParaRPr lang="en-US" sz="2000" smtClean="0">
              <a:latin typeface="Courier New" pitchFamily="49" charset="0"/>
            </a:endParaRPr>
          </a:p>
          <a:p>
            <a:pPr lvl="1">
              <a:buFontTx/>
              <a:buNone/>
            </a:pPr>
            <a:r>
              <a:rPr lang="en-US" sz="2000" smtClean="0">
                <a:latin typeface="Courier New" pitchFamily="49" charset="0"/>
              </a:rPr>
              <a:t>while (</a:t>
            </a:r>
            <a:r>
              <a:rPr lang="en-US" sz="2000" i="1" smtClean="0">
                <a:latin typeface="Courier New" pitchFamily="49" charset="0"/>
              </a:rPr>
              <a:t>Boolean_Condition</a:t>
            </a:r>
            <a:r>
              <a:rPr lang="en-US" sz="2000" smtClean="0">
                <a:latin typeface="Courier New" pitchFamily="49" charset="0"/>
              </a:rPr>
              <a:t>)</a:t>
            </a:r>
          </a:p>
          <a:p>
            <a:pPr lvl="1">
              <a:buFontTx/>
              <a:buNone/>
            </a:pPr>
            <a:r>
              <a:rPr lang="en-US" sz="2000" smtClean="0">
                <a:latin typeface="Courier New" pitchFamily="49" charset="0"/>
              </a:rPr>
              <a:t>	  </a:t>
            </a:r>
            <a:r>
              <a:rPr lang="en-US" sz="2000" i="1" smtClean="0">
                <a:latin typeface="Courier New" pitchFamily="49" charset="0"/>
              </a:rPr>
              <a:t>Statement(s)_S1</a:t>
            </a:r>
            <a:endParaRPr lang="en-US" sz="2000" smtClean="0">
              <a:latin typeface="Courier New" pitchFamily="49" charset="0"/>
            </a:endParaRPr>
          </a:p>
          <a:p>
            <a:pPr lvl="1"/>
            <a:endParaRPr lang="en-US" sz="2000" smtClean="0"/>
          </a:p>
        </p:txBody>
      </p:sp>
    </p:spTree>
  </p:cSld>
  <p:clrMapOvr>
    <a:masterClrMapping/>
  </p:clrMapOvr>
  <p:transition spd="med">
    <p:fad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14162" y="800100"/>
            <a:ext cx="10360501" cy="646331"/>
          </a:xfrm>
        </p:spPr>
        <p:txBody>
          <a:bodyPr>
            <a:spAutoFit/>
          </a:bodyPr>
          <a:lstStyle/>
          <a:p>
            <a:r>
              <a:rPr lang="en-US" smtClean="0">
                <a:latin typeface="Courier New" pitchFamily="49" charset="0"/>
              </a:rPr>
              <a:t>do-while</a:t>
            </a:r>
            <a:r>
              <a:rPr lang="en-US" smtClean="0">
                <a:latin typeface="Arial" charset="0"/>
              </a:rPr>
              <a:t> Statement, cont.</a:t>
            </a:r>
          </a:p>
        </p:txBody>
      </p:sp>
      <p:pic>
        <p:nvPicPr>
          <p:cNvPr id="72707" name="Picture 6" descr="figp163"/>
          <p:cNvPicPr>
            <a:picLocks noChangeAspect="1" noChangeArrowheads="1"/>
          </p:cNvPicPr>
          <p:nvPr/>
        </p:nvPicPr>
        <p:blipFill>
          <a:blip r:embed="rId2"/>
          <a:srcRect/>
          <a:stretch>
            <a:fillRect/>
          </a:stretch>
        </p:blipFill>
        <p:spPr bwMode="auto">
          <a:xfrm>
            <a:off x="4158167" y="1981200"/>
            <a:ext cx="3764569" cy="4095750"/>
          </a:xfrm>
          <a:prstGeom prst="rect">
            <a:avLst/>
          </a:prstGeom>
          <a:noFill/>
          <a:ln w="9525">
            <a:noFill/>
            <a:miter lim="800000"/>
            <a:headEnd/>
            <a:tailEnd/>
          </a:ln>
        </p:spPr>
      </p:pic>
    </p:spTree>
  </p:cSld>
  <p:clrMapOvr>
    <a:masterClrMapping/>
  </p:clrMapOvr>
  <p:transition spd="med">
    <p:fade/>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11015" y="742950"/>
            <a:ext cx="10969943" cy="615553"/>
          </a:xfrm>
        </p:spPr>
        <p:txBody>
          <a:bodyPr>
            <a:spAutoFit/>
          </a:bodyPr>
          <a:lstStyle/>
          <a:p>
            <a:pPr>
              <a:lnSpc>
                <a:spcPct val="85000"/>
              </a:lnSpc>
            </a:pPr>
            <a:r>
              <a:rPr lang="en-US" smtClean="0">
                <a:latin typeface="Courier New" pitchFamily="49" charset="0"/>
              </a:rPr>
              <a:t>do-while</a:t>
            </a:r>
            <a:r>
              <a:rPr lang="en-US" smtClean="0">
                <a:latin typeface="Arial" charset="0"/>
              </a:rPr>
              <a:t> Statement, cont.</a:t>
            </a:r>
          </a:p>
        </p:txBody>
      </p:sp>
      <p:sp>
        <p:nvSpPr>
          <p:cNvPr id="73731" name="Rectangle 3"/>
          <p:cNvSpPr>
            <a:spLocks noGrp="1" noChangeArrowheads="1"/>
          </p:cNvSpPr>
          <p:nvPr>
            <p:ph idx="1"/>
          </p:nvPr>
        </p:nvSpPr>
        <p:spPr>
          <a:xfrm>
            <a:off x="914162" y="1600201"/>
            <a:ext cx="10360501" cy="480131"/>
          </a:xfrm>
        </p:spPr>
        <p:txBody>
          <a:bodyPr>
            <a:spAutoFit/>
          </a:bodyPr>
          <a:lstStyle/>
          <a:p>
            <a:r>
              <a:rPr lang="en-US" sz="2000" smtClean="0">
                <a:latin typeface="Courier New" pitchFamily="49" charset="0"/>
              </a:rPr>
              <a:t>class DoWhileDemo</a:t>
            </a:r>
            <a:r>
              <a:rPr lang="en-US" sz="2800" smtClean="0">
                <a:latin typeface="Arial" charset="0"/>
              </a:rPr>
              <a:t> </a:t>
            </a:r>
          </a:p>
        </p:txBody>
      </p:sp>
      <p:pic>
        <p:nvPicPr>
          <p:cNvPr id="73732" name="Picture 6" descr="figp161"/>
          <p:cNvPicPr>
            <a:picLocks noChangeAspect="1" noChangeArrowheads="1"/>
          </p:cNvPicPr>
          <p:nvPr/>
        </p:nvPicPr>
        <p:blipFill>
          <a:blip r:embed="rId2"/>
          <a:srcRect/>
          <a:stretch>
            <a:fillRect/>
          </a:stretch>
        </p:blipFill>
        <p:spPr bwMode="auto">
          <a:xfrm>
            <a:off x="1345849" y="2362200"/>
            <a:ext cx="9522520" cy="3689350"/>
          </a:xfrm>
          <a:prstGeom prst="rect">
            <a:avLst/>
          </a:prstGeom>
          <a:noFill/>
          <a:ln w="9525">
            <a:noFill/>
            <a:miter lim="800000"/>
            <a:headEnd/>
            <a:tailEnd/>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The assignment operator    =</a:t>
            </a:r>
          </a:p>
        </p:txBody>
      </p:sp>
      <p:sp>
        <p:nvSpPr>
          <p:cNvPr id="13315" name="Rectangle 3"/>
          <p:cNvSpPr>
            <a:spLocks noGrp="1" noChangeArrowheads="1"/>
          </p:cNvSpPr>
          <p:nvPr>
            <p:ph idx="1"/>
          </p:nvPr>
        </p:nvSpPr>
        <p:spPr/>
        <p:txBody>
          <a:bodyPr/>
          <a:lstStyle/>
          <a:p>
            <a:r>
              <a:rPr lang="en-US" smtClean="0"/>
              <a:t>A = 36;</a:t>
            </a:r>
          </a:p>
          <a:p>
            <a:pPr lvl="1"/>
            <a:r>
              <a:rPr lang="en-US" smtClean="0"/>
              <a:t>Sets a = to the constant 36 at execution time</a:t>
            </a:r>
          </a:p>
          <a:p>
            <a:r>
              <a:rPr lang="en-US" smtClean="0"/>
              <a:t>Int A =36;</a:t>
            </a:r>
          </a:p>
          <a:p>
            <a:pPr lvl="1"/>
            <a:r>
              <a:rPr lang="en-US" smtClean="0"/>
              <a:t>Sets A = to the constant 36 at compile time</a:t>
            </a:r>
          </a:p>
          <a:p>
            <a:pPr lvl="1"/>
            <a:r>
              <a:rPr lang="en-US" smtClean="0"/>
              <a:t>Initializes A to 36 at the time memory is set aside for it</a:t>
            </a:r>
          </a:p>
        </p:txBody>
      </p:sp>
    </p:spTree>
  </p:cSld>
  <p:clrMapOvr>
    <a:masterClrMapping/>
  </p:clrMapOvr>
  <p:transition spd="med">
    <p:fade/>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14162" y="465139"/>
            <a:ext cx="10360501" cy="1200329"/>
          </a:xfrm>
        </p:spPr>
        <p:txBody>
          <a:bodyPr>
            <a:spAutoFit/>
          </a:bodyPr>
          <a:lstStyle/>
          <a:p>
            <a:r>
              <a:rPr lang="en-US" smtClean="0">
                <a:latin typeface="Arial" charset="0"/>
              </a:rPr>
              <a:t>Programming Example: </a:t>
            </a:r>
            <a:br>
              <a:rPr lang="en-US" smtClean="0">
                <a:latin typeface="Arial" charset="0"/>
              </a:rPr>
            </a:br>
            <a:r>
              <a:rPr lang="en-US" smtClean="0">
                <a:latin typeface="Arial" charset="0"/>
              </a:rPr>
              <a:t>Bug Infestation</a:t>
            </a:r>
          </a:p>
        </p:txBody>
      </p:sp>
      <p:sp>
        <p:nvSpPr>
          <p:cNvPr id="74755" name="Rectangle 3"/>
          <p:cNvSpPr>
            <a:spLocks noGrp="1" noChangeArrowheads="1"/>
          </p:cNvSpPr>
          <p:nvPr>
            <p:ph idx="1"/>
          </p:nvPr>
        </p:nvSpPr>
        <p:spPr>
          <a:xfrm>
            <a:off x="914162" y="1905000"/>
            <a:ext cx="10360501" cy="3099310"/>
          </a:xfrm>
        </p:spPr>
        <p:txBody>
          <a:bodyPr>
            <a:spAutoFit/>
          </a:bodyPr>
          <a:lstStyle/>
          <a:p>
            <a:r>
              <a:rPr lang="en-US" sz="2800" smtClean="0">
                <a:latin typeface="Arial" charset="0"/>
              </a:rPr>
              <a:t>given</a:t>
            </a:r>
          </a:p>
          <a:p>
            <a:pPr lvl="1">
              <a:lnSpc>
                <a:spcPct val="80000"/>
              </a:lnSpc>
            </a:pPr>
            <a:r>
              <a:rPr lang="en-US" smtClean="0">
                <a:latin typeface="Arial" charset="0"/>
              </a:rPr>
              <a:t>volume of a roach: 0.0002 cubic feet</a:t>
            </a:r>
          </a:p>
          <a:p>
            <a:pPr lvl="1">
              <a:lnSpc>
                <a:spcPct val="80000"/>
              </a:lnSpc>
            </a:pPr>
            <a:r>
              <a:rPr lang="en-US" smtClean="0">
                <a:latin typeface="Arial" charset="0"/>
              </a:rPr>
              <a:t>starting roach population</a:t>
            </a:r>
          </a:p>
          <a:p>
            <a:pPr lvl="1">
              <a:lnSpc>
                <a:spcPct val="80000"/>
              </a:lnSpc>
            </a:pPr>
            <a:r>
              <a:rPr lang="en-US" smtClean="0">
                <a:latin typeface="Arial" charset="0"/>
              </a:rPr>
              <a:t>rate of increase: 95%/week</a:t>
            </a:r>
          </a:p>
          <a:p>
            <a:pPr lvl="1">
              <a:lnSpc>
                <a:spcPct val="80000"/>
              </a:lnSpc>
            </a:pPr>
            <a:r>
              <a:rPr lang="en-US" smtClean="0">
                <a:latin typeface="Arial" charset="0"/>
              </a:rPr>
              <a:t>volume of a house</a:t>
            </a:r>
          </a:p>
          <a:p>
            <a:r>
              <a:rPr lang="en-US" sz="2800" smtClean="0">
                <a:latin typeface="Arial" charset="0"/>
              </a:rPr>
              <a:t>find</a:t>
            </a:r>
          </a:p>
          <a:p>
            <a:pPr lvl="1">
              <a:lnSpc>
                <a:spcPct val="90000"/>
              </a:lnSpc>
            </a:pPr>
            <a:r>
              <a:rPr lang="en-US" smtClean="0">
                <a:latin typeface="Arial" charset="0"/>
              </a:rPr>
              <a:t>number of weeks to exceed the capacity of the house</a:t>
            </a:r>
          </a:p>
          <a:p>
            <a:pPr lvl="1">
              <a:lnSpc>
                <a:spcPct val="90000"/>
              </a:lnSpc>
            </a:pPr>
            <a:r>
              <a:rPr lang="en-US" smtClean="0">
                <a:latin typeface="Arial" charset="0"/>
              </a:rPr>
              <a:t>number and volume of roaches</a:t>
            </a:r>
          </a:p>
        </p:txBody>
      </p:sp>
    </p:spTree>
  </p:cSld>
  <p:clrMapOvr>
    <a:masterClrMapping/>
  </p:clrMapOvr>
  <p:transition spd="med">
    <p:fade/>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914162" y="465139"/>
            <a:ext cx="10360501" cy="1200329"/>
          </a:xfrm>
        </p:spPr>
        <p:txBody>
          <a:bodyPr>
            <a:spAutoFit/>
          </a:bodyPr>
          <a:lstStyle/>
          <a:p>
            <a:r>
              <a:rPr lang="en-US" smtClean="0">
                <a:latin typeface="Arial" charset="0"/>
              </a:rPr>
              <a:t>Programming Example: Bug Infestation, cont.</a:t>
            </a:r>
          </a:p>
        </p:txBody>
      </p:sp>
      <p:sp>
        <p:nvSpPr>
          <p:cNvPr id="75779" name="Rectangle 3"/>
          <p:cNvSpPr>
            <a:spLocks noGrp="1" noChangeArrowheads="1"/>
          </p:cNvSpPr>
          <p:nvPr>
            <p:ph idx="1"/>
          </p:nvPr>
        </p:nvSpPr>
        <p:spPr>
          <a:xfrm>
            <a:off x="914162" y="1981201"/>
            <a:ext cx="10360501" cy="480131"/>
          </a:xfrm>
        </p:spPr>
        <p:txBody>
          <a:bodyPr>
            <a:spAutoFit/>
          </a:bodyPr>
          <a:lstStyle/>
          <a:p>
            <a:r>
              <a:rPr lang="en-US" sz="2000" smtClean="0">
                <a:latin typeface="Courier New" pitchFamily="49" charset="0"/>
              </a:rPr>
              <a:t>class BugTrouble</a:t>
            </a:r>
            <a:r>
              <a:rPr lang="en-US" sz="2800" smtClean="0">
                <a:latin typeface="Arial" charset="0"/>
              </a:rPr>
              <a:t> </a:t>
            </a:r>
          </a:p>
        </p:txBody>
      </p:sp>
      <p:pic>
        <p:nvPicPr>
          <p:cNvPr id="75780" name="Picture 5" descr="figp165"/>
          <p:cNvPicPr>
            <a:picLocks noChangeAspect="1" noChangeArrowheads="1"/>
          </p:cNvPicPr>
          <p:nvPr/>
        </p:nvPicPr>
        <p:blipFill>
          <a:blip r:embed="rId2"/>
          <a:srcRect/>
          <a:stretch>
            <a:fillRect/>
          </a:stretch>
        </p:blipFill>
        <p:spPr bwMode="auto">
          <a:xfrm>
            <a:off x="1625177" y="2676526"/>
            <a:ext cx="8889802" cy="34194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Infinite Loops</a:t>
            </a:r>
          </a:p>
        </p:txBody>
      </p:sp>
      <p:sp>
        <p:nvSpPr>
          <p:cNvPr id="76803" name="Rectangle 3"/>
          <p:cNvSpPr>
            <a:spLocks noGrp="1" noChangeArrowheads="1"/>
          </p:cNvSpPr>
          <p:nvPr>
            <p:ph idx="1"/>
          </p:nvPr>
        </p:nvSpPr>
        <p:spPr>
          <a:xfrm>
            <a:off x="914162" y="1905000"/>
            <a:ext cx="10360501" cy="2923877"/>
          </a:xfrm>
        </p:spPr>
        <p:txBody>
          <a:bodyPr>
            <a:spAutoFit/>
          </a:bodyPr>
          <a:lstStyle/>
          <a:p>
            <a:r>
              <a:rPr lang="en-US" sz="2800" smtClean="0">
                <a:latin typeface="Arial" charset="0"/>
              </a:rPr>
              <a:t>A loop which repeats without ever ending</a:t>
            </a:r>
          </a:p>
          <a:p>
            <a:r>
              <a:rPr lang="en-US" sz="2800" smtClean="0">
                <a:latin typeface="Arial" charset="0"/>
              </a:rPr>
              <a:t>the controlling boolean expression (condition to continue) </a:t>
            </a:r>
          </a:p>
          <a:p>
            <a:pPr lvl="1"/>
            <a:r>
              <a:rPr lang="en-US" sz="2400" smtClean="0">
                <a:solidFill>
                  <a:srgbClr val="FF3300"/>
                </a:solidFill>
                <a:latin typeface="Arial" charset="0"/>
              </a:rPr>
              <a:t>never</a:t>
            </a:r>
            <a:r>
              <a:rPr lang="en-US" sz="2400" smtClean="0">
                <a:latin typeface="Arial" charset="0"/>
              </a:rPr>
              <a:t> becomes false</a:t>
            </a:r>
          </a:p>
          <a:p>
            <a:r>
              <a:rPr lang="en-US" sz="2800" smtClean="0">
                <a:latin typeface="Arial" charset="0"/>
              </a:rPr>
              <a:t>A </a:t>
            </a:r>
            <a:r>
              <a:rPr lang="en-US" sz="2800" smtClean="0">
                <a:solidFill>
                  <a:srgbClr val="FF3300"/>
                </a:solidFill>
                <a:latin typeface="Arial" charset="0"/>
              </a:rPr>
              <a:t>negative</a:t>
            </a:r>
            <a:r>
              <a:rPr lang="en-US" sz="2800" smtClean="0">
                <a:latin typeface="Arial" charset="0"/>
              </a:rPr>
              <a:t> growth rate in the preceding problem causes </a:t>
            </a:r>
            <a:r>
              <a:rPr lang="en-US" sz="2000" smtClean="0">
                <a:latin typeface="Courier New" pitchFamily="49" charset="0"/>
              </a:rPr>
              <a:t>totalBugVolume</a:t>
            </a:r>
            <a:r>
              <a:rPr lang="en-US" sz="2800" smtClean="0">
                <a:latin typeface="Arial" charset="0"/>
              </a:rPr>
              <a:t> always to be less than </a:t>
            </a:r>
            <a:r>
              <a:rPr lang="en-US" sz="2000" smtClean="0">
                <a:latin typeface="Courier New" pitchFamily="49" charset="0"/>
              </a:rPr>
              <a:t>houseVolume</a:t>
            </a:r>
            <a:endParaRPr lang="en-US" sz="2800" smtClean="0">
              <a:latin typeface="Arial" charset="0"/>
            </a:endParaRPr>
          </a:p>
          <a:p>
            <a:pPr lvl="1"/>
            <a:r>
              <a:rPr lang="en-US" sz="2400" smtClean="0">
                <a:latin typeface="Arial" charset="0"/>
              </a:rPr>
              <a:t> the loop never ends.</a:t>
            </a:r>
          </a:p>
        </p:txBody>
      </p:sp>
    </p:spTree>
  </p:cSld>
  <p:clrMapOvr>
    <a:masterClrMapping/>
  </p:clrMapOvr>
  <p:transition spd="med">
    <p:fade/>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14162" y="800100"/>
            <a:ext cx="10360501" cy="646331"/>
          </a:xfrm>
        </p:spPr>
        <p:txBody>
          <a:bodyPr>
            <a:spAutoFit/>
          </a:bodyPr>
          <a:lstStyle/>
          <a:p>
            <a:r>
              <a:rPr lang="en-US" smtClean="0">
                <a:latin typeface="Courier New" pitchFamily="49" charset="0"/>
              </a:rPr>
              <a:t>for</a:t>
            </a:r>
            <a:r>
              <a:rPr lang="en-US" smtClean="0">
                <a:latin typeface="Arial" charset="0"/>
              </a:rPr>
              <a:t> Statement</a:t>
            </a:r>
          </a:p>
        </p:txBody>
      </p:sp>
      <p:sp>
        <p:nvSpPr>
          <p:cNvPr id="77827" name="Rectangle 3"/>
          <p:cNvSpPr>
            <a:spLocks noGrp="1" noChangeArrowheads="1"/>
          </p:cNvSpPr>
          <p:nvPr>
            <p:ph idx="1"/>
          </p:nvPr>
        </p:nvSpPr>
        <p:spPr>
          <a:xfrm>
            <a:off x="914162" y="1981200"/>
            <a:ext cx="10360501" cy="2554288"/>
          </a:xfrm>
        </p:spPr>
        <p:txBody>
          <a:bodyPr>
            <a:spAutoFit/>
          </a:bodyPr>
          <a:lstStyle/>
          <a:p>
            <a:r>
              <a:rPr lang="en-US" sz="2800" smtClean="0">
                <a:latin typeface="Arial" charset="0"/>
              </a:rPr>
              <a:t>A </a:t>
            </a:r>
            <a:r>
              <a:rPr lang="en-US" sz="2000" smtClean="0">
                <a:latin typeface="Courier New" pitchFamily="49" charset="0"/>
              </a:rPr>
              <a:t>for</a:t>
            </a:r>
            <a:r>
              <a:rPr lang="en-US" sz="2800" smtClean="0">
                <a:latin typeface="Arial" charset="0"/>
              </a:rPr>
              <a:t> statement executes the body of a loop a fixed number of times.</a:t>
            </a:r>
          </a:p>
          <a:p>
            <a:r>
              <a:rPr lang="en-US" sz="2800" smtClean="0">
                <a:latin typeface="Arial" charset="0"/>
              </a:rPr>
              <a:t>example</a:t>
            </a:r>
          </a:p>
          <a:p>
            <a:pPr lvl="1">
              <a:buFontTx/>
              <a:buNone/>
            </a:pPr>
            <a:r>
              <a:rPr lang="en-US" sz="2000" smtClean="0">
                <a:latin typeface="Courier New" pitchFamily="49" charset="0"/>
              </a:rPr>
              <a:t>for (count = 1; count &lt; 3; count++)</a:t>
            </a:r>
          </a:p>
          <a:p>
            <a:pPr lvl="1">
              <a:buFontTx/>
              <a:buNone/>
            </a:pPr>
            <a:r>
              <a:rPr lang="en-US" sz="2000" smtClean="0">
                <a:latin typeface="Courier New" pitchFamily="49" charset="0"/>
              </a:rPr>
              <a:t>	   System.out.println(count);</a:t>
            </a:r>
          </a:p>
          <a:p>
            <a:pPr lvl="1">
              <a:buFontTx/>
              <a:buNone/>
            </a:pPr>
            <a:r>
              <a:rPr lang="en-US" sz="2000" smtClean="0">
                <a:latin typeface="Courier New" pitchFamily="49" charset="0"/>
              </a:rPr>
              <a:t>System.out.println(“Done”);</a:t>
            </a:r>
            <a:endParaRPr lang="en-US" sz="2000" smtClean="0"/>
          </a:p>
        </p:txBody>
      </p:sp>
    </p:spTree>
  </p:cSld>
  <p:clrMapOvr>
    <a:masterClrMapping/>
  </p:clrMapOvr>
  <p:transition spd="med">
    <p:fade/>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914162" y="800100"/>
            <a:ext cx="10360501" cy="646331"/>
          </a:xfrm>
        </p:spPr>
        <p:txBody>
          <a:bodyPr>
            <a:spAutoFit/>
          </a:bodyPr>
          <a:lstStyle/>
          <a:p>
            <a:r>
              <a:rPr lang="en-US" smtClean="0">
                <a:latin typeface="Courier New" pitchFamily="49" charset="0"/>
              </a:rPr>
              <a:t>for</a:t>
            </a:r>
            <a:r>
              <a:rPr lang="en-US" smtClean="0">
                <a:latin typeface="Arial" charset="0"/>
              </a:rPr>
              <a:t> Statement, cont.</a:t>
            </a:r>
          </a:p>
        </p:txBody>
      </p:sp>
      <p:sp>
        <p:nvSpPr>
          <p:cNvPr id="78851" name="Rectangle 3"/>
          <p:cNvSpPr>
            <a:spLocks noGrp="1" noChangeArrowheads="1"/>
          </p:cNvSpPr>
          <p:nvPr>
            <p:ph idx="1"/>
          </p:nvPr>
        </p:nvSpPr>
        <p:spPr>
          <a:xfrm>
            <a:off x="914162" y="1981200"/>
            <a:ext cx="10360501" cy="3874907"/>
          </a:xfrm>
        </p:spPr>
        <p:txBody>
          <a:bodyPr>
            <a:spAutoFit/>
          </a:bodyPr>
          <a:lstStyle/>
          <a:p>
            <a:pPr>
              <a:lnSpc>
                <a:spcPct val="90000"/>
              </a:lnSpc>
            </a:pPr>
            <a:r>
              <a:rPr lang="en-US" sz="2800" smtClean="0">
                <a:latin typeface="Arial" charset="0"/>
              </a:rPr>
              <a:t>syntax</a:t>
            </a:r>
          </a:p>
          <a:p>
            <a:pPr lvl="1">
              <a:lnSpc>
                <a:spcPct val="90000"/>
              </a:lnSpc>
              <a:buFontTx/>
              <a:buNone/>
            </a:pPr>
            <a:r>
              <a:rPr lang="en-US" sz="2000" smtClean="0">
                <a:latin typeface="Courier New" pitchFamily="49" charset="0"/>
              </a:rPr>
              <a:t>for (</a:t>
            </a:r>
            <a:r>
              <a:rPr lang="en-US" sz="2000" i="1" smtClean="0">
                <a:latin typeface="Courier New" pitchFamily="49" charset="0"/>
              </a:rPr>
              <a:t>Initialization</a:t>
            </a:r>
            <a:r>
              <a:rPr lang="en-US" sz="2000" smtClean="0">
                <a:latin typeface="Courier New" pitchFamily="49" charset="0"/>
              </a:rPr>
              <a:t>; </a:t>
            </a:r>
            <a:r>
              <a:rPr lang="en-US" sz="2000" i="1" smtClean="0">
                <a:latin typeface="Courier New" pitchFamily="49" charset="0"/>
              </a:rPr>
              <a:t>Condition</a:t>
            </a:r>
            <a:r>
              <a:rPr lang="en-US" sz="2000" smtClean="0">
                <a:latin typeface="Courier New" pitchFamily="49" charset="0"/>
              </a:rPr>
              <a:t>; </a:t>
            </a:r>
            <a:r>
              <a:rPr lang="en-US" sz="2000" i="1" smtClean="0">
                <a:latin typeface="Courier New" pitchFamily="49" charset="0"/>
              </a:rPr>
              <a:t>Update</a:t>
            </a:r>
            <a:r>
              <a:rPr lang="en-US" sz="2000" smtClean="0">
                <a:latin typeface="Courier New" pitchFamily="49" charset="0"/>
              </a:rPr>
              <a:t>)</a:t>
            </a:r>
          </a:p>
          <a:p>
            <a:pPr lvl="1">
              <a:lnSpc>
                <a:spcPct val="90000"/>
              </a:lnSpc>
              <a:buFontTx/>
              <a:buNone/>
            </a:pPr>
            <a:r>
              <a:rPr lang="en-US" sz="2000" smtClean="0">
                <a:latin typeface="Courier New" pitchFamily="49" charset="0"/>
              </a:rPr>
              <a:t>		</a:t>
            </a:r>
            <a:r>
              <a:rPr lang="en-US" sz="2000" i="1" smtClean="0">
                <a:latin typeface="Courier New" pitchFamily="49" charset="0"/>
              </a:rPr>
              <a:t>Body_Statement</a:t>
            </a:r>
          </a:p>
          <a:p>
            <a:pPr lvl="1">
              <a:lnSpc>
                <a:spcPct val="90000"/>
              </a:lnSpc>
            </a:pPr>
            <a:r>
              <a:rPr lang="en-US" sz="2000" i="1" smtClean="0">
                <a:latin typeface="Courier New" pitchFamily="49" charset="0"/>
              </a:rPr>
              <a:t>Body_Statement </a:t>
            </a:r>
            <a:endParaRPr lang="en-US" smtClean="0">
              <a:latin typeface="Arial" charset="0"/>
            </a:endParaRPr>
          </a:p>
          <a:p>
            <a:pPr lvl="2">
              <a:lnSpc>
                <a:spcPct val="90000"/>
              </a:lnSpc>
            </a:pPr>
            <a:r>
              <a:rPr lang="en-US" smtClean="0">
                <a:latin typeface="Arial" charset="0"/>
              </a:rPr>
              <a:t>a simple statement or </a:t>
            </a:r>
          </a:p>
          <a:p>
            <a:pPr lvl="2">
              <a:lnSpc>
                <a:spcPct val="90000"/>
              </a:lnSpc>
            </a:pPr>
            <a:r>
              <a:rPr lang="en-US" smtClean="0">
                <a:latin typeface="Arial" charset="0"/>
              </a:rPr>
              <a:t>a compound statement in </a:t>
            </a:r>
            <a:r>
              <a:rPr lang="en-US" sz="1800" smtClean="0">
                <a:latin typeface="Courier New" pitchFamily="49" charset="0"/>
              </a:rPr>
              <a:t>{}.</a:t>
            </a:r>
          </a:p>
          <a:p>
            <a:pPr>
              <a:lnSpc>
                <a:spcPct val="90000"/>
              </a:lnSpc>
            </a:pPr>
            <a:r>
              <a:rPr lang="en-US" sz="2800" smtClean="0">
                <a:latin typeface="Arial" charset="0"/>
              </a:rPr>
              <a:t>corresponding </a:t>
            </a:r>
            <a:r>
              <a:rPr lang="en-US" sz="2000" smtClean="0">
                <a:latin typeface="Courier New" pitchFamily="49" charset="0"/>
              </a:rPr>
              <a:t>while</a:t>
            </a:r>
            <a:r>
              <a:rPr lang="en-US" sz="2800" smtClean="0">
                <a:latin typeface="Arial" charset="0"/>
              </a:rPr>
              <a:t> statement</a:t>
            </a:r>
          </a:p>
          <a:p>
            <a:pPr lvl="1">
              <a:lnSpc>
                <a:spcPct val="90000"/>
              </a:lnSpc>
              <a:buFontTx/>
              <a:buNone/>
            </a:pPr>
            <a:r>
              <a:rPr lang="en-US" sz="2000" i="1" smtClean="0">
                <a:latin typeface="Courier New" pitchFamily="49" charset="0"/>
              </a:rPr>
              <a:t>Initialization</a:t>
            </a:r>
          </a:p>
          <a:p>
            <a:pPr lvl="1">
              <a:lnSpc>
                <a:spcPct val="90000"/>
              </a:lnSpc>
              <a:buFontTx/>
              <a:buNone/>
            </a:pPr>
            <a:r>
              <a:rPr lang="en-US" sz="2000" smtClean="0">
                <a:latin typeface="Courier New" pitchFamily="49" charset="0"/>
              </a:rPr>
              <a:t>while</a:t>
            </a:r>
            <a:r>
              <a:rPr lang="en-US" sz="2000" i="1" smtClean="0">
                <a:latin typeface="Courier New" pitchFamily="49" charset="0"/>
              </a:rPr>
              <a:t> (Condition)</a:t>
            </a:r>
          </a:p>
          <a:p>
            <a:pPr lvl="1">
              <a:lnSpc>
                <a:spcPct val="90000"/>
              </a:lnSpc>
              <a:buFontTx/>
              <a:buNone/>
            </a:pPr>
            <a:r>
              <a:rPr lang="en-US" sz="2000" i="1" smtClean="0">
                <a:latin typeface="Courier New" pitchFamily="49" charset="0"/>
              </a:rPr>
              <a:t>		Body_Statement_Including_Update</a:t>
            </a:r>
          </a:p>
        </p:txBody>
      </p:sp>
    </p:spTree>
  </p:cSld>
  <p:clrMapOvr>
    <a:masterClrMapping/>
  </p:clrMapOvr>
  <p:transition spd="med">
    <p:fade/>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14162" y="457200"/>
            <a:ext cx="10360501" cy="646331"/>
          </a:xfrm>
        </p:spPr>
        <p:txBody>
          <a:bodyPr>
            <a:spAutoFit/>
          </a:bodyPr>
          <a:lstStyle/>
          <a:p>
            <a:r>
              <a:rPr lang="en-US" smtClean="0">
                <a:latin typeface="Courier New" pitchFamily="49" charset="0"/>
              </a:rPr>
              <a:t>for</a:t>
            </a:r>
            <a:r>
              <a:rPr lang="en-US" smtClean="0">
                <a:latin typeface="Arial" charset="0"/>
              </a:rPr>
              <a:t> Statement, cont.</a:t>
            </a:r>
          </a:p>
        </p:txBody>
      </p:sp>
      <p:pic>
        <p:nvPicPr>
          <p:cNvPr id="79875" name="Picture 6" descr="figp170"/>
          <p:cNvPicPr>
            <a:picLocks noChangeAspect="1" noChangeArrowheads="1"/>
          </p:cNvPicPr>
          <p:nvPr/>
        </p:nvPicPr>
        <p:blipFill>
          <a:blip r:embed="rId2"/>
          <a:srcRect/>
          <a:stretch>
            <a:fillRect/>
          </a:stretch>
        </p:blipFill>
        <p:spPr bwMode="auto">
          <a:xfrm>
            <a:off x="4782421" y="1441450"/>
            <a:ext cx="2632448" cy="4578350"/>
          </a:xfrm>
          <a:prstGeom prst="rect">
            <a:avLst/>
          </a:prstGeom>
          <a:noFill/>
          <a:ln w="9525">
            <a:noFill/>
            <a:miter lim="800000"/>
            <a:headEnd/>
            <a:tailEnd/>
          </a:ln>
        </p:spPr>
      </p:pic>
    </p:spTree>
  </p:cSld>
  <p:clrMapOvr>
    <a:masterClrMapping/>
  </p:clrMapOvr>
  <p:transition spd="med">
    <p:fade/>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14162" y="533400"/>
            <a:ext cx="10360501" cy="646331"/>
          </a:xfrm>
        </p:spPr>
        <p:txBody>
          <a:bodyPr>
            <a:spAutoFit/>
          </a:bodyPr>
          <a:lstStyle/>
          <a:p>
            <a:r>
              <a:rPr lang="en-US" smtClean="0">
                <a:latin typeface="Courier New" pitchFamily="49" charset="0"/>
              </a:rPr>
              <a:t>for</a:t>
            </a:r>
            <a:r>
              <a:rPr lang="en-US" smtClean="0">
                <a:latin typeface="Arial" charset="0"/>
              </a:rPr>
              <a:t> Statement, cont.</a:t>
            </a:r>
          </a:p>
        </p:txBody>
      </p:sp>
      <p:sp>
        <p:nvSpPr>
          <p:cNvPr id="80899" name="Rectangle 3"/>
          <p:cNvSpPr>
            <a:spLocks noGrp="1" noChangeArrowheads="1"/>
          </p:cNvSpPr>
          <p:nvPr>
            <p:ph idx="1"/>
          </p:nvPr>
        </p:nvSpPr>
        <p:spPr>
          <a:xfrm>
            <a:off x="914162" y="1447801"/>
            <a:ext cx="10360501" cy="369332"/>
          </a:xfrm>
        </p:spPr>
        <p:txBody>
          <a:bodyPr>
            <a:spAutoFit/>
          </a:bodyPr>
          <a:lstStyle/>
          <a:p>
            <a:r>
              <a:rPr lang="en-US" sz="2000" smtClean="0">
                <a:latin typeface="Courier New" pitchFamily="49" charset="0"/>
              </a:rPr>
              <a:t>class ForDemo</a:t>
            </a:r>
            <a:endParaRPr lang="en-US" sz="2800" smtClean="0">
              <a:latin typeface="Arial" charset="0"/>
            </a:endParaRPr>
          </a:p>
        </p:txBody>
      </p:sp>
      <p:pic>
        <p:nvPicPr>
          <p:cNvPr id="80900" name="Picture 4" descr="figp169"/>
          <p:cNvPicPr>
            <a:picLocks noChangeAspect="1" noChangeArrowheads="1"/>
          </p:cNvPicPr>
          <p:nvPr/>
        </p:nvPicPr>
        <p:blipFill>
          <a:blip r:embed="rId2"/>
          <a:srcRect/>
          <a:stretch>
            <a:fillRect/>
          </a:stretch>
        </p:blipFill>
        <p:spPr bwMode="auto">
          <a:xfrm>
            <a:off x="3859795" y="2133600"/>
            <a:ext cx="4418449" cy="3908425"/>
          </a:xfrm>
          <a:prstGeom prst="rect">
            <a:avLst/>
          </a:prstGeom>
          <a:noFill/>
          <a:ln w="9525">
            <a:noFill/>
            <a:miter lim="800000"/>
            <a:headEnd/>
            <a:tailEnd/>
          </a:ln>
        </p:spPr>
      </p:pic>
    </p:spTree>
  </p:cSld>
  <p:clrMapOvr>
    <a:masterClrMapping/>
  </p:clrMapOvr>
  <p:transition spd="med">
    <p:fade/>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Multiple Initialization, etc.</a:t>
            </a:r>
          </a:p>
        </p:txBody>
      </p:sp>
      <p:sp>
        <p:nvSpPr>
          <p:cNvPr id="81923" name="Rectangle 3"/>
          <p:cNvSpPr>
            <a:spLocks noGrp="1" noChangeArrowheads="1"/>
          </p:cNvSpPr>
          <p:nvPr>
            <p:ph idx="1"/>
          </p:nvPr>
        </p:nvSpPr>
        <p:spPr>
          <a:xfrm>
            <a:off x="914162" y="1981201"/>
            <a:ext cx="10360501" cy="3785652"/>
          </a:xfrm>
        </p:spPr>
        <p:txBody>
          <a:bodyPr>
            <a:spAutoFit/>
          </a:bodyPr>
          <a:lstStyle/>
          <a:p>
            <a:r>
              <a:rPr lang="en-US" sz="2800" smtClean="0">
                <a:latin typeface="Arial" charset="0"/>
              </a:rPr>
              <a:t>example</a:t>
            </a:r>
          </a:p>
          <a:p>
            <a:pPr lvl="1">
              <a:buFontTx/>
              <a:buNone/>
            </a:pPr>
            <a:r>
              <a:rPr lang="en-US" sz="2000" smtClean="0">
                <a:latin typeface="Courier New" pitchFamily="49" charset="0"/>
              </a:rPr>
              <a:t>for (n = 1, p = 1; n &lt; 10; n++)</a:t>
            </a:r>
          </a:p>
          <a:p>
            <a:pPr lvl="1">
              <a:buFontTx/>
              <a:buNone/>
            </a:pPr>
            <a:r>
              <a:rPr lang="en-US" sz="2000" smtClean="0">
                <a:latin typeface="Courier New" pitchFamily="49" charset="0"/>
              </a:rPr>
              <a:t>	  p = p * n</a:t>
            </a:r>
          </a:p>
          <a:p>
            <a:r>
              <a:rPr lang="en-US" sz="2800" smtClean="0">
                <a:latin typeface="Arial" charset="0"/>
              </a:rPr>
              <a:t>Only one boolean expression is allowed, but it can consist of </a:t>
            </a:r>
            <a:r>
              <a:rPr lang="en-US" sz="2000" smtClean="0">
                <a:latin typeface="Courier New" pitchFamily="49" charset="0"/>
              </a:rPr>
              <a:t>&amp;&amp;</a:t>
            </a:r>
            <a:r>
              <a:rPr lang="en-US" sz="2800" smtClean="0">
                <a:latin typeface="Arial" charset="0"/>
              </a:rPr>
              <a:t>s, </a:t>
            </a:r>
            <a:r>
              <a:rPr lang="en-US" sz="2000" smtClean="0">
                <a:latin typeface="Courier New" pitchFamily="49" charset="0"/>
              </a:rPr>
              <a:t>||</a:t>
            </a:r>
            <a:r>
              <a:rPr lang="en-US" sz="2800" smtClean="0">
                <a:latin typeface="Arial" charset="0"/>
              </a:rPr>
              <a:t>s, and </a:t>
            </a:r>
            <a:r>
              <a:rPr lang="en-US" sz="2000" smtClean="0">
                <a:latin typeface="Courier New" pitchFamily="49" charset="0"/>
              </a:rPr>
              <a:t>!</a:t>
            </a:r>
            <a:r>
              <a:rPr lang="en-US" sz="2800" smtClean="0">
                <a:latin typeface="Arial" charset="0"/>
              </a:rPr>
              <a:t>s.</a:t>
            </a:r>
          </a:p>
          <a:p>
            <a:r>
              <a:rPr lang="en-US" sz="2800" smtClean="0">
                <a:latin typeface="Arial" charset="0"/>
              </a:rPr>
              <a:t>Multiple update actions are allowed, too.</a:t>
            </a:r>
          </a:p>
          <a:p>
            <a:pPr lvl="1">
              <a:buFontTx/>
              <a:buNone/>
            </a:pPr>
            <a:r>
              <a:rPr lang="en-US" sz="2000" smtClean="0">
                <a:latin typeface="Courier New" pitchFamily="49" charset="0"/>
              </a:rPr>
              <a:t>for (n = 1, p = 100; n &lt; p; n++, p -= n)</a:t>
            </a:r>
          </a:p>
          <a:p>
            <a:r>
              <a:rPr lang="en-US" sz="2800" smtClean="0">
                <a:latin typeface="Arial" charset="0"/>
              </a:rPr>
              <a:t>rarely used</a:t>
            </a:r>
          </a:p>
        </p:txBody>
      </p:sp>
    </p:spTree>
  </p:cSld>
  <p:clrMapOvr>
    <a:masterClrMapping/>
  </p:clrMapOvr>
  <p:transition spd="med">
    <p:fade/>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Choosing a Loop Statement</a:t>
            </a:r>
          </a:p>
        </p:txBody>
      </p:sp>
      <p:sp>
        <p:nvSpPr>
          <p:cNvPr id="82947" name="Rectangle 3"/>
          <p:cNvSpPr>
            <a:spLocks noGrp="1" noChangeArrowheads="1"/>
          </p:cNvSpPr>
          <p:nvPr>
            <p:ph idx="1"/>
          </p:nvPr>
        </p:nvSpPr>
        <p:spPr>
          <a:xfrm>
            <a:off x="914162" y="1981200"/>
            <a:ext cx="10360501" cy="2813078"/>
          </a:xfrm>
        </p:spPr>
        <p:txBody>
          <a:bodyPr>
            <a:spAutoFit/>
          </a:bodyPr>
          <a:lstStyle/>
          <a:p>
            <a:r>
              <a:rPr lang="en-US" sz="2800" smtClean="0">
                <a:latin typeface="Arial" charset="0"/>
              </a:rPr>
              <a:t>If you know how many times the loop will be iterated, use a </a:t>
            </a:r>
            <a:r>
              <a:rPr lang="en-US" sz="2000" smtClean="0">
                <a:latin typeface="Courier New" pitchFamily="49" charset="0"/>
              </a:rPr>
              <a:t>for</a:t>
            </a:r>
            <a:r>
              <a:rPr lang="en-US" sz="2800" smtClean="0">
                <a:latin typeface="Arial" charset="0"/>
              </a:rPr>
              <a:t> loop.</a:t>
            </a:r>
          </a:p>
          <a:p>
            <a:r>
              <a:rPr lang="en-US" sz="2800" smtClean="0">
                <a:latin typeface="Arial" charset="0"/>
              </a:rPr>
              <a:t>If you don’t know how many times the loop will be iterated, but</a:t>
            </a:r>
          </a:p>
          <a:p>
            <a:pPr lvl="1"/>
            <a:r>
              <a:rPr lang="en-US" smtClean="0">
                <a:latin typeface="Arial" charset="0"/>
              </a:rPr>
              <a:t>it could be zero, use a </a:t>
            </a:r>
            <a:r>
              <a:rPr lang="en-US" sz="2000" smtClean="0">
                <a:latin typeface="Courier New" pitchFamily="49" charset="0"/>
              </a:rPr>
              <a:t>while</a:t>
            </a:r>
            <a:r>
              <a:rPr lang="en-US" smtClean="0">
                <a:latin typeface="Arial" charset="0"/>
              </a:rPr>
              <a:t> loop</a:t>
            </a:r>
          </a:p>
          <a:p>
            <a:pPr lvl="1"/>
            <a:r>
              <a:rPr lang="en-US" smtClean="0">
                <a:latin typeface="Arial" charset="0"/>
              </a:rPr>
              <a:t>it will be at least once, use a </a:t>
            </a:r>
            <a:r>
              <a:rPr lang="en-US" sz="2000" smtClean="0">
                <a:latin typeface="Courier New" pitchFamily="49" charset="0"/>
              </a:rPr>
              <a:t>do-while</a:t>
            </a:r>
            <a:r>
              <a:rPr lang="en-US" smtClean="0">
                <a:latin typeface="Arial" charset="0"/>
              </a:rPr>
              <a:t> loop.</a:t>
            </a:r>
          </a:p>
          <a:p>
            <a:r>
              <a:rPr lang="en-US" sz="2800" smtClean="0">
                <a:latin typeface="Arial" charset="0"/>
              </a:rPr>
              <a:t>Generally, a </a:t>
            </a:r>
            <a:r>
              <a:rPr lang="en-US" sz="2000" smtClean="0">
                <a:latin typeface="Courier New" pitchFamily="49" charset="0"/>
              </a:rPr>
              <a:t>while</a:t>
            </a:r>
            <a:r>
              <a:rPr lang="en-US" sz="2800" smtClean="0">
                <a:latin typeface="Arial" charset="0"/>
              </a:rPr>
              <a:t> loop is a safe choice.</a:t>
            </a:r>
          </a:p>
        </p:txBody>
      </p:sp>
    </p:spTree>
  </p:cSld>
  <p:clrMapOvr>
    <a:masterClrMapping/>
  </p:clrMapOvr>
  <p:transition spd="med">
    <p:fade/>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mtClean="0">
                <a:latin typeface="Arial" charset="0"/>
              </a:rPr>
              <a:t>Summary of loop statements</a:t>
            </a:r>
          </a:p>
        </p:txBody>
      </p:sp>
      <p:sp>
        <p:nvSpPr>
          <p:cNvPr id="83971" name="Rectangle 3"/>
          <p:cNvSpPr>
            <a:spLocks noGrp="1" noChangeArrowheads="1"/>
          </p:cNvSpPr>
          <p:nvPr>
            <p:ph idx="1"/>
          </p:nvPr>
        </p:nvSpPr>
        <p:spPr/>
        <p:txBody>
          <a:bodyPr/>
          <a:lstStyle/>
          <a:p>
            <a:r>
              <a:rPr lang="en-US" smtClean="0">
                <a:latin typeface="Courier New" pitchFamily="49" charset="0"/>
              </a:rPr>
              <a:t>while</a:t>
            </a:r>
            <a:r>
              <a:rPr lang="en-US" smtClean="0">
                <a:latin typeface="Arial" charset="0"/>
              </a:rPr>
              <a:t> loop</a:t>
            </a:r>
          </a:p>
          <a:p>
            <a:r>
              <a:rPr lang="en-US" smtClean="0">
                <a:latin typeface="Courier New" pitchFamily="49" charset="0"/>
              </a:rPr>
              <a:t>do-while</a:t>
            </a:r>
            <a:r>
              <a:rPr lang="en-US" smtClean="0">
                <a:latin typeface="Arial" charset="0"/>
              </a:rPr>
              <a:t> loop</a:t>
            </a:r>
          </a:p>
          <a:p>
            <a:r>
              <a:rPr lang="en-US" smtClean="0">
                <a:latin typeface="Courier New" pitchFamily="49" charset="0"/>
              </a:rPr>
              <a:t>for</a:t>
            </a:r>
            <a:r>
              <a:rPr lang="en-US" smtClean="0">
                <a:latin typeface="Arial" charset="0"/>
              </a:rPr>
              <a:t> loop</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Simple Arithmetic Operators</a:t>
            </a:r>
          </a:p>
        </p:txBody>
      </p:sp>
      <p:sp>
        <p:nvSpPr>
          <p:cNvPr id="20483" name="Rectangle 3"/>
          <p:cNvSpPr>
            <a:spLocks noGrp="1" noChangeArrowheads="1"/>
          </p:cNvSpPr>
          <p:nvPr>
            <p:ph idx="1"/>
          </p:nvPr>
        </p:nvSpPr>
        <p:spPr/>
        <p:txBody>
          <a:bodyPr/>
          <a:lstStyle/>
          <a:p>
            <a:pPr>
              <a:buFontTx/>
              <a:buChar char="•"/>
            </a:pPr>
            <a:r>
              <a:rPr lang="en-US" smtClean="0"/>
              <a:t>*  /   %  (multiplication, division, modulus)</a:t>
            </a:r>
          </a:p>
          <a:p>
            <a:pPr>
              <a:buFontTx/>
              <a:buChar char="•"/>
            </a:pPr>
            <a:r>
              <a:rPr lang="en-US" smtClean="0"/>
              <a:t>+  -    (addition, subtraction—on a lower level of the precedence hierarchy)</a:t>
            </a:r>
          </a:p>
          <a:p>
            <a:pPr>
              <a:buFontTx/>
              <a:buChar char="•"/>
            </a:pPr>
            <a:r>
              <a:rPr lang="en-US" smtClean="0"/>
              <a:t>int  result = 2 + 3 * 4;</a:t>
            </a:r>
          </a:p>
          <a:p>
            <a:pPr>
              <a:buFontTx/>
              <a:buChar char="•"/>
            </a:pPr>
            <a:r>
              <a:rPr lang="en-US" smtClean="0"/>
              <a:t>Is result 14 or 20??</a:t>
            </a:r>
          </a:p>
          <a:p>
            <a:pPr>
              <a:buFontTx/>
              <a:buChar char="•"/>
            </a:pPr>
            <a:r>
              <a:rPr lang="en-US" smtClean="0"/>
              <a:t>int  result = (2 + 3) * 4</a:t>
            </a:r>
          </a:p>
        </p:txBody>
      </p:sp>
    </p:spTree>
  </p:cSld>
  <p:clrMapOvr>
    <a:masterClrMapping/>
  </p:clrMapOvr>
  <p:transition spd="med">
    <p:fade/>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14162" y="465139"/>
            <a:ext cx="10360501" cy="1200329"/>
          </a:xfrm>
        </p:spPr>
        <p:txBody>
          <a:bodyPr>
            <a:spAutoFit/>
          </a:bodyPr>
          <a:lstStyle/>
          <a:p>
            <a:r>
              <a:rPr lang="en-US" smtClean="0">
                <a:latin typeface="Courier New" pitchFamily="49" charset="0"/>
              </a:rPr>
              <a:t>break</a:t>
            </a:r>
            <a:r>
              <a:rPr lang="en-US" smtClean="0">
                <a:latin typeface="Arial" charset="0"/>
              </a:rPr>
              <a:t> Statement in Loops: </a:t>
            </a:r>
            <a:r>
              <a:rPr lang="en-US" smtClean="0">
                <a:solidFill>
                  <a:srgbClr val="FF3300"/>
                </a:solidFill>
                <a:latin typeface="Arial" charset="0"/>
              </a:rPr>
              <a:t>NOT recommended</a:t>
            </a:r>
          </a:p>
        </p:txBody>
      </p:sp>
      <p:sp>
        <p:nvSpPr>
          <p:cNvPr id="84995" name="Rectangle 3"/>
          <p:cNvSpPr>
            <a:spLocks noGrp="1" noChangeArrowheads="1"/>
          </p:cNvSpPr>
          <p:nvPr>
            <p:ph idx="1"/>
          </p:nvPr>
        </p:nvSpPr>
        <p:spPr>
          <a:xfrm>
            <a:off x="914162" y="1905001"/>
            <a:ext cx="10360501" cy="3520964"/>
          </a:xfrm>
        </p:spPr>
        <p:txBody>
          <a:bodyPr>
            <a:spAutoFit/>
          </a:bodyPr>
          <a:lstStyle/>
          <a:p>
            <a:r>
              <a:rPr lang="en-US" sz="2400" smtClean="0">
                <a:latin typeface="Arial" charset="0"/>
              </a:rPr>
              <a:t>A </a:t>
            </a:r>
            <a:r>
              <a:rPr lang="en-US" sz="2400" smtClean="0">
                <a:latin typeface="Courier New" pitchFamily="49" charset="0"/>
              </a:rPr>
              <a:t>break</a:t>
            </a:r>
            <a:r>
              <a:rPr lang="en-US" sz="2400" smtClean="0">
                <a:latin typeface="Arial" charset="0"/>
              </a:rPr>
              <a:t> statement can be used to end a loop immediately.</a:t>
            </a:r>
          </a:p>
          <a:p>
            <a:r>
              <a:rPr lang="en-US" sz="2400" smtClean="0">
                <a:latin typeface="Arial" charset="0"/>
              </a:rPr>
              <a:t>The </a:t>
            </a:r>
            <a:r>
              <a:rPr lang="en-US" sz="2400" smtClean="0">
                <a:latin typeface="Courier New" pitchFamily="49" charset="0"/>
              </a:rPr>
              <a:t>break</a:t>
            </a:r>
            <a:r>
              <a:rPr lang="en-US" sz="2400" smtClean="0">
                <a:latin typeface="Arial" charset="0"/>
              </a:rPr>
              <a:t> statement ends only the </a:t>
            </a:r>
            <a:r>
              <a:rPr lang="en-US" sz="2400" b="1" smtClean="0">
                <a:latin typeface="Arial" charset="0"/>
              </a:rPr>
              <a:t>innermost</a:t>
            </a:r>
            <a:r>
              <a:rPr lang="en-US" sz="2400" smtClean="0">
                <a:latin typeface="Arial" charset="0"/>
              </a:rPr>
              <a:t> loop that contains the </a:t>
            </a:r>
            <a:r>
              <a:rPr lang="en-US" sz="2400" smtClean="0">
                <a:latin typeface="Courier New" pitchFamily="49" charset="0"/>
              </a:rPr>
              <a:t>break</a:t>
            </a:r>
            <a:r>
              <a:rPr lang="en-US" sz="2400" smtClean="0">
                <a:latin typeface="Arial" charset="0"/>
              </a:rPr>
              <a:t> statement.</a:t>
            </a:r>
          </a:p>
          <a:p>
            <a:r>
              <a:rPr lang="en-US" sz="2400" smtClean="0">
                <a:latin typeface="Courier New" pitchFamily="49" charset="0"/>
              </a:rPr>
              <a:t>break</a:t>
            </a:r>
            <a:r>
              <a:rPr lang="en-US" sz="2400" smtClean="0">
                <a:latin typeface="Arial" charset="0"/>
              </a:rPr>
              <a:t> statements make loops </a:t>
            </a:r>
            <a:r>
              <a:rPr lang="en-US" sz="2400" b="1" smtClean="0">
                <a:latin typeface="Arial" charset="0"/>
              </a:rPr>
              <a:t>more difficult</a:t>
            </a:r>
            <a:r>
              <a:rPr lang="en-US" sz="2400" smtClean="0">
                <a:latin typeface="Arial" charset="0"/>
              </a:rPr>
              <a:t> to understand:</a:t>
            </a:r>
          </a:p>
          <a:p>
            <a:pPr lvl="1"/>
            <a:r>
              <a:rPr lang="en-US" sz="2400" smtClean="0">
                <a:latin typeface="Arial" charset="0"/>
              </a:rPr>
              <a:t>Loop could end at different places (</a:t>
            </a:r>
            <a:r>
              <a:rPr lang="en-US" sz="2400" smtClean="0">
                <a:solidFill>
                  <a:srgbClr val="FF3300"/>
                </a:solidFill>
                <a:latin typeface="Arial" charset="0"/>
              </a:rPr>
              <a:t>multiple possible exit points</a:t>
            </a:r>
            <a:r>
              <a:rPr lang="en-US" sz="2400" smtClean="0">
                <a:latin typeface="Arial" charset="0"/>
              </a:rPr>
              <a:t>), harder to know where.</a:t>
            </a:r>
          </a:p>
          <a:p>
            <a:r>
              <a:rPr lang="en-US" sz="2400" smtClean="0">
                <a:latin typeface="Arial" charset="0"/>
              </a:rPr>
              <a:t>Always try to end a loop at only one place--makes debugging easier (</a:t>
            </a:r>
            <a:r>
              <a:rPr lang="en-US" sz="2400" smtClean="0">
                <a:solidFill>
                  <a:schemeClr val="accent1"/>
                </a:solidFill>
                <a:latin typeface="Arial" charset="0"/>
              </a:rPr>
              <a:t>only one possible exit point</a:t>
            </a:r>
            <a:r>
              <a:rPr lang="en-US" sz="2400" smtClean="0">
                <a:latin typeface="Arial" charset="0"/>
              </a:rPr>
              <a:t>)</a:t>
            </a:r>
          </a:p>
        </p:txBody>
      </p:sp>
    </p:spTree>
  </p:cSld>
  <p:clrMapOvr>
    <a:masterClrMapping/>
  </p:clrMapOvr>
  <p:transition spd="med">
    <p:fade/>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z="4000" smtClean="0">
                <a:solidFill>
                  <a:srgbClr val="FF3300"/>
                </a:solidFill>
              </a:rPr>
              <a:t>Misuse</a:t>
            </a:r>
            <a:r>
              <a:rPr lang="en-US" sz="4000" smtClean="0"/>
              <a:t> of </a:t>
            </a:r>
            <a:r>
              <a:rPr lang="en-US" sz="4000" smtClean="0">
                <a:latin typeface="Courier New" pitchFamily="49" charset="0"/>
              </a:rPr>
              <a:t>break</a:t>
            </a:r>
            <a:r>
              <a:rPr lang="en-US" sz="4000" smtClean="0"/>
              <a:t> Statements in loops (p. 177)</a:t>
            </a:r>
          </a:p>
        </p:txBody>
      </p:sp>
      <p:sp>
        <p:nvSpPr>
          <p:cNvPr id="86019" name="Rectangle 3"/>
          <p:cNvSpPr>
            <a:spLocks noGrp="1" noChangeArrowheads="1"/>
          </p:cNvSpPr>
          <p:nvPr>
            <p:ph idx="1"/>
          </p:nvPr>
        </p:nvSpPr>
        <p:spPr/>
        <p:txBody>
          <a:bodyPr/>
          <a:lstStyle/>
          <a:p>
            <a:r>
              <a:rPr lang="en-US" sz="2800" smtClean="0"/>
              <a:t>“Because of the complications they introduce, </a:t>
            </a:r>
            <a:r>
              <a:rPr lang="en-US" sz="2800" smtClean="0">
                <a:latin typeface="Courier New" pitchFamily="49" charset="0"/>
              </a:rPr>
              <a:t>break</a:t>
            </a:r>
            <a:r>
              <a:rPr lang="en-US" sz="2800" smtClean="0"/>
              <a:t> statements in loops </a:t>
            </a:r>
            <a:r>
              <a:rPr lang="en-US" sz="2800" smtClean="0">
                <a:solidFill>
                  <a:srgbClr val="FF3300"/>
                </a:solidFill>
              </a:rPr>
              <a:t>should be avoided</a:t>
            </a:r>
            <a:r>
              <a:rPr lang="en-US" sz="2800" smtClean="0"/>
              <a:t>.</a:t>
            </a:r>
          </a:p>
          <a:p>
            <a:r>
              <a:rPr lang="en-US" sz="2800" smtClean="0"/>
              <a:t>Some authorities contend that a </a:t>
            </a:r>
            <a:r>
              <a:rPr lang="en-US" sz="2800" smtClean="0">
                <a:latin typeface="Courier New" pitchFamily="49" charset="0"/>
              </a:rPr>
              <a:t>break</a:t>
            </a:r>
            <a:r>
              <a:rPr lang="en-US" sz="2800" smtClean="0"/>
              <a:t> statement should never be used to end a loop,</a:t>
            </a:r>
          </a:p>
          <a:p>
            <a:r>
              <a:rPr lang="en-US" sz="2800" smtClean="0"/>
              <a:t>but virtually all programming authorities agree that they should be used </a:t>
            </a:r>
            <a:r>
              <a:rPr lang="en-US" sz="2800" smtClean="0">
                <a:solidFill>
                  <a:srgbClr val="FF3300"/>
                </a:solidFill>
              </a:rPr>
              <a:t>at most sparingly.</a:t>
            </a:r>
            <a:r>
              <a:rPr lang="en-US" sz="2800" smtClean="0"/>
              <a:t>”</a:t>
            </a:r>
          </a:p>
        </p:txBody>
      </p:sp>
    </p:spTree>
  </p:cSld>
  <p:clrMapOvr>
    <a:masterClrMapping/>
  </p:clrMapOvr>
  <p:transition spd="med">
    <p:fade/>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14162" y="800100"/>
            <a:ext cx="10360501" cy="646331"/>
          </a:xfrm>
        </p:spPr>
        <p:txBody>
          <a:bodyPr>
            <a:spAutoFit/>
          </a:bodyPr>
          <a:lstStyle/>
          <a:p>
            <a:r>
              <a:rPr lang="en-US" smtClean="0">
                <a:latin typeface="Courier New" pitchFamily="49" charset="0"/>
              </a:rPr>
              <a:t>exit</a:t>
            </a:r>
            <a:r>
              <a:rPr lang="en-US" smtClean="0">
                <a:latin typeface="Arial" charset="0"/>
              </a:rPr>
              <a:t> Method</a:t>
            </a:r>
          </a:p>
        </p:txBody>
      </p:sp>
      <p:sp>
        <p:nvSpPr>
          <p:cNvPr id="87043" name="Rectangle 3"/>
          <p:cNvSpPr>
            <a:spLocks noGrp="1" noChangeArrowheads="1"/>
          </p:cNvSpPr>
          <p:nvPr>
            <p:ph idx="1"/>
          </p:nvPr>
        </p:nvSpPr>
        <p:spPr>
          <a:xfrm>
            <a:off x="914162" y="1828801"/>
            <a:ext cx="10360501" cy="4228850"/>
          </a:xfrm>
        </p:spPr>
        <p:txBody>
          <a:bodyPr>
            <a:spAutoFit/>
          </a:bodyPr>
          <a:lstStyle/>
          <a:p>
            <a:r>
              <a:rPr lang="en-US" sz="2800" smtClean="0">
                <a:latin typeface="Arial" charset="0"/>
              </a:rPr>
              <a:t>Sometimes a situation arises that makes continuing the program pointless.</a:t>
            </a:r>
          </a:p>
          <a:p>
            <a:r>
              <a:rPr lang="en-US" sz="2800" smtClean="0">
                <a:latin typeface="Arial" charset="0"/>
              </a:rPr>
              <a:t>A program can be terminated normally by</a:t>
            </a:r>
          </a:p>
          <a:p>
            <a:pPr lvl="1">
              <a:buFontTx/>
              <a:buNone/>
            </a:pPr>
            <a:r>
              <a:rPr lang="en-US" sz="2000" smtClean="0">
                <a:latin typeface="Courier New" pitchFamily="49" charset="0"/>
              </a:rPr>
              <a:t>System.exit(0).</a:t>
            </a:r>
          </a:p>
          <a:p>
            <a:r>
              <a:rPr lang="en-US" sz="2800" smtClean="0">
                <a:latin typeface="Arial" charset="0"/>
              </a:rPr>
              <a:t>example</a:t>
            </a:r>
          </a:p>
          <a:p>
            <a:pPr lvl="1">
              <a:buFontTx/>
              <a:buNone/>
            </a:pPr>
            <a:r>
              <a:rPr lang="en-US" sz="2000" smtClean="0">
                <a:latin typeface="Courier New" pitchFamily="49" charset="0"/>
              </a:rPr>
              <a:t>if (numberOfWinners == 0)</a:t>
            </a:r>
          </a:p>
          <a:p>
            <a:pPr lvl="1">
              <a:buFontTx/>
              <a:buNone/>
            </a:pPr>
            <a:r>
              <a:rPr lang="en-US" sz="2000" smtClean="0">
                <a:latin typeface="Courier New" pitchFamily="49" charset="0"/>
              </a:rPr>
              <a:t>{</a:t>
            </a:r>
          </a:p>
          <a:p>
            <a:pPr lvl="1">
              <a:buFontTx/>
              <a:buNone/>
            </a:pPr>
            <a:r>
              <a:rPr lang="en-US" sz="2000" smtClean="0">
                <a:latin typeface="Courier New" pitchFamily="49" charset="0"/>
              </a:rPr>
              <a:t>		System.out.println(“/ by 0”);</a:t>
            </a:r>
          </a:p>
          <a:p>
            <a:pPr lvl="1">
              <a:buFontTx/>
              <a:buNone/>
            </a:pPr>
            <a:r>
              <a:rPr lang="en-US" sz="2000" smtClean="0">
                <a:latin typeface="Courier New" pitchFamily="49" charset="0"/>
              </a:rPr>
              <a:t>		System.exit(0);</a:t>
            </a:r>
          </a:p>
          <a:p>
            <a:pPr lvl="1">
              <a:buFontTx/>
              <a:buNone/>
            </a:pPr>
            <a:r>
              <a:rPr lang="en-US" sz="2000" smtClean="0">
                <a:latin typeface="Courier New" pitchFamily="49" charset="0"/>
              </a:rPr>
              <a:t>}</a:t>
            </a:r>
          </a:p>
        </p:txBody>
      </p:sp>
    </p:spTree>
  </p:cSld>
  <p:clrMapOvr>
    <a:masterClrMapping/>
  </p:clrMapOvr>
  <p:transition spd="med">
    <p:fade/>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914162" y="465139"/>
            <a:ext cx="10360501" cy="646331"/>
          </a:xfrm>
        </p:spPr>
        <p:txBody>
          <a:bodyPr>
            <a:spAutoFit/>
          </a:bodyPr>
          <a:lstStyle/>
          <a:p>
            <a:r>
              <a:rPr lang="en-US" smtClean="0">
                <a:latin typeface="Arial" charset="0"/>
              </a:rPr>
              <a:t>Programming with Loops: Outline</a:t>
            </a:r>
          </a:p>
        </p:txBody>
      </p:sp>
      <p:sp>
        <p:nvSpPr>
          <p:cNvPr id="88067" name="Rectangle 3"/>
          <p:cNvSpPr>
            <a:spLocks noGrp="1" noChangeArrowheads="1"/>
          </p:cNvSpPr>
          <p:nvPr>
            <p:ph idx="1"/>
          </p:nvPr>
        </p:nvSpPr>
        <p:spPr>
          <a:xfrm>
            <a:off x="914162" y="1981201"/>
            <a:ext cx="10360501" cy="2954655"/>
          </a:xfrm>
        </p:spPr>
        <p:txBody>
          <a:bodyPr>
            <a:spAutoFit/>
          </a:bodyPr>
          <a:lstStyle/>
          <a:p>
            <a:r>
              <a:rPr lang="en-US" sz="2800" smtClean="0">
                <a:latin typeface="Arial" charset="0"/>
              </a:rPr>
              <a:t>The Loop Body</a:t>
            </a:r>
          </a:p>
          <a:p>
            <a:r>
              <a:rPr lang="en-US" sz="2800" smtClean="0">
                <a:latin typeface="Arial" charset="0"/>
              </a:rPr>
              <a:t>Initializing Statements</a:t>
            </a:r>
          </a:p>
          <a:p>
            <a:r>
              <a:rPr lang="en-US" sz="2800" smtClean="0">
                <a:latin typeface="Arial" charset="0"/>
              </a:rPr>
              <a:t>Ending a Loop</a:t>
            </a:r>
          </a:p>
          <a:p>
            <a:r>
              <a:rPr lang="en-US" sz="2800" smtClean="0">
                <a:latin typeface="Arial" charset="0"/>
              </a:rPr>
              <a:t>Loop Bugs</a:t>
            </a:r>
          </a:p>
          <a:p>
            <a:r>
              <a:rPr lang="en-US" sz="2800" smtClean="0">
                <a:latin typeface="Arial" charset="0"/>
              </a:rPr>
              <a:t>Tracing Variables</a:t>
            </a:r>
          </a:p>
        </p:txBody>
      </p:sp>
    </p:spTree>
  </p:cSld>
  <p:clrMapOvr>
    <a:masterClrMapping/>
  </p:clrMapOvr>
  <p:transition spd="med">
    <p:fade/>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Loop Body</a:t>
            </a:r>
          </a:p>
        </p:txBody>
      </p:sp>
      <p:sp>
        <p:nvSpPr>
          <p:cNvPr id="89091" name="Rectangle 3"/>
          <p:cNvSpPr>
            <a:spLocks noGrp="1" noChangeArrowheads="1"/>
          </p:cNvSpPr>
          <p:nvPr>
            <p:ph idx="1"/>
          </p:nvPr>
        </p:nvSpPr>
        <p:spPr>
          <a:xfrm>
            <a:off x="914162" y="1828801"/>
            <a:ext cx="10360501" cy="2548390"/>
          </a:xfrm>
        </p:spPr>
        <p:txBody>
          <a:bodyPr>
            <a:spAutoFit/>
          </a:bodyPr>
          <a:lstStyle/>
          <a:p>
            <a:r>
              <a:rPr lang="en-US" sz="2800" smtClean="0">
                <a:latin typeface="Arial" charset="0"/>
              </a:rPr>
              <a:t>To design the loop body, write out the actions the code must accomplish.</a:t>
            </a:r>
          </a:p>
          <a:p>
            <a:r>
              <a:rPr lang="en-US" sz="2800" smtClean="0">
                <a:latin typeface="Arial" charset="0"/>
              </a:rPr>
              <a:t>Then look for a repeated pattern.</a:t>
            </a:r>
          </a:p>
          <a:p>
            <a:pPr lvl="1"/>
            <a:r>
              <a:rPr lang="en-US" smtClean="0">
                <a:latin typeface="Arial" charset="0"/>
              </a:rPr>
              <a:t>The pattern need not start with the first action.</a:t>
            </a:r>
          </a:p>
          <a:p>
            <a:pPr lvl="1"/>
            <a:r>
              <a:rPr lang="en-US" smtClean="0">
                <a:latin typeface="Arial" charset="0"/>
              </a:rPr>
              <a:t>The repeated pattern will form the body of the loop.</a:t>
            </a:r>
          </a:p>
          <a:p>
            <a:pPr lvl="1"/>
            <a:r>
              <a:rPr lang="en-US" smtClean="0">
                <a:latin typeface="Arial" charset="0"/>
              </a:rPr>
              <a:t>Some actions may need to be done after the pattern stops repeating.</a:t>
            </a:r>
          </a:p>
        </p:txBody>
      </p:sp>
    </p:spTree>
  </p:cSld>
  <p:clrMapOvr>
    <a:masterClrMapping/>
  </p:clrMapOvr>
  <p:transition spd="med">
    <p:fade/>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Initializing Statements</a:t>
            </a:r>
          </a:p>
        </p:txBody>
      </p:sp>
      <p:sp>
        <p:nvSpPr>
          <p:cNvPr id="90115" name="Rectangle 3"/>
          <p:cNvSpPr>
            <a:spLocks noGrp="1" noChangeArrowheads="1"/>
          </p:cNvSpPr>
          <p:nvPr>
            <p:ph idx="1"/>
          </p:nvPr>
        </p:nvSpPr>
        <p:spPr>
          <a:xfrm>
            <a:off x="914162" y="1905000"/>
            <a:ext cx="10360501" cy="1806648"/>
          </a:xfrm>
        </p:spPr>
        <p:txBody>
          <a:bodyPr>
            <a:spAutoFit/>
          </a:bodyPr>
          <a:lstStyle/>
          <a:p>
            <a:r>
              <a:rPr lang="en-US" sz="2800" smtClean="0">
                <a:latin typeface="Arial" charset="0"/>
              </a:rPr>
              <a:t>Some variables need to have a value before the loop begins.</a:t>
            </a:r>
          </a:p>
          <a:p>
            <a:pPr lvl="1"/>
            <a:r>
              <a:rPr lang="en-US" smtClean="0">
                <a:latin typeface="Arial" charset="0"/>
              </a:rPr>
              <a:t>Sometimes this is determined by what is supposed to happen after one loop iteration.</a:t>
            </a:r>
          </a:p>
          <a:p>
            <a:pPr lvl="1"/>
            <a:r>
              <a:rPr lang="en-US" smtClean="0">
                <a:latin typeface="Arial" charset="0"/>
              </a:rPr>
              <a:t>Often variables have an initial value of zero or one, but not always.</a:t>
            </a:r>
          </a:p>
          <a:p>
            <a:r>
              <a:rPr lang="en-US" sz="2800" smtClean="0">
                <a:latin typeface="Arial" charset="0"/>
              </a:rPr>
              <a:t>Other variables get values only while the loop is iterating.</a:t>
            </a:r>
          </a:p>
        </p:txBody>
      </p:sp>
    </p:spTree>
  </p:cSld>
  <p:clrMapOvr>
    <a:masterClrMapping/>
  </p:clrMapOvr>
  <p:transition spd="med">
    <p:fade/>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Ending a Loop</a:t>
            </a:r>
          </a:p>
        </p:txBody>
      </p:sp>
      <p:sp>
        <p:nvSpPr>
          <p:cNvPr id="91139" name="Rectangle 3"/>
          <p:cNvSpPr>
            <a:spLocks noGrp="1" noChangeArrowheads="1"/>
          </p:cNvSpPr>
          <p:nvPr>
            <p:ph idx="1"/>
          </p:nvPr>
        </p:nvSpPr>
        <p:spPr>
          <a:xfrm>
            <a:off x="914162" y="1828801"/>
            <a:ext cx="10360501" cy="2936188"/>
          </a:xfrm>
        </p:spPr>
        <p:txBody>
          <a:bodyPr>
            <a:spAutoFit/>
          </a:bodyPr>
          <a:lstStyle/>
          <a:p>
            <a:r>
              <a:rPr lang="en-US" sz="2800" smtClean="0">
                <a:latin typeface="Arial" charset="0"/>
              </a:rPr>
              <a:t>If the number of iterations is known before the loop starts, the loop is called a </a:t>
            </a:r>
            <a:r>
              <a:rPr lang="en-US" sz="2800" i="1" smtClean="0">
                <a:latin typeface="Arial" charset="0"/>
              </a:rPr>
              <a:t>count-controlled loop.</a:t>
            </a:r>
          </a:p>
          <a:p>
            <a:pPr lvl="1"/>
            <a:r>
              <a:rPr lang="en-US" smtClean="0">
                <a:latin typeface="Arial" charset="0"/>
              </a:rPr>
              <a:t>use a </a:t>
            </a:r>
            <a:r>
              <a:rPr lang="en-US" sz="2000" smtClean="0">
                <a:latin typeface="Courier New" pitchFamily="49" charset="0"/>
              </a:rPr>
              <a:t>for</a:t>
            </a:r>
            <a:r>
              <a:rPr lang="en-US" smtClean="0">
                <a:latin typeface="Arial" charset="0"/>
              </a:rPr>
              <a:t> loop.</a:t>
            </a:r>
          </a:p>
          <a:p>
            <a:r>
              <a:rPr lang="en-US" sz="2800" smtClean="0">
                <a:latin typeface="Arial" charset="0"/>
              </a:rPr>
              <a:t>Asking the user before each iteration if it is time to end the loop is called the </a:t>
            </a:r>
            <a:r>
              <a:rPr lang="en-US" sz="2800" i="1" smtClean="0">
                <a:latin typeface="Arial" charset="0"/>
              </a:rPr>
              <a:t>ask-before-iterating technique.</a:t>
            </a:r>
            <a:endParaRPr lang="en-US" sz="2800" smtClean="0">
              <a:latin typeface="Arial" charset="0"/>
            </a:endParaRPr>
          </a:p>
          <a:p>
            <a:pPr lvl="1"/>
            <a:r>
              <a:rPr lang="en-US" smtClean="0">
                <a:latin typeface="Arial" charset="0"/>
              </a:rPr>
              <a:t>appropriate for a small number of iterations</a:t>
            </a:r>
          </a:p>
          <a:p>
            <a:pPr lvl="1"/>
            <a:r>
              <a:rPr lang="en-US" smtClean="0">
                <a:latin typeface="Arial" charset="0"/>
              </a:rPr>
              <a:t>Use a </a:t>
            </a:r>
            <a:r>
              <a:rPr lang="en-US" sz="2000" smtClean="0">
                <a:latin typeface="Courier New" pitchFamily="49" charset="0"/>
              </a:rPr>
              <a:t>while</a:t>
            </a:r>
            <a:r>
              <a:rPr lang="en-US" smtClean="0">
                <a:latin typeface="Arial" charset="0"/>
              </a:rPr>
              <a:t> loop or a </a:t>
            </a:r>
            <a:r>
              <a:rPr lang="en-US" sz="2000" smtClean="0">
                <a:latin typeface="Courier New" pitchFamily="49" charset="0"/>
              </a:rPr>
              <a:t>do-while</a:t>
            </a:r>
            <a:r>
              <a:rPr lang="en-US" smtClean="0">
                <a:latin typeface="Arial" charset="0"/>
              </a:rPr>
              <a:t> loop.</a:t>
            </a:r>
          </a:p>
        </p:txBody>
      </p:sp>
    </p:spTree>
  </p:cSld>
  <p:clrMapOvr>
    <a:masterClrMapping/>
  </p:clrMapOvr>
  <p:transition spd="med">
    <p:fade/>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Ending a Loop, cont.</a:t>
            </a:r>
          </a:p>
        </p:txBody>
      </p:sp>
      <p:sp>
        <p:nvSpPr>
          <p:cNvPr id="92163" name="Rectangle 3"/>
          <p:cNvSpPr>
            <a:spLocks noGrp="1" noChangeArrowheads="1"/>
          </p:cNvSpPr>
          <p:nvPr>
            <p:ph idx="1"/>
          </p:nvPr>
        </p:nvSpPr>
        <p:spPr>
          <a:xfrm>
            <a:off x="914162" y="1752600"/>
            <a:ext cx="10360501" cy="2930033"/>
          </a:xfrm>
        </p:spPr>
        <p:txBody>
          <a:bodyPr>
            <a:spAutoFit/>
          </a:bodyPr>
          <a:lstStyle/>
          <a:p>
            <a:r>
              <a:rPr lang="en-US" sz="2800" smtClean="0">
                <a:latin typeface="Arial" charset="0"/>
              </a:rPr>
              <a:t>For large input lists, a </a:t>
            </a:r>
            <a:r>
              <a:rPr lang="en-US" sz="2800" i="1" smtClean="0">
                <a:latin typeface="Arial" charset="0"/>
              </a:rPr>
              <a:t>sentinel value</a:t>
            </a:r>
            <a:r>
              <a:rPr lang="en-US" sz="2800" smtClean="0">
                <a:latin typeface="Arial" charset="0"/>
              </a:rPr>
              <a:t> can be used to signal the end of the list.</a:t>
            </a:r>
          </a:p>
          <a:p>
            <a:pPr lvl="1">
              <a:lnSpc>
                <a:spcPct val="80000"/>
              </a:lnSpc>
            </a:pPr>
            <a:r>
              <a:rPr lang="en-US" smtClean="0">
                <a:latin typeface="Arial" charset="0"/>
              </a:rPr>
              <a:t>The sentinel value must be different from all the other possible inputs.</a:t>
            </a:r>
          </a:p>
          <a:p>
            <a:pPr lvl="1">
              <a:lnSpc>
                <a:spcPct val="80000"/>
              </a:lnSpc>
            </a:pPr>
            <a:r>
              <a:rPr lang="en-US" smtClean="0">
                <a:latin typeface="Arial" charset="0"/>
              </a:rPr>
              <a:t>A negative number following a long list of nonnegative exam scores could be suitable</a:t>
            </a:r>
            <a:r>
              <a:rPr lang="en-US" sz="2000" smtClean="0">
                <a:latin typeface="Arial" charset="0"/>
              </a:rPr>
              <a:t>.</a:t>
            </a:r>
          </a:p>
          <a:p>
            <a:pPr lvl="1">
              <a:lnSpc>
                <a:spcPct val="90000"/>
              </a:lnSpc>
              <a:buFontTx/>
              <a:buNone/>
            </a:pPr>
            <a:r>
              <a:rPr lang="en-US" smtClean="0">
                <a:latin typeface="Arial" charset="0"/>
              </a:rPr>
              <a:t>	</a:t>
            </a:r>
            <a:r>
              <a:rPr lang="en-US" sz="2000" smtClean="0">
                <a:latin typeface="Courier New" pitchFamily="49" charset="0"/>
              </a:rPr>
              <a:t>90</a:t>
            </a:r>
          </a:p>
          <a:p>
            <a:pPr lvl="1">
              <a:lnSpc>
                <a:spcPct val="90000"/>
              </a:lnSpc>
              <a:buFontTx/>
              <a:buNone/>
            </a:pPr>
            <a:r>
              <a:rPr lang="en-US" sz="2000" smtClean="0">
                <a:latin typeface="Courier New" pitchFamily="49" charset="0"/>
              </a:rPr>
              <a:t>	0	</a:t>
            </a:r>
          </a:p>
          <a:p>
            <a:pPr lvl="1">
              <a:lnSpc>
                <a:spcPct val="90000"/>
              </a:lnSpc>
              <a:buFontTx/>
              <a:buNone/>
            </a:pPr>
            <a:r>
              <a:rPr lang="en-US" sz="2000" smtClean="0">
                <a:latin typeface="Courier New" pitchFamily="49" charset="0"/>
              </a:rPr>
              <a:t>	10</a:t>
            </a:r>
          </a:p>
          <a:p>
            <a:pPr lvl="1">
              <a:lnSpc>
                <a:spcPct val="90000"/>
              </a:lnSpc>
              <a:buFontTx/>
              <a:buNone/>
            </a:pPr>
            <a:r>
              <a:rPr lang="en-US" sz="2000" smtClean="0">
                <a:latin typeface="Courier New" pitchFamily="49" charset="0"/>
              </a:rPr>
              <a:t>	-1</a:t>
            </a:r>
          </a:p>
        </p:txBody>
      </p:sp>
    </p:spTree>
  </p:cSld>
  <p:clrMapOvr>
    <a:masterClrMapping/>
  </p:clrMapOvr>
  <p:transition spd="med">
    <p:fade/>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Ending a Loop, cont.</a:t>
            </a:r>
          </a:p>
        </p:txBody>
      </p:sp>
      <p:sp>
        <p:nvSpPr>
          <p:cNvPr id="93187" name="Rectangle 3"/>
          <p:cNvSpPr>
            <a:spLocks noGrp="1" noChangeArrowheads="1"/>
          </p:cNvSpPr>
          <p:nvPr>
            <p:ph idx="1"/>
          </p:nvPr>
        </p:nvSpPr>
        <p:spPr>
          <a:xfrm>
            <a:off x="914162" y="1981200"/>
            <a:ext cx="10360501" cy="2603790"/>
          </a:xfrm>
        </p:spPr>
        <p:txBody>
          <a:bodyPr>
            <a:spAutoFit/>
          </a:bodyPr>
          <a:lstStyle/>
          <a:p>
            <a:r>
              <a:rPr lang="en-US" sz="2800" smtClean="0">
                <a:latin typeface="Arial" charset="0"/>
              </a:rPr>
              <a:t>example - reading a list of scores followed by a sentinel value</a:t>
            </a:r>
          </a:p>
          <a:p>
            <a:pPr lvl="1">
              <a:buFontTx/>
              <a:buNone/>
            </a:pPr>
            <a:r>
              <a:rPr lang="en-US" sz="2000" smtClean="0">
                <a:latin typeface="Courier New" pitchFamily="49" charset="0"/>
              </a:rPr>
              <a:t>int next = keyboard.nextInt();</a:t>
            </a:r>
          </a:p>
          <a:p>
            <a:pPr lvl="1">
              <a:buFontTx/>
              <a:buNone/>
            </a:pPr>
            <a:r>
              <a:rPr lang="en-US" sz="2000" smtClean="0">
                <a:latin typeface="Courier New" pitchFamily="49" charset="0"/>
              </a:rPr>
              <a:t>while (next  &gt;= 0)</a:t>
            </a:r>
          </a:p>
          <a:p>
            <a:pPr lvl="1">
              <a:buFontTx/>
              <a:buNone/>
            </a:pPr>
            <a:r>
              <a:rPr lang="en-US" sz="2000" smtClean="0">
                <a:latin typeface="Courier New" pitchFamily="49" charset="0"/>
              </a:rPr>
              <a:t>{</a:t>
            </a:r>
          </a:p>
          <a:p>
            <a:pPr lvl="1">
              <a:buFontTx/>
              <a:buNone/>
            </a:pPr>
            <a:r>
              <a:rPr lang="en-US" sz="2000" smtClean="0">
                <a:latin typeface="Courier New" pitchFamily="49" charset="0"/>
              </a:rPr>
              <a:t>		</a:t>
            </a:r>
            <a:r>
              <a:rPr lang="en-US" sz="2000" i="1" smtClean="0">
                <a:latin typeface="Courier New" pitchFamily="49" charset="0"/>
              </a:rPr>
              <a:t>Process_The_Score</a:t>
            </a:r>
            <a:endParaRPr lang="en-US" sz="2000" smtClean="0">
              <a:latin typeface="Courier New" pitchFamily="49" charset="0"/>
            </a:endParaRPr>
          </a:p>
          <a:p>
            <a:pPr lvl="1">
              <a:buFontTx/>
              <a:buNone/>
            </a:pPr>
            <a:r>
              <a:rPr lang="en-US" sz="2000" smtClean="0">
                <a:latin typeface="Courier New" pitchFamily="49" charset="0"/>
              </a:rPr>
              <a:t>		next = keyboard.nextInt();</a:t>
            </a:r>
          </a:p>
          <a:p>
            <a:pPr lvl="1">
              <a:buFontTx/>
              <a:buNone/>
            </a:pPr>
            <a:r>
              <a:rPr lang="en-US" sz="2000" smtClean="0">
                <a:latin typeface="Courier New" pitchFamily="49" charset="0"/>
              </a:rPr>
              <a:t>}</a:t>
            </a:r>
          </a:p>
        </p:txBody>
      </p:sp>
    </p:spTree>
  </p:cSld>
  <p:clrMapOvr>
    <a:masterClrMapping/>
  </p:clrMapOvr>
  <p:transition spd="med">
    <p:fade/>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914162" y="509588"/>
            <a:ext cx="10360501" cy="646331"/>
          </a:xfrm>
        </p:spPr>
        <p:txBody>
          <a:bodyPr>
            <a:spAutoFit/>
          </a:bodyPr>
          <a:lstStyle/>
          <a:p>
            <a:r>
              <a:rPr lang="en-US" smtClean="0">
                <a:latin typeface="Arial" charset="0"/>
              </a:rPr>
              <a:t>Ending a Loop, cont.</a:t>
            </a:r>
          </a:p>
        </p:txBody>
      </p:sp>
      <p:sp>
        <p:nvSpPr>
          <p:cNvPr id="94211" name="Rectangle 3"/>
          <p:cNvSpPr>
            <a:spLocks noGrp="1" noChangeArrowheads="1"/>
          </p:cNvSpPr>
          <p:nvPr>
            <p:ph idx="1"/>
          </p:nvPr>
        </p:nvSpPr>
        <p:spPr>
          <a:xfrm>
            <a:off x="914162" y="1371601"/>
            <a:ext cx="10360501" cy="480131"/>
          </a:xfrm>
        </p:spPr>
        <p:txBody>
          <a:bodyPr>
            <a:spAutoFit/>
          </a:bodyPr>
          <a:lstStyle/>
          <a:p>
            <a:r>
              <a:rPr lang="en-US" sz="2000" smtClean="0">
                <a:latin typeface="Courier New" pitchFamily="49" charset="0"/>
              </a:rPr>
              <a:t>class ExamAverager</a:t>
            </a:r>
            <a:r>
              <a:rPr lang="en-US" sz="2800" smtClean="0">
                <a:latin typeface="Arial" charset="0"/>
              </a:rPr>
              <a:t> </a:t>
            </a:r>
          </a:p>
        </p:txBody>
      </p:sp>
      <p:pic>
        <p:nvPicPr>
          <p:cNvPr id="94212" name="Picture 4" descr="figp185"/>
          <p:cNvPicPr>
            <a:picLocks noChangeAspect="1" noChangeArrowheads="1"/>
          </p:cNvPicPr>
          <p:nvPr/>
        </p:nvPicPr>
        <p:blipFill>
          <a:blip r:embed="rId2"/>
          <a:srcRect/>
          <a:stretch>
            <a:fillRect/>
          </a:stretch>
        </p:blipFill>
        <p:spPr bwMode="auto">
          <a:xfrm>
            <a:off x="2439882" y="2057401"/>
            <a:ext cx="7412752" cy="396081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Binary Operators</a:t>
            </a:r>
          </a:p>
        </p:txBody>
      </p:sp>
      <p:sp>
        <p:nvSpPr>
          <p:cNvPr id="21507" name="Rectangle 3"/>
          <p:cNvSpPr>
            <a:spLocks noGrp="1" noChangeArrowheads="1"/>
          </p:cNvSpPr>
          <p:nvPr>
            <p:ph idx="1"/>
          </p:nvPr>
        </p:nvSpPr>
        <p:spPr/>
        <p:txBody>
          <a:bodyPr/>
          <a:lstStyle/>
          <a:p>
            <a:r>
              <a:rPr lang="en-US" smtClean="0"/>
              <a:t>The simple arithmetic operators are also called binary operators because they have two operands exactly</a:t>
            </a:r>
          </a:p>
          <a:p>
            <a:r>
              <a:rPr lang="en-US" smtClean="0"/>
              <a:t>Never three</a:t>
            </a:r>
          </a:p>
          <a:p>
            <a:r>
              <a:rPr lang="en-US" smtClean="0"/>
              <a:t>Never one</a:t>
            </a:r>
          </a:p>
        </p:txBody>
      </p:sp>
    </p:spTree>
  </p:cSld>
  <p:clrMapOvr>
    <a:masterClrMapping/>
  </p:clrMapOvr>
  <p:transition spd="med">
    <p:fade/>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Nested Loops</a:t>
            </a:r>
          </a:p>
        </p:txBody>
      </p:sp>
      <p:sp>
        <p:nvSpPr>
          <p:cNvPr id="95235" name="Rectangle 3"/>
          <p:cNvSpPr>
            <a:spLocks noGrp="1" noChangeArrowheads="1"/>
          </p:cNvSpPr>
          <p:nvPr>
            <p:ph idx="1"/>
          </p:nvPr>
        </p:nvSpPr>
        <p:spPr>
          <a:xfrm>
            <a:off x="914162" y="1981200"/>
            <a:ext cx="10360501" cy="2471446"/>
          </a:xfrm>
        </p:spPr>
        <p:txBody>
          <a:bodyPr>
            <a:spAutoFit/>
          </a:bodyPr>
          <a:lstStyle/>
          <a:p>
            <a:r>
              <a:rPr lang="en-US" sz="2800" smtClean="0">
                <a:latin typeface="Arial" charset="0"/>
              </a:rPr>
              <a:t>The body of a loop can contain any kind of statements, including another loop.</a:t>
            </a:r>
          </a:p>
          <a:p>
            <a:r>
              <a:rPr lang="en-US" sz="2800" smtClean="0">
                <a:latin typeface="Arial" charset="0"/>
              </a:rPr>
              <a:t>In the previous example</a:t>
            </a:r>
          </a:p>
          <a:p>
            <a:pPr lvl="1"/>
            <a:r>
              <a:rPr lang="en-US" smtClean="0">
                <a:latin typeface="Arial" charset="0"/>
              </a:rPr>
              <a:t>the average score was computed using a </a:t>
            </a:r>
            <a:r>
              <a:rPr lang="en-US" sz="2000" smtClean="0">
                <a:latin typeface="Courier New" pitchFamily="49" charset="0"/>
              </a:rPr>
              <a:t>while</a:t>
            </a:r>
            <a:r>
              <a:rPr lang="en-US" smtClean="0">
                <a:latin typeface="Arial" charset="0"/>
              </a:rPr>
              <a:t> loop.</a:t>
            </a:r>
          </a:p>
          <a:p>
            <a:pPr lvl="1"/>
            <a:r>
              <a:rPr lang="en-US" smtClean="0">
                <a:latin typeface="Arial" charset="0"/>
              </a:rPr>
              <a:t>This </a:t>
            </a:r>
            <a:r>
              <a:rPr lang="en-US" sz="2000" smtClean="0">
                <a:latin typeface="Courier New" pitchFamily="49" charset="0"/>
              </a:rPr>
              <a:t>while</a:t>
            </a:r>
            <a:r>
              <a:rPr lang="en-US" smtClean="0">
                <a:latin typeface="Arial" charset="0"/>
              </a:rPr>
              <a:t> loop was placed inside a </a:t>
            </a:r>
            <a:r>
              <a:rPr lang="en-US" sz="2000" smtClean="0">
                <a:latin typeface="Courier New" pitchFamily="49" charset="0"/>
              </a:rPr>
              <a:t>do-while</a:t>
            </a:r>
            <a:r>
              <a:rPr lang="en-US" smtClean="0">
                <a:latin typeface="Arial" charset="0"/>
              </a:rPr>
              <a:t> loop so the process could be repeated for other sets of exam scores.</a:t>
            </a:r>
          </a:p>
        </p:txBody>
      </p:sp>
    </p:spTree>
  </p:cSld>
  <p:clrMapOvr>
    <a:masterClrMapping/>
  </p:clrMapOvr>
  <p:transition spd="med">
    <p:fade/>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mtClean="0">
                <a:latin typeface="Arial" charset="0"/>
              </a:rPr>
              <a:t>Nested Loops</a:t>
            </a:r>
          </a:p>
        </p:txBody>
      </p:sp>
      <p:sp>
        <p:nvSpPr>
          <p:cNvPr id="96259" name="Rectangle 3"/>
          <p:cNvSpPr>
            <a:spLocks noGrp="1" noChangeArrowheads="1"/>
          </p:cNvSpPr>
          <p:nvPr>
            <p:ph idx="1"/>
          </p:nvPr>
        </p:nvSpPr>
        <p:spPr>
          <a:xfrm>
            <a:off x="556540" y="1662113"/>
            <a:ext cx="11099025" cy="4895850"/>
          </a:xfrm>
        </p:spPr>
        <p:txBody>
          <a:bodyPr/>
          <a:lstStyle/>
          <a:p>
            <a:r>
              <a:rPr lang="en-US" sz="2400" smtClean="0">
                <a:latin typeface="Arial" charset="0"/>
              </a:rPr>
              <a:t>The body of a loop can have any kind of statements, including another loop.</a:t>
            </a:r>
          </a:p>
          <a:p>
            <a:endParaRPr lang="en-US" sz="2400" smtClean="0">
              <a:latin typeface="Arial" charset="0"/>
            </a:endParaRPr>
          </a:p>
          <a:p>
            <a:endParaRPr lang="en-US" sz="2400" smtClean="0"/>
          </a:p>
          <a:p>
            <a:endParaRPr lang="en-US" sz="2400" smtClean="0"/>
          </a:p>
          <a:p>
            <a:endParaRPr lang="en-US" sz="2400" smtClean="0"/>
          </a:p>
          <a:p>
            <a:r>
              <a:rPr lang="en-US" sz="2400" smtClean="0">
                <a:latin typeface="Arial" charset="0"/>
              </a:rPr>
              <a:t>Each time the outer loop body is executed, the inner loop body will execute 5 times.</a:t>
            </a:r>
          </a:p>
          <a:p>
            <a:r>
              <a:rPr lang="en-US" sz="2400" smtClean="0">
                <a:latin typeface="Arial" charset="0"/>
              </a:rPr>
              <a:t>20 times total</a:t>
            </a:r>
          </a:p>
        </p:txBody>
      </p:sp>
      <p:sp>
        <p:nvSpPr>
          <p:cNvPr id="96260" name="Text Box 4"/>
          <p:cNvSpPr txBox="1">
            <a:spLocks noChangeArrowheads="1"/>
          </p:cNvSpPr>
          <p:nvPr/>
        </p:nvSpPr>
        <p:spPr bwMode="auto">
          <a:xfrm>
            <a:off x="814705" y="2341563"/>
            <a:ext cx="3687548" cy="1754326"/>
          </a:xfrm>
          <a:prstGeom prst="rect">
            <a:avLst/>
          </a:prstGeom>
          <a:noFill/>
          <a:ln w="12700">
            <a:noFill/>
            <a:miter lim="800000"/>
            <a:headEnd/>
            <a:tailEnd/>
          </a:ln>
        </p:spPr>
        <p:txBody>
          <a:bodyPr wrap="none">
            <a:spAutoFit/>
          </a:bodyPr>
          <a:lstStyle/>
          <a:p>
            <a:pPr>
              <a:tabLst>
                <a:tab pos="461963" algn="l"/>
                <a:tab pos="914400" algn="l"/>
              </a:tabLst>
            </a:pPr>
            <a:r>
              <a:rPr lang="en-US" sz="1800"/>
              <a:t>for (line = 0; line &lt; 4; line++)</a:t>
            </a:r>
          </a:p>
          <a:p>
            <a:pPr>
              <a:tabLst>
                <a:tab pos="461963" algn="l"/>
                <a:tab pos="914400" algn="l"/>
              </a:tabLst>
            </a:pPr>
            <a:r>
              <a:rPr lang="en-US" sz="1800"/>
              <a:t>{</a:t>
            </a:r>
          </a:p>
          <a:p>
            <a:pPr>
              <a:tabLst>
                <a:tab pos="461963" algn="l"/>
                <a:tab pos="914400" algn="l"/>
              </a:tabLst>
            </a:pPr>
            <a:r>
              <a:rPr lang="en-US" sz="1800"/>
              <a:t>	for (star = 0; star &lt; 5; star++)</a:t>
            </a:r>
          </a:p>
          <a:p>
            <a:pPr>
              <a:tabLst>
                <a:tab pos="461963" algn="l"/>
                <a:tab pos="914400" algn="l"/>
              </a:tabLst>
            </a:pPr>
            <a:r>
              <a:rPr lang="en-US" sz="1800"/>
              <a:t>		System.out.print('*');</a:t>
            </a:r>
          </a:p>
          <a:p>
            <a:pPr>
              <a:tabLst>
                <a:tab pos="461963" algn="l"/>
                <a:tab pos="914400" algn="l"/>
              </a:tabLst>
            </a:pPr>
            <a:r>
              <a:rPr lang="en-US" sz="1800"/>
              <a:t>	System.out.println();</a:t>
            </a:r>
          </a:p>
          <a:p>
            <a:pPr>
              <a:tabLst>
                <a:tab pos="461963" algn="l"/>
                <a:tab pos="914400" algn="l"/>
              </a:tabLst>
            </a:pPr>
            <a:r>
              <a:rPr lang="en-US" sz="1800"/>
              <a:t>}</a:t>
            </a:r>
          </a:p>
        </p:txBody>
      </p:sp>
      <p:sp>
        <p:nvSpPr>
          <p:cNvPr id="96261" name="Rectangle 5"/>
          <p:cNvSpPr>
            <a:spLocks noChangeArrowheads="1"/>
          </p:cNvSpPr>
          <p:nvPr/>
        </p:nvSpPr>
        <p:spPr bwMode="auto">
          <a:xfrm>
            <a:off x="941672" y="2695576"/>
            <a:ext cx="7601087" cy="1344613"/>
          </a:xfrm>
          <a:prstGeom prst="rect">
            <a:avLst/>
          </a:prstGeom>
          <a:noFill/>
          <a:ln w="12700">
            <a:solidFill>
              <a:srgbClr val="0033CC"/>
            </a:solidFill>
            <a:miter lim="800000"/>
            <a:headEnd/>
            <a:tailEnd/>
          </a:ln>
        </p:spPr>
        <p:txBody>
          <a:bodyPr wrap="none" anchor="ctr"/>
          <a:lstStyle/>
          <a:p>
            <a:endParaRPr lang="en-US"/>
          </a:p>
        </p:txBody>
      </p:sp>
      <p:sp>
        <p:nvSpPr>
          <p:cNvPr id="96262" name="Rectangle 6"/>
          <p:cNvSpPr>
            <a:spLocks noChangeArrowheads="1"/>
          </p:cNvSpPr>
          <p:nvPr/>
        </p:nvSpPr>
        <p:spPr bwMode="auto">
          <a:xfrm>
            <a:off x="2003963" y="3154363"/>
            <a:ext cx="6206566" cy="328612"/>
          </a:xfrm>
          <a:prstGeom prst="rect">
            <a:avLst/>
          </a:prstGeom>
          <a:noFill/>
          <a:ln w="12700">
            <a:solidFill>
              <a:srgbClr val="00CC00"/>
            </a:solidFill>
            <a:miter lim="800000"/>
            <a:headEnd/>
            <a:tailEnd/>
          </a:ln>
        </p:spPr>
        <p:txBody>
          <a:bodyPr wrap="none" anchor="ctr"/>
          <a:lstStyle/>
          <a:p>
            <a:endParaRPr lang="en-US"/>
          </a:p>
        </p:txBody>
      </p:sp>
      <p:sp>
        <p:nvSpPr>
          <p:cNvPr id="96263" name="AutoShape 7"/>
          <p:cNvSpPr>
            <a:spLocks noChangeArrowheads="1"/>
          </p:cNvSpPr>
          <p:nvPr/>
        </p:nvSpPr>
        <p:spPr bwMode="auto">
          <a:xfrm>
            <a:off x="8862292" y="3251200"/>
            <a:ext cx="1900272" cy="647700"/>
          </a:xfrm>
          <a:prstGeom prst="wedgeRectCallout">
            <a:avLst>
              <a:gd name="adj1" fmla="val -84185"/>
              <a:gd name="adj2" fmla="val -30148"/>
            </a:avLst>
          </a:prstGeom>
          <a:solidFill>
            <a:schemeClr val="bg1"/>
          </a:solidFill>
          <a:ln w="12700">
            <a:solidFill>
              <a:schemeClr val="tx1"/>
            </a:solidFill>
            <a:miter lim="800000"/>
            <a:headEnd/>
            <a:tailEnd/>
          </a:ln>
        </p:spPr>
        <p:txBody>
          <a:bodyPr anchor="ctr"/>
          <a:lstStyle/>
          <a:p>
            <a:pPr algn="ctr">
              <a:spcBef>
                <a:spcPct val="50000"/>
              </a:spcBef>
            </a:pPr>
            <a:r>
              <a:rPr lang="en-US">
                <a:solidFill>
                  <a:srgbClr val="00CC00"/>
                </a:solidFill>
                <a:latin typeface="Arial" charset="0"/>
              </a:rPr>
              <a:t>body of inner loop</a:t>
            </a:r>
            <a:endParaRPr lang="en-US" sz="2400">
              <a:latin typeface="Arial" charset="0"/>
            </a:endParaRPr>
          </a:p>
        </p:txBody>
      </p:sp>
      <p:sp>
        <p:nvSpPr>
          <p:cNvPr id="96264" name="AutoShape 8"/>
          <p:cNvSpPr>
            <a:spLocks noChangeArrowheads="1"/>
          </p:cNvSpPr>
          <p:nvPr/>
        </p:nvSpPr>
        <p:spPr bwMode="auto">
          <a:xfrm>
            <a:off x="9118343" y="2439989"/>
            <a:ext cx="1900272" cy="661987"/>
          </a:xfrm>
          <a:prstGeom prst="wedgeRectCallout">
            <a:avLst>
              <a:gd name="adj1" fmla="val -81181"/>
              <a:gd name="adj2" fmla="val 36810"/>
            </a:avLst>
          </a:prstGeom>
          <a:solidFill>
            <a:schemeClr val="bg1"/>
          </a:solidFill>
          <a:ln w="12700">
            <a:solidFill>
              <a:schemeClr val="tx1"/>
            </a:solidFill>
            <a:miter lim="800000"/>
            <a:headEnd/>
            <a:tailEnd/>
          </a:ln>
        </p:spPr>
        <p:txBody>
          <a:bodyPr anchor="ctr"/>
          <a:lstStyle/>
          <a:p>
            <a:pPr algn="ctr">
              <a:spcBef>
                <a:spcPct val="50000"/>
              </a:spcBef>
            </a:pPr>
            <a:r>
              <a:rPr lang="en-US">
                <a:solidFill>
                  <a:srgbClr val="0033CC"/>
                </a:solidFill>
                <a:latin typeface="Arial" charset="0"/>
              </a:rPr>
              <a:t>body of outer loop</a:t>
            </a:r>
            <a:endParaRPr lang="en-US">
              <a:latin typeface="Arial" charset="0"/>
            </a:endParaRPr>
          </a:p>
        </p:txBody>
      </p:sp>
      <p:sp>
        <p:nvSpPr>
          <p:cNvPr id="96265" name="Rectangle 9"/>
          <p:cNvSpPr>
            <a:spLocks noChangeArrowheads="1"/>
          </p:cNvSpPr>
          <p:nvPr/>
        </p:nvSpPr>
        <p:spPr bwMode="auto">
          <a:xfrm>
            <a:off x="6500707" y="4800600"/>
            <a:ext cx="4695661" cy="1651000"/>
          </a:xfrm>
          <a:prstGeom prst="rect">
            <a:avLst/>
          </a:prstGeom>
          <a:solidFill>
            <a:srgbClr val="99CCFF"/>
          </a:solidFill>
          <a:ln w="12700">
            <a:noFill/>
            <a:miter lim="800000"/>
            <a:headEnd/>
            <a:tailEnd/>
          </a:ln>
        </p:spPr>
        <p:txBody>
          <a:bodyPr wrap="none" anchor="ctr"/>
          <a:lstStyle/>
          <a:p>
            <a:endParaRPr lang="en-US"/>
          </a:p>
        </p:txBody>
      </p:sp>
      <p:sp>
        <p:nvSpPr>
          <p:cNvPr id="96266" name="AutoShape 10"/>
          <p:cNvSpPr>
            <a:spLocks noChangeArrowheads="1"/>
          </p:cNvSpPr>
          <p:nvPr/>
        </p:nvSpPr>
        <p:spPr bwMode="auto">
          <a:xfrm>
            <a:off x="6693274" y="4927600"/>
            <a:ext cx="4352849" cy="1403350"/>
          </a:xfrm>
          <a:prstGeom prst="roundRect">
            <a:avLst>
              <a:gd name="adj" fmla="val 16667"/>
            </a:avLst>
          </a:prstGeom>
          <a:solidFill>
            <a:schemeClr val="bg1"/>
          </a:solidFill>
          <a:ln w="12700">
            <a:noFill/>
            <a:round/>
            <a:headEnd/>
            <a:tailEnd/>
          </a:ln>
        </p:spPr>
        <p:txBody>
          <a:bodyPr wrap="none" anchor="ctr"/>
          <a:lstStyle/>
          <a:p>
            <a:endParaRPr lang="en-US"/>
          </a:p>
        </p:txBody>
      </p:sp>
      <p:sp>
        <p:nvSpPr>
          <p:cNvPr id="96267" name="Text Box 11"/>
          <p:cNvSpPr txBox="1">
            <a:spLocks noChangeArrowheads="1"/>
          </p:cNvSpPr>
          <p:nvPr/>
        </p:nvSpPr>
        <p:spPr bwMode="auto">
          <a:xfrm>
            <a:off x="5027890" y="5286376"/>
            <a:ext cx="941283" cy="369332"/>
          </a:xfrm>
          <a:prstGeom prst="rect">
            <a:avLst/>
          </a:prstGeom>
          <a:noFill/>
          <a:ln w="12700">
            <a:noFill/>
            <a:miter lim="800000"/>
            <a:headEnd/>
            <a:tailEnd/>
          </a:ln>
        </p:spPr>
        <p:txBody>
          <a:bodyPr wrap="none">
            <a:spAutoFit/>
          </a:bodyPr>
          <a:lstStyle/>
          <a:p>
            <a:r>
              <a:rPr lang="en-US" sz="1800">
                <a:latin typeface="Arial" charset="0"/>
              </a:rPr>
              <a:t>Output:</a:t>
            </a:r>
          </a:p>
        </p:txBody>
      </p:sp>
      <p:sp>
        <p:nvSpPr>
          <p:cNvPr id="96268" name="Text Box 12"/>
          <p:cNvSpPr txBox="1">
            <a:spLocks noChangeArrowheads="1"/>
          </p:cNvSpPr>
          <p:nvPr/>
        </p:nvSpPr>
        <p:spPr bwMode="auto">
          <a:xfrm>
            <a:off x="6928162" y="4968876"/>
            <a:ext cx="689612" cy="1200329"/>
          </a:xfrm>
          <a:prstGeom prst="rect">
            <a:avLst/>
          </a:prstGeom>
          <a:noFill/>
          <a:ln w="12700">
            <a:noFill/>
            <a:miter lim="800000"/>
            <a:headEnd/>
            <a:tailEnd/>
          </a:ln>
        </p:spPr>
        <p:txBody>
          <a:bodyPr wrap="none">
            <a:spAutoFit/>
          </a:bodyPr>
          <a:lstStyle/>
          <a:p>
            <a:r>
              <a:rPr lang="en-US" b="1"/>
              <a:t>*****</a:t>
            </a:r>
          </a:p>
          <a:p>
            <a:r>
              <a:rPr lang="en-US" b="1"/>
              <a:t>*****</a:t>
            </a:r>
          </a:p>
          <a:p>
            <a:r>
              <a:rPr lang="en-US" b="1"/>
              <a:t>*****</a:t>
            </a:r>
          </a:p>
          <a:p>
            <a:r>
              <a:rPr lang="en-US" b="1"/>
              <a:t>*****</a:t>
            </a:r>
          </a:p>
        </p:txBody>
      </p:sp>
    </p:spTree>
  </p:cSld>
  <p:clrMapOvr>
    <a:masterClrMapping/>
  </p:clrMapOvr>
  <p:transition spd="med">
    <p:fade/>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914162" y="465139"/>
            <a:ext cx="10360501" cy="1200329"/>
          </a:xfrm>
        </p:spPr>
        <p:txBody>
          <a:bodyPr>
            <a:spAutoFit/>
          </a:bodyPr>
          <a:lstStyle/>
          <a:p>
            <a:r>
              <a:rPr lang="en-US" smtClean="0">
                <a:latin typeface="Arial" charset="0"/>
              </a:rPr>
              <a:t>Declaring Variables Outside Loop Bodies</a:t>
            </a:r>
          </a:p>
        </p:txBody>
      </p:sp>
      <p:sp>
        <p:nvSpPr>
          <p:cNvPr id="97283" name="Rectangle 3"/>
          <p:cNvSpPr>
            <a:spLocks noGrp="1" noChangeArrowheads="1"/>
          </p:cNvSpPr>
          <p:nvPr>
            <p:ph idx="1"/>
          </p:nvPr>
        </p:nvSpPr>
        <p:spPr>
          <a:xfrm>
            <a:off x="914162" y="1981200"/>
            <a:ext cx="6094413" cy="3037755"/>
          </a:xfrm>
        </p:spPr>
        <p:txBody>
          <a:bodyPr>
            <a:spAutoFit/>
          </a:bodyPr>
          <a:lstStyle/>
          <a:p>
            <a:r>
              <a:rPr lang="en-US" sz="2800" smtClean="0">
                <a:latin typeface="Arial" charset="0"/>
              </a:rPr>
              <a:t>Declaration of variables </a:t>
            </a:r>
            <a:r>
              <a:rPr lang="en-US" sz="2800" b="1" smtClean="0">
                <a:latin typeface="Arial" charset="0"/>
              </a:rPr>
              <a:t>inside</a:t>
            </a:r>
            <a:r>
              <a:rPr lang="en-US" sz="2800" smtClean="0">
                <a:latin typeface="Arial" charset="0"/>
              </a:rPr>
              <a:t> a loop body is repeated with each execution of the loop body--can be inefficient</a:t>
            </a:r>
          </a:p>
          <a:p>
            <a:r>
              <a:rPr lang="en-US" sz="2800" smtClean="0">
                <a:latin typeface="Arial" charset="0"/>
              </a:rPr>
              <a:t>Declaration of variables can generally be moved outside the loop body.</a:t>
            </a:r>
          </a:p>
        </p:txBody>
      </p:sp>
      <p:sp>
        <p:nvSpPr>
          <p:cNvPr id="97284" name="Text Box 4"/>
          <p:cNvSpPr txBox="1">
            <a:spLocks noChangeArrowheads="1"/>
          </p:cNvSpPr>
          <p:nvPr/>
        </p:nvSpPr>
        <p:spPr bwMode="auto">
          <a:xfrm>
            <a:off x="7313295" y="2057400"/>
            <a:ext cx="3961368" cy="1938992"/>
          </a:xfrm>
          <a:prstGeom prst="rect">
            <a:avLst/>
          </a:prstGeom>
          <a:noFill/>
          <a:ln w="9525">
            <a:noFill/>
            <a:miter lim="800000"/>
            <a:headEnd/>
            <a:tailEnd/>
          </a:ln>
        </p:spPr>
        <p:txBody>
          <a:bodyPr>
            <a:spAutoFit/>
          </a:bodyPr>
          <a:lstStyle/>
          <a:p>
            <a:r>
              <a:rPr lang="en-US" sz="2400"/>
              <a:t>while (…)</a:t>
            </a:r>
          </a:p>
          <a:p>
            <a:r>
              <a:rPr lang="en-US" sz="2400"/>
              <a:t>{</a:t>
            </a:r>
          </a:p>
          <a:p>
            <a:r>
              <a:rPr lang="en-US" sz="2400"/>
              <a:t>   int x;</a:t>
            </a:r>
          </a:p>
          <a:p>
            <a:r>
              <a:rPr lang="en-US" sz="2400"/>
              <a:t>   …</a:t>
            </a:r>
          </a:p>
          <a:p>
            <a:r>
              <a:rPr lang="en-US" sz="2400"/>
              <a:t>}</a:t>
            </a:r>
          </a:p>
        </p:txBody>
      </p:sp>
    </p:spTree>
  </p:cSld>
  <p:clrMapOvr>
    <a:masterClrMapping/>
  </p:clrMapOvr>
  <p:transition spd="med">
    <p:fade/>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Loop Bugs</a:t>
            </a:r>
          </a:p>
        </p:txBody>
      </p:sp>
      <p:sp>
        <p:nvSpPr>
          <p:cNvPr id="98307" name="Rectangle 3"/>
          <p:cNvSpPr>
            <a:spLocks noGrp="1" noChangeArrowheads="1"/>
          </p:cNvSpPr>
          <p:nvPr>
            <p:ph idx="1"/>
          </p:nvPr>
        </p:nvSpPr>
        <p:spPr>
          <a:xfrm>
            <a:off x="914162" y="1905001"/>
            <a:ext cx="10360501" cy="2917722"/>
          </a:xfrm>
        </p:spPr>
        <p:txBody>
          <a:bodyPr>
            <a:spAutoFit/>
          </a:bodyPr>
          <a:lstStyle/>
          <a:p>
            <a:r>
              <a:rPr lang="en-US" sz="2800" smtClean="0">
                <a:latin typeface="Arial" charset="0"/>
              </a:rPr>
              <a:t>common loop bugs</a:t>
            </a:r>
          </a:p>
          <a:p>
            <a:pPr lvl="1">
              <a:lnSpc>
                <a:spcPct val="80000"/>
              </a:lnSpc>
            </a:pPr>
            <a:r>
              <a:rPr lang="en-US" smtClean="0">
                <a:latin typeface="Arial" charset="0"/>
              </a:rPr>
              <a:t>unintended infinite loops</a:t>
            </a:r>
          </a:p>
          <a:p>
            <a:pPr lvl="1">
              <a:lnSpc>
                <a:spcPct val="80000"/>
              </a:lnSpc>
            </a:pPr>
            <a:r>
              <a:rPr lang="en-US" smtClean="0">
                <a:latin typeface="Arial" charset="0"/>
              </a:rPr>
              <a:t>off-by-one errors</a:t>
            </a:r>
          </a:p>
          <a:p>
            <a:pPr lvl="1">
              <a:lnSpc>
                <a:spcPct val="80000"/>
              </a:lnSpc>
            </a:pPr>
            <a:r>
              <a:rPr lang="en-US" smtClean="0">
                <a:latin typeface="Arial" charset="0"/>
              </a:rPr>
              <a:t>testing equality of floating-point numbers</a:t>
            </a:r>
          </a:p>
          <a:p>
            <a:pPr>
              <a:lnSpc>
                <a:spcPct val="80000"/>
              </a:lnSpc>
            </a:pPr>
            <a:r>
              <a:rPr lang="en-US" sz="2800" smtClean="0">
                <a:latin typeface="Arial" charset="0"/>
              </a:rPr>
              <a:t>subtle infinite loops</a:t>
            </a:r>
          </a:p>
          <a:p>
            <a:pPr lvl="1">
              <a:lnSpc>
                <a:spcPct val="80000"/>
              </a:lnSpc>
            </a:pPr>
            <a:r>
              <a:rPr lang="en-US" smtClean="0">
                <a:latin typeface="Arial" charset="0"/>
              </a:rPr>
              <a:t>The loop may terminate for some input values, but not for others.</a:t>
            </a:r>
          </a:p>
          <a:p>
            <a:pPr lvl="1">
              <a:lnSpc>
                <a:spcPct val="80000"/>
              </a:lnSpc>
            </a:pPr>
            <a:r>
              <a:rPr lang="en-US" smtClean="0">
                <a:latin typeface="Arial" charset="0"/>
              </a:rPr>
              <a:t>For example, you can’t get out of debt when the monthly penalty exceeds the monthly payment.</a:t>
            </a:r>
          </a:p>
        </p:txBody>
      </p:sp>
    </p:spTree>
  </p:cSld>
  <p:clrMapOvr>
    <a:masterClrMapping/>
  </p:clrMapOvr>
  <p:transition spd="med">
    <p:fade/>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Off-by-One Errors</a:t>
            </a:r>
          </a:p>
        </p:txBody>
      </p:sp>
      <p:sp>
        <p:nvSpPr>
          <p:cNvPr id="99331" name="Rectangle 3"/>
          <p:cNvSpPr>
            <a:spLocks noGrp="1" noChangeArrowheads="1"/>
          </p:cNvSpPr>
          <p:nvPr>
            <p:ph idx="1"/>
          </p:nvPr>
        </p:nvSpPr>
        <p:spPr>
          <a:xfrm>
            <a:off x="914162" y="1828800"/>
            <a:ext cx="10360501" cy="3308598"/>
          </a:xfrm>
        </p:spPr>
        <p:txBody>
          <a:bodyPr>
            <a:spAutoFit/>
          </a:bodyPr>
          <a:lstStyle/>
          <a:p>
            <a:r>
              <a:rPr lang="en-US" sz="2800" smtClean="0">
                <a:latin typeface="Arial" charset="0"/>
              </a:rPr>
              <a:t>The loop body is repeated one too many times or one too few times.</a:t>
            </a:r>
          </a:p>
          <a:p>
            <a:pPr>
              <a:lnSpc>
                <a:spcPct val="80000"/>
              </a:lnSpc>
            </a:pPr>
            <a:r>
              <a:rPr lang="en-US" sz="2800" smtClean="0">
                <a:latin typeface="Arial" charset="0"/>
              </a:rPr>
              <a:t>examples </a:t>
            </a:r>
          </a:p>
          <a:p>
            <a:pPr lvl="1">
              <a:lnSpc>
                <a:spcPct val="80000"/>
              </a:lnSpc>
            </a:pPr>
            <a:r>
              <a:rPr lang="en-US" sz="2000" smtClean="0">
                <a:latin typeface="Courier New" pitchFamily="49" charset="0"/>
              </a:rPr>
              <a:t>&lt;</a:t>
            </a:r>
            <a:r>
              <a:rPr lang="en-US" smtClean="0">
                <a:latin typeface="Arial" charset="0"/>
              </a:rPr>
              <a:t> is used when </a:t>
            </a:r>
            <a:r>
              <a:rPr lang="en-US" sz="2000" smtClean="0">
                <a:latin typeface="Courier New" pitchFamily="49" charset="0"/>
              </a:rPr>
              <a:t>&lt;=</a:t>
            </a:r>
            <a:r>
              <a:rPr lang="en-US" smtClean="0">
                <a:latin typeface="Arial" charset="0"/>
              </a:rPr>
              <a:t> should be used or </a:t>
            </a:r>
            <a:r>
              <a:rPr lang="en-US" sz="2000" smtClean="0">
                <a:latin typeface="Courier New" pitchFamily="49" charset="0"/>
              </a:rPr>
              <a:t>&lt;=</a:t>
            </a:r>
            <a:r>
              <a:rPr lang="en-US" smtClean="0">
                <a:latin typeface="Arial" charset="0"/>
              </a:rPr>
              <a:t> is used when </a:t>
            </a:r>
            <a:r>
              <a:rPr lang="en-US" sz="2000" smtClean="0">
                <a:latin typeface="Courier New" pitchFamily="49" charset="0"/>
              </a:rPr>
              <a:t>&lt;</a:t>
            </a:r>
            <a:r>
              <a:rPr lang="en-US" smtClean="0">
                <a:latin typeface="Arial" charset="0"/>
              </a:rPr>
              <a:t> should be used</a:t>
            </a:r>
          </a:p>
          <a:p>
            <a:pPr lvl="1">
              <a:lnSpc>
                <a:spcPct val="80000"/>
              </a:lnSpc>
            </a:pPr>
            <a:r>
              <a:rPr lang="en-US" smtClean="0">
                <a:latin typeface="Arial" charset="0"/>
              </a:rPr>
              <a:t>using the index of the last character of a string instead of the length of the string (or vice versa)</a:t>
            </a:r>
          </a:p>
          <a:p>
            <a:pPr>
              <a:lnSpc>
                <a:spcPct val="90000"/>
              </a:lnSpc>
            </a:pPr>
            <a:r>
              <a:rPr lang="en-US" sz="2800" smtClean="0">
                <a:latin typeface="Arial" charset="0"/>
              </a:rPr>
              <a:t>easy to overlook</a:t>
            </a:r>
          </a:p>
          <a:p>
            <a:pPr lvl="1">
              <a:buFontTx/>
              <a:buNone/>
            </a:pPr>
            <a:endParaRPr lang="en-US" smtClean="0">
              <a:latin typeface="Arial" charset="0"/>
            </a:endParaRPr>
          </a:p>
        </p:txBody>
      </p:sp>
    </p:spTree>
  </p:cSld>
  <p:clrMapOvr>
    <a:masterClrMapping/>
  </p:clrMapOvr>
  <p:transition spd="med">
    <p:fade/>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title"/>
          </p:nvPr>
        </p:nvSpPr>
        <p:spPr/>
        <p:txBody>
          <a:bodyPr/>
          <a:lstStyle/>
          <a:p>
            <a:r>
              <a:rPr lang="en-US" smtClean="0">
                <a:latin typeface="Arial" charset="0"/>
              </a:rPr>
              <a:t>Off by One</a:t>
            </a:r>
          </a:p>
        </p:txBody>
      </p:sp>
      <p:sp>
        <p:nvSpPr>
          <p:cNvPr id="100355" name="Text Box 5"/>
          <p:cNvSpPr txBox="1">
            <a:spLocks noChangeArrowheads="1"/>
          </p:cNvSpPr>
          <p:nvPr/>
        </p:nvSpPr>
        <p:spPr bwMode="auto">
          <a:xfrm>
            <a:off x="1726751" y="2895601"/>
            <a:ext cx="8350192" cy="2308324"/>
          </a:xfrm>
          <a:prstGeom prst="rect">
            <a:avLst/>
          </a:prstGeom>
          <a:noFill/>
          <a:ln w="9525">
            <a:noFill/>
            <a:miter lim="800000"/>
            <a:headEnd/>
            <a:tailEnd/>
          </a:ln>
        </p:spPr>
        <p:txBody>
          <a:bodyPr>
            <a:spAutoFit/>
          </a:bodyPr>
          <a:lstStyle/>
          <a:p>
            <a:r>
              <a:rPr lang="en-US" sz="2400"/>
              <a:t>int i = 0;</a:t>
            </a:r>
          </a:p>
          <a:p>
            <a:r>
              <a:rPr lang="en-US" sz="2400"/>
              <a:t>while (i &lt;= 10)</a:t>
            </a:r>
          </a:p>
          <a:p>
            <a:r>
              <a:rPr lang="en-US" sz="2400"/>
              <a:t>{</a:t>
            </a:r>
          </a:p>
          <a:p>
            <a:r>
              <a:rPr lang="en-US" sz="2400"/>
              <a:t>  System.out.println(i);</a:t>
            </a:r>
          </a:p>
          <a:p>
            <a:r>
              <a:rPr lang="en-US" sz="2400"/>
              <a:t>  i++;</a:t>
            </a:r>
          </a:p>
          <a:p>
            <a:r>
              <a:rPr lang="en-US" sz="2400"/>
              <a:t>}</a:t>
            </a:r>
          </a:p>
        </p:txBody>
      </p:sp>
    </p:spTree>
  </p:cSld>
  <p:clrMapOvr>
    <a:masterClrMapping/>
  </p:clrMapOvr>
  <p:transition spd="med">
    <p:fade/>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Subtle Infinite Loops</a:t>
            </a:r>
          </a:p>
        </p:txBody>
      </p:sp>
      <p:sp>
        <p:nvSpPr>
          <p:cNvPr id="101379" name="Rectangle 3"/>
          <p:cNvSpPr>
            <a:spLocks noGrp="1" noChangeArrowheads="1"/>
          </p:cNvSpPr>
          <p:nvPr>
            <p:ph idx="1"/>
          </p:nvPr>
        </p:nvSpPr>
        <p:spPr>
          <a:xfrm>
            <a:off x="914162" y="1981200"/>
            <a:ext cx="10360501" cy="3025444"/>
          </a:xfrm>
        </p:spPr>
        <p:txBody>
          <a:bodyPr>
            <a:spAutoFit/>
          </a:bodyPr>
          <a:lstStyle/>
          <a:p>
            <a:r>
              <a:rPr lang="en-US" sz="2800" smtClean="0">
                <a:latin typeface="Arial" charset="0"/>
              </a:rPr>
              <a:t>Verify that the monthly payment exceeds the penalty, for example, before entering a loop to determine the number of  payments needed to get out of debt.</a:t>
            </a:r>
          </a:p>
          <a:p>
            <a:pPr lvl="1">
              <a:buFontTx/>
              <a:buNone/>
            </a:pPr>
            <a:r>
              <a:rPr lang="en-US" sz="2000" smtClean="0">
                <a:latin typeface="Courier New" pitchFamily="49" charset="0"/>
              </a:rPr>
              <a:t>if (payment &lt;= penalty)</a:t>
            </a:r>
          </a:p>
          <a:p>
            <a:pPr lvl="1">
              <a:buFontTx/>
              <a:buNone/>
            </a:pPr>
            <a:r>
              <a:rPr lang="en-US" sz="2000" smtClean="0">
                <a:latin typeface="Courier New" pitchFamily="49" charset="0"/>
              </a:rPr>
              <a:t>		System.out.println(“payment is too 		small”);</a:t>
            </a:r>
          </a:p>
          <a:p>
            <a:pPr lvl="1">
              <a:buFontTx/>
              <a:buNone/>
            </a:pPr>
            <a:r>
              <a:rPr lang="en-US" sz="2000" smtClean="0">
                <a:latin typeface="Courier New" pitchFamily="49" charset="0"/>
              </a:rPr>
              <a:t>else</a:t>
            </a:r>
          </a:p>
          <a:p>
            <a:pPr lvl="1">
              <a:buFontTx/>
              <a:buNone/>
            </a:pPr>
            <a:r>
              <a:rPr lang="en-US" sz="2000" smtClean="0">
                <a:latin typeface="Courier New" pitchFamily="49" charset="0"/>
              </a:rPr>
              <a:t>{</a:t>
            </a:r>
          </a:p>
          <a:p>
            <a:pPr lvl="1">
              <a:buFontTx/>
              <a:buNone/>
            </a:pPr>
            <a:r>
              <a:rPr lang="en-US" sz="2000" smtClean="0">
                <a:latin typeface="Courier New" pitchFamily="49" charset="0"/>
              </a:rPr>
              <a:t>	...</a:t>
            </a:r>
          </a:p>
        </p:txBody>
      </p:sp>
    </p:spTree>
  </p:cSld>
  <p:clrMapOvr>
    <a:masterClrMapping/>
  </p:clrMapOvr>
  <p:transition spd="med">
    <p:fade/>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Empty </a:t>
            </a:r>
            <a:r>
              <a:rPr lang="en-US" smtClean="0">
                <a:latin typeface="Courier New" pitchFamily="49" charset="0"/>
              </a:rPr>
              <a:t>for</a:t>
            </a:r>
            <a:r>
              <a:rPr lang="en-US" smtClean="0">
                <a:latin typeface="Arial" charset="0"/>
              </a:rPr>
              <a:t> Statement</a:t>
            </a:r>
          </a:p>
        </p:txBody>
      </p:sp>
      <p:sp>
        <p:nvSpPr>
          <p:cNvPr id="102403" name="Rectangle 3"/>
          <p:cNvSpPr>
            <a:spLocks noGrp="1" noChangeArrowheads="1"/>
          </p:cNvSpPr>
          <p:nvPr>
            <p:ph idx="1"/>
          </p:nvPr>
        </p:nvSpPr>
        <p:spPr>
          <a:xfrm>
            <a:off x="914162" y="1689101"/>
            <a:ext cx="10360501" cy="3487108"/>
          </a:xfrm>
        </p:spPr>
        <p:txBody>
          <a:bodyPr>
            <a:spAutoFit/>
          </a:bodyPr>
          <a:lstStyle/>
          <a:p>
            <a:r>
              <a:rPr lang="en-US" sz="2800" smtClean="0">
                <a:latin typeface="Arial" charset="0"/>
              </a:rPr>
              <a:t>What is printed by</a:t>
            </a:r>
          </a:p>
          <a:p>
            <a:pPr lvl="1">
              <a:buFontTx/>
              <a:buNone/>
            </a:pPr>
            <a:r>
              <a:rPr lang="en-US" sz="2000" smtClean="0">
                <a:latin typeface="Courier New" pitchFamily="49" charset="0"/>
              </a:rPr>
              <a:t>int product = 1, number;</a:t>
            </a:r>
          </a:p>
          <a:p>
            <a:pPr lvl="1">
              <a:buFontTx/>
              <a:buNone/>
            </a:pPr>
            <a:r>
              <a:rPr lang="en-US" sz="2000" smtClean="0">
                <a:latin typeface="Courier New" pitchFamily="49" charset="0"/>
              </a:rPr>
              <a:t>for (number = 1; number &lt;= 10; number++);</a:t>
            </a:r>
          </a:p>
          <a:p>
            <a:pPr lvl="1">
              <a:buFontTx/>
              <a:buNone/>
            </a:pPr>
            <a:r>
              <a:rPr lang="en-US" sz="2000" smtClean="0">
                <a:latin typeface="Courier New" pitchFamily="49" charset="0"/>
              </a:rPr>
              <a:t>		 product = product * number;</a:t>
            </a:r>
          </a:p>
          <a:p>
            <a:pPr lvl="1">
              <a:buFontTx/>
              <a:buNone/>
            </a:pPr>
            <a:r>
              <a:rPr lang="en-US" sz="2000" smtClean="0">
                <a:latin typeface="Courier New" pitchFamily="49" charset="0"/>
              </a:rPr>
              <a:t>System.out.println(product);</a:t>
            </a:r>
          </a:p>
          <a:p>
            <a:r>
              <a:rPr lang="en-US" sz="2800" smtClean="0">
                <a:latin typeface="Arial" charset="0"/>
              </a:rPr>
              <a:t>The last semicolon in</a:t>
            </a:r>
            <a:r>
              <a:rPr lang="en-US" sz="2000" smtClean="0">
                <a:latin typeface="Courier New" pitchFamily="49" charset="0"/>
              </a:rPr>
              <a:t> </a:t>
            </a:r>
          </a:p>
          <a:p>
            <a:pPr lvl="1">
              <a:buFontTx/>
              <a:buNone/>
            </a:pPr>
            <a:r>
              <a:rPr lang="en-US" sz="2000" smtClean="0">
                <a:latin typeface="Courier New" pitchFamily="49" charset="0"/>
              </a:rPr>
              <a:t>for (number = 1; number &lt;= 10; number++); </a:t>
            </a:r>
          </a:p>
          <a:p>
            <a:pPr>
              <a:buFontTx/>
              <a:buNone/>
            </a:pPr>
            <a:r>
              <a:rPr lang="en-US" sz="2000" smtClean="0">
                <a:latin typeface="Arial" charset="0"/>
              </a:rPr>
              <a:t>	</a:t>
            </a:r>
            <a:r>
              <a:rPr lang="en-US" sz="2800" smtClean="0">
                <a:latin typeface="Arial" charset="0"/>
              </a:rPr>
              <a:t>produces an empty</a:t>
            </a:r>
            <a:r>
              <a:rPr lang="en-US" sz="2000" smtClean="0">
                <a:latin typeface="Arial" charset="0"/>
              </a:rPr>
              <a:t> </a:t>
            </a:r>
            <a:r>
              <a:rPr lang="en-US" sz="2000" smtClean="0">
                <a:latin typeface="Courier New" pitchFamily="49" charset="0"/>
              </a:rPr>
              <a:t>for</a:t>
            </a:r>
            <a:r>
              <a:rPr lang="en-US" sz="2000" smtClean="0">
                <a:latin typeface="Arial" charset="0"/>
              </a:rPr>
              <a:t> </a:t>
            </a:r>
            <a:r>
              <a:rPr lang="en-US" sz="2800" smtClean="0">
                <a:latin typeface="Arial" charset="0"/>
              </a:rPr>
              <a:t>statement</a:t>
            </a:r>
            <a:r>
              <a:rPr lang="en-US" sz="2000" smtClean="0">
                <a:latin typeface="Arial" charset="0"/>
              </a:rPr>
              <a:t>.</a:t>
            </a:r>
          </a:p>
        </p:txBody>
      </p:sp>
    </p:spTree>
  </p:cSld>
  <p:clrMapOvr>
    <a:masterClrMapping/>
  </p:clrMapOvr>
  <p:transition spd="med">
    <p:fade/>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Empty </a:t>
            </a:r>
            <a:r>
              <a:rPr lang="en-US" smtClean="0">
                <a:latin typeface="Courier New" pitchFamily="49" charset="0"/>
              </a:rPr>
              <a:t>while</a:t>
            </a:r>
            <a:r>
              <a:rPr lang="en-US" smtClean="0">
                <a:latin typeface="Arial" charset="0"/>
              </a:rPr>
              <a:t> Statement</a:t>
            </a:r>
          </a:p>
        </p:txBody>
      </p:sp>
      <p:sp>
        <p:nvSpPr>
          <p:cNvPr id="103427" name="Rectangle 3"/>
          <p:cNvSpPr>
            <a:spLocks noGrp="1" noChangeArrowheads="1"/>
          </p:cNvSpPr>
          <p:nvPr>
            <p:ph idx="1"/>
          </p:nvPr>
        </p:nvSpPr>
        <p:spPr>
          <a:xfrm>
            <a:off x="914162" y="1828801"/>
            <a:ext cx="10360501" cy="4370427"/>
          </a:xfrm>
        </p:spPr>
        <p:txBody>
          <a:bodyPr>
            <a:spAutoFit/>
          </a:bodyPr>
          <a:lstStyle/>
          <a:p>
            <a:pPr lvl="1">
              <a:buFontTx/>
              <a:buNone/>
            </a:pPr>
            <a:r>
              <a:rPr lang="en-US" sz="2000" smtClean="0">
                <a:latin typeface="Courier New" pitchFamily="49" charset="0"/>
              </a:rPr>
              <a:t>int product = 1, number = 1;</a:t>
            </a:r>
          </a:p>
          <a:p>
            <a:pPr lvl="1">
              <a:buFontTx/>
              <a:buNone/>
            </a:pPr>
            <a:r>
              <a:rPr lang="en-US" sz="2000" smtClean="0">
                <a:latin typeface="Courier New" pitchFamily="49" charset="0"/>
              </a:rPr>
              <a:t>while (number &lt;= 10);</a:t>
            </a:r>
          </a:p>
          <a:p>
            <a:pPr lvl="1">
              <a:lnSpc>
                <a:spcPct val="90000"/>
              </a:lnSpc>
              <a:buFontTx/>
              <a:buNone/>
            </a:pPr>
            <a:r>
              <a:rPr lang="en-US" sz="2000" smtClean="0">
                <a:latin typeface="Courier New" pitchFamily="49" charset="0"/>
              </a:rPr>
              <a:t>{</a:t>
            </a:r>
          </a:p>
          <a:p>
            <a:pPr lvl="1">
              <a:lnSpc>
                <a:spcPct val="90000"/>
              </a:lnSpc>
              <a:buFontTx/>
              <a:buNone/>
            </a:pPr>
            <a:r>
              <a:rPr lang="en-US" sz="2000" smtClean="0">
                <a:latin typeface="Courier New" pitchFamily="49" charset="0"/>
              </a:rPr>
              <a:t>    product = product * number;</a:t>
            </a:r>
          </a:p>
          <a:p>
            <a:pPr lvl="1">
              <a:lnSpc>
                <a:spcPct val="90000"/>
              </a:lnSpc>
              <a:buFontTx/>
              <a:buNone/>
            </a:pPr>
            <a:r>
              <a:rPr lang="en-US" sz="2000" smtClean="0">
                <a:latin typeface="Courier New" pitchFamily="49" charset="0"/>
              </a:rPr>
              <a:t>    number++;</a:t>
            </a:r>
          </a:p>
          <a:p>
            <a:pPr lvl="1">
              <a:lnSpc>
                <a:spcPct val="80000"/>
              </a:lnSpc>
              <a:buFontTx/>
              <a:buNone/>
            </a:pPr>
            <a:r>
              <a:rPr lang="en-US" sz="2000" smtClean="0">
                <a:latin typeface="Courier New" pitchFamily="49" charset="0"/>
              </a:rPr>
              <a:t>}</a:t>
            </a:r>
          </a:p>
          <a:p>
            <a:pPr lvl="1">
              <a:lnSpc>
                <a:spcPct val="80000"/>
              </a:lnSpc>
              <a:buFontTx/>
              <a:buNone/>
            </a:pPr>
            <a:r>
              <a:rPr lang="en-US" sz="2000" smtClean="0">
                <a:latin typeface="Courier New" pitchFamily="49" charset="0"/>
              </a:rPr>
              <a:t>System.out.println(product);</a:t>
            </a:r>
          </a:p>
          <a:p>
            <a:pPr>
              <a:lnSpc>
                <a:spcPct val="80000"/>
              </a:lnSpc>
            </a:pPr>
            <a:r>
              <a:rPr lang="en-US" smtClean="0">
                <a:latin typeface="Arial" charset="0"/>
              </a:rPr>
              <a:t>The last semicolon in</a:t>
            </a:r>
            <a:r>
              <a:rPr lang="en-US" smtClean="0">
                <a:latin typeface="Courier New" pitchFamily="49" charset="0"/>
              </a:rPr>
              <a:t> </a:t>
            </a:r>
          </a:p>
          <a:p>
            <a:pPr lvl="1">
              <a:lnSpc>
                <a:spcPct val="80000"/>
              </a:lnSpc>
              <a:buFontTx/>
              <a:buNone/>
            </a:pPr>
            <a:r>
              <a:rPr lang="en-US" sz="2000" smtClean="0">
                <a:latin typeface="Courier New" pitchFamily="49" charset="0"/>
              </a:rPr>
              <a:t>while (number &lt;= 10);</a:t>
            </a:r>
          </a:p>
          <a:p>
            <a:pPr>
              <a:lnSpc>
                <a:spcPct val="80000"/>
              </a:lnSpc>
              <a:buFontTx/>
              <a:buNone/>
            </a:pPr>
            <a:r>
              <a:rPr lang="en-US" smtClean="0">
                <a:latin typeface="Arial" charset="0"/>
              </a:rPr>
              <a:t>	produces an empty </a:t>
            </a:r>
            <a:r>
              <a:rPr lang="en-US" sz="2000" smtClean="0">
                <a:latin typeface="Courier New" pitchFamily="49" charset="0"/>
              </a:rPr>
              <a:t>while</a:t>
            </a:r>
            <a:r>
              <a:rPr lang="en-US" smtClean="0">
                <a:latin typeface="Arial" charset="0"/>
              </a:rPr>
              <a:t> loop body.</a:t>
            </a:r>
          </a:p>
          <a:p>
            <a:pPr>
              <a:buFontTx/>
              <a:buNone/>
            </a:pPr>
            <a:endParaRPr lang="en-US" smtClean="0">
              <a:latin typeface="Arial" charset="0"/>
            </a:endParaRPr>
          </a:p>
        </p:txBody>
      </p:sp>
    </p:spTree>
  </p:cSld>
  <p:clrMapOvr>
    <a:masterClrMapping/>
  </p:clrMapOvr>
  <p:transition spd="med">
    <p:fade/>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914162" y="465139"/>
            <a:ext cx="10360501" cy="1200329"/>
          </a:xfrm>
        </p:spPr>
        <p:txBody>
          <a:bodyPr>
            <a:spAutoFit/>
          </a:bodyPr>
          <a:lstStyle/>
          <a:p>
            <a:r>
              <a:rPr lang="en-US" smtClean="0">
                <a:latin typeface="Arial" charset="0"/>
              </a:rPr>
              <a:t>Testing Equality of Floating-point Numbers</a:t>
            </a:r>
          </a:p>
        </p:txBody>
      </p:sp>
      <p:sp>
        <p:nvSpPr>
          <p:cNvPr id="104451" name="Rectangle 3"/>
          <p:cNvSpPr>
            <a:spLocks noGrp="1" noChangeArrowheads="1"/>
          </p:cNvSpPr>
          <p:nvPr>
            <p:ph idx="1"/>
          </p:nvPr>
        </p:nvSpPr>
        <p:spPr>
          <a:xfrm>
            <a:off x="914162" y="1981201"/>
            <a:ext cx="10360501" cy="2646878"/>
          </a:xfrm>
        </p:spPr>
        <p:txBody>
          <a:bodyPr>
            <a:spAutoFit/>
          </a:bodyPr>
          <a:lstStyle/>
          <a:p>
            <a:r>
              <a:rPr lang="en-US" sz="2800" smtClean="0">
                <a:latin typeface="Courier New" pitchFamily="49" charset="0"/>
              </a:rPr>
              <a:t>==</a:t>
            </a:r>
            <a:r>
              <a:rPr lang="en-US" sz="2800" smtClean="0">
                <a:latin typeface="Arial" charset="0"/>
              </a:rPr>
              <a:t> works satisfactorily for integers and characters.</a:t>
            </a:r>
          </a:p>
          <a:p>
            <a:r>
              <a:rPr lang="en-US" sz="2800" smtClean="0">
                <a:latin typeface="Courier New" pitchFamily="49" charset="0"/>
              </a:rPr>
              <a:t>==</a:t>
            </a:r>
            <a:r>
              <a:rPr lang="en-US" sz="2800" smtClean="0">
                <a:latin typeface="Arial" charset="0"/>
              </a:rPr>
              <a:t> is not reliable for floating-point numbers (which are approximate quantities).</a:t>
            </a:r>
          </a:p>
          <a:p>
            <a:pPr lvl="1"/>
            <a:r>
              <a:rPr lang="en-US" smtClean="0">
                <a:latin typeface="Arial" charset="0"/>
              </a:rPr>
              <a:t>Can cause infinite loops</a:t>
            </a:r>
          </a:p>
          <a:p>
            <a:pPr lvl="1"/>
            <a:r>
              <a:rPr lang="en-US" smtClean="0">
                <a:latin typeface="Arial" charset="0"/>
              </a:rPr>
              <a:t>Use </a:t>
            </a:r>
            <a:r>
              <a:rPr lang="en-US" smtClean="0">
                <a:latin typeface="Courier New" pitchFamily="49" charset="0"/>
              </a:rPr>
              <a:t>&lt;=</a:t>
            </a:r>
            <a:r>
              <a:rPr lang="en-US" smtClean="0">
                <a:latin typeface="Arial" charset="0"/>
              </a:rPr>
              <a:t> or</a:t>
            </a:r>
            <a:r>
              <a:rPr lang="en-US" smtClean="0">
                <a:latin typeface="Courier New" pitchFamily="49" charset="0"/>
              </a:rPr>
              <a:t> &gt;=</a:t>
            </a:r>
            <a:r>
              <a:rPr lang="en-US" smtClean="0">
                <a:latin typeface="Arial" charset="0"/>
              </a:rPr>
              <a:t> rather than </a:t>
            </a:r>
            <a:r>
              <a:rPr lang="en-US" smtClean="0">
                <a:latin typeface="Courier New" pitchFamily="49" charset="0"/>
              </a:rPr>
              <a:t>==</a:t>
            </a:r>
            <a:r>
              <a:rPr lang="en-US" smtClean="0">
                <a:latin typeface="Arial" charset="0"/>
              </a:rPr>
              <a:t> or </a:t>
            </a:r>
            <a:r>
              <a:rPr lang="en-US" smtClean="0">
                <a:latin typeface="Courier New" pitchFamily="49" charset="0"/>
              </a:rPr>
              <a:t>!=.</a:t>
            </a:r>
          </a:p>
          <a:p>
            <a:r>
              <a:rPr lang="en-US" sz="1600" smtClean="0">
                <a:latin typeface="Courier New" pitchFamily="49" charset="0"/>
              </a:rPr>
              <a:t>www.cs.fit.edu/~pkc/classes/cse1001/FloatEquality.java</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17612" y="914400"/>
            <a:ext cx="9753600" cy="1295401"/>
          </a:xfrm>
        </p:spPr>
        <p:txBody>
          <a:bodyPr/>
          <a:lstStyle/>
          <a:p>
            <a:pPr algn="ctr" eaLnBrk="1" hangingPunct="1">
              <a:defRPr/>
            </a:pPr>
            <a:r>
              <a:rPr lang="en-US" dirty="0" smtClean="0"/>
              <a:t>Java platform features</a:t>
            </a: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Using the Boolean data type</a:t>
            </a:r>
          </a:p>
        </p:txBody>
      </p:sp>
      <p:sp>
        <p:nvSpPr>
          <p:cNvPr id="22531" name="Rectangle 3"/>
          <p:cNvSpPr>
            <a:spLocks noGrp="1" noChangeArrowheads="1"/>
          </p:cNvSpPr>
          <p:nvPr>
            <p:ph idx="1"/>
          </p:nvPr>
        </p:nvSpPr>
        <p:spPr/>
        <p:txBody>
          <a:bodyPr/>
          <a:lstStyle/>
          <a:p>
            <a:pPr>
              <a:buFontTx/>
              <a:buChar char="•"/>
            </a:pPr>
            <a:r>
              <a:rPr lang="en-US" smtClean="0"/>
              <a:t>Boolean variables can hold only one of two values—true or false</a:t>
            </a:r>
          </a:p>
          <a:p>
            <a:pPr>
              <a:buFontTx/>
              <a:buNone/>
            </a:pPr>
            <a:r>
              <a:rPr lang="en-US" smtClean="0"/>
              <a:t>Boolean isItPayday = false;</a:t>
            </a:r>
          </a:p>
          <a:p>
            <a:pPr>
              <a:buFontTx/>
              <a:buNone/>
            </a:pPr>
            <a:r>
              <a:rPr lang="en-US" smtClean="0"/>
              <a:t>Boolean areYouBroke = true;</a:t>
            </a:r>
          </a:p>
        </p:txBody>
      </p:sp>
    </p:spTree>
  </p:cSld>
  <p:clrMapOvr>
    <a:masterClrMapping/>
  </p:clrMapOvr>
  <p:transition spd="med">
    <p:fade/>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Tracing Variables</a:t>
            </a:r>
          </a:p>
        </p:txBody>
      </p:sp>
      <p:sp>
        <p:nvSpPr>
          <p:cNvPr id="105475" name="Rectangle 3"/>
          <p:cNvSpPr>
            <a:spLocks noGrp="1" noChangeArrowheads="1"/>
          </p:cNvSpPr>
          <p:nvPr>
            <p:ph idx="1"/>
          </p:nvPr>
        </p:nvSpPr>
        <p:spPr>
          <a:xfrm>
            <a:off x="914162" y="1981201"/>
            <a:ext cx="10360501" cy="1852815"/>
          </a:xfrm>
        </p:spPr>
        <p:txBody>
          <a:bodyPr>
            <a:spAutoFit/>
          </a:bodyPr>
          <a:lstStyle/>
          <a:p>
            <a:r>
              <a:rPr lang="en-US" sz="2800" i="1" smtClean="0">
                <a:latin typeface="Arial" charset="0"/>
              </a:rPr>
              <a:t>Tracing variables </a:t>
            </a:r>
            <a:r>
              <a:rPr lang="en-US" sz="2800" smtClean="0">
                <a:latin typeface="Arial" charset="0"/>
              </a:rPr>
              <a:t>means watching the variables change while the program is running.</a:t>
            </a:r>
          </a:p>
          <a:p>
            <a:pPr lvl="1"/>
            <a:r>
              <a:rPr lang="en-US" smtClean="0">
                <a:latin typeface="Arial" charset="0"/>
              </a:rPr>
              <a:t>Simply insert temporary output statements in your program to print of the values of variables of interest</a:t>
            </a:r>
          </a:p>
          <a:p>
            <a:pPr lvl="1"/>
            <a:r>
              <a:rPr lang="en-US" smtClean="0">
                <a:latin typeface="Arial" charset="0"/>
              </a:rPr>
              <a:t>or, learn to use the debugging facility that may be provided by your system.</a:t>
            </a:r>
            <a:endParaRPr lang="en-US" i="1" smtClean="0">
              <a:latin typeface="Arial" charset="0"/>
            </a:endParaRPr>
          </a:p>
        </p:txBody>
      </p:sp>
    </p:spTree>
  </p:cSld>
  <p:clrMapOvr>
    <a:masterClrMapping/>
  </p:clrMapOvr>
  <p:transition spd="med">
    <p:fade/>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914162" y="609600"/>
            <a:ext cx="10360501" cy="646331"/>
          </a:xfrm>
        </p:spPr>
        <p:txBody>
          <a:bodyPr>
            <a:spAutoFit/>
          </a:bodyPr>
          <a:lstStyle/>
          <a:p>
            <a:r>
              <a:rPr lang="en-US" smtClean="0">
                <a:latin typeface="Arial" charset="0"/>
              </a:rPr>
              <a:t>Tracing Variables, cont.</a:t>
            </a:r>
          </a:p>
        </p:txBody>
      </p:sp>
      <p:sp>
        <p:nvSpPr>
          <p:cNvPr id="106499" name="Text Box 6"/>
          <p:cNvSpPr txBox="1">
            <a:spLocks noChangeArrowheads="1"/>
          </p:cNvSpPr>
          <p:nvPr/>
        </p:nvSpPr>
        <p:spPr bwMode="auto">
          <a:xfrm>
            <a:off x="812589" y="1752600"/>
            <a:ext cx="10766795" cy="4524315"/>
          </a:xfrm>
          <a:prstGeom prst="rect">
            <a:avLst/>
          </a:prstGeom>
          <a:noFill/>
          <a:ln w="9525">
            <a:noFill/>
            <a:miter lim="800000"/>
            <a:headEnd/>
            <a:tailEnd/>
          </a:ln>
        </p:spPr>
        <p:txBody>
          <a:bodyPr>
            <a:spAutoFit/>
          </a:bodyPr>
          <a:lstStyle/>
          <a:p>
            <a:r>
              <a:rPr lang="en-US" sz="2400"/>
              <a:t>float creditCardBalance = 9000.0;</a:t>
            </a:r>
          </a:p>
          <a:p>
            <a:r>
              <a:rPr lang="en-US" sz="2400"/>
              <a:t>while (creditCardBalance &gt; 0)</a:t>
            </a:r>
          </a:p>
          <a:p>
            <a:r>
              <a:rPr lang="en-US" sz="2400"/>
              <a:t>{</a:t>
            </a:r>
          </a:p>
          <a:p>
            <a:r>
              <a:rPr lang="en-US" sz="2400"/>
              <a:t>  … // input payment</a:t>
            </a:r>
          </a:p>
          <a:p>
            <a:r>
              <a:rPr lang="en-US" sz="2400"/>
              <a:t>  creditCardBalance -= payment;</a:t>
            </a:r>
          </a:p>
          <a:p>
            <a:endParaRPr lang="en-US" sz="2400"/>
          </a:p>
          <a:p>
            <a:r>
              <a:rPr lang="en-US" sz="2400"/>
              <a:t>  … // calculate penalty</a:t>
            </a:r>
          </a:p>
          <a:p>
            <a:r>
              <a:rPr lang="en-US" sz="2400"/>
              <a:t>  creditCardBalance += penalty;</a:t>
            </a:r>
          </a:p>
          <a:p>
            <a:r>
              <a:rPr lang="en-US" sz="2400"/>
              <a:t>           </a:t>
            </a:r>
          </a:p>
          <a:p>
            <a:r>
              <a:rPr lang="en-US" sz="2400"/>
              <a:t>  system.out.println(creditCardBalance);</a:t>
            </a:r>
          </a:p>
          <a:p>
            <a:r>
              <a:rPr lang="en-US" sz="2400"/>
              <a:t>}</a:t>
            </a:r>
          </a:p>
          <a:p>
            <a:endParaRPr lang="en-US" sz="2400"/>
          </a:p>
        </p:txBody>
      </p:sp>
    </p:spTree>
  </p:cSld>
  <p:clrMapOvr>
    <a:masterClrMapping/>
  </p:clrMapOvr>
  <p:transition spd="med">
    <p:fade/>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Type </a:t>
            </a:r>
            <a:r>
              <a:rPr lang="en-US" smtClean="0">
                <a:latin typeface="Courier New" pitchFamily="49" charset="0"/>
              </a:rPr>
              <a:t>boolean</a:t>
            </a:r>
            <a:endParaRPr lang="en-US" smtClean="0"/>
          </a:p>
        </p:txBody>
      </p:sp>
      <p:sp>
        <p:nvSpPr>
          <p:cNvPr id="107523" name="Rectangle 3"/>
          <p:cNvSpPr>
            <a:spLocks noGrp="1" noChangeArrowheads="1"/>
          </p:cNvSpPr>
          <p:nvPr>
            <p:ph idx="1"/>
          </p:nvPr>
        </p:nvSpPr>
        <p:spPr>
          <a:xfrm>
            <a:off x="914162" y="1981200"/>
            <a:ext cx="10360501" cy="1717393"/>
          </a:xfrm>
        </p:spPr>
        <p:txBody>
          <a:bodyPr>
            <a:spAutoFit/>
          </a:bodyPr>
          <a:lstStyle/>
          <a:p>
            <a:r>
              <a:rPr lang="en-US" sz="2800" smtClean="0">
                <a:latin typeface="Arial" charset="0"/>
              </a:rPr>
              <a:t>Boolean Expressions and Variables</a:t>
            </a:r>
          </a:p>
          <a:p>
            <a:r>
              <a:rPr lang="en-US" sz="2800" smtClean="0">
                <a:latin typeface="Arial" charset="0"/>
              </a:rPr>
              <a:t>Truth Tables and Precedence Rules</a:t>
            </a:r>
          </a:p>
          <a:p>
            <a:r>
              <a:rPr lang="en-US" sz="2800" smtClean="0">
                <a:latin typeface="Arial" charset="0"/>
              </a:rPr>
              <a:t>Input and Output of Boolean Values</a:t>
            </a:r>
          </a:p>
        </p:txBody>
      </p:sp>
    </p:spTree>
  </p:cSld>
  <p:clrMapOvr>
    <a:masterClrMapping/>
  </p:clrMapOvr>
  <p:transition spd="med">
    <p:fade/>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Type </a:t>
            </a:r>
            <a:r>
              <a:rPr lang="en-US" smtClean="0">
                <a:latin typeface="Courier New" pitchFamily="49" charset="0"/>
              </a:rPr>
              <a:t>boolean</a:t>
            </a:r>
            <a:r>
              <a:rPr lang="en-US" smtClean="0">
                <a:latin typeface="Arial" charset="0"/>
              </a:rPr>
              <a:t>, cont.</a:t>
            </a:r>
          </a:p>
        </p:txBody>
      </p:sp>
      <p:sp>
        <p:nvSpPr>
          <p:cNvPr id="108547" name="Rectangle 3"/>
          <p:cNvSpPr>
            <a:spLocks noGrp="1" noChangeArrowheads="1"/>
          </p:cNvSpPr>
          <p:nvPr>
            <p:ph idx="1"/>
          </p:nvPr>
        </p:nvSpPr>
        <p:spPr>
          <a:xfrm>
            <a:off x="914162" y="1981200"/>
            <a:ext cx="10360501" cy="2825389"/>
          </a:xfrm>
        </p:spPr>
        <p:txBody>
          <a:bodyPr>
            <a:spAutoFit/>
          </a:bodyPr>
          <a:lstStyle/>
          <a:p>
            <a:r>
              <a:rPr lang="en-US" sz="2800" smtClean="0">
                <a:latin typeface="Arial" charset="0"/>
              </a:rPr>
              <a:t>The type </a:t>
            </a:r>
            <a:r>
              <a:rPr lang="en-US" sz="2000" smtClean="0">
                <a:latin typeface="Courier New" pitchFamily="49" charset="0"/>
              </a:rPr>
              <a:t>boolean</a:t>
            </a:r>
            <a:r>
              <a:rPr lang="en-US" sz="2800" smtClean="0">
                <a:latin typeface="Arial" charset="0"/>
              </a:rPr>
              <a:t> is a primitive type with only two values: </a:t>
            </a:r>
            <a:r>
              <a:rPr lang="en-US" sz="2000" smtClean="0">
                <a:latin typeface="Courier New" pitchFamily="49" charset="0"/>
              </a:rPr>
              <a:t>true</a:t>
            </a:r>
            <a:r>
              <a:rPr lang="en-US" sz="2800" smtClean="0">
                <a:latin typeface="Arial" charset="0"/>
              </a:rPr>
              <a:t> and </a:t>
            </a:r>
            <a:r>
              <a:rPr lang="en-US" sz="2000" smtClean="0">
                <a:latin typeface="Courier New" pitchFamily="49" charset="0"/>
              </a:rPr>
              <a:t>false.</a:t>
            </a:r>
            <a:endParaRPr lang="en-US" sz="2800" smtClean="0">
              <a:latin typeface="Arial" charset="0"/>
            </a:endParaRPr>
          </a:p>
          <a:p>
            <a:r>
              <a:rPr lang="en-US" sz="2800" smtClean="0">
                <a:latin typeface="Arial" charset="0"/>
              </a:rPr>
              <a:t>Boolean variables can make programs more readable.</a:t>
            </a:r>
          </a:p>
          <a:p>
            <a:pPr lvl="1">
              <a:buFontTx/>
              <a:buNone/>
            </a:pPr>
            <a:r>
              <a:rPr lang="en-US" sz="2000" smtClean="0">
                <a:latin typeface="Courier New" pitchFamily="49" charset="0"/>
              </a:rPr>
              <a:t>if (systemsAreOK)</a:t>
            </a:r>
            <a:endParaRPr lang="en-US" sz="2000" smtClean="0">
              <a:latin typeface="Arial" charset="0"/>
            </a:endParaRPr>
          </a:p>
          <a:p>
            <a:pPr lvl="1">
              <a:buFontTx/>
              <a:buNone/>
            </a:pPr>
            <a:r>
              <a:rPr lang="en-US" smtClean="0">
                <a:latin typeface="Arial" charset="0"/>
              </a:rPr>
              <a:t>instead of</a:t>
            </a:r>
          </a:p>
          <a:p>
            <a:pPr lvl="1">
              <a:buFontTx/>
              <a:buNone/>
            </a:pPr>
            <a:r>
              <a:rPr lang="en-US" sz="2000" smtClean="0">
                <a:latin typeface="Courier New" pitchFamily="49" charset="0"/>
              </a:rPr>
              <a:t>if((temperature &lt;= 100) &amp;&amp; (thrust &gt;= 12000) &amp;&amp; (cabinPressure &gt; 30) &amp;&amp; …)</a:t>
            </a:r>
          </a:p>
        </p:txBody>
      </p:sp>
    </p:spTree>
  </p:cSld>
  <p:clrMapOvr>
    <a:masterClrMapping/>
  </p:clrMapOvr>
  <p:transition spd="med">
    <p:fade/>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914162" y="465139"/>
            <a:ext cx="10360501" cy="1200329"/>
          </a:xfrm>
        </p:spPr>
        <p:txBody>
          <a:bodyPr>
            <a:spAutoFit/>
          </a:bodyPr>
          <a:lstStyle/>
          <a:p>
            <a:r>
              <a:rPr lang="en-US" smtClean="0">
                <a:latin typeface="Arial" charset="0"/>
              </a:rPr>
              <a:t>Boolean Expressions and Variables</a:t>
            </a:r>
          </a:p>
        </p:txBody>
      </p:sp>
      <p:sp>
        <p:nvSpPr>
          <p:cNvPr id="109571" name="Rectangle 3"/>
          <p:cNvSpPr>
            <a:spLocks noGrp="1" noChangeArrowheads="1"/>
          </p:cNvSpPr>
          <p:nvPr>
            <p:ph idx="1"/>
          </p:nvPr>
        </p:nvSpPr>
        <p:spPr>
          <a:xfrm>
            <a:off x="914162" y="1981201"/>
            <a:ext cx="10360501" cy="2936188"/>
          </a:xfrm>
        </p:spPr>
        <p:txBody>
          <a:bodyPr>
            <a:spAutoFit/>
          </a:bodyPr>
          <a:lstStyle/>
          <a:p>
            <a:r>
              <a:rPr lang="en-US" sz="2800" smtClean="0">
                <a:latin typeface="Arial" charset="0"/>
              </a:rPr>
              <a:t>Variables, constants, and expressions of type </a:t>
            </a:r>
            <a:r>
              <a:rPr lang="en-US" sz="2000" smtClean="0">
                <a:latin typeface="Courier New" pitchFamily="49" charset="0"/>
              </a:rPr>
              <a:t>boolean</a:t>
            </a:r>
            <a:r>
              <a:rPr lang="en-US" sz="2800" smtClean="0">
                <a:latin typeface="Arial" charset="0"/>
              </a:rPr>
              <a:t> all evaluate to either </a:t>
            </a:r>
            <a:r>
              <a:rPr lang="en-US" sz="2000" smtClean="0">
                <a:latin typeface="Courier New" pitchFamily="49" charset="0"/>
              </a:rPr>
              <a:t>true</a:t>
            </a:r>
            <a:r>
              <a:rPr lang="en-US" sz="2800" smtClean="0">
                <a:latin typeface="Arial" charset="0"/>
              </a:rPr>
              <a:t> or </a:t>
            </a:r>
            <a:r>
              <a:rPr lang="en-US" sz="2000" smtClean="0">
                <a:latin typeface="Courier New" pitchFamily="49" charset="0"/>
              </a:rPr>
              <a:t>false.</a:t>
            </a:r>
          </a:p>
          <a:p>
            <a:r>
              <a:rPr lang="en-US" sz="2800" smtClean="0">
                <a:latin typeface="Arial" charset="0"/>
              </a:rPr>
              <a:t>A boolean variable can be given the value of a boolean expression by using an assignment operator.</a:t>
            </a:r>
          </a:p>
          <a:p>
            <a:pPr lvl="1">
              <a:buFontTx/>
              <a:buNone/>
            </a:pPr>
            <a:r>
              <a:rPr lang="en-US" sz="2000" smtClean="0">
                <a:latin typeface="Courier New" pitchFamily="49" charset="0"/>
              </a:rPr>
              <a:t>boolean isPositive = (number &gt; 0);</a:t>
            </a:r>
          </a:p>
          <a:p>
            <a:pPr lvl="1">
              <a:buFontTx/>
              <a:buNone/>
            </a:pPr>
            <a:r>
              <a:rPr lang="en-US" sz="2000" smtClean="0">
                <a:latin typeface="Courier New" pitchFamily="49" charset="0"/>
              </a:rPr>
              <a:t>...</a:t>
            </a:r>
          </a:p>
          <a:p>
            <a:pPr lvl="1">
              <a:buFontTx/>
              <a:buNone/>
            </a:pPr>
            <a:r>
              <a:rPr lang="en-US" sz="2000" smtClean="0">
                <a:latin typeface="Courier New" pitchFamily="49" charset="0"/>
              </a:rPr>
              <a:t>if (isPositive) ...</a:t>
            </a:r>
          </a:p>
        </p:txBody>
      </p:sp>
    </p:spTree>
  </p:cSld>
  <p:clrMapOvr>
    <a:masterClrMapping/>
  </p:clrMapOvr>
  <p:transition spd="med">
    <p:fade/>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Naming Boolean Variables</a:t>
            </a:r>
          </a:p>
        </p:txBody>
      </p:sp>
      <p:sp>
        <p:nvSpPr>
          <p:cNvPr id="110595" name="Rectangle 3"/>
          <p:cNvSpPr>
            <a:spLocks noGrp="1" noChangeArrowheads="1"/>
          </p:cNvSpPr>
          <p:nvPr>
            <p:ph idx="1"/>
          </p:nvPr>
        </p:nvSpPr>
        <p:spPr>
          <a:xfrm>
            <a:off x="914162" y="1981201"/>
            <a:ext cx="10360501" cy="1098762"/>
          </a:xfrm>
        </p:spPr>
        <p:txBody>
          <a:bodyPr>
            <a:spAutoFit/>
          </a:bodyPr>
          <a:lstStyle/>
          <a:p>
            <a:r>
              <a:rPr lang="en-US" sz="2800" smtClean="0">
                <a:latin typeface="Arial" charset="0"/>
              </a:rPr>
              <a:t>Choose names such as </a:t>
            </a:r>
            <a:r>
              <a:rPr lang="en-US" sz="2000" smtClean="0">
                <a:latin typeface="Courier New" pitchFamily="49" charset="0"/>
              </a:rPr>
              <a:t>isPositive</a:t>
            </a:r>
            <a:r>
              <a:rPr lang="en-US" sz="2800" smtClean="0">
                <a:latin typeface="Arial" charset="0"/>
              </a:rPr>
              <a:t> or </a:t>
            </a:r>
            <a:r>
              <a:rPr lang="en-US" sz="2000" smtClean="0">
                <a:latin typeface="Courier New" pitchFamily="49" charset="0"/>
              </a:rPr>
              <a:t>systemsAreOk.</a:t>
            </a:r>
            <a:endParaRPr lang="en-US" sz="2800" smtClean="0">
              <a:latin typeface="Arial" charset="0"/>
            </a:endParaRPr>
          </a:p>
          <a:p>
            <a:r>
              <a:rPr lang="en-US" sz="2800" smtClean="0">
                <a:latin typeface="Arial" charset="0"/>
              </a:rPr>
              <a:t>Avoid names such as </a:t>
            </a:r>
            <a:r>
              <a:rPr lang="en-US" sz="2000" smtClean="0">
                <a:latin typeface="Courier New" pitchFamily="49" charset="0"/>
              </a:rPr>
              <a:t>numberSign</a:t>
            </a:r>
            <a:r>
              <a:rPr lang="en-US" sz="2800" smtClean="0">
                <a:latin typeface="Arial" charset="0"/>
              </a:rPr>
              <a:t> or </a:t>
            </a:r>
            <a:r>
              <a:rPr lang="en-US" sz="2000" smtClean="0">
                <a:latin typeface="Courier New" pitchFamily="49" charset="0"/>
              </a:rPr>
              <a:t>systemStatus.</a:t>
            </a:r>
            <a:endParaRPr lang="en-US" sz="2000" smtClean="0"/>
          </a:p>
        </p:txBody>
      </p:sp>
    </p:spTree>
  </p:cSld>
  <p:clrMapOvr>
    <a:masterClrMapping/>
  </p:clrMapOvr>
  <p:transition spd="med">
    <p:fade/>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Precedence Rules</a:t>
            </a:r>
          </a:p>
        </p:txBody>
      </p:sp>
      <p:sp>
        <p:nvSpPr>
          <p:cNvPr id="111619" name="Rectangle 3"/>
          <p:cNvSpPr>
            <a:spLocks noGrp="1" noChangeArrowheads="1"/>
          </p:cNvSpPr>
          <p:nvPr>
            <p:ph idx="1"/>
          </p:nvPr>
        </p:nvSpPr>
        <p:spPr>
          <a:xfrm>
            <a:off x="914162" y="1981200"/>
            <a:ext cx="10360501" cy="1885950"/>
          </a:xfrm>
        </p:spPr>
        <p:txBody>
          <a:bodyPr>
            <a:spAutoFit/>
          </a:bodyPr>
          <a:lstStyle/>
          <a:p>
            <a:r>
              <a:rPr lang="en-US" sz="2800" smtClean="0">
                <a:latin typeface="Arial" charset="0"/>
              </a:rPr>
              <a:t>Parentheses should be used to indicate the order of operations.</a:t>
            </a:r>
          </a:p>
          <a:p>
            <a:r>
              <a:rPr lang="en-US" sz="2800" smtClean="0">
                <a:latin typeface="Arial" charset="0"/>
              </a:rPr>
              <a:t>When parentheses are omitted, the order of operation is determined by </a:t>
            </a:r>
            <a:r>
              <a:rPr lang="en-US" sz="2800" i="1" smtClean="0">
                <a:latin typeface="Arial" charset="0"/>
              </a:rPr>
              <a:t>precedence rules.</a:t>
            </a:r>
          </a:p>
        </p:txBody>
      </p:sp>
    </p:spTree>
  </p:cSld>
  <p:clrMapOvr>
    <a:masterClrMapping/>
  </p:clrMapOvr>
  <p:transition spd="med">
    <p:fade/>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Precedence Rules, cont.</a:t>
            </a:r>
          </a:p>
        </p:txBody>
      </p:sp>
      <p:sp>
        <p:nvSpPr>
          <p:cNvPr id="112643" name="Rectangle 3"/>
          <p:cNvSpPr>
            <a:spLocks noGrp="1" noChangeArrowheads="1"/>
          </p:cNvSpPr>
          <p:nvPr>
            <p:ph idx="1"/>
          </p:nvPr>
        </p:nvSpPr>
        <p:spPr>
          <a:xfrm>
            <a:off x="914162" y="1981200"/>
            <a:ext cx="10360501" cy="2492990"/>
          </a:xfrm>
        </p:spPr>
        <p:txBody>
          <a:bodyPr>
            <a:spAutoFit/>
          </a:bodyPr>
          <a:lstStyle/>
          <a:p>
            <a:r>
              <a:rPr lang="en-US" sz="2800" smtClean="0">
                <a:latin typeface="Arial" charset="0"/>
              </a:rPr>
              <a:t>Operations with </a:t>
            </a:r>
            <a:r>
              <a:rPr lang="en-US" sz="2800" i="1" smtClean="0">
                <a:latin typeface="Arial" charset="0"/>
              </a:rPr>
              <a:t>higher precedence </a:t>
            </a:r>
            <a:r>
              <a:rPr lang="en-US" sz="2800" smtClean="0">
                <a:latin typeface="Arial" charset="0"/>
              </a:rPr>
              <a:t>are performed before operations with </a:t>
            </a:r>
            <a:r>
              <a:rPr lang="en-US" sz="2800" i="1" smtClean="0">
                <a:latin typeface="Arial" charset="0"/>
              </a:rPr>
              <a:t>lower precedence.</a:t>
            </a:r>
          </a:p>
          <a:p>
            <a:r>
              <a:rPr lang="en-US" sz="2800" smtClean="0">
                <a:latin typeface="Arial" charset="0"/>
              </a:rPr>
              <a:t>Operations with </a:t>
            </a:r>
            <a:r>
              <a:rPr lang="en-US" sz="2800" i="1" smtClean="0">
                <a:latin typeface="Arial" charset="0"/>
              </a:rPr>
              <a:t>equal precedence</a:t>
            </a:r>
            <a:r>
              <a:rPr lang="en-US" sz="2800" smtClean="0">
                <a:latin typeface="Arial" charset="0"/>
              </a:rPr>
              <a:t> are done left-to-right (except for unary operations which are done right-to-left).</a:t>
            </a:r>
          </a:p>
          <a:p>
            <a:endParaRPr lang="en-US" sz="2800" smtClean="0">
              <a:latin typeface="Arial" charset="0"/>
            </a:endParaRPr>
          </a:p>
        </p:txBody>
      </p:sp>
    </p:spTree>
  </p:cSld>
  <p:clrMapOvr>
    <a:masterClrMapping/>
  </p:clrMapOvr>
  <p:transition spd="med">
    <p:fade/>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914162" y="685800"/>
            <a:ext cx="10360501" cy="646331"/>
          </a:xfrm>
        </p:spPr>
        <p:txBody>
          <a:bodyPr>
            <a:spAutoFit/>
          </a:bodyPr>
          <a:lstStyle/>
          <a:p>
            <a:r>
              <a:rPr lang="en-US" smtClean="0">
                <a:latin typeface="Arial" charset="0"/>
              </a:rPr>
              <a:t>Precedence Rules, cont.</a:t>
            </a:r>
          </a:p>
        </p:txBody>
      </p:sp>
      <p:pic>
        <p:nvPicPr>
          <p:cNvPr id="113667" name="Picture 9" descr="figp193"/>
          <p:cNvPicPr>
            <a:picLocks noChangeAspect="1" noChangeArrowheads="1"/>
          </p:cNvPicPr>
          <p:nvPr/>
        </p:nvPicPr>
        <p:blipFill>
          <a:blip r:embed="rId2"/>
          <a:srcRect/>
          <a:stretch>
            <a:fillRect/>
          </a:stretch>
        </p:blipFill>
        <p:spPr bwMode="auto">
          <a:xfrm>
            <a:off x="1726750" y="1828801"/>
            <a:ext cx="4767609" cy="4043363"/>
          </a:xfrm>
          <a:prstGeom prst="rect">
            <a:avLst/>
          </a:prstGeom>
          <a:noFill/>
          <a:ln w="9525">
            <a:noFill/>
            <a:miter lim="800000"/>
            <a:headEnd/>
            <a:tailEnd/>
          </a:ln>
        </p:spPr>
      </p:pic>
      <p:sp>
        <p:nvSpPr>
          <p:cNvPr id="113668" name="Text Box 10"/>
          <p:cNvSpPr txBox="1">
            <a:spLocks noChangeArrowheads="1"/>
          </p:cNvSpPr>
          <p:nvPr/>
        </p:nvSpPr>
        <p:spPr bwMode="auto">
          <a:xfrm>
            <a:off x="7008575" y="2895600"/>
            <a:ext cx="2004075" cy="2031325"/>
          </a:xfrm>
          <a:prstGeom prst="rect">
            <a:avLst/>
          </a:prstGeom>
          <a:noFill/>
          <a:ln w="9525">
            <a:noFill/>
            <a:miter lim="800000"/>
            <a:headEnd/>
            <a:tailEnd/>
          </a:ln>
        </p:spPr>
        <p:txBody>
          <a:bodyPr wrap="none">
            <a:spAutoFit/>
          </a:bodyPr>
          <a:lstStyle/>
          <a:p>
            <a:r>
              <a:rPr lang="en-US" sz="1400">
                <a:latin typeface="Arial" charset="0"/>
              </a:rPr>
              <a:t>Comparison operators:</a:t>
            </a:r>
          </a:p>
          <a:p>
            <a:r>
              <a:rPr lang="en-US" sz="1400">
                <a:latin typeface="Arial" charset="0"/>
              </a:rPr>
              <a:t> &lt;, &gt;, &lt;=, &gt;=</a:t>
            </a:r>
          </a:p>
          <a:p>
            <a:r>
              <a:rPr lang="en-US" sz="1400">
                <a:latin typeface="Arial" charset="0"/>
              </a:rPr>
              <a:t> ==, !=</a:t>
            </a:r>
          </a:p>
          <a:p>
            <a:endParaRPr lang="en-US" sz="1400">
              <a:latin typeface="Arial" charset="0"/>
            </a:endParaRPr>
          </a:p>
          <a:p>
            <a:r>
              <a:rPr lang="en-US" sz="1400">
                <a:latin typeface="Arial" charset="0"/>
              </a:rPr>
              <a:t>Logical operators:</a:t>
            </a:r>
          </a:p>
          <a:p>
            <a:r>
              <a:rPr lang="en-US" sz="1400">
                <a:latin typeface="Arial" charset="0"/>
              </a:rPr>
              <a:t> &amp;</a:t>
            </a:r>
          </a:p>
          <a:p>
            <a:r>
              <a:rPr lang="en-US" sz="1400">
                <a:latin typeface="Arial" charset="0"/>
              </a:rPr>
              <a:t> |</a:t>
            </a:r>
          </a:p>
          <a:p>
            <a:r>
              <a:rPr lang="en-US" sz="1400">
                <a:latin typeface="Arial" charset="0"/>
              </a:rPr>
              <a:t> &amp;&amp;</a:t>
            </a:r>
          </a:p>
          <a:p>
            <a:r>
              <a:rPr lang="en-US" sz="1400">
                <a:latin typeface="Arial" charset="0"/>
              </a:rPr>
              <a:t> ||</a:t>
            </a:r>
          </a:p>
        </p:txBody>
      </p:sp>
    </p:spTree>
  </p:cSld>
  <p:clrMapOvr>
    <a:masterClrMapping/>
  </p:clrMapOvr>
  <p:transition spd="med">
    <p:fade/>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Precedence Rules, cont.</a:t>
            </a:r>
          </a:p>
        </p:txBody>
      </p:sp>
      <p:sp>
        <p:nvSpPr>
          <p:cNvPr id="114691" name="Rectangle 3"/>
          <p:cNvSpPr>
            <a:spLocks noGrp="1" noChangeArrowheads="1"/>
          </p:cNvSpPr>
          <p:nvPr>
            <p:ph idx="1"/>
          </p:nvPr>
        </p:nvSpPr>
        <p:spPr>
          <a:xfrm>
            <a:off x="914162" y="1981200"/>
            <a:ext cx="10360501" cy="2880789"/>
          </a:xfrm>
        </p:spPr>
        <p:txBody>
          <a:bodyPr>
            <a:spAutoFit/>
          </a:bodyPr>
          <a:lstStyle/>
          <a:p>
            <a:pPr marL="0" indent="0"/>
            <a:r>
              <a:rPr lang="en-US" smtClean="0">
                <a:latin typeface="Arial" charset="0"/>
              </a:rPr>
              <a:t>  In what order are the operations performed?</a:t>
            </a:r>
          </a:p>
          <a:p>
            <a:pPr marL="457200" lvl="1" indent="-342900">
              <a:buFontTx/>
              <a:buNone/>
            </a:pPr>
            <a:endParaRPr lang="en-US" sz="2400" smtClean="0">
              <a:latin typeface="Arial" charset="0"/>
            </a:endParaRPr>
          </a:p>
          <a:p>
            <a:pPr marL="457200" lvl="1" indent="-342900">
              <a:buFontTx/>
              <a:buNone/>
            </a:pPr>
            <a:r>
              <a:rPr lang="en-US" sz="2400" smtClean="0">
                <a:latin typeface="Courier New" pitchFamily="49" charset="0"/>
              </a:rPr>
              <a:t>score &lt; min/2 - 10 || score &gt; 90</a:t>
            </a:r>
          </a:p>
          <a:p>
            <a:pPr marL="457200" lvl="1" indent="-342900">
              <a:buFontTx/>
              <a:buNone/>
            </a:pPr>
            <a:r>
              <a:rPr lang="en-US" sz="2400" smtClean="0">
                <a:latin typeface="Courier New" pitchFamily="49" charset="0"/>
              </a:rPr>
              <a:t>score &lt; (min/2) - 10 || score &gt; 90</a:t>
            </a:r>
          </a:p>
          <a:p>
            <a:pPr marL="457200" lvl="1" indent="-342900">
              <a:buFontTx/>
              <a:buNone/>
            </a:pPr>
            <a:r>
              <a:rPr lang="en-US" sz="2400" smtClean="0">
                <a:latin typeface="Courier New" pitchFamily="49" charset="0"/>
              </a:rPr>
              <a:t>score &lt; ((min/2) - 10) || score &gt; 90</a:t>
            </a:r>
          </a:p>
          <a:p>
            <a:pPr marL="457200" lvl="1" indent="-342900">
              <a:buFontTx/>
              <a:buNone/>
            </a:pPr>
            <a:r>
              <a:rPr lang="en-US" sz="2400" smtClean="0">
                <a:latin typeface="Courier New" pitchFamily="49" charset="0"/>
              </a:rPr>
              <a:t>(score &lt; ((min/2) - 10)) || score &gt; 90</a:t>
            </a:r>
          </a:p>
          <a:p>
            <a:pPr marL="457200" lvl="1" indent="-342900">
              <a:buFontTx/>
              <a:buNone/>
            </a:pPr>
            <a:r>
              <a:rPr lang="en-US" sz="2400" smtClean="0">
                <a:latin typeface="Courier New" pitchFamily="49" charset="0"/>
              </a:rPr>
              <a:t>(score &lt; ((min/2) - 10)) || (score &gt; 90)</a:t>
            </a:r>
            <a:endParaRPr lang="en-US" sz="3200" smtClean="0">
              <a:latin typeface="Arial" charset="0"/>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Comparison operators</a:t>
            </a:r>
          </a:p>
        </p:txBody>
      </p:sp>
      <p:sp>
        <p:nvSpPr>
          <p:cNvPr id="23555" name="Rectangle 3"/>
          <p:cNvSpPr>
            <a:spLocks noGrp="1" noChangeArrowheads="1"/>
          </p:cNvSpPr>
          <p:nvPr>
            <p:ph idx="1"/>
          </p:nvPr>
        </p:nvSpPr>
        <p:spPr/>
        <p:txBody>
          <a:bodyPr/>
          <a:lstStyle/>
          <a:p>
            <a:pPr>
              <a:buFontTx/>
              <a:buNone/>
            </a:pPr>
            <a:r>
              <a:rPr lang="en-US" smtClean="0"/>
              <a:t>The result is boolean, always</a:t>
            </a:r>
          </a:p>
          <a:p>
            <a:pPr>
              <a:buFontTx/>
              <a:buNone/>
            </a:pPr>
            <a:r>
              <a:rPr lang="en-US" smtClean="0"/>
              <a:t>&lt;   less than</a:t>
            </a:r>
          </a:p>
          <a:p>
            <a:pPr>
              <a:buFontTx/>
              <a:buNone/>
            </a:pPr>
            <a:r>
              <a:rPr lang="en-US" smtClean="0"/>
              <a:t>&gt;   greater than</a:t>
            </a:r>
          </a:p>
          <a:p>
            <a:pPr>
              <a:buFontTx/>
              <a:buNone/>
            </a:pPr>
            <a:r>
              <a:rPr lang="en-US" smtClean="0"/>
              <a:t>==  equal to</a:t>
            </a:r>
          </a:p>
          <a:p>
            <a:pPr>
              <a:buFontTx/>
              <a:buNone/>
            </a:pPr>
            <a:r>
              <a:rPr lang="en-US" smtClean="0"/>
              <a:t>&lt;=  less than or equal to</a:t>
            </a:r>
          </a:p>
          <a:p>
            <a:pPr>
              <a:buFontTx/>
              <a:buNone/>
            </a:pPr>
            <a:r>
              <a:rPr lang="en-US" smtClean="0"/>
              <a:t>&gt;=  greater than or equal to</a:t>
            </a:r>
          </a:p>
          <a:p>
            <a:pPr>
              <a:buFontTx/>
              <a:buNone/>
            </a:pPr>
            <a:r>
              <a:rPr lang="en-US" smtClean="0"/>
              <a:t>!=  not equal to</a:t>
            </a:r>
          </a:p>
        </p:txBody>
      </p:sp>
    </p:spTree>
  </p:cSld>
  <p:clrMapOvr>
    <a:masterClrMapping/>
  </p:clrMapOvr>
  <p:transition spd="med">
    <p:fade/>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Short-circuit Evaluation</a:t>
            </a:r>
          </a:p>
        </p:txBody>
      </p:sp>
      <p:sp>
        <p:nvSpPr>
          <p:cNvPr id="115715" name="Rectangle 3"/>
          <p:cNvSpPr>
            <a:spLocks noGrp="1" noChangeArrowheads="1"/>
          </p:cNvSpPr>
          <p:nvPr>
            <p:ph idx="1"/>
          </p:nvPr>
        </p:nvSpPr>
        <p:spPr>
          <a:xfrm>
            <a:off x="914162" y="1981201"/>
            <a:ext cx="10360501" cy="2846933"/>
          </a:xfrm>
        </p:spPr>
        <p:txBody>
          <a:bodyPr>
            <a:spAutoFit/>
          </a:bodyPr>
          <a:lstStyle/>
          <a:p>
            <a:r>
              <a:rPr lang="en-US" sz="2800" smtClean="0">
                <a:latin typeface="Arial" charset="0"/>
              </a:rPr>
              <a:t>Sometimes only </a:t>
            </a:r>
            <a:r>
              <a:rPr lang="en-US" sz="2800" i="1" smtClean="0">
                <a:latin typeface="Arial" charset="0"/>
              </a:rPr>
              <a:t>part</a:t>
            </a:r>
            <a:r>
              <a:rPr lang="en-US" sz="2800" smtClean="0">
                <a:latin typeface="Arial" charset="0"/>
              </a:rPr>
              <a:t> of a boolean expression needs to be evaluated to determine the value of the entire expression.</a:t>
            </a:r>
          </a:p>
          <a:p>
            <a:pPr lvl="1"/>
            <a:r>
              <a:rPr lang="en-US" smtClean="0">
                <a:latin typeface="Arial" charset="0"/>
              </a:rPr>
              <a:t>If the first operand of </a:t>
            </a:r>
            <a:r>
              <a:rPr lang="en-US" sz="2000" smtClean="0">
                <a:latin typeface="Courier New" pitchFamily="49" charset="0"/>
              </a:rPr>
              <a:t>||</a:t>
            </a:r>
            <a:r>
              <a:rPr lang="en-US" smtClean="0">
                <a:latin typeface="Arial" charset="0"/>
              </a:rPr>
              <a:t> is </a:t>
            </a:r>
            <a:r>
              <a:rPr lang="en-US" sz="2000" smtClean="0">
                <a:latin typeface="Courier New" pitchFamily="49" charset="0"/>
              </a:rPr>
              <a:t>true</a:t>
            </a:r>
            <a:endParaRPr lang="en-US" smtClean="0">
              <a:latin typeface="Arial" charset="0"/>
            </a:endParaRPr>
          </a:p>
          <a:p>
            <a:pPr lvl="2"/>
            <a:r>
              <a:rPr lang="en-US" smtClean="0">
                <a:latin typeface="Arial" charset="0"/>
              </a:rPr>
              <a:t>entire expression is </a:t>
            </a:r>
            <a:r>
              <a:rPr lang="en-US" sz="1800" smtClean="0">
                <a:latin typeface="Courier New" pitchFamily="49" charset="0"/>
              </a:rPr>
              <a:t>true</a:t>
            </a:r>
            <a:endParaRPr lang="en-US" smtClean="0">
              <a:latin typeface="Arial" charset="0"/>
            </a:endParaRPr>
          </a:p>
          <a:p>
            <a:pPr lvl="1"/>
            <a:r>
              <a:rPr lang="en-US" smtClean="0">
                <a:latin typeface="Arial" charset="0"/>
              </a:rPr>
              <a:t>If the first operand of </a:t>
            </a:r>
            <a:r>
              <a:rPr lang="en-US" sz="2000" smtClean="0">
                <a:latin typeface="Courier New" pitchFamily="49" charset="0"/>
              </a:rPr>
              <a:t>&amp;&amp;</a:t>
            </a:r>
            <a:r>
              <a:rPr lang="en-US" smtClean="0">
                <a:latin typeface="Arial" charset="0"/>
              </a:rPr>
              <a:t> is </a:t>
            </a:r>
            <a:r>
              <a:rPr lang="en-US" sz="2000" smtClean="0">
                <a:latin typeface="Courier New" pitchFamily="49" charset="0"/>
              </a:rPr>
              <a:t>false</a:t>
            </a:r>
            <a:endParaRPr lang="en-US" smtClean="0">
              <a:latin typeface="Arial" charset="0"/>
            </a:endParaRPr>
          </a:p>
          <a:p>
            <a:pPr lvl="2"/>
            <a:r>
              <a:rPr lang="en-US" smtClean="0">
                <a:latin typeface="Arial" charset="0"/>
              </a:rPr>
              <a:t>entire expression is </a:t>
            </a:r>
            <a:r>
              <a:rPr lang="en-US" sz="1800" smtClean="0">
                <a:latin typeface="Courier New" pitchFamily="49" charset="0"/>
              </a:rPr>
              <a:t>false</a:t>
            </a:r>
          </a:p>
          <a:p>
            <a:r>
              <a:rPr lang="en-US" sz="2800" smtClean="0">
                <a:latin typeface="Arial" charset="0"/>
              </a:rPr>
              <a:t>This is called </a:t>
            </a:r>
            <a:r>
              <a:rPr lang="en-US" sz="2800" i="1" smtClean="0">
                <a:latin typeface="Arial" charset="0"/>
              </a:rPr>
              <a:t>short-circuit </a:t>
            </a:r>
            <a:r>
              <a:rPr lang="en-US" sz="2800" smtClean="0">
                <a:latin typeface="Arial" charset="0"/>
              </a:rPr>
              <a:t>or </a:t>
            </a:r>
            <a:r>
              <a:rPr lang="en-US" sz="2800" i="1" smtClean="0">
                <a:latin typeface="Arial" charset="0"/>
              </a:rPr>
              <a:t>lazy</a:t>
            </a:r>
            <a:r>
              <a:rPr lang="en-US" sz="2800" smtClean="0">
                <a:latin typeface="Arial" charset="0"/>
              </a:rPr>
              <a:t> evaluation.</a:t>
            </a:r>
          </a:p>
        </p:txBody>
      </p:sp>
    </p:spTree>
  </p:cSld>
  <p:clrMapOvr>
    <a:masterClrMapping/>
  </p:clrMapOvr>
  <p:transition spd="med">
    <p:fade/>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Short-circuit Evaluation, cont.</a:t>
            </a:r>
          </a:p>
        </p:txBody>
      </p:sp>
      <p:sp>
        <p:nvSpPr>
          <p:cNvPr id="116739" name="Rectangle 3"/>
          <p:cNvSpPr>
            <a:spLocks noGrp="1" noChangeArrowheads="1"/>
          </p:cNvSpPr>
          <p:nvPr>
            <p:ph idx="1"/>
          </p:nvPr>
        </p:nvSpPr>
        <p:spPr>
          <a:xfrm>
            <a:off x="914162" y="1981201"/>
            <a:ext cx="10360501" cy="3234732"/>
          </a:xfrm>
        </p:spPr>
        <p:txBody>
          <a:bodyPr>
            <a:spAutoFit/>
          </a:bodyPr>
          <a:lstStyle/>
          <a:p>
            <a:r>
              <a:rPr lang="en-US" sz="2800" smtClean="0">
                <a:latin typeface="Arial" charset="0"/>
              </a:rPr>
              <a:t>Short-circuit evaluation is not only efficient, sometimes it is essential!</a:t>
            </a:r>
          </a:p>
          <a:p>
            <a:r>
              <a:rPr lang="en-US" sz="2800" smtClean="0">
                <a:latin typeface="Arial" charset="0"/>
              </a:rPr>
              <a:t>A run-time error can result, for example, from an attempt to divide by zero.</a:t>
            </a:r>
          </a:p>
          <a:p>
            <a:pPr lvl="1">
              <a:buFontTx/>
              <a:buNone/>
            </a:pPr>
            <a:r>
              <a:rPr lang="en-US" sz="2000" smtClean="0">
                <a:latin typeface="Courier New" pitchFamily="49" charset="0"/>
              </a:rPr>
              <a:t>if ((number != 0) &amp;&amp; (sum/number &gt; 5))</a:t>
            </a:r>
          </a:p>
          <a:p>
            <a:r>
              <a:rPr lang="en-US" sz="2800" i="1" smtClean="0">
                <a:latin typeface="Arial" charset="0"/>
              </a:rPr>
              <a:t>Complete evaluation</a:t>
            </a:r>
            <a:r>
              <a:rPr lang="en-US" sz="2800" smtClean="0">
                <a:latin typeface="Arial" charset="0"/>
              </a:rPr>
              <a:t> can be achieved by substituting </a:t>
            </a:r>
            <a:r>
              <a:rPr lang="en-US" sz="2000" smtClean="0">
                <a:latin typeface="Courier New" pitchFamily="49" charset="0"/>
              </a:rPr>
              <a:t>&amp;</a:t>
            </a:r>
            <a:r>
              <a:rPr lang="en-US" sz="2800" smtClean="0">
                <a:latin typeface="Arial" charset="0"/>
              </a:rPr>
              <a:t> for </a:t>
            </a:r>
            <a:r>
              <a:rPr lang="en-US" sz="2000" smtClean="0">
                <a:latin typeface="Courier New" pitchFamily="49" charset="0"/>
              </a:rPr>
              <a:t>&amp;&amp;</a:t>
            </a:r>
            <a:r>
              <a:rPr lang="en-US" sz="2800" smtClean="0">
                <a:latin typeface="Arial" charset="0"/>
              </a:rPr>
              <a:t> or </a:t>
            </a:r>
            <a:r>
              <a:rPr lang="en-US" sz="2000" smtClean="0">
                <a:latin typeface="Courier New" pitchFamily="49" charset="0"/>
              </a:rPr>
              <a:t>|</a:t>
            </a:r>
            <a:r>
              <a:rPr lang="en-US" sz="2800" smtClean="0">
                <a:latin typeface="Arial" charset="0"/>
              </a:rPr>
              <a:t> for </a:t>
            </a:r>
            <a:r>
              <a:rPr lang="en-US" sz="2000" smtClean="0">
                <a:latin typeface="Courier New" pitchFamily="49" charset="0"/>
              </a:rPr>
              <a:t>||.</a:t>
            </a:r>
            <a:endParaRPr lang="en-US" sz="2000" smtClean="0"/>
          </a:p>
        </p:txBody>
      </p:sp>
    </p:spTree>
  </p:cSld>
  <p:clrMapOvr>
    <a:masterClrMapping/>
  </p:clrMapOvr>
  <p:transition spd="med">
    <p:fade/>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smtClean="0"/>
              <a:t>Short-circuit Evaluation</a:t>
            </a:r>
          </a:p>
        </p:txBody>
      </p:sp>
      <p:sp>
        <p:nvSpPr>
          <p:cNvPr id="117763" name="Rectangle 3"/>
          <p:cNvSpPr>
            <a:spLocks noGrp="1" noChangeArrowheads="1"/>
          </p:cNvSpPr>
          <p:nvPr>
            <p:ph idx="1"/>
          </p:nvPr>
        </p:nvSpPr>
        <p:spPr/>
        <p:txBody>
          <a:bodyPr/>
          <a:lstStyle/>
          <a:p>
            <a:pPr>
              <a:buFontTx/>
              <a:buNone/>
            </a:pPr>
            <a:endParaRPr lang="en-US" smtClean="0"/>
          </a:p>
          <a:p>
            <a:pPr>
              <a:buFontTx/>
              <a:buNone/>
            </a:pPr>
            <a:r>
              <a:rPr lang="en-US" sz="2000" smtClean="0">
                <a:latin typeface="Courier New" pitchFamily="49" charset="0"/>
              </a:rPr>
              <a:t>int count = 1;</a:t>
            </a:r>
          </a:p>
          <a:p>
            <a:pPr>
              <a:buFontTx/>
              <a:buNone/>
            </a:pPr>
            <a:r>
              <a:rPr lang="en-US" sz="2000" smtClean="0">
                <a:latin typeface="Courier New" pitchFamily="49" charset="0"/>
              </a:rPr>
              <a:t>…</a:t>
            </a:r>
          </a:p>
          <a:p>
            <a:pPr>
              <a:buFontTx/>
              <a:buNone/>
            </a:pPr>
            <a:r>
              <a:rPr lang="en-US" sz="2000" smtClean="0">
                <a:latin typeface="Courier New" pitchFamily="49" charset="0"/>
              </a:rPr>
              <a:t>if ( …  &amp;&amp; (++count &lt; 10) )</a:t>
            </a:r>
          </a:p>
          <a:p>
            <a:pPr>
              <a:buFontTx/>
              <a:buNone/>
            </a:pPr>
            <a:r>
              <a:rPr lang="en-US" sz="2000" smtClean="0">
                <a:latin typeface="Courier New" pitchFamily="49" charset="0"/>
              </a:rPr>
              <a:t>{</a:t>
            </a:r>
          </a:p>
          <a:p>
            <a:pPr>
              <a:buFontTx/>
              <a:buNone/>
            </a:pPr>
            <a:r>
              <a:rPr lang="en-US" sz="2000" smtClean="0">
                <a:latin typeface="Courier New" pitchFamily="49" charset="0"/>
              </a:rPr>
              <a:t>  …</a:t>
            </a:r>
          </a:p>
          <a:p>
            <a:pPr>
              <a:buFontTx/>
              <a:buNone/>
            </a:pPr>
            <a:r>
              <a:rPr lang="en-US" sz="2000" smtClean="0">
                <a:latin typeface="Courier New" pitchFamily="49" charset="0"/>
              </a:rPr>
              <a:t>}</a:t>
            </a:r>
          </a:p>
          <a:p>
            <a:pPr>
              <a:buFontTx/>
              <a:buNone/>
            </a:pPr>
            <a:r>
              <a:rPr lang="en-US" sz="2000" smtClean="0">
                <a:latin typeface="Courier New" pitchFamily="49" charset="0"/>
              </a:rPr>
              <a:t>System.out.println(count);</a:t>
            </a:r>
          </a:p>
        </p:txBody>
      </p:sp>
    </p:spTree>
  </p:cSld>
  <p:clrMapOvr>
    <a:masterClrMapping/>
  </p:clrMapOvr>
  <p:transition spd="med">
    <p:fade/>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914162" y="465139"/>
            <a:ext cx="10360501" cy="1200329"/>
          </a:xfrm>
        </p:spPr>
        <p:txBody>
          <a:bodyPr>
            <a:spAutoFit/>
          </a:bodyPr>
          <a:lstStyle/>
          <a:p>
            <a:r>
              <a:rPr lang="en-US" smtClean="0">
                <a:latin typeface="Arial" charset="0"/>
              </a:rPr>
              <a:t>Input and Output of Boolean Values</a:t>
            </a:r>
          </a:p>
        </p:txBody>
      </p:sp>
      <p:sp>
        <p:nvSpPr>
          <p:cNvPr id="118787" name="Rectangle 3"/>
          <p:cNvSpPr>
            <a:spLocks noGrp="1" noChangeArrowheads="1"/>
          </p:cNvSpPr>
          <p:nvPr>
            <p:ph idx="1"/>
          </p:nvPr>
        </p:nvSpPr>
        <p:spPr>
          <a:xfrm>
            <a:off x="914162" y="1981200"/>
            <a:ext cx="10360501" cy="3311676"/>
          </a:xfrm>
        </p:spPr>
        <p:txBody>
          <a:bodyPr>
            <a:spAutoFit/>
          </a:bodyPr>
          <a:lstStyle/>
          <a:p>
            <a:r>
              <a:rPr lang="en-US" sz="2800" smtClean="0">
                <a:latin typeface="Arial" charset="0"/>
              </a:rPr>
              <a:t>example</a:t>
            </a:r>
          </a:p>
          <a:p>
            <a:pPr lvl="1">
              <a:buFontTx/>
              <a:buNone/>
            </a:pPr>
            <a:r>
              <a:rPr lang="en-US" sz="2000" smtClean="0">
                <a:latin typeface="Courier New" pitchFamily="49" charset="0"/>
              </a:rPr>
              <a:t>boolean boo = false;</a:t>
            </a:r>
          </a:p>
          <a:p>
            <a:pPr lvl="1">
              <a:buFontTx/>
              <a:buNone/>
            </a:pPr>
            <a:r>
              <a:rPr lang="en-US" sz="2000" smtClean="0">
                <a:latin typeface="Courier New" pitchFamily="49" charset="0"/>
              </a:rPr>
              <a:t>System.out.println(boo);</a:t>
            </a:r>
          </a:p>
          <a:p>
            <a:pPr lvl="1">
              <a:buFontTx/>
              <a:buNone/>
            </a:pPr>
            <a:r>
              <a:rPr lang="en-US" sz="2000" smtClean="0">
                <a:latin typeface="Courier New" pitchFamily="49" charset="0"/>
              </a:rPr>
              <a:t>System.out.print(“Enter a boolean value: “);</a:t>
            </a:r>
          </a:p>
          <a:p>
            <a:pPr lvl="1">
              <a:buFontTx/>
              <a:buNone/>
            </a:pPr>
            <a:r>
              <a:rPr lang="en-US" sz="2000" smtClean="0">
                <a:latin typeface="Courier New" pitchFamily="49" charset="0"/>
              </a:rPr>
              <a:t>Scanner keyboard = new Scanner (System.in);</a:t>
            </a:r>
          </a:p>
          <a:p>
            <a:pPr lvl="1">
              <a:buFontTx/>
              <a:buNone/>
            </a:pPr>
            <a:r>
              <a:rPr lang="en-US" sz="2000" smtClean="0">
                <a:latin typeface="Courier New" pitchFamily="49" charset="0"/>
              </a:rPr>
              <a:t>boo = keyboard.nextBoolean();</a:t>
            </a:r>
          </a:p>
          <a:p>
            <a:pPr lvl="1">
              <a:buFontTx/>
              <a:buNone/>
            </a:pPr>
            <a:r>
              <a:rPr lang="en-US" sz="2000" smtClean="0">
                <a:latin typeface="Courier New" pitchFamily="49" charset="0"/>
              </a:rPr>
              <a:t>System.out.println(boo);</a:t>
            </a:r>
          </a:p>
          <a:p>
            <a:pPr lvl="1">
              <a:buFontTx/>
              <a:buNone/>
            </a:pPr>
            <a:endParaRPr lang="en-US" sz="2000" smtClean="0">
              <a:latin typeface="Courier New" pitchFamily="49" charset="0"/>
            </a:endParaRPr>
          </a:p>
          <a:p>
            <a:pPr lvl="1">
              <a:buFontTx/>
              <a:buNone/>
            </a:pPr>
            <a:endParaRPr lang="en-US" smtClean="0">
              <a:latin typeface="Arial" charset="0"/>
            </a:endParaRPr>
          </a:p>
        </p:txBody>
      </p:sp>
    </p:spTree>
  </p:cSld>
  <p:clrMapOvr>
    <a:masterClrMapping/>
  </p:clrMapOvr>
  <p:transition spd="med">
    <p:fade/>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914162" y="465139"/>
            <a:ext cx="10360501" cy="1200329"/>
          </a:xfrm>
        </p:spPr>
        <p:txBody>
          <a:bodyPr>
            <a:spAutoFit/>
          </a:bodyPr>
          <a:lstStyle/>
          <a:p>
            <a:r>
              <a:rPr lang="en-US" smtClean="0">
                <a:latin typeface="Arial" charset="0"/>
              </a:rPr>
              <a:t>Input and Output of Boolean Values, cont.</a:t>
            </a:r>
          </a:p>
        </p:txBody>
      </p:sp>
      <p:sp>
        <p:nvSpPr>
          <p:cNvPr id="119811" name="Rectangle 3"/>
          <p:cNvSpPr>
            <a:spLocks noGrp="1" noChangeArrowheads="1"/>
          </p:cNvSpPr>
          <p:nvPr>
            <p:ph idx="1"/>
          </p:nvPr>
        </p:nvSpPr>
        <p:spPr>
          <a:xfrm>
            <a:off x="914162" y="1981201"/>
            <a:ext cx="10360501" cy="2114425"/>
          </a:xfrm>
        </p:spPr>
        <p:txBody>
          <a:bodyPr>
            <a:spAutoFit/>
          </a:bodyPr>
          <a:lstStyle/>
          <a:p>
            <a:r>
              <a:rPr lang="en-US" sz="2800" smtClean="0">
                <a:latin typeface="Arial" charset="0"/>
              </a:rPr>
              <a:t>dialog</a:t>
            </a:r>
          </a:p>
          <a:p>
            <a:pPr>
              <a:buFontTx/>
              <a:buNone/>
            </a:pPr>
            <a:r>
              <a:rPr lang="en-US" sz="2800" smtClean="0">
                <a:latin typeface="Arial" charset="0"/>
              </a:rPr>
              <a:t>	</a:t>
            </a:r>
            <a:r>
              <a:rPr lang="en-US" sz="2000" smtClean="0">
                <a:latin typeface="Courier New" pitchFamily="49" charset="0"/>
              </a:rPr>
              <a:t>false</a:t>
            </a:r>
          </a:p>
          <a:p>
            <a:pPr>
              <a:buFontTx/>
              <a:buNone/>
            </a:pPr>
            <a:r>
              <a:rPr lang="en-US" sz="2000" smtClean="0">
                <a:latin typeface="Courier New" pitchFamily="49" charset="0"/>
              </a:rPr>
              <a:t>	Enter a boolean value: </a:t>
            </a:r>
            <a:r>
              <a:rPr lang="en-US" sz="2000" b="1" smtClean="0">
                <a:latin typeface="Courier New" pitchFamily="49" charset="0"/>
              </a:rPr>
              <a:t>true</a:t>
            </a:r>
            <a:endParaRPr lang="en-US" sz="2000" smtClean="0">
              <a:latin typeface="Courier New" pitchFamily="49" charset="0"/>
            </a:endParaRPr>
          </a:p>
          <a:p>
            <a:pPr>
              <a:buFontTx/>
              <a:buNone/>
            </a:pPr>
            <a:r>
              <a:rPr lang="en-US" sz="2000" smtClean="0">
                <a:latin typeface="Courier New" pitchFamily="49" charset="0"/>
              </a:rPr>
              <a:t>	true</a:t>
            </a:r>
          </a:p>
        </p:txBody>
      </p:sp>
    </p:spTree>
  </p:cSld>
  <p:clrMapOvr>
    <a:masterClrMapping/>
  </p:clrMapOvr>
  <p:transition spd="med">
    <p:fade/>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914162" y="465139"/>
            <a:ext cx="10360501" cy="1200329"/>
          </a:xfrm>
        </p:spPr>
        <p:txBody>
          <a:bodyPr>
            <a:spAutoFit/>
          </a:bodyPr>
          <a:lstStyle/>
          <a:p>
            <a:r>
              <a:rPr lang="en-US" smtClean="0">
                <a:latin typeface="Arial" charset="0"/>
              </a:rPr>
              <a:t>Using a Boolean Variable to End a Loop</a:t>
            </a:r>
          </a:p>
        </p:txBody>
      </p:sp>
      <p:sp>
        <p:nvSpPr>
          <p:cNvPr id="120835" name="Rectangle 3"/>
          <p:cNvSpPr>
            <a:spLocks noGrp="1" noChangeArrowheads="1"/>
          </p:cNvSpPr>
          <p:nvPr>
            <p:ph idx="1"/>
          </p:nvPr>
        </p:nvSpPr>
        <p:spPr>
          <a:xfrm>
            <a:off x="914162" y="1981200"/>
            <a:ext cx="10360501" cy="3805238"/>
          </a:xfrm>
        </p:spPr>
        <p:txBody>
          <a:bodyPr>
            <a:spAutoFit/>
          </a:bodyPr>
          <a:lstStyle/>
          <a:p>
            <a:r>
              <a:rPr lang="en-US" sz="2800" smtClean="0">
                <a:latin typeface="Arial" charset="0"/>
              </a:rPr>
              <a:t>example</a:t>
            </a:r>
          </a:p>
          <a:p>
            <a:pPr lvl="1">
              <a:buFontTx/>
              <a:buNone/>
            </a:pPr>
            <a:r>
              <a:rPr lang="en-US" sz="2000" smtClean="0">
                <a:latin typeface="Courier New" pitchFamily="49" charset="0"/>
              </a:rPr>
              <a:t>boolean numbersLeftToRead = true;</a:t>
            </a:r>
          </a:p>
          <a:p>
            <a:pPr lvl="1">
              <a:buFontTx/>
              <a:buNone/>
            </a:pPr>
            <a:r>
              <a:rPr lang="en-US" sz="2000" smtClean="0">
                <a:latin typeface="Courier New" pitchFamily="49" charset="0"/>
              </a:rPr>
              <a:t>while (numbersLeftToRead)</a:t>
            </a:r>
          </a:p>
          <a:p>
            <a:pPr lvl="1">
              <a:buFontTx/>
              <a:buNone/>
            </a:pPr>
            <a:r>
              <a:rPr lang="en-US" sz="2000" smtClean="0">
                <a:latin typeface="Courier New" pitchFamily="49" charset="0"/>
              </a:rPr>
              <a:t>{</a:t>
            </a:r>
          </a:p>
          <a:p>
            <a:pPr lvl="1">
              <a:buFontTx/>
              <a:buNone/>
            </a:pPr>
            <a:r>
              <a:rPr lang="en-US" sz="2000" smtClean="0">
                <a:latin typeface="Courier New" pitchFamily="49" charset="0"/>
              </a:rPr>
              <a:t>		next = keyboard.nextInt();</a:t>
            </a:r>
          </a:p>
          <a:p>
            <a:pPr lvl="1">
              <a:buFontTx/>
              <a:buNone/>
            </a:pPr>
            <a:r>
              <a:rPr lang="en-US" sz="2000" smtClean="0">
                <a:latin typeface="Courier New" pitchFamily="49" charset="0"/>
              </a:rPr>
              <a:t>		if (next &lt; 0)</a:t>
            </a:r>
          </a:p>
          <a:p>
            <a:pPr lvl="1">
              <a:buFontTx/>
              <a:buNone/>
            </a:pPr>
            <a:r>
              <a:rPr lang="en-US" sz="2000" smtClean="0">
                <a:latin typeface="Courier New" pitchFamily="49" charset="0"/>
              </a:rPr>
              <a:t>			numbersLeftToRead = false;</a:t>
            </a:r>
          </a:p>
          <a:p>
            <a:pPr lvl="1">
              <a:buFontTx/>
              <a:buNone/>
            </a:pPr>
            <a:r>
              <a:rPr lang="en-US" sz="2000" smtClean="0">
                <a:latin typeface="Courier New" pitchFamily="49" charset="0"/>
              </a:rPr>
              <a:t>		else</a:t>
            </a:r>
          </a:p>
          <a:p>
            <a:pPr lvl="1">
              <a:buFontTx/>
              <a:buNone/>
            </a:pPr>
            <a:r>
              <a:rPr lang="en-US" sz="2000" smtClean="0">
                <a:latin typeface="Courier New" pitchFamily="49" charset="0"/>
              </a:rPr>
              <a:t>			</a:t>
            </a:r>
            <a:r>
              <a:rPr lang="en-US" sz="2000" i="1" smtClean="0">
                <a:latin typeface="Courier New" pitchFamily="49" charset="0"/>
              </a:rPr>
              <a:t>Process_Next_Number</a:t>
            </a:r>
            <a:endParaRPr lang="en-US" sz="2000" smtClean="0">
              <a:latin typeface="Courier New" pitchFamily="49" charset="0"/>
            </a:endParaRPr>
          </a:p>
          <a:p>
            <a:pPr lvl="1">
              <a:buFontTx/>
              <a:buNone/>
            </a:pPr>
            <a:r>
              <a:rPr lang="en-US" sz="2000" smtClean="0">
                <a:latin typeface="Courier New" pitchFamily="49" charset="0"/>
              </a:rPr>
              <a:t>}</a:t>
            </a:r>
          </a:p>
        </p:txBody>
      </p:sp>
    </p:spTree>
  </p:cSld>
  <p:clrMapOvr>
    <a:masterClrMapping/>
  </p:clrMapOvr>
  <p:transition spd="med">
    <p:fade/>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914162" y="549276"/>
            <a:ext cx="10360501" cy="1200329"/>
          </a:xfrm>
        </p:spPr>
        <p:txBody>
          <a:bodyPr>
            <a:spAutoFit/>
          </a:bodyPr>
          <a:lstStyle/>
          <a:p>
            <a:r>
              <a:rPr lang="en-US" smtClean="0">
                <a:latin typeface="Arial" charset="0"/>
              </a:rPr>
              <a:t>Using a Boolean Variable to End a Loop, cont</a:t>
            </a:r>
          </a:p>
        </p:txBody>
      </p:sp>
      <p:sp>
        <p:nvSpPr>
          <p:cNvPr id="121859" name="Rectangle 3"/>
          <p:cNvSpPr>
            <a:spLocks noGrp="1" noChangeArrowheads="1"/>
          </p:cNvSpPr>
          <p:nvPr>
            <p:ph idx="1"/>
          </p:nvPr>
        </p:nvSpPr>
        <p:spPr>
          <a:xfrm>
            <a:off x="914162" y="2300288"/>
            <a:ext cx="10360501" cy="480131"/>
          </a:xfrm>
        </p:spPr>
        <p:txBody>
          <a:bodyPr>
            <a:spAutoFit/>
          </a:bodyPr>
          <a:lstStyle/>
          <a:p>
            <a:r>
              <a:rPr lang="en-US" sz="2000" smtClean="0">
                <a:latin typeface="Courier New" pitchFamily="49" charset="0"/>
              </a:rPr>
              <a:t>class BooleanDemo</a:t>
            </a:r>
            <a:r>
              <a:rPr lang="en-US" sz="2800" smtClean="0">
                <a:latin typeface="Arial" charset="0"/>
              </a:rPr>
              <a:t> </a:t>
            </a:r>
          </a:p>
        </p:txBody>
      </p:sp>
      <p:pic>
        <p:nvPicPr>
          <p:cNvPr id="121860" name="Picture 5" descr="figp198"/>
          <p:cNvPicPr>
            <a:picLocks noChangeAspect="1" noChangeArrowheads="1"/>
          </p:cNvPicPr>
          <p:nvPr/>
        </p:nvPicPr>
        <p:blipFill>
          <a:blip r:embed="rId2"/>
          <a:srcRect/>
          <a:stretch>
            <a:fillRect/>
          </a:stretch>
        </p:blipFill>
        <p:spPr bwMode="auto">
          <a:xfrm>
            <a:off x="1117309" y="3028950"/>
            <a:ext cx="9996529" cy="2990850"/>
          </a:xfrm>
          <a:prstGeom prst="rect">
            <a:avLst/>
          </a:prstGeom>
          <a:noFill/>
          <a:ln w="9525">
            <a:noFill/>
            <a:miter lim="800000"/>
            <a:headEnd/>
            <a:tailEnd/>
          </a:ln>
        </p:spPr>
      </p:pic>
    </p:spTree>
  </p:cSld>
  <p:clrMapOvr>
    <a:masterClrMapping/>
  </p:clrMapOvr>
  <p:transition spd="med">
    <p:fade/>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914162" y="800100"/>
            <a:ext cx="10360501" cy="646331"/>
          </a:xfrm>
        </p:spPr>
        <p:txBody>
          <a:bodyPr>
            <a:spAutoFit/>
          </a:bodyPr>
          <a:lstStyle/>
          <a:p>
            <a:r>
              <a:rPr lang="en-US" smtClean="0">
                <a:latin typeface="Arial" charset="0"/>
              </a:rPr>
              <a:t>Summary</a:t>
            </a:r>
          </a:p>
        </p:txBody>
      </p:sp>
      <p:sp>
        <p:nvSpPr>
          <p:cNvPr id="122883" name="Rectangle 3"/>
          <p:cNvSpPr>
            <a:spLocks noGrp="1" noChangeArrowheads="1"/>
          </p:cNvSpPr>
          <p:nvPr>
            <p:ph idx="1"/>
          </p:nvPr>
        </p:nvSpPr>
        <p:spPr>
          <a:xfrm>
            <a:off x="914162" y="1981201"/>
            <a:ext cx="10360501" cy="1717393"/>
          </a:xfrm>
        </p:spPr>
        <p:txBody>
          <a:bodyPr>
            <a:spAutoFit/>
          </a:bodyPr>
          <a:lstStyle/>
          <a:p>
            <a:r>
              <a:rPr lang="en-US" sz="2800" smtClean="0">
                <a:latin typeface="Arial" charset="0"/>
              </a:rPr>
              <a:t>You have learned about Java branching statements.</a:t>
            </a:r>
          </a:p>
          <a:p>
            <a:r>
              <a:rPr lang="en-US" sz="2800" smtClean="0">
                <a:latin typeface="Arial" charset="0"/>
              </a:rPr>
              <a:t>You have learned about loops.</a:t>
            </a:r>
          </a:p>
          <a:p>
            <a:r>
              <a:rPr lang="en-US" sz="2800" smtClean="0">
                <a:latin typeface="Arial" charset="0"/>
              </a:rPr>
              <a:t>You have learned about the type </a:t>
            </a:r>
            <a:r>
              <a:rPr lang="en-US" sz="2000" smtClean="0">
                <a:latin typeface="Courier New" pitchFamily="49" charset="0"/>
              </a:rPr>
              <a:t>boolean.</a:t>
            </a:r>
            <a:endParaRPr lang="en-US" sz="2800" smtClean="0">
              <a:latin typeface="Arial" charset="0"/>
            </a:endParaRPr>
          </a:p>
        </p:txBody>
      </p:sp>
    </p:spTree>
  </p:cSld>
  <p:clrMapOvr>
    <a:masterClrMapping/>
  </p:clrMapOvr>
  <p:transition spd="med">
    <p:fade/>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New features from Java 5 to Java 7</a:t>
            </a:r>
            <a:r>
              <a:rPr lang="en-US" dirty="0" smtClean="0"/>
              <a:t/>
            </a:r>
            <a:br>
              <a:rPr lang="en-US" dirty="0" smtClean="0"/>
            </a:br>
            <a:endParaRPr lang="en-US" dirty="0"/>
          </a:p>
        </p:txBody>
      </p:sp>
      <p:sp>
        <p:nvSpPr>
          <p:cNvPr id="3" name="Content Placeholder 2"/>
          <p:cNvSpPr>
            <a:spLocks noGrp="1"/>
          </p:cNvSpPr>
          <p:nvPr>
            <p:ph idx="1"/>
          </p:nvPr>
        </p:nvSpPr>
        <p:spPr>
          <a:xfrm>
            <a:off x="1217614" y="1219200"/>
            <a:ext cx="9753600" cy="4953000"/>
          </a:xfrm>
        </p:spPr>
        <p:txBody>
          <a:bodyPr>
            <a:normAutofit fontScale="77500" lnSpcReduction="20000"/>
          </a:bodyPr>
          <a:lstStyle/>
          <a:p>
            <a:r>
              <a:rPr lang="en-US" b="1" dirty="0" smtClean="0">
                <a:solidFill>
                  <a:schemeClr val="tx2"/>
                </a:solidFill>
              </a:rPr>
              <a:t>JAVA 5 Features</a:t>
            </a:r>
            <a:endParaRPr lang="en-US" dirty="0" smtClean="0">
              <a:solidFill>
                <a:schemeClr val="tx2"/>
              </a:solidFill>
            </a:endParaRPr>
          </a:p>
          <a:p>
            <a:r>
              <a:rPr lang="en-US" dirty="0" smtClean="0">
                <a:solidFill>
                  <a:schemeClr val="tx2"/>
                </a:solidFill>
              </a:rPr>
              <a:t>The important features of J2SE 5 are generics and assertions. Others are auto-boxing, </a:t>
            </a:r>
            <a:r>
              <a:rPr lang="en-US" dirty="0" err="1" smtClean="0">
                <a:solidFill>
                  <a:schemeClr val="tx2"/>
                </a:solidFill>
              </a:rPr>
              <a:t>enum</a:t>
            </a:r>
            <a:r>
              <a:rPr lang="en-US" dirty="0" smtClean="0">
                <a:solidFill>
                  <a:schemeClr val="tx2"/>
                </a:solidFill>
              </a:rPr>
              <a:t>,  </a:t>
            </a:r>
            <a:r>
              <a:rPr lang="en-US" dirty="0" err="1" smtClean="0">
                <a:solidFill>
                  <a:schemeClr val="tx2"/>
                </a:solidFill>
              </a:rPr>
              <a:t>var-args</a:t>
            </a:r>
            <a:r>
              <a:rPr lang="en-US" dirty="0" smtClean="0">
                <a:solidFill>
                  <a:schemeClr val="tx2"/>
                </a:solidFill>
              </a:rPr>
              <a:t>, static import, for-each loop (enhanced for loop etc.</a:t>
            </a:r>
          </a:p>
          <a:p>
            <a:r>
              <a:rPr lang="en-US" dirty="0" smtClean="0">
                <a:solidFill>
                  <a:schemeClr val="tx2"/>
                </a:solidFill>
              </a:rPr>
              <a:t> </a:t>
            </a:r>
          </a:p>
          <a:p>
            <a:pPr lvl="0"/>
            <a:r>
              <a:rPr lang="en-US" dirty="0" smtClean="0">
                <a:solidFill>
                  <a:schemeClr val="tx2"/>
                </a:solidFill>
              </a:rPr>
              <a:t>For-each loop (Java 5)</a:t>
            </a:r>
          </a:p>
          <a:p>
            <a:pPr lvl="0"/>
            <a:r>
              <a:rPr lang="en-US" dirty="0" err="1" smtClean="0">
                <a:solidFill>
                  <a:schemeClr val="tx2"/>
                </a:solidFill>
              </a:rPr>
              <a:t>Varargs</a:t>
            </a:r>
            <a:r>
              <a:rPr lang="en-US" dirty="0" smtClean="0">
                <a:solidFill>
                  <a:schemeClr val="tx2"/>
                </a:solidFill>
              </a:rPr>
              <a:t> (Java 5)</a:t>
            </a:r>
          </a:p>
          <a:p>
            <a:pPr lvl="0"/>
            <a:r>
              <a:rPr lang="en-US" dirty="0" smtClean="0">
                <a:solidFill>
                  <a:schemeClr val="tx2"/>
                </a:solidFill>
              </a:rPr>
              <a:t>Static Import (Java 5)</a:t>
            </a:r>
          </a:p>
          <a:p>
            <a:pPr lvl="0"/>
            <a:r>
              <a:rPr lang="en-US" dirty="0" smtClean="0">
                <a:solidFill>
                  <a:schemeClr val="tx2"/>
                </a:solidFill>
              </a:rPr>
              <a:t>Auto boxing and </a:t>
            </a:r>
            <a:r>
              <a:rPr lang="en-US" dirty="0" err="1" smtClean="0">
                <a:solidFill>
                  <a:schemeClr val="tx2"/>
                </a:solidFill>
              </a:rPr>
              <a:t>Unboxing</a:t>
            </a:r>
            <a:r>
              <a:rPr lang="en-US" dirty="0" smtClean="0">
                <a:solidFill>
                  <a:schemeClr val="tx2"/>
                </a:solidFill>
              </a:rPr>
              <a:t> (Java 5)</a:t>
            </a:r>
          </a:p>
          <a:p>
            <a:pPr lvl="0"/>
            <a:r>
              <a:rPr lang="en-US" dirty="0" err="1" smtClean="0">
                <a:solidFill>
                  <a:schemeClr val="tx2"/>
                </a:solidFill>
              </a:rPr>
              <a:t>Enum</a:t>
            </a:r>
            <a:r>
              <a:rPr lang="en-US" dirty="0" smtClean="0">
                <a:solidFill>
                  <a:schemeClr val="tx2"/>
                </a:solidFill>
              </a:rPr>
              <a:t> (Java 5)</a:t>
            </a:r>
          </a:p>
          <a:p>
            <a:pPr lvl="0"/>
            <a:r>
              <a:rPr lang="en-US" dirty="0" smtClean="0">
                <a:solidFill>
                  <a:schemeClr val="tx2"/>
                </a:solidFill>
              </a:rPr>
              <a:t>Covariant Return Type (Java 5)</a:t>
            </a:r>
          </a:p>
          <a:p>
            <a:pPr lvl="0"/>
            <a:r>
              <a:rPr lang="en-US" dirty="0" smtClean="0">
                <a:solidFill>
                  <a:schemeClr val="tx2"/>
                </a:solidFill>
              </a:rPr>
              <a:t>Annotation (Java 5)</a:t>
            </a:r>
          </a:p>
          <a:p>
            <a:pPr lvl="0"/>
            <a:r>
              <a:rPr lang="en-US" dirty="0" smtClean="0">
                <a:solidFill>
                  <a:schemeClr val="tx2"/>
                </a:solidFill>
              </a:rPr>
              <a:t>Generics (Java 5)</a:t>
            </a:r>
          </a:p>
          <a:p>
            <a:endParaRPr lang="en-US" dirty="0">
              <a:solidFill>
                <a:schemeClr val="tx2"/>
              </a:solidFill>
            </a:endParaRPr>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218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JavaSE</a:t>
            </a:r>
            <a:r>
              <a:rPr lang="en-US" b="1" dirty="0" smtClean="0"/>
              <a:t> 6 Features</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The important feature of </a:t>
            </a:r>
            <a:r>
              <a:rPr lang="en-US" dirty="0" err="1" smtClean="0"/>
              <a:t>JavaSE</a:t>
            </a:r>
            <a:r>
              <a:rPr lang="en-US" dirty="0" smtClean="0"/>
              <a:t> 6 is </a:t>
            </a:r>
            <a:r>
              <a:rPr lang="en-US" dirty="0" err="1" smtClean="0"/>
              <a:t>premain</a:t>
            </a:r>
            <a:r>
              <a:rPr lang="en-US" dirty="0" smtClean="0"/>
              <a:t> method (also known as instrumentation).</a:t>
            </a:r>
          </a:p>
          <a:p>
            <a:r>
              <a:rPr lang="en-US" dirty="0" smtClean="0"/>
              <a:t> </a:t>
            </a:r>
          </a:p>
          <a:p>
            <a:r>
              <a:rPr lang="en-US" dirty="0" smtClean="0"/>
              <a:t>Instrumentation</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219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Boolean examples</a:t>
            </a:r>
          </a:p>
        </p:txBody>
      </p:sp>
      <p:sp>
        <p:nvSpPr>
          <p:cNvPr id="24579" name="Rectangle 3"/>
          <p:cNvSpPr>
            <a:spLocks noGrp="1" noChangeArrowheads="1"/>
          </p:cNvSpPr>
          <p:nvPr>
            <p:ph idx="1"/>
          </p:nvPr>
        </p:nvSpPr>
        <p:spPr/>
        <p:txBody>
          <a:bodyPr/>
          <a:lstStyle/>
          <a:p>
            <a:pPr>
              <a:buFontTx/>
              <a:buNone/>
            </a:pPr>
            <a:r>
              <a:rPr lang="en-US" smtClean="0"/>
              <a:t>boolean is SixBigger = (6 &gt; 5);</a:t>
            </a:r>
          </a:p>
          <a:p>
            <a:pPr>
              <a:buFontTx/>
              <a:buNone/>
            </a:pPr>
            <a:r>
              <a:rPr lang="en-US" smtClean="0"/>
              <a:t>// value stored in is SixBigger is true</a:t>
            </a:r>
          </a:p>
          <a:p>
            <a:pPr>
              <a:buFontTx/>
              <a:buNone/>
            </a:pPr>
            <a:r>
              <a:rPr lang="en-US" smtClean="0"/>
              <a:t>Boolean is SevenSmaller = (7 &lt;= 4);</a:t>
            </a:r>
          </a:p>
          <a:p>
            <a:pPr>
              <a:buFontTx/>
              <a:buNone/>
            </a:pPr>
            <a:r>
              <a:rPr lang="en-US" smtClean="0"/>
              <a:t>// value stored in is SevenSmaller is false</a:t>
            </a:r>
          </a:p>
        </p:txBody>
      </p:sp>
    </p:spTree>
  </p:cSld>
  <p:clrMapOvr>
    <a:masterClrMapping/>
  </p:clrMapOvr>
  <p:transition spd="med">
    <p:fade/>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JavaSE</a:t>
            </a:r>
            <a:r>
              <a:rPr lang="en-US" b="1" dirty="0" smtClean="0"/>
              <a:t> 7 Features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 important features of </a:t>
            </a:r>
            <a:r>
              <a:rPr lang="en-US" dirty="0" err="1" smtClean="0"/>
              <a:t>JavaSE</a:t>
            </a:r>
            <a:r>
              <a:rPr lang="en-US" dirty="0" smtClean="0"/>
              <a:t> 7 are try with resource, catching multiple exceptions etc.</a:t>
            </a:r>
          </a:p>
          <a:p>
            <a:r>
              <a:rPr lang="en-US" dirty="0" smtClean="0"/>
              <a:t> </a:t>
            </a:r>
          </a:p>
          <a:p>
            <a:r>
              <a:rPr lang="en-US" dirty="0" smtClean="0"/>
              <a:t>String in switch statement (Java 7)</a:t>
            </a:r>
          </a:p>
          <a:p>
            <a:r>
              <a:rPr lang="en-US" dirty="0" smtClean="0"/>
              <a:t>Binary Literals (Java 7)</a:t>
            </a:r>
          </a:p>
          <a:p>
            <a:r>
              <a:rPr lang="en-US" dirty="0" smtClean="0"/>
              <a:t>The try-with-resources (Java 7)</a:t>
            </a:r>
          </a:p>
          <a:p>
            <a:r>
              <a:rPr lang="en-US" dirty="0" smtClean="0"/>
              <a:t>Caching Multiple Exceptions by single catch (Java 7)</a:t>
            </a:r>
          </a:p>
          <a:p>
            <a:r>
              <a:rPr lang="en-US" dirty="0" smtClean="0"/>
              <a:t>Underscores in Numeric Literals (Java 7)</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220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868362"/>
          </a:xfrm>
        </p:spPr>
        <p:txBody>
          <a:bodyPr>
            <a:normAutofit/>
          </a:bodyPr>
          <a:lstStyle/>
          <a:p>
            <a:pPr algn="ctr"/>
            <a:r>
              <a:rPr lang="en-US" b="1" dirty="0" smtClean="0"/>
              <a:t>Enhanced for loop</a:t>
            </a:r>
            <a:endParaRPr lang="en-US" dirty="0"/>
          </a:p>
        </p:txBody>
      </p:sp>
      <p:sp>
        <p:nvSpPr>
          <p:cNvPr id="3" name="Content Placeholder 2"/>
          <p:cNvSpPr>
            <a:spLocks noGrp="1"/>
          </p:cNvSpPr>
          <p:nvPr>
            <p:ph idx="1"/>
          </p:nvPr>
        </p:nvSpPr>
        <p:spPr>
          <a:xfrm>
            <a:off x="150812" y="1143000"/>
            <a:ext cx="11582400" cy="5029200"/>
          </a:xfrm>
        </p:spPr>
        <p:txBody>
          <a:bodyPr>
            <a:noAutofit/>
          </a:bodyPr>
          <a:lstStyle/>
          <a:p>
            <a:pPr>
              <a:lnSpc>
                <a:spcPct val="100000"/>
              </a:lnSpc>
            </a:pPr>
            <a:r>
              <a:rPr lang="en-US" sz="1400" dirty="0" smtClean="0">
                <a:solidFill>
                  <a:schemeClr val="tx2"/>
                </a:solidFill>
                <a:latin typeface="Times New Roman" pitchFamily="18" charset="0"/>
                <a:cs typeface="Times New Roman" pitchFamily="18" charset="0"/>
              </a:rPr>
              <a:t>Enhanced for loop is useful when scanning the array instead of using for loop. </a:t>
            </a:r>
          </a:p>
          <a:p>
            <a:pPr>
              <a:lnSpc>
                <a:spcPct val="100000"/>
              </a:lnSpc>
            </a:pPr>
            <a:r>
              <a:rPr lang="en-US" sz="1400" dirty="0" smtClean="0">
                <a:solidFill>
                  <a:schemeClr val="tx2"/>
                </a:solidFill>
                <a:latin typeface="Times New Roman" pitchFamily="18" charset="0"/>
                <a:cs typeface="Times New Roman" pitchFamily="18" charset="0"/>
              </a:rPr>
              <a:t>Syntax of enhanced for loop is:</a:t>
            </a:r>
            <a:br>
              <a:rPr lang="en-US" sz="1400" dirty="0" smtClean="0">
                <a:solidFill>
                  <a:schemeClr val="tx2"/>
                </a:solidFill>
                <a:latin typeface="Times New Roman" pitchFamily="18" charset="0"/>
                <a:cs typeface="Times New Roman" pitchFamily="18" charset="0"/>
              </a:rPr>
            </a:br>
            <a:r>
              <a:rPr lang="en-US" sz="1400" dirty="0" smtClean="0">
                <a:solidFill>
                  <a:schemeClr val="tx2"/>
                </a:solidFill>
                <a:latin typeface="Times New Roman" pitchFamily="18" charset="0"/>
                <a:cs typeface="Times New Roman" pitchFamily="18" charset="0"/>
              </a:rPr>
              <a:t>for (</a:t>
            </a:r>
            <a:r>
              <a:rPr lang="en-US" sz="1400" dirty="0" err="1" smtClean="0">
                <a:solidFill>
                  <a:schemeClr val="tx2"/>
                </a:solidFill>
                <a:latin typeface="Times New Roman" pitchFamily="18" charset="0"/>
                <a:cs typeface="Times New Roman" pitchFamily="18" charset="0"/>
              </a:rPr>
              <a:t>data_type</a:t>
            </a:r>
            <a:r>
              <a:rPr lang="en-US" sz="1400" dirty="0" smtClean="0">
                <a:solidFill>
                  <a:schemeClr val="tx2"/>
                </a:solidFill>
                <a:latin typeface="Times New Roman" pitchFamily="18" charset="0"/>
                <a:cs typeface="Times New Roman" pitchFamily="18" charset="0"/>
              </a:rPr>
              <a:t> variable: </a:t>
            </a:r>
            <a:r>
              <a:rPr lang="en-US" sz="1400" dirty="0" err="1" smtClean="0">
                <a:solidFill>
                  <a:schemeClr val="tx2"/>
                </a:solidFill>
                <a:latin typeface="Times New Roman" pitchFamily="18" charset="0"/>
                <a:cs typeface="Times New Roman" pitchFamily="18" charset="0"/>
              </a:rPr>
              <a:t>array_name</a:t>
            </a:r>
            <a:r>
              <a:rPr lang="en-US" sz="1400" dirty="0" smtClean="0">
                <a:solidFill>
                  <a:schemeClr val="tx2"/>
                </a:solidFill>
                <a:latin typeface="Times New Roman" pitchFamily="18" charset="0"/>
                <a:cs typeface="Times New Roman" pitchFamily="18" charset="0"/>
              </a:rPr>
              <a:t>)</a:t>
            </a:r>
          </a:p>
          <a:p>
            <a:pPr>
              <a:lnSpc>
                <a:spcPct val="100000"/>
              </a:lnSpc>
            </a:pPr>
            <a:r>
              <a:rPr lang="en-US" sz="1400" dirty="0" smtClean="0">
                <a:solidFill>
                  <a:schemeClr val="tx2"/>
                </a:solidFill>
                <a:latin typeface="Times New Roman" pitchFamily="18" charset="0"/>
                <a:cs typeface="Times New Roman" pitchFamily="18" charset="0"/>
              </a:rPr>
              <a:t>Here </a:t>
            </a:r>
            <a:r>
              <a:rPr lang="en-US" sz="1400" dirty="0" err="1" smtClean="0">
                <a:solidFill>
                  <a:schemeClr val="tx2"/>
                </a:solidFill>
                <a:latin typeface="Times New Roman" pitchFamily="18" charset="0"/>
                <a:cs typeface="Times New Roman" pitchFamily="18" charset="0"/>
              </a:rPr>
              <a:t>array_name</a:t>
            </a:r>
            <a:r>
              <a:rPr lang="en-US" sz="1400" dirty="0" smtClean="0">
                <a:solidFill>
                  <a:schemeClr val="tx2"/>
                </a:solidFill>
                <a:latin typeface="Times New Roman" pitchFamily="18" charset="0"/>
                <a:cs typeface="Times New Roman" pitchFamily="18" charset="0"/>
              </a:rPr>
              <a:t> is the name of array.</a:t>
            </a:r>
          </a:p>
          <a:p>
            <a:pPr>
              <a:lnSpc>
                <a:spcPct val="100000"/>
              </a:lnSpc>
            </a:pPr>
            <a:r>
              <a:rPr lang="en-US" sz="1400" dirty="0" smtClean="0">
                <a:solidFill>
                  <a:schemeClr val="tx2"/>
                </a:solidFill>
                <a:latin typeface="Times New Roman" pitchFamily="18" charset="0"/>
                <a:cs typeface="Times New Roman" pitchFamily="18" charset="0"/>
              </a:rPr>
              <a:t>class </a:t>
            </a:r>
            <a:r>
              <a:rPr lang="en-US" sz="1400" dirty="0" err="1" smtClean="0">
                <a:solidFill>
                  <a:schemeClr val="tx2"/>
                </a:solidFill>
                <a:latin typeface="Times New Roman" pitchFamily="18" charset="0"/>
                <a:cs typeface="Times New Roman" pitchFamily="18" charset="0"/>
              </a:rPr>
              <a:t>EnhancedForLoop</a:t>
            </a:r>
            <a:r>
              <a:rPr lang="en-US" sz="1400" dirty="0" smtClean="0">
                <a:solidFill>
                  <a:schemeClr val="tx2"/>
                </a:solidFill>
                <a:latin typeface="Times New Roman" pitchFamily="18" charset="0"/>
                <a:cs typeface="Times New Roman" pitchFamily="18" charset="0"/>
              </a:rPr>
              <a:t> {</a:t>
            </a:r>
          </a:p>
          <a:p>
            <a:pPr>
              <a:lnSpc>
                <a:spcPct val="100000"/>
              </a:lnSpc>
            </a:pPr>
            <a:r>
              <a:rPr lang="en-US" sz="1400" dirty="0" smtClean="0">
                <a:solidFill>
                  <a:schemeClr val="tx2"/>
                </a:solidFill>
                <a:latin typeface="Times New Roman" pitchFamily="18" charset="0"/>
                <a:cs typeface="Times New Roman" pitchFamily="18" charset="0"/>
              </a:rPr>
              <a:t>  public static void main(String[] </a:t>
            </a:r>
            <a:r>
              <a:rPr lang="en-US" sz="1400" dirty="0" err="1" smtClean="0">
                <a:solidFill>
                  <a:schemeClr val="tx2"/>
                </a:solidFill>
                <a:latin typeface="Times New Roman" pitchFamily="18" charset="0"/>
                <a:cs typeface="Times New Roman" pitchFamily="18" charset="0"/>
              </a:rPr>
              <a:t>args</a:t>
            </a:r>
            <a:r>
              <a:rPr lang="en-US" sz="1400" dirty="0" smtClean="0">
                <a:solidFill>
                  <a:schemeClr val="tx2"/>
                </a:solidFill>
                <a:latin typeface="Times New Roman" pitchFamily="18" charset="0"/>
                <a:cs typeface="Times New Roman" pitchFamily="18" charset="0"/>
              </a:rPr>
              <a:t>) {</a:t>
            </a:r>
          </a:p>
          <a:p>
            <a:pPr>
              <a:lnSpc>
                <a:spcPct val="100000"/>
              </a:lnSpc>
            </a:pPr>
            <a:r>
              <a:rPr lang="en-US" sz="1400" dirty="0" smtClean="0">
                <a:solidFill>
                  <a:schemeClr val="tx2"/>
                </a:solidFill>
                <a:latin typeface="Times New Roman" pitchFamily="18" charset="0"/>
                <a:cs typeface="Times New Roman" pitchFamily="18" charset="0"/>
              </a:rPr>
              <a:t>    </a:t>
            </a:r>
            <a:r>
              <a:rPr lang="en-US" sz="1400" dirty="0" err="1" smtClean="0">
                <a:solidFill>
                  <a:schemeClr val="tx2"/>
                </a:solidFill>
                <a:latin typeface="Times New Roman" pitchFamily="18" charset="0"/>
                <a:cs typeface="Times New Roman" pitchFamily="18" charset="0"/>
              </a:rPr>
              <a:t>int</a:t>
            </a:r>
            <a:r>
              <a:rPr lang="en-US" sz="1400" dirty="0" smtClean="0">
                <a:solidFill>
                  <a:schemeClr val="tx2"/>
                </a:solidFill>
                <a:latin typeface="Times New Roman" pitchFamily="18" charset="0"/>
                <a:cs typeface="Times New Roman" pitchFamily="18" charset="0"/>
              </a:rPr>
              <a:t> primes[] = { 2, 3, 5, 7, 11, 13, 17, 19, 23, 29};</a:t>
            </a:r>
          </a:p>
          <a:p>
            <a:pPr>
              <a:lnSpc>
                <a:spcPct val="100000"/>
              </a:lnSpc>
            </a:pPr>
            <a:r>
              <a:rPr lang="en-US" sz="1400" dirty="0" smtClean="0">
                <a:solidFill>
                  <a:schemeClr val="tx2"/>
                </a:solidFill>
                <a:latin typeface="Times New Roman" pitchFamily="18" charset="0"/>
                <a:cs typeface="Times New Roman" pitchFamily="18" charset="0"/>
              </a:rPr>
              <a:t>    for (</a:t>
            </a:r>
            <a:r>
              <a:rPr lang="en-US" sz="1400" dirty="0" err="1" smtClean="0">
                <a:solidFill>
                  <a:schemeClr val="tx2"/>
                </a:solidFill>
                <a:latin typeface="Times New Roman" pitchFamily="18" charset="0"/>
                <a:cs typeface="Times New Roman" pitchFamily="18" charset="0"/>
              </a:rPr>
              <a:t>int</a:t>
            </a:r>
            <a:r>
              <a:rPr lang="en-US" sz="1400" dirty="0" smtClean="0">
                <a:solidFill>
                  <a:schemeClr val="tx2"/>
                </a:solidFill>
                <a:latin typeface="Times New Roman" pitchFamily="18" charset="0"/>
                <a:cs typeface="Times New Roman" pitchFamily="18" charset="0"/>
              </a:rPr>
              <a:t> t: primes) {</a:t>
            </a:r>
          </a:p>
          <a:p>
            <a:pPr>
              <a:lnSpc>
                <a:spcPct val="100000"/>
              </a:lnSpc>
            </a:pPr>
            <a:r>
              <a:rPr lang="en-US" sz="1400" dirty="0" smtClean="0">
                <a:solidFill>
                  <a:schemeClr val="tx2"/>
                </a:solidFill>
                <a:latin typeface="Times New Roman" pitchFamily="18" charset="0"/>
                <a:cs typeface="Times New Roman" pitchFamily="18" charset="0"/>
              </a:rPr>
              <a:t>      </a:t>
            </a:r>
            <a:r>
              <a:rPr lang="en-US" sz="1400" dirty="0" err="1" smtClean="0">
                <a:solidFill>
                  <a:schemeClr val="tx2"/>
                </a:solidFill>
                <a:latin typeface="Times New Roman" pitchFamily="18" charset="0"/>
                <a:cs typeface="Times New Roman" pitchFamily="18" charset="0"/>
              </a:rPr>
              <a:t>System.out.println</a:t>
            </a:r>
            <a:r>
              <a:rPr lang="en-US" sz="1400" dirty="0" smtClean="0">
                <a:solidFill>
                  <a:schemeClr val="tx2"/>
                </a:solidFill>
                <a:latin typeface="Times New Roman" pitchFamily="18" charset="0"/>
                <a:cs typeface="Times New Roman" pitchFamily="18" charset="0"/>
              </a:rPr>
              <a:t>(t); </a:t>
            </a:r>
          </a:p>
          <a:p>
            <a:pPr>
              <a:lnSpc>
                <a:spcPct val="100000"/>
              </a:lnSpc>
            </a:pPr>
            <a:r>
              <a:rPr lang="en-US" sz="1400" dirty="0" smtClean="0">
                <a:solidFill>
                  <a:schemeClr val="tx2"/>
                </a:solidFill>
                <a:latin typeface="Times New Roman" pitchFamily="18" charset="0"/>
                <a:cs typeface="Times New Roman" pitchFamily="18" charset="0"/>
              </a:rPr>
              <a:t>    }</a:t>
            </a:r>
          </a:p>
          <a:p>
            <a:pPr>
              <a:lnSpc>
                <a:spcPct val="100000"/>
              </a:lnSpc>
            </a:pPr>
            <a:r>
              <a:rPr lang="en-US" sz="1400" dirty="0" smtClean="0">
                <a:solidFill>
                  <a:schemeClr val="tx2"/>
                </a:solidFill>
                <a:latin typeface="Times New Roman" pitchFamily="18" charset="0"/>
                <a:cs typeface="Times New Roman" pitchFamily="18" charset="0"/>
              </a:rPr>
              <a:t>  }</a:t>
            </a:r>
          </a:p>
          <a:p>
            <a:pPr>
              <a:lnSpc>
                <a:spcPct val="100000"/>
              </a:lnSpc>
            </a:pPr>
            <a:r>
              <a:rPr lang="en-US" sz="1400" dirty="0" smtClean="0">
                <a:solidFill>
                  <a:schemeClr val="tx2"/>
                </a:solidFill>
                <a:latin typeface="Times New Roman" pitchFamily="18" charset="0"/>
                <a:cs typeface="Times New Roman" pitchFamily="18" charset="0"/>
              </a:rPr>
              <a:t>}</a:t>
            </a:r>
          </a:p>
          <a:p>
            <a:pPr>
              <a:lnSpc>
                <a:spcPct val="100000"/>
              </a:lnSpc>
            </a:pPr>
            <a:endParaRPr lang="en-US" sz="1400" dirty="0">
              <a:solidFill>
                <a:schemeClr val="tx2"/>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221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609600"/>
          </a:xfrm>
        </p:spPr>
        <p:txBody>
          <a:bodyPr>
            <a:normAutofit fontScale="90000"/>
          </a:bodyPr>
          <a:lstStyle/>
          <a:p>
            <a:pPr algn="ctr"/>
            <a:r>
              <a:rPr lang="en-US" b="1" dirty="0" smtClean="0"/>
              <a:t>For-each loop (Advanced/Enhanced For loop)</a:t>
            </a:r>
            <a:endParaRPr lang="en-US" dirty="0"/>
          </a:p>
        </p:txBody>
      </p:sp>
      <p:sp>
        <p:nvSpPr>
          <p:cNvPr id="3" name="Content Placeholder 2"/>
          <p:cNvSpPr>
            <a:spLocks noGrp="1"/>
          </p:cNvSpPr>
          <p:nvPr>
            <p:ph idx="1"/>
          </p:nvPr>
        </p:nvSpPr>
        <p:spPr>
          <a:xfrm>
            <a:off x="1" y="685800"/>
            <a:ext cx="12188824" cy="5638800"/>
          </a:xfrm>
        </p:spPr>
        <p:txBody>
          <a:bodyPr/>
          <a:lstStyle/>
          <a:p>
            <a:r>
              <a:rPr lang="en-US" dirty="0" smtClean="0"/>
              <a:t>The for-each loop introduced in Java5. It is mainly used to traverse array or collection elements. The advantage of for-each loop is that it eliminates the possibility of bugs and makes the code more readable.</a:t>
            </a:r>
          </a:p>
          <a:p>
            <a:r>
              <a:rPr lang="en-US" b="1" dirty="0" smtClean="0"/>
              <a:t>Advantage of for-each loop:</a:t>
            </a:r>
            <a:r>
              <a:rPr lang="en-US" dirty="0" smtClean="0"/>
              <a:t> </a:t>
            </a:r>
          </a:p>
          <a:p>
            <a:r>
              <a:rPr lang="en-US" dirty="0" smtClean="0"/>
              <a:t>It makes the code more readable.</a:t>
            </a:r>
          </a:p>
          <a:p>
            <a:r>
              <a:rPr lang="en-US" dirty="0" smtClean="0"/>
              <a:t>It eliminates the possibility of programming errors.</a:t>
            </a:r>
          </a:p>
          <a:p>
            <a:pPr>
              <a:buNone/>
            </a:pPr>
            <a:endParaRPr lang="en-US" dirty="0" smtClean="0"/>
          </a:p>
          <a:p>
            <a:r>
              <a:rPr lang="en-US" b="1" dirty="0" smtClean="0"/>
              <a:t>Syntax of for-each loop:</a:t>
            </a:r>
            <a:endParaRPr lang="en-US" dirty="0" smtClean="0"/>
          </a:p>
          <a:p>
            <a:r>
              <a:rPr lang="en-US" dirty="0" smtClean="0"/>
              <a:t>for(</a:t>
            </a:r>
            <a:r>
              <a:rPr lang="en-US" dirty="0" err="1" smtClean="0"/>
              <a:t>data_type</a:t>
            </a:r>
            <a:r>
              <a:rPr lang="en-US" dirty="0" smtClean="0"/>
              <a:t> variable : array | collection){}  </a:t>
            </a:r>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222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SWITCH CASE STATEMENT</a:t>
            </a:r>
          </a:p>
        </p:txBody>
      </p:sp>
      <p:sp>
        <p:nvSpPr>
          <p:cNvPr id="3" name="Content Placeholder 2"/>
          <p:cNvSpPr>
            <a:spLocks noGrp="1"/>
          </p:cNvSpPr>
          <p:nvPr>
            <p:ph idx="1"/>
          </p:nvPr>
        </p:nvSpPr>
        <p:spPr/>
        <p:txBody>
          <a:bodyPr/>
          <a:lstStyle/>
          <a:p>
            <a:pPr>
              <a:buNone/>
              <a:defRPr/>
            </a:pPr>
            <a:r>
              <a:rPr lang="en-US" dirty="0" smtClean="0"/>
              <a:t>	A </a:t>
            </a:r>
            <a:r>
              <a:rPr lang="en-US" b="1" dirty="0" smtClean="0"/>
              <a:t>switch</a:t>
            </a:r>
            <a:r>
              <a:rPr lang="en-US" dirty="0" smtClean="0"/>
              <a:t> statement allows a variable to be tested for equality against a list of values. Each value is called a case, and the variable being switched on is checked for each case.</a:t>
            </a:r>
          </a:p>
          <a:p>
            <a:pPr eaLnBrk="1" hangingPunct="1">
              <a:buFontTx/>
              <a:buNone/>
              <a:defRPr/>
            </a:pPr>
            <a:endParaRPr lang="en-US" dirty="0" smtClean="0"/>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223</a:t>
            </a:fld>
            <a:endParaRPr lang="en-US"/>
          </a:p>
        </p:txBody>
      </p:sp>
    </p:spTree>
  </p:cSld>
  <p:clrMapOvr>
    <a:masterClrMapping/>
  </p:clrMapOvr>
  <p:transition spd="med">
    <p:fade/>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SWITCH CASE STATEMENT</a:t>
            </a:r>
          </a:p>
        </p:txBody>
      </p:sp>
      <p:sp>
        <p:nvSpPr>
          <p:cNvPr id="3" name="Content Placeholder 2"/>
          <p:cNvSpPr>
            <a:spLocks noGrp="1"/>
          </p:cNvSpPr>
          <p:nvPr>
            <p:ph idx="1"/>
          </p:nvPr>
        </p:nvSpPr>
        <p:spPr/>
        <p:txBody>
          <a:bodyPr>
            <a:normAutofit fontScale="92500" lnSpcReduction="10000"/>
          </a:bodyPr>
          <a:lstStyle/>
          <a:p>
            <a:r>
              <a:rPr lang="en-US" dirty="0" smtClean="0"/>
              <a:t>Syntax</a:t>
            </a:r>
            <a:endParaRPr lang="en-US" sz="1400" b="1" dirty="0" smtClean="0"/>
          </a:p>
          <a:p>
            <a:r>
              <a:rPr lang="en-US" dirty="0" smtClean="0"/>
              <a:t>The syntax of enhanced for loop is −</a:t>
            </a:r>
          </a:p>
          <a:p>
            <a:r>
              <a:rPr lang="en-US" dirty="0" smtClean="0"/>
              <a:t>switch(expression) {   case value :    </a:t>
            </a:r>
          </a:p>
          <a:p>
            <a:r>
              <a:rPr lang="en-US" dirty="0" smtClean="0"/>
              <a:t>  // Statements      break; // optional</a:t>
            </a:r>
          </a:p>
          <a:p>
            <a:r>
              <a:rPr lang="en-US" dirty="0" smtClean="0"/>
              <a:t>     case value :</a:t>
            </a:r>
          </a:p>
          <a:p>
            <a:r>
              <a:rPr lang="en-US" dirty="0" smtClean="0"/>
              <a:t>      // Statements      break; //optional</a:t>
            </a:r>
          </a:p>
          <a:p>
            <a:r>
              <a:rPr lang="en-US" dirty="0" smtClean="0"/>
              <a:t> // You can have any number of case statements.   default : // Optional    </a:t>
            </a:r>
          </a:p>
          <a:p>
            <a:r>
              <a:rPr lang="en-US" dirty="0" smtClean="0"/>
              <a:t>  // Statements}</a:t>
            </a:r>
          </a:p>
          <a:p>
            <a:pPr lvl="1" eaLnBrk="1" hangingPunct="1">
              <a:buFontTx/>
              <a:buNone/>
              <a:defRPr/>
            </a:pPr>
            <a:endParaRPr lang="en-US" dirty="0" smtClean="0"/>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224</a:t>
            </a:fld>
            <a:endParaRPr lang="en-US"/>
          </a:p>
        </p:txBody>
      </p:sp>
    </p:spTree>
  </p:cSld>
  <p:clrMapOvr>
    <a:masterClrMapping/>
  </p:clrMapOvr>
  <p:transition spd="med">
    <p:fade/>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String</a:t>
            </a:r>
            <a:endParaRPr lang="en-US" dirty="0"/>
          </a:p>
        </p:txBody>
      </p:sp>
      <p:sp>
        <p:nvSpPr>
          <p:cNvPr id="3" name="Content Placeholder 2"/>
          <p:cNvSpPr>
            <a:spLocks noGrp="1"/>
          </p:cNvSpPr>
          <p:nvPr>
            <p:ph idx="1"/>
          </p:nvPr>
        </p:nvSpPr>
        <p:spPr/>
        <p:txBody>
          <a:bodyPr/>
          <a:lstStyle/>
          <a:p>
            <a:r>
              <a:rPr lang="en-US" dirty="0" smtClean="0"/>
              <a:t>In java, string is basically an object that represents sequence of char values. An array of characters works same as java string. For example:</a:t>
            </a:r>
          </a:p>
          <a:p>
            <a:pPr lvl="0"/>
            <a:r>
              <a:rPr lang="en-US" b="1" dirty="0" smtClean="0"/>
              <a:t>char</a:t>
            </a:r>
            <a:r>
              <a:rPr lang="en-US" dirty="0" smtClean="0"/>
              <a:t>[] </a:t>
            </a:r>
            <a:r>
              <a:rPr lang="en-US" dirty="0" err="1" smtClean="0"/>
              <a:t>ch</a:t>
            </a:r>
            <a:r>
              <a:rPr lang="en-US" dirty="0" smtClean="0"/>
              <a:t>={'</a:t>
            </a:r>
            <a:r>
              <a:rPr lang="en-US" dirty="0" err="1" smtClean="0"/>
              <a:t>j','a','v','a','t','p','o','i','n','t</a:t>
            </a:r>
            <a:r>
              <a:rPr lang="en-US" dirty="0" smtClean="0"/>
              <a:t>'};  </a:t>
            </a:r>
          </a:p>
          <a:p>
            <a:pPr lvl="0"/>
            <a:r>
              <a:rPr lang="en-US" dirty="0" smtClean="0"/>
              <a:t>String s=</a:t>
            </a:r>
            <a:r>
              <a:rPr lang="en-US" b="1" dirty="0" smtClean="0"/>
              <a:t>new</a:t>
            </a:r>
            <a:r>
              <a:rPr lang="en-US" dirty="0" smtClean="0"/>
              <a:t> String(</a:t>
            </a:r>
            <a:r>
              <a:rPr lang="en-US" dirty="0" err="1" smtClean="0"/>
              <a:t>ch</a:t>
            </a:r>
            <a:r>
              <a:rPr lang="en-US" dirty="0" smtClean="0"/>
              <a:t>);  </a:t>
            </a:r>
          </a:p>
          <a:p>
            <a:r>
              <a:rPr lang="en-US" dirty="0" smtClean="0"/>
              <a:t>is same as:</a:t>
            </a:r>
          </a:p>
          <a:p>
            <a:pPr lvl="0"/>
            <a:r>
              <a:rPr lang="en-US" dirty="0" smtClean="0"/>
              <a:t>String s="</a:t>
            </a:r>
            <a:r>
              <a:rPr lang="en-US" dirty="0" err="1" smtClean="0"/>
              <a:t>javatpoint</a:t>
            </a: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225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Java String</a:t>
            </a:r>
            <a:r>
              <a:rPr lang="en-US" dirty="0" smtClean="0"/>
              <a:t> class provides a lot of methods to perform operations on string such as compare(), </a:t>
            </a:r>
            <a:r>
              <a:rPr lang="en-US" dirty="0" err="1" smtClean="0"/>
              <a:t>concat</a:t>
            </a:r>
            <a:r>
              <a:rPr lang="en-US" dirty="0" smtClean="0"/>
              <a:t>(), equals(), split(), length(), replace(), </a:t>
            </a:r>
            <a:r>
              <a:rPr lang="en-US" dirty="0" err="1" smtClean="0"/>
              <a:t>compareTo</a:t>
            </a:r>
            <a:r>
              <a:rPr lang="en-US" dirty="0" smtClean="0"/>
              <a:t>(), intern(), substring() etc.</a:t>
            </a:r>
          </a:p>
          <a:p>
            <a:r>
              <a:rPr lang="en-US" dirty="0" smtClean="0"/>
              <a:t>The </a:t>
            </a:r>
            <a:r>
              <a:rPr lang="en-US" dirty="0" err="1" smtClean="0"/>
              <a:t>java.lang.String</a:t>
            </a:r>
            <a:r>
              <a:rPr lang="en-US" dirty="0" smtClean="0"/>
              <a:t> class implements </a:t>
            </a:r>
            <a:r>
              <a:rPr lang="en-US" i="1" dirty="0" err="1" smtClean="0"/>
              <a:t>Serializable</a:t>
            </a:r>
            <a:r>
              <a:rPr lang="en-US" dirty="0" smtClean="0"/>
              <a:t>, </a:t>
            </a:r>
            <a:r>
              <a:rPr lang="en-US" i="1" dirty="0" smtClean="0"/>
              <a:t>Comparable</a:t>
            </a:r>
            <a:r>
              <a:rPr lang="en-US" dirty="0" smtClean="0"/>
              <a:t> and </a:t>
            </a:r>
            <a:r>
              <a:rPr lang="en-US" i="1" dirty="0" err="1" smtClean="0"/>
              <a:t>CharSequence</a:t>
            </a:r>
            <a:r>
              <a:rPr lang="en-US" dirty="0" smtClean="0"/>
              <a:t> interfaces.</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226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tring implements serializable, comparable, charsequence"/>
          <p:cNvPicPr>
            <a:picLocks noGrp="1"/>
          </p:cNvPicPr>
          <p:nvPr>
            <p:ph idx="1"/>
          </p:nvPr>
        </p:nvPicPr>
        <p:blipFill>
          <a:blip r:embed="rId2"/>
          <a:stretch>
            <a:fillRect/>
          </a:stretch>
        </p:blipFill>
        <p:spPr bwMode="auto">
          <a:xfrm>
            <a:off x="4251067" y="2734311"/>
            <a:ext cx="3686690" cy="225774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227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 Sequence Interface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CharSequence</a:t>
            </a:r>
            <a:r>
              <a:rPr lang="en-US" dirty="0" smtClean="0"/>
              <a:t> interface is used to represent sequence of characters. It is implemented by String, </a:t>
            </a:r>
            <a:r>
              <a:rPr lang="en-US" dirty="0" err="1" smtClean="0"/>
              <a:t>StringBuffer</a:t>
            </a:r>
            <a:r>
              <a:rPr lang="en-US" dirty="0" smtClean="0"/>
              <a:t> and </a:t>
            </a:r>
            <a:r>
              <a:rPr lang="en-US" dirty="0" err="1" smtClean="0"/>
              <a:t>StringBuilder</a:t>
            </a:r>
            <a:r>
              <a:rPr lang="en-US" dirty="0" smtClean="0"/>
              <a:t> classes. It means, we can create string in java by using these 3 classes.</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228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charsequence"/>
          <p:cNvPicPr>
            <a:picLocks noGrp="1"/>
          </p:cNvPicPr>
          <p:nvPr>
            <p:ph idx="1"/>
          </p:nvPr>
        </p:nvPicPr>
        <p:blipFill>
          <a:blip r:embed="rId2"/>
          <a:stretch>
            <a:fillRect/>
          </a:stretch>
        </p:blipFill>
        <p:spPr bwMode="auto">
          <a:xfrm>
            <a:off x="4298699" y="2729548"/>
            <a:ext cx="3591426" cy="2267267"/>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229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Data formats</a:t>
            </a:r>
          </a:p>
        </p:txBody>
      </p:sp>
      <p:sp>
        <p:nvSpPr>
          <p:cNvPr id="25603" name="Rectangle 3"/>
          <p:cNvSpPr>
            <a:spLocks noGrp="1" noChangeArrowheads="1"/>
          </p:cNvSpPr>
          <p:nvPr>
            <p:ph idx="1"/>
          </p:nvPr>
        </p:nvSpPr>
        <p:spPr/>
        <p:txBody>
          <a:bodyPr/>
          <a:lstStyle/>
          <a:p>
            <a:pPr>
              <a:buFontTx/>
              <a:buNone/>
            </a:pPr>
            <a:r>
              <a:rPr lang="en-US" smtClean="0"/>
              <a:t>The character format—uses an assigned decimal value</a:t>
            </a:r>
          </a:p>
          <a:p>
            <a:pPr>
              <a:buFontTx/>
              <a:buNone/>
            </a:pPr>
            <a:r>
              <a:rPr lang="en-US" smtClean="0"/>
              <a:t>The integer format</a:t>
            </a:r>
          </a:p>
          <a:p>
            <a:pPr>
              <a:buFontTx/>
              <a:buNone/>
            </a:pPr>
            <a:r>
              <a:rPr lang="en-US" smtClean="0"/>
              <a:t>The floating point format—consists of an exponent part and a mantissa part—for example the 4-byte floating point word might have a 1-byte exponent and a 3-byte mantissa.</a:t>
            </a:r>
          </a:p>
        </p:txBody>
      </p:sp>
    </p:spTree>
  </p:cSld>
  <p:clrMapOvr>
    <a:masterClrMapping/>
  </p:clrMapOvr>
  <p:transition spd="med">
    <p:fade/>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java String is immutable i.e. it cannot be changed. Whenever we change any string, a new instance is created. For mutable string, you can use </a:t>
            </a:r>
            <a:r>
              <a:rPr lang="en-US" dirty="0" err="1" smtClean="0"/>
              <a:t>StringBuffer</a:t>
            </a:r>
            <a:r>
              <a:rPr lang="en-US" dirty="0" smtClean="0"/>
              <a:t> and </a:t>
            </a:r>
            <a:r>
              <a:rPr lang="en-US" dirty="0" err="1" smtClean="0"/>
              <a:t>StringBuilder</a:t>
            </a:r>
            <a:r>
              <a:rPr lang="en-US" dirty="0" smtClean="0"/>
              <a:t> classes.</a:t>
            </a:r>
          </a:p>
          <a:p>
            <a:r>
              <a:rPr lang="en-US" dirty="0" smtClean="0"/>
              <a:t>We will discuss about immutable string later. Let's first understand what is string in java and how to create the string object.</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230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String in java</a:t>
            </a:r>
            <a:endParaRPr lang="en-US" dirty="0"/>
          </a:p>
        </p:txBody>
      </p:sp>
      <p:sp>
        <p:nvSpPr>
          <p:cNvPr id="3" name="Content Placeholder 2"/>
          <p:cNvSpPr>
            <a:spLocks noGrp="1"/>
          </p:cNvSpPr>
          <p:nvPr>
            <p:ph idx="1"/>
          </p:nvPr>
        </p:nvSpPr>
        <p:spPr/>
        <p:txBody>
          <a:bodyPr/>
          <a:lstStyle/>
          <a:p>
            <a:r>
              <a:rPr lang="en-US" dirty="0" smtClean="0"/>
              <a:t>Generally, string is a sequence of characters. But in java, string is an object that represents a sequence of characters. The </a:t>
            </a:r>
            <a:r>
              <a:rPr lang="en-US" dirty="0" err="1" smtClean="0"/>
              <a:t>java.lang.String</a:t>
            </a:r>
            <a:r>
              <a:rPr lang="en-US" dirty="0" smtClean="0"/>
              <a:t> class is used to create string object.</a:t>
            </a:r>
          </a:p>
          <a:p>
            <a:r>
              <a:rPr lang="en-US" b="1" dirty="0" smtClean="0"/>
              <a:t>How to create String object?</a:t>
            </a:r>
          </a:p>
          <a:p>
            <a:r>
              <a:rPr lang="en-US" dirty="0" smtClean="0"/>
              <a:t>There are two ways to create String object:</a:t>
            </a:r>
          </a:p>
          <a:p>
            <a:pPr lvl="0"/>
            <a:r>
              <a:rPr lang="en-US" dirty="0" smtClean="0"/>
              <a:t>By string literal</a:t>
            </a:r>
          </a:p>
          <a:p>
            <a:pPr lvl="0"/>
            <a:r>
              <a:rPr lang="en-US" dirty="0" smtClean="0"/>
              <a:t>By new keyword</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231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String Literal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Java String literal is created by using double quotes. For Example:</a:t>
            </a:r>
          </a:p>
          <a:p>
            <a:r>
              <a:rPr lang="en-US" dirty="0" smtClean="0"/>
              <a:t>String s="welcome";  </a:t>
            </a:r>
          </a:p>
          <a:p>
            <a:r>
              <a:rPr lang="en-US" dirty="0" smtClean="0"/>
              <a:t>Each time you create a string literal, the JVM checks the string constant pool first. If the string already exists in the pool, a reference to the pooled instance is returned. If string doesn't exist in the pool, a new string instance is created and placed in the pool. For example:</a:t>
            </a:r>
          </a:p>
          <a:p>
            <a:r>
              <a:rPr lang="en-US" dirty="0" smtClean="0"/>
              <a:t>String s1="Welcome";  </a:t>
            </a:r>
          </a:p>
          <a:p>
            <a:r>
              <a:rPr lang="en-US" dirty="0" smtClean="0"/>
              <a:t>String s2="Welcome";//will not create new instance  </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232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java string literal"/>
          <p:cNvPicPr>
            <a:picLocks noGrp="1"/>
          </p:cNvPicPr>
          <p:nvPr>
            <p:ph idx="1"/>
          </p:nvPr>
        </p:nvPicPr>
        <p:blipFill>
          <a:blip r:embed="rId2"/>
          <a:stretch>
            <a:fillRect/>
          </a:stretch>
        </p:blipFill>
        <p:spPr bwMode="auto">
          <a:xfrm>
            <a:off x="3544138" y="1600200"/>
            <a:ext cx="5100548" cy="4525963"/>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233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In the above example only one object will be created. Firstly JVM will not find any string object with the value "Welcome" in string constant pool, so it will create a new object. After that it will find the string with the value "Welcome" in the pool, it will not create new object but will return the reference to the same instance.</a:t>
            </a:r>
          </a:p>
          <a:p>
            <a:r>
              <a:rPr lang="en-US" b="1" i="1" dirty="0" smtClean="0"/>
              <a:t>Note: String objects are stored in a special memory area known as string constant pool.</a:t>
            </a:r>
          </a:p>
          <a:p>
            <a:r>
              <a:rPr lang="en-US" dirty="0" smtClean="0"/>
              <a:t> </a:t>
            </a:r>
          </a:p>
          <a:p>
            <a:r>
              <a:rPr lang="en-US" b="1" dirty="0" smtClean="0"/>
              <a:t>Why java uses concept of string literal?</a:t>
            </a:r>
          </a:p>
          <a:p>
            <a:r>
              <a:rPr lang="en-US" dirty="0" smtClean="0"/>
              <a:t>To make Java more memory efficient (because no new objects are created if it exists already in string constant pool).</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234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0"/>
            <a:ext cx="9753600" cy="762000"/>
          </a:xfrm>
        </p:spPr>
        <p:txBody>
          <a:bodyPr/>
          <a:lstStyle/>
          <a:p>
            <a:r>
              <a:rPr lang="en-US" b="1" dirty="0" smtClean="0"/>
              <a:t>2) By new keyword</a:t>
            </a:r>
            <a:endParaRPr lang="en-US" dirty="0"/>
          </a:p>
        </p:txBody>
      </p:sp>
      <p:sp>
        <p:nvSpPr>
          <p:cNvPr id="3" name="Content Placeholder 2"/>
          <p:cNvSpPr>
            <a:spLocks noGrp="1"/>
          </p:cNvSpPr>
          <p:nvPr>
            <p:ph idx="1"/>
          </p:nvPr>
        </p:nvSpPr>
        <p:spPr>
          <a:xfrm>
            <a:off x="227011" y="762000"/>
            <a:ext cx="11961813" cy="5334000"/>
          </a:xfrm>
        </p:spPr>
        <p:txBody>
          <a:bodyPr>
            <a:normAutofit fontScale="70000" lnSpcReduction="20000"/>
          </a:bodyPr>
          <a:lstStyle/>
          <a:p>
            <a:r>
              <a:rPr lang="en-US" dirty="0" smtClean="0"/>
              <a:t>String s=</a:t>
            </a:r>
            <a:r>
              <a:rPr lang="en-US" b="1" dirty="0" smtClean="0"/>
              <a:t>new</a:t>
            </a:r>
            <a:r>
              <a:rPr lang="en-US" dirty="0" smtClean="0"/>
              <a:t> String("Welcome");</a:t>
            </a:r>
          </a:p>
          <a:p>
            <a:r>
              <a:rPr lang="en-US" dirty="0" smtClean="0"/>
              <a:t>In such case, JVM will create a new string object in normal(non pool) heap memory and the literal "Welcome" will be placed in the string constant pool. The variable s will refer to the object in heap(non pool).</a:t>
            </a:r>
          </a:p>
          <a:p>
            <a:r>
              <a:rPr lang="en-US" b="1" dirty="0" smtClean="0"/>
              <a:t>Java String Example</a:t>
            </a:r>
          </a:p>
          <a:p>
            <a:pPr lvl="0"/>
            <a:r>
              <a:rPr lang="en-US" b="1" dirty="0" smtClean="0"/>
              <a:t>public</a:t>
            </a:r>
            <a:r>
              <a:rPr lang="en-US" dirty="0" smtClean="0"/>
              <a:t> </a:t>
            </a:r>
            <a:r>
              <a:rPr lang="en-US" b="1" dirty="0" smtClean="0"/>
              <a:t>class</a:t>
            </a:r>
            <a:r>
              <a:rPr lang="en-US" dirty="0" smtClean="0"/>
              <a:t> </a:t>
            </a:r>
            <a:r>
              <a:rPr lang="en-US" dirty="0" err="1" smtClean="0"/>
              <a:t>StringExample</a:t>
            </a:r>
            <a:r>
              <a:rPr lang="en-US" dirty="0" smtClean="0"/>
              <a:t>{  </a:t>
            </a:r>
          </a:p>
          <a:p>
            <a:pPr lvl="0"/>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lvl="0"/>
            <a:r>
              <a:rPr lang="en-US" dirty="0" smtClean="0"/>
              <a:t>String s1="java";//creating string by java string literal  </a:t>
            </a:r>
          </a:p>
          <a:p>
            <a:pPr lvl="0"/>
            <a:r>
              <a:rPr lang="en-US" b="1" dirty="0" smtClean="0"/>
              <a:t>char</a:t>
            </a:r>
            <a:r>
              <a:rPr lang="en-US" dirty="0" smtClean="0"/>
              <a:t> </a:t>
            </a:r>
            <a:r>
              <a:rPr lang="en-US" dirty="0" err="1" smtClean="0"/>
              <a:t>ch</a:t>
            </a:r>
            <a:r>
              <a:rPr lang="en-US" dirty="0" smtClean="0"/>
              <a:t>[]={'</a:t>
            </a:r>
            <a:r>
              <a:rPr lang="en-US" dirty="0" err="1" smtClean="0"/>
              <a:t>s','t','r','i','n','g','s</a:t>
            </a:r>
            <a:r>
              <a:rPr lang="en-US" dirty="0" smtClean="0"/>
              <a:t>'};  </a:t>
            </a:r>
          </a:p>
          <a:p>
            <a:pPr lvl="0"/>
            <a:r>
              <a:rPr lang="en-US" dirty="0" smtClean="0"/>
              <a:t>String s2=</a:t>
            </a:r>
            <a:r>
              <a:rPr lang="en-US" b="1" dirty="0" smtClean="0"/>
              <a:t>new</a:t>
            </a:r>
            <a:r>
              <a:rPr lang="en-US" dirty="0" smtClean="0"/>
              <a:t> String(</a:t>
            </a:r>
            <a:r>
              <a:rPr lang="en-US" dirty="0" err="1" smtClean="0"/>
              <a:t>ch</a:t>
            </a:r>
            <a:r>
              <a:rPr lang="en-US" dirty="0" smtClean="0"/>
              <a:t>);//converting char array to string  </a:t>
            </a:r>
          </a:p>
          <a:p>
            <a:pPr lvl="0"/>
            <a:r>
              <a:rPr lang="en-US" dirty="0" smtClean="0"/>
              <a:t>String s3=</a:t>
            </a:r>
            <a:r>
              <a:rPr lang="en-US" b="1" dirty="0" smtClean="0"/>
              <a:t>new</a:t>
            </a:r>
            <a:r>
              <a:rPr lang="en-US" dirty="0" smtClean="0"/>
              <a:t> String("example");//creating java string by new keyword  </a:t>
            </a:r>
          </a:p>
          <a:p>
            <a:pPr lvl="0"/>
            <a:r>
              <a:rPr lang="en-US" dirty="0" err="1" smtClean="0"/>
              <a:t>System.out.println</a:t>
            </a:r>
            <a:r>
              <a:rPr lang="en-US" dirty="0" smtClean="0"/>
              <a:t>(s1);  </a:t>
            </a:r>
          </a:p>
          <a:p>
            <a:pPr lvl="0"/>
            <a:r>
              <a:rPr lang="en-US" dirty="0" err="1" smtClean="0"/>
              <a:t>System.out.println</a:t>
            </a:r>
            <a:r>
              <a:rPr lang="en-US" dirty="0" smtClean="0"/>
              <a:t>(s2);  </a:t>
            </a:r>
          </a:p>
          <a:p>
            <a:pPr lvl="0"/>
            <a:r>
              <a:rPr lang="en-US" dirty="0" err="1" smtClean="0"/>
              <a:t>System.out.println</a:t>
            </a:r>
            <a:r>
              <a:rPr lang="en-US" dirty="0" smtClean="0"/>
              <a:t>(s3);  </a:t>
            </a:r>
          </a:p>
          <a:p>
            <a:pPr lvl="0"/>
            <a:r>
              <a:rPr lang="en-US" dirty="0" smtClean="0"/>
              <a:t>}}  </a:t>
            </a:r>
          </a:p>
          <a:p>
            <a:r>
              <a:rPr lang="en-US" dirty="0" err="1" smtClean="0"/>
              <a:t>javastrings</a:t>
            </a:r>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235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rtlCol="0">
            <a:normAutofit fontScale="90000"/>
          </a:bodyPr>
          <a:lstStyle/>
          <a:p>
            <a:pPr fontAlgn="auto">
              <a:spcAft>
                <a:spcPts val="0"/>
              </a:spcAft>
              <a:defRPr/>
            </a:pPr>
            <a:r>
              <a:rPr lang="en-US" sz="3800" smtClean="0"/>
              <a:t>What happens when you try to do arithmetic with different data types?</a:t>
            </a:r>
          </a:p>
        </p:txBody>
      </p:sp>
      <p:sp>
        <p:nvSpPr>
          <p:cNvPr id="26627" name="Rectangle 3"/>
          <p:cNvSpPr>
            <a:spLocks noGrp="1" noChangeArrowheads="1"/>
          </p:cNvSpPr>
          <p:nvPr>
            <p:ph idx="1"/>
          </p:nvPr>
        </p:nvSpPr>
        <p:spPr/>
        <p:txBody>
          <a:bodyPr/>
          <a:lstStyle/>
          <a:p>
            <a:pPr marL="609600" indent="-609600">
              <a:buFontTx/>
              <a:buNone/>
            </a:pPr>
            <a:r>
              <a:rPr lang="en-US" smtClean="0"/>
              <a:t>The lower-level data type is converted to the higher-level data type before the binary operation is performed</a:t>
            </a:r>
          </a:p>
          <a:p>
            <a:pPr marL="609600" indent="-609600">
              <a:buFontTx/>
              <a:buAutoNum type="arabicPeriod"/>
            </a:pPr>
            <a:r>
              <a:rPr lang="en-US" smtClean="0"/>
              <a:t>double</a:t>
            </a:r>
          </a:p>
          <a:p>
            <a:pPr marL="609600" indent="-609600">
              <a:buFontTx/>
              <a:buAutoNum type="arabicPeriod"/>
            </a:pPr>
            <a:r>
              <a:rPr lang="en-US" smtClean="0"/>
              <a:t>float</a:t>
            </a:r>
          </a:p>
          <a:p>
            <a:pPr marL="609600" indent="-609600">
              <a:buFontTx/>
              <a:buAutoNum type="arabicPeriod"/>
            </a:pPr>
            <a:r>
              <a:rPr lang="en-US" smtClean="0"/>
              <a:t>long</a:t>
            </a:r>
          </a:p>
          <a:p>
            <a:pPr marL="609600" indent="-609600">
              <a:buFontTx/>
              <a:buAutoNum type="arabicPeriod"/>
            </a:pPr>
            <a:r>
              <a:rPr lang="en-US" smtClean="0"/>
              <a:t>int</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Example</a:t>
            </a:r>
          </a:p>
        </p:txBody>
      </p:sp>
      <p:sp>
        <p:nvSpPr>
          <p:cNvPr id="27651" name="Rectangle 3"/>
          <p:cNvSpPr>
            <a:spLocks noGrp="1" noChangeArrowheads="1"/>
          </p:cNvSpPr>
          <p:nvPr>
            <p:ph idx="1"/>
          </p:nvPr>
        </p:nvSpPr>
        <p:spPr/>
        <p:txBody>
          <a:bodyPr/>
          <a:lstStyle/>
          <a:p>
            <a:pPr>
              <a:buFontTx/>
              <a:buNone/>
            </a:pPr>
            <a:r>
              <a:rPr lang="en-US" smtClean="0"/>
              <a:t>int hoursWorked = 37;</a:t>
            </a:r>
          </a:p>
          <a:p>
            <a:pPr>
              <a:buFontTx/>
              <a:buNone/>
            </a:pPr>
            <a:r>
              <a:rPr lang="en-US" smtClean="0"/>
              <a:t>Double payRate = 6.73;</a:t>
            </a:r>
          </a:p>
          <a:p>
            <a:pPr>
              <a:buFontTx/>
              <a:buNone/>
            </a:pPr>
            <a:r>
              <a:rPr lang="en-US" smtClean="0"/>
              <a:t>Double grossPay = hoursWorked * payRate;</a:t>
            </a:r>
          </a:p>
          <a:p>
            <a:pPr>
              <a:buFontTx/>
              <a:buNone/>
            </a:pPr>
            <a:endParaRPr lang="en-US" smtClean="0"/>
          </a:p>
          <a:p>
            <a:pPr>
              <a:buFontTx/>
              <a:buNone/>
            </a:pPr>
            <a:r>
              <a:rPr lang="en-US" smtClean="0"/>
              <a:t>Here, hoursWorked is converted from int to double before the * operation is performed; the result, grossPay contains 249.01 stored as a double</a:t>
            </a:r>
          </a:p>
          <a:p>
            <a:pPr>
              <a:buFontTx/>
              <a:buNone/>
            </a:pPr>
            <a:endParaRPr lang="en-US" smtClean="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Type casting</a:t>
            </a:r>
          </a:p>
        </p:txBody>
      </p:sp>
      <p:sp>
        <p:nvSpPr>
          <p:cNvPr id="28675" name="Rectangle 3"/>
          <p:cNvSpPr>
            <a:spLocks noGrp="1" noChangeArrowheads="1"/>
          </p:cNvSpPr>
          <p:nvPr>
            <p:ph idx="1"/>
          </p:nvPr>
        </p:nvSpPr>
        <p:spPr/>
        <p:txBody>
          <a:bodyPr/>
          <a:lstStyle/>
          <a:p>
            <a:pPr>
              <a:buFontTx/>
              <a:buChar char="•"/>
            </a:pPr>
            <a:r>
              <a:rPr lang="en-US" smtClean="0"/>
              <a:t>Forces a value of one data type to be used as a value of another type</a:t>
            </a:r>
          </a:p>
          <a:p>
            <a:pPr>
              <a:buFontTx/>
              <a:buChar char="•"/>
            </a:pPr>
            <a:r>
              <a:rPr lang="en-US" smtClean="0"/>
              <a:t>Example</a:t>
            </a:r>
          </a:p>
          <a:p>
            <a:pPr>
              <a:buFontTx/>
              <a:buNone/>
            </a:pPr>
            <a:r>
              <a:rPr lang="en-US" smtClean="0"/>
              <a:t>Double bankBalance = 189.66;</a:t>
            </a:r>
          </a:p>
          <a:p>
            <a:pPr>
              <a:buFontTx/>
              <a:buNone/>
            </a:pPr>
            <a:r>
              <a:rPr lang="en-US" smtClean="0"/>
              <a:t>Float weeklyBudget = (float) bankBalance / 4;</a:t>
            </a:r>
          </a:p>
          <a:p>
            <a:pPr>
              <a:buFontTx/>
              <a:buNone/>
            </a:pPr>
            <a:r>
              <a:rPr lang="en-US" smtClean="0"/>
              <a:t>/* weeklyBudget is 47.415, one-forth of bankBalance  */</a:t>
            </a: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In the above…</a:t>
            </a:r>
          </a:p>
        </p:txBody>
      </p:sp>
      <p:sp>
        <p:nvSpPr>
          <p:cNvPr id="29699" name="Content Placeholder 2"/>
          <p:cNvSpPr>
            <a:spLocks noGrp="1"/>
          </p:cNvSpPr>
          <p:nvPr>
            <p:ph idx="1"/>
          </p:nvPr>
        </p:nvSpPr>
        <p:spPr/>
        <p:txBody>
          <a:bodyPr/>
          <a:lstStyle/>
          <a:p>
            <a:r>
              <a:rPr lang="en-US" smtClean="0"/>
              <a:t>Without the use of the (float), the code segment would not compile</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Another type casting example</a:t>
            </a:r>
          </a:p>
        </p:txBody>
      </p:sp>
      <p:sp>
        <p:nvSpPr>
          <p:cNvPr id="30723" name="Content Placeholder 2"/>
          <p:cNvSpPr>
            <a:spLocks noGrp="1"/>
          </p:cNvSpPr>
          <p:nvPr>
            <p:ph idx="1"/>
          </p:nvPr>
        </p:nvSpPr>
        <p:spPr/>
        <p:txBody>
          <a:bodyPr/>
          <a:lstStyle/>
          <a:p>
            <a:pPr>
              <a:buFontTx/>
              <a:buNone/>
            </a:pPr>
            <a:r>
              <a:rPr lang="en-US" smtClean="0"/>
              <a:t>float myMoney = 47.82f;</a:t>
            </a:r>
          </a:p>
          <a:p>
            <a:pPr>
              <a:buFontTx/>
              <a:buNone/>
            </a:pPr>
            <a:r>
              <a:rPr lang="en-US" smtClean="0"/>
              <a:t>int dollars = (int) myMoney;</a:t>
            </a:r>
          </a:p>
          <a:p>
            <a:pPr>
              <a:buFontTx/>
              <a:buNone/>
            </a:pPr>
            <a:r>
              <a:rPr lang="en-US" smtClean="0"/>
              <a:t>//  dollars is 47, the integer part of myMoney</a:t>
            </a:r>
          </a:p>
          <a:p>
            <a:pPr>
              <a:buFontTx/>
              <a:buNone/>
            </a:pPr>
            <a:r>
              <a:rPr lang="en-US" smtClean="0"/>
              <a:t>//  note that myMoney was not rounded</a:t>
            </a: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The char data type</a:t>
            </a:r>
          </a:p>
        </p:txBody>
      </p:sp>
      <p:sp>
        <p:nvSpPr>
          <p:cNvPr id="31747" name="Content Placeholder 2"/>
          <p:cNvSpPr>
            <a:spLocks noGrp="1"/>
          </p:cNvSpPr>
          <p:nvPr>
            <p:ph idx="1"/>
          </p:nvPr>
        </p:nvSpPr>
        <p:spPr/>
        <p:txBody>
          <a:bodyPr/>
          <a:lstStyle/>
          <a:p>
            <a:pPr>
              <a:buFontTx/>
              <a:buNone/>
            </a:pPr>
            <a:r>
              <a:rPr lang="en-US" smtClean="0"/>
              <a:t>Holds only a single character</a:t>
            </a:r>
          </a:p>
          <a:p>
            <a:pPr>
              <a:buFontTx/>
              <a:buNone/>
            </a:pPr>
            <a:r>
              <a:rPr lang="en-US" smtClean="0"/>
              <a:t>Legal Examples</a:t>
            </a:r>
          </a:p>
          <a:p>
            <a:pPr lvl="1">
              <a:buFontTx/>
              <a:buNone/>
            </a:pPr>
            <a:r>
              <a:rPr lang="en-US" smtClean="0"/>
              <a:t>char myMiddleInitial = ‘M’;</a:t>
            </a:r>
          </a:p>
          <a:p>
            <a:pPr lvl="1">
              <a:buFontTx/>
              <a:buNone/>
            </a:pPr>
            <a:r>
              <a:rPr lang="en-US" smtClean="0"/>
              <a:t>char myGradeInChemistry = ‘A’;</a:t>
            </a:r>
          </a:p>
          <a:p>
            <a:pPr lvl="1">
              <a:buFontTx/>
              <a:buNone/>
            </a:pPr>
            <a:r>
              <a:rPr lang="en-US" smtClean="0"/>
              <a:t>char aStar = ‘*’;</a:t>
            </a:r>
          </a:p>
          <a:p>
            <a:pPr lvl="1">
              <a:buFontTx/>
              <a:buNone/>
            </a:pPr>
            <a:r>
              <a:rPr lang="en-US" smtClean="0"/>
              <a:t>char aCharValue = ‘9’;</a:t>
            </a:r>
          </a:p>
          <a:p>
            <a:pPr lvl="1">
              <a:buFontTx/>
              <a:buNone/>
            </a:pPr>
            <a:r>
              <a:rPr lang="en-US" smtClean="0"/>
              <a:t>char aNewLine = ‘\n’;</a:t>
            </a:r>
          </a:p>
          <a:p>
            <a:pPr lvl="1">
              <a:buFontTx/>
              <a:buNone/>
            </a:pPr>
            <a:r>
              <a:rPr lang="en-US" smtClean="0"/>
              <a:t>char aTabChar = ‘\t’;</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715962"/>
          </a:xfrm>
        </p:spPr>
        <p:txBody>
          <a:bodyPr>
            <a:normAutofit fontScale="90000"/>
          </a:bodyPr>
          <a:lstStyle/>
          <a:p>
            <a:pPr algn="ctr">
              <a:defRPr/>
            </a:pPr>
            <a:r>
              <a:rPr lang="en-US" dirty="0" smtClean="0"/>
              <a:t>Java platform features</a:t>
            </a:r>
            <a:endParaRPr lang="en-US" dirty="0"/>
          </a:p>
        </p:txBody>
      </p:sp>
      <p:sp>
        <p:nvSpPr>
          <p:cNvPr id="3" name="Content Placeholder 2"/>
          <p:cNvSpPr>
            <a:spLocks noGrp="1"/>
          </p:cNvSpPr>
          <p:nvPr>
            <p:ph idx="1"/>
          </p:nvPr>
        </p:nvSpPr>
        <p:spPr>
          <a:xfrm>
            <a:off x="912812" y="1066800"/>
            <a:ext cx="10896600" cy="5105400"/>
          </a:xfrm>
        </p:spPr>
        <p:txBody>
          <a:bodyPr>
            <a:normAutofit fontScale="70000" lnSpcReduction="20000"/>
          </a:bodyPr>
          <a:lstStyle/>
          <a:p>
            <a:pPr>
              <a:buNone/>
              <a:defRPr/>
            </a:pPr>
            <a:endParaRPr lang="en-US" dirty="0" smtClean="0"/>
          </a:p>
          <a:p>
            <a:r>
              <a:rPr lang="en-US" b="1" dirty="0" smtClean="0"/>
              <a:t>1) Compiled and Interpreter:- has both Compiled and Interpreter Feature Program of java is First Compiled and Then it is must to Interpret it .First of all The Program of java is Compiled then after Compilation it creates Bytes Codes rather than Machine Language.</a:t>
            </a:r>
          </a:p>
          <a:p>
            <a:r>
              <a:rPr lang="en-US" b="1" dirty="0" smtClean="0"/>
              <a:t>Then After Bytes Codes are Converted into the Machine Language is Converted into the Machine Language with the help of the Interpreter So For Executing the java Program First of all it is necessary to Compile it then it must be Interpreter </a:t>
            </a:r>
          </a:p>
          <a:p>
            <a:r>
              <a:rPr lang="en-US" b="1" dirty="0" smtClean="0"/>
              <a:t>2) Platform Independent:- </a:t>
            </a:r>
            <a:r>
              <a:rPr lang="en-US" b="1" dirty="0" err="1" smtClean="0"/>
              <a:t>JavaLanguage</a:t>
            </a:r>
            <a:r>
              <a:rPr lang="en-US" b="1" dirty="0" smtClean="0"/>
              <a:t> is Platform Independent means program of java is Easily transferable because after Compilation of java program bytes code will be created then we have to just transfer the Code of Byte Code to another Computer. </a:t>
            </a:r>
          </a:p>
          <a:p>
            <a:r>
              <a:rPr lang="en-US" b="1" dirty="0" smtClean="0"/>
              <a:t>This is not necessary for computers having same Operating System in which the code of the java is Created and Executed After Compilation of the Java Program We easily Convert the Program of the java top the another Computer for Execution.</a:t>
            </a:r>
          </a:p>
          <a:p>
            <a:r>
              <a:rPr lang="en-US" b="1" dirty="0" smtClean="0"/>
              <a:t>3) Object-Oriented:- We Know that is purely OOP Language that is all the Code of the java Language is Written into the classes and Objects So For This feature java is Most Popular Language because it also Supports Code Reusability, Maintainability etc.</a:t>
            </a:r>
          </a:p>
          <a:p>
            <a:pPr>
              <a:defRPr/>
            </a:pPr>
            <a:endParaRPr lang="en-US" dirty="0"/>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3</a:t>
            </a:fld>
            <a:endParaRPr lang="en-US"/>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In the latter two cases above…</a:t>
            </a:r>
          </a:p>
        </p:txBody>
      </p:sp>
      <p:sp>
        <p:nvSpPr>
          <p:cNvPr id="32771" name="Content Placeholder 2"/>
          <p:cNvSpPr>
            <a:spLocks noGrp="1"/>
          </p:cNvSpPr>
          <p:nvPr>
            <p:ph idx="1"/>
          </p:nvPr>
        </p:nvSpPr>
        <p:spPr/>
        <p:txBody>
          <a:bodyPr/>
          <a:lstStyle/>
          <a:p>
            <a:r>
              <a:rPr lang="en-US" smtClean="0"/>
              <a:t>The char variables still hold a single character</a:t>
            </a:r>
          </a:p>
          <a:p>
            <a:r>
              <a:rPr lang="en-US" smtClean="0"/>
              <a:t>The backslash gives a new meaning to the character that follows</a:t>
            </a:r>
          </a:p>
          <a:p>
            <a:r>
              <a:rPr lang="en-US" smtClean="0"/>
              <a:t>The pair together represents a single nonprinting character</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To hold strings in a variable…</a:t>
            </a:r>
          </a:p>
        </p:txBody>
      </p:sp>
      <p:sp>
        <p:nvSpPr>
          <p:cNvPr id="33795" name="Content Placeholder 2"/>
          <p:cNvSpPr>
            <a:spLocks noGrp="1"/>
          </p:cNvSpPr>
          <p:nvPr>
            <p:ph idx="1"/>
          </p:nvPr>
        </p:nvSpPr>
        <p:spPr/>
        <p:txBody>
          <a:bodyPr/>
          <a:lstStyle/>
          <a:p>
            <a:pPr lvl="1">
              <a:buFontTx/>
              <a:buNone/>
            </a:pPr>
            <a:r>
              <a:rPr lang="en-US" smtClean="0"/>
              <a:t>Use the string class that is built-in</a:t>
            </a:r>
          </a:p>
          <a:p>
            <a:pPr lvl="1">
              <a:buFontTx/>
              <a:buNone/>
            </a:pPr>
            <a:endParaRPr lang="en-US" smtClean="0"/>
          </a:p>
          <a:p>
            <a:pPr lvl="1">
              <a:buFontTx/>
              <a:buNone/>
            </a:pPr>
            <a:r>
              <a:rPr lang="en-US" smtClean="0"/>
              <a:t>string firstName = “Audrey”;</a:t>
            </a: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Using the </a:t>
            </a:r>
            <a:r>
              <a:rPr lang="en-US" dirty="0" err="1" smtClean="0"/>
              <a:t>Joption</a:t>
            </a:r>
            <a:r>
              <a:rPr lang="en-US" dirty="0" smtClean="0"/>
              <a:t> Pane Class for GUI Input</a:t>
            </a:r>
          </a:p>
        </p:txBody>
      </p:sp>
      <p:sp>
        <p:nvSpPr>
          <p:cNvPr id="34819" name="Content Placeholder 2"/>
          <p:cNvSpPr>
            <a:spLocks noGrp="1"/>
          </p:cNvSpPr>
          <p:nvPr>
            <p:ph idx="1"/>
          </p:nvPr>
        </p:nvSpPr>
        <p:spPr/>
        <p:txBody>
          <a:bodyPr/>
          <a:lstStyle/>
          <a:p>
            <a:pPr lvl="1">
              <a:buFontTx/>
              <a:buNone/>
            </a:pPr>
            <a:r>
              <a:rPr lang="en-US" smtClean="0"/>
              <a:t>An input dialog box asks a question and provides a text field in which the user can enter a response.</a:t>
            </a:r>
          </a:p>
          <a:p>
            <a:pPr lvl="1">
              <a:buFontTx/>
              <a:buNone/>
            </a:pPr>
            <a:r>
              <a:rPr lang="en-US" smtClean="0"/>
              <a:t>The user’s response is returned by the method and placed in a string variable</a:t>
            </a: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507867" y="152400"/>
            <a:ext cx="10969943" cy="865188"/>
          </a:xfrm>
        </p:spPr>
        <p:txBody>
          <a:bodyPr/>
          <a:lstStyle/>
          <a:p>
            <a:r>
              <a:rPr lang="en-US" smtClean="0"/>
              <a:t>An example</a:t>
            </a:r>
          </a:p>
        </p:txBody>
      </p:sp>
      <p:sp>
        <p:nvSpPr>
          <p:cNvPr id="3" name="Content Placeholder 2"/>
          <p:cNvSpPr>
            <a:spLocks noGrp="1"/>
          </p:cNvSpPr>
          <p:nvPr>
            <p:ph idx="1"/>
          </p:nvPr>
        </p:nvSpPr>
        <p:spPr>
          <a:xfrm>
            <a:off x="507867" y="1295400"/>
            <a:ext cx="10969943" cy="4530725"/>
          </a:xfrm>
        </p:spPr>
        <p:txBody>
          <a:bodyPr rtlCol="0">
            <a:normAutofit lnSpcReduction="10000"/>
          </a:bodyPr>
          <a:lstStyle/>
          <a:p>
            <a:pPr lvl="1" fontAlgn="auto">
              <a:spcAft>
                <a:spcPts val="0"/>
              </a:spcAft>
              <a:buFontTx/>
              <a:buNone/>
              <a:defRPr/>
            </a:pPr>
            <a:r>
              <a:rPr lang="en-US" smtClean="0"/>
              <a:t>Import javax.swing.JOptionPane;</a:t>
            </a:r>
          </a:p>
          <a:p>
            <a:pPr lvl="1" fontAlgn="auto">
              <a:spcAft>
                <a:spcPts val="0"/>
              </a:spcAft>
              <a:buFontTx/>
              <a:buNone/>
              <a:defRPr/>
            </a:pPr>
            <a:r>
              <a:rPr lang="en-US" smtClean="0"/>
              <a:t>Public class HelloNameDialog</a:t>
            </a:r>
          </a:p>
          <a:p>
            <a:pPr lvl="1" fontAlgn="auto">
              <a:spcAft>
                <a:spcPts val="0"/>
              </a:spcAft>
              <a:buFontTx/>
              <a:buNone/>
              <a:defRPr/>
            </a:pPr>
            <a:r>
              <a:rPr lang="en-US" smtClean="0"/>
              <a:t>{</a:t>
            </a:r>
          </a:p>
          <a:p>
            <a:pPr lvl="2" fontAlgn="auto">
              <a:spcAft>
                <a:spcPts val="0"/>
              </a:spcAft>
              <a:buFontTx/>
              <a:buNone/>
              <a:defRPr/>
            </a:pPr>
            <a:r>
              <a:rPr lang="en-US" smtClean="0"/>
              <a:t>Public static void main(string[] args)</a:t>
            </a:r>
          </a:p>
          <a:p>
            <a:pPr lvl="2" fontAlgn="auto">
              <a:spcAft>
                <a:spcPts val="0"/>
              </a:spcAft>
              <a:buFontTx/>
              <a:buNone/>
              <a:defRPr/>
            </a:pPr>
            <a:r>
              <a:rPr lang="en-US" smtClean="0"/>
              <a:t>{</a:t>
            </a:r>
          </a:p>
          <a:p>
            <a:pPr lvl="3" fontAlgn="auto">
              <a:spcAft>
                <a:spcPts val="0"/>
              </a:spcAft>
              <a:buFontTx/>
              <a:buNone/>
              <a:defRPr/>
            </a:pPr>
            <a:r>
              <a:rPr lang="en-US" smtClean="0"/>
              <a:t>String result;</a:t>
            </a:r>
          </a:p>
          <a:p>
            <a:pPr lvl="3" fontAlgn="auto">
              <a:spcAft>
                <a:spcPts val="0"/>
              </a:spcAft>
              <a:buFontTx/>
              <a:buNone/>
              <a:defRPr/>
            </a:pPr>
            <a:r>
              <a:rPr lang="en-US" smtClean="0"/>
              <a:t>result = JOptionPane.ShowInputDialog(“What is your name?”);</a:t>
            </a:r>
          </a:p>
          <a:p>
            <a:pPr lvl="3" fontAlgn="auto">
              <a:spcAft>
                <a:spcPts val="0"/>
              </a:spcAft>
              <a:buFontTx/>
              <a:buNone/>
              <a:defRPr/>
            </a:pPr>
            <a:r>
              <a:rPr lang="en-US" smtClean="0"/>
              <a:t>JOptionPane.showMessageDialog(null, “Hello, “ + result + “!”);</a:t>
            </a:r>
          </a:p>
          <a:p>
            <a:pPr lvl="3" fontAlgn="auto">
              <a:spcAft>
                <a:spcPts val="0"/>
              </a:spcAft>
              <a:buFontTx/>
              <a:buNone/>
              <a:defRPr/>
            </a:pPr>
            <a:r>
              <a:rPr lang="en-US" smtClean="0"/>
              <a:t>System.exit(0);</a:t>
            </a:r>
          </a:p>
          <a:p>
            <a:pPr lvl="2" fontAlgn="auto">
              <a:spcAft>
                <a:spcPts val="0"/>
              </a:spcAft>
              <a:buFontTx/>
              <a:buNone/>
              <a:defRPr/>
            </a:pPr>
            <a:r>
              <a:rPr lang="en-US" smtClean="0"/>
              <a:t>}</a:t>
            </a:r>
          </a:p>
          <a:p>
            <a:pPr lvl="1" fontAlgn="auto">
              <a:spcAft>
                <a:spcPts val="0"/>
              </a:spcAft>
              <a:buFontTx/>
              <a:buNone/>
              <a:defRPr/>
            </a:pPr>
            <a:r>
              <a:rPr lang="en-US" smtClean="0"/>
              <a:t>}</a:t>
            </a:r>
          </a:p>
          <a:p>
            <a:pPr fontAlgn="auto">
              <a:spcAft>
                <a:spcPts val="0"/>
              </a:spcAft>
              <a:buFontTx/>
              <a:buNone/>
              <a:defRPr/>
            </a:pPr>
            <a:endParaRPr lang="en-US" smtClean="0"/>
          </a:p>
          <a:p>
            <a:pPr fontAlgn="auto">
              <a:spcAft>
                <a:spcPts val="0"/>
              </a:spcAft>
              <a:buFontTx/>
              <a:buNone/>
              <a:defRPr/>
            </a:pPr>
            <a:endParaRPr lang="en-US" smtClean="0"/>
          </a:p>
          <a:p>
            <a:pPr fontAlgn="auto">
              <a:spcAft>
                <a:spcPts val="0"/>
              </a:spcAft>
              <a:buFont typeface="Arial" pitchFamily="34" charset="0"/>
              <a:buChar char="•"/>
              <a:defRPr/>
            </a:pPr>
            <a:endParaRPr lang="en-US" smtClean="0"/>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3800" smtClean="0"/>
              <a:t>Using Methods, classes, and Objects</a:t>
            </a:r>
          </a:p>
        </p:txBody>
      </p:sp>
      <p:sp>
        <p:nvSpPr>
          <p:cNvPr id="36867" name="Rectangle 3"/>
          <p:cNvSpPr>
            <a:spLocks noGrp="1" noChangeArrowheads="1"/>
          </p:cNvSpPr>
          <p:nvPr>
            <p:ph idx="1"/>
          </p:nvPr>
        </p:nvSpPr>
        <p:spPr/>
        <p:txBody>
          <a:bodyPr/>
          <a:lstStyle/>
          <a:p>
            <a:r>
              <a:rPr lang="en-US" smtClean="0"/>
              <a:t>Methods are similar to procedures, functions, or subroutines</a:t>
            </a:r>
          </a:p>
          <a:p>
            <a:r>
              <a:rPr lang="en-US" smtClean="0"/>
              <a:t>Statements within a method execute only when the method is called</a:t>
            </a:r>
          </a:p>
          <a:p>
            <a:r>
              <a:rPr lang="en-US" smtClean="0"/>
              <a:t>To execute a method, you call it from another method</a:t>
            </a:r>
          </a:p>
          <a:p>
            <a:pPr lvl="1"/>
            <a:r>
              <a:rPr lang="en-US" smtClean="0"/>
              <a:t>“The calling method makes a method call”</a:t>
            </a:r>
          </a:p>
        </p:txBody>
      </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Simple methods….</a:t>
            </a:r>
          </a:p>
        </p:txBody>
      </p:sp>
      <p:sp>
        <p:nvSpPr>
          <p:cNvPr id="37891" name="Rectangle 3"/>
          <p:cNvSpPr>
            <a:spLocks noGrp="1" noChangeArrowheads="1"/>
          </p:cNvSpPr>
          <p:nvPr>
            <p:ph idx="1"/>
          </p:nvPr>
        </p:nvSpPr>
        <p:spPr/>
        <p:txBody>
          <a:bodyPr/>
          <a:lstStyle/>
          <a:p>
            <a:r>
              <a:rPr lang="en-US" smtClean="0"/>
              <a:t>Don’t require any data items (arguments or parameters), nor do they return any data items back</a:t>
            </a:r>
          </a:p>
          <a:p>
            <a:endParaRPr lang="en-US" smtClean="0"/>
          </a:p>
          <a:p>
            <a:r>
              <a:rPr lang="en-US" smtClean="0"/>
              <a:t>You can create a method once and use it many times in different contexts</a:t>
            </a:r>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Example</a:t>
            </a:r>
          </a:p>
        </p:txBody>
      </p:sp>
      <p:sp>
        <p:nvSpPr>
          <p:cNvPr id="38915" name="Rectangle 3"/>
          <p:cNvSpPr>
            <a:spLocks noGrp="1" noChangeArrowheads="1"/>
          </p:cNvSpPr>
          <p:nvPr>
            <p:ph idx="1"/>
          </p:nvPr>
        </p:nvSpPr>
        <p:spPr/>
        <p:txBody>
          <a:bodyPr/>
          <a:lstStyle/>
          <a:p>
            <a:pPr>
              <a:buFont typeface="Wingdings" pitchFamily="2" charset="2"/>
              <a:buNone/>
            </a:pPr>
            <a:r>
              <a:rPr lang="en-US" smtClean="0"/>
              <a:t>Public class First</a:t>
            </a:r>
          </a:p>
          <a:p>
            <a:pPr>
              <a:buFont typeface="Wingdings" pitchFamily="2" charset="2"/>
              <a:buNone/>
            </a:pPr>
            <a:r>
              <a:rPr lang="en-US" smtClean="0"/>
              <a:t>{</a:t>
            </a:r>
          </a:p>
          <a:p>
            <a:pPr lvl="1">
              <a:buFont typeface="Wingdings" pitchFamily="2" charset="2"/>
              <a:buNone/>
            </a:pPr>
            <a:r>
              <a:rPr lang="en-US" smtClean="0"/>
              <a:t>Public static void main(String[] args)</a:t>
            </a:r>
          </a:p>
          <a:p>
            <a:pPr lvl="1">
              <a:buFont typeface="Wingdings" pitchFamily="2" charset="2"/>
              <a:buNone/>
            </a:pPr>
            <a:r>
              <a:rPr lang="en-US" smtClean="0"/>
              <a:t>{</a:t>
            </a:r>
          </a:p>
          <a:p>
            <a:pPr lvl="2">
              <a:buFont typeface="Wingdings" pitchFamily="2" charset="2"/>
              <a:buNone/>
            </a:pPr>
            <a:r>
              <a:rPr lang="en-US" smtClean="0"/>
              <a:t>System.out.println(“First Java application”);</a:t>
            </a:r>
          </a:p>
          <a:p>
            <a:pPr lvl="1">
              <a:buFont typeface="Wingdings" pitchFamily="2" charset="2"/>
              <a:buNone/>
            </a:pPr>
            <a:r>
              <a:rPr lang="en-US" smtClean="0"/>
              <a:t>}</a:t>
            </a:r>
          </a:p>
          <a:p>
            <a:pPr>
              <a:buFont typeface="Wingdings" pitchFamily="2" charset="2"/>
              <a:buNone/>
            </a:pPr>
            <a:r>
              <a:rPr lang="en-US" smtClean="0"/>
              <a:t>}</a:t>
            </a:r>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Method Declaration</a:t>
            </a:r>
          </a:p>
        </p:txBody>
      </p:sp>
      <p:sp>
        <p:nvSpPr>
          <p:cNvPr id="39939" name="Rectangle 3"/>
          <p:cNvSpPr>
            <a:spLocks noGrp="1" noChangeArrowheads="1"/>
          </p:cNvSpPr>
          <p:nvPr>
            <p:ph idx="1"/>
          </p:nvPr>
        </p:nvSpPr>
        <p:spPr/>
        <p:txBody>
          <a:bodyPr/>
          <a:lstStyle/>
          <a:p>
            <a:pPr>
              <a:lnSpc>
                <a:spcPct val="90000"/>
              </a:lnSpc>
              <a:buFont typeface="Wingdings" pitchFamily="2" charset="2"/>
              <a:buNone/>
            </a:pPr>
            <a:r>
              <a:rPr lang="en-US" smtClean="0"/>
              <a:t>Is the first line or header of a method and contains</a:t>
            </a:r>
          </a:p>
          <a:p>
            <a:pPr lvl="1">
              <a:lnSpc>
                <a:spcPct val="90000"/>
              </a:lnSpc>
              <a:buFont typeface="Wingdings" pitchFamily="2" charset="2"/>
              <a:buNone/>
            </a:pPr>
            <a:r>
              <a:rPr lang="en-US" smtClean="0"/>
              <a:t>Optional access modifiers</a:t>
            </a:r>
          </a:p>
          <a:p>
            <a:pPr lvl="1">
              <a:lnSpc>
                <a:spcPct val="90000"/>
              </a:lnSpc>
              <a:buFont typeface="Wingdings" pitchFamily="2" charset="2"/>
              <a:buNone/>
            </a:pPr>
            <a:r>
              <a:rPr lang="en-US" smtClean="0"/>
              <a:t>The return type for the method</a:t>
            </a:r>
          </a:p>
          <a:p>
            <a:pPr lvl="1">
              <a:lnSpc>
                <a:spcPct val="90000"/>
              </a:lnSpc>
              <a:buFont typeface="Wingdings" pitchFamily="2" charset="2"/>
              <a:buNone/>
            </a:pPr>
            <a:r>
              <a:rPr lang="en-US" smtClean="0"/>
              <a:t>The method name</a:t>
            </a:r>
          </a:p>
          <a:p>
            <a:pPr lvl="1">
              <a:lnSpc>
                <a:spcPct val="90000"/>
              </a:lnSpc>
              <a:buFont typeface="Wingdings" pitchFamily="2" charset="2"/>
              <a:buNone/>
            </a:pPr>
            <a:r>
              <a:rPr lang="en-US" smtClean="0"/>
              <a:t>An opening parenthesis</a:t>
            </a:r>
          </a:p>
          <a:p>
            <a:pPr lvl="1">
              <a:lnSpc>
                <a:spcPct val="90000"/>
              </a:lnSpc>
              <a:buFont typeface="Wingdings" pitchFamily="2" charset="2"/>
              <a:buNone/>
            </a:pPr>
            <a:r>
              <a:rPr lang="en-US" smtClean="0"/>
              <a:t>An optional list of method arguments separated by commas</a:t>
            </a:r>
          </a:p>
          <a:p>
            <a:pPr lvl="1">
              <a:lnSpc>
                <a:spcPct val="90000"/>
              </a:lnSpc>
              <a:buFont typeface="Wingdings" pitchFamily="2" charset="2"/>
              <a:buNone/>
            </a:pPr>
            <a:r>
              <a:rPr lang="en-US" smtClean="0"/>
              <a:t>A closing parenthesis</a:t>
            </a:r>
          </a:p>
        </p:txBody>
      </p:sp>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Access Modifiers</a:t>
            </a:r>
          </a:p>
        </p:txBody>
      </p:sp>
      <p:sp>
        <p:nvSpPr>
          <p:cNvPr id="40963" name="Rectangle 3"/>
          <p:cNvSpPr>
            <a:spLocks noGrp="1" noChangeArrowheads="1"/>
          </p:cNvSpPr>
          <p:nvPr>
            <p:ph idx="1"/>
          </p:nvPr>
        </p:nvSpPr>
        <p:spPr/>
        <p:txBody>
          <a:bodyPr/>
          <a:lstStyle/>
          <a:p>
            <a:pPr>
              <a:buFont typeface="Wingdings" pitchFamily="2" charset="2"/>
              <a:buNone/>
            </a:pPr>
            <a:r>
              <a:rPr lang="en-US" b="1" smtClean="0"/>
              <a:t>public</a:t>
            </a:r>
            <a:r>
              <a:rPr lang="en-US" smtClean="0"/>
              <a:t> – accessible anywhere</a:t>
            </a:r>
          </a:p>
          <a:p>
            <a:pPr>
              <a:buFont typeface="Wingdings" pitchFamily="2" charset="2"/>
              <a:buNone/>
            </a:pPr>
            <a:r>
              <a:rPr lang="en-US" b="1" smtClean="0"/>
              <a:t>private</a:t>
            </a:r>
            <a:r>
              <a:rPr lang="en-US" smtClean="0"/>
              <a:t> – accessible only within the class in which it is defined</a:t>
            </a:r>
          </a:p>
          <a:p>
            <a:pPr>
              <a:buFont typeface="Wingdings" pitchFamily="2" charset="2"/>
              <a:buNone/>
            </a:pPr>
            <a:r>
              <a:rPr lang="en-US" b="1" smtClean="0"/>
              <a:t>protected – </a:t>
            </a:r>
            <a:r>
              <a:rPr lang="en-US" smtClean="0"/>
              <a:t>allows members of a derived class to access members of its parent classes</a:t>
            </a:r>
          </a:p>
          <a:p>
            <a:pPr>
              <a:buFont typeface="Wingdings" pitchFamily="2" charset="2"/>
              <a:buNone/>
            </a:pPr>
            <a:r>
              <a:rPr lang="en-US" b="1" smtClean="0"/>
              <a:t>static</a:t>
            </a:r>
            <a:r>
              <a:rPr lang="en-US" smtClean="0"/>
              <a:t> – does not require instantiation before it can be used and remains in place after use, without being destroyed</a:t>
            </a:r>
          </a:p>
          <a:p>
            <a:pPr>
              <a:buFont typeface="Wingdings" pitchFamily="2" charset="2"/>
              <a:buNone/>
            </a:pPr>
            <a:endParaRPr lang="en-US" smtClean="0"/>
          </a:p>
          <a:p>
            <a:pPr lvl="1">
              <a:buFont typeface="Wingdings" pitchFamily="2" charset="2"/>
              <a:buNone/>
            </a:pPr>
            <a:endParaRPr lang="en-US" smtClean="0"/>
          </a:p>
          <a:p>
            <a:pPr>
              <a:buFont typeface="Wingdings" pitchFamily="2" charset="2"/>
              <a:buNone/>
            </a:pPr>
            <a:endParaRPr lang="en-US" smtClean="0"/>
          </a:p>
        </p:txBody>
      </p:sp>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mtClean="0"/>
              <a:t>Java Keywords</a:t>
            </a:r>
          </a:p>
        </p:txBody>
      </p:sp>
      <p:sp>
        <p:nvSpPr>
          <p:cNvPr id="492547" name="Rectangle 3"/>
          <p:cNvSpPr>
            <a:spLocks noGrp="1" noChangeArrowheads="1"/>
          </p:cNvSpPr>
          <p:nvPr>
            <p:ph type="subTitle" idx="1"/>
          </p:nvPr>
        </p:nvSpPr>
        <p:spPr/>
        <p:txBody>
          <a:bodyPr rtlCol="0">
            <a:normAutofit/>
          </a:bodyPr>
          <a:lstStyle/>
          <a:p>
            <a:pPr fontAlgn="auto">
              <a:spcAft>
                <a:spcPts val="0"/>
              </a:spcAft>
              <a:buFont typeface="Arial" pitchFamily="34" charset="0"/>
              <a:buNone/>
              <a:defRPr/>
            </a:pPr>
            <a:endParaRPr lang="en-US" dirty="0" smtClean="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792162"/>
          </a:xfrm>
        </p:spPr>
        <p:txBody>
          <a:bodyPr/>
          <a:lstStyle/>
          <a:p>
            <a:pPr algn="ctr">
              <a:defRPr/>
            </a:pPr>
            <a:r>
              <a:rPr lang="en-US" dirty="0" smtClean="0"/>
              <a:t>Java platform features…</a:t>
            </a:r>
            <a:endParaRPr lang="en-US" dirty="0"/>
          </a:p>
        </p:txBody>
      </p:sp>
      <p:sp>
        <p:nvSpPr>
          <p:cNvPr id="3" name="Content Placeholder 2"/>
          <p:cNvSpPr>
            <a:spLocks noGrp="1"/>
          </p:cNvSpPr>
          <p:nvPr>
            <p:ph idx="1"/>
          </p:nvPr>
        </p:nvSpPr>
        <p:spPr>
          <a:xfrm>
            <a:off x="531812" y="1066800"/>
            <a:ext cx="11353800" cy="5181599"/>
          </a:xfrm>
        </p:spPr>
        <p:txBody>
          <a:bodyPr>
            <a:normAutofit/>
          </a:bodyPr>
          <a:lstStyle/>
          <a:p>
            <a:r>
              <a:rPr lang="en-US" sz="1600" b="1" dirty="0" smtClean="0"/>
              <a:t>4) Robust and Secure:- The Code of java is Robust </a:t>
            </a:r>
            <a:r>
              <a:rPr lang="en-US" sz="1600" b="1" dirty="0" err="1" smtClean="0"/>
              <a:t>andMeans</a:t>
            </a:r>
            <a:r>
              <a:rPr lang="en-US" sz="1600" b="1" dirty="0" smtClean="0"/>
              <a:t> </a:t>
            </a:r>
            <a:r>
              <a:rPr lang="en-US" sz="1600" b="1" dirty="0" err="1" smtClean="0"/>
              <a:t>ot</a:t>
            </a:r>
            <a:r>
              <a:rPr lang="en-US" sz="1600" b="1" dirty="0" smtClean="0"/>
              <a:t> first checks the reliability of the code before Execution When We trying to Convert the Higher data type into the Lower Then it Checks the Demotion of the Code the It Will Warns a User to Not to do this So it is called as Robust. </a:t>
            </a:r>
          </a:p>
          <a:p>
            <a:r>
              <a:rPr lang="en-US" sz="1600" b="1" dirty="0" smtClean="0"/>
              <a:t>Secure : When We convert the Code from One Machine to Another the First Check the Code either it is Effected by the Virus or not or it Checks the Safety of the Code if code contains the Virus then it will never Executed that code on to the Machine.</a:t>
            </a:r>
          </a:p>
          <a:p>
            <a:r>
              <a:rPr lang="en-US" sz="1600" b="1" dirty="0" smtClean="0"/>
              <a:t>5) Distributed:- Java is Distributed Language Means because the program of java is compiled onto one machine can be easily transferred to machine and Executes them on another machine because facility of Bytes Codes So java is Specially designed For Internet Users which uses the Remote Computers For Executing their Programs on local machine after transferring the Programs from Remote Computers or either from the internet. </a:t>
            </a:r>
          </a:p>
          <a:p>
            <a:r>
              <a:rPr lang="en-US" sz="1600" b="1" dirty="0" smtClean="0"/>
              <a:t>6) Simple Small and Familiar:- is a simple Language Because it contains many features of other Languages like c and C++ and Java Removes Complexity because it doesn’t use pointers, Storage Classes and Go to Statements and java Doesn’t support Multiple Inheritance</a:t>
            </a:r>
          </a:p>
          <a:p>
            <a:r>
              <a:rPr lang="en-US" sz="1600" b="1" dirty="0" smtClean="0"/>
              <a:t>7) Multithreaded and Interactive:- Java uses Multithreaded Techniques For Execution Means Like in other in Structure Languages Code is Divided into the Small Parts Like These Code of java is divided into the Smaller parts those are Executed by java in Sequence and Timing Manner this is Called as Multithreaded In this Program of java is divided into the Small parts those are Executed by Compiler of java itself Java is Called as Interactive because Code of java Sup</a:t>
            </a:r>
          </a:p>
          <a:p>
            <a:r>
              <a:rPr lang="en-US" sz="1800" b="1" dirty="0" smtClean="0"/>
              <a:t>8</a:t>
            </a:r>
            <a:r>
              <a:rPr lang="en-US" sz="1600" b="1" dirty="0" smtClean="0"/>
              <a:t>) Dynamic and Extensible Code:- Java has Dynamic and Extensible Code Means With the Help of OOPS java Provides Inheritance and With the Help of Inheritance we Reuse the Code that is Pre-defined and Also uses all the built in Functions of java and Classes</a:t>
            </a:r>
          </a:p>
          <a:p>
            <a:endParaRPr lang="en-US" sz="1600" b="1" dirty="0" smtClean="0"/>
          </a:p>
          <a:p>
            <a:pPr lvl="1">
              <a:buNone/>
              <a:defRPr/>
            </a:pPr>
            <a:endParaRPr lang="en-US" dirty="0"/>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4</a:t>
            </a:fld>
            <a:endParaRPr lang="en-US"/>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mtClean="0"/>
              <a:t>class</a:t>
            </a:r>
          </a:p>
        </p:txBody>
      </p:sp>
      <p:sp>
        <p:nvSpPr>
          <p:cNvPr id="3075" name="Rectangle 3"/>
          <p:cNvSpPr>
            <a:spLocks noGrp="1" noChangeArrowheads="1"/>
          </p:cNvSpPr>
          <p:nvPr>
            <p:ph idx="1"/>
          </p:nvPr>
        </p:nvSpPr>
        <p:spPr/>
        <p:txBody>
          <a:bodyPr/>
          <a:lstStyle/>
          <a:p>
            <a:r>
              <a:rPr lang="en-US" smtClean="0"/>
              <a:t>Indicates the start of the definition of a class.</a:t>
            </a:r>
          </a:p>
          <a:p>
            <a:endParaRPr lang="en-US" smtClean="0"/>
          </a:p>
          <a:p>
            <a:pPr>
              <a:buFontTx/>
              <a:buNone/>
            </a:pPr>
            <a:endParaRPr lang="en-US" smtClean="0">
              <a:latin typeface="Courier New" pitchFamily="49" charset="0"/>
            </a:endParaRPr>
          </a:p>
          <a:p>
            <a:pPr>
              <a:buFontTx/>
              <a:buNone/>
            </a:pPr>
            <a:r>
              <a:rPr lang="en-US" smtClean="0">
                <a:latin typeface="Courier New" pitchFamily="49" charset="0"/>
              </a:rPr>
              <a:t>		public </a:t>
            </a:r>
            <a:r>
              <a:rPr lang="en-US" b="1" smtClean="0">
                <a:latin typeface="Courier New" pitchFamily="49" charset="0"/>
              </a:rPr>
              <a:t>class</a:t>
            </a:r>
            <a:r>
              <a:rPr lang="en-US" smtClean="0">
                <a:latin typeface="Courier New" pitchFamily="49" charset="0"/>
              </a:rPr>
              <a:t> Name {</a:t>
            </a:r>
          </a:p>
          <a:p>
            <a:pPr>
              <a:buFontTx/>
              <a:buNone/>
            </a:pPr>
            <a:r>
              <a:rPr lang="en-US" smtClean="0">
                <a:latin typeface="Courier New" pitchFamily="49" charset="0"/>
              </a:rPr>
              <a:t>		}</a:t>
            </a: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new</a:t>
            </a:r>
          </a:p>
        </p:txBody>
      </p:sp>
      <p:sp>
        <p:nvSpPr>
          <p:cNvPr id="4099" name="Rectangle 3"/>
          <p:cNvSpPr>
            <a:spLocks noGrp="1" noChangeArrowheads="1"/>
          </p:cNvSpPr>
          <p:nvPr>
            <p:ph idx="1"/>
          </p:nvPr>
        </p:nvSpPr>
        <p:spPr/>
        <p:txBody>
          <a:bodyPr/>
          <a:lstStyle/>
          <a:p>
            <a:r>
              <a:rPr lang="en-US" smtClean="0"/>
              <a:t>Indicates a call to a constructor</a:t>
            </a:r>
          </a:p>
          <a:p>
            <a:r>
              <a:rPr lang="en-US" smtClean="0"/>
              <a:t>Used when you want to create a new instance of an object</a:t>
            </a:r>
          </a:p>
          <a:p>
            <a:r>
              <a:rPr lang="en-US" smtClean="0"/>
              <a:t>Use:</a:t>
            </a:r>
          </a:p>
          <a:p>
            <a:pPr>
              <a:buFontTx/>
              <a:buNone/>
            </a:pPr>
            <a:r>
              <a:rPr lang="en-US" smtClean="0"/>
              <a:t>		</a:t>
            </a:r>
            <a:r>
              <a:rPr lang="en-US" smtClean="0">
                <a:latin typeface="Courier New" pitchFamily="49" charset="0"/>
              </a:rPr>
              <a:t>new constructorName();</a:t>
            </a: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package</a:t>
            </a:r>
          </a:p>
        </p:txBody>
      </p:sp>
      <p:sp>
        <p:nvSpPr>
          <p:cNvPr id="5123" name="Rectangle 3"/>
          <p:cNvSpPr>
            <a:spLocks noGrp="1" noChangeArrowheads="1"/>
          </p:cNvSpPr>
          <p:nvPr>
            <p:ph idx="1"/>
          </p:nvPr>
        </p:nvSpPr>
        <p:spPr/>
        <p:txBody>
          <a:bodyPr/>
          <a:lstStyle/>
          <a:p>
            <a:r>
              <a:rPr lang="en-US" smtClean="0"/>
              <a:t>Indicates membership for a class in a particular package</a:t>
            </a:r>
          </a:p>
          <a:p>
            <a:r>
              <a:rPr lang="en-US" smtClean="0"/>
              <a:t>Packages correspond to directories on the file system</a:t>
            </a:r>
          </a:p>
          <a:p>
            <a:r>
              <a:rPr lang="en-US" smtClean="0"/>
              <a:t>Use:</a:t>
            </a:r>
          </a:p>
          <a:p>
            <a:pPr>
              <a:buFontTx/>
              <a:buNone/>
            </a:pPr>
            <a:r>
              <a:rPr lang="en-US" smtClean="0"/>
              <a:t>		</a:t>
            </a:r>
            <a:r>
              <a:rPr lang="en-US" smtClean="0">
                <a:latin typeface="Courier New" pitchFamily="49" charset="0"/>
              </a:rPr>
              <a:t>package nameOfPackage;</a:t>
            </a: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private</a:t>
            </a:r>
          </a:p>
        </p:txBody>
      </p:sp>
      <p:sp>
        <p:nvSpPr>
          <p:cNvPr id="6147" name="Rectangle 3"/>
          <p:cNvSpPr>
            <a:spLocks noGrp="1" noChangeArrowheads="1"/>
          </p:cNvSpPr>
          <p:nvPr>
            <p:ph idx="1"/>
          </p:nvPr>
        </p:nvSpPr>
        <p:spPr/>
        <p:txBody>
          <a:bodyPr/>
          <a:lstStyle/>
          <a:p>
            <a:r>
              <a:rPr lang="en-US" smtClean="0"/>
              <a:t>Access control modifier (visibility) </a:t>
            </a:r>
          </a:p>
          <a:p>
            <a:r>
              <a:rPr lang="en-US" smtClean="0"/>
              <a:t>Only accessible from within the class</a:t>
            </a: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public</a:t>
            </a:r>
          </a:p>
        </p:txBody>
      </p:sp>
      <p:sp>
        <p:nvSpPr>
          <p:cNvPr id="7171" name="Rectangle 3"/>
          <p:cNvSpPr>
            <a:spLocks noGrp="1" noChangeArrowheads="1"/>
          </p:cNvSpPr>
          <p:nvPr>
            <p:ph idx="1"/>
          </p:nvPr>
        </p:nvSpPr>
        <p:spPr/>
        <p:txBody>
          <a:bodyPr/>
          <a:lstStyle/>
          <a:p>
            <a:r>
              <a:rPr lang="en-US" smtClean="0"/>
              <a:t>Access control modifier (visibility) </a:t>
            </a:r>
          </a:p>
          <a:p>
            <a:r>
              <a:rPr lang="en-US" smtClean="0"/>
              <a:t>Accessible from everywhere and to everyone</a:t>
            </a:r>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void</a:t>
            </a:r>
          </a:p>
        </p:txBody>
      </p:sp>
      <p:sp>
        <p:nvSpPr>
          <p:cNvPr id="8195" name="Rectangle 3"/>
          <p:cNvSpPr>
            <a:spLocks noGrp="1" noChangeArrowheads="1"/>
          </p:cNvSpPr>
          <p:nvPr>
            <p:ph idx="1"/>
          </p:nvPr>
        </p:nvSpPr>
        <p:spPr/>
        <p:txBody>
          <a:bodyPr/>
          <a:lstStyle/>
          <a:p>
            <a:r>
              <a:rPr lang="en-US" smtClean="0"/>
              <a:t>Used as a return type for a method.</a:t>
            </a:r>
          </a:p>
          <a:p>
            <a:r>
              <a:rPr lang="en-US" smtClean="0"/>
              <a:t>Indicates that the method does not return anything.</a:t>
            </a:r>
          </a:p>
          <a:p>
            <a:endParaRPr lang="en-US" smtClean="0"/>
          </a:p>
          <a:p>
            <a:pPr>
              <a:buFontTx/>
              <a:buNone/>
            </a:pPr>
            <a:r>
              <a:rPr lang="en-US" smtClean="0">
                <a:latin typeface="Courier New" pitchFamily="49" charset="0"/>
              </a:rPr>
              <a:t>	public </a:t>
            </a:r>
            <a:r>
              <a:rPr lang="en-US" b="1" smtClean="0">
                <a:latin typeface="Courier New" pitchFamily="49" charset="0"/>
              </a:rPr>
              <a:t>void</a:t>
            </a:r>
            <a:r>
              <a:rPr lang="en-US" smtClean="0">
                <a:latin typeface="Courier New" pitchFamily="49" charset="0"/>
              </a:rPr>
              <a:t> methodName() {</a:t>
            </a:r>
          </a:p>
          <a:p>
            <a:pPr>
              <a:buFontTx/>
              <a:buNone/>
            </a:pPr>
            <a:r>
              <a:rPr lang="en-US" smtClean="0">
                <a:latin typeface="Courier New" pitchFamily="49" charset="0"/>
              </a:rPr>
              <a:t>	}</a:t>
            </a:r>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extends</a:t>
            </a:r>
          </a:p>
        </p:txBody>
      </p:sp>
      <p:sp>
        <p:nvSpPr>
          <p:cNvPr id="9219" name="Rectangle 3"/>
          <p:cNvSpPr>
            <a:spLocks noGrp="1" noChangeArrowheads="1"/>
          </p:cNvSpPr>
          <p:nvPr>
            <p:ph idx="1"/>
          </p:nvPr>
        </p:nvSpPr>
        <p:spPr>
          <a:xfrm>
            <a:off x="203147" y="1981200"/>
            <a:ext cx="11985678" cy="4114800"/>
          </a:xfrm>
        </p:spPr>
        <p:txBody>
          <a:bodyPr/>
          <a:lstStyle/>
          <a:p>
            <a:r>
              <a:rPr lang="en-US" smtClean="0"/>
              <a:t>Indicates that the class you are writing has a superclass, which is an indication of inheritance.</a:t>
            </a:r>
          </a:p>
          <a:p>
            <a:pPr>
              <a:buFontTx/>
              <a:buNone/>
            </a:pPr>
            <a:endParaRPr lang="en-US" smtClean="0">
              <a:latin typeface="Courier New" pitchFamily="49" charset="0"/>
            </a:endParaRPr>
          </a:p>
          <a:p>
            <a:pPr>
              <a:buFontTx/>
              <a:buNone/>
            </a:pPr>
            <a:r>
              <a:rPr lang="en-US" sz="2400" smtClean="0">
                <a:latin typeface="Courier New" pitchFamily="49" charset="0"/>
              </a:rPr>
              <a:t>public class ClassName </a:t>
            </a:r>
            <a:r>
              <a:rPr lang="en-US" sz="2400" b="1" smtClean="0">
                <a:latin typeface="Courier New" pitchFamily="49" charset="0"/>
              </a:rPr>
              <a:t>extends</a:t>
            </a:r>
            <a:r>
              <a:rPr lang="en-US" sz="2400" smtClean="0">
                <a:latin typeface="Courier New" pitchFamily="49" charset="0"/>
              </a:rPr>
              <a:t> SuperClassName</a:t>
            </a:r>
            <a:r>
              <a:rPr lang="en-US" smtClean="0">
                <a:latin typeface="Courier New" pitchFamily="49" charset="0"/>
              </a:rPr>
              <a:t> {	</a:t>
            </a:r>
          </a:p>
          <a:p>
            <a:pPr>
              <a:buFontTx/>
              <a:buNone/>
            </a:pPr>
            <a:r>
              <a:rPr lang="en-US" smtClean="0">
                <a:latin typeface="Courier New" pitchFamily="49" charset="0"/>
              </a:rPr>
              <a:t>}</a:t>
            </a:r>
            <a:endParaRPr lang="en-US" smtClean="0"/>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this</a:t>
            </a:r>
          </a:p>
        </p:txBody>
      </p:sp>
      <p:sp>
        <p:nvSpPr>
          <p:cNvPr id="10243" name="Rectangle 3"/>
          <p:cNvSpPr>
            <a:spLocks noGrp="1" noChangeArrowheads="1"/>
          </p:cNvSpPr>
          <p:nvPr>
            <p:ph idx="1"/>
          </p:nvPr>
        </p:nvSpPr>
        <p:spPr/>
        <p:txBody>
          <a:bodyPr/>
          <a:lstStyle/>
          <a:p>
            <a:r>
              <a:rPr lang="en-US" smtClean="0"/>
              <a:t>Self-reference</a:t>
            </a:r>
          </a:p>
          <a:p>
            <a:r>
              <a:rPr lang="en-US" smtClean="0"/>
              <a:t>Refers to the class itself</a:t>
            </a:r>
          </a:p>
          <a:p>
            <a:r>
              <a:rPr lang="en-US" smtClean="0"/>
              <a:t>Can be used to have the class call its own method</a:t>
            </a:r>
          </a:p>
          <a:p>
            <a:endParaRPr lang="en-US" smtClean="0"/>
          </a:p>
          <a:p>
            <a:pPr algn="ctr">
              <a:buFontTx/>
              <a:buNone/>
            </a:pPr>
            <a:r>
              <a:rPr lang="en-US" b="1" smtClean="0">
                <a:latin typeface="Courier New" pitchFamily="49" charset="0"/>
              </a:rPr>
              <a:t>this</a:t>
            </a:r>
            <a:r>
              <a:rPr lang="en-US" smtClean="0">
                <a:latin typeface="Courier New" pitchFamily="49" charset="0"/>
              </a:rPr>
              <a:t>.methodName();</a:t>
            </a: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return</a:t>
            </a:r>
          </a:p>
        </p:txBody>
      </p:sp>
      <p:sp>
        <p:nvSpPr>
          <p:cNvPr id="11267" name="Rectangle 3"/>
          <p:cNvSpPr>
            <a:spLocks noGrp="1" noChangeArrowheads="1"/>
          </p:cNvSpPr>
          <p:nvPr>
            <p:ph idx="1"/>
          </p:nvPr>
        </p:nvSpPr>
        <p:spPr/>
        <p:txBody>
          <a:bodyPr/>
          <a:lstStyle/>
          <a:p>
            <a:r>
              <a:rPr lang="en-US" sz="2800" smtClean="0"/>
              <a:t>Needed to indicate what value is being returned from a method that has a return type.</a:t>
            </a:r>
          </a:p>
          <a:p>
            <a:endParaRPr lang="en-US" sz="2800" smtClean="0"/>
          </a:p>
          <a:p>
            <a:pPr>
              <a:buFontTx/>
              <a:buNone/>
            </a:pPr>
            <a:r>
              <a:rPr lang="en-US" sz="2800" smtClean="0">
                <a:latin typeface="Courier New" pitchFamily="49" charset="0"/>
              </a:rPr>
              <a:t>	public NonVoidType methodName() {</a:t>
            </a:r>
          </a:p>
          <a:p>
            <a:pPr>
              <a:buFontTx/>
              <a:buNone/>
            </a:pPr>
            <a:r>
              <a:rPr lang="en-US" sz="2800" smtClean="0">
                <a:latin typeface="Courier New" pitchFamily="49" charset="0"/>
              </a:rPr>
              <a:t>		//do some work</a:t>
            </a:r>
          </a:p>
          <a:p>
            <a:pPr>
              <a:buFontTx/>
              <a:buNone/>
            </a:pPr>
            <a:r>
              <a:rPr lang="en-US" sz="2800" smtClean="0">
                <a:latin typeface="Courier New" pitchFamily="49" charset="0"/>
              </a:rPr>
              <a:t>		</a:t>
            </a:r>
            <a:r>
              <a:rPr lang="en-US" sz="2800" b="1" smtClean="0">
                <a:latin typeface="Courier New" pitchFamily="49" charset="0"/>
              </a:rPr>
              <a:t>return</a:t>
            </a:r>
            <a:r>
              <a:rPr lang="en-US" sz="2800" smtClean="0">
                <a:latin typeface="Courier New" pitchFamily="49" charset="0"/>
              </a:rPr>
              <a:t> someValue;</a:t>
            </a:r>
          </a:p>
          <a:p>
            <a:pPr>
              <a:buFontTx/>
              <a:buNone/>
            </a:pPr>
            <a:r>
              <a:rPr lang="en-US" sz="2800" smtClean="0">
                <a:latin typeface="Courier New" pitchFamily="49" charset="0"/>
              </a:rPr>
              <a:t>	}</a:t>
            </a:r>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super</a:t>
            </a:r>
          </a:p>
        </p:txBody>
      </p:sp>
      <p:sp>
        <p:nvSpPr>
          <p:cNvPr id="12291" name="Rectangle 3"/>
          <p:cNvSpPr>
            <a:spLocks noGrp="1" noChangeArrowheads="1"/>
          </p:cNvSpPr>
          <p:nvPr>
            <p:ph idx="1"/>
          </p:nvPr>
        </p:nvSpPr>
        <p:spPr>
          <a:xfrm>
            <a:off x="914162" y="1981200"/>
            <a:ext cx="10360501" cy="4648200"/>
          </a:xfrm>
        </p:spPr>
        <p:txBody>
          <a:bodyPr>
            <a:normAutofit/>
          </a:bodyPr>
          <a:lstStyle/>
          <a:p>
            <a:pPr>
              <a:lnSpc>
                <a:spcPct val="90000"/>
              </a:lnSpc>
            </a:pPr>
            <a:r>
              <a:rPr lang="en-US" sz="2800" smtClean="0"/>
              <a:t>Indicates a call to the superclass’ method (either constructor or just a regular method).</a:t>
            </a:r>
          </a:p>
          <a:p>
            <a:pPr>
              <a:lnSpc>
                <a:spcPct val="90000"/>
              </a:lnSpc>
            </a:pPr>
            <a:endParaRPr lang="en-US" sz="2000" smtClean="0"/>
          </a:p>
          <a:p>
            <a:pPr>
              <a:lnSpc>
                <a:spcPct val="90000"/>
              </a:lnSpc>
              <a:buFontTx/>
              <a:buNone/>
            </a:pPr>
            <a:r>
              <a:rPr lang="en-US" sz="2800" smtClean="0">
                <a:latin typeface="Courier New" pitchFamily="49" charset="0"/>
              </a:rPr>
              <a:t>	public ConstructorName() {</a:t>
            </a:r>
          </a:p>
          <a:p>
            <a:pPr>
              <a:lnSpc>
                <a:spcPct val="90000"/>
              </a:lnSpc>
              <a:buFontTx/>
              <a:buNone/>
            </a:pPr>
            <a:r>
              <a:rPr lang="en-US" sz="2800" smtClean="0">
                <a:latin typeface="Courier New" pitchFamily="49" charset="0"/>
              </a:rPr>
              <a:t>		</a:t>
            </a:r>
            <a:r>
              <a:rPr lang="en-US" sz="2800" b="1" smtClean="0">
                <a:latin typeface="Courier New" pitchFamily="49" charset="0"/>
              </a:rPr>
              <a:t>super</a:t>
            </a:r>
            <a:r>
              <a:rPr lang="en-US" sz="2800" smtClean="0">
                <a:latin typeface="Courier New" pitchFamily="49" charset="0"/>
              </a:rPr>
              <a:t>(param);</a:t>
            </a:r>
          </a:p>
          <a:p>
            <a:pPr>
              <a:lnSpc>
                <a:spcPct val="90000"/>
              </a:lnSpc>
              <a:buFontTx/>
              <a:buNone/>
            </a:pPr>
            <a:r>
              <a:rPr lang="en-US" sz="2800" smtClean="0">
                <a:latin typeface="Courier New" pitchFamily="49" charset="0"/>
              </a:rPr>
              <a:t>	}</a:t>
            </a:r>
          </a:p>
          <a:p>
            <a:pPr>
              <a:lnSpc>
                <a:spcPct val="90000"/>
              </a:lnSpc>
              <a:buFontTx/>
              <a:buNone/>
            </a:pPr>
            <a:endParaRPr lang="en-US" sz="1400" smtClean="0">
              <a:latin typeface="Courier New" pitchFamily="49" charset="0"/>
            </a:endParaRPr>
          </a:p>
          <a:p>
            <a:pPr>
              <a:lnSpc>
                <a:spcPct val="90000"/>
              </a:lnSpc>
              <a:buFontTx/>
              <a:buNone/>
            </a:pPr>
            <a:r>
              <a:rPr lang="en-US" sz="2800" smtClean="0">
                <a:latin typeface="Courier New" pitchFamily="49" charset="0"/>
              </a:rPr>
              <a:t>	public void OverriddenMethod() {</a:t>
            </a:r>
          </a:p>
          <a:p>
            <a:pPr lvl="1">
              <a:lnSpc>
                <a:spcPct val="90000"/>
              </a:lnSpc>
              <a:buFontTx/>
              <a:buNone/>
            </a:pPr>
            <a:r>
              <a:rPr lang="en-US" sz="2400" smtClean="0">
                <a:latin typeface="Courier New" pitchFamily="49" charset="0"/>
              </a:rPr>
              <a:t>	</a:t>
            </a:r>
            <a:r>
              <a:rPr lang="en-US" sz="2400" b="1" smtClean="0">
                <a:latin typeface="Courier New" pitchFamily="49" charset="0"/>
              </a:rPr>
              <a:t>super</a:t>
            </a:r>
            <a:r>
              <a:rPr lang="en-US" sz="2400" smtClean="0">
                <a:latin typeface="Courier New" pitchFamily="49" charset="0"/>
              </a:rPr>
              <a:t>.OverriddenMethod();</a:t>
            </a:r>
          </a:p>
          <a:p>
            <a:pPr>
              <a:lnSpc>
                <a:spcPct val="90000"/>
              </a:lnSpc>
              <a:buFontTx/>
              <a:buNone/>
            </a:pPr>
            <a:r>
              <a:rPr lang="en-US" sz="2800" smtClean="0">
                <a:latin typeface="Courier New" pitchFamily="49" charset="0"/>
              </a:rPr>
              <a:t>	}</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7614" y="274638"/>
            <a:ext cx="9753600" cy="868362"/>
          </a:xfrm>
        </p:spPr>
        <p:txBody>
          <a:bodyPr/>
          <a:lstStyle/>
          <a:p>
            <a:pPr algn="ctr"/>
            <a:r>
              <a:rPr lang="en-US" dirty="0" smtClean="0"/>
              <a:t>Java platform features…</a:t>
            </a:r>
            <a:endParaRPr lang="en-US" dirty="0"/>
          </a:p>
        </p:txBody>
      </p:sp>
      <p:sp>
        <p:nvSpPr>
          <p:cNvPr id="7171" name="Rectangle 3"/>
          <p:cNvSpPr>
            <a:spLocks noGrp="1" noChangeArrowheads="1"/>
          </p:cNvSpPr>
          <p:nvPr>
            <p:ph idx="1"/>
          </p:nvPr>
        </p:nvSpPr>
        <p:spPr>
          <a:xfrm>
            <a:off x="836612" y="1143000"/>
            <a:ext cx="10972800" cy="5105400"/>
          </a:xfrm>
        </p:spPr>
        <p:txBody>
          <a:bodyPr>
            <a:normAutofit fontScale="77500" lnSpcReduction="20000"/>
          </a:bodyPr>
          <a:lstStyle/>
          <a:p>
            <a:r>
              <a:rPr lang="en-US" sz="2300" b="1" dirty="0" smtClean="0"/>
              <a:t>9) Distributed:- Java is a distributed language which means that the program can be design to run on computer networks. Java provides an extensive library of classes for communicating ,using TCP/IP protocols such as HTTP and FTP. This makes creating network connections much easier than in C/C++. You can read and write objects on the remote sites via URL with the same ease that programmers are used to when read and write data from and to a file. This helps the programmers at remote locations to work together on the same project. </a:t>
            </a:r>
          </a:p>
          <a:p>
            <a:r>
              <a:rPr lang="en-US" sz="2300" b="1" dirty="0" smtClean="0"/>
              <a:t>10) Secure: Java was designed with security in mind. As Java is intended to be used in networked/distributor environments so it implements several security mechanisms to protect you against malicious code that might try to invade your file system.</a:t>
            </a:r>
          </a:p>
          <a:p>
            <a:r>
              <a:rPr lang="en-US" sz="2300" b="1" dirty="0" smtClean="0"/>
              <a:t>For example: The absence of pointers in Java makes it impossible for applications to gain access to memory locations without proper authorization as memory allocation and referencing model is completely opaque to the programmer and controlled entirely by the underlying run-time platform .</a:t>
            </a:r>
          </a:p>
          <a:p>
            <a:r>
              <a:rPr lang="en-US" sz="2300" b="1" dirty="0" smtClean="0"/>
              <a:t>11) Architectural Neutral: One of the key feature of Java that makes it different from other programming languages is architectural neutral (or platform independent). This means that the programs written on one platform can run on any other platform without having to rewrite or recompile them. In other words, it follows 'Write-once-run-anywhere' approach.</a:t>
            </a:r>
          </a:p>
          <a:p>
            <a:r>
              <a:rPr lang="en-US" sz="2300" b="1" dirty="0" smtClean="0"/>
              <a:t>Java programs are compiled into byte-code format which does not depend on any machine architecture but can be easily translated into a specific machine by a Java Virtual Machine (JVM) for that machine. This is a significant advantage when developing applets or applications that are downloaded from the Internet and are needed to run on different systems.</a:t>
            </a:r>
          </a:p>
          <a:p>
            <a:pPr eaLnBrk="1" hangingPunct="1">
              <a:defRPr/>
            </a:pPr>
            <a:endParaRPr lang="en-US" b="1" dirty="0" smtClean="0"/>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5</a:t>
            </a:fld>
            <a:endParaRPr lang="en-US"/>
          </a:p>
        </p:txBody>
      </p:sp>
    </p:spTree>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interface</a:t>
            </a:r>
          </a:p>
        </p:txBody>
      </p:sp>
      <p:sp>
        <p:nvSpPr>
          <p:cNvPr id="13315" name="Rectangle 3"/>
          <p:cNvSpPr>
            <a:spLocks noGrp="1" noChangeArrowheads="1"/>
          </p:cNvSpPr>
          <p:nvPr>
            <p:ph idx="1"/>
          </p:nvPr>
        </p:nvSpPr>
        <p:spPr/>
        <p:txBody>
          <a:bodyPr/>
          <a:lstStyle/>
          <a:p>
            <a:r>
              <a:rPr lang="en-US" smtClean="0"/>
              <a:t>Indicates the beginning of an interface definition.</a:t>
            </a:r>
          </a:p>
          <a:p>
            <a:endParaRPr lang="en-US" smtClean="0"/>
          </a:p>
          <a:p>
            <a:endParaRPr lang="en-US" smtClean="0"/>
          </a:p>
          <a:p>
            <a:pPr>
              <a:buFontTx/>
              <a:buNone/>
            </a:pPr>
            <a:r>
              <a:rPr lang="en-US" sz="3100" smtClean="0">
                <a:latin typeface="Courier New" pitchFamily="49" charset="0"/>
              </a:rPr>
              <a:t>public </a:t>
            </a:r>
            <a:r>
              <a:rPr lang="en-US" sz="3100" b="1" smtClean="0">
                <a:latin typeface="Courier New" pitchFamily="49" charset="0"/>
              </a:rPr>
              <a:t>interface</a:t>
            </a:r>
            <a:r>
              <a:rPr lang="en-US" sz="3100" smtClean="0">
                <a:latin typeface="Courier New" pitchFamily="49" charset="0"/>
              </a:rPr>
              <a:t> InterfaceName {</a:t>
            </a:r>
          </a:p>
          <a:p>
            <a:pPr>
              <a:buFontTx/>
              <a:buNone/>
            </a:pPr>
            <a:endParaRPr lang="en-US" smtClean="0">
              <a:latin typeface="Courier New" pitchFamily="49" charset="0"/>
            </a:endParaRPr>
          </a:p>
          <a:p>
            <a:pPr>
              <a:buFontTx/>
              <a:buNone/>
            </a:pPr>
            <a:r>
              <a:rPr lang="en-US" smtClean="0">
                <a:latin typeface="Courier New" pitchFamily="49" charset="0"/>
              </a:rPr>
              <a:t>}</a:t>
            </a:r>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abstract</a:t>
            </a:r>
          </a:p>
        </p:txBody>
      </p:sp>
      <p:sp>
        <p:nvSpPr>
          <p:cNvPr id="14339" name="Rectangle 3"/>
          <p:cNvSpPr>
            <a:spLocks noGrp="1" noChangeArrowheads="1"/>
          </p:cNvSpPr>
          <p:nvPr>
            <p:ph idx="1"/>
          </p:nvPr>
        </p:nvSpPr>
        <p:spPr/>
        <p:txBody>
          <a:bodyPr/>
          <a:lstStyle/>
          <a:p>
            <a:r>
              <a:rPr lang="en-US" smtClean="0"/>
              <a:t>Indicates that a method is abstract (does not have a method body).</a:t>
            </a:r>
          </a:p>
          <a:p>
            <a:endParaRPr lang="en-US" smtClean="0"/>
          </a:p>
          <a:p>
            <a:pPr>
              <a:buFontTx/>
              <a:buNone/>
            </a:pPr>
            <a:r>
              <a:rPr lang="en-US" smtClean="0">
                <a:latin typeface="Courier New" pitchFamily="49" charset="0"/>
              </a:rPr>
              <a:t>public </a:t>
            </a:r>
            <a:r>
              <a:rPr lang="en-US" b="1" smtClean="0">
                <a:latin typeface="Courier New" pitchFamily="49" charset="0"/>
              </a:rPr>
              <a:t>abstract</a:t>
            </a:r>
            <a:r>
              <a:rPr lang="en-US" smtClean="0">
                <a:latin typeface="Courier New" pitchFamily="49" charset="0"/>
              </a:rPr>
              <a:t> void method();</a:t>
            </a:r>
          </a:p>
          <a:p>
            <a:pPr>
              <a:buFontTx/>
              <a:buNone/>
            </a:pPr>
            <a:r>
              <a:rPr lang="en-US" b="1" i="1" smtClean="0">
                <a:latin typeface="Courier New" pitchFamily="49" charset="0"/>
              </a:rPr>
              <a:t>OR</a:t>
            </a:r>
          </a:p>
          <a:p>
            <a:pPr>
              <a:buFontTx/>
              <a:buNone/>
            </a:pPr>
            <a:r>
              <a:rPr lang="en-US" b="1" smtClean="0">
                <a:latin typeface="Courier New" pitchFamily="49" charset="0"/>
              </a:rPr>
              <a:t>abstract</a:t>
            </a:r>
            <a:r>
              <a:rPr lang="en-US" smtClean="0">
                <a:latin typeface="Courier New" pitchFamily="49" charset="0"/>
              </a:rPr>
              <a:t> public void method();</a:t>
            </a:r>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4162" y="301625"/>
            <a:ext cx="10969943" cy="1462088"/>
          </a:xfrm>
        </p:spPr>
        <p:txBody>
          <a:bodyPr/>
          <a:lstStyle/>
          <a:p>
            <a:r>
              <a:rPr lang="en-US" smtClean="0"/>
              <a:t>implements</a:t>
            </a:r>
          </a:p>
        </p:txBody>
      </p:sp>
      <p:sp>
        <p:nvSpPr>
          <p:cNvPr id="15363" name="Rectangle 3"/>
          <p:cNvSpPr>
            <a:spLocks noGrp="1" noChangeArrowheads="1"/>
          </p:cNvSpPr>
          <p:nvPr>
            <p:ph idx="1"/>
          </p:nvPr>
        </p:nvSpPr>
        <p:spPr>
          <a:xfrm>
            <a:off x="914162" y="1981200"/>
            <a:ext cx="11274663" cy="4114800"/>
          </a:xfrm>
        </p:spPr>
        <p:txBody>
          <a:bodyPr/>
          <a:lstStyle/>
          <a:p>
            <a:r>
              <a:rPr lang="en-US" smtClean="0"/>
              <a:t>Indicates that the class you are writing implements an interface.</a:t>
            </a:r>
          </a:p>
          <a:p>
            <a:endParaRPr lang="en-US" smtClean="0"/>
          </a:p>
          <a:p>
            <a:endParaRPr lang="en-US" smtClean="0"/>
          </a:p>
          <a:p>
            <a:pPr>
              <a:buFontTx/>
              <a:buNone/>
            </a:pPr>
            <a:r>
              <a:rPr lang="en-US" sz="2400" smtClean="0">
                <a:latin typeface="Courier New" pitchFamily="49" charset="0"/>
              </a:rPr>
              <a:t>public class Name </a:t>
            </a:r>
            <a:r>
              <a:rPr lang="en-US" sz="2400" b="1" smtClean="0">
                <a:latin typeface="Courier New" pitchFamily="49" charset="0"/>
              </a:rPr>
              <a:t>implements</a:t>
            </a:r>
            <a:r>
              <a:rPr lang="en-US" sz="2400" smtClean="0">
                <a:latin typeface="Courier New" pitchFamily="49" charset="0"/>
              </a:rPr>
              <a:t> InterfaceName</a:t>
            </a:r>
            <a:r>
              <a:rPr lang="en-US" smtClean="0">
                <a:latin typeface="Courier New" pitchFamily="49" charset="0"/>
              </a:rPr>
              <a:t>{	</a:t>
            </a:r>
          </a:p>
          <a:p>
            <a:pPr>
              <a:buFontTx/>
              <a:buNone/>
            </a:pPr>
            <a:r>
              <a:rPr lang="en-US" smtClean="0">
                <a:latin typeface="Courier New" pitchFamily="49" charset="0"/>
              </a:rPr>
              <a:t>}</a:t>
            </a:r>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sz="3800" dirty="0" smtClean="0"/>
              <a:t>SCOPING RULES IN JAVA</a:t>
            </a:r>
          </a:p>
        </p:txBody>
      </p:sp>
      <p:sp>
        <p:nvSpPr>
          <p:cNvPr id="24579" name="Rectangle 3"/>
          <p:cNvSpPr>
            <a:spLocks noGrp="1" noChangeArrowheads="1"/>
          </p:cNvSpPr>
          <p:nvPr>
            <p:ph idx="1"/>
          </p:nvPr>
        </p:nvSpPr>
        <p:spPr/>
        <p:txBody>
          <a:bodyPr>
            <a:normAutofit/>
          </a:bodyPr>
          <a:lstStyle/>
          <a:p>
            <a:pPr lvl="0"/>
            <a:r>
              <a:rPr lang="en-US" sz="1600" b="1" dirty="0" smtClean="0"/>
              <a:t>Disallowing them altogether. Very rare; though some languages may disallow free references to all but a pre-defined set of symbols (often called keywords or special forms) which are provided by the language.</a:t>
            </a:r>
          </a:p>
          <a:p>
            <a:pPr lvl="0"/>
            <a:r>
              <a:rPr lang="en-US" sz="1600" b="1" dirty="0" smtClean="0"/>
              <a:t>Only two scoping levels - global and local. </a:t>
            </a:r>
            <a:r>
              <a:rPr lang="en-US" sz="1600" b="1" dirty="0" err="1" smtClean="0">
                <a:hlinkClick r:id="rId3"/>
              </a:rPr>
              <a:t>CeeLanguage</a:t>
            </a:r>
            <a:r>
              <a:rPr lang="en-US" sz="1600" b="1" dirty="0" smtClean="0"/>
              <a:t> and many assemblers use this rule. A </a:t>
            </a:r>
            <a:r>
              <a:rPr lang="en-US" sz="1600" b="1" dirty="0" err="1" smtClean="0">
                <a:hlinkClick r:id="rId4"/>
              </a:rPr>
              <a:t>FreeVariable</a:t>
            </a:r>
            <a:r>
              <a:rPr lang="en-US" sz="1600" b="1" dirty="0" smtClean="0"/>
              <a:t> defined in a C function must refer to a "global" symbol (meaning defined either at file or global scope; as opposed to within a function body). This simplifies the implementation of C greatly (and many C programmers don't miss more advanced scope rules at all). </a:t>
            </a:r>
            <a:r>
              <a:rPr lang="en-US" sz="1600" b="1" dirty="0" err="1" smtClean="0">
                <a:hlinkClick r:id="rId5"/>
              </a:rPr>
              <a:t>CeePlusPlus</a:t>
            </a:r>
            <a:r>
              <a:rPr lang="en-US" sz="1600" b="1" dirty="0" smtClean="0"/>
              <a:t> sticks to the C tradition in many ways, though the presence of features such as classes and namespaces cause C++ to relax the scoping rules quite a bit. (Still, no C++ function can bind to the local variables of another C++ function). Java, with </a:t>
            </a:r>
            <a:r>
              <a:rPr lang="en-US" sz="1600" b="1" dirty="0" err="1" smtClean="0">
                <a:hlinkClick r:id="rId6"/>
              </a:rPr>
              <a:t>InnerClass</a:t>
            </a:r>
            <a:r>
              <a:rPr lang="en-US" sz="1600" b="1" dirty="0" err="1" smtClean="0"/>
              <a:t>es</a:t>
            </a:r>
            <a:r>
              <a:rPr lang="en-US" sz="1600" b="1" dirty="0" smtClean="0"/>
              <a:t>, relaxes the scoping rules further.</a:t>
            </a:r>
          </a:p>
          <a:p>
            <a:pPr eaLnBrk="1" hangingPunct="1">
              <a:buFont typeface="Wingdings" pitchFamily="2" charset="2"/>
              <a:buNone/>
              <a:defRPr/>
            </a:pPr>
            <a:endParaRPr lang="en-US" dirty="0" smtClean="0"/>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53</a:t>
            </a:fld>
            <a:endParaRPr lang="en-US"/>
          </a:p>
        </p:txBody>
      </p:sp>
    </p:spTree>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sz="3800" dirty="0" smtClean="0"/>
              <a:t>SCOPING RULES IN JAVA</a:t>
            </a:r>
          </a:p>
        </p:txBody>
      </p:sp>
      <p:sp>
        <p:nvSpPr>
          <p:cNvPr id="26627" name="Rectangle 3"/>
          <p:cNvSpPr>
            <a:spLocks noGrp="1" noChangeArrowheads="1"/>
          </p:cNvSpPr>
          <p:nvPr>
            <p:ph idx="1"/>
          </p:nvPr>
        </p:nvSpPr>
        <p:spPr/>
        <p:txBody>
          <a:bodyPr>
            <a:normAutofit/>
          </a:bodyPr>
          <a:lstStyle/>
          <a:p>
            <a:r>
              <a:rPr lang="en-US" sz="1500" b="1" dirty="0" smtClean="0"/>
              <a:t>The scoping rules of a </a:t>
            </a:r>
            <a:r>
              <a:rPr lang="en-US" sz="1500" b="1" dirty="0" err="1" smtClean="0">
                <a:hlinkClick r:id="rId3"/>
              </a:rPr>
              <a:t>ProgrammingLanguage</a:t>
            </a:r>
            <a:r>
              <a:rPr lang="en-US" sz="1500" b="1" dirty="0" smtClean="0"/>
              <a:t> dictate how </a:t>
            </a:r>
            <a:r>
              <a:rPr lang="en-US" sz="1500" b="1" dirty="0" err="1" smtClean="0">
                <a:hlinkClick r:id="rId4"/>
              </a:rPr>
              <a:t>FreeVariable</a:t>
            </a:r>
            <a:r>
              <a:rPr lang="en-US" sz="1500" b="1" dirty="0" err="1" smtClean="0"/>
              <a:t>s</a:t>
            </a:r>
            <a:r>
              <a:rPr lang="en-US" sz="1500" b="1" dirty="0" smtClean="0"/>
              <a:t> - symbol names which are found in the body of a scope (a function, macro, class, whatever) but not defined there - are resolved.</a:t>
            </a:r>
          </a:p>
          <a:p>
            <a:r>
              <a:rPr lang="en-US" sz="1500" b="1" dirty="0" smtClean="0"/>
              <a:t>Several different strategies exist:</a:t>
            </a:r>
          </a:p>
          <a:p>
            <a:pPr lvl="0">
              <a:lnSpc>
                <a:spcPct val="80000"/>
              </a:lnSpc>
              <a:buNone/>
              <a:defRPr/>
            </a:pPr>
            <a:r>
              <a:rPr lang="en-US" sz="1500" b="1" dirty="0" smtClean="0"/>
              <a:t>	Disallowing them altogether. Very rare; though some languages may disallow free references to all but a pre-defined set of symbols (often called keywords or special forms) which are provided by the language.</a:t>
            </a:r>
          </a:p>
          <a:p>
            <a:pPr eaLnBrk="1" hangingPunct="1">
              <a:lnSpc>
                <a:spcPct val="80000"/>
              </a:lnSpc>
              <a:buFont typeface="Wingdings" pitchFamily="2" charset="2"/>
              <a:buNone/>
              <a:defRPr/>
            </a:pPr>
            <a:endParaRPr lang="en-US" sz="2800" dirty="0" smtClean="0"/>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54</a:t>
            </a:fld>
            <a:endParaRPr lang="en-US"/>
          </a:p>
        </p:txBody>
      </p:sp>
    </p:spTree>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dirty="0" smtClean="0"/>
              <a:t>SCOPING RULES</a:t>
            </a:r>
          </a:p>
        </p:txBody>
      </p:sp>
      <p:sp>
        <p:nvSpPr>
          <p:cNvPr id="28675" name="Rectangle 3"/>
          <p:cNvSpPr>
            <a:spLocks noGrp="1" noChangeArrowheads="1"/>
          </p:cNvSpPr>
          <p:nvPr>
            <p:ph idx="1"/>
          </p:nvPr>
        </p:nvSpPr>
        <p:spPr/>
        <p:txBody>
          <a:bodyPr>
            <a:normAutofit fontScale="92500" lnSpcReduction="20000"/>
          </a:bodyPr>
          <a:lstStyle/>
          <a:p>
            <a:pPr lvl="0">
              <a:buFontTx/>
              <a:buChar char="•"/>
              <a:defRPr/>
            </a:pPr>
            <a:r>
              <a:rPr lang="en-US" dirty="0" smtClean="0"/>
              <a:t>Only two scoping levels - global and local. </a:t>
            </a:r>
            <a:r>
              <a:rPr lang="en-US" dirty="0" err="1" smtClean="0">
                <a:hlinkClick r:id="rId3"/>
              </a:rPr>
              <a:t>CeeLanguage</a:t>
            </a:r>
            <a:r>
              <a:rPr lang="en-US" dirty="0" smtClean="0"/>
              <a:t> and many assemblers use this rule. A </a:t>
            </a:r>
            <a:r>
              <a:rPr lang="en-US" dirty="0" err="1" smtClean="0">
                <a:hlinkClick r:id="rId4"/>
              </a:rPr>
              <a:t>FreeVariable</a:t>
            </a:r>
            <a:r>
              <a:rPr lang="en-US" dirty="0" smtClean="0"/>
              <a:t> defined in a C function must refer to a "global" symbol (meaning defined either at file or global scope; as opposed to within a function body). This simplifies the implementation of C greatly (and many C programmers don't miss more advanced scope rules at all). </a:t>
            </a:r>
            <a:r>
              <a:rPr lang="en-US" dirty="0" err="1" smtClean="0">
                <a:hlinkClick r:id="rId5"/>
              </a:rPr>
              <a:t>CeePlusPlus</a:t>
            </a:r>
            <a:r>
              <a:rPr lang="en-US" dirty="0" smtClean="0"/>
              <a:t> sticks to the C tradition in many ways, though the presence of features such as classes and namespaces cause C++ to relax the scoping rules quite a bit. (Still, no C++ function can bind to the local variables of another C++ function). Java, with </a:t>
            </a:r>
            <a:r>
              <a:rPr lang="en-US" dirty="0" err="1" smtClean="0">
                <a:hlinkClick r:id="rId6"/>
              </a:rPr>
              <a:t>InnerClass</a:t>
            </a:r>
            <a:r>
              <a:rPr lang="en-US" dirty="0" err="1" smtClean="0"/>
              <a:t>es</a:t>
            </a:r>
            <a:r>
              <a:rPr lang="en-US" dirty="0" smtClean="0"/>
              <a:t>, relaxes the scoping rules further.</a:t>
            </a:r>
          </a:p>
          <a:p>
            <a:pPr eaLnBrk="1" hangingPunct="1">
              <a:buFontTx/>
              <a:buChar char="•"/>
              <a:defRPr/>
            </a:pPr>
            <a:endParaRPr lang="en-US" dirty="0" smtClean="0"/>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55</a:t>
            </a:fld>
            <a:endParaRPr lang="en-US"/>
          </a:p>
        </p:txBody>
      </p:sp>
    </p:spTree>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dirty="0" smtClean="0"/>
              <a:t>SCOPING RULES</a:t>
            </a:r>
          </a:p>
        </p:txBody>
      </p:sp>
      <p:sp>
        <p:nvSpPr>
          <p:cNvPr id="32771" name="Rectangle 3"/>
          <p:cNvSpPr>
            <a:spLocks noGrp="1" noChangeArrowheads="1"/>
          </p:cNvSpPr>
          <p:nvPr>
            <p:ph idx="1"/>
          </p:nvPr>
        </p:nvSpPr>
        <p:spPr/>
        <p:txBody>
          <a:bodyPr/>
          <a:lstStyle/>
          <a:p>
            <a:pPr lvl="0">
              <a:defRPr/>
            </a:pPr>
            <a:r>
              <a:rPr lang="en-US" sz="1600" b="1" i="1" dirty="0" err="1" smtClean="0">
                <a:hlinkClick r:id="rId3"/>
              </a:rPr>
              <a:t>DynamicScoping</a:t>
            </a:r>
            <a:r>
              <a:rPr lang="en-US" sz="1600" b="1" i="1" dirty="0" smtClean="0"/>
              <a:t> (early dialects of Lisp, </a:t>
            </a:r>
            <a:r>
              <a:rPr lang="en-US" sz="1600" b="1" i="1" dirty="0" err="1" smtClean="0">
                <a:hlinkClick r:id="rId4"/>
              </a:rPr>
              <a:t>CommonLisp</a:t>
            </a:r>
            <a:r>
              <a:rPr lang="en-US" sz="1600" b="1" i="1" dirty="0" smtClean="0"/>
              <a:t> special variables, exported environment variables in </a:t>
            </a:r>
            <a:r>
              <a:rPr lang="en-US" sz="1600" b="1" i="1" dirty="0" err="1" smtClean="0">
                <a:hlinkClick r:id="rId5"/>
              </a:rPr>
              <a:t>UnixOs</a:t>
            </a:r>
            <a:r>
              <a:rPr lang="en-US" sz="1600" b="1" i="1" dirty="0" smtClean="0"/>
              <a:t>): The caller is checked for a binding for the variable; if one is found, it is used. Otherwise, the caller's caller is checked, and so on. If no definition is found, it is either an error or a default value is used, depending on the semantics of the language.</a:t>
            </a:r>
          </a:p>
          <a:p>
            <a:pPr eaLnBrk="1" hangingPunct="1">
              <a:defRPr/>
            </a:pPr>
            <a:endParaRPr lang="en-US" dirty="0" smtClean="0"/>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56</a:t>
            </a:fld>
            <a:endParaRPr lang="en-US"/>
          </a:p>
        </p:txBody>
      </p:sp>
    </p:spTree>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dirty="0" smtClean="0"/>
              <a:t>SCOPING RULES(Example)</a:t>
            </a:r>
          </a:p>
        </p:txBody>
      </p:sp>
      <p:sp>
        <p:nvSpPr>
          <p:cNvPr id="30723" name="Rectangle 3"/>
          <p:cNvSpPr>
            <a:spLocks noGrp="1" noChangeArrowheads="1"/>
          </p:cNvSpPr>
          <p:nvPr>
            <p:ph idx="1"/>
          </p:nvPr>
        </p:nvSpPr>
        <p:spPr/>
        <p:txBody>
          <a:bodyPr>
            <a:normAutofit/>
          </a:bodyPr>
          <a:lstStyle/>
          <a:p>
            <a:r>
              <a:rPr lang="en-US" dirty="0" smtClean="0"/>
              <a:t>int main void</a:t>
            </a:r>
          </a:p>
          <a:p>
            <a:r>
              <a:rPr lang="en-US" dirty="0" smtClean="0"/>
              <a:t>{</a:t>
            </a:r>
          </a:p>
          <a:p>
            <a:r>
              <a:rPr lang="en-US" dirty="0" smtClean="0"/>
              <a:t>     const char *scope = "Lexical, deep, by copy ";</a:t>
            </a:r>
          </a:p>
          <a:p>
            <a:r>
              <a:rPr lang="en-US" dirty="0" smtClean="0"/>
              <a:t>     void </a:t>
            </a:r>
            <a:r>
              <a:rPr lang="en-US" dirty="0" err="1" smtClean="0"/>
              <a:t>print_scope</a:t>
            </a:r>
            <a:r>
              <a:rPr lang="en-US" dirty="0" smtClean="0"/>
              <a:t> (void)</a:t>
            </a:r>
          </a:p>
          <a:p>
            <a:r>
              <a:rPr lang="en-US" dirty="0" smtClean="0"/>
              <a:t>     {</a:t>
            </a:r>
          </a:p>
          <a:p>
            <a:r>
              <a:rPr lang="en-US" dirty="0" smtClean="0"/>
              <a:t>          </a:t>
            </a:r>
            <a:r>
              <a:rPr lang="en-US" dirty="0" err="1" smtClean="0"/>
              <a:t>printf</a:t>
            </a:r>
            <a:r>
              <a:rPr lang="en-US" dirty="0" smtClean="0"/>
              <a:t> ("%s\n", scope);</a:t>
            </a:r>
          </a:p>
          <a:p>
            <a:r>
              <a:rPr lang="en-US" dirty="0" smtClean="0"/>
              <a:t>     }</a:t>
            </a:r>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57</a:t>
            </a:fld>
            <a:endParaRPr lang="en-US"/>
          </a:p>
        </p:txBody>
      </p:sp>
    </p:spTree>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dirty="0" smtClean="0"/>
              <a:t>Scoping rules</a:t>
            </a:r>
          </a:p>
        </p:txBody>
      </p:sp>
      <p:sp>
        <p:nvSpPr>
          <p:cNvPr id="34819" name="Rectangle 3"/>
          <p:cNvSpPr>
            <a:spLocks noGrp="1" noChangeArrowheads="1"/>
          </p:cNvSpPr>
          <p:nvPr>
            <p:ph idx="1"/>
          </p:nvPr>
        </p:nvSpPr>
        <p:spPr/>
        <p:txBody>
          <a:bodyPr>
            <a:normAutofit lnSpcReduction="10000"/>
          </a:bodyPr>
          <a:lstStyle/>
          <a:p>
            <a:r>
              <a:rPr lang="en-US" dirty="0" smtClean="0"/>
              <a:t>void </a:t>
            </a:r>
            <a:r>
              <a:rPr lang="en-US" dirty="0" err="1" smtClean="0"/>
              <a:t>do_it</a:t>
            </a:r>
            <a:r>
              <a:rPr lang="en-US" dirty="0" smtClean="0"/>
              <a:t> (void)</a:t>
            </a:r>
          </a:p>
          <a:p>
            <a:r>
              <a:rPr lang="en-US" dirty="0" smtClean="0"/>
              <a:t>     {</a:t>
            </a:r>
          </a:p>
          <a:p>
            <a:r>
              <a:rPr lang="en-US" dirty="0" smtClean="0"/>
              <a:t>         const char *scope = "Dynamic Scoping";</a:t>
            </a:r>
          </a:p>
          <a:p>
            <a:r>
              <a:rPr lang="en-US" dirty="0" smtClean="0"/>
              <a:t>         </a:t>
            </a:r>
            <a:r>
              <a:rPr lang="en-US" dirty="0" err="1" smtClean="0"/>
              <a:t>helper_func</a:t>
            </a:r>
            <a:r>
              <a:rPr lang="en-US" dirty="0" smtClean="0"/>
              <a:t>()(); /* Call the function returned by </a:t>
            </a:r>
            <a:r>
              <a:rPr lang="en-US" dirty="0" err="1" smtClean="0"/>
              <a:t>helper_func</a:t>
            </a:r>
            <a:r>
              <a:rPr lang="en-US" dirty="0" smtClean="0"/>
              <a:t>(); */</a:t>
            </a:r>
          </a:p>
          <a:p>
            <a:r>
              <a:rPr lang="en-US" dirty="0" smtClean="0"/>
              <a:t>     }</a:t>
            </a:r>
          </a:p>
          <a:p>
            <a:r>
              <a:rPr lang="en-US" dirty="0" smtClean="0"/>
              <a:t>     </a:t>
            </a:r>
            <a:r>
              <a:rPr lang="en-US" dirty="0" err="1" smtClean="0"/>
              <a:t>do_it</a:t>
            </a:r>
            <a:r>
              <a:rPr lang="en-US" dirty="0" smtClean="0"/>
              <a:t>();  /* Print what scoping we are using */</a:t>
            </a:r>
          </a:p>
          <a:p>
            <a:r>
              <a:rPr lang="en-US" dirty="0" smtClean="0"/>
              <a:t> }</a:t>
            </a:r>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58</a:t>
            </a:fld>
            <a:endParaRPr lang="en-US"/>
          </a:p>
        </p:txBody>
      </p:sp>
    </p:spTree>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dirty="0" smtClean="0"/>
              <a:t>Type casting</a:t>
            </a:r>
          </a:p>
        </p:txBody>
      </p:sp>
      <p:sp>
        <p:nvSpPr>
          <p:cNvPr id="47107" name="Rectangle 3"/>
          <p:cNvSpPr>
            <a:spLocks noGrp="1" noChangeArrowheads="1"/>
          </p:cNvSpPr>
          <p:nvPr>
            <p:ph idx="1"/>
          </p:nvPr>
        </p:nvSpPr>
        <p:spPr/>
        <p:txBody>
          <a:bodyPr/>
          <a:lstStyle/>
          <a:p>
            <a:pPr eaLnBrk="1" hangingPunct="1">
              <a:buFontTx/>
              <a:buChar char="•"/>
              <a:defRPr/>
            </a:pPr>
            <a:r>
              <a:rPr lang="en-US" dirty="0" smtClean="0"/>
              <a:t>Forces a value of one data type to be used as a value of another type</a:t>
            </a:r>
          </a:p>
          <a:p>
            <a:pPr eaLnBrk="1" hangingPunct="1">
              <a:buFontTx/>
              <a:buChar char="•"/>
              <a:defRPr/>
            </a:pPr>
            <a:r>
              <a:rPr lang="en-US" dirty="0" smtClean="0"/>
              <a:t>Example</a:t>
            </a:r>
          </a:p>
          <a:p>
            <a:pPr eaLnBrk="1" hangingPunct="1">
              <a:buFontTx/>
              <a:buNone/>
              <a:defRPr/>
            </a:pPr>
            <a:r>
              <a:rPr lang="en-US" dirty="0" smtClean="0"/>
              <a:t>Double </a:t>
            </a:r>
            <a:r>
              <a:rPr lang="en-US" dirty="0" err="1" smtClean="0"/>
              <a:t>bankBalance</a:t>
            </a:r>
            <a:r>
              <a:rPr lang="en-US" dirty="0" smtClean="0"/>
              <a:t> = 189.66;</a:t>
            </a:r>
          </a:p>
          <a:p>
            <a:pPr eaLnBrk="1" hangingPunct="1">
              <a:buFontTx/>
              <a:buNone/>
              <a:defRPr/>
            </a:pPr>
            <a:r>
              <a:rPr lang="en-US" dirty="0" smtClean="0"/>
              <a:t>Float </a:t>
            </a:r>
            <a:r>
              <a:rPr lang="en-US" dirty="0" err="1" smtClean="0"/>
              <a:t>weeklyBudget</a:t>
            </a:r>
            <a:r>
              <a:rPr lang="en-US" dirty="0" smtClean="0"/>
              <a:t> = (float) </a:t>
            </a:r>
            <a:r>
              <a:rPr lang="en-US" dirty="0" err="1" smtClean="0"/>
              <a:t>bankBalance</a:t>
            </a:r>
            <a:r>
              <a:rPr lang="en-US" dirty="0" smtClean="0"/>
              <a:t> / 4;</a:t>
            </a:r>
          </a:p>
          <a:p>
            <a:pPr eaLnBrk="1" hangingPunct="1">
              <a:buFontTx/>
              <a:buNone/>
              <a:defRPr/>
            </a:pPr>
            <a:r>
              <a:rPr lang="en-US" dirty="0" smtClean="0"/>
              <a:t>/* </a:t>
            </a:r>
            <a:r>
              <a:rPr lang="en-US" dirty="0" err="1" smtClean="0"/>
              <a:t>weeklyBudget</a:t>
            </a:r>
            <a:r>
              <a:rPr lang="en-US" dirty="0" smtClean="0"/>
              <a:t> is 47.415, one-forth of </a:t>
            </a:r>
            <a:r>
              <a:rPr lang="en-US" dirty="0" err="1" smtClean="0"/>
              <a:t>bankBalance</a:t>
            </a:r>
            <a:r>
              <a:rPr lang="en-US" dirty="0" smtClean="0"/>
              <a:t>  */</a:t>
            </a:r>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59</a:t>
            </a:fld>
            <a:endParaRPr lang="en-US"/>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17614" y="274638"/>
            <a:ext cx="9753600" cy="792162"/>
          </a:xfrm>
        </p:spPr>
        <p:txBody>
          <a:bodyPr/>
          <a:lstStyle/>
          <a:p>
            <a:pPr algn="ctr">
              <a:defRPr/>
            </a:pPr>
            <a:r>
              <a:rPr lang="en-US" dirty="0" smtClean="0"/>
              <a:t>Java platform features…</a:t>
            </a:r>
          </a:p>
        </p:txBody>
      </p:sp>
      <p:sp>
        <p:nvSpPr>
          <p:cNvPr id="8195" name="Rectangle 3"/>
          <p:cNvSpPr>
            <a:spLocks noGrp="1" noChangeArrowheads="1"/>
          </p:cNvSpPr>
          <p:nvPr>
            <p:ph idx="1"/>
          </p:nvPr>
        </p:nvSpPr>
        <p:spPr>
          <a:xfrm>
            <a:off x="760412" y="990600"/>
            <a:ext cx="11201400" cy="5181600"/>
          </a:xfrm>
        </p:spPr>
        <p:txBody>
          <a:bodyPr>
            <a:normAutofit fontScale="70000" lnSpcReduction="20000"/>
          </a:bodyPr>
          <a:lstStyle/>
          <a:p>
            <a:r>
              <a:rPr lang="en-US" sz="2600" b="1" dirty="0" smtClean="0"/>
              <a:t>12) Portable : The portability actually comes from architecture-neutrality. In C/C++, source code may run slightly differently on different hardware platforms because of how these platforms implement arithmetic operations. In Java, it has been simplified.</a:t>
            </a:r>
          </a:p>
          <a:p>
            <a:r>
              <a:rPr lang="en-US" sz="2600" b="1" dirty="0" smtClean="0"/>
              <a:t>Unlike C/C++, in Java the size of the primitive data types are machine independent. For example, an int in Java is always a 32-bit integer, and float is always a 32-bit IEEE 754 floating point number. These consistencies make Java programs portable among different platforms such as Windows, Unix and Mac .</a:t>
            </a:r>
          </a:p>
          <a:p>
            <a:r>
              <a:rPr lang="en-US" sz="2600" b="1" dirty="0" smtClean="0"/>
              <a:t>13) Interpreted : Unlike most of the programming languages which are either complied or interpreted, Java is both complied and interpreted The Java compiler translates a java source file to </a:t>
            </a:r>
            <a:r>
              <a:rPr lang="en-US" sz="2600" b="1" dirty="0" err="1" smtClean="0"/>
              <a:t>bytecodes</a:t>
            </a:r>
            <a:r>
              <a:rPr lang="en-US" sz="2600" b="1" dirty="0" smtClean="0"/>
              <a:t> and the Java interpreter executes the translated byte codes directly on the system that implements the Java Virtual Machine. These two steps of compilation and interpretation allow extensive code checking and improved security .</a:t>
            </a:r>
          </a:p>
          <a:p>
            <a:r>
              <a:rPr lang="en-US" sz="2600" b="1" dirty="0" smtClean="0"/>
              <a:t>14) High performance: Java programs are complied to portable intermediate form know as </a:t>
            </a:r>
            <a:r>
              <a:rPr lang="en-US" sz="2600" b="1" dirty="0" err="1" smtClean="0"/>
              <a:t>bytecodes</a:t>
            </a:r>
            <a:r>
              <a:rPr lang="en-US" sz="2600" b="1" dirty="0" smtClean="0"/>
              <a:t>, rather than to native machine level instructions and JVM executes Java </a:t>
            </a:r>
            <a:r>
              <a:rPr lang="en-US" sz="2600" b="1" dirty="0" err="1" smtClean="0"/>
              <a:t>bytecode</a:t>
            </a:r>
            <a:r>
              <a:rPr lang="en-US" sz="2600" b="1" dirty="0" smtClean="0"/>
              <a:t> on. Any machine on which it is installed. This architecture means that</a:t>
            </a:r>
            <a:r>
              <a:rPr lang="en-US" sz="2600" b="1" dirty="0"/>
              <a:t> </a:t>
            </a:r>
            <a:r>
              <a:rPr lang="en-US" sz="2600" b="1" dirty="0" smtClean="0"/>
              <a:t>Java programs are faster than program or scripts written in purely interpreted languages but slower than C and C++ programs that compiled to native machine languages.</a:t>
            </a:r>
          </a:p>
          <a:p>
            <a:r>
              <a:rPr lang="en-US" sz="2600" b="1" dirty="0" smtClean="0"/>
              <a:t>Although in the early releases of Java, the interpretation of by </a:t>
            </a:r>
            <a:r>
              <a:rPr lang="en-US" sz="2600" b="1" dirty="0" err="1" smtClean="0"/>
              <a:t>bytecode</a:t>
            </a:r>
            <a:r>
              <a:rPr lang="en-US" sz="2600" b="1" dirty="0" smtClean="0"/>
              <a:t> resulted in slow performance but the advance version of JVM uses the adaptive and Just in time (JIT) compilation technique that improves performance by converting Java </a:t>
            </a:r>
            <a:r>
              <a:rPr lang="en-US" sz="2600" b="1" dirty="0" err="1" smtClean="0"/>
              <a:t>bytecodes</a:t>
            </a:r>
            <a:r>
              <a:rPr lang="en-US" sz="2600" b="1" dirty="0" smtClean="0"/>
              <a:t> to native machine instructions on the fly.</a:t>
            </a:r>
          </a:p>
          <a:p>
            <a:endParaRPr lang="en-US" sz="2600" b="1" dirty="0" smtClean="0"/>
          </a:p>
          <a:p>
            <a:pPr eaLnBrk="1" hangingPunct="1">
              <a:defRPr/>
            </a:pPr>
            <a:endParaRPr lang="en-US" b="1" dirty="0" smtClean="0"/>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6</a:t>
            </a:fld>
            <a:endParaRPr lang="en-US"/>
          </a:p>
        </p:txBody>
      </p:sp>
    </p:spTree>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sz="3200" smtClean="0"/>
              <a:t>Data Type Conversion and Casting</a:t>
            </a:r>
          </a:p>
        </p:txBody>
      </p:sp>
      <p:sp>
        <p:nvSpPr>
          <p:cNvPr id="2051" name="Rectangle 3"/>
          <p:cNvSpPr>
            <a:spLocks noGrp="1" noChangeArrowheads="1"/>
          </p:cNvSpPr>
          <p:nvPr>
            <p:ph idx="1"/>
          </p:nvPr>
        </p:nvSpPr>
        <p:spPr/>
        <p:txBody>
          <a:bodyPr/>
          <a:lstStyle/>
          <a:p>
            <a:pPr eaLnBrk="1" hangingPunct="1"/>
            <a:r>
              <a:rPr lang="en-US" sz="2400" smtClean="0"/>
              <a:t>In any program it is recommendable to only perform arithmetic operations on pairs of values of the same type.</a:t>
            </a:r>
          </a:p>
          <a:p>
            <a:pPr eaLnBrk="1" hangingPunct="1"/>
            <a:r>
              <a:rPr lang="en-US" sz="2400" smtClean="0"/>
              <a:t>When compatible types are mixed in an assignment, the value of the right side is automatically converted to the type of the left side.</a:t>
            </a:r>
          </a:p>
          <a:p>
            <a:pPr eaLnBrk="1" hangingPunct="1"/>
            <a:r>
              <a:rPr lang="en-US" sz="2400" smtClean="0"/>
              <a:t>However, because of Java’s strict type checking, not all types are compatible, and thus, not all type conversions are implicitly allowed.</a:t>
            </a:r>
          </a:p>
        </p:txBody>
      </p:sp>
    </p:spTree>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idx="1"/>
          </p:nvPr>
        </p:nvSpPr>
        <p:spPr>
          <a:xfrm>
            <a:off x="914162" y="838200"/>
            <a:ext cx="10360501" cy="5257800"/>
          </a:xfrm>
        </p:spPr>
        <p:txBody>
          <a:bodyPr/>
          <a:lstStyle/>
          <a:p>
            <a:pPr eaLnBrk="1" hangingPunct="1"/>
            <a:r>
              <a:rPr lang="en-US" sz="2400" smtClean="0"/>
              <a:t>For example, boolean and int are not compatible.</a:t>
            </a:r>
          </a:p>
          <a:p>
            <a:pPr eaLnBrk="1" hangingPunct="1"/>
            <a:r>
              <a:rPr lang="en-US" sz="2400" smtClean="0"/>
              <a:t>When one type of data is assigned to another type of variable, an automatic type conversion will take place if</a:t>
            </a:r>
          </a:p>
          <a:p>
            <a:pPr lvl="1" eaLnBrk="1" hangingPunct="1"/>
            <a:r>
              <a:rPr lang="en-US" sz="2000" smtClean="0"/>
              <a:t>The two types are compatible.</a:t>
            </a:r>
          </a:p>
          <a:p>
            <a:pPr lvl="1" eaLnBrk="1" hangingPunct="1"/>
            <a:r>
              <a:rPr lang="en-US" sz="2000" smtClean="0"/>
              <a:t>The destination type is larger than source type.</a:t>
            </a:r>
          </a:p>
          <a:p>
            <a:pPr lvl="1" eaLnBrk="1" hangingPunct="1"/>
            <a:endParaRPr lang="en-US" sz="2000" smtClean="0"/>
          </a:p>
          <a:p>
            <a:pPr eaLnBrk="1" hangingPunct="1"/>
            <a:r>
              <a:rPr lang="en-US" sz="2400" smtClean="0"/>
              <a:t>When these two conditions are met, a widening conversion takes place.</a:t>
            </a:r>
          </a:p>
          <a:p>
            <a:pPr eaLnBrk="1" hangingPunct="1"/>
            <a:r>
              <a:rPr lang="en-US" sz="2400" smtClean="0"/>
              <a:t>For example, the int type is always large enough to hold all valid byte values, and both int and byte are integer types, so an automatic conversion from byte to int can be applied. </a:t>
            </a:r>
          </a:p>
        </p:txBody>
      </p:sp>
    </p:spTree>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idx="1"/>
          </p:nvPr>
        </p:nvSpPr>
        <p:spPr>
          <a:xfrm>
            <a:off x="914162" y="838200"/>
            <a:ext cx="10360501" cy="5257800"/>
          </a:xfrm>
        </p:spPr>
        <p:txBody>
          <a:bodyPr/>
          <a:lstStyle/>
          <a:p>
            <a:pPr eaLnBrk="1" hangingPunct="1"/>
            <a:r>
              <a:rPr lang="en-US" sz="2400" smtClean="0"/>
              <a:t>For widening conversions, the numeric types, including integer and floating-point types, are compatible with each other.</a:t>
            </a:r>
          </a:p>
          <a:p>
            <a:pPr eaLnBrk="1" hangingPunct="1"/>
            <a:r>
              <a:rPr lang="en-US" sz="2400" smtClean="0"/>
              <a:t>There are no automatic conversions from the numeric types to char or boolean. Also, char and boolean are not compatible with each other.</a:t>
            </a:r>
          </a:p>
          <a:p>
            <a:pPr eaLnBrk="1" hangingPunct="1"/>
            <a:r>
              <a:rPr lang="en-US" sz="2400" smtClean="0"/>
              <a:t>However, an integer literal can be assigned to char.</a:t>
            </a:r>
          </a:p>
        </p:txBody>
      </p:sp>
    </p:spTree>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a:xfrm>
            <a:off x="914162" y="838200"/>
            <a:ext cx="10360501" cy="5257800"/>
          </a:xfrm>
        </p:spPr>
        <p:txBody>
          <a:bodyPr>
            <a:normAutofit/>
          </a:bodyPr>
          <a:lstStyle/>
          <a:p>
            <a:pPr eaLnBrk="1" hangingPunct="1">
              <a:lnSpc>
                <a:spcPct val="80000"/>
              </a:lnSpc>
            </a:pPr>
            <a:r>
              <a:rPr lang="en-US" sz="2400" smtClean="0"/>
              <a:t>Although the automatic type conversions are helpful, they will not fulfill all programming needs because they apply only to widening conversions between compatible types.</a:t>
            </a:r>
          </a:p>
          <a:p>
            <a:pPr eaLnBrk="1" hangingPunct="1">
              <a:lnSpc>
                <a:spcPct val="80000"/>
              </a:lnSpc>
            </a:pPr>
            <a:r>
              <a:rPr lang="en-US" sz="2400" smtClean="0"/>
              <a:t>For all other cases you must employ a cast.</a:t>
            </a:r>
          </a:p>
          <a:p>
            <a:pPr eaLnBrk="1" hangingPunct="1">
              <a:lnSpc>
                <a:spcPct val="80000"/>
              </a:lnSpc>
            </a:pPr>
            <a:r>
              <a:rPr lang="en-US" sz="2400" smtClean="0"/>
              <a:t>A cast is an instruction to the compiler to convert one type into another.</a:t>
            </a:r>
          </a:p>
          <a:p>
            <a:pPr eaLnBrk="1" hangingPunct="1">
              <a:lnSpc>
                <a:spcPct val="80000"/>
              </a:lnSpc>
            </a:pPr>
            <a:r>
              <a:rPr lang="en-US" sz="2400" smtClean="0"/>
              <a:t>Thus, it requests an explicit type conversion. A cast has this general form:</a:t>
            </a:r>
          </a:p>
          <a:p>
            <a:pPr eaLnBrk="1" hangingPunct="1">
              <a:lnSpc>
                <a:spcPct val="80000"/>
              </a:lnSpc>
            </a:pPr>
            <a:endParaRPr lang="en-US" sz="2400" smtClean="0"/>
          </a:p>
          <a:p>
            <a:pPr eaLnBrk="1" hangingPunct="1">
              <a:lnSpc>
                <a:spcPct val="80000"/>
              </a:lnSpc>
              <a:buFontTx/>
              <a:buNone/>
            </a:pPr>
            <a:r>
              <a:rPr lang="en-US" sz="2400" b="1" smtClean="0"/>
              <a:t>	(target-type) expression</a:t>
            </a:r>
          </a:p>
          <a:p>
            <a:pPr eaLnBrk="1" hangingPunct="1">
              <a:lnSpc>
                <a:spcPct val="80000"/>
              </a:lnSpc>
            </a:pPr>
            <a:endParaRPr lang="en-US" sz="2400" b="1" smtClean="0"/>
          </a:p>
          <a:p>
            <a:pPr eaLnBrk="1" hangingPunct="1">
              <a:lnSpc>
                <a:spcPct val="80000"/>
              </a:lnSpc>
            </a:pPr>
            <a:r>
              <a:rPr lang="en-US" sz="2400" smtClean="0"/>
              <a:t>Here, target-type specifies the desired type to convert the specified expression to.</a:t>
            </a:r>
          </a:p>
        </p:txBody>
      </p:sp>
    </p:spTree>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a:xfrm>
            <a:off x="914162" y="838200"/>
            <a:ext cx="10360501" cy="5257800"/>
          </a:xfrm>
        </p:spPr>
        <p:txBody>
          <a:bodyPr>
            <a:normAutofit/>
          </a:bodyPr>
          <a:lstStyle/>
          <a:p>
            <a:pPr eaLnBrk="1" hangingPunct="1"/>
            <a:r>
              <a:rPr lang="en-US" sz="2400" smtClean="0"/>
              <a:t>For example, if you want to convert the type of the expression x/y to int, you can write</a:t>
            </a:r>
          </a:p>
          <a:p>
            <a:pPr eaLnBrk="1" hangingPunct="1"/>
            <a:endParaRPr lang="en-US" sz="2400" smtClean="0"/>
          </a:p>
          <a:p>
            <a:pPr eaLnBrk="1" hangingPunct="1">
              <a:buFontTx/>
              <a:buNone/>
            </a:pPr>
            <a:r>
              <a:rPr lang="en-US" sz="2400" smtClean="0"/>
              <a:t>	double x, y;</a:t>
            </a:r>
          </a:p>
          <a:p>
            <a:pPr eaLnBrk="1" hangingPunct="1">
              <a:buFontTx/>
              <a:buNone/>
            </a:pPr>
            <a:r>
              <a:rPr lang="en-US" sz="2400" smtClean="0"/>
              <a:t>	//…</a:t>
            </a:r>
          </a:p>
          <a:p>
            <a:pPr eaLnBrk="1" hangingPunct="1">
              <a:buFontTx/>
              <a:buNone/>
            </a:pPr>
            <a:r>
              <a:rPr lang="en-US" sz="2400" smtClean="0"/>
              <a:t>	(int)(x/y)</a:t>
            </a:r>
          </a:p>
          <a:p>
            <a:pPr eaLnBrk="1" hangingPunct="1">
              <a:buFontTx/>
              <a:buNone/>
            </a:pPr>
            <a:endParaRPr lang="en-US" sz="2400" smtClean="0"/>
          </a:p>
          <a:p>
            <a:pPr eaLnBrk="1" hangingPunct="1"/>
            <a:r>
              <a:rPr lang="en-US" sz="2400" smtClean="0"/>
              <a:t>The parentheses surrounding x/y are necessary. Otherwise, the cast to int would apply only to the x and not to the outcome of the division.</a:t>
            </a:r>
          </a:p>
          <a:p>
            <a:pPr eaLnBrk="1" hangingPunct="1"/>
            <a:r>
              <a:rPr lang="en-US" sz="2400" smtClean="0"/>
              <a:t>The cast is necessary here because there is no automatic conversion from double to int.</a:t>
            </a:r>
          </a:p>
        </p:txBody>
      </p:sp>
    </p:spTree>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a:xfrm>
            <a:off x="914162" y="838200"/>
            <a:ext cx="10360501" cy="5257800"/>
          </a:xfrm>
        </p:spPr>
        <p:txBody>
          <a:bodyPr/>
          <a:lstStyle/>
          <a:p>
            <a:pPr eaLnBrk="1" hangingPunct="1"/>
            <a:r>
              <a:rPr lang="en-US" sz="2400" smtClean="0"/>
              <a:t>When a cast involves a narrowing conversion, information might be lost.</a:t>
            </a:r>
          </a:p>
          <a:p>
            <a:pPr eaLnBrk="1" hangingPunct="1"/>
            <a:r>
              <a:rPr lang="en-US" sz="2400" smtClean="0"/>
              <a:t>For example, when casting a long into a short, information will be lost if the long’s value is greater than the range of a short because its high-order bits are removed.</a:t>
            </a:r>
          </a:p>
          <a:p>
            <a:pPr eaLnBrk="1" hangingPunct="1"/>
            <a:r>
              <a:rPr lang="en-US" sz="2400" smtClean="0"/>
              <a:t>When a floating-point value is cast to an integer type, the fractional component will also be lost due to truncation.</a:t>
            </a:r>
          </a:p>
        </p:txBody>
      </p:sp>
    </p:spTree>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4270321" y="4365625"/>
            <a:ext cx="6816009" cy="1511300"/>
          </a:xfrm>
          <a:prstGeom prst="rect">
            <a:avLst/>
          </a:prstGeom>
          <a:solidFill>
            <a:srgbClr val="BBE0E3"/>
          </a:solidFill>
          <a:ln w="9525">
            <a:solidFill>
              <a:schemeClr val="tx1"/>
            </a:solidFill>
            <a:miter lim="800000"/>
            <a:headEnd/>
            <a:tailEnd/>
          </a:ln>
        </p:spPr>
        <p:txBody>
          <a:bodyPr wrap="none" anchor="ctr"/>
          <a:lstStyle/>
          <a:p>
            <a:endParaRPr lang="en-US"/>
          </a:p>
        </p:txBody>
      </p:sp>
      <p:sp>
        <p:nvSpPr>
          <p:cNvPr id="8195" name="Text Box 4"/>
          <p:cNvSpPr txBox="1">
            <a:spLocks noChangeArrowheads="1"/>
          </p:cNvSpPr>
          <p:nvPr/>
        </p:nvSpPr>
        <p:spPr bwMode="auto">
          <a:xfrm>
            <a:off x="1555346" y="496888"/>
            <a:ext cx="5189241" cy="3693319"/>
          </a:xfrm>
          <a:prstGeom prst="rect">
            <a:avLst/>
          </a:prstGeom>
          <a:noFill/>
          <a:ln w="9525">
            <a:noFill/>
            <a:miter lim="800000"/>
            <a:headEnd/>
            <a:tailEnd/>
          </a:ln>
        </p:spPr>
        <p:txBody>
          <a:bodyPr wrap="none">
            <a:spAutoFit/>
          </a:bodyPr>
          <a:lstStyle/>
          <a:p>
            <a:r>
              <a:rPr lang="en-US" sz="1800">
                <a:latin typeface="Arial" charset="0"/>
              </a:rPr>
              <a:t>package conversion;</a:t>
            </a:r>
          </a:p>
          <a:p>
            <a:r>
              <a:rPr lang="en-US" sz="1800">
                <a:latin typeface="Arial" charset="0"/>
              </a:rPr>
              <a:t>public class Main</a:t>
            </a:r>
          </a:p>
          <a:p>
            <a:r>
              <a:rPr lang="en-US" sz="1800">
                <a:latin typeface="Arial" charset="0"/>
              </a:rPr>
              <a:t>{</a:t>
            </a:r>
          </a:p>
          <a:p>
            <a:r>
              <a:rPr lang="en-US" sz="1800">
                <a:latin typeface="Arial" charset="0"/>
              </a:rPr>
              <a:t>    public static void main(String[] args)</a:t>
            </a:r>
          </a:p>
          <a:p>
            <a:r>
              <a:rPr lang="en-US" sz="1800">
                <a:latin typeface="Arial" charset="0"/>
              </a:rPr>
              <a:t>    {</a:t>
            </a:r>
          </a:p>
          <a:p>
            <a:r>
              <a:rPr lang="en-US" sz="1800">
                <a:latin typeface="Arial" charset="0"/>
              </a:rPr>
              <a:t>        int var1=12;</a:t>
            </a:r>
          </a:p>
          <a:p>
            <a:r>
              <a:rPr lang="en-US" sz="1800">
                <a:latin typeface="Arial" charset="0"/>
              </a:rPr>
              <a:t>        double var2=45.8921;</a:t>
            </a:r>
          </a:p>
          <a:p>
            <a:r>
              <a:rPr lang="en-US" sz="1800">
                <a:latin typeface="Arial" charset="0"/>
              </a:rPr>
              <a:t>        double result=var1+var2;</a:t>
            </a:r>
          </a:p>
          <a:p>
            <a:r>
              <a:rPr lang="en-US" sz="1800">
                <a:latin typeface="Arial" charset="0"/>
              </a:rPr>
              <a:t>        char letter=65;</a:t>
            </a:r>
          </a:p>
          <a:p>
            <a:r>
              <a:rPr lang="en-US" sz="1800">
                <a:latin typeface="Arial" charset="0"/>
              </a:rPr>
              <a:t>        System.out.println("The sum gives "+result);</a:t>
            </a:r>
          </a:p>
          <a:p>
            <a:r>
              <a:rPr lang="en-US" sz="1800">
                <a:latin typeface="Arial" charset="0"/>
              </a:rPr>
              <a:t>        System.out.println("The letter is "+letter);</a:t>
            </a:r>
          </a:p>
          <a:p>
            <a:r>
              <a:rPr lang="en-US" sz="1800">
                <a:latin typeface="Arial" charset="0"/>
              </a:rPr>
              <a:t>    }</a:t>
            </a:r>
          </a:p>
          <a:p>
            <a:r>
              <a:rPr lang="en-US" sz="1800">
                <a:latin typeface="Arial" charset="0"/>
              </a:rPr>
              <a:t>}</a:t>
            </a:r>
          </a:p>
        </p:txBody>
      </p:sp>
      <p:sp>
        <p:nvSpPr>
          <p:cNvPr id="8196" name="Text Box 5"/>
          <p:cNvSpPr txBox="1">
            <a:spLocks noChangeArrowheads="1"/>
          </p:cNvSpPr>
          <p:nvPr/>
        </p:nvSpPr>
        <p:spPr bwMode="auto">
          <a:xfrm>
            <a:off x="4340153" y="4456113"/>
            <a:ext cx="4805546" cy="1477328"/>
          </a:xfrm>
          <a:prstGeom prst="rect">
            <a:avLst/>
          </a:prstGeom>
          <a:noFill/>
          <a:ln w="9525">
            <a:noFill/>
            <a:miter lim="800000"/>
            <a:headEnd/>
            <a:tailEnd/>
          </a:ln>
        </p:spPr>
        <p:txBody>
          <a:bodyPr wrap="none">
            <a:spAutoFit/>
          </a:bodyPr>
          <a:lstStyle/>
          <a:p>
            <a:r>
              <a:rPr lang="en-US" sz="1800">
                <a:latin typeface="Arial" charset="0"/>
              </a:rPr>
              <a:t>run:</a:t>
            </a:r>
          </a:p>
          <a:p>
            <a:r>
              <a:rPr lang="en-US" sz="1800">
                <a:latin typeface="Arial" charset="0"/>
              </a:rPr>
              <a:t>The sum gives 57.8921</a:t>
            </a:r>
          </a:p>
          <a:p>
            <a:r>
              <a:rPr lang="en-US" sz="1800">
                <a:latin typeface="Arial" charset="0"/>
              </a:rPr>
              <a:t>The letter is A</a:t>
            </a:r>
          </a:p>
          <a:p>
            <a:r>
              <a:rPr lang="en-US" sz="1800">
                <a:latin typeface="Arial" charset="0"/>
              </a:rPr>
              <a:t>BUILD SUCCESSFUL (total time: 0 seconds)</a:t>
            </a:r>
          </a:p>
          <a:p>
            <a:endParaRPr lang="en-US" sz="1800">
              <a:latin typeface="Arial" charset="0"/>
            </a:endParaRPr>
          </a:p>
        </p:txBody>
      </p:sp>
    </p:spTree>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ChangeArrowheads="1"/>
          </p:cNvSpPr>
          <p:nvPr/>
        </p:nvSpPr>
        <p:spPr bwMode="auto">
          <a:xfrm>
            <a:off x="4558112" y="4076701"/>
            <a:ext cx="6816009" cy="1223963"/>
          </a:xfrm>
          <a:prstGeom prst="rect">
            <a:avLst/>
          </a:prstGeom>
          <a:solidFill>
            <a:srgbClr val="BBE0E3"/>
          </a:solidFill>
          <a:ln w="9525">
            <a:solidFill>
              <a:schemeClr val="tx1"/>
            </a:solidFill>
            <a:miter lim="800000"/>
            <a:headEnd/>
            <a:tailEnd/>
          </a:ln>
        </p:spPr>
        <p:txBody>
          <a:bodyPr wrap="none" anchor="ctr"/>
          <a:lstStyle/>
          <a:p>
            <a:endParaRPr lang="en-US"/>
          </a:p>
        </p:txBody>
      </p:sp>
      <p:sp>
        <p:nvSpPr>
          <p:cNvPr id="9219" name="Text Box 4"/>
          <p:cNvSpPr txBox="1">
            <a:spLocks noChangeArrowheads="1"/>
          </p:cNvSpPr>
          <p:nvPr/>
        </p:nvSpPr>
        <p:spPr bwMode="auto">
          <a:xfrm>
            <a:off x="1267554" y="496889"/>
            <a:ext cx="5381601" cy="3139321"/>
          </a:xfrm>
          <a:prstGeom prst="rect">
            <a:avLst/>
          </a:prstGeom>
          <a:noFill/>
          <a:ln w="9525">
            <a:noFill/>
            <a:miter lim="800000"/>
            <a:headEnd/>
            <a:tailEnd/>
          </a:ln>
        </p:spPr>
        <p:txBody>
          <a:bodyPr wrap="none">
            <a:spAutoFit/>
          </a:bodyPr>
          <a:lstStyle/>
          <a:p>
            <a:r>
              <a:rPr lang="en-US" sz="1800">
                <a:latin typeface="Arial" charset="0"/>
              </a:rPr>
              <a:t>package casting;</a:t>
            </a:r>
          </a:p>
          <a:p>
            <a:endParaRPr lang="en-US" sz="1800">
              <a:latin typeface="Arial" charset="0"/>
            </a:endParaRPr>
          </a:p>
          <a:p>
            <a:r>
              <a:rPr lang="en-US" sz="1800">
                <a:latin typeface="Arial" charset="0"/>
              </a:rPr>
              <a:t>public class Main</a:t>
            </a:r>
          </a:p>
          <a:p>
            <a:r>
              <a:rPr lang="en-US" sz="1800">
                <a:latin typeface="Arial" charset="0"/>
              </a:rPr>
              <a:t>{</a:t>
            </a:r>
          </a:p>
          <a:p>
            <a:r>
              <a:rPr lang="en-US" sz="1800">
                <a:latin typeface="Arial" charset="0"/>
              </a:rPr>
              <a:t>    public static void main(String[] args)</a:t>
            </a:r>
          </a:p>
          <a:p>
            <a:r>
              <a:rPr lang="en-US" sz="1800">
                <a:latin typeface="Arial" charset="0"/>
              </a:rPr>
              <a:t>    {</a:t>
            </a:r>
          </a:p>
          <a:p>
            <a:r>
              <a:rPr lang="en-US" sz="1800">
                <a:latin typeface="Arial" charset="0"/>
              </a:rPr>
              <a:t>        double x=10.0, y=3.0;</a:t>
            </a:r>
          </a:p>
          <a:p>
            <a:r>
              <a:rPr lang="en-US" sz="1800">
                <a:latin typeface="Arial" charset="0"/>
              </a:rPr>
              <a:t>        int i=(int)(x/y);</a:t>
            </a:r>
          </a:p>
          <a:p>
            <a:r>
              <a:rPr lang="en-US" sz="1800">
                <a:latin typeface="Arial" charset="0"/>
              </a:rPr>
              <a:t>        System.out.println("Integer outcome was: "+i);</a:t>
            </a:r>
          </a:p>
          <a:p>
            <a:r>
              <a:rPr lang="en-US" sz="1800">
                <a:latin typeface="Arial" charset="0"/>
              </a:rPr>
              <a:t>    }</a:t>
            </a:r>
          </a:p>
          <a:p>
            <a:r>
              <a:rPr lang="en-US" sz="1800">
                <a:latin typeface="Arial" charset="0"/>
              </a:rPr>
              <a:t>}</a:t>
            </a:r>
          </a:p>
        </p:txBody>
      </p:sp>
      <p:sp>
        <p:nvSpPr>
          <p:cNvPr id="9220" name="Text Box 5"/>
          <p:cNvSpPr txBox="1">
            <a:spLocks noChangeArrowheads="1"/>
          </p:cNvSpPr>
          <p:nvPr/>
        </p:nvSpPr>
        <p:spPr bwMode="auto">
          <a:xfrm>
            <a:off x="4627945" y="4097339"/>
            <a:ext cx="4690130" cy="1200329"/>
          </a:xfrm>
          <a:prstGeom prst="rect">
            <a:avLst/>
          </a:prstGeom>
          <a:noFill/>
          <a:ln w="9525">
            <a:noFill/>
            <a:miter lim="800000"/>
            <a:headEnd/>
            <a:tailEnd/>
          </a:ln>
        </p:spPr>
        <p:txBody>
          <a:bodyPr wrap="none">
            <a:spAutoFit/>
          </a:bodyPr>
          <a:lstStyle/>
          <a:p>
            <a:r>
              <a:rPr lang="en-US" sz="1800">
                <a:latin typeface="Arial" charset="0"/>
              </a:rPr>
              <a:t>run:</a:t>
            </a:r>
          </a:p>
          <a:p>
            <a:r>
              <a:rPr lang="en-US" sz="1800">
                <a:latin typeface="Arial" charset="0"/>
              </a:rPr>
              <a:t>Integer outcome was: 3</a:t>
            </a:r>
          </a:p>
          <a:p>
            <a:r>
              <a:rPr lang="en-US" sz="1800">
                <a:latin typeface="Arial" charset="0"/>
              </a:rPr>
              <a:t>BUILD SUCCESSFUL (total time: 1 second)</a:t>
            </a:r>
          </a:p>
          <a:p>
            <a:endParaRPr lang="en-US" sz="1800">
              <a:latin typeface="Arial" charset="0"/>
            </a:endParaRPr>
          </a:p>
        </p:txBody>
      </p:sp>
    </p:spTree>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65212" y="3810000"/>
            <a:ext cx="10360501" cy="1143000"/>
          </a:xfrm>
        </p:spPr>
        <p:txBody>
          <a:bodyPr/>
          <a:lstStyle/>
          <a:p>
            <a:r>
              <a:rPr lang="en-US" dirty="0"/>
              <a:t>Arrays in JAVA</a:t>
            </a:r>
          </a:p>
        </p:txBody>
      </p:sp>
      <p:sp>
        <p:nvSpPr>
          <p:cNvPr id="2051" name="Rectangle 3"/>
          <p:cNvSpPr>
            <a:spLocks noGrp="1" noChangeArrowheads="1"/>
          </p:cNvSpPr>
          <p:nvPr>
            <p:ph type="subTitle" idx="1"/>
          </p:nvPr>
        </p:nvSpPr>
        <p:spPr/>
        <p:txBody>
          <a:bodyPr/>
          <a:lstStyle/>
          <a:p>
            <a:endParaRPr lang="en-US" dirty="0"/>
          </a:p>
        </p:txBody>
      </p:sp>
    </p:spTree>
  </p:cSld>
  <p:clrMapOvr>
    <a:masterClrMapping/>
  </p:clrMapOvr>
  <p:transition spd="med">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Declaring an Array Variable</a:t>
            </a:r>
          </a:p>
        </p:txBody>
      </p:sp>
      <p:sp>
        <p:nvSpPr>
          <p:cNvPr id="3075" name="Rectangle 3"/>
          <p:cNvSpPr>
            <a:spLocks noGrp="1" noChangeArrowheads="1"/>
          </p:cNvSpPr>
          <p:nvPr>
            <p:ph idx="1"/>
          </p:nvPr>
        </p:nvSpPr>
        <p:spPr/>
        <p:txBody>
          <a:bodyPr/>
          <a:lstStyle/>
          <a:p>
            <a:r>
              <a:rPr lang="en-US" dirty="0"/>
              <a:t>Do not have to create an array while declaring array variable</a:t>
            </a:r>
          </a:p>
          <a:p>
            <a:pPr lvl="1"/>
            <a:r>
              <a:rPr lang="en-US" i="1" dirty="0" smtClean="0"/>
              <a:t>&lt;data type</a:t>
            </a:r>
            <a:r>
              <a:rPr lang="en-US" i="1" dirty="0"/>
              <a:t>&gt;</a:t>
            </a:r>
            <a:r>
              <a:rPr lang="en-US" dirty="0"/>
              <a:t> [] </a:t>
            </a:r>
            <a:r>
              <a:rPr lang="en-US" dirty="0" err="1"/>
              <a:t>variable_name</a:t>
            </a:r>
            <a:r>
              <a:rPr lang="en-US" dirty="0"/>
              <a:t>;</a:t>
            </a:r>
          </a:p>
          <a:p>
            <a:pPr lvl="1"/>
            <a:r>
              <a:rPr lang="en-US" i="1" dirty="0" err="1"/>
              <a:t>int</a:t>
            </a:r>
            <a:r>
              <a:rPr lang="en-US" dirty="0"/>
              <a:t> [] prime;</a:t>
            </a:r>
          </a:p>
          <a:p>
            <a:pPr lvl="1"/>
            <a:r>
              <a:rPr lang="en-US" i="1" dirty="0" err="1"/>
              <a:t>int</a:t>
            </a:r>
            <a:r>
              <a:rPr lang="en-US" dirty="0"/>
              <a:t> prime[];</a:t>
            </a:r>
          </a:p>
          <a:p>
            <a:r>
              <a:rPr lang="en-US" dirty="0"/>
              <a:t>Both syntaxes are equivalent </a:t>
            </a:r>
          </a:p>
          <a:p>
            <a:r>
              <a:rPr lang="en-US" dirty="0"/>
              <a:t>No memory allocation at this point</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792162"/>
          </a:xfrm>
        </p:spPr>
        <p:txBody>
          <a:bodyPr/>
          <a:lstStyle/>
          <a:p>
            <a:pPr algn="ctr">
              <a:defRPr/>
            </a:pPr>
            <a:r>
              <a:rPr lang="en-US" dirty="0" smtClean="0"/>
              <a:t>Java technologies-</a:t>
            </a:r>
            <a:r>
              <a:rPr lang="en-US" dirty="0" err="1" smtClean="0"/>
              <a:t>jsr</a:t>
            </a:r>
            <a:endParaRPr lang="en-US" dirty="0"/>
          </a:p>
        </p:txBody>
      </p:sp>
      <p:sp>
        <p:nvSpPr>
          <p:cNvPr id="7" name="Content Placeholder 6"/>
          <p:cNvSpPr>
            <a:spLocks noGrp="1"/>
          </p:cNvSpPr>
          <p:nvPr>
            <p:ph idx="1"/>
          </p:nvPr>
        </p:nvSpPr>
        <p:spPr>
          <a:xfrm>
            <a:off x="1065212" y="1066800"/>
            <a:ext cx="10515600" cy="5105400"/>
          </a:xfrm>
        </p:spPr>
        <p:txBody>
          <a:bodyPr>
            <a:normAutofit/>
          </a:bodyPr>
          <a:lstStyle/>
          <a:p>
            <a:r>
              <a:rPr lang="en-US" sz="1600" b="1" dirty="0" smtClean="0"/>
              <a:t>Java Specification Requests (JSRs) are the actual descriptions of proposed and final specifications for the Java platform. At any one time there are numerous JSRs moving through the review and approval process.</a:t>
            </a:r>
          </a:p>
          <a:p>
            <a:r>
              <a:rPr lang="en-US" sz="1600" b="1" dirty="0" smtClean="0"/>
              <a:t>A simple way to stay up to date and track the JSRs in each stage of review is to join the </a:t>
            </a:r>
            <a:r>
              <a:rPr lang="en-US" sz="1600" b="1" dirty="0" smtClean="0">
                <a:hlinkClick r:id="rId3"/>
              </a:rPr>
              <a:t>Mailing List</a:t>
            </a:r>
            <a:r>
              <a:rPr lang="en-US" sz="1600" b="1" dirty="0" smtClean="0"/>
              <a:t>. As a Mailing List member, you can automatically receive emails on JSRs as they move through the stages in review.</a:t>
            </a:r>
          </a:p>
          <a:p>
            <a:r>
              <a:rPr lang="en-US" sz="1600" b="1" dirty="0" smtClean="0"/>
              <a:t>Of course, at any time, you can see a list of all JSRs, by visiting the </a:t>
            </a:r>
            <a:r>
              <a:rPr lang="en-US" sz="1600" b="1" dirty="0" smtClean="0">
                <a:hlinkClick r:id="rId4"/>
              </a:rPr>
              <a:t>Java Specification Requests list</a:t>
            </a:r>
            <a:r>
              <a:rPr lang="en-US" sz="1600" b="1" dirty="0" smtClean="0"/>
              <a:t>. Using the links near the top of the page, you can sort the list by JSR ID number, Title, and the Spec Lead Company Name.</a:t>
            </a:r>
          </a:p>
          <a:p>
            <a:r>
              <a:rPr lang="en-US" sz="1600" b="1" dirty="0" smtClean="0"/>
              <a:t>You can also view JSRs by Stage, Technology &amp; Platform or Executive Committee.</a:t>
            </a:r>
            <a:endParaRPr lang="en-US" b="1" dirty="0" smtClean="0"/>
          </a:p>
          <a:p>
            <a:r>
              <a:rPr lang="en-US" b="1" dirty="0" smtClean="0"/>
              <a:t>The Java Specification Request (JSR) is the first step in developing or revising a Java technology specification (see </a:t>
            </a:r>
            <a:r>
              <a:rPr lang="en-US" b="1" dirty="0" smtClean="0">
                <a:hlinkClick r:id="rId5"/>
              </a:rPr>
              <a:t>Section 1</a:t>
            </a:r>
            <a:r>
              <a:rPr lang="en-US" b="1" dirty="0" smtClean="0"/>
              <a:t> of the Java Community Process document).</a:t>
            </a:r>
          </a:p>
          <a:p>
            <a:r>
              <a:rPr lang="en-US" b="1" dirty="0" smtClean="0">
                <a:hlinkClick r:id="rId6"/>
              </a:rPr>
              <a:t>Members</a:t>
            </a:r>
            <a:r>
              <a:rPr lang="en-US" b="1" dirty="0" smtClean="0"/>
              <a:t> of the Java Community Process may submit a JSR using the </a:t>
            </a:r>
            <a:r>
              <a:rPr lang="en-US" b="1" dirty="0" smtClean="0">
                <a:hlinkClick r:id="rId7"/>
              </a:rPr>
              <a:t>Specification Proposal form.</a:t>
            </a:r>
            <a:endParaRPr lang="en-US" dirty="0"/>
          </a:p>
        </p:txBody>
      </p:sp>
      <p:sp>
        <p:nvSpPr>
          <p:cNvPr id="6" name="Footer Placeholder 5"/>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7</a:t>
            </a:fld>
            <a:endParaRPr lang="en-US"/>
          </a:p>
        </p:txBody>
      </p:sp>
    </p:spTree>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Defining an Array</a:t>
            </a:r>
          </a:p>
        </p:txBody>
      </p:sp>
      <p:sp>
        <p:nvSpPr>
          <p:cNvPr id="4099" name="Rectangle 3"/>
          <p:cNvSpPr>
            <a:spLocks noGrp="1" noChangeArrowheads="1"/>
          </p:cNvSpPr>
          <p:nvPr>
            <p:ph idx="1"/>
          </p:nvPr>
        </p:nvSpPr>
        <p:spPr/>
        <p:txBody>
          <a:bodyPr/>
          <a:lstStyle/>
          <a:p>
            <a:pPr>
              <a:lnSpc>
                <a:spcPct val="90000"/>
              </a:lnSpc>
            </a:pPr>
            <a:r>
              <a:rPr lang="en-US" dirty="0"/>
              <a:t>Define an array as follows:</a:t>
            </a:r>
          </a:p>
          <a:p>
            <a:pPr lvl="1">
              <a:lnSpc>
                <a:spcPct val="90000"/>
              </a:lnSpc>
            </a:pPr>
            <a:r>
              <a:rPr lang="en-US" dirty="0" err="1"/>
              <a:t>variable_name</a:t>
            </a:r>
            <a:r>
              <a:rPr lang="en-US" dirty="0"/>
              <a:t>=new </a:t>
            </a:r>
            <a:r>
              <a:rPr lang="en-US" dirty="0" smtClean="0"/>
              <a:t> </a:t>
            </a:r>
            <a:r>
              <a:rPr lang="en-US" i="1" dirty="0" smtClean="0"/>
              <a:t>&lt;data type</a:t>
            </a:r>
            <a:r>
              <a:rPr lang="en-US" i="1" dirty="0"/>
              <a:t>&gt;</a:t>
            </a:r>
            <a:r>
              <a:rPr lang="en-US" dirty="0"/>
              <a:t>[N];</a:t>
            </a:r>
          </a:p>
          <a:p>
            <a:pPr lvl="1">
              <a:lnSpc>
                <a:spcPct val="90000"/>
              </a:lnSpc>
            </a:pPr>
            <a:r>
              <a:rPr lang="en-US" dirty="0"/>
              <a:t>primes=new </a:t>
            </a:r>
            <a:r>
              <a:rPr lang="en-US" dirty="0" err="1"/>
              <a:t>int</a:t>
            </a:r>
            <a:r>
              <a:rPr lang="en-US" dirty="0"/>
              <a:t>[10];</a:t>
            </a:r>
          </a:p>
          <a:p>
            <a:pPr>
              <a:lnSpc>
                <a:spcPct val="90000"/>
              </a:lnSpc>
            </a:pPr>
            <a:r>
              <a:rPr lang="en-US" dirty="0"/>
              <a:t>Declaring and defining in the same statement:</a:t>
            </a:r>
          </a:p>
          <a:p>
            <a:pPr lvl="1">
              <a:lnSpc>
                <a:spcPct val="90000"/>
              </a:lnSpc>
            </a:pPr>
            <a:r>
              <a:rPr lang="en-US" i="1" dirty="0" err="1"/>
              <a:t>int</a:t>
            </a:r>
            <a:r>
              <a:rPr lang="en-US" dirty="0"/>
              <a:t>[] primes=new </a:t>
            </a:r>
            <a:r>
              <a:rPr lang="en-US" i="1" dirty="0" err="1"/>
              <a:t>int</a:t>
            </a:r>
            <a:r>
              <a:rPr lang="en-US" dirty="0"/>
              <a:t>[10];</a:t>
            </a:r>
          </a:p>
          <a:p>
            <a:pPr>
              <a:lnSpc>
                <a:spcPct val="90000"/>
              </a:lnSpc>
            </a:pPr>
            <a:r>
              <a:rPr lang="en-US" dirty="0"/>
              <a:t>In JAVA, </a:t>
            </a:r>
            <a:r>
              <a:rPr lang="en-US" dirty="0" err="1"/>
              <a:t>int</a:t>
            </a:r>
            <a:r>
              <a:rPr lang="en-US" dirty="0"/>
              <a:t> is of 4 bytes, total space=4*10=40 bytes</a:t>
            </a:r>
          </a:p>
        </p:txBody>
      </p:sp>
    </p:spTree>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Graphical Representation</a:t>
            </a:r>
          </a:p>
        </p:txBody>
      </p:sp>
      <p:graphicFrame>
        <p:nvGraphicFramePr>
          <p:cNvPr id="43061" name="Group 53"/>
          <p:cNvGraphicFramePr>
            <a:graphicFrameLocks noGrp="1"/>
          </p:cNvGraphicFramePr>
          <p:nvPr/>
        </p:nvGraphicFramePr>
        <p:xfrm>
          <a:off x="1726750" y="2895600"/>
          <a:ext cx="8735322" cy="1036320"/>
        </p:xfrm>
        <a:graphic>
          <a:graphicData uri="http://schemas.openxmlformats.org/drawingml/2006/table">
            <a:tbl>
              <a:tblPr/>
              <a:tblGrid>
                <a:gridCol w="812588"/>
                <a:gridCol w="812588"/>
                <a:gridCol w="812588"/>
                <a:gridCol w="812588"/>
                <a:gridCol w="812588"/>
                <a:gridCol w="812588"/>
                <a:gridCol w="812588"/>
                <a:gridCol w="812588"/>
                <a:gridCol w="1117309"/>
                <a:gridCol w="1117309"/>
              </a:tblGrid>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8</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9</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-9</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90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49" name="Text Box 41"/>
          <p:cNvSpPr txBox="1">
            <a:spLocks noChangeArrowheads="1"/>
          </p:cNvSpPr>
          <p:nvPr/>
        </p:nvSpPr>
        <p:spPr bwMode="auto">
          <a:xfrm>
            <a:off x="304721" y="1752600"/>
            <a:ext cx="824265" cy="369332"/>
          </a:xfrm>
          <a:prstGeom prst="rect">
            <a:avLst/>
          </a:prstGeom>
          <a:noFill/>
          <a:ln w="9525">
            <a:noFill/>
            <a:miter lim="800000"/>
            <a:headEnd/>
            <a:tailEnd/>
          </a:ln>
          <a:effectLst/>
        </p:spPr>
        <p:txBody>
          <a:bodyPr wrap="none">
            <a:spAutoFit/>
          </a:bodyPr>
          <a:lstStyle/>
          <a:p>
            <a:r>
              <a:rPr lang="en-US"/>
              <a:t>prime</a:t>
            </a:r>
          </a:p>
        </p:txBody>
      </p:sp>
      <p:sp>
        <p:nvSpPr>
          <p:cNvPr id="43050" name="Text Box 42"/>
          <p:cNvSpPr txBox="1">
            <a:spLocks noChangeArrowheads="1"/>
          </p:cNvSpPr>
          <p:nvPr/>
        </p:nvSpPr>
        <p:spPr bwMode="auto">
          <a:xfrm>
            <a:off x="10542487" y="1489075"/>
            <a:ext cx="798617" cy="369332"/>
          </a:xfrm>
          <a:prstGeom prst="rect">
            <a:avLst/>
          </a:prstGeom>
          <a:noFill/>
          <a:ln w="9525">
            <a:noFill/>
            <a:miter lim="800000"/>
            <a:headEnd/>
            <a:tailEnd/>
          </a:ln>
          <a:effectLst/>
        </p:spPr>
        <p:txBody>
          <a:bodyPr wrap="none">
            <a:spAutoFit/>
          </a:bodyPr>
          <a:lstStyle/>
          <a:p>
            <a:r>
              <a:rPr lang="en-US"/>
              <a:t>Index</a:t>
            </a:r>
          </a:p>
        </p:txBody>
      </p:sp>
      <p:sp>
        <p:nvSpPr>
          <p:cNvPr id="43051" name="Text Box 43"/>
          <p:cNvSpPr txBox="1">
            <a:spLocks noChangeArrowheads="1"/>
          </p:cNvSpPr>
          <p:nvPr/>
        </p:nvSpPr>
        <p:spPr bwMode="auto">
          <a:xfrm>
            <a:off x="10237767" y="4460875"/>
            <a:ext cx="808235" cy="369332"/>
          </a:xfrm>
          <a:prstGeom prst="rect">
            <a:avLst/>
          </a:prstGeom>
          <a:noFill/>
          <a:ln w="9525">
            <a:noFill/>
            <a:miter lim="800000"/>
            <a:headEnd/>
            <a:tailEnd/>
          </a:ln>
          <a:effectLst/>
        </p:spPr>
        <p:txBody>
          <a:bodyPr wrap="none">
            <a:spAutoFit/>
          </a:bodyPr>
          <a:lstStyle/>
          <a:p>
            <a:r>
              <a:rPr lang="en-US"/>
              <a:t>value</a:t>
            </a:r>
          </a:p>
        </p:txBody>
      </p:sp>
      <p:sp>
        <p:nvSpPr>
          <p:cNvPr id="43053" name="Line 45"/>
          <p:cNvSpPr>
            <a:spLocks noChangeShapeType="1"/>
          </p:cNvSpPr>
          <p:nvPr/>
        </p:nvSpPr>
        <p:spPr bwMode="auto">
          <a:xfrm>
            <a:off x="609441" y="2209800"/>
            <a:ext cx="0" cy="1066800"/>
          </a:xfrm>
          <a:prstGeom prst="line">
            <a:avLst/>
          </a:prstGeom>
          <a:noFill/>
          <a:ln w="9525">
            <a:solidFill>
              <a:schemeClr val="tx1"/>
            </a:solidFill>
            <a:round/>
            <a:headEnd/>
            <a:tailEnd/>
          </a:ln>
          <a:effectLst/>
        </p:spPr>
        <p:txBody>
          <a:bodyPr/>
          <a:lstStyle/>
          <a:p>
            <a:endParaRPr lang="en-US"/>
          </a:p>
        </p:txBody>
      </p:sp>
      <p:sp>
        <p:nvSpPr>
          <p:cNvPr id="43054" name="Line 46"/>
          <p:cNvSpPr>
            <a:spLocks noChangeShapeType="1"/>
          </p:cNvSpPr>
          <p:nvPr/>
        </p:nvSpPr>
        <p:spPr bwMode="auto">
          <a:xfrm>
            <a:off x="609441" y="3276600"/>
            <a:ext cx="1117309" cy="0"/>
          </a:xfrm>
          <a:prstGeom prst="line">
            <a:avLst/>
          </a:prstGeom>
          <a:noFill/>
          <a:ln w="9525">
            <a:solidFill>
              <a:schemeClr val="tx1"/>
            </a:solidFill>
            <a:round/>
            <a:headEnd/>
            <a:tailEnd type="triangle" w="med" len="med"/>
          </a:ln>
          <a:effectLst/>
        </p:spPr>
        <p:txBody>
          <a:bodyPr/>
          <a:lstStyle/>
          <a:p>
            <a:endParaRPr lang="en-US"/>
          </a:p>
        </p:txBody>
      </p:sp>
      <p:sp>
        <p:nvSpPr>
          <p:cNvPr id="43055" name="Line 47"/>
          <p:cNvSpPr>
            <a:spLocks noChangeShapeType="1"/>
          </p:cNvSpPr>
          <p:nvPr/>
        </p:nvSpPr>
        <p:spPr bwMode="auto">
          <a:xfrm flipH="1">
            <a:off x="9852634" y="1828800"/>
            <a:ext cx="1117309" cy="1219200"/>
          </a:xfrm>
          <a:prstGeom prst="line">
            <a:avLst/>
          </a:prstGeom>
          <a:noFill/>
          <a:ln w="9525">
            <a:solidFill>
              <a:schemeClr val="tx1"/>
            </a:solidFill>
            <a:round/>
            <a:headEnd/>
            <a:tailEnd type="triangle" w="med" len="med"/>
          </a:ln>
          <a:effectLst/>
        </p:spPr>
        <p:txBody>
          <a:bodyPr/>
          <a:lstStyle/>
          <a:p>
            <a:endParaRPr lang="en-US"/>
          </a:p>
        </p:txBody>
      </p:sp>
      <p:sp>
        <p:nvSpPr>
          <p:cNvPr id="43056" name="Line 48"/>
          <p:cNvSpPr>
            <a:spLocks noChangeShapeType="1"/>
          </p:cNvSpPr>
          <p:nvPr/>
        </p:nvSpPr>
        <p:spPr bwMode="auto">
          <a:xfrm flipH="1" flipV="1">
            <a:off x="8532178" y="3733800"/>
            <a:ext cx="1726750" cy="9906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What happens if …</a:t>
            </a:r>
          </a:p>
        </p:txBody>
      </p:sp>
      <p:sp>
        <p:nvSpPr>
          <p:cNvPr id="19459" name="Rectangle 3"/>
          <p:cNvSpPr>
            <a:spLocks noGrp="1" noChangeArrowheads="1"/>
          </p:cNvSpPr>
          <p:nvPr>
            <p:ph idx="1"/>
          </p:nvPr>
        </p:nvSpPr>
        <p:spPr/>
        <p:txBody>
          <a:bodyPr/>
          <a:lstStyle/>
          <a:p>
            <a:pPr>
              <a:lnSpc>
                <a:spcPct val="90000"/>
              </a:lnSpc>
            </a:pPr>
            <a:r>
              <a:rPr lang="en-US" sz="2800"/>
              <a:t>We define </a:t>
            </a:r>
          </a:p>
          <a:p>
            <a:pPr lvl="1">
              <a:lnSpc>
                <a:spcPct val="90000"/>
              </a:lnSpc>
            </a:pPr>
            <a:r>
              <a:rPr lang="en-US" sz="2400"/>
              <a:t>int[] prime=new long[20];</a:t>
            </a:r>
          </a:p>
          <a:p>
            <a:pPr lvl="2">
              <a:lnSpc>
                <a:spcPct val="90000"/>
              </a:lnSpc>
              <a:buFontTx/>
              <a:buNone/>
            </a:pPr>
            <a:r>
              <a:rPr lang="en-US" sz="2000"/>
              <a:t>	MorePrimes.java:5: incompatible types</a:t>
            </a:r>
          </a:p>
          <a:p>
            <a:pPr lvl="2">
              <a:lnSpc>
                <a:spcPct val="90000"/>
              </a:lnSpc>
              <a:buFontTx/>
              <a:buNone/>
            </a:pPr>
            <a:r>
              <a:rPr lang="en-US" sz="2000"/>
              <a:t>	found: long[]</a:t>
            </a:r>
          </a:p>
          <a:p>
            <a:pPr lvl="2">
              <a:lnSpc>
                <a:spcPct val="90000"/>
              </a:lnSpc>
              <a:buFontTx/>
              <a:buNone/>
            </a:pPr>
            <a:r>
              <a:rPr lang="en-US" sz="2000"/>
              <a:t>	required: int[]</a:t>
            </a:r>
          </a:p>
          <a:p>
            <a:pPr lvl="2">
              <a:lnSpc>
                <a:spcPct val="90000"/>
              </a:lnSpc>
              <a:buFontTx/>
              <a:buNone/>
            </a:pPr>
            <a:r>
              <a:rPr lang="en-US" sz="2000"/>
              <a:t>	int[] primes = new long[20];    </a:t>
            </a:r>
          </a:p>
          <a:p>
            <a:pPr lvl="2">
              <a:lnSpc>
                <a:spcPct val="90000"/>
              </a:lnSpc>
              <a:buFontTx/>
              <a:buNone/>
            </a:pPr>
            <a:r>
              <a:rPr lang="en-US" sz="2000"/>
              <a:t>                          ^</a:t>
            </a:r>
          </a:p>
          <a:p>
            <a:pPr>
              <a:lnSpc>
                <a:spcPct val="90000"/>
              </a:lnSpc>
            </a:pPr>
            <a:r>
              <a:rPr lang="en-US" sz="2800"/>
              <a:t>The right hand side defines an array, and thus the array variable should refer to the same type of array</a:t>
            </a:r>
          </a:p>
        </p:txBody>
      </p:sp>
    </p:spTree>
  </p:cSld>
  <p:clrMapOvr>
    <a:masterClrMapping/>
  </p:clrMapOvr>
  <p:transition spd="med">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Array Size through Input</a:t>
            </a:r>
          </a:p>
        </p:txBody>
      </p:sp>
      <p:sp>
        <p:nvSpPr>
          <p:cNvPr id="34819" name="Rectangle 3"/>
          <p:cNvSpPr>
            <a:spLocks noGrp="1" noChangeArrowheads="1"/>
          </p:cNvSpPr>
          <p:nvPr>
            <p:ph idx="1"/>
          </p:nvPr>
        </p:nvSpPr>
        <p:spPr>
          <a:xfrm>
            <a:off x="1217614" y="1828800"/>
            <a:ext cx="10591798" cy="4343400"/>
          </a:xfrm>
        </p:spPr>
        <p:txBody>
          <a:bodyPr>
            <a:noAutofit/>
          </a:bodyPr>
          <a:lstStyle/>
          <a:p>
            <a:pPr>
              <a:lnSpc>
                <a:spcPct val="90000"/>
              </a:lnSpc>
              <a:spcBef>
                <a:spcPts val="0"/>
              </a:spcBef>
              <a:buFontTx/>
              <a:buNone/>
            </a:pPr>
            <a:endParaRPr lang="en-US" sz="2000" dirty="0"/>
          </a:p>
          <a:p>
            <a:pPr>
              <a:lnSpc>
                <a:spcPct val="90000"/>
              </a:lnSpc>
              <a:spcBef>
                <a:spcPts val="0"/>
              </a:spcBef>
              <a:buFontTx/>
              <a:buNone/>
            </a:pPr>
            <a:r>
              <a:rPr lang="en-US" sz="2000" dirty="0" err="1"/>
              <a:t>BufferedReader</a:t>
            </a:r>
            <a:r>
              <a:rPr lang="en-US" sz="2000" dirty="0"/>
              <a:t> </a:t>
            </a:r>
            <a:r>
              <a:rPr lang="en-US" sz="2000" b="1" dirty="0" err="1"/>
              <a:t>stdin</a:t>
            </a:r>
            <a:r>
              <a:rPr lang="en-US" sz="2000" dirty="0"/>
              <a:t> = new </a:t>
            </a:r>
            <a:r>
              <a:rPr lang="en-US" sz="2000" dirty="0" err="1"/>
              <a:t>BufferedReader</a:t>
            </a:r>
            <a:r>
              <a:rPr lang="en-US" sz="2000" dirty="0"/>
              <a:t> (new </a:t>
            </a:r>
            <a:r>
              <a:rPr lang="en-US" sz="2000" dirty="0" err="1"/>
              <a:t>InputStreamReader</a:t>
            </a:r>
            <a:r>
              <a:rPr lang="en-US" sz="2000" dirty="0"/>
              <a:t>(</a:t>
            </a:r>
            <a:r>
              <a:rPr lang="en-US" sz="2000" dirty="0" err="1"/>
              <a:t>System.in</a:t>
            </a:r>
            <a:r>
              <a:rPr lang="en-US" sz="2000" dirty="0"/>
              <a:t>));</a:t>
            </a:r>
          </a:p>
          <a:p>
            <a:pPr>
              <a:lnSpc>
                <a:spcPct val="90000"/>
              </a:lnSpc>
              <a:spcBef>
                <a:spcPts val="0"/>
              </a:spcBef>
              <a:buFontTx/>
              <a:buNone/>
            </a:pPr>
            <a:r>
              <a:rPr lang="en-US" sz="2000" dirty="0"/>
              <a:t>String </a:t>
            </a:r>
            <a:r>
              <a:rPr lang="en-US" sz="2000" dirty="0" err="1"/>
              <a:t>inData</a:t>
            </a:r>
            <a:r>
              <a:rPr lang="en-US" sz="2000" dirty="0"/>
              <a:t>;</a:t>
            </a:r>
          </a:p>
          <a:p>
            <a:pPr>
              <a:lnSpc>
                <a:spcPct val="90000"/>
              </a:lnSpc>
              <a:spcBef>
                <a:spcPts val="0"/>
              </a:spcBef>
              <a:buFontTx/>
              <a:buNone/>
            </a:pPr>
            <a:r>
              <a:rPr lang="en-US" sz="2000" dirty="0" err="1"/>
              <a:t>int</a:t>
            </a:r>
            <a:r>
              <a:rPr lang="en-US" sz="2000" dirty="0"/>
              <a:t>    num;    </a:t>
            </a:r>
          </a:p>
          <a:p>
            <a:pPr>
              <a:lnSpc>
                <a:spcPct val="90000"/>
              </a:lnSpc>
              <a:spcBef>
                <a:spcPts val="0"/>
              </a:spcBef>
              <a:buFontTx/>
              <a:buNone/>
            </a:pPr>
            <a:r>
              <a:rPr lang="en-US" sz="2000" dirty="0" err="1"/>
              <a:t>System.out.println</a:t>
            </a:r>
            <a:r>
              <a:rPr lang="en-US" sz="2000" dirty="0"/>
              <a:t>("Enter a Size for Array:");</a:t>
            </a:r>
          </a:p>
          <a:p>
            <a:pPr>
              <a:lnSpc>
                <a:spcPct val="90000"/>
              </a:lnSpc>
              <a:spcBef>
                <a:spcPts val="0"/>
              </a:spcBef>
              <a:buFontTx/>
              <a:buNone/>
            </a:pPr>
            <a:r>
              <a:rPr lang="en-US" sz="2000" dirty="0" err="1"/>
              <a:t>inData</a:t>
            </a:r>
            <a:r>
              <a:rPr lang="en-US" sz="2000" dirty="0"/>
              <a:t> = </a:t>
            </a:r>
            <a:r>
              <a:rPr lang="en-US" sz="2000" b="1" dirty="0" err="1"/>
              <a:t>stdin.readLine</a:t>
            </a:r>
            <a:r>
              <a:rPr lang="en-US" sz="2000" dirty="0"/>
              <a:t>();</a:t>
            </a:r>
          </a:p>
          <a:p>
            <a:pPr>
              <a:lnSpc>
                <a:spcPct val="90000"/>
              </a:lnSpc>
              <a:spcBef>
                <a:spcPts val="0"/>
              </a:spcBef>
              <a:buFontTx/>
              <a:buNone/>
            </a:pPr>
            <a:r>
              <a:rPr lang="en-US" sz="2000" dirty="0"/>
              <a:t>num    = </a:t>
            </a:r>
            <a:r>
              <a:rPr lang="en-US" sz="2000" dirty="0" err="1"/>
              <a:t>Integer.parseInt</a:t>
            </a:r>
            <a:r>
              <a:rPr lang="en-US" sz="2000" dirty="0"/>
              <a:t>( </a:t>
            </a:r>
            <a:r>
              <a:rPr lang="en-US" sz="2000" dirty="0" err="1"/>
              <a:t>inData</a:t>
            </a:r>
            <a:r>
              <a:rPr lang="en-US" sz="2000" dirty="0"/>
              <a:t> ); // convert </a:t>
            </a:r>
            <a:r>
              <a:rPr lang="en-US" sz="2000" dirty="0" err="1"/>
              <a:t>inData</a:t>
            </a:r>
            <a:r>
              <a:rPr lang="en-US" sz="2000" dirty="0"/>
              <a:t> to </a:t>
            </a:r>
            <a:r>
              <a:rPr lang="en-US" sz="2000" dirty="0" err="1"/>
              <a:t>int</a:t>
            </a:r>
            <a:endParaRPr lang="en-US" sz="2000" dirty="0"/>
          </a:p>
          <a:p>
            <a:pPr>
              <a:lnSpc>
                <a:spcPct val="90000"/>
              </a:lnSpc>
              <a:spcBef>
                <a:spcPts val="0"/>
              </a:spcBef>
              <a:buFontTx/>
              <a:buNone/>
            </a:pPr>
            <a:r>
              <a:rPr lang="en-US" sz="2000" dirty="0"/>
              <a:t>long[] primes = new long[num];    </a:t>
            </a:r>
          </a:p>
          <a:p>
            <a:pPr>
              <a:lnSpc>
                <a:spcPct val="90000"/>
              </a:lnSpc>
              <a:spcBef>
                <a:spcPts val="0"/>
              </a:spcBef>
              <a:buFontTx/>
              <a:buNone/>
            </a:pPr>
            <a:r>
              <a:rPr lang="en-US" sz="2000" dirty="0" err="1"/>
              <a:t>System.out.println</a:t>
            </a:r>
            <a:r>
              <a:rPr lang="en-US" sz="2000" dirty="0"/>
              <a:t>(“Array Length=”+</a:t>
            </a:r>
            <a:r>
              <a:rPr lang="en-US" sz="2000" dirty="0" err="1"/>
              <a:t>primes.length</a:t>
            </a:r>
            <a:r>
              <a:rPr lang="en-US" sz="2000" dirty="0"/>
              <a:t>);</a:t>
            </a:r>
          </a:p>
          <a:p>
            <a:pPr>
              <a:lnSpc>
                <a:spcPct val="90000"/>
              </a:lnSpc>
              <a:spcBef>
                <a:spcPts val="0"/>
              </a:spcBef>
              <a:buFontTx/>
              <a:buNone/>
            </a:pPr>
            <a:r>
              <a:rPr lang="en-US" sz="2000" b="1" dirty="0"/>
              <a:t>….</a:t>
            </a:r>
          </a:p>
          <a:p>
            <a:pPr>
              <a:lnSpc>
                <a:spcPct val="90000"/>
              </a:lnSpc>
              <a:spcBef>
                <a:spcPts val="0"/>
              </a:spcBef>
              <a:buFontTx/>
              <a:buNone/>
            </a:pPr>
            <a:r>
              <a:rPr lang="en-US" sz="2000" b="1" dirty="0"/>
              <a:t>SAMPLE RUN:</a:t>
            </a:r>
          </a:p>
          <a:p>
            <a:pPr>
              <a:lnSpc>
                <a:spcPct val="90000"/>
              </a:lnSpc>
              <a:spcBef>
                <a:spcPts val="0"/>
              </a:spcBef>
              <a:buFontTx/>
              <a:buNone/>
            </a:pPr>
            <a:r>
              <a:rPr lang="en-US" sz="2000" dirty="0"/>
              <a:t>Enter a Size for Array:</a:t>
            </a:r>
          </a:p>
          <a:p>
            <a:pPr>
              <a:lnSpc>
                <a:spcPct val="90000"/>
              </a:lnSpc>
              <a:spcBef>
                <a:spcPts val="0"/>
              </a:spcBef>
              <a:buFontTx/>
              <a:buNone/>
            </a:pPr>
            <a:r>
              <a:rPr lang="en-US" sz="2000" dirty="0"/>
              <a:t>4</a:t>
            </a:r>
          </a:p>
          <a:p>
            <a:pPr>
              <a:lnSpc>
                <a:spcPct val="90000"/>
              </a:lnSpc>
              <a:spcBef>
                <a:spcPts val="0"/>
              </a:spcBef>
              <a:buFontTx/>
              <a:buNone/>
            </a:pPr>
            <a:r>
              <a:rPr lang="en-US" sz="2000" dirty="0"/>
              <a:t>Array Length=4</a:t>
            </a:r>
          </a:p>
        </p:txBody>
      </p:sp>
    </p:spTree>
  </p:cSld>
  <p:clrMapOvr>
    <a:masterClrMapping/>
  </p:clrMapOvr>
  <p:transition spd="med">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Default Initialization</a:t>
            </a:r>
          </a:p>
        </p:txBody>
      </p:sp>
      <p:sp>
        <p:nvSpPr>
          <p:cNvPr id="5123" name="Rectangle 3"/>
          <p:cNvSpPr>
            <a:spLocks noGrp="1" noChangeArrowheads="1"/>
          </p:cNvSpPr>
          <p:nvPr>
            <p:ph idx="1"/>
          </p:nvPr>
        </p:nvSpPr>
        <p:spPr/>
        <p:txBody>
          <a:bodyPr/>
          <a:lstStyle/>
          <a:p>
            <a:r>
              <a:rPr lang="en-US" dirty="0"/>
              <a:t>When array is created, array elements are initialized </a:t>
            </a:r>
          </a:p>
          <a:p>
            <a:pPr lvl="1"/>
            <a:r>
              <a:rPr lang="en-US" dirty="0"/>
              <a:t>Numeric values (</a:t>
            </a:r>
            <a:r>
              <a:rPr lang="en-US" dirty="0" err="1"/>
              <a:t>int</a:t>
            </a:r>
            <a:r>
              <a:rPr lang="en-US" dirty="0"/>
              <a:t>, double, etc.) to 0</a:t>
            </a:r>
          </a:p>
          <a:p>
            <a:pPr lvl="1"/>
            <a:r>
              <a:rPr lang="en-US" dirty="0"/>
              <a:t>Boolean values to false</a:t>
            </a:r>
          </a:p>
          <a:p>
            <a:pPr lvl="1"/>
            <a:r>
              <a:rPr lang="en-US" dirty="0" smtClean="0"/>
              <a:t>Class </a:t>
            </a:r>
            <a:r>
              <a:rPr lang="en-US" dirty="0"/>
              <a:t>types to null</a:t>
            </a:r>
          </a:p>
        </p:txBody>
      </p:sp>
    </p:spTree>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Accessing Array Elements</a:t>
            </a:r>
          </a:p>
        </p:txBody>
      </p:sp>
      <p:sp>
        <p:nvSpPr>
          <p:cNvPr id="7171" name="Rectangle 3"/>
          <p:cNvSpPr>
            <a:spLocks noGrp="1" noChangeArrowheads="1"/>
          </p:cNvSpPr>
          <p:nvPr>
            <p:ph idx="1"/>
          </p:nvPr>
        </p:nvSpPr>
        <p:spPr/>
        <p:txBody>
          <a:bodyPr>
            <a:normAutofit/>
          </a:bodyPr>
          <a:lstStyle/>
          <a:p>
            <a:pPr>
              <a:lnSpc>
                <a:spcPct val="90000"/>
              </a:lnSpc>
            </a:pPr>
            <a:r>
              <a:rPr lang="en-US" sz="2800"/>
              <a:t>Index of an array is defined as</a:t>
            </a:r>
          </a:p>
          <a:p>
            <a:pPr lvl="1">
              <a:lnSpc>
                <a:spcPct val="90000"/>
              </a:lnSpc>
            </a:pPr>
            <a:r>
              <a:rPr lang="en-US" sz="2400"/>
              <a:t>Positive int, byte or short values</a:t>
            </a:r>
          </a:p>
          <a:p>
            <a:pPr lvl="1">
              <a:lnSpc>
                <a:spcPct val="90000"/>
              </a:lnSpc>
            </a:pPr>
            <a:r>
              <a:rPr lang="en-US" sz="2400"/>
              <a:t>Expression that results into these types</a:t>
            </a:r>
          </a:p>
          <a:p>
            <a:pPr>
              <a:lnSpc>
                <a:spcPct val="90000"/>
              </a:lnSpc>
            </a:pPr>
            <a:r>
              <a:rPr lang="en-US" sz="2800"/>
              <a:t>Any other types used for index will give error </a:t>
            </a:r>
          </a:p>
          <a:p>
            <a:pPr lvl="1">
              <a:lnSpc>
                <a:spcPct val="90000"/>
              </a:lnSpc>
            </a:pPr>
            <a:r>
              <a:rPr lang="en-US" sz="2400"/>
              <a:t>long, double, etc.</a:t>
            </a:r>
          </a:p>
          <a:p>
            <a:pPr lvl="1">
              <a:lnSpc>
                <a:spcPct val="90000"/>
              </a:lnSpc>
            </a:pPr>
            <a:r>
              <a:rPr lang="en-US" sz="2400"/>
              <a:t>Incase Expression results in long, then type cast to int</a:t>
            </a:r>
          </a:p>
          <a:p>
            <a:pPr>
              <a:lnSpc>
                <a:spcPct val="90000"/>
              </a:lnSpc>
            </a:pPr>
            <a:r>
              <a:rPr lang="en-US" sz="2800"/>
              <a:t>Indexing starts from 0 and ends at N-1</a:t>
            </a:r>
          </a:p>
          <a:p>
            <a:pPr lvl="1">
              <a:lnSpc>
                <a:spcPct val="90000"/>
              </a:lnSpc>
              <a:buFontTx/>
              <a:buNone/>
            </a:pPr>
            <a:r>
              <a:rPr lang="en-US" sz="2400"/>
              <a:t>primes[2]=0;</a:t>
            </a:r>
          </a:p>
          <a:p>
            <a:pPr lvl="1">
              <a:lnSpc>
                <a:spcPct val="90000"/>
              </a:lnSpc>
              <a:buFontTx/>
              <a:buNone/>
            </a:pPr>
            <a:r>
              <a:rPr lang="en-US" sz="2400"/>
              <a:t>int k = primes[2];</a:t>
            </a:r>
          </a:p>
          <a:p>
            <a:pPr lvl="1">
              <a:lnSpc>
                <a:spcPct val="90000"/>
              </a:lnSpc>
              <a:buFontTx/>
              <a:buNone/>
            </a:pPr>
            <a:r>
              <a:rPr lang="en-US" sz="2400"/>
              <a:t>…</a:t>
            </a:r>
          </a:p>
          <a:p>
            <a:pPr>
              <a:lnSpc>
                <a:spcPct val="90000"/>
              </a:lnSpc>
            </a:pPr>
            <a:endParaRPr lang="en-US" sz="2800"/>
          </a:p>
          <a:p>
            <a:pPr>
              <a:lnSpc>
                <a:spcPct val="90000"/>
              </a:lnSpc>
            </a:pPr>
            <a:endParaRPr lang="en-US" sz="2800"/>
          </a:p>
        </p:txBody>
      </p:sp>
    </p:spTree>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Validating Indexes</a:t>
            </a:r>
          </a:p>
        </p:txBody>
      </p:sp>
      <p:sp>
        <p:nvSpPr>
          <p:cNvPr id="8195" name="Rectangle 3"/>
          <p:cNvSpPr>
            <a:spLocks noGrp="1" noChangeArrowheads="1"/>
          </p:cNvSpPr>
          <p:nvPr>
            <p:ph idx="1"/>
          </p:nvPr>
        </p:nvSpPr>
        <p:spPr/>
        <p:txBody>
          <a:bodyPr/>
          <a:lstStyle/>
          <a:p>
            <a:r>
              <a:rPr lang="en-US"/>
              <a:t>JAVA checks whether the index values are valid at runtime</a:t>
            </a:r>
          </a:p>
          <a:p>
            <a:pPr lvl="1"/>
            <a:r>
              <a:rPr lang="en-US"/>
              <a:t>If index is negative or greater than the size of the array then an IndexOutOfBoundException will be thrown</a:t>
            </a:r>
          </a:p>
          <a:p>
            <a:pPr lvl="1"/>
            <a:r>
              <a:rPr lang="en-US"/>
              <a:t>Program will normally be terminated unless handled in the try {} catch {}</a:t>
            </a:r>
          </a:p>
          <a:p>
            <a:endParaRPr lang="en-US"/>
          </a:p>
        </p:txBody>
      </p:sp>
    </p:spTree>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What happens if …</a:t>
            </a:r>
          </a:p>
        </p:txBody>
      </p:sp>
      <p:sp>
        <p:nvSpPr>
          <p:cNvPr id="21507" name="Rectangle 3"/>
          <p:cNvSpPr>
            <a:spLocks noGrp="1" noChangeArrowheads="1"/>
          </p:cNvSpPr>
          <p:nvPr>
            <p:ph idx="1"/>
          </p:nvPr>
        </p:nvSpPr>
        <p:spPr/>
        <p:txBody>
          <a:bodyPr/>
          <a:lstStyle/>
          <a:p>
            <a:pPr>
              <a:buFontTx/>
              <a:buNone/>
            </a:pPr>
            <a:endParaRPr lang="en-US" sz="1800"/>
          </a:p>
          <a:p>
            <a:pPr>
              <a:buFontTx/>
              <a:buNone/>
            </a:pPr>
            <a:r>
              <a:rPr lang="en-US" sz="1800"/>
              <a:t>long[] primes = new long[20];    </a:t>
            </a:r>
          </a:p>
          <a:p>
            <a:pPr>
              <a:buFontTx/>
              <a:buNone/>
            </a:pPr>
            <a:r>
              <a:rPr lang="en-US" sz="1800"/>
              <a:t>primes[25]=33;</a:t>
            </a:r>
          </a:p>
          <a:p>
            <a:pPr>
              <a:buFontTx/>
              <a:buNone/>
            </a:pPr>
            <a:r>
              <a:rPr lang="en-US" sz="1800"/>
              <a:t>….</a:t>
            </a:r>
          </a:p>
          <a:p>
            <a:pPr>
              <a:buFontTx/>
              <a:buNone/>
            </a:pPr>
            <a:r>
              <a:rPr lang="en-US" sz="1800" i="1"/>
              <a:t>Runtime Error:</a:t>
            </a:r>
          </a:p>
          <a:p>
            <a:pPr>
              <a:buFontTx/>
              <a:buNone/>
            </a:pPr>
            <a:r>
              <a:rPr lang="en-US" sz="1800"/>
              <a:t>Exception in thread “main” java.lang.ArrayIndexOutOfBoundsException: 25</a:t>
            </a:r>
          </a:p>
          <a:p>
            <a:pPr>
              <a:buFontTx/>
              <a:buNone/>
            </a:pPr>
            <a:r>
              <a:rPr lang="en-US" sz="1800"/>
              <a:t>at MorePrimes.main(MorePrimes.java:6)</a:t>
            </a:r>
          </a:p>
        </p:txBody>
      </p:sp>
    </p:spTree>
  </p:cSld>
  <p:clrMapOvr>
    <a:masterClrMapping/>
  </p:clrMapOvr>
  <p:transition spd="med">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Reusing Array Variables</a:t>
            </a:r>
          </a:p>
        </p:txBody>
      </p:sp>
      <p:sp>
        <p:nvSpPr>
          <p:cNvPr id="9219" name="Rectangle 3"/>
          <p:cNvSpPr>
            <a:spLocks noGrp="1" noChangeArrowheads="1"/>
          </p:cNvSpPr>
          <p:nvPr>
            <p:ph idx="1"/>
          </p:nvPr>
        </p:nvSpPr>
        <p:spPr/>
        <p:txBody>
          <a:bodyPr/>
          <a:lstStyle/>
          <a:p>
            <a:r>
              <a:rPr lang="en-US" sz="2800"/>
              <a:t>Array variable is separate from array itself</a:t>
            </a:r>
          </a:p>
          <a:p>
            <a:pPr lvl="1"/>
            <a:r>
              <a:rPr lang="en-US" sz="2400"/>
              <a:t>Like a variable can refer to different values at different points in the program</a:t>
            </a:r>
          </a:p>
          <a:p>
            <a:pPr lvl="1"/>
            <a:r>
              <a:rPr lang="en-US" sz="2400"/>
              <a:t>Use array variables to access different arrays</a:t>
            </a:r>
          </a:p>
          <a:p>
            <a:pPr lvl="1">
              <a:buFontTx/>
              <a:buNone/>
            </a:pPr>
            <a:r>
              <a:rPr lang="en-US" sz="2400"/>
              <a:t>	int[] primes=new int[10];</a:t>
            </a:r>
          </a:p>
          <a:p>
            <a:pPr lvl="1">
              <a:buFontTx/>
              <a:buNone/>
            </a:pPr>
            <a:r>
              <a:rPr lang="en-US" sz="2400"/>
              <a:t>	……</a:t>
            </a:r>
          </a:p>
          <a:p>
            <a:pPr lvl="1">
              <a:buFontTx/>
              <a:buNone/>
            </a:pPr>
            <a:r>
              <a:rPr lang="en-US" sz="2400"/>
              <a:t>	primes=new int[50];</a:t>
            </a:r>
          </a:p>
          <a:p>
            <a:r>
              <a:rPr lang="en-US" sz="2800"/>
              <a:t>Previous array will be discarded</a:t>
            </a:r>
          </a:p>
          <a:p>
            <a:r>
              <a:rPr lang="en-US" sz="2800"/>
              <a:t>Cannot alter the type of array</a:t>
            </a:r>
          </a:p>
        </p:txBody>
      </p:sp>
    </p:spTree>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Demonstration</a:t>
            </a:r>
          </a:p>
        </p:txBody>
      </p:sp>
      <p:sp>
        <p:nvSpPr>
          <p:cNvPr id="22531" name="Rectangle 3"/>
          <p:cNvSpPr>
            <a:spLocks noGrp="1" noChangeArrowheads="1"/>
          </p:cNvSpPr>
          <p:nvPr>
            <p:ph idx="1"/>
          </p:nvPr>
        </p:nvSpPr>
        <p:spPr/>
        <p:txBody>
          <a:bodyPr/>
          <a:lstStyle/>
          <a:p>
            <a:pPr>
              <a:buFontTx/>
              <a:buNone/>
            </a:pPr>
            <a:r>
              <a:rPr lang="en-US"/>
              <a:t>long[] primes = new long[20];    </a:t>
            </a:r>
          </a:p>
          <a:p>
            <a:pPr>
              <a:buFontTx/>
              <a:buNone/>
            </a:pPr>
            <a:r>
              <a:rPr lang="en-US"/>
              <a:t>primes[0] = 2;                   </a:t>
            </a:r>
          </a:p>
          <a:p>
            <a:pPr>
              <a:buFontTx/>
              <a:buNone/>
            </a:pPr>
            <a:r>
              <a:rPr lang="en-US"/>
              <a:t>primes[1] = 3;                   </a:t>
            </a:r>
          </a:p>
          <a:p>
            <a:pPr>
              <a:buFontTx/>
              <a:buNone/>
            </a:pPr>
            <a:r>
              <a:rPr lang="en-US"/>
              <a:t>long[] primes2=primes;</a:t>
            </a:r>
          </a:p>
          <a:p>
            <a:pPr>
              <a:buFontTx/>
              <a:buNone/>
            </a:pPr>
            <a:r>
              <a:rPr lang="en-US"/>
              <a:t>System.out.println(primes2[0]);</a:t>
            </a:r>
          </a:p>
          <a:p>
            <a:pPr>
              <a:buFontTx/>
              <a:buNone/>
            </a:pPr>
            <a:r>
              <a:rPr lang="en-US"/>
              <a:t>primes2[0]=5;</a:t>
            </a:r>
          </a:p>
          <a:p>
            <a:pPr>
              <a:buFontTx/>
              <a:buNone/>
            </a:pPr>
            <a:r>
              <a:rPr lang="en-US"/>
              <a:t>System.out.println(primes[0]);</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89012" y="0"/>
            <a:ext cx="9753600" cy="1325562"/>
          </a:xfrm>
        </p:spPr>
        <p:txBody>
          <a:bodyPr/>
          <a:lstStyle/>
          <a:p>
            <a:pPr>
              <a:defRPr/>
            </a:pPr>
            <a:r>
              <a:rPr lang="en-US" dirty="0" smtClean="0"/>
              <a:t>JAVA TECHNOLOGIES - JCP</a:t>
            </a:r>
          </a:p>
        </p:txBody>
      </p:sp>
      <p:sp>
        <p:nvSpPr>
          <p:cNvPr id="22531" name="Rectangle 3"/>
          <p:cNvSpPr>
            <a:spLocks noGrp="1" noChangeArrowheads="1"/>
          </p:cNvSpPr>
          <p:nvPr>
            <p:ph idx="1"/>
          </p:nvPr>
        </p:nvSpPr>
        <p:spPr>
          <a:xfrm>
            <a:off x="836613" y="1600200"/>
            <a:ext cx="11049000" cy="4530725"/>
          </a:xfrm>
        </p:spPr>
        <p:txBody>
          <a:bodyPr>
            <a:normAutofit/>
          </a:bodyPr>
          <a:lstStyle/>
          <a:p>
            <a:r>
              <a:rPr lang="en-US" sz="2000" b="1" dirty="0" smtClean="0"/>
              <a:t>The JCP involves the use of Java Specification Requests (JSRs) – the formal documents that describe proposed specifications and technologies for adding to the </a:t>
            </a:r>
            <a:r>
              <a:rPr lang="en-US" sz="2000" b="1" u="sng" dirty="0" smtClean="0">
                <a:hlinkClick r:id="rId3" tooltip="Java (software platform)"/>
              </a:rPr>
              <a:t>Java platform</a:t>
            </a:r>
            <a:r>
              <a:rPr lang="en-US" sz="2000" b="1" dirty="0" smtClean="0"/>
              <a:t>. Formal public reviews of JSRs take place before a JSR becomes final and the </a:t>
            </a:r>
            <a:r>
              <a:rPr lang="en-US" sz="2000" b="1" u="sng" dirty="0" smtClean="0">
                <a:hlinkClick r:id="rId4" tooltip="JCP Executive Committee"/>
              </a:rPr>
              <a:t>JCP Executive Committee</a:t>
            </a:r>
            <a:r>
              <a:rPr lang="en-US" sz="2000" b="1" dirty="0" smtClean="0"/>
              <a:t> votes on it. A final JSR provides a </a:t>
            </a:r>
            <a:r>
              <a:rPr lang="en-US" sz="2000" b="1" u="sng" dirty="0" smtClean="0">
                <a:hlinkClick r:id="rId5" tooltip="Reference implementation"/>
              </a:rPr>
              <a:t>reference </a:t>
            </a:r>
            <a:r>
              <a:rPr lang="en-US" sz="2000" b="1" u="sng" dirty="0" err="1" smtClean="0">
                <a:hlinkClick r:id="rId5" tooltip="Reference implementation"/>
              </a:rPr>
              <a:t>implementation</a:t>
            </a:r>
            <a:r>
              <a:rPr lang="en-US" sz="2000" b="1" dirty="0" err="1" smtClean="0"/>
              <a:t>that</a:t>
            </a:r>
            <a:r>
              <a:rPr lang="en-US" sz="2000" b="1" dirty="0" smtClean="0"/>
              <a:t> is a free implementation of the technology in </a:t>
            </a:r>
            <a:r>
              <a:rPr lang="en-US" sz="2000" b="1" u="sng" dirty="0" smtClean="0">
                <a:hlinkClick r:id="rId6" tooltip="Source code"/>
              </a:rPr>
              <a:t>source code</a:t>
            </a:r>
            <a:r>
              <a:rPr lang="en-US" sz="2000" b="1" dirty="0" smtClean="0"/>
              <a:t> form and a </a:t>
            </a:r>
            <a:r>
              <a:rPr lang="en-US" sz="2000" b="1" u="sng" dirty="0" smtClean="0">
                <a:hlinkClick r:id="rId7" tooltip="Technology Compatibility Kit"/>
              </a:rPr>
              <a:t>Technology Compatibility Kit</a:t>
            </a:r>
            <a:r>
              <a:rPr lang="en-US" sz="2000" b="1" dirty="0" smtClean="0"/>
              <a:t> to verify the </a:t>
            </a:r>
            <a:r>
              <a:rPr lang="en-US" sz="2000" b="1" u="sng" dirty="0" smtClean="0">
                <a:hlinkClick r:id="rId8" tooltip="API"/>
              </a:rPr>
              <a:t>API</a:t>
            </a:r>
            <a:r>
              <a:rPr lang="en-US" sz="2000" b="1" dirty="0" smtClean="0"/>
              <a:t> specification.</a:t>
            </a:r>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8</a:t>
            </a:fld>
            <a:endParaRPr lang="en-US"/>
          </a:p>
        </p:txBody>
      </p:sp>
    </p:spTree>
  </p:cSld>
  <p:clrMapOvr>
    <a:masterClrMapping/>
  </p:clrMapOvr>
  <p:transition spd="med">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Output</a:t>
            </a:r>
          </a:p>
        </p:txBody>
      </p:sp>
      <p:sp>
        <p:nvSpPr>
          <p:cNvPr id="23555" name="Rectangle 3"/>
          <p:cNvSpPr>
            <a:spLocks noGrp="1" noChangeArrowheads="1"/>
          </p:cNvSpPr>
          <p:nvPr>
            <p:ph idx="1"/>
          </p:nvPr>
        </p:nvSpPr>
        <p:spPr/>
        <p:txBody>
          <a:bodyPr/>
          <a:lstStyle/>
          <a:p>
            <a:pPr>
              <a:buFontTx/>
              <a:buNone/>
            </a:pPr>
            <a:r>
              <a:rPr lang="en-US"/>
              <a:t>2</a:t>
            </a:r>
          </a:p>
          <a:p>
            <a:pPr>
              <a:buFontTx/>
              <a:buNone/>
            </a:pPr>
            <a:r>
              <a:rPr lang="en-US"/>
              <a:t>5</a:t>
            </a:r>
          </a:p>
        </p:txBody>
      </p:sp>
    </p:spTree>
  </p:cSld>
  <p:clrMapOvr>
    <a:masterClrMapping/>
  </p:clrMapOvr>
  <p:transition spd="med">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Array Length</a:t>
            </a:r>
          </a:p>
        </p:txBody>
      </p:sp>
      <p:sp>
        <p:nvSpPr>
          <p:cNvPr id="12291" name="Rectangle 3"/>
          <p:cNvSpPr>
            <a:spLocks noGrp="1" noChangeArrowheads="1"/>
          </p:cNvSpPr>
          <p:nvPr>
            <p:ph idx="1"/>
          </p:nvPr>
        </p:nvSpPr>
        <p:spPr/>
        <p:txBody>
          <a:bodyPr/>
          <a:lstStyle/>
          <a:p>
            <a:pPr>
              <a:lnSpc>
                <a:spcPct val="90000"/>
              </a:lnSpc>
            </a:pPr>
            <a:r>
              <a:rPr lang="en-US"/>
              <a:t>Refer to array length using </a:t>
            </a:r>
            <a:r>
              <a:rPr lang="en-US" i="1"/>
              <a:t>length</a:t>
            </a:r>
          </a:p>
          <a:p>
            <a:pPr lvl="1">
              <a:lnSpc>
                <a:spcPct val="90000"/>
              </a:lnSpc>
            </a:pPr>
            <a:r>
              <a:rPr lang="en-US"/>
              <a:t>A data member of array object</a:t>
            </a:r>
          </a:p>
          <a:p>
            <a:pPr lvl="1">
              <a:lnSpc>
                <a:spcPct val="90000"/>
              </a:lnSpc>
            </a:pPr>
            <a:r>
              <a:rPr lang="en-US"/>
              <a:t>array_variable_name.length</a:t>
            </a:r>
          </a:p>
          <a:p>
            <a:pPr lvl="1">
              <a:lnSpc>
                <a:spcPct val="90000"/>
              </a:lnSpc>
            </a:pPr>
            <a:r>
              <a:rPr lang="en-US"/>
              <a:t>for(int k=0; k&lt;primes.length;k++)</a:t>
            </a:r>
          </a:p>
          <a:p>
            <a:pPr lvl="2">
              <a:lnSpc>
                <a:spcPct val="90000"/>
              </a:lnSpc>
              <a:buFontTx/>
              <a:buNone/>
            </a:pPr>
            <a:r>
              <a:rPr lang="en-US"/>
              <a:t>….</a:t>
            </a:r>
          </a:p>
          <a:p>
            <a:pPr>
              <a:lnSpc>
                <a:spcPct val="90000"/>
              </a:lnSpc>
            </a:pPr>
            <a:r>
              <a:rPr lang="en-US"/>
              <a:t>Sample Code:</a:t>
            </a:r>
          </a:p>
          <a:p>
            <a:pPr lvl="1">
              <a:lnSpc>
                <a:spcPct val="90000"/>
              </a:lnSpc>
              <a:buFontTx/>
              <a:buNone/>
            </a:pPr>
            <a:r>
              <a:rPr lang="en-US" sz="1600"/>
              <a:t>long[] primes = new long[20];    </a:t>
            </a:r>
          </a:p>
          <a:p>
            <a:pPr lvl="1">
              <a:lnSpc>
                <a:spcPct val="90000"/>
              </a:lnSpc>
              <a:buFontTx/>
              <a:buNone/>
            </a:pPr>
            <a:r>
              <a:rPr lang="en-US" sz="1600"/>
              <a:t>System.out.println(primes.length);</a:t>
            </a:r>
          </a:p>
          <a:p>
            <a:pPr>
              <a:lnSpc>
                <a:spcPct val="90000"/>
              </a:lnSpc>
            </a:pPr>
            <a:r>
              <a:rPr lang="en-US"/>
              <a:t>Output: 20</a:t>
            </a:r>
          </a:p>
        </p:txBody>
      </p:sp>
    </p:spTree>
  </p:cSld>
  <p:clrMapOvr>
    <a:masterClrMapping/>
  </p:clrMapOvr>
  <p:transition spd="med">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Sample Program</a:t>
            </a:r>
          </a:p>
        </p:txBody>
      </p:sp>
      <p:sp>
        <p:nvSpPr>
          <p:cNvPr id="35843" name="Rectangle 3"/>
          <p:cNvSpPr>
            <a:spLocks noGrp="1" noChangeArrowheads="1"/>
          </p:cNvSpPr>
          <p:nvPr>
            <p:ph idx="1"/>
          </p:nvPr>
        </p:nvSpPr>
        <p:spPr/>
        <p:txBody>
          <a:bodyPr>
            <a:normAutofit/>
          </a:bodyPr>
          <a:lstStyle/>
          <a:p>
            <a:pPr>
              <a:buFontTx/>
              <a:buNone/>
            </a:pPr>
            <a:r>
              <a:rPr lang="en-US" sz="1800">
                <a:latin typeface="courier-new"/>
              </a:rPr>
              <a:t>class MinAlgorithm </a:t>
            </a:r>
          </a:p>
          <a:p>
            <a:pPr>
              <a:buFontTx/>
              <a:buNone/>
            </a:pPr>
            <a:r>
              <a:rPr lang="en-US" sz="1800">
                <a:latin typeface="courier-new"/>
              </a:rPr>
              <a:t>{ </a:t>
            </a:r>
          </a:p>
          <a:p>
            <a:pPr>
              <a:buFontTx/>
              <a:buNone/>
            </a:pPr>
            <a:r>
              <a:rPr lang="en-US" sz="1800">
                <a:latin typeface="courier-new"/>
              </a:rPr>
              <a:t>	public static void main ( String[] args ) </a:t>
            </a:r>
          </a:p>
          <a:p>
            <a:pPr>
              <a:buFontTx/>
              <a:buNone/>
            </a:pPr>
            <a:r>
              <a:rPr lang="en-US" sz="1800">
                <a:latin typeface="courier-new"/>
              </a:rPr>
              <a:t>	{ </a:t>
            </a:r>
          </a:p>
          <a:p>
            <a:pPr lvl="1">
              <a:buFontTx/>
              <a:buNone/>
            </a:pPr>
            <a:r>
              <a:rPr lang="en-US" sz="1600">
                <a:latin typeface="courier-new"/>
              </a:rPr>
              <a:t>	int[] array = { -20, 19, 1, 5, -1, 27, 19, 5 } ; </a:t>
            </a:r>
          </a:p>
          <a:p>
            <a:pPr lvl="1">
              <a:buFontTx/>
              <a:buNone/>
            </a:pPr>
            <a:r>
              <a:rPr lang="en-US" sz="1600">
                <a:latin typeface="courier-new"/>
              </a:rPr>
              <a:t>	int min=array[0]; // initialize the current minimum 	</a:t>
            </a:r>
          </a:p>
          <a:p>
            <a:pPr lvl="1">
              <a:buFontTx/>
              <a:buNone/>
            </a:pPr>
            <a:r>
              <a:rPr lang="en-US" sz="1600">
                <a:latin typeface="courier-new"/>
              </a:rPr>
              <a:t>	for ( int index=0; index &lt; array.length; index++ )  </a:t>
            </a:r>
          </a:p>
          <a:p>
            <a:pPr lvl="1">
              <a:buFontTx/>
              <a:buNone/>
            </a:pPr>
            <a:r>
              <a:rPr lang="en-US" sz="1600">
                <a:latin typeface="courier-new"/>
              </a:rPr>
              <a:t>		if ( array[ index ] &lt; min ) </a:t>
            </a:r>
          </a:p>
          <a:p>
            <a:pPr lvl="1">
              <a:buFontTx/>
              <a:buNone/>
            </a:pPr>
            <a:r>
              <a:rPr lang="en-US" sz="1600">
                <a:latin typeface="courier-new"/>
              </a:rPr>
              <a:t>			min = array[ index ] ; </a:t>
            </a:r>
          </a:p>
          <a:p>
            <a:pPr lvl="1">
              <a:buFontTx/>
              <a:buNone/>
            </a:pPr>
            <a:r>
              <a:rPr lang="en-US" sz="1600">
                <a:latin typeface="courier-new"/>
              </a:rPr>
              <a:t>	System.out.println("The minimum of this array is: " + min ); </a:t>
            </a:r>
          </a:p>
          <a:p>
            <a:pPr>
              <a:buFontTx/>
              <a:buNone/>
            </a:pPr>
            <a:r>
              <a:rPr lang="en-US" sz="1800">
                <a:latin typeface="courier-new"/>
              </a:rPr>
              <a:t>	} </a:t>
            </a:r>
          </a:p>
          <a:p>
            <a:pPr>
              <a:buFontTx/>
              <a:buNone/>
            </a:pPr>
            <a:r>
              <a:rPr lang="en-US" sz="1800">
                <a:latin typeface="courier-new"/>
              </a:rPr>
              <a:t>}</a:t>
            </a:r>
            <a:r>
              <a:rPr lang="en-US" sz="1800"/>
              <a:t> </a:t>
            </a:r>
          </a:p>
        </p:txBody>
      </p:sp>
      <p:sp>
        <p:nvSpPr>
          <p:cNvPr id="35844" name="Text Box 4"/>
          <p:cNvSpPr txBox="1">
            <a:spLocks noChangeArrowheads="1"/>
          </p:cNvSpPr>
          <p:nvPr/>
        </p:nvSpPr>
        <p:spPr bwMode="auto">
          <a:xfrm>
            <a:off x="2234619" y="6400800"/>
            <a:ext cx="6277681" cy="276999"/>
          </a:xfrm>
          <a:prstGeom prst="rect">
            <a:avLst/>
          </a:prstGeom>
          <a:noFill/>
          <a:ln w="9525">
            <a:noFill/>
            <a:miter lim="800000"/>
            <a:headEnd/>
            <a:tailEnd/>
          </a:ln>
          <a:effectLst/>
        </p:spPr>
        <p:txBody>
          <a:bodyPr wrap="none">
            <a:spAutoFit/>
          </a:bodyPr>
          <a:lstStyle/>
          <a:p>
            <a:r>
              <a:rPr lang="en-US" sz="1200"/>
              <a:t>*Program taken from: http://chortle.ccsu.edu/CS151/Notes/chap47/ch47_10.html</a:t>
            </a:r>
          </a:p>
        </p:txBody>
      </p:sp>
    </p:spTree>
  </p:cSld>
  <p:clrMapOvr>
    <a:masterClrMapping/>
  </p:clrMapOvr>
  <p:transition spd="med">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Arrays of Arrays</a:t>
            </a:r>
          </a:p>
        </p:txBody>
      </p:sp>
      <p:sp>
        <p:nvSpPr>
          <p:cNvPr id="13315" name="Rectangle 3"/>
          <p:cNvSpPr>
            <a:spLocks noGrp="1" noChangeArrowheads="1"/>
          </p:cNvSpPr>
          <p:nvPr>
            <p:ph idx="1"/>
          </p:nvPr>
        </p:nvSpPr>
        <p:spPr/>
        <p:txBody>
          <a:bodyPr/>
          <a:lstStyle/>
          <a:p>
            <a:r>
              <a:rPr lang="en-US"/>
              <a:t>Two-Dimensional arrays</a:t>
            </a:r>
          </a:p>
          <a:p>
            <a:pPr lvl="1"/>
            <a:r>
              <a:rPr lang="en-US"/>
              <a:t>float[][] temperature=new float[10][365];</a:t>
            </a:r>
          </a:p>
          <a:p>
            <a:pPr lvl="1"/>
            <a:r>
              <a:rPr lang="en-US"/>
              <a:t>10 arrays each having 365 elements</a:t>
            </a:r>
          </a:p>
          <a:p>
            <a:pPr lvl="1"/>
            <a:r>
              <a:rPr lang="en-US"/>
              <a:t>First index: specifies array (row)</a:t>
            </a:r>
          </a:p>
          <a:p>
            <a:pPr lvl="1"/>
            <a:r>
              <a:rPr lang="en-US"/>
              <a:t>Second Index: specifies element in that array (column)</a:t>
            </a:r>
          </a:p>
          <a:p>
            <a:pPr lvl="1"/>
            <a:r>
              <a:rPr lang="en-US"/>
              <a:t>In JAVA float is 4 bytes, total Size=4*10*365=14,600 bytes </a:t>
            </a:r>
          </a:p>
        </p:txBody>
      </p:sp>
    </p:spTree>
  </p:cSld>
  <p:clrMapOvr>
    <a:masterClrMapping/>
  </p:clrMapOvr>
  <p:transition spd="med">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Initializing Array of Arrays</a:t>
            </a:r>
          </a:p>
        </p:txBody>
      </p:sp>
      <p:sp>
        <p:nvSpPr>
          <p:cNvPr id="36867" name="Rectangle 3"/>
          <p:cNvSpPr>
            <a:spLocks noGrp="1" noChangeArrowheads="1"/>
          </p:cNvSpPr>
          <p:nvPr>
            <p:ph idx="1"/>
          </p:nvPr>
        </p:nvSpPr>
        <p:spPr/>
        <p:txBody>
          <a:bodyPr/>
          <a:lstStyle/>
          <a:p>
            <a:pPr>
              <a:buFontTx/>
              <a:buNone/>
            </a:pPr>
            <a:r>
              <a:rPr lang="en-US">
                <a:latin typeface="courier-new"/>
              </a:rPr>
              <a:t>int[][] array2D = { {99, 42, 74, 83, 100}, {90, 91, 72, 88, 95}, {88, 61, 74, 89, 96}, {61, 89, 82, 98, 93}, {93, 73, 75, 78, 99}, {50, 65, 92, 87, 94}, {43, 98, 78, 56, 99} }; </a:t>
            </a:r>
          </a:p>
          <a:p>
            <a:pPr>
              <a:buFontTx/>
              <a:buNone/>
            </a:pPr>
            <a:r>
              <a:rPr lang="en-US">
                <a:latin typeface="courier-new"/>
              </a:rPr>
              <a:t>//5 arrays with 5 elements each</a:t>
            </a:r>
          </a:p>
        </p:txBody>
      </p:sp>
    </p:spTree>
  </p:cSld>
  <p:clrMapOvr>
    <a:masterClrMapping/>
  </p:clrMapOvr>
  <p:transition spd="med">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Initializing Varying Size Arrays</a:t>
            </a:r>
          </a:p>
        </p:txBody>
      </p:sp>
      <p:sp>
        <p:nvSpPr>
          <p:cNvPr id="37891" name="Rectangle 3"/>
          <p:cNvSpPr>
            <a:spLocks noGrp="1" noChangeArrowheads="1"/>
          </p:cNvSpPr>
          <p:nvPr>
            <p:ph idx="1"/>
          </p:nvPr>
        </p:nvSpPr>
        <p:spPr/>
        <p:txBody>
          <a:bodyPr/>
          <a:lstStyle/>
          <a:p>
            <a:pPr>
              <a:buFontTx/>
              <a:buNone/>
            </a:pPr>
            <a:r>
              <a:rPr lang="en-US" sz="2500">
                <a:latin typeface="courier-new"/>
              </a:rPr>
              <a:t>int[][] uneven = { { 1, 9, 4 }, { 0, 2}, { 0, 1, 2, 3, 4 } }; </a:t>
            </a:r>
          </a:p>
          <a:p>
            <a:pPr>
              <a:buFontTx/>
              <a:buNone/>
            </a:pPr>
            <a:r>
              <a:rPr lang="en-US" sz="2500">
                <a:latin typeface="courier-new"/>
              </a:rPr>
              <a:t>//Three arrays</a:t>
            </a:r>
          </a:p>
          <a:p>
            <a:pPr>
              <a:buFontTx/>
              <a:buNone/>
            </a:pPr>
            <a:r>
              <a:rPr lang="en-US" sz="2500">
                <a:latin typeface="courier-new"/>
              </a:rPr>
              <a:t>//First array has 3 elements</a:t>
            </a:r>
          </a:p>
          <a:p>
            <a:pPr>
              <a:buFontTx/>
              <a:buNone/>
            </a:pPr>
            <a:r>
              <a:rPr lang="en-US" sz="2500">
                <a:latin typeface="courier-new"/>
              </a:rPr>
              <a:t>//Second array has 2 elements</a:t>
            </a:r>
          </a:p>
          <a:p>
            <a:pPr>
              <a:buFontTx/>
              <a:buNone/>
            </a:pPr>
            <a:r>
              <a:rPr lang="en-US" sz="2500">
                <a:latin typeface="courier-new"/>
              </a:rPr>
              <a:t>//Third array has 5 elements</a:t>
            </a:r>
          </a:p>
          <a:p>
            <a:pPr>
              <a:buFontTx/>
              <a:buNone/>
            </a:pPr>
            <a:endParaRPr lang="en-US" sz="2500">
              <a:latin typeface="courier-new"/>
            </a:endParaRPr>
          </a:p>
        </p:txBody>
      </p:sp>
    </p:spTree>
  </p:cSld>
  <p:clrMapOvr>
    <a:masterClrMapping/>
  </p:clrMapOvr>
  <p:transition spd="med">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a:defRPr/>
            </a:pPr>
            <a:r>
              <a:rPr lang="en-US" b="1" dirty="0" smtClean="0"/>
              <a:t>Precedence and </a:t>
            </a:r>
            <a:r>
              <a:rPr lang="en-US" b="1" dirty="0" err="1" smtClean="0"/>
              <a:t>associativity</a:t>
            </a:r>
            <a:r>
              <a:rPr lang="en-US" b="1" dirty="0" smtClean="0"/>
              <a:t> of Java operators.</a:t>
            </a:r>
            <a:br>
              <a:rPr lang="en-US" b="1" dirty="0" smtClean="0"/>
            </a:br>
            <a:endParaRPr lang="en-US" dirty="0" smtClean="0"/>
          </a:p>
        </p:txBody>
      </p:sp>
      <p:sp>
        <p:nvSpPr>
          <p:cNvPr id="36867" name="Rectangle 3"/>
          <p:cNvSpPr>
            <a:spLocks noGrp="1" noChangeArrowheads="1"/>
          </p:cNvSpPr>
          <p:nvPr>
            <p:ph idx="1"/>
          </p:nvPr>
        </p:nvSpPr>
        <p:spPr/>
        <p:txBody>
          <a:bodyPr/>
          <a:lstStyle/>
          <a:p>
            <a:pPr>
              <a:buNone/>
              <a:defRPr/>
            </a:pPr>
            <a:r>
              <a:rPr lang="en-US" b="1" dirty="0" smtClean="0"/>
              <a:t>  </a:t>
            </a:r>
            <a:r>
              <a:rPr lang="en-US" sz="2800" b="1" dirty="0" smtClean="0"/>
              <a:t>The table below shows all Java operators from highest to lowest precedence, along with their </a:t>
            </a:r>
            <a:r>
              <a:rPr lang="en-US" sz="2800" b="1" dirty="0" err="1" smtClean="0"/>
              <a:t>associativity</a:t>
            </a:r>
            <a:r>
              <a:rPr lang="en-US" sz="2800" b="1" dirty="0" smtClean="0"/>
              <a:t>. Most programmers do not memorize them all, and even those that do still use parentheses for clarity.</a:t>
            </a:r>
          </a:p>
          <a:p>
            <a:pPr>
              <a:buNone/>
              <a:defRPr/>
            </a:pPr>
            <a:endParaRPr lang="en-US" sz="2800" b="1" dirty="0" smtClean="0"/>
          </a:p>
          <a:p>
            <a:pPr eaLnBrk="1" hangingPunct="1">
              <a:buFontTx/>
              <a:buNone/>
              <a:defRPr/>
            </a:pPr>
            <a:endParaRPr lang="en-US" dirty="0" smtClean="0"/>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86</a:t>
            </a:fld>
            <a:endParaRPr lang="en-US"/>
          </a:p>
        </p:txBody>
      </p:sp>
    </p:spTree>
  </p:cSld>
  <p:clrMapOvr>
    <a:masterClrMapping/>
  </p:clrMapOvr>
  <p:transition spd="med">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217612" y="0"/>
            <a:ext cx="9753602" cy="1600200"/>
          </a:xfrm>
        </p:spPr>
        <p:txBody>
          <a:bodyPr>
            <a:normAutofit fontScale="90000"/>
          </a:bodyPr>
          <a:lstStyle/>
          <a:p>
            <a:pPr>
              <a:defRPr/>
            </a:pPr>
            <a:r>
              <a:rPr lang="en-US" b="1" dirty="0" smtClean="0"/>
              <a:t>Precedence and </a:t>
            </a:r>
            <a:r>
              <a:rPr lang="en-US" b="1" dirty="0" err="1" smtClean="0"/>
              <a:t>associativity</a:t>
            </a:r>
            <a:r>
              <a:rPr lang="en-US" b="1" dirty="0" smtClean="0"/>
              <a:t> of Java operators.</a:t>
            </a:r>
            <a:br>
              <a:rPr lang="en-US" b="1" dirty="0" smtClean="0"/>
            </a:br>
            <a:endParaRPr lang="en-US" dirty="0" smtClean="0"/>
          </a:p>
        </p:txBody>
      </p:sp>
      <p:sp>
        <p:nvSpPr>
          <p:cNvPr id="45059" name="Rectangle 3"/>
          <p:cNvSpPr>
            <a:spLocks noGrp="1" noChangeArrowheads="1"/>
          </p:cNvSpPr>
          <p:nvPr>
            <p:ph idx="1"/>
          </p:nvPr>
        </p:nvSpPr>
        <p:spPr/>
        <p:txBody>
          <a:bodyPr/>
          <a:lstStyle/>
          <a:p>
            <a:pPr eaLnBrk="1" hangingPunct="1">
              <a:buFontTx/>
              <a:buNone/>
              <a:defRPr/>
            </a:pPr>
            <a:endParaRPr lang="en-US" dirty="0" smtClean="0"/>
          </a:p>
          <a:p>
            <a:pPr eaLnBrk="1" hangingPunct="1">
              <a:buFontTx/>
              <a:buNone/>
              <a:defRPr/>
            </a:pPr>
            <a:endParaRPr lang="en-US" dirty="0" smtClean="0"/>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87</a:t>
            </a:fld>
            <a:endParaRPr lang="en-US"/>
          </a:p>
        </p:txBody>
      </p:sp>
      <p:sp>
        <p:nvSpPr>
          <p:cNvPr id="6" name="Rectangle 2"/>
          <p:cNvSpPr txBox="1">
            <a:spLocks noChangeArrowheads="1"/>
          </p:cNvSpPr>
          <p:nvPr/>
        </p:nvSpPr>
        <p:spPr>
          <a:xfrm>
            <a:off x="1370014" y="228600"/>
            <a:ext cx="9753600" cy="1524000"/>
          </a:xfrm>
          <a:prstGeom prst="rect">
            <a:avLst/>
          </a:prstGeom>
        </p:spPr>
        <p:txBody>
          <a:bodyPr vert="horz" lIns="91440" tIns="45720" rIns="91440" bIns="45720" rtlCol="0" anchor="b">
            <a:normAutofit fontScale="97500"/>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all" spc="0" normalizeH="0" baseline="0" noProof="0" dirty="0" smtClean="0">
              <a:ln>
                <a:noFill/>
              </a:ln>
              <a:solidFill>
                <a:schemeClr val="tx1">
                  <a:lumMod val="50000"/>
                </a:schemeClr>
              </a:solidFill>
              <a:effectLst/>
              <a:uLnTx/>
              <a:uFillTx/>
              <a:latin typeface="+mj-lt"/>
              <a:ea typeface="+mj-ea"/>
              <a:cs typeface="+mj-cs"/>
            </a:endParaRPr>
          </a:p>
        </p:txBody>
      </p:sp>
      <p:graphicFrame>
        <p:nvGraphicFramePr>
          <p:cNvPr id="7" name="Table 6"/>
          <p:cNvGraphicFramePr>
            <a:graphicFrameLocks noGrp="1"/>
          </p:cNvGraphicFramePr>
          <p:nvPr/>
        </p:nvGraphicFramePr>
        <p:xfrm>
          <a:off x="455612" y="17907001"/>
          <a:ext cx="11277600" cy="9637361"/>
        </p:xfrm>
        <a:graphic>
          <a:graphicData uri="http://schemas.openxmlformats.org/drawingml/2006/table">
            <a:tbl>
              <a:tblPr/>
              <a:tblGrid>
                <a:gridCol w="2819400"/>
                <a:gridCol w="2819400"/>
                <a:gridCol w="2819400"/>
                <a:gridCol w="2819400"/>
              </a:tblGrid>
              <a:tr h="152308">
                <a:tc>
                  <a:txBody>
                    <a:bodyPr/>
                    <a:lstStyle/>
                    <a:p>
                      <a:pPr marL="0" marR="0" algn="ctr">
                        <a:lnSpc>
                          <a:spcPct val="107000"/>
                        </a:lnSpc>
                        <a:spcBef>
                          <a:spcPts val="0"/>
                        </a:spcBef>
                        <a:spcAft>
                          <a:spcPts val="800"/>
                        </a:spcAft>
                      </a:pPr>
                      <a:r>
                        <a:rPr lang="en-US" sz="800" b="1" dirty="0">
                          <a:solidFill>
                            <a:srgbClr val="FFFFFF"/>
                          </a:solidFill>
                          <a:latin typeface="Helvetica"/>
                          <a:ea typeface="Calibri"/>
                          <a:cs typeface="Times New Roman"/>
                        </a:rPr>
                        <a:t>Operator</a:t>
                      </a:r>
                      <a:endParaRPr lang="en-US" sz="800" dirty="0">
                        <a:latin typeface="Calibri"/>
                        <a:ea typeface="Calibri"/>
                        <a:cs typeface="Times New Roman"/>
                      </a:endParaRPr>
                    </a:p>
                  </a:txBody>
                  <a:tcPr marL="36170" marR="36170" marT="36170" marB="36170" anchor="ctr">
                    <a:lnL>
                      <a:noFill/>
                    </a:lnL>
                    <a:lnR>
                      <a:noFill/>
                    </a:lnR>
                    <a:lnT>
                      <a:noFill/>
                    </a:lnT>
                    <a:lnB>
                      <a:noFill/>
                    </a:lnB>
                    <a:solidFill>
                      <a:srgbClr val="666666"/>
                    </a:solidFill>
                  </a:tcPr>
                </a:tc>
                <a:tc>
                  <a:txBody>
                    <a:bodyPr/>
                    <a:lstStyle/>
                    <a:p>
                      <a:pPr marL="0" marR="0" algn="ctr">
                        <a:lnSpc>
                          <a:spcPct val="107000"/>
                        </a:lnSpc>
                        <a:spcBef>
                          <a:spcPts val="0"/>
                        </a:spcBef>
                        <a:spcAft>
                          <a:spcPts val="800"/>
                        </a:spcAft>
                      </a:pPr>
                      <a:r>
                        <a:rPr lang="en-US" sz="800" b="1">
                          <a:solidFill>
                            <a:srgbClr val="FFFFFF"/>
                          </a:solidFill>
                          <a:latin typeface="Helvetica"/>
                          <a:ea typeface="Calibri"/>
                          <a:cs typeface="Times New Roman"/>
                        </a:rPr>
                        <a:t>Description</a:t>
                      </a:r>
                      <a:endParaRPr lang="en-US" sz="800">
                        <a:latin typeface="Calibri"/>
                        <a:ea typeface="Calibri"/>
                        <a:cs typeface="Times New Roman"/>
                      </a:endParaRPr>
                    </a:p>
                  </a:txBody>
                  <a:tcPr marL="36170" marR="36170" marT="36170" marB="36170" anchor="ctr">
                    <a:lnL>
                      <a:noFill/>
                    </a:lnL>
                    <a:lnR>
                      <a:noFill/>
                    </a:lnR>
                    <a:lnT>
                      <a:noFill/>
                    </a:lnT>
                    <a:lnB>
                      <a:noFill/>
                    </a:lnB>
                    <a:solidFill>
                      <a:srgbClr val="666666"/>
                    </a:solidFill>
                  </a:tcPr>
                </a:tc>
                <a:tc>
                  <a:txBody>
                    <a:bodyPr/>
                    <a:lstStyle/>
                    <a:p>
                      <a:pPr marL="0" marR="0" algn="ctr">
                        <a:lnSpc>
                          <a:spcPct val="107000"/>
                        </a:lnSpc>
                        <a:spcBef>
                          <a:spcPts val="0"/>
                        </a:spcBef>
                        <a:spcAft>
                          <a:spcPts val="800"/>
                        </a:spcAft>
                      </a:pPr>
                      <a:r>
                        <a:rPr lang="en-US" sz="800" b="1">
                          <a:solidFill>
                            <a:srgbClr val="FFFFFF"/>
                          </a:solidFill>
                          <a:latin typeface="Helvetica"/>
                          <a:ea typeface="Calibri"/>
                          <a:cs typeface="Times New Roman"/>
                        </a:rPr>
                        <a:t>Level</a:t>
                      </a:r>
                      <a:endParaRPr lang="en-US" sz="800">
                        <a:latin typeface="Calibri"/>
                        <a:ea typeface="Calibri"/>
                        <a:cs typeface="Times New Roman"/>
                      </a:endParaRPr>
                    </a:p>
                  </a:txBody>
                  <a:tcPr marL="36170" marR="36170" marT="36170" marB="36170" anchor="ctr">
                    <a:lnL>
                      <a:noFill/>
                    </a:lnL>
                    <a:lnR>
                      <a:noFill/>
                    </a:lnR>
                    <a:lnT>
                      <a:noFill/>
                    </a:lnT>
                    <a:lnB>
                      <a:noFill/>
                    </a:lnB>
                    <a:solidFill>
                      <a:srgbClr val="666666"/>
                    </a:solidFill>
                  </a:tcPr>
                </a:tc>
                <a:tc>
                  <a:txBody>
                    <a:bodyPr/>
                    <a:lstStyle/>
                    <a:p>
                      <a:pPr marL="0" marR="0" algn="ctr">
                        <a:lnSpc>
                          <a:spcPct val="107000"/>
                        </a:lnSpc>
                        <a:spcBef>
                          <a:spcPts val="0"/>
                        </a:spcBef>
                        <a:spcAft>
                          <a:spcPts val="800"/>
                        </a:spcAft>
                      </a:pPr>
                      <a:r>
                        <a:rPr lang="en-US" sz="800" b="1">
                          <a:solidFill>
                            <a:srgbClr val="FFFFFF"/>
                          </a:solidFill>
                          <a:latin typeface="Helvetica"/>
                          <a:ea typeface="Calibri"/>
                          <a:cs typeface="Times New Roman"/>
                        </a:rPr>
                        <a:t>Associativity</a:t>
                      </a:r>
                      <a:endParaRPr lang="en-US" sz="800">
                        <a:latin typeface="Calibri"/>
                        <a:ea typeface="Calibri"/>
                        <a:cs typeface="Times New Roman"/>
                      </a:endParaRPr>
                    </a:p>
                  </a:txBody>
                  <a:tcPr marL="36170" marR="36170" marT="36170" marB="36170" anchor="ctr">
                    <a:lnL>
                      <a:noFill/>
                    </a:lnL>
                    <a:lnR>
                      <a:noFill/>
                    </a:lnR>
                    <a:lnT>
                      <a:noFill/>
                    </a:lnT>
                    <a:lnB>
                      <a:noFill/>
                    </a:lnB>
                    <a:solidFill>
                      <a:srgbClr val="666666"/>
                    </a:solidFill>
                  </a:tcPr>
                </a:tc>
              </a:tr>
              <a:tr h="1034280">
                <a:tc>
                  <a:txBody>
                    <a:bodyPr/>
                    <a:lstStyle/>
                    <a:p>
                      <a:pPr marL="0" marR="0" algn="ctr">
                        <a:lnSpc>
                          <a:spcPct val="107000"/>
                        </a:lnSpc>
                        <a:spcBef>
                          <a:spcPts val="1500"/>
                        </a:spcBef>
                        <a:spcAft>
                          <a:spcPts val="800"/>
                        </a:spcAft>
                      </a:pPr>
                      <a:r>
                        <a:rPr lang="en-US" sz="1600" baseline="0" dirty="0">
                          <a:latin typeface="Calibri"/>
                          <a:ea typeface="Calibri"/>
                          <a:cs typeface="Times New Roman"/>
                        </a:rPr>
                        <a:t>[]</a:t>
                      </a:r>
                      <a:r>
                        <a:rPr lang="en-US" sz="1600" baseline="0" dirty="0">
                          <a:latin typeface="Helvetica"/>
                          <a:ea typeface="Calibri"/>
                          <a:cs typeface="Times New Roman"/>
                        </a:rPr>
                        <a:t/>
                      </a:r>
                      <a:br>
                        <a:rPr lang="en-US" sz="1600" baseline="0" dirty="0">
                          <a:latin typeface="Helvetica"/>
                          <a:ea typeface="Calibri"/>
                          <a:cs typeface="Times New Roman"/>
                        </a:rPr>
                      </a:br>
                      <a:r>
                        <a:rPr lang="en-US" sz="1600" baseline="0" dirty="0">
                          <a:latin typeface="Calibri"/>
                          <a:ea typeface="Calibri"/>
                          <a:cs typeface="Times New Roman"/>
                        </a:rPr>
                        <a:t>.</a:t>
                      </a:r>
                      <a:r>
                        <a:rPr lang="en-US" sz="1600" baseline="0" dirty="0">
                          <a:latin typeface="Helvetica"/>
                          <a:ea typeface="Calibri"/>
                          <a:cs typeface="Times New Roman"/>
                        </a:rPr>
                        <a:t/>
                      </a:r>
                      <a:br>
                        <a:rPr lang="en-US" sz="1600" baseline="0" dirty="0">
                          <a:latin typeface="Helvetica"/>
                          <a:ea typeface="Calibri"/>
                          <a:cs typeface="Times New Roman"/>
                        </a:rPr>
                      </a:br>
                      <a:r>
                        <a:rPr lang="en-US" sz="1600" baseline="0" dirty="0">
                          <a:latin typeface="Calibri"/>
                          <a:ea typeface="Calibri"/>
                          <a:cs typeface="Times New Roman"/>
                        </a:rPr>
                        <a:t>()</a:t>
                      </a:r>
                      <a:r>
                        <a:rPr lang="en-US" sz="1600" baseline="0" dirty="0">
                          <a:latin typeface="Helvetica"/>
                          <a:ea typeface="Calibri"/>
                          <a:cs typeface="Times New Roman"/>
                        </a:rPr>
                        <a:t/>
                      </a:r>
                      <a:br>
                        <a:rPr lang="en-US" sz="1600" baseline="0" dirty="0">
                          <a:latin typeface="Helvetica"/>
                          <a:ea typeface="Calibri"/>
                          <a:cs typeface="Times New Roman"/>
                        </a:rPr>
                      </a:br>
                      <a:r>
                        <a:rPr lang="en-US" sz="1600" baseline="0" dirty="0">
                          <a:latin typeface="Calibri"/>
                          <a:ea typeface="Calibri"/>
                          <a:cs typeface="Times New Roman"/>
                        </a:rPr>
                        <a:t>++</a:t>
                      </a:r>
                      <a:r>
                        <a:rPr lang="en-US" sz="1600" baseline="0" dirty="0">
                          <a:latin typeface="Helvetica"/>
                          <a:ea typeface="Calibri"/>
                          <a:cs typeface="Times New Roman"/>
                        </a:rPr>
                        <a:t/>
                      </a:r>
                      <a:br>
                        <a:rPr lang="en-US" sz="1600" baseline="0" dirty="0">
                          <a:latin typeface="Helvetica"/>
                          <a:ea typeface="Calibri"/>
                          <a:cs typeface="Times New Roman"/>
                        </a:rPr>
                      </a:br>
                      <a:r>
                        <a:rPr lang="en-US" sz="1600" baseline="0" dirty="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access array element</a:t>
                      </a:r>
                      <a:br>
                        <a:rPr lang="en-US" sz="1600" baseline="0" dirty="0">
                          <a:latin typeface="Helvetica"/>
                          <a:ea typeface="Calibri"/>
                          <a:cs typeface="Times New Roman"/>
                        </a:rPr>
                      </a:br>
                      <a:r>
                        <a:rPr lang="en-US" sz="1600" baseline="0" dirty="0">
                          <a:latin typeface="Helvetica"/>
                          <a:ea typeface="Calibri"/>
                          <a:cs typeface="Times New Roman"/>
                        </a:rPr>
                        <a:t>access object member</a:t>
                      </a:r>
                      <a:br>
                        <a:rPr lang="en-US" sz="1600" baseline="0" dirty="0">
                          <a:latin typeface="Helvetica"/>
                          <a:ea typeface="Calibri"/>
                          <a:cs typeface="Times New Roman"/>
                        </a:rPr>
                      </a:br>
                      <a:r>
                        <a:rPr lang="en-US" sz="1600" baseline="0" dirty="0">
                          <a:latin typeface="Helvetica"/>
                          <a:ea typeface="Calibri"/>
                          <a:cs typeface="Times New Roman"/>
                        </a:rPr>
                        <a:t>invoke a method</a:t>
                      </a:r>
                      <a:br>
                        <a:rPr lang="en-US" sz="1600" baseline="0" dirty="0">
                          <a:latin typeface="Helvetica"/>
                          <a:ea typeface="Calibri"/>
                          <a:cs typeface="Times New Roman"/>
                        </a:rPr>
                      </a:br>
                      <a:r>
                        <a:rPr lang="en-US" sz="1600" baseline="0" dirty="0">
                          <a:latin typeface="Helvetica"/>
                          <a:ea typeface="Calibri"/>
                          <a:cs typeface="Times New Roman"/>
                        </a:rPr>
                        <a:t>post-increment</a:t>
                      </a:r>
                      <a:br>
                        <a:rPr lang="en-US" sz="1600" baseline="0" dirty="0">
                          <a:latin typeface="Helvetica"/>
                          <a:ea typeface="Calibri"/>
                          <a:cs typeface="Times New Roman"/>
                        </a:rPr>
                      </a:br>
                      <a:r>
                        <a:rPr lang="en-US" sz="1600" baseline="0" dirty="0">
                          <a:latin typeface="Helvetica"/>
                          <a:ea typeface="Calibri"/>
                          <a:cs typeface="Times New Roman"/>
                        </a:rPr>
                        <a:t>post-decrement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1</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left to right</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r>
              <a:tr h="1230268">
                <a:tc>
                  <a:txBody>
                    <a:bodyPr/>
                    <a:lstStyle/>
                    <a:p>
                      <a:pPr marL="0" marR="0" algn="ctr">
                        <a:lnSpc>
                          <a:spcPct val="107000"/>
                        </a:lnSpc>
                        <a:spcBef>
                          <a:spcPts val="1500"/>
                        </a:spcBef>
                        <a:spcAft>
                          <a:spcPts val="800"/>
                        </a:spcAft>
                      </a:pPr>
                      <a:r>
                        <a:rPr lang="en-US" sz="1600" baseline="0">
                          <a:latin typeface="Calibri"/>
                          <a:ea typeface="Calibri"/>
                          <a:cs typeface="Times New Roman"/>
                        </a:rPr>
                        <a:t>++</a:t>
                      </a:r>
                      <a:r>
                        <a:rPr lang="en-US" sz="1600" baseline="0">
                          <a:latin typeface="Helvetica"/>
                          <a:ea typeface="Calibri"/>
                          <a:cs typeface="Times New Roman"/>
                        </a:rPr>
                        <a:t/>
                      </a:r>
                      <a:br>
                        <a:rPr lang="en-US" sz="1600" baseline="0">
                          <a:latin typeface="Helvetica"/>
                          <a:ea typeface="Calibri"/>
                          <a:cs typeface="Times New Roman"/>
                        </a:rPr>
                      </a:br>
                      <a:r>
                        <a:rPr lang="en-US" sz="1600" baseline="0">
                          <a:latin typeface="Calibri"/>
                          <a:ea typeface="Calibri"/>
                          <a:cs typeface="Times New Roman"/>
                        </a:rPr>
                        <a:t>--</a:t>
                      </a:r>
                      <a:r>
                        <a:rPr lang="en-US" sz="1600" baseline="0">
                          <a:latin typeface="Helvetica"/>
                          <a:ea typeface="Calibri"/>
                          <a:cs typeface="Times New Roman"/>
                        </a:rPr>
                        <a:t/>
                      </a:r>
                      <a:br>
                        <a:rPr lang="en-US" sz="1600" baseline="0">
                          <a:latin typeface="Helvetica"/>
                          <a:ea typeface="Calibri"/>
                          <a:cs typeface="Times New Roman"/>
                        </a:rPr>
                      </a:br>
                      <a:r>
                        <a:rPr lang="en-US" sz="1600" baseline="0">
                          <a:latin typeface="Calibri"/>
                          <a:ea typeface="Calibri"/>
                          <a:cs typeface="Times New Roman"/>
                        </a:rPr>
                        <a:t>+</a:t>
                      </a:r>
                      <a:r>
                        <a:rPr lang="en-US" sz="1600" baseline="0">
                          <a:latin typeface="Helvetica"/>
                          <a:ea typeface="Calibri"/>
                          <a:cs typeface="Times New Roman"/>
                        </a:rPr>
                        <a:t/>
                      </a:r>
                      <a:br>
                        <a:rPr lang="en-US" sz="1600" baseline="0">
                          <a:latin typeface="Helvetica"/>
                          <a:ea typeface="Calibri"/>
                          <a:cs typeface="Times New Roman"/>
                        </a:rPr>
                      </a:br>
                      <a:r>
                        <a:rPr lang="en-US" sz="1600" baseline="0">
                          <a:latin typeface="Calibri"/>
                          <a:ea typeface="Calibri"/>
                          <a:cs typeface="Times New Roman"/>
                        </a:rPr>
                        <a:t>-</a:t>
                      </a:r>
                      <a:r>
                        <a:rPr lang="en-US" sz="1600" baseline="0">
                          <a:latin typeface="Helvetica"/>
                          <a:ea typeface="Calibri"/>
                          <a:cs typeface="Times New Roman"/>
                        </a:rPr>
                        <a:t/>
                      </a:r>
                      <a:br>
                        <a:rPr lang="en-US" sz="1600" baseline="0">
                          <a:latin typeface="Helvetica"/>
                          <a:ea typeface="Calibri"/>
                          <a:cs typeface="Times New Roman"/>
                        </a:rPr>
                      </a:br>
                      <a:r>
                        <a:rPr lang="en-US" sz="1600" baseline="0">
                          <a:latin typeface="Calibri"/>
                          <a:ea typeface="Calibri"/>
                          <a:cs typeface="Times New Roman"/>
                        </a:rPr>
                        <a:t>!</a:t>
                      </a:r>
                      <a:r>
                        <a:rPr lang="en-US" sz="1600" baseline="0">
                          <a:latin typeface="Helvetica"/>
                          <a:ea typeface="Calibri"/>
                          <a:cs typeface="Times New Roman"/>
                        </a:rPr>
                        <a:t/>
                      </a:r>
                      <a:br>
                        <a:rPr lang="en-US" sz="1600" baseline="0">
                          <a:latin typeface="Helvetica"/>
                          <a:ea typeface="Calibri"/>
                          <a:cs typeface="Times New Roman"/>
                        </a:rPr>
                      </a:b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pre-increment</a:t>
                      </a:r>
                      <a:br>
                        <a:rPr lang="en-US" sz="1600" baseline="0" dirty="0">
                          <a:latin typeface="Helvetica"/>
                          <a:ea typeface="Calibri"/>
                          <a:cs typeface="Times New Roman"/>
                        </a:rPr>
                      </a:br>
                      <a:r>
                        <a:rPr lang="en-US" sz="1600" baseline="0" dirty="0">
                          <a:latin typeface="Helvetica"/>
                          <a:ea typeface="Calibri"/>
                          <a:cs typeface="Times New Roman"/>
                        </a:rPr>
                        <a:t>pre-decrement</a:t>
                      </a:r>
                      <a:br>
                        <a:rPr lang="en-US" sz="1600" baseline="0" dirty="0">
                          <a:latin typeface="Helvetica"/>
                          <a:ea typeface="Calibri"/>
                          <a:cs typeface="Times New Roman"/>
                        </a:rPr>
                      </a:br>
                      <a:r>
                        <a:rPr lang="en-US" sz="1600" baseline="0" dirty="0">
                          <a:latin typeface="Helvetica"/>
                          <a:ea typeface="Calibri"/>
                          <a:cs typeface="Times New Roman"/>
                        </a:rPr>
                        <a:t>unary plus</a:t>
                      </a:r>
                      <a:br>
                        <a:rPr lang="en-US" sz="1600" baseline="0" dirty="0">
                          <a:latin typeface="Helvetica"/>
                          <a:ea typeface="Calibri"/>
                          <a:cs typeface="Times New Roman"/>
                        </a:rPr>
                      </a:br>
                      <a:r>
                        <a:rPr lang="en-US" sz="1600" baseline="0" dirty="0">
                          <a:latin typeface="Helvetica"/>
                          <a:ea typeface="Calibri"/>
                          <a:cs typeface="Times New Roman"/>
                        </a:rPr>
                        <a:t>unary minus</a:t>
                      </a:r>
                      <a:br>
                        <a:rPr lang="en-US" sz="1600" baseline="0" dirty="0">
                          <a:latin typeface="Helvetica"/>
                          <a:ea typeface="Calibri"/>
                          <a:cs typeface="Times New Roman"/>
                        </a:rPr>
                      </a:br>
                      <a:r>
                        <a:rPr lang="en-US" sz="1600" baseline="0" dirty="0">
                          <a:latin typeface="Helvetica"/>
                          <a:ea typeface="Calibri"/>
                          <a:cs typeface="Times New Roman"/>
                        </a:rPr>
                        <a:t>logical NOT</a:t>
                      </a:r>
                      <a:br>
                        <a:rPr lang="en-US" sz="1600" baseline="0" dirty="0">
                          <a:latin typeface="Helvetica"/>
                          <a:ea typeface="Calibri"/>
                          <a:cs typeface="Times New Roman"/>
                        </a:rPr>
                      </a:br>
                      <a:r>
                        <a:rPr lang="en-US" sz="1600" baseline="0" dirty="0">
                          <a:latin typeface="Helvetica"/>
                          <a:ea typeface="Calibri"/>
                          <a:cs typeface="Times New Roman"/>
                        </a:rPr>
                        <a:t>bitwise NOT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2</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right to left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r>
              <a:tr h="446314">
                <a:tc>
                  <a:txBody>
                    <a:bodyPr/>
                    <a:lstStyle/>
                    <a:p>
                      <a:pPr marL="0" marR="0" algn="ctr">
                        <a:lnSpc>
                          <a:spcPct val="107000"/>
                        </a:lnSpc>
                        <a:spcBef>
                          <a:spcPts val="1500"/>
                        </a:spcBef>
                        <a:spcAft>
                          <a:spcPts val="800"/>
                        </a:spcAft>
                      </a:pPr>
                      <a:r>
                        <a:rPr lang="en-US" sz="1600" baseline="0">
                          <a:latin typeface="Calibri"/>
                          <a:ea typeface="Calibri"/>
                          <a:cs typeface="Times New Roman"/>
                        </a:rPr>
                        <a:t>()</a:t>
                      </a:r>
                      <a:r>
                        <a:rPr lang="en-US" sz="1600" baseline="0">
                          <a:latin typeface="Helvetica"/>
                          <a:ea typeface="Calibri"/>
                          <a:cs typeface="Times New Roman"/>
                        </a:rPr>
                        <a:t/>
                      </a:r>
                      <a:br>
                        <a:rPr lang="en-US" sz="1600" baseline="0">
                          <a:latin typeface="Helvetica"/>
                          <a:ea typeface="Calibri"/>
                          <a:cs typeface="Times New Roman"/>
                        </a:rPr>
                      </a:br>
                      <a:r>
                        <a:rPr lang="en-US" sz="1600" baseline="0">
                          <a:latin typeface="Calibri"/>
                          <a:ea typeface="Calibri"/>
                          <a:cs typeface="Times New Roman"/>
                        </a:rPr>
                        <a:t>new</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cast</a:t>
                      </a:r>
                      <a:br>
                        <a:rPr lang="en-US" sz="1600" baseline="0" dirty="0">
                          <a:latin typeface="Helvetica"/>
                          <a:ea typeface="Calibri"/>
                          <a:cs typeface="Times New Roman"/>
                        </a:rPr>
                      </a:br>
                      <a:r>
                        <a:rPr lang="en-US" sz="1600" baseline="0" dirty="0">
                          <a:latin typeface="Helvetica"/>
                          <a:ea typeface="Calibri"/>
                          <a:cs typeface="Times New Roman"/>
                        </a:rPr>
                        <a:t>object creation</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3</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right to left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r>
              <a:tr h="642303">
                <a:tc>
                  <a:txBody>
                    <a:bodyPr/>
                    <a:lstStyle/>
                    <a:p>
                      <a:pPr marL="0" marR="0" algn="ctr">
                        <a:lnSpc>
                          <a:spcPct val="107000"/>
                        </a:lnSpc>
                        <a:spcBef>
                          <a:spcPts val="1500"/>
                        </a:spcBef>
                        <a:spcAft>
                          <a:spcPts val="800"/>
                        </a:spcAft>
                      </a:pPr>
                      <a:r>
                        <a:rPr lang="en-US" sz="1600" baseline="0" dirty="0">
                          <a:latin typeface="Calibri"/>
                          <a:ea typeface="Calibri"/>
                          <a:cs typeface="Times New Roman"/>
                        </a:rPr>
                        <a:t>*</a:t>
                      </a:r>
                      <a:r>
                        <a:rPr lang="en-US" sz="1600" baseline="0" dirty="0">
                          <a:latin typeface="Helvetica"/>
                          <a:ea typeface="Calibri"/>
                          <a:cs typeface="Times New Roman"/>
                        </a:rPr>
                        <a:t/>
                      </a:r>
                      <a:br>
                        <a:rPr lang="en-US" sz="1600" baseline="0" dirty="0">
                          <a:latin typeface="Helvetica"/>
                          <a:ea typeface="Calibri"/>
                          <a:cs typeface="Times New Roman"/>
                        </a:rPr>
                      </a:br>
                      <a:r>
                        <a:rPr lang="en-US" sz="1600" baseline="0" dirty="0">
                          <a:latin typeface="Calibri"/>
                          <a:ea typeface="Calibri"/>
                          <a:cs typeface="Times New Roman"/>
                        </a:rPr>
                        <a:t>/</a:t>
                      </a:r>
                      <a:r>
                        <a:rPr lang="en-US" sz="1600" baseline="0" dirty="0">
                          <a:latin typeface="Helvetica"/>
                          <a:ea typeface="Calibri"/>
                          <a:cs typeface="Times New Roman"/>
                        </a:rPr>
                        <a:t/>
                      </a:r>
                      <a:br>
                        <a:rPr lang="en-US" sz="1600" baseline="0" dirty="0">
                          <a:latin typeface="Helvetica"/>
                          <a:ea typeface="Calibri"/>
                          <a:cs typeface="Times New Roman"/>
                        </a:rPr>
                      </a:br>
                      <a:r>
                        <a:rPr lang="en-US" sz="1600" baseline="0" dirty="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multiplicative</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4</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r>
              <a:tr h="446314">
                <a:tc>
                  <a:txBody>
                    <a:bodyPr/>
                    <a:lstStyle/>
                    <a:p>
                      <a:pPr marL="0" marR="0" algn="ctr">
                        <a:lnSpc>
                          <a:spcPct val="107000"/>
                        </a:lnSpc>
                        <a:spcBef>
                          <a:spcPts val="1500"/>
                        </a:spcBef>
                        <a:spcAft>
                          <a:spcPts val="800"/>
                        </a:spcAft>
                      </a:pPr>
                      <a:r>
                        <a:rPr lang="en-US" sz="1600" baseline="0">
                          <a:latin typeface="Calibri"/>
                          <a:ea typeface="Calibri"/>
                          <a:cs typeface="Times New Roman"/>
                        </a:rPr>
                        <a:t>+ -</a:t>
                      </a:r>
                      <a:r>
                        <a:rPr lang="en-US" sz="1600" baseline="0">
                          <a:latin typeface="Helvetica"/>
                          <a:ea typeface="Calibri"/>
                          <a:cs typeface="Times New Roman"/>
                        </a:rPr>
                        <a:t/>
                      </a:r>
                      <a:br>
                        <a:rPr lang="en-US" sz="1600" baseline="0">
                          <a:latin typeface="Helvetica"/>
                          <a:ea typeface="Calibri"/>
                          <a:cs typeface="Times New Roman"/>
                        </a:rPr>
                      </a:b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additive</a:t>
                      </a:r>
                      <a:br>
                        <a:rPr lang="en-US" sz="1600" baseline="0">
                          <a:latin typeface="Helvetica"/>
                          <a:ea typeface="Calibri"/>
                          <a:cs typeface="Times New Roman"/>
                        </a:rPr>
                      </a:br>
                      <a:r>
                        <a:rPr lang="en-US" sz="1600" baseline="0">
                          <a:latin typeface="Helvetica"/>
                          <a:ea typeface="Calibri"/>
                          <a:cs typeface="Times New Roman"/>
                        </a:rPr>
                        <a:t>string concatenation</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5</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r>
              <a:tr h="446314">
                <a:tc>
                  <a:txBody>
                    <a:bodyPr/>
                    <a:lstStyle/>
                    <a:p>
                      <a:pPr marL="0" marR="0" algn="ctr">
                        <a:lnSpc>
                          <a:spcPct val="107000"/>
                        </a:lnSpc>
                        <a:spcBef>
                          <a:spcPts val="1500"/>
                        </a:spcBef>
                        <a:spcAft>
                          <a:spcPts val="800"/>
                        </a:spcAft>
                      </a:pPr>
                      <a:r>
                        <a:rPr lang="en-US" sz="1600" baseline="0">
                          <a:latin typeface="Calibri"/>
                          <a:ea typeface="Calibri"/>
                          <a:cs typeface="Times New Roman"/>
                        </a:rPr>
                        <a:t>&lt;&lt; &gt;&gt;</a:t>
                      </a:r>
                      <a:r>
                        <a:rPr lang="en-US" sz="1600" baseline="0">
                          <a:latin typeface="Helvetica"/>
                          <a:ea typeface="Calibri"/>
                          <a:cs typeface="Times New Roman"/>
                        </a:rPr>
                        <a:t/>
                      </a:r>
                      <a:br>
                        <a:rPr lang="en-US" sz="1600" baseline="0">
                          <a:latin typeface="Helvetica"/>
                          <a:ea typeface="Calibri"/>
                          <a:cs typeface="Times New Roman"/>
                        </a:rPr>
                      </a:br>
                      <a:r>
                        <a:rPr lang="en-US" sz="1600" baseline="0">
                          <a:latin typeface="Calibri"/>
                          <a:ea typeface="Calibri"/>
                          <a:cs typeface="Times New Roman"/>
                        </a:rPr>
                        <a:t>&gt;&gt;&gt;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shift</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6</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r>
              <a:tr h="446314">
                <a:tc>
                  <a:txBody>
                    <a:bodyPr/>
                    <a:lstStyle/>
                    <a:p>
                      <a:pPr marL="0" marR="0" algn="ctr">
                        <a:lnSpc>
                          <a:spcPct val="107000"/>
                        </a:lnSpc>
                        <a:spcBef>
                          <a:spcPts val="0"/>
                        </a:spcBef>
                        <a:spcAft>
                          <a:spcPts val="800"/>
                        </a:spcAft>
                      </a:pPr>
                      <a:r>
                        <a:rPr lang="en-US" sz="1600" baseline="0" dirty="0">
                          <a:latin typeface="Calibri"/>
                        </a:rPr>
                        <a:t>&lt;  &lt;=&gt;  &gt;= </a:t>
                      </a:r>
                      <a:r>
                        <a:rPr lang="en-US" sz="1600" baseline="0" dirty="0" err="1">
                          <a:latin typeface="Calibri"/>
                          <a:ea typeface="Calibri"/>
                          <a:cs typeface="Times New Roman"/>
                        </a:rPr>
                        <a:t>instanceof</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relational</a:t>
                      </a:r>
                      <a:br>
                        <a:rPr lang="en-US" sz="1600" baseline="0">
                          <a:latin typeface="Helvetica"/>
                          <a:ea typeface="Calibri"/>
                          <a:cs typeface="Times New Roman"/>
                        </a:rPr>
                      </a:br>
                      <a:r>
                        <a:rPr lang="en-US" sz="1600" baseline="0">
                          <a:latin typeface="Helvetica"/>
                          <a:ea typeface="Calibri"/>
                          <a:cs typeface="Times New Roman"/>
                        </a:rPr>
                        <a:t>type comparison</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7</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r>
              <a:tr h="446314">
                <a:tc>
                  <a:txBody>
                    <a:bodyPr/>
                    <a:lstStyle/>
                    <a:p>
                      <a:pPr marL="0" marR="0" algn="ctr">
                        <a:lnSpc>
                          <a:spcPct val="107000"/>
                        </a:lnSpc>
                        <a:spcBef>
                          <a:spcPts val="1500"/>
                        </a:spcBef>
                        <a:spcAft>
                          <a:spcPts val="800"/>
                        </a:spcAft>
                      </a:pPr>
                      <a:r>
                        <a:rPr lang="en-US" sz="1600" baseline="0" dirty="0">
                          <a:latin typeface="Calibri"/>
                          <a:ea typeface="Calibri"/>
                          <a:cs typeface="Times New Roman"/>
                        </a:rPr>
                        <a:t>==</a:t>
                      </a:r>
                      <a:r>
                        <a:rPr lang="en-US" sz="1600" baseline="0" dirty="0">
                          <a:latin typeface="Helvetica"/>
                          <a:ea typeface="Calibri"/>
                          <a:cs typeface="Times New Roman"/>
                        </a:rPr>
                        <a:t/>
                      </a:r>
                      <a:br>
                        <a:rPr lang="en-US" sz="1600" baseline="0" dirty="0">
                          <a:latin typeface="Helvetica"/>
                          <a:ea typeface="Calibri"/>
                          <a:cs typeface="Times New Roman"/>
                        </a:rPr>
                      </a:br>
                      <a:r>
                        <a:rPr lang="en-US" sz="1600" baseline="0" dirty="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equality</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8</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&amp;</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bitwise AND</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9</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bitwise XOR</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10</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bitwise OR</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11</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&amp;&amp;</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conditional AND</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12</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conditional OR</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13</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left to right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r>
              <a:tr h="250326">
                <a:tc>
                  <a:txBody>
                    <a:bodyPr/>
                    <a:lstStyle/>
                    <a:p>
                      <a:pPr marL="0" marR="0" algn="ctr">
                        <a:lnSpc>
                          <a:spcPct val="107000"/>
                        </a:lnSpc>
                        <a:spcBef>
                          <a:spcPts val="1500"/>
                        </a:spcBef>
                        <a:spcAft>
                          <a:spcPts val="800"/>
                        </a:spcAft>
                      </a:pPr>
                      <a:r>
                        <a:rPr lang="en-US" sz="1600" baseline="0">
                          <a:latin typeface="Calibri"/>
                          <a:ea typeface="Calibri"/>
                          <a:cs typeface="Times New Roman"/>
                        </a:rPr>
                        <a: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conditional</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14</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right to left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r>
              <a:tr h="446314">
                <a:tc>
                  <a:txBody>
                    <a:bodyPr/>
                    <a:lstStyle/>
                    <a:p>
                      <a:pPr>
                        <a:lnSpc>
                          <a:spcPct val="107000"/>
                        </a:lnSpc>
                      </a:pPr>
                      <a:r>
                        <a:rPr lang="en-US" sz="1600" baseline="0" dirty="0">
                          <a:latin typeface="Calibri"/>
                        </a:rPr>
                        <a:t>  =   +=   -= *=   /=   %= &amp;=   ^=   |=&lt;&lt;=  &gt;&gt;= &gt;&gt;&gt;=</a:t>
                      </a: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assignment</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a:latin typeface="Helvetica"/>
                          <a:ea typeface="Calibri"/>
                          <a:cs typeface="Times New Roman"/>
                        </a:rPr>
                        <a:t>15</a:t>
                      </a:r>
                      <a:endParaRPr lang="en-US" sz="1600" baseline="0">
                        <a:latin typeface="Calibri"/>
                        <a:ea typeface="Calibri"/>
                        <a:cs typeface="Times New Roman"/>
                      </a:endParaRPr>
                    </a:p>
                  </a:txBody>
                  <a:tcPr marL="36170" marR="36170" marT="36170" marB="36170" anchor="ctr">
                    <a:lnL>
                      <a:noFill/>
                    </a:lnL>
                    <a:lnR>
                      <a:noFill/>
                    </a:lnR>
                    <a:lnT>
                      <a:noFill/>
                    </a:lnT>
                    <a:lnB>
                      <a:noFill/>
                    </a:lnB>
                    <a:solidFill>
                      <a:srgbClr val="EBEBEB"/>
                    </a:solidFill>
                  </a:tcPr>
                </a:tc>
                <a:tc>
                  <a:txBody>
                    <a:bodyPr/>
                    <a:lstStyle/>
                    <a:p>
                      <a:pPr marL="0" marR="0" algn="ctr">
                        <a:lnSpc>
                          <a:spcPct val="107000"/>
                        </a:lnSpc>
                        <a:spcBef>
                          <a:spcPts val="1500"/>
                        </a:spcBef>
                        <a:spcAft>
                          <a:spcPts val="800"/>
                        </a:spcAft>
                      </a:pPr>
                      <a:r>
                        <a:rPr lang="en-US" sz="1600" baseline="0" dirty="0">
                          <a:latin typeface="Helvetica"/>
                          <a:ea typeface="Calibri"/>
                          <a:cs typeface="Times New Roman"/>
                        </a:rPr>
                        <a:t>right to left</a:t>
                      </a:r>
                      <a:endParaRPr lang="en-US" sz="1600" baseline="0" dirty="0">
                        <a:latin typeface="Calibri"/>
                        <a:ea typeface="Calibri"/>
                        <a:cs typeface="Times New Roman"/>
                      </a:endParaRPr>
                    </a:p>
                  </a:txBody>
                  <a:tcPr marL="36170" marR="36170" marT="36170" marB="36170" anchor="ctr">
                    <a:lnL>
                      <a:noFill/>
                    </a:lnL>
                    <a:lnR>
                      <a:noFill/>
                    </a:lnR>
                    <a:lnT>
                      <a:noFill/>
                    </a:lnT>
                    <a:lnB>
                      <a:noFill/>
                    </a:lnB>
                    <a:solidFill>
                      <a:srgbClr val="EBEBEB"/>
                    </a:solidFill>
                  </a:tcPr>
                </a:tc>
              </a:tr>
            </a:tbl>
          </a:graphicData>
        </a:graphic>
      </p:graphicFrame>
      <p:pic>
        <p:nvPicPr>
          <p:cNvPr id="8195" name="Picture 3"/>
          <p:cNvPicPr>
            <a:picLocks noChangeAspect="1" noChangeArrowheads="1"/>
          </p:cNvPicPr>
          <p:nvPr/>
        </p:nvPicPr>
        <p:blipFill>
          <a:blip r:embed="rId3"/>
          <a:srcRect/>
          <a:stretch>
            <a:fillRect/>
          </a:stretch>
        </p:blipFill>
        <p:spPr bwMode="auto">
          <a:xfrm>
            <a:off x="2817812" y="914400"/>
            <a:ext cx="6248400" cy="5715000"/>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88</a:t>
            </a:fld>
            <a:endParaRPr lang="en-US"/>
          </a:p>
        </p:txBody>
      </p:sp>
      <p:pic>
        <p:nvPicPr>
          <p:cNvPr id="56322" name="Picture 2"/>
          <p:cNvPicPr>
            <a:picLocks noChangeAspect="1" noChangeArrowheads="1"/>
          </p:cNvPicPr>
          <p:nvPr/>
        </p:nvPicPr>
        <p:blipFill>
          <a:blip r:embed="rId2"/>
          <a:srcRect/>
          <a:stretch>
            <a:fillRect/>
          </a:stretch>
        </p:blipFill>
        <p:spPr bwMode="auto">
          <a:xfrm>
            <a:off x="3198812" y="1371600"/>
            <a:ext cx="4343399" cy="4114799"/>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Expressions in Java</a:t>
            </a:r>
            <a:endParaRPr lang="en-US" smtClean="0"/>
          </a:p>
        </p:txBody>
      </p:sp>
      <p:sp>
        <p:nvSpPr>
          <p:cNvPr id="2051" name="Rectangle 3"/>
          <p:cNvSpPr>
            <a:spLocks noChangeArrowheads="1"/>
          </p:cNvSpPr>
          <p:nvPr/>
        </p:nvSpPr>
        <p:spPr bwMode="auto">
          <a:xfrm>
            <a:off x="643299" y="1155700"/>
            <a:ext cx="10834511" cy="8255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The heart of the </a:t>
            </a:r>
            <a:r>
              <a:rPr lang="en-US" sz="2200">
                <a:latin typeface="Courier New" pitchFamily="49" charset="0"/>
              </a:rPr>
              <a:t>Add2Integers</a:t>
            </a:r>
            <a:r>
              <a:rPr lang="en-US" sz="2400" b="0"/>
              <a:t> program from Chapter 2 is the line</a:t>
            </a:r>
          </a:p>
        </p:txBody>
      </p:sp>
      <p:sp>
        <p:nvSpPr>
          <p:cNvPr id="390149" name="Rectangle 5"/>
          <p:cNvSpPr>
            <a:spLocks noChangeArrowheads="1"/>
          </p:cNvSpPr>
          <p:nvPr/>
        </p:nvSpPr>
        <p:spPr bwMode="auto">
          <a:xfrm>
            <a:off x="655996" y="2882900"/>
            <a:ext cx="10834511" cy="359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The </a:t>
            </a:r>
            <a:r>
              <a:rPr lang="en-US" sz="2200">
                <a:latin typeface="Courier New" pitchFamily="49" charset="0"/>
              </a:rPr>
              <a:t>n1</a:t>
            </a:r>
            <a:r>
              <a:rPr lang="en-US" sz="1200">
                <a:latin typeface="Courier New" pitchFamily="49" charset="0"/>
              </a:rPr>
              <a:t> </a:t>
            </a:r>
            <a:r>
              <a:rPr lang="en-US" sz="2200">
                <a:latin typeface="Courier New" pitchFamily="49" charset="0"/>
              </a:rPr>
              <a:t>+</a:t>
            </a:r>
            <a:r>
              <a:rPr lang="en-US" sz="1200">
                <a:latin typeface="Courier New" pitchFamily="49" charset="0"/>
              </a:rPr>
              <a:t> </a:t>
            </a:r>
            <a:r>
              <a:rPr lang="en-US" sz="2200">
                <a:latin typeface="Courier New" pitchFamily="49" charset="0"/>
              </a:rPr>
              <a:t>n2</a:t>
            </a:r>
            <a:r>
              <a:rPr lang="en-US" sz="2400" b="0"/>
              <a:t> that appears to the right of the equal sign is an example of an </a:t>
            </a:r>
            <a:r>
              <a:rPr lang="en-US" sz="2400"/>
              <a:t>expression</a:t>
            </a:r>
            <a:r>
              <a:rPr lang="en-US" sz="2400" b="0"/>
              <a:t>, which specifies the operations involved in the computation.</a:t>
            </a:r>
          </a:p>
          <a:p>
            <a:pPr marL="342900" indent="-342900" algn="just">
              <a:lnSpc>
                <a:spcPct val="85000"/>
              </a:lnSpc>
              <a:spcAft>
                <a:spcPct val="50000"/>
              </a:spcAft>
              <a:buFontTx/>
              <a:buChar char="•"/>
            </a:pPr>
            <a:r>
              <a:rPr lang="en-US" sz="2400" b="0"/>
              <a:t>An expression in Java consists of </a:t>
            </a:r>
            <a:r>
              <a:rPr lang="en-US" sz="2400"/>
              <a:t>terms</a:t>
            </a:r>
            <a:r>
              <a:rPr lang="en-US" sz="2400" b="0"/>
              <a:t> joined together by </a:t>
            </a:r>
            <a:r>
              <a:rPr lang="en-US" sz="2400"/>
              <a:t>operators</a:t>
            </a:r>
            <a:r>
              <a:rPr lang="en-US" sz="2400" b="0"/>
              <a:t>.</a:t>
            </a:r>
          </a:p>
          <a:p>
            <a:pPr marL="342900" indent="-342900" algn="just">
              <a:lnSpc>
                <a:spcPct val="85000"/>
              </a:lnSpc>
              <a:spcAft>
                <a:spcPct val="15000"/>
              </a:spcAft>
              <a:buFontTx/>
              <a:buChar char="•"/>
            </a:pPr>
            <a:r>
              <a:rPr lang="en-US" sz="2400" b="0"/>
              <a:t>Each term must be one of the following:</a:t>
            </a:r>
          </a:p>
          <a:p>
            <a:pPr marL="742950" lvl="1" indent="-285750" algn="just">
              <a:lnSpc>
                <a:spcPct val="85000"/>
              </a:lnSpc>
              <a:spcAft>
                <a:spcPct val="10000"/>
              </a:spcAft>
              <a:buFontTx/>
              <a:buChar char="–"/>
            </a:pPr>
            <a:r>
              <a:rPr lang="en-US" sz="2000" b="0"/>
              <a:t>A constant (such as </a:t>
            </a:r>
            <a:r>
              <a:rPr lang="en-US" sz="2000">
                <a:latin typeface="Courier New" pitchFamily="49" charset="0"/>
              </a:rPr>
              <a:t>3.14159265</a:t>
            </a:r>
            <a:r>
              <a:rPr lang="en-US" sz="2000" b="0"/>
              <a:t> or </a:t>
            </a:r>
            <a:r>
              <a:rPr lang="en-US" sz="2000">
                <a:latin typeface="Courier New" pitchFamily="49" charset="0"/>
              </a:rPr>
              <a:t>"hello,</a:t>
            </a:r>
            <a:r>
              <a:rPr lang="en-US" sz="1000">
                <a:latin typeface="Courier New" pitchFamily="49" charset="0"/>
              </a:rPr>
              <a:t> </a:t>
            </a:r>
            <a:r>
              <a:rPr lang="en-US" sz="2000">
                <a:latin typeface="Courier New" pitchFamily="49" charset="0"/>
              </a:rPr>
              <a:t>world"</a:t>
            </a:r>
            <a:r>
              <a:rPr lang="en-US" sz="2000" b="0"/>
              <a:t>)</a:t>
            </a:r>
          </a:p>
          <a:p>
            <a:pPr marL="742950" lvl="1" indent="-285750" algn="just">
              <a:lnSpc>
                <a:spcPct val="85000"/>
              </a:lnSpc>
              <a:spcAft>
                <a:spcPct val="10000"/>
              </a:spcAft>
              <a:buFontTx/>
              <a:buChar char="–"/>
            </a:pPr>
            <a:r>
              <a:rPr lang="en-US" sz="2000" b="0"/>
              <a:t>A variable name (such as </a:t>
            </a:r>
            <a:r>
              <a:rPr lang="en-US" sz="2000">
                <a:latin typeface="Courier New" pitchFamily="49" charset="0"/>
              </a:rPr>
              <a:t>n1</a:t>
            </a:r>
            <a:r>
              <a:rPr lang="en-US" sz="2000" b="0"/>
              <a:t>, </a:t>
            </a:r>
            <a:r>
              <a:rPr lang="en-US" sz="2000">
                <a:latin typeface="Courier New" pitchFamily="49" charset="0"/>
              </a:rPr>
              <a:t>n2</a:t>
            </a:r>
            <a:r>
              <a:rPr lang="en-US" sz="2000" b="0"/>
              <a:t>, or </a:t>
            </a:r>
            <a:r>
              <a:rPr lang="en-US" sz="2000">
                <a:latin typeface="Courier New" pitchFamily="49" charset="0"/>
              </a:rPr>
              <a:t>total</a:t>
            </a:r>
            <a:r>
              <a:rPr lang="en-US" sz="2000" b="0"/>
              <a:t>)</a:t>
            </a:r>
          </a:p>
          <a:p>
            <a:pPr marL="742950" lvl="1" indent="-285750" algn="just">
              <a:lnSpc>
                <a:spcPct val="85000"/>
              </a:lnSpc>
              <a:spcAft>
                <a:spcPct val="10000"/>
              </a:spcAft>
              <a:buFontTx/>
              <a:buChar char="–"/>
            </a:pPr>
            <a:r>
              <a:rPr lang="en-US" sz="2000" b="0"/>
              <a:t>A method calls that returns a values (such as </a:t>
            </a:r>
            <a:r>
              <a:rPr lang="en-US" sz="2000">
                <a:latin typeface="Courier New" pitchFamily="49" charset="0"/>
              </a:rPr>
              <a:t>readInt</a:t>
            </a:r>
            <a:r>
              <a:rPr lang="en-US" sz="2000" b="0"/>
              <a:t>)</a:t>
            </a:r>
          </a:p>
          <a:p>
            <a:pPr marL="742950" lvl="1" indent="-285750" algn="just">
              <a:lnSpc>
                <a:spcPct val="85000"/>
              </a:lnSpc>
              <a:spcAft>
                <a:spcPct val="10000"/>
              </a:spcAft>
              <a:buFontTx/>
              <a:buChar char="–"/>
            </a:pPr>
            <a:r>
              <a:rPr lang="en-US" sz="2000" b="0"/>
              <a:t>An expression enclosed in parentheses</a:t>
            </a:r>
          </a:p>
        </p:txBody>
      </p:sp>
      <p:sp>
        <p:nvSpPr>
          <p:cNvPr id="2053" name="Text Box 6"/>
          <p:cNvSpPr txBox="1">
            <a:spLocks noChangeArrowheads="1"/>
          </p:cNvSpPr>
          <p:nvPr/>
        </p:nvSpPr>
        <p:spPr bwMode="auto">
          <a:xfrm>
            <a:off x="2539339" y="1866900"/>
            <a:ext cx="5484971" cy="427038"/>
          </a:xfrm>
          <a:prstGeom prst="rect">
            <a:avLst/>
          </a:prstGeom>
          <a:noFill/>
          <a:ln w="9525">
            <a:noFill/>
            <a:miter lim="800000"/>
            <a:headEnd/>
            <a:tailEnd/>
          </a:ln>
        </p:spPr>
        <p:txBody>
          <a:bodyPr>
            <a:spAutoFit/>
          </a:bodyPr>
          <a:lstStyle/>
          <a:p>
            <a:pPr>
              <a:spcBef>
                <a:spcPct val="50000"/>
              </a:spcBef>
            </a:pPr>
            <a:r>
              <a:rPr lang="en-US" sz="2200">
                <a:latin typeface="Courier New" pitchFamily="49" charset="0"/>
              </a:rPr>
              <a:t>int total = n1 + n2;</a:t>
            </a:r>
          </a:p>
        </p:txBody>
      </p:sp>
      <p:sp>
        <p:nvSpPr>
          <p:cNvPr id="2054" name="Rectangle 7"/>
          <p:cNvSpPr>
            <a:spLocks noChangeArrowheads="1"/>
          </p:cNvSpPr>
          <p:nvPr/>
        </p:nvSpPr>
        <p:spPr bwMode="auto">
          <a:xfrm>
            <a:off x="643299" y="2362200"/>
            <a:ext cx="10834511" cy="520700"/>
          </a:xfrm>
          <a:prstGeom prst="rect">
            <a:avLst/>
          </a:prstGeom>
          <a:noFill/>
          <a:ln w="9525">
            <a:noFill/>
            <a:miter lim="800000"/>
            <a:headEnd/>
            <a:tailEnd/>
          </a:ln>
        </p:spPr>
        <p:txBody>
          <a:bodyPr/>
          <a:lstStyle/>
          <a:p>
            <a:pPr marL="342900" indent="-342900" algn="just">
              <a:lnSpc>
                <a:spcPct val="85000"/>
              </a:lnSpc>
              <a:spcAft>
                <a:spcPct val="50000"/>
              </a:spcAft>
            </a:pPr>
            <a:r>
              <a:rPr lang="en-US" sz="2400" b="0"/>
              <a:t>	that performs the actual addition.</a:t>
            </a:r>
            <a:endParaRPr lang="en-US" sz="1200" b="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0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0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0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0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0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01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901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9"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mtClean="0"/>
              <a:t>Data Types in Java</a:t>
            </a:r>
          </a:p>
        </p:txBody>
      </p:sp>
      <p:sp>
        <p:nvSpPr>
          <p:cNvPr id="2051" name="Rectangle 3"/>
          <p:cNvSpPr>
            <a:spLocks noGrp="1" noChangeArrowheads="1"/>
          </p:cNvSpPr>
          <p:nvPr>
            <p:ph type="subTitle" idx="1"/>
          </p:nvPr>
        </p:nvSpPr>
        <p:spPr/>
        <p:txBody>
          <a:bodyPr rtlCol="0">
            <a:normAutofit/>
          </a:bodyPr>
          <a:lstStyle/>
          <a:p>
            <a:pPr fontAlgn="auto">
              <a:spcAft>
                <a:spcPts val="0"/>
              </a:spcAft>
              <a:buFont typeface="Arial" pitchFamily="34" charset="0"/>
              <a:buNone/>
              <a:defRPr/>
            </a:pPr>
            <a:endParaRPr lang="en-US" dirty="0" smtClean="0"/>
          </a:p>
        </p:txBody>
      </p:sp>
    </p:spTree>
  </p:cSld>
  <p:clrMapOvr>
    <a:masterClrMapping/>
  </p:clrMapOvr>
  <p:transition spd="med">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Primitive Data Types</a:t>
            </a:r>
            <a:endParaRPr lang="en-US" smtClean="0"/>
          </a:p>
        </p:txBody>
      </p:sp>
      <p:sp>
        <p:nvSpPr>
          <p:cNvPr id="3075" name="Rectangle 13"/>
          <p:cNvSpPr>
            <a:spLocks noChangeArrowheads="1"/>
          </p:cNvSpPr>
          <p:nvPr/>
        </p:nvSpPr>
        <p:spPr bwMode="auto">
          <a:xfrm>
            <a:off x="643299"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Although complex data values are represented using objects, Java defines a set of </a:t>
            </a:r>
            <a:r>
              <a:rPr lang="en-US" sz="2400"/>
              <a:t>primitive</a:t>
            </a:r>
            <a:r>
              <a:rPr lang="en-US" sz="2400" b="0"/>
              <a:t> </a:t>
            </a:r>
            <a:r>
              <a:rPr lang="en-US" sz="2400"/>
              <a:t>types</a:t>
            </a:r>
            <a:r>
              <a:rPr lang="en-US" sz="2400" b="0"/>
              <a:t> to represent simple data.</a:t>
            </a:r>
          </a:p>
        </p:txBody>
      </p:sp>
      <p:grpSp>
        <p:nvGrpSpPr>
          <p:cNvPr id="2" name="Group 36"/>
          <p:cNvGrpSpPr>
            <a:grpSpLocks/>
          </p:cNvGrpSpPr>
          <p:nvPr/>
        </p:nvGrpSpPr>
        <p:grpSpPr bwMode="auto">
          <a:xfrm>
            <a:off x="655996" y="1955800"/>
            <a:ext cx="10851440" cy="1354138"/>
            <a:chOff x="310" y="1232"/>
            <a:chExt cx="5128" cy="853"/>
          </a:xfrm>
        </p:grpSpPr>
        <p:sp>
          <p:nvSpPr>
            <p:cNvPr id="3086" name="Rectangle 14"/>
            <p:cNvSpPr>
              <a:spLocks noChangeArrowheads="1"/>
            </p:cNvSpPr>
            <p:nvPr/>
          </p:nvSpPr>
          <p:spPr bwMode="auto">
            <a:xfrm>
              <a:off x="310" y="1232"/>
              <a:ext cx="5120" cy="528"/>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Of the eight primitive types available in Java, the programs in this text use only the following four:</a:t>
              </a:r>
            </a:p>
          </p:txBody>
        </p:sp>
        <p:sp>
          <p:nvSpPr>
            <p:cNvPr id="3087" name="Rectangle 20"/>
            <p:cNvSpPr>
              <a:spLocks noChangeArrowheads="1"/>
            </p:cNvSpPr>
            <p:nvPr/>
          </p:nvSpPr>
          <p:spPr bwMode="auto">
            <a:xfrm>
              <a:off x="528" y="1696"/>
              <a:ext cx="960" cy="231"/>
            </a:xfrm>
            <a:prstGeom prst="rect">
              <a:avLst/>
            </a:prstGeom>
            <a:noFill/>
            <a:ln w="9525">
              <a:noFill/>
              <a:miter lim="800000"/>
              <a:headEnd/>
              <a:tailEnd/>
            </a:ln>
          </p:spPr>
          <p:txBody>
            <a:bodyPr>
              <a:spAutoFit/>
            </a:bodyPr>
            <a:lstStyle/>
            <a:p>
              <a:r>
                <a:rPr lang="en-US" sz="1800">
                  <a:latin typeface="Courier New" pitchFamily="49" charset="0"/>
                </a:rPr>
                <a:t>int</a:t>
              </a:r>
              <a:endParaRPr lang="en-US" sz="2200">
                <a:latin typeface="Courier New" pitchFamily="49" charset="0"/>
              </a:endParaRPr>
            </a:p>
          </p:txBody>
        </p:sp>
        <p:sp>
          <p:nvSpPr>
            <p:cNvPr id="3088" name="Text Box 21"/>
            <p:cNvSpPr txBox="1">
              <a:spLocks noChangeArrowheads="1"/>
            </p:cNvSpPr>
            <p:nvPr/>
          </p:nvSpPr>
          <p:spPr bwMode="auto">
            <a:xfrm>
              <a:off x="1248" y="1701"/>
              <a:ext cx="4190" cy="384"/>
            </a:xfrm>
            <a:prstGeom prst="rect">
              <a:avLst/>
            </a:prstGeom>
            <a:noFill/>
            <a:ln w="9525">
              <a:noFill/>
              <a:miter lim="800000"/>
              <a:headEnd/>
              <a:tailEnd/>
            </a:ln>
          </p:spPr>
          <p:txBody>
            <a:bodyPr>
              <a:spAutoFit/>
            </a:bodyPr>
            <a:lstStyle/>
            <a:p>
              <a:pPr algn="just">
                <a:lnSpc>
                  <a:spcPct val="85000"/>
                </a:lnSpc>
              </a:pPr>
              <a:r>
                <a:rPr lang="en-US" sz="2000" b="0"/>
                <a:t>This type is used to represent integers, which are whole numbers such as 17 or </a:t>
              </a:r>
              <a:r>
                <a:rPr lang="en-US" sz="2000" b="0">
                  <a:latin typeface="Courier New" pitchFamily="49" charset="0"/>
                </a:rPr>
                <a:t>–</a:t>
              </a:r>
              <a:r>
                <a:rPr lang="en-US" sz="2000" b="0"/>
                <a:t>53.</a:t>
              </a:r>
            </a:p>
          </p:txBody>
        </p:sp>
      </p:grpSp>
      <p:grpSp>
        <p:nvGrpSpPr>
          <p:cNvPr id="3" name="Group 39"/>
          <p:cNvGrpSpPr>
            <a:grpSpLocks/>
          </p:cNvGrpSpPr>
          <p:nvPr/>
        </p:nvGrpSpPr>
        <p:grpSpPr bwMode="auto">
          <a:xfrm>
            <a:off x="1117310" y="3390902"/>
            <a:ext cx="10390127" cy="1146176"/>
            <a:chOff x="528" y="2136"/>
            <a:chExt cx="4910" cy="722"/>
          </a:xfrm>
        </p:grpSpPr>
        <p:sp>
          <p:nvSpPr>
            <p:cNvPr id="3084" name="Rectangle 22"/>
            <p:cNvSpPr>
              <a:spLocks noChangeArrowheads="1"/>
            </p:cNvSpPr>
            <p:nvPr/>
          </p:nvSpPr>
          <p:spPr bwMode="auto">
            <a:xfrm>
              <a:off x="528" y="2136"/>
              <a:ext cx="960" cy="231"/>
            </a:xfrm>
            <a:prstGeom prst="rect">
              <a:avLst/>
            </a:prstGeom>
            <a:noFill/>
            <a:ln w="9525">
              <a:noFill/>
              <a:miter lim="800000"/>
              <a:headEnd/>
              <a:tailEnd/>
            </a:ln>
          </p:spPr>
          <p:txBody>
            <a:bodyPr>
              <a:spAutoFit/>
            </a:bodyPr>
            <a:lstStyle/>
            <a:p>
              <a:r>
                <a:rPr lang="en-US" sz="1800">
                  <a:latin typeface="Courier New" pitchFamily="49" charset="0"/>
                </a:rPr>
                <a:t>double</a:t>
              </a:r>
              <a:endParaRPr lang="en-US" sz="2200">
                <a:latin typeface="Courier New" pitchFamily="49" charset="0"/>
              </a:endParaRPr>
            </a:p>
          </p:txBody>
        </p:sp>
        <p:sp>
          <p:nvSpPr>
            <p:cNvPr id="3085" name="Text Box 23"/>
            <p:cNvSpPr txBox="1">
              <a:spLocks noChangeArrowheads="1"/>
            </p:cNvSpPr>
            <p:nvPr/>
          </p:nvSpPr>
          <p:spPr bwMode="auto">
            <a:xfrm>
              <a:off x="1248" y="2141"/>
              <a:ext cx="4190" cy="717"/>
            </a:xfrm>
            <a:prstGeom prst="rect">
              <a:avLst/>
            </a:prstGeom>
            <a:noFill/>
            <a:ln w="9525">
              <a:noFill/>
              <a:miter lim="800000"/>
              <a:headEnd/>
              <a:tailEnd/>
            </a:ln>
          </p:spPr>
          <p:txBody>
            <a:bodyPr>
              <a:spAutoFit/>
            </a:bodyPr>
            <a:lstStyle/>
            <a:p>
              <a:pPr algn="just">
                <a:lnSpc>
                  <a:spcPct val="85000"/>
                </a:lnSpc>
              </a:pPr>
              <a:r>
                <a:rPr lang="en-US" sz="2000" b="0"/>
                <a:t>This type is used to represent numbers that include a decimal fraction, such as 3.14159265.  In Java, such values are called </a:t>
              </a:r>
              <a:r>
                <a:rPr lang="en-US" sz="2000"/>
                <a:t>floating-point numbers</a:t>
              </a:r>
              <a:r>
                <a:rPr lang="en-US" sz="2000" b="0"/>
                <a:t>; the name </a:t>
              </a:r>
              <a:r>
                <a:rPr lang="en-US" sz="1800">
                  <a:latin typeface="Courier New" pitchFamily="49" charset="0"/>
                </a:rPr>
                <a:t>double</a:t>
              </a:r>
              <a:r>
                <a:rPr lang="en-US" sz="2000" b="0"/>
                <a:t> comes from the fact that the representation uses twice the minimum precision.</a:t>
              </a:r>
            </a:p>
          </p:txBody>
        </p:sp>
      </p:grpSp>
      <p:grpSp>
        <p:nvGrpSpPr>
          <p:cNvPr id="4" name="Group 37"/>
          <p:cNvGrpSpPr>
            <a:grpSpLocks/>
          </p:cNvGrpSpPr>
          <p:nvPr/>
        </p:nvGrpSpPr>
        <p:grpSpPr bwMode="auto">
          <a:xfrm>
            <a:off x="1117310" y="5059361"/>
            <a:ext cx="10390127" cy="366712"/>
            <a:chOff x="528" y="2901"/>
            <a:chExt cx="4910" cy="231"/>
          </a:xfrm>
        </p:grpSpPr>
        <p:sp>
          <p:nvSpPr>
            <p:cNvPr id="3082" name="Rectangle 28"/>
            <p:cNvSpPr>
              <a:spLocks noChangeArrowheads="1"/>
            </p:cNvSpPr>
            <p:nvPr/>
          </p:nvSpPr>
          <p:spPr bwMode="auto">
            <a:xfrm>
              <a:off x="528" y="2901"/>
              <a:ext cx="960" cy="231"/>
            </a:xfrm>
            <a:prstGeom prst="rect">
              <a:avLst/>
            </a:prstGeom>
            <a:noFill/>
            <a:ln w="9525">
              <a:noFill/>
              <a:miter lim="800000"/>
              <a:headEnd/>
              <a:tailEnd/>
            </a:ln>
          </p:spPr>
          <p:txBody>
            <a:bodyPr>
              <a:spAutoFit/>
            </a:bodyPr>
            <a:lstStyle/>
            <a:p>
              <a:r>
                <a:rPr lang="en-US" sz="1800">
                  <a:latin typeface="Courier New" pitchFamily="49" charset="0"/>
                </a:rPr>
                <a:t>char</a:t>
              </a:r>
            </a:p>
          </p:txBody>
        </p:sp>
        <p:sp>
          <p:nvSpPr>
            <p:cNvPr id="3083" name="Text Box 29"/>
            <p:cNvSpPr txBox="1">
              <a:spLocks noChangeArrowheads="1"/>
            </p:cNvSpPr>
            <p:nvPr/>
          </p:nvSpPr>
          <p:spPr bwMode="auto">
            <a:xfrm>
              <a:off x="1248" y="2906"/>
              <a:ext cx="4190" cy="223"/>
            </a:xfrm>
            <a:prstGeom prst="rect">
              <a:avLst/>
            </a:prstGeom>
            <a:noFill/>
            <a:ln w="9525">
              <a:noFill/>
              <a:miter lim="800000"/>
              <a:headEnd/>
              <a:tailEnd/>
            </a:ln>
          </p:spPr>
          <p:txBody>
            <a:bodyPr>
              <a:spAutoFit/>
            </a:bodyPr>
            <a:lstStyle/>
            <a:p>
              <a:pPr algn="just">
                <a:lnSpc>
                  <a:spcPct val="85000"/>
                </a:lnSpc>
              </a:pPr>
              <a:r>
                <a:rPr lang="en-US" sz="2000" b="0"/>
                <a:t>This type represents a single character and is described in Chapter 8.</a:t>
              </a:r>
            </a:p>
          </p:txBody>
        </p:sp>
      </p:grpSp>
      <p:grpSp>
        <p:nvGrpSpPr>
          <p:cNvPr id="5" name="Group 38"/>
          <p:cNvGrpSpPr>
            <a:grpSpLocks/>
          </p:cNvGrpSpPr>
          <p:nvPr/>
        </p:nvGrpSpPr>
        <p:grpSpPr bwMode="auto">
          <a:xfrm>
            <a:off x="1117310" y="4610101"/>
            <a:ext cx="10390127" cy="366713"/>
            <a:chOff x="528" y="3365"/>
            <a:chExt cx="4910" cy="231"/>
          </a:xfrm>
        </p:grpSpPr>
        <p:sp>
          <p:nvSpPr>
            <p:cNvPr id="3080" name="Rectangle 30"/>
            <p:cNvSpPr>
              <a:spLocks noChangeArrowheads="1"/>
            </p:cNvSpPr>
            <p:nvPr/>
          </p:nvSpPr>
          <p:spPr bwMode="auto">
            <a:xfrm>
              <a:off x="528" y="3365"/>
              <a:ext cx="960" cy="231"/>
            </a:xfrm>
            <a:prstGeom prst="rect">
              <a:avLst/>
            </a:prstGeom>
            <a:noFill/>
            <a:ln w="9525">
              <a:noFill/>
              <a:miter lim="800000"/>
              <a:headEnd/>
              <a:tailEnd/>
            </a:ln>
          </p:spPr>
          <p:txBody>
            <a:bodyPr>
              <a:spAutoFit/>
            </a:bodyPr>
            <a:lstStyle/>
            <a:p>
              <a:r>
                <a:rPr lang="en-US" sz="1800">
                  <a:latin typeface="Courier New" pitchFamily="49" charset="0"/>
                </a:rPr>
                <a:t>boolean</a:t>
              </a:r>
              <a:endParaRPr lang="en-US" sz="2200">
                <a:latin typeface="Courier New" pitchFamily="49" charset="0"/>
              </a:endParaRPr>
            </a:p>
          </p:txBody>
        </p:sp>
        <p:sp>
          <p:nvSpPr>
            <p:cNvPr id="3081" name="Text Box 31"/>
            <p:cNvSpPr txBox="1">
              <a:spLocks noChangeArrowheads="1"/>
            </p:cNvSpPr>
            <p:nvPr/>
          </p:nvSpPr>
          <p:spPr bwMode="auto">
            <a:xfrm>
              <a:off x="1248" y="3370"/>
              <a:ext cx="4190" cy="221"/>
            </a:xfrm>
            <a:prstGeom prst="rect">
              <a:avLst/>
            </a:prstGeom>
            <a:noFill/>
            <a:ln w="9525">
              <a:noFill/>
              <a:miter lim="800000"/>
              <a:headEnd/>
              <a:tailEnd/>
            </a:ln>
          </p:spPr>
          <p:txBody>
            <a:bodyPr>
              <a:spAutoFit/>
            </a:bodyPr>
            <a:lstStyle/>
            <a:p>
              <a:pPr algn="just">
                <a:lnSpc>
                  <a:spcPct val="85000"/>
                </a:lnSpc>
              </a:pPr>
              <a:r>
                <a:rPr lang="en-US" sz="2000" b="0"/>
                <a:t>This type represents a logical value (</a:t>
              </a:r>
              <a:r>
                <a:rPr lang="en-US" sz="1800">
                  <a:latin typeface="Courier New" pitchFamily="49" charset="0"/>
                </a:rPr>
                <a:t>true</a:t>
              </a:r>
              <a:r>
                <a:rPr lang="en-US" sz="2000" b="0"/>
                <a:t> or </a:t>
              </a:r>
              <a:r>
                <a:rPr lang="en-US" sz="1800">
                  <a:latin typeface="Courier New" pitchFamily="49" charset="0"/>
                </a:rPr>
                <a:t>false</a:t>
              </a:r>
              <a:r>
                <a:rPr lang="en-US" sz="2000" b="0"/>
                <a:t>).</a:t>
              </a:r>
              <a:endParaRPr lang="en-US" sz="2400" b="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Summary of the Primitive Types</a:t>
            </a:r>
            <a:endParaRPr lang="en-US" smtClean="0"/>
          </a:p>
        </p:txBody>
      </p:sp>
      <p:sp>
        <p:nvSpPr>
          <p:cNvPr id="4099" name="Text Box 1027"/>
          <p:cNvSpPr txBox="1">
            <a:spLocks noChangeArrowheads="1"/>
          </p:cNvSpPr>
          <p:nvPr/>
        </p:nvSpPr>
        <p:spPr bwMode="auto">
          <a:xfrm>
            <a:off x="609441" y="1189039"/>
            <a:ext cx="10969943" cy="1034129"/>
          </a:xfrm>
          <a:prstGeom prst="rect">
            <a:avLst/>
          </a:prstGeom>
          <a:noFill/>
          <a:ln w="9525">
            <a:noFill/>
            <a:miter lim="800000"/>
            <a:headEnd/>
            <a:tailEnd/>
          </a:ln>
        </p:spPr>
        <p:txBody>
          <a:bodyPr>
            <a:spAutoFit/>
          </a:bodyPr>
          <a:lstStyle/>
          <a:p>
            <a:pPr algn="just">
              <a:lnSpc>
                <a:spcPct val="85000"/>
              </a:lnSpc>
              <a:spcAft>
                <a:spcPct val="50000"/>
              </a:spcAft>
            </a:pPr>
            <a:r>
              <a:rPr lang="en-US" sz="2400" b="0"/>
              <a:t>A data type is defined by a set of values called the </a:t>
            </a:r>
            <a:r>
              <a:rPr lang="en-US" sz="2400"/>
              <a:t>domain</a:t>
            </a:r>
            <a:r>
              <a:rPr lang="en-US" sz="2400" b="0"/>
              <a:t> and a </a:t>
            </a:r>
            <a:r>
              <a:rPr lang="en-US" sz="2400"/>
              <a:t>set of operations</a:t>
            </a:r>
            <a:r>
              <a:rPr lang="en-US" sz="2400" b="0"/>
              <a:t>.</a:t>
            </a:r>
            <a:r>
              <a:rPr lang="en-US" sz="1200" b="0"/>
              <a:t>  </a:t>
            </a:r>
            <a:r>
              <a:rPr lang="en-US" sz="2400" b="0"/>
              <a:t>The following table shows the data domains and common operations for all eight of Java’s primitive types: </a:t>
            </a:r>
          </a:p>
        </p:txBody>
      </p:sp>
      <p:sp>
        <p:nvSpPr>
          <p:cNvPr id="4100" name="Rectangle 1029"/>
          <p:cNvSpPr>
            <a:spLocks noChangeArrowheads="1"/>
          </p:cNvSpPr>
          <p:nvPr/>
        </p:nvSpPr>
        <p:spPr bwMode="auto">
          <a:xfrm>
            <a:off x="711015" y="2565401"/>
            <a:ext cx="10800653" cy="3711575"/>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4101" name="Line 1031"/>
          <p:cNvSpPr>
            <a:spLocks noChangeShapeType="1"/>
          </p:cNvSpPr>
          <p:nvPr/>
        </p:nvSpPr>
        <p:spPr bwMode="auto">
          <a:xfrm>
            <a:off x="1999730" y="2565401"/>
            <a:ext cx="0" cy="3713163"/>
          </a:xfrm>
          <a:prstGeom prst="line">
            <a:avLst/>
          </a:prstGeom>
          <a:noFill/>
          <a:ln w="9525">
            <a:solidFill>
              <a:srgbClr val="999999"/>
            </a:solidFill>
            <a:round/>
            <a:headEnd/>
            <a:tailEnd/>
          </a:ln>
        </p:spPr>
        <p:txBody>
          <a:bodyPr wrap="none" anchor="ctr"/>
          <a:lstStyle/>
          <a:p>
            <a:endParaRPr lang="en-US"/>
          </a:p>
        </p:txBody>
      </p:sp>
      <p:sp>
        <p:nvSpPr>
          <p:cNvPr id="4102" name="Line 1032"/>
          <p:cNvSpPr>
            <a:spLocks noChangeShapeType="1"/>
          </p:cNvSpPr>
          <p:nvPr/>
        </p:nvSpPr>
        <p:spPr bwMode="auto">
          <a:xfrm>
            <a:off x="7431797" y="2565401"/>
            <a:ext cx="0" cy="3713163"/>
          </a:xfrm>
          <a:prstGeom prst="line">
            <a:avLst/>
          </a:prstGeom>
          <a:noFill/>
          <a:ln w="9525">
            <a:solidFill>
              <a:srgbClr val="999999"/>
            </a:solidFill>
            <a:round/>
            <a:headEnd/>
            <a:tailEnd/>
          </a:ln>
        </p:spPr>
        <p:txBody>
          <a:bodyPr wrap="none" anchor="ctr"/>
          <a:lstStyle/>
          <a:p>
            <a:endParaRPr lang="en-US"/>
          </a:p>
        </p:txBody>
      </p:sp>
      <p:sp>
        <p:nvSpPr>
          <p:cNvPr id="4103" name="Line 1033"/>
          <p:cNvSpPr>
            <a:spLocks noChangeShapeType="1"/>
          </p:cNvSpPr>
          <p:nvPr/>
        </p:nvSpPr>
        <p:spPr bwMode="auto">
          <a:xfrm flipV="1">
            <a:off x="717364" y="5791200"/>
            <a:ext cx="10773143" cy="1588"/>
          </a:xfrm>
          <a:prstGeom prst="line">
            <a:avLst/>
          </a:prstGeom>
          <a:noFill/>
          <a:ln w="9525">
            <a:solidFill>
              <a:srgbClr val="999999"/>
            </a:solidFill>
            <a:round/>
            <a:headEnd/>
            <a:tailEnd/>
          </a:ln>
        </p:spPr>
        <p:txBody>
          <a:bodyPr wrap="none" anchor="ctr"/>
          <a:lstStyle/>
          <a:p>
            <a:endParaRPr lang="en-US"/>
          </a:p>
        </p:txBody>
      </p:sp>
      <p:sp>
        <p:nvSpPr>
          <p:cNvPr id="4104" name="Line 1035"/>
          <p:cNvSpPr>
            <a:spLocks noChangeShapeType="1"/>
          </p:cNvSpPr>
          <p:nvPr/>
        </p:nvSpPr>
        <p:spPr bwMode="auto">
          <a:xfrm flipV="1">
            <a:off x="717364" y="5334000"/>
            <a:ext cx="10773143" cy="1588"/>
          </a:xfrm>
          <a:prstGeom prst="line">
            <a:avLst/>
          </a:prstGeom>
          <a:noFill/>
          <a:ln w="9525">
            <a:solidFill>
              <a:srgbClr val="999999"/>
            </a:solidFill>
            <a:round/>
            <a:headEnd/>
            <a:tailEnd/>
          </a:ln>
        </p:spPr>
        <p:txBody>
          <a:bodyPr wrap="none" anchor="ctr"/>
          <a:lstStyle/>
          <a:p>
            <a:endParaRPr lang="en-US"/>
          </a:p>
        </p:txBody>
      </p:sp>
      <p:sp>
        <p:nvSpPr>
          <p:cNvPr id="4105" name="Line 1036"/>
          <p:cNvSpPr>
            <a:spLocks noChangeShapeType="1"/>
          </p:cNvSpPr>
          <p:nvPr/>
        </p:nvSpPr>
        <p:spPr bwMode="auto">
          <a:xfrm flipV="1">
            <a:off x="717364" y="4902200"/>
            <a:ext cx="6712318" cy="1588"/>
          </a:xfrm>
          <a:prstGeom prst="line">
            <a:avLst/>
          </a:prstGeom>
          <a:noFill/>
          <a:ln w="9525">
            <a:solidFill>
              <a:srgbClr val="999999"/>
            </a:solidFill>
            <a:round/>
            <a:headEnd/>
            <a:tailEnd/>
          </a:ln>
        </p:spPr>
        <p:txBody>
          <a:bodyPr wrap="none" anchor="ctr"/>
          <a:lstStyle/>
          <a:p>
            <a:endParaRPr lang="en-US"/>
          </a:p>
        </p:txBody>
      </p:sp>
      <p:sp>
        <p:nvSpPr>
          <p:cNvPr id="4106" name="Line 1038"/>
          <p:cNvSpPr>
            <a:spLocks noChangeShapeType="1"/>
          </p:cNvSpPr>
          <p:nvPr/>
        </p:nvSpPr>
        <p:spPr bwMode="auto">
          <a:xfrm flipV="1">
            <a:off x="717364" y="3987800"/>
            <a:ext cx="6714434" cy="1588"/>
          </a:xfrm>
          <a:prstGeom prst="line">
            <a:avLst/>
          </a:prstGeom>
          <a:noFill/>
          <a:ln w="9525">
            <a:solidFill>
              <a:srgbClr val="999999"/>
            </a:solidFill>
            <a:round/>
            <a:headEnd/>
            <a:tailEnd/>
          </a:ln>
        </p:spPr>
        <p:txBody>
          <a:bodyPr wrap="none" anchor="ctr"/>
          <a:lstStyle/>
          <a:p>
            <a:endParaRPr lang="en-US"/>
          </a:p>
        </p:txBody>
      </p:sp>
      <p:sp>
        <p:nvSpPr>
          <p:cNvPr id="4107" name="Line 1039"/>
          <p:cNvSpPr>
            <a:spLocks noChangeShapeType="1"/>
          </p:cNvSpPr>
          <p:nvPr/>
        </p:nvSpPr>
        <p:spPr bwMode="auto">
          <a:xfrm flipV="1">
            <a:off x="717364" y="3505200"/>
            <a:ext cx="6710201" cy="1588"/>
          </a:xfrm>
          <a:prstGeom prst="line">
            <a:avLst/>
          </a:prstGeom>
          <a:noFill/>
          <a:ln w="9525">
            <a:solidFill>
              <a:srgbClr val="999999"/>
            </a:solidFill>
            <a:round/>
            <a:headEnd/>
            <a:tailEnd/>
          </a:ln>
        </p:spPr>
        <p:txBody>
          <a:bodyPr wrap="none" anchor="ctr"/>
          <a:lstStyle/>
          <a:p>
            <a:endParaRPr lang="en-US"/>
          </a:p>
        </p:txBody>
      </p:sp>
      <p:sp>
        <p:nvSpPr>
          <p:cNvPr id="4108" name="Line 1040"/>
          <p:cNvSpPr>
            <a:spLocks noChangeShapeType="1"/>
          </p:cNvSpPr>
          <p:nvPr/>
        </p:nvSpPr>
        <p:spPr bwMode="auto">
          <a:xfrm flipV="1">
            <a:off x="717364" y="3073400"/>
            <a:ext cx="6710201" cy="1588"/>
          </a:xfrm>
          <a:prstGeom prst="line">
            <a:avLst/>
          </a:prstGeom>
          <a:noFill/>
          <a:ln w="9525">
            <a:solidFill>
              <a:srgbClr val="999999"/>
            </a:solidFill>
            <a:round/>
            <a:headEnd/>
            <a:tailEnd/>
          </a:ln>
        </p:spPr>
        <p:txBody>
          <a:bodyPr wrap="none" anchor="ctr"/>
          <a:lstStyle/>
          <a:p>
            <a:endParaRPr lang="en-US"/>
          </a:p>
        </p:txBody>
      </p:sp>
      <p:sp>
        <p:nvSpPr>
          <p:cNvPr id="4109" name="Text Box 1042"/>
          <p:cNvSpPr txBox="1">
            <a:spLocks noChangeArrowheads="1"/>
          </p:cNvSpPr>
          <p:nvPr/>
        </p:nvSpPr>
        <p:spPr bwMode="auto">
          <a:xfrm>
            <a:off x="711015" y="2330450"/>
            <a:ext cx="1333153" cy="247650"/>
          </a:xfrm>
          <a:prstGeom prst="rect">
            <a:avLst/>
          </a:prstGeom>
          <a:noFill/>
          <a:ln w="9525">
            <a:noFill/>
            <a:miter lim="800000"/>
            <a:headEnd/>
            <a:tailEnd/>
          </a:ln>
        </p:spPr>
        <p:txBody>
          <a:bodyPr>
            <a:spAutoFit/>
          </a:bodyPr>
          <a:lstStyle/>
          <a:p>
            <a:pPr algn="ctr">
              <a:lnSpc>
                <a:spcPct val="85000"/>
              </a:lnSpc>
            </a:pPr>
            <a:r>
              <a:rPr lang="en-US" sz="1200" i="1">
                <a:latin typeface="Helvetica" pitchFamily="-96" charset="0"/>
              </a:rPr>
              <a:t>Type</a:t>
            </a:r>
          </a:p>
        </p:txBody>
      </p:sp>
      <p:sp>
        <p:nvSpPr>
          <p:cNvPr id="4110" name="Text Box 1043"/>
          <p:cNvSpPr txBox="1">
            <a:spLocks noChangeArrowheads="1"/>
          </p:cNvSpPr>
          <p:nvPr/>
        </p:nvSpPr>
        <p:spPr bwMode="auto">
          <a:xfrm>
            <a:off x="727944" y="317500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short</a:t>
            </a:r>
          </a:p>
        </p:txBody>
      </p:sp>
      <p:sp>
        <p:nvSpPr>
          <p:cNvPr id="4111" name="Text Box 1044"/>
          <p:cNvSpPr txBox="1">
            <a:spLocks noChangeArrowheads="1"/>
          </p:cNvSpPr>
          <p:nvPr/>
        </p:nvSpPr>
        <p:spPr bwMode="auto">
          <a:xfrm>
            <a:off x="727944" y="363220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int</a:t>
            </a:r>
          </a:p>
        </p:txBody>
      </p:sp>
      <p:sp>
        <p:nvSpPr>
          <p:cNvPr id="4112" name="Text Box 1045"/>
          <p:cNvSpPr txBox="1">
            <a:spLocks noChangeArrowheads="1"/>
          </p:cNvSpPr>
          <p:nvPr/>
        </p:nvSpPr>
        <p:spPr bwMode="auto">
          <a:xfrm>
            <a:off x="727944" y="408940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long</a:t>
            </a:r>
          </a:p>
        </p:txBody>
      </p:sp>
      <p:sp>
        <p:nvSpPr>
          <p:cNvPr id="4113" name="Text Box 1046"/>
          <p:cNvSpPr txBox="1">
            <a:spLocks noChangeArrowheads="1"/>
          </p:cNvSpPr>
          <p:nvPr/>
        </p:nvSpPr>
        <p:spPr bwMode="auto">
          <a:xfrm>
            <a:off x="727944" y="454660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float</a:t>
            </a:r>
          </a:p>
        </p:txBody>
      </p:sp>
      <p:sp>
        <p:nvSpPr>
          <p:cNvPr id="4114" name="Text Box 1047"/>
          <p:cNvSpPr txBox="1">
            <a:spLocks noChangeArrowheads="1"/>
          </p:cNvSpPr>
          <p:nvPr/>
        </p:nvSpPr>
        <p:spPr bwMode="auto">
          <a:xfrm>
            <a:off x="727944" y="501650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double</a:t>
            </a:r>
          </a:p>
        </p:txBody>
      </p:sp>
      <p:sp>
        <p:nvSpPr>
          <p:cNvPr id="4115" name="Text Box 1048"/>
          <p:cNvSpPr txBox="1">
            <a:spLocks noChangeArrowheads="1"/>
          </p:cNvSpPr>
          <p:nvPr/>
        </p:nvSpPr>
        <p:spPr bwMode="auto">
          <a:xfrm>
            <a:off x="727944" y="547370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char</a:t>
            </a:r>
          </a:p>
        </p:txBody>
      </p:sp>
      <p:sp>
        <p:nvSpPr>
          <p:cNvPr id="4116" name="Text Box 1049"/>
          <p:cNvSpPr txBox="1">
            <a:spLocks noChangeArrowheads="1"/>
          </p:cNvSpPr>
          <p:nvPr/>
        </p:nvSpPr>
        <p:spPr bwMode="auto">
          <a:xfrm>
            <a:off x="727944" y="593090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boolean</a:t>
            </a:r>
          </a:p>
        </p:txBody>
      </p:sp>
      <p:sp>
        <p:nvSpPr>
          <p:cNvPr id="4117" name="Text Box 1050"/>
          <p:cNvSpPr txBox="1">
            <a:spLocks noChangeArrowheads="1"/>
          </p:cNvSpPr>
          <p:nvPr/>
        </p:nvSpPr>
        <p:spPr bwMode="auto">
          <a:xfrm>
            <a:off x="1980684" y="2673350"/>
            <a:ext cx="5484971" cy="285750"/>
          </a:xfrm>
          <a:prstGeom prst="rect">
            <a:avLst/>
          </a:prstGeom>
          <a:noFill/>
          <a:ln w="9525">
            <a:noFill/>
            <a:miter lim="800000"/>
            <a:headEnd/>
            <a:tailEnd/>
          </a:ln>
        </p:spPr>
        <p:txBody>
          <a:bodyPr>
            <a:spAutoFit/>
          </a:bodyPr>
          <a:lstStyle/>
          <a:p>
            <a:pPr>
              <a:lnSpc>
                <a:spcPct val="85000"/>
              </a:lnSpc>
            </a:pPr>
            <a:r>
              <a:rPr lang="en-US" sz="1500" b="0"/>
              <a:t>8-bit integers in the range –128 to 127</a:t>
            </a:r>
            <a:endParaRPr lang="en-US" sz="1600" b="0"/>
          </a:p>
        </p:txBody>
      </p:sp>
      <p:sp>
        <p:nvSpPr>
          <p:cNvPr id="4118" name="Text Box 1052"/>
          <p:cNvSpPr txBox="1">
            <a:spLocks noChangeArrowheads="1"/>
          </p:cNvSpPr>
          <p:nvPr/>
        </p:nvSpPr>
        <p:spPr bwMode="auto">
          <a:xfrm>
            <a:off x="1980684" y="3146425"/>
            <a:ext cx="5484971" cy="285750"/>
          </a:xfrm>
          <a:prstGeom prst="rect">
            <a:avLst/>
          </a:prstGeom>
          <a:noFill/>
          <a:ln w="9525">
            <a:noFill/>
            <a:miter lim="800000"/>
            <a:headEnd/>
            <a:tailEnd/>
          </a:ln>
        </p:spPr>
        <p:txBody>
          <a:bodyPr>
            <a:spAutoFit/>
          </a:bodyPr>
          <a:lstStyle/>
          <a:p>
            <a:pPr>
              <a:lnSpc>
                <a:spcPct val="85000"/>
              </a:lnSpc>
            </a:pPr>
            <a:r>
              <a:rPr lang="en-US" sz="1500" b="0"/>
              <a:t>16-bit integers in the range –32768 to 32767</a:t>
            </a:r>
            <a:endParaRPr lang="en-US" sz="1600" b="0"/>
          </a:p>
        </p:txBody>
      </p:sp>
      <p:sp>
        <p:nvSpPr>
          <p:cNvPr id="4119" name="Text Box 1054"/>
          <p:cNvSpPr txBox="1">
            <a:spLocks noChangeArrowheads="1"/>
          </p:cNvSpPr>
          <p:nvPr/>
        </p:nvSpPr>
        <p:spPr bwMode="auto">
          <a:xfrm>
            <a:off x="1980684" y="3505201"/>
            <a:ext cx="5484971" cy="484748"/>
          </a:xfrm>
          <a:prstGeom prst="rect">
            <a:avLst/>
          </a:prstGeom>
          <a:noFill/>
          <a:ln w="9525">
            <a:noFill/>
            <a:miter lim="800000"/>
            <a:headEnd/>
            <a:tailEnd/>
          </a:ln>
        </p:spPr>
        <p:txBody>
          <a:bodyPr>
            <a:spAutoFit/>
          </a:bodyPr>
          <a:lstStyle/>
          <a:p>
            <a:pPr>
              <a:lnSpc>
                <a:spcPct val="85000"/>
              </a:lnSpc>
            </a:pPr>
            <a:r>
              <a:rPr lang="en-US" sz="1500" b="0"/>
              <a:t>32-bit integers in the range</a:t>
            </a:r>
          </a:p>
          <a:p>
            <a:pPr>
              <a:lnSpc>
                <a:spcPct val="85000"/>
              </a:lnSpc>
            </a:pPr>
            <a:r>
              <a:rPr lang="en-US" sz="1500" b="0"/>
              <a:t>–2146483648 to 2146483647</a:t>
            </a:r>
          </a:p>
        </p:txBody>
      </p:sp>
      <p:sp>
        <p:nvSpPr>
          <p:cNvPr id="4120" name="Text Box 1056"/>
          <p:cNvSpPr txBox="1">
            <a:spLocks noChangeArrowheads="1"/>
          </p:cNvSpPr>
          <p:nvPr/>
        </p:nvSpPr>
        <p:spPr bwMode="auto">
          <a:xfrm>
            <a:off x="1980684" y="3962401"/>
            <a:ext cx="5637332" cy="484748"/>
          </a:xfrm>
          <a:prstGeom prst="rect">
            <a:avLst/>
          </a:prstGeom>
          <a:noFill/>
          <a:ln w="9525">
            <a:noFill/>
            <a:miter lim="800000"/>
            <a:headEnd/>
            <a:tailEnd/>
          </a:ln>
        </p:spPr>
        <p:txBody>
          <a:bodyPr>
            <a:spAutoFit/>
          </a:bodyPr>
          <a:lstStyle/>
          <a:p>
            <a:pPr>
              <a:lnSpc>
                <a:spcPct val="85000"/>
              </a:lnSpc>
            </a:pPr>
            <a:r>
              <a:rPr lang="en-US" sz="1500" b="0"/>
              <a:t>64-bit integers in the range</a:t>
            </a:r>
          </a:p>
          <a:p>
            <a:pPr>
              <a:lnSpc>
                <a:spcPct val="85000"/>
              </a:lnSpc>
            </a:pPr>
            <a:r>
              <a:rPr lang="en-US" sz="1500" b="0"/>
              <a:t>–9223372036754775808 to 9223372036754775807</a:t>
            </a:r>
          </a:p>
        </p:txBody>
      </p:sp>
      <p:sp>
        <p:nvSpPr>
          <p:cNvPr id="4121" name="Text Box 1057"/>
          <p:cNvSpPr txBox="1">
            <a:spLocks noChangeArrowheads="1"/>
          </p:cNvSpPr>
          <p:nvPr/>
        </p:nvSpPr>
        <p:spPr bwMode="auto">
          <a:xfrm>
            <a:off x="1980684" y="4391026"/>
            <a:ext cx="5484971" cy="549275"/>
          </a:xfrm>
          <a:prstGeom prst="rect">
            <a:avLst/>
          </a:prstGeom>
          <a:noFill/>
          <a:ln w="9525">
            <a:noFill/>
            <a:miter lim="800000"/>
            <a:headEnd/>
            <a:tailEnd/>
          </a:ln>
        </p:spPr>
        <p:txBody>
          <a:bodyPr>
            <a:spAutoFit/>
          </a:bodyPr>
          <a:lstStyle/>
          <a:p>
            <a:r>
              <a:rPr lang="en-US" sz="1500" b="0"/>
              <a:t>32-bit floating-point numbers in the range</a:t>
            </a:r>
          </a:p>
          <a:p>
            <a:r>
              <a:rPr lang="en-US" sz="1500" b="0"/>
              <a:t>±</a:t>
            </a:r>
            <a:r>
              <a:rPr lang="en-US" sz="400" b="0"/>
              <a:t> </a:t>
            </a:r>
            <a:r>
              <a:rPr lang="en-US" sz="1500" b="0"/>
              <a:t>1.4</a:t>
            </a:r>
            <a:r>
              <a:rPr lang="en-US" sz="1000" b="0"/>
              <a:t> </a:t>
            </a:r>
            <a:r>
              <a:rPr lang="en-US" sz="1600" b="0" baseline="10000">
                <a:latin typeface="Helvetica" pitchFamily="-96" charset="0"/>
              </a:rPr>
              <a:t>x</a:t>
            </a:r>
            <a:r>
              <a:rPr lang="en-US" sz="900" b="0"/>
              <a:t> </a:t>
            </a:r>
            <a:r>
              <a:rPr lang="en-US" sz="1500" b="0"/>
              <a:t>10</a:t>
            </a:r>
            <a:r>
              <a:rPr lang="en-US" sz="1500" b="0" baseline="30000"/>
              <a:t>-45</a:t>
            </a:r>
            <a:r>
              <a:rPr lang="en-US" sz="1500" b="0"/>
              <a:t> to ±</a:t>
            </a:r>
            <a:r>
              <a:rPr lang="en-US" sz="400" b="0"/>
              <a:t> </a:t>
            </a:r>
            <a:r>
              <a:rPr lang="en-US" sz="1500" b="0"/>
              <a:t>3.4028235</a:t>
            </a:r>
            <a:r>
              <a:rPr lang="en-US" sz="1000" b="0"/>
              <a:t> </a:t>
            </a:r>
            <a:r>
              <a:rPr lang="en-US" sz="1600" b="0" baseline="10000">
                <a:latin typeface="Helvetica" pitchFamily="-96" charset="0"/>
              </a:rPr>
              <a:t>x</a:t>
            </a:r>
            <a:r>
              <a:rPr lang="en-US" sz="900" b="0"/>
              <a:t> </a:t>
            </a:r>
            <a:r>
              <a:rPr lang="en-US" sz="1500" b="0"/>
              <a:t>10</a:t>
            </a:r>
            <a:r>
              <a:rPr lang="en-US" sz="1500" b="0" baseline="30000"/>
              <a:t>-38</a:t>
            </a:r>
          </a:p>
        </p:txBody>
      </p:sp>
      <p:sp>
        <p:nvSpPr>
          <p:cNvPr id="4122" name="Text Box 1058"/>
          <p:cNvSpPr txBox="1">
            <a:spLocks noChangeArrowheads="1"/>
          </p:cNvSpPr>
          <p:nvPr/>
        </p:nvSpPr>
        <p:spPr bwMode="auto">
          <a:xfrm>
            <a:off x="1980684" y="4848226"/>
            <a:ext cx="5484971" cy="549275"/>
          </a:xfrm>
          <a:prstGeom prst="rect">
            <a:avLst/>
          </a:prstGeom>
          <a:noFill/>
          <a:ln w="9525">
            <a:noFill/>
            <a:miter lim="800000"/>
            <a:headEnd/>
            <a:tailEnd/>
          </a:ln>
        </p:spPr>
        <p:txBody>
          <a:bodyPr>
            <a:spAutoFit/>
          </a:bodyPr>
          <a:lstStyle/>
          <a:p>
            <a:r>
              <a:rPr lang="en-US" sz="1500" b="0"/>
              <a:t>64-bit floating-point numbers in the range</a:t>
            </a:r>
          </a:p>
          <a:p>
            <a:r>
              <a:rPr lang="en-US" sz="1500" b="0"/>
              <a:t>±</a:t>
            </a:r>
            <a:r>
              <a:rPr lang="en-US" sz="400" b="0"/>
              <a:t> </a:t>
            </a:r>
            <a:r>
              <a:rPr lang="en-US" sz="1500" b="0"/>
              <a:t>4.39</a:t>
            </a:r>
            <a:r>
              <a:rPr lang="en-US" sz="1000" b="0"/>
              <a:t> </a:t>
            </a:r>
            <a:r>
              <a:rPr lang="en-US" sz="1600" b="0" baseline="10000">
                <a:latin typeface="Helvetica" pitchFamily="-96" charset="0"/>
              </a:rPr>
              <a:t>x</a:t>
            </a:r>
            <a:r>
              <a:rPr lang="en-US" sz="900" b="0"/>
              <a:t> </a:t>
            </a:r>
            <a:r>
              <a:rPr lang="en-US" sz="1500" b="0"/>
              <a:t>10</a:t>
            </a:r>
            <a:r>
              <a:rPr lang="en-US" sz="1500" b="0" baseline="30000"/>
              <a:t>-322</a:t>
            </a:r>
            <a:r>
              <a:rPr lang="en-US" sz="1500" b="0"/>
              <a:t> to ±</a:t>
            </a:r>
            <a:r>
              <a:rPr lang="en-US" sz="400" b="0"/>
              <a:t> </a:t>
            </a:r>
            <a:r>
              <a:rPr lang="en-US" sz="1500" b="0"/>
              <a:t>1.7976931348623157</a:t>
            </a:r>
            <a:r>
              <a:rPr lang="en-US" sz="1000" b="0"/>
              <a:t> </a:t>
            </a:r>
            <a:r>
              <a:rPr lang="en-US" sz="1600" b="0" baseline="10000">
                <a:latin typeface="Helvetica" pitchFamily="-96" charset="0"/>
              </a:rPr>
              <a:t>x</a:t>
            </a:r>
            <a:r>
              <a:rPr lang="en-US" sz="900" b="0"/>
              <a:t> </a:t>
            </a:r>
            <a:r>
              <a:rPr lang="en-US" sz="1500" b="0"/>
              <a:t>10</a:t>
            </a:r>
            <a:r>
              <a:rPr lang="en-US" sz="1500" b="0" baseline="30000"/>
              <a:t>308</a:t>
            </a:r>
          </a:p>
        </p:txBody>
      </p:sp>
      <p:sp>
        <p:nvSpPr>
          <p:cNvPr id="4123" name="Text Box 1059"/>
          <p:cNvSpPr txBox="1">
            <a:spLocks noChangeArrowheads="1"/>
          </p:cNvSpPr>
          <p:nvPr/>
        </p:nvSpPr>
        <p:spPr bwMode="auto">
          <a:xfrm>
            <a:off x="1980684" y="5441950"/>
            <a:ext cx="5484971" cy="285750"/>
          </a:xfrm>
          <a:prstGeom prst="rect">
            <a:avLst/>
          </a:prstGeom>
          <a:noFill/>
          <a:ln w="9525">
            <a:noFill/>
            <a:miter lim="800000"/>
            <a:headEnd/>
            <a:tailEnd/>
          </a:ln>
        </p:spPr>
        <p:txBody>
          <a:bodyPr>
            <a:spAutoFit/>
          </a:bodyPr>
          <a:lstStyle/>
          <a:p>
            <a:pPr>
              <a:lnSpc>
                <a:spcPct val="85000"/>
              </a:lnSpc>
            </a:pPr>
            <a:r>
              <a:rPr lang="en-US" sz="1500" b="0"/>
              <a:t>16-bit characters encoded using Unicode</a:t>
            </a:r>
            <a:endParaRPr lang="en-US" sz="1600" b="0"/>
          </a:p>
        </p:txBody>
      </p:sp>
      <p:sp>
        <p:nvSpPr>
          <p:cNvPr id="4124" name="Text Box 1060"/>
          <p:cNvSpPr txBox="1">
            <a:spLocks noChangeArrowheads="1"/>
          </p:cNvSpPr>
          <p:nvPr/>
        </p:nvSpPr>
        <p:spPr bwMode="auto">
          <a:xfrm>
            <a:off x="1980684" y="5905500"/>
            <a:ext cx="5484971" cy="327782"/>
          </a:xfrm>
          <a:prstGeom prst="rect">
            <a:avLst/>
          </a:prstGeom>
          <a:noFill/>
          <a:ln w="9525">
            <a:noFill/>
            <a:miter lim="800000"/>
            <a:headEnd/>
            <a:tailEnd/>
          </a:ln>
        </p:spPr>
        <p:txBody>
          <a:bodyPr>
            <a:spAutoFit/>
          </a:bodyPr>
          <a:lstStyle/>
          <a:p>
            <a:pPr>
              <a:lnSpc>
                <a:spcPct val="85000"/>
              </a:lnSpc>
            </a:pPr>
            <a:r>
              <a:rPr lang="en-US" sz="1500" b="0"/>
              <a:t>the values </a:t>
            </a:r>
            <a:r>
              <a:rPr lang="en-US">
                <a:latin typeface="Courier New" pitchFamily="49" charset="0"/>
              </a:rPr>
              <a:t>true</a:t>
            </a:r>
            <a:r>
              <a:rPr lang="en-US" sz="1500" b="0"/>
              <a:t> and </a:t>
            </a:r>
            <a:r>
              <a:rPr lang="en-US">
                <a:latin typeface="Courier New" pitchFamily="49" charset="0"/>
              </a:rPr>
              <a:t>false</a:t>
            </a:r>
          </a:p>
        </p:txBody>
      </p:sp>
      <p:sp>
        <p:nvSpPr>
          <p:cNvPr id="4125" name="Line 1061"/>
          <p:cNvSpPr>
            <a:spLocks noChangeShapeType="1"/>
          </p:cNvSpPr>
          <p:nvPr/>
        </p:nvSpPr>
        <p:spPr bwMode="auto">
          <a:xfrm flipV="1">
            <a:off x="717364" y="4419600"/>
            <a:ext cx="10773143" cy="1588"/>
          </a:xfrm>
          <a:prstGeom prst="line">
            <a:avLst/>
          </a:prstGeom>
          <a:noFill/>
          <a:ln w="9525">
            <a:solidFill>
              <a:srgbClr val="999999"/>
            </a:solidFill>
            <a:round/>
            <a:headEnd/>
            <a:tailEnd/>
          </a:ln>
        </p:spPr>
        <p:txBody>
          <a:bodyPr wrap="none" anchor="ctr"/>
          <a:lstStyle/>
          <a:p>
            <a:endParaRPr lang="en-US"/>
          </a:p>
        </p:txBody>
      </p:sp>
      <p:sp>
        <p:nvSpPr>
          <p:cNvPr id="4126" name="Text Box 1062"/>
          <p:cNvSpPr txBox="1">
            <a:spLocks noChangeArrowheads="1"/>
          </p:cNvSpPr>
          <p:nvPr/>
        </p:nvSpPr>
        <p:spPr bwMode="auto">
          <a:xfrm>
            <a:off x="7397939" y="2603500"/>
            <a:ext cx="4062942" cy="285750"/>
          </a:xfrm>
          <a:prstGeom prst="rect">
            <a:avLst/>
          </a:prstGeom>
          <a:noFill/>
          <a:ln w="9525">
            <a:noFill/>
            <a:miter lim="800000"/>
            <a:headEnd/>
            <a:tailEnd/>
          </a:ln>
        </p:spPr>
        <p:txBody>
          <a:bodyPr>
            <a:spAutoFit/>
          </a:bodyPr>
          <a:lstStyle/>
          <a:p>
            <a:pPr>
              <a:lnSpc>
                <a:spcPct val="85000"/>
              </a:lnSpc>
            </a:pPr>
            <a:r>
              <a:rPr lang="en-US" sz="1500" b="0" i="1"/>
              <a:t>The arithmetic operators:</a:t>
            </a:r>
          </a:p>
        </p:txBody>
      </p:sp>
      <p:sp>
        <p:nvSpPr>
          <p:cNvPr id="4127" name="Text Box 1063"/>
          <p:cNvSpPr txBox="1">
            <a:spLocks noChangeArrowheads="1"/>
          </p:cNvSpPr>
          <p:nvPr/>
        </p:nvSpPr>
        <p:spPr bwMode="auto">
          <a:xfrm>
            <a:off x="7499513" y="284480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28" name="Text Box 1064"/>
          <p:cNvSpPr txBox="1">
            <a:spLocks noChangeArrowheads="1"/>
          </p:cNvSpPr>
          <p:nvPr/>
        </p:nvSpPr>
        <p:spPr bwMode="auto">
          <a:xfrm>
            <a:off x="7499513" y="306070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29" name="Text Box 1066"/>
          <p:cNvSpPr txBox="1">
            <a:spLocks noChangeArrowheads="1"/>
          </p:cNvSpPr>
          <p:nvPr/>
        </p:nvSpPr>
        <p:spPr bwMode="auto">
          <a:xfrm>
            <a:off x="9277050" y="283845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30" name="Text Box 1067"/>
          <p:cNvSpPr txBox="1">
            <a:spLocks noChangeArrowheads="1"/>
          </p:cNvSpPr>
          <p:nvPr/>
        </p:nvSpPr>
        <p:spPr bwMode="auto">
          <a:xfrm>
            <a:off x="9277050" y="305435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31" name="Rectangle 1041"/>
          <p:cNvSpPr>
            <a:spLocks noChangeArrowheads="1"/>
          </p:cNvSpPr>
          <p:nvPr/>
        </p:nvSpPr>
        <p:spPr bwMode="auto">
          <a:xfrm>
            <a:off x="711015" y="2565401"/>
            <a:ext cx="10800653" cy="3711575"/>
          </a:xfrm>
          <a:prstGeom prst="rect">
            <a:avLst/>
          </a:prstGeom>
          <a:noFill/>
          <a:ln w="19050">
            <a:solidFill>
              <a:schemeClr val="tx1"/>
            </a:solidFill>
            <a:miter lim="800000"/>
            <a:headEnd/>
            <a:tailEnd/>
          </a:ln>
        </p:spPr>
        <p:txBody>
          <a:bodyPr wrap="none" anchor="ctr"/>
          <a:lstStyle/>
          <a:p>
            <a:endParaRPr lang="en-US"/>
          </a:p>
        </p:txBody>
      </p:sp>
      <p:sp>
        <p:nvSpPr>
          <p:cNvPr id="4132" name="Text Box 1068"/>
          <p:cNvSpPr txBox="1">
            <a:spLocks noChangeArrowheads="1"/>
          </p:cNvSpPr>
          <p:nvPr/>
        </p:nvSpPr>
        <p:spPr bwMode="auto">
          <a:xfrm>
            <a:off x="9277050" y="327025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33" name="Text Box 1069"/>
          <p:cNvSpPr txBox="1">
            <a:spLocks noChangeArrowheads="1"/>
          </p:cNvSpPr>
          <p:nvPr/>
        </p:nvSpPr>
        <p:spPr bwMode="auto">
          <a:xfrm>
            <a:off x="7905807" y="2832100"/>
            <a:ext cx="1320456" cy="285750"/>
          </a:xfrm>
          <a:prstGeom prst="rect">
            <a:avLst/>
          </a:prstGeom>
          <a:noFill/>
          <a:ln w="9525">
            <a:noFill/>
            <a:miter lim="800000"/>
            <a:headEnd/>
            <a:tailEnd/>
          </a:ln>
        </p:spPr>
        <p:txBody>
          <a:bodyPr>
            <a:spAutoFit/>
          </a:bodyPr>
          <a:lstStyle/>
          <a:p>
            <a:pPr>
              <a:lnSpc>
                <a:spcPct val="85000"/>
              </a:lnSpc>
            </a:pPr>
            <a:r>
              <a:rPr lang="en-US" sz="1500" b="0"/>
              <a:t>add</a:t>
            </a:r>
          </a:p>
        </p:txBody>
      </p:sp>
      <p:sp>
        <p:nvSpPr>
          <p:cNvPr id="4134" name="Text Box 1070"/>
          <p:cNvSpPr txBox="1">
            <a:spLocks noChangeArrowheads="1"/>
          </p:cNvSpPr>
          <p:nvPr/>
        </p:nvSpPr>
        <p:spPr bwMode="auto">
          <a:xfrm>
            <a:off x="7922736" y="3035300"/>
            <a:ext cx="1320456" cy="285750"/>
          </a:xfrm>
          <a:prstGeom prst="rect">
            <a:avLst/>
          </a:prstGeom>
          <a:noFill/>
          <a:ln w="9525">
            <a:noFill/>
            <a:miter lim="800000"/>
            <a:headEnd/>
            <a:tailEnd/>
          </a:ln>
        </p:spPr>
        <p:txBody>
          <a:bodyPr>
            <a:spAutoFit/>
          </a:bodyPr>
          <a:lstStyle/>
          <a:p>
            <a:pPr>
              <a:lnSpc>
                <a:spcPct val="85000"/>
              </a:lnSpc>
            </a:pPr>
            <a:r>
              <a:rPr lang="en-US" sz="1500" b="0"/>
              <a:t>subtract</a:t>
            </a:r>
          </a:p>
        </p:txBody>
      </p:sp>
      <p:sp>
        <p:nvSpPr>
          <p:cNvPr id="4135" name="Text Box 1071"/>
          <p:cNvSpPr txBox="1">
            <a:spLocks noChangeArrowheads="1"/>
          </p:cNvSpPr>
          <p:nvPr/>
        </p:nvSpPr>
        <p:spPr bwMode="auto">
          <a:xfrm>
            <a:off x="9683344" y="3240088"/>
            <a:ext cx="1438959" cy="285750"/>
          </a:xfrm>
          <a:prstGeom prst="rect">
            <a:avLst/>
          </a:prstGeom>
          <a:noFill/>
          <a:ln w="9525">
            <a:noFill/>
            <a:miter lim="800000"/>
            <a:headEnd/>
            <a:tailEnd/>
          </a:ln>
        </p:spPr>
        <p:txBody>
          <a:bodyPr>
            <a:spAutoFit/>
          </a:bodyPr>
          <a:lstStyle/>
          <a:p>
            <a:pPr>
              <a:lnSpc>
                <a:spcPct val="85000"/>
              </a:lnSpc>
            </a:pPr>
            <a:r>
              <a:rPr lang="en-US" sz="1500" b="0"/>
              <a:t>remainder</a:t>
            </a:r>
          </a:p>
        </p:txBody>
      </p:sp>
      <p:sp>
        <p:nvSpPr>
          <p:cNvPr id="4136" name="Text Box 1072"/>
          <p:cNvSpPr txBox="1">
            <a:spLocks noChangeArrowheads="1"/>
          </p:cNvSpPr>
          <p:nvPr/>
        </p:nvSpPr>
        <p:spPr bwMode="auto">
          <a:xfrm>
            <a:off x="9683344" y="3035300"/>
            <a:ext cx="1320456" cy="285750"/>
          </a:xfrm>
          <a:prstGeom prst="rect">
            <a:avLst/>
          </a:prstGeom>
          <a:noFill/>
          <a:ln w="9525">
            <a:noFill/>
            <a:miter lim="800000"/>
            <a:headEnd/>
            <a:tailEnd/>
          </a:ln>
        </p:spPr>
        <p:txBody>
          <a:bodyPr>
            <a:spAutoFit/>
          </a:bodyPr>
          <a:lstStyle/>
          <a:p>
            <a:pPr>
              <a:lnSpc>
                <a:spcPct val="85000"/>
              </a:lnSpc>
            </a:pPr>
            <a:r>
              <a:rPr lang="en-US" sz="1500" b="0"/>
              <a:t>divide</a:t>
            </a:r>
          </a:p>
        </p:txBody>
      </p:sp>
      <p:sp>
        <p:nvSpPr>
          <p:cNvPr id="4137" name="Text Box 1073"/>
          <p:cNvSpPr txBox="1">
            <a:spLocks noChangeArrowheads="1"/>
          </p:cNvSpPr>
          <p:nvPr/>
        </p:nvSpPr>
        <p:spPr bwMode="auto">
          <a:xfrm>
            <a:off x="9683344" y="2830513"/>
            <a:ext cx="1320456" cy="285750"/>
          </a:xfrm>
          <a:prstGeom prst="rect">
            <a:avLst/>
          </a:prstGeom>
          <a:noFill/>
          <a:ln w="9525">
            <a:noFill/>
            <a:miter lim="800000"/>
            <a:headEnd/>
            <a:tailEnd/>
          </a:ln>
        </p:spPr>
        <p:txBody>
          <a:bodyPr>
            <a:spAutoFit/>
          </a:bodyPr>
          <a:lstStyle/>
          <a:p>
            <a:pPr>
              <a:lnSpc>
                <a:spcPct val="85000"/>
              </a:lnSpc>
            </a:pPr>
            <a:r>
              <a:rPr lang="en-US" sz="1500" b="0"/>
              <a:t>multiply</a:t>
            </a:r>
          </a:p>
        </p:txBody>
      </p:sp>
      <p:sp>
        <p:nvSpPr>
          <p:cNvPr id="4138" name="Text Box 1074"/>
          <p:cNvSpPr txBox="1">
            <a:spLocks noChangeArrowheads="1"/>
          </p:cNvSpPr>
          <p:nvPr/>
        </p:nvSpPr>
        <p:spPr bwMode="auto">
          <a:xfrm>
            <a:off x="7499513" y="3721100"/>
            <a:ext cx="626370"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r>
              <a:rPr lang="en-US" sz="400" b="0"/>
              <a:t> </a:t>
            </a:r>
            <a:r>
              <a:rPr lang="en-US">
                <a:latin typeface="Courier New" pitchFamily="49" charset="0"/>
              </a:rPr>
              <a:t>=</a:t>
            </a:r>
          </a:p>
        </p:txBody>
      </p:sp>
      <p:sp>
        <p:nvSpPr>
          <p:cNvPr id="4139" name="Text Box 1075"/>
          <p:cNvSpPr txBox="1">
            <a:spLocks noChangeArrowheads="1"/>
          </p:cNvSpPr>
          <p:nvPr/>
        </p:nvSpPr>
        <p:spPr bwMode="auto">
          <a:xfrm>
            <a:off x="7499513" y="3937000"/>
            <a:ext cx="626370"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&lt;</a:t>
            </a:r>
          </a:p>
        </p:txBody>
      </p:sp>
      <p:sp>
        <p:nvSpPr>
          <p:cNvPr id="4140" name="Text Box 1076"/>
          <p:cNvSpPr txBox="1">
            <a:spLocks noChangeArrowheads="1"/>
          </p:cNvSpPr>
          <p:nvPr/>
        </p:nvSpPr>
        <p:spPr bwMode="auto">
          <a:xfrm>
            <a:off x="9277050" y="371475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41" name="Text Box 1077"/>
          <p:cNvSpPr txBox="1">
            <a:spLocks noChangeArrowheads="1"/>
          </p:cNvSpPr>
          <p:nvPr/>
        </p:nvSpPr>
        <p:spPr bwMode="auto">
          <a:xfrm>
            <a:off x="9277050" y="393065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&lt;=</a:t>
            </a:r>
          </a:p>
        </p:txBody>
      </p:sp>
      <p:sp>
        <p:nvSpPr>
          <p:cNvPr id="4142" name="Text Box 1078"/>
          <p:cNvSpPr txBox="1">
            <a:spLocks noChangeArrowheads="1"/>
          </p:cNvSpPr>
          <p:nvPr/>
        </p:nvSpPr>
        <p:spPr bwMode="auto">
          <a:xfrm>
            <a:off x="9277050" y="414655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&gt;=</a:t>
            </a:r>
          </a:p>
        </p:txBody>
      </p:sp>
      <p:sp>
        <p:nvSpPr>
          <p:cNvPr id="4143" name="Text Box 1079"/>
          <p:cNvSpPr txBox="1">
            <a:spLocks noChangeArrowheads="1"/>
          </p:cNvSpPr>
          <p:nvPr/>
        </p:nvSpPr>
        <p:spPr bwMode="auto">
          <a:xfrm>
            <a:off x="7905807" y="3708400"/>
            <a:ext cx="1320456" cy="285750"/>
          </a:xfrm>
          <a:prstGeom prst="rect">
            <a:avLst/>
          </a:prstGeom>
          <a:noFill/>
          <a:ln w="9525">
            <a:noFill/>
            <a:miter lim="800000"/>
            <a:headEnd/>
            <a:tailEnd/>
          </a:ln>
        </p:spPr>
        <p:txBody>
          <a:bodyPr>
            <a:spAutoFit/>
          </a:bodyPr>
          <a:lstStyle/>
          <a:p>
            <a:pPr>
              <a:lnSpc>
                <a:spcPct val="85000"/>
              </a:lnSpc>
            </a:pPr>
            <a:r>
              <a:rPr lang="en-US" sz="1500" b="0"/>
              <a:t>equal to</a:t>
            </a:r>
          </a:p>
        </p:txBody>
      </p:sp>
      <p:sp>
        <p:nvSpPr>
          <p:cNvPr id="4144" name="Text Box 1080"/>
          <p:cNvSpPr txBox="1">
            <a:spLocks noChangeArrowheads="1"/>
          </p:cNvSpPr>
          <p:nvPr/>
        </p:nvSpPr>
        <p:spPr bwMode="auto">
          <a:xfrm>
            <a:off x="7922736" y="3911600"/>
            <a:ext cx="1320456" cy="285750"/>
          </a:xfrm>
          <a:prstGeom prst="rect">
            <a:avLst/>
          </a:prstGeom>
          <a:noFill/>
          <a:ln w="9525">
            <a:noFill/>
            <a:miter lim="800000"/>
            <a:headEnd/>
            <a:tailEnd/>
          </a:ln>
        </p:spPr>
        <p:txBody>
          <a:bodyPr>
            <a:spAutoFit/>
          </a:bodyPr>
          <a:lstStyle/>
          <a:p>
            <a:pPr>
              <a:lnSpc>
                <a:spcPct val="85000"/>
              </a:lnSpc>
            </a:pPr>
            <a:r>
              <a:rPr lang="en-US" sz="1500" b="0"/>
              <a:t>less than</a:t>
            </a:r>
          </a:p>
        </p:txBody>
      </p:sp>
      <p:sp>
        <p:nvSpPr>
          <p:cNvPr id="4145" name="Text Box 1081"/>
          <p:cNvSpPr txBox="1">
            <a:spLocks noChangeArrowheads="1"/>
          </p:cNvSpPr>
          <p:nvPr/>
        </p:nvSpPr>
        <p:spPr bwMode="auto">
          <a:xfrm>
            <a:off x="9683344" y="4116388"/>
            <a:ext cx="1946826" cy="285750"/>
          </a:xfrm>
          <a:prstGeom prst="rect">
            <a:avLst/>
          </a:prstGeom>
          <a:noFill/>
          <a:ln w="9525">
            <a:noFill/>
            <a:miter lim="800000"/>
            <a:headEnd/>
            <a:tailEnd/>
          </a:ln>
        </p:spPr>
        <p:txBody>
          <a:bodyPr>
            <a:spAutoFit/>
          </a:bodyPr>
          <a:lstStyle/>
          <a:p>
            <a:pPr>
              <a:lnSpc>
                <a:spcPct val="85000"/>
              </a:lnSpc>
            </a:pPr>
            <a:r>
              <a:rPr lang="en-US" sz="1500" b="0"/>
              <a:t>greater or equal</a:t>
            </a:r>
          </a:p>
        </p:txBody>
      </p:sp>
      <p:sp>
        <p:nvSpPr>
          <p:cNvPr id="4146" name="Text Box 1082"/>
          <p:cNvSpPr txBox="1">
            <a:spLocks noChangeArrowheads="1"/>
          </p:cNvSpPr>
          <p:nvPr/>
        </p:nvSpPr>
        <p:spPr bwMode="auto">
          <a:xfrm>
            <a:off x="9683344" y="3911600"/>
            <a:ext cx="1642106" cy="285750"/>
          </a:xfrm>
          <a:prstGeom prst="rect">
            <a:avLst/>
          </a:prstGeom>
          <a:noFill/>
          <a:ln w="9525">
            <a:noFill/>
            <a:miter lim="800000"/>
            <a:headEnd/>
            <a:tailEnd/>
          </a:ln>
        </p:spPr>
        <p:txBody>
          <a:bodyPr>
            <a:spAutoFit/>
          </a:bodyPr>
          <a:lstStyle/>
          <a:p>
            <a:pPr>
              <a:lnSpc>
                <a:spcPct val="85000"/>
              </a:lnSpc>
            </a:pPr>
            <a:r>
              <a:rPr lang="en-US" sz="1500" b="0"/>
              <a:t>less or equal</a:t>
            </a:r>
          </a:p>
        </p:txBody>
      </p:sp>
      <p:sp>
        <p:nvSpPr>
          <p:cNvPr id="4147" name="Text Box 1083"/>
          <p:cNvSpPr txBox="1">
            <a:spLocks noChangeArrowheads="1"/>
          </p:cNvSpPr>
          <p:nvPr/>
        </p:nvSpPr>
        <p:spPr bwMode="auto">
          <a:xfrm>
            <a:off x="9683344" y="3706813"/>
            <a:ext cx="1320456" cy="285750"/>
          </a:xfrm>
          <a:prstGeom prst="rect">
            <a:avLst/>
          </a:prstGeom>
          <a:noFill/>
          <a:ln w="9525">
            <a:noFill/>
            <a:miter lim="800000"/>
            <a:headEnd/>
            <a:tailEnd/>
          </a:ln>
        </p:spPr>
        <p:txBody>
          <a:bodyPr>
            <a:spAutoFit/>
          </a:bodyPr>
          <a:lstStyle/>
          <a:p>
            <a:pPr>
              <a:lnSpc>
                <a:spcPct val="85000"/>
              </a:lnSpc>
            </a:pPr>
            <a:r>
              <a:rPr lang="en-US" sz="1500" b="0"/>
              <a:t>not equal</a:t>
            </a:r>
          </a:p>
        </p:txBody>
      </p:sp>
      <p:sp>
        <p:nvSpPr>
          <p:cNvPr id="4148" name="Text Box 1084"/>
          <p:cNvSpPr txBox="1">
            <a:spLocks noChangeArrowheads="1"/>
          </p:cNvSpPr>
          <p:nvPr/>
        </p:nvSpPr>
        <p:spPr bwMode="auto">
          <a:xfrm>
            <a:off x="7482584" y="4140201"/>
            <a:ext cx="626370" cy="563231"/>
          </a:xfrm>
          <a:prstGeom prst="rect">
            <a:avLst/>
          </a:prstGeom>
          <a:noFill/>
          <a:ln w="9525">
            <a:noFill/>
            <a:miter lim="800000"/>
            <a:headEnd/>
            <a:tailEnd/>
          </a:ln>
        </p:spPr>
        <p:txBody>
          <a:bodyPr>
            <a:spAutoFit/>
          </a:bodyPr>
          <a:lstStyle/>
          <a:p>
            <a:pPr>
              <a:lnSpc>
                <a:spcPct val="85000"/>
              </a:lnSpc>
            </a:pPr>
            <a:r>
              <a:rPr lang="en-US">
                <a:latin typeface="Courier New" pitchFamily="49" charset="0"/>
              </a:rPr>
              <a:t>&gt;</a:t>
            </a:r>
          </a:p>
          <a:p>
            <a:pPr>
              <a:lnSpc>
                <a:spcPct val="85000"/>
              </a:lnSpc>
            </a:pPr>
            <a:endParaRPr lang="en-US">
              <a:latin typeface="Courier New" pitchFamily="49" charset="0"/>
            </a:endParaRPr>
          </a:p>
        </p:txBody>
      </p:sp>
      <p:sp>
        <p:nvSpPr>
          <p:cNvPr id="4149" name="Text Box 1085"/>
          <p:cNvSpPr txBox="1">
            <a:spLocks noChangeArrowheads="1"/>
          </p:cNvSpPr>
          <p:nvPr/>
        </p:nvSpPr>
        <p:spPr bwMode="auto">
          <a:xfrm>
            <a:off x="7905807" y="4114800"/>
            <a:ext cx="1709821" cy="285750"/>
          </a:xfrm>
          <a:prstGeom prst="rect">
            <a:avLst/>
          </a:prstGeom>
          <a:noFill/>
          <a:ln w="9525">
            <a:noFill/>
            <a:miter lim="800000"/>
            <a:headEnd/>
            <a:tailEnd/>
          </a:ln>
        </p:spPr>
        <p:txBody>
          <a:bodyPr>
            <a:spAutoFit/>
          </a:bodyPr>
          <a:lstStyle/>
          <a:p>
            <a:pPr>
              <a:lnSpc>
                <a:spcPct val="85000"/>
              </a:lnSpc>
            </a:pPr>
            <a:r>
              <a:rPr lang="en-US" sz="1500" b="0"/>
              <a:t>greater than</a:t>
            </a:r>
          </a:p>
        </p:txBody>
      </p:sp>
      <p:sp>
        <p:nvSpPr>
          <p:cNvPr id="4150" name="Rectangle 1088"/>
          <p:cNvSpPr>
            <a:spLocks noChangeArrowheads="1"/>
          </p:cNvSpPr>
          <p:nvPr/>
        </p:nvSpPr>
        <p:spPr bwMode="auto">
          <a:xfrm>
            <a:off x="7400057" y="4611688"/>
            <a:ext cx="3366627" cy="327782"/>
          </a:xfrm>
          <a:prstGeom prst="rect">
            <a:avLst/>
          </a:prstGeom>
          <a:noFill/>
          <a:ln w="9525">
            <a:noFill/>
            <a:miter lim="800000"/>
            <a:headEnd/>
            <a:tailEnd/>
          </a:ln>
        </p:spPr>
        <p:txBody>
          <a:bodyPr wrap="none">
            <a:spAutoFit/>
          </a:bodyPr>
          <a:lstStyle/>
          <a:p>
            <a:pPr>
              <a:lnSpc>
                <a:spcPct val="85000"/>
              </a:lnSpc>
            </a:pPr>
            <a:r>
              <a:rPr lang="en-US" sz="1500" b="0" i="1"/>
              <a:t>The arithmetic operators except </a:t>
            </a:r>
            <a:r>
              <a:rPr lang="en-US">
                <a:latin typeface="Courier New" pitchFamily="49" charset="0"/>
              </a:rPr>
              <a:t>%</a:t>
            </a:r>
            <a:endParaRPr lang="en-US" sz="1500" b="0" i="1"/>
          </a:p>
        </p:txBody>
      </p:sp>
      <p:sp>
        <p:nvSpPr>
          <p:cNvPr id="4151" name="Text Box 1089"/>
          <p:cNvSpPr txBox="1">
            <a:spLocks noChangeArrowheads="1"/>
          </p:cNvSpPr>
          <p:nvPr/>
        </p:nvSpPr>
        <p:spPr bwMode="auto">
          <a:xfrm>
            <a:off x="7414868" y="3505200"/>
            <a:ext cx="4062942" cy="285750"/>
          </a:xfrm>
          <a:prstGeom prst="rect">
            <a:avLst/>
          </a:prstGeom>
          <a:noFill/>
          <a:ln w="9525">
            <a:noFill/>
            <a:miter lim="800000"/>
            <a:headEnd/>
            <a:tailEnd/>
          </a:ln>
        </p:spPr>
        <p:txBody>
          <a:bodyPr>
            <a:spAutoFit/>
          </a:bodyPr>
          <a:lstStyle/>
          <a:p>
            <a:pPr>
              <a:lnSpc>
                <a:spcPct val="85000"/>
              </a:lnSpc>
            </a:pPr>
            <a:r>
              <a:rPr lang="en-US" sz="1500" b="0" i="1"/>
              <a:t>The relational operators:</a:t>
            </a:r>
          </a:p>
        </p:txBody>
      </p:sp>
      <p:sp>
        <p:nvSpPr>
          <p:cNvPr id="4152" name="Rectangle 1090"/>
          <p:cNvSpPr>
            <a:spLocks noChangeArrowheads="1"/>
          </p:cNvSpPr>
          <p:nvPr/>
        </p:nvSpPr>
        <p:spPr bwMode="auto">
          <a:xfrm>
            <a:off x="7414868" y="4838701"/>
            <a:ext cx="2382383" cy="323165"/>
          </a:xfrm>
          <a:prstGeom prst="rect">
            <a:avLst/>
          </a:prstGeom>
          <a:noFill/>
          <a:ln w="9525">
            <a:noFill/>
            <a:miter lim="800000"/>
            <a:headEnd/>
            <a:tailEnd/>
          </a:ln>
        </p:spPr>
        <p:txBody>
          <a:bodyPr wrap="none">
            <a:spAutoFit/>
          </a:bodyPr>
          <a:lstStyle/>
          <a:p>
            <a:r>
              <a:rPr lang="en-US" sz="1500" b="0" i="1"/>
              <a:t>The relational operators</a:t>
            </a:r>
          </a:p>
        </p:txBody>
      </p:sp>
      <p:sp>
        <p:nvSpPr>
          <p:cNvPr id="4153" name="Rectangle 1091"/>
          <p:cNvSpPr>
            <a:spLocks noChangeArrowheads="1"/>
          </p:cNvSpPr>
          <p:nvPr/>
        </p:nvSpPr>
        <p:spPr bwMode="auto">
          <a:xfrm>
            <a:off x="7414868" y="5419726"/>
            <a:ext cx="2382383" cy="323165"/>
          </a:xfrm>
          <a:prstGeom prst="rect">
            <a:avLst/>
          </a:prstGeom>
          <a:noFill/>
          <a:ln w="9525">
            <a:noFill/>
            <a:miter lim="800000"/>
            <a:headEnd/>
            <a:tailEnd/>
          </a:ln>
        </p:spPr>
        <p:txBody>
          <a:bodyPr wrap="none">
            <a:spAutoFit/>
          </a:bodyPr>
          <a:lstStyle/>
          <a:p>
            <a:r>
              <a:rPr lang="en-US" sz="1500" b="0" i="1"/>
              <a:t>The relational operators</a:t>
            </a:r>
          </a:p>
        </p:txBody>
      </p:sp>
      <p:sp>
        <p:nvSpPr>
          <p:cNvPr id="4154" name="Rectangle 1092"/>
          <p:cNvSpPr>
            <a:spLocks noChangeArrowheads="1"/>
          </p:cNvSpPr>
          <p:nvPr/>
        </p:nvSpPr>
        <p:spPr bwMode="auto">
          <a:xfrm>
            <a:off x="7414869" y="5762626"/>
            <a:ext cx="2193229" cy="323165"/>
          </a:xfrm>
          <a:prstGeom prst="rect">
            <a:avLst/>
          </a:prstGeom>
          <a:noFill/>
          <a:ln w="9525">
            <a:noFill/>
            <a:miter lim="800000"/>
            <a:headEnd/>
            <a:tailEnd/>
          </a:ln>
        </p:spPr>
        <p:txBody>
          <a:bodyPr wrap="none">
            <a:spAutoFit/>
          </a:bodyPr>
          <a:lstStyle/>
          <a:p>
            <a:r>
              <a:rPr lang="en-US" sz="1500" b="0" i="1"/>
              <a:t>The logical operators:</a:t>
            </a:r>
          </a:p>
        </p:txBody>
      </p:sp>
      <p:sp>
        <p:nvSpPr>
          <p:cNvPr id="4155" name="Text Box 1093"/>
          <p:cNvSpPr txBox="1">
            <a:spLocks noChangeArrowheads="1"/>
          </p:cNvSpPr>
          <p:nvPr/>
        </p:nvSpPr>
        <p:spPr bwMode="auto">
          <a:xfrm>
            <a:off x="7465655" y="600710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&amp;&amp;</a:t>
            </a:r>
          </a:p>
        </p:txBody>
      </p:sp>
      <p:sp>
        <p:nvSpPr>
          <p:cNvPr id="4156" name="Text Box 1094"/>
          <p:cNvSpPr txBox="1">
            <a:spLocks noChangeArrowheads="1"/>
          </p:cNvSpPr>
          <p:nvPr/>
        </p:nvSpPr>
        <p:spPr bwMode="auto">
          <a:xfrm>
            <a:off x="7871950" y="5994400"/>
            <a:ext cx="1320456" cy="285750"/>
          </a:xfrm>
          <a:prstGeom prst="rect">
            <a:avLst/>
          </a:prstGeom>
          <a:noFill/>
          <a:ln w="9525">
            <a:noFill/>
            <a:miter lim="800000"/>
            <a:headEnd/>
            <a:tailEnd/>
          </a:ln>
        </p:spPr>
        <p:txBody>
          <a:bodyPr>
            <a:spAutoFit/>
          </a:bodyPr>
          <a:lstStyle/>
          <a:p>
            <a:pPr>
              <a:lnSpc>
                <a:spcPct val="85000"/>
              </a:lnSpc>
            </a:pPr>
            <a:r>
              <a:rPr lang="en-US" sz="1500" b="0"/>
              <a:t>add</a:t>
            </a:r>
          </a:p>
        </p:txBody>
      </p:sp>
      <p:sp>
        <p:nvSpPr>
          <p:cNvPr id="4157" name="Text Box 1095"/>
          <p:cNvSpPr txBox="1">
            <a:spLocks noChangeArrowheads="1"/>
          </p:cNvSpPr>
          <p:nvPr/>
        </p:nvSpPr>
        <p:spPr bwMode="auto">
          <a:xfrm>
            <a:off x="8836898" y="600710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58" name="Text Box 1096"/>
          <p:cNvSpPr txBox="1">
            <a:spLocks noChangeArrowheads="1"/>
          </p:cNvSpPr>
          <p:nvPr/>
        </p:nvSpPr>
        <p:spPr bwMode="auto">
          <a:xfrm>
            <a:off x="9243192" y="5994400"/>
            <a:ext cx="1320456" cy="285750"/>
          </a:xfrm>
          <a:prstGeom prst="rect">
            <a:avLst/>
          </a:prstGeom>
          <a:noFill/>
          <a:ln w="9525">
            <a:noFill/>
            <a:miter lim="800000"/>
            <a:headEnd/>
            <a:tailEnd/>
          </a:ln>
        </p:spPr>
        <p:txBody>
          <a:bodyPr>
            <a:spAutoFit/>
          </a:bodyPr>
          <a:lstStyle/>
          <a:p>
            <a:pPr>
              <a:lnSpc>
                <a:spcPct val="85000"/>
              </a:lnSpc>
            </a:pPr>
            <a:r>
              <a:rPr lang="en-US" sz="1500" b="0"/>
              <a:t>or</a:t>
            </a:r>
          </a:p>
        </p:txBody>
      </p:sp>
      <p:sp>
        <p:nvSpPr>
          <p:cNvPr id="4159" name="Text Box 1097"/>
          <p:cNvSpPr txBox="1">
            <a:spLocks noChangeArrowheads="1"/>
          </p:cNvSpPr>
          <p:nvPr/>
        </p:nvSpPr>
        <p:spPr bwMode="auto">
          <a:xfrm>
            <a:off x="10208141" y="600710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a:t>
            </a:r>
          </a:p>
        </p:txBody>
      </p:sp>
      <p:sp>
        <p:nvSpPr>
          <p:cNvPr id="4160" name="Text Box 1098"/>
          <p:cNvSpPr txBox="1">
            <a:spLocks noChangeArrowheads="1"/>
          </p:cNvSpPr>
          <p:nvPr/>
        </p:nvSpPr>
        <p:spPr bwMode="auto">
          <a:xfrm>
            <a:off x="10462075" y="5994400"/>
            <a:ext cx="660228" cy="285750"/>
          </a:xfrm>
          <a:prstGeom prst="rect">
            <a:avLst/>
          </a:prstGeom>
          <a:noFill/>
          <a:ln w="9525">
            <a:noFill/>
            <a:miter lim="800000"/>
            <a:headEnd/>
            <a:tailEnd/>
          </a:ln>
        </p:spPr>
        <p:txBody>
          <a:bodyPr>
            <a:spAutoFit/>
          </a:bodyPr>
          <a:lstStyle/>
          <a:p>
            <a:pPr>
              <a:lnSpc>
                <a:spcPct val="85000"/>
              </a:lnSpc>
            </a:pPr>
            <a:r>
              <a:rPr lang="en-US" sz="1500" b="0"/>
              <a:t>not</a:t>
            </a:r>
          </a:p>
        </p:txBody>
      </p:sp>
      <p:sp>
        <p:nvSpPr>
          <p:cNvPr id="4161" name="Text Box 1099"/>
          <p:cNvSpPr txBox="1">
            <a:spLocks noChangeArrowheads="1"/>
          </p:cNvSpPr>
          <p:nvPr/>
        </p:nvSpPr>
        <p:spPr bwMode="auto">
          <a:xfrm>
            <a:off x="2086490" y="2324100"/>
            <a:ext cx="5328379" cy="247650"/>
          </a:xfrm>
          <a:prstGeom prst="rect">
            <a:avLst/>
          </a:prstGeom>
          <a:noFill/>
          <a:ln w="9525">
            <a:noFill/>
            <a:miter lim="800000"/>
            <a:headEnd/>
            <a:tailEnd/>
          </a:ln>
        </p:spPr>
        <p:txBody>
          <a:bodyPr>
            <a:spAutoFit/>
          </a:bodyPr>
          <a:lstStyle/>
          <a:p>
            <a:pPr algn="ctr">
              <a:lnSpc>
                <a:spcPct val="85000"/>
              </a:lnSpc>
            </a:pPr>
            <a:r>
              <a:rPr lang="en-US" sz="1200" i="1">
                <a:latin typeface="Helvetica" pitchFamily="-96" charset="0"/>
              </a:rPr>
              <a:t>Domain</a:t>
            </a:r>
          </a:p>
        </p:txBody>
      </p:sp>
      <p:sp>
        <p:nvSpPr>
          <p:cNvPr id="4162" name="Text Box 1100"/>
          <p:cNvSpPr txBox="1">
            <a:spLocks noChangeArrowheads="1"/>
          </p:cNvSpPr>
          <p:nvPr/>
        </p:nvSpPr>
        <p:spPr bwMode="auto">
          <a:xfrm>
            <a:off x="7414868" y="2324100"/>
            <a:ext cx="4062942" cy="247650"/>
          </a:xfrm>
          <a:prstGeom prst="rect">
            <a:avLst/>
          </a:prstGeom>
          <a:noFill/>
          <a:ln w="9525">
            <a:noFill/>
            <a:miter lim="800000"/>
            <a:headEnd/>
            <a:tailEnd/>
          </a:ln>
        </p:spPr>
        <p:txBody>
          <a:bodyPr>
            <a:spAutoFit/>
          </a:bodyPr>
          <a:lstStyle/>
          <a:p>
            <a:pPr algn="ctr">
              <a:lnSpc>
                <a:spcPct val="85000"/>
              </a:lnSpc>
            </a:pPr>
            <a:r>
              <a:rPr lang="en-US" sz="1200" i="1">
                <a:latin typeface="Helvetica" pitchFamily="-96" charset="0"/>
              </a:rPr>
              <a:t>Common operations</a:t>
            </a:r>
          </a:p>
        </p:txBody>
      </p:sp>
      <p:sp>
        <p:nvSpPr>
          <p:cNvPr id="4163" name="Text Box 1101"/>
          <p:cNvSpPr txBox="1">
            <a:spLocks noChangeArrowheads="1"/>
          </p:cNvSpPr>
          <p:nvPr/>
        </p:nvSpPr>
        <p:spPr bwMode="auto">
          <a:xfrm>
            <a:off x="727944" y="2705100"/>
            <a:ext cx="1625177" cy="327782"/>
          </a:xfrm>
          <a:prstGeom prst="rect">
            <a:avLst/>
          </a:prstGeom>
          <a:noFill/>
          <a:ln w="9525">
            <a:noFill/>
            <a:miter lim="800000"/>
            <a:headEnd/>
            <a:tailEnd/>
          </a:ln>
        </p:spPr>
        <p:txBody>
          <a:bodyPr>
            <a:spAutoFit/>
          </a:bodyPr>
          <a:lstStyle/>
          <a:p>
            <a:pPr>
              <a:lnSpc>
                <a:spcPct val="85000"/>
              </a:lnSpc>
            </a:pPr>
            <a:r>
              <a:rPr lang="en-US">
                <a:latin typeface="Courier New" pitchFamily="49" charset="0"/>
              </a:rPr>
              <a:t>byte</a:t>
            </a:r>
          </a:p>
        </p:txBody>
      </p:sp>
    </p:spTree>
  </p:cSld>
  <p:clrMapOvr>
    <a:masterClrMapping/>
  </p:clrMapOvr>
  <p:transition spd="med">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Constants and Variables</a:t>
            </a:r>
            <a:endParaRPr lang="en-US" smtClean="0"/>
          </a:p>
        </p:txBody>
      </p:sp>
      <p:sp>
        <p:nvSpPr>
          <p:cNvPr id="5123" name="Rectangle 3"/>
          <p:cNvSpPr>
            <a:spLocks noChangeArrowheads="1"/>
          </p:cNvSpPr>
          <p:nvPr/>
        </p:nvSpPr>
        <p:spPr bwMode="auto">
          <a:xfrm>
            <a:off x="643299" y="1155700"/>
            <a:ext cx="10834511" cy="16637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The simplest terms that appear in expressions are </a:t>
            </a:r>
            <a:r>
              <a:rPr lang="en-US" sz="2400"/>
              <a:t>constants</a:t>
            </a:r>
            <a:r>
              <a:rPr lang="en-US" sz="2400" b="0"/>
              <a:t> and </a:t>
            </a:r>
            <a:r>
              <a:rPr lang="en-US" sz="2400"/>
              <a:t>variables</a:t>
            </a:r>
            <a:r>
              <a:rPr lang="en-US" sz="2400" b="0"/>
              <a:t>.  The value of a constant does not change during the course of a program.  A variable is a placeholder for a value that can be updated as the program runs.</a:t>
            </a:r>
          </a:p>
          <a:p>
            <a:pPr marL="342900" indent="-342900" algn="just">
              <a:lnSpc>
                <a:spcPct val="85000"/>
              </a:lnSpc>
              <a:spcAft>
                <a:spcPct val="50000"/>
              </a:spcAft>
            </a:pPr>
            <a:endParaRPr lang="en-US" sz="1200" b="0"/>
          </a:p>
        </p:txBody>
      </p:sp>
      <p:sp>
        <p:nvSpPr>
          <p:cNvPr id="394244" name="Rectangle 4"/>
          <p:cNvSpPr>
            <a:spLocks noChangeArrowheads="1"/>
          </p:cNvSpPr>
          <p:nvPr/>
        </p:nvSpPr>
        <p:spPr bwMode="auto">
          <a:xfrm>
            <a:off x="655996" y="2578100"/>
            <a:ext cx="10834511" cy="37465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The format of a constant depends on its type:</a:t>
            </a:r>
          </a:p>
          <a:p>
            <a:pPr marL="742950" lvl="1" indent="-285750" algn="just">
              <a:lnSpc>
                <a:spcPct val="90000"/>
              </a:lnSpc>
              <a:spcAft>
                <a:spcPct val="25000"/>
              </a:spcAft>
              <a:buFontTx/>
              <a:buChar char="–"/>
            </a:pPr>
            <a:r>
              <a:rPr lang="en-US" sz="2000" b="0"/>
              <a:t>Integral constants consist of a string of digits, optionally preceded by a minus sign, as in </a:t>
            </a:r>
            <a:r>
              <a:rPr lang="en-US" sz="1800">
                <a:latin typeface="Courier New" pitchFamily="49" charset="0"/>
              </a:rPr>
              <a:t>0</a:t>
            </a:r>
            <a:r>
              <a:rPr lang="en-US" sz="2000" b="0"/>
              <a:t>, </a:t>
            </a:r>
            <a:r>
              <a:rPr lang="en-US" sz="1800">
                <a:latin typeface="Courier New" pitchFamily="49" charset="0"/>
              </a:rPr>
              <a:t>42</a:t>
            </a:r>
            <a:r>
              <a:rPr lang="en-US" sz="2000" b="0"/>
              <a:t>, </a:t>
            </a:r>
            <a:r>
              <a:rPr lang="en-US" sz="1800">
                <a:latin typeface="Courier New" pitchFamily="49" charset="0"/>
              </a:rPr>
              <a:t>-1</a:t>
            </a:r>
            <a:r>
              <a:rPr lang="en-US" sz="2000" b="0"/>
              <a:t>, or </a:t>
            </a:r>
            <a:r>
              <a:rPr lang="en-US" sz="1800">
                <a:latin typeface="Courier New" pitchFamily="49" charset="0"/>
              </a:rPr>
              <a:t>1000000</a:t>
            </a:r>
            <a:r>
              <a:rPr lang="en-US" sz="2000" b="0"/>
              <a:t>.</a:t>
            </a:r>
          </a:p>
          <a:p>
            <a:pPr marL="742950" lvl="1" indent="-285750" algn="just">
              <a:lnSpc>
                <a:spcPct val="90000"/>
              </a:lnSpc>
              <a:spcAft>
                <a:spcPct val="25000"/>
              </a:spcAft>
              <a:buFontTx/>
              <a:buChar char="–"/>
            </a:pPr>
            <a:r>
              <a:rPr lang="en-US" sz="2000" b="0"/>
              <a:t>Floating-point constants include a decimal point, as in </a:t>
            </a:r>
            <a:r>
              <a:rPr lang="en-US" sz="1800">
                <a:latin typeface="Courier New" pitchFamily="49" charset="0"/>
              </a:rPr>
              <a:t>3.14159265</a:t>
            </a:r>
            <a:r>
              <a:rPr lang="en-US" sz="2000" b="0"/>
              <a:t> or </a:t>
            </a:r>
            <a:r>
              <a:rPr lang="en-US" sz="1800">
                <a:latin typeface="Courier New" pitchFamily="49" charset="0"/>
              </a:rPr>
              <a:t>10.0</a:t>
            </a:r>
            <a:r>
              <a:rPr lang="en-US" sz="2000" b="0"/>
              <a:t>.  Floating-point constants can also be expressed in scientific notation by adding the letter </a:t>
            </a:r>
            <a:r>
              <a:rPr lang="en-US" sz="1800">
                <a:latin typeface="Courier New" pitchFamily="49" charset="0"/>
              </a:rPr>
              <a:t>E</a:t>
            </a:r>
            <a:r>
              <a:rPr lang="en-US" sz="2000" b="0"/>
              <a:t> and an exponent after the digits of the number, so that </a:t>
            </a:r>
            <a:r>
              <a:rPr lang="en-US" sz="1800">
                <a:latin typeface="Courier New" pitchFamily="49" charset="0"/>
              </a:rPr>
              <a:t>5.646E-8</a:t>
            </a:r>
            <a:r>
              <a:rPr lang="en-US" sz="2000" b="0"/>
              <a:t> represents the number 5.646</a:t>
            </a:r>
            <a:r>
              <a:rPr lang="en-US" sz="1000" b="0"/>
              <a:t> </a:t>
            </a:r>
            <a:r>
              <a:rPr lang="en-US" sz="1600" b="0">
                <a:latin typeface="Monaco" pitchFamily="-80" charset="0"/>
              </a:rPr>
              <a:t>x</a:t>
            </a:r>
            <a:r>
              <a:rPr lang="en-US" sz="1000" b="0"/>
              <a:t> </a:t>
            </a:r>
            <a:r>
              <a:rPr lang="en-US" sz="2000" b="0"/>
              <a:t>10</a:t>
            </a:r>
            <a:r>
              <a:rPr lang="en-US" sz="2400" b="0" baseline="30000"/>
              <a:t>-</a:t>
            </a:r>
            <a:r>
              <a:rPr lang="en-US" sz="2000" b="0" baseline="30000"/>
              <a:t>8</a:t>
            </a:r>
            <a:r>
              <a:rPr lang="en-US" sz="2000" b="0"/>
              <a:t>.</a:t>
            </a:r>
          </a:p>
          <a:p>
            <a:pPr marL="742950" lvl="1" indent="-285750" algn="just">
              <a:lnSpc>
                <a:spcPct val="90000"/>
              </a:lnSpc>
              <a:spcAft>
                <a:spcPct val="25000"/>
              </a:spcAft>
              <a:buFontTx/>
              <a:buChar char="–"/>
            </a:pPr>
            <a:r>
              <a:rPr lang="en-US" sz="2000" b="0"/>
              <a:t>The two constants of type </a:t>
            </a:r>
            <a:r>
              <a:rPr lang="en-US" sz="1800">
                <a:latin typeface="Courier New" pitchFamily="49" charset="0"/>
              </a:rPr>
              <a:t>boolean</a:t>
            </a:r>
            <a:r>
              <a:rPr lang="en-US" sz="2000" b="0"/>
              <a:t> are </a:t>
            </a:r>
            <a:r>
              <a:rPr lang="en-US" sz="1800">
                <a:latin typeface="Courier New" pitchFamily="49" charset="0"/>
              </a:rPr>
              <a:t>true</a:t>
            </a:r>
            <a:r>
              <a:rPr lang="en-US" sz="2000" b="0"/>
              <a:t> and </a:t>
            </a:r>
            <a:r>
              <a:rPr lang="en-US" sz="1800">
                <a:latin typeface="Courier New" pitchFamily="49" charset="0"/>
              </a:rPr>
              <a:t>false</a:t>
            </a:r>
            <a:r>
              <a:rPr lang="en-US" sz="2000" b="0"/>
              <a:t>.</a:t>
            </a:r>
          </a:p>
          <a:p>
            <a:pPr marL="742950" lvl="1" indent="-285750" algn="just">
              <a:lnSpc>
                <a:spcPct val="90000"/>
              </a:lnSpc>
              <a:spcAft>
                <a:spcPct val="25000"/>
              </a:spcAft>
              <a:buFontTx/>
              <a:buChar char="–"/>
            </a:pPr>
            <a:r>
              <a:rPr lang="en-US" sz="2000" b="0"/>
              <a:t>Character and string constants are discussed in detail in Chapter 8.  For the moment, all you need to know is that a string constant consists of a sequence of characters enclosed in double quotation marks, such as </a:t>
            </a:r>
            <a:r>
              <a:rPr lang="en-US" sz="1800">
                <a:latin typeface="Courier New" pitchFamily="49" charset="0"/>
              </a:rPr>
              <a:t>"hello,</a:t>
            </a:r>
            <a:r>
              <a:rPr lang="en-US" sz="1800"/>
              <a:t> </a:t>
            </a:r>
            <a:r>
              <a:rPr lang="en-US" sz="1800">
                <a:latin typeface="Courier New" pitchFamily="49" charset="0"/>
              </a:rPr>
              <a:t>world"</a:t>
            </a:r>
            <a:r>
              <a:rPr lang="en-US" sz="2000" b="0"/>
              <a:t>.</a:t>
            </a:r>
            <a:endParaRPr lang="en-US" sz="1800">
              <a:latin typeface="Courier New" pitchFamily="49" charset="0"/>
            </a:endParaRPr>
          </a:p>
        </p:txBody>
      </p:sp>
      <p:grpSp>
        <p:nvGrpSpPr>
          <p:cNvPr id="2" name="Group 7"/>
          <p:cNvGrpSpPr>
            <a:grpSpLocks/>
          </p:cNvGrpSpPr>
          <p:nvPr/>
        </p:nvGrpSpPr>
        <p:grpSpPr bwMode="auto">
          <a:xfrm>
            <a:off x="579816" y="2527301"/>
            <a:ext cx="10963595" cy="3846513"/>
            <a:chOff x="274" y="1592"/>
            <a:chExt cx="5181" cy="2423"/>
          </a:xfrm>
        </p:grpSpPr>
        <p:sp>
          <p:nvSpPr>
            <p:cNvPr id="5132" name="Rectangle 6"/>
            <p:cNvSpPr>
              <a:spLocks noChangeArrowheads="1"/>
            </p:cNvSpPr>
            <p:nvPr/>
          </p:nvSpPr>
          <p:spPr bwMode="auto">
            <a:xfrm>
              <a:off x="274" y="1592"/>
              <a:ext cx="5181" cy="2423"/>
            </a:xfrm>
            <a:prstGeom prst="rect">
              <a:avLst/>
            </a:prstGeom>
            <a:solidFill>
              <a:srgbClr val="CCFFFF"/>
            </a:solidFill>
            <a:ln w="9525">
              <a:noFill/>
              <a:miter lim="800000"/>
              <a:headEnd/>
              <a:tailEnd/>
            </a:ln>
          </p:spPr>
          <p:txBody>
            <a:bodyPr wrap="none" anchor="ctr"/>
            <a:lstStyle/>
            <a:p>
              <a:endParaRPr lang="en-US"/>
            </a:p>
          </p:txBody>
        </p:sp>
        <p:sp>
          <p:nvSpPr>
            <p:cNvPr id="5133" name="Rectangle 5"/>
            <p:cNvSpPr>
              <a:spLocks noChangeArrowheads="1"/>
            </p:cNvSpPr>
            <p:nvPr/>
          </p:nvSpPr>
          <p:spPr bwMode="auto">
            <a:xfrm>
              <a:off x="304" y="1624"/>
              <a:ext cx="5120" cy="236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A variable in Java is most easily envisioned as a box capable of storing a value.</a:t>
              </a:r>
            </a:p>
          </p:txBody>
        </p:sp>
      </p:grpSp>
      <p:sp>
        <p:nvSpPr>
          <p:cNvPr id="394250" name="Rectangle 10"/>
          <p:cNvSpPr>
            <a:spLocks noChangeArrowheads="1"/>
          </p:cNvSpPr>
          <p:nvPr/>
        </p:nvSpPr>
        <p:spPr bwMode="auto">
          <a:xfrm>
            <a:off x="643299" y="4191000"/>
            <a:ext cx="10834511" cy="19050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Each variable has the following attributes:</a:t>
            </a:r>
          </a:p>
          <a:p>
            <a:pPr marL="742950" lvl="1" indent="-285750" algn="just">
              <a:lnSpc>
                <a:spcPct val="90000"/>
              </a:lnSpc>
              <a:spcAft>
                <a:spcPct val="25000"/>
              </a:spcAft>
              <a:buFontTx/>
              <a:buChar char="–"/>
            </a:pPr>
            <a:r>
              <a:rPr lang="en-US" sz="2000" b="0"/>
              <a:t>A </a:t>
            </a:r>
            <a:r>
              <a:rPr lang="en-US" sz="2000"/>
              <a:t>name</a:t>
            </a:r>
            <a:r>
              <a:rPr lang="en-US" sz="2000" b="0"/>
              <a:t>, which enables you to differentiate one variable from another.</a:t>
            </a:r>
          </a:p>
          <a:p>
            <a:pPr marL="742950" lvl="1" indent="-285750" algn="just">
              <a:lnSpc>
                <a:spcPct val="90000"/>
              </a:lnSpc>
              <a:spcAft>
                <a:spcPct val="25000"/>
              </a:spcAft>
              <a:buFontTx/>
              <a:buChar char="–"/>
            </a:pPr>
            <a:r>
              <a:rPr lang="en-US" sz="2000" b="0"/>
              <a:t>A </a:t>
            </a:r>
            <a:r>
              <a:rPr lang="en-US" sz="2000"/>
              <a:t>type</a:t>
            </a:r>
            <a:r>
              <a:rPr lang="en-US" sz="2000" b="0"/>
              <a:t>, which specifies what type of value the variable can contain.</a:t>
            </a:r>
          </a:p>
          <a:p>
            <a:pPr marL="742950" lvl="1" indent="-285750" algn="just">
              <a:lnSpc>
                <a:spcPct val="90000"/>
              </a:lnSpc>
              <a:spcAft>
                <a:spcPct val="50000"/>
              </a:spcAft>
              <a:buFontTx/>
              <a:buChar char="–"/>
            </a:pPr>
            <a:r>
              <a:rPr lang="en-US" sz="2000" b="0"/>
              <a:t>A </a:t>
            </a:r>
            <a:r>
              <a:rPr lang="en-US" sz="2000"/>
              <a:t>value</a:t>
            </a:r>
            <a:r>
              <a:rPr lang="en-US" sz="2000" b="0"/>
              <a:t>, which represents the current contents of the variable.</a:t>
            </a:r>
          </a:p>
        </p:txBody>
      </p:sp>
      <p:sp>
        <p:nvSpPr>
          <p:cNvPr id="394252" name="Rectangle 12"/>
          <p:cNvSpPr>
            <a:spLocks noChangeArrowheads="1"/>
          </p:cNvSpPr>
          <p:nvPr/>
        </p:nvSpPr>
        <p:spPr bwMode="auto">
          <a:xfrm>
            <a:off x="5027891" y="3492500"/>
            <a:ext cx="2133044" cy="609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94253" name="Rectangle 13"/>
          <p:cNvSpPr>
            <a:spLocks noChangeArrowheads="1"/>
          </p:cNvSpPr>
          <p:nvPr/>
        </p:nvSpPr>
        <p:spPr bwMode="auto">
          <a:xfrm>
            <a:off x="4962292" y="3144839"/>
            <a:ext cx="1034257" cy="430887"/>
          </a:xfrm>
          <a:prstGeom prst="rect">
            <a:avLst/>
          </a:prstGeom>
          <a:noFill/>
          <a:ln w="9525">
            <a:noFill/>
            <a:miter lim="800000"/>
            <a:headEnd/>
            <a:tailEnd/>
          </a:ln>
        </p:spPr>
        <p:txBody>
          <a:bodyPr wrap="none">
            <a:spAutoFit/>
          </a:bodyPr>
          <a:lstStyle/>
          <a:p>
            <a:r>
              <a:rPr lang="en-US" sz="2200">
                <a:latin typeface="Courier New" pitchFamily="49" charset="0"/>
              </a:rPr>
              <a:t>total</a:t>
            </a:r>
            <a:endParaRPr lang="en-US" sz="2400" b="0"/>
          </a:p>
        </p:txBody>
      </p:sp>
      <p:sp>
        <p:nvSpPr>
          <p:cNvPr id="394254" name="Rectangle 14"/>
          <p:cNvSpPr>
            <a:spLocks noChangeArrowheads="1"/>
          </p:cNvSpPr>
          <p:nvPr/>
        </p:nvSpPr>
        <p:spPr bwMode="auto">
          <a:xfrm>
            <a:off x="7778841" y="3581400"/>
            <a:ext cx="2760692" cy="461665"/>
          </a:xfrm>
          <a:prstGeom prst="rect">
            <a:avLst/>
          </a:prstGeom>
          <a:noFill/>
          <a:ln w="9525">
            <a:noFill/>
            <a:miter lim="800000"/>
            <a:headEnd/>
            <a:tailEnd/>
          </a:ln>
        </p:spPr>
        <p:txBody>
          <a:bodyPr wrap="none">
            <a:spAutoFit/>
          </a:bodyPr>
          <a:lstStyle/>
          <a:p>
            <a:r>
              <a:rPr lang="en-US" sz="2400" b="0"/>
              <a:t>(contains an </a:t>
            </a:r>
            <a:r>
              <a:rPr lang="en-US" sz="2200">
                <a:latin typeface="Courier New" pitchFamily="49" charset="0"/>
              </a:rPr>
              <a:t>int</a:t>
            </a:r>
            <a:r>
              <a:rPr lang="en-US" sz="2400" b="0"/>
              <a:t>)</a:t>
            </a:r>
          </a:p>
        </p:txBody>
      </p:sp>
      <p:sp>
        <p:nvSpPr>
          <p:cNvPr id="394255" name="Rectangle 15"/>
          <p:cNvSpPr>
            <a:spLocks noChangeArrowheads="1"/>
          </p:cNvSpPr>
          <p:nvPr/>
        </p:nvSpPr>
        <p:spPr bwMode="auto">
          <a:xfrm>
            <a:off x="5165439" y="3581400"/>
            <a:ext cx="1864297" cy="457200"/>
          </a:xfrm>
          <a:prstGeom prst="rect">
            <a:avLst/>
          </a:prstGeom>
          <a:noFill/>
          <a:ln w="9525">
            <a:noFill/>
            <a:miter lim="800000"/>
            <a:headEnd/>
            <a:tailEnd/>
          </a:ln>
        </p:spPr>
        <p:txBody>
          <a:bodyPr>
            <a:spAutoFit/>
          </a:bodyPr>
          <a:lstStyle/>
          <a:p>
            <a:pPr algn="ctr"/>
            <a:r>
              <a:rPr lang="en-US" sz="2400" b="0"/>
              <a:t>42</a:t>
            </a:r>
          </a:p>
        </p:txBody>
      </p:sp>
      <p:sp>
        <p:nvSpPr>
          <p:cNvPr id="394256" name="Rectangle 16"/>
          <p:cNvSpPr>
            <a:spLocks noChangeArrowheads="1"/>
          </p:cNvSpPr>
          <p:nvPr/>
        </p:nvSpPr>
        <p:spPr bwMode="auto">
          <a:xfrm>
            <a:off x="643299" y="5740400"/>
            <a:ext cx="10834511" cy="7366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The name and type of a variable are fixed.  The value changes whenever you </a:t>
            </a:r>
            <a:r>
              <a:rPr lang="en-US" sz="2400"/>
              <a:t>assign</a:t>
            </a:r>
            <a:r>
              <a:rPr lang="en-US" sz="2400" b="0"/>
              <a:t> a new value to the variable.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4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4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42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42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4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39425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9425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94250">
                                            <p:txEl>
                                              <p:pRg st="1" end="1"/>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3942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4250">
                                            <p:txEl>
                                              <p:pRg st="2" end="2"/>
                                            </p:txEl>
                                          </p:spTgt>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39425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94250">
                                            <p:txEl>
                                              <p:pRg st="3" end="3"/>
                                            </p:txEl>
                                          </p:spTgt>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3942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4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build="p" bldLvl="2" autoUpdateAnimBg="0"/>
      <p:bldP spid="394250" grpId="0" build="p" bldLvl="2"/>
      <p:bldP spid="394252" grpId="0" animBg="1"/>
      <p:bldP spid="394253" grpId="0"/>
      <p:bldP spid="394254" grpId="0"/>
      <p:bldP spid="394255" grpId="0"/>
      <p:bldP spid="39425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Java Identifiers</a:t>
            </a:r>
            <a:endParaRPr lang="en-US" smtClean="0"/>
          </a:p>
        </p:txBody>
      </p:sp>
      <p:sp>
        <p:nvSpPr>
          <p:cNvPr id="6147" name="Rectangle 3"/>
          <p:cNvSpPr>
            <a:spLocks noChangeArrowheads="1"/>
          </p:cNvSpPr>
          <p:nvPr/>
        </p:nvSpPr>
        <p:spPr bwMode="auto">
          <a:xfrm>
            <a:off x="643299" y="1155700"/>
            <a:ext cx="10834511" cy="7493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Names for variables (and other things) are called </a:t>
            </a:r>
            <a:r>
              <a:rPr lang="en-US" sz="2400"/>
              <a:t>identifiers</a:t>
            </a:r>
            <a:r>
              <a:rPr lang="en-US" sz="2400" b="0"/>
              <a:t>.</a:t>
            </a:r>
            <a:endParaRPr lang="en-US" sz="1200" b="0"/>
          </a:p>
        </p:txBody>
      </p:sp>
      <p:sp>
        <p:nvSpPr>
          <p:cNvPr id="396292" name="Rectangle 4"/>
          <p:cNvSpPr>
            <a:spLocks noChangeArrowheads="1"/>
          </p:cNvSpPr>
          <p:nvPr/>
        </p:nvSpPr>
        <p:spPr bwMode="auto">
          <a:xfrm>
            <a:off x="655996" y="1651000"/>
            <a:ext cx="10834511" cy="9398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Identifiers in Java conform to the following rules:</a:t>
            </a:r>
          </a:p>
          <a:p>
            <a:pPr marL="742950" lvl="1" indent="-285750">
              <a:lnSpc>
                <a:spcPct val="90000"/>
              </a:lnSpc>
              <a:spcAft>
                <a:spcPct val="25000"/>
              </a:spcAft>
              <a:buFontTx/>
              <a:buChar char="–"/>
            </a:pPr>
            <a:r>
              <a:rPr lang="en-US" sz="2000" b="0"/>
              <a:t>A variable name must begin with a letter or the underscore character.</a:t>
            </a:r>
          </a:p>
        </p:txBody>
      </p:sp>
      <p:grpSp>
        <p:nvGrpSpPr>
          <p:cNvPr id="2" name="Group 15"/>
          <p:cNvGrpSpPr>
            <a:grpSpLocks/>
          </p:cNvGrpSpPr>
          <p:nvPr/>
        </p:nvGrpSpPr>
        <p:grpSpPr bwMode="auto">
          <a:xfrm>
            <a:off x="2336192" y="3073400"/>
            <a:ext cx="8125883" cy="3152775"/>
            <a:chOff x="1104" y="1936"/>
            <a:chExt cx="3840" cy="1986"/>
          </a:xfrm>
        </p:grpSpPr>
        <p:sp>
          <p:nvSpPr>
            <p:cNvPr id="6152" name="Text Box 9"/>
            <p:cNvSpPr txBox="1">
              <a:spLocks noChangeArrowheads="1"/>
            </p:cNvSpPr>
            <p:nvPr/>
          </p:nvSpPr>
          <p:spPr bwMode="auto">
            <a:xfrm>
              <a:off x="1104" y="1936"/>
              <a:ext cx="816" cy="1986"/>
            </a:xfrm>
            <a:prstGeom prst="rect">
              <a:avLst/>
            </a:prstGeom>
            <a:noFill/>
            <a:ln w="9525">
              <a:noFill/>
              <a:miter lim="800000"/>
              <a:headEnd/>
              <a:tailEnd/>
            </a:ln>
          </p:spPr>
          <p:txBody>
            <a:bodyPr>
              <a:spAutoFit/>
            </a:bodyPr>
            <a:lstStyle/>
            <a:p>
              <a:pPr>
                <a:lnSpc>
                  <a:spcPct val="85000"/>
                </a:lnSpc>
              </a:pPr>
              <a:r>
                <a:rPr lang="en-US">
                  <a:latin typeface="Courier New" pitchFamily="49" charset="0"/>
                </a:rPr>
                <a:t>abstract</a:t>
              </a:r>
              <a:endParaRPr lang="en-US" noProof="1">
                <a:latin typeface="Courier New" pitchFamily="49" charset="0"/>
              </a:endParaRPr>
            </a:p>
            <a:p>
              <a:pPr>
                <a:lnSpc>
                  <a:spcPct val="85000"/>
                </a:lnSpc>
              </a:pPr>
              <a:r>
                <a:rPr lang="en-US">
                  <a:latin typeface="Courier New" pitchFamily="49" charset="0"/>
                </a:rPr>
                <a:t>boolean</a:t>
              </a:r>
              <a:endParaRPr lang="en-US" noProof="1">
                <a:latin typeface="Courier New" pitchFamily="49" charset="0"/>
              </a:endParaRPr>
            </a:p>
            <a:p>
              <a:pPr>
                <a:lnSpc>
                  <a:spcPct val="85000"/>
                </a:lnSpc>
              </a:pPr>
              <a:r>
                <a:rPr lang="en-US">
                  <a:latin typeface="Courier New" pitchFamily="49" charset="0"/>
                </a:rPr>
                <a:t>break</a:t>
              </a:r>
              <a:endParaRPr lang="en-US" noProof="1">
                <a:latin typeface="Courier New" pitchFamily="49" charset="0"/>
              </a:endParaRPr>
            </a:p>
            <a:p>
              <a:pPr>
                <a:lnSpc>
                  <a:spcPct val="85000"/>
                </a:lnSpc>
              </a:pPr>
              <a:r>
                <a:rPr lang="en-US">
                  <a:latin typeface="Courier New" pitchFamily="49" charset="0"/>
                </a:rPr>
                <a:t>byte</a:t>
              </a:r>
              <a:endParaRPr lang="en-US" noProof="1">
                <a:latin typeface="Courier New" pitchFamily="49" charset="0"/>
              </a:endParaRPr>
            </a:p>
            <a:p>
              <a:pPr>
                <a:lnSpc>
                  <a:spcPct val="85000"/>
                </a:lnSpc>
              </a:pPr>
              <a:r>
                <a:rPr lang="en-US">
                  <a:latin typeface="Courier New" pitchFamily="49" charset="0"/>
                </a:rPr>
                <a:t>case</a:t>
              </a:r>
              <a:endParaRPr lang="en-US" noProof="1">
                <a:latin typeface="Courier New" pitchFamily="49" charset="0"/>
              </a:endParaRPr>
            </a:p>
            <a:p>
              <a:pPr>
                <a:lnSpc>
                  <a:spcPct val="85000"/>
                </a:lnSpc>
              </a:pPr>
              <a:r>
                <a:rPr lang="en-US">
                  <a:latin typeface="Courier New" pitchFamily="49" charset="0"/>
                </a:rPr>
                <a:t>catch</a:t>
              </a:r>
              <a:endParaRPr lang="en-US" noProof="1">
                <a:latin typeface="Courier New" pitchFamily="49" charset="0"/>
              </a:endParaRPr>
            </a:p>
            <a:p>
              <a:pPr>
                <a:lnSpc>
                  <a:spcPct val="85000"/>
                </a:lnSpc>
              </a:pPr>
              <a:r>
                <a:rPr lang="en-US">
                  <a:latin typeface="Courier New" pitchFamily="49" charset="0"/>
                </a:rPr>
                <a:t>char</a:t>
              </a:r>
              <a:endParaRPr lang="en-US" noProof="1">
                <a:latin typeface="Courier New" pitchFamily="49" charset="0"/>
              </a:endParaRPr>
            </a:p>
            <a:p>
              <a:pPr>
                <a:lnSpc>
                  <a:spcPct val="85000"/>
                </a:lnSpc>
              </a:pPr>
              <a:r>
                <a:rPr lang="en-US">
                  <a:latin typeface="Courier New" pitchFamily="49" charset="0"/>
                </a:rPr>
                <a:t>class</a:t>
              </a:r>
              <a:endParaRPr lang="en-US" noProof="1">
                <a:latin typeface="Courier New" pitchFamily="49" charset="0"/>
              </a:endParaRPr>
            </a:p>
            <a:p>
              <a:pPr>
                <a:lnSpc>
                  <a:spcPct val="85000"/>
                </a:lnSpc>
              </a:pPr>
              <a:r>
                <a:rPr lang="en-US">
                  <a:latin typeface="Courier New" pitchFamily="49" charset="0"/>
                </a:rPr>
                <a:t>const</a:t>
              </a:r>
              <a:endParaRPr lang="en-US" noProof="1">
                <a:latin typeface="Courier New" pitchFamily="49" charset="0"/>
              </a:endParaRPr>
            </a:p>
            <a:p>
              <a:pPr>
                <a:lnSpc>
                  <a:spcPct val="85000"/>
                </a:lnSpc>
              </a:pPr>
              <a:r>
                <a:rPr lang="en-US">
                  <a:latin typeface="Courier New" pitchFamily="49" charset="0"/>
                </a:rPr>
                <a:t>continue</a:t>
              </a:r>
              <a:endParaRPr lang="en-US" noProof="1">
                <a:latin typeface="Courier New" pitchFamily="49" charset="0"/>
              </a:endParaRPr>
            </a:p>
            <a:p>
              <a:pPr>
                <a:lnSpc>
                  <a:spcPct val="85000"/>
                </a:lnSpc>
              </a:pPr>
              <a:r>
                <a:rPr lang="en-US">
                  <a:latin typeface="Courier New" pitchFamily="49" charset="0"/>
                </a:rPr>
                <a:t>default</a:t>
              </a:r>
              <a:endParaRPr lang="en-US" noProof="1">
                <a:latin typeface="Courier New" pitchFamily="49" charset="0"/>
              </a:endParaRPr>
            </a:p>
            <a:p>
              <a:pPr>
                <a:lnSpc>
                  <a:spcPct val="85000"/>
                </a:lnSpc>
              </a:pPr>
              <a:r>
                <a:rPr lang="en-US">
                  <a:latin typeface="Courier New" pitchFamily="49" charset="0"/>
                </a:rPr>
                <a:t>do</a:t>
              </a:r>
              <a:endParaRPr lang="en-US" noProof="1">
                <a:latin typeface="Courier New" pitchFamily="49" charset="0"/>
              </a:endParaRPr>
            </a:p>
            <a:p>
              <a:pPr>
                <a:lnSpc>
                  <a:spcPct val="85000"/>
                </a:lnSpc>
              </a:pPr>
              <a:r>
                <a:rPr lang="en-US">
                  <a:latin typeface="Courier New" pitchFamily="49" charset="0"/>
                </a:rPr>
                <a:t>double</a:t>
              </a:r>
            </a:p>
          </p:txBody>
        </p:sp>
        <p:sp>
          <p:nvSpPr>
            <p:cNvPr id="6153" name="Text Box 10"/>
            <p:cNvSpPr txBox="1">
              <a:spLocks noChangeArrowheads="1"/>
            </p:cNvSpPr>
            <p:nvPr/>
          </p:nvSpPr>
          <p:spPr bwMode="auto">
            <a:xfrm>
              <a:off x="2064" y="1936"/>
              <a:ext cx="816" cy="1986"/>
            </a:xfrm>
            <a:prstGeom prst="rect">
              <a:avLst/>
            </a:prstGeom>
            <a:noFill/>
            <a:ln w="9525">
              <a:noFill/>
              <a:miter lim="800000"/>
              <a:headEnd/>
              <a:tailEnd/>
            </a:ln>
          </p:spPr>
          <p:txBody>
            <a:bodyPr>
              <a:spAutoFit/>
            </a:bodyPr>
            <a:lstStyle/>
            <a:p>
              <a:pPr>
                <a:lnSpc>
                  <a:spcPct val="85000"/>
                </a:lnSpc>
              </a:pPr>
              <a:r>
                <a:rPr lang="en-US">
                  <a:latin typeface="Courier New" pitchFamily="49" charset="0"/>
                </a:rPr>
                <a:t>else</a:t>
              </a:r>
              <a:endParaRPr lang="en-US" noProof="1">
                <a:latin typeface="Courier New" pitchFamily="49" charset="0"/>
              </a:endParaRPr>
            </a:p>
            <a:p>
              <a:pPr>
                <a:lnSpc>
                  <a:spcPct val="85000"/>
                </a:lnSpc>
              </a:pPr>
              <a:r>
                <a:rPr lang="en-US">
                  <a:latin typeface="Courier New" pitchFamily="49" charset="0"/>
                </a:rPr>
                <a:t>extends</a:t>
              </a:r>
              <a:endParaRPr lang="en-US" noProof="1">
                <a:latin typeface="Courier New" pitchFamily="49" charset="0"/>
              </a:endParaRPr>
            </a:p>
            <a:p>
              <a:pPr>
                <a:lnSpc>
                  <a:spcPct val="85000"/>
                </a:lnSpc>
              </a:pPr>
              <a:r>
                <a:rPr lang="en-US">
                  <a:latin typeface="Courier New" pitchFamily="49" charset="0"/>
                </a:rPr>
                <a:t>false</a:t>
              </a:r>
              <a:endParaRPr lang="en-US" noProof="1">
                <a:latin typeface="Courier New" pitchFamily="49" charset="0"/>
              </a:endParaRPr>
            </a:p>
            <a:p>
              <a:pPr>
                <a:lnSpc>
                  <a:spcPct val="85000"/>
                </a:lnSpc>
              </a:pPr>
              <a:r>
                <a:rPr lang="en-US">
                  <a:latin typeface="Courier New" pitchFamily="49" charset="0"/>
                </a:rPr>
                <a:t>final</a:t>
              </a:r>
              <a:endParaRPr lang="en-US" noProof="1">
                <a:latin typeface="Courier New" pitchFamily="49" charset="0"/>
              </a:endParaRPr>
            </a:p>
            <a:p>
              <a:pPr>
                <a:lnSpc>
                  <a:spcPct val="85000"/>
                </a:lnSpc>
              </a:pPr>
              <a:r>
                <a:rPr lang="en-US">
                  <a:latin typeface="Courier New" pitchFamily="49" charset="0"/>
                </a:rPr>
                <a:t>finally</a:t>
              </a:r>
              <a:endParaRPr lang="en-US" noProof="1">
                <a:latin typeface="Courier New" pitchFamily="49" charset="0"/>
              </a:endParaRPr>
            </a:p>
            <a:p>
              <a:pPr>
                <a:lnSpc>
                  <a:spcPct val="85000"/>
                </a:lnSpc>
              </a:pPr>
              <a:r>
                <a:rPr lang="en-US">
                  <a:latin typeface="Courier New" pitchFamily="49" charset="0"/>
                </a:rPr>
                <a:t>float</a:t>
              </a:r>
              <a:endParaRPr lang="en-US" noProof="1">
                <a:latin typeface="Courier New" pitchFamily="49" charset="0"/>
              </a:endParaRPr>
            </a:p>
            <a:p>
              <a:pPr>
                <a:lnSpc>
                  <a:spcPct val="85000"/>
                </a:lnSpc>
              </a:pPr>
              <a:r>
                <a:rPr lang="en-US">
                  <a:latin typeface="Courier New" pitchFamily="49" charset="0"/>
                </a:rPr>
                <a:t>for</a:t>
              </a:r>
              <a:endParaRPr lang="en-US" noProof="1">
                <a:latin typeface="Courier New" pitchFamily="49" charset="0"/>
              </a:endParaRPr>
            </a:p>
            <a:p>
              <a:pPr>
                <a:lnSpc>
                  <a:spcPct val="85000"/>
                </a:lnSpc>
              </a:pPr>
              <a:r>
                <a:rPr lang="en-US">
                  <a:latin typeface="Courier New" pitchFamily="49" charset="0"/>
                </a:rPr>
                <a:t>goto</a:t>
              </a:r>
              <a:endParaRPr lang="en-US" noProof="1">
                <a:latin typeface="Courier New" pitchFamily="49" charset="0"/>
              </a:endParaRPr>
            </a:p>
            <a:p>
              <a:pPr>
                <a:lnSpc>
                  <a:spcPct val="85000"/>
                </a:lnSpc>
              </a:pPr>
              <a:r>
                <a:rPr lang="en-US">
                  <a:latin typeface="Courier New" pitchFamily="49" charset="0"/>
                </a:rPr>
                <a:t>if</a:t>
              </a:r>
              <a:endParaRPr lang="en-US" noProof="1">
                <a:latin typeface="Courier New" pitchFamily="49" charset="0"/>
              </a:endParaRPr>
            </a:p>
            <a:p>
              <a:pPr>
                <a:lnSpc>
                  <a:spcPct val="85000"/>
                </a:lnSpc>
              </a:pPr>
              <a:r>
                <a:rPr lang="en-US">
                  <a:latin typeface="Courier New" pitchFamily="49" charset="0"/>
                </a:rPr>
                <a:t>implements</a:t>
              </a:r>
              <a:endParaRPr lang="en-US" noProof="1">
                <a:latin typeface="Courier New" pitchFamily="49" charset="0"/>
              </a:endParaRPr>
            </a:p>
            <a:p>
              <a:pPr>
                <a:lnSpc>
                  <a:spcPct val="85000"/>
                </a:lnSpc>
              </a:pPr>
              <a:r>
                <a:rPr lang="en-US">
                  <a:latin typeface="Courier New" pitchFamily="49" charset="0"/>
                </a:rPr>
                <a:t>import</a:t>
              </a:r>
              <a:endParaRPr lang="en-US" noProof="1">
                <a:latin typeface="Courier New" pitchFamily="49" charset="0"/>
              </a:endParaRPr>
            </a:p>
            <a:p>
              <a:pPr>
                <a:lnSpc>
                  <a:spcPct val="85000"/>
                </a:lnSpc>
              </a:pPr>
              <a:r>
                <a:rPr lang="en-US">
                  <a:latin typeface="Courier New" pitchFamily="49" charset="0"/>
                </a:rPr>
                <a:t>instanceof</a:t>
              </a:r>
              <a:endParaRPr lang="en-US" noProof="1">
                <a:latin typeface="Courier New" pitchFamily="49" charset="0"/>
              </a:endParaRPr>
            </a:p>
            <a:p>
              <a:pPr>
                <a:lnSpc>
                  <a:spcPct val="85000"/>
                </a:lnSpc>
              </a:pPr>
              <a:r>
                <a:rPr lang="en-US">
                  <a:latin typeface="Courier New" pitchFamily="49" charset="0"/>
                </a:rPr>
                <a:t>int</a:t>
              </a:r>
              <a:endParaRPr lang="en-US" noProof="1">
                <a:latin typeface="Courier New" pitchFamily="49" charset="0"/>
              </a:endParaRPr>
            </a:p>
          </p:txBody>
        </p:sp>
        <p:sp>
          <p:nvSpPr>
            <p:cNvPr id="6154" name="Text Box 11"/>
            <p:cNvSpPr txBox="1">
              <a:spLocks noChangeArrowheads="1"/>
            </p:cNvSpPr>
            <p:nvPr/>
          </p:nvSpPr>
          <p:spPr bwMode="auto">
            <a:xfrm>
              <a:off x="3024" y="1936"/>
              <a:ext cx="816" cy="1986"/>
            </a:xfrm>
            <a:prstGeom prst="rect">
              <a:avLst/>
            </a:prstGeom>
            <a:noFill/>
            <a:ln w="9525">
              <a:noFill/>
              <a:miter lim="800000"/>
              <a:headEnd/>
              <a:tailEnd/>
            </a:ln>
          </p:spPr>
          <p:txBody>
            <a:bodyPr>
              <a:spAutoFit/>
            </a:bodyPr>
            <a:lstStyle/>
            <a:p>
              <a:pPr>
                <a:lnSpc>
                  <a:spcPct val="85000"/>
                </a:lnSpc>
              </a:pPr>
              <a:r>
                <a:rPr lang="en-US">
                  <a:latin typeface="Courier New" pitchFamily="49" charset="0"/>
                </a:rPr>
                <a:t>interface</a:t>
              </a:r>
              <a:endParaRPr lang="en-US" noProof="1">
                <a:latin typeface="Courier New" pitchFamily="49" charset="0"/>
              </a:endParaRPr>
            </a:p>
            <a:p>
              <a:pPr>
                <a:lnSpc>
                  <a:spcPct val="85000"/>
                </a:lnSpc>
              </a:pPr>
              <a:r>
                <a:rPr lang="en-US">
                  <a:latin typeface="Courier New" pitchFamily="49" charset="0"/>
                </a:rPr>
                <a:t>long</a:t>
              </a:r>
              <a:endParaRPr lang="en-US" noProof="1">
                <a:latin typeface="Courier New" pitchFamily="49" charset="0"/>
              </a:endParaRPr>
            </a:p>
            <a:p>
              <a:pPr>
                <a:lnSpc>
                  <a:spcPct val="85000"/>
                </a:lnSpc>
              </a:pPr>
              <a:r>
                <a:rPr lang="en-US">
                  <a:latin typeface="Courier New" pitchFamily="49" charset="0"/>
                </a:rPr>
                <a:t>native</a:t>
              </a:r>
              <a:endParaRPr lang="en-US" noProof="1">
                <a:latin typeface="Courier New" pitchFamily="49" charset="0"/>
              </a:endParaRPr>
            </a:p>
            <a:p>
              <a:pPr>
                <a:lnSpc>
                  <a:spcPct val="85000"/>
                </a:lnSpc>
              </a:pPr>
              <a:r>
                <a:rPr lang="en-US">
                  <a:latin typeface="Courier New" pitchFamily="49" charset="0"/>
                </a:rPr>
                <a:t>new</a:t>
              </a:r>
              <a:endParaRPr lang="en-US" noProof="1">
                <a:latin typeface="Courier New" pitchFamily="49" charset="0"/>
              </a:endParaRPr>
            </a:p>
            <a:p>
              <a:pPr>
                <a:lnSpc>
                  <a:spcPct val="85000"/>
                </a:lnSpc>
              </a:pPr>
              <a:r>
                <a:rPr lang="en-US">
                  <a:latin typeface="Courier New" pitchFamily="49" charset="0"/>
                </a:rPr>
                <a:t>null</a:t>
              </a:r>
              <a:endParaRPr lang="en-US" noProof="1">
                <a:latin typeface="Courier New" pitchFamily="49" charset="0"/>
              </a:endParaRPr>
            </a:p>
            <a:p>
              <a:pPr>
                <a:lnSpc>
                  <a:spcPct val="85000"/>
                </a:lnSpc>
              </a:pPr>
              <a:r>
                <a:rPr lang="en-US">
                  <a:latin typeface="Courier New" pitchFamily="49" charset="0"/>
                </a:rPr>
                <a:t>package</a:t>
              </a:r>
              <a:endParaRPr lang="en-US" noProof="1">
                <a:latin typeface="Courier New" pitchFamily="49" charset="0"/>
              </a:endParaRPr>
            </a:p>
            <a:p>
              <a:pPr>
                <a:lnSpc>
                  <a:spcPct val="85000"/>
                </a:lnSpc>
              </a:pPr>
              <a:r>
                <a:rPr lang="en-US">
                  <a:latin typeface="Courier New" pitchFamily="49" charset="0"/>
                </a:rPr>
                <a:t>private</a:t>
              </a:r>
              <a:endParaRPr lang="en-US" noProof="1">
                <a:latin typeface="Courier New" pitchFamily="49" charset="0"/>
              </a:endParaRPr>
            </a:p>
            <a:p>
              <a:pPr>
                <a:lnSpc>
                  <a:spcPct val="85000"/>
                </a:lnSpc>
              </a:pPr>
              <a:r>
                <a:rPr lang="en-US">
                  <a:latin typeface="Courier New" pitchFamily="49" charset="0"/>
                </a:rPr>
                <a:t>protected</a:t>
              </a:r>
              <a:endParaRPr lang="en-US" noProof="1">
                <a:latin typeface="Courier New" pitchFamily="49" charset="0"/>
              </a:endParaRPr>
            </a:p>
            <a:p>
              <a:pPr>
                <a:lnSpc>
                  <a:spcPct val="85000"/>
                </a:lnSpc>
              </a:pPr>
              <a:r>
                <a:rPr lang="en-US">
                  <a:latin typeface="Courier New" pitchFamily="49" charset="0"/>
                </a:rPr>
                <a:t>public</a:t>
              </a:r>
              <a:endParaRPr lang="en-US" noProof="1">
                <a:latin typeface="Courier New" pitchFamily="49" charset="0"/>
              </a:endParaRPr>
            </a:p>
            <a:p>
              <a:pPr>
                <a:lnSpc>
                  <a:spcPct val="85000"/>
                </a:lnSpc>
              </a:pPr>
              <a:r>
                <a:rPr lang="en-US">
                  <a:latin typeface="Courier New" pitchFamily="49" charset="0"/>
                </a:rPr>
                <a:t>return</a:t>
              </a:r>
              <a:endParaRPr lang="en-US" noProof="1">
                <a:latin typeface="Courier New" pitchFamily="49" charset="0"/>
              </a:endParaRPr>
            </a:p>
            <a:p>
              <a:pPr>
                <a:lnSpc>
                  <a:spcPct val="85000"/>
                </a:lnSpc>
              </a:pPr>
              <a:r>
                <a:rPr lang="en-US">
                  <a:latin typeface="Courier New" pitchFamily="49" charset="0"/>
                </a:rPr>
                <a:t>short</a:t>
              </a:r>
              <a:endParaRPr lang="en-US" noProof="1">
                <a:latin typeface="Courier New" pitchFamily="49" charset="0"/>
              </a:endParaRPr>
            </a:p>
            <a:p>
              <a:pPr>
                <a:lnSpc>
                  <a:spcPct val="85000"/>
                </a:lnSpc>
              </a:pPr>
              <a:r>
                <a:rPr lang="en-US">
                  <a:latin typeface="Courier New" pitchFamily="49" charset="0"/>
                </a:rPr>
                <a:t>static</a:t>
              </a:r>
              <a:endParaRPr lang="en-US" noProof="1">
                <a:latin typeface="Courier New" pitchFamily="49" charset="0"/>
              </a:endParaRPr>
            </a:p>
            <a:p>
              <a:pPr>
                <a:lnSpc>
                  <a:spcPct val="85000"/>
                </a:lnSpc>
              </a:pPr>
              <a:r>
                <a:rPr lang="en-US">
                  <a:latin typeface="Courier New" pitchFamily="49" charset="0"/>
                </a:rPr>
                <a:t>strictfp</a:t>
              </a:r>
              <a:endParaRPr lang="en-US" noProof="1">
                <a:latin typeface="Courier New" pitchFamily="49" charset="0"/>
              </a:endParaRPr>
            </a:p>
          </p:txBody>
        </p:sp>
        <p:sp>
          <p:nvSpPr>
            <p:cNvPr id="6155" name="Text Box 12"/>
            <p:cNvSpPr txBox="1">
              <a:spLocks noChangeArrowheads="1"/>
            </p:cNvSpPr>
            <p:nvPr/>
          </p:nvSpPr>
          <p:spPr bwMode="auto">
            <a:xfrm>
              <a:off x="3984" y="1936"/>
              <a:ext cx="960" cy="1838"/>
            </a:xfrm>
            <a:prstGeom prst="rect">
              <a:avLst/>
            </a:prstGeom>
            <a:noFill/>
            <a:ln w="9525">
              <a:noFill/>
              <a:miter lim="800000"/>
              <a:headEnd/>
              <a:tailEnd/>
            </a:ln>
          </p:spPr>
          <p:txBody>
            <a:bodyPr>
              <a:spAutoFit/>
            </a:bodyPr>
            <a:lstStyle/>
            <a:p>
              <a:pPr>
                <a:lnSpc>
                  <a:spcPct val="85000"/>
                </a:lnSpc>
              </a:pPr>
              <a:r>
                <a:rPr lang="en-US">
                  <a:latin typeface="Courier New" pitchFamily="49" charset="0"/>
                </a:rPr>
                <a:t>super</a:t>
              </a:r>
              <a:endParaRPr lang="en-US" noProof="1">
                <a:latin typeface="Courier New" pitchFamily="49" charset="0"/>
              </a:endParaRPr>
            </a:p>
            <a:p>
              <a:pPr>
                <a:lnSpc>
                  <a:spcPct val="85000"/>
                </a:lnSpc>
              </a:pPr>
              <a:r>
                <a:rPr lang="en-US">
                  <a:latin typeface="Courier New" pitchFamily="49" charset="0"/>
                </a:rPr>
                <a:t>switch</a:t>
              </a:r>
              <a:endParaRPr lang="en-US" noProof="1">
                <a:latin typeface="Courier New" pitchFamily="49" charset="0"/>
              </a:endParaRPr>
            </a:p>
            <a:p>
              <a:pPr>
                <a:lnSpc>
                  <a:spcPct val="85000"/>
                </a:lnSpc>
              </a:pPr>
              <a:r>
                <a:rPr lang="en-US">
                  <a:latin typeface="Courier New" pitchFamily="49" charset="0"/>
                </a:rPr>
                <a:t>synchronized</a:t>
              </a:r>
              <a:endParaRPr lang="en-US" noProof="1">
                <a:latin typeface="Courier New" pitchFamily="49" charset="0"/>
              </a:endParaRPr>
            </a:p>
            <a:p>
              <a:pPr>
                <a:lnSpc>
                  <a:spcPct val="85000"/>
                </a:lnSpc>
              </a:pPr>
              <a:r>
                <a:rPr lang="en-US">
                  <a:latin typeface="Courier New" pitchFamily="49" charset="0"/>
                </a:rPr>
                <a:t>this</a:t>
              </a:r>
              <a:endParaRPr lang="en-US" noProof="1">
                <a:latin typeface="Courier New" pitchFamily="49" charset="0"/>
              </a:endParaRPr>
            </a:p>
            <a:p>
              <a:pPr>
                <a:lnSpc>
                  <a:spcPct val="85000"/>
                </a:lnSpc>
              </a:pPr>
              <a:r>
                <a:rPr lang="en-US">
                  <a:latin typeface="Courier New" pitchFamily="49" charset="0"/>
                </a:rPr>
                <a:t>throw</a:t>
              </a:r>
              <a:endParaRPr lang="en-US" noProof="1">
                <a:latin typeface="Courier New" pitchFamily="49" charset="0"/>
              </a:endParaRPr>
            </a:p>
            <a:p>
              <a:pPr>
                <a:lnSpc>
                  <a:spcPct val="85000"/>
                </a:lnSpc>
              </a:pPr>
              <a:r>
                <a:rPr lang="en-US">
                  <a:latin typeface="Courier New" pitchFamily="49" charset="0"/>
                </a:rPr>
                <a:t>throws</a:t>
              </a:r>
              <a:endParaRPr lang="en-US" noProof="1">
                <a:latin typeface="Courier New" pitchFamily="49" charset="0"/>
              </a:endParaRPr>
            </a:p>
            <a:p>
              <a:pPr>
                <a:lnSpc>
                  <a:spcPct val="85000"/>
                </a:lnSpc>
              </a:pPr>
              <a:r>
                <a:rPr lang="en-US">
                  <a:latin typeface="Courier New" pitchFamily="49" charset="0"/>
                </a:rPr>
                <a:t>transient </a:t>
              </a:r>
              <a:endParaRPr lang="en-US" noProof="1">
                <a:latin typeface="Courier New" pitchFamily="49" charset="0"/>
              </a:endParaRPr>
            </a:p>
            <a:p>
              <a:pPr>
                <a:lnSpc>
                  <a:spcPct val="85000"/>
                </a:lnSpc>
              </a:pPr>
              <a:r>
                <a:rPr lang="en-US">
                  <a:latin typeface="Courier New" pitchFamily="49" charset="0"/>
                </a:rPr>
                <a:t>true</a:t>
              </a:r>
              <a:endParaRPr lang="en-US" noProof="1">
                <a:latin typeface="Courier New" pitchFamily="49" charset="0"/>
              </a:endParaRPr>
            </a:p>
            <a:p>
              <a:pPr>
                <a:lnSpc>
                  <a:spcPct val="85000"/>
                </a:lnSpc>
              </a:pPr>
              <a:r>
                <a:rPr lang="en-US">
                  <a:latin typeface="Courier New" pitchFamily="49" charset="0"/>
                </a:rPr>
                <a:t>try</a:t>
              </a:r>
              <a:endParaRPr lang="en-US" noProof="1">
                <a:latin typeface="Courier New" pitchFamily="49" charset="0"/>
              </a:endParaRPr>
            </a:p>
            <a:p>
              <a:pPr>
                <a:lnSpc>
                  <a:spcPct val="85000"/>
                </a:lnSpc>
              </a:pPr>
              <a:r>
                <a:rPr lang="en-US">
                  <a:latin typeface="Courier New" pitchFamily="49" charset="0"/>
                </a:rPr>
                <a:t>void</a:t>
              </a:r>
              <a:endParaRPr lang="en-US" noProof="1">
                <a:latin typeface="Courier New" pitchFamily="49" charset="0"/>
              </a:endParaRPr>
            </a:p>
            <a:p>
              <a:pPr>
                <a:lnSpc>
                  <a:spcPct val="85000"/>
                </a:lnSpc>
              </a:pPr>
              <a:r>
                <a:rPr lang="en-US">
                  <a:latin typeface="Courier New" pitchFamily="49" charset="0"/>
                </a:rPr>
                <a:t>volatile</a:t>
              </a:r>
              <a:endParaRPr lang="en-US" noProof="1">
                <a:latin typeface="Courier New" pitchFamily="49" charset="0"/>
              </a:endParaRPr>
            </a:p>
            <a:p>
              <a:pPr>
                <a:lnSpc>
                  <a:spcPct val="85000"/>
                </a:lnSpc>
              </a:pPr>
              <a:r>
                <a:rPr lang="en-US">
                  <a:latin typeface="Courier New" pitchFamily="49" charset="0"/>
                </a:rPr>
                <a:t>while</a:t>
              </a:r>
              <a:endParaRPr lang="en-US" noProof="1">
                <a:latin typeface="Courier New" pitchFamily="49" charset="0"/>
              </a:endParaRPr>
            </a:p>
          </p:txBody>
        </p:sp>
      </p:grpSp>
      <p:sp>
        <p:nvSpPr>
          <p:cNvPr id="396301" name="Rectangle 13"/>
          <p:cNvSpPr>
            <a:spLocks noChangeArrowheads="1"/>
          </p:cNvSpPr>
          <p:nvPr/>
        </p:nvSpPr>
        <p:spPr bwMode="auto">
          <a:xfrm>
            <a:off x="643299" y="5562600"/>
            <a:ext cx="10834511" cy="1066800"/>
          </a:xfrm>
          <a:prstGeom prst="rect">
            <a:avLst/>
          </a:prstGeom>
          <a:noFill/>
          <a:ln w="9525">
            <a:noFill/>
            <a:miter lim="800000"/>
            <a:headEnd/>
            <a:tailEnd/>
          </a:ln>
        </p:spPr>
        <p:txBody>
          <a:bodyPr/>
          <a:lstStyle/>
          <a:p>
            <a:pPr marL="742950" lvl="1" indent="-285750">
              <a:lnSpc>
                <a:spcPct val="90000"/>
              </a:lnSpc>
              <a:spcAft>
                <a:spcPct val="25000"/>
              </a:spcAft>
              <a:buFontTx/>
              <a:buChar char="–"/>
            </a:pPr>
            <a:r>
              <a:rPr lang="en-US" sz="2000" b="0"/>
              <a:t>Identifiers should make their purpose obvious to the reader.</a:t>
            </a:r>
          </a:p>
          <a:p>
            <a:pPr marL="742950" lvl="1" indent="-285750" algn="just">
              <a:lnSpc>
                <a:spcPct val="90000"/>
              </a:lnSpc>
              <a:spcAft>
                <a:spcPct val="25000"/>
              </a:spcAft>
              <a:buFontTx/>
              <a:buChar char="–"/>
            </a:pPr>
            <a:r>
              <a:rPr lang="en-US" sz="2000" b="0"/>
              <a:t>Identifiers should adhere to standard conventions.  Variable names, for example, should begin with a lowercase letter.</a:t>
            </a:r>
          </a:p>
        </p:txBody>
      </p:sp>
      <p:sp>
        <p:nvSpPr>
          <p:cNvPr id="396304" name="Rectangle 16"/>
          <p:cNvSpPr>
            <a:spLocks noChangeArrowheads="1"/>
          </p:cNvSpPr>
          <p:nvPr/>
        </p:nvSpPr>
        <p:spPr bwMode="auto">
          <a:xfrm>
            <a:off x="655996" y="2400300"/>
            <a:ext cx="10834511" cy="1625600"/>
          </a:xfrm>
          <a:prstGeom prst="rect">
            <a:avLst/>
          </a:prstGeom>
          <a:noFill/>
          <a:ln w="9525">
            <a:noFill/>
            <a:miter lim="800000"/>
            <a:headEnd/>
            <a:tailEnd/>
          </a:ln>
        </p:spPr>
        <p:txBody>
          <a:bodyPr/>
          <a:lstStyle/>
          <a:p>
            <a:pPr marL="742950" lvl="1" indent="-285750" algn="just">
              <a:lnSpc>
                <a:spcPct val="90000"/>
              </a:lnSpc>
              <a:spcAft>
                <a:spcPct val="25000"/>
              </a:spcAft>
              <a:buFontTx/>
              <a:buChar char="–"/>
            </a:pPr>
            <a:r>
              <a:rPr lang="en-US" sz="2000" b="0"/>
              <a:t>The remaining characters must be letters, digits, or underscores.</a:t>
            </a:r>
          </a:p>
          <a:p>
            <a:pPr marL="742950" lvl="1" indent="-285750" algn="just">
              <a:lnSpc>
                <a:spcPct val="90000"/>
              </a:lnSpc>
              <a:spcAft>
                <a:spcPct val="25000"/>
              </a:spcAft>
              <a:buFontTx/>
              <a:buChar char="–"/>
            </a:pPr>
            <a:r>
              <a:rPr lang="en-US" sz="2000" b="0"/>
              <a:t>The name must not be one of Java’s </a:t>
            </a:r>
            <a:r>
              <a:rPr lang="en-US" sz="2000"/>
              <a:t>reserved words</a:t>
            </a:r>
            <a:r>
              <a:rPr lang="en-US" sz="2000" b="0"/>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6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630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6304">
                                            <p:txEl>
                                              <p:pRg st="1" end="1"/>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96301">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39630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p:bldP spid="396301" grpId="0" build="p" bldLvl="2" autoUpdateAnimBg="0"/>
      <p:bldP spid="396304" grpId="0" build="p" bldLvl="2"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Variable Declarations</a:t>
            </a:r>
            <a:endParaRPr lang="en-US" smtClean="0"/>
          </a:p>
        </p:txBody>
      </p:sp>
      <p:sp>
        <p:nvSpPr>
          <p:cNvPr id="7171" name="Rectangle 3"/>
          <p:cNvSpPr>
            <a:spLocks noChangeArrowheads="1"/>
          </p:cNvSpPr>
          <p:nvPr/>
        </p:nvSpPr>
        <p:spPr bwMode="auto">
          <a:xfrm>
            <a:off x="643299"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In Java, you must </a:t>
            </a:r>
            <a:r>
              <a:rPr lang="en-US" sz="2400"/>
              <a:t>declare</a:t>
            </a:r>
            <a:r>
              <a:rPr lang="en-US" sz="2400" b="0"/>
              <a:t> a variable before you can use it.  The declaration establishes the name and type of the variable and, in most cases, specifies the initial value as well.</a:t>
            </a:r>
            <a:endParaRPr lang="en-US" sz="1200" b="0"/>
          </a:p>
        </p:txBody>
      </p:sp>
      <p:grpSp>
        <p:nvGrpSpPr>
          <p:cNvPr id="2" name="Group 20"/>
          <p:cNvGrpSpPr>
            <a:grpSpLocks/>
          </p:cNvGrpSpPr>
          <p:nvPr/>
        </p:nvGrpSpPr>
        <p:grpSpPr bwMode="auto">
          <a:xfrm>
            <a:off x="641184" y="2273300"/>
            <a:ext cx="10836627" cy="2451100"/>
            <a:chOff x="303" y="1432"/>
            <a:chExt cx="5121" cy="1544"/>
          </a:xfrm>
        </p:grpSpPr>
        <p:sp>
          <p:nvSpPr>
            <p:cNvPr id="7174" name="Rectangle 11"/>
            <p:cNvSpPr>
              <a:spLocks noChangeArrowheads="1"/>
            </p:cNvSpPr>
            <p:nvPr/>
          </p:nvSpPr>
          <p:spPr bwMode="auto">
            <a:xfrm>
              <a:off x="896" y="1728"/>
              <a:ext cx="4128" cy="48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75" name="Text Box 12"/>
            <p:cNvSpPr txBox="1">
              <a:spLocks noChangeArrowheads="1"/>
            </p:cNvSpPr>
            <p:nvPr/>
          </p:nvSpPr>
          <p:spPr bwMode="auto">
            <a:xfrm>
              <a:off x="1008" y="1824"/>
              <a:ext cx="3936" cy="269"/>
            </a:xfrm>
            <a:prstGeom prst="rect">
              <a:avLst/>
            </a:prstGeom>
            <a:noFill/>
            <a:ln w="9525">
              <a:noFill/>
              <a:miter lim="800000"/>
              <a:headEnd/>
              <a:tailEnd/>
            </a:ln>
          </p:spPr>
          <p:txBody>
            <a:bodyPr>
              <a:spAutoFit/>
            </a:bodyPr>
            <a:lstStyle/>
            <a:p>
              <a:pPr>
                <a:spcBef>
                  <a:spcPct val="50000"/>
                </a:spcBef>
              </a:pPr>
              <a:r>
                <a:rPr lang="en-US" sz="2200" b="0" i="1"/>
                <a:t>type</a:t>
              </a:r>
              <a:r>
                <a:rPr lang="en-US" sz="2200">
                  <a:latin typeface="Courier New" pitchFamily="49" charset="0"/>
                </a:rPr>
                <a:t> </a:t>
              </a:r>
              <a:r>
                <a:rPr lang="en-US" sz="2200" b="0" i="1"/>
                <a:t>name</a:t>
              </a:r>
              <a:r>
                <a:rPr lang="en-US" sz="2200">
                  <a:latin typeface="Courier New" pitchFamily="49" charset="0"/>
                </a:rPr>
                <a:t> = </a:t>
              </a:r>
              <a:r>
                <a:rPr lang="en-US" sz="2200" b="0" i="1"/>
                <a:t>value</a:t>
              </a:r>
              <a:r>
                <a:rPr lang="en-US" sz="2200">
                  <a:latin typeface="Courier New" pitchFamily="49" charset="0"/>
                </a:rPr>
                <a:t>;</a:t>
              </a:r>
            </a:p>
          </p:txBody>
        </p:sp>
        <p:sp>
          <p:nvSpPr>
            <p:cNvPr id="7176" name="Rectangle 13"/>
            <p:cNvSpPr>
              <a:spLocks noChangeArrowheads="1"/>
            </p:cNvSpPr>
            <p:nvPr/>
          </p:nvSpPr>
          <p:spPr bwMode="auto">
            <a:xfrm>
              <a:off x="304" y="1432"/>
              <a:ext cx="5120" cy="271"/>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The most common form of a variable declaration is</a:t>
              </a:r>
              <a:endParaRPr lang="en-US" sz="1200" b="0"/>
            </a:p>
          </p:txBody>
        </p:sp>
        <p:sp>
          <p:nvSpPr>
            <p:cNvPr id="7177" name="Rectangle 14"/>
            <p:cNvSpPr>
              <a:spLocks noChangeArrowheads="1"/>
            </p:cNvSpPr>
            <p:nvPr/>
          </p:nvSpPr>
          <p:spPr bwMode="auto">
            <a:xfrm>
              <a:off x="303" y="2288"/>
              <a:ext cx="5121" cy="688"/>
            </a:xfrm>
            <a:prstGeom prst="rect">
              <a:avLst/>
            </a:prstGeom>
            <a:noFill/>
            <a:ln w="9525">
              <a:noFill/>
              <a:miter lim="800000"/>
              <a:headEnd/>
              <a:tailEnd/>
            </a:ln>
          </p:spPr>
          <p:txBody>
            <a:bodyPr/>
            <a:lstStyle/>
            <a:p>
              <a:pPr marL="342900" indent="-342900" algn="just">
                <a:lnSpc>
                  <a:spcPct val="85000"/>
                </a:lnSpc>
                <a:spcAft>
                  <a:spcPct val="50000"/>
                </a:spcAft>
              </a:pPr>
              <a:r>
                <a:rPr lang="en-US" sz="2400" b="0"/>
                <a:t>	where </a:t>
              </a:r>
              <a:r>
                <a:rPr lang="en-US" sz="2400" b="0" i="1"/>
                <a:t>type</a:t>
              </a:r>
              <a:r>
                <a:rPr lang="en-US" sz="2400" b="0"/>
                <a:t> is the name of a Java primitive type or class, </a:t>
              </a:r>
              <a:r>
                <a:rPr lang="en-US" sz="2400" b="0" i="1"/>
                <a:t>name</a:t>
              </a:r>
              <a:r>
                <a:rPr lang="en-US" sz="2400" b="0"/>
                <a:t> is an identifier that indicates the name of the variable, and </a:t>
              </a:r>
              <a:r>
                <a:rPr lang="en-US" sz="2400" b="0" i="1"/>
                <a:t>value</a:t>
              </a:r>
              <a:r>
                <a:rPr lang="en-US" sz="2400" b="0"/>
                <a:t> is an expression specifying the initial value.</a:t>
              </a:r>
              <a:endParaRPr lang="en-US" sz="1200" b="0"/>
            </a:p>
          </p:txBody>
        </p:sp>
      </p:grpSp>
      <p:sp>
        <p:nvSpPr>
          <p:cNvPr id="398352" name="Rectangle 16"/>
          <p:cNvSpPr>
            <a:spLocks noChangeArrowheads="1"/>
          </p:cNvSpPr>
          <p:nvPr/>
        </p:nvSpPr>
        <p:spPr bwMode="auto">
          <a:xfrm>
            <a:off x="643299" y="4749800"/>
            <a:ext cx="10834511" cy="19558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Most declarations appear as statements in the body of a method definition.  Variables declared in this way are called </a:t>
            </a:r>
            <a:r>
              <a:rPr lang="en-US" sz="2400"/>
              <a:t>local variables</a:t>
            </a:r>
            <a:r>
              <a:rPr lang="en-US" sz="2400" b="0"/>
              <a:t> and are accessible only inside that method.</a:t>
            </a:r>
          </a:p>
          <a:p>
            <a:pPr marL="342900" indent="-342900" algn="just">
              <a:lnSpc>
                <a:spcPct val="85000"/>
              </a:lnSpc>
              <a:spcAft>
                <a:spcPct val="50000"/>
              </a:spcAft>
              <a:buFontTx/>
              <a:buChar char="•"/>
            </a:pPr>
            <a:r>
              <a:rPr lang="en-US" sz="2400" b="0"/>
              <a:t>Variables may also be declared as part of a class.  These are called </a:t>
            </a:r>
            <a:r>
              <a:rPr lang="en-US" sz="2400"/>
              <a:t>instance variables</a:t>
            </a:r>
            <a:r>
              <a:rPr lang="en-US" sz="2400" b="0"/>
              <a:t> and are covered in Chapter 6.</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835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83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52"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Operators and Operands</a:t>
            </a:r>
            <a:endParaRPr lang="en-US" smtClean="0"/>
          </a:p>
        </p:txBody>
      </p:sp>
      <p:sp>
        <p:nvSpPr>
          <p:cNvPr id="8195" name="Rectangle 3"/>
          <p:cNvSpPr>
            <a:spLocks noChangeArrowheads="1"/>
          </p:cNvSpPr>
          <p:nvPr/>
        </p:nvSpPr>
        <p:spPr bwMode="auto">
          <a:xfrm>
            <a:off x="643299"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As in most languages, Java programs specify computation in the form of </a:t>
            </a:r>
            <a:r>
              <a:rPr lang="en-US" sz="2400"/>
              <a:t>arithmetic expressions</a:t>
            </a:r>
            <a:r>
              <a:rPr lang="en-US" sz="2400" b="0"/>
              <a:t> that closely resemble expressions in mathematics.</a:t>
            </a:r>
            <a:endParaRPr lang="en-US" sz="1200" b="0"/>
          </a:p>
        </p:txBody>
      </p:sp>
      <p:sp>
        <p:nvSpPr>
          <p:cNvPr id="400417" name="Rectangle 33"/>
          <p:cNvSpPr>
            <a:spLocks noChangeArrowheads="1"/>
          </p:cNvSpPr>
          <p:nvPr/>
        </p:nvSpPr>
        <p:spPr bwMode="auto">
          <a:xfrm>
            <a:off x="643299" y="4279900"/>
            <a:ext cx="10834511" cy="11303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Operators in Java usually appear between two subexpressions, which are called its </a:t>
            </a:r>
            <a:r>
              <a:rPr lang="en-US" sz="2400"/>
              <a:t>operands</a:t>
            </a:r>
            <a:r>
              <a:rPr lang="en-US" sz="2400" b="0"/>
              <a:t>.  Operators that take two operands are called </a:t>
            </a:r>
            <a:r>
              <a:rPr lang="en-US" sz="2400"/>
              <a:t>binary operators</a:t>
            </a:r>
            <a:r>
              <a:rPr lang="en-US" sz="2400" b="0"/>
              <a:t>.</a:t>
            </a:r>
          </a:p>
        </p:txBody>
      </p:sp>
      <p:grpSp>
        <p:nvGrpSpPr>
          <p:cNvPr id="2" name="Group 42"/>
          <p:cNvGrpSpPr>
            <a:grpSpLocks/>
          </p:cNvGrpSpPr>
          <p:nvPr/>
        </p:nvGrpSpPr>
        <p:grpSpPr bwMode="auto">
          <a:xfrm>
            <a:off x="655996" y="2273300"/>
            <a:ext cx="10834511" cy="1951038"/>
            <a:chOff x="310" y="1432"/>
            <a:chExt cx="5120" cy="1229"/>
          </a:xfrm>
        </p:grpSpPr>
        <p:sp>
          <p:nvSpPr>
            <p:cNvPr id="8199" name="Rectangle 4"/>
            <p:cNvSpPr>
              <a:spLocks noChangeArrowheads="1"/>
            </p:cNvSpPr>
            <p:nvPr/>
          </p:nvSpPr>
          <p:spPr bwMode="auto">
            <a:xfrm>
              <a:off x="310" y="1432"/>
              <a:ext cx="5120" cy="488"/>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The most common operators in Java are the ones that specify arithmetic computation:</a:t>
              </a:r>
            </a:p>
          </p:txBody>
        </p:sp>
        <p:sp>
          <p:nvSpPr>
            <p:cNvPr id="8200" name="Rectangle 14"/>
            <p:cNvSpPr>
              <a:spLocks noChangeArrowheads="1"/>
            </p:cNvSpPr>
            <p:nvPr/>
          </p:nvSpPr>
          <p:spPr bwMode="auto">
            <a:xfrm>
              <a:off x="1080" y="1883"/>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8201" name="Text Box 15"/>
            <p:cNvSpPr txBox="1">
              <a:spLocks noChangeArrowheads="1"/>
            </p:cNvSpPr>
            <p:nvPr/>
          </p:nvSpPr>
          <p:spPr bwMode="auto">
            <a:xfrm>
              <a:off x="1440" y="1872"/>
              <a:ext cx="1008" cy="288"/>
            </a:xfrm>
            <a:prstGeom prst="rect">
              <a:avLst/>
            </a:prstGeom>
            <a:noFill/>
            <a:ln w="9525">
              <a:noFill/>
              <a:miter lim="800000"/>
              <a:headEnd/>
              <a:tailEnd/>
            </a:ln>
          </p:spPr>
          <p:txBody>
            <a:bodyPr>
              <a:spAutoFit/>
            </a:bodyPr>
            <a:lstStyle/>
            <a:p>
              <a:pPr>
                <a:spcBef>
                  <a:spcPct val="50000"/>
                </a:spcBef>
              </a:pPr>
              <a:r>
                <a:rPr lang="en-US" sz="2400" b="0"/>
                <a:t>Addition</a:t>
              </a:r>
              <a:endParaRPr lang="en-US" sz="2400" b="0">
                <a:latin typeface="Times" pitchFamily="-96" charset="0"/>
              </a:endParaRPr>
            </a:p>
          </p:txBody>
        </p:sp>
        <p:sp>
          <p:nvSpPr>
            <p:cNvPr id="8202" name="Rectangle 16"/>
            <p:cNvSpPr>
              <a:spLocks noChangeArrowheads="1"/>
            </p:cNvSpPr>
            <p:nvPr/>
          </p:nvSpPr>
          <p:spPr bwMode="auto">
            <a:xfrm>
              <a:off x="1080" y="2131"/>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8203" name="Text Box 17"/>
            <p:cNvSpPr txBox="1">
              <a:spLocks noChangeArrowheads="1"/>
            </p:cNvSpPr>
            <p:nvPr/>
          </p:nvSpPr>
          <p:spPr bwMode="auto">
            <a:xfrm>
              <a:off x="1440" y="2120"/>
              <a:ext cx="1008" cy="288"/>
            </a:xfrm>
            <a:prstGeom prst="rect">
              <a:avLst/>
            </a:prstGeom>
            <a:noFill/>
            <a:ln w="9525">
              <a:noFill/>
              <a:miter lim="800000"/>
              <a:headEnd/>
              <a:tailEnd/>
            </a:ln>
          </p:spPr>
          <p:txBody>
            <a:bodyPr>
              <a:spAutoFit/>
            </a:bodyPr>
            <a:lstStyle/>
            <a:p>
              <a:pPr>
                <a:spcBef>
                  <a:spcPct val="50000"/>
                </a:spcBef>
              </a:pPr>
              <a:r>
                <a:rPr lang="en-US" sz="2400" b="0"/>
                <a:t>Subtraction</a:t>
              </a:r>
              <a:endParaRPr lang="en-US" sz="2400" b="0">
                <a:latin typeface="Times" pitchFamily="-96" charset="0"/>
              </a:endParaRPr>
            </a:p>
          </p:txBody>
        </p:sp>
        <p:sp>
          <p:nvSpPr>
            <p:cNvPr id="8204" name="Rectangle 18"/>
            <p:cNvSpPr>
              <a:spLocks noChangeArrowheads="1"/>
            </p:cNvSpPr>
            <p:nvPr/>
          </p:nvSpPr>
          <p:spPr bwMode="auto">
            <a:xfrm>
              <a:off x="3000" y="1883"/>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8205" name="Text Box 19"/>
            <p:cNvSpPr txBox="1">
              <a:spLocks noChangeArrowheads="1"/>
            </p:cNvSpPr>
            <p:nvPr/>
          </p:nvSpPr>
          <p:spPr bwMode="auto">
            <a:xfrm>
              <a:off x="3360" y="1872"/>
              <a:ext cx="1296" cy="288"/>
            </a:xfrm>
            <a:prstGeom prst="rect">
              <a:avLst/>
            </a:prstGeom>
            <a:noFill/>
            <a:ln w="9525">
              <a:noFill/>
              <a:miter lim="800000"/>
              <a:headEnd/>
              <a:tailEnd/>
            </a:ln>
          </p:spPr>
          <p:txBody>
            <a:bodyPr>
              <a:spAutoFit/>
            </a:bodyPr>
            <a:lstStyle/>
            <a:p>
              <a:pPr>
                <a:spcBef>
                  <a:spcPct val="50000"/>
                </a:spcBef>
              </a:pPr>
              <a:r>
                <a:rPr lang="en-US" sz="2400" b="0"/>
                <a:t>Multiplication</a:t>
              </a:r>
              <a:endParaRPr lang="en-US" sz="2400" b="0">
                <a:latin typeface="Times" pitchFamily="-96" charset="0"/>
              </a:endParaRPr>
            </a:p>
          </p:txBody>
        </p:sp>
        <p:sp>
          <p:nvSpPr>
            <p:cNvPr id="8206" name="Rectangle 20"/>
            <p:cNvSpPr>
              <a:spLocks noChangeArrowheads="1"/>
            </p:cNvSpPr>
            <p:nvPr/>
          </p:nvSpPr>
          <p:spPr bwMode="auto">
            <a:xfrm>
              <a:off x="3000" y="2131"/>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8207" name="Text Box 21"/>
            <p:cNvSpPr txBox="1">
              <a:spLocks noChangeArrowheads="1"/>
            </p:cNvSpPr>
            <p:nvPr/>
          </p:nvSpPr>
          <p:spPr bwMode="auto">
            <a:xfrm>
              <a:off x="3360" y="2120"/>
              <a:ext cx="1008" cy="288"/>
            </a:xfrm>
            <a:prstGeom prst="rect">
              <a:avLst/>
            </a:prstGeom>
            <a:noFill/>
            <a:ln w="9525">
              <a:noFill/>
              <a:miter lim="800000"/>
              <a:headEnd/>
              <a:tailEnd/>
            </a:ln>
          </p:spPr>
          <p:txBody>
            <a:bodyPr>
              <a:spAutoFit/>
            </a:bodyPr>
            <a:lstStyle/>
            <a:p>
              <a:pPr>
                <a:spcBef>
                  <a:spcPct val="50000"/>
                </a:spcBef>
              </a:pPr>
              <a:r>
                <a:rPr lang="en-US" sz="2400" b="0"/>
                <a:t>Division</a:t>
              </a:r>
              <a:endParaRPr lang="en-US" sz="2400" b="0">
                <a:latin typeface="Times" pitchFamily="-96" charset="0"/>
              </a:endParaRPr>
            </a:p>
          </p:txBody>
        </p:sp>
        <p:sp>
          <p:nvSpPr>
            <p:cNvPr id="8208" name="Rectangle 39"/>
            <p:cNvSpPr>
              <a:spLocks noChangeArrowheads="1"/>
            </p:cNvSpPr>
            <p:nvPr/>
          </p:nvSpPr>
          <p:spPr bwMode="auto">
            <a:xfrm>
              <a:off x="3000" y="2384"/>
              <a:ext cx="384" cy="269"/>
            </a:xfrm>
            <a:prstGeom prst="rect">
              <a:avLst/>
            </a:prstGeom>
            <a:noFill/>
            <a:ln w="9525">
              <a:noFill/>
              <a:miter lim="800000"/>
              <a:headEnd/>
              <a:tailEnd/>
            </a:ln>
          </p:spPr>
          <p:txBody>
            <a:bodyPr>
              <a:spAutoFit/>
            </a:bodyPr>
            <a:lstStyle/>
            <a:p>
              <a:pPr algn="ctr"/>
              <a:r>
                <a:rPr lang="en-US" sz="2200">
                  <a:latin typeface="Courier New" pitchFamily="49" charset="0"/>
                </a:rPr>
                <a:t>%</a:t>
              </a:r>
            </a:p>
          </p:txBody>
        </p:sp>
        <p:sp>
          <p:nvSpPr>
            <p:cNvPr id="8209" name="Text Box 40"/>
            <p:cNvSpPr txBox="1">
              <a:spLocks noChangeArrowheads="1"/>
            </p:cNvSpPr>
            <p:nvPr/>
          </p:nvSpPr>
          <p:spPr bwMode="auto">
            <a:xfrm>
              <a:off x="3360" y="2373"/>
              <a:ext cx="1008" cy="288"/>
            </a:xfrm>
            <a:prstGeom prst="rect">
              <a:avLst/>
            </a:prstGeom>
            <a:noFill/>
            <a:ln w="9525">
              <a:noFill/>
              <a:miter lim="800000"/>
              <a:headEnd/>
              <a:tailEnd/>
            </a:ln>
          </p:spPr>
          <p:txBody>
            <a:bodyPr>
              <a:spAutoFit/>
            </a:bodyPr>
            <a:lstStyle/>
            <a:p>
              <a:pPr>
                <a:spcBef>
                  <a:spcPct val="50000"/>
                </a:spcBef>
              </a:pPr>
              <a:r>
                <a:rPr lang="en-US" sz="2400" b="0"/>
                <a:t>Remainder</a:t>
              </a:r>
              <a:endParaRPr lang="en-US" sz="2400" b="0">
                <a:latin typeface="Times" pitchFamily="-96" charset="0"/>
              </a:endParaRPr>
            </a:p>
          </p:txBody>
        </p:sp>
      </p:grpSp>
      <p:sp>
        <p:nvSpPr>
          <p:cNvPr id="400427" name="Rectangle 43"/>
          <p:cNvSpPr>
            <a:spLocks noChangeArrowheads="1"/>
          </p:cNvSpPr>
          <p:nvPr/>
        </p:nvSpPr>
        <p:spPr bwMode="auto">
          <a:xfrm>
            <a:off x="643299" y="5397500"/>
            <a:ext cx="10834511" cy="8509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The </a:t>
            </a:r>
            <a:r>
              <a:rPr lang="en-US" sz="2200">
                <a:latin typeface="Courier New" pitchFamily="49" charset="0"/>
              </a:rPr>
              <a:t>-</a:t>
            </a:r>
            <a:r>
              <a:rPr lang="en-US" sz="2400" b="0"/>
              <a:t> operator can also appear as a </a:t>
            </a:r>
            <a:r>
              <a:rPr lang="en-US" sz="2400"/>
              <a:t>unary operator</a:t>
            </a:r>
            <a:r>
              <a:rPr lang="en-US" sz="2400" b="0"/>
              <a:t>, as in the expression </a:t>
            </a:r>
            <a:r>
              <a:rPr lang="en-US" sz="2200">
                <a:latin typeface="Courier New" pitchFamily="49" charset="0"/>
              </a:rPr>
              <a:t>-x</a:t>
            </a:r>
            <a:r>
              <a:rPr lang="en-US" sz="2400" b="0"/>
              <a:t>, which denotes the negative of </a:t>
            </a:r>
            <a:r>
              <a:rPr lang="en-US" sz="2200">
                <a:latin typeface="Courier New" pitchFamily="49" charset="0"/>
              </a:rPr>
              <a:t>x</a:t>
            </a:r>
            <a:r>
              <a:rPr lang="en-US" sz="2400" b="0"/>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4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4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17" grpId="0" build="p" autoUpdateAnimBg="0"/>
      <p:bldP spid="400427"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Division and Type Casts</a:t>
            </a:r>
            <a:endParaRPr lang="en-US" smtClean="0"/>
          </a:p>
        </p:txBody>
      </p:sp>
      <p:sp>
        <p:nvSpPr>
          <p:cNvPr id="9219" name="Rectangle 3"/>
          <p:cNvSpPr>
            <a:spLocks noChangeArrowheads="1"/>
          </p:cNvSpPr>
          <p:nvPr/>
        </p:nvSpPr>
        <p:spPr bwMode="auto">
          <a:xfrm>
            <a:off x="643299" y="1155700"/>
            <a:ext cx="10834511" cy="1054100"/>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Whenever you apply a binary operator to numeric values in Java, the result will be of type </a:t>
            </a:r>
            <a:r>
              <a:rPr lang="en-US" sz="2200">
                <a:latin typeface="Courier New" pitchFamily="49" charset="0"/>
              </a:rPr>
              <a:t>int</a:t>
            </a:r>
            <a:r>
              <a:rPr lang="en-US" sz="2400" b="0"/>
              <a:t> if both operands are of type </a:t>
            </a:r>
            <a:r>
              <a:rPr lang="en-US" sz="2200">
                <a:latin typeface="Courier New" pitchFamily="49" charset="0"/>
              </a:rPr>
              <a:t>int</a:t>
            </a:r>
            <a:r>
              <a:rPr lang="en-US" sz="2400" b="0"/>
              <a:t>, but will be a </a:t>
            </a:r>
            <a:r>
              <a:rPr lang="en-US" sz="2200">
                <a:latin typeface="Courier New" pitchFamily="49" charset="0"/>
              </a:rPr>
              <a:t>double</a:t>
            </a:r>
            <a:r>
              <a:rPr lang="en-US" sz="2400" b="0"/>
              <a:t> if either operand is a </a:t>
            </a:r>
            <a:r>
              <a:rPr lang="en-US" sz="2200">
                <a:latin typeface="Courier New" pitchFamily="49" charset="0"/>
              </a:rPr>
              <a:t>double</a:t>
            </a:r>
            <a:r>
              <a:rPr lang="en-US" sz="2400" b="0"/>
              <a:t>.</a:t>
            </a:r>
          </a:p>
        </p:txBody>
      </p:sp>
      <p:grpSp>
        <p:nvGrpSpPr>
          <p:cNvPr id="2" name="Group 11"/>
          <p:cNvGrpSpPr>
            <a:grpSpLocks/>
          </p:cNvGrpSpPr>
          <p:nvPr/>
        </p:nvGrpSpPr>
        <p:grpSpPr bwMode="auto">
          <a:xfrm>
            <a:off x="643300" y="2273300"/>
            <a:ext cx="10847208" cy="2146300"/>
            <a:chOff x="304" y="1432"/>
            <a:chExt cx="5126" cy="1352"/>
          </a:xfrm>
        </p:grpSpPr>
        <p:sp>
          <p:nvSpPr>
            <p:cNvPr id="9225" name="Rectangle 4"/>
            <p:cNvSpPr>
              <a:spLocks noChangeArrowheads="1"/>
            </p:cNvSpPr>
            <p:nvPr/>
          </p:nvSpPr>
          <p:spPr bwMode="auto">
            <a:xfrm>
              <a:off x="310" y="1432"/>
              <a:ext cx="5120" cy="536"/>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This rule has important consequences in the case of division.  For example, the expression</a:t>
              </a:r>
            </a:p>
          </p:txBody>
        </p:sp>
        <p:sp>
          <p:nvSpPr>
            <p:cNvPr id="9226" name="Text Box 5"/>
            <p:cNvSpPr txBox="1">
              <a:spLocks noChangeArrowheads="1"/>
            </p:cNvSpPr>
            <p:nvPr/>
          </p:nvSpPr>
          <p:spPr bwMode="auto">
            <a:xfrm>
              <a:off x="1800" y="1904"/>
              <a:ext cx="2160" cy="269"/>
            </a:xfrm>
            <a:prstGeom prst="rect">
              <a:avLst/>
            </a:prstGeom>
            <a:noFill/>
            <a:ln w="9525">
              <a:noFill/>
              <a:miter lim="800000"/>
              <a:headEnd/>
              <a:tailEnd/>
            </a:ln>
          </p:spPr>
          <p:txBody>
            <a:bodyPr>
              <a:spAutoFit/>
            </a:bodyPr>
            <a:lstStyle/>
            <a:p>
              <a:pPr algn="ctr">
                <a:spcBef>
                  <a:spcPct val="50000"/>
                </a:spcBef>
              </a:pPr>
              <a:r>
                <a:rPr lang="en-US" sz="2200">
                  <a:latin typeface="Courier New" pitchFamily="49" charset="0"/>
                </a:rPr>
                <a:t>14 / 5</a:t>
              </a:r>
              <a:endParaRPr lang="en-US" sz="2400" b="0"/>
            </a:p>
          </p:txBody>
        </p:sp>
        <p:sp>
          <p:nvSpPr>
            <p:cNvPr id="9227" name="Rectangle 7"/>
            <p:cNvSpPr>
              <a:spLocks noChangeArrowheads="1"/>
            </p:cNvSpPr>
            <p:nvPr/>
          </p:nvSpPr>
          <p:spPr bwMode="auto">
            <a:xfrm>
              <a:off x="304" y="2152"/>
              <a:ext cx="5120" cy="632"/>
            </a:xfrm>
            <a:prstGeom prst="rect">
              <a:avLst/>
            </a:prstGeom>
            <a:noFill/>
            <a:ln w="9525">
              <a:noFill/>
              <a:miter lim="800000"/>
              <a:headEnd/>
              <a:tailEnd/>
            </a:ln>
          </p:spPr>
          <p:txBody>
            <a:bodyPr/>
            <a:lstStyle/>
            <a:p>
              <a:pPr marL="342900" indent="-342900" algn="just">
                <a:lnSpc>
                  <a:spcPct val="85000"/>
                </a:lnSpc>
                <a:spcAft>
                  <a:spcPct val="25000"/>
                </a:spcAft>
              </a:pPr>
              <a:r>
                <a:rPr lang="en-US" sz="2400" b="0"/>
                <a:t>	seems as if it should have the value 2.8, but because both operands are of type </a:t>
              </a:r>
              <a:r>
                <a:rPr lang="en-US" sz="2200">
                  <a:latin typeface="Courier New" pitchFamily="49" charset="0"/>
                </a:rPr>
                <a:t>int</a:t>
              </a:r>
              <a:r>
                <a:rPr lang="en-US" sz="2400" b="0"/>
                <a:t>, Java computes an integer result by throwing away the fractional part.  The result is therefore 2.</a:t>
              </a:r>
            </a:p>
          </p:txBody>
        </p:sp>
      </p:grpSp>
      <p:grpSp>
        <p:nvGrpSpPr>
          <p:cNvPr id="3" name="Group 12"/>
          <p:cNvGrpSpPr>
            <a:grpSpLocks/>
          </p:cNvGrpSpPr>
          <p:nvPr/>
        </p:nvGrpSpPr>
        <p:grpSpPr bwMode="auto">
          <a:xfrm>
            <a:off x="643299" y="4470400"/>
            <a:ext cx="10834511" cy="1930400"/>
            <a:chOff x="304" y="2816"/>
            <a:chExt cx="5120" cy="1216"/>
          </a:xfrm>
        </p:grpSpPr>
        <p:sp>
          <p:nvSpPr>
            <p:cNvPr id="9222" name="Rectangle 8"/>
            <p:cNvSpPr>
              <a:spLocks noChangeArrowheads="1"/>
            </p:cNvSpPr>
            <p:nvPr/>
          </p:nvSpPr>
          <p:spPr bwMode="auto">
            <a:xfrm>
              <a:off x="304" y="2816"/>
              <a:ext cx="5120" cy="536"/>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If you want to obtain the mathematically correct result, you need to convert at least one operand to a </a:t>
              </a:r>
              <a:r>
                <a:rPr lang="en-US" sz="2200">
                  <a:latin typeface="Courier New" pitchFamily="49" charset="0"/>
                </a:rPr>
                <a:t>double</a:t>
              </a:r>
              <a:r>
                <a:rPr lang="en-US" sz="2400" b="0"/>
                <a:t>, as in</a:t>
              </a:r>
            </a:p>
          </p:txBody>
        </p:sp>
        <p:sp>
          <p:nvSpPr>
            <p:cNvPr id="9223" name="Text Box 9"/>
            <p:cNvSpPr txBox="1">
              <a:spLocks noChangeArrowheads="1"/>
            </p:cNvSpPr>
            <p:nvPr/>
          </p:nvSpPr>
          <p:spPr bwMode="auto">
            <a:xfrm>
              <a:off x="1794" y="3288"/>
              <a:ext cx="2160" cy="269"/>
            </a:xfrm>
            <a:prstGeom prst="rect">
              <a:avLst/>
            </a:prstGeom>
            <a:noFill/>
            <a:ln w="9525">
              <a:noFill/>
              <a:miter lim="800000"/>
              <a:headEnd/>
              <a:tailEnd/>
            </a:ln>
          </p:spPr>
          <p:txBody>
            <a:bodyPr>
              <a:spAutoFit/>
            </a:bodyPr>
            <a:lstStyle/>
            <a:p>
              <a:pPr algn="ctr">
                <a:spcBef>
                  <a:spcPct val="50000"/>
                </a:spcBef>
              </a:pPr>
              <a:r>
                <a:rPr lang="en-US" sz="2200">
                  <a:latin typeface="Courier New" pitchFamily="49" charset="0"/>
                </a:rPr>
                <a:t>(double) 14 / 5</a:t>
              </a:r>
              <a:endParaRPr lang="en-US" sz="2400" b="0"/>
            </a:p>
          </p:txBody>
        </p:sp>
        <p:sp>
          <p:nvSpPr>
            <p:cNvPr id="9224" name="Rectangle 10"/>
            <p:cNvSpPr>
              <a:spLocks noChangeArrowheads="1"/>
            </p:cNvSpPr>
            <p:nvPr/>
          </p:nvSpPr>
          <p:spPr bwMode="auto">
            <a:xfrm>
              <a:off x="304" y="3552"/>
              <a:ext cx="5120" cy="480"/>
            </a:xfrm>
            <a:prstGeom prst="rect">
              <a:avLst/>
            </a:prstGeom>
            <a:noFill/>
            <a:ln w="9525">
              <a:noFill/>
              <a:miter lim="800000"/>
              <a:headEnd/>
              <a:tailEnd/>
            </a:ln>
          </p:spPr>
          <p:txBody>
            <a:bodyPr/>
            <a:lstStyle/>
            <a:p>
              <a:pPr marL="342900" indent="-342900" algn="just">
                <a:lnSpc>
                  <a:spcPct val="85000"/>
                </a:lnSpc>
                <a:spcAft>
                  <a:spcPct val="25000"/>
                </a:spcAft>
              </a:pPr>
              <a:r>
                <a:rPr lang="en-US" sz="2400" b="0"/>
                <a:t>	The conversion is accomplished by means of a </a:t>
              </a:r>
              <a:r>
                <a:rPr lang="en-US" sz="2400"/>
                <a:t>type cast</a:t>
              </a:r>
              <a:r>
                <a:rPr lang="en-US" sz="2400" b="0"/>
                <a:t>, which consists of a type name in parentheses.</a:t>
              </a:r>
              <a:endParaRPr lang="en-US" sz="240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42" name="Text Box 26"/>
          <p:cNvSpPr txBox="1">
            <a:spLocks noChangeArrowheads="1"/>
          </p:cNvSpPr>
          <p:nvPr/>
        </p:nvSpPr>
        <p:spPr bwMode="auto">
          <a:xfrm>
            <a:off x="1400869" y="3886200"/>
            <a:ext cx="9569074" cy="393700"/>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9  /  5  *  c  +  32</a:t>
            </a:r>
          </a:p>
        </p:txBody>
      </p:sp>
      <p:sp>
        <p:nvSpPr>
          <p:cNvPr id="10243"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The Pitfalls of Integer Division</a:t>
            </a:r>
            <a:endParaRPr lang="en-US" smtClean="0"/>
          </a:p>
        </p:txBody>
      </p:sp>
      <p:sp>
        <p:nvSpPr>
          <p:cNvPr id="10244" name="Text Box 3"/>
          <p:cNvSpPr txBox="1">
            <a:spLocks noChangeArrowheads="1"/>
          </p:cNvSpPr>
          <p:nvPr/>
        </p:nvSpPr>
        <p:spPr bwMode="auto">
          <a:xfrm>
            <a:off x="609441" y="1189038"/>
            <a:ext cx="10969943" cy="757130"/>
          </a:xfrm>
          <a:prstGeom prst="rect">
            <a:avLst/>
          </a:prstGeom>
          <a:noFill/>
          <a:ln w="9525">
            <a:noFill/>
            <a:miter lim="800000"/>
            <a:headEnd/>
            <a:tailEnd/>
          </a:ln>
        </p:spPr>
        <p:txBody>
          <a:bodyPr>
            <a:spAutoFit/>
          </a:bodyPr>
          <a:lstStyle/>
          <a:p>
            <a:pPr algn="just">
              <a:lnSpc>
                <a:spcPct val="90000"/>
              </a:lnSpc>
            </a:pPr>
            <a:r>
              <a:rPr lang="en-US" sz="2400" b="0"/>
              <a:t>Consider the following Java statements, which are intended to convert 100</a:t>
            </a:r>
            <a:r>
              <a:rPr lang="en-US" altLang="ja-JP" sz="2400" b="0"/>
              <a:t>˚ </a:t>
            </a:r>
            <a:r>
              <a:rPr lang="en-US" sz="2400" b="0"/>
              <a:t>Celsius temperature to its Fahrenheit equivalent:</a:t>
            </a:r>
          </a:p>
        </p:txBody>
      </p:sp>
      <p:sp>
        <p:nvSpPr>
          <p:cNvPr id="10245" name="Text Box 4"/>
          <p:cNvSpPr txBox="1">
            <a:spLocks noChangeArrowheads="1"/>
          </p:cNvSpPr>
          <p:nvPr/>
        </p:nvSpPr>
        <p:spPr bwMode="auto">
          <a:xfrm>
            <a:off x="1523603" y="2276476"/>
            <a:ext cx="9751060" cy="695325"/>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double c = 100;</a:t>
            </a:r>
          </a:p>
          <a:p>
            <a:pPr algn="just">
              <a:lnSpc>
                <a:spcPct val="90000"/>
              </a:lnSpc>
            </a:pPr>
            <a:r>
              <a:rPr lang="en-US" sz="2200">
                <a:latin typeface="Courier New" pitchFamily="49" charset="0"/>
              </a:rPr>
              <a:t>double f = 9 / 5 * c + 32;</a:t>
            </a:r>
          </a:p>
        </p:txBody>
      </p:sp>
      <p:pic>
        <p:nvPicPr>
          <p:cNvPr id="10246" name="Picture 5"/>
          <p:cNvPicPr>
            <a:picLocks noChangeAspect="1" noChangeArrowheads="1"/>
          </p:cNvPicPr>
          <p:nvPr/>
        </p:nvPicPr>
        <p:blipFill>
          <a:blip r:embed="rId3"/>
          <a:srcRect/>
          <a:stretch>
            <a:fillRect/>
          </a:stretch>
        </p:blipFill>
        <p:spPr bwMode="auto">
          <a:xfrm>
            <a:off x="8015845" y="2095500"/>
            <a:ext cx="1328921" cy="1068388"/>
          </a:xfrm>
          <a:prstGeom prst="rect">
            <a:avLst/>
          </a:prstGeom>
          <a:noFill/>
          <a:ln w="9525">
            <a:noFill/>
            <a:miter lim="800000"/>
            <a:headEnd/>
            <a:tailEnd/>
          </a:ln>
        </p:spPr>
      </p:pic>
      <p:sp>
        <p:nvSpPr>
          <p:cNvPr id="10247" name="Text Box 6"/>
          <p:cNvSpPr txBox="1">
            <a:spLocks noChangeArrowheads="1"/>
          </p:cNvSpPr>
          <p:nvPr/>
        </p:nvSpPr>
        <p:spPr bwMode="auto">
          <a:xfrm>
            <a:off x="609441" y="3403600"/>
            <a:ext cx="10969943" cy="420688"/>
          </a:xfrm>
          <a:prstGeom prst="rect">
            <a:avLst/>
          </a:prstGeom>
          <a:noFill/>
          <a:ln w="9525">
            <a:noFill/>
            <a:miter lim="800000"/>
            <a:headEnd/>
            <a:tailEnd/>
          </a:ln>
        </p:spPr>
        <p:txBody>
          <a:bodyPr>
            <a:spAutoFit/>
          </a:bodyPr>
          <a:lstStyle/>
          <a:p>
            <a:pPr algn="just">
              <a:lnSpc>
                <a:spcPct val="90000"/>
              </a:lnSpc>
            </a:pPr>
            <a:r>
              <a:rPr lang="en-US" sz="2400" b="0"/>
              <a:t>The computation consists of evaluating the following expression:</a:t>
            </a:r>
          </a:p>
        </p:txBody>
      </p:sp>
      <p:grpSp>
        <p:nvGrpSpPr>
          <p:cNvPr id="2" name="Group 52"/>
          <p:cNvGrpSpPr>
            <a:grpSpLocks/>
          </p:cNvGrpSpPr>
          <p:nvPr/>
        </p:nvGrpSpPr>
        <p:grpSpPr bwMode="auto">
          <a:xfrm>
            <a:off x="406294" y="3810000"/>
            <a:ext cx="11376237" cy="3048000"/>
            <a:chOff x="192" y="2400"/>
            <a:chExt cx="5376" cy="1920"/>
          </a:xfrm>
        </p:grpSpPr>
        <p:sp>
          <p:nvSpPr>
            <p:cNvPr id="10269" name="Rectangle 27"/>
            <p:cNvSpPr>
              <a:spLocks noChangeArrowheads="1"/>
            </p:cNvSpPr>
            <p:nvPr/>
          </p:nvSpPr>
          <p:spPr bwMode="auto">
            <a:xfrm>
              <a:off x="192" y="3953"/>
              <a:ext cx="5376" cy="367"/>
            </a:xfrm>
            <a:prstGeom prst="rect">
              <a:avLst/>
            </a:prstGeom>
            <a:solidFill>
              <a:srgbClr val="CCFFFF"/>
            </a:solidFill>
            <a:ln w="9525">
              <a:noFill/>
              <a:miter lim="800000"/>
              <a:headEnd/>
              <a:tailEnd/>
            </a:ln>
          </p:spPr>
          <p:txBody>
            <a:bodyPr wrap="none" anchor="ctr"/>
            <a:lstStyle/>
            <a:p>
              <a:endParaRPr lang="en-US"/>
            </a:p>
          </p:txBody>
        </p:sp>
        <p:sp>
          <p:nvSpPr>
            <p:cNvPr id="10270" name="Rectangle 51"/>
            <p:cNvSpPr>
              <a:spLocks noChangeArrowheads="1"/>
            </p:cNvSpPr>
            <p:nvPr/>
          </p:nvSpPr>
          <p:spPr bwMode="auto">
            <a:xfrm>
              <a:off x="192" y="2400"/>
              <a:ext cx="5376" cy="367"/>
            </a:xfrm>
            <a:prstGeom prst="rect">
              <a:avLst/>
            </a:prstGeom>
            <a:solidFill>
              <a:srgbClr val="CCFFFF"/>
            </a:solidFill>
            <a:ln w="9525">
              <a:noFill/>
              <a:miter lim="800000"/>
              <a:headEnd/>
              <a:tailEnd/>
            </a:ln>
          </p:spPr>
          <p:txBody>
            <a:bodyPr wrap="none" anchor="ctr"/>
            <a:lstStyle/>
            <a:p>
              <a:endParaRPr lang="en-US"/>
            </a:p>
          </p:txBody>
        </p:sp>
      </p:grpSp>
      <p:grpSp>
        <p:nvGrpSpPr>
          <p:cNvPr id="3" name="Group 53"/>
          <p:cNvGrpSpPr>
            <a:grpSpLocks/>
          </p:cNvGrpSpPr>
          <p:nvPr/>
        </p:nvGrpSpPr>
        <p:grpSpPr bwMode="auto">
          <a:xfrm>
            <a:off x="812588" y="3987802"/>
            <a:ext cx="3758221" cy="1036638"/>
            <a:chOff x="384" y="2512"/>
            <a:chExt cx="1776" cy="653"/>
          </a:xfrm>
        </p:grpSpPr>
        <p:sp>
          <p:nvSpPr>
            <p:cNvPr id="10267" name="AutoShape 24"/>
            <p:cNvSpPr>
              <a:spLocks noChangeArrowheads="1"/>
            </p:cNvSpPr>
            <p:nvPr/>
          </p:nvSpPr>
          <p:spPr bwMode="auto">
            <a:xfrm>
              <a:off x="384" y="2512"/>
              <a:ext cx="1776" cy="624"/>
            </a:xfrm>
            <a:prstGeom prst="wedgeRectCallout">
              <a:avLst>
                <a:gd name="adj1" fmla="val 50620"/>
                <a:gd name="adj2" fmla="val 81250"/>
              </a:avLst>
            </a:prstGeom>
            <a:solidFill>
              <a:schemeClr val="bg1"/>
            </a:solidFill>
            <a:ln w="9525">
              <a:solidFill>
                <a:schemeClr val="tx1"/>
              </a:solidFill>
              <a:miter lim="800000"/>
              <a:headEnd/>
              <a:tailEnd/>
            </a:ln>
          </p:spPr>
          <p:txBody>
            <a:bodyPr wrap="none" anchor="ctr"/>
            <a:lstStyle/>
            <a:p>
              <a:pPr algn="just"/>
              <a:endParaRPr lang="en-US" sz="1600" b="0"/>
            </a:p>
          </p:txBody>
        </p:sp>
        <p:sp>
          <p:nvSpPr>
            <p:cNvPr id="10268" name="Text Box 25"/>
            <p:cNvSpPr txBox="1">
              <a:spLocks noChangeArrowheads="1"/>
            </p:cNvSpPr>
            <p:nvPr/>
          </p:nvSpPr>
          <p:spPr bwMode="auto">
            <a:xfrm>
              <a:off x="480" y="2530"/>
              <a:ext cx="1632" cy="635"/>
            </a:xfrm>
            <a:prstGeom prst="rect">
              <a:avLst/>
            </a:prstGeom>
            <a:noFill/>
            <a:ln w="9525">
              <a:noFill/>
              <a:miter lim="800000"/>
              <a:headEnd/>
              <a:tailEnd/>
            </a:ln>
          </p:spPr>
          <p:txBody>
            <a:bodyPr>
              <a:spAutoFit/>
            </a:bodyPr>
            <a:lstStyle/>
            <a:p>
              <a:pPr>
                <a:lnSpc>
                  <a:spcPct val="85000"/>
                </a:lnSpc>
              </a:pPr>
              <a:r>
                <a:rPr lang="en-US" sz="1600" b="0"/>
                <a:t>The problem arises from the fact that both </a:t>
              </a:r>
              <a:r>
                <a:rPr lang="en-US">
                  <a:latin typeface="Courier New" pitchFamily="49" charset="0"/>
                </a:rPr>
                <a:t>9</a:t>
              </a:r>
              <a:r>
                <a:rPr lang="en-US" sz="1600" b="0"/>
                <a:t> and </a:t>
              </a:r>
              <a:r>
                <a:rPr lang="en-US">
                  <a:latin typeface="Courier New" pitchFamily="49" charset="0"/>
                </a:rPr>
                <a:t>5</a:t>
              </a:r>
              <a:r>
                <a:rPr lang="en-US" sz="1600" b="0"/>
                <a:t> are of type </a:t>
              </a:r>
              <a:r>
                <a:rPr lang="en-US">
                  <a:latin typeface="Courier New" pitchFamily="49" charset="0"/>
                </a:rPr>
                <a:t>int</a:t>
              </a:r>
              <a:r>
                <a:rPr lang="en-US" sz="1600" b="0"/>
                <a:t>, which means that the result is also an </a:t>
              </a:r>
              <a:r>
                <a:rPr lang="en-US">
                  <a:latin typeface="Courier New" pitchFamily="49" charset="0"/>
                </a:rPr>
                <a:t>int</a:t>
              </a:r>
              <a:r>
                <a:rPr lang="en-US" sz="1600" b="0"/>
                <a:t>.</a:t>
              </a:r>
            </a:p>
          </p:txBody>
        </p:sp>
      </p:grpSp>
      <p:sp>
        <p:nvSpPr>
          <p:cNvPr id="418844" name="Text Box 28"/>
          <p:cNvSpPr txBox="1">
            <a:spLocks noChangeArrowheads="1"/>
          </p:cNvSpPr>
          <p:nvPr/>
        </p:nvSpPr>
        <p:spPr bwMode="auto">
          <a:xfrm>
            <a:off x="1411450" y="6007100"/>
            <a:ext cx="9569074" cy="393700"/>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9  /  5  *  c  +  32</a:t>
            </a:r>
          </a:p>
        </p:txBody>
      </p:sp>
      <p:grpSp>
        <p:nvGrpSpPr>
          <p:cNvPr id="4" name="Group 7"/>
          <p:cNvGrpSpPr>
            <a:grpSpLocks/>
          </p:cNvGrpSpPr>
          <p:nvPr/>
        </p:nvGrpSpPr>
        <p:grpSpPr bwMode="auto">
          <a:xfrm>
            <a:off x="4175097" y="3987800"/>
            <a:ext cx="4031199" cy="2032000"/>
            <a:chOff x="1973" y="2512"/>
            <a:chExt cx="1905" cy="1280"/>
          </a:xfrm>
        </p:grpSpPr>
        <p:grpSp>
          <p:nvGrpSpPr>
            <p:cNvPr id="5" name="Group 8"/>
            <p:cNvGrpSpPr>
              <a:grpSpLocks/>
            </p:cNvGrpSpPr>
            <p:nvPr/>
          </p:nvGrpSpPr>
          <p:grpSpPr bwMode="auto">
            <a:xfrm>
              <a:off x="1973" y="3304"/>
              <a:ext cx="531" cy="470"/>
              <a:chOff x="1973" y="3256"/>
              <a:chExt cx="531" cy="470"/>
            </a:xfrm>
          </p:grpSpPr>
          <p:sp>
            <p:nvSpPr>
              <p:cNvPr id="10263" name="Line 9"/>
              <p:cNvSpPr>
                <a:spLocks noChangeShapeType="1"/>
              </p:cNvSpPr>
              <p:nvPr/>
            </p:nvSpPr>
            <p:spPr bwMode="auto">
              <a:xfrm flipV="1">
                <a:off x="1973" y="3467"/>
                <a:ext cx="267" cy="259"/>
              </a:xfrm>
              <a:prstGeom prst="line">
                <a:avLst/>
              </a:prstGeom>
              <a:noFill/>
              <a:ln w="9525">
                <a:solidFill>
                  <a:schemeClr val="tx1"/>
                </a:solidFill>
                <a:round/>
                <a:headEnd/>
                <a:tailEnd/>
              </a:ln>
            </p:spPr>
            <p:txBody>
              <a:bodyPr wrap="none" anchor="ctr"/>
              <a:lstStyle/>
              <a:p>
                <a:endParaRPr lang="en-US"/>
              </a:p>
            </p:txBody>
          </p:sp>
          <p:sp>
            <p:nvSpPr>
              <p:cNvPr id="10264" name="Line 10"/>
              <p:cNvSpPr>
                <a:spLocks noChangeShapeType="1"/>
              </p:cNvSpPr>
              <p:nvPr/>
            </p:nvSpPr>
            <p:spPr bwMode="auto">
              <a:xfrm>
                <a:off x="2240" y="3464"/>
                <a:ext cx="0" cy="258"/>
              </a:xfrm>
              <a:prstGeom prst="line">
                <a:avLst/>
              </a:prstGeom>
              <a:noFill/>
              <a:ln w="9525">
                <a:solidFill>
                  <a:schemeClr val="tx1"/>
                </a:solidFill>
                <a:round/>
                <a:headEnd/>
                <a:tailEnd/>
              </a:ln>
            </p:spPr>
            <p:txBody>
              <a:bodyPr wrap="none" anchor="ctr"/>
              <a:lstStyle/>
              <a:p>
                <a:endParaRPr lang="en-US"/>
              </a:p>
            </p:txBody>
          </p:sp>
          <p:sp>
            <p:nvSpPr>
              <p:cNvPr id="10265" name="Line 11"/>
              <p:cNvSpPr>
                <a:spLocks noChangeShapeType="1"/>
              </p:cNvSpPr>
              <p:nvPr/>
            </p:nvSpPr>
            <p:spPr bwMode="auto">
              <a:xfrm flipH="1" flipV="1">
                <a:off x="2237" y="3464"/>
                <a:ext cx="267" cy="259"/>
              </a:xfrm>
              <a:prstGeom prst="line">
                <a:avLst/>
              </a:prstGeom>
              <a:noFill/>
              <a:ln w="9525">
                <a:solidFill>
                  <a:schemeClr val="tx1"/>
                </a:solidFill>
                <a:round/>
                <a:headEnd/>
                <a:tailEnd/>
              </a:ln>
            </p:spPr>
            <p:txBody>
              <a:bodyPr wrap="none" anchor="ctr"/>
              <a:lstStyle/>
              <a:p>
                <a:endParaRPr lang="en-US"/>
              </a:p>
            </p:txBody>
          </p:sp>
          <p:sp>
            <p:nvSpPr>
              <p:cNvPr id="10266" name="Text Box 12"/>
              <p:cNvSpPr txBox="1">
                <a:spLocks noChangeArrowheads="1"/>
              </p:cNvSpPr>
              <p:nvPr/>
            </p:nvSpPr>
            <p:spPr bwMode="auto">
              <a:xfrm>
                <a:off x="2096" y="3256"/>
                <a:ext cx="288" cy="248"/>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1</a:t>
                </a:r>
              </a:p>
            </p:txBody>
          </p:sp>
        </p:grpSp>
        <p:grpSp>
          <p:nvGrpSpPr>
            <p:cNvPr id="6" name="Group 13"/>
            <p:cNvGrpSpPr>
              <a:grpSpLocks/>
            </p:cNvGrpSpPr>
            <p:nvPr/>
          </p:nvGrpSpPr>
          <p:grpSpPr bwMode="auto">
            <a:xfrm>
              <a:off x="2304" y="2848"/>
              <a:ext cx="889" cy="944"/>
              <a:chOff x="2304" y="2928"/>
              <a:chExt cx="889" cy="944"/>
            </a:xfrm>
          </p:grpSpPr>
          <p:sp>
            <p:nvSpPr>
              <p:cNvPr id="10259" name="Line 14"/>
              <p:cNvSpPr>
                <a:spLocks noChangeShapeType="1"/>
              </p:cNvSpPr>
              <p:nvPr/>
            </p:nvSpPr>
            <p:spPr bwMode="auto">
              <a:xfrm flipV="1">
                <a:off x="2880" y="3152"/>
                <a:ext cx="0" cy="720"/>
              </a:xfrm>
              <a:prstGeom prst="line">
                <a:avLst/>
              </a:prstGeom>
              <a:noFill/>
              <a:ln w="9525">
                <a:solidFill>
                  <a:schemeClr val="tx1"/>
                </a:solidFill>
                <a:round/>
                <a:headEnd/>
                <a:tailEnd/>
              </a:ln>
            </p:spPr>
            <p:txBody>
              <a:bodyPr wrap="none" anchor="ctr"/>
              <a:lstStyle/>
              <a:p>
                <a:endParaRPr lang="en-US"/>
              </a:p>
            </p:txBody>
          </p:sp>
          <p:sp>
            <p:nvSpPr>
              <p:cNvPr id="10260" name="Line 15"/>
              <p:cNvSpPr>
                <a:spLocks noChangeShapeType="1"/>
              </p:cNvSpPr>
              <p:nvPr/>
            </p:nvSpPr>
            <p:spPr bwMode="auto">
              <a:xfrm flipH="1">
                <a:off x="2304" y="3152"/>
                <a:ext cx="576" cy="288"/>
              </a:xfrm>
              <a:prstGeom prst="line">
                <a:avLst/>
              </a:prstGeom>
              <a:noFill/>
              <a:ln w="9525">
                <a:solidFill>
                  <a:schemeClr val="tx1"/>
                </a:solidFill>
                <a:round/>
                <a:headEnd/>
                <a:tailEnd/>
              </a:ln>
            </p:spPr>
            <p:txBody>
              <a:bodyPr wrap="none" anchor="ctr"/>
              <a:lstStyle/>
              <a:p>
                <a:endParaRPr lang="en-US"/>
              </a:p>
            </p:txBody>
          </p:sp>
          <p:sp>
            <p:nvSpPr>
              <p:cNvPr id="10261" name="Line 16"/>
              <p:cNvSpPr>
                <a:spLocks noChangeShapeType="1"/>
              </p:cNvSpPr>
              <p:nvPr/>
            </p:nvSpPr>
            <p:spPr bwMode="auto">
              <a:xfrm>
                <a:off x="2880" y="3152"/>
                <a:ext cx="313" cy="705"/>
              </a:xfrm>
              <a:prstGeom prst="line">
                <a:avLst/>
              </a:prstGeom>
              <a:noFill/>
              <a:ln w="9525">
                <a:solidFill>
                  <a:schemeClr val="tx1"/>
                </a:solidFill>
                <a:round/>
                <a:headEnd/>
                <a:tailEnd/>
              </a:ln>
            </p:spPr>
            <p:txBody>
              <a:bodyPr wrap="none" anchor="ctr"/>
              <a:lstStyle/>
              <a:p>
                <a:endParaRPr lang="en-US"/>
              </a:p>
            </p:txBody>
          </p:sp>
          <p:sp>
            <p:nvSpPr>
              <p:cNvPr id="10262" name="Text Box 17"/>
              <p:cNvSpPr txBox="1">
                <a:spLocks noChangeArrowheads="1"/>
              </p:cNvSpPr>
              <p:nvPr/>
            </p:nvSpPr>
            <p:spPr bwMode="auto">
              <a:xfrm>
                <a:off x="2659" y="2928"/>
                <a:ext cx="442" cy="248"/>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100</a:t>
                </a:r>
              </a:p>
            </p:txBody>
          </p:sp>
        </p:grpSp>
        <p:grpSp>
          <p:nvGrpSpPr>
            <p:cNvPr id="7" name="Group 18"/>
            <p:cNvGrpSpPr>
              <a:grpSpLocks/>
            </p:cNvGrpSpPr>
            <p:nvPr/>
          </p:nvGrpSpPr>
          <p:grpSpPr bwMode="auto">
            <a:xfrm>
              <a:off x="3055" y="2512"/>
              <a:ext cx="823" cy="1272"/>
              <a:chOff x="3055" y="2592"/>
              <a:chExt cx="823" cy="1272"/>
            </a:xfrm>
          </p:grpSpPr>
          <p:sp>
            <p:nvSpPr>
              <p:cNvPr id="10255" name="Line 19"/>
              <p:cNvSpPr>
                <a:spLocks noChangeShapeType="1"/>
              </p:cNvSpPr>
              <p:nvPr/>
            </p:nvSpPr>
            <p:spPr bwMode="auto">
              <a:xfrm flipV="1">
                <a:off x="3504" y="2800"/>
                <a:ext cx="0" cy="1064"/>
              </a:xfrm>
              <a:prstGeom prst="line">
                <a:avLst/>
              </a:prstGeom>
              <a:noFill/>
              <a:ln w="9525">
                <a:solidFill>
                  <a:schemeClr val="tx1"/>
                </a:solidFill>
                <a:round/>
                <a:headEnd/>
                <a:tailEnd/>
              </a:ln>
            </p:spPr>
            <p:txBody>
              <a:bodyPr wrap="none" anchor="ctr"/>
              <a:lstStyle/>
              <a:p>
                <a:endParaRPr lang="en-US"/>
              </a:p>
            </p:txBody>
          </p:sp>
          <p:sp>
            <p:nvSpPr>
              <p:cNvPr id="10256" name="Line 20"/>
              <p:cNvSpPr>
                <a:spLocks noChangeShapeType="1"/>
              </p:cNvSpPr>
              <p:nvPr/>
            </p:nvSpPr>
            <p:spPr bwMode="auto">
              <a:xfrm>
                <a:off x="3505" y="2797"/>
                <a:ext cx="373" cy="1051"/>
              </a:xfrm>
              <a:prstGeom prst="line">
                <a:avLst/>
              </a:prstGeom>
              <a:noFill/>
              <a:ln w="9525">
                <a:solidFill>
                  <a:schemeClr val="tx1"/>
                </a:solidFill>
                <a:round/>
                <a:headEnd/>
                <a:tailEnd/>
              </a:ln>
            </p:spPr>
            <p:txBody>
              <a:bodyPr wrap="none" anchor="ctr"/>
              <a:lstStyle/>
              <a:p>
                <a:endParaRPr lang="en-US"/>
              </a:p>
            </p:txBody>
          </p:sp>
          <p:sp>
            <p:nvSpPr>
              <p:cNvPr id="10257" name="Line 21"/>
              <p:cNvSpPr>
                <a:spLocks noChangeShapeType="1"/>
              </p:cNvSpPr>
              <p:nvPr/>
            </p:nvSpPr>
            <p:spPr bwMode="auto">
              <a:xfrm flipH="1">
                <a:off x="3055" y="2797"/>
                <a:ext cx="450" cy="160"/>
              </a:xfrm>
              <a:prstGeom prst="line">
                <a:avLst/>
              </a:prstGeom>
              <a:noFill/>
              <a:ln w="9525">
                <a:solidFill>
                  <a:schemeClr val="tx1"/>
                </a:solidFill>
                <a:round/>
                <a:headEnd/>
                <a:tailEnd/>
              </a:ln>
            </p:spPr>
            <p:txBody>
              <a:bodyPr wrap="none" anchor="ctr"/>
              <a:lstStyle/>
              <a:p>
                <a:endParaRPr lang="en-US"/>
              </a:p>
            </p:txBody>
          </p:sp>
          <p:sp>
            <p:nvSpPr>
              <p:cNvPr id="10258" name="Text Box 22"/>
              <p:cNvSpPr txBox="1">
                <a:spLocks noChangeArrowheads="1"/>
              </p:cNvSpPr>
              <p:nvPr/>
            </p:nvSpPr>
            <p:spPr bwMode="auto">
              <a:xfrm>
                <a:off x="3288" y="2592"/>
                <a:ext cx="442" cy="248"/>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132</a:t>
                </a:r>
              </a:p>
            </p:txBody>
          </p:sp>
        </p:gr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1000"/>
                                        <p:tgtEl>
                                          <p:spTgt spid="418842"/>
                                        </p:tgtEl>
                                        <p:attrNameLst>
                                          <p:attrName>ppt_x</p:attrName>
                                        </p:attrNameLst>
                                      </p:cBhvr>
                                      <p:tavLst>
                                        <p:tav tm="0">
                                          <p:val>
                                            <p:strVal val="ppt_x"/>
                                          </p:val>
                                        </p:tav>
                                        <p:tav tm="100000">
                                          <p:val>
                                            <p:strVal val="ppt_x"/>
                                          </p:val>
                                        </p:tav>
                                      </p:tavLst>
                                    </p:anim>
                                    <p:anim calcmode="lin" valueType="num">
                                      <p:cBhvr additive="base">
                                        <p:cTn id="7" dur="1000"/>
                                        <p:tgtEl>
                                          <p:spTgt spid="418842"/>
                                        </p:tgtEl>
                                        <p:attrNameLst>
                                          <p:attrName>ppt_y</p:attrName>
                                        </p:attrNameLst>
                                      </p:cBhvr>
                                      <p:tavLst>
                                        <p:tav tm="0">
                                          <p:val>
                                            <p:strVal val="ppt_y"/>
                                          </p:val>
                                        </p:tav>
                                        <p:tav tm="100000">
                                          <p:val>
                                            <p:strVal val="1+ppt_h/2"/>
                                          </p:val>
                                        </p:tav>
                                      </p:tavLst>
                                    </p:anim>
                                    <p:set>
                                      <p:cBhvr>
                                        <p:cTn id="8" dur="1" fill="hold">
                                          <p:stCondLst>
                                            <p:cond delay="999"/>
                                          </p:stCondLst>
                                        </p:cTn>
                                        <p:tgtEl>
                                          <p:spTgt spid="418842"/>
                                        </p:tgtEl>
                                        <p:attrNameLst>
                                          <p:attrName>style.visibility</p:attrName>
                                        </p:attrNameLst>
                                      </p:cBhvr>
                                      <p:to>
                                        <p:strVal val="hidden"/>
                                      </p:to>
                                    </p:set>
                                  </p:childTnLst>
                                </p:cTn>
                              </p:par>
                              <p:par>
                                <p:cTn id="9" presetID="1" presetClass="entr" presetSubtype="0"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200"/>
                                  </p:stCondLst>
                                  <p:childTnLst>
                                    <p:set>
                                      <p:cBhvr>
                                        <p:cTn id="12" dur="1" fill="hold">
                                          <p:stCondLst>
                                            <p:cond delay="499"/>
                                          </p:stCondLst>
                                        </p:cTn>
                                        <p:tgtEl>
                                          <p:spTgt spid="418844">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42" grpId="0"/>
      <p:bldP spid="418844"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The Pitfalls of Integer Division</a:t>
            </a:r>
            <a:endParaRPr lang="en-US" smtClean="0"/>
          </a:p>
        </p:txBody>
      </p:sp>
      <p:grpSp>
        <p:nvGrpSpPr>
          <p:cNvPr id="2" name="Group 29"/>
          <p:cNvGrpSpPr>
            <a:grpSpLocks/>
          </p:cNvGrpSpPr>
          <p:nvPr/>
        </p:nvGrpSpPr>
        <p:grpSpPr bwMode="auto">
          <a:xfrm>
            <a:off x="0" y="1143000"/>
            <a:ext cx="12188825" cy="5715000"/>
            <a:chOff x="0" y="720"/>
            <a:chExt cx="5760" cy="3600"/>
          </a:xfrm>
        </p:grpSpPr>
        <p:sp>
          <p:nvSpPr>
            <p:cNvPr id="11286" name="Rectangle 30"/>
            <p:cNvSpPr>
              <a:spLocks noChangeArrowheads="1"/>
            </p:cNvSpPr>
            <p:nvPr/>
          </p:nvSpPr>
          <p:spPr bwMode="auto">
            <a:xfrm>
              <a:off x="0" y="720"/>
              <a:ext cx="5760" cy="3600"/>
            </a:xfrm>
            <a:prstGeom prst="rect">
              <a:avLst/>
            </a:prstGeom>
            <a:solidFill>
              <a:srgbClr val="CCFFFF"/>
            </a:solidFill>
            <a:ln w="9525">
              <a:noFill/>
              <a:miter lim="800000"/>
              <a:headEnd/>
              <a:tailEnd/>
            </a:ln>
          </p:spPr>
          <p:txBody>
            <a:bodyPr wrap="none" anchor="ctr"/>
            <a:lstStyle/>
            <a:p>
              <a:endParaRPr lang="en-US"/>
            </a:p>
          </p:txBody>
        </p:sp>
        <p:sp>
          <p:nvSpPr>
            <p:cNvPr id="11287" name="Text Box 31"/>
            <p:cNvSpPr txBox="1">
              <a:spLocks noChangeArrowheads="1"/>
            </p:cNvSpPr>
            <p:nvPr/>
          </p:nvSpPr>
          <p:spPr bwMode="auto">
            <a:xfrm>
              <a:off x="288" y="749"/>
              <a:ext cx="5184" cy="477"/>
            </a:xfrm>
            <a:prstGeom prst="rect">
              <a:avLst/>
            </a:prstGeom>
            <a:noFill/>
            <a:ln w="9525">
              <a:noFill/>
              <a:miter lim="800000"/>
              <a:headEnd/>
              <a:tailEnd/>
            </a:ln>
          </p:spPr>
          <p:txBody>
            <a:bodyPr>
              <a:spAutoFit/>
            </a:bodyPr>
            <a:lstStyle/>
            <a:p>
              <a:pPr algn="just">
                <a:lnSpc>
                  <a:spcPct val="90000"/>
                </a:lnSpc>
              </a:pPr>
              <a:r>
                <a:rPr lang="en-US" sz="2400" b="0"/>
                <a:t>You can fix this problem by converting the fraction to a </a:t>
              </a:r>
              <a:r>
                <a:rPr lang="en-US" sz="2200">
                  <a:latin typeface="Courier New" pitchFamily="49" charset="0"/>
                </a:rPr>
                <a:t>double</a:t>
              </a:r>
              <a:r>
                <a:rPr lang="en-US" sz="2400" b="0"/>
                <a:t>, either by inserting decimal points or by using a type cast:</a:t>
              </a:r>
            </a:p>
          </p:txBody>
        </p:sp>
        <p:sp>
          <p:nvSpPr>
            <p:cNvPr id="11288" name="Text Box 32"/>
            <p:cNvSpPr txBox="1">
              <a:spLocks noChangeArrowheads="1"/>
            </p:cNvSpPr>
            <p:nvPr/>
          </p:nvSpPr>
          <p:spPr bwMode="auto">
            <a:xfrm>
              <a:off x="720" y="1354"/>
              <a:ext cx="4608" cy="438"/>
            </a:xfrm>
            <a:prstGeom prst="rect">
              <a:avLst/>
            </a:prstGeom>
            <a:noFill/>
            <a:ln w="9525">
              <a:noFill/>
              <a:miter lim="800000"/>
              <a:headEnd/>
              <a:tailEnd/>
            </a:ln>
          </p:spPr>
          <p:txBody>
            <a:bodyPr>
              <a:spAutoFit/>
            </a:bodyPr>
            <a:lstStyle/>
            <a:p>
              <a:pPr algn="just">
                <a:lnSpc>
                  <a:spcPct val="90000"/>
                </a:lnSpc>
              </a:pPr>
              <a:r>
                <a:rPr lang="en-US" sz="2200">
                  <a:latin typeface="Courier New" pitchFamily="49" charset="0"/>
                </a:rPr>
                <a:t>double c = 100;</a:t>
              </a:r>
            </a:p>
            <a:p>
              <a:pPr algn="just">
                <a:lnSpc>
                  <a:spcPct val="90000"/>
                </a:lnSpc>
              </a:pPr>
              <a:r>
                <a:rPr lang="en-US" sz="2200">
                  <a:latin typeface="Courier New" pitchFamily="49" charset="0"/>
                </a:rPr>
                <a:t>double f = (double) 9 / 5 * c + 32;</a:t>
              </a:r>
            </a:p>
          </p:txBody>
        </p:sp>
      </p:grpSp>
      <p:grpSp>
        <p:nvGrpSpPr>
          <p:cNvPr id="3" name="Group 33"/>
          <p:cNvGrpSpPr>
            <a:grpSpLocks/>
          </p:cNvGrpSpPr>
          <p:nvPr/>
        </p:nvGrpSpPr>
        <p:grpSpPr bwMode="auto">
          <a:xfrm>
            <a:off x="609441" y="3048000"/>
            <a:ext cx="10969943" cy="3530600"/>
            <a:chOff x="288" y="1920"/>
            <a:chExt cx="5184" cy="2224"/>
          </a:xfrm>
        </p:grpSpPr>
        <p:sp>
          <p:nvSpPr>
            <p:cNvPr id="11269" name="Text Box 34"/>
            <p:cNvSpPr txBox="1">
              <a:spLocks noChangeArrowheads="1"/>
            </p:cNvSpPr>
            <p:nvPr/>
          </p:nvSpPr>
          <p:spPr bwMode="auto">
            <a:xfrm>
              <a:off x="288" y="1920"/>
              <a:ext cx="5184" cy="265"/>
            </a:xfrm>
            <a:prstGeom prst="rect">
              <a:avLst/>
            </a:prstGeom>
            <a:noFill/>
            <a:ln w="9525">
              <a:noFill/>
              <a:miter lim="800000"/>
              <a:headEnd/>
              <a:tailEnd/>
            </a:ln>
          </p:spPr>
          <p:txBody>
            <a:bodyPr>
              <a:spAutoFit/>
            </a:bodyPr>
            <a:lstStyle/>
            <a:p>
              <a:pPr algn="just">
                <a:lnSpc>
                  <a:spcPct val="90000"/>
                </a:lnSpc>
              </a:pPr>
              <a:r>
                <a:rPr lang="en-US" sz="2400" b="0"/>
                <a:t>The computation now looks like this:</a:t>
              </a:r>
            </a:p>
          </p:txBody>
        </p:sp>
        <p:sp>
          <p:nvSpPr>
            <p:cNvPr id="11270" name="Line 35"/>
            <p:cNvSpPr>
              <a:spLocks noChangeShapeType="1"/>
            </p:cNvSpPr>
            <p:nvPr/>
          </p:nvSpPr>
          <p:spPr bwMode="auto">
            <a:xfrm flipV="1">
              <a:off x="2141" y="3211"/>
              <a:ext cx="445" cy="209"/>
            </a:xfrm>
            <a:prstGeom prst="line">
              <a:avLst/>
            </a:prstGeom>
            <a:noFill/>
            <a:ln w="9525">
              <a:solidFill>
                <a:schemeClr val="tx1"/>
              </a:solidFill>
              <a:round/>
              <a:headEnd/>
              <a:tailEnd/>
            </a:ln>
          </p:spPr>
          <p:txBody>
            <a:bodyPr wrap="none" anchor="ctr"/>
            <a:lstStyle/>
            <a:p>
              <a:endParaRPr lang="en-US"/>
            </a:p>
          </p:txBody>
        </p:sp>
        <p:sp>
          <p:nvSpPr>
            <p:cNvPr id="11271" name="Line 36"/>
            <p:cNvSpPr>
              <a:spLocks noChangeShapeType="1"/>
            </p:cNvSpPr>
            <p:nvPr/>
          </p:nvSpPr>
          <p:spPr bwMode="auto">
            <a:xfrm>
              <a:off x="2586" y="3208"/>
              <a:ext cx="7" cy="692"/>
            </a:xfrm>
            <a:prstGeom prst="line">
              <a:avLst/>
            </a:prstGeom>
            <a:noFill/>
            <a:ln w="9525">
              <a:solidFill>
                <a:schemeClr val="tx1"/>
              </a:solidFill>
              <a:round/>
              <a:headEnd/>
              <a:tailEnd/>
            </a:ln>
          </p:spPr>
          <p:txBody>
            <a:bodyPr wrap="none" anchor="ctr"/>
            <a:lstStyle/>
            <a:p>
              <a:endParaRPr lang="en-US"/>
            </a:p>
          </p:txBody>
        </p:sp>
        <p:sp>
          <p:nvSpPr>
            <p:cNvPr id="11272" name="Line 37"/>
            <p:cNvSpPr>
              <a:spLocks noChangeShapeType="1"/>
            </p:cNvSpPr>
            <p:nvPr/>
          </p:nvSpPr>
          <p:spPr bwMode="auto">
            <a:xfrm flipH="1" flipV="1">
              <a:off x="2583" y="3208"/>
              <a:ext cx="290" cy="686"/>
            </a:xfrm>
            <a:prstGeom prst="line">
              <a:avLst/>
            </a:prstGeom>
            <a:noFill/>
            <a:ln w="9525">
              <a:solidFill>
                <a:schemeClr val="tx1"/>
              </a:solidFill>
              <a:round/>
              <a:headEnd/>
              <a:tailEnd/>
            </a:ln>
          </p:spPr>
          <p:txBody>
            <a:bodyPr wrap="none" anchor="ctr"/>
            <a:lstStyle/>
            <a:p>
              <a:endParaRPr lang="en-US"/>
            </a:p>
          </p:txBody>
        </p:sp>
        <p:sp>
          <p:nvSpPr>
            <p:cNvPr id="11273" name="Text Box 38"/>
            <p:cNvSpPr txBox="1">
              <a:spLocks noChangeArrowheads="1"/>
            </p:cNvSpPr>
            <p:nvPr/>
          </p:nvSpPr>
          <p:spPr bwMode="auto">
            <a:xfrm>
              <a:off x="2296" y="3000"/>
              <a:ext cx="576" cy="248"/>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1.8</a:t>
              </a:r>
            </a:p>
          </p:txBody>
        </p:sp>
        <p:sp>
          <p:nvSpPr>
            <p:cNvPr id="11274" name="Line 39"/>
            <p:cNvSpPr>
              <a:spLocks noChangeShapeType="1"/>
            </p:cNvSpPr>
            <p:nvPr/>
          </p:nvSpPr>
          <p:spPr bwMode="auto">
            <a:xfrm flipV="1">
              <a:off x="3225" y="2768"/>
              <a:ext cx="1" cy="1140"/>
            </a:xfrm>
            <a:prstGeom prst="line">
              <a:avLst/>
            </a:prstGeom>
            <a:noFill/>
            <a:ln w="9525">
              <a:solidFill>
                <a:schemeClr val="tx1"/>
              </a:solidFill>
              <a:round/>
              <a:headEnd/>
              <a:tailEnd/>
            </a:ln>
          </p:spPr>
          <p:txBody>
            <a:bodyPr wrap="none" anchor="ctr"/>
            <a:lstStyle/>
            <a:p>
              <a:endParaRPr lang="en-US"/>
            </a:p>
          </p:txBody>
        </p:sp>
        <p:sp>
          <p:nvSpPr>
            <p:cNvPr id="11275" name="Line 40"/>
            <p:cNvSpPr>
              <a:spLocks noChangeShapeType="1"/>
            </p:cNvSpPr>
            <p:nvPr/>
          </p:nvSpPr>
          <p:spPr bwMode="auto">
            <a:xfrm flipH="1">
              <a:off x="2768" y="2768"/>
              <a:ext cx="458" cy="256"/>
            </a:xfrm>
            <a:prstGeom prst="line">
              <a:avLst/>
            </a:prstGeom>
            <a:noFill/>
            <a:ln w="9525">
              <a:solidFill>
                <a:schemeClr val="tx1"/>
              </a:solidFill>
              <a:round/>
              <a:headEnd/>
              <a:tailEnd/>
            </a:ln>
          </p:spPr>
          <p:txBody>
            <a:bodyPr wrap="none" anchor="ctr"/>
            <a:lstStyle/>
            <a:p>
              <a:endParaRPr lang="en-US"/>
            </a:p>
          </p:txBody>
        </p:sp>
        <p:sp>
          <p:nvSpPr>
            <p:cNvPr id="11276" name="Line 41"/>
            <p:cNvSpPr>
              <a:spLocks noChangeShapeType="1"/>
            </p:cNvSpPr>
            <p:nvPr/>
          </p:nvSpPr>
          <p:spPr bwMode="auto">
            <a:xfrm>
              <a:off x="3226" y="2768"/>
              <a:ext cx="291" cy="1162"/>
            </a:xfrm>
            <a:prstGeom prst="line">
              <a:avLst/>
            </a:prstGeom>
            <a:noFill/>
            <a:ln w="9525">
              <a:solidFill>
                <a:schemeClr val="tx1"/>
              </a:solidFill>
              <a:round/>
              <a:headEnd/>
              <a:tailEnd/>
            </a:ln>
          </p:spPr>
          <p:txBody>
            <a:bodyPr wrap="none" anchor="ctr"/>
            <a:lstStyle/>
            <a:p>
              <a:endParaRPr lang="en-US"/>
            </a:p>
          </p:txBody>
        </p:sp>
        <p:sp>
          <p:nvSpPr>
            <p:cNvPr id="11277" name="Text Box 42"/>
            <p:cNvSpPr txBox="1">
              <a:spLocks noChangeArrowheads="1"/>
            </p:cNvSpPr>
            <p:nvPr/>
          </p:nvSpPr>
          <p:spPr bwMode="auto">
            <a:xfrm>
              <a:off x="2880" y="2544"/>
              <a:ext cx="672" cy="248"/>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180.0</a:t>
              </a:r>
            </a:p>
          </p:txBody>
        </p:sp>
        <p:sp>
          <p:nvSpPr>
            <p:cNvPr id="11278" name="Line 43"/>
            <p:cNvSpPr>
              <a:spLocks noChangeShapeType="1"/>
            </p:cNvSpPr>
            <p:nvPr/>
          </p:nvSpPr>
          <p:spPr bwMode="auto">
            <a:xfrm flipV="1">
              <a:off x="3850" y="2416"/>
              <a:ext cx="0" cy="1506"/>
            </a:xfrm>
            <a:prstGeom prst="line">
              <a:avLst/>
            </a:prstGeom>
            <a:noFill/>
            <a:ln w="9525">
              <a:solidFill>
                <a:schemeClr val="tx1"/>
              </a:solidFill>
              <a:round/>
              <a:headEnd/>
              <a:tailEnd/>
            </a:ln>
          </p:spPr>
          <p:txBody>
            <a:bodyPr wrap="none" anchor="ctr"/>
            <a:lstStyle/>
            <a:p>
              <a:endParaRPr lang="en-US"/>
            </a:p>
          </p:txBody>
        </p:sp>
        <p:sp>
          <p:nvSpPr>
            <p:cNvPr id="11279" name="Line 44"/>
            <p:cNvSpPr>
              <a:spLocks noChangeShapeType="1"/>
            </p:cNvSpPr>
            <p:nvPr/>
          </p:nvSpPr>
          <p:spPr bwMode="auto">
            <a:xfrm>
              <a:off x="3851" y="2413"/>
              <a:ext cx="365" cy="1508"/>
            </a:xfrm>
            <a:prstGeom prst="line">
              <a:avLst/>
            </a:prstGeom>
            <a:noFill/>
            <a:ln w="9525">
              <a:solidFill>
                <a:schemeClr val="tx1"/>
              </a:solidFill>
              <a:round/>
              <a:headEnd/>
              <a:tailEnd/>
            </a:ln>
          </p:spPr>
          <p:txBody>
            <a:bodyPr wrap="none" anchor="ctr"/>
            <a:lstStyle/>
            <a:p>
              <a:endParaRPr lang="en-US"/>
            </a:p>
          </p:txBody>
        </p:sp>
        <p:sp>
          <p:nvSpPr>
            <p:cNvPr id="11280" name="Line 45"/>
            <p:cNvSpPr>
              <a:spLocks noChangeShapeType="1"/>
            </p:cNvSpPr>
            <p:nvPr/>
          </p:nvSpPr>
          <p:spPr bwMode="auto">
            <a:xfrm flipH="1">
              <a:off x="3467" y="2413"/>
              <a:ext cx="384" cy="176"/>
            </a:xfrm>
            <a:prstGeom prst="line">
              <a:avLst/>
            </a:prstGeom>
            <a:noFill/>
            <a:ln w="9525">
              <a:solidFill>
                <a:schemeClr val="tx1"/>
              </a:solidFill>
              <a:round/>
              <a:headEnd/>
              <a:tailEnd/>
            </a:ln>
          </p:spPr>
          <p:txBody>
            <a:bodyPr wrap="none" anchor="ctr"/>
            <a:lstStyle/>
            <a:p>
              <a:endParaRPr lang="en-US"/>
            </a:p>
          </p:txBody>
        </p:sp>
        <p:sp>
          <p:nvSpPr>
            <p:cNvPr id="11281" name="Text Box 46"/>
            <p:cNvSpPr txBox="1">
              <a:spLocks noChangeArrowheads="1"/>
            </p:cNvSpPr>
            <p:nvPr/>
          </p:nvSpPr>
          <p:spPr bwMode="auto">
            <a:xfrm>
              <a:off x="3488" y="2192"/>
              <a:ext cx="720" cy="248"/>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212.0</a:t>
              </a:r>
            </a:p>
          </p:txBody>
        </p:sp>
        <p:sp>
          <p:nvSpPr>
            <p:cNvPr id="11282" name="Text Box 47"/>
            <p:cNvSpPr txBox="1">
              <a:spLocks noChangeArrowheads="1"/>
            </p:cNvSpPr>
            <p:nvPr/>
          </p:nvSpPr>
          <p:spPr bwMode="auto">
            <a:xfrm>
              <a:off x="432" y="3896"/>
              <a:ext cx="4706" cy="248"/>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(double) 9  /  5  *  c  +  32</a:t>
              </a:r>
            </a:p>
          </p:txBody>
        </p:sp>
        <p:sp>
          <p:nvSpPr>
            <p:cNvPr id="11283" name="Line 48"/>
            <p:cNvSpPr>
              <a:spLocks noChangeShapeType="1"/>
            </p:cNvSpPr>
            <p:nvPr/>
          </p:nvSpPr>
          <p:spPr bwMode="auto">
            <a:xfrm flipV="1">
              <a:off x="1678" y="3616"/>
              <a:ext cx="288" cy="288"/>
            </a:xfrm>
            <a:prstGeom prst="line">
              <a:avLst/>
            </a:prstGeom>
            <a:noFill/>
            <a:ln w="9525">
              <a:solidFill>
                <a:schemeClr val="tx1"/>
              </a:solidFill>
              <a:round/>
              <a:headEnd/>
              <a:tailEnd/>
            </a:ln>
          </p:spPr>
          <p:txBody>
            <a:bodyPr wrap="none" anchor="ctr"/>
            <a:lstStyle/>
            <a:p>
              <a:endParaRPr lang="en-US"/>
            </a:p>
          </p:txBody>
        </p:sp>
        <p:sp>
          <p:nvSpPr>
            <p:cNvPr id="11284" name="Line 49"/>
            <p:cNvSpPr>
              <a:spLocks noChangeShapeType="1"/>
            </p:cNvSpPr>
            <p:nvPr/>
          </p:nvSpPr>
          <p:spPr bwMode="auto">
            <a:xfrm>
              <a:off x="1966" y="3616"/>
              <a:ext cx="290" cy="298"/>
            </a:xfrm>
            <a:prstGeom prst="line">
              <a:avLst/>
            </a:prstGeom>
            <a:noFill/>
            <a:ln w="9525">
              <a:solidFill>
                <a:schemeClr val="tx1"/>
              </a:solidFill>
              <a:round/>
              <a:headEnd/>
              <a:tailEnd/>
            </a:ln>
          </p:spPr>
          <p:txBody>
            <a:bodyPr wrap="none" anchor="ctr"/>
            <a:lstStyle/>
            <a:p>
              <a:endParaRPr lang="en-US"/>
            </a:p>
          </p:txBody>
        </p:sp>
        <p:sp>
          <p:nvSpPr>
            <p:cNvPr id="11285" name="Text Box 50"/>
            <p:cNvSpPr txBox="1">
              <a:spLocks noChangeArrowheads="1"/>
            </p:cNvSpPr>
            <p:nvPr/>
          </p:nvSpPr>
          <p:spPr bwMode="auto">
            <a:xfrm>
              <a:off x="1688" y="3408"/>
              <a:ext cx="576" cy="248"/>
            </a:xfrm>
            <a:prstGeom prst="rect">
              <a:avLst/>
            </a:prstGeom>
            <a:noFill/>
            <a:ln w="9525">
              <a:noFill/>
              <a:miter lim="800000"/>
              <a:headEnd/>
              <a:tailEnd/>
            </a:ln>
          </p:spPr>
          <p:txBody>
            <a:bodyPr>
              <a:spAutoFit/>
            </a:bodyPr>
            <a:lstStyle/>
            <a:p>
              <a:pPr algn="ctr">
                <a:lnSpc>
                  <a:spcPct val="90000"/>
                </a:lnSpc>
              </a:pPr>
              <a:r>
                <a:rPr lang="en-US" sz="2200">
                  <a:latin typeface="Courier New" pitchFamily="49" charset="0"/>
                </a:rPr>
                <a:t>9.0</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76200"/>
            <a:ext cx="12188825" cy="1143000"/>
          </a:xfrm>
          <a:noFill/>
        </p:spPr>
        <p:txBody>
          <a:bodyPr/>
          <a:lstStyle/>
          <a:p>
            <a:r>
              <a:rPr lang="en-US" smtClean="0">
                <a:solidFill>
                  <a:srgbClr val="FF0000"/>
                </a:solidFill>
                <a:latin typeface="Times New Roman" pitchFamily="18" charset="0"/>
              </a:rPr>
              <a:t>The Remainder Operator</a:t>
            </a:r>
            <a:endParaRPr lang="en-US" smtClean="0"/>
          </a:p>
        </p:txBody>
      </p:sp>
      <p:sp>
        <p:nvSpPr>
          <p:cNvPr id="404484" name="Rectangle 4"/>
          <p:cNvSpPr>
            <a:spLocks noChangeArrowheads="1"/>
          </p:cNvSpPr>
          <p:nvPr/>
        </p:nvSpPr>
        <p:spPr bwMode="auto">
          <a:xfrm>
            <a:off x="655996" y="3657600"/>
            <a:ext cx="10834511" cy="2209800"/>
          </a:xfrm>
          <a:prstGeom prst="rect">
            <a:avLst/>
          </a:prstGeom>
          <a:noFill/>
          <a:ln w="9525">
            <a:noFill/>
            <a:miter lim="800000"/>
            <a:headEnd/>
            <a:tailEnd/>
          </a:ln>
        </p:spPr>
        <p:txBody>
          <a:bodyPr/>
          <a:lstStyle/>
          <a:p>
            <a:pPr marL="342900" indent="-342900" algn="just">
              <a:lnSpc>
                <a:spcPct val="85000"/>
              </a:lnSpc>
              <a:spcAft>
                <a:spcPct val="25000"/>
              </a:spcAft>
              <a:buFontTx/>
              <a:buChar char="•"/>
            </a:pPr>
            <a:r>
              <a:rPr lang="en-US" sz="2400" b="0"/>
              <a:t>The result of the </a:t>
            </a:r>
            <a:r>
              <a:rPr lang="en-US" sz="2200">
                <a:latin typeface="Courier New" pitchFamily="49" charset="0"/>
              </a:rPr>
              <a:t>%</a:t>
            </a:r>
            <a:r>
              <a:rPr lang="en-US" sz="2400" b="0"/>
              <a:t> operator make intuitive sense only if both operands are positive.  The examples in this book do not depend on knowing how </a:t>
            </a:r>
            <a:r>
              <a:rPr lang="en-US" sz="2200">
                <a:latin typeface="Courier New" pitchFamily="49" charset="0"/>
              </a:rPr>
              <a:t>%</a:t>
            </a:r>
            <a:r>
              <a:rPr lang="en-US" sz="2400" b="0"/>
              <a:t> works with negative numbers.</a:t>
            </a:r>
          </a:p>
          <a:p>
            <a:pPr marL="342900" indent="-342900" algn="just">
              <a:lnSpc>
                <a:spcPct val="85000"/>
              </a:lnSpc>
              <a:spcAft>
                <a:spcPct val="25000"/>
              </a:spcAft>
              <a:buFontTx/>
              <a:buChar char="•"/>
            </a:pPr>
            <a:r>
              <a:rPr lang="en-US" sz="2400" b="0"/>
              <a:t>The remainder operator turns out to be useful in a surprising number of programming applications and is well worth a bit of study.</a:t>
            </a:r>
          </a:p>
        </p:txBody>
      </p:sp>
      <p:grpSp>
        <p:nvGrpSpPr>
          <p:cNvPr id="2" name="Group 40"/>
          <p:cNvGrpSpPr>
            <a:grpSpLocks/>
          </p:cNvGrpSpPr>
          <p:nvPr/>
        </p:nvGrpSpPr>
        <p:grpSpPr bwMode="auto">
          <a:xfrm>
            <a:off x="643299" y="1155700"/>
            <a:ext cx="10834511" cy="2311400"/>
            <a:chOff x="304" y="728"/>
            <a:chExt cx="5120" cy="1456"/>
          </a:xfrm>
        </p:grpSpPr>
        <p:sp>
          <p:nvSpPr>
            <p:cNvPr id="12293" name="Rectangle 3"/>
            <p:cNvSpPr>
              <a:spLocks noChangeArrowheads="1"/>
            </p:cNvSpPr>
            <p:nvPr/>
          </p:nvSpPr>
          <p:spPr bwMode="auto">
            <a:xfrm>
              <a:off x="304" y="728"/>
              <a:ext cx="5120" cy="748"/>
            </a:xfrm>
            <a:prstGeom prst="rect">
              <a:avLst/>
            </a:prstGeom>
            <a:noFill/>
            <a:ln w="9525">
              <a:noFill/>
              <a:miter lim="800000"/>
              <a:headEnd/>
              <a:tailEnd/>
            </a:ln>
          </p:spPr>
          <p:txBody>
            <a:bodyPr/>
            <a:lstStyle/>
            <a:p>
              <a:pPr marL="342900" indent="-342900" algn="just">
                <a:lnSpc>
                  <a:spcPct val="85000"/>
                </a:lnSpc>
                <a:spcAft>
                  <a:spcPct val="50000"/>
                </a:spcAft>
                <a:buFontTx/>
                <a:buChar char="•"/>
              </a:pPr>
              <a:r>
                <a:rPr lang="en-US" sz="2400" b="0"/>
                <a:t>The only arithmetic operator that has no direct mathematical counterpart is </a:t>
              </a:r>
              <a:r>
                <a:rPr lang="en-US" sz="2200">
                  <a:latin typeface="Courier New" pitchFamily="49" charset="0"/>
                </a:rPr>
                <a:t>%</a:t>
              </a:r>
              <a:r>
                <a:rPr lang="en-US" sz="2400" b="0"/>
                <a:t>, which applies only to integer operands and computes the remainder when the first divided by the second:</a:t>
              </a:r>
            </a:p>
          </p:txBody>
        </p:sp>
        <p:sp>
          <p:nvSpPr>
            <p:cNvPr id="12294" name="Rectangle 23"/>
            <p:cNvSpPr>
              <a:spLocks noChangeArrowheads="1"/>
            </p:cNvSpPr>
            <p:nvPr/>
          </p:nvSpPr>
          <p:spPr bwMode="auto">
            <a:xfrm>
              <a:off x="1784" y="1432"/>
              <a:ext cx="840" cy="269"/>
            </a:xfrm>
            <a:prstGeom prst="rect">
              <a:avLst/>
            </a:prstGeom>
            <a:noFill/>
            <a:ln w="9525">
              <a:noFill/>
              <a:miter lim="800000"/>
              <a:headEnd/>
              <a:tailEnd/>
            </a:ln>
          </p:spPr>
          <p:txBody>
            <a:bodyPr>
              <a:spAutoFit/>
            </a:bodyPr>
            <a:lstStyle/>
            <a:p>
              <a:pPr algn="ctr"/>
              <a:r>
                <a:rPr lang="en-US" sz="2200">
                  <a:latin typeface="Courier New" pitchFamily="49" charset="0"/>
                </a:rPr>
                <a:t>14 % 5</a:t>
              </a:r>
            </a:p>
          </p:txBody>
        </p:sp>
        <p:sp>
          <p:nvSpPr>
            <p:cNvPr id="12295" name="Text Box 24"/>
            <p:cNvSpPr txBox="1">
              <a:spLocks noChangeArrowheads="1"/>
            </p:cNvSpPr>
            <p:nvPr/>
          </p:nvSpPr>
          <p:spPr bwMode="auto">
            <a:xfrm>
              <a:off x="2616" y="1416"/>
              <a:ext cx="752" cy="288"/>
            </a:xfrm>
            <a:prstGeom prst="rect">
              <a:avLst/>
            </a:prstGeom>
            <a:noFill/>
            <a:ln w="9525">
              <a:noFill/>
              <a:miter lim="800000"/>
              <a:headEnd/>
              <a:tailEnd/>
            </a:ln>
          </p:spPr>
          <p:txBody>
            <a:bodyPr>
              <a:spAutoFit/>
            </a:bodyPr>
            <a:lstStyle/>
            <a:p>
              <a:pPr>
                <a:spcBef>
                  <a:spcPct val="50000"/>
                </a:spcBef>
              </a:pPr>
              <a:r>
                <a:rPr lang="en-US" sz="2400" b="0" i="1"/>
                <a:t>returns</a:t>
              </a:r>
              <a:endParaRPr lang="en-US" sz="2400" b="0" i="1">
                <a:latin typeface="Times" pitchFamily="-96" charset="0"/>
              </a:endParaRPr>
            </a:p>
          </p:txBody>
        </p:sp>
        <p:sp>
          <p:nvSpPr>
            <p:cNvPr id="12296" name="Text Box 29"/>
            <p:cNvSpPr txBox="1">
              <a:spLocks noChangeArrowheads="1"/>
            </p:cNvSpPr>
            <p:nvPr/>
          </p:nvSpPr>
          <p:spPr bwMode="auto">
            <a:xfrm>
              <a:off x="3368" y="1432"/>
              <a:ext cx="752" cy="269"/>
            </a:xfrm>
            <a:prstGeom prst="rect">
              <a:avLst/>
            </a:prstGeom>
            <a:noFill/>
            <a:ln w="9525">
              <a:noFill/>
              <a:miter lim="800000"/>
              <a:headEnd/>
              <a:tailEnd/>
            </a:ln>
          </p:spPr>
          <p:txBody>
            <a:bodyPr>
              <a:spAutoFit/>
            </a:bodyPr>
            <a:lstStyle/>
            <a:p>
              <a:pPr>
                <a:spcBef>
                  <a:spcPct val="50000"/>
                </a:spcBef>
              </a:pPr>
              <a:r>
                <a:rPr lang="en-US" sz="2200">
                  <a:latin typeface="Courier New" pitchFamily="49" charset="0"/>
                </a:rPr>
                <a:t>4</a:t>
              </a:r>
            </a:p>
          </p:txBody>
        </p:sp>
        <p:sp>
          <p:nvSpPr>
            <p:cNvPr id="12297" name="Rectangle 31"/>
            <p:cNvSpPr>
              <a:spLocks noChangeArrowheads="1"/>
            </p:cNvSpPr>
            <p:nvPr/>
          </p:nvSpPr>
          <p:spPr bwMode="auto">
            <a:xfrm>
              <a:off x="1784" y="1664"/>
              <a:ext cx="840" cy="269"/>
            </a:xfrm>
            <a:prstGeom prst="rect">
              <a:avLst/>
            </a:prstGeom>
            <a:noFill/>
            <a:ln w="9525">
              <a:noFill/>
              <a:miter lim="800000"/>
              <a:headEnd/>
              <a:tailEnd/>
            </a:ln>
          </p:spPr>
          <p:txBody>
            <a:bodyPr>
              <a:spAutoFit/>
            </a:bodyPr>
            <a:lstStyle/>
            <a:p>
              <a:pPr algn="ctr"/>
              <a:r>
                <a:rPr lang="en-US" sz="2200">
                  <a:latin typeface="Courier New" pitchFamily="49" charset="0"/>
                </a:rPr>
                <a:t>14 % 7</a:t>
              </a:r>
            </a:p>
          </p:txBody>
        </p:sp>
        <p:sp>
          <p:nvSpPr>
            <p:cNvPr id="12298" name="Text Box 32"/>
            <p:cNvSpPr txBox="1">
              <a:spLocks noChangeArrowheads="1"/>
            </p:cNvSpPr>
            <p:nvPr/>
          </p:nvSpPr>
          <p:spPr bwMode="auto">
            <a:xfrm>
              <a:off x="2616" y="1648"/>
              <a:ext cx="752" cy="288"/>
            </a:xfrm>
            <a:prstGeom prst="rect">
              <a:avLst/>
            </a:prstGeom>
            <a:noFill/>
            <a:ln w="9525">
              <a:noFill/>
              <a:miter lim="800000"/>
              <a:headEnd/>
              <a:tailEnd/>
            </a:ln>
          </p:spPr>
          <p:txBody>
            <a:bodyPr>
              <a:spAutoFit/>
            </a:bodyPr>
            <a:lstStyle/>
            <a:p>
              <a:pPr>
                <a:spcBef>
                  <a:spcPct val="50000"/>
                </a:spcBef>
              </a:pPr>
              <a:r>
                <a:rPr lang="en-US" sz="2400" b="0" i="1"/>
                <a:t>returns</a:t>
              </a:r>
              <a:endParaRPr lang="en-US" sz="2400" b="0" i="1">
                <a:latin typeface="Times" pitchFamily="-96" charset="0"/>
              </a:endParaRPr>
            </a:p>
          </p:txBody>
        </p:sp>
        <p:sp>
          <p:nvSpPr>
            <p:cNvPr id="12299" name="Text Box 33"/>
            <p:cNvSpPr txBox="1">
              <a:spLocks noChangeArrowheads="1"/>
            </p:cNvSpPr>
            <p:nvPr/>
          </p:nvSpPr>
          <p:spPr bwMode="auto">
            <a:xfrm>
              <a:off x="3368" y="1664"/>
              <a:ext cx="752" cy="269"/>
            </a:xfrm>
            <a:prstGeom prst="rect">
              <a:avLst/>
            </a:prstGeom>
            <a:noFill/>
            <a:ln w="9525">
              <a:noFill/>
              <a:miter lim="800000"/>
              <a:headEnd/>
              <a:tailEnd/>
            </a:ln>
          </p:spPr>
          <p:txBody>
            <a:bodyPr>
              <a:spAutoFit/>
            </a:bodyPr>
            <a:lstStyle/>
            <a:p>
              <a:pPr>
                <a:spcBef>
                  <a:spcPct val="50000"/>
                </a:spcBef>
              </a:pPr>
              <a:r>
                <a:rPr lang="en-US" sz="2200">
                  <a:latin typeface="Courier New" pitchFamily="49" charset="0"/>
                </a:rPr>
                <a:t>0</a:t>
              </a:r>
            </a:p>
          </p:txBody>
        </p:sp>
        <p:sp>
          <p:nvSpPr>
            <p:cNvPr id="12300" name="Rectangle 34"/>
            <p:cNvSpPr>
              <a:spLocks noChangeArrowheads="1"/>
            </p:cNvSpPr>
            <p:nvPr/>
          </p:nvSpPr>
          <p:spPr bwMode="auto">
            <a:xfrm>
              <a:off x="1784" y="1912"/>
              <a:ext cx="840" cy="269"/>
            </a:xfrm>
            <a:prstGeom prst="rect">
              <a:avLst/>
            </a:prstGeom>
            <a:noFill/>
            <a:ln w="9525">
              <a:noFill/>
              <a:miter lim="800000"/>
              <a:headEnd/>
              <a:tailEnd/>
            </a:ln>
          </p:spPr>
          <p:txBody>
            <a:bodyPr>
              <a:spAutoFit/>
            </a:bodyPr>
            <a:lstStyle/>
            <a:p>
              <a:pPr algn="ctr"/>
              <a:r>
                <a:rPr lang="en-US" sz="2200">
                  <a:latin typeface="Courier New" pitchFamily="49" charset="0"/>
                </a:rPr>
                <a:t>7 % 14</a:t>
              </a:r>
            </a:p>
          </p:txBody>
        </p:sp>
        <p:sp>
          <p:nvSpPr>
            <p:cNvPr id="12301" name="Text Box 35"/>
            <p:cNvSpPr txBox="1">
              <a:spLocks noChangeArrowheads="1"/>
            </p:cNvSpPr>
            <p:nvPr/>
          </p:nvSpPr>
          <p:spPr bwMode="auto">
            <a:xfrm>
              <a:off x="2616" y="1896"/>
              <a:ext cx="752" cy="288"/>
            </a:xfrm>
            <a:prstGeom prst="rect">
              <a:avLst/>
            </a:prstGeom>
            <a:noFill/>
            <a:ln w="9525">
              <a:noFill/>
              <a:miter lim="800000"/>
              <a:headEnd/>
              <a:tailEnd/>
            </a:ln>
          </p:spPr>
          <p:txBody>
            <a:bodyPr>
              <a:spAutoFit/>
            </a:bodyPr>
            <a:lstStyle/>
            <a:p>
              <a:pPr>
                <a:spcBef>
                  <a:spcPct val="50000"/>
                </a:spcBef>
              </a:pPr>
              <a:r>
                <a:rPr lang="en-US" sz="2400" b="0" i="1"/>
                <a:t>returns</a:t>
              </a:r>
              <a:endParaRPr lang="en-US" sz="2400" b="0" i="1">
                <a:latin typeface="Times" pitchFamily="-96" charset="0"/>
              </a:endParaRPr>
            </a:p>
          </p:txBody>
        </p:sp>
        <p:sp>
          <p:nvSpPr>
            <p:cNvPr id="12302" name="Text Box 36"/>
            <p:cNvSpPr txBox="1">
              <a:spLocks noChangeArrowheads="1"/>
            </p:cNvSpPr>
            <p:nvPr/>
          </p:nvSpPr>
          <p:spPr bwMode="auto">
            <a:xfrm>
              <a:off x="3368" y="1912"/>
              <a:ext cx="752" cy="269"/>
            </a:xfrm>
            <a:prstGeom prst="rect">
              <a:avLst/>
            </a:prstGeom>
            <a:noFill/>
            <a:ln w="9525">
              <a:noFill/>
              <a:miter lim="800000"/>
              <a:headEnd/>
              <a:tailEnd/>
            </a:ln>
          </p:spPr>
          <p:txBody>
            <a:bodyPr>
              <a:spAutoFit/>
            </a:bodyPr>
            <a:lstStyle/>
            <a:p>
              <a:pPr>
                <a:spcBef>
                  <a:spcPct val="50000"/>
                </a:spcBef>
              </a:pPr>
              <a:r>
                <a:rPr lang="en-US" sz="2200">
                  <a:latin typeface="Courier New" pitchFamily="49" charset="0"/>
                </a:rPr>
                <a:t>7</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4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44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build="p" autoUpdateAnimBg="0"/>
    </p:bld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docProps/app.xml><?xml version="1.0" encoding="utf-8"?>
<Properties xmlns="http://schemas.openxmlformats.org/officeDocument/2006/extended-properties" xmlns:vt="http://schemas.openxmlformats.org/officeDocument/2006/docPropsVTypes">
  <Template/>
  <TotalTime>455</TotalTime>
  <Words>9507</Words>
  <Application>Microsoft Office PowerPoint</Application>
  <PresentationFormat>Custom</PresentationFormat>
  <Paragraphs>1915</Paragraphs>
  <Slides>235</Slides>
  <Notes>72</Notes>
  <HiddenSlides>0</HiddenSlides>
  <MMClips>0</MMClips>
  <ScaleCrop>false</ScaleCrop>
  <HeadingPairs>
    <vt:vector size="4" baseType="variant">
      <vt:variant>
        <vt:lpstr>Theme</vt:lpstr>
      </vt:variant>
      <vt:variant>
        <vt:i4>2</vt:i4>
      </vt:variant>
      <vt:variant>
        <vt:lpstr>Slide Titles</vt:lpstr>
      </vt:variant>
      <vt:variant>
        <vt:i4>235</vt:i4>
      </vt:variant>
    </vt:vector>
  </HeadingPairs>
  <TitlesOfParts>
    <vt:vector size="237" baseType="lpstr">
      <vt:lpstr>Continental World 16x9</vt:lpstr>
      <vt:lpstr>Office Theme</vt:lpstr>
      <vt:lpstr>UNIT 1  15SE205J-PROGRAMMING IN JAVA</vt:lpstr>
      <vt:lpstr>Java platform features</vt:lpstr>
      <vt:lpstr>Java platform features</vt:lpstr>
      <vt:lpstr>Java platform features…</vt:lpstr>
      <vt:lpstr>Java platform features…</vt:lpstr>
      <vt:lpstr>Java platform features…</vt:lpstr>
      <vt:lpstr>Java technologies-jsr</vt:lpstr>
      <vt:lpstr>JAVA TECHNOLOGIES - JCP</vt:lpstr>
      <vt:lpstr>Data Types in Java</vt:lpstr>
      <vt:lpstr>What is a Constant?</vt:lpstr>
      <vt:lpstr>What is a variable?</vt:lpstr>
      <vt:lpstr>Data type Declarations</vt:lpstr>
      <vt:lpstr>Data Types -- Integer</vt:lpstr>
      <vt:lpstr>Floating Point</vt:lpstr>
      <vt:lpstr>There are eight primitive data types</vt:lpstr>
      <vt:lpstr>Primitives sizes and Ranges</vt:lpstr>
      <vt:lpstr>The assignment operator    =</vt:lpstr>
      <vt:lpstr>Simple Arithmetic Operators</vt:lpstr>
      <vt:lpstr>Binary Operators</vt:lpstr>
      <vt:lpstr>Using the Boolean data type</vt:lpstr>
      <vt:lpstr>Comparison operators</vt:lpstr>
      <vt:lpstr>Boolean examples</vt:lpstr>
      <vt:lpstr>Data formats</vt:lpstr>
      <vt:lpstr>What happens when you try to do arithmetic with different data types?</vt:lpstr>
      <vt:lpstr>Example</vt:lpstr>
      <vt:lpstr>Type casting</vt:lpstr>
      <vt:lpstr>In the above…</vt:lpstr>
      <vt:lpstr>Another type casting example</vt:lpstr>
      <vt:lpstr>The char data type</vt:lpstr>
      <vt:lpstr>In the latter two cases above…</vt:lpstr>
      <vt:lpstr>To hold strings in a variable…</vt:lpstr>
      <vt:lpstr>Using the Joption Pane Class for GUI Input</vt:lpstr>
      <vt:lpstr>An example</vt:lpstr>
      <vt:lpstr>Using Methods, classes, and Objects</vt:lpstr>
      <vt:lpstr>Simple methods….</vt:lpstr>
      <vt:lpstr>Example</vt:lpstr>
      <vt:lpstr>Method Declaration</vt:lpstr>
      <vt:lpstr>Access Modifiers</vt:lpstr>
      <vt:lpstr>Java Keywords</vt:lpstr>
      <vt:lpstr>class</vt:lpstr>
      <vt:lpstr>new</vt:lpstr>
      <vt:lpstr>package</vt:lpstr>
      <vt:lpstr>private</vt:lpstr>
      <vt:lpstr>public</vt:lpstr>
      <vt:lpstr>void</vt:lpstr>
      <vt:lpstr>extends</vt:lpstr>
      <vt:lpstr>this</vt:lpstr>
      <vt:lpstr>return</vt:lpstr>
      <vt:lpstr>super</vt:lpstr>
      <vt:lpstr>interface</vt:lpstr>
      <vt:lpstr>abstract</vt:lpstr>
      <vt:lpstr>implements</vt:lpstr>
      <vt:lpstr>SCOPING RULES IN JAVA</vt:lpstr>
      <vt:lpstr>SCOPING RULES IN JAVA</vt:lpstr>
      <vt:lpstr>SCOPING RULES</vt:lpstr>
      <vt:lpstr>SCOPING RULES</vt:lpstr>
      <vt:lpstr>SCOPING RULES(Example)</vt:lpstr>
      <vt:lpstr>Scoping rules</vt:lpstr>
      <vt:lpstr>Type casting</vt:lpstr>
      <vt:lpstr>Data Type Conversion and 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 in JAVA</vt:lpstr>
      <vt:lpstr>Declaring an Array Variable</vt:lpstr>
      <vt:lpstr>Defining an Array</vt:lpstr>
      <vt:lpstr>Graphical Representation</vt:lpstr>
      <vt:lpstr>What happens if …</vt:lpstr>
      <vt:lpstr>Array Size through Input</vt:lpstr>
      <vt:lpstr>Default Initialization</vt:lpstr>
      <vt:lpstr>Accessing Array Elements</vt:lpstr>
      <vt:lpstr>Validating Indexes</vt:lpstr>
      <vt:lpstr>What happens if …</vt:lpstr>
      <vt:lpstr>Reusing Array Variables</vt:lpstr>
      <vt:lpstr>Demonstration</vt:lpstr>
      <vt:lpstr>Output</vt:lpstr>
      <vt:lpstr>Array Length</vt:lpstr>
      <vt:lpstr>Sample Program</vt:lpstr>
      <vt:lpstr>Arrays of Arrays</vt:lpstr>
      <vt:lpstr>Initializing Array of Arrays</vt:lpstr>
      <vt:lpstr>Initializing Varying Size Arrays</vt:lpstr>
      <vt:lpstr>Precedence and associativity of Java operators. </vt:lpstr>
      <vt:lpstr>Precedence and associativity of Java operators. </vt:lpstr>
      <vt:lpstr>PowerPoint Presentation</vt:lpstr>
      <vt:lpstr>Expressions in Java</vt:lpstr>
      <vt:lpstr>Primitive Data Types</vt:lpstr>
      <vt:lpstr>Summary of the Primitive Types</vt:lpstr>
      <vt:lpstr>Constants and Variables</vt:lpstr>
      <vt:lpstr>Java Identifiers</vt:lpstr>
      <vt:lpstr>Variable Declarations</vt:lpstr>
      <vt:lpstr>Operators and Operands</vt:lpstr>
      <vt:lpstr>Division and Type Casts</vt:lpstr>
      <vt:lpstr>The Pitfalls of Integer Division</vt:lpstr>
      <vt:lpstr>The Pitfalls of Integer Division</vt:lpstr>
      <vt:lpstr>The Remainder Operator</vt:lpstr>
      <vt:lpstr>Precedence</vt:lpstr>
      <vt:lpstr>Exercise: Precedence Evaluation</vt:lpstr>
      <vt:lpstr>Assignment Statements</vt:lpstr>
      <vt:lpstr>Shorthand Assignments</vt:lpstr>
      <vt:lpstr>Increment and Decrement Operators</vt:lpstr>
      <vt:lpstr>Boolean Expressions </vt:lpstr>
      <vt:lpstr>Boolean Operators</vt:lpstr>
      <vt:lpstr>Notes on the Boolean Operators</vt:lpstr>
      <vt:lpstr>Short-Circuit Evaluation</vt:lpstr>
      <vt:lpstr>Designing for Change</vt:lpstr>
      <vt:lpstr>Flow Control</vt:lpstr>
      <vt:lpstr>Objectives</vt:lpstr>
      <vt:lpstr>Flow of Control</vt:lpstr>
      <vt:lpstr>Branching Statements: Outline</vt:lpstr>
      <vt:lpstr>The if-else Statement</vt:lpstr>
      <vt:lpstr>The if-else Statement, cont.</vt:lpstr>
      <vt:lpstr>The if-else Statement, cont.</vt:lpstr>
      <vt:lpstr>Compound Statements</vt:lpstr>
      <vt:lpstr>Omitting the else Part</vt:lpstr>
      <vt:lpstr>Introduction to Boolean Expressions</vt:lpstr>
      <vt:lpstr>Java Comparison Operators</vt:lpstr>
      <vt:lpstr>Compound Boolean Expressions</vt:lpstr>
      <vt:lpstr>Compound Boolean Expressions, cont.</vt:lpstr>
      <vt:lpstr>Compound Boolean Expressions, cont.</vt:lpstr>
      <vt:lpstr>Compound Boolean Expressions, cont.</vt:lpstr>
      <vt:lpstr>Negating a Boolean Expression</vt:lpstr>
      <vt:lpstr>Truth Tables</vt:lpstr>
      <vt:lpstr>Primary Logical Operators</vt:lpstr>
      <vt:lpstr>Using ==</vt:lpstr>
      <vt:lpstr>Using ==, cont.</vt:lpstr>
      <vt:lpstr>Using ==, cont.</vt:lpstr>
      <vt:lpstr>equals and equalsIgnoreCase</vt:lpstr>
      <vt:lpstr>Testing Strings for Equality</vt:lpstr>
      <vt:lpstr>Lexicographic Order</vt:lpstr>
      <vt:lpstr>Lexicographic Order, cont.</vt:lpstr>
      <vt:lpstr>Method compareTo</vt:lpstr>
      <vt:lpstr>Comparing Numbers vs.  Comparing Strings</vt:lpstr>
      <vt:lpstr>Nested Statements</vt:lpstr>
      <vt:lpstr>Nested Statements, cont.</vt:lpstr>
      <vt:lpstr>Nested if Example </vt:lpstr>
      <vt:lpstr>Nested Statements, cont.</vt:lpstr>
      <vt:lpstr>Nested Statements, cont.</vt:lpstr>
      <vt:lpstr>Nested Statements, cont.</vt:lpstr>
      <vt:lpstr>Nested Statements, cont.</vt:lpstr>
      <vt:lpstr>Compound Statements</vt:lpstr>
      <vt:lpstr>Compound Statements, cont.</vt:lpstr>
      <vt:lpstr>Multibranch if-else Statements</vt:lpstr>
      <vt:lpstr>Multibranch if-else Statements, cont.</vt:lpstr>
      <vt:lpstr>Multibranch if-else Statements, cont.</vt:lpstr>
      <vt:lpstr>switch Statement</vt:lpstr>
      <vt:lpstr>switch Statement, cont.</vt:lpstr>
      <vt:lpstr>switch Statement, cont.</vt:lpstr>
      <vt:lpstr>switch Statement, cont.</vt:lpstr>
      <vt:lpstr>switch Statement, cont.</vt:lpstr>
      <vt:lpstr>The switch Statement, cont.</vt:lpstr>
      <vt:lpstr>Switch with char Type</vt:lpstr>
      <vt:lpstr>Conditional Operator</vt:lpstr>
      <vt:lpstr>Conditional Operator, cont.</vt:lpstr>
      <vt:lpstr>Summary of branching</vt:lpstr>
      <vt:lpstr>Loop Statements</vt:lpstr>
      <vt:lpstr>Loop Structure</vt:lpstr>
      <vt:lpstr>Loop Statements</vt:lpstr>
      <vt:lpstr>while Statement</vt:lpstr>
      <vt:lpstr>while Statement, cont.</vt:lpstr>
      <vt:lpstr>while Statement, cont.</vt:lpstr>
      <vt:lpstr>while Statement, cont.</vt:lpstr>
      <vt:lpstr>do-while Statement</vt:lpstr>
      <vt:lpstr>do-while Statement, cont.</vt:lpstr>
      <vt:lpstr>do-while Statement, cont.</vt:lpstr>
      <vt:lpstr>do-while Statement, cont.</vt:lpstr>
      <vt:lpstr>Programming Example:  Bug Infestation</vt:lpstr>
      <vt:lpstr>Programming Example: Bug Infestation, cont.</vt:lpstr>
      <vt:lpstr>Infinite Loops</vt:lpstr>
      <vt:lpstr>for Statement</vt:lpstr>
      <vt:lpstr>for Statement, cont.</vt:lpstr>
      <vt:lpstr>for Statement, cont.</vt:lpstr>
      <vt:lpstr>for Statement, cont.</vt:lpstr>
      <vt:lpstr>Multiple Initialization, etc.</vt:lpstr>
      <vt:lpstr>Choosing a Loop Statement</vt:lpstr>
      <vt:lpstr>Summary of loop statements</vt:lpstr>
      <vt:lpstr>break Statement in Loops: NOT recommended</vt:lpstr>
      <vt:lpstr>Misuse of break Statements in loops (p. 177)</vt:lpstr>
      <vt:lpstr>exit Method</vt:lpstr>
      <vt:lpstr>Programming with Loops: Outline</vt:lpstr>
      <vt:lpstr>Loop Body</vt:lpstr>
      <vt:lpstr>Initializing Statements</vt:lpstr>
      <vt:lpstr>Ending a Loop</vt:lpstr>
      <vt:lpstr>Ending a Loop, cont.</vt:lpstr>
      <vt:lpstr>Ending a Loop, cont.</vt:lpstr>
      <vt:lpstr>Ending a Loop, cont.</vt:lpstr>
      <vt:lpstr>Nested Loops</vt:lpstr>
      <vt:lpstr>Nested Loops</vt:lpstr>
      <vt:lpstr>Declaring Variables Outside Loop Bodies</vt:lpstr>
      <vt:lpstr>Loop Bugs</vt:lpstr>
      <vt:lpstr>Off-by-One Errors</vt:lpstr>
      <vt:lpstr>Off by One</vt:lpstr>
      <vt:lpstr>Subtle Infinite Loops</vt:lpstr>
      <vt:lpstr>Empty for Statement</vt:lpstr>
      <vt:lpstr>Empty while Statement</vt:lpstr>
      <vt:lpstr>Testing Equality of Floating-point Numbers</vt:lpstr>
      <vt:lpstr>Tracing Variables</vt:lpstr>
      <vt:lpstr>Tracing Variables, cont.</vt:lpstr>
      <vt:lpstr>Type boolean</vt:lpstr>
      <vt:lpstr>Type boolean, cont.</vt:lpstr>
      <vt:lpstr>Boolean Expressions and Variables</vt:lpstr>
      <vt:lpstr>Naming Boolean Variables</vt:lpstr>
      <vt:lpstr>Precedence Rules</vt:lpstr>
      <vt:lpstr>Precedence Rules, cont.</vt:lpstr>
      <vt:lpstr>Precedence Rules, cont.</vt:lpstr>
      <vt:lpstr>Precedence Rules, cont.</vt:lpstr>
      <vt:lpstr>Short-circuit Evaluation</vt:lpstr>
      <vt:lpstr>Short-circuit Evaluation, cont.</vt:lpstr>
      <vt:lpstr>Short-circuit Evaluation</vt:lpstr>
      <vt:lpstr>Input and Output of Boolean Values</vt:lpstr>
      <vt:lpstr>Input and Output of Boolean Values, cont.</vt:lpstr>
      <vt:lpstr>Using a Boolean Variable to End a Loop</vt:lpstr>
      <vt:lpstr>Using a Boolean Variable to End a Loop, cont</vt:lpstr>
      <vt:lpstr>Summary</vt:lpstr>
      <vt:lpstr>New features from Java 5 to Java 7 </vt:lpstr>
      <vt:lpstr>JavaSE 6 Features</vt:lpstr>
      <vt:lpstr>JavaSE 7 Features </vt:lpstr>
      <vt:lpstr>Enhanced for loop</vt:lpstr>
      <vt:lpstr>For-each loop (Advanced/Enhanced For loop)</vt:lpstr>
      <vt:lpstr>SWITCH CASE STATEMENT</vt:lpstr>
      <vt:lpstr>SWITCH CASE STATEMENT</vt:lpstr>
      <vt:lpstr>Java String</vt:lpstr>
      <vt:lpstr>PowerPoint Presentation</vt:lpstr>
      <vt:lpstr>PowerPoint Presentation</vt:lpstr>
      <vt:lpstr>Char Sequence Interface</vt:lpstr>
      <vt:lpstr>PowerPoint Presentation</vt:lpstr>
      <vt:lpstr>PowerPoint Presentation</vt:lpstr>
      <vt:lpstr>What is String in java</vt:lpstr>
      <vt:lpstr>1) String Literal</vt:lpstr>
      <vt:lpstr>PowerPoint Presentation</vt:lpstr>
      <vt:lpstr>PowerPoint Presentation</vt:lpstr>
      <vt:lpstr>2) By new keyword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User</dc:creator>
  <cp:lastModifiedBy>GAYATHRI.M</cp:lastModifiedBy>
  <cp:revision>135</cp:revision>
  <dcterms:created xsi:type="dcterms:W3CDTF">2014-04-17T22:21:55Z</dcterms:created>
  <dcterms:modified xsi:type="dcterms:W3CDTF">2017-01-03T03:28:40Z</dcterms:modified>
</cp:coreProperties>
</file>