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44" r:id="rId74"/>
    <p:sldId id="345" r:id="rId75"/>
    <p:sldId id="346" r:id="rId76"/>
    <p:sldId id="34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22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FA76DA-BA21-4809-93B0-59ECFE1ECF1F}" type="datetimeFigureOut">
              <a:rPr lang="en-US" smtClean="0"/>
              <a:t>3/23/2017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D21DB4-6CD3-4BA9-A19D-7813D7E9B551}" type="slidenum">
              <a:rPr lang="en-US" smtClean="0"/>
              <a:t>‹#›</a:t>
            </a:fld>
            <a:endParaRPr lang="en-US"/>
          </a:p>
        </p:txBody>
      </p:sp>
    </p:spTree>
    <p:extLst>
      <p:ext uri="{BB962C8B-B14F-4D97-AF65-F5344CB8AC3E}">
        <p14:creationId xmlns:p14="http://schemas.microsoft.com/office/powerpoint/2010/main" val="14373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D21DB4-6CD3-4BA9-A19D-7813D7E9B551}" type="slidenum">
              <a:rPr lang="en-US" smtClean="0"/>
              <a:t>38</a:t>
            </a:fld>
            <a:endParaRPr lang="en-US"/>
          </a:p>
        </p:txBody>
      </p:sp>
    </p:spTree>
    <p:extLst>
      <p:ext uri="{BB962C8B-B14F-4D97-AF65-F5344CB8AC3E}">
        <p14:creationId xmlns:p14="http://schemas.microsoft.com/office/powerpoint/2010/main" val="910252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1C8EDD4-6E7F-4163-B6B1-257033EBDDC0}" type="datetimeFigureOut">
              <a:rPr lang="en-US" smtClean="0"/>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C1E725-DC86-4D3F-8BCC-91EB6F051978}" type="slidenum">
              <a:rPr lang="en-US" smtClean="0"/>
              <a:t>‹#›</a:t>
            </a:fld>
            <a:endParaRPr lang="en-US"/>
          </a:p>
        </p:txBody>
      </p:sp>
    </p:spTree>
    <p:extLst>
      <p:ext uri="{BB962C8B-B14F-4D97-AF65-F5344CB8AC3E}">
        <p14:creationId xmlns:p14="http://schemas.microsoft.com/office/powerpoint/2010/main" val="2899003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C8EDD4-6E7F-4163-B6B1-257033EBDDC0}" type="datetimeFigureOut">
              <a:rPr lang="en-US" smtClean="0"/>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C1E725-DC86-4D3F-8BCC-91EB6F051978}" type="slidenum">
              <a:rPr lang="en-US" smtClean="0"/>
              <a:t>‹#›</a:t>
            </a:fld>
            <a:endParaRPr lang="en-US"/>
          </a:p>
        </p:txBody>
      </p:sp>
    </p:spTree>
    <p:extLst>
      <p:ext uri="{BB962C8B-B14F-4D97-AF65-F5344CB8AC3E}">
        <p14:creationId xmlns:p14="http://schemas.microsoft.com/office/powerpoint/2010/main" val="3064462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C8EDD4-6E7F-4163-B6B1-257033EBDDC0}" type="datetimeFigureOut">
              <a:rPr lang="en-US" smtClean="0"/>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C1E725-DC86-4D3F-8BCC-91EB6F051978}" type="slidenum">
              <a:rPr lang="en-US" smtClean="0"/>
              <a:t>‹#›</a:t>
            </a:fld>
            <a:endParaRPr lang="en-US"/>
          </a:p>
        </p:txBody>
      </p:sp>
    </p:spTree>
    <p:extLst>
      <p:ext uri="{BB962C8B-B14F-4D97-AF65-F5344CB8AC3E}">
        <p14:creationId xmlns:p14="http://schemas.microsoft.com/office/powerpoint/2010/main" val="2893936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C8EDD4-6E7F-4163-B6B1-257033EBDDC0}" type="datetimeFigureOut">
              <a:rPr lang="en-US" smtClean="0"/>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C1E725-DC86-4D3F-8BCC-91EB6F051978}" type="slidenum">
              <a:rPr lang="en-US" smtClean="0"/>
              <a:t>‹#›</a:t>
            </a:fld>
            <a:endParaRPr lang="en-US"/>
          </a:p>
        </p:txBody>
      </p:sp>
    </p:spTree>
    <p:extLst>
      <p:ext uri="{BB962C8B-B14F-4D97-AF65-F5344CB8AC3E}">
        <p14:creationId xmlns:p14="http://schemas.microsoft.com/office/powerpoint/2010/main" val="2324830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C8EDD4-6E7F-4163-B6B1-257033EBDDC0}" type="datetimeFigureOut">
              <a:rPr lang="en-US" smtClean="0"/>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C1E725-DC86-4D3F-8BCC-91EB6F051978}" type="slidenum">
              <a:rPr lang="en-US" smtClean="0"/>
              <a:t>‹#›</a:t>
            </a:fld>
            <a:endParaRPr lang="en-US"/>
          </a:p>
        </p:txBody>
      </p:sp>
    </p:spTree>
    <p:extLst>
      <p:ext uri="{BB962C8B-B14F-4D97-AF65-F5344CB8AC3E}">
        <p14:creationId xmlns:p14="http://schemas.microsoft.com/office/powerpoint/2010/main" val="16558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1C8EDD4-6E7F-4163-B6B1-257033EBDDC0}" type="datetimeFigureOut">
              <a:rPr lang="en-US" smtClean="0"/>
              <a:t>3/23/2017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C1E725-DC86-4D3F-8BCC-91EB6F051978}" type="slidenum">
              <a:rPr lang="en-US" smtClean="0"/>
              <a:t>‹#›</a:t>
            </a:fld>
            <a:endParaRPr lang="en-US"/>
          </a:p>
        </p:txBody>
      </p:sp>
    </p:spTree>
    <p:extLst>
      <p:ext uri="{BB962C8B-B14F-4D97-AF65-F5344CB8AC3E}">
        <p14:creationId xmlns:p14="http://schemas.microsoft.com/office/powerpoint/2010/main" val="348476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1C8EDD4-6E7F-4163-B6B1-257033EBDDC0}" type="datetimeFigureOut">
              <a:rPr lang="en-US" smtClean="0"/>
              <a:t>3/23/2017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C1E725-DC86-4D3F-8BCC-91EB6F051978}" type="slidenum">
              <a:rPr lang="en-US" smtClean="0"/>
              <a:t>‹#›</a:t>
            </a:fld>
            <a:endParaRPr lang="en-US"/>
          </a:p>
        </p:txBody>
      </p:sp>
    </p:spTree>
    <p:extLst>
      <p:ext uri="{BB962C8B-B14F-4D97-AF65-F5344CB8AC3E}">
        <p14:creationId xmlns:p14="http://schemas.microsoft.com/office/powerpoint/2010/main" val="4055598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1C8EDD4-6E7F-4163-B6B1-257033EBDDC0}" type="datetimeFigureOut">
              <a:rPr lang="en-US" smtClean="0"/>
              <a:t>3/23/2017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C1E725-DC86-4D3F-8BCC-91EB6F051978}" type="slidenum">
              <a:rPr lang="en-US" smtClean="0"/>
              <a:t>‹#›</a:t>
            </a:fld>
            <a:endParaRPr lang="en-US"/>
          </a:p>
        </p:txBody>
      </p:sp>
    </p:spTree>
    <p:extLst>
      <p:ext uri="{BB962C8B-B14F-4D97-AF65-F5344CB8AC3E}">
        <p14:creationId xmlns:p14="http://schemas.microsoft.com/office/powerpoint/2010/main" val="2071867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C8EDD4-6E7F-4163-B6B1-257033EBDDC0}" type="datetimeFigureOut">
              <a:rPr lang="en-US" smtClean="0"/>
              <a:t>3/23/2017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C1E725-DC86-4D3F-8BCC-91EB6F051978}" type="slidenum">
              <a:rPr lang="en-US" smtClean="0"/>
              <a:t>‹#›</a:t>
            </a:fld>
            <a:endParaRPr lang="en-US"/>
          </a:p>
        </p:txBody>
      </p:sp>
    </p:spTree>
    <p:extLst>
      <p:ext uri="{BB962C8B-B14F-4D97-AF65-F5344CB8AC3E}">
        <p14:creationId xmlns:p14="http://schemas.microsoft.com/office/powerpoint/2010/main" val="1994504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C8EDD4-6E7F-4163-B6B1-257033EBDDC0}" type="datetimeFigureOut">
              <a:rPr lang="en-US" smtClean="0"/>
              <a:t>3/23/2017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C1E725-DC86-4D3F-8BCC-91EB6F051978}" type="slidenum">
              <a:rPr lang="en-US" smtClean="0"/>
              <a:t>‹#›</a:t>
            </a:fld>
            <a:endParaRPr lang="en-US"/>
          </a:p>
        </p:txBody>
      </p:sp>
    </p:spTree>
    <p:extLst>
      <p:ext uri="{BB962C8B-B14F-4D97-AF65-F5344CB8AC3E}">
        <p14:creationId xmlns:p14="http://schemas.microsoft.com/office/powerpoint/2010/main" val="1965291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C8EDD4-6E7F-4163-B6B1-257033EBDDC0}" type="datetimeFigureOut">
              <a:rPr lang="en-US" smtClean="0"/>
              <a:t>3/23/2017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C1E725-DC86-4D3F-8BCC-91EB6F051978}" type="slidenum">
              <a:rPr lang="en-US" smtClean="0"/>
              <a:t>‹#›</a:t>
            </a:fld>
            <a:endParaRPr lang="en-US"/>
          </a:p>
        </p:txBody>
      </p:sp>
    </p:spTree>
    <p:extLst>
      <p:ext uri="{BB962C8B-B14F-4D97-AF65-F5344CB8AC3E}">
        <p14:creationId xmlns:p14="http://schemas.microsoft.com/office/powerpoint/2010/main" val="31233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C8EDD4-6E7F-4163-B6B1-257033EBDDC0}" type="datetimeFigureOut">
              <a:rPr lang="en-US" smtClean="0"/>
              <a:t>3/23/2017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C1E725-DC86-4D3F-8BCC-91EB6F051978}" type="slidenum">
              <a:rPr lang="en-US" smtClean="0"/>
              <a:t>‹#›</a:t>
            </a:fld>
            <a:endParaRPr lang="en-US"/>
          </a:p>
        </p:txBody>
      </p:sp>
    </p:spTree>
    <p:extLst>
      <p:ext uri="{BB962C8B-B14F-4D97-AF65-F5344CB8AC3E}">
        <p14:creationId xmlns:p14="http://schemas.microsoft.com/office/powerpoint/2010/main" val="2053594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533400"/>
            <a:ext cx="7772400" cy="1470025"/>
          </a:xfrm>
        </p:spPr>
        <p:txBody>
          <a:bodyPr>
            <a:normAutofit fontScale="90000"/>
          </a:bodyPr>
          <a:lstStyle/>
          <a:p>
            <a:r>
              <a:rPr lang="en-US" dirty="0" smtClean="0"/>
              <a:t>Unit 3</a:t>
            </a:r>
            <a:br>
              <a:rPr lang="en-US" dirty="0" smtClean="0"/>
            </a:br>
            <a:r>
              <a:rPr lang="en-US" b="1" dirty="0" smtClean="0"/>
              <a:t>INFORMATION </a:t>
            </a:r>
            <a:r>
              <a:rPr lang="en-US" b="1" dirty="0"/>
              <a:t>HIDING &amp; REUSABILITY</a:t>
            </a:r>
            <a:endParaRPr lang="en-US" dirty="0"/>
          </a:p>
        </p:txBody>
      </p:sp>
      <p:sp>
        <p:nvSpPr>
          <p:cNvPr id="3" name="Subtitle 2"/>
          <p:cNvSpPr>
            <a:spLocks noGrp="1"/>
          </p:cNvSpPr>
          <p:nvPr>
            <p:ph type="subTitle" idx="1"/>
          </p:nvPr>
        </p:nvSpPr>
        <p:spPr>
          <a:xfrm>
            <a:off x="1371600" y="2438400"/>
            <a:ext cx="6400800" cy="3200400"/>
          </a:xfrm>
        </p:spPr>
        <p:txBody>
          <a:bodyPr>
            <a:normAutofit fontScale="85000" lnSpcReduction="20000"/>
          </a:bodyPr>
          <a:lstStyle/>
          <a:p>
            <a:pPr algn="l"/>
            <a:r>
              <a:rPr lang="en-US" b="1" dirty="0">
                <a:solidFill>
                  <a:schemeClr val="tx1"/>
                </a:solidFill>
              </a:rPr>
              <a:t>Inheritance </a:t>
            </a:r>
            <a:r>
              <a:rPr lang="en-US" b="1" dirty="0" smtClean="0">
                <a:solidFill>
                  <a:schemeClr val="tx1"/>
                </a:solidFill>
              </a:rPr>
              <a:t>basics- </a:t>
            </a:r>
            <a:r>
              <a:rPr lang="en-US" b="1" dirty="0">
                <a:solidFill>
                  <a:schemeClr val="tx1"/>
                </a:solidFill>
              </a:rPr>
              <a:t>Using </a:t>
            </a:r>
            <a:r>
              <a:rPr lang="en-US" b="1" dirty="0" smtClean="0">
                <a:solidFill>
                  <a:schemeClr val="tx1"/>
                </a:solidFill>
              </a:rPr>
              <a:t>super -Method Overriding.-Constructor call.-Dynamic </a:t>
            </a:r>
            <a:r>
              <a:rPr lang="en-US" b="1" dirty="0">
                <a:solidFill>
                  <a:schemeClr val="tx1"/>
                </a:solidFill>
              </a:rPr>
              <a:t>method </a:t>
            </a:r>
            <a:r>
              <a:rPr lang="en-US" b="1" dirty="0" smtClean="0">
                <a:solidFill>
                  <a:schemeClr val="tx1"/>
                </a:solidFill>
              </a:rPr>
              <a:t>dispatch-</a:t>
            </a:r>
            <a:r>
              <a:rPr lang="en-US" b="1" dirty="0">
                <a:solidFill>
                  <a:schemeClr val="tx1"/>
                </a:solidFill>
              </a:rPr>
              <a:t>Abstract </a:t>
            </a:r>
            <a:r>
              <a:rPr lang="en-US" b="1" dirty="0" smtClean="0">
                <a:solidFill>
                  <a:schemeClr val="tx1"/>
                </a:solidFill>
              </a:rPr>
              <a:t>class- </a:t>
            </a:r>
            <a:r>
              <a:rPr lang="en-US" b="1" dirty="0">
                <a:solidFill>
                  <a:schemeClr val="tx1"/>
                </a:solidFill>
              </a:rPr>
              <a:t>Using final with </a:t>
            </a:r>
            <a:r>
              <a:rPr lang="en-US" b="1" dirty="0" smtClean="0">
                <a:solidFill>
                  <a:schemeClr val="tx1"/>
                </a:solidFill>
              </a:rPr>
              <a:t>inheritance- </a:t>
            </a:r>
            <a:r>
              <a:rPr lang="en-US" b="1" dirty="0">
                <a:solidFill>
                  <a:schemeClr val="tx1"/>
                </a:solidFill>
              </a:rPr>
              <a:t>Default </a:t>
            </a:r>
            <a:r>
              <a:rPr lang="en-US" b="1" dirty="0" smtClean="0">
                <a:solidFill>
                  <a:schemeClr val="tx1"/>
                </a:solidFill>
              </a:rPr>
              <a:t>Package-  </a:t>
            </a:r>
            <a:r>
              <a:rPr lang="en-US" b="1" dirty="0">
                <a:solidFill>
                  <a:schemeClr val="tx1"/>
                </a:solidFill>
              </a:rPr>
              <a:t>Path &amp; Class Path </a:t>
            </a:r>
            <a:r>
              <a:rPr lang="en-US" b="1" dirty="0" smtClean="0">
                <a:solidFill>
                  <a:schemeClr val="tx1"/>
                </a:solidFill>
              </a:rPr>
              <a:t>Environment Variables-Package level access -Importing Packages,-Interface:-Multiple Inheritance in Java-</a:t>
            </a:r>
            <a:r>
              <a:rPr lang="en-US" b="1" dirty="0">
                <a:solidFill>
                  <a:schemeClr val="tx1"/>
                </a:solidFill>
              </a:rPr>
              <a:t>Extending interface, </a:t>
            </a:r>
            <a:r>
              <a:rPr lang="en-US" sz="2800" b="1" dirty="0">
                <a:solidFill>
                  <a:schemeClr val="tx1"/>
                </a:solidFill>
                <a:latin typeface="Times New Roman" pitchFamily="18" charset="0"/>
                <a:cs typeface="Times New Roman" pitchFamily="18" charset="0"/>
              </a:rPr>
              <a:t>Wrapper</a:t>
            </a:r>
            <a:r>
              <a:rPr lang="en-US" b="1" dirty="0">
                <a:solidFill>
                  <a:schemeClr val="tx1"/>
                </a:solidFill>
              </a:rPr>
              <a:t> Class, Auto Boxing</a:t>
            </a:r>
          </a:p>
        </p:txBody>
      </p:sp>
    </p:spTree>
    <p:extLst>
      <p:ext uri="{BB962C8B-B14F-4D97-AF65-F5344CB8AC3E}">
        <p14:creationId xmlns:p14="http://schemas.microsoft.com/office/powerpoint/2010/main" val="32560738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SUPER</a:t>
            </a:r>
            <a:endParaRPr lang="en-US" dirty="0"/>
          </a:p>
        </p:txBody>
      </p:sp>
      <p:sp>
        <p:nvSpPr>
          <p:cNvPr id="3" name="Content Placeholder 2"/>
          <p:cNvSpPr>
            <a:spLocks noGrp="1"/>
          </p:cNvSpPr>
          <p:nvPr>
            <p:ph idx="1"/>
          </p:nvPr>
        </p:nvSpPr>
        <p:spPr/>
        <p:txBody>
          <a:bodyPr>
            <a:normAutofit/>
          </a:bodyPr>
          <a:lstStyle/>
          <a:p>
            <a:r>
              <a:rPr lang="en-US" dirty="0"/>
              <a:t>Whenever a subclass needs </a:t>
            </a:r>
            <a:r>
              <a:rPr lang="en-US" dirty="0" smtClean="0"/>
              <a:t>to refer </a:t>
            </a:r>
            <a:r>
              <a:rPr lang="en-US" dirty="0"/>
              <a:t>to its immediate superclass, it can do so by use of the keyword </a:t>
            </a:r>
            <a:r>
              <a:rPr lang="en-US" b="1" dirty="0"/>
              <a:t>super</a:t>
            </a:r>
            <a:r>
              <a:rPr lang="en-US" dirty="0"/>
              <a:t>.</a:t>
            </a:r>
          </a:p>
          <a:p>
            <a:r>
              <a:rPr lang="en-US" b="1" dirty="0"/>
              <a:t>super </a:t>
            </a:r>
            <a:r>
              <a:rPr lang="en-US" dirty="0"/>
              <a:t>has two general forms</a:t>
            </a:r>
            <a:r>
              <a:rPr lang="en-US" dirty="0" smtClean="0"/>
              <a:t>.</a:t>
            </a:r>
          </a:p>
          <a:p>
            <a:r>
              <a:rPr lang="en-US" dirty="0" smtClean="0"/>
              <a:t> </a:t>
            </a:r>
            <a:r>
              <a:rPr lang="en-US" dirty="0"/>
              <a:t>The first calls the superclass’ constructor. </a:t>
            </a:r>
            <a:endParaRPr lang="en-US" dirty="0" smtClean="0"/>
          </a:p>
          <a:p>
            <a:r>
              <a:rPr lang="en-US" dirty="0" smtClean="0"/>
              <a:t>The </a:t>
            </a:r>
            <a:r>
              <a:rPr lang="en-US" dirty="0"/>
              <a:t>second </a:t>
            </a:r>
            <a:r>
              <a:rPr lang="en-US" dirty="0" smtClean="0"/>
              <a:t>is used </a:t>
            </a:r>
            <a:r>
              <a:rPr lang="en-US" dirty="0"/>
              <a:t>to access a member of the superclass that has been hidden by a member of a subclass</a:t>
            </a:r>
            <a:r>
              <a:rPr lang="en-US" dirty="0" smtClean="0"/>
              <a:t>.</a:t>
            </a:r>
            <a:endParaRPr lang="en-US" dirty="0"/>
          </a:p>
        </p:txBody>
      </p:sp>
    </p:spTree>
    <p:extLst>
      <p:ext uri="{BB962C8B-B14F-4D97-AF65-F5344CB8AC3E}">
        <p14:creationId xmlns:p14="http://schemas.microsoft.com/office/powerpoint/2010/main" val="112647334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marL="0" indent="0">
              <a:buNone/>
            </a:pPr>
            <a:r>
              <a:rPr lang="en-US" dirty="0"/>
              <a:t>The following program demonstrates how to use a numeric type wrapper </a:t>
            </a:r>
            <a:r>
              <a:rPr lang="en-US" dirty="0" smtClean="0"/>
              <a:t>to encapsulate</a:t>
            </a:r>
            <a:endParaRPr lang="en-US" dirty="0"/>
          </a:p>
          <a:p>
            <a:pPr marL="0" indent="0">
              <a:buNone/>
            </a:pPr>
            <a:r>
              <a:rPr lang="en-US" dirty="0"/>
              <a:t>a value and then extract that value.</a:t>
            </a:r>
          </a:p>
          <a:p>
            <a:pPr marL="0" indent="0">
              <a:buNone/>
            </a:pPr>
            <a:r>
              <a:rPr lang="en-US" dirty="0"/>
              <a:t>// Demonstrate a type wrapper.</a:t>
            </a:r>
          </a:p>
          <a:p>
            <a:pPr marL="0" indent="0">
              <a:buNone/>
            </a:pPr>
            <a:r>
              <a:rPr lang="en-US" dirty="0"/>
              <a:t>class Wrap {</a:t>
            </a:r>
          </a:p>
          <a:p>
            <a:pPr marL="0" indent="0">
              <a:buNone/>
            </a:pPr>
            <a:r>
              <a:rPr lang="en-US" dirty="0"/>
              <a:t>public static void main(String </a:t>
            </a:r>
            <a:r>
              <a:rPr lang="en-US" dirty="0" err="1"/>
              <a:t>args</a:t>
            </a:r>
            <a:r>
              <a:rPr lang="en-US" dirty="0"/>
              <a:t>[]) {</a:t>
            </a:r>
          </a:p>
          <a:p>
            <a:pPr marL="0" indent="0">
              <a:buNone/>
            </a:pPr>
            <a:r>
              <a:rPr lang="en-US" dirty="0"/>
              <a:t>Integer </a:t>
            </a:r>
            <a:r>
              <a:rPr lang="en-US" dirty="0" err="1"/>
              <a:t>iOb</a:t>
            </a:r>
            <a:r>
              <a:rPr lang="en-US" dirty="0"/>
              <a:t> = new Integer(100);</a:t>
            </a:r>
          </a:p>
          <a:p>
            <a:pPr marL="0" indent="0">
              <a:buNone/>
            </a:pPr>
            <a:r>
              <a:rPr lang="en-US" dirty="0" err="1"/>
              <a:t>int</a:t>
            </a:r>
            <a:r>
              <a:rPr lang="en-US" dirty="0"/>
              <a:t> i = </a:t>
            </a:r>
            <a:r>
              <a:rPr lang="en-US" dirty="0" err="1"/>
              <a:t>iOb.intValue</a:t>
            </a:r>
            <a:r>
              <a:rPr lang="en-US" dirty="0"/>
              <a:t>();</a:t>
            </a:r>
          </a:p>
          <a:p>
            <a:pPr marL="0" indent="0">
              <a:buNone/>
            </a:pPr>
            <a:r>
              <a:rPr lang="en-US" dirty="0" err="1"/>
              <a:t>System.out.println</a:t>
            </a:r>
            <a:r>
              <a:rPr lang="en-US" dirty="0"/>
              <a:t>(i + " " + </a:t>
            </a:r>
            <a:r>
              <a:rPr lang="en-US" dirty="0" err="1"/>
              <a:t>iOb</a:t>
            </a:r>
            <a:r>
              <a:rPr lang="en-US" dirty="0"/>
              <a:t>); // displays 100 100</a:t>
            </a:r>
          </a:p>
          <a:p>
            <a:pPr marL="0" indent="0">
              <a:buNone/>
            </a:pPr>
            <a:r>
              <a:rPr lang="en-US" dirty="0"/>
              <a:t>}</a:t>
            </a:r>
          </a:p>
          <a:p>
            <a:pPr marL="0" indent="0">
              <a:buNone/>
            </a:pPr>
            <a:r>
              <a:rPr lang="en-US" dirty="0"/>
              <a:t>}</a:t>
            </a:r>
          </a:p>
          <a:p>
            <a:pPr marL="0" indent="0">
              <a:buNone/>
            </a:pPr>
            <a:r>
              <a:rPr lang="en-US" dirty="0"/>
              <a:t>This program wraps the integer value 100 inside an </a:t>
            </a:r>
            <a:r>
              <a:rPr lang="en-US" b="1" dirty="0"/>
              <a:t>Integer </a:t>
            </a:r>
            <a:r>
              <a:rPr lang="en-US" dirty="0"/>
              <a:t>object called </a:t>
            </a:r>
            <a:r>
              <a:rPr lang="en-US" b="1" dirty="0" err="1"/>
              <a:t>iOb</a:t>
            </a:r>
            <a:r>
              <a:rPr lang="en-US" dirty="0"/>
              <a:t>. The</a:t>
            </a:r>
          </a:p>
          <a:p>
            <a:pPr marL="0" indent="0">
              <a:buNone/>
            </a:pPr>
            <a:r>
              <a:rPr lang="en-US" dirty="0"/>
              <a:t>program then obtains this value by calling </a:t>
            </a:r>
            <a:r>
              <a:rPr lang="en-US" b="1" dirty="0" err="1"/>
              <a:t>intValue</a:t>
            </a:r>
            <a:r>
              <a:rPr lang="en-US" b="1" dirty="0"/>
              <a:t>( ) </a:t>
            </a:r>
            <a:r>
              <a:rPr lang="en-US" dirty="0"/>
              <a:t>and stores the result in </a:t>
            </a:r>
            <a:r>
              <a:rPr lang="en-US" b="1" dirty="0"/>
              <a:t>i</a:t>
            </a:r>
            <a:r>
              <a:rPr lang="en-US" dirty="0"/>
              <a:t>.</a:t>
            </a:r>
          </a:p>
          <a:p>
            <a:pPr marL="0" indent="0">
              <a:buNone/>
            </a:pPr>
            <a:r>
              <a:rPr lang="en-US" dirty="0"/>
              <a:t>The process of encapsulating a value within an object is called </a:t>
            </a:r>
            <a:r>
              <a:rPr lang="en-US" i="1" dirty="0"/>
              <a:t>boxing</a:t>
            </a:r>
            <a:r>
              <a:rPr lang="en-US" dirty="0"/>
              <a:t>. Thus, in the</a:t>
            </a:r>
          </a:p>
          <a:p>
            <a:pPr marL="0" indent="0">
              <a:buNone/>
            </a:pPr>
            <a:r>
              <a:rPr lang="en-US" dirty="0"/>
              <a:t>program, this line boxes the value 100 into an </a:t>
            </a:r>
            <a:r>
              <a:rPr lang="en-US" b="1" dirty="0"/>
              <a:t>Integer</a:t>
            </a:r>
            <a:r>
              <a:rPr lang="en-US" dirty="0"/>
              <a:t>:</a:t>
            </a:r>
          </a:p>
          <a:p>
            <a:pPr marL="0" indent="0">
              <a:buNone/>
            </a:pPr>
            <a:r>
              <a:rPr lang="en-US" dirty="0"/>
              <a:t>Integer </a:t>
            </a:r>
            <a:r>
              <a:rPr lang="en-US" dirty="0" err="1"/>
              <a:t>iOb</a:t>
            </a:r>
            <a:r>
              <a:rPr lang="en-US" dirty="0"/>
              <a:t> = new Integer(100);</a:t>
            </a:r>
          </a:p>
        </p:txBody>
      </p:sp>
    </p:spTree>
    <p:extLst>
      <p:ext uri="{BB962C8B-B14F-4D97-AF65-F5344CB8AC3E}">
        <p14:creationId xmlns:p14="http://schemas.microsoft.com/office/powerpoint/2010/main" val="424298283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The process of extracting a value from a type wrapper is called </a:t>
            </a:r>
            <a:r>
              <a:rPr lang="en-US" i="1" dirty="0"/>
              <a:t>unboxing</a:t>
            </a:r>
            <a:r>
              <a:rPr lang="en-US" dirty="0"/>
              <a:t>. For example, the</a:t>
            </a:r>
          </a:p>
          <a:p>
            <a:pPr marL="0" indent="0">
              <a:buNone/>
            </a:pPr>
            <a:r>
              <a:rPr lang="en-US" dirty="0" smtClean="0"/>
              <a:t>    program </a:t>
            </a:r>
            <a:r>
              <a:rPr lang="en-US" dirty="0"/>
              <a:t>unboxes the value in </a:t>
            </a:r>
            <a:r>
              <a:rPr lang="en-US" b="1" dirty="0" err="1"/>
              <a:t>iOb</a:t>
            </a:r>
            <a:r>
              <a:rPr lang="en-US" b="1" dirty="0"/>
              <a:t> </a:t>
            </a:r>
            <a:r>
              <a:rPr lang="en-US" dirty="0"/>
              <a:t>with this statement:</a:t>
            </a:r>
          </a:p>
          <a:p>
            <a:r>
              <a:rPr lang="en-US" dirty="0" err="1"/>
              <a:t>int</a:t>
            </a:r>
            <a:r>
              <a:rPr lang="en-US" dirty="0"/>
              <a:t> i = </a:t>
            </a:r>
            <a:r>
              <a:rPr lang="en-US" dirty="0" err="1"/>
              <a:t>iOb.intValue</a:t>
            </a:r>
            <a:r>
              <a:rPr lang="en-US" dirty="0"/>
              <a:t>();</a:t>
            </a:r>
          </a:p>
          <a:p>
            <a:r>
              <a:rPr lang="en-US" dirty="0"/>
              <a:t>The same general procedure used by the preceding program to box and unbox values </a:t>
            </a:r>
            <a:r>
              <a:rPr lang="en-US" dirty="0" smtClean="0"/>
              <a:t>has been </a:t>
            </a:r>
            <a:r>
              <a:rPr lang="en-US" dirty="0"/>
              <a:t>employed since the original version of Java</a:t>
            </a:r>
          </a:p>
        </p:txBody>
      </p:sp>
    </p:spTree>
    <p:extLst>
      <p:ext uri="{BB962C8B-B14F-4D97-AF65-F5344CB8AC3E}">
        <p14:creationId xmlns:p14="http://schemas.microsoft.com/office/powerpoint/2010/main" val="34582517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Autoboxing</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a:t>Autoboxing</a:t>
            </a:r>
            <a:r>
              <a:rPr lang="en-US" dirty="0"/>
              <a:t> is the process by which a primitive type is automatically encapsulated (</a:t>
            </a:r>
            <a:r>
              <a:rPr lang="en-US" dirty="0" smtClean="0"/>
              <a:t>boxed) into </a:t>
            </a:r>
            <a:r>
              <a:rPr lang="en-US" dirty="0"/>
              <a:t>its equivalent type wrapper whenever an object of that type is needed</a:t>
            </a:r>
            <a:r>
              <a:rPr lang="en-US" dirty="0" smtClean="0"/>
              <a:t>.</a:t>
            </a:r>
          </a:p>
          <a:p>
            <a:r>
              <a:rPr lang="en-US" dirty="0" smtClean="0"/>
              <a:t> </a:t>
            </a:r>
            <a:r>
              <a:rPr lang="en-US" dirty="0"/>
              <a:t>There is no </a:t>
            </a:r>
            <a:r>
              <a:rPr lang="en-US" dirty="0" smtClean="0"/>
              <a:t>need to </a:t>
            </a:r>
            <a:r>
              <a:rPr lang="en-US" dirty="0"/>
              <a:t>explicitly construct an object. Auto-unboxing is the process by which the value of </a:t>
            </a:r>
            <a:r>
              <a:rPr lang="en-US" dirty="0" smtClean="0"/>
              <a:t>a boxed </a:t>
            </a:r>
            <a:r>
              <a:rPr lang="en-US" dirty="0"/>
              <a:t>object is automatically extracted (unboxed) from a type wrapper when its </a:t>
            </a:r>
            <a:r>
              <a:rPr lang="en-US" dirty="0" smtClean="0"/>
              <a:t>value is </a:t>
            </a:r>
            <a:r>
              <a:rPr lang="en-US" dirty="0"/>
              <a:t>needed. </a:t>
            </a:r>
            <a:endParaRPr lang="en-US" dirty="0" smtClean="0"/>
          </a:p>
          <a:p>
            <a:r>
              <a:rPr lang="en-US" dirty="0" smtClean="0"/>
              <a:t>There </a:t>
            </a:r>
            <a:r>
              <a:rPr lang="en-US" dirty="0"/>
              <a:t>is no need to call a method such as </a:t>
            </a:r>
            <a:r>
              <a:rPr lang="en-US" b="1" dirty="0" err="1"/>
              <a:t>intValue</a:t>
            </a:r>
            <a:r>
              <a:rPr lang="en-US" b="1" dirty="0"/>
              <a:t>( ) </a:t>
            </a:r>
            <a:r>
              <a:rPr lang="en-US" dirty="0"/>
              <a:t>or </a:t>
            </a:r>
            <a:r>
              <a:rPr lang="en-US" b="1" dirty="0" err="1"/>
              <a:t>doubleValue</a:t>
            </a:r>
            <a:r>
              <a:rPr lang="en-US" b="1" dirty="0"/>
              <a:t>( )</a:t>
            </a:r>
            <a:r>
              <a:rPr lang="en-US" dirty="0"/>
              <a:t>.</a:t>
            </a:r>
          </a:p>
        </p:txBody>
      </p:sp>
    </p:spTree>
    <p:extLst>
      <p:ext uri="{BB962C8B-B14F-4D97-AF65-F5344CB8AC3E}">
        <p14:creationId xmlns:p14="http://schemas.microsoft.com/office/powerpoint/2010/main" val="97425019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marL="0" indent="0">
              <a:buNone/>
            </a:pPr>
            <a:r>
              <a:rPr lang="en-US" dirty="0"/>
              <a:t>Notice that the object is not explicitly created through the use of </a:t>
            </a:r>
            <a:r>
              <a:rPr lang="en-US" b="1" dirty="0"/>
              <a:t>new</a:t>
            </a:r>
            <a:r>
              <a:rPr lang="en-US" dirty="0"/>
              <a:t>. Java handles this </a:t>
            </a:r>
            <a:r>
              <a:rPr lang="en-US" dirty="0" smtClean="0"/>
              <a:t>for you</a:t>
            </a:r>
            <a:r>
              <a:rPr lang="en-US" dirty="0"/>
              <a:t>, </a:t>
            </a:r>
            <a:r>
              <a:rPr lang="en-US" dirty="0" smtClean="0"/>
              <a:t>automatically To </a:t>
            </a:r>
            <a:r>
              <a:rPr lang="en-US" dirty="0"/>
              <a:t>unbox an object, simply assign that object reference to a primitive-type variable. </a:t>
            </a:r>
            <a:r>
              <a:rPr lang="en-US" dirty="0" smtClean="0"/>
              <a:t>For example</a:t>
            </a:r>
            <a:r>
              <a:rPr lang="en-US" dirty="0"/>
              <a:t>, to unbox </a:t>
            </a:r>
            <a:r>
              <a:rPr lang="en-US" b="1" dirty="0" err="1"/>
              <a:t>iOb</a:t>
            </a:r>
            <a:r>
              <a:rPr lang="en-US" dirty="0"/>
              <a:t>, you can use this line:</a:t>
            </a:r>
          </a:p>
          <a:p>
            <a:pPr marL="0" indent="0">
              <a:buNone/>
            </a:pPr>
            <a:r>
              <a:rPr lang="en-US" dirty="0" err="1"/>
              <a:t>int</a:t>
            </a:r>
            <a:r>
              <a:rPr lang="en-US" dirty="0"/>
              <a:t> i = </a:t>
            </a:r>
            <a:r>
              <a:rPr lang="en-US" dirty="0" err="1"/>
              <a:t>iOb</a:t>
            </a:r>
            <a:r>
              <a:rPr lang="en-US" dirty="0"/>
              <a:t>; // auto-unbox</a:t>
            </a:r>
          </a:p>
          <a:p>
            <a:pPr marL="0" indent="0">
              <a:buNone/>
            </a:pPr>
            <a:r>
              <a:rPr lang="en-US" dirty="0"/>
              <a:t>Java handles the details for you.</a:t>
            </a:r>
          </a:p>
          <a:p>
            <a:pPr marL="0" indent="0">
              <a:buNone/>
            </a:pPr>
            <a:r>
              <a:rPr lang="en-US" dirty="0"/>
              <a:t>Here is the preceding program rewritten to use </a:t>
            </a:r>
            <a:r>
              <a:rPr lang="en-US" dirty="0" err="1"/>
              <a:t>autoboxing</a:t>
            </a:r>
            <a:r>
              <a:rPr lang="en-US" dirty="0"/>
              <a:t>/unboxing:</a:t>
            </a:r>
          </a:p>
          <a:p>
            <a:pPr marL="0" indent="0">
              <a:buNone/>
            </a:pPr>
            <a:r>
              <a:rPr lang="en-US" dirty="0"/>
              <a:t>// Demonstrate </a:t>
            </a:r>
            <a:r>
              <a:rPr lang="en-US" dirty="0" err="1"/>
              <a:t>autoboxing</a:t>
            </a:r>
            <a:r>
              <a:rPr lang="en-US" dirty="0"/>
              <a:t>/unboxing.</a:t>
            </a:r>
          </a:p>
          <a:p>
            <a:pPr marL="0" indent="0">
              <a:buNone/>
            </a:pPr>
            <a:r>
              <a:rPr lang="en-US" dirty="0"/>
              <a:t>class </a:t>
            </a:r>
            <a:r>
              <a:rPr lang="en-US" dirty="0" err="1"/>
              <a:t>AutoBox</a:t>
            </a:r>
            <a:r>
              <a:rPr lang="en-US" dirty="0"/>
              <a:t> {</a:t>
            </a:r>
          </a:p>
          <a:p>
            <a:pPr marL="0" indent="0">
              <a:buNone/>
            </a:pPr>
            <a:r>
              <a:rPr lang="en-US" dirty="0"/>
              <a:t>public static void main(String </a:t>
            </a:r>
            <a:r>
              <a:rPr lang="en-US" dirty="0" err="1"/>
              <a:t>args</a:t>
            </a:r>
            <a:r>
              <a:rPr lang="en-US" dirty="0"/>
              <a:t>[]) {</a:t>
            </a:r>
          </a:p>
          <a:p>
            <a:pPr marL="0" indent="0">
              <a:buNone/>
            </a:pPr>
            <a:r>
              <a:rPr lang="de-DE" dirty="0"/>
              <a:t>Integer iOb = 100; // autobox an int</a:t>
            </a:r>
          </a:p>
          <a:p>
            <a:pPr marL="0" indent="0">
              <a:buNone/>
            </a:pPr>
            <a:r>
              <a:rPr lang="en-US" dirty="0" err="1"/>
              <a:t>int</a:t>
            </a:r>
            <a:r>
              <a:rPr lang="en-US" dirty="0"/>
              <a:t> i = </a:t>
            </a:r>
            <a:r>
              <a:rPr lang="en-US" dirty="0" err="1"/>
              <a:t>iOb</a:t>
            </a:r>
            <a:r>
              <a:rPr lang="en-US" dirty="0"/>
              <a:t>; // auto-unbox</a:t>
            </a:r>
          </a:p>
          <a:p>
            <a:pPr marL="0" indent="0">
              <a:buNone/>
            </a:pPr>
            <a:r>
              <a:rPr lang="en-US" dirty="0" err="1"/>
              <a:t>System.out.println</a:t>
            </a:r>
            <a:r>
              <a:rPr lang="en-US" dirty="0"/>
              <a:t>(i + " " + </a:t>
            </a:r>
            <a:r>
              <a:rPr lang="en-US" dirty="0" err="1"/>
              <a:t>iOb</a:t>
            </a:r>
            <a:r>
              <a:rPr lang="en-US" dirty="0"/>
              <a:t>); // displays 100 100</a:t>
            </a:r>
          </a:p>
          <a:p>
            <a:pPr marL="0" indent="0">
              <a:buNone/>
            </a:pPr>
            <a:r>
              <a:rPr lang="en-US" dirty="0"/>
              <a:t>}</a:t>
            </a:r>
          </a:p>
          <a:p>
            <a:pPr marL="0" indent="0">
              <a:buNone/>
            </a:pPr>
            <a:r>
              <a:rPr lang="en-US" dirty="0"/>
              <a:t>}</a:t>
            </a:r>
          </a:p>
        </p:txBody>
      </p:sp>
    </p:spTree>
    <p:extLst>
      <p:ext uri="{BB962C8B-B14F-4D97-AF65-F5344CB8AC3E}">
        <p14:creationId xmlns:p14="http://schemas.microsoft.com/office/powerpoint/2010/main" val="258460967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Autoboxing</a:t>
            </a:r>
            <a:r>
              <a:rPr lang="en-US" b="1" dirty="0"/>
              <a:t> and Methods</a:t>
            </a:r>
            <a:endParaRPr lang="en-US" dirty="0"/>
          </a:p>
        </p:txBody>
      </p:sp>
      <p:sp>
        <p:nvSpPr>
          <p:cNvPr id="3" name="Content Placeholder 2"/>
          <p:cNvSpPr>
            <a:spLocks noGrp="1"/>
          </p:cNvSpPr>
          <p:nvPr>
            <p:ph idx="1"/>
          </p:nvPr>
        </p:nvSpPr>
        <p:spPr/>
        <p:txBody>
          <a:bodyPr>
            <a:normAutofit fontScale="92500"/>
          </a:bodyPr>
          <a:lstStyle/>
          <a:p>
            <a:r>
              <a:rPr lang="en-US" dirty="0"/>
              <a:t>In addition to the simple case of assignments, </a:t>
            </a:r>
            <a:r>
              <a:rPr lang="en-US" dirty="0" err="1"/>
              <a:t>autoboxing</a:t>
            </a:r>
            <a:r>
              <a:rPr lang="en-US" dirty="0"/>
              <a:t> automatically occurs whenever a</a:t>
            </a:r>
          </a:p>
          <a:p>
            <a:r>
              <a:rPr lang="en-US" dirty="0"/>
              <a:t>primitive type must be converted into an object; auto-unboxing takes place whenever </a:t>
            </a:r>
            <a:r>
              <a:rPr lang="en-US" dirty="0" smtClean="0"/>
              <a:t>an object </a:t>
            </a:r>
            <a:r>
              <a:rPr lang="en-US" dirty="0"/>
              <a:t>must be converted into a primitive type. </a:t>
            </a:r>
            <a:endParaRPr lang="en-US" dirty="0" smtClean="0"/>
          </a:p>
          <a:p>
            <a:r>
              <a:rPr lang="en-US" dirty="0" smtClean="0"/>
              <a:t>Thus</a:t>
            </a:r>
            <a:r>
              <a:rPr lang="en-US" dirty="0"/>
              <a:t>, </a:t>
            </a:r>
            <a:r>
              <a:rPr lang="en-US" dirty="0" err="1"/>
              <a:t>autoboxing</a:t>
            </a:r>
            <a:r>
              <a:rPr lang="en-US" dirty="0"/>
              <a:t>/unboxing might </a:t>
            </a:r>
            <a:r>
              <a:rPr lang="en-US" dirty="0" err="1" smtClean="0"/>
              <a:t>occurwhen</a:t>
            </a:r>
            <a:r>
              <a:rPr lang="en-US" dirty="0" smtClean="0"/>
              <a:t> </a:t>
            </a:r>
            <a:r>
              <a:rPr lang="en-US" dirty="0"/>
              <a:t>an argument is passed to a method, or when a value is returned by a method. </a:t>
            </a:r>
            <a:r>
              <a:rPr lang="en-US" dirty="0" smtClean="0"/>
              <a:t>For example</a:t>
            </a:r>
            <a:r>
              <a:rPr lang="en-US" dirty="0"/>
              <a:t>, consider this:</a:t>
            </a:r>
          </a:p>
        </p:txBody>
      </p:sp>
    </p:spTree>
    <p:extLst>
      <p:ext uri="{BB962C8B-B14F-4D97-AF65-F5344CB8AC3E}">
        <p14:creationId xmlns:p14="http://schemas.microsoft.com/office/powerpoint/2010/main" val="47682352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pPr marL="0" indent="0">
              <a:buNone/>
            </a:pPr>
            <a:r>
              <a:rPr lang="en-US" dirty="0"/>
              <a:t>// </a:t>
            </a:r>
            <a:r>
              <a:rPr lang="en-US" dirty="0" err="1"/>
              <a:t>Autoboxing</a:t>
            </a:r>
            <a:r>
              <a:rPr lang="en-US" dirty="0"/>
              <a:t>/unboxing takes place with</a:t>
            </a:r>
          </a:p>
          <a:p>
            <a:pPr marL="0" indent="0">
              <a:buNone/>
            </a:pPr>
            <a:r>
              <a:rPr lang="en-US" dirty="0"/>
              <a:t>// method parameters and return values.</a:t>
            </a:r>
          </a:p>
          <a:p>
            <a:pPr marL="0" indent="0">
              <a:buNone/>
            </a:pPr>
            <a:r>
              <a:rPr lang="en-US" dirty="0"/>
              <a:t>class AutoBox2 {</a:t>
            </a:r>
          </a:p>
          <a:p>
            <a:pPr marL="0" indent="0">
              <a:buNone/>
            </a:pPr>
            <a:r>
              <a:rPr lang="en-US" dirty="0"/>
              <a:t>// Take an Integer parameter and return</a:t>
            </a:r>
          </a:p>
          <a:p>
            <a:pPr marL="0" indent="0">
              <a:buNone/>
            </a:pPr>
            <a:r>
              <a:rPr lang="en-US" dirty="0"/>
              <a:t>// an </a:t>
            </a:r>
            <a:r>
              <a:rPr lang="en-US" dirty="0" err="1"/>
              <a:t>int</a:t>
            </a:r>
            <a:r>
              <a:rPr lang="en-US" dirty="0"/>
              <a:t> value;</a:t>
            </a:r>
          </a:p>
          <a:p>
            <a:pPr marL="0" indent="0">
              <a:buNone/>
            </a:pPr>
            <a:r>
              <a:rPr lang="en-US" dirty="0"/>
              <a:t>static </a:t>
            </a:r>
            <a:r>
              <a:rPr lang="en-US" dirty="0" err="1"/>
              <a:t>int</a:t>
            </a:r>
            <a:r>
              <a:rPr lang="en-US" dirty="0"/>
              <a:t> m(Integer v) {</a:t>
            </a:r>
          </a:p>
          <a:p>
            <a:pPr marL="0" indent="0">
              <a:buNone/>
            </a:pPr>
            <a:r>
              <a:rPr lang="en-US" dirty="0"/>
              <a:t>return v ; // auto-unbox to </a:t>
            </a:r>
            <a:r>
              <a:rPr lang="en-US" dirty="0" err="1"/>
              <a:t>int</a:t>
            </a:r>
            <a:endParaRPr lang="en-US" dirty="0"/>
          </a:p>
          <a:p>
            <a:pPr marL="0" indent="0">
              <a:buNone/>
            </a:pPr>
            <a:r>
              <a:rPr lang="en-US" dirty="0"/>
              <a:t>}</a:t>
            </a:r>
          </a:p>
          <a:p>
            <a:pPr marL="0" indent="0">
              <a:buNone/>
            </a:pPr>
            <a:r>
              <a:rPr lang="en-US" dirty="0"/>
              <a:t>public static void main(String </a:t>
            </a:r>
            <a:r>
              <a:rPr lang="en-US" dirty="0" err="1"/>
              <a:t>args</a:t>
            </a:r>
            <a:r>
              <a:rPr lang="en-US" dirty="0"/>
              <a:t>[]) {</a:t>
            </a:r>
          </a:p>
          <a:p>
            <a:pPr marL="0" indent="0">
              <a:buNone/>
            </a:pPr>
            <a:r>
              <a:rPr lang="en-US" dirty="0"/>
              <a:t>// Pass an </a:t>
            </a:r>
            <a:r>
              <a:rPr lang="en-US" dirty="0" err="1"/>
              <a:t>int</a:t>
            </a:r>
            <a:r>
              <a:rPr lang="en-US" dirty="0"/>
              <a:t> to m() and assign the return value</a:t>
            </a:r>
          </a:p>
          <a:p>
            <a:pPr marL="0" indent="0">
              <a:buNone/>
            </a:pPr>
            <a:r>
              <a:rPr lang="en-US" dirty="0"/>
              <a:t>// to an Integer. Here, the argument 100 is </a:t>
            </a:r>
            <a:r>
              <a:rPr lang="en-US" dirty="0" err="1"/>
              <a:t>autoboxed</a:t>
            </a:r>
            <a:endParaRPr lang="en-US" dirty="0"/>
          </a:p>
          <a:p>
            <a:pPr marL="0" indent="0">
              <a:buNone/>
            </a:pPr>
            <a:r>
              <a:rPr lang="en-US" dirty="0"/>
              <a:t>// into an Integer. The return value is also </a:t>
            </a:r>
            <a:r>
              <a:rPr lang="en-US" dirty="0" err="1"/>
              <a:t>autoboxed</a:t>
            </a:r>
            <a:endParaRPr lang="en-US" dirty="0"/>
          </a:p>
          <a:p>
            <a:pPr marL="0" indent="0">
              <a:buNone/>
            </a:pPr>
            <a:r>
              <a:rPr lang="en-US" dirty="0"/>
              <a:t>// into an Integer.</a:t>
            </a:r>
          </a:p>
          <a:p>
            <a:pPr marL="0" indent="0">
              <a:buNone/>
            </a:pPr>
            <a:r>
              <a:rPr lang="en-US" dirty="0"/>
              <a:t>Integer </a:t>
            </a:r>
            <a:r>
              <a:rPr lang="en-US" dirty="0" err="1"/>
              <a:t>iOb</a:t>
            </a:r>
            <a:r>
              <a:rPr lang="en-US" dirty="0"/>
              <a:t> = m(100);</a:t>
            </a:r>
          </a:p>
          <a:p>
            <a:pPr marL="0" indent="0">
              <a:buNone/>
            </a:pPr>
            <a:r>
              <a:rPr lang="en-US" dirty="0" err="1"/>
              <a:t>System.out.println</a:t>
            </a:r>
            <a:r>
              <a:rPr lang="en-US" dirty="0"/>
              <a:t>(</a:t>
            </a:r>
            <a:r>
              <a:rPr lang="en-US" dirty="0" err="1"/>
              <a:t>iOb</a:t>
            </a:r>
            <a:r>
              <a:rPr lang="en-US" dirty="0"/>
              <a:t>);</a:t>
            </a:r>
          </a:p>
          <a:p>
            <a:pPr marL="0" indent="0">
              <a:buNone/>
            </a:pPr>
            <a:r>
              <a:rPr lang="en-US" dirty="0"/>
              <a:t>}</a:t>
            </a:r>
          </a:p>
          <a:p>
            <a:pPr marL="0" indent="0">
              <a:buNone/>
            </a:pPr>
            <a:r>
              <a:rPr lang="en-US" dirty="0"/>
              <a:t>}</a:t>
            </a:r>
          </a:p>
          <a:p>
            <a:pPr marL="0" indent="0">
              <a:buNone/>
            </a:pPr>
            <a:r>
              <a:rPr lang="en-US" dirty="0"/>
              <a:t>This program displays the following result:</a:t>
            </a:r>
          </a:p>
          <a:p>
            <a:pPr marL="0" indent="0">
              <a:buNone/>
            </a:pPr>
            <a:r>
              <a:rPr lang="en-US" dirty="0"/>
              <a:t>100</a:t>
            </a:r>
          </a:p>
        </p:txBody>
      </p:sp>
    </p:spTree>
    <p:extLst>
      <p:ext uri="{BB962C8B-B14F-4D97-AF65-F5344CB8AC3E}">
        <p14:creationId xmlns:p14="http://schemas.microsoft.com/office/powerpoint/2010/main" val="325444668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Autoboxing</a:t>
            </a:r>
            <a:r>
              <a:rPr lang="en-US" b="1" dirty="0"/>
              <a:t>/Unboxing Occurs in Expressions</a:t>
            </a:r>
            <a:endParaRPr lang="en-US" dirty="0"/>
          </a:p>
        </p:txBody>
      </p:sp>
      <p:sp>
        <p:nvSpPr>
          <p:cNvPr id="3" name="Content Placeholder 2"/>
          <p:cNvSpPr>
            <a:spLocks noGrp="1"/>
          </p:cNvSpPr>
          <p:nvPr>
            <p:ph idx="1"/>
          </p:nvPr>
        </p:nvSpPr>
        <p:spPr/>
        <p:txBody>
          <a:bodyPr/>
          <a:lstStyle/>
          <a:p>
            <a:r>
              <a:rPr lang="en-US" dirty="0"/>
              <a:t>In general, </a:t>
            </a:r>
            <a:r>
              <a:rPr lang="en-US" dirty="0" err="1"/>
              <a:t>autoboxing</a:t>
            </a:r>
            <a:r>
              <a:rPr lang="en-US" dirty="0"/>
              <a:t> and unboxing take place whenever a conversion into an object </a:t>
            </a:r>
            <a:r>
              <a:rPr lang="en-US" dirty="0" smtClean="0"/>
              <a:t>or from </a:t>
            </a:r>
            <a:r>
              <a:rPr lang="en-US" dirty="0"/>
              <a:t>an object is required. This applies to expressions. Within an expression, a numeric</a:t>
            </a:r>
          </a:p>
          <a:p>
            <a:r>
              <a:rPr lang="en-US" dirty="0"/>
              <a:t>object is automatically unboxed. The outcome of the expression is </a:t>
            </a:r>
            <a:r>
              <a:rPr lang="en-US" dirty="0" err="1"/>
              <a:t>reboxed</a:t>
            </a:r>
            <a:r>
              <a:rPr lang="en-US" dirty="0"/>
              <a:t>, if necessary.</a:t>
            </a:r>
          </a:p>
          <a:p>
            <a:r>
              <a:rPr lang="en-US" dirty="0"/>
              <a:t>For example, consider the following program:</a:t>
            </a:r>
          </a:p>
        </p:txBody>
      </p:sp>
    </p:spTree>
    <p:extLst>
      <p:ext uri="{BB962C8B-B14F-4D97-AF65-F5344CB8AC3E}">
        <p14:creationId xmlns:p14="http://schemas.microsoft.com/office/powerpoint/2010/main" val="40657264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sz="half" idx="1"/>
          </p:nvPr>
        </p:nvSpPr>
        <p:spPr/>
        <p:txBody>
          <a:bodyPr>
            <a:normAutofit fontScale="55000" lnSpcReduction="20000"/>
          </a:bodyPr>
          <a:lstStyle/>
          <a:p>
            <a:pPr marL="0" indent="0">
              <a:buNone/>
            </a:pPr>
            <a:r>
              <a:rPr lang="en-US" dirty="0"/>
              <a:t>// </a:t>
            </a:r>
            <a:r>
              <a:rPr lang="en-US" dirty="0" err="1"/>
              <a:t>Autoboxing</a:t>
            </a:r>
            <a:r>
              <a:rPr lang="en-US" dirty="0"/>
              <a:t>/unboxing occurs inside expressions.</a:t>
            </a:r>
          </a:p>
          <a:p>
            <a:pPr marL="0" indent="0">
              <a:buNone/>
            </a:pPr>
            <a:r>
              <a:rPr lang="en-US" dirty="0"/>
              <a:t>class AutoBox3 {</a:t>
            </a:r>
          </a:p>
          <a:p>
            <a:pPr marL="0" indent="0">
              <a:buNone/>
            </a:pPr>
            <a:r>
              <a:rPr lang="en-US" dirty="0"/>
              <a:t>public static void main(String </a:t>
            </a:r>
            <a:r>
              <a:rPr lang="en-US" dirty="0" err="1"/>
              <a:t>args</a:t>
            </a:r>
            <a:r>
              <a:rPr lang="en-US" dirty="0"/>
              <a:t>[]) {</a:t>
            </a:r>
          </a:p>
          <a:p>
            <a:pPr marL="0" indent="0">
              <a:buNone/>
            </a:pPr>
            <a:r>
              <a:rPr lang="en-US" dirty="0"/>
              <a:t>Integer </a:t>
            </a:r>
            <a:r>
              <a:rPr lang="en-US" dirty="0" err="1"/>
              <a:t>iOb</a:t>
            </a:r>
            <a:r>
              <a:rPr lang="en-US" dirty="0"/>
              <a:t>, iOb2;</a:t>
            </a:r>
          </a:p>
          <a:p>
            <a:pPr marL="0" indent="0">
              <a:buNone/>
            </a:pPr>
            <a:r>
              <a:rPr lang="en-US" dirty="0" err="1"/>
              <a:t>int</a:t>
            </a:r>
            <a:r>
              <a:rPr lang="en-US" dirty="0"/>
              <a:t> i;</a:t>
            </a:r>
          </a:p>
          <a:p>
            <a:pPr marL="0" indent="0">
              <a:buNone/>
            </a:pPr>
            <a:r>
              <a:rPr lang="en-US" dirty="0" err="1"/>
              <a:t>iOb</a:t>
            </a:r>
            <a:r>
              <a:rPr lang="en-US" dirty="0"/>
              <a:t> = 100;</a:t>
            </a:r>
          </a:p>
          <a:p>
            <a:pPr marL="0" indent="0">
              <a:buNone/>
            </a:pPr>
            <a:r>
              <a:rPr lang="en-US" dirty="0" err="1"/>
              <a:t>System.out.println</a:t>
            </a:r>
            <a:r>
              <a:rPr lang="en-US" dirty="0"/>
              <a:t>("Original value of </a:t>
            </a:r>
            <a:r>
              <a:rPr lang="en-US" dirty="0" err="1"/>
              <a:t>iOb</a:t>
            </a:r>
            <a:r>
              <a:rPr lang="en-US" dirty="0"/>
              <a:t>: " + </a:t>
            </a:r>
            <a:r>
              <a:rPr lang="en-US" dirty="0" err="1"/>
              <a:t>iOb</a:t>
            </a:r>
            <a:r>
              <a:rPr lang="en-US" dirty="0"/>
              <a:t>);</a:t>
            </a:r>
          </a:p>
          <a:p>
            <a:pPr marL="0" indent="0">
              <a:buNone/>
            </a:pPr>
            <a:r>
              <a:rPr lang="en-US" dirty="0"/>
              <a:t>// The following automatically unboxes </a:t>
            </a:r>
            <a:r>
              <a:rPr lang="en-US" dirty="0" err="1"/>
              <a:t>iOb</a:t>
            </a:r>
            <a:r>
              <a:rPr lang="en-US" dirty="0"/>
              <a:t>,</a:t>
            </a:r>
          </a:p>
          <a:p>
            <a:pPr marL="0" indent="0">
              <a:buNone/>
            </a:pPr>
            <a:r>
              <a:rPr lang="en-US" dirty="0"/>
              <a:t>// performs the increment, and then </a:t>
            </a:r>
            <a:r>
              <a:rPr lang="en-US" dirty="0" err="1"/>
              <a:t>reboxes</a:t>
            </a:r>
            <a:endParaRPr lang="en-US" dirty="0"/>
          </a:p>
          <a:p>
            <a:pPr marL="0" indent="0">
              <a:buNone/>
            </a:pPr>
            <a:r>
              <a:rPr lang="en-US" dirty="0"/>
              <a:t>// the result back into </a:t>
            </a:r>
            <a:r>
              <a:rPr lang="en-US" dirty="0" err="1"/>
              <a:t>iOb</a:t>
            </a:r>
            <a:r>
              <a:rPr lang="en-US" dirty="0"/>
              <a:t>.</a:t>
            </a:r>
          </a:p>
          <a:p>
            <a:pPr marL="0" indent="0">
              <a:buNone/>
            </a:pPr>
            <a:r>
              <a:rPr lang="en-US" dirty="0"/>
              <a:t>++</a:t>
            </a:r>
            <a:r>
              <a:rPr lang="en-US" dirty="0" err="1"/>
              <a:t>iOb</a:t>
            </a:r>
            <a:r>
              <a:rPr lang="en-US" dirty="0"/>
              <a:t>;</a:t>
            </a:r>
          </a:p>
          <a:p>
            <a:pPr marL="0" indent="0">
              <a:buNone/>
            </a:pPr>
            <a:r>
              <a:rPr lang="en-US" dirty="0" err="1"/>
              <a:t>System.out.println</a:t>
            </a:r>
            <a:r>
              <a:rPr lang="en-US" dirty="0"/>
              <a:t>("After ++</a:t>
            </a:r>
            <a:r>
              <a:rPr lang="en-US" dirty="0" err="1"/>
              <a:t>iOb</a:t>
            </a:r>
            <a:r>
              <a:rPr lang="en-US" dirty="0"/>
              <a:t>: " + </a:t>
            </a:r>
            <a:r>
              <a:rPr lang="en-US" dirty="0" err="1"/>
              <a:t>iOb</a:t>
            </a:r>
            <a:r>
              <a:rPr lang="en-US" dirty="0"/>
              <a:t>);</a:t>
            </a:r>
          </a:p>
        </p:txBody>
      </p:sp>
      <p:sp>
        <p:nvSpPr>
          <p:cNvPr id="6" name="Content Placeholder 5"/>
          <p:cNvSpPr>
            <a:spLocks noGrp="1"/>
          </p:cNvSpPr>
          <p:nvPr>
            <p:ph sz="half" idx="2"/>
          </p:nvPr>
        </p:nvSpPr>
        <p:spPr/>
        <p:txBody>
          <a:bodyPr>
            <a:normAutofit fontScale="55000" lnSpcReduction="20000"/>
          </a:bodyPr>
          <a:lstStyle/>
          <a:p>
            <a:pPr marL="0" indent="0">
              <a:buNone/>
            </a:pPr>
            <a:r>
              <a:rPr lang="en-US" dirty="0"/>
              <a:t>// Here, </a:t>
            </a:r>
            <a:r>
              <a:rPr lang="en-US" dirty="0" err="1"/>
              <a:t>iOb</a:t>
            </a:r>
            <a:r>
              <a:rPr lang="en-US" dirty="0"/>
              <a:t> is unboxed, the expression is</a:t>
            </a:r>
          </a:p>
          <a:p>
            <a:pPr marL="0" indent="0">
              <a:buNone/>
            </a:pPr>
            <a:r>
              <a:rPr lang="en-US" dirty="0"/>
              <a:t>// evaluated, and the result is </a:t>
            </a:r>
            <a:r>
              <a:rPr lang="en-US" dirty="0" err="1"/>
              <a:t>reboxed</a:t>
            </a:r>
            <a:r>
              <a:rPr lang="en-US" dirty="0"/>
              <a:t> and</a:t>
            </a:r>
          </a:p>
          <a:p>
            <a:pPr marL="0" indent="0">
              <a:buNone/>
            </a:pPr>
            <a:r>
              <a:rPr lang="en-US" dirty="0"/>
              <a:t>// assigned to iOb2.</a:t>
            </a:r>
          </a:p>
          <a:p>
            <a:pPr marL="0" indent="0">
              <a:buNone/>
            </a:pPr>
            <a:r>
              <a:rPr lang="en-US" dirty="0"/>
              <a:t>iOb2 = </a:t>
            </a:r>
            <a:r>
              <a:rPr lang="en-US" dirty="0" err="1"/>
              <a:t>iOb</a:t>
            </a:r>
            <a:r>
              <a:rPr lang="en-US" dirty="0"/>
              <a:t> + (</a:t>
            </a:r>
            <a:r>
              <a:rPr lang="en-US" dirty="0" err="1"/>
              <a:t>iOb</a:t>
            </a:r>
            <a:r>
              <a:rPr lang="en-US" dirty="0"/>
              <a:t> / 3);</a:t>
            </a:r>
          </a:p>
          <a:p>
            <a:pPr marL="0" indent="0">
              <a:buNone/>
            </a:pPr>
            <a:r>
              <a:rPr lang="en-US" dirty="0" err="1"/>
              <a:t>System.out.println</a:t>
            </a:r>
            <a:r>
              <a:rPr lang="en-US" dirty="0"/>
              <a:t>("iOb2 after expression: " </a:t>
            </a:r>
            <a:r>
              <a:rPr lang="en-US" dirty="0" smtClean="0"/>
              <a:t>+ iOb2</a:t>
            </a:r>
            <a:r>
              <a:rPr lang="en-US" dirty="0"/>
              <a:t>);</a:t>
            </a:r>
          </a:p>
          <a:p>
            <a:pPr marL="0" indent="0">
              <a:buNone/>
            </a:pPr>
            <a:r>
              <a:rPr lang="en-US" dirty="0"/>
              <a:t>// The same expression is evaluated, but the</a:t>
            </a:r>
          </a:p>
          <a:p>
            <a:pPr marL="0" indent="0">
              <a:buNone/>
            </a:pPr>
            <a:r>
              <a:rPr lang="en-US" dirty="0"/>
              <a:t>// result is not </a:t>
            </a:r>
            <a:r>
              <a:rPr lang="en-US" dirty="0" err="1"/>
              <a:t>reboxed</a:t>
            </a:r>
            <a:r>
              <a:rPr lang="en-US" dirty="0"/>
              <a:t>.</a:t>
            </a:r>
          </a:p>
          <a:p>
            <a:pPr marL="0" indent="0">
              <a:buNone/>
            </a:pPr>
            <a:r>
              <a:rPr lang="en-US" dirty="0"/>
              <a:t>i = </a:t>
            </a:r>
            <a:r>
              <a:rPr lang="en-US" dirty="0" err="1"/>
              <a:t>iOb</a:t>
            </a:r>
            <a:r>
              <a:rPr lang="en-US" dirty="0"/>
              <a:t> + (</a:t>
            </a:r>
            <a:r>
              <a:rPr lang="en-US" dirty="0" err="1"/>
              <a:t>iOb</a:t>
            </a:r>
            <a:r>
              <a:rPr lang="en-US" dirty="0"/>
              <a:t> / 3);</a:t>
            </a:r>
          </a:p>
          <a:p>
            <a:pPr marL="0" indent="0">
              <a:buNone/>
            </a:pPr>
            <a:r>
              <a:rPr lang="en-US" dirty="0" err="1"/>
              <a:t>System.out.println</a:t>
            </a:r>
            <a:r>
              <a:rPr lang="en-US" dirty="0"/>
              <a:t>("i after expression: " + i);</a:t>
            </a:r>
          </a:p>
          <a:p>
            <a:pPr marL="0" indent="0">
              <a:buNone/>
            </a:pPr>
            <a:r>
              <a:rPr lang="en-US" dirty="0"/>
              <a:t>}</a:t>
            </a:r>
          </a:p>
          <a:p>
            <a:pPr marL="0" indent="0">
              <a:buNone/>
            </a:pPr>
            <a:r>
              <a:rPr lang="en-US" dirty="0"/>
              <a:t>}</a:t>
            </a:r>
          </a:p>
          <a:p>
            <a:pPr marL="0" indent="0">
              <a:buNone/>
            </a:pPr>
            <a:r>
              <a:rPr lang="en-US" dirty="0"/>
              <a:t>The output is shown here:</a:t>
            </a:r>
          </a:p>
          <a:p>
            <a:pPr marL="0" indent="0">
              <a:buNone/>
            </a:pPr>
            <a:r>
              <a:rPr lang="en-US" dirty="0"/>
              <a:t>Original value of </a:t>
            </a:r>
            <a:r>
              <a:rPr lang="en-US" dirty="0" err="1"/>
              <a:t>iOb</a:t>
            </a:r>
            <a:r>
              <a:rPr lang="en-US" dirty="0"/>
              <a:t>: 100</a:t>
            </a:r>
          </a:p>
          <a:p>
            <a:pPr marL="0" indent="0">
              <a:buNone/>
            </a:pPr>
            <a:r>
              <a:rPr lang="en-US" dirty="0"/>
              <a:t>After ++</a:t>
            </a:r>
            <a:r>
              <a:rPr lang="en-US" dirty="0" err="1"/>
              <a:t>iOb</a:t>
            </a:r>
            <a:r>
              <a:rPr lang="en-US" dirty="0"/>
              <a:t>: 101</a:t>
            </a:r>
          </a:p>
          <a:p>
            <a:pPr marL="0" indent="0">
              <a:buNone/>
            </a:pPr>
            <a:r>
              <a:rPr lang="en-US" dirty="0"/>
              <a:t>iOb2 after expression: 134</a:t>
            </a:r>
          </a:p>
          <a:p>
            <a:pPr marL="0" indent="0">
              <a:buNone/>
            </a:pPr>
            <a:r>
              <a:rPr lang="en-US" dirty="0"/>
              <a:t>i after expression: 134</a:t>
            </a:r>
          </a:p>
        </p:txBody>
      </p:sp>
    </p:spTree>
    <p:extLst>
      <p:ext uri="{BB962C8B-B14F-4D97-AF65-F5344CB8AC3E}">
        <p14:creationId xmlns:p14="http://schemas.microsoft.com/office/powerpoint/2010/main" val="242211524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normAutofit fontScale="62500" lnSpcReduction="20000"/>
          </a:bodyPr>
          <a:lstStyle/>
          <a:p>
            <a:pPr marL="0" indent="0">
              <a:buNone/>
            </a:pPr>
            <a:r>
              <a:rPr lang="en-US" dirty="0"/>
              <a:t>Auto-unboxing also allows you to mix different types of numeric objects in an</a:t>
            </a:r>
          </a:p>
          <a:p>
            <a:pPr marL="0" indent="0">
              <a:buNone/>
            </a:pPr>
            <a:r>
              <a:rPr lang="en-US" dirty="0"/>
              <a:t>expression. Once the values are unboxed, the standard type promotions </a:t>
            </a:r>
            <a:r>
              <a:rPr lang="en-US" dirty="0" smtClean="0"/>
              <a:t>and </a:t>
            </a:r>
            <a:r>
              <a:rPr lang="en-US" dirty="0" err="1" smtClean="0"/>
              <a:t>conversionsare</a:t>
            </a:r>
            <a:r>
              <a:rPr lang="en-US" dirty="0" smtClean="0"/>
              <a:t> </a:t>
            </a:r>
            <a:r>
              <a:rPr lang="en-US" dirty="0"/>
              <a:t>applied. For example, the following program is perfectly valid:</a:t>
            </a:r>
          </a:p>
          <a:p>
            <a:pPr marL="0" indent="0">
              <a:buNone/>
            </a:pPr>
            <a:r>
              <a:rPr lang="en-US" dirty="0"/>
              <a:t>class AutoBox4 {</a:t>
            </a:r>
          </a:p>
          <a:p>
            <a:pPr marL="0" indent="0">
              <a:buNone/>
            </a:pPr>
            <a:r>
              <a:rPr lang="en-US" dirty="0"/>
              <a:t>public static void main(String </a:t>
            </a:r>
            <a:r>
              <a:rPr lang="en-US" dirty="0" err="1"/>
              <a:t>args</a:t>
            </a:r>
            <a:r>
              <a:rPr lang="en-US" dirty="0"/>
              <a:t>[]) {</a:t>
            </a:r>
          </a:p>
          <a:p>
            <a:pPr marL="0" indent="0">
              <a:buNone/>
            </a:pPr>
            <a:r>
              <a:rPr lang="en-US" dirty="0"/>
              <a:t>Integer </a:t>
            </a:r>
            <a:r>
              <a:rPr lang="en-US" dirty="0" err="1"/>
              <a:t>iOb</a:t>
            </a:r>
            <a:r>
              <a:rPr lang="en-US" dirty="0"/>
              <a:t> = 100;</a:t>
            </a:r>
          </a:p>
          <a:p>
            <a:pPr marL="0" indent="0">
              <a:buNone/>
            </a:pPr>
            <a:r>
              <a:rPr lang="en-US" dirty="0"/>
              <a:t>Double </a:t>
            </a:r>
            <a:r>
              <a:rPr lang="en-US" dirty="0" err="1"/>
              <a:t>dOb</a:t>
            </a:r>
            <a:r>
              <a:rPr lang="en-US" dirty="0"/>
              <a:t> = 98.6;</a:t>
            </a:r>
          </a:p>
          <a:p>
            <a:pPr marL="0" indent="0">
              <a:buNone/>
            </a:pPr>
            <a:r>
              <a:rPr lang="en-US" dirty="0" err="1"/>
              <a:t>dOb</a:t>
            </a:r>
            <a:r>
              <a:rPr lang="en-US" dirty="0"/>
              <a:t> = </a:t>
            </a:r>
            <a:r>
              <a:rPr lang="en-US" dirty="0" err="1"/>
              <a:t>dOb</a:t>
            </a:r>
            <a:r>
              <a:rPr lang="en-US" dirty="0"/>
              <a:t> + </a:t>
            </a:r>
            <a:r>
              <a:rPr lang="en-US" dirty="0" err="1"/>
              <a:t>iOb</a:t>
            </a:r>
            <a:r>
              <a:rPr lang="en-US" dirty="0"/>
              <a:t>;</a:t>
            </a:r>
          </a:p>
          <a:p>
            <a:pPr marL="0" indent="0">
              <a:buNone/>
            </a:pPr>
            <a:r>
              <a:rPr lang="en-US" dirty="0" err="1"/>
              <a:t>System.out.println</a:t>
            </a:r>
            <a:r>
              <a:rPr lang="en-US" dirty="0"/>
              <a:t>("</a:t>
            </a:r>
            <a:r>
              <a:rPr lang="en-US" dirty="0" err="1"/>
              <a:t>dOb</a:t>
            </a:r>
            <a:r>
              <a:rPr lang="en-US" dirty="0"/>
              <a:t> after expression: " + </a:t>
            </a:r>
            <a:r>
              <a:rPr lang="en-US" dirty="0" err="1"/>
              <a:t>dOb</a:t>
            </a:r>
            <a:r>
              <a:rPr lang="en-US" dirty="0"/>
              <a:t>);</a:t>
            </a:r>
          </a:p>
          <a:p>
            <a:pPr marL="0" indent="0">
              <a:buNone/>
            </a:pPr>
            <a:r>
              <a:rPr lang="en-US" dirty="0"/>
              <a:t>}</a:t>
            </a:r>
          </a:p>
          <a:p>
            <a:pPr marL="0" indent="0">
              <a:buNone/>
            </a:pPr>
            <a:r>
              <a:rPr lang="en-US" dirty="0"/>
              <a:t>}</a:t>
            </a:r>
          </a:p>
          <a:p>
            <a:pPr marL="0" indent="0">
              <a:buNone/>
            </a:pPr>
            <a:r>
              <a:rPr lang="en-US" dirty="0"/>
              <a:t>The output is shown here:</a:t>
            </a:r>
          </a:p>
          <a:p>
            <a:pPr marL="0" indent="0">
              <a:buNone/>
            </a:pPr>
            <a:r>
              <a:rPr lang="en-US" dirty="0" err="1"/>
              <a:t>dOb</a:t>
            </a:r>
            <a:r>
              <a:rPr lang="en-US" dirty="0"/>
              <a:t> after expression: 198.6</a:t>
            </a:r>
          </a:p>
        </p:txBody>
      </p:sp>
    </p:spTree>
    <p:extLst>
      <p:ext uri="{BB962C8B-B14F-4D97-AF65-F5344CB8AC3E}">
        <p14:creationId xmlns:p14="http://schemas.microsoft.com/office/powerpoint/2010/main" val="2111412146"/>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marL="0" indent="0">
              <a:buNone/>
            </a:pPr>
            <a:r>
              <a:rPr lang="en-US" dirty="0"/>
              <a:t>Because of auto-unboxing, you can use </a:t>
            </a:r>
            <a:r>
              <a:rPr lang="en-US" b="1" dirty="0"/>
              <a:t>Integer </a:t>
            </a:r>
            <a:r>
              <a:rPr lang="en-US" dirty="0"/>
              <a:t>numeric objects to control a </a:t>
            </a:r>
            <a:r>
              <a:rPr lang="en-US" b="1" dirty="0"/>
              <a:t>switch</a:t>
            </a:r>
          </a:p>
          <a:p>
            <a:pPr marL="0" indent="0">
              <a:buNone/>
            </a:pPr>
            <a:r>
              <a:rPr lang="en-US" dirty="0"/>
              <a:t>statement. For example, consider this fragment:</a:t>
            </a:r>
          </a:p>
          <a:p>
            <a:pPr marL="0" indent="0">
              <a:buNone/>
            </a:pPr>
            <a:r>
              <a:rPr lang="en-US" dirty="0"/>
              <a:t>Integer </a:t>
            </a:r>
            <a:r>
              <a:rPr lang="en-US" dirty="0" err="1"/>
              <a:t>iOb</a:t>
            </a:r>
            <a:r>
              <a:rPr lang="en-US" dirty="0"/>
              <a:t> = 2;</a:t>
            </a:r>
          </a:p>
          <a:p>
            <a:pPr marL="0" indent="0">
              <a:buNone/>
            </a:pPr>
            <a:r>
              <a:rPr lang="en-US" dirty="0"/>
              <a:t>switch(</a:t>
            </a:r>
            <a:r>
              <a:rPr lang="en-US" dirty="0" err="1"/>
              <a:t>iOb</a:t>
            </a:r>
            <a:r>
              <a:rPr lang="en-US" dirty="0"/>
              <a:t>) {</a:t>
            </a:r>
          </a:p>
          <a:p>
            <a:pPr marL="0" indent="0">
              <a:buNone/>
            </a:pPr>
            <a:r>
              <a:rPr lang="en-US" dirty="0"/>
              <a:t>case 1: </a:t>
            </a:r>
            <a:r>
              <a:rPr lang="en-US" dirty="0" err="1"/>
              <a:t>System.out.println</a:t>
            </a:r>
            <a:r>
              <a:rPr lang="en-US" dirty="0"/>
              <a:t>("one");</a:t>
            </a:r>
          </a:p>
          <a:p>
            <a:pPr marL="0" indent="0">
              <a:buNone/>
            </a:pPr>
            <a:r>
              <a:rPr lang="en-US" dirty="0"/>
              <a:t>break;</a:t>
            </a:r>
          </a:p>
          <a:p>
            <a:pPr marL="0" indent="0">
              <a:buNone/>
            </a:pPr>
            <a:r>
              <a:rPr lang="en-US" dirty="0"/>
              <a:t>case 2: </a:t>
            </a:r>
            <a:r>
              <a:rPr lang="en-US" dirty="0" err="1"/>
              <a:t>System.out.println</a:t>
            </a:r>
            <a:r>
              <a:rPr lang="en-US" dirty="0"/>
              <a:t>("two");</a:t>
            </a:r>
          </a:p>
          <a:p>
            <a:pPr marL="0" indent="0">
              <a:buNone/>
            </a:pPr>
            <a:r>
              <a:rPr lang="en-US" dirty="0"/>
              <a:t>break;</a:t>
            </a:r>
          </a:p>
          <a:p>
            <a:pPr marL="0" indent="0">
              <a:buNone/>
            </a:pPr>
            <a:r>
              <a:rPr lang="en-US" dirty="0"/>
              <a:t>default: </a:t>
            </a:r>
            <a:r>
              <a:rPr lang="en-US" dirty="0" err="1"/>
              <a:t>System.out.println</a:t>
            </a:r>
            <a:r>
              <a:rPr lang="en-US" dirty="0"/>
              <a:t>("error");</a:t>
            </a:r>
          </a:p>
          <a:p>
            <a:pPr marL="0" indent="0">
              <a:buNone/>
            </a:pPr>
            <a:r>
              <a:rPr lang="en-US" dirty="0"/>
              <a:t>}</a:t>
            </a:r>
          </a:p>
          <a:p>
            <a:pPr marL="0" indent="0">
              <a:buNone/>
            </a:pPr>
            <a:r>
              <a:rPr lang="en-US" dirty="0"/>
              <a:t>When the </a:t>
            </a:r>
            <a:r>
              <a:rPr lang="en-US" b="1" dirty="0"/>
              <a:t>switch </a:t>
            </a:r>
            <a:r>
              <a:rPr lang="en-US" dirty="0"/>
              <a:t>expression is evaluated, </a:t>
            </a:r>
            <a:r>
              <a:rPr lang="en-US" b="1" dirty="0" err="1"/>
              <a:t>iOb</a:t>
            </a:r>
            <a:r>
              <a:rPr lang="en-US" b="1" dirty="0"/>
              <a:t> </a:t>
            </a:r>
            <a:r>
              <a:rPr lang="en-US" dirty="0"/>
              <a:t>is unboxed and its </a:t>
            </a:r>
            <a:r>
              <a:rPr lang="en-US" b="1" dirty="0" err="1"/>
              <a:t>int</a:t>
            </a:r>
            <a:r>
              <a:rPr lang="en-US" b="1" dirty="0"/>
              <a:t> </a:t>
            </a:r>
            <a:r>
              <a:rPr lang="en-US" dirty="0"/>
              <a:t>value is obtained.</a:t>
            </a:r>
          </a:p>
          <a:p>
            <a:r>
              <a:rPr lang="en-US" dirty="0"/>
              <a:t>As the examples in the program show, because of </a:t>
            </a:r>
            <a:r>
              <a:rPr lang="en-US" dirty="0" err="1"/>
              <a:t>autoboxing</a:t>
            </a:r>
            <a:r>
              <a:rPr lang="en-US" dirty="0"/>
              <a:t>/unboxing, using </a:t>
            </a:r>
            <a:r>
              <a:rPr lang="en-US" dirty="0" smtClean="0"/>
              <a:t>numeric objects </a:t>
            </a:r>
            <a:r>
              <a:rPr lang="en-US" dirty="0"/>
              <a:t>in an expression is both intuitive and easy. In the past, such code would </a:t>
            </a:r>
            <a:r>
              <a:rPr lang="en-US" dirty="0" smtClean="0"/>
              <a:t>have involved </a:t>
            </a:r>
            <a:r>
              <a:rPr lang="en-US" dirty="0"/>
              <a:t>casts and calls to methods such as </a:t>
            </a:r>
            <a:r>
              <a:rPr lang="en-US" b="1" dirty="0" err="1"/>
              <a:t>intValue</a:t>
            </a:r>
            <a:r>
              <a:rPr lang="en-US" b="1" dirty="0"/>
              <a:t>( )</a:t>
            </a:r>
            <a:r>
              <a:rPr lang="en-US" dirty="0"/>
              <a:t>.</a:t>
            </a:r>
          </a:p>
        </p:txBody>
      </p:sp>
    </p:spTree>
    <p:extLst>
      <p:ext uri="{BB962C8B-B14F-4D97-AF65-F5344CB8AC3E}">
        <p14:creationId xmlns:p14="http://schemas.microsoft.com/office/powerpoint/2010/main" val="16049952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Using super to Call Superclass Constructors</a:t>
            </a:r>
            <a:endParaRPr lang="en-US" dirty="0"/>
          </a:p>
        </p:txBody>
      </p:sp>
      <p:sp>
        <p:nvSpPr>
          <p:cNvPr id="3" name="Content Placeholder 2"/>
          <p:cNvSpPr>
            <a:spLocks noGrp="1"/>
          </p:cNvSpPr>
          <p:nvPr>
            <p:ph idx="1"/>
          </p:nvPr>
        </p:nvSpPr>
        <p:spPr/>
        <p:txBody>
          <a:bodyPr>
            <a:normAutofit fontScale="92500" lnSpcReduction="20000"/>
          </a:bodyPr>
          <a:lstStyle/>
          <a:p>
            <a:r>
              <a:rPr lang="en-US" dirty="0"/>
              <a:t>A subclass can call a constructor defined by its superclass by use of the following form of</a:t>
            </a:r>
          </a:p>
          <a:p>
            <a:r>
              <a:rPr lang="en-US" b="1" dirty="0"/>
              <a:t>super</a:t>
            </a:r>
            <a:r>
              <a:rPr lang="en-US" dirty="0"/>
              <a:t>:</a:t>
            </a:r>
          </a:p>
          <a:p>
            <a:pPr marL="0" indent="0">
              <a:buNone/>
            </a:pPr>
            <a:r>
              <a:rPr lang="en-US" dirty="0"/>
              <a:t>super(</a:t>
            </a:r>
            <a:r>
              <a:rPr lang="en-US" i="1" dirty="0" err="1"/>
              <a:t>arg</a:t>
            </a:r>
            <a:r>
              <a:rPr lang="en-US" i="1" dirty="0"/>
              <a:t>-list</a:t>
            </a:r>
            <a:r>
              <a:rPr lang="en-US" dirty="0"/>
              <a:t>);</a:t>
            </a:r>
          </a:p>
          <a:p>
            <a:r>
              <a:rPr lang="en-US" dirty="0"/>
              <a:t>Here, </a:t>
            </a:r>
            <a:r>
              <a:rPr lang="en-US" i="1" dirty="0" err="1"/>
              <a:t>arg</a:t>
            </a:r>
            <a:r>
              <a:rPr lang="en-US" i="1" dirty="0"/>
              <a:t>-list </a:t>
            </a:r>
            <a:r>
              <a:rPr lang="en-US" dirty="0"/>
              <a:t>specifies any arguments needed by the constructor in the superclass. </a:t>
            </a:r>
            <a:r>
              <a:rPr lang="en-US" b="1" dirty="0"/>
              <a:t>super( </a:t>
            </a:r>
            <a:r>
              <a:rPr lang="en-US" b="1" dirty="0" smtClean="0"/>
              <a:t>) </a:t>
            </a:r>
            <a:r>
              <a:rPr lang="en-US" dirty="0" smtClean="0"/>
              <a:t>must </a:t>
            </a:r>
            <a:r>
              <a:rPr lang="en-US" dirty="0"/>
              <a:t>always be the first statement executed inside a subclass’ constructor.</a:t>
            </a:r>
          </a:p>
          <a:p>
            <a:r>
              <a:rPr lang="en-US" dirty="0"/>
              <a:t>To see how </a:t>
            </a:r>
            <a:r>
              <a:rPr lang="en-US" b="1" dirty="0"/>
              <a:t>super( ) </a:t>
            </a:r>
            <a:r>
              <a:rPr lang="en-US" dirty="0"/>
              <a:t>is used, consider this improved version of the </a:t>
            </a:r>
            <a:r>
              <a:rPr lang="en-US" b="1" dirty="0" err="1"/>
              <a:t>BoxWeight</a:t>
            </a:r>
            <a:r>
              <a:rPr lang="en-US" b="1" dirty="0"/>
              <a:t> </a:t>
            </a:r>
            <a:r>
              <a:rPr lang="en-US" dirty="0"/>
              <a:t>class:</a:t>
            </a:r>
          </a:p>
        </p:txBody>
      </p:sp>
    </p:spTree>
    <p:extLst>
      <p:ext uri="{BB962C8B-B14F-4D97-AF65-F5344CB8AC3E}">
        <p14:creationId xmlns:p14="http://schemas.microsoft.com/office/powerpoint/2010/main" val="248168691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0000" lnSpcReduction="20000"/>
          </a:bodyPr>
          <a:lstStyle/>
          <a:p>
            <a:pPr marL="0" indent="0">
              <a:buNone/>
            </a:pPr>
            <a:r>
              <a:rPr lang="en-US" b="1" dirty="0" err="1"/>
              <a:t>Autoboxing</a:t>
            </a:r>
            <a:r>
              <a:rPr lang="en-US" b="1" dirty="0"/>
              <a:t>/Unboxing Boolean and Character Values</a:t>
            </a:r>
          </a:p>
          <a:p>
            <a:pPr marL="0" indent="0">
              <a:buNone/>
            </a:pPr>
            <a:r>
              <a:rPr lang="en-US" dirty="0"/>
              <a:t>As described earlier, Java also supplies wrappers for </a:t>
            </a:r>
            <a:r>
              <a:rPr lang="en-US" b="1" dirty="0" err="1"/>
              <a:t>boolean</a:t>
            </a:r>
            <a:r>
              <a:rPr lang="en-US" b="1" dirty="0"/>
              <a:t> </a:t>
            </a:r>
            <a:r>
              <a:rPr lang="en-US" dirty="0"/>
              <a:t>and </a:t>
            </a:r>
            <a:r>
              <a:rPr lang="en-US" b="1" dirty="0"/>
              <a:t>char</a:t>
            </a:r>
            <a:r>
              <a:rPr lang="en-US" dirty="0"/>
              <a:t>. These are </a:t>
            </a:r>
            <a:r>
              <a:rPr lang="en-US" b="1" dirty="0"/>
              <a:t>Boolean</a:t>
            </a:r>
          </a:p>
          <a:p>
            <a:pPr marL="0" indent="0">
              <a:buNone/>
            </a:pPr>
            <a:r>
              <a:rPr lang="en-US" dirty="0"/>
              <a:t>and </a:t>
            </a:r>
            <a:r>
              <a:rPr lang="en-US" b="1" dirty="0"/>
              <a:t>Character</a:t>
            </a:r>
            <a:r>
              <a:rPr lang="en-US" dirty="0"/>
              <a:t>. </a:t>
            </a:r>
            <a:r>
              <a:rPr lang="en-US" dirty="0" err="1"/>
              <a:t>Autoboxing</a:t>
            </a:r>
            <a:r>
              <a:rPr lang="en-US" dirty="0"/>
              <a:t>/unboxing applies to these wrappers, too. For example, consider</a:t>
            </a:r>
          </a:p>
          <a:p>
            <a:pPr marL="0" indent="0">
              <a:buNone/>
            </a:pPr>
            <a:r>
              <a:rPr lang="en-US" dirty="0"/>
              <a:t>the following program:</a:t>
            </a:r>
          </a:p>
          <a:p>
            <a:pPr marL="0" indent="0">
              <a:buNone/>
            </a:pPr>
            <a:r>
              <a:rPr lang="en-US" dirty="0"/>
              <a:t>// </a:t>
            </a:r>
            <a:r>
              <a:rPr lang="en-US" dirty="0" err="1"/>
              <a:t>Autoboxing</a:t>
            </a:r>
            <a:r>
              <a:rPr lang="en-US" dirty="0"/>
              <a:t>/unboxing a Boolean and Character.</a:t>
            </a:r>
          </a:p>
          <a:p>
            <a:pPr marL="0" indent="0">
              <a:buNone/>
            </a:pPr>
            <a:r>
              <a:rPr lang="en-US" dirty="0"/>
              <a:t>class AutoBox5 {</a:t>
            </a:r>
          </a:p>
          <a:p>
            <a:pPr marL="0" indent="0">
              <a:buNone/>
            </a:pPr>
            <a:r>
              <a:rPr lang="en-US" dirty="0"/>
              <a:t>public static void main(String </a:t>
            </a:r>
            <a:r>
              <a:rPr lang="en-US" dirty="0" err="1"/>
              <a:t>args</a:t>
            </a:r>
            <a:r>
              <a:rPr lang="en-US" dirty="0"/>
              <a:t>[]) {</a:t>
            </a:r>
          </a:p>
          <a:p>
            <a:pPr marL="0" indent="0">
              <a:buNone/>
            </a:pPr>
            <a:r>
              <a:rPr lang="en-US" dirty="0"/>
              <a:t>// </a:t>
            </a:r>
            <a:r>
              <a:rPr lang="en-US" dirty="0" err="1"/>
              <a:t>Autobox</a:t>
            </a:r>
            <a:r>
              <a:rPr lang="en-US" dirty="0"/>
              <a:t>/unbox a </a:t>
            </a:r>
            <a:r>
              <a:rPr lang="en-US" dirty="0" err="1"/>
              <a:t>boolean</a:t>
            </a:r>
            <a:r>
              <a:rPr lang="en-US" dirty="0"/>
              <a:t>.</a:t>
            </a:r>
          </a:p>
          <a:p>
            <a:pPr marL="0" indent="0">
              <a:buNone/>
            </a:pPr>
            <a:r>
              <a:rPr lang="en-US" dirty="0"/>
              <a:t>Boolean b = true;</a:t>
            </a:r>
          </a:p>
          <a:p>
            <a:pPr marL="0" indent="0">
              <a:buNone/>
            </a:pPr>
            <a:r>
              <a:rPr lang="en-US" dirty="0"/>
              <a:t>// Below, b is auto-unboxed when used in</a:t>
            </a:r>
          </a:p>
          <a:p>
            <a:pPr marL="0" indent="0">
              <a:buNone/>
            </a:pPr>
            <a:r>
              <a:rPr lang="en-US" dirty="0"/>
              <a:t>// a conditional expression, such as an if.</a:t>
            </a:r>
          </a:p>
          <a:p>
            <a:pPr marL="0" indent="0">
              <a:buNone/>
            </a:pPr>
            <a:r>
              <a:rPr lang="en-US" dirty="0"/>
              <a:t>if(b) </a:t>
            </a:r>
            <a:r>
              <a:rPr lang="en-US" dirty="0" err="1"/>
              <a:t>System.out.println</a:t>
            </a:r>
            <a:r>
              <a:rPr lang="en-US" dirty="0"/>
              <a:t>("b is true");</a:t>
            </a:r>
          </a:p>
          <a:p>
            <a:pPr marL="0" indent="0">
              <a:buNone/>
            </a:pPr>
            <a:r>
              <a:rPr lang="en-US" dirty="0"/>
              <a:t>// </a:t>
            </a:r>
            <a:r>
              <a:rPr lang="en-US" dirty="0" err="1"/>
              <a:t>Autobox</a:t>
            </a:r>
            <a:r>
              <a:rPr lang="en-US" dirty="0"/>
              <a:t>/unbox a char.</a:t>
            </a:r>
          </a:p>
          <a:p>
            <a:pPr marL="0" indent="0">
              <a:buNone/>
            </a:pPr>
            <a:r>
              <a:rPr lang="en-US" dirty="0"/>
              <a:t>Character </a:t>
            </a:r>
            <a:r>
              <a:rPr lang="en-US" dirty="0" err="1"/>
              <a:t>ch</a:t>
            </a:r>
            <a:r>
              <a:rPr lang="en-US" dirty="0"/>
              <a:t> = 'x'; // box a char</a:t>
            </a:r>
          </a:p>
          <a:p>
            <a:pPr marL="0" indent="0">
              <a:buNone/>
            </a:pPr>
            <a:r>
              <a:rPr lang="en-US" dirty="0"/>
              <a:t>char ch2 = </a:t>
            </a:r>
            <a:r>
              <a:rPr lang="en-US" dirty="0" err="1"/>
              <a:t>ch</a:t>
            </a:r>
            <a:r>
              <a:rPr lang="en-US" dirty="0"/>
              <a:t>; // unbox a char</a:t>
            </a:r>
          </a:p>
          <a:p>
            <a:pPr marL="0" indent="0">
              <a:buNone/>
            </a:pPr>
            <a:r>
              <a:rPr lang="en-US" dirty="0" err="1"/>
              <a:t>System.out.println</a:t>
            </a:r>
            <a:r>
              <a:rPr lang="en-US" dirty="0"/>
              <a:t>("ch2 is " + ch2);</a:t>
            </a:r>
          </a:p>
          <a:p>
            <a:pPr marL="0" indent="0">
              <a:buNone/>
            </a:pPr>
            <a:r>
              <a:rPr lang="en-US" dirty="0"/>
              <a:t>}</a:t>
            </a:r>
          </a:p>
          <a:p>
            <a:pPr marL="0" indent="0">
              <a:buNone/>
            </a:pPr>
            <a:r>
              <a:rPr lang="en-US" dirty="0" smtClean="0"/>
              <a:t>}</a:t>
            </a:r>
          </a:p>
          <a:p>
            <a:pPr marL="0" indent="0">
              <a:buNone/>
            </a:pPr>
            <a:r>
              <a:rPr lang="en-US" dirty="0" smtClean="0"/>
              <a:t>The </a:t>
            </a:r>
            <a:r>
              <a:rPr lang="en-US" dirty="0"/>
              <a:t>output is shown here:</a:t>
            </a:r>
          </a:p>
          <a:p>
            <a:pPr marL="0" indent="0">
              <a:buNone/>
            </a:pPr>
            <a:r>
              <a:rPr lang="en-US" dirty="0"/>
              <a:t>b is true</a:t>
            </a:r>
          </a:p>
          <a:p>
            <a:pPr marL="0" indent="0">
              <a:buNone/>
            </a:pPr>
            <a:r>
              <a:rPr lang="en-US" dirty="0"/>
              <a:t>ch2 is x</a:t>
            </a:r>
          </a:p>
        </p:txBody>
      </p:sp>
    </p:spTree>
    <p:extLst>
      <p:ext uri="{BB962C8B-B14F-4D97-AF65-F5344CB8AC3E}">
        <p14:creationId xmlns:p14="http://schemas.microsoft.com/office/powerpoint/2010/main" val="391551968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Autoboxing</a:t>
            </a:r>
            <a:r>
              <a:rPr lang="en-US" b="1" dirty="0"/>
              <a:t>/Unboxing Helps Prevent Errors</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a:t>errors. For example, consider the following program:</a:t>
            </a:r>
          </a:p>
          <a:p>
            <a:pPr marL="0" indent="0">
              <a:buNone/>
            </a:pPr>
            <a:r>
              <a:rPr lang="en-US" dirty="0"/>
              <a:t>// An error produced by manual unboxing.</a:t>
            </a:r>
          </a:p>
          <a:p>
            <a:pPr marL="0" indent="0">
              <a:buNone/>
            </a:pPr>
            <a:r>
              <a:rPr lang="en-US" dirty="0"/>
              <a:t>class </a:t>
            </a:r>
            <a:r>
              <a:rPr lang="en-US" dirty="0" err="1"/>
              <a:t>UnboxingError</a:t>
            </a:r>
            <a:r>
              <a:rPr lang="en-US" dirty="0"/>
              <a:t> {</a:t>
            </a:r>
          </a:p>
          <a:p>
            <a:pPr marL="0" indent="0">
              <a:buNone/>
            </a:pPr>
            <a:r>
              <a:rPr lang="en-US" dirty="0"/>
              <a:t>public static void main(String </a:t>
            </a:r>
            <a:r>
              <a:rPr lang="en-US" dirty="0" err="1"/>
              <a:t>args</a:t>
            </a:r>
            <a:r>
              <a:rPr lang="en-US" dirty="0"/>
              <a:t>[]) </a:t>
            </a:r>
            <a:r>
              <a:rPr lang="en-US" dirty="0" smtClean="0"/>
              <a:t>{</a:t>
            </a:r>
          </a:p>
          <a:p>
            <a:pPr marL="0" indent="0">
              <a:buNone/>
            </a:pPr>
            <a:r>
              <a:rPr lang="en-US" dirty="0"/>
              <a:t>Integer </a:t>
            </a:r>
            <a:r>
              <a:rPr lang="en-US" dirty="0" err="1"/>
              <a:t>iOb</a:t>
            </a:r>
            <a:r>
              <a:rPr lang="en-US" dirty="0"/>
              <a:t> = 1000; // </a:t>
            </a:r>
            <a:r>
              <a:rPr lang="en-US" dirty="0" err="1"/>
              <a:t>autobox</a:t>
            </a:r>
            <a:r>
              <a:rPr lang="en-US" dirty="0"/>
              <a:t> the value 1000</a:t>
            </a:r>
          </a:p>
          <a:p>
            <a:pPr marL="0" indent="0">
              <a:buNone/>
            </a:pPr>
            <a:r>
              <a:rPr lang="en-US" dirty="0" err="1"/>
              <a:t>int</a:t>
            </a:r>
            <a:r>
              <a:rPr lang="en-US" dirty="0"/>
              <a:t> i = </a:t>
            </a:r>
            <a:r>
              <a:rPr lang="en-US" dirty="0" err="1"/>
              <a:t>iOb.byteValue</a:t>
            </a:r>
            <a:r>
              <a:rPr lang="en-US" dirty="0"/>
              <a:t>(); // manually unbox as byte !!!</a:t>
            </a:r>
          </a:p>
          <a:p>
            <a:pPr marL="0" indent="0">
              <a:buNone/>
            </a:pPr>
            <a:r>
              <a:rPr lang="en-US" dirty="0" err="1"/>
              <a:t>System.out.println</a:t>
            </a:r>
            <a:r>
              <a:rPr lang="en-US" dirty="0"/>
              <a:t>(i); // does not display 1000 !</a:t>
            </a:r>
          </a:p>
          <a:p>
            <a:pPr marL="0" indent="0">
              <a:buNone/>
            </a:pPr>
            <a:r>
              <a:rPr lang="en-US" dirty="0"/>
              <a:t>}</a:t>
            </a:r>
          </a:p>
          <a:p>
            <a:pPr marL="0" indent="0">
              <a:buNone/>
            </a:pPr>
            <a:r>
              <a:rPr lang="en-US" dirty="0"/>
              <a:t>}</a:t>
            </a:r>
          </a:p>
          <a:p>
            <a:pPr marL="0" indent="0">
              <a:buNone/>
            </a:pPr>
            <a:r>
              <a:rPr lang="en-US" dirty="0"/>
              <a:t>This program displays not the expected value of 1000, but –24! The reason is that the value</a:t>
            </a:r>
          </a:p>
          <a:p>
            <a:pPr marL="0" indent="0">
              <a:buNone/>
            </a:pPr>
            <a:r>
              <a:rPr lang="en-US" dirty="0"/>
              <a:t>inside </a:t>
            </a:r>
            <a:r>
              <a:rPr lang="en-US" b="1" dirty="0" err="1"/>
              <a:t>iOb</a:t>
            </a:r>
            <a:r>
              <a:rPr lang="en-US" b="1" dirty="0"/>
              <a:t> </a:t>
            </a:r>
            <a:r>
              <a:rPr lang="en-US" dirty="0"/>
              <a:t>is manually unboxed by calling </a:t>
            </a:r>
            <a:r>
              <a:rPr lang="en-US" b="1" dirty="0" err="1"/>
              <a:t>byteValue</a:t>
            </a:r>
            <a:r>
              <a:rPr lang="en-US" b="1" dirty="0"/>
              <a:t>( )</a:t>
            </a:r>
            <a:r>
              <a:rPr lang="en-US" dirty="0"/>
              <a:t>, which causes the truncation of the</a:t>
            </a:r>
          </a:p>
          <a:p>
            <a:pPr marL="0" indent="0">
              <a:buNone/>
            </a:pPr>
            <a:r>
              <a:rPr lang="en-US" dirty="0"/>
              <a:t>value stored in </a:t>
            </a:r>
            <a:r>
              <a:rPr lang="en-US" b="1" dirty="0" err="1"/>
              <a:t>iOb</a:t>
            </a:r>
            <a:r>
              <a:rPr lang="en-US" dirty="0"/>
              <a:t>, which is 1,000. This results in the garbage value of –24 being assigned</a:t>
            </a:r>
          </a:p>
          <a:p>
            <a:pPr marL="0" indent="0">
              <a:buNone/>
            </a:pPr>
            <a:r>
              <a:rPr lang="en-US" dirty="0"/>
              <a:t>to </a:t>
            </a:r>
            <a:r>
              <a:rPr lang="en-US" b="1" dirty="0"/>
              <a:t>i</a:t>
            </a:r>
            <a:r>
              <a:rPr lang="en-US" dirty="0"/>
              <a:t>. Auto-unboxing prevents this type of error because the value in </a:t>
            </a:r>
            <a:r>
              <a:rPr lang="en-US" b="1" dirty="0" err="1"/>
              <a:t>iOb</a:t>
            </a:r>
            <a:r>
              <a:rPr lang="en-US" b="1" dirty="0"/>
              <a:t> </a:t>
            </a:r>
            <a:r>
              <a:rPr lang="en-US" dirty="0"/>
              <a:t>will always </a:t>
            </a:r>
            <a:r>
              <a:rPr lang="en-US" dirty="0" err="1"/>
              <a:t>autounbox</a:t>
            </a:r>
            <a:endParaRPr lang="en-US" dirty="0"/>
          </a:p>
          <a:p>
            <a:pPr marL="0" indent="0">
              <a:buNone/>
            </a:pPr>
            <a:r>
              <a:rPr lang="en-US" dirty="0"/>
              <a:t>into a value compatible with </a:t>
            </a:r>
            <a:r>
              <a:rPr lang="en-US" b="1" dirty="0"/>
              <a:t>int</a:t>
            </a:r>
            <a:r>
              <a:rPr lang="en-US" dirty="0"/>
              <a:t>.</a:t>
            </a:r>
          </a:p>
        </p:txBody>
      </p:sp>
    </p:spTree>
    <p:extLst>
      <p:ext uri="{BB962C8B-B14F-4D97-AF65-F5344CB8AC3E}">
        <p14:creationId xmlns:p14="http://schemas.microsoft.com/office/powerpoint/2010/main" val="207709225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Word of Warning</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a:t>Because of </a:t>
            </a:r>
            <a:r>
              <a:rPr lang="en-US" dirty="0" err="1"/>
              <a:t>autoboxing</a:t>
            </a:r>
            <a:r>
              <a:rPr lang="en-US" dirty="0"/>
              <a:t> and auto-unboxing, some might be tempted to use objects such</a:t>
            </a:r>
          </a:p>
          <a:p>
            <a:pPr marL="0" indent="0">
              <a:buNone/>
            </a:pPr>
            <a:r>
              <a:rPr lang="en-US" dirty="0"/>
              <a:t>as </a:t>
            </a:r>
            <a:r>
              <a:rPr lang="en-US" b="1" dirty="0"/>
              <a:t>Integer </a:t>
            </a:r>
            <a:r>
              <a:rPr lang="en-US" dirty="0"/>
              <a:t>or </a:t>
            </a:r>
            <a:r>
              <a:rPr lang="en-US" b="1" dirty="0"/>
              <a:t>Double </a:t>
            </a:r>
            <a:r>
              <a:rPr lang="en-US" dirty="0"/>
              <a:t>exclusively, abandoning primitives altogether. For example, with</a:t>
            </a:r>
          </a:p>
          <a:p>
            <a:pPr marL="0" indent="0">
              <a:buNone/>
            </a:pPr>
            <a:r>
              <a:rPr lang="en-US" dirty="0" err="1"/>
              <a:t>autoboxing</a:t>
            </a:r>
            <a:r>
              <a:rPr lang="en-US" dirty="0"/>
              <a:t>/unboxing it is possible to write code like this:</a:t>
            </a:r>
          </a:p>
          <a:p>
            <a:pPr marL="0" indent="0">
              <a:buNone/>
            </a:pPr>
            <a:r>
              <a:rPr lang="en-US" dirty="0"/>
              <a:t>// A bad use of </a:t>
            </a:r>
            <a:r>
              <a:rPr lang="en-US" dirty="0" err="1"/>
              <a:t>autoboxing</a:t>
            </a:r>
            <a:r>
              <a:rPr lang="en-US" dirty="0"/>
              <a:t>/unboxing!</a:t>
            </a:r>
          </a:p>
          <a:p>
            <a:pPr marL="0" indent="0">
              <a:buNone/>
            </a:pPr>
            <a:r>
              <a:rPr lang="en-US" dirty="0"/>
              <a:t>Double a, b, c;</a:t>
            </a:r>
          </a:p>
          <a:p>
            <a:pPr marL="0" indent="0">
              <a:buNone/>
            </a:pPr>
            <a:r>
              <a:rPr lang="en-US" dirty="0"/>
              <a:t>a = 10.0;</a:t>
            </a:r>
          </a:p>
          <a:p>
            <a:pPr marL="0" indent="0">
              <a:buNone/>
            </a:pPr>
            <a:r>
              <a:rPr lang="en-US" dirty="0"/>
              <a:t>b = 4.0;</a:t>
            </a:r>
          </a:p>
          <a:p>
            <a:pPr marL="0" indent="0">
              <a:buNone/>
            </a:pPr>
            <a:r>
              <a:rPr lang="en-US" dirty="0"/>
              <a:t>c = </a:t>
            </a:r>
            <a:r>
              <a:rPr lang="en-US" dirty="0" err="1"/>
              <a:t>Math.sqrt</a:t>
            </a:r>
            <a:r>
              <a:rPr lang="en-US" dirty="0"/>
              <a:t>(a*a + b*b);</a:t>
            </a:r>
          </a:p>
          <a:p>
            <a:pPr marL="0" indent="0">
              <a:buNone/>
            </a:pPr>
            <a:r>
              <a:rPr lang="en-US" dirty="0" err="1"/>
              <a:t>System.out.println</a:t>
            </a:r>
            <a:r>
              <a:rPr lang="en-US" dirty="0"/>
              <a:t>("Hypotenuse is " + c);</a:t>
            </a:r>
          </a:p>
          <a:p>
            <a:pPr marL="0" indent="0">
              <a:buNone/>
            </a:pPr>
            <a:r>
              <a:rPr lang="en-US" dirty="0"/>
              <a:t>In this example, objects of type </a:t>
            </a:r>
            <a:r>
              <a:rPr lang="en-US" b="1" dirty="0"/>
              <a:t>Double </a:t>
            </a:r>
            <a:r>
              <a:rPr lang="en-US" dirty="0"/>
              <a:t>hold values that are used to calculate the hypotenuse</a:t>
            </a:r>
          </a:p>
          <a:p>
            <a:pPr marL="0" indent="0">
              <a:buNone/>
            </a:pPr>
            <a:r>
              <a:rPr lang="en-US" dirty="0"/>
              <a:t>of a right triangle. Although this code is technically correct and does, in fact, work properly,</a:t>
            </a:r>
          </a:p>
          <a:p>
            <a:pPr marL="0" indent="0">
              <a:buNone/>
            </a:pPr>
            <a:r>
              <a:rPr lang="en-US" dirty="0"/>
              <a:t>it is a very bad use of </a:t>
            </a:r>
            <a:r>
              <a:rPr lang="en-US" dirty="0" err="1"/>
              <a:t>autoboxing</a:t>
            </a:r>
            <a:r>
              <a:rPr lang="en-US" dirty="0"/>
              <a:t>/unboxing. It is far less efficient than the equivalent code</a:t>
            </a:r>
          </a:p>
          <a:p>
            <a:pPr marL="0" indent="0">
              <a:buNone/>
            </a:pPr>
            <a:r>
              <a:rPr lang="en-US" dirty="0"/>
              <a:t>written using the primitive type </a:t>
            </a:r>
            <a:r>
              <a:rPr lang="en-US" b="1" dirty="0"/>
              <a:t>double</a:t>
            </a:r>
            <a:r>
              <a:rPr lang="en-US" dirty="0"/>
              <a:t>. The reason is that each </a:t>
            </a:r>
            <a:r>
              <a:rPr lang="en-US" dirty="0" err="1"/>
              <a:t>autobox</a:t>
            </a:r>
            <a:r>
              <a:rPr lang="en-US" dirty="0"/>
              <a:t> and auto-unbox</a:t>
            </a:r>
          </a:p>
          <a:p>
            <a:pPr marL="0" indent="0">
              <a:buNone/>
            </a:pPr>
            <a:r>
              <a:rPr lang="en-US" dirty="0"/>
              <a:t>adds overhead that is not present if the primitive type is used.</a:t>
            </a:r>
          </a:p>
          <a:p>
            <a:pPr marL="0" indent="0">
              <a:buNone/>
            </a:pPr>
            <a:endParaRPr lang="en-US" dirty="0"/>
          </a:p>
        </p:txBody>
      </p:sp>
    </p:spTree>
    <p:extLst>
      <p:ext uri="{BB962C8B-B14F-4D97-AF65-F5344CB8AC3E}">
        <p14:creationId xmlns:p14="http://schemas.microsoft.com/office/powerpoint/2010/main" val="22937073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 CLASS CONSTRUCTOR</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 </a:t>
            </a:r>
            <a:r>
              <a:rPr lang="en-US" dirty="0" err="1"/>
              <a:t>BoxWeight</a:t>
            </a:r>
            <a:r>
              <a:rPr lang="en-US" dirty="0"/>
              <a:t> now uses super to initialize its Box attributes.</a:t>
            </a:r>
          </a:p>
          <a:p>
            <a:pPr marL="0" indent="0">
              <a:buNone/>
            </a:pPr>
            <a:r>
              <a:rPr lang="en-US" dirty="0"/>
              <a:t>class </a:t>
            </a:r>
            <a:r>
              <a:rPr lang="en-US" dirty="0" err="1"/>
              <a:t>BoxWeight</a:t>
            </a:r>
            <a:r>
              <a:rPr lang="en-US" dirty="0"/>
              <a:t> extends Box {</a:t>
            </a:r>
          </a:p>
          <a:p>
            <a:pPr marL="0" indent="0">
              <a:buNone/>
            </a:pPr>
            <a:r>
              <a:rPr lang="en-US" dirty="0"/>
              <a:t>double weight; // weight of box</a:t>
            </a:r>
          </a:p>
          <a:p>
            <a:pPr marL="0" indent="0">
              <a:buNone/>
            </a:pPr>
            <a:r>
              <a:rPr lang="en-US" dirty="0"/>
              <a:t>// initialize width, height, and depth using super()</a:t>
            </a:r>
          </a:p>
          <a:p>
            <a:pPr marL="0" indent="0">
              <a:buNone/>
            </a:pPr>
            <a:r>
              <a:rPr lang="en-US" dirty="0" err="1"/>
              <a:t>BoxWeight</a:t>
            </a:r>
            <a:r>
              <a:rPr lang="en-US" dirty="0"/>
              <a:t>(double w, double h, double d, double m) {</a:t>
            </a:r>
          </a:p>
          <a:p>
            <a:pPr marL="0" indent="0">
              <a:buNone/>
            </a:pPr>
            <a:r>
              <a:rPr lang="en-US" dirty="0"/>
              <a:t>super(w, h, d); // call superclass constructor</a:t>
            </a:r>
          </a:p>
          <a:p>
            <a:pPr marL="0" indent="0">
              <a:buNone/>
            </a:pPr>
            <a:r>
              <a:rPr lang="en-US" dirty="0"/>
              <a:t>weight = m;</a:t>
            </a:r>
          </a:p>
          <a:p>
            <a:pPr marL="0" indent="0">
              <a:buNone/>
            </a:pPr>
            <a:r>
              <a:rPr lang="en-US" dirty="0"/>
              <a:t>}</a:t>
            </a:r>
          </a:p>
          <a:p>
            <a:pPr marL="0" indent="0">
              <a:buNone/>
            </a:pPr>
            <a:r>
              <a:rPr lang="en-US" dirty="0" smtClean="0"/>
              <a:t>}</a:t>
            </a:r>
          </a:p>
          <a:p>
            <a:r>
              <a:rPr lang="en-US" b="1" dirty="0" err="1"/>
              <a:t>BoxWeight</a:t>
            </a:r>
            <a:r>
              <a:rPr lang="en-US" b="1" dirty="0"/>
              <a:t>( ) </a:t>
            </a:r>
            <a:r>
              <a:rPr lang="en-US" dirty="0"/>
              <a:t>calls </a:t>
            </a:r>
            <a:r>
              <a:rPr lang="en-US" b="1" dirty="0"/>
              <a:t>super( ) </a:t>
            </a:r>
            <a:r>
              <a:rPr lang="en-US" dirty="0"/>
              <a:t>with the arguments </a:t>
            </a:r>
            <a:r>
              <a:rPr lang="en-US" b="1" dirty="0"/>
              <a:t>w</a:t>
            </a:r>
            <a:r>
              <a:rPr lang="en-US" dirty="0"/>
              <a:t>, </a:t>
            </a:r>
            <a:r>
              <a:rPr lang="en-US" b="1" dirty="0"/>
              <a:t>h</a:t>
            </a:r>
            <a:r>
              <a:rPr lang="en-US" dirty="0"/>
              <a:t>, and </a:t>
            </a:r>
            <a:r>
              <a:rPr lang="en-US" b="1" dirty="0"/>
              <a:t>d</a:t>
            </a:r>
            <a:r>
              <a:rPr lang="en-US" dirty="0"/>
              <a:t>. This causes the </a:t>
            </a:r>
            <a:r>
              <a:rPr lang="en-US" b="1" dirty="0"/>
              <a:t>Box</a:t>
            </a:r>
          </a:p>
          <a:p>
            <a:pPr marL="0" indent="0">
              <a:buNone/>
            </a:pPr>
            <a:r>
              <a:rPr lang="en-US" dirty="0" smtClean="0"/>
              <a:t> constructor </a:t>
            </a:r>
            <a:r>
              <a:rPr lang="en-US" dirty="0"/>
              <a:t>to be called, which initializes </a:t>
            </a:r>
            <a:r>
              <a:rPr lang="en-US" b="1" dirty="0"/>
              <a:t>width</a:t>
            </a:r>
            <a:r>
              <a:rPr lang="en-US" dirty="0"/>
              <a:t>, </a:t>
            </a:r>
            <a:r>
              <a:rPr lang="en-US" b="1" dirty="0"/>
              <a:t>height</a:t>
            </a:r>
            <a:r>
              <a:rPr lang="en-US" dirty="0"/>
              <a:t>, and </a:t>
            </a:r>
            <a:r>
              <a:rPr lang="en-US" b="1" dirty="0"/>
              <a:t>depth </a:t>
            </a:r>
            <a:r>
              <a:rPr lang="en-US" dirty="0"/>
              <a:t>using these values.</a:t>
            </a:r>
          </a:p>
          <a:p>
            <a:r>
              <a:rPr lang="en-US" b="1" dirty="0" err="1"/>
              <a:t>BoxWeight</a:t>
            </a:r>
            <a:r>
              <a:rPr lang="en-US" b="1" dirty="0"/>
              <a:t> </a:t>
            </a:r>
            <a:r>
              <a:rPr lang="en-US" dirty="0"/>
              <a:t>no longer initializes these values itself. It only needs to initialize the </a:t>
            </a:r>
            <a:r>
              <a:rPr lang="en-US" dirty="0" smtClean="0"/>
              <a:t>value unique </a:t>
            </a:r>
            <a:r>
              <a:rPr lang="en-US" dirty="0"/>
              <a:t>to it: </a:t>
            </a:r>
            <a:r>
              <a:rPr lang="en-US" b="1" dirty="0"/>
              <a:t>weight</a:t>
            </a:r>
            <a:r>
              <a:rPr lang="en-US" dirty="0"/>
              <a:t>. This leaves </a:t>
            </a:r>
            <a:r>
              <a:rPr lang="en-US" b="1" dirty="0"/>
              <a:t>Box </a:t>
            </a:r>
            <a:r>
              <a:rPr lang="en-US" dirty="0"/>
              <a:t>free to make these values </a:t>
            </a:r>
            <a:r>
              <a:rPr lang="en-US" b="1" dirty="0"/>
              <a:t>private </a:t>
            </a:r>
            <a:r>
              <a:rPr lang="en-US" dirty="0"/>
              <a:t>if desired.</a:t>
            </a:r>
          </a:p>
        </p:txBody>
      </p:sp>
    </p:spTree>
    <p:extLst>
      <p:ext uri="{BB962C8B-B14F-4D97-AF65-F5344CB8AC3E}">
        <p14:creationId xmlns:p14="http://schemas.microsoft.com/office/powerpoint/2010/main" val="2613316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5" name="Content Placeholder 4"/>
          <p:cNvSpPr>
            <a:spLocks noGrp="1"/>
          </p:cNvSpPr>
          <p:nvPr>
            <p:ph sz="half" idx="1"/>
          </p:nvPr>
        </p:nvSpPr>
        <p:spPr/>
        <p:txBody>
          <a:bodyPr>
            <a:noAutofit/>
          </a:bodyPr>
          <a:lstStyle/>
          <a:p>
            <a:pPr marL="0" indent="0">
              <a:buNone/>
            </a:pPr>
            <a:r>
              <a:rPr lang="en-US" sz="900" dirty="0" smtClean="0">
                <a:latin typeface="Times New Roman" pitchFamily="18" charset="0"/>
                <a:cs typeface="Times New Roman" pitchFamily="18" charset="0"/>
              </a:rPr>
              <a:t>// A complete implementation of </a:t>
            </a:r>
            <a:r>
              <a:rPr lang="en-US" sz="900" dirty="0" err="1" smtClean="0">
                <a:latin typeface="Times New Roman" pitchFamily="18" charset="0"/>
                <a:cs typeface="Times New Roman" pitchFamily="18" charset="0"/>
              </a:rPr>
              <a:t>BoxWeight</a:t>
            </a:r>
            <a:r>
              <a:rPr lang="en-US" sz="900" dirty="0" smtClean="0">
                <a:latin typeface="Times New Roman" pitchFamily="18" charset="0"/>
                <a:cs typeface="Times New Roman" pitchFamily="18" charset="0"/>
              </a:rPr>
              <a:t>.</a:t>
            </a:r>
          </a:p>
          <a:p>
            <a:pPr marL="0" indent="0">
              <a:buNone/>
            </a:pPr>
            <a:r>
              <a:rPr lang="en-US" sz="900" dirty="0" smtClean="0">
                <a:latin typeface="Times New Roman" pitchFamily="18" charset="0"/>
                <a:cs typeface="Times New Roman" pitchFamily="18" charset="0"/>
              </a:rPr>
              <a:t>class Box {</a:t>
            </a:r>
          </a:p>
          <a:p>
            <a:pPr marL="0" indent="0">
              <a:buNone/>
            </a:pPr>
            <a:r>
              <a:rPr lang="en-US" sz="900" dirty="0" smtClean="0">
                <a:latin typeface="Times New Roman" pitchFamily="18" charset="0"/>
                <a:cs typeface="Times New Roman" pitchFamily="18" charset="0"/>
              </a:rPr>
              <a:t>private double width;</a:t>
            </a:r>
          </a:p>
          <a:p>
            <a:pPr marL="0" indent="0">
              <a:buNone/>
            </a:pPr>
            <a:r>
              <a:rPr lang="en-US" sz="900" dirty="0" smtClean="0">
                <a:latin typeface="Times New Roman" pitchFamily="18" charset="0"/>
                <a:cs typeface="Times New Roman" pitchFamily="18" charset="0"/>
              </a:rPr>
              <a:t>private double height;</a:t>
            </a:r>
          </a:p>
          <a:p>
            <a:pPr marL="0" indent="0">
              <a:buNone/>
            </a:pPr>
            <a:r>
              <a:rPr lang="en-US" sz="900" dirty="0" smtClean="0">
                <a:latin typeface="Times New Roman" pitchFamily="18" charset="0"/>
                <a:cs typeface="Times New Roman" pitchFamily="18" charset="0"/>
              </a:rPr>
              <a:t>private double depth;</a:t>
            </a:r>
          </a:p>
          <a:p>
            <a:pPr marL="0" indent="0">
              <a:buNone/>
            </a:pPr>
            <a:r>
              <a:rPr lang="en-US" sz="900" dirty="0" smtClean="0">
                <a:latin typeface="Times New Roman" pitchFamily="18" charset="0"/>
                <a:cs typeface="Times New Roman" pitchFamily="18" charset="0"/>
              </a:rPr>
              <a:t>// construct clone of an object</a:t>
            </a:r>
          </a:p>
          <a:p>
            <a:pPr marL="0" indent="0">
              <a:buNone/>
            </a:pPr>
            <a:r>
              <a:rPr lang="en-US" sz="900" dirty="0" smtClean="0">
                <a:latin typeface="Times New Roman" pitchFamily="18" charset="0"/>
                <a:cs typeface="Times New Roman" pitchFamily="18" charset="0"/>
              </a:rPr>
              <a:t>Box(Box </a:t>
            </a:r>
            <a:r>
              <a:rPr lang="en-US" sz="900" dirty="0" err="1" smtClean="0">
                <a:latin typeface="Times New Roman" pitchFamily="18" charset="0"/>
                <a:cs typeface="Times New Roman" pitchFamily="18" charset="0"/>
              </a:rPr>
              <a:t>ob</a:t>
            </a:r>
            <a:r>
              <a:rPr lang="en-US" sz="900" dirty="0" smtClean="0">
                <a:latin typeface="Times New Roman" pitchFamily="18" charset="0"/>
                <a:cs typeface="Times New Roman" pitchFamily="18" charset="0"/>
              </a:rPr>
              <a:t>) { // pass object to constructor</a:t>
            </a:r>
          </a:p>
          <a:p>
            <a:pPr marL="0" indent="0">
              <a:buNone/>
            </a:pPr>
            <a:r>
              <a:rPr lang="en-US" sz="900" dirty="0" smtClean="0">
                <a:latin typeface="Times New Roman" pitchFamily="18" charset="0"/>
                <a:cs typeface="Times New Roman" pitchFamily="18" charset="0"/>
              </a:rPr>
              <a:t>width = </a:t>
            </a:r>
            <a:r>
              <a:rPr lang="en-US" sz="900" dirty="0" err="1" smtClean="0">
                <a:latin typeface="Times New Roman" pitchFamily="18" charset="0"/>
                <a:cs typeface="Times New Roman" pitchFamily="18" charset="0"/>
              </a:rPr>
              <a:t>ob.width</a:t>
            </a:r>
            <a:r>
              <a:rPr lang="en-US" sz="900" dirty="0" smtClean="0">
                <a:latin typeface="Times New Roman" pitchFamily="18" charset="0"/>
                <a:cs typeface="Times New Roman" pitchFamily="18" charset="0"/>
              </a:rPr>
              <a:t>;</a:t>
            </a:r>
          </a:p>
          <a:p>
            <a:pPr marL="0" indent="0">
              <a:buNone/>
            </a:pPr>
            <a:r>
              <a:rPr lang="en-US" sz="900" dirty="0" smtClean="0">
                <a:latin typeface="Times New Roman" pitchFamily="18" charset="0"/>
                <a:cs typeface="Times New Roman" pitchFamily="18" charset="0"/>
              </a:rPr>
              <a:t>height = </a:t>
            </a:r>
            <a:r>
              <a:rPr lang="en-US" sz="900" dirty="0" err="1" smtClean="0">
                <a:latin typeface="Times New Roman" pitchFamily="18" charset="0"/>
                <a:cs typeface="Times New Roman" pitchFamily="18" charset="0"/>
              </a:rPr>
              <a:t>ob.height</a:t>
            </a:r>
            <a:r>
              <a:rPr lang="en-US" sz="900" dirty="0" smtClean="0">
                <a:latin typeface="Times New Roman" pitchFamily="18" charset="0"/>
                <a:cs typeface="Times New Roman" pitchFamily="18" charset="0"/>
              </a:rPr>
              <a:t>;</a:t>
            </a:r>
          </a:p>
          <a:p>
            <a:pPr marL="0" indent="0">
              <a:buNone/>
            </a:pPr>
            <a:r>
              <a:rPr lang="en-US" sz="900" dirty="0" smtClean="0">
                <a:latin typeface="Times New Roman" pitchFamily="18" charset="0"/>
                <a:cs typeface="Times New Roman" pitchFamily="18" charset="0"/>
              </a:rPr>
              <a:t>depth = </a:t>
            </a:r>
            <a:r>
              <a:rPr lang="en-US" sz="900" dirty="0" err="1" smtClean="0">
                <a:latin typeface="Times New Roman" pitchFamily="18" charset="0"/>
                <a:cs typeface="Times New Roman" pitchFamily="18" charset="0"/>
              </a:rPr>
              <a:t>ob.depth</a:t>
            </a:r>
            <a:r>
              <a:rPr lang="en-US" sz="900" dirty="0" smtClean="0">
                <a:latin typeface="Times New Roman" pitchFamily="18" charset="0"/>
                <a:cs typeface="Times New Roman" pitchFamily="18" charset="0"/>
              </a:rPr>
              <a:t>;</a:t>
            </a:r>
          </a:p>
          <a:p>
            <a:pPr marL="0" indent="0">
              <a:buNone/>
            </a:pPr>
            <a:r>
              <a:rPr lang="en-US" sz="900" dirty="0" smtClean="0">
                <a:latin typeface="Times New Roman" pitchFamily="18" charset="0"/>
                <a:cs typeface="Times New Roman" pitchFamily="18" charset="0"/>
              </a:rPr>
              <a:t>}</a:t>
            </a:r>
          </a:p>
          <a:p>
            <a:pPr marL="0" indent="0">
              <a:buNone/>
            </a:pPr>
            <a:r>
              <a:rPr lang="en-US" sz="900" dirty="0" smtClean="0">
                <a:latin typeface="Times New Roman" pitchFamily="18" charset="0"/>
                <a:cs typeface="Times New Roman" pitchFamily="18" charset="0"/>
              </a:rPr>
              <a:t>// constructor used when all dimensions specified</a:t>
            </a:r>
          </a:p>
          <a:p>
            <a:pPr marL="0" indent="0">
              <a:buNone/>
            </a:pPr>
            <a:r>
              <a:rPr lang="en-US" sz="900" dirty="0" smtClean="0">
                <a:latin typeface="Times New Roman" pitchFamily="18" charset="0"/>
                <a:cs typeface="Times New Roman" pitchFamily="18" charset="0"/>
              </a:rPr>
              <a:t>Box(double w, double h, double d) {</a:t>
            </a:r>
          </a:p>
          <a:p>
            <a:pPr marL="0" indent="0">
              <a:buNone/>
            </a:pPr>
            <a:r>
              <a:rPr lang="en-US" sz="900" dirty="0" smtClean="0">
                <a:latin typeface="Times New Roman" pitchFamily="18" charset="0"/>
                <a:cs typeface="Times New Roman" pitchFamily="18" charset="0"/>
              </a:rPr>
              <a:t>width = w;</a:t>
            </a:r>
          </a:p>
          <a:p>
            <a:pPr marL="0" indent="0">
              <a:buNone/>
            </a:pPr>
            <a:r>
              <a:rPr lang="en-US" sz="900" dirty="0" smtClean="0">
                <a:latin typeface="Times New Roman" pitchFamily="18" charset="0"/>
                <a:cs typeface="Times New Roman" pitchFamily="18" charset="0"/>
              </a:rPr>
              <a:t>height = h;</a:t>
            </a:r>
          </a:p>
          <a:p>
            <a:pPr marL="0" indent="0">
              <a:buNone/>
            </a:pPr>
            <a:r>
              <a:rPr lang="en-US" sz="900" dirty="0" smtClean="0">
                <a:latin typeface="Times New Roman" pitchFamily="18" charset="0"/>
                <a:cs typeface="Times New Roman" pitchFamily="18" charset="0"/>
              </a:rPr>
              <a:t>depth = d;</a:t>
            </a:r>
          </a:p>
          <a:p>
            <a:pPr marL="0" indent="0">
              <a:buNone/>
            </a:pPr>
            <a:r>
              <a:rPr lang="en-US" sz="900" dirty="0" smtClean="0">
                <a:latin typeface="Times New Roman" pitchFamily="18" charset="0"/>
                <a:cs typeface="Times New Roman" pitchFamily="18" charset="0"/>
              </a:rPr>
              <a:t>}</a:t>
            </a:r>
          </a:p>
          <a:p>
            <a:pPr marL="0" indent="0">
              <a:buNone/>
            </a:pPr>
            <a:r>
              <a:rPr lang="en-US" sz="900" dirty="0" smtClean="0">
                <a:latin typeface="Times New Roman" pitchFamily="18" charset="0"/>
                <a:cs typeface="Times New Roman" pitchFamily="18" charset="0"/>
              </a:rPr>
              <a:t>// constructor used when no dimensions specified</a:t>
            </a:r>
          </a:p>
          <a:p>
            <a:pPr marL="0" indent="0">
              <a:buNone/>
            </a:pPr>
            <a:r>
              <a:rPr lang="en-US" sz="900" dirty="0" smtClean="0">
                <a:latin typeface="Times New Roman" pitchFamily="18" charset="0"/>
                <a:cs typeface="Times New Roman" pitchFamily="18" charset="0"/>
              </a:rPr>
              <a:t>Box() {</a:t>
            </a:r>
          </a:p>
          <a:p>
            <a:pPr marL="0" indent="0">
              <a:buNone/>
            </a:pPr>
            <a:r>
              <a:rPr lang="en-US" sz="900" dirty="0" smtClean="0">
                <a:latin typeface="Times New Roman" pitchFamily="18" charset="0"/>
                <a:cs typeface="Times New Roman" pitchFamily="18" charset="0"/>
              </a:rPr>
              <a:t>width = -1; // use -1 to indicate</a:t>
            </a:r>
          </a:p>
          <a:p>
            <a:pPr marL="0" indent="0">
              <a:buNone/>
            </a:pPr>
            <a:r>
              <a:rPr lang="en-US" sz="900" dirty="0" smtClean="0">
                <a:latin typeface="Times New Roman" pitchFamily="18" charset="0"/>
                <a:cs typeface="Times New Roman" pitchFamily="18" charset="0"/>
              </a:rPr>
              <a:t>height = -1; // an uninitialized</a:t>
            </a:r>
          </a:p>
          <a:p>
            <a:pPr marL="0" indent="0">
              <a:buNone/>
            </a:pPr>
            <a:r>
              <a:rPr lang="en-US" sz="900" dirty="0" smtClean="0">
                <a:latin typeface="Times New Roman" pitchFamily="18" charset="0"/>
                <a:cs typeface="Times New Roman" pitchFamily="18" charset="0"/>
              </a:rPr>
              <a:t>depth = -1; // box</a:t>
            </a:r>
          </a:p>
          <a:p>
            <a:pPr marL="0" indent="0">
              <a:buNone/>
            </a:pPr>
            <a:r>
              <a:rPr lang="en-US" sz="900" dirty="0" smtClean="0">
                <a:latin typeface="Times New Roman" pitchFamily="18" charset="0"/>
                <a:cs typeface="Times New Roman" pitchFamily="18" charset="0"/>
              </a:rPr>
              <a:t>}</a:t>
            </a:r>
          </a:p>
          <a:p>
            <a:pPr marL="0" indent="0">
              <a:buNone/>
            </a:pPr>
            <a:r>
              <a:rPr lang="en-US" sz="900" dirty="0" smtClean="0">
                <a:latin typeface="Times New Roman" pitchFamily="18" charset="0"/>
                <a:cs typeface="Times New Roman" pitchFamily="18" charset="0"/>
              </a:rPr>
              <a:t>// constructor used when cube is created</a:t>
            </a:r>
          </a:p>
          <a:p>
            <a:pPr marL="0" indent="0">
              <a:buNone/>
            </a:pPr>
            <a:r>
              <a:rPr lang="en-US" sz="900" dirty="0" smtClean="0">
                <a:latin typeface="Times New Roman" pitchFamily="18" charset="0"/>
                <a:cs typeface="Times New Roman" pitchFamily="18" charset="0"/>
              </a:rPr>
              <a:t>Box(double </a:t>
            </a:r>
            <a:r>
              <a:rPr lang="en-US" sz="900" dirty="0" err="1" smtClean="0">
                <a:latin typeface="Times New Roman" pitchFamily="18" charset="0"/>
                <a:cs typeface="Times New Roman" pitchFamily="18" charset="0"/>
              </a:rPr>
              <a:t>len</a:t>
            </a:r>
            <a:r>
              <a:rPr lang="en-US" sz="900" dirty="0" smtClean="0">
                <a:latin typeface="Times New Roman" pitchFamily="18" charset="0"/>
                <a:cs typeface="Times New Roman" pitchFamily="18" charset="0"/>
              </a:rPr>
              <a:t>) {</a:t>
            </a:r>
          </a:p>
          <a:p>
            <a:pPr marL="0" indent="0">
              <a:buNone/>
            </a:pPr>
            <a:r>
              <a:rPr lang="en-US" sz="900" dirty="0" smtClean="0">
                <a:latin typeface="Times New Roman" pitchFamily="18" charset="0"/>
                <a:cs typeface="Times New Roman" pitchFamily="18" charset="0"/>
              </a:rPr>
              <a:t>width = height = depth = </a:t>
            </a:r>
            <a:r>
              <a:rPr lang="en-US" sz="900" dirty="0" err="1" smtClean="0">
                <a:latin typeface="Times New Roman" pitchFamily="18" charset="0"/>
                <a:cs typeface="Times New Roman" pitchFamily="18" charset="0"/>
              </a:rPr>
              <a:t>len</a:t>
            </a:r>
            <a:r>
              <a:rPr lang="en-US" sz="900" dirty="0" smtClean="0">
                <a:latin typeface="Times New Roman" pitchFamily="18" charset="0"/>
                <a:cs typeface="Times New Roman" pitchFamily="18" charset="0"/>
              </a:rPr>
              <a:t>;</a:t>
            </a:r>
          </a:p>
          <a:p>
            <a:pPr marL="0" indent="0">
              <a:buNone/>
            </a:pPr>
            <a:r>
              <a:rPr lang="en-US" sz="900" dirty="0" smtClean="0">
                <a:latin typeface="Times New Roman" pitchFamily="18" charset="0"/>
                <a:cs typeface="Times New Roman" pitchFamily="18" charset="0"/>
              </a:rPr>
              <a:t>}</a:t>
            </a:r>
          </a:p>
          <a:p>
            <a:pPr marL="0" indent="0">
              <a:buNone/>
            </a:pPr>
            <a:r>
              <a:rPr lang="en-US" sz="900" dirty="0" smtClean="0">
                <a:latin typeface="Times New Roman" pitchFamily="18" charset="0"/>
                <a:cs typeface="Times New Roman" pitchFamily="18" charset="0"/>
              </a:rPr>
              <a:t>// compute and return volume</a:t>
            </a:r>
          </a:p>
          <a:p>
            <a:pPr marL="0" indent="0">
              <a:buNone/>
            </a:pPr>
            <a:r>
              <a:rPr lang="en-US" sz="900" dirty="0" smtClean="0">
                <a:latin typeface="Times New Roman" pitchFamily="18" charset="0"/>
                <a:cs typeface="Times New Roman" pitchFamily="18" charset="0"/>
              </a:rPr>
              <a:t>double volume() {</a:t>
            </a:r>
          </a:p>
          <a:p>
            <a:pPr marL="0" indent="0">
              <a:buNone/>
            </a:pPr>
            <a:r>
              <a:rPr lang="en-US" sz="900" dirty="0" smtClean="0">
                <a:latin typeface="Times New Roman" pitchFamily="18" charset="0"/>
                <a:cs typeface="Times New Roman" pitchFamily="18" charset="0"/>
              </a:rPr>
              <a:t>return width * height * depth;</a:t>
            </a:r>
          </a:p>
          <a:p>
            <a:pPr marL="0" indent="0">
              <a:buNone/>
            </a:pPr>
            <a:r>
              <a:rPr lang="en-US" sz="900" dirty="0" smtClean="0">
                <a:latin typeface="Times New Roman" pitchFamily="18" charset="0"/>
                <a:cs typeface="Times New Roman" pitchFamily="18" charset="0"/>
              </a:rPr>
              <a:t>}</a:t>
            </a:r>
          </a:p>
          <a:p>
            <a:pPr marL="0" indent="0">
              <a:buNone/>
            </a:pPr>
            <a:r>
              <a:rPr lang="en-US" sz="900" dirty="0" smtClean="0">
                <a:latin typeface="Times New Roman" pitchFamily="18" charset="0"/>
                <a:cs typeface="Times New Roman" pitchFamily="18" charset="0"/>
              </a:rPr>
              <a:t>}</a:t>
            </a:r>
            <a:endParaRPr lang="en-US" sz="900" dirty="0">
              <a:latin typeface="Times New Roman" pitchFamily="18" charset="0"/>
              <a:cs typeface="Times New Roman" pitchFamily="18" charset="0"/>
            </a:endParaRPr>
          </a:p>
        </p:txBody>
      </p:sp>
      <p:sp>
        <p:nvSpPr>
          <p:cNvPr id="6" name="Content Placeholder 5"/>
          <p:cNvSpPr>
            <a:spLocks noGrp="1"/>
          </p:cNvSpPr>
          <p:nvPr>
            <p:ph sz="half" idx="2"/>
          </p:nvPr>
        </p:nvSpPr>
        <p:spPr/>
        <p:txBody>
          <a:bodyPr>
            <a:normAutofit fontScale="32500" lnSpcReduction="20000"/>
          </a:bodyPr>
          <a:lstStyle/>
          <a:p>
            <a:pPr marL="0" indent="0">
              <a:buNone/>
            </a:pPr>
            <a:r>
              <a:rPr lang="en-US" dirty="0" smtClean="0"/>
              <a:t>class </a:t>
            </a:r>
            <a:r>
              <a:rPr lang="en-US" dirty="0" err="1" smtClean="0"/>
              <a:t>BoxWeight</a:t>
            </a:r>
            <a:r>
              <a:rPr lang="en-US" dirty="0" smtClean="0"/>
              <a:t> extends Box {</a:t>
            </a:r>
          </a:p>
          <a:p>
            <a:pPr marL="0" indent="0">
              <a:buNone/>
            </a:pPr>
            <a:r>
              <a:rPr lang="en-US" sz="3700" dirty="0" smtClean="0">
                <a:latin typeface="Times New Roman" pitchFamily="18" charset="0"/>
                <a:cs typeface="Times New Roman" pitchFamily="18" charset="0"/>
              </a:rPr>
              <a:t>double weight; // weight of box</a:t>
            </a:r>
          </a:p>
          <a:p>
            <a:pPr marL="0" indent="0">
              <a:buNone/>
            </a:pPr>
            <a:r>
              <a:rPr lang="en-US" sz="3700" dirty="0" smtClean="0">
                <a:latin typeface="Times New Roman" pitchFamily="18" charset="0"/>
                <a:cs typeface="Times New Roman" pitchFamily="18" charset="0"/>
              </a:rPr>
              <a:t>// construct clone of an object</a:t>
            </a:r>
          </a:p>
          <a:p>
            <a:pPr marL="0" indent="0">
              <a:buNone/>
            </a:pPr>
            <a:r>
              <a:rPr lang="en-US" sz="3700" dirty="0" err="1" smtClean="0">
                <a:latin typeface="Times New Roman" pitchFamily="18" charset="0"/>
                <a:cs typeface="Times New Roman" pitchFamily="18" charset="0"/>
              </a:rPr>
              <a:t>BoxWeight</a:t>
            </a:r>
            <a:r>
              <a:rPr lang="en-US" sz="3700" dirty="0" smtClean="0">
                <a:latin typeface="Times New Roman" pitchFamily="18" charset="0"/>
                <a:cs typeface="Times New Roman" pitchFamily="18" charset="0"/>
              </a:rPr>
              <a:t>(</a:t>
            </a:r>
            <a:r>
              <a:rPr lang="en-US" sz="3700" dirty="0" err="1" smtClean="0">
                <a:latin typeface="Times New Roman" pitchFamily="18" charset="0"/>
                <a:cs typeface="Times New Roman" pitchFamily="18" charset="0"/>
              </a:rPr>
              <a:t>BoxWeight</a:t>
            </a:r>
            <a:r>
              <a:rPr lang="en-US" sz="3700" dirty="0" smtClean="0">
                <a:latin typeface="Times New Roman" pitchFamily="18" charset="0"/>
                <a:cs typeface="Times New Roman" pitchFamily="18" charset="0"/>
              </a:rPr>
              <a:t> </a:t>
            </a:r>
            <a:r>
              <a:rPr lang="en-US" sz="3700" dirty="0" err="1" smtClean="0">
                <a:latin typeface="Times New Roman" pitchFamily="18" charset="0"/>
                <a:cs typeface="Times New Roman" pitchFamily="18" charset="0"/>
              </a:rPr>
              <a:t>ob</a:t>
            </a:r>
            <a:r>
              <a:rPr lang="en-US" sz="3700" dirty="0" smtClean="0">
                <a:latin typeface="Times New Roman" pitchFamily="18" charset="0"/>
                <a:cs typeface="Times New Roman" pitchFamily="18" charset="0"/>
              </a:rPr>
              <a:t>) { // pass object to constructor</a:t>
            </a:r>
          </a:p>
          <a:p>
            <a:pPr marL="0" indent="0">
              <a:buNone/>
            </a:pPr>
            <a:r>
              <a:rPr lang="en-US" sz="3700" dirty="0" smtClean="0">
                <a:latin typeface="Times New Roman" pitchFamily="18" charset="0"/>
                <a:cs typeface="Times New Roman" pitchFamily="18" charset="0"/>
              </a:rPr>
              <a:t>super(</a:t>
            </a:r>
            <a:r>
              <a:rPr lang="en-US" sz="3700" dirty="0" err="1" smtClean="0">
                <a:latin typeface="Times New Roman" pitchFamily="18" charset="0"/>
                <a:cs typeface="Times New Roman" pitchFamily="18" charset="0"/>
              </a:rPr>
              <a:t>ob</a:t>
            </a:r>
            <a:r>
              <a:rPr lang="en-US" sz="3700" dirty="0" smtClean="0">
                <a:latin typeface="Times New Roman" pitchFamily="18" charset="0"/>
                <a:cs typeface="Times New Roman" pitchFamily="18" charset="0"/>
              </a:rPr>
              <a:t>);</a:t>
            </a:r>
          </a:p>
          <a:p>
            <a:pPr marL="0" indent="0">
              <a:buNone/>
            </a:pPr>
            <a:r>
              <a:rPr lang="en-US" sz="3700" dirty="0" smtClean="0">
                <a:latin typeface="Times New Roman" pitchFamily="18" charset="0"/>
                <a:cs typeface="Times New Roman" pitchFamily="18" charset="0"/>
              </a:rPr>
              <a:t>weight = </a:t>
            </a:r>
            <a:r>
              <a:rPr lang="en-US" sz="3700" dirty="0" err="1" smtClean="0">
                <a:latin typeface="Times New Roman" pitchFamily="18" charset="0"/>
                <a:cs typeface="Times New Roman" pitchFamily="18" charset="0"/>
              </a:rPr>
              <a:t>ob.weight</a:t>
            </a:r>
            <a:r>
              <a:rPr lang="en-US" sz="3700" dirty="0" smtClean="0">
                <a:latin typeface="Times New Roman" pitchFamily="18" charset="0"/>
                <a:cs typeface="Times New Roman" pitchFamily="18" charset="0"/>
              </a:rPr>
              <a:t>;</a:t>
            </a:r>
          </a:p>
          <a:p>
            <a:pPr marL="0" indent="0">
              <a:buNone/>
            </a:pPr>
            <a:r>
              <a:rPr lang="en-US" sz="3700" dirty="0" smtClean="0">
                <a:latin typeface="Times New Roman" pitchFamily="18" charset="0"/>
                <a:cs typeface="Times New Roman" pitchFamily="18" charset="0"/>
              </a:rPr>
              <a:t>}</a:t>
            </a:r>
          </a:p>
          <a:p>
            <a:pPr marL="0" indent="0">
              <a:buNone/>
            </a:pPr>
            <a:r>
              <a:rPr lang="en-US" sz="3700" dirty="0" smtClean="0">
                <a:latin typeface="Times New Roman" pitchFamily="18" charset="0"/>
                <a:cs typeface="Times New Roman" pitchFamily="18" charset="0"/>
              </a:rPr>
              <a:t>// constructor when all parameters are specified</a:t>
            </a:r>
          </a:p>
          <a:p>
            <a:pPr marL="0" indent="0">
              <a:buNone/>
            </a:pPr>
            <a:r>
              <a:rPr lang="en-US" sz="3700" dirty="0" err="1" smtClean="0">
                <a:latin typeface="Times New Roman" pitchFamily="18" charset="0"/>
                <a:cs typeface="Times New Roman" pitchFamily="18" charset="0"/>
              </a:rPr>
              <a:t>BoxWeight</a:t>
            </a:r>
            <a:r>
              <a:rPr lang="en-US" sz="3700" dirty="0" smtClean="0">
                <a:latin typeface="Times New Roman" pitchFamily="18" charset="0"/>
                <a:cs typeface="Times New Roman" pitchFamily="18" charset="0"/>
              </a:rPr>
              <a:t>(double w, double h, double d, double m) {</a:t>
            </a:r>
          </a:p>
          <a:p>
            <a:pPr marL="0" indent="0">
              <a:buNone/>
            </a:pPr>
            <a:r>
              <a:rPr lang="en-US" sz="3700" dirty="0">
                <a:latin typeface="Times New Roman" pitchFamily="18" charset="0"/>
                <a:cs typeface="Times New Roman" pitchFamily="18" charset="0"/>
              </a:rPr>
              <a:t>super(w, h, d); // call superclass constructor</a:t>
            </a:r>
          </a:p>
          <a:p>
            <a:pPr marL="0" indent="0">
              <a:buNone/>
            </a:pPr>
            <a:r>
              <a:rPr lang="en-US" sz="3700" dirty="0">
                <a:latin typeface="Times New Roman" pitchFamily="18" charset="0"/>
                <a:cs typeface="Times New Roman" pitchFamily="18" charset="0"/>
              </a:rPr>
              <a:t>weight = m;</a:t>
            </a:r>
          </a:p>
          <a:p>
            <a:pPr marL="0" indent="0">
              <a:buNone/>
            </a:pPr>
            <a:r>
              <a:rPr lang="en-US" sz="3700" dirty="0">
                <a:latin typeface="Times New Roman" pitchFamily="18" charset="0"/>
                <a:cs typeface="Times New Roman" pitchFamily="18" charset="0"/>
              </a:rPr>
              <a:t>}</a:t>
            </a:r>
          </a:p>
          <a:p>
            <a:pPr marL="0" indent="0">
              <a:buNone/>
            </a:pPr>
            <a:r>
              <a:rPr lang="en-US" sz="3700" dirty="0">
                <a:latin typeface="Times New Roman" pitchFamily="18" charset="0"/>
                <a:cs typeface="Times New Roman" pitchFamily="18" charset="0"/>
              </a:rPr>
              <a:t>// default constructor</a:t>
            </a:r>
          </a:p>
          <a:p>
            <a:pPr marL="0" indent="0">
              <a:buNone/>
            </a:pPr>
            <a:r>
              <a:rPr lang="en-US" sz="3700" dirty="0" err="1">
                <a:latin typeface="Times New Roman" pitchFamily="18" charset="0"/>
                <a:cs typeface="Times New Roman" pitchFamily="18" charset="0"/>
              </a:rPr>
              <a:t>BoxWeight</a:t>
            </a:r>
            <a:r>
              <a:rPr lang="en-US" sz="3700" dirty="0">
                <a:latin typeface="Times New Roman" pitchFamily="18" charset="0"/>
                <a:cs typeface="Times New Roman" pitchFamily="18" charset="0"/>
              </a:rPr>
              <a:t>() {</a:t>
            </a:r>
          </a:p>
          <a:p>
            <a:pPr marL="0" indent="0">
              <a:buNone/>
            </a:pPr>
            <a:r>
              <a:rPr lang="en-US" sz="3700" dirty="0">
                <a:latin typeface="Times New Roman" pitchFamily="18" charset="0"/>
                <a:cs typeface="Times New Roman" pitchFamily="18" charset="0"/>
              </a:rPr>
              <a:t>super();</a:t>
            </a:r>
          </a:p>
          <a:p>
            <a:pPr marL="0" indent="0">
              <a:buNone/>
            </a:pPr>
            <a:r>
              <a:rPr lang="en-US" sz="3700" dirty="0">
                <a:latin typeface="Times New Roman" pitchFamily="18" charset="0"/>
                <a:cs typeface="Times New Roman" pitchFamily="18" charset="0"/>
              </a:rPr>
              <a:t>weight = -1;</a:t>
            </a:r>
          </a:p>
          <a:p>
            <a:pPr marL="0" indent="0">
              <a:buNone/>
            </a:pPr>
            <a:r>
              <a:rPr lang="en-US" sz="3700" dirty="0">
                <a:latin typeface="Times New Roman" pitchFamily="18" charset="0"/>
                <a:cs typeface="Times New Roman" pitchFamily="18" charset="0"/>
              </a:rPr>
              <a:t>}</a:t>
            </a:r>
          </a:p>
          <a:p>
            <a:pPr marL="0" indent="0">
              <a:buNone/>
            </a:pPr>
            <a:r>
              <a:rPr lang="en-US" sz="3700" dirty="0">
                <a:latin typeface="Times New Roman" pitchFamily="18" charset="0"/>
                <a:cs typeface="Times New Roman" pitchFamily="18" charset="0"/>
              </a:rPr>
              <a:t>// constructor used when cube is created</a:t>
            </a:r>
          </a:p>
          <a:p>
            <a:pPr marL="0" indent="0">
              <a:buNone/>
            </a:pPr>
            <a:r>
              <a:rPr lang="en-US" sz="3700" dirty="0" err="1">
                <a:latin typeface="Times New Roman" pitchFamily="18" charset="0"/>
                <a:cs typeface="Times New Roman" pitchFamily="18" charset="0"/>
              </a:rPr>
              <a:t>BoxWeight</a:t>
            </a:r>
            <a:r>
              <a:rPr lang="en-US" sz="3700" dirty="0">
                <a:latin typeface="Times New Roman" pitchFamily="18" charset="0"/>
                <a:cs typeface="Times New Roman" pitchFamily="18" charset="0"/>
              </a:rPr>
              <a:t>(double </a:t>
            </a:r>
            <a:r>
              <a:rPr lang="en-US" sz="3700" dirty="0" err="1">
                <a:latin typeface="Times New Roman" pitchFamily="18" charset="0"/>
                <a:cs typeface="Times New Roman" pitchFamily="18" charset="0"/>
              </a:rPr>
              <a:t>len</a:t>
            </a:r>
            <a:r>
              <a:rPr lang="en-US" sz="3700" dirty="0">
                <a:latin typeface="Times New Roman" pitchFamily="18" charset="0"/>
                <a:cs typeface="Times New Roman" pitchFamily="18" charset="0"/>
              </a:rPr>
              <a:t>, double m) {</a:t>
            </a:r>
          </a:p>
          <a:p>
            <a:pPr marL="0" indent="0">
              <a:buNone/>
            </a:pPr>
            <a:r>
              <a:rPr lang="en-US" sz="3700" dirty="0">
                <a:latin typeface="Times New Roman" pitchFamily="18" charset="0"/>
                <a:cs typeface="Times New Roman" pitchFamily="18" charset="0"/>
              </a:rPr>
              <a:t>super(</a:t>
            </a:r>
            <a:r>
              <a:rPr lang="en-US" sz="3700" dirty="0" err="1">
                <a:latin typeface="Times New Roman" pitchFamily="18" charset="0"/>
                <a:cs typeface="Times New Roman" pitchFamily="18" charset="0"/>
              </a:rPr>
              <a:t>len</a:t>
            </a:r>
            <a:r>
              <a:rPr lang="en-US" sz="3700" dirty="0">
                <a:latin typeface="Times New Roman" pitchFamily="18" charset="0"/>
                <a:cs typeface="Times New Roman" pitchFamily="18" charset="0"/>
              </a:rPr>
              <a:t>);</a:t>
            </a:r>
          </a:p>
          <a:p>
            <a:pPr marL="0" indent="0">
              <a:buNone/>
            </a:pPr>
            <a:r>
              <a:rPr lang="en-US" sz="3700" dirty="0">
                <a:latin typeface="Times New Roman" pitchFamily="18" charset="0"/>
                <a:cs typeface="Times New Roman" pitchFamily="18" charset="0"/>
              </a:rPr>
              <a:t>weight = m;</a:t>
            </a:r>
          </a:p>
          <a:p>
            <a:pPr marL="0" indent="0">
              <a:buNone/>
            </a:pPr>
            <a:r>
              <a:rPr lang="en-US" sz="3700" dirty="0">
                <a:latin typeface="Times New Roman" pitchFamily="18" charset="0"/>
                <a:cs typeface="Times New Roman" pitchFamily="18" charset="0"/>
              </a:rPr>
              <a:t>}</a:t>
            </a:r>
          </a:p>
          <a:p>
            <a:pPr marL="0" indent="0">
              <a:buNone/>
            </a:pPr>
            <a:r>
              <a:rPr lang="en-US" sz="3700" dirty="0">
                <a:latin typeface="Times New Roman" pitchFamily="18" charset="0"/>
                <a:cs typeface="Times New Roman" pitchFamily="18" charset="0"/>
              </a:rPr>
              <a:t>}</a:t>
            </a:r>
          </a:p>
        </p:txBody>
      </p:sp>
    </p:spTree>
    <p:extLst>
      <p:ext uri="{BB962C8B-B14F-4D97-AF65-F5344CB8AC3E}">
        <p14:creationId xmlns:p14="http://schemas.microsoft.com/office/powerpoint/2010/main" val="18102212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dirty="0"/>
          </a:p>
        </p:txBody>
      </p:sp>
      <p:sp>
        <p:nvSpPr>
          <p:cNvPr id="6" name="Content Placeholder 5"/>
          <p:cNvSpPr>
            <a:spLocks noGrp="1"/>
          </p:cNvSpPr>
          <p:nvPr>
            <p:ph sz="half" idx="1"/>
          </p:nvPr>
        </p:nvSpPr>
        <p:spPr>
          <a:xfrm>
            <a:off x="457200" y="1524000"/>
            <a:ext cx="4038600" cy="4525963"/>
          </a:xfrm>
        </p:spPr>
        <p:txBody>
          <a:bodyPr>
            <a:noAutofit/>
          </a:bodyPr>
          <a:lstStyle/>
          <a:p>
            <a:pPr marL="0" indent="0">
              <a:buNone/>
            </a:pPr>
            <a:r>
              <a:rPr lang="en-US" sz="1000" dirty="0">
                <a:latin typeface="Times New Roman" pitchFamily="18" charset="0"/>
                <a:cs typeface="Times New Roman" pitchFamily="18" charset="0"/>
              </a:rPr>
              <a:t>class </a:t>
            </a:r>
            <a:r>
              <a:rPr lang="en-US" sz="1000" dirty="0" err="1">
                <a:latin typeface="Times New Roman" pitchFamily="18" charset="0"/>
                <a:cs typeface="Times New Roman" pitchFamily="18" charset="0"/>
              </a:rPr>
              <a:t>DemoSuper</a:t>
            </a:r>
            <a:r>
              <a:rPr lang="en-US" sz="1000" dirty="0">
                <a:latin typeface="Times New Roman" pitchFamily="18" charset="0"/>
                <a:cs typeface="Times New Roman" pitchFamily="18" charset="0"/>
              </a:rPr>
              <a:t> {</a:t>
            </a:r>
          </a:p>
          <a:p>
            <a:pPr marL="0" indent="0">
              <a:buNone/>
            </a:pPr>
            <a:r>
              <a:rPr lang="en-US" sz="1000" dirty="0">
                <a:latin typeface="Times New Roman" pitchFamily="18" charset="0"/>
                <a:cs typeface="Times New Roman" pitchFamily="18" charset="0"/>
              </a:rPr>
              <a:t>public static void main(String </a:t>
            </a:r>
            <a:r>
              <a:rPr lang="en-US" sz="1000" dirty="0" err="1">
                <a:latin typeface="Times New Roman" pitchFamily="18" charset="0"/>
                <a:cs typeface="Times New Roman" pitchFamily="18" charset="0"/>
              </a:rPr>
              <a:t>args</a:t>
            </a:r>
            <a:r>
              <a:rPr lang="en-US" sz="1000" dirty="0">
                <a:latin typeface="Times New Roman" pitchFamily="18" charset="0"/>
                <a:cs typeface="Times New Roman" pitchFamily="18" charset="0"/>
              </a:rPr>
              <a:t>[]) {</a:t>
            </a:r>
          </a:p>
          <a:p>
            <a:pPr marL="0" indent="0">
              <a:buNone/>
            </a:pPr>
            <a:r>
              <a:rPr lang="en-US" sz="1000" dirty="0" err="1">
                <a:latin typeface="Times New Roman" pitchFamily="18" charset="0"/>
                <a:cs typeface="Times New Roman" pitchFamily="18" charset="0"/>
              </a:rPr>
              <a:t>BoxWeight</a:t>
            </a:r>
            <a:r>
              <a:rPr lang="en-US" sz="1000" dirty="0">
                <a:latin typeface="Times New Roman" pitchFamily="18" charset="0"/>
                <a:cs typeface="Times New Roman" pitchFamily="18" charset="0"/>
              </a:rPr>
              <a:t> mybox1 = new </a:t>
            </a:r>
            <a:r>
              <a:rPr lang="en-US" sz="1000" dirty="0" err="1">
                <a:latin typeface="Times New Roman" pitchFamily="18" charset="0"/>
                <a:cs typeface="Times New Roman" pitchFamily="18" charset="0"/>
              </a:rPr>
              <a:t>BoxWeight</a:t>
            </a:r>
            <a:r>
              <a:rPr lang="en-US" sz="1000" dirty="0">
                <a:latin typeface="Times New Roman" pitchFamily="18" charset="0"/>
                <a:cs typeface="Times New Roman" pitchFamily="18" charset="0"/>
              </a:rPr>
              <a:t>(10, 20, 15, 34.3);</a:t>
            </a:r>
          </a:p>
          <a:p>
            <a:pPr marL="0" indent="0">
              <a:buNone/>
            </a:pPr>
            <a:r>
              <a:rPr lang="en-US" sz="1000" dirty="0" err="1">
                <a:latin typeface="Times New Roman" pitchFamily="18" charset="0"/>
                <a:cs typeface="Times New Roman" pitchFamily="18" charset="0"/>
              </a:rPr>
              <a:t>BoxWeight</a:t>
            </a:r>
            <a:r>
              <a:rPr lang="en-US" sz="1000" dirty="0">
                <a:latin typeface="Times New Roman" pitchFamily="18" charset="0"/>
                <a:cs typeface="Times New Roman" pitchFamily="18" charset="0"/>
              </a:rPr>
              <a:t> mybox2 = new </a:t>
            </a:r>
            <a:r>
              <a:rPr lang="en-US" sz="1000" dirty="0" err="1">
                <a:latin typeface="Times New Roman" pitchFamily="18" charset="0"/>
                <a:cs typeface="Times New Roman" pitchFamily="18" charset="0"/>
              </a:rPr>
              <a:t>BoxWeight</a:t>
            </a:r>
            <a:r>
              <a:rPr lang="en-US" sz="1000" dirty="0">
                <a:latin typeface="Times New Roman" pitchFamily="18" charset="0"/>
                <a:cs typeface="Times New Roman" pitchFamily="18" charset="0"/>
              </a:rPr>
              <a:t>(2, 3, 4, 0.076);</a:t>
            </a:r>
          </a:p>
          <a:p>
            <a:pPr marL="0" indent="0">
              <a:buNone/>
            </a:pPr>
            <a:r>
              <a:rPr lang="en-US" sz="1000" dirty="0" err="1">
                <a:latin typeface="Times New Roman" pitchFamily="18" charset="0"/>
                <a:cs typeface="Times New Roman" pitchFamily="18" charset="0"/>
              </a:rPr>
              <a:t>BoxWeight</a:t>
            </a:r>
            <a:r>
              <a:rPr lang="en-US" sz="1000" dirty="0">
                <a:latin typeface="Times New Roman" pitchFamily="18" charset="0"/>
                <a:cs typeface="Times New Roman" pitchFamily="18" charset="0"/>
              </a:rPr>
              <a:t> mybox3 = new </a:t>
            </a:r>
            <a:r>
              <a:rPr lang="en-US" sz="1000" dirty="0" err="1">
                <a:latin typeface="Times New Roman" pitchFamily="18" charset="0"/>
                <a:cs typeface="Times New Roman" pitchFamily="18" charset="0"/>
              </a:rPr>
              <a:t>BoxWeight</a:t>
            </a:r>
            <a:r>
              <a:rPr lang="en-US" sz="1000" dirty="0">
                <a:latin typeface="Times New Roman" pitchFamily="18" charset="0"/>
                <a:cs typeface="Times New Roman" pitchFamily="18" charset="0"/>
              </a:rPr>
              <a:t>(); // default</a:t>
            </a:r>
          </a:p>
          <a:p>
            <a:pPr marL="0" indent="0">
              <a:buNone/>
            </a:pPr>
            <a:r>
              <a:rPr lang="en-US" sz="1000" dirty="0" err="1">
                <a:latin typeface="Times New Roman" pitchFamily="18" charset="0"/>
                <a:cs typeface="Times New Roman" pitchFamily="18" charset="0"/>
              </a:rPr>
              <a:t>BoxWeight</a:t>
            </a:r>
            <a:r>
              <a:rPr lang="en-US" sz="1000" dirty="0">
                <a:latin typeface="Times New Roman" pitchFamily="18" charset="0"/>
                <a:cs typeface="Times New Roman" pitchFamily="18" charset="0"/>
              </a:rPr>
              <a:t> </a:t>
            </a:r>
            <a:r>
              <a:rPr lang="en-US" sz="1000" dirty="0" err="1">
                <a:latin typeface="Times New Roman" pitchFamily="18" charset="0"/>
                <a:cs typeface="Times New Roman" pitchFamily="18" charset="0"/>
              </a:rPr>
              <a:t>mycube</a:t>
            </a:r>
            <a:r>
              <a:rPr lang="en-US" sz="1000" dirty="0">
                <a:latin typeface="Times New Roman" pitchFamily="18" charset="0"/>
                <a:cs typeface="Times New Roman" pitchFamily="18" charset="0"/>
              </a:rPr>
              <a:t> = new </a:t>
            </a:r>
            <a:r>
              <a:rPr lang="en-US" sz="1000" dirty="0" err="1">
                <a:latin typeface="Times New Roman" pitchFamily="18" charset="0"/>
                <a:cs typeface="Times New Roman" pitchFamily="18" charset="0"/>
              </a:rPr>
              <a:t>BoxWeight</a:t>
            </a:r>
            <a:r>
              <a:rPr lang="en-US" sz="1000" dirty="0">
                <a:latin typeface="Times New Roman" pitchFamily="18" charset="0"/>
                <a:cs typeface="Times New Roman" pitchFamily="18" charset="0"/>
              </a:rPr>
              <a:t>(3, 2);</a:t>
            </a:r>
          </a:p>
          <a:p>
            <a:pPr marL="0" indent="0">
              <a:buNone/>
            </a:pPr>
            <a:r>
              <a:rPr lang="en-US" sz="1000" dirty="0" err="1">
                <a:latin typeface="Times New Roman" pitchFamily="18" charset="0"/>
                <a:cs typeface="Times New Roman" pitchFamily="18" charset="0"/>
              </a:rPr>
              <a:t>BoxWeight</a:t>
            </a:r>
            <a:r>
              <a:rPr lang="en-US" sz="1000" dirty="0">
                <a:latin typeface="Times New Roman" pitchFamily="18" charset="0"/>
                <a:cs typeface="Times New Roman" pitchFamily="18" charset="0"/>
              </a:rPr>
              <a:t> </a:t>
            </a:r>
            <a:r>
              <a:rPr lang="en-US" sz="1000" dirty="0" err="1">
                <a:latin typeface="Times New Roman" pitchFamily="18" charset="0"/>
                <a:cs typeface="Times New Roman" pitchFamily="18" charset="0"/>
              </a:rPr>
              <a:t>myclone</a:t>
            </a:r>
            <a:r>
              <a:rPr lang="en-US" sz="1000" dirty="0">
                <a:latin typeface="Times New Roman" pitchFamily="18" charset="0"/>
                <a:cs typeface="Times New Roman" pitchFamily="18" charset="0"/>
              </a:rPr>
              <a:t> = new </a:t>
            </a:r>
            <a:r>
              <a:rPr lang="en-US" sz="1000" dirty="0" err="1">
                <a:latin typeface="Times New Roman" pitchFamily="18" charset="0"/>
                <a:cs typeface="Times New Roman" pitchFamily="18" charset="0"/>
              </a:rPr>
              <a:t>BoxWeight</a:t>
            </a:r>
            <a:r>
              <a:rPr lang="en-US" sz="1000" dirty="0">
                <a:latin typeface="Times New Roman" pitchFamily="18" charset="0"/>
                <a:cs typeface="Times New Roman" pitchFamily="18" charset="0"/>
              </a:rPr>
              <a:t>(mybox1);</a:t>
            </a:r>
          </a:p>
          <a:p>
            <a:pPr marL="0" indent="0">
              <a:buNone/>
            </a:pPr>
            <a:r>
              <a:rPr lang="en-US" sz="1000" dirty="0">
                <a:latin typeface="Times New Roman" pitchFamily="18" charset="0"/>
                <a:cs typeface="Times New Roman" pitchFamily="18" charset="0"/>
              </a:rPr>
              <a:t>double </a:t>
            </a:r>
            <a:r>
              <a:rPr lang="en-US" sz="1000" dirty="0" err="1">
                <a:latin typeface="Times New Roman" pitchFamily="18" charset="0"/>
                <a:cs typeface="Times New Roman" pitchFamily="18" charset="0"/>
              </a:rPr>
              <a:t>vol</a:t>
            </a:r>
            <a:r>
              <a:rPr lang="en-US" sz="1000" dirty="0">
                <a:latin typeface="Times New Roman" pitchFamily="18" charset="0"/>
                <a:cs typeface="Times New Roman" pitchFamily="18" charset="0"/>
              </a:rPr>
              <a:t>;</a:t>
            </a:r>
          </a:p>
          <a:p>
            <a:pPr marL="0" indent="0">
              <a:buNone/>
            </a:pPr>
            <a:r>
              <a:rPr lang="en-US" sz="1000" dirty="0" err="1">
                <a:latin typeface="Times New Roman" pitchFamily="18" charset="0"/>
                <a:cs typeface="Times New Roman" pitchFamily="18" charset="0"/>
              </a:rPr>
              <a:t>vol</a:t>
            </a:r>
            <a:r>
              <a:rPr lang="en-US" sz="1000" dirty="0">
                <a:latin typeface="Times New Roman" pitchFamily="18" charset="0"/>
                <a:cs typeface="Times New Roman" pitchFamily="18" charset="0"/>
              </a:rPr>
              <a:t> = mybox1.volume();</a:t>
            </a:r>
          </a:p>
          <a:p>
            <a:pPr marL="0" indent="0">
              <a:buNone/>
            </a:pPr>
            <a:r>
              <a:rPr lang="en-US" sz="1000" dirty="0" err="1">
                <a:latin typeface="Times New Roman" pitchFamily="18" charset="0"/>
                <a:cs typeface="Times New Roman" pitchFamily="18" charset="0"/>
              </a:rPr>
              <a:t>System.out.println</a:t>
            </a:r>
            <a:r>
              <a:rPr lang="en-US" sz="1000" dirty="0">
                <a:latin typeface="Times New Roman" pitchFamily="18" charset="0"/>
                <a:cs typeface="Times New Roman" pitchFamily="18" charset="0"/>
              </a:rPr>
              <a:t>("Volume of mybox1 is " + </a:t>
            </a:r>
            <a:r>
              <a:rPr lang="en-US" sz="1000" dirty="0" err="1">
                <a:latin typeface="Times New Roman" pitchFamily="18" charset="0"/>
                <a:cs typeface="Times New Roman" pitchFamily="18" charset="0"/>
              </a:rPr>
              <a:t>vol</a:t>
            </a:r>
            <a:r>
              <a:rPr lang="en-US" sz="1000" dirty="0">
                <a:latin typeface="Times New Roman" pitchFamily="18" charset="0"/>
                <a:cs typeface="Times New Roman" pitchFamily="18" charset="0"/>
              </a:rPr>
              <a:t>);</a:t>
            </a:r>
          </a:p>
          <a:p>
            <a:pPr marL="0" indent="0">
              <a:buNone/>
            </a:pPr>
            <a:r>
              <a:rPr lang="en-US" sz="1000" dirty="0" err="1">
                <a:latin typeface="Times New Roman" pitchFamily="18" charset="0"/>
                <a:cs typeface="Times New Roman" pitchFamily="18" charset="0"/>
              </a:rPr>
              <a:t>System.out.println</a:t>
            </a:r>
            <a:r>
              <a:rPr lang="en-US" sz="1000" dirty="0">
                <a:latin typeface="Times New Roman" pitchFamily="18" charset="0"/>
                <a:cs typeface="Times New Roman" pitchFamily="18" charset="0"/>
              </a:rPr>
              <a:t>("Weight of mybox1 is " + mybox1.weight);</a:t>
            </a:r>
          </a:p>
          <a:p>
            <a:pPr marL="0" indent="0">
              <a:buNone/>
            </a:pPr>
            <a:r>
              <a:rPr lang="en-US" sz="1000" dirty="0" err="1">
                <a:latin typeface="Times New Roman" pitchFamily="18" charset="0"/>
                <a:cs typeface="Times New Roman" pitchFamily="18" charset="0"/>
              </a:rPr>
              <a:t>System.out.println</a:t>
            </a:r>
            <a:r>
              <a:rPr lang="en-US" sz="1000" dirty="0">
                <a:latin typeface="Times New Roman" pitchFamily="18" charset="0"/>
                <a:cs typeface="Times New Roman" pitchFamily="18" charset="0"/>
              </a:rPr>
              <a:t>();</a:t>
            </a:r>
          </a:p>
          <a:p>
            <a:pPr marL="0" indent="0">
              <a:buNone/>
            </a:pPr>
            <a:r>
              <a:rPr lang="en-US" sz="1000" dirty="0" err="1">
                <a:latin typeface="Times New Roman" pitchFamily="18" charset="0"/>
                <a:cs typeface="Times New Roman" pitchFamily="18" charset="0"/>
              </a:rPr>
              <a:t>vol</a:t>
            </a:r>
            <a:r>
              <a:rPr lang="en-US" sz="1000" dirty="0">
                <a:latin typeface="Times New Roman" pitchFamily="18" charset="0"/>
                <a:cs typeface="Times New Roman" pitchFamily="18" charset="0"/>
              </a:rPr>
              <a:t> = mybox2.volume();</a:t>
            </a:r>
          </a:p>
          <a:p>
            <a:pPr marL="0" indent="0">
              <a:buNone/>
            </a:pPr>
            <a:r>
              <a:rPr lang="en-US" sz="1000" dirty="0" err="1">
                <a:latin typeface="Times New Roman" pitchFamily="18" charset="0"/>
                <a:cs typeface="Times New Roman" pitchFamily="18" charset="0"/>
              </a:rPr>
              <a:t>System.out.println</a:t>
            </a:r>
            <a:r>
              <a:rPr lang="en-US" sz="1000" dirty="0">
                <a:latin typeface="Times New Roman" pitchFamily="18" charset="0"/>
                <a:cs typeface="Times New Roman" pitchFamily="18" charset="0"/>
              </a:rPr>
              <a:t>("Volume of mybox2 is " + </a:t>
            </a:r>
            <a:r>
              <a:rPr lang="en-US" sz="1000" dirty="0" err="1">
                <a:latin typeface="Times New Roman" pitchFamily="18" charset="0"/>
                <a:cs typeface="Times New Roman" pitchFamily="18" charset="0"/>
              </a:rPr>
              <a:t>vol</a:t>
            </a:r>
            <a:r>
              <a:rPr lang="en-US" sz="1000" dirty="0">
                <a:latin typeface="Times New Roman" pitchFamily="18" charset="0"/>
                <a:cs typeface="Times New Roman" pitchFamily="18" charset="0"/>
              </a:rPr>
              <a:t>);</a:t>
            </a:r>
          </a:p>
          <a:p>
            <a:pPr marL="0" indent="0">
              <a:buNone/>
            </a:pPr>
            <a:r>
              <a:rPr lang="en-US" sz="1000" dirty="0" err="1">
                <a:latin typeface="Times New Roman" pitchFamily="18" charset="0"/>
                <a:cs typeface="Times New Roman" pitchFamily="18" charset="0"/>
              </a:rPr>
              <a:t>System.out.println</a:t>
            </a:r>
            <a:r>
              <a:rPr lang="en-US" sz="1000" dirty="0">
                <a:latin typeface="Times New Roman" pitchFamily="18" charset="0"/>
                <a:cs typeface="Times New Roman" pitchFamily="18" charset="0"/>
              </a:rPr>
              <a:t>("Weight of mybox2 is " + mybox2.weight);</a:t>
            </a:r>
          </a:p>
          <a:p>
            <a:pPr marL="0" indent="0">
              <a:buNone/>
            </a:pPr>
            <a:r>
              <a:rPr lang="en-US" sz="1000" dirty="0" err="1">
                <a:latin typeface="Times New Roman" pitchFamily="18" charset="0"/>
                <a:cs typeface="Times New Roman" pitchFamily="18" charset="0"/>
              </a:rPr>
              <a:t>System.out.println</a:t>
            </a:r>
            <a:r>
              <a:rPr lang="en-US" sz="1000" dirty="0">
                <a:latin typeface="Times New Roman" pitchFamily="18" charset="0"/>
                <a:cs typeface="Times New Roman" pitchFamily="18" charset="0"/>
              </a:rPr>
              <a:t>();</a:t>
            </a:r>
          </a:p>
          <a:p>
            <a:pPr marL="0" indent="0">
              <a:buNone/>
            </a:pPr>
            <a:r>
              <a:rPr lang="en-US" sz="1000" dirty="0" err="1">
                <a:latin typeface="Times New Roman" pitchFamily="18" charset="0"/>
                <a:cs typeface="Times New Roman" pitchFamily="18" charset="0"/>
              </a:rPr>
              <a:t>vol</a:t>
            </a:r>
            <a:r>
              <a:rPr lang="en-US" sz="1000" dirty="0">
                <a:latin typeface="Times New Roman" pitchFamily="18" charset="0"/>
                <a:cs typeface="Times New Roman" pitchFamily="18" charset="0"/>
              </a:rPr>
              <a:t> = mybox3.volume();</a:t>
            </a:r>
          </a:p>
          <a:p>
            <a:pPr marL="0" indent="0">
              <a:buNone/>
            </a:pPr>
            <a:r>
              <a:rPr lang="en-US" sz="1000" dirty="0" err="1">
                <a:latin typeface="Times New Roman" pitchFamily="18" charset="0"/>
                <a:cs typeface="Times New Roman" pitchFamily="18" charset="0"/>
              </a:rPr>
              <a:t>System.out.println</a:t>
            </a:r>
            <a:r>
              <a:rPr lang="en-US" sz="1000" dirty="0">
                <a:latin typeface="Times New Roman" pitchFamily="18" charset="0"/>
                <a:cs typeface="Times New Roman" pitchFamily="18" charset="0"/>
              </a:rPr>
              <a:t>("Volume of mybox3 is " + </a:t>
            </a:r>
            <a:r>
              <a:rPr lang="en-US" sz="1000" dirty="0" err="1">
                <a:latin typeface="Times New Roman" pitchFamily="18" charset="0"/>
                <a:cs typeface="Times New Roman" pitchFamily="18" charset="0"/>
              </a:rPr>
              <a:t>vol</a:t>
            </a:r>
            <a:r>
              <a:rPr lang="en-US" sz="1000" dirty="0">
                <a:latin typeface="Times New Roman" pitchFamily="18" charset="0"/>
                <a:cs typeface="Times New Roman" pitchFamily="18" charset="0"/>
              </a:rPr>
              <a:t>);</a:t>
            </a:r>
          </a:p>
          <a:p>
            <a:pPr marL="0" indent="0">
              <a:buNone/>
            </a:pPr>
            <a:r>
              <a:rPr lang="en-US" sz="1000" dirty="0" err="1">
                <a:latin typeface="Times New Roman" pitchFamily="18" charset="0"/>
                <a:cs typeface="Times New Roman" pitchFamily="18" charset="0"/>
              </a:rPr>
              <a:t>System.out.println</a:t>
            </a:r>
            <a:r>
              <a:rPr lang="en-US" sz="1000" dirty="0">
                <a:latin typeface="Times New Roman" pitchFamily="18" charset="0"/>
                <a:cs typeface="Times New Roman" pitchFamily="18" charset="0"/>
              </a:rPr>
              <a:t>("Weight of mybox3 is " + mybox3.weight);</a:t>
            </a:r>
          </a:p>
          <a:p>
            <a:pPr marL="0" indent="0">
              <a:buNone/>
            </a:pPr>
            <a:r>
              <a:rPr lang="en-US" sz="1000" dirty="0" err="1">
                <a:latin typeface="Times New Roman" pitchFamily="18" charset="0"/>
                <a:cs typeface="Times New Roman" pitchFamily="18" charset="0"/>
              </a:rPr>
              <a:t>System.out.println</a:t>
            </a:r>
            <a:r>
              <a:rPr lang="en-US" sz="1000" dirty="0">
                <a:latin typeface="Times New Roman" pitchFamily="18" charset="0"/>
                <a:cs typeface="Times New Roman" pitchFamily="18" charset="0"/>
              </a:rPr>
              <a:t>();</a:t>
            </a:r>
          </a:p>
          <a:p>
            <a:pPr marL="0" indent="0">
              <a:buNone/>
            </a:pPr>
            <a:r>
              <a:rPr lang="en-US" sz="1000" dirty="0" err="1">
                <a:latin typeface="Times New Roman" pitchFamily="18" charset="0"/>
                <a:cs typeface="Times New Roman" pitchFamily="18" charset="0"/>
              </a:rPr>
              <a:t>vol</a:t>
            </a:r>
            <a:r>
              <a:rPr lang="en-US" sz="1000" dirty="0">
                <a:latin typeface="Times New Roman" pitchFamily="18" charset="0"/>
                <a:cs typeface="Times New Roman" pitchFamily="18" charset="0"/>
              </a:rPr>
              <a:t> = </a:t>
            </a:r>
            <a:r>
              <a:rPr lang="en-US" sz="1000" dirty="0" err="1">
                <a:latin typeface="Times New Roman" pitchFamily="18" charset="0"/>
                <a:cs typeface="Times New Roman" pitchFamily="18" charset="0"/>
              </a:rPr>
              <a:t>myclone.volume</a:t>
            </a:r>
            <a:r>
              <a:rPr lang="en-US" sz="1000" dirty="0">
                <a:latin typeface="Times New Roman" pitchFamily="18" charset="0"/>
                <a:cs typeface="Times New Roman" pitchFamily="18" charset="0"/>
              </a:rPr>
              <a:t>();</a:t>
            </a:r>
          </a:p>
          <a:p>
            <a:pPr marL="0" indent="0">
              <a:buNone/>
            </a:pPr>
            <a:r>
              <a:rPr lang="en-US" sz="1000" dirty="0" err="1">
                <a:latin typeface="Times New Roman" pitchFamily="18" charset="0"/>
                <a:cs typeface="Times New Roman" pitchFamily="18" charset="0"/>
              </a:rPr>
              <a:t>System.out.println</a:t>
            </a:r>
            <a:r>
              <a:rPr lang="en-US" sz="1000" dirty="0">
                <a:latin typeface="Times New Roman" pitchFamily="18" charset="0"/>
                <a:cs typeface="Times New Roman" pitchFamily="18" charset="0"/>
              </a:rPr>
              <a:t>("Volume of </a:t>
            </a:r>
            <a:r>
              <a:rPr lang="en-US" sz="1000" dirty="0" err="1">
                <a:latin typeface="Times New Roman" pitchFamily="18" charset="0"/>
                <a:cs typeface="Times New Roman" pitchFamily="18" charset="0"/>
              </a:rPr>
              <a:t>myclone</a:t>
            </a:r>
            <a:r>
              <a:rPr lang="en-US" sz="1000" dirty="0">
                <a:latin typeface="Times New Roman" pitchFamily="18" charset="0"/>
                <a:cs typeface="Times New Roman" pitchFamily="18" charset="0"/>
              </a:rPr>
              <a:t> is " + </a:t>
            </a:r>
            <a:r>
              <a:rPr lang="en-US" sz="1000" dirty="0" err="1">
                <a:latin typeface="Times New Roman" pitchFamily="18" charset="0"/>
                <a:cs typeface="Times New Roman" pitchFamily="18" charset="0"/>
              </a:rPr>
              <a:t>vol</a:t>
            </a:r>
            <a:r>
              <a:rPr lang="en-US" sz="1000" dirty="0">
                <a:latin typeface="Times New Roman" pitchFamily="18" charset="0"/>
                <a:cs typeface="Times New Roman" pitchFamily="18" charset="0"/>
              </a:rPr>
              <a:t>);</a:t>
            </a:r>
          </a:p>
          <a:p>
            <a:pPr marL="0" indent="0">
              <a:buNone/>
            </a:pPr>
            <a:r>
              <a:rPr lang="en-US" sz="1000" dirty="0" err="1">
                <a:latin typeface="Times New Roman" pitchFamily="18" charset="0"/>
                <a:cs typeface="Times New Roman" pitchFamily="18" charset="0"/>
              </a:rPr>
              <a:t>System.out.println</a:t>
            </a:r>
            <a:r>
              <a:rPr lang="en-US" sz="1000" dirty="0">
                <a:latin typeface="Times New Roman" pitchFamily="18" charset="0"/>
                <a:cs typeface="Times New Roman" pitchFamily="18" charset="0"/>
              </a:rPr>
              <a:t>("Weight of </a:t>
            </a:r>
            <a:r>
              <a:rPr lang="en-US" sz="1000" dirty="0" err="1">
                <a:latin typeface="Times New Roman" pitchFamily="18" charset="0"/>
                <a:cs typeface="Times New Roman" pitchFamily="18" charset="0"/>
              </a:rPr>
              <a:t>myclone</a:t>
            </a:r>
            <a:r>
              <a:rPr lang="en-US" sz="1000" dirty="0">
                <a:latin typeface="Times New Roman" pitchFamily="18" charset="0"/>
                <a:cs typeface="Times New Roman" pitchFamily="18" charset="0"/>
              </a:rPr>
              <a:t> is " + </a:t>
            </a:r>
            <a:r>
              <a:rPr lang="en-US" sz="1000" dirty="0" err="1">
                <a:latin typeface="Times New Roman" pitchFamily="18" charset="0"/>
                <a:cs typeface="Times New Roman" pitchFamily="18" charset="0"/>
              </a:rPr>
              <a:t>myclone.weight</a:t>
            </a:r>
            <a:r>
              <a:rPr lang="en-US" sz="1000" dirty="0">
                <a:latin typeface="Times New Roman" pitchFamily="18" charset="0"/>
                <a:cs typeface="Times New Roman" pitchFamily="18" charset="0"/>
              </a:rPr>
              <a:t>);</a:t>
            </a:r>
          </a:p>
          <a:p>
            <a:pPr marL="0" indent="0">
              <a:buNone/>
            </a:pPr>
            <a:r>
              <a:rPr lang="en-US" sz="1000" dirty="0" err="1">
                <a:latin typeface="Times New Roman" pitchFamily="18" charset="0"/>
                <a:cs typeface="Times New Roman" pitchFamily="18" charset="0"/>
              </a:rPr>
              <a:t>System.out.println</a:t>
            </a:r>
            <a:r>
              <a:rPr lang="en-US" sz="1000" dirty="0">
                <a:latin typeface="Times New Roman" pitchFamily="18" charset="0"/>
                <a:cs typeface="Times New Roman" pitchFamily="18" charset="0"/>
              </a:rPr>
              <a:t>();</a:t>
            </a:r>
          </a:p>
          <a:p>
            <a:pPr marL="0" indent="0">
              <a:buNone/>
            </a:pPr>
            <a:r>
              <a:rPr lang="en-US" sz="1000" dirty="0" err="1">
                <a:latin typeface="Times New Roman" pitchFamily="18" charset="0"/>
                <a:cs typeface="Times New Roman" pitchFamily="18" charset="0"/>
              </a:rPr>
              <a:t>vol</a:t>
            </a:r>
            <a:r>
              <a:rPr lang="en-US" sz="1000" dirty="0">
                <a:latin typeface="Times New Roman" pitchFamily="18" charset="0"/>
                <a:cs typeface="Times New Roman" pitchFamily="18" charset="0"/>
              </a:rPr>
              <a:t> = </a:t>
            </a:r>
            <a:r>
              <a:rPr lang="en-US" sz="1000" dirty="0" err="1">
                <a:latin typeface="Times New Roman" pitchFamily="18" charset="0"/>
                <a:cs typeface="Times New Roman" pitchFamily="18" charset="0"/>
              </a:rPr>
              <a:t>mycube.volume</a:t>
            </a:r>
            <a:r>
              <a:rPr lang="en-US" sz="1000" dirty="0">
                <a:latin typeface="Times New Roman" pitchFamily="18" charset="0"/>
                <a:cs typeface="Times New Roman" pitchFamily="18" charset="0"/>
              </a:rPr>
              <a:t>();</a:t>
            </a:r>
          </a:p>
          <a:p>
            <a:pPr marL="0" indent="0">
              <a:buNone/>
            </a:pPr>
            <a:r>
              <a:rPr lang="en-US" sz="1000" dirty="0" err="1">
                <a:latin typeface="Times New Roman" pitchFamily="18" charset="0"/>
                <a:cs typeface="Times New Roman" pitchFamily="18" charset="0"/>
              </a:rPr>
              <a:t>System.out.println</a:t>
            </a:r>
            <a:r>
              <a:rPr lang="en-US" sz="1000" dirty="0">
                <a:latin typeface="Times New Roman" pitchFamily="18" charset="0"/>
                <a:cs typeface="Times New Roman" pitchFamily="18" charset="0"/>
              </a:rPr>
              <a:t>("Volume of </a:t>
            </a:r>
            <a:r>
              <a:rPr lang="en-US" sz="1000" dirty="0" err="1">
                <a:latin typeface="Times New Roman" pitchFamily="18" charset="0"/>
                <a:cs typeface="Times New Roman" pitchFamily="18" charset="0"/>
              </a:rPr>
              <a:t>mycube</a:t>
            </a:r>
            <a:r>
              <a:rPr lang="en-US" sz="1000" dirty="0">
                <a:latin typeface="Times New Roman" pitchFamily="18" charset="0"/>
                <a:cs typeface="Times New Roman" pitchFamily="18" charset="0"/>
              </a:rPr>
              <a:t> is " + </a:t>
            </a:r>
            <a:r>
              <a:rPr lang="en-US" sz="1000" dirty="0" err="1">
                <a:latin typeface="Times New Roman" pitchFamily="18" charset="0"/>
                <a:cs typeface="Times New Roman" pitchFamily="18" charset="0"/>
              </a:rPr>
              <a:t>vol</a:t>
            </a:r>
            <a:r>
              <a:rPr lang="en-US" sz="1000" dirty="0">
                <a:latin typeface="Times New Roman" pitchFamily="18" charset="0"/>
                <a:cs typeface="Times New Roman" pitchFamily="18" charset="0"/>
              </a:rPr>
              <a:t>);</a:t>
            </a:r>
          </a:p>
          <a:p>
            <a:pPr marL="0" indent="0">
              <a:buNone/>
            </a:pPr>
            <a:r>
              <a:rPr lang="en-US" sz="1000" dirty="0" err="1">
                <a:latin typeface="Times New Roman" pitchFamily="18" charset="0"/>
                <a:cs typeface="Times New Roman" pitchFamily="18" charset="0"/>
              </a:rPr>
              <a:t>System.out.println</a:t>
            </a:r>
            <a:r>
              <a:rPr lang="en-US" sz="1000" dirty="0">
                <a:latin typeface="Times New Roman" pitchFamily="18" charset="0"/>
                <a:cs typeface="Times New Roman" pitchFamily="18" charset="0"/>
              </a:rPr>
              <a:t>("Weight of </a:t>
            </a:r>
            <a:r>
              <a:rPr lang="en-US" sz="1000" dirty="0" err="1">
                <a:latin typeface="Times New Roman" pitchFamily="18" charset="0"/>
                <a:cs typeface="Times New Roman" pitchFamily="18" charset="0"/>
              </a:rPr>
              <a:t>mycube</a:t>
            </a:r>
            <a:r>
              <a:rPr lang="en-US" sz="1000" dirty="0">
                <a:latin typeface="Times New Roman" pitchFamily="18" charset="0"/>
                <a:cs typeface="Times New Roman" pitchFamily="18" charset="0"/>
              </a:rPr>
              <a:t> is " + </a:t>
            </a:r>
            <a:r>
              <a:rPr lang="en-US" sz="1000" dirty="0" err="1">
                <a:latin typeface="Times New Roman" pitchFamily="18" charset="0"/>
                <a:cs typeface="Times New Roman" pitchFamily="18" charset="0"/>
              </a:rPr>
              <a:t>mycube.weight</a:t>
            </a:r>
            <a:r>
              <a:rPr lang="en-US" sz="1000" dirty="0">
                <a:latin typeface="Times New Roman" pitchFamily="18" charset="0"/>
                <a:cs typeface="Times New Roman" pitchFamily="18" charset="0"/>
              </a:rPr>
              <a:t>);</a:t>
            </a:r>
          </a:p>
          <a:p>
            <a:pPr marL="0" indent="0">
              <a:buNone/>
            </a:pPr>
            <a:r>
              <a:rPr lang="en-US" sz="1000" dirty="0" err="1">
                <a:latin typeface="Times New Roman" pitchFamily="18" charset="0"/>
                <a:cs typeface="Times New Roman" pitchFamily="18" charset="0"/>
              </a:rPr>
              <a:t>System.out.println</a:t>
            </a:r>
            <a:r>
              <a:rPr lang="en-US" sz="1000" dirty="0">
                <a:latin typeface="Times New Roman" pitchFamily="18" charset="0"/>
                <a:cs typeface="Times New Roman" pitchFamily="18" charset="0"/>
              </a:rPr>
              <a:t>();</a:t>
            </a:r>
          </a:p>
          <a:p>
            <a:pPr marL="0" indent="0">
              <a:buNone/>
            </a:pPr>
            <a:r>
              <a:rPr lang="en-US" sz="1000" dirty="0">
                <a:latin typeface="Times New Roman" pitchFamily="18" charset="0"/>
                <a:cs typeface="Times New Roman" pitchFamily="18" charset="0"/>
              </a:rPr>
              <a:t>}</a:t>
            </a:r>
          </a:p>
          <a:p>
            <a:pPr marL="0" indent="0">
              <a:buNone/>
            </a:pPr>
            <a:r>
              <a:rPr lang="en-US" sz="1000" dirty="0">
                <a:latin typeface="Times New Roman" pitchFamily="18" charset="0"/>
                <a:cs typeface="Times New Roman" pitchFamily="18" charset="0"/>
              </a:rPr>
              <a:t>}</a:t>
            </a:r>
          </a:p>
        </p:txBody>
      </p:sp>
      <p:sp>
        <p:nvSpPr>
          <p:cNvPr id="7" name="Content Placeholder 6"/>
          <p:cNvSpPr>
            <a:spLocks noGrp="1"/>
          </p:cNvSpPr>
          <p:nvPr>
            <p:ph sz="half" idx="2"/>
          </p:nvPr>
        </p:nvSpPr>
        <p:spPr/>
        <p:txBody>
          <a:bodyPr>
            <a:normAutofit fontScale="55000" lnSpcReduction="20000"/>
          </a:bodyPr>
          <a:lstStyle/>
          <a:p>
            <a:pPr marL="0" indent="0">
              <a:buNone/>
            </a:pPr>
            <a:r>
              <a:rPr lang="en-US" dirty="0" smtClean="0"/>
              <a:t>This program generates the following output:</a:t>
            </a:r>
          </a:p>
          <a:p>
            <a:pPr marL="0" indent="0">
              <a:buNone/>
            </a:pPr>
            <a:r>
              <a:rPr lang="en-US" dirty="0" smtClean="0"/>
              <a:t>Volume of mybox1 is 3000.0</a:t>
            </a:r>
          </a:p>
          <a:p>
            <a:pPr marL="0" indent="0">
              <a:buNone/>
            </a:pPr>
            <a:r>
              <a:rPr lang="en-US" dirty="0" smtClean="0"/>
              <a:t>Weight of mybox1 is 34.3</a:t>
            </a:r>
          </a:p>
          <a:p>
            <a:pPr marL="0" indent="0">
              <a:buNone/>
            </a:pPr>
            <a:r>
              <a:rPr lang="en-US" dirty="0" smtClean="0"/>
              <a:t>Volume of mybox2 is 24.0</a:t>
            </a:r>
          </a:p>
          <a:p>
            <a:pPr marL="0" indent="0">
              <a:buNone/>
            </a:pPr>
            <a:r>
              <a:rPr lang="en-US" dirty="0" smtClean="0"/>
              <a:t>Weight of mybox2 is 0.076</a:t>
            </a:r>
          </a:p>
          <a:p>
            <a:pPr marL="0" indent="0">
              <a:buNone/>
            </a:pPr>
            <a:r>
              <a:rPr lang="en-US" dirty="0" smtClean="0"/>
              <a:t>Volume of mybox3 is -1.0</a:t>
            </a:r>
          </a:p>
          <a:p>
            <a:pPr marL="0" indent="0">
              <a:buNone/>
            </a:pPr>
            <a:r>
              <a:rPr lang="en-US" dirty="0" smtClean="0"/>
              <a:t>Weight of mybox3 is -1.0</a:t>
            </a:r>
          </a:p>
          <a:p>
            <a:pPr marL="0" indent="0">
              <a:buNone/>
            </a:pPr>
            <a:r>
              <a:rPr lang="en-US" dirty="0" smtClean="0"/>
              <a:t>Volume of </a:t>
            </a:r>
            <a:r>
              <a:rPr lang="en-US" dirty="0" err="1" smtClean="0"/>
              <a:t>myclone</a:t>
            </a:r>
            <a:r>
              <a:rPr lang="en-US" dirty="0" smtClean="0"/>
              <a:t> is 3000.0</a:t>
            </a:r>
          </a:p>
          <a:p>
            <a:pPr marL="0" indent="0">
              <a:buNone/>
            </a:pPr>
            <a:r>
              <a:rPr lang="en-US" dirty="0" smtClean="0"/>
              <a:t>Weight of </a:t>
            </a:r>
            <a:r>
              <a:rPr lang="en-US" dirty="0" err="1" smtClean="0"/>
              <a:t>myclone</a:t>
            </a:r>
            <a:r>
              <a:rPr lang="en-US" dirty="0" smtClean="0"/>
              <a:t> is 34.3</a:t>
            </a:r>
          </a:p>
          <a:p>
            <a:pPr marL="0" indent="0">
              <a:buNone/>
            </a:pPr>
            <a:r>
              <a:rPr lang="en-US" dirty="0" smtClean="0"/>
              <a:t>Volume of </a:t>
            </a:r>
            <a:r>
              <a:rPr lang="en-US" dirty="0" err="1" smtClean="0"/>
              <a:t>mycube</a:t>
            </a:r>
            <a:r>
              <a:rPr lang="en-US" dirty="0" smtClean="0"/>
              <a:t> is 27.0</a:t>
            </a:r>
          </a:p>
          <a:p>
            <a:pPr marL="0" indent="0">
              <a:buNone/>
            </a:pPr>
            <a:r>
              <a:rPr lang="en-US" dirty="0" smtClean="0"/>
              <a:t>Weight of </a:t>
            </a:r>
            <a:r>
              <a:rPr lang="en-US" dirty="0" err="1" smtClean="0"/>
              <a:t>mycube</a:t>
            </a:r>
            <a:r>
              <a:rPr lang="en-US" dirty="0" smtClean="0"/>
              <a:t> is 2.0</a:t>
            </a:r>
          </a:p>
          <a:p>
            <a:pPr marL="0" indent="0">
              <a:buNone/>
            </a:pPr>
            <a:endParaRPr lang="en-US" dirty="0" smtClean="0"/>
          </a:p>
          <a:p>
            <a:pPr marL="0" indent="0">
              <a:buNone/>
            </a:pPr>
            <a:r>
              <a:rPr lang="en-US" dirty="0" smtClean="0"/>
              <a:t>Pay special attention to this constructor in </a:t>
            </a:r>
            <a:r>
              <a:rPr lang="en-US" dirty="0" err="1" smtClean="0"/>
              <a:t>BoxWeight</a:t>
            </a:r>
            <a:r>
              <a:rPr lang="en-US" dirty="0" smtClean="0"/>
              <a:t>:</a:t>
            </a:r>
          </a:p>
          <a:p>
            <a:pPr marL="0" indent="0">
              <a:buNone/>
            </a:pPr>
            <a:r>
              <a:rPr lang="en-US" dirty="0" smtClean="0"/>
              <a:t>// construct clone of an object</a:t>
            </a:r>
          </a:p>
          <a:p>
            <a:pPr marL="0" indent="0">
              <a:buNone/>
            </a:pPr>
            <a:r>
              <a:rPr lang="en-US" dirty="0" err="1" smtClean="0"/>
              <a:t>BoxWeight</a:t>
            </a:r>
            <a:r>
              <a:rPr lang="en-US" dirty="0" smtClean="0"/>
              <a:t>(</a:t>
            </a:r>
            <a:r>
              <a:rPr lang="en-US" dirty="0" err="1" smtClean="0"/>
              <a:t>BoxWeight</a:t>
            </a:r>
            <a:r>
              <a:rPr lang="en-US" dirty="0" smtClean="0"/>
              <a:t> </a:t>
            </a:r>
            <a:r>
              <a:rPr lang="en-US" dirty="0" err="1" smtClean="0"/>
              <a:t>ob</a:t>
            </a:r>
            <a:r>
              <a:rPr lang="en-US" dirty="0" smtClean="0"/>
              <a:t>) { // pass object to constructor</a:t>
            </a:r>
          </a:p>
          <a:p>
            <a:pPr marL="0" indent="0">
              <a:buNone/>
            </a:pPr>
            <a:r>
              <a:rPr lang="en-US" dirty="0" smtClean="0"/>
              <a:t>super(</a:t>
            </a:r>
            <a:r>
              <a:rPr lang="en-US" dirty="0" err="1" smtClean="0"/>
              <a:t>ob</a:t>
            </a:r>
            <a:r>
              <a:rPr lang="en-US" dirty="0" smtClean="0"/>
              <a:t>);</a:t>
            </a:r>
          </a:p>
          <a:p>
            <a:pPr marL="0" indent="0">
              <a:buNone/>
            </a:pPr>
            <a:r>
              <a:rPr lang="en-US" dirty="0" smtClean="0"/>
              <a:t>weight = </a:t>
            </a:r>
            <a:r>
              <a:rPr lang="en-US" dirty="0" err="1" smtClean="0"/>
              <a:t>ob.weight</a:t>
            </a:r>
            <a:r>
              <a:rPr lang="en-US" dirty="0" smtClean="0"/>
              <a:t>;</a:t>
            </a:r>
          </a:p>
          <a:p>
            <a:pPr marL="0" indent="0">
              <a:buNone/>
            </a:pPr>
            <a:endParaRPr lang="en-US" dirty="0"/>
          </a:p>
        </p:txBody>
      </p:sp>
    </p:spTree>
    <p:extLst>
      <p:ext uri="{BB962C8B-B14F-4D97-AF65-F5344CB8AC3E}">
        <p14:creationId xmlns:p14="http://schemas.microsoft.com/office/powerpoint/2010/main" val="25294951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SUPER</a:t>
            </a:r>
            <a:endParaRPr lang="en-US" dirty="0"/>
          </a:p>
        </p:txBody>
      </p:sp>
      <p:sp>
        <p:nvSpPr>
          <p:cNvPr id="6" name="Content Placeholder 5"/>
          <p:cNvSpPr>
            <a:spLocks noGrp="1"/>
          </p:cNvSpPr>
          <p:nvPr>
            <p:ph idx="1"/>
          </p:nvPr>
        </p:nvSpPr>
        <p:spPr/>
        <p:txBody>
          <a:bodyPr>
            <a:normAutofit lnSpcReduction="10000"/>
          </a:bodyPr>
          <a:lstStyle/>
          <a:p>
            <a:r>
              <a:rPr lang="en-US" dirty="0"/>
              <a:t>Notice that </a:t>
            </a:r>
            <a:r>
              <a:rPr lang="en-US" b="1" dirty="0"/>
              <a:t>super( ) </a:t>
            </a:r>
            <a:r>
              <a:rPr lang="en-US" dirty="0"/>
              <a:t>is passed an object of type </a:t>
            </a:r>
            <a:r>
              <a:rPr lang="en-US" b="1" dirty="0" err="1"/>
              <a:t>BoxWeight</a:t>
            </a:r>
            <a:r>
              <a:rPr lang="en-US" dirty="0"/>
              <a:t>—not of type </a:t>
            </a:r>
            <a:r>
              <a:rPr lang="en-US" b="1" dirty="0"/>
              <a:t>Box</a:t>
            </a:r>
            <a:r>
              <a:rPr lang="en-US" dirty="0"/>
              <a:t>. This </a:t>
            </a:r>
            <a:r>
              <a:rPr lang="en-US" dirty="0" smtClean="0"/>
              <a:t>still invokes </a:t>
            </a:r>
            <a:r>
              <a:rPr lang="en-US" dirty="0"/>
              <a:t>the constructor </a:t>
            </a:r>
            <a:r>
              <a:rPr lang="en-US" b="1" dirty="0"/>
              <a:t>Box(Box </a:t>
            </a:r>
            <a:r>
              <a:rPr lang="en-US" b="1" dirty="0" err="1"/>
              <a:t>ob</a:t>
            </a:r>
            <a:r>
              <a:rPr lang="en-US" b="1" dirty="0"/>
              <a:t>)</a:t>
            </a:r>
            <a:r>
              <a:rPr lang="en-US" dirty="0"/>
              <a:t>. </a:t>
            </a:r>
            <a:endParaRPr lang="en-US" dirty="0" smtClean="0"/>
          </a:p>
          <a:p>
            <a:r>
              <a:rPr lang="en-US" dirty="0" smtClean="0"/>
              <a:t>As </a:t>
            </a:r>
            <a:r>
              <a:rPr lang="en-US" dirty="0"/>
              <a:t>mentioned earlier, a superclass variable can </a:t>
            </a:r>
            <a:r>
              <a:rPr lang="en-US" dirty="0" smtClean="0"/>
              <a:t>be used </a:t>
            </a:r>
            <a:r>
              <a:rPr lang="en-US" dirty="0"/>
              <a:t>to reference any object derived from that class. Thus, we are able to pass a </a:t>
            </a:r>
            <a:r>
              <a:rPr lang="en-US" b="1" dirty="0" err="1" smtClean="0"/>
              <a:t>BoxWeight</a:t>
            </a:r>
            <a:r>
              <a:rPr lang="en-US" b="1" dirty="0" smtClean="0"/>
              <a:t> </a:t>
            </a:r>
            <a:r>
              <a:rPr lang="en-US" dirty="0" smtClean="0"/>
              <a:t>object </a:t>
            </a:r>
            <a:r>
              <a:rPr lang="en-US" dirty="0"/>
              <a:t>to the </a:t>
            </a:r>
            <a:r>
              <a:rPr lang="en-US" b="1" dirty="0"/>
              <a:t>Box </a:t>
            </a:r>
            <a:r>
              <a:rPr lang="en-US" dirty="0"/>
              <a:t>constructor. Of course, </a:t>
            </a:r>
            <a:r>
              <a:rPr lang="en-US" b="1" dirty="0"/>
              <a:t>Box </a:t>
            </a:r>
            <a:r>
              <a:rPr lang="en-US" dirty="0"/>
              <a:t>only has knowledge of its own members.</a:t>
            </a:r>
          </a:p>
        </p:txBody>
      </p:sp>
    </p:spTree>
    <p:extLst>
      <p:ext uri="{BB962C8B-B14F-4D97-AF65-F5344CB8AC3E}">
        <p14:creationId xmlns:p14="http://schemas.microsoft.com/office/powerpoint/2010/main" val="41164005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 Second Use for super</a:t>
            </a:r>
            <a:br>
              <a:rPr lang="en-US" b="1"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a:t>
            </a:r>
            <a:r>
              <a:rPr lang="en-US" dirty="0"/>
              <a:t>second form of </a:t>
            </a:r>
            <a:r>
              <a:rPr lang="en-US" b="1" dirty="0"/>
              <a:t>super </a:t>
            </a:r>
            <a:r>
              <a:rPr lang="en-US" dirty="0"/>
              <a:t>acts somewhat like </a:t>
            </a:r>
            <a:r>
              <a:rPr lang="en-US" b="1" dirty="0"/>
              <a:t>this</a:t>
            </a:r>
            <a:r>
              <a:rPr lang="en-US" dirty="0"/>
              <a:t>, except that it always refers to </a:t>
            </a:r>
            <a:r>
              <a:rPr lang="en-US" dirty="0" smtClean="0"/>
              <a:t>the superclass </a:t>
            </a:r>
            <a:r>
              <a:rPr lang="en-US" dirty="0"/>
              <a:t>of the subclass in which it is used. </a:t>
            </a:r>
            <a:endParaRPr lang="en-US" dirty="0" smtClean="0"/>
          </a:p>
          <a:p>
            <a:r>
              <a:rPr lang="en-US" dirty="0" smtClean="0"/>
              <a:t>This </a:t>
            </a:r>
            <a:r>
              <a:rPr lang="en-US" dirty="0"/>
              <a:t>usage has the following general form:</a:t>
            </a:r>
          </a:p>
          <a:p>
            <a:pPr marL="0" indent="0">
              <a:buNone/>
            </a:pPr>
            <a:r>
              <a:rPr lang="en-US" dirty="0" smtClean="0"/>
              <a:t>      </a:t>
            </a:r>
            <a:r>
              <a:rPr lang="en-US" dirty="0" err="1" smtClean="0"/>
              <a:t>super.</a:t>
            </a:r>
            <a:r>
              <a:rPr lang="en-US" i="1" dirty="0" err="1" smtClean="0"/>
              <a:t>member</a:t>
            </a:r>
            <a:endParaRPr lang="en-US" i="1" dirty="0"/>
          </a:p>
          <a:p>
            <a:r>
              <a:rPr lang="en-US" dirty="0"/>
              <a:t>Here, </a:t>
            </a:r>
            <a:r>
              <a:rPr lang="en-US" i="1" dirty="0"/>
              <a:t>member </a:t>
            </a:r>
            <a:r>
              <a:rPr lang="en-US" dirty="0"/>
              <a:t>can be either a method or an instance </a:t>
            </a:r>
            <a:r>
              <a:rPr lang="en-US" dirty="0" smtClean="0"/>
              <a:t>variable. </a:t>
            </a:r>
          </a:p>
          <a:p>
            <a:r>
              <a:rPr lang="en-US" dirty="0" smtClean="0"/>
              <a:t>This </a:t>
            </a:r>
            <a:r>
              <a:rPr lang="en-US" dirty="0"/>
              <a:t>second form of </a:t>
            </a:r>
            <a:r>
              <a:rPr lang="en-US" b="1" dirty="0"/>
              <a:t>super </a:t>
            </a:r>
            <a:r>
              <a:rPr lang="en-US" dirty="0"/>
              <a:t>is most applicable to situations in which member </a:t>
            </a:r>
            <a:r>
              <a:rPr lang="en-US" dirty="0" smtClean="0"/>
              <a:t>names of </a:t>
            </a:r>
            <a:r>
              <a:rPr lang="en-US" dirty="0"/>
              <a:t>a subclass hide members by the same name in the superclass</a:t>
            </a:r>
            <a:r>
              <a:rPr lang="en-US" dirty="0" smtClean="0"/>
              <a:t>.</a:t>
            </a:r>
          </a:p>
          <a:p>
            <a:r>
              <a:rPr lang="en-US" dirty="0" smtClean="0"/>
              <a:t> </a:t>
            </a:r>
            <a:r>
              <a:rPr lang="en-US" dirty="0"/>
              <a:t>Consider this simple </a:t>
            </a:r>
            <a:r>
              <a:rPr lang="en-US" dirty="0" smtClean="0"/>
              <a:t>class hierarchy</a:t>
            </a:r>
            <a:r>
              <a:rPr lang="en-US" dirty="0"/>
              <a:t>:</a:t>
            </a:r>
          </a:p>
        </p:txBody>
      </p:sp>
    </p:spTree>
    <p:extLst>
      <p:ext uri="{BB962C8B-B14F-4D97-AF65-F5344CB8AC3E}">
        <p14:creationId xmlns:p14="http://schemas.microsoft.com/office/powerpoint/2010/main" val="23667124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Using super to overcome name hiding.</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class </a:t>
            </a:r>
            <a:r>
              <a:rPr lang="en-US" dirty="0"/>
              <a:t>A {</a:t>
            </a:r>
          </a:p>
          <a:p>
            <a:pPr marL="0" indent="0">
              <a:buNone/>
            </a:pPr>
            <a:r>
              <a:rPr lang="en-US" dirty="0" err="1"/>
              <a:t>int</a:t>
            </a:r>
            <a:r>
              <a:rPr lang="en-US" dirty="0"/>
              <a:t> i;</a:t>
            </a:r>
          </a:p>
          <a:p>
            <a:pPr marL="0" indent="0">
              <a:buNone/>
            </a:pPr>
            <a:r>
              <a:rPr lang="en-US" dirty="0"/>
              <a:t>}</a:t>
            </a:r>
          </a:p>
          <a:p>
            <a:pPr marL="0" indent="0">
              <a:buNone/>
            </a:pPr>
            <a:r>
              <a:rPr lang="en-US" dirty="0"/>
              <a:t>// Create a subclass by extending class A</a:t>
            </a:r>
            <a:r>
              <a:rPr lang="en-US" dirty="0" smtClean="0"/>
              <a:t>.</a:t>
            </a:r>
          </a:p>
          <a:p>
            <a:pPr marL="0" indent="0">
              <a:buNone/>
            </a:pPr>
            <a:r>
              <a:rPr lang="en-US" dirty="0"/>
              <a:t>class B extends A {</a:t>
            </a:r>
          </a:p>
          <a:p>
            <a:pPr marL="0" indent="0">
              <a:buNone/>
            </a:pPr>
            <a:r>
              <a:rPr lang="en-US" dirty="0" err="1"/>
              <a:t>int</a:t>
            </a:r>
            <a:r>
              <a:rPr lang="en-US" dirty="0"/>
              <a:t> i; // this i hides the i in A</a:t>
            </a:r>
          </a:p>
          <a:p>
            <a:pPr marL="0" indent="0">
              <a:buNone/>
            </a:pPr>
            <a:r>
              <a:rPr lang="en-US" dirty="0"/>
              <a:t>B(</a:t>
            </a:r>
            <a:r>
              <a:rPr lang="en-US" dirty="0" err="1"/>
              <a:t>int</a:t>
            </a:r>
            <a:r>
              <a:rPr lang="en-US" dirty="0"/>
              <a:t> a, </a:t>
            </a:r>
            <a:r>
              <a:rPr lang="en-US" dirty="0" err="1"/>
              <a:t>int</a:t>
            </a:r>
            <a:r>
              <a:rPr lang="en-US" dirty="0"/>
              <a:t> b) {</a:t>
            </a:r>
          </a:p>
          <a:p>
            <a:pPr marL="0" indent="0">
              <a:buNone/>
            </a:pPr>
            <a:r>
              <a:rPr lang="it-IT" dirty="0"/>
              <a:t>super.i = a; // i in A</a:t>
            </a:r>
          </a:p>
          <a:p>
            <a:pPr marL="0" indent="0">
              <a:buNone/>
            </a:pPr>
            <a:r>
              <a:rPr lang="it-IT" dirty="0"/>
              <a:t>i = b; // i in B</a:t>
            </a:r>
          </a:p>
          <a:p>
            <a:pPr marL="0" indent="0">
              <a:buNone/>
            </a:pPr>
            <a:r>
              <a:rPr lang="en-US" dirty="0"/>
              <a:t>}</a:t>
            </a:r>
          </a:p>
        </p:txBody>
      </p:sp>
    </p:spTree>
    <p:extLst>
      <p:ext uri="{BB962C8B-B14F-4D97-AF65-F5344CB8AC3E}">
        <p14:creationId xmlns:p14="http://schemas.microsoft.com/office/powerpoint/2010/main" val="32278087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a:t>void show() {</a:t>
            </a:r>
          </a:p>
          <a:p>
            <a:pPr marL="0" indent="0">
              <a:buNone/>
            </a:pPr>
            <a:r>
              <a:rPr lang="en-US" dirty="0" err="1"/>
              <a:t>System.out.println</a:t>
            </a:r>
            <a:r>
              <a:rPr lang="en-US" dirty="0"/>
              <a:t>("i in superclass: " + </a:t>
            </a:r>
            <a:r>
              <a:rPr lang="en-US" dirty="0" err="1"/>
              <a:t>super.i</a:t>
            </a:r>
            <a:r>
              <a:rPr lang="en-US" dirty="0"/>
              <a:t>);</a:t>
            </a:r>
          </a:p>
          <a:p>
            <a:pPr marL="0" indent="0">
              <a:buNone/>
            </a:pPr>
            <a:r>
              <a:rPr lang="en-US" dirty="0" err="1"/>
              <a:t>System.out.println</a:t>
            </a:r>
            <a:r>
              <a:rPr lang="en-US" dirty="0"/>
              <a:t>("i in subclass: " + i);</a:t>
            </a:r>
          </a:p>
          <a:p>
            <a:pPr marL="0" indent="0">
              <a:buNone/>
            </a:pPr>
            <a:r>
              <a:rPr lang="en-US" dirty="0"/>
              <a:t>}</a:t>
            </a:r>
          </a:p>
          <a:p>
            <a:pPr marL="0" indent="0">
              <a:buNone/>
            </a:pPr>
            <a:r>
              <a:rPr lang="en-US" dirty="0"/>
              <a:t>}</a:t>
            </a:r>
          </a:p>
          <a:p>
            <a:pPr marL="0" indent="0">
              <a:buNone/>
            </a:pPr>
            <a:r>
              <a:rPr lang="en-US" dirty="0"/>
              <a:t>class </a:t>
            </a:r>
            <a:r>
              <a:rPr lang="en-US" dirty="0" err="1"/>
              <a:t>UseSuper</a:t>
            </a:r>
            <a:r>
              <a:rPr lang="en-US" dirty="0"/>
              <a:t> {</a:t>
            </a:r>
          </a:p>
          <a:p>
            <a:pPr marL="0" indent="0">
              <a:buNone/>
            </a:pPr>
            <a:r>
              <a:rPr lang="en-US" dirty="0"/>
              <a:t>public static void main(String </a:t>
            </a:r>
            <a:r>
              <a:rPr lang="en-US" dirty="0" err="1"/>
              <a:t>args</a:t>
            </a:r>
            <a:r>
              <a:rPr lang="en-US" dirty="0"/>
              <a:t>[]) {</a:t>
            </a:r>
          </a:p>
          <a:p>
            <a:pPr marL="0" indent="0">
              <a:buNone/>
            </a:pPr>
            <a:r>
              <a:rPr lang="en-US" dirty="0"/>
              <a:t>B </a:t>
            </a:r>
            <a:r>
              <a:rPr lang="en-US" dirty="0" err="1"/>
              <a:t>subOb</a:t>
            </a:r>
            <a:r>
              <a:rPr lang="en-US" dirty="0"/>
              <a:t> = new B(1, 2);</a:t>
            </a:r>
          </a:p>
          <a:p>
            <a:pPr marL="0" indent="0">
              <a:buNone/>
            </a:pPr>
            <a:r>
              <a:rPr lang="en-US" dirty="0" err="1"/>
              <a:t>subOb.show</a:t>
            </a:r>
            <a:r>
              <a:rPr lang="en-US" dirty="0"/>
              <a:t>();</a:t>
            </a:r>
          </a:p>
          <a:p>
            <a:pPr marL="0" indent="0">
              <a:buNone/>
            </a:pPr>
            <a:r>
              <a:rPr lang="en-US" dirty="0"/>
              <a:t>}</a:t>
            </a:r>
          </a:p>
          <a:p>
            <a:pPr marL="0" indent="0">
              <a:buNone/>
            </a:pPr>
            <a:r>
              <a:rPr lang="en-US" dirty="0" smtClean="0"/>
              <a:t>}</a:t>
            </a:r>
          </a:p>
          <a:p>
            <a:pPr marL="0" indent="0">
              <a:buNone/>
            </a:pPr>
            <a:endParaRPr lang="en-US" dirty="0"/>
          </a:p>
          <a:p>
            <a:pPr marL="0" indent="0">
              <a:buNone/>
            </a:pPr>
            <a:r>
              <a:rPr lang="en-US" dirty="0"/>
              <a:t>This program displays the following:</a:t>
            </a:r>
          </a:p>
          <a:p>
            <a:pPr marL="0" indent="0">
              <a:buNone/>
            </a:pPr>
            <a:r>
              <a:rPr lang="en-US" dirty="0"/>
              <a:t>i in superclass: 1</a:t>
            </a:r>
          </a:p>
          <a:p>
            <a:pPr marL="0" indent="0">
              <a:buNone/>
            </a:pPr>
            <a:r>
              <a:rPr lang="en-US" dirty="0"/>
              <a:t>i in subclass: 2</a:t>
            </a:r>
          </a:p>
          <a:p>
            <a:pPr marL="0" indent="0">
              <a:buNone/>
            </a:pPr>
            <a:r>
              <a:rPr lang="en-US" dirty="0"/>
              <a:t>Although the instance variable </a:t>
            </a:r>
            <a:r>
              <a:rPr lang="en-US" b="1" dirty="0"/>
              <a:t>i </a:t>
            </a:r>
            <a:r>
              <a:rPr lang="en-US" dirty="0"/>
              <a:t>in </a:t>
            </a:r>
            <a:r>
              <a:rPr lang="en-US" b="1" dirty="0"/>
              <a:t>B </a:t>
            </a:r>
            <a:r>
              <a:rPr lang="en-US" dirty="0"/>
              <a:t>hides the </a:t>
            </a:r>
            <a:r>
              <a:rPr lang="en-US" b="1" dirty="0"/>
              <a:t>i </a:t>
            </a:r>
            <a:r>
              <a:rPr lang="en-US" dirty="0"/>
              <a:t>in </a:t>
            </a:r>
            <a:r>
              <a:rPr lang="en-US" b="1" dirty="0"/>
              <a:t>A</a:t>
            </a:r>
            <a:r>
              <a:rPr lang="en-US" dirty="0"/>
              <a:t>, </a:t>
            </a:r>
            <a:r>
              <a:rPr lang="en-US" b="1" dirty="0"/>
              <a:t>super </a:t>
            </a:r>
            <a:r>
              <a:rPr lang="en-US" dirty="0"/>
              <a:t>allows access to the </a:t>
            </a:r>
            <a:r>
              <a:rPr lang="en-US" b="1" dirty="0"/>
              <a:t>i</a:t>
            </a:r>
          </a:p>
          <a:p>
            <a:pPr marL="0" indent="0">
              <a:buNone/>
            </a:pPr>
            <a:r>
              <a:rPr lang="en-US" dirty="0"/>
              <a:t>defined in the superclass. As you will see, </a:t>
            </a:r>
            <a:r>
              <a:rPr lang="en-US" b="1" dirty="0"/>
              <a:t>super </a:t>
            </a:r>
            <a:r>
              <a:rPr lang="en-US" dirty="0"/>
              <a:t>can also be used to call methods that are</a:t>
            </a:r>
          </a:p>
          <a:p>
            <a:pPr marL="0" indent="0">
              <a:buNone/>
            </a:pPr>
            <a:r>
              <a:rPr lang="en-US" dirty="0"/>
              <a:t>hidden by a subclass.</a:t>
            </a:r>
          </a:p>
        </p:txBody>
      </p:sp>
    </p:spTree>
    <p:extLst>
      <p:ext uri="{BB962C8B-B14F-4D97-AF65-F5344CB8AC3E}">
        <p14:creationId xmlns:p14="http://schemas.microsoft.com/office/powerpoint/2010/main" val="32345089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Creating a Multilevel Hierarchy</a:t>
            </a:r>
            <a:endParaRPr lang="en-US" dirty="0"/>
          </a:p>
        </p:txBody>
      </p:sp>
      <p:sp>
        <p:nvSpPr>
          <p:cNvPr id="3" name="Content Placeholder 2"/>
          <p:cNvSpPr>
            <a:spLocks noGrp="1"/>
          </p:cNvSpPr>
          <p:nvPr>
            <p:ph idx="1"/>
          </p:nvPr>
        </p:nvSpPr>
        <p:spPr/>
        <p:txBody>
          <a:bodyPr>
            <a:normAutofit/>
          </a:bodyPr>
          <a:lstStyle/>
          <a:p>
            <a:r>
              <a:rPr lang="en-US" dirty="0"/>
              <a:t>given three classes called </a:t>
            </a:r>
            <a:r>
              <a:rPr lang="en-US" b="1" dirty="0"/>
              <a:t>A</a:t>
            </a:r>
            <a:r>
              <a:rPr lang="en-US" dirty="0"/>
              <a:t>, </a:t>
            </a:r>
            <a:r>
              <a:rPr lang="en-US" b="1" dirty="0"/>
              <a:t>B</a:t>
            </a:r>
            <a:r>
              <a:rPr lang="en-US" dirty="0"/>
              <a:t>, and </a:t>
            </a:r>
            <a:r>
              <a:rPr lang="en-US" b="1" dirty="0"/>
              <a:t>C</a:t>
            </a:r>
            <a:r>
              <a:rPr lang="en-US" dirty="0"/>
              <a:t>, </a:t>
            </a:r>
            <a:r>
              <a:rPr lang="en-US" b="1" dirty="0"/>
              <a:t>C </a:t>
            </a:r>
            <a:r>
              <a:rPr lang="en-US" dirty="0"/>
              <a:t>can be a subclass of </a:t>
            </a:r>
            <a:r>
              <a:rPr lang="en-US" b="1" dirty="0"/>
              <a:t>B</a:t>
            </a:r>
            <a:r>
              <a:rPr lang="en-US" dirty="0"/>
              <a:t>, </a:t>
            </a:r>
            <a:r>
              <a:rPr lang="en-US" dirty="0" smtClean="0"/>
              <a:t>Which is </a:t>
            </a:r>
            <a:r>
              <a:rPr lang="en-US" dirty="0"/>
              <a:t>a subclass of </a:t>
            </a:r>
            <a:r>
              <a:rPr lang="en-US" b="1" dirty="0"/>
              <a:t>A</a:t>
            </a:r>
            <a:r>
              <a:rPr lang="en-US" dirty="0"/>
              <a:t>. When this type of situation occurs, each subclass inherits all of the </a:t>
            </a:r>
            <a:r>
              <a:rPr lang="en-US" dirty="0" smtClean="0"/>
              <a:t>traits found </a:t>
            </a:r>
            <a:r>
              <a:rPr lang="en-US" dirty="0"/>
              <a:t>in all of its </a:t>
            </a:r>
            <a:r>
              <a:rPr lang="en-US" dirty="0" err="1"/>
              <a:t>superclasses</a:t>
            </a:r>
            <a:r>
              <a:rPr lang="en-US" dirty="0"/>
              <a:t>. In this case, </a:t>
            </a:r>
            <a:r>
              <a:rPr lang="en-US" b="1" dirty="0"/>
              <a:t>C </a:t>
            </a:r>
            <a:r>
              <a:rPr lang="en-US" dirty="0"/>
              <a:t>inherits all aspects of </a:t>
            </a:r>
            <a:r>
              <a:rPr lang="en-US" b="1" dirty="0"/>
              <a:t>B </a:t>
            </a:r>
            <a:r>
              <a:rPr lang="en-US" dirty="0"/>
              <a:t>and </a:t>
            </a:r>
            <a:r>
              <a:rPr lang="en-US" b="1" dirty="0"/>
              <a:t>A</a:t>
            </a:r>
            <a:r>
              <a:rPr lang="en-US" dirty="0"/>
              <a:t>. </a:t>
            </a:r>
          </a:p>
        </p:txBody>
      </p:sp>
    </p:spTree>
    <p:extLst>
      <p:ext uri="{BB962C8B-B14F-4D97-AF65-F5344CB8AC3E}">
        <p14:creationId xmlns:p14="http://schemas.microsoft.com/office/powerpoint/2010/main" val="20737250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nheritance</a:t>
            </a:r>
            <a:endParaRPr lang="en-US" dirty="0"/>
          </a:p>
        </p:txBody>
      </p:sp>
      <p:sp>
        <p:nvSpPr>
          <p:cNvPr id="3" name="Content Placeholder 2"/>
          <p:cNvSpPr>
            <a:spLocks noGrp="1"/>
          </p:cNvSpPr>
          <p:nvPr>
            <p:ph idx="1"/>
          </p:nvPr>
        </p:nvSpPr>
        <p:spPr>
          <a:xfrm>
            <a:off x="685800" y="1600200"/>
            <a:ext cx="8229600" cy="4525963"/>
          </a:xfrm>
        </p:spPr>
        <p:txBody>
          <a:bodyPr>
            <a:normAutofit fontScale="92500" lnSpcReduction="10000"/>
          </a:bodyPr>
          <a:lstStyle/>
          <a:p>
            <a:r>
              <a:rPr lang="en-US" dirty="0"/>
              <a:t>Inheritance is one of the cornerstones of object-oriented programming because it </a:t>
            </a:r>
            <a:r>
              <a:rPr lang="en-US" dirty="0" smtClean="0"/>
              <a:t>allows the </a:t>
            </a:r>
            <a:r>
              <a:rPr lang="en-US" dirty="0"/>
              <a:t>creation of hierarchical classifications</a:t>
            </a:r>
            <a:r>
              <a:rPr lang="en-US" dirty="0" smtClean="0"/>
              <a:t>.</a:t>
            </a:r>
          </a:p>
          <a:p>
            <a:r>
              <a:rPr lang="en-US" dirty="0"/>
              <a:t>In the </a:t>
            </a:r>
            <a:r>
              <a:rPr lang="en-US" dirty="0" smtClean="0"/>
              <a:t>terminology of </a:t>
            </a:r>
            <a:r>
              <a:rPr lang="en-US" dirty="0"/>
              <a:t>Java, a class that is inherited is called a </a:t>
            </a:r>
            <a:r>
              <a:rPr lang="en-US" i="1" dirty="0"/>
              <a:t>superclass</a:t>
            </a:r>
            <a:r>
              <a:rPr lang="en-US" dirty="0"/>
              <a:t>. </a:t>
            </a:r>
            <a:endParaRPr lang="en-US" dirty="0" smtClean="0"/>
          </a:p>
          <a:p>
            <a:r>
              <a:rPr lang="en-US" dirty="0" smtClean="0"/>
              <a:t>The </a:t>
            </a:r>
            <a:r>
              <a:rPr lang="en-US" dirty="0"/>
              <a:t>class that does the inheriting </a:t>
            </a:r>
            <a:r>
              <a:rPr lang="en-US" dirty="0" smtClean="0"/>
              <a:t>is called </a:t>
            </a:r>
            <a:r>
              <a:rPr lang="en-US" dirty="0"/>
              <a:t>a </a:t>
            </a:r>
            <a:r>
              <a:rPr lang="en-US" i="1" dirty="0"/>
              <a:t>subclass</a:t>
            </a:r>
            <a:r>
              <a:rPr lang="en-US" dirty="0"/>
              <a:t>. Therefore, a subclass is a specialized version of a superclass</a:t>
            </a:r>
            <a:r>
              <a:rPr lang="en-US" dirty="0" smtClean="0"/>
              <a:t>.</a:t>
            </a:r>
          </a:p>
          <a:p>
            <a:pPr marL="0" indent="0">
              <a:buNone/>
            </a:pPr>
            <a:r>
              <a:rPr lang="en-US" dirty="0" smtClean="0"/>
              <a:t>    It inherits all </a:t>
            </a:r>
            <a:r>
              <a:rPr lang="en-US" dirty="0"/>
              <a:t>of the members defined by the superclass and adds its own, unique elements.</a:t>
            </a:r>
          </a:p>
        </p:txBody>
      </p:sp>
    </p:spTree>
    <p:extLst>
      <p:ext uri="{BB962C8B-B14F-4D97-AF65-F5344CB8AC3E}">
        <p14:creationId xmlns:p14="http://schemas.microsoft.com/office/powerpoint/2010/main" val="20522219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Constructors Are Executed</a:t>
            </a:r>
            <a:endParaRPr lang="en-US" dirty="0"/>
          </a:p>
        </p:txBody>
      </p:sp>
      <p:sp>
        <p:nvSpPr>
          <p:cNvPr id="3" name="Content Placeholder 2"/>
          <p:cNvSpPr>
            <a:spLocks noGrp="1"/>
          </p:cNvSpPr>
          <p:nvPr>
            <p:ph idx="1"/>
          </p:nvPr>
        </p:nvSpPr>
        <p:spPr/>
        <p:txBody>
          <a:bodyPr>
            <a:normAutofit fontScale="77500" lnSpcReduction="20000"/>
          </a:bodyPr>
          <a:lstStyle/>
          <a:p>
            <a:r>
              <a:rPr lang="en-US" dirty="0"/>
              <a:t>When a class hierarchy is created, in what order are the constructors for the classes </a:t>
            </a:r>
            <a:r>
              <a:rPr lang="en-US" dirty="0" smtClean="0"/>
              <a:t>that make </a:t>
            </a:r>
            <a:r>
              <a:rPr lang="en-US" dirty="0"/>
              <a:t>up the hierarchy executed? For example, given a subclass called </a:t>
            </a:r>
            <a:r>
              <a:rPr lang="en-US" b="1" dirty="0"/>
              <a:t>B </a:t>
            </a:r>
            <a:r>
              <a:rPr lang="en-US" dirty="0"/>
              <a:t>and a </a:t>
            </a:r>
            <a:r>
              <a:rPr lang="en-US" dirty="0" smtClean="0"/>
              <a:t>superclass called </a:t>
            </a:r>
            <a:r>
              <a:rPr lang="en-US" b="1" dirty="0"/>
              <a:t>A</a:t>
            </a:r>
            <a:r>
              <a:rPr lang="en-US" dirty="0"/>
              <a:t>, is </a:t>
            </a:r>
            <a:r>
              <a:rPr lang="en-US" b="1" dirty="0"/>
              <a:t>A</a:t>
            </a:r>
            <a:r>
              <a:rPr lang="en-US" dirty="0"/>
              <a:t>’s constructor executed before </a:t>
            </a:r>
            <a:r>
              <a:rPr lang="en-US" b="1" dirty="0"/>
              <a:t>B</a:t>
            </a:r>
            <a:r>
              <a:rPr lang="en-US" dirty="0"/>
              <a:t>’s, or vice versa? </a:t>
            </a:r>
            <a:endParaRPr lang="en-US" dirty="0" smtClean="0"/>
          </a:p>
          <a:p>
            <a:r>
              <a:rPr lang="en-US" dirty="0" smtClean="0"/>
              <a:t>answer </a:t>
            </a:r>
            <a:r>
              <a:rPr lang="en-US" dirty="0"/>
              <a:t>is that in a </a:t>
            </a:r>
            <a:r>
              <a:rPr lang="en-US" dirty="0" smtClean="0"/>
              <a:t>class hierarchy</a:t>
            </a:r>
            <a:r>
              <a:rPr lang="en-US" dirty="0"/>
              <a:t>, constructors complete their execution in order of derivation, from superclass to</a:t>
            </a:r>
          </a:p>
          <a:p>
            <a:pPr marL="0" indent="0">
              <a:buNone/>
            </a:pPr>
            <a:r>
              <a:rPr lang="en-US" dirty="0" smtClean="0"/>
              <a:t>     subclass</a:t>
            </a:r>
            <a:r>
              <a:rPr lang="en-US" dirty="0"/>
              <a:t>. </a:t>
            </a:r>
            <a:endParaRPr lang="en-US" dirty="0" smtClean="0"/>
          </a:p>
          <a:p>
            <a:pPr marL="0" indent="0">
              <a:buNone/>
            </a:pPr>
            <a:r>
              <a:rPr lang="en-US" dirty="0" smtClean="0"/>
              <a:t>Further</a:t>
            </a:r>
            <a:r>
              <a:rPr lang="en-US" dirty="0"/>
              <a:t>, since </a:t>
            </a:r>
            <a:r>
              <a:rPr lang="en-US" b="1" dirty="0"/>
              <a:t>super( ) </a:t>
            </a:r>
            <a:r>
              <a:rPr lang="en-US" dirty="0"/>
              <a:t>must be the first statement executed in a </a:t>
            </a:r>
            <a:r>
              <a:rPr lang="en-US" dirty="0" smtClean="0"/>
              <a:t>subclass constructor</a:t>
            </a:r>
            <a:r>
              <a:rPr lang="en-US" dirty="0"/>
              <a:t>, this order is the same whether or not </a:t>
            </a:r>
            <a:r>
              <a:rPr lang="en-US" b="1" dirty="0"/>
              <a:t>super( ) </a:t>
            </a:r>
            <a:r>
              <a:rPr lang="en-US" dirty="0"/>
              <a:t>is used. </a:t>
            </a:r>
            <a:endParaRPr lang="en-US" dirty="0" smtClean="0"/>
          </a:p>
          <a:p>
            <a:pPr marL="0" indent="0">
              <a:buNone/>
            </a:pPr>
            <a:r>
              <a:rPr lang="en-US" dirty="0" smtClean="0"/>
              <a:t>If </a:t>
            </a:r>
            <a:r>
              <a:rPr lang="en-US" b="1" dirty="0"/>
              <a:t>super( ) </a:t>
            </a:r>
            <a:r>
              <a:rPr lang="en-US" dirty="0"/>
              <a:t>is not </a:t>
            </a:r>
            <a:r>
              <a:rPr lang="en-US" dirty="0" smtClean="0"/>
              <a:t>used, then </a:t>
            </a:r>
            <a:r>
              <a:rPr lang="en-US" dirty="0"/>
              <a:t>the default or </a:t>
            </a:r>
            <a:r>
              <a:rPr lang="en-US" dirty="0" err="1"/>
              <a:t>parameterless</a:t>
            </a:r>
            <a:r>
              <a:rPr lang="en-US" dirty="0"/>
              <a:t> constructor of each superclass will be executed</a:t>
            </a:r>
          </a:p>
        </p:txBody>
      </p:sp>
    </p:spTree>
    <p:extLst>
      <p:ext uri="{BB962C8B-B14F-4D97-AF65-F5344CB8AC3E}">
        <p14:creationId xmlns:p14="http://schemas.microsoft.com/office/powerpoint/2010/main" val="11750730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533400" y="1371600"/>
            <a:ext cx="8229600" cy="4525963"/>
          </a:xfrm>
        </p:spPr>
        <p:txBody>
          <a:bodyPr>
            <a:noAutofit/>
          </a:bodyPr>
          <a:lstStyle/>
          <a:p>
            <a:pPr marL="0" indent="0">
              <a:buNone/>
            </a:pPr>
            <a:r>
              <a:rPr lang="en-US" sz="1200" dirty="0">
                <a:latin typeface="Times New Roman" pitchFamily="18" charset="0"/>
                <a:cs typeface="Times New Roman" pitchFamily="18" charset="0"/>
              </a:rPr>
              <a:t>// Demonstrate when constructors are executed.</a:t>
            </a:r>
          </a:p>
          <a:p>
            <a:pPr marL="0" indent="0">
              <a:buNone/>
            </a:pPr>
            <a:r>
              <a:rPr lang="en-US" sz="1200" dirty="0">
                <a:latin typeface="Times New Roman" pitchFamily="18" charset="0"/>
                <a:cs typeface="Times New Roman" pitchFamily="18" charset="0"/>
              </a:rPr>
              <a:t>// Create a super class.</a:t>
            </a:r>
          </a:p>
          <a:p>
            <a:pPr marL="0" indent="0">
              <a:buNone/>
            </a:pPr>
            <a:r>
              <a:rPr lang="en-US" sz="1200" dirty="0">
                <a:latin typeface="Times New Roman" pitchFamily="18" charset="0"/>
                <a:cs typeface="Times New Roman" pitchFamily="18" charset="0"/>
              </a:rPr>
              <a:t>class A {</a:t>
            </a:r>
          </a:p>
          <a:p>
            <a:pPr marL="0" indent="0">
              <a:buNone/>
            </a:pPr>
            <a:r>
              <a:rPr lang="en-US" sz="1200" dirty="0">
                <a:latin typeface="Times New Roman" pitchFamily="18" charset="0"/>
                <a:cs typeface="Times New Roman" pitchFamily="18" charset="0"/>
              </a:rPr>
              <a:t>A() {</a:t>
            </a:r>
          </a:p>
          <a:p>
            <a:pPr marL="0" indent="0">
              <a:buNone/>
            </a:pPr>
            <a:r>
              <a:rPr lang="en-US" sz="1200" dirty="0" err="1">
                <a:latin typeface="Times New Roman" pitchFamily="18" charset="0"/>
                <a:cs typeface="Times New Roman" pitchFamily="18" charset="0"/>
              </a:rPr>
              <a:t>System.out.println</a:t>
            </a:r>
            <a:r>
              <a:rPr lang="en-US" sz="1200" dirty="0">
                <a:latin typeface="Times New Roman" pitchFamily="18" charset="0"/>
                <a:cs typeface="Times New Roman" pitchFamily="18" charset="0"/>
              </a:rPr>
              <a:t>("Inside A's constructor.");</a:t>
            </a:r>
          </a:p>
          <a:p>
            <a:pPr marL="0" indent="0">
              <a:buNone/>
            </a:pPr>
            <a:r>
              <a:rPr lang="en-US" sz="1200" dirty="0">
                <a:latin typeface="Times New Roman" pitchFamily="18" charset="0"/>
                <a:cs typeface="Times New Roman" pitchFamily="18" charset="0"/>
              </a:rPr>
              <a:t>}</a:t>
            </a:r>
          </a:p>
          <a:p>
            <a:pPr marL="0" indent="0">
              <a:buNone/>
            </a:pPr>
            <a:r>
              <a:rPr lang="en-US" sz="1200" dirty="0" smtClean="0">
                <a:latin typeface="Times New Roman" pitchFamily="18" charset="0"/>
                <a:cs typeface="Times New Roman" pitchFamily="18" charset="0"/>
              </a:rPr>
              <a:t>}</a:t>
            </a:r>
          </a:p>
          <a:p>
            <a:pPr marL="0" indent="0">
              <a:buNone/>
            </a:pPr>
            <a:r>
              <a:rPr lang="en-US" sz="1200" dirty="0">
                <a:latin typeface="Times New Roman" pitchFamily="18" charset="0"/>
                <a:cs typeface="Times New Roman" pitchFamily="18" charset="0"/>
              </a:rPr>
              <a:t>// Create a subclass by extending class A.</a:t>
            </a:r>
          </a:p>
          <a:p>
            <a:pPr marL="0" indent="0">
              <a:buNone/>
            </a:pPr>
            <a:r>
              <a:rPr lang="en-US" sz="1200" dirty="0">
                <a:latin typeface="Times New Roman" pitchFamily="18" charset="0"/>
                <a:cs typeface="Times New Roman" pitchFamily="18" charset="0"/>
              </a:rPr>
              <a:t>class B extends A {</a:t>
            </a:r>
          </a:p>
          <a:p>
            <a:pPr marL="0" indent="0">
              <a:buNone/>
            </a:pPr>
            <a:r>
              <a:rPr lang="en-US" sz="1200" dirty="0">
                <a:latin typeface="Times New Roman" pitchFamily="18" charset="0"/>
                <a:cs typeface="Times New Roman" pitchFamily="18" charset="0"/>
              </a:rPr>
              <a:t>B() {</a:t>
            </a:r>
          </a:p>
          <a:p>
            <a:pPr marL="0" indent="0">
              <a:buNone/>
            </a:pPr>
            <a:r>
              <a:rPr lang="en-US" sz="1200" dirty="0" err="1">
                <a:latin typeface="Times New Roman" pitchFamily="18" charset="0"/>
                <a:cs typeface="Times New Roman" pitchFamily="18" charset="0"/>
              </a:rPr>
              <a:t>System.out.println</a:t>
            </a:r>
            <a:r>
              <a:rPr lang="en-US" sz="1200" dirty="0">
                <a:latin typeface="Times New Roman" pitchFamily="18" charset="0"/>
                <a:cs typeface="Times New Roman" pitchFamily="18" charset="0"/>
              </a:rPr>
              <a:t>("Inside B's constructor.");</a:t>
            </a:r>
          </a:p>
          <a:p>
            <a:pPr marL="0" indent="0">
              <a:buNone/>
            </a:pPr>
            <a:r>
              <a:rPr lang="en-US" sz="1200" dirty="0">
                <a:latin typeface="Times New Roman" pitchFamily="18" charset="0"/>
                <a:cs typeface="Times New Roman" pitchFamily="18" charset="0"/>
              </a:rPr>
              <a:t>}</a:t>
            </a:r>
          </a:p>
          <a:p>
            <a:pPr marL="0" indent="0">
              <a:buNone/>
            </a:pPr>
            <a:r>
              <a:rPr lang="en-US" sz="1200" dirty="0">
                <a:latin typeface="Times New Roman" pitchFamily="18" charset="0"/>
                <a:cs typeface="Times New Roman" pitchFamily="18" charset="0"/>
              </a:rPr>
              <a:t>}</a:t>
            </a:r>
          </a:p>
          <a:p>
            <a:pPr marL="0" indent="0">
              <a:buNone/>
            </a:pPr>
            <a:r>
              <a:rPr lang="en-US" sz="1200" dirty="0">
                <a:latin typeface="Times New Roman" pitchFamily="18" charset="0"/>
                <a:cs typeface="Times New Roman" pitchFamily="18" charset="0"/>
              </a:rPr>
              <a:t>// Create another subclass by extending B.</a:t>
            </a:r>
          </a:p>
          <a:p>
            <a:pPr marL="0" indent="0">
              <a:buNone/>
            </a:pPr>
            <a:r>
              <a:rPr lang="en-US" sz="1200" dirty="0">
                <a:latin typeface="Times New Roman" pitchFamily="18" charset="0"/>
                <a:cs typeface="Times New Roman" pitchFamily="18" charset="0"/>
              </a:rPr>
              <a:t>class C extends B {</a:t>
            </a:r>
          </a:p>
          <a:p>
            <a:pPr marL="0" indent="0">
              <a:buNone/>
            </a:pPr>
            <a:r>
              <a:rPr lang="en-US" sz="1200" dirty="0">
                <a:latin typeface="Times New Roman" pitchFamily="18" charset="0"/>
                <a:cs typeface="Times New Roman" pitchFamily="18" charset="0"/>
              </a:rPr>
              <a:t>C() {</a:t>
            </a:r>
          </a:p>
          <a:p>
            <a:pPr marL="0" indent="0">
              <a:buNone/>
            </a:pPr>
            <a:r>
              <a:rPr lang="en-US" sz="1200" dirty="0" err="1">
                <a:latin typeface="Times New Roman" pitchFamily="18" charset="0"/>
                <a:cs typeface="Times New Roman" pitchFamily="18" charset="0"/>
              </a:rPr>
              <a:t>System.out.println</a:t>
            </a:r>
            <a:r>
              <a:rPr lang="en-US" sz="1200" dirty="0">
                <a:latin typeface="Times New Roman" pitchFamily="18" charset="0"/>
                <a:cs typeface="Times New Roman" pitchFamily="18" charset="0"/>
              </a:rPr>
              <a:t>("Inside C's constructor.");</a:t>
            </a:r>
          </a:p>
          <a:p>
            <a:pPr marL="0" indent="0">
              <a:buNone/>
            </a:pPr>
            <a:r>
              <a:rPr lang="en-US" sz="1200" dirty="0">
                <a:latin typeface="Times New Roman" pitchFamily="18" charset="0"/>
                <a:cs typeface="Times New Roman" pitchFamily="18" charset="0"/>
              </a:rPr>
              <a:t>}</a:t>
            </a:r>
          </a:p>
          <a:p>
            <a:pPr marL="0" indent="0">
              <a:buNone/>
            </a:pPr>
            <a:r>
              <a:rPr lang="en-US" sz="1200" dirty="0">
                <a:latin typeface="Times New Roman" pitchFamily="18" charset="0"/>
                <a:cs typeface="Times New Roman" pitchFamily="18" charset="0"/>
              </a:rPr>
              <a:t>}</a:t>
            </a:r>
          </a:p>
          <a:p>
            <a:pPr marL="0" indent="0">
              <a:buNone/>
            </a:pPr>
            <a:r>
              <a:rPr lang="en-US" sz="1200" dirty="0">
                <a:latin typeface="Times New Roman" pitchFamily="18" charset="0"/>
                <a:cs typeface="Times New Roman" pitchFamily="18" charset="0"/>
              </a:rPr>
              <a:t>class </a:t>
            </a:r>
            <a:r>
              <a:rPr lang="en-US" sz="1200" dirty="0" err="1">
                <a:latin typeface="Times New Roman" pitchFamily="18" charset="0"/>
                <a:cs typeface="Times New Roman" pitchFamily="18" charset="0"/>
              </a:rPr>
              <a:t>CallingCons</a:t>
            </a:r>
            <a:r>
              <a:rPr lang="en-US" sz="1200" dirty="0">
                <a:latin typeface="Times New Roman" pitchFamily="18" charset="0"/>
                <a:cs typeface="Times New Roman" pitchFamily="18" charset="0"/>
              </a:rPr>
              <a:t> {</a:t>
            </a:r>
          </a:p>
          <a:p>
            <a:pPr marL="0" indent="0">
              <a:buNone/>
            </a:pPr>
            <a:r>
              <a:rPr lang="en-US" sz="1200" dirty="0">
                <a:latin typeface="Times New Roman" pitchFamily="18" charset="0"/>
                <a:cs typeface="Times New Roman" pitchFamily="18" charset="0"/>
              </a:rPr>
              <a:t>public static void main(String </a:t>
            </a:r>
            <a:r>
              <a:rPr lang="en-US" sz="1200" dirty="0" err="1">
                <a:latin typeface="Times New Roman" pitchFamily="18" charset="0"/>
                <a:cs typeface="Times New Roman" pitchFamily="18" charset="0"/>
              </a:rPr>
              <a:t>args</a:t>
            </a:r>
            <a:r>
              <a:rPr lang="en-US" sz="1200" dirty="0">
                <a:latin typeface="Times New Roman" pitchFamily="18" charset="0"/>
                <a:cs typeface="Times New Roman" pitchFamily="18" charset="0"/>
              </a:rPr>
              <a:t>[]) {</a:t>
            </a:r>
          </a:p>
          <a:p>
            <a:pPr marL="0" indent="0">
              <a:buNone/>
            </a:pPr>
            <a:r>
              <a:rPr lang="en-US" sz="1200" dirty="0">
                <a:latin typeface="Times New Roman" pitchFamily="18" charset="0"/>
                <a:cs typeface="Times New Roman" pitchFamily="18" charset="0"/>
              </a:rPr>
              <a:t>C </a:t>
            </a:r>
            <a:r>
              <a:rPr lang="en-US" sz="1200" dirty="0" err="1">
                <a:latin typeface="Times New Roman" pitchFamily="18" charset="0"/>
                <a:cs typeface="Times New Roman" pitchFamily="18" charset="0"/>
              </a:rPr>
              <a:t>c</a:t>
            </a:r>
            <a:r>
              <a:rPr lang="en-US" sz="1200" dirty="0">
                <a:latin typeface="Times New Roman" pitchFamily="18" charset="0"/>
                <a:cs typeface="Times New Roman" pitchFamily="18" charset="0"/>
              </a:rPr>
              <a:t> = new C();</a:t>
            </a:r>
          </a:p>
          <a:p>
            <a:pPr marL="0" indent="0">
              <a:buNone/>
            </a:pPr>
            <a:r>
              <a:rPr lang="en-US" sz="1200" dirty="0">
                <a:latin typeface="Times New Roman" pitchFamily="18" charset="0"/>
                <a:cs typeface="Times New Roman" pitchFamily="18" charset="0"/>
              </a:rPr>
              <a:t>}</a:t>
            </a:r>
          </a:p>
          <a:p>
            <a:pPr marL="0" indent="0">
              <a:buNone/>
            </a:pPr>
            <a:r>
              <a:rPr lang="en-US" sz="1200" dirty="0">
                <a:latin typeface="Times New Roman" pitchFamily="18" charset="0"/>
                <a:cs typeface="Times New Roman" pitchFamily="18" charset="0"/>
              </a:rPr>
              <a:t>}</a:t>
            </a:r>
          </a:p>
        </p:txBody>
      </p:sp>
    </p:spTree>
    <p:extLst>
      <p:ext uri="{BB962C8B-B14F-4D97-AF65-F5344CB8AC3E}">
        <p14:creationId xmlns:p14="http://schemas.microsoft.com/office/powerpoint/2010/main" val="14397623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 output from this program is shown here:</a:t>
            </a:r>
          </a:p>
          <a:p>
            <a:r>
              <a:rPr lang="en-US" dirty="0"/>
              <a:t>Inside A's constructor</a:t>
            </a:r>
          </a:p>
          <a:p>
            <a:r>
              <a:rPr lang="en-US" dirty="0"/>
              <a:t>Inside B's constructor</a:t>
            </a:r>
          </a:p>
          <a:p>
            <a:r>
              <a:rPr lang="en-US" dirty="0"/>
              <a:t>Inside C's constructor</a:t>
            </a:r>
          </a:p>
          <a:p>
            <a:r>
              <a:rPr lang="en-US" dirty="0"/>
              <a:t>As you can see, the constructors are executed in order of derivation.</a:t>
            </a:r>
          </a:p>
          <a:p>
            <a:r>
              <a:rPr lang="en-US" dirty="0"/>
              <a:t>If you think about it, it makes sense that constructors complete their execution in </a:t>
            </a:r>
            <a:r>
              <a:rPr lang="en-US" dirty="0" smtClean="0"/>
              <a:t>order of </a:t>
            </a:r>
            <a:r>
              <a:rPr lang="en-US" dirty="0"/>
              <a:t>derivation. Because a superclass has no knowledge of any subclass, any initialization </a:t>
            </a:r>
            <a:r>
              <a:rPr lang="en-US" dirty="0" smtClean="0"/>
              <a:t>it needs </a:t>
            </a:r>
            <a:r>
              <a:rPr lang="en-US" dirty="0"/>
              <a:t>to perform is separate from and possibly prerequisite to any initialization </a:t>
            </a:r>
            <a:r>
              <a:rPr lang="en-US" dirty="0" err="1" smtClean="0"/>
              <a:t>performe</a:t>
            </a:r>
            <a:r>
              <a:rPr lang="en-US" dirty="0" smtClean="0"/>
              <a:t> by </a:t>
            </a:r>
            <a:r>
              <a:rPr lang="en-US" dirty="0"/>
              <a:t>the subclass. Therefore, it must complete its execution first.</a:t>
            </a:r>
          </a:p>
        </p:txBody>
      </p:sp>
    </p:spTree>
    <p:extLst>
      <p:ext uri="{BB962C8B-B14F-4D97-AF65-F5344CB8AC3E}">
        <p14:creationId xmlns:p14="http://schemas.microsoft.com/office/powerpoint/2010/main" val="32860337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 Overriding</a:t>
            </a:r>
            <a:endParaRPr lang="en-US" dirty="0"/>
          </a:p>
        </p:txBody>
      </p:sp>
      <p:sp>
        <p:nvSpPr>
          <p:cNvPr id="3" name="Content Placeholder 2"/>
          <p:cNvSpPr>
            <a:spLocks noGrp="1"/>
          </p:cNvSpPr>
          <p:nvPr>
            <p:ph sz="half" idx="1"/>
          </p:nvPr>
        </p:nvSpPr>
        <p:spPr/>
        <p:txBody>
          <a:bodyPr>
            <a:normAutofit fontScale="77500" lnSpcReduction="20000"/>
          </a:bodyPr>
          <a:lstStyle/>
          <a:p>
            <a:r>
              <a:rPr lang="en-US" dirty="0"/>
              <a:t>In a class hierarchy, when a method in a subclass has the same name and type signature </a:t>
            </a:r>
            <a:r>
              <a:rPr lang="en-US" dirty="0" smtClean="0"/>
              <a:t>as a </a:t>
            </a:r>
            <a:r>
              <a:rPr lang="en-US" dirty="0"/>
              <a:t>method in its superclass, then the method in the subclass is said to </a:t>
            </a:r>
            <a:r>
              <a:rPr lang="en-US" i="1" dirty="0"/>
              <a:t>override </a:t>
            </a:r>
            <a:r>
              <a:rPr lang="en-US" dirty="0"/>
              <a:t>the method </a:t>
            </a:r>
            <a:r>
              <a:rPr lang="en-US" dirty="0" smtClean="0"/>
              <a:t>in the </a:t>
            </a:r>
            <a:r>
              <a:rPr lang="en-US" dirty="0"/>
              <a:t>superclass. </a:t>
            </a:r>
            <a:endParaRPr lang="en-US" dirty="0" smtClean="0"/>
          </a:p>
          <a:p>
            <a:r>
              <a:rPr lang="en-US" dirty="0" smtClean="0"/>
              <a:t>When </a:t>
            </a:r>
            <a:r>
              <a:rPr lang="en-US" dirty="0"/>
              <a:t>an overridden method is called from within its subclass, it will </a:t>
            </a:r>
            <a:r>
              <a:rPr lang="en-US" dirty="0" smtClean="0"/>
              <a:t>always refer </a:t>
            </a:r>
            <a:r>
              <a:rPr lang="en-US" dirty="0"/>
              <a:t>to the version of that method defined by the subclass. The version of the </a:t>
            </a:r>
            <a:r>
              <a:rPr lang="en-US" dirty="0" smtClean="0"/>
              <a:t>method defined </a:t>
            </a:r>
            <a:r>
              <a:rPr lang="en-US" dirty="0"/>
              <a:t>by the superclass will be hidden</a:t>
            </a:r>
          </a:p>
        </p:txBody>
      </p:sp>
      <p:sp>
        <p:nvSpPr>
          <p:cNvPr id="4" name="Content Placeholder 3"/>
          <p:cNvSpPr>
            <a:spLocks noGrp="1"/>
          </p:cNvSpPr>
          <p:nvPr>
            <p:ph sz="half" idx="2"/>
          </p:nvPr>
        </p:nvSpPr>
        <p:spPr/>
        <p:txBody>
          <a:bodyPr>
            <a:normAutofit fontScale="77500" lnSpcReduction="20000"/>
          </a:bodyPr>
          <a:lstStyle/>
          <a:p>
            <a:endParaRPr lang="en-US"/>
          </a:p>
        </p:txBody>
      </p:sp>
    </p:spTree>
    <p:extLst>
      <p:ext uri="{BB962C8B-B14F-4D97-AF65-F5344CB8AC3E}">
        <p14:creationId xmlns:p14="http://schemas.microsoft.com/office/powerpoint/2010/main" val="8472902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fontScale="47500" lnSpcReduction="20000"/>
          </a:bodyPr>
          <a:lstStyle/>
          <a:p>
            <a:pPr marL="0" indent="0">
              <a:buNone/>
            </a:pPr>
            <a:r>
              <a:rPr lang="en-US" dirty="0"/>
              <a:t>// Method overriding.</a:t>
            </a:r>
          </a:p>
          <a:p>
            <a:pPr marL="0" indent="0">
              <a:buNone/>
            </a:pPr>
            <a:r>
              <a:rPr lang="en-US" dirty="0"/>
              <a:t>class A {</a:t>
            </a:r>
          </a:p>
          <a:p>
            <a:pPr marL="0" indent="0">
              <a:buNone/>
            </a:pPr>
            <a:r>
              <a:rPr lang="en-US" dirty="0" err="1"/>
              <a:t>int</a:t>
            </a:r>
            <a:r>
              <a:rPr lang="en-US" dirty="0"/>
              <a:t> i, j;</a:t>
            </a:r>
          </a:p>
          <a:p>
            <a:pPr marL="0" indent="0">
              <a:buNone/>
            </a:pPr>
            <a:r>
              <a:rPr lang="en-US" dirty="0"/>
              <a:t>A(</a:t>
            </a:r>
            <a:r>
              <a:rPr lang="en-US" dirty="0" err="1"/>
              <a:t>int</a:t>
            </a:r>
            <a:r>
              <a:rPr lang="en-US" dirty="0"/>
              <a:t> a, </a:t>
            </a:r>
            <a:r>
              <a:rPr lang="en-US" dirty="0" err="1"/>
              <a:t>int</a:t>
            </a:r>
            <a:r>
              <a:rPr lang="en-US" dirty="0"/>
              <a:t> b) {</a:t>
            </a:r>
          </a:p>
          <a:p>
            <a:pPr marL="0" indent="0">
              <a:buNone/>
            </a:pPr>
            <a:r>
              <a:rPr lang="en-US" dirty="0"/>
              <a:t>i = a;</a:t>
            </a:r>
          </a:p>
          <a:p>
            <a:pPr marL="0" indent="0">
              <a:buNone/>
            </a:pPr>
            <a:r>
              <a:rPr lang="en-US" dirty="0"/>
              <a:t>j = b;</a:t>
            </a:r>
          </a:p>
          <a:p>
            <a:pPr marL="0" indent="0">
              <a:buNone/>
            </a:pPr>
            <a:r>
              <a:rPr lang="en-US" dirty="0"/>
              <a:t>}</a:t>
            </a:r>
          </a:p>
          <a:p>
            <a:pPr marL="0" indent="0">
              <a:buNone/>
            </a:pPr>
            <a:r>
              <a:rPr lang="en-US" dirty="0"/>
              <a:t>// display i and j</a:t>
            </a:r>
          </a:p>
          <a:p>
            <a:pPr marL="0" indent="0">
              <a:buNone/>
            </a:pPr>
            <a:r>
              <a:rPr lang="en-US" dirty="0"/>
              <a:t>void show() {</a:t>
            </a:r>
          </a:p>
          <a:p>
            <a:pPr marL="0" indent="0">
              <a:buNone/>
            </a:pPr>
            <a:r>
              <a:rPr lang="en-US" dirty="0" err="1"/>
              <a:t>System.out.println</a:t>
            </a:r>
            <a:r>
              <a:rPr lang="en-US" dirty="0"/>
              <a:t>("i and j: " + i </a:t>
            </a:r>
            <a:r>
              <a:rPr lang="en-US" dirty="0" smtClean="0"/>
              <a:t>+" </a:t>
            </a:r>
            <a:r>
              <a:rPr lang="en-US" dirty="0"/>
              <a:t>" + j);</a:t>
            </a:r>
          </a:p>
          <a:p>
            <a:pPr marL="0" indent="0">
              <a:buNone/>
            </a:pPr>
            <a:r>
              <a:rPr lang="en-US" dirty="0"/>
              <a:t>}</a:t>
            </a:r>
          </a:p>
          <a:p>
            <a:pPr marL="0" indent="0">
              <a:buNone/>
            </a:pPr>
            <a:r>
              <a:rPr lang="en-US" dirty="0"/>
              <a:t>}</a:t>
            </a:r>
          </a:p>
        </p:txBody>
      </p:sp>
      <p:sp>
        <p:nvSpPr>
          <p:cNvPr id="4" name="Content Placeholder 3"/>
          <p:cNvSpPr>
            <a:spLocks noGrp="1"/>
          </p:cNvSpPr>
          <p:nvPr>
            <p:ph sz="half" idx="2"/>
          </p:nvPr>
        </p:nvSpPr>
        <p:spPr/>
        <p:txBody>
          <a:bodyPr>
            <a:normAutofit fontScale="47500" lnSpcReduction="20000"/>
          </a:bodyPr>
          <a:lstStyle/>
          <a:p>
            <a:pPr marL="0" indent="0">
              <a:buNone/>
            </a:pPr>
            <a:r>
              <a:rPr lang="en-US" dirty="0"/>
              <a:t>class B extends A {</a:t>
            </a:r>
          </a:p>
          <a:p>
            <a:pPr marL="0" indent="0">
              <a:buNone/>
            </a:pPr>
            <a:r>
              <a:rPr lang="en-US" dirty="0" err="1"/>
              <a:t>int</a:t>
            </a:r>
            <a:r>
              <a:rPr lang="en-US" dirty="0"/>
              <a:t> k;</a:t>
            </a:r>
          </a:p>
          <a:p>
            <a:pPr marL="0" indent="0">
              <a:buNone/>
            </a:pPr>
            <a:r>
              <a:rPr lang="en-US" dirty="0"/>
              <a:t>B(</a:t>
            </a:r>
            <a:r>
              <a:rPr lang="en-US" dirty="0" err="1"/>
              <a:t>int</a:t>
            </a:r>
            <a:r>
              <a:rPr lang="en-US" dirty="0"/>
              <a:t> a, </a:t>
            </a:r>
            <a:r>
              <a:rPr lang="en-US" dirty="0" err="1"/>
              <a:t>int</a:t>
            </a:r>
            <a:r>
              <a:rPr lang="en-US" dirty="0"/>
              <a:t> b, </a:t>
            </a:r>
            <a:r>
              <a:rPr lang="en-US" dirty="0" err="1"/>
              <a:t>int</a:t>
            </a:r>
            <a:r>
              <a:rPr lang="en-US" dirty="0"/>
              <a:t> c) {</a:t>
            </a:r>
          </a:p>
          <a:p>
            <a:pPr marL="0" indent="0">
              <a:buNone/>
            </a:pPr>
            <a:r>
              <a:rPr lang="en-US" dirty="0"/>
              <a:t>super(a, b);</a:t>
            </a:r>
          </a:p>
          <a:p>
            <a:pPr marL="0" indent="0">
              <a:buNone/>
            </a:pPr>
            <a:r>
              <a:rPr lang="en-US" dirty="0"/>
              <a:t>k = c;</a:t>
            </a:r>
          </a:p>
          <a:p>
            <a:pPr marL="0" indent="0">
              <a:buNone/>
            </a:pPr>
            <a:r>
              <a:rPr lang="en-US" dirty="0"/>
              <a:t>}</a:t>
            </a:r>
          </a:p>
          <a:p>
            <a:pPr marL="0" indent="0">
              <a:buNone/>
            </a:pPr>
            <a:r>
              <a:rPr lang="en-US" dirty="0"/>
              <a:t>// display k – this overrides show() in A</a:t>
            </a:r>
          </a:p>
          <a:p>
            <a:pPr marL="0" indent="0">
              <a:buNone/>
            </a:pPr>
            <a:r>
              <a:rPr lang="en-US" dirty="0"/>
              <a:t>void show() {</a:t>
            </a:r>
          </a:p>
          <a:p>
            <a:pPr marL="0" indent="0">
              <a:buNone/>
            </a:pPr>
            <a:r>
              <a:rPr lang="en-US" dirty="0" err="1"/>
              <a:t>System.out.println</a:t>
            </a:r>
            <a:r>
              <a:rPr lang="en-US" dirty="0"/>
              <a:t>("k: " + k);</a:t>
            </a:r>
          </a:p>
          <a:p>
            <a:pPr marL="0" indent="0">
              <a:buNone/>
            </a:pPr>
            <a:r>
              <a:rPr lang="en-US" dirty="0"/>
              <a:t>}</a:t>
            </a:r>
          </a:p>
          <a:p>
            <a:pPr marL="0" indent="0">
              <a:buNone/>
            </a:pPr>
            <a:r>
              <a:rPr lang="en-US" dirty="0"/>
              <a:t>}</a:t>
            </a:r>
          </a:p>
          <a:p>
            <a:pPr marL="0" indent="0">
              <a:buNone/>
            </a:pPr>
            <a:r>
              <a:rPr lang="en-US" dirty="0"/>
              <a:t>class Override {</a:t>
            </a:r>
          </a:p>
          <a:p>
            <a:pPr marL="0" indent="0">
              <a:buNone/>
            </a:pPr>
            <a:r>
              <a:rPr lang="en-US" dirty="0"/>
              <a:t>public static void main(String </a:t>
            </a:r>
            <a:r>
              <a:rPr lang="en-US" dirty="0" err="1"/>
              <a:t>args</a:t>
            </a:r>
            <a:r>
              <a:rPr lang="en-US" dirty="0"/>
              <a:t>[]) {</a:t>
            </a:r>
          </a:p>
          <a:p>
            <a:pPr marL="0" indent="0">
              <a:buNone/>
            </a:pPr>
            <a:r>
              <a:rPr lang="en-US" dirty="0"/>
              <a:t>B </a:t>
            </a:r>
            <a:r>
              <a:rPr lang="en-US" dirty="0" err="1"/>
              <a:t>subOb</a:t>
            </a:r>
            <a:r>
              <a:rPr lang="en-US" dirty="0"/>
              <a:t> = new B(1, 2, 3);</a:t>
            </a:r>
          </a:p>
          <a:p>
            <a:pPr marL="0" indent="0">
              <a:buNone/>
            </a:pPr>
            <a:r>
              <a:rPr lang="en-US" dirty="0" err="1"/>
              <a:t>subOb.show</a:t>
            </a:r>
            <a:r>
              <a:rPr lang="en-US" dirty="0"/>
              <a:t>(); // this calls show() in B</a:t>
            </a:r>
          </a:p>
          <a:p>
            <a:pPr marL="0" indent="0">
              <a:buNone/>
            </a:pPr>
            <a:r>
              <a:rPr lang="en-US" dirty="0"/>
              <a:t>}</a:t>
            </a:r>
          </a:p>
          <a:p>
            <a:pPr marL="0" indent="0">
              <a:buNone/>
            </a:pPr>
            <a:r>
              <a:rPr lang="en-US" dirty="0" smtClean="0"/>
              <a:t>}</a:t>
            </a:r>
          </a:p>
          <a:p>
            <a:pPr marL="0" indent="0">
              <a:buNone/>
            </a:pPr>
            <a:endParaRPr lang="en-US" dirty="0"/>
          </a:p>
          <a:p>
            <a:pPr marL="0" indent="0">
              <a:buNone/>
            </a:pPr>
            <a:r>
              <a:rPr lang="en-US" dirty="0"/>
              <a:t>The output produced by this program is shown here:</a:t>
            </a:r>
          </a:p>
          <a:p>
            <a:pPr marL="0" indent="0">
              <a:buNone/>
            </a:pPr>
            <a:r>
              <a:rPr lang="en-US" dirty="0"/>
              <a:t>k: 3</a:t>
            </a:r>
          </a:p>
        </p:txBody>
      </p:sp>
    </p:spTree>
    <p:extLst>
      <p:ext uri="{BB962C8B-B14F-4D97-AF65-F5344CB8AC3E}">
        <p14:creationId xmlns:p14="http://schemas.microsoft.com/office/powerpoint/2010/main" val="31023186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dirty="0"/>
          </a:p>
        </p:txBody>
      </p:sp>
      <p:sp>
        <p:nvSpPr>
          <p:cNvPr id="6" name="Content Placeholder 5"/>
          <p:cNvSpPr>
            <a:spLocks noGrp="1"/>
          </p:cNvSpPr>
          <p:nvPr>
            <p:ph idx="1"/>
          </p:nvPr>
        </p:nvSpPr>
        <p:spPr/>
        <p:txBody>
          <a:bodyPr>
            <a:normAutofit fontScale="92500" lnSpcReduction="10000"/>
          </a:bodyPr>
          <a:lstStyle/>
          <a:p>
            <a:r>
              <a:rPr lang="en-US" dirty="0"/>
              <a:t>When </a:t>
            </a:r>
            <a:r>
              <a:rPr lang="en-US" b="1" dirty="0"/>
              <a:t>show( ) </a:t>
            </a:r>
            <a:r>
              <a:rPr lang="en-US" dirty="0"/>
              <a:t>is invoked on an object of type </a:t>
            </a:r>
            <a:r>
              <a:rPr lang="en-US" b="1" dirty="0"/>
              <a:t>B</a:t>
            </a:r>
            <a:r>
              <a:rPr lang="en-US" dirty="0"/>
              <a:t>, the version of </a:t>
            </a:r>
            <a:r>
              <a:rPr lang="en-US" b="1" dirty="0"/>
              <a:t>show( ) </a:t>
            </a:r>
            <a:r>
              <a:rPr lang="en-US" dirty="0"/>
              <a:t>defined within </a:t>
            </a:r>
            <a:r>
              <a:rPr lang="en-US" b="1" dirty="0" smtClean="0"/>
              <a:t>B </a:t>
            </a:r>
            <a:r>
              <a:rPr lang="en-US" dirty="0" smtClean="0"/>
              <a:t>is </a:t>
            </a:r>
            <a:r>
              <a:rPr lang="en-US" dirty="0"/>
              <a:t>used. That is, the version of </a:t>
            </a:r>
            <a:r>
              <a:rPr lang="en-US" b="1" dirty="0"/>
              <a:t>show( ) </a:t>
            </a:r>
            <a:r>
              <a:rPr lang="en-US" dirty="0"/>
              <a:t>inside </a:t>
            </a:r>
            <a:r>
              <a:rPr lang="en-US" b="1" dirty="0"/>
              <a:t>B </a:t>
            </a:r>
            <a:r>
              <a:rPr lang="en-US" dirty="0"/>
              <a:t>overrides the version declared in </a:t>
            </a:r>
            <a:r>
              <a:rPr lang="en-US" b="1" dirty="0"/>
              <a:t>A</a:t>
            </a:r>
            <a:r>
              <a:rPr lang="en-US" dirty="0"/>
              <a:t>.</a:t>
            </a:r>
          </a:p>
          <a:p>
            <a:r>
              <a:rPr lang="en-US" dirty="0"/>
              <a:t>If you wish to access the superclass version of an overridden method, you can do so </a:t>
            </a:r>
            <a:r>
              <a:rPr lang="en-US" dirty="0" smtClean="0"/>
              <a:t>by using </a:t>
            </a:r>
            <a:r>
              <a:rPr lang="en-US" b="1" dirty="0"/>
              <a:t>super</a:t>
            </a:r>
            <a:r>
              <a:rPr lang="en-US" dirty="0"/>
              <a:t>. For example, in this version of </a:t>
            </a:r>
            <a:r>
              <a:rPr lang="en-US" b="1" dirty="0"/>
              <a:t>B</a:t>
            </a:r>
            <a:r>
              <a:rPr lang="en-US" dirty="0"/>
              <a:t>, the superclass version of </a:t>
            </a:r>
            <a:r>
              <a:rPr lang="en-US" b="1" dirty="0"/>
              <a:t>show( ) </a:t>
            </a:r>
            <a:r>
              <a:rPr lang="en-US" dirty="0"/>
              <a:t>is </a:t>
            </a:r>
            <a:r>
              <a:rPr lang="en-US" dirty="0" smtClean="0"/>
              <a:t>invoked within </a:t>
            </a:r>
            <a:r>
              <a:rPr lang="en-US" dirty="0"/>
              <a:t>the subclass’ version. This allows all instance variables to be displayed.</a:t>
            </a:r>
          </a:p>
        </p:txBody>
      </p:sp>
    </p:spTree>
    <p:extLst>
      <p:ext uri="{BB962C8B-B14F-4D97-AF65-F5344CB8AC3E}">
        <p14:creationId xmlns:p14="http://schemas.microsoft.com/office/powerpoint/2010/main" val="9269135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marL="0" indent="0">
              <a:buNone/>
            </a:pPr>
            <a:r>
              <a:rPr lang="en-US" dirty="0"/>
              <a:t>class B extends A {</a:t>
            </a:r>
          </a:p>
          <a:p>
            <a:pPr marL="0" indent="0">
              <a:buNone/>
            </a:pPr>
            <a:r>
              <a:rPr lang="en-US" dirty="0" err="1"/>
              <a:t>int</a:t>
            </a:r>
            <a:r>
              <a:rPr lang="en-US" dirty="0"/>
              <a:t> k;</a:t>
            </a:r>
          </a:p>
          <a:p>
            <a:pPr marL="0" indent="0">
              <a:buNone/>
            </a:pPr>
            <a:r>
              <a:rPr lang="en-US" dirty="0"/>
              <a:t>B(</a:t>
            </a:r>
            <a:r>
              <a:rPr lang="en-US" dirty="0" err="1"/>
              <a:t>int</a:t>
            </a:r>
            <a:r>
              <a:rPr lang="en-US" dirty="0"/>
              <a:t> a, </a:t>
            </a:r>
            <a:r>
              <a:rPr lang="en-US" dirty="0" err="1"/>
              <a:t>int</a:t>
            </a:r>
            <a:r>
              <a:rPr lang="en-US" dirty="0"/>
              <a:t> b, </a:t>
            </a:r>
            <a:r>
              <a:rPr lang="en-US" dirty="0" err="1"/>
              <a:t>int</a:t>
            </a:r>
            <a:r>
              <a:rPr lang="en-US" dirty="0"/>
              <a:t> c) {</a:t>
            </a:r>
          </a:p>
          <a:p>
            <a:pPr marL="0" indent="0">
              <a:buNone/>
            </a:pPr>
            <a:r>
              <a:rPr lang="en-US" dirty="0"/>
              <a:t>super(a, b);</a:t>
            </a:r>
          </a:p>
          <a:p>
            <a:pPr marL="0" indent="0">
              <a:buNone/>
            </a:pPr>
            <a:r>
              <a:rPr lang="en-US" dirty="0"/>
              <a:t>k = c;</a:t>
            </a:r>
          </a:p>
          <a:p>
            <a:pPr marL="0" indent="0">
              <a:buNone/>
            </a:pPr>
            <a:r>
              <a:rPr lang="en-US" dirty="0"/>
              <a:t>}</a:t>
            </a:r>
          </a:p>
          <a:p>
            <a:pPr marL="0" indent="0">
              <a:buNone/>
            </a:pPr>
            <a:r>
              <a:rPr lang="en-US" dirty="0"/>
              <a:t>void show() {</a:t>
            </a:r>
          </a:p>
          <a:p>
            <a:pPr marL="0" indent="0">
              <a:buNone/>
            </a:pPr>
            <a:r>
              <a:rPr lang="en-US" dirty="0" err="1"/>
              <a:t>super.show</a:t>
            </a:r>
            <a:r>
              <a:rPr lang="en-US" dirty="0"/>
              <a:t>(); // this calls A's show()</a:t>
            </a:r>
          </a:p>
          <a:p>
            <a:pPr marL="0" indent="0">
              <a:buNone/>
            </a:pPr>
            <a:r>
              <a:rPr lang="en-US" dirty="0" err="1"/>
              <a:t>System.out.println</a:t>
            </a:r>
            <a:r>
              <a:rPr lang="en-US" dirty="0"/>
              <a:t>("k: " + k);</a:t>
            </a:r>
          </a:p>
          <a:p>
            <a:pPr marL="0" indent="0">
              <a:buNone/>
            </a:pPr>
            <a:r>
              <a:rPr lang="en-US" dirty="0"/>
              <a:t>}</a:t>
            </a:r>
          </a:p>
          <a:p>
            <a:pPr marL="0" indent="0">
              <a:buNone/>
            </a:pPr>
            <a:r>
              <a:rPr lang="en-US" dirty="0"/>
              <a:t>}</a:t>
            </a:r>
          </a:p>
          <a:p>
            <a:pPr marL="0" indent="0">
              <a:buNone/>
            </a:pPr>
            <a:r>
              <a:rPr lang="en-US" dirty="0"/>
              <a:t>If you substitute this version of </a:t>
            </a:r>
            <a:r>
              <a:rPr lang="en-US" b="1" dirty="0"/>
              <a:t>A </a:t>
            </a:r>
            <a:r>
              <a:rPr lang="en-US" dirty="0"/>
              <a:t>into the previous program, you will see the following</a:t>
            </a:r>
          </a:p>
          <a:p>
            <a:pPr marL="0" indent="0">
              <a:buNone/>
            </a:pPr>
            <a:r>
              <a:rPr lang="en-US" dirty="0"/>
              <a:t>output:</a:t>
            </a:r>
          </a:p>
          <a:p>
            <a:pPr marL="0" indent="0">
              <a:buNone/>
            </a:pPr>
            <a:r>
              <a:rPr lang="en-US" dirty="0"/>
              <a:t>i and j: 1 2</a:t>
            </a:r>
          </a:p>
          <a:p>
            <a:pPr marL="0" indent="0">
              <a:buNone/>
            </a:pPr>
            <a:r>
              <a:rPr lang="en-US" dirty="0"/>
              <a:t>k: 3</a:t>
            </a:r>
          </a:p>
          <a:p>
            <a:pPr marL="0" indent="0">
              <a:buNone/>
            </a:pPr>
            <a:r>
              <a:rPr lang="en-US" dirty="0"/>
              <a:t>Here, </a:t>
            </a:r>
            <a:r>
              <a:rPr lang="en-US" b="1" dirty="0" err="1"/>
              <a:t>super.show</a:t>
            </a:r>
            <a:r>
              <a:rPr lang="en-US" b="1" dirty="0"/>
              <a:t>( ) </a:t>
            </a:r>
            <a:r>
              <a:rPr lang="en-US" dirty="0"/>
              <a:t>calls the superclass version of </a:t>
            </a:r>
            <a:r>
              <a:rPr lang="en-US" b="1" dirty="0"/>
              <a:t>show( )</a:t>
            </a:r>
            <a:r>
              <a:rPr lang="en-US" dirty="0"/>
              <a:t>.</a:t>
            </a:r>
          </a:p>
        </p:txBody>
      </p:sp>
    </p:spTree>
    <p:extLst>
      <p:ext uri="{BB962C8B-B14F-4D97-AF65-F5344CB8AC3E}">
        <p14:creationId xmlns:p14="http://schemas.microsoft.com/office/powerpoint/2010/main" val="19898502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Method overriding occurs </a:t>
            </a:r>
            <a:r>
              <a:rPr lang="en-US" i="1" dirty="0"/>
              <a:t>only </a:t>
            </a:r>
            <a:r>
              <a:rPr lang="en-US" dirty="0"/>
              <a:t>when the names and the type signatures of the </a:t>
            </a:r>
            <a:r>
              <a:rPr lang="en-US" dirty="0" smtClean="0"/>
              <a:t>two methods </a:t>
            </a:r>
            <a:r>
              <a:rPr lang="en-US" dirty="0"/>
              <a:t>are identical. If they are not, then the two methods are simply overloaded. For</a:t>
            </a:r>
          </a:p>
          <a:p>
            <a:r>
              <a:rPr lang="en-US" dirty="0"/>
              <a:t>example, consider this modified version of the preceding example:</a:t>
            </a:r>
          </a:p>
        </p:txBody>
      </p:sp>
    </p:spTree>
    <p:extLst>
      <p:ext uri="{BB962C8B-B14F-4D97-AF65-F5344CB8AC3E}">
        <p14:creationId xmlns:p14="http://schemas.microsoft.com/office/powerpoint/2010/main" val="27244167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5" name="Content Placeholder 4"/>
          <p:cNvSpPr>
            <a:spLocks noGrp="1"/>
          </p:cNvSpPr>
          <p:nvPr>
            <p:ph sz="half" idx="1"/>
          </p:nvPr>
        </p:nvSpPr>
        <p:spPr>
          <a:xfrm>
            <a:off x="381000" y="1295400"/>
            <a:ext cx="4038600" cy="4525963"/>
          </a:xfrm>
        </p:spPr>
        <p:txBody>
          <a:bodyPr>
            <a:noAutofit/>
          </a:bodyPr>
          <a:lstStyle/>
          <a:p>
            <a:pPr marL="0" indent="0">
              <a:buNone/>
            </a:pPr>
            <a:r>
              <a:rPr lang="en-US" sz="1200" dirty="0" smtClean="0">
                <a:latin typeface="Times New Roman" pitchFamily="18" charset="0"/>
                <a:cs typeface="Times New Roman" pitchFamily="18" charset="0"/>
              </a:rPr>
              <a:t>// Methods with differing type signatures are overloaded – not</a:t>
            </a:r>
          </a:p>
          <a:p>
            <a:pPr marL="0" indent="0">
              <a:buNone/>
            </a:pPr>
            <a:r>
              <a:rPr lang="en-US" sz="1200" dirty="0" smtClean="0">
                <a:latin typeface="Times New Roman" pitchFamily="18" charset="0"/>
                <a:cs typeface="Times New Roman" pitchFamily="18" charset="0"/>
              </a:rPr>
              <a:t>// overridden.</a:t>
            </a:r>
          </a:p>
          <a:p>
            <a:pPr marL="0" indent="0">
              <a:buNone/>
            </a:pPr>
            <a:r>
              <a:rPr lang="en-US" sz="1200" dirty="0" smtClean="0">
                <a:latin typeface="Times New Roman" pitchFamily="18" charset="0"/>
                <a:cs typeface="Times New Roman" pitchFamily="18" charset="0"/>
              </a:rPr>
              <a:t>class A {</a:t>
            </a:r>
          </a:p>
          <a:p>
            <a:pPr marL="0" indent="0">
              <a:buNone/>
            </a:pPr>
            <a:r>
              <a:rPr lang="en-US" sz="1200" dirty="0" err="1" smtClean="0">
                <a:latin typeface="Times New Roman" pitchFamily="18" charset="0"/>
                <a:cs typeface="Times New Roman" pitchFamily="18" charset="0"/>
              </a:rPr>
              <a:t>int</a:t>
            </a:r>
            <a:r>
              <a:rPr lang="en-US" sz="1200" dirty="0" smtClean="0">
                <a:latin typeface="Times New Roman" pitchFamily="18" charset="0"/>
                <a:cs typeface="Times New Roman" pitchFamily="18" charset="0"/>
              </a:rPr>
              <a:t> i, j;</a:t>
            </a:r>
          </a:p>
          <a:p>
            <a:pPr marL="0" indent="0">
              <a:buNone/>
            </a:pPr>
            <a:r>
              <a:rPr lang="en-US" sz="1200" dirty="0" smtClean="0">
                <a:latin typeface="Times New Roman" pitchFamily="18" charset="0"/>
                <a:cs typeface="Times New Roman" pitchFamily="18" charset="0"/>
              </a:rPr>
              <a:t>A(</a:t>
            </a:r>
            <a:r>
              <a:rPr lang="en-US" sz="1200" dirty="0" err="1" smtClean="0">
                <a:latin typeface="Times New Roman" pitchFamily="18" charset="0"/>
                <a:cs typeface="Times New Roman" pitchFamily="18" charset="0"/>
              </a:rPr>
              <a:t>int</a:t>
            </a:r>
            <a:r>
              <a:rPr lang="en-US" sz="1200" dirty="0" smtClean="0">
                <a:latin typeface="Times New Roman" pitchFamily="18" charset="0"/>
                <a:cs typeface="Times New Roman" pitchFamily="18" charset="0"/>
              </a:rPr>
              <a:t> a, </a:t>
            </a:r>
            <a:r>
              <a:rPr lang="en-US" sz="1200" dirty="0" err="1" smtClean="0">
                <a:latin typeface="Times New Roman" pitchFamily="18" charset="0"/>
                <a:cs typeface="Times New Roman" pitchFamily="18" charset="0"/>
              </a:rPr>
              <a:t>int</a:t>
            </a:r>
            <a:r>
              <a:rPr lang="en-US" sz="1200" dirty="0" smtClean="0">
                <a:latin typeface="Times New Roman" pitchFamily="18" charset="0"/>
                <a:cs typeface="Times New Roman" pitchFamily="18" charset="0"/>
              </a:rPr>
              <a:t> b) {</a:t>
            </a:r>
          </a:p>
          <a:p>
            <a:pPr marL="0" indent="0">
              <a:buNone/>
            </a:pPr>
            <a:r>
              <a:rPr lang="en-US" sz="1200" dirty="0" smtClean="0">
                <a:latin typeface="Times New Roman" pitchFamily="18" charset="0"/>
                <a:cs typeface="Times New Roman" pitchFamily="18" charset="0"/>
              </a:rPr>
              <a:t>i = a;</a:t>
            </a:r>
          </a:p>
          <a:p>
            <a:pPr marL="0" indent="0">
              <a:buNone/>
            </a:pPr>
            <a:r>
              <a:rPr lang="en-US" sz="1200" dirty="0" smtClean="0">
                <a:latin typeface="Times New Roman" pitchFamily="18" charset="0"/>
                <a:cs typeface="Times New Roman" pitchFamily="18" charset="0"/>
              </a:rPr>
              <a:t>j = b;</a:t>
            </a:r>
          </a:p>
          <a:p>
            <a:pPr marL="0" indent="0">
              <a:buNone/>
            </a:pPr>
            <a:r>
              <a:rPr lang="en-US" sz="1200" dirty="0" smtClean="0">
                <a:latin typeface="Times New Roman" pitchFamily="18" charset="0"/>
                <a:cs typeface="Times New Roman" pitchFamily="18" charset="0"/>
              </a:rPr>
              <a:t>}</a:t>
            </a:r>
          </a:p>
          <a:p>
            <a:pPr marL="0" indent="0">
              <a:buNone/>
            </a:pPr>
            <a:r>
              <a:rPr lang="en-US" sz="1200" dirty="0" smtClean="0">
                <a:latin typeface="Times New Roman" pitchFamily="18" charset="0"/>
                <a:cs typeface="Times New Roman" pitchFamily="18" charset="0"/>
              </a:rPr>
              <a:t>// display i and j</a:t>
            </a:r>
          </a:p>
          <a:p>
            <a:pPr marL="0" indent="0">
              <a:buNone/>
            </a:pPr>
            <a:r>
              <a:rPr lang="en-US" sz="1200" dirty="0" smtClean="0">
                <a:latin typeface="Times New Roman" pitchFamily="18" charset="0"/>
                <a:cs typeface="Times New Roman" pitchFamily="18" charset="0"/>
              </a:rPr>
              <a:t>void show() {</a:t>
            </a:r>
          </a:p>
          <a:p>
            <a:pPr marL="0" indent="0">
              <a:buNone/>
            </a:pPr>
            <a:r>
              <a:rPr lang="en-US" sz="1200" dirty="0" err="1" smtClean="0">
                <a:latin typeface="Times New Roman" pitchFamily="18" charset="0"/>
                <a:cs typeface="Times New Roman" pitchFamily="18" charset="0"/>
              </a:rPr>
              <a:t>System.out.println</a:t>
            </a:r>
            <a:r>
              <a:rPr lang="en-US" sz="1200" dirty="0" smtClean="0">
                <a:latin typeface="Times New Roman" pitchFamily="18" charset="0"/>
                <a:cs typeface="Times New Roman" pitchFamily="18" charset="0"/>
              </a:rPr>
              <a:t>("i and j: " + i + " " + j);</a:t>
            </a:r>
          </a:p>
          <a:p>
            <a:pPr marL="0" indent="0">
              <a:buNone/>
            </a:pPr>
            <a:r>
              <a:rPr lang="en-US" sz="1200" dirty="0" smtClean="0">
                <a:latin typeface="Times New Roman" pitchFamily="18" charset="0"/>
                <a:cs typeface="Times New Roman" pitchFamily="18" charset="0"/>
              </a:rPr>
              <a:t>}</a:t>
            </a:r>
          </a:p>
          <a:p>
            <a:pPr marL="0" indent="0">
              <a:buNone/>
            </a:pPr>
            <a:r>
              <a:rPr lang="en-US" sz="1200" dirty="0" smtClean="0">
                <a:latin typeface="Times New Roman" pitchFamily="18" charset="0"/>
                <a:cs typeface="Times New Roman" pitchFamily="18" charset="0"/>
              </a:rPr>
              <a:t>}</a:t>
            </a:r>
          </a:p>
          <a:p>
            <a:pPr marL="0" indent="0">
              <a:buNone/>
            </a:pPr>
            <a:r>
              <a:rPr lang="en-US" sz="1200" dirty="0" smtClean="0">
                <a:latin typeface="Times New Roman" pitchFamily="18" charset="0"/>
                <a:cs typeface="Times New Roman" pitchFamily="18" charset="0"/>
              </a:rPr>
              <a:t>// Create a subclass by extending class A.</a:t>
            </a:r>
          </a:p>
          <a:p>
            <a:pPr marL="0" indent="0">
              <a:buNone/>
            </a:pPr>
            <a:r>
              <a:rPr lang="en-US" sz="1200" dirty="0" smtClean="0">
                <a:latin typeface="Times New Roman" pitchFamily="18" charset="0"/>
                <a:cs typeface="Times New Roman" pitchFamily="18" charset="0"/>
              </a:rPr>
              <a:t>class B extends A {</a:t>
            </a:r>
          </a:p>
          <a:p>
            <a:pPr marL="0" indent="0">
              <a:buNone/>
            </a:pPr>
            <a:r>
              <a:rPr lang="en-US" sz="1200" dirty="0" err="1" smtClean="0">
                <a:latin typeface="Times New Roman" pitchFamily="18" charset="0"/>
                <a:cs typeface="Times New Roman" pitchFamily="18" charset="0"/>
              </a:rPr>
              <a:t>int</a:t>
            </a:r>
            <a:r>
              <a:rPr lang="en-US" sz="1200" dirty="0" smtClean="0">
                <a:latin typeface="Times New Roman" pitchFamily="18" charset="0"/>
                <a:cs typeface="Times New Roman" pitchFamily="18" charset="0"/>
              </a:rPr>
              <a:t> k;</a:t>
            </a:r>
          </a:p>
          <a:p>
            <a:pPr marL="0" indent="0">
              <a:buNone/>
            </a:pPr>
            <a:r>
              <a:rPr lang="en-US" sz="1200" dirty="0" smtClean="0">
                <a:latin typeface="Times New Roman" pitchFamily="18" charset="0"/>
                <a:cs typeface="Times New Roman" pitchFamily="18" charset="0"/>
              </a:rPr>
              <a:t>B(</a:t>
            </a:r>
            <a:r>
              <a:rPr lang="en-US" sz="1200" dirty="0" err="1" smtClean="0">
                <a:latin typeface="Times New Roman" pitchFamily="18" charset="0"/>
                <a:cs typeface="Times New Roman" pitchFamily="18" charset="0"/>
              </a:rPr>
              <a:t>int</a:t>
            </a:r>
            <a:r>
              <a:rPr lang="en-US" sz="1200" dirty="0" smtClean="0">
                <a:latin typeface="Times New Roman" pitchFamily="18" charset="0"/>
                <a:cs typeface="Times New Roman" pitchFamily="18" charset="0"/>
              </a:rPr>
              <a:t> a, </a:t>
            </a:r>
            <a:r>
              <a:rPr lang="en-US" sz="1200" dirty="0" err="1" smtClean="0">
                <a:latin typeface="Times New Roman" pitchFamily="18" charset="0"/>
                <a:cs typeface="Times New Roman" pitchFamily="18" charset="0"/>
              </a:rPr>
              <a:t>int</a:t>
            </a:r>
            <a:r>
              <a:rPr lang="en-US" sz="1200" dirty="0" smtClean="0">
                <a:latin typeface="Times New Roman" pitchFamily="18" charset="0"/>
                <a:cs typeface="Times New Roman" pitchFamily="18" charset="0"/>
              </a:rPr>
              <a:t> b, </a:t>
            </a:r>
            <a:r>
              <a:rPr lang="en-US" sz="1200" dirty="0" err="1" smtClean="0">
                <a:latin typeface="Times New Roman" pitchFamily="18" charset="0"/>
                <a:cs typeface="Times New Roman" pitchFamily="18" charset="0"/>
              </a:rPr>
              <a:t>int</a:t>
            </a:r>
            <a:r>
              <a:rPr lang="en-US" sz="1200" dirty="0" smtClean="0">
                <a:latin typeface="Times New Roman" pitchFamily="18" charset="0"/>
                <a:cs typeface="Times New Roman" pitchFamily="18" charset="0"/>
              </a:rPr>
              <a:t> c) {</a:t>
            </a:r>
          </a:p>
          <a:p>
            <a:pPr marL="0" indent="0">
              <a:buNone/>
            </a:pPr>
            <a:r>
              <a:rPr lang="en-US" sz="1200" dirty="0" smtClean="0">
                <a:latin typeface="Times New Roman" pitchFamily="18" charset="0"/>
                <a:cs typeface="Times New Roman" pitchFamily="18" charset="0"/>
              </a:rPr>
              <a:t>super(a, b);</a:t>
            </a:r>
          </a:p>
          <a:p>
            <a:pPr marL="0" indent="0">
              <a:buNone/>
            </a:pPr>
            <a:r>
              <a:rPr lang="en-US" sz="1200" dirty="0" smtClean="0">
                <a:latin typeface="Times New Roman" pitchFamily="18" charset="0"/>
                <a:cs typeface="Times New Roman" pitchFamily="18" charset="0"/>
              </a:rPr>
              <a:t>k = c;</a:t>
            </a:r>
          </a:p>
          <a:p>
            <a:pPr marL="0" indent="0">
              <a:buNone/>
            </a:pPr>
            <a:r>
              <a:rPr lang="en-US" sz="1200" dirty="0" smtClean="0">
                <a:latin typeface="Times New Roman" pitchFamily="18" charset="0"/>
                <a:cs typeface="Times New Roman" pitchFamily="18" charset="0"/>
              </a:rPr>
              <a:t>}</a:t>
            </a:r>
          </a:p>
          <a:p>
            <a:pPr marL="0" indent="0">
              <a:buNone/>
            </a:pPr>
            <a:r>
              <a:rPr lang="en-US" sz="1200" dirty="0" smtClean="0">
                <a:latin typeface="Times New Roman" pitchFamily="18" charset="0"/>
                <a:cs typeface="Times New Roman" pitchFamily="18" charset="0"/>
              </a:rPr>
              <a:t>// overload show()</a:t>
            </a:r>
          </a:p>
          <a:p>
            <a:pPr marL="0" indent="0">
              <a:buNone/>
            </a:pPr>
            <a:r>
              <a:rPr lang="en-US" sz="1200" dirty="0" smtClean="0">
                <a:latin typeface="Times New Roman" pitchFamily="18" charset="0"/>
                <a:cs typeface="Times New Roman" pitchFamily="18" charset="0"/>
              </a:rPr>
              <a:t>void show(String </a:t>
            </a:r>
            <a:r>
              <a:rPr lang="en-US" sz="1200" dirty="0" err="1" smtClean="0">
                <a:latin typeface="Times New Roman" pitchFamily="18" charset="0"/>
                <a:cs typeface="Times New Roman" pitchFamily="18" charset="0"/>
              </a:rPr>
              <a:t>msg</a:t>
            </a:r>
            <a:r>
              <a:rPr lang="en-US" sz="1200" dirty="0" smtClean="0">
                <a:latin typeface="Times New Roman" pitchFamily="18" charset="0"/>
                <a:cs typeface="Times New Roman" pitchFamily="18" charset="0"/>
              </a:rPr>
              <a:t>) {</a:t>
            </a:r>
          </a:p>
          <a:p>
            <a:pPr marL="0" indent="0">
              <a:buNone/>
            </a:pPr>
            <a:r>
              <a:rPr lang="en-US" sz="1200" dirty="0" err="1" smtClean="0">
                <a:latin typeface="Times New Roman" pitchFamily="18" charset="0"/>
                <a:cs typeface="Times New Roman" pitchFamily="18" charset="0"/>
              </a:rPr>
              <a:t>System.out.println</a:t>
            </a:r>
            <a:r>
              <a:rPr lang="en-US" sz="1200" dirty="0" smtClean="0">
                <a:latin typeface="Times New Roman" pitchFamily="18" charset="0"/>
                <a:cs typeface="Times New Roman" pitchFamily="18" charset="0"/>
              </a:rPr>
              <a:t>(</a:t>
            </a:r>
            <a:r>
              <a:rPr lang="en-US" sz="1200" dirty="0" err="1" smtClean="0">
                <a:latin typeface="Times New Roman" pitchFamily="18" charset="0"/>
                <a:cs typeface="Times New Roman" pitchFamily="18" charset="0"/>
              </a:rPr>
              <a:t>msg</a:t>
            </a:r>
            <a:r>
              <a:rPr lang="en-US" sz="1200" dirty="0" smtClean="0">
                <a:latin typeface="Times New Roman" pitchFamily="18" charset="0"/>
                <a:cs typeface="Times New Roman" pitchFamily="18" charset="0"/>
              </a:rPr>
              <a:t> + k);</a:t>
            </a:r>
          </a:p>
          <a:p>
            <a:pPr marL="0" indent="0">
              <a:buNone/>
            </a:pPr>
            <a:r>
              <a:rPr lang="en-US" sz="1200" dirty="0">
                <a:latin typeface="Times New Roman" pitchFamily="18" charset="0"/>
                <a:cs typeface="Times New Roman" pitchFamily="18" charset="0"/>
              </a:rPr>
              <a:t>}</a:t>
            </a:r>
            <a:endParaRPr lang="en-US" sz="1200" dirty="0" smtClean="0">
              <a:latin typeface="Times New Roman" pitchFamily="18" charset="0"/>
              <a:cs typeface="Times New Roman" pitchFamily="18" charset="0"/>
            </a:endParaRPr>
          </a:p>
          <a:p>
            <a:pPr marL="0" indent="0">
              <a:buNone/>
            </a:pPr>
            <a:r>
              <a:rPr lang="en-US" sz="1200" dirty="0" smtClean="0">
                <a:latin typeface="Times New Roman" pitchFamily="18" charset="0"/>
                <a:cs typeface="Times New Roman" pitchFamily="18" charset="0"/>
              </a:rPr>
              <a:t>}</a:t>
            </a:r>
            <a:endParaRPr lang="en-US" sz="1200" dirty="0">
              <a:latin typeface="Times New Roman" pitchFamily="18" charset="0"/>
              <a:cs typeface="Times New Roman" pitchFamily="18" charset="0"/>
            </a:endParaRPr>
          </a:p>
        </p:txBody>
      </p:sp>
      <p:sp>
        <p:nvSpPr>
          <p:cNvPr id="6" name="Content Placeholder 5"/>
          <p:cNvSpPr>
            <a:spLocks noGrp="1"/>
          </p:cNvSpPr>
          <p:nvPr>
            <p:ph sz="half" idx="2"/>
          </p:nvPr>
        </p:nvSpPr>
        <p:spPr>
          <a:xfrm>
            <a:off x="4800600" y="1371600"/>
            <a:ext cx="4038600" cy="4525963"/>
          </a:xfrm>
        </p:spPr>
        <p:txBody>
          <a:bodyPr>
            <a:normAutofit fontScale="55000" lnSpcReduction="20000"/>
          </a:bodyPr>
          <a:lstStyle/>
          <a:p>
            <a:pPr marL="0" indent="0">
              <a:buNone/>
            </a:pPr>
            <a:r>
              <a:rPr lang="en-US" dirty="0" smtClean="0"/>
              <a:t>Override </a:t>
            </a:r>
            <a:r>
              <a:rPr lang="en-US" dirty="0"/>
              <a:t>{</a:t>
            </a:r>
          </a:p>
          <a:p>
            <a:pPr marL="0" indent="0">
              <a:buNone/>
            </a:pPr>
            <a:r>
              <a:rPr lang="en-US" dirty="0"/>
              <a:t>public static void main(String </a:t>
            </a:r>
            <a:r>
              <a:rPr lang="en-US" dirty="0" err="1"/>
              <a:t>args</a:t>
            </a:r>
            <a:r>
              <a:rPr lang="en-US" dirty="0"/>
              <a:t>[]) {</a:t>
            </a:r>
          </a:p>
          <a:p>
            <a:pPr marL="0" indent="0">
              <a:buNone/>
            </a:pPr>
            <a:r>
              <a:rPr lang="en-US" dirty="0"/>
              <a:t>B </a:t>
            </a:r>
            <a:r>
              <a:rPr lang="en-US" dirty="0" err="1"/>
              <a:t>subOb</a:t>
            </a:r>
            <a:r>
              <a:rPr lang="en-US" dirty="0"/>
              <a:t> = new B(1, 2, 3);</a:t>
            </a:r>
          </a:p>
          <a:p>
            <a:pPr marL="0" indent="0">
              <a:buNone/>
            </a:pPr>
            <a:r>
              <a:rPr lang="en-US" dirty="0" err="1"/>
              <a:t>subOb.show</a:t>
            </a:r>
            <a:r>
              <a:rPr lang="en-US" dirty="0"/>
              <a:t>("This is k: "); // this calls show() in B</a:t>
            </a:r>
          </a:p>
          <a:p>
            <a:pPr marL="0" indent="0">
              <a:buNone/>
            </a:pPr>
            <a:r>
              <a:rPr lang="en-US" dirty="0" err="1"/>
              <a:t>subOb.show</a:t>
            </a:r>
            <a:r>
              <a:rPr lang="en-US" dirty="0"/>
              <a:t>(); // this calls show() in A</a:t>
            </a:r>
          </a:p>
          <a:p>
            <a:pPr marL="0" indent="0">
              <a:buNone/>
            </a:pPr>
            <a:r>
              <a:rPr lang="en-US" dirty="0"/>
              <a:t>}</a:t>
            </a:r>
          </a:p>
          <a:p>
            <a:pPr marL="0" indent="0">
              <a:buNone/>
            </a:pPr>
            <a:r>
              <a:rPr lang="en-US" dirty="0"/>
              <a:t>}</a:t>
            </a:r>
          </a:p>
          <a:p>
            <a:pPr marL="0" indent="0">
              <a:buNone/>
            </a:pPr>
            <a:r>
              <a:rPr lang="en-US" dirty="0"/>
              <a:t>The output produced by this program is shown here:</a:t>
            </a:r>
          </a:p>
          <a:p>
            <a:pPr marL="0" indent="0">
              <a:buNone/>
            </a:pPr>
            <a:r>
              <a:rPr lang="en-US" dirty="0"/>
              <a:t>This is k: 3</a:t>
            </a:r>
          </a:p>
          <a:p>
            <a:pPr marL="0" indent="0">
              <a:buNone/>
            </a:pPr>
            <a:r>
              <a:rPr lang="en-US" dirty="0"/>
              <a:t>i and j: 1 2</a:t>
            </a:r>
          </a:p>
          <a:p>
            <a:pPr marL="0" indent="0">
              <a:buNone/>
            </a:pPr>
            <a:r>
              <a:rPr lang="en-US" dirty="0"/>
              <a:t>The version of </a:t>
            </a:r>
            <a:r>
              <a:rPr lang="en-US" b="1" dirty="0"/>
              <a:t>show( ) </a:t>
            </a:r>
            <a:r>
              <a:rPr lang="en-US" dirty="0"/>
              <a:t>in </a:t>
            </a:r>
            <a:r>
              <a:rPr lang="en-US" b="1" dirty="0"/>
              <a:t>B </a:t>
            </a:r>
            <a:r>
              <a:rPr lang="en-US" dirty="0"/>
              <a:t>takes a string </a:t>
            </a:r>
            <a:r>
              <a:rPr lang="en-US" dirty="0" smtClean="0"/>
              <a:t>parameter</a:t>
            </a:r>
            <a:r>
              <a:rPr lang="en-US" dirty="0"/>
              <a:t>. This makes its type signature</a:t>
            </a:r>
          </a:p>
          <a:p>
            <a:pPr marL="0" indent="0">
              <a:buNone/>
            </a:pPr>
            <a:r>
              <a:rPr lang="en-US" dirty="0"/>
              <a:t>different from the one in </a:t>
            </a:r>
            <a:r>
              <a:rPr lang="en-US" b="1" dirty="0"/>
              <a:t>A</a:t>
            </a:r>
            <a:r>
              <a:rPr lang="en-US" dirty="0"/>
              <a:t>, which takes no parameters. Therefore, no overriding (or name</a:t>
            </a:r>
          </a:p>
          <a:p>
            <a:pPr marL="0" indent="0">
              <a:buNone/>
            </a:pPr>
            <a:r>
              <a:rPr lang="en-US" dirty="0"/>
              <a:t>hiding) takes place. Instead, the version of </a:t>
            </a:r>
            <a:r>
              <a:rPr lang="en-US" b="1" dirty="0"/>
              <a:t>show( ) </a:t>
            </a:r>
            <a:r>
              <a:rPr lang="en-US" dirty="0"/>
              <a:t>in </a:t>
            </a:r>
            <a:r>
              <a:rPr lang="en-US" b="1" dirty="0"/>
              <a:t>B </a:t>
            </a:r>
            <a:r>
              <a:rPr lang="en-US" dirty="0"/>
              <a:t>simply overloads the version of</a:t>
            </a:r>
          </a:p>
          <a:p>
            <a:pPr marL="0" indent="0">
              <a:buNone/>
            </a:pPr>
            <a:r>
              <a:rPr lang="en-US" b="1" dirty="0"/>
              <a:t>show( ) </a:t>
            </a:r>
            <a:r>
              <a:rPr lang="en-US" dirty="0"/>
              <a:t>in </a:t>
            </a:r>
            <a:r>
              <a:rPr lang="en-US" b="1" dirty="0"/>
              <a:t>A</a:t>
            </a:r>
            <a:r>
              <a:rPr lang="en-US" dirty="0"/>
              <a:t>.</a:t>
            </a:r>
          </a:p>
        </p:txBody>
      </p:sp>
    </p:spTree>
    <p:extLst>
      <p:ext uri="{BB962C8B-B14F-4D97-AF65-F5344CB8AC3E}">
        <p14:creationId xmlns:p14="http://schemas.microsoft.com/office/powerpoint/2010/main" val="30198531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Dynamic Method Dispatch</a:t>
            </a:r>
            <a:endParaRPr lang="en-US" dirty="0"/>
          </a:p>
        </p:txBody>
      </p:sp>
      <p:sp>
        <p:nvSpPr>
          <p:cNvPr id="6" name="Content Placeholder 5"/>
          <p:cNvSpPr>
            <a:spLocks noGrp="1"/>
          </p:cNvSpPr>
          <p:nvPr>
            <p:ph idx="1"/>
          </p:nvPr>
        </p:nvSpPr>
        <p:spPr/>
        <p:txBody>
          <a:bodyPr>
            <a:normAutofit fontScale="92500"/>
          </a:bodyPr>
          <a:lstStyle/>
          <a:p>
            <a:r>
              <a:rPr lang="en-US" dirty="0"/>
              <a:t>Method overriding forms the basis </a:t>
            </a:r>
            <a:r>
              <a:rPr lang="en-US" dirty="0" smtClean="0"/>
              <a:t>for one </a:t>
            </a:r>
            <a:r>
              <a:rPr lang="en-US" dirty="0"/>
              <a:t>of Java’s most powerful concepts: </a:t>
            </a:r>
            <a:r>
              <a:rPr lang="en-US" i="1" dirty="0"/>
              <a:t>dynamic method dispatch</a:t>
            </a:r>
            <a:r>
              <a:rPr lang="en-US" dirty="0"/>
              <a:t>. </a:t>
            </a:r>
            <a:endParaRPr lang="en-US" dirty="0" smtClean="0"/>
          </a:p>
          <a:p>
            <a:r>
              <a:rPr lang="en-US" dirty="0" smtClean="0"/>
              <a:t>Dynamic </a:t>
            </a:r>
            <a:r>
              <a:rPr lang="en-US" dirty="0"/>
              <a:t>method dispatch </a:t>
            </a:r>
            <a:r>
              <a:rPr lang="en-US" dirty="0" smtClean="0"/>
              <a:t>is the </a:t>
            </a:r>
            <a:r>
              <a:rPr lang="en-US" dirty="0"/>
              <a:t>mechanism by which a call to an overridden method is resolved at run time, rather </a:t>
            </a:r>
            <a:r>
              <a:rPr lang="en-US" dirty="0" smtClean="0"/>
              <a:t>than compile </a:t>
            </a:r>
            <a:r>
              <a:rPr lang="en-US" dirty="0"/>
              <a:t>time. </a:t>
            </a:r>
            <a:endParaRPr lang="en-US" dirty="0" smtClean="0"/>
          </a:p>
          <a:p>
            <a:r>
              <a:rPr lang="en-US" dirty="0" smtClean="0"/>
              <a:t>Dynamic </a:t>
            </a:r>
            <a:r>
              <a:rPr lang="en-US" dirty="0"/>
              <a:t>method dispatch is important because this is how Java </a:t>
            </a:r>
            <a:r>
              <a:rPr lang="en-US" dirty="0" smtClean="0"/>
              <a:t>implement run-time </a:t>
            </a:r>
            <a:r>
              <a:rPr lang="en-US" dirty="0"/>
              <a:t>polymorphism.</a:t>
            </a:r>
          </a:p>
        </p:txBody>
      </p:sp>
    </p:spTree>
    <p:extLst>
      <p:ext uri="{BB962C8B-B14F-4D97-AF65-F5344CB8AC3E}">
        <p14:creationId xmlns:p14="http://schemas.microsoft.com/office/powerpoint/2010/main" val="40221418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Inheritance Basics</a:t>
            </a:r>
            <a:br>
              <a:rPr lang="en-US" b="1" dirty="0" smtClean="0"/>
            </a:br>
            <a:endParaRPr lang="en-US" dirty="0"/>
          </a:p>
        </p:txBody>
      </p:sp>
      <p:sp>
        <p:nvSpPr>
          <p:cNvPr id="3" name="Content Placeholder 2"/>
          <p:cNvSpPr>
            <a:spLocks noGrp="1"/>
          </p:cNvSpPr>
          <p:nvPr>
            <p:ph idx="1"/>
          </p:nvPr>
        </p:nvSpPr>
        <p:spPr/>
        <p:txBody>
          <a:bodyPr/>
          <a:lstStyle/>
          <a:p>
            <a:r>
              <a:rPr lang="en-US" dirty="0" smtClean="0"/>
              <a:t>To </a:t>
            </a:r>
            <a:r>
              <a:rPr lang="en-US" dirty="0"/>
              <a:t>inherit a class, you simply incorporate the definition of one class into another by </a:t>
            </a:r>
            <a:r>
              <a:rPr lang="en-US" dirty="0" smtClean="0"/>
              <a:t>using the </a:t>
            </a:r>
            <a:r>
              <a:rPr lang="en-US" b="1" dirty="0"/>
              <a:t>extends </a:t>
            </a:r>
            <a:r>
              <a:rPr lang="en-US" dirty="0"/>
              <a:t>keyword. To see how, let’s begin with a short example. </a:t>
            </a:r>
            <a:endParaRPr lang="en-US" dirty="0" smtClean="0"/>
          </a:p>
          <a:p>
            <a:r>
              <a:rPr lang="en-US" dirty="0" smtClean="0"/>
              <a:t>The </a:t>
            </a:r>
            <a:r>
              <a:rPr lang="en-US" dirty="0"/>
              <a:t>following </a:t>
            </a:r>
            <a:r>
              <a:rPr lang="en-US" dirty="0" smtClean="0"/>
              <a:t>program creates </a:t>
            </a:r>
            <a:r>
              <a:rPr lang="en-US" dirty="0"/>
              <a:t>a superclass called </a:t>
            </a:r>
            <a:r>
              <a:rPr lang="en-US" b="1" dirty="0"/>
              <a:t>A </a:t>
            </a:r>
            <a:r>
              <a:rPr lang="en-US" dirty="0"/>
              <a:t>and a subclass called </a:t>
            </a:r>
            <a:r>
              <a:rPr lang="en-US" b="1" dirty="0"/>
              <a:t>B</a:t>
            </a:r>
            <a:r>
              <a:rPr lang="en-US" dirty="0"/>
              <a:t>. </a:t>
            </a:r>
            <a:endParaRPr lang="en-US" dirty="0" smtClean="0"/>
          </a:p>
          <a:p>
            <a:r>
              <a:rPr lang="en-US" dirty="0" smtClean="0"/>
              <a:t>Notice </a:t>
            </a:r>
            <a:r>
              <a:rPr lang="en-US" dirty="0"/>
              <a:t>how the keyword </a:t>
            </a:r>
            <a:r>
              <a:rPr lang="en-US" b="1" dirty="0"/>
              <a:t>extends </a:t>
            </a:r>
            <a:r>
              <a:rPr lang="en-US" dirty="0" smtClean="0"/>
              <a:t>is used </a:t>
            </a:r>
            <a:r>
              <a:rPr lang="en-US" dirty="0"/>
              <a:t>to create a subclass of </a:t>
            </a:r>
            <a:r>
              <a:rPr lang="en-US" b="1" dirty="0"/>
              <a:t>A</a:t>
            </a:r>
            <a:r>
              <a:rPr lang="en-US" dirty="0"/>
              <a:t>.</a:t>
            </a:r>
          </a:p>
        </p:txBody>
      </p:sp>
    </p:spTree>
    <p:extLst>
      <p:ext uri="{BB962C8B-B14F-4D97-AF65-F5344CB8AC3E}">
        <p14:creationId xmlns:p14="http://schemas.microsoft.com/office/powerpoint/2010/main" val="27636659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r>
              <a:rPr lang="en-US" dirty="0"/>
              <a:t>When different types of objects are referred to, different versions of an overridden </a:t>
            </a:r>
            <a:r>
              <a:rPr lang="en-US" dirty="0" smtClean="0"/>
              <a:t>method will </a:t>
            </a:r>
            <a:r>
              <a:rPr lang="en-US" dirty="0"/>
              <a:t>be called. In other words, </a:t>
            </a:r>
            <a:r>
              <a:rPr lang="en-US" i="1" dirty="0"/>
              <a:t>it is the type of the object being referred to </a:t>
            </a:r>
            <a:r>
              <a:rPr lang="en-US" dirty="0"/>
              <a:t>(not the type of </a:t>
            </a:r>
            <a:r>
              <a:rPr lang="en-US" dirty="0" smtClean="0"/>
              <a:t>the reference </a:t>
            </a:r>
            <a:r>
              <a:rPr lang="en-US" dirty="0"/>
              <a:t>variable) that determines which version of an overridden method will be executed.</a:t>
            </a:r>
          </a:p>
          <a:p>
            <a:r>
              <a:rPr lang="en-US" dirty="0"/>
              <a:t>Therefore, if a superclass contains a method that is overridden by a subclass, then </a:t>
            </a:r>
            <a:r>
              <a:rPr lang="en-US" dirty="0" smtClean="0"/>
              <a:t>when different </a:t>
            </a:r>
            <a:r>
              <a:rPr lang="en-US" dirty="0"/>
              <a:t>types of objects are referred to through a superclass reference variable, </a:t>
            </a:r>
            <a:r>
              <a:rPr lang="en-US" dirty="0" smtClean="0"/>
              <a:t>different versions </a:t>
            </a:r>
            <a:r>
              <a:rPr lang="en-US" dirty="0"/>
              <a:t>of the method are executed.</a:t>
            </a:r>
          </a:p>
        </p:txBody>
      </p:sp>
    </p:spTree>
    <p:extLst>
      <p:ext uri="{BB962C8B-B14F-4D97-AF65-F5344CB8AC3E}">
        <p14:creationId xmlns:p14="http://schemas.microsoft.com/office/powerpoint/2010/main" val="27502207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5" name="Content Placeholder 4"/>
          <p:cNvSpPr>
            <a:spLocks noGrp="1"/>
          </p:cNvSpPr>
          <p:nvPr>
            <p:ph idx="1"/>
          </p:nvPr>
        </p:nvSpPr>
        <p:spPr/>
        <p:txBody>
          <a:bodyPr>
            <a:noAutofit/>
          </a:bodyPr>
          <a:lstStyle/>
          <a:p>
            <a:pPr marL="0" indent="0">
              <a:buNone/>
            </a:pPr>
            <a:r>
              <a:rPr lang="en-US" sz="1200" dirty="0">
                <a:latin typeface="Times New Roman" pitchFamily="18" charset="0"/>
                <a:cs typeface="Times New Roman" pitchFamily="18" charset="0"/>
              </a:rPr>
              <a:t>Here is an example that illustrates dynamic method dispatch:</a:t>
            </a:r>
          </a:p>
          <a:p>
            <a:pPr marL="0" indent="0">
              <a:buNone/>
            </a:pPr>
            <a:r>
              <a:rPr lang="en-US" sz="1200" dirty="0">
                <a:latin typeface="Times New Roman" pitchFamily="18" charset="0"/>
                <a:cs typeface="Times New Roman" pitchFamily="18" charset="0"/>
              </a:rPr>
              <a:t>// Dynamic Method Dispatch</a:t>
            </a:r>
          </a:p>
          <a:p>
            <a:pPr marL="0" indent="0">
              <a:buNone/>
            </a:pPr>
            <a:r>
              <a:rPr lang="en-US" sz="1200" dirty="0">
                <a:latin typeface="Times New Roman" pitchFamily="18" charset="0"/>
                <a:cs typeface="Times New Roman" pitchFamily="18" charset="0"/>
              </a:rPr>
              <a:t>class A {</a:t>
            </a:r>
          </a:p>
          <a:p>
            <a:pPr marL="0" indent="0">
              <a:buNone/>
            </a:pPr>
            <a:r>
              <a:rPr lang="en-US" sz="1200" dirty="0">
                <a:latin typeface="Times New Roman" pitchFamily="18" charset="0"/>
                <a:cs typeface="Times New Roman" pitchFamily="18" charset="0"/>
              </a:rPr>
              <a:t>void </a:t>
            </a:r>
            <a:r>
              <a:rPr lang="en-US" sz="1200" dirty="0" err="1">
                <a:latin typeface="Times New Roman" pitchFamily="18" charset="0"/>
                <a:cs typeface="Times New Roman" pitchFamily="18" charset="0"/>
              </a:rPr>
              <a:t>callme</a:t>
            </a:r>
            <a:r>
              <a:rPr lang="en-US" sz="1200" dirty="0">
                <a:latin typeface="Times New Roman" pitchFamily="18" charset="0"/>
                <a:cs typeface="Times New Roman" pitchFamily="18" charset="0"/>
              </a:rPr>
              <a:t>() {</a:t>
            </a:r>
          </a:p>
          <a:p>
            <a:pPr marL="0" indent="0">
              <a:buNone/>
            </a:pPr>
            <a:r>
              <a:rPr lang="en-US" sz="1200" dirty="0" err="1">
                <a:latin typeface="Times New Roman" pitchFamily="18" charset="0"/>
                <a:cs typeface="Times New Roman" pitchFamily="18" charset="0"/>
              </a:rPr>
              <a:t>System.out.println</a:t>
            </a:r>
            <a:r>
              <a:rPr lang="en-US" sz="1200" dirty="0">
                <a:latin typeface="Times New Roman" pitchFamily="18" charset="0"/>
                <a:cs typeface="Times New Roman" pitchFamily="18" charset="0"/>
              </a:rPr>
              <a:t>("Inside A's </a:t>
            </a:r>
            <a:r>
              <a:rPr lang="en-US" sz="1200" dirty="0" err="1">
                <a:latin typeface="Times New Roman" pitchFamily="18" charset="0"/>
                <a:cs typeface="Times New Roman" pitchFamily="18" charset="0"/>
              </a:rPr>
              <a:t>callme</a:t>
            </a:r>
            <a:r>
              <a:rPr lang="en-US" sz="1200" dirty="0">
                <a:latin typeface="Times New Roman" pitchFamily="18" charset="0"/>
                <a:cs typeface="Times New Roman" pitchFamily="18" charset="0"/>
              </a:rPr>
              <a:t> method");</a:t>
            </a:r>
          </a:p>
          <a:p>
            <a:pPr marL="0" indent="0">
              <a:buNone/>
            </a:pPr>
            <a:r>
              <a:rPr lang="en-US" sz="1200" dirty="0">
                <a:latin typeface="Times New Roman" pitchFamily="18" charset="0"/>
                <a:cs typeface="Times New Roman" pitchFamily="18" charset="0"/>
              </a:rPr>
              <a:t>}</a:t>
            </a:r>
          </a:p>
          <a:p>
            <a:pPr marL="0" indent="0">
              <a:buNone/>
            </a:pPr>
            <a:r>
              <a:rPr lang="en-US" sz="1200" dirty="0">
                <a:latin typeface="Times New Roman" pitchFamily="18" charset="0"/>
                <a:cs typeface="Times New Roman" pitchFamily="18" charset="0"/>
              </a:rPr>
              <a:t>}</a:t>
            </a:r>
          </a:p>
          <a:p>
            <a:pPr marL="0" indent="0">
              <a:buNone/>
            </a:pPr>
            <a:r>
              <a:rPr lang="en-US" sz="1200" dirty="0">
                <a:latin typeface="Times New Roman" pitchFamily="18" charset="0"/>
                <a:cs typeface="Times New Roman" pitchFamily="18" charset="0"/>
              </a:rPr>
              <a:t>class B extends A {</a:t>
            </a:r>
          </a:p>
          <a:p>
            <a:pPr marL="0" indent="0">
              <a:buNone/>
            </a:pPr>
            <a:r>
              <a:rPr lang="en-US" sz="1200" dirty="0">
                <a:latin typeface="Times New Roman" pitchFamily="18" charset="0"/>
                <a:cs typeface="Times New Roman" pitchFamily="18" charset="0"/>
              </a:rPr>
              <a:t>// override </a:t>
            </a:r>
            <a:r>
              <a:rPr lang="en-US" sz="1200" dirty="0" err="1">
                <a:latin typeface="Times New Roman" pitchFamily="18" charset="0"/>
                <a:cs typeface="Times New Roman" pitchFamily="18" charset="0"/>
              </a:rPr>
              <a:t>callme</a:t>
            </a:r>
            <a:r>
              <a:rPr lang="en-US" sz="1200" dirty="0">
                <a:latin typeface="Times New Roman" pitchFamily="18" charset="0"/>
                <a:cs typeface="Times New Roman" pitchFamily="18" charset="0"/>
              </a:rPr>
              <a:t>()</a:t>
            </a:r>
          </a:p>
          <a:p>
            <a:pPr marL="0" indent="0">
              <a:buNone/>
            </a:pPr>
            <a:r>
              <a:rPr lang="en-US" sz="1200" dirty="0">
                <a:latin typeface="Times New Roman" pitchFamily="18" charset="0"/>
                <a:cs typeface="Times New Roman" pitchFamily="18" charset="0"/>
              </a:rPr>
              <a:t>void </a:t>
            </a:r>
            <a:r>
              <a:rPr lang="en-US" sz="1200" dirty="0" err="1">
                <a:latin typeface="Times New Roman" pitchFamily="18" charset="0"/>
                <a:cs typeface="Times New Roman" pitchFamily="18" charset="0"/>
              </a:rPr>
              <a:t>callme</a:t>
            </a:r>
            <a:r>
              <a:rPr lang="en-US" sz="1200" dirty="0">
                <a:latin typeface="Times New Roman" pitchFamily="18" charset="0"/>
                <a:cs typeface="Times New Roman" pitchFamily="18" charset="0"/>
              </a:rPr>
              <a:t>() {</a:t>
            </a:r>
          </a:p>
          <a:p>
            <a:pPr marL="0" indent="0">
              <a:buNone/>
            </a:pPr>
            <a:r>
              <a:rPr lang="en-US" sz="1200" dirty="0" err="1">
                <a:latin typeface="Times New Roman" pitchFamily="18" charset="0"/>
                <a:cs typeface="Times New Roman" pitchFamily="18" charset="0"/>
              </a:rPr>
              <a:t>System.out.println</a:t>
            </a:r>
            <a:r>
              <a:rPr lang="en-US" sz="1200" dirty="0">
                <a:latin typeface="Times New Roman" pitchFamily="18" charset="0"/>
                <a:cs typeface="Times New Roman" pitchFamily="18" charset="0"/>
              </a:rPr>
              <a:t>("Inside B's </a:t>
            </a:r>
            <a:r>
              <a:rPr lang="en-US" sz="1200" dirty="0" err="1">
                <a:latin typeface="Times New Roman" pitchFamily="18" charset="0"/>
                <a:cs typeface="Times New Roman" pitchFamily="18" charset="0"/>
              </a:rPr>
              <a:t>callme</a:t>
            </a:r>
            <a:r>
              <a:rPr lang="en-US" sz="1200" dirty="0">
                <a:latin typeface="Times New Roman" pitchFamily="18" charset="0"/>
                <a:cs typeface="Times New Roman" pitchFamily="18" charset="0"/>
              </a:rPr>
              <a:t> method");</a:t>
            </a:r>
          </a:p>
          <a:p>
            <a:pPr marL="0" indent="0">
              <a:buNone/>
            </a:pPr>
            <a:r>
              <a:rPr lang="en-US" sz="1200" dirty="0">
                <a:latin typeface="Times New Roman" pitchFamily="18" charset="0"/>
                <a:cs typeface="Times New Roman" pitchFamily="18" charset="0"/>
              </a:rPr>
              <a:t>}</a:t>
            </a:r>
          </a:p>
          <a:p>
            <a:pPr marL="0" indent="0">
              <a:buNone/>
            </a:pPr>
            <a:r>
              <a:rPr lang="en-US" sz="1200" dirty="0">
                <a:latin typeface="Times New Roman" pitchFamily="18" charset="0"/>
                <a:cs typeface="Times New Roman" pitchFamily="18" charset="0"/>
              </a:rPr>
              <a:t>}</a:t>
            </a:r>
          </a:p>
          <a:p>
            <a:pPr marL="0" indent="0">
              <a:buNone/>
            </a:pPr>
            <a:r>
              <a:rPr lang="en-US" sz="1200" dirty="0">
                <a:latin typeface="Times New Roman" pitchFamily="18" charset="0"/>
                <a:cs typeface="Times New Roman" pitchFamily="18" charset="0"/>
              </a:rPr>
              <a:t>class C extends A {</a:t>
            </a:r>
          </a:p>
          <a:p>
            <a:pPr marL="0" indent="0">
              <a:buNone/>
            </a:pPr>
            <a:r>
              <a:rPr lang="en-US" sz="1200" dirty="0">
                <a:latin typeface="Times New Roman" pitchFamily="18" charset="0"/>
                <a:cs typeface="Times New Roman" pitchFamily="18" charset="0"/>
              </a:rPr>
              <a:t>// override </a:t>
            </a:r>
            <a:r>
              <a:rPr lang="en-US" sz="1200" dirty="0" err="1">
                <a:latin typeface="Times New Roman" pitchFamily="18" charset="0"/>
                <a:cs typeface="Times New Roman" pitchFamily="18" charset="0"/>
              </a:rPr>
              <a:t>callme</a:t>
            </a:r>
            <a:r>
              <a:rPr lang="en-US" sz="1200" dirty="0">
                <a:latin typeface="Times New Roman" pitchFamily="18" charset="0"/>
                <a:cs typeface="Times New Roman" pitchFamily="18" charset="0"/>
              </a:rPr>
              <a:t>()</a:t>
            </a:r>
          </a:p>
          <a:p>
            <a:pPr marL="0" indent="0">
              <a:buNone/>
            </a:pPr>
            <a:r>
              <a:rPr lang="en-US" sz="1200" dirty="0">
                <a:latin typeface="Times New Roman" pitchFamily="18" charset="0"/>
                <a:cs typeface="Times New Roman" pitchFamily="18" charset="0"/>
              </a:rPr>
              <a:t>void </a:t>
            </a:r>
            <a:r>
              <a:rPr lang="en-US" sz="1200" dirty="0" err="1">
                <a:latin typeface="Times New Roman" pitchFamily="18" charset="0"/>
                <a:cs typeface="Times New Roman" pitchFamily="18" charset="0"/>
              </a:rPr>
              <a:t>callme</a:t>
            </a:r>
            <a:r>
              <a:rPr lang="en-US" sz="1200" dirty="0">
                <a:latin typeface="Times New Roman" pitchFamily="18" charset="0"/>
                <a:cs typeface="Times New Roman" pitchFamily="18" charset="0"/>
              </a:rPr>
              <a:t>() {</a:t>
            </a:r>
          </a:p>
          <a:p>
            <a:pPr marL="0" indent="0">
              <a:buNone/>
            </a:pPr>
            <a:r>
              <a:rPr lang="en-US" sz="1200" dirty="0" err="1">
                <a:latin typeface="Times New Roman" pitchFamily="18" charset="0"/>
                <a:cs typeface="Times New Roman" pitchFamily="18" charset="0"/>
              </a:rPr>
              <a:t>System.out.println</a:t>
            </a:r>
            <a:r>
              <a:rPr lang="en-US" sz="1200" dirty="0">
                <a:latin typeface="Times New Roman" pitchFamily="18" charset="0"/>
                <a:cs typeface="Times New Roman" pitchFamily="18" charset="0"/>
              </a:rPr>
              <a:t>("Inside C's </a:t>
            </a:r>
            <a:r>
              <a:rPr lang="en-US" sz="1200" dirty="0" err="1">
                <a:latin typeface="Times New Roman" pitchFamily="18" charset="0"/>
                <a:cs typeface="Times New Roman" pitchFamily="18" charset="0"/>
              </a:rPr>
              <a:t>callme</a:t>
            </a:r>
            <a:r>
              <a:rPr lang="en-US" sz="1200" dirty="0">
                <a:latin typeface="Times New Roman" pitchFamily="18" charset="0"/>
                <a:cs typeface="Times New Roman" pitchFamily="18" charset="0"/>
              </a:rPr>
              <a:t> method");</a:t>
            </a:r>
          </a:p>
          <a:p>
            <a:pPr marL="0" indent="0">
              <a:buNone/>
            </a:pPr>
            <a:r>
              <a:rPr lang="en-US" sz="1200" dirty="0">
                <a:latin typeface="Times New Roman" pitchFamily="18" charset="0"/>
                <a:cs typeface="Times New Roman" pitchFamily="18" charset="0"/>
              </a:rPr>
              <a:t>}</a:t>
            </a:r>
          </a:p>
          <a:p>
            <a:pPr marL="0" indent="0">
              <a:buNone/>
            </a:pPr>
            <a:r>
              <a:rPr lang="en-US" sz="1200" dirty="0">
                <a:latin typeface="Times New Roman" pitchFamily="18" charset="0"/>
                <a:cs typeface="Times New Roman" pitchFamily="18" charset="0"/>
              </a:rPr>
              <a:t>}</a:t>
            </a:r>
          </a:p>
          <a:p>
            <a:pPr marL="0" indent="0">
              <a:buNone/>
            </a:pPr>
            <a:r>
              <a:rPr lang="en-US" sz="1200" dirty="0">
                <a:latin typeface="Times New Roman" pitchFamily="18" charset="0"/>
                <a:cs typeface="Times New Roman" pitchFamily="18" charset="0"/>
              </a:rPr>
              <a:t>class Dispatch {</a:t>
            </a:r>
          </a:p>
          <a:p>
            <a:pPr marL="0" indent="0">
              <a:buNone/>
            </a:pPr>
            <a:r>
              <a:rPr lang="en-US" sz="1200" dirty="0">
                <a:latin typeface="Times New Roman" pitchFamily="18" charset="0"/>
                <a:cs typeface="Times New Roman" pitchFamily="18" charset="0"/>
              </a:rPr>
              <a:t>public static void main(String </a:t>
            </a:r>
            <a:r>
              <a:rPr lang="en-US" sz="1200" dirty="0" err="1">
                <a:latin typeface="Times New Roman" pitchFamily="18" charset="0"/>
                <a:cs typeface="Times New Roman" pitchFamily="18" charset="0"/>
              </a:rPr>
              <a:t>args</a:t>
            </a:r>
            <a:r>
              <a:rPr lang="en-US" sz="1200" dirty="0">
                <a:latin typeface="Times New Roman" pitchFamily="18" charset="0"/>
                <a:cs typeface="Times New Roman" pitchFamily="18" charset="0"/>
              </a:rPr>
              <a:t>[]) {</a:t>
            </a:r>
          </a:p>
          <a:p>
            <a:pPr marL="0" indent="0">
              <a:buNone/>
            </a:pPr>
            <a:r>
              <a:rPr lang="en-US" sz="1200" dirty="0">
                <a:latin typeface="Times New Roman" pitchFamily="18" charset="0"/>
                <a:cs typeface="Times New Roman" pitchFamily="18" charset="0"/>
              </a:rPr>
              <a:t>A </a:t>
            </a:r>
            <a:r>
              <a:rPr lang="en-US" sz="1200" dirty="0" err="1">
                <a:latin typeface="Times New Roman" pitchFamily="18" charset="0"/>
                <a:cs typeface="Times New Roman" pitchFamily="18" charset="0"/>
              </a:rPr>
              <a:t>a</a:t>
            </a:r>
            <a:r>
              <a:rPr lang="en-US" sz="1200" dirty="0">
                <a:latin typeface="Times New Roman" pitchFamily="18" charset="0"/>
                <a:cs typeface="Times New Roman" pitchFamily="18" charset="0"/>
              </a:rPr>
              <a:t> = new A(); // object of type A</a:t>
            </a:r>
          </a:p>
          <a:p>
            <a:pPr marL="0" indent="0">
              <a:buNone/>
            </a:pPr>
            <a:r>
              <a:rPr lang="en-US" sz="1200" dirty="0">
                <a:latin typeface="Times New Roman" pitchFamily="18" charset="0"/>
                <a:cs typeface="Times New Roman" pitchFamily="18" charset="0"/>
              </a:rPr>
              <a:t>B </a:t>
            </a:r>
            <a:r>
              <a:rPr lang="en-US" sz="1200" dirty="0" err="1">
                <a:latin typeface="Times New Roman" pitchFamily="18" charset="0"/>
                <a:cs typeface="Times New Roman" pitchFamily="18" charset="0"/>
              </a:rPr>
              <a:t>b</a:t>
            </a:r>
            <a:r>
              <a:rPr lang="en-US" sz="1200" dirty="0">
                <a:latin typeface="Times New Roman" pitchFamily="18" charset="0"/>
                <a:cs typeface="Times New Roman" pitchFamily="18" charset="0"/>
              </a:rPr>
              <a:t> = new B(); // object of type B</a:t>
            </a:r>
          </a:p>
          <a:p>
            <a:pPr marL="0" indent="0">
              <a:buNone/>
            </a:pPr>
            <a:r>
              <a:rPr lang="en-US" sz="1200" dirty="0">
                <a:latin typeface="Times New Roman" pitchFamily="18" charset="0"/>
                <a:cs typeface="Times New Roman" pitchFamily="18" charset="0"/>
              </a:rPr>
              <a:t>C </a:t>
            </a:r>
            <a:r>
              <a:rPr lang="en-US" sz="1200" dirty="0" err="1">
                <a:latin typeface="Times New Roman" pitchFamily="18" charset="0"/>
                <a:cs typeface="Times New Roman" pitchFamily="18" charset="0"/>
              </a:rPr>
              <a:t>c</a:t>
            </a:r>
            <a:r>
              <a:rPr lang="en-US" sz="1200" dirty="0">
                <a:latin typeface="Times New Roman" pitchFamily="18" charset="0"/>
                <a:cs typeface="Times New Roman" pitchFamily="18" charset="0"/>
              </a:rPr>
              <a:t> = new C(); // object of type C</a:t>
            </a:r>
          </a:p>
          <a:p>
            <a:endParaRPr lang="en-US" sz="1200" dirty="0">
              <a:latin typeface="Times New Roman" pitchFamily="18" charset="0"/>
              <a:cs typeface="Times New Roman" pitchFamily="18" charset="0"/>
            </a:endParaRPr>
          </a:p>
        </p:txBody>
      </p:sp>
      <p:sp>
        <p:nvSpPr>
          <p:cNvPr id="6" name="Content Placeholder 5"/>
          <p:cNvSpPr>
            <a:spLocks noGrp="1"/>
          </p:cNvSpPr>
          <p:nvPr>
            <p:ph sz="half" idx="4294967295"/>
          </p:nvPr>
        </p:nvSpPr>
        <p:spPr>
          <a:xfrm>
            <a:off x="5105400" y="1219200"/>
            <a:ext cx="4038600" cy="4525963"/>
          </a:xfrm>
        </p:spPr>
        <p:txBody>
          <a:bodyPr>
            <a:noAutofit/>
          </a:bodyPr>
          <a:lstStyle/>
          <a:p>
            <a:pPr marL="0" indent="0">
              <a:buNone/>
            </a:pPr>
            <a:r>
              <a:rPr lang="en-US" sz="1200" dirty="0">
                <a:latin typeface="Times New Roman" pitchFamily="18" charset="0"/>
                <a:cs typeface="Times New Roman" pitchFamily="18" charset="0"/>
              </a:rPr>
              <a:t>A r; // obtain a reference of type A</a:t>
            </a:r>
          </a:p>
          <a:p>
            <a:pPr marL="0" indent="0">
              <a:buNone/>
            </a:pPr>
            <a:r>
              <a:rPr lang="en-US" sz="1200" dirty="0">
                <a:latin typeface="Times New Roman" pitchFamily="18" charset="0"/>
                <a:cs typeface="Times New Roman" pitchFamily="18" charset="0"/>
              </a:rPr>
              <a:t>r = a; // r refers to an A object</a:t>
            </a:r>
          </a:p>
          <a:p>
            <a:pPr marL="0" indent="0">
              <a:buNone/>
            </a:pPr>
            <a:r>
              <a:rPr lang="en-US" sz="1200" dirty="0" err="1">
                <a:latin typeface="Times New Roman" pitchFamily="18" charset="0"/>
                <a:cs typeface="Times New Roman" pitchFamily="18" charset="0"/>
              </a:rPr>
              <a:t>r.callme</a:t>
            </a:r>
            <a:r>
              <a:rPr lang="en-US" sz="1200" dirty="0">
                <a:latin typeface="Times New Roman" pitchFamily="18" charset="0"/>
                <a:cs typeface="Times New Roman" pitchFamily="18" charset="0"/>
              </a:rPr>
              <a:t>(); // calls A's version of </a:t>
            </a:r>
            <a:r>
              <a:rPr lang="en-US" sz="1200" dirty="0" err="1">
                <a:latin typeface="Times New Roman" pitchFamily="18" charset="0"/>
                <a:cs typeface="Times New Roman" pitchFamily="18" charset="0"/>
              </a:rPr>
              <a:t>callme</a:t>
            </a:r>
            <a:endParaRPr lang="en-US" sz="1200" dirty="0">
              <a:latin typeface="Times New Roman" pitchFamily="18" charset="0"/>
              <a:cs typeface="Times New Roman" pitchFamily="18" charset="0"/>
            </a:endParaRPr>
          </a:p>
          <a:p>
            <a:pPr marL="0" indent="0">
              <a:buNone/>
            </a:pPr>
            <a:r>
              <a:rPr lang="pt-BR" sz="1200" dirty="0">
                <a:latin typeface="Times New Roman" pitchFamily="18" charset="0"/>
                <a:cs typeface="Times New Roman" pitchFamily="18" charset="0"/>
              </a:rPr>
              <a:t>r = b; // r refers to a B object</a:t>
            </a:r>
          </a:p>
          <a:p>
            <a:pPr marL="0" indent="0">
              <a:buNone/>
            </a:pPr>
            <a:r>
              <a:rPr lang="en-US" sz="1200" dirty="0" err="1">
                <a:latin typeface="Times New Roman" pitchFamily="18" charset="0"/>
                <a:cs typeface="Times New Roman" pitchFamily="18" charset="0"/>
              </a:rPr>
              <a:t>r.callme</a:t>
            </a:r>
            <a:r>
              <a:rPr lang="en-US" sz="1200" dirty="0">
                <a:latin typeface="Times New Roman" pitchFamily="18" charset="0"/>
                <a:cs typeface="Times New Roman" pitchFamily="18" charset="0"/>
              </a:rPr>
              <a:t>(); // calls B's version of </a:t>
            </a:r>
            <a:r>
              <a:rPr lang="en-US" sz="1200" dirty="0" err="1">
                <a:latin typeface="Times New Roman" pitchFamily="18" charset="0"/>
                <a:cs typeface="Times New Roman" pitchFamily="18" charset="0"/>
              </a:rPr>
              <a:t>callme</a:t>
            </a:r>
            <a:endParaRPr lang="en-US" sz="1200" dirty="0">
              <a:latin typeface="Times New Roman" pitchFamily="18" charset="0"/>
              <a:cs typeface="Times New Roman" pitchFamily="18" charset="0"/>
            </a:endParaRPr>
          </a:p>
          <a:p>
            <a:pPr marL="0" indent="0">
              <a:buNone/>
            </a:pPr>
            <a:r>
              <a:rPr lang="pt-BR" sz="1200" dirty="0">
                <a:latin typeface="Times New Roman" pitchFamily="18" charset="0"/>
                <a:cs typeface="Times New Roman" pitchFamily="18" charset="0"/>
              </a:rPr>
              <a:t>r = c; // r refers to a C object</a:t>
            </a:r>
          </a:p>
          <a:p>
            <a:pPr marL="0" indent="0">
              <a:buNone/>
            </a:pPr>
            <a:r>
              <a:rPr lang="en-US" sz="1200" dirty="0" err="1">
                <a:latin typeface="Times New Roman" pitchFamily="18" charset="0"/>
                <a:cs typeface="Times New Roman" pitchFamily="18" charset="0"/>
              </a:rPr>
              <a:t>r.callme</a:t>
            </a:r>
            <a:r>
              <a:rPr lang="en-US" sz="1200" dirty="0">
                <a:latin typeface="Times New Roman" pitchFamily="18" charset="0"/>
                <a:cs typeface="Times New Roman" pitchFamily="18" charset="0"/>
              </a:rPr>
              <a:t>(); // calls C's version of </a:t>
            </a:r>
            <a:r>
              <a:rPr lang="en-US" sz="1200" dirty="0" err="1">
                <a:latin typeface="Times New Roman" pitchFamily="18" charset="0"/>
                <a:cs typeface="Times New Roman" pitchFamily="18" charset="0"/>
              </a:rPr>
              <a:t>callme</a:t>
            </a:r>
            <a:endParaRPr lang="en-US" sz="1200" dirty="0">
              <a:latin typeface="Times New Roman" pitchFamily="18" charset="0"/>
              <a:cs typeface="Times New Roman" pitchFamily="18" charset="0"/>
            </a:endParaRPr>
          </a:p>
          <a:p>
            <a:pPr marL="0" indent="0">
              <a:buNone/>
            </a:pPr>
            <a:r>
              <a:rPr lang="en-US" sz="1200" dirty="0">
                <a:latin typeface="Times New Roman" pitchFamily="18" charset="0"/>
                <a:cs typeface="Times New Roman" pitchFamily="18" charset="0"/>
              </a:rPr>
              <a:t>}</a:t>
            </a:r>
          </a:p>
          <a:p>
            <a:pPr marL="0" indent="0">
              <a:buNone/>
            </a:pPr>
            <a:r>
              <a:rPr lang="en-US" sz="1200" dirty="0">
                <a:latin typeface="Times New Roman" pitchFamily="18" charset="0"/>
                <a:cs typeface="Times New Roman" pitchFamily="18" charset="0"/>
              </a:rPr>
              <a:t>}</a:t>
            </a:r>
          </a:p>
          <a:p>
            <a:pPr marL="0" indent="0">
              <a:buNone/>
            </a:pPr>
            <a:r>
              <a:rPr lang="en-US" sz="1200" dirty="0">
                <a:latin typeface="Times New Roman" pitchFamily="18" charset="0"/>
                <a:cs typeface="Times New Roman" pitchFamily="18" charset="0"/>
              </a:rPr>
              <a:t>The output from the program is shown here:</a:t>
            </a:r>
          </a:p>
          <a:p>
            <a:pPr marL="0" indent="0">
              <a:buNone/>
            </a:pPr>
            <a:r>
              <a:rPr lang="en-US" sz="1200" dirty="0">
                <a:latin typeface="Times New Roman" pitchFamily="18" charset="0"/>
                <a:cs typeface="Times New Roman" pitchFamily="18" charset="0"/>
              </a:rPr>
              <a:t>Inside A's </a:t>
            </a:r>
            <a:r>
              <a:rPr lang="en-US" sz="1200" dirty="0" err="1">
                <a:latin typeface="Times New Roman" pitchFamily="18" charset="0"/>
                <a:cs typeface="Times New Roman" pitchFamily="18" charset="0"/>
              </a:rPr>
              <a:t>callme</a:t>
            </a:r>
            <a:r>
              <a:rPr lang="en-US" sz="1200" dirty="0">
                <a:latin typeface="Times New Roman" pitchFamily="18" charset="0"/>
                <a:cs typeface="Times New Roman" pitchFamily="18" charset="0"/>
              </a:rPr>
              <a:t> method</a:t>
            </a:r>
          </a:p>
          <a:p>
            <a:pPr marL="0" indent="0">
              <a:buNone/>
            </a:pPr>
            <a:r>
              <a:rPr lang="en-US" sz="1200" dirty="0">
                <a:latin typeface="Times New Roman" pitchFamily="18" charset="0"/>
                <a:cs typeface="Times New Roman" pitchFamily="18" charset="0"/>
              </a:rPr>
              <a:t>Inside B's </a:t>
            </a:r>
            <a:r>
              <a:rPr lang="en-US" sz="1200" dirty="0" err="1">
                <a:latin typeface="Times New Roman" pitchFamily="18" charset="0"/>
                <a:cs typeface="Times New Roman" pitchFamily="18" charset="0"/>
              </a:rPr>
              <a:t>callme</a:t>
            </a:r>
            <a:r>
              <a:rPr lang="en-US" sz="1200" dirty="0">
                <a:latin typeface="Times New Roman" pitchFamily="18" charset="0"/>
                <a:cs typeface="Times New Roman" pitchFamily="18" charset="0"/>
              </a:rPr>
              <a:t> method</a:t>
            </a:r>
          </a:p>
          <a:p>
            <a:pPr marL="0" indent="0">
              <a:buNone/>
            </a:pPr>
            <a:r>
              <a:rPr lang="en-US" sz="1200" dirty="0">
                <a:latin typeface="Times New Roman" pitchFamily="18" charset="0"/>
                <a:cs typeface="Times New Roman" pitchFamily="18" charset="0"/>
              </a:rPr>
              <a:t>Inside C's </a:t>
            </a:r>
            <a:r>
              <a:rPr lang="en-US" sz="1200" dirty="0" err="1">
                <a:latin typeface="Times New Roman" pitchFamily="18" charset="0"/>
                <a:cs typeface="Times New Roman" pitchFamily="18" charset="0"/>
              </a:rPr>
              <a:t>callme</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method</a:t>
            </a:r>
          </a:p>
          <a:p>
            <a:pPr marL="0" indent="0">
              <a:buNone/>
            </a:pPr>
            <a:endParaRPr lang="en-US" sz="1200" dirty="0" smtClean="0">
              <a:latin typeface="Times New Roman" pitchFamily="18" charset="0"/>
              <a:cs typeface="Times New Roman" pitchFamily="18" charset="0"/>
            </a:endParaRPr>
          </a:p>
          <a:p>
            <a:pPr marL="0" indent="0">
              <a:buNone/>
            </a:pPr>
            <a:r>
              <a:rPr lang="en-US" sz="1200" dirty="0">
                <a:latin typeface="Times New Roman" pitchFamily="18" charset="0"/>
                <a:cs typeface="Times New Roman" pitchFamily="18" charset="0"/>
              </a:rPr>
              <a:t>This program creates one superclass called </a:t>
            </a:r>
            <a:r>
              <a:rPr lang="en-US" sz="1200" b="1" dirty="0">
                <a:latin typeface="Times New Roman" pitchFamily="18" charset="0"/>
                <a:cs typeface="Times New Roman" pitchFamily="18" charset="0"/>
              </a:rPr>
              <a:t>A </a:t>
            </a:r>
            <a:r>
              <a:rPr lang="en-US" sz="1200" dirty="0">
                <a:latin typeface="Times New Roman" pitchFamily="18" charset="0"/>
                <a:cs typeface="Times New Roman" pitchFamily="18" charset="0"/>
              </a:rPr>
              <a:t>and two subclasses of it, called </a:t>
            </a:r>
            <a:r>
              <a:rPr lang="en-US" sz="1200" b="1" dirty="0">
                <a:latin typeface="Times New Roman" pitchFamily="18" charset="0"/>
                <a:cs typeface="Times New Roman" pitchFamily="18" charset="0"/>
              </a:rPr>
              <a:t>B </a:t>
            </a:r>
            <a:r>
              <a:rPr lang="en-US" sz="1200" dirty="0">
                <a:latin typeface="Times New Roman" pitchFamily="18" charset="0"/>
                <a:cs typeface="Times New Roman" pitchFamily="18" charset="0"/>
              </a:rPr>
              <a:t>and </a:t>
            </a:r>
            <a:r>
              <a:rPr lang="en-US" sz="1200" b="1" dirty="0" smtClean="0">
                <a:latin typeface="Times New Roman" pitchFamily="18" charset="0"/>
                <a:cs typeface="Times New Roman" pitchFamily="18" charset="0"/>
              </a:rPr>
              <a:t>C</a:t>
            </a:r>
            <a:r>
              <a:rPr lang="en-US" sz="1200" dirty="0" smtClean="0">
                <a:latin typeface="Times New Roman" pitchFamily="18" charset="0"/>
                <a:cs typeface="Times New Roman" pitchFamily="18" charset="0"/>
              </a:rPr>
              <a:t>. Subclasses </a:t>
            </a:r>
            <a:r>
              <a:rPr lang="en-US" sz="1200" b="1" dirty="0">
                <a:latin typeface="Times New Roman" pitchFamily="18" charset="0"/>
                <a:cs typeface="Times New Roman" pitchFamily="18" charset="0"/>
              </a:rPr>
              <a:t>B </a:t>
            </a:r>
            <a:r>
              <a:rPr lang="en-US" sz="1200" dirty="0">
                <a:latin typeface="Times New Roman" pitchFamily="18" charset="0"/>
                <a:cs typeface="Times New Roman" pitchFamily="18" charset="0"/>
              </a:rPr>
              <a:t>and </a:t>
            </a:r>
            <a:r>
              <a:rPr lang="en-US" sz="1200" b="1" dirty="0">
                <a:latin typeface="Times New Roman" pitchFamily="18" charset="0"/>
                <a:cs typeface="Times New Roman" pitchFamily="18" charset="0"/>
              </a:rPr>
              <a:t>C </a:t>
            </a:r>
            <a:r>
              <a:rPr lang="en-US" sz="1200" dirty="0">
                <a:latin typeface="Times New Roman" pitchFamily="18" charset="0"/>
                <a:cs typeface="Times New Roman" pitchFamily="18" charset="0"/>
              </a:rPr>
              <a:t>override </a:t>
            </a:r>
            <a:r>
              <a:rPr lang="en-US" sz="1200" b="1" dirty="0" err="1">
                <a:latin typeface="Times New Roman" pitchFamily="18" charset="0"/>
                <a:cs typeface="Times New Roman" pitchFamily="18" charset="0"/>
              </a:rPr>
              <a:t>callme</a:t>
            </a:r>
            <a:r>
              <a:rPr lang="en-US" sz="1200" b="1" dirty="0">
                <a:latin typeface="Times New Roman" pitchFamily="18" charset="0"/>
                <a:cs typeface="Times New Roman" pitchFamily="18" charset="0"/>
              </a:rPr>
              <a:t>( ) </a:t>
            </a:r>
            <a:r>
              <a:rPr lang="en-US" sz="1200" dirty="0">
                <a:latin typeface="Times New Roman" pitchFamily="18" charset="0"/>
                <a:cs typeface="Times New Roman" pitchFamily="18" charset="0"/>
              </a:rPr>
              <a:t>declared in </a:t>
            </a:r>
            <a:r>
              <a:rPr lang="en-US" sz="1200" b="1" dirty="0">
                <a:latin typeface="Times New Roman" pitchFamily="18" charset="0"/>
                <a:cs typeface="Times New Roman" pitchFamily="18" charset="0"/>
              </a:rPr>
              <a:t>A</a:t>
            </a:r>
            <a:r>
              <a:rPr lang="en-US" sz="1200" dirty="0">
                <a:latin typeface="Times New Roman" pitchFamily="18" charset="0"/>
                <a:cs typeface="Times New Roman" pitchFamily="18" charset="0"/>
              </a:rPr>
              <a:t>. Inside the </a:t>
            </a:r>
            <a:r>
              <a:rPr lang="en-US" sz="1200" b="1" dirty="0">
                <a:latin typeface="Times New Roman" pitchFamily="18" charset="0"/>
                <a:cs typeface="Times New Roman" pitchFamily="18" charset="0"/>
              </a:rPr>
              <a:t>main( ) </a:t>
            </a:r>
            <a:r>
              <a:rPr lang="en-US" sz="1200" dirty="0">
                <a:latin typeface="Times New Roman" pitchFamily="18" charset="0"/>
                <a:cs typeface="Times New Roman" pitchFamily="18" charset="0"/>
              </a:rPr>
              <a:t>method, objects </a:t>
            </a:r>
            <a:r>
              <a:rPr lang="en-US" sz="1200" dirty="0" smtClean="0">
                <a:latin typeface="Times New Roman" pitchFamily="18" charset="0"/>
                <a:cs typeface="Times New Roman" pitchFamily="18" charset="0"/>
              </a:rPr>
              <a:t>of type </a:t>
            </a:r>
            <a:r>
              <a:rPr lang="en-US" sz="1200" b="1" dirty="0">
                <a:latin typeface="Times New Roman" pitchFamily="18" charset="0"/>
                <a:cs typeface="Times New Roman" pitchFamily="18" charset="0"/>
              </a:rPr>
              <a:t>A</a:t>
            </a:r>
            <a:r>
              <a:rPr lang="en-US" sz="1200" dirty="0">
                <a:latin typeface="Times New Roman" pitchFamily="18" charset="0"/>
                <a:cs typeface="Times New Roman" pitchFamily="18" charset="0"/>
              </a:rPr>
              <a:t>, </a:t>
            </a:r>
            <a:r>
              <a:rPr lang="en-US" sz="1200" b="1" dirty="0">
                <a:latin typeface="Times New Roman" pitchFamily="18" charset="0"/>
                <a:cs typeface="Times New Roman" pitchFamily="18" charset="0"/>
              </a:rPr>
              <a:t>B</a:t>
            </a:r>
            <a:r>
              <a:rPr lang="en-US" sz="1200" dirty="0">
                <a:latin typeface="Times New Roman" pitchFamily="18" charset="0"/>
                <a:cs typeface="Times New Roman" pitchFamily="18" charset="0"/>
              </a:rPr>
              <a:t>, and </a:t>
            </a:r>
            <a:r>
              <a:rPr lang="en-US" sz="1200" b="1" dirty="0">
                <a:latin typeface="Times New Roman" pitchFamily="18" charset="0"/>
                <a:cs typeface="Times New Roman" pitchFamily="18" charset="0"/>
              </a:rPr>
              <a:t>C </a:t>
            </a:r>
            <a:r>
              <a:rPr lang="en-US" sz="1200" dirty="0">
                <a:latin typeface="Times New Roman" pitchFamily="18" charset="0"/>
                <a:cs typeface="Times New Roman" pitchFamily="18" charset="0"/>
              </a:rPr>
              <a:t>are declared. Also, a reference of type </a:t>
            </a:r>
            <a:r>
              <a:rPr lang="en-US" sz="1200" b="1" dirty="0">
                <a:latin typeface="Times New Roman" pitchFamily="18" charset="0"/>
                <a:cs typeface="Times New Roman" pitchFamily="18" charset="0"/>
              </a:rPr>
              <a:t>A</a:t>
            </a:r>
            <a:r>
              <a:rPr lang="en-US" sz="1200" dirty="0">
                <a:latin typeface="Times New Roman" pitchFamily="18" charset="0"/>
                <a:cs typeface="Times New Roman" pitchFamily="18" charset="0"/>
              </a:rPr>
              <a:t>, called </a:t>
            </a:r>
            <a:r>
              <a:rPr lang="en-US" sz="1200" b="1" dirty="0">
                <a:latin typeface="Times New Roman" pitchFamily="18" charset="0"/>
                <a:cs typeface="Times New Roman" pitchFamily="18" charset="0"/>
              </a:rPr>
              <a:t>r</a:t>
            </a:r>
            <a:r>
              <a:rPr lang="en-US" sz="1200" dirty="0">
                <a:latin typeface="Times New Roman" pitchFamily="18" charset="0"/>
                <a:cs typeface="Times New Roman" pitchFamily="18" charset="0"/>
              </a:rPr>
              <a:t>, is declared. The </a:t>
            </a:r>
            <a:r>
              <a:rPr lang="en-US" sz="1200" dirty="0" smtClean="0">
                <a:latin typeface="Times New Roman" pitchFamily="18" charset="0"/>
                <a:cs typeface="Times New Roman" pitchFamily="18" charset="0"/>
              </a:rPr>
              <a:t>program then </a:t>
            </a:r>
            <a:r>
              <a:rPr lang="en-US" sz="1200" dirty="0">
                <a:latin typeface="Times New Roman" pitchFamily="18" charset="0"/>
                <a:cs typeface="Times New Roman" pitchFamily="18" charset="0"/>
              </a:rPr>
              <a:t>in turn assigns a reference to each type of object to </a:t>
            </a:r>
            <a:r>
              <a:rPr lang="en-US" sz="1200" b="1" dirty="0">
                <a:latin typeface="Times New Roman" pitchFamily="18" charset="0"/>
                <a:cs typeface="Times New Roman" pitchFamily="18" charset="0"/>
              </a:rPr>
              <a:t>r </a:t>
            </a:r>
            <a:r>
              <a:rPr lang="en-US" sz="1200" dirty="0">
                <a:latin typeface="Times New Roman" pitchFamily="18" charset="0"/>
                <a:cs typeface="Times New Roman" pitchFamily="18" charset="0"/>
              </a:rPr>
              <a:t>and uses that reference to invoke</a:t>
            </a:r>
          </a:p>
          <a:p>
            <a:pPr marL="0" indent="0">
              <a:buNone/>
            </a:pPr>
            <a:r>
              <a:rPr lang="en-US" sz="1200" b="1" dirty="0" err="1">
                <a:latin typeface="Times New Roman" pitchFamily="18" charset="0"/>
                <a:cs typeface="Times New Roman" pitchFamily="18" charset="0"/>
              </a:rPr>
              <a:t>callme</a:t>
            </a:r>
            <a:r>
              <a:rPr lang="en-US" sz="1200" b="1" dirty="0">
                <a:latin typeface="Times New Roman" pitchFamily="18" charset="0"/>
                <a:cs typeface="Times New Roman" pitchFamily="18" charset="0"/>
              </a:rPr>
              <a:t>( )</a:t>
            </a:r>
            <a:r>
              <a:rPr lang="en-US" sz="1200" dirty="0">
                <a:latin typeface="Times New Roman" pitchFamily="18" charset="0"/>
                <a:cs typeface="Times New Roman" pitchFamily="18" charset="0"/>
              </a:rPr>
              <a:t>. As the output shows, the version of </a:t>
            </a:r>
            <a:r>
              <a:rPr lang="en-US" sz="1200" b="1" dirty="0" err="1">
                <a:latin typeface="Times New Roman" pitchFamily="18" charset="0"/>
                <a:cs typeface="Times New Roman" pitchFamily="18" charset="0"/>
              </a:rPr>
              <a:t>callme</a:t>
            </a:r>
            <a:r>
              <a:rPr lang="en-US" sz="1200" b="1" dirty="0">
                <a:latin typeface="Times New Roman" pitchFamily="18" charset="0"/>
                <a:cs typeface="Times New Roman" pitchFamily="18" charset="0"/>
              </a:rPr>
              <a:t>( ) </a:t>
            </a:r>
            <a:r>
              <a:rPr lang="en-US" sz="1200" dirty="0">
                <a:latin typeface="Times New Roman" pitchFamily="18" charset="0"/>
                <a:cs typeface="Times New Roman" pitchFamily="18" charset="0"/>
              </a:rPr>
              <a:t>executed </a:t>
            </a:r>
            <a:r>
              <a:rPr lang="en-US" sz="1200" dirty="0" smtClean="0">
                <a:latin typeface="Times New Roman" pitchFamily="18" charset="0"/>
                <a:cs typeface="Times New Roman" pitchFamily="18" charset="0"/>
              </a:rPr>
              <a:t>is determined </a:t>
            </a:r>
            <a:r>
              <a:rPr lang="en-US" sz="1200" dirty="0">
                <a:latin typeface="Times New Roman" pitchFamily="18" charset="0"/>
                <a:cs typeface="Times New Roman" pitchFamily="18" charset="0"/>
              </a:rPr>
              <a:t>by the type</a:t>
            </a:r>
          </a:p>
          <a:p>
            <a:pPr marL="0" indent="0">
              <a:buNone/>
            </a:pPr>
            <a:r>
              <a:rPr lang="en-US" sz="1200" dirty="0">
                <a:latin typeface="Times New Roman" pitchFamily="18" charset="0"/>
                <a:cs typeface="Times New Roman" pitchFamily="18" charset="0"/>
              </a:rPr>
              <a:t>of object being referred to at the time of the call. Had it been determined by the type </a:t>
            </a:r>
            <a:r>
              <a:rPr lang="en-US" sz="1200" dirty="0" smtClean="0">
                <a:latin typeface="Times New Roman" pitchFamily="18" charset="0"/>
                <a:cs typeface="Times New Roman" pitchFamily="18" charset="0"/>
              </a:rPr>
              <a:t>of the </a:t>
            </a:r>
            <a:r>
              <a:rPr lang="en-US" sz="1200" dirty="0">
                <a:latin typeface="Times New Roman" pitchFamily="18" charset="0"/>
                <a:cs typeface="Times New Roman" pitchFamily="18" charset="0"/>
              </a:rPr>
              <a:t>reference variable, </a:t>
            </a:r>
            <a:r>
              <a:rPr lang="en-US" sz="1200" b="1" dirty="0">
                <a:latin typeface="Times New Roman" pitchFamily="18" charset="0"/>
                <a:cs typeface="Times New Roman" pitchFamily="18" charset="0"/>
              </a:rPr>
              <a:t>r</a:t>
            </a:r>
            <a:r>
              <a:rPr lang="en-US" sz="1200" dirty="0">
                <a:latin typeface="Times New Roman" pitchFamily="18" charset="0"/>
                <a:cs typeface="Times New Roman" pitchFamily="18" charset="0"/>
              </a:rPr>
              <a:t>, you would see three calls to </a:t>
            </a:r>
            <a:r>
              <a:rPr lang="en-US" sz="1200" b="1" dirty="0">
                <a:latin typeface="Times New Roman" pitchFamily="18" charset="0"/>
                <a:cs typeface="Times New Roman" pitchFamily="18" charset="0"/>
              </a:rPr>
              <a:t>A</a:t>
            </a:r>
            <a:r>
              <a:rPr lang="en-US" sz="1200" dirty="0">
                <a:latin typeface="Times New Roman" pitchFamily="18" charset="0"/>
                <a:cs typeface="Times New Roman" pitchFamily="18" charset="0"/>
              </a:rPr>
              <a:t>’s </a:t>
            </a:r>
            <a:r>
              <a:rPr lang="en-US" sz="1200" b="1" dirty="0" err="1">
                <a:latin typeface="Times New Roman" pitchFamily="18" charset="0"/>
                <a:cs typeface="Times New Roman" pitchFamily="18" charset="0"/>
              </a:rPr>
              <a:t>callme</a:t>
            </a:r>
            <a:r>
              <a:rPr lang="en-US" sz="1200" b="1" dirty="0">
                <a:latin typeface="Times New Roman" pitchFamily="18" charset="0"/>
                <a:cs typeface="Times New Roman" pitchFamily="18" charset="0"/>
              </a:rPr>
              <a:t>( ) </a:t>
            </a:r>
            <a:r>
              <a:rPr lang="en-US" sz="1200" dirty="0">
                <a:latin typeface="Times New Roman" pitchFamily="18" charset="0"/>
                <a:cs typeface="Times New Roman" pitchFamily="18" charset="0"/>
              </a:rPr>
              <a:t>method.</a:t>
            </a:r>
          </a:p>
        </p:txBody>
      </p:sp>
    </p:spTree>
    <p:extLst>
      <p:ext uri="{BB962C8B-B14F-4D97-AF65-F5344CB8AC3E}">
        <p14:creationId xmlns:p14="http://schemas.microsoft.com/office/powerpoint/2010/main" val="16761606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Applying Method Overriding</a:t>
            </a:r>
            <a:br>
              <a:rPr lang="en-US" b="1"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b="1" dirty="0"/>
              <a:t>Applying Method Overriding</a:t>
            </a:r>
          </a:p>
          <a:p>
            <a:r>
              <a:rPr lang="en-US" dirty="0"/>
              <a:t>Let’s look at a more practical example that uses method overriding. The following </a:t>
            </a:r>
            <a:r>
              <a:rPr lang="en-US" dirty="0" smtClean="0"/>
              <a:t>program  creates </a:t>
            </a:r>
            <a:r>
              <a:rPr lang="en-US" dirty="0"/>
              <a:t>a superclass called </a:t>
            </a:r>
            <a:r>
              <a:rPr lang="en-US" b="1" dirty="0"/>
              <a:t>Figure </a:t>
            </a:r>
            <a:r>
              <a:rPr lang="en-US" dirty="0"/>
              <a:t>that stores the dimensions of a two-dimensional object. </a:t>
            </a:r>
            <a:endParaRPr lang="en-US" dirty="0" smtClean="0"/>
          </a:p>
          <a:p>
            <a:r>
              <a:rPr lang="en-US" dirty="0" smtClean="0"/>
              <a:t>It also </a:t>
            </a:r>
            <a:r>
              <a:rPr lang="en-US" dirty="0"/>
              <a:t>defines a method called </a:t>
            </a:r>
            <a:r>
              <a:rPr lang="en-US" b="1" dirty="0"/>
              <a:t>area( ) </a:t>
            </a:r>
            <a:r>
              <a:rPr lang="en-US" dirty="0"/>
              <a:t>that computes the area of an object. </a:t>
            </a:r>
            <a:endParaRPr lang="en-US" dirty="0" smtClean="0"/>
          </a:p>
          <a:p>
            <a:r>
              <a:rPr lang="en-US" dirty="0" smtClean="0"/>
              <a:t>The program derives </a:t>
            </a:r>
            <a:r>
              <a:rPr lang="en-US" dirty="0"/>
              <a:t>two subclasses from </a:t>
            </a:r>
            <a:r>
              <a:rPr lang="en-US" b="1" dirty="0"/>
              <a:t>Figure</a:t>
            </a:r>
            <a:r>
              <a:rPr lang="en-US" dirty="0"/>
              <a:t>. The first is </a:t>
            </a:r>
            <a:r>
              <a:rPr lang="en-US" b="1" dirty="0"/>
              <a:t>Rectangle </a:t>
            </a:r>
            <a:r>
              <a:rPr lang="en-US" dirty="0"/>
              <a:t>and the second is </a:t>
            </a:r>
            <a:r>
              <a:rPr lang="en-US" b="1" dirty="0"/>
              <a:t>Triangle</a:t>
            </a:r>
            <a:r>
              <a:rPr lang="en-US" dirty="0" smtClean="0"/>
              <a:t>.</a:t>
            </a:r>
          </a:p>
          <a:p>
            <a:r>
              <a:rPr lang="en-US" dirty="0" smtClean="0"/>
              <a:t> Each of </a:t>
            </a:r>
            <a:r>
              <a:rPr lang="en-US" dirty="0"/>
              <a:t>these subclasses overrides </a:t>
            </a:r>
            <a:r>
              <a:rPr lang="en-US" b="1" dirty="0"/>
              <a:t>area( ) </a:t>
            </a:r>
            <a:r>
              <a:rPr lang="en-US" dirty="0"/>
              <a:t>so that it returns the area of a rectangle and a </a:t>
            </a:r>
            <a:r>
              <a:rPr lang="en-US" dirty="0" smtClean="0"/>
              <a:t>triangle, respectively</a:t>
            </a:r>
            <a:r>
              <a:rPr lang="en-US" dirty="0"/>
              <a:t>.</a:t>
            </a:r>
          </a:p>
        </p:txBody>
      </p:sp>
    </p:spTree>
    <p:extLst>
      <p:ext uri="{BB962C8B-B14F-4D97-AF65-F5344CB8AC3E}">
        <p14:creationId xmlns:p14="http://schemas.microsoft.com/office/powerpoint/2010/main" val="37685506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sz="half" idx="1"/>
          </p:nvPr>
        </p:nvSpPr>
        <p:spPr/>
        <p:txBody>
          <a:bodyPr>
            <a:noAutofit/>
          </a:bodyPr>
          <a:lstStyle/>
          <a:p>
            <a:pPr marL="0" indent="0">
              <a:buNone/>
            </a:pPr>
            <a:r>
              <a:rPr lang="en-US" sz="1200" dirty="0">
                <a:latin typeface="Times New Roman" pitchFamily="18" charset="0"/>
                <a:cs typeface="Times New Roman" pitchFamily="18" charset="0"/>
              </a:rPr>
              <a:t>// Using run-time polymorphism.</a:t>
            </a:r>
          </a:p>
          <a:p>
            <a:pPr marL="0" indent="0">
              <a:buNone/>
            </a:pPr>
            <a:r>
              <a:rPr lang="en-US" sz="1200" dirty="0">
                <a:latin typeface="Times New Roman" pitchFamily="18" charset="0"/>
                <a:cs typeface="Times New Roman" pitchFamily="18" charset="0"/>
              </a:rPr>
              <a:t>class Figure {</a:t>
            </a:r>
          </a:p>
          <a:p>
            <a:pPr marL="0" indent="0">
              <a:buNone/>
            </a:pPr>
            <a:r>
              <a:rPr lang="en-US" sz="1200" dirty="0">
                <a:latin typeface="Times New Roman" pitchFamily="18" charset="0"/>
                <a:cs typeface="Times New Roman" pitchFamily="18" charset="0"/>
              </a:rPr>
              <a:t>double dim1;</a:t>
            </a:r>
          </a:p>
          <a:p>
            <a:pPr marL="0" indent="0">
              <a:buNone/>
            </a:pPr>
            <a:r>
              <a:rPr lang="en-US" sz="1200" dirty="0">
                <a:latin typeface="Times New Roman" pitchFamily="18" charset="0"/>
                <a:cs typeface="Times New Roman" pitchFamily="18" charset="0"/>
              </a:rPr>
              <a:t>double dim2;</a:t>
            </a:r>
          </a:p>
          <a:p>
            <a:pPr marL="0" indent="0">
              <a:buNone/>
            </a:pPr>
            <a:r>
              <a:rPr lang="en-US" sz="1200" dirty="0">
                <a:latin typeface="Times New Roman" pitchFamily="18" charset="0"/>
                <a:cs typeface="Times New Roman" pitchFamily="18" charset="0"/>
              </a:rPr>
              <a:t>Figure(double a, double b) {</a:t>
            </a:r>
          </a:p>
          <a:p>
            <a:pPr marL="0" indent="0">
              <a:buNone/>
            </a:pPr>
            <a:r>
              <a:rPr lang="en-US" sz="1200" dirty="0">
                <a:latin typeface="Times New Roman" pitchFamily="18" charset="0"/>
                <a:cs typeface="Times New Roman" pitchFamily="18" charset="0"/>
              </a:rPr>
              <a:t>dim1 = a;</a:t>
            </a:r>
          </a:p>
          <a:p>
            <a:pPr marL="0" indent="0">
              <a:buNone/>
            </a:pPr>
            <a:r>
              <a:rPr lang="en-US" sz="1200" dirty="0">
                <a:latin typeface="Times New Roman" pitchFamily="18" charset="0"/>
                <a:cs typeface="Times New Roman" pitchFamily="18" charset="0"/>
              </a:rPr>
              <a:t>dim2 = b;</a:t>
            </a:r>
          </a:p>
          <a:p>
            <a:pPr marL="0" indent="0">
              <a:buNone/>
            </a:pPr>
            <a:r>
              <a:rPr lang="en-US" sz="1200" dirty="0">
                <a:latin typeface="Times New Roman" pitchFamily="18" charset="0"/>
                <a:cs typeface="Times New Roman" pitchFamily="18" charset="0"/>
              </a:rPr>
              <a:t>}</a:t>
            </a:r>
          </a:p>
          <a:p>
            <a:pPr marL="0" indent="0">
              <a:buNone/>
            </a:pPr>
            <a:r>
              <a:rPr lang="en-US" sz="1200" dirty="0">
                <a:latin typeface="Times New Roman" pitchFamily="18" charset="0"/>
                <a:cs typeface="Times New Roman" pitchFamily="18" charset="0"/>
              </a:rPr>
              <a:t>double area() {</a:t>
            </a:r>
          </a:p>
          <a:p>
            <a:pPr marL="0" indent="0">
              <a:buNone/>
            </a:pPr>
            <a:r>
              <a:rPr lang="en-US" sz="1200" dirty="0" err="1">
                <a:latin typeface="Times New Roman" pitchFamily="18" charset="0"/>
                <a:cs typeface="Times New Roman" pitchFamily="18" charset="0"/>
              </a:rPr>
              <a:t>System.out.println</a:t>
            </a:r>
            <a:r>
              <a:rPr lang="en-US" sz="1200" dirty="0">
                <a:latin typeface="Times New Roman" pitchFamily="18" charset="0"/>
                <a:cs typeface="Times New Roman" pitchFamily="18" charset="0"/>
              </a:rPr>
              <a:t>("Area for Figure is undefined.");</a:t>
            </a:r>
          </a:p>
          <a:p>
            <a:pPr marL="0" indent="0">
              <a:buNone/>
            </a:pPr>
            <a:r>
              <a:rPr lang="en-US" sz="1200" dirty="0">
                <a:latin typeface="Times New Roman" pitchFamily="18" charset="0"/>
                <a:cs typeface="Times New Roman" pitchFamily="18" charset="0"/>
              </a:rPr>
              <a:t>return 0;</a:t>
            </a:r>
          </a:p>
          <a:p>
            <a:pPr marL="0" indent="0">
              <a:buNone/>
            </a:pPr>
            <a:r>
              <a:rPr lang="en-US" sz="1200" dirty="0">
                <a:latin typeface="Times New Roman" pitchFamily="18" charset="0"/>
                <a:cs typeface="Times New Roman" pitchFamily="18" charset="0"/>
              </a:rPr>
              <a:t>}</a:t>
            </a:r>
          </a:p>
          <a:p>
            <a:pPr marL="0" indent="0">
              <a:buNone/>
            </a:pPr>
            <a:r>
              <a:rPr lang="en-US" sz="1200" dirty="0">
                <a:latin typeface="Times New Roman" pitchFamily="18" charset="0"/>
                <a:cs typeface="Times New Roman" pitchFamily="18" charset="0"/>
              </a:rPr>
              <a:t>}</a:t>
            </a:r>
          </a:p>
          <a:p>
            <a:pPr marL="0" indent="0">
              <a:buNone/>
            </a:pPr>
            <a:r>
              <a:rPr lang="en-US" sz="1200" dirty="0">
                <a:latin typeface="Times New Roman" pitchFamily="18" charset="0"/>
                <a:cs typeface="Times New Roman" pitchFamily="18" charset="0"/>
              </a:rPr>
              <a:t>class Rectangle extends Figure {</a:t>
            </a:r>
          </a:p>
          <a:p>
            <a:pPr marL="0" indent="0">
              <a:buNone/>
            </a:pPr>
            <a:r>
              <a:rPr lang="en-US" sz="1200" dirty="0">
                <a:latin typeface="Times New Roman" pitchFamily="18" charset="0"/>
                <a:cs typeface="Times New Roman" pitchFamily="18" charset="0"/>
              </a:rPr>
              <a:t>Rectangle(double a, double b) {</a:t>
            </a:r>
          </a:p>
          <a:p>
            <a:pPr marL="0" indent="0">
              <a:buNone/>
            </a:pPr>
            <a:r>
              <a:rPr lang="en-US" sz="1200" dirty="0">
                <a:latin typeface="Times New Roman" pitchFamily="18" charset="0"/>
                <a:cs typeface="Times New Roman" pitchFamily="18" charset="0"/>
              </a:rPr>
              <a:t>super(a, b);</a:t>
            </a:r>
          </a:p>
          <a:p>
            <a:pPr marL="0" indent="0">
              <a:buNone/>
            </a:pPr>
            <a:r>
              <a:rPr lang="en-US" sz="1200" dirty="0">
                <a:latin typeface="Times New Roman" pitchFamily="18" charset="0"/>
                <a:cs typeface="Times New Roman" pitchFamily="18" charset="0"/>
              </a:rPr>
              <a:t>}</a:t>
            </a:r>
          </a:p>
          <a:p>
            <a:pPr marL="0" indent="0">
              <a:buNone/>
            </a:pPr>
            <a:r>
              <a:rPr lang="en-US" sz="1200" dirty="0">
                <a:latin typeface="Times New Roman" pitchFamily="18" charset="0"/>
                <a:cs typeface="Times New Roman" pitchFamily="18" charset="0"/>
              </a:rPr>
              <a:t>// override area for rectangle</a:t>
            </a:r>
          </a:p>
          <a:p>
            <a:pPr marL="0" indent="0">
              <a:buNone/>
            </a:pPr>
            <a:r>
              <a:rPr lang="en-US" sz="1200" dirty="0">
                <a:latin typeface="Times New Roman" pitchFamily="18" charset="0"/>
                <a:cs typeface="Times New Roman" pitchFamily="18" charset="0"/>
              </a:rPr>
              <a:t>double area() {</a:t>
            </a:r>
          </a:p>
          <a:p>
            <a:pPr marL="0" indent="0">
              <a:buNone/>
            </a:pPr>
            <a:r>
              <a:rPr lang="en-US" sz="1200" dirty="0" err="1">
                <a:latin typeface="Times New Roman" pitchFamily="18" charset="0"/>
                <a:cs typeface="Times New Roman" pitchFamily="18" charset="0"/>
              </a:rPr>
              <a:t>System.out.println</a:t>
            </a:r>
            <a:r>
              <a:rPr lang="en-US" sz="1200" dirty="0">
                <a:latin typeface="Times New Roman" pitchFamily="18" charset="0"/>
                <a:cs typeface="Times New Roman" pitchFamily="18" charset="0"/>
              </a:rPr>
              <a:t>("Inside Area for Rectangle.");</a:t>
            </a:r>
          </a:p>
          <a:p>
            <a:pPr marL="0" indent="0">
              <a:buNone/>
            </a:pPr>
            <a:r>
              <a:rPr lang="en-US" sz="1200" dirty="0">
                <a:latin typeface="Times New Roman" pitchFamily="18" charset="0"/>
                <a:cs typeface="Times New Roman" pitchFamily="18" charset="0"/>
              </a:rPr>
              <a:t>return dim1 * dim2;</a:t>
            </a:r>
          </a:p>
          <a:p>
            <a:pPr marL="0" indent="0">
              <a:buNone/>
            </a:pPr>
            <a:r>
              <a:rPr lang="en-US" sz="1200" dirty="0">
                <a:latin typeface="Times New Roman" pitchFamily="18" charset="0"/>
                <a:cs typeface="Times New Roman" pitchFamily="18" charset="0"/>
              </a:rPr>
              <a:t>}</a:t>
            </a:r>
          </a:p>
          <a:p>
            <a:pPr marL="0" indent="0">
              <a:buNone/>
            </a:pPr>
            <a:r>
              <a:rPr lang="en-US" sz="1200" dirty="0">
                <a:latin typeface="Times New Roman" pitchFamily="18" charset="0"/>
                <a:cs typeface="Times New Roman" pitchFamily="18" charset="0"/>
              </a:rPr>
              <a:t>}</a:t>
            </a:r>
          </a:p>
        </p:txBody>
      </p:sp>
      <p:sp>
        <p:nvSpPr>
          <p:cNvPr id="6" name="Content Placeholder 5"/>
          <p:cNvSpPr>
            <a:spLocks noGrp="1"/>
          </p:cNvSpPr>
          <p:nvPr>
            <p:ph sz="half" idx="2"/>
          </p:nvPr>
        </p:nvSpPr>
        <p:spPr>
          <a:xfrm>
            <a:off x="4800600" y="1295400"/>
            <a:ext cx="4038600" cy="4525963"/>
          </a:xfrm>
        </p:spPr>
        <p:txBody>
          <a:bodyPr>
            <a:noAutofit/>
          </a:bodyPr>
          <a:lstStyle/>
          <a:p>
            <a:pPr marL="0" indent="0">
              <a:buNone/>
            </a:pPr>
            <a:r>
              <a:rPr lang="en-US" sz="1200" dirty="0">
                <a:latin typeface="Times New Roman" pitchFamily="18" charset="0"/>
                <a:cs typeface="Times New Roman" pitchFamily="18" charset="0"/>
              </a:rPr>
              <a:t>class Triangle extends Figure {</a:t>
            </a:r>
          </a:p>
          <a:p>
            <a:pPr marL="0" indent="0">
              <a:buNone/>
            </a:pPr>
            <a:r>
              <a:rPr lang="en-US" sz="1200" dirty="0">
                <a:latin typeface="Times New Roman" pitchFamily="18" charset="0"/>
                <a:cs typeface="Times New Roman" pitchFamily="18" charset="0"/>
              </a:rPr>
              <a:t>Triangle(double a, double b) {</a:t>
            </a:r>
          </a:p>
          <a:p>
            <a:pPr marL="0" indent="0">
              <a:buNone/>
            </a:pPr>
            <a:r>
              <a:rPr lang="en-US" sz="1200" dirty="0">
                <a:latin typeface="Times New Roman" pitchFamily="18" charset="0"/>
                <a:cs typeface="Times New Roman" pitchFamily="18" charset="0"/>
              </a:rPr>
              <a:t>super(a, b);</a:t>
            </a:r>
          </a:p>
          <a:p>
            <a:pPr marL="0" indent="0">
              <a:buNone/>
            </a:pPr>
            <a:r>
              <a:rPr lang="en-US" sz="1200" dirty="0">
                <a:latin typeface="Times New Roman" pitchFamily="18" charset="0"/>
                <a:cs typeface="Times New Roman" pitchFamily="18" charset="0"/>
              </a:rPr>
              <a:t>}</a:t>
            </a:r>
          </a:p>
          <a:p>
            <a:pPr marL="0" indent="0">
              <a:buNone/>
            </a:pPr>
            <a:r>
              <a:rPr lang="en-US" sz="1200" dirty="0">
                <a:latin typeface="Times New Roman" pitchFamily="18" charset="0"/>
                <a:cs typeface="Times New Roman" pitchFamily="18" charset="0"/>
              </a:rPr>
              <a:t>// override area for right triangle</a:t>
            </a:r>
          </a:p>
          <a:p>
            <a:pPr marL="0" indent="0">
              <a:buNone/>
            </a:pPr>
            <a:r>
              <a:rPr lang="en-US" sz="1200" dirty="0">
                <a:latin typeface="Times New Roman" pitchFamily="18" charset="0"/>
                <a:cs typeface="Times New Roman" pitchFamily="18" charset="0"/>
              </a:rPr>
              <a:t>double area() {</a:t>
            </a:r>
          </a:p>
          <a:p>
            <a:pPr marL="0" indent="0">
              <a:buNone/>
            </a:pPr>
            <a:r>
              <a:rPr lang="en-US" sz="1200" dirty="0" err="1">
                <a:latin typeface="Times New Roman" pitchFamily="18" charset="0"/>
                <a:cs typeface="Times New Roman" pitchFamily="18" charset="0"/>
              </a:rPr>
              <a:t>System.out.println</a:t>
            </a:r>
            <a:r>
              <a:rPr lang="en-US" sz="1200" dirty="0">
                <a:latin typeface="Times New Roman" pitchFamily="18" charset="0"/>
                <a:cs typeface="Times New Roman" pitchFamily="18" charset="0"/>
              </a:rPr>
              <a:t>("Inside Area for Triangle.");</a:t>
            </a:r>
          </a:p>
          <a:p>
            <a:pPr marL="0" indent="0">
              <a:buNone/>
            </a:pPr>
            <a:r>
              <a:rPr lang="en-US" sz="1200" dirty="0">
                <a:latin typeface="Times New Roman" pitchFamily="18" charset="0"/>
                <a:cs typeface="Times New Roman" pitchFamily="18" charset="0"/>
              </a:rPr>
              <a:t>return dim1 * dim2 / 2;</a:t>
            </a:r>
          </a:p>
          <a:p>
            <a:pPr marL="0" indent="0">
              <a:buNone/>
            </a:pPr>
            <a:r>
              <a:rPr lang="en-US" sz="1200" dirty="0">
                <a:latin typeface="Times New Roman" pitchFamily="18" charset="0"/>
                <a:cs typeface="Times New Roman" pitchFamily="18" charset="0"/>
              </a:rPr>
              <a:t>}</a:t>
            </a:r>
          </a:p>
          <a:p>
            <a:pPr marL="0" indent="0">
              <a:buNone/>
            </a:pPr>
            <a:r>
              <a:rPr lang="en-US" sz="1200" dirty="0">
                <a:latin typeface="Times New Roman" pitchFamily="18" charset="0"/>
                <a:cs typeface="Times New Roman" pitchFamily="18" charset="0"/>
              </a:rPr>
              <a:t>}</a:t>
            </a:r>
          </a:p>
          <a:p>
            <a:pPr marL="0" indent="0">
              <a:buNone/>
            </a:pPr>
            <a:r>
              <a:rPr lang="en-US" sz="1200" dirty="0">
                <a:latin typeface="Times New Roman" pitchFamily="18" charset="0"/>
                <a:cs typeface="Times New Roman" pitchFamily="18" charset="0"/>
              </a:rPr>
              <a:t>class </a:t>
            </a:r>
            <a:r>
              <a:rPr lang="en-US" sz="1200" dirty="0" err="1">
                <a:latin typeface="Times New Roman" pitchFamily="18" charset="0"/>
                <a:cs typeface="Times New Roman" pitchFamily="18" charset="0"/>
              </a:rPr>
              <a:t>FindAreas</a:t>
            </a:r>
            <a:r>
              <a:rPr lang="en-US" sz="1200" dirty="0">
                <a:latin typeface="Times New Roman" pitchFamily="18" charset="0"/>
                <a:cs typeface="Times New Roman" pitchFamily="18" charset="0"/>
              </a:rPr>
              <a:t> {</a:t>
            </a:r>
          </a:p>
          <a:p>
            <a:pPr marL="0" indent="0">
              <a:buNone/>
            </a:pPr>
            <a:r>
              <a:rPr lang="en-US" sz="1200" dirty="0">
                <a:latin typeface="Times New Roman" pitchFamily="18" charset="0"/>
                <a:cs typeface="Times New Roman" pitchFamily="18" charset="0"/>
              </a:rPr>
              <a:t>public static void main(String </a:t>
            </a:r>
            <a:r>
              <a:rPr lang="en-US" sz="1200" dirty="0" err="1">
                <a:latin typeface="Times New Roman" pitchFamily="18" charset="0"/>
                <a:cs typeface="Times New Roman" pitchFamily="18" charset="0"/>
              </a:rPr>
              <a:t>args</a:t>
            </a:r>
            <a:r>
              <a:rPr lang="en-US" sz="1200" dirty="0">
                <a:latin typeface="Times New Roman" pitchFamily="18" charset="0"/>
                <a:cs typeface="Times New Roman" pitchFamily="18" charset="0"/>
              </a:rPr>
              <a:t>[]) {</a:t>
            </a:r>
          </a:p>
          <a:p>
            <a:pPr marL="0" indent="0">
              <a:buNone/>
            </a:pPr>
            <a:r>
              <a:rPr lang="en-US" sz="1200" dirty="0">
                <a:latin typeface="Times New Roman" pitchFamily="18" charset="0"/>
                <a:cs typeface="Times New Roman" pitchFamily="18" charset="0"/>
              </a:rPr>
              <a:t>Figure f = new Figure(10, 10);</a:t>
            </a:r>
          </a:p>
          <a:p>
            <a:pPr marL="0" indent="0">
              <a:buNone/>
            </a:pPr>
            <a:r>
              <a:rPr lang="en-US" sz="1200" dirty="0">
                <a:latin typeface="Times New Roman" pitchFamily="18" charset="0"/>
                <a:cs typeface="Times New Roman" pitchFamily="18" charset="0"/>
              </a:rPr>
              <a:t>Rectangle r = new Rectangle(9, 5</a:t>
            </a:r>
            <a:r>
              <a:rPr lang="en-US" sz="1200" dirty="0" smtClean="0">
                <a:latin typeface="Times New Roman" pitchFamily="18" charset="0"/>
                <a:cs typeface="Times New Roman" pitchFamily="18" charset="0"/>
              </a:rPr>
              <a:t>);</a:t>
            </a:r>
          </a:p>
          <a:p>
            <a:pPr marL="0" indent="0">
              <a:buNone/>
            </a:pPr>
            <a:r>
              <a:rPr lang="en-US" sz="1200" dirty="0">
                <a:latin typeface="Times New Roman" pitchFamily="18" charset="0"/>
                <a:cs typeface="Times New Roman" pitchFamily="18" charset="0"/>
              </a:rPr>
              <a:t>Triangle t = new Triangle(10, 8);</a:t>
            </a:r>
          </a:p>
          <a:p>
            <a:pPr marL="0" indent="0">
              <a:buNone/>
            </a:pPr>
            <a:r>
              <a:rPr lang="en-US" sz="1200" dirty="0">
                <a:latin typeface="Times New Roman" pitchFamily="18" charset="0"/>
                <a:cs typeface="Times New Roman" pitchFamily="18" charset="0"/>
              </a:rPr>
              <a:t>Figure </a:t>
            </a:r>
            <a:r>
              <a:rPr lang="en-US" sz="1200" dirty="0" err="1">
                <a:latin typeface="Times New Roman" pitchFamily="18" charset="0"/>
                <a:cs typeface="Times New Roman" pitchFamily="18" charset="0"/>
              </a:rPr>
              <a:t>figref</a:t>
            </a:r>
            <a:r>
              <a:rPr lang="en-US" sz="1200" dirty="0">
                <a:latin typeface="Times New Roman" pitchFamily="18" charset="0"/>
                <a:cs typeface="Times New Roman" pitchFamily="18" charset="0"/>
              </a:rPr>
              <a:t>;</a:t>
            </a:r>
          </a:p>
          <a:p>
            <a:pPr marL="0" indent="0">
              <a:buNone/>
            </a:pPr>
            <a:r>
              <a:rPr lang="en-US" sz="1200" dirty="0" err="1">
                <a:latin typeface="Times New Roman" pitchFamily="18" charset="0"/>
                <a:cs typeface="Times New Roman" pitchFamily="18" charset="0"/>
              </a:rPr>
              <a:t>figref</a:t>
            </a:r>
            <a:r>
              <a:rPr lang="en-US" sz="1200" dirty="0">
                <a:latin typeface="Times New Roman" pitchFamily="18" charset="0"/>
                <a:cs typeface="Times New Roman" pitchFamily="18" charset="0"/>
              </a:rPr>
              <a:t> = r;</a:t>
            </a:r>
          </a:p>
          <a:p>
            <a:pPr marL="0" indent="0">
              <a:buNone/>
            </a:pPr>
            <a:r>
              <a:rPr lang="en-US" sz="1200" dirty="0" err="1">
                <a:latin typeface="Times New Roman" pitchFamily="18" charset="0"/>
                <a:cs typeface="Times New Roman" pitchFamily="18" charset="0"/>
              </a:rPr>
              <a:t>System.out.println</a:t>
            </a:r>
            <a:r>
              <a:rPr lang="en-US" sz="1200" dirty="0">
                <a:latin typeface="Times New Roman" pitchFamily="18" charset="0"/>
                <a:cs typeface="Times New Roman" pitchFamily="18" charset="0"/>
              </a:rPr>
              <a:t>("Area is " + </a:t>
            </a:r>
            <a:r>
              <a:rPr lang="en-US" sz="1200" dirty="0" err="1">
                <a:latin typeface="Times New Roman" pitchFamily="18" charset="0"/>
                <a:cs typeface="Times New Roman" pitchFamily="18" charset="0"/>
              </a:rPr>
              <a:t>figref.area</a:t>
            </a:r>
            <a:r>
              <a:rPr lang="en-US" sz="1200" dirty="0">
                <a:latin typeface="Times New Roman" pitchFamily="18" charset="0"/>
                <a:cs typeface="Times New Roman" pitchFamily="18" charset="0"/>
              </a:rPr>
              <a:t>());</a:t>
            </a:r>
          </a:p>
          <a:p>
            <a:pPr marL="0" indent="0">
              <a:buNone/>
            </a:pPr>
            <a:r>
              <a:rPr lang="en-US" sz="1200" dirty="0" err="1">
                <a:latin typeface="Times New Roman" pitchFamily="18" charset="0"/>
                <a:cs typeface="Times New Roman" pitchFamily="18" charset="0"/>
              </a:rPr>
              <a:t>figref</a:t>
            </a:r>
            <a:r>
              <a:rPr lang="en-US" sz="1200" dirty="0">
                <a:latin typeface="Times New Roman" pitchFamily="18" charset="0"/>
                <a:cs typeface="Times New Roman" pitchFamily="18" charset="0"/>
              </a:rPr>
              <a:t> = t;</a:t>
            </a:r>
          </a:p>
          <a:p>
            <a:pPr marL="0" indent="0">
              <a:buNone/>
            </a:pPr>
            <a:r>
              <a:rPr lang="en-US" sz="1200" dirty="0" err="1">
                <a:latin typeface="Times New Roman" pitchFamily="18" charset="0"/>
                <a:cs typeface="Times New Roman" pitchFamily="18" charset="0"/>
              </a:rPr>
              <a:t>System.out.println</a:t>
            </a:r>
            <a:r>
              <a:rPr lang="en-US" sz="1200" dirty="0">
                <a:latin typeface="Times New Roman" pitchFamily="18" charset="0"/>
                <a:cs typeface="Times New Roman" pitchFamily="18" charset="0"/>
              </a:rPr>
              <a:t>("Area is " + </a:t>
            </a:r>
            <a:r>
              <a:rPr lang="en-US" sz="1200" dirty="0" err="1">
                <a:latin typeface="Times New Roman" pitchFamily="18" charset="0"/>
                <a:cs typeface="Times New Roman" pitchFamily="18" charset="0"/>
              </a:rPr>
              <a:t>figref.area</a:t>
            </a:r>
            <a:r>
              <a:rPr lang="en-US" sz="1200" dirty="0">
                <a:latin typeface="Times New Roman" pitchFamily="18" charset="0"/>
                <a:cs typeface="Times New Roman" pitchFamily="18" charset="0"/>
              </a:rPr>
              <a:t>());</a:t>
            </a:r>
          </a:p>
          <a:p>
            <a:pPr marL="0" indent="0">
              <a:buNone/>
            </a:pPr>
            <a:r>
              <a:rPr lang="en-US" sz="1200" dirty="0" err="1">
                <a:latin typeface="Times New Roman" pitchFamily="18" charset="0"/>
                <a:cs typeface="Times New Roman" pitchFamily="18" charset="0"/>
              </a:rPr>
              <a:t>figref</a:t>
            </a:r>
            <a:r>
              <a:rPr lang="en-US" sz="1200" dirty="0">
                <a:latin typeface="Times New Roman" pitchFamily="18" charset="0"/>
                <a:cs typeface="Times New Roman" pitchFamily="18" charset="0"/>
              </a:rPr>
              <a:t> = f;</a:t>
            </a:r>
          </a:p>
          <a:p>
            <a:pPr marL="0" indent="0">
              <a:buNone/>
            </a:pPr>
            <a:r>
              <a:rPr lang="en-US" sz="1200" dirty="0" err="1">
                <a:latin typeface="Times New Roman" pitchFamily="18" charset="0"/>
                <a:cs typeface="Times New Roman" pitchFamily="18" charset="0"/>
              </a:rPr>
              <a:t>System.out.println</a:t>
            </a:r>
            <a:r>
              <a:rPr lang="en-US" sz="1200" dirty="0">
                <a:latin typeface="Times New Roman" pitchFamily="18" charset="0"/>
                <a:cs typeface="Times New Roman" pitchFamily="18" charset="0"/>
              </a:rPr>
              <a:t>("Area is " + </a:t>
            </a:r>
            <a:r>
              <a:rPr lang="en-US" sz="1200" dirty="0" err="1">
                <a:latin typeface="Times New Roman" pitchFamily="18" charset="0"/>
                <a:cs typeface="Times New Roman" pitchFamily="18" charset="0"/>
              </a:rPr>
              <a:t>figref.area</a:t>
            </a:r>
            <a:r>
              <a:rPr lang="en-US" sz="1200" dirty="0">
                <a:latin typeface="Times New Roman" pitchFamily="18" charset="0"/>
                <a:cs typeface="Times New Roman" pitchFamily="18" charset="0"/>
              </a:rPr>
              <a:t>());</a:t>
            </a:r>
          </a:p>
          <a:p>
            <a:pPr marL="0" indent="0">
              <a:buNone/>
            </a:pPr>
            <a:r>
              <a:rPr lang="en-US" sz="1200" dirty="0">
                <a:latin typeface="Times New Roman" pitchFamily="18" charset="0"/>
                <a:cs typeface="Times New Roman" pitchFamily="18" charset="0"/>
              </a:rPr>
              <a:t>}</a:t>
            </a:r>
          </a:p>
          <a:p>
            <a:pPr marL="0" indent="0">
              <a:buNone/>
            </a:pPr>
            <a:r>
              <a:rPr lang="en-US" sz="1200" dirty="0">
                <a:latin typeface="Times New Roman" pitchFamily="18" charset="0"/>
                <a:cs typeface="Times New Roman" pitchFamily="18" charset="0"/>
              </a:rPr>
              <a:t>}</a:t>
            </a:r>
          </a:p>
        </p:txBody>
      </p:sp>
    </p:spTree>
    <p:extLst>
      <p:ext uri="{BB962C8B-B14F-4D97-AF65-F5344CB8AC3E}">
        <p14:creationId xmlns:p14="http://schemas.microsoft.com/office/powerpoint/2010/main" val="20185350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output</a:t>
            </a:r>
            <a:endParaRPr lang="en-US" dirty="0"/>
          </a:p>
        </p:txBody>
      </p:sp>
      <p:sp>
        <p:nvSpPr>
          <p:cNvPr id="6" name="Content Placeholder 5"/>
          <p:cNvSpPr>
            <a:spLocks noGrp="1"/>
          </p:cNvSpPr>
          <p:nvPr>
            <p:ph idx="1"/>
          </p:nvPr>
        </p:nvSpPr>
        <p:spPr/>
        <p:txBody>
          <a:bodyPr>
            <a:normAutofit fontScale="70000" lnSpcReduction="20000"/>
          </a:bodyPr>
          <a:lstStyle/>
          <a:p>
            <a:r>
              <a:rPr lang="en-US" dirty="0"/>
              <a:t>The output from the program is shown here:</a:t>
            </a:r>
          </a:p>
          <a:p>
            <a:pPr marL="0" indent="0">
              <a:buNone/>
            </a:pPr>
            <a:r>
              <a:rPr lang="en-US" dirty="0"/>
              <a:t>Inside Area for Rectangle.</a:t>
            </a:r>
          </a:p>
          <a:p>
            <a:pPr marL="0" indent="0">
              <a:buNone/>
            </a:pPr>
            <a:r>
              <a:rPr lang="en-US" dirty="0"/>
              <a:t>Area is 45</a:t>
            </a:r>
          </a:p>
          <a:p>
            <a:pPr marL="0" indent="0">
              <a:buNone/>
            </a:pPr>
            <a:r>
              <a:rPr lang="en-US" dirty="0"/>
              <a:t>Inside Area for Triangle.</a:t>
            </a:r>
          </a:p>
          <a:p>
            <a:pPr marL="0" indent="0">
              <a:buNone/>
            </a:pPr>
            <a:r>
              <a:rPr lang="en-US" dirty="0"/>
              <a:t>Area is 40</a:t>
            </a:r>
          </a:p>
          <a:p>
            <a:pPr marL="0" indent="0">
              <a:buNone/>
            </a:pPr>
            <a:r>
              <a:rPr lang="en-US" dirty="0"/>
              <a:t>Area for Figure is undefined.</a:t>
            </a:r>
          </a:p>
          <a:p>
            <a:pPr marL="0" indent="0">
              <a:buNone/>
            </a:pPr>
            <a:r>
              <a:rPr lang="en-US" dirty="0"/>
              <a:t>Area is 0</a:t>
            </a:r>
          </a:p>
          <a:p>
            <a:pPr marL="0" indent="0">
              <a:buNone/>
            </a:pPr>
            <a:r>
              <a:rPr lang="en-US" dirty="0"/>
              <a:t>Through the dual mechanisms of inheritance and run-time polymorphism, it is </a:t>
            </a:r>
            <a:r>
              <a:rPr lang="en-US" dirty="0" smtClean="0"/>
              <a:t>possible to </a:t>
            </a:r>
            <a:r>
              <a:rPr lang="en-US" dirty="0"/>
              <a:t>define one consistent interface that is used by several different, yet related, types </a:t>
            </a:r>
            <a:r>
              <a:rPr lang="en-US" dirty="0" smtClean="0"/>
              <a:t>of objects</a:t>
            </a:r>
            <a:r>
              <a:rPr lang="en-US" dirty="0"/>
              <a:t>. In this case, if an object is derived from </a:t>
            </a:r>
            <a:r>
              <a:rPr lang="en-US" b="1" dirty="0"/>
              <a:t>Figure</a:t>
            </a:r>
            <a:r>
              <a:rPr lang="en-US" dirty="0"/>
              <a:t>, then its area can be obtained by</a:t>
            </a:r>
          </a:p>
          <a:p>
            <a:pPr marL="0" indent="0">
              <a:buNone/>
            </a:pPr>
            <a:r>
              <a:rPr lang="en-US" dirty="0"/>
              <a:t>calling </a:t>
            </a:r>
            <a:r>
              <a:rPr lang="en-US" b="1" dirty="0"/>
              <a:t>area( )</a:t>
            </a:r>
            <a:r>
              <a:rPr lang="en-US" dirty="0"/>
              <a:t>. The interface to this operation is the same no matter what type of figure </a:t>
            </a:r>
            <a:r>
              <a:rPr lang="en-US" dirty="0" smtClean="0"/>
              <a:t>is being </a:t>
            </a:r>
            <a:r>
              <a:rPr lang="en-US" dirty="0"/>
              <a:t>used.</a:t>
            </a:r>
          </a:p>
        </p:txBody>
      </p:sp>
    </p:spTree>
    <p:extLst>
      <p:ext uri="{BB962C8B-B14F-4D97-AF65-F5344CB8AC3E}">
        <p14:creationId xmlns:p14="http://schemas.microsoft.com/office/powerpoint/2010/main" val="27899057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Using Abstract Classes</a:t>
            </a:r>
            <a:endParaRPr lang="en-US" dirty="0"/>
          </a:p>
        </p:txBody>
      </p:sp>
      <p:sp>
        <p:nvSpPr>
          <p:cNvPr id="3" name="Content Placeholder 2"/>
          <p:cNvSpPr>
            <a:spLocks noGrp="1"/>
          </p:cNvSpPr>
          <p:nvPr>
            <p:ph idx="1"/>
          </p:nvPr>
        </p:nvSpPr>
        <p:spPr/>
        <p:txBody>
          <a:bodyPr>
            <a:normAutofit fontScale="70000" lnSpcReduction="20000"/>
          </a:bodyPr>
          <a:lstStyle/>
          <a:p>
            <a:r>
              <a:rPr lang="en-US" dirty="0"/>
              <a:t>You may have methods that must be </a:t>
            </a:r>
            <a:r>
              <a:rPr lang="en-US" dirty="0" smtClean="0"/>
              <a:t>overridden by </a:t>
            </a:r>
            <a:r>
              <a:rPr lang="en-US" dirty="0"/>
              <a:t>the subclass in order for the subclass to have any meaning. Consider the class </a:t>
            </a:r>
            <a:r>
              <a:rPr lang="en-US" b="1" dirty="0"/>
              <a:t>Triangle</a:t>
            </a:r>
            <a:r>
              <a:rPr lang="en-US" dirty="0"/>
              <a:t>.</a:t>
            </a:r>
          </a:p>
          <a:p>
            <a:r>
              <a:rPr lang="en-US" dirty="0"/>
              <a:t>It has no meaning if </a:t>
            </a:r>
            <a:r>
              <a:rPr lang="en-US" b="1" dirty="0"/>
              <a:t>area( ) </a:t>
            </a:r>
            <a:r>
              <a:rPr lang="en-US" dirty="0"/>
              <a:t>is not defined. In this case, you want some way to ensure that </a:t>
            </a:r>
            <a:r>
              <a:rPr lang="en-US" dirty="0" smtClean="0"/>
              <a:t>a subclass </a:t>
            </a:r>
            <a:r>
              <a:rPr lang="en-US" dirty="0"/>
              <a:t>does, indeed, override all necessary methods. Java’s solution to this problem is the</a:t>
            </a:r>
          </a:p>
          <a:p>
            <a:pPr marL="0" indent="0">
              <a:buNone/>
            </a:pPr>
            <a:r>
              <a:rPr lang="en-US" i="1" dirty="0" smtClean="0"/>
              <a:t>    abstract </a:t>
            </a:r>
            <a:r>
              <a:rPr lang="en-US" i="1" dirty="0"/>
              <a:t>method</a:t>
            </a:r>
            <a:r>
              <a:rPr lang="en-US" dirty="0" smtClean="0"/>
              <a:t>.</a:t>
            </a:r>
          </a:p>
          <a:p>
            <a:r>
              <a:rPr lang="en-US" dirty="0"/>
              <a:t>You can require that certain methods be overridden by subclasses by specifying </a:t>
            </a:r>
            <a:r>
              <a:rPr lang="en-US" dirty="0" smtClean="0"/>
              <a:t>the </a:t>
            </a:r>
            <a:r>
              <a:rPr lang="en-US" b="1" dirty="0" smtClean="0"/>
              <a:t>abstract </a:t>
            </a:r>
            <a:r>
              <a:rPr lang="en-US" dirty="0"/>
              <a:t>type modifier. These methods are sometimes referred to as </a:t>
            </a:r>
            <a:r>
              <a:rPr lang="en-US" i="1" dirty="0" err="1"/>
              <a:t>subclasser</a:t>
            </a:r>
            <a:r>
              <a:rPr lang="en-US" i="1" dirty="0"/>
              <a:t> </a:t>
            </a:r>
            <a:r>
              <a:rPr lang="en-US" i="1" dirty="0" smtClean="0"/>
              <a:t>responsibility </a:t>
            </a:r>
            <a:r>
              <a:rPr lang="en-US" dirty="0" smtClean="0"/>
              <a:t>because </a:t>
            </a:r>
            <a:r>
              <a:rPr lang="en-US" dirty="0"/>
              <a:t>they have no implementation specified in the superclass. </a:t>
            </a:r>
            <a:endParaRPr lang="en-US" dirty="0" smtClean="0"/>
          </a:p>
          <a:p>
            <a:r>
              <a:rPr lang="en-US" dirty="0" smtClean="0"/>
              <a:t>Thus</a:t>
            </a:r>
            <a:r>
              <a:rPr lang="en-US" dirty="0"/>
              <a:t>, a subclass </a:t>
            </a:r>
            <a:r>
              <a:rPr lang="en-US" dirty="0" err="1" smtClean="0"/>
              <a:t>mustoverride</a:t>
            </a:r>
            <a:r>
              <a:rPr lang="en-US" dirty="0" smtClean="0"/>
              <a:t> </a:t>
            </a:r>
            <a:r>
              <a:rPr lang="en-US" dirty="0"/>
              <a:t>them—it cannot simply use the version defined in the superclass</a:t>
            </a:r>
            <a:r>
              <a:rPr lang="en-US" dirty="0" smtClean="0"/>
              <a:t>.</a:t>
            </a:r>
          </a:p>
          <a:p>
            <a:r>
              <a:rPr lang="en-US" dirty="0" smtClean="0"/>
              <a:t> </a:t>
            </a:r>
            <a:r>
              <a:rPr lang="en-US" dirty="0"/>
              <a:t>To declare </a:t>
            </a:r>
            <a:r>
              <a:rPr lang="en-US" dirty="0" smtClean="0"/>
              <a:t>an abstract </a:t>
            </a:r>
            <a:r>
              <a:rPr lang="en-US" dirty="0"/>
              <a:t>method, use this general form:</a:t>
            </a:r>
          </a:p>
          <a:p>
            <a:r>
              <a:rPr lang="en-US" dirty="0"/>
              <a:t>abstract </a:t>
            </a:r>
            <a:r>
              <a:rPr lang="en-US" i="1" dirty="0"/>
              <a:t>type name</a:t>
            </a:r>
            <a:r>
              <a:rPr lang="en-US" dirty="0"/>
              <a:t>(</a:t>
            </a:r>
            <a:r>
              <a:rPr lang="en-US" i="1" dirty="0"/>
              <a:t>parameter-list</a:t>
            </a:r>
            <a:r>
              <a:rPr lang="en-US" dirty="0"/>
              <a:t>);</a:t>
            </a:r>
          </a:p>
        </p:txBody>
      </p:sp>
    </p:spTree>
    <p:extLst>
      <p:ext uri="{BB962C8B-B14F-4D97-AF65-F5344CB8AC3E}">
        <p14:creationId xmlns:p14="http://schemas.microsoft.com/office/powerpoint/2010/main" val="4765245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a:t>Any class that contains one or more abstract methods must also be declared abstract. </a:t>
            </a:r>
            <a:endParaRPr lang="en-US" dirty="0" smtClean="0"/>
          </a:p>
          <a:p>
            <a:r>
              <a:rPr lang="en-US" dirty="0" smtClean="0"/>
              <a:t>To declare </a:t>
            </a:r>
            <a:r>
              <a:rPr lang="en-US" dirty="0"/>
              <a:t>a class abstract, you simply use the </a:t>
            </a:r>
            <a:r>
              <a:rPr lang="en-US" b="1" dirty="0"/>
              <a:t>abstract </a:t>
            </a:r>
            <a:r>
              <a:rPr lang="en-US" dirty="0"/>
              <a:t>keyword in front of the </a:t>
            </a:r>
            <a:r>
              <a:rPr lang="en-US" b="1" dirty="0"/>
              <a:t>class </a:t>
            </a:r>
            <a:r>
              <a:rPr lang="en-US" dirty="0"/>
              <a:t>keyword </a:t>
            </a:r>
            <a:r>
              <a:rPr lang="en-US" dirty="0" smtClean="0"/>
              <a:t>at the </a:t>
            </a:r>
            <a:r>
              <a:rPr lang="en-US" dirty="0"/>
              <a:t>beginning of the class declaration. There can be no objects of an abstract class. </a:t>
            </a:r>
            <a:endParaRPr lang="en-US" dirty="0" smtClean="0"/>
          </a:p>
          <a:p>
            <a:r>
              <a:rPr lang="en-US" dirty="0" smtClean="0"/>
              <a:t>That is, an </a:t>
            </a:r>
            <a:r>
              <a:rPr lang="en-US" dirty="0"/>
              <a:t>abstract class cannot be directly instantiated with the </a:t>
            </a:r>
            <a:r>
              <a:rPr lang="en-US" b="1" dirty="0"/>
              <a:t>new </a:t>
            </a:r>
            <a:r>
              <a:rPr lang="en-US" dirty="0"/>
              <a:t>operator. Such objects </a:t>
            </a:r>
            <a:r>
              <a:rPr lang="en-US" dirty="0" smtClean="0"/>
              <a:t>would be </a:t>
            </a:r>
            <a:r>
              <a:rPr lang="en-US" dirty="0"/>
              <a:t>useless, because an abstract class is not fully defined. </a:t>
            </a:r>
            <a:endParaRPr lang="en-US" dirty="0" smtClean="0"/>
          </a:p>
          <a:p>
            <a:r>
              <a:rPr lang="en-US" dirty="0" smtClean="0"/>
              <a:t>Also</a:t>
            </a:r>
            <a:r>
              <a:rPr lang="en-US" dirty="0"/>
              <a:t>, you cannot declare </a:t>
            </a:r>
            <a:r>
              <a:rPr lang="en-US" dirty="0" smtClean="0"/>
              <a:t>abstract constructors</a:t>
            </a:r>
            <a:r>
              <a:rPr lang="en-US" dirty="0"/>
              <a:t>, or abstract static methods.</a:t>
            </a:r>
          </a:p>
        </p:txBody>
      </p:sp>
    </p:spTree>
    <p:extLst>
      <p:ext uri="{BB962C8B-B14F-4D97-AF65-F5344CB8AC3E}">
        <p14:creationId xmlns:p14="http://schemas.microsoft.com/office/powerpoint/2010/main" val="31959342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371600"/>
            <a:ext cx="8229600" cy="4525963"/>
          </a:xfrm>
        </p:spPr>
        <p:txBody>
          <a:bodyPr>
            <a:noAutofit/>
          </a:bodyPr>
          <a:lstStyle/>
          <a:p>
            <a:pPr marL="0" indent="0">
              <a:buNone/>
            </a:pPr>
            <a:r>
              <a:rPr lang="en-US" sz="1400" dirty="0">
                <a:latin typeface="Times New Roman" pitchFamily="18" charset="0"/>
                <a:cs typeface="Times New Roman" pitchFamily="18" charset="0"/>
              </a:rPr>
              <a:t>// A Simple demonstration of abstract.</a:t>
            </a:r>
          </a:p>
          <a:p>
            <a:pPr marL="0" indent="0">
              <a:buNone/>
            </a:pPr>
            <a:r>
              <a:rPr lang="en-US" sz="1400" dirty="0">
                <a:latin typeface="Times New Roman" pitchFamily="18" charset="0"/>
                <a:cs typeface="Times New Roman" pitchFamily="18" charset="0"/>
              </a:rPr>
              <a:t>abstract class A {</a:t>
            </a:r>
          </a:p>
          <a:p>
            <a:pPr marL="0" indent="0">
              <a:buNone/>
            </a:pPr>
            <a:r>
              <a:rPr lang="en-US" sz="1400" dirty="0">
                <a:latin typeface="Times New Roman" pitchFamily="18" charset="0"/>
                <a:cs typeface="Times New Roman" pitchFamily="18" charset="0"/>
              </a:rPr>
              <a:t>abstract void </a:t>
            </a:r>
            <a:r>
              <a:rPr lang="en-US" sz="1400" dirty="0" err="1">
                <a:latin typeface="Times New Roman" pitchFamily="18" charset="0"/>
                <a:cs typeface="Times New Roman" pitchFamily="18" charset="0"/>
              </a:rPr>
              <a:t>callme</a:t>
            </a:r>
            <a:r>
              <a:rPr lang="en-US" sz="1400" dirty="0">
                <a:latin typeface="Times New Roman" pitchFamily="18" charset="0"/>
                <a:cs typeface="Times New Roman" pitchFamily="18" charset="0"/>
              </a:rPr>
              <a:t>();</a:t>
            </a:r>
          </a:p>
          <a:p>
            <a:pPr marL="0" indent="0">
              <a:buNone/>
            </a:pPr>
            <a:r>
              <a:rPr lang="en-US" sz="1400" dirty="0">
                <a:latin typeface="Times New Roman" pitchFamily="18" charset="0"/>
                <a:cs typeface="Times New Roman" pitchFamily="18" charset="0"/>
              </a:rPr>
              <a:t>// concrete methods are still allowed in abstract classes</a:t>
            </a:r>
          </a:p>
          <a:p>
            <a:pPr marL="0" indent="0">
              <a:buNone/>
            </a:pPr>
            <a:r>
              <a:rPr lang="en-US" sz="1400" dirty="0">
                <a:latin typeface="Times New Roman" pitchFamily="18" charset="0"/>
                <a:cs typeface="Times New Roman" pitchFamily="18" charset="0"/>
              </a:rPr>
              <a:t>void </a:t>
            </a:r>
            <a:r>
              <a:rPr lang="en-US" sz="1400" dirty="0" err="1">
                <a:latin typeface="Times New Roman" pitchFamily="18" charset="0"/>
                <a:cs typeface="Times New Roman" pitchFamily="18" charset="0"/>
              </a:rPr>
              <a:t>callmetoo</a:t>
            </a:r>
            <a:r>
              <a:rPr lang="en-US" sz="1400" dirty="0">
                <a:latin typeface="Times New Roman" pitchFamily="18" charset="0"/>
                <a:cs typeface="Times New Roman" pitchFamily="18" charset="0"/>
              </a:rPr>
              <a:t>() {</a:t>
            </a:r>
          </a:p>
          <a:p>
            <a:pPr marL="0" indent="0">
              <a:buNone/>
            </a:pPr>
            <a:r>
              <a:rPr lang="en-US" sz="1400" dirty="0" err="1">
                <a:latin typeface="Times New Roman" pitchFamily="18" charset="0"/>
                <a:cs typeface="Times New Roman" pitchFamily="18" charset="0"/>
              </a:rPr>
              <a:t>System.out.println</a:t>
            </a:r>
            <a:r>
              <a:rPr lang="en-US" sz="1400" dirty="0">
                <a:latin typeface="Times New Roman" pitchFamily="18" charset="0"/>
                <a:cs typeface="Times New Roman" pitchFamily="18" charset="0"/>
              </a:rPr>
              <a:t>("This is a concrete method.");</a:t>
            </a:r>
          </a:p>
          <a:p>
            <a:pPr marL="0" indent="0">
              <a:buNone/>
            </a:pPr>
            <a:r>
              <a:rPr lang="en-US" sz="1400" dirty="0">
                <a:latin typeface="Times New Roman" pitchFamily="18" charset="0"/>
                <a:cs typeface="Times New Roman" pitchFamily="18" charset="0"/>
              </a:rPr>
              <a:t>}</a:t>
            </a:r>
          </a:p>
          <a:p>
            <a:pPr marL="0" indent="0">
              <a:buNone/>
            </a:pPr>
            <a:r>
              <a:rPr lang="en-US" sz="1400" dirty="0">
                <a:latin typeface="Times New Roman" pitchFamily="18" charset="0"/>
                <a:cs typeface="Times New Roman" pitchFamily="18" charset="0"/>
              </a:rPr>
              <a:t>}</a:t>
            </a:r>
          </a:p>
          <a:p>
            <a:pPr marL="0" indent="0">
              <a:buNone/>
            </a:pPr>
            <a:r>
              <a:rPr lang="en-US" sz="1400" dirty="0">
                <a:latin typeface="Times New Roman" pitchFamily="18" charset="0"/>
                <a:cs typeface="Times New Roman" pitchFamily="18" charset="0"/>
              </a:rPr>
              <a:t>class B extends A {</a:t>
            </a:r>
          </a:p>
          <a:p>
            <a:pPr marL="0" indent="0">
              <a:buNone/>
            </a:pPr>
            <a:r>
              <a:rPr lang="en-US" sz="1400" dirty="0">
                <a:latin typeface="Times New Roman" pitchFamily="18" charset="0"/>
                <a:cs typeface="Times New Roman" pitchFamily="18" charset="0"/>
              </a:rPr>
              <a:t>void </a:t>
            </a:r>
            <a:r>
              <a:rPr lang="en-US" sz="1400" dirty="0" err="1">
                <a:latin typeface="Times New Roman" pitchFamily="18" charset="0"/>
                <a:cs typeface="Times New Roman" pitchFamily="18" charset="0"/>
              </a:rPr>
              <a:t>callme</a:t>
            </a:r>
            <a:r>
              <a:rPr lang="en-US" sz="1400" dirty="0">
                <a:latin typeface="Times New Roman" pitchFamily="18" charset="0"/>
                <a:cs typeface="Times New Roman" pitchFamily="18" charset="0"/>
              </a:rPr>
              <a:t>() {</a:t>
            </a:r>
          </a:p>
          <a:p>
            <a:pPr marL="0" indent="0">
              <a:buNone/>
            </a:pPr>
            <a:r>
              <a:rPr lang="en-US" sz="1400" dirty="0" err="1">
                <a:latin typeface="Times New Roman" pitchFamily="18" charset="0"/>
                <a:cs typeface="Times New Roman" pitchFamily="18" charset="0"/>
              </a:rPr>
              <a:t>System.out.println</a:t>
            </a:r>
            <a:r>
              <a:rPr lang="en-US" sz="1400" dirty="0">
                <a:latin typeface="Times New Roman" pitchFamily="18" charset="0"/>
                <a:cs typeface="Times New Roman" pitchFamily="18" charset="0"/>
              </a:rPr>
              <a:t>("B's implementation of </a:t>
            </a:r>
            <a:r>
              <a:rPr lang="en-US" sz="1400" dirty="0" err="1">
                <a:latin typeface="Times New Roman" pitchFamily="18" charset="0"/>
                <a:cs typeface="Times New Roman" pitchFamily="18" charset="0"/>
              </a:rPr>
              <a:t>callme</a:t>
            </a:r>
            <a:r>
              <a:rPr lang="en-US" sz="1400" dirty="0">
                <a:latin typeface="Times New Roman" pitchFamily="18" charset="0"/>
                <a:cs typeface="Times New Roman" pitchFamily="18" charset="0"/>
              </a:rPr>
              <a:t>.");</a:t>
            </a:r>
          </a:p>
          <a:p>
            <a:pPr marL="0" indent="0">
              <a:buNone/>
            </a:pPr>
            <a:r>
              <a:rPr lang="en-US" sz="1400" dirty="0">
                <a:latin typeface="Times New Roman" pitchFamily="18" charset="0"/>
                <a:cs typeface="Times New Roman" pitchFamily="18" charset="0"/>
              </a:rPr>
              <a:t>}</a:t>
            </a:r>
          </a:p>
          <a:p>
            <a:pPr marL="0" indent="0">
              <a:buNone/>
            </a:pPr>
            <a:r>
              <a:rPr lang="en-US" sz="1400" dirty="0">
                <a:latin typeface="Times New Roman" pitchFamily="18" charset="0"/>
                <a:cs typeface="Times New Roman" pitchFamily="18" charset="0"/>
              </a:rPr>
              <a:t>}</a:t>
            </a:r>
          </a:p>
          <a:p>
            <a:pPr marL="0" indent="0">
              <a:buNone/>
            </a:pPr>
            <a:r>
              <a:rPr lang="en-US" sz="1400" dirty="0">
                <a:latin typeface="Times New Roman" pitchFamily="18" charset="0"/>
                <a:cs typeface="Times New Roman" pitchFamily="18" charset="0"/>
              </a:rPr>
              <a:t>class </a:t>
            </a:r>
            <a:r>
              <a:rPr lang="en-US" sz="1400" dirty="0" err="1">
                <a:latin typeface="Times New Roman" pitchFamily="18" charset="0"/>
                <a:cs typeface="Times New Roman" pitchFamily="18" charset="0"/>
              </a:rPr>
              <a:t>AbstractDemo</a:t>
            </a:r>
            <a:r>
              <a:rPr lang="en-US" sz="1400" dirty="0">
                <a:latin typeface="Times New Roman" pitchFamily="18" charset="0"/>
                <a:cs typeface="Times New Roman" pitchFamily="18" charset="0"/>
              </a:rPr>
              <a:t> {</a:t>
            </a:r>
          </a:p>
          <a:p>
            <a:pPr marL="0" indent="0">
              <a:buNone/>
            </a:pPr>
            <a:r>
              <a:rPr lang="en-US" sz="1400" dirty="0">
                <a:latin typeface="Times New Roman" pitchFamily="18" charset="0"/>
                <a:cs typeface="Times New Roman" pitchFamily="18" charset="0"/>
              </a:rPr>
              <a:t>public static void main(String </a:t>
            </a:r>
            <a:r>
              <a:rPr lang="en-US" sz="1400" dirty="0" err="1">
                <a:latin typeface="Times New Roman" pitchFamily="18" charset="0"/>
                <a:cs typeface="Times New Roman" pitchFamily="18" charset="0"/>
              </a:rPr>
              <a:t>args</a:t>
            </a:r>
            <a:r>
              <a:rPr lang="en-US" sz="1400" dirty="0">
                <a:latin typeface="Times New Roman" pitchFamily="18" charset="0"/>
                <a:cs typeface="Times New Roman" pitchFamily="18" charset="0"/>
              </a:rPr>
              <a:t>[]) {</a:t>
            </a:r>
          </a:p>
          <a:p>
            <a:pPr marL="0" indent="0">
              <a:buNone/>
            </a:pPr>
            <a:r>
              <a:rPr lang="en-US" sz="1400" dirty="0">
                <a:latin typeface="Times New Roman" pitchFamily="18" charset="0"/>
                <a:cs typeface="Times New Roman" pitchFamily="18" charset="0"/>
              </a:rPr>
              <a:t>B </a:t>
            </a:r>
            <a:r>
              <a:rPr lang="en-US" sz="1400" dirty="0" err="1">
                <a:latin typeface="Times New Roman" pitchFamily="18" charset="0"/>
                <a:cs typeface="Times New Roman" pitchFamily="18" charset="0"/>
              </a:rPr>
              <a:t>b</a:t>
            </a:r>
            <a:r>
              <a:rPr lang="en-US" sz="1400" dirty="0">
                <a:latin typeface="Times New Roman" pitchFamily="18" charset="0"/>
                <a:cs typeface="Times New Roman" pitchFamily="18" charset="0"/>
              </a:rPr>
              <a:t> = new B();</a:t>
            </a:r>
          </a:p>
          <a:p>
            <a:pPr marL="0" indent="0">
              <a:buNone/>
            </a:pPr>
            <a:r>
              <a:rPr lang="en-US" sz="1400" dirty="0" err="1">
                <a:latin typeface="Times New Roman" pitchFamily="18" charset="0"/>
                <a:cs typeface="Times New Roman" pitchFamily="18" charset="0"/>
              </a:rPr>
              <a:t>b.callme</a:t>
            </a:r>
            <a:r>
              <a:rPr lang="en-US" sz="1400" dirty="0">
                <a:latin typeface="Times New Roman" pitchFamily="18" charset="0"/>
                <a:cs typeface="Times New Roman" pitchFamily="18" charset="0"/>
              </a:rPr>
              <a:t>();</a:t>
            </a:r>
          </a:p>
          <a:p>
            <a:pPr marL="0" indent="0">
              <a:buNone/>
            </a:pPr>
            <a:r>
              <a:rPr lang="en-US" sz="1400" dirty="0" err="1">
                <a:latin typeface="Times New Roman" pitchFamily="18" charset="0"/>
                <a:cs typeface="Times New Roman" pitchFamily="18" charset="0"/>
              </a:rPr>
              <a:t>b.callmetoo</a:t>
            </a:r>
            <a:r>
              <a:rPr lang="en-US" sz="1400" dirty="0">
                <a:latin typeface="Times New Roman" pitchFamily="18" charset="0"/>
                <a:cs typeface="Times New Roman" pitchFamily="18" charset="0"/>
              </a:rPr>
              <a:t>();</a:t>
            </a:r>
          </a:p>
          <a:p>
            <a:pPr marL="0" indent="0">
              <a:buNone/>
            </a:pPr>
            <a:r>
              <a:rPr lang="en-US" sz="1400" dirty="0">
                <a:latin typeface="Times New Roman" pitchFamily="18" charset="0"/>
                <a:cs typeface="Times New Roman" pitchFamily="18" charset="0"/>
              </a:rPr>
              <a:t>}</a:t>
            </a:r>
          </a:p>
          <a:p>
            <a:pPr marL="0" indent="0">
              <a:buNone/>
            </a:pPr>
            <a:r>
              <a:rPr lang="en-US" sz="1400" dirty="0">
                <a:latin typeface="Times New Roman" pitchFamily="18" charset="0"/>
                <a:cs typeface="Times New Roman" pitchFamily="18" charset="0"/>
              </a:rPr>
              <a:t>}</a:t>
            </a:r>
          </a:p>
        </p:txBody>
      </p:sp>
    </p:spTree>
    <p:extLst>
      <p:ext uri="{BB962C8B-B14F-4D97-AF65-F5344CB8AC3E}">
        <p14:creationId xmlns:p14="http://schemas.microsoft.com/office/powerpoint/2010/main" val="41977536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no objects of class </a:t>
            </a:r>
            <a:r>
              <a:rPr lang="en-US" b="1" dirty="0"/>
              <a:t>A </a:t>
            </a:r>
            <a:r>
              <a:rPr lang="en-US" dirty="0"/>
              <a:t>are declared in the program. As mentioned, it is </a:t>
            </a:r>
            <a:r>
              <a:rPr lang="en-US" dirty="0" smtClean="0"/>
              <a:t>not possible </a:t>
            </a:r>
            <a:r>
              <a:rPr lang="en-US" dirty="0"/>
              <a:t>to instantiate an abstract class. One other point: class </a:t>
            </a:r>
            <a:r>
              <a:rPr lang="en-US" b="1" dirty="0"/>
              <a:t>A </a:t>
            </a:r>
            <a:r>
              <a:rPr lang="en-US" dirty="0"/>
              <a:t>implements a </a:t>
            </a:r>
            <a:r>
              <a:rPr lang="en-US" dirty="0" smtClean="0"/>
              <a:t>concrete method </a:t>
            </a:r>
            <a:r>
              <a:rPr lang="en-US" dirty="0"/>
              <a:t>called </a:t>
            </a:r>
            <a:r>
              <a:rPr lang="en-US" b="1" dirty="0" err="1"/>
              <a:t>callmetoo</a:t>
            </a:r>
            <a:r>
              <a:rPr lang="en-US" b="1" dirty="0"/>
              <a:t>( )</a:t>
            </a:r>
            <a:r>
              <a:rPr lang="en-US" dirty="0"/>
              <a:t>. This is perfectly acceptable. Abstract classes can include </a:t>
            </a:r>
            <a:r>
              <a:rPr lang="en-US" dirty="0" smtClean="0"/>
              <a:t>as much </a:t>
            </a:r>
            <a:r>
              <a:rPr lang="en-US" dirty="0"/>
              <a:t>implementation as they see fit.</a:t>
            </a:r>
          </a:p>
          <a:p>
            <a:r>
              <a:rPr lang="en-US" dirty="0"/>
              <a:t>Although abstract classes cannot be used to instantiate objects, they can be used </a:t>
            </a:r>
            <a:r>
              <a:rPr lang="en-US" dirty="0" smtClean="0"/>
              <a:t>to create </a:t>
            </a:r>
            <a:r>
              <a:rPr lang="en-US" dirty="0"/>
              <a:t>object references, because Java’s approach to run-time polymorphism is </a:t>
            </a:r>
            <a:r>
              <a:rPr lang="en-US" dirty="0" smtClean="0"/>
              <a:t>implemented through </a:t>
            </a:r>
            <a:r>
              <a:rPr lang="en-US" dirty="0"/>
              <a:t>the use of superclass references. </a:t>
            </a:r>
            <a:endParaRPr lang="en-US" dirty="0" smtClean="0"/>
          </a:p>
          <a:p>
            <a:r>
              <a:rPr lang="en-US" dirty="0" smtClean="0"/>
              <a:t>Thus</a:t>
            </a:r>
            <a:r>
              <a:rPr lang="en-US" dirty="0"/>
              <a:t>, it must be possible to create a reference </a:t>
            </a:r>
            <a:r>
              <a:rPr lang="en-US" dirty="0" smtClean="0"/>
              <a:t>to an </a:t>
            </a:r>
            <a:r>
              <a:rPr lang="en-US" dirty="0"/>
              <a:t>abstract class so that it can be used to point to a subclass object</a:t>
            </a:r>
            <a:r>
              <a:rPr lang="en-US" dirty="0" smtClean="0"/>
              <a:t>.</a:t>
            </a:r>
          </a:p>
          <a:p>
            <a:r>
              <a:rPr lang="en-US" dirty="0" smtClean="0"/>
              <a:t> </a:t>
            </a:r>
            <a:r>
              <a:rPr lang="en-US" dirty="0"/>
              <a:t>You will see this </a:t>
            </a:r>
            <a:r>
              <a:rPr lang="en-US" dirty="0" smtClean="0"/>
              <a:t>feature put </a:t>
            </a:r>
            <a:r>
              <a:rPr lang="en-US" dirty="0"/>
              <a:t>to use in the next example</a:t>
            </a:r>
          </a:p>
        </p:txBody>
      </p:sp>
    </p:spTree>
    <p:extLst>
      <p:ext uri="{BB962C8B-B14F-4D97-AF65-F5344CB8AC3E}">
        <p14:creationId xmlns:p14="http://schemas.microsoft.com/office/powerpoint/2010/main" val="38351572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fontScale="47500" lnSpcReduction="20000"/>
          </a:bodyPr>
          <a:lstStyle/>
          <a:p>
            <a:pPr marL="0" indent="0">
              <a:buNone/>
            </a:pPr>
            <a:r>
              <a:rPr lang="en-US" dirty="0"/>
              <a:t>// Using abstract methods and classes.</a:t>
            </a:r>
          </a:p>
          <a:p>
            <a:pPr marL="0" indent="0">
              <a:buNone/>
            </a:pPr>
            <a:r>
              <a:rPr lang="en-US" dirty="0"/>
              <a:t>abstract class Figure {</a:t>
            </a:r>
          </a:p>
          <a:p>
            <a:pPr marL="0" indent="0">
              <a:buNone/>
            </a:pPr>
            <a:r>
              <a:rPr lang="en-US" dirty="0"/>
              <a:t>double dim1;</a:t>
            </a:r>
          </a:p>
          <a:p>
            <a:pPr marL="0" indent="0">
              <a:buNone/>
            </a:pPr>
            <a:r>
              <a:rPr lang="en-US" dirty="0"/>
              <a:t>double dim2;</a:t>
            </a:r>
          </a:p>
          <a:p>
            <a:pPr marL="0" indent="0">
              <a:buNone/>
            </a:pPr>
            <a:r>
              <a:rPr lang="en-US" dirty="0"/>
              <a:t>Figure(double a, double b) {</a:t>
            </a:r>
          </a:p>
          <a:p>
            <a:pPr marL="0" indent="0">
              <a:buNone/>
            </a:pPr>
            <a:r>
              <a:rPr lang="en-US" dirty="0"/>
              <a:t>dim1 = a;</a:t>
            </a:r>
          </a:p>
          <a:p>
            <a:pPr marL="0" indent="0">
              <a:buNone/>
            </a:pPr>
            <a:r>
              <a:rPr lang="en-US" dirty="0"/>
              <a:t>dim2 = b;</a:t>
            </a:r>
          </a:p>
          <a:p>
            <a:pPr marL="0" indent="0">
              <a:buNone/>
            </a:pPr>
            <a:r>
              <a:rPr lang="en-US" dirty="0"/>
              <a:t>}</a:t>
            </a:r>
          </a:p>
          <a:p>
            <a:pPr marL="0" indent="0">
              <a:buNone/>
            </a:pPr>
            <a:r>
              <a:rPr lang="en-US" dirty="0"/>
              <a:t>// area is now an abstract method</a:t>
            </a:r>
          </a:p>
          <a:p>
            <a:pPr marL="0" indent="0">
              <a:buNone/>
            </a:pPr>
            <a:r>
              <a:rPr lang="en-US" dirty="0"/>
              <a:t>abstract double area();</a:t>
            </a:r>
          </a:p>
          <a:p>
            <a:pPr marL="0" indent="0">
              <a:buNone/>
            </a:pPr>
            <a:r>
              <a:rPr lang="en-US" dirty="0"/>
              <a:t>}</a:t>
            </a:r>
          </a:p>
          <a:p>
            <a:pPr marL="0" indent="0">
              <a:buNone/>
            </a:pPr>
            <a:r>
              <a:rPr lang="en-US" dirty="0"/>
              <a:t>class Rectangle extends Figure {</a:t>
            </a:r>
          </a:p>
          <a:p>
            <a:pPr marL="0" indent="0">
              <a:buNone/>
            </a:pPr>
            <a:r>
              <a:rPr lang="en-US" dirty="0"/>
              <a:t>Rectangle(double a, double b) {</a:t>
            </a:r>
          </a:p>
          <a:p>
            <a:pPr marL="0" indent="0">
              <a:buNone/>
            </a:pPr>
            <a:r>
              <a:rPr lang="en-US" dirty="0"/>
              <a:t>super(a, b);</a:t>
            </a:r>
          </a:p>
          <a:p>
            <a:pPr marL="0" indent="0">
              <a:buNone/>
            </a:pPr>
            <a:r>
              <a:rPr lang="en-US" dirty="0"/>
              <a:t>}</a:t>
            </a:r>
          </a:p>
          <a:p>
            <a:pPr marL="0" indent="0">
              <a:buNone/>
            </a:pPr>
            <a:r>
              <a:rPr lang="en-US" dirty="0"/>
              <a:t>// override area for rectangle</a:t>
            </a:r>
          </a:p>
          <a:p>
            <a:pPr marL="0" indent="0">
              <a:buNone/>
            </a:pPr>
            <a:r>
              <a:rPr lang="en-US" dirty="0"/>
              <a:t>double area() {</a:t>
            </a:r>
          </a:p>
          <a:p>
            <a:pPr marL="0" indent="0">
              <a:buNone/>
            </a:pPr>
            <a:r>
              <a:rPr lang="en-US" dirty="0" err="1"/>
              <a:t>System.out.println</a:t>
            </a:r>
            <a:r>
              <a:rPr lang="en-US" dirty="0"/>
              <a:t>("Inside Area for Rectangle.");</a:t>
            </a:r>
          </a:p>
          <a:p>
            <a:pPr marL="0" indent="0">
              <a:buNone/>
            </a:pPr>
            <a:r>
              <a:rPr lang="en-US" dirty="0"/>
              <a:t>return dim1 * dim2;</a:t>
            </a:r>
          </a:p>
          <a:p>
            <a:pPr marL="0" indent="0">
              <a:buNone/>
            </a:pPr>
            <a:r>
              <a:rPr lang="en-US" dirty="0"/>
              <a:t>}</a:t>
            </a:r>
          </a:p>
          <a:p>
            <a:pPr marL="0" indent="0">
              <a:buNone/>
            </a:pPr>
            <a:r>
              <a:rPr lang="en-US" dirty="0"/>
              <a:t>}</a:t>
            </a:r>
          </a:p>
        </p:txBody>
      </p:sp>
      <p:sp>
        <p:nvSpPr>
          <p:cNvPr id="4" name="Content Placeholder 3"/>
          <p:cNvSpPr>
            <a:spLocks noGrp="1"/>
          </p:cNvSpPr>
          <p:nvPr>
            <p:ph sz="half" idx="2"/>
          </p:nvPr>
        </p:nvSpPr>
        <p:spPr/>
        <p:txBody>
          <a:bodyPr>
            <a:normAutofit fontScale="47500" lnSpcReduction="20000"/>
          </a:bodyPr>
          <a:lstStyle/>
          <a:p>
            <a:pPr marL="0" indent="0">
              <a:buNone/>
            </a:pPr>
            <a:r>
              <a:rPr lang="en-US" dirty="0"/>
              <a:t>class Triangle extends Figure {</a:t>
            </a:r>
          </a:p>
          <a:p>
            <a:pPr marL="0" indent="0">
              <a:buNone/>
            </a:pPr>
            <a:r>
              <a:rPr lang="en-US" dirty="0"/>
              <a:t>Triangle(double a, double b) {</a:t>
            </a:r>
          </a:p>
          <a:p>
            <a:pPr marL="0" indent="0">
              <a:buNone/>
            </a:pPr>
            <a:r>
              <a:rPr lang="en-US" dirty="0"/>
              <a:t>super(a, b);</a:t>
            </a:r>
          </a:p>
          <a:p>
            <a:pPr marL="0" indent="0">
              <a:buNone/>
            </a:pPr>
            <a:r>
              <a:rPr lang="en-US" dirty="0"/>
              <a:t>}</a:t>
            </a:r>
          </a:p>
          <a:p>
            <a:pPr marL="0" indent="0">
              <a:buNone/>
            </a:pPr>
            <a:r>
              <a:rPr lang="en-US" dirty="0"/>
              <a:t>// override area for right triangle</a:t>
            </a:r>
          </a:p>
          <a:p>
            <a:pPr marL="0" indent="0">
              <a:buNone/>
            </a:pPr>
            <a:r>
              <a:rPr lang="en-US" dirty="0"/>
              <a:t>double area() {</a:t>
            </a:r>
          </a:p>
          <a:p>
            <a:pPr marL="0" indent="0">
              <a:buNone/>
            </a:pPr>
            <a:r>
              <a:rPr lang="en-US" dirty="0" err="1"/>
              <a:t>System.out.println</a:t>
            </a:r>
            <a:r>
              <a:rPr lang="en-US" dirty="0"/>
              <a:t>("Inside Area for Triangle.");</a:t>
            </a:r>
          </a:p>
          <a:p>
            <a:pPr marL="0" indent="0">
              <a:buNone/>
            </a:pPr>
            <a:r>
              <a:rPr lang="en-US" dirty="0"/>
              <a:t>return dim1 * dim2 / 2;</a:t>
            </a:r>
          </a:p>
          <a:p>
            <a:pPr marL="0" indent="0">
              <a:buNone/>
            </a:pPr>
            <a:r>
              <a:rPr lang="en-US" dirty="0"/>
              <a:t>}</a:t>
            </a:r>
          </a:p>
          <a:p>
            <a:pPr marL="0" indent="0">
              <a:buNone/>
            </a:pPr>
            <a:r>
              <a:rPr lang="en-US" dirty="0"/>
              <a:t>}</a:t>
            </a:r>
          </a:p>
          <a:p>
            <a:pPr marL="0" indent="0">
              <a:buNone/>
            </a:pPr>
            <a:r>
              <a:rPr lang="en-US" dirty="0"/>
              <a:t>class </a:t>
            </a:r>
            <a:r>
              <a:rPr lang="en-US" dirty="0" err="1"/>
              <a:t>AbstractAreas</a:t>
            </a:r>
            <a:r>
              <a:rPr lang="en-US" dirty="0"/>
              <a:t> {</a:t>
            </a:r>
          </a:p>
          <a:p>
            <a:pPr marL="0" indent="0">
              <a:buNone/>
            </a:pPr>
            <a:r>
              <a:rPr lang="en-US" dirty="0"/>
              <a:t>public static void main(String </a:t>
            </a:r>
            <a:r>
              <a:rPr lang="en-US" dirty="0" err="1"/>
              <a:t>args</a:t>
            </a:r>
            <a:r>
              <a:rPr lang="en-US" dirty="0"/>
              <a:t>[]) {</a:t>
            </a:r>
          </a:p>
          <a:p>
            <a:pPr marL="0" indent="0">
              <a:buNone/>
            </a:pPr>
            <a:r>
              <a:rPr lang="en-US" dirty="0"/>
              <a:t>// Figure f = new Figure(10, 10); // illegal now</a:t>
            </a:r>
          </a:p>
          <a:p>
            <a:pPr marL="0" indent="0">
              <a:buNone/>
            </a:pPr>
            <a:r>
              <a:rPr lang="en-US" dirty="0"/>
              <a:t>Rectangle r = new Rectangle(9, 5);</a:t>
            </a:r>
          </a:p>
          <a:p>
            <a:pPr marL="0" indent="0">
              <a:buNone/>
            </a:pPr>
            <a:r>
              <a:rPr lang="en-US" dirty="0"/>
              <a:t>Triangle t = new Triangle(10, 8);</a:t>
            </a:r>
          </a:p>
          <a:p>
            <a:pPr marL="0" indent="0">
              <a:buNone/>
            </a:pPr>
            <a:r>
              <a:rPr lang="en-US" dirty="0"/>
              <a:t>Figure </a:t>
            </a:r>
            <a:r>
              <a:rPr lang="en-US" dirty="0" err="1"/>
              <a:t>figref</a:t>
            </a:r>
            <a:r>
              <a:rPr lang="en-US" dirty="0"/>
              <a:t>; // this is OK, no object is created</a:t>
            </a:r>
          </a:p>
          <a:p>
            <a:pPr marL="0" indent="0">
              <a:buNone/>
            </a:pPr>
            <a:r>
              <a:rPr lang="en-US" dirty="0" err="1"/>
              <a:t>figref</a:t>
            </a:r>
            <a:r>
              <a:rPr lang="en-US" dirty="0"/>
              <a:t> = r;</a:t>
            </a:r>
          </a:p>
          <a:p>
            <a:pPr marL="0" indent="0">
              <a:buNone/>
            </a:pPr>
            <a:r>
              <a:rPr lang="en-US" dirty="0" err="1"/>
              <a:t>System.out.println</a:t>
            </a:r>
            <a:r>
              <a:rPr lang="en-US" dirty="0"/>
              <a:t>("Area is " + </a:t>
            </a:r>
            <a:r>
              <a:rPr lang="en-US" dirty="0" err="1"/>
              <a:t>figref.area</a:t>
            </a:r>
            <a:r>
              <a:rPr lang="en-US" dirty="0" smtClean="0"/>
              <a:t>());</a:t>
            </a:r>
          </a:p>
          <a:p>
            <a:pPr marL="0" indent="0">
              <a:buNone/>
            </a:pPr>
            <a:r>
              <a:rPr lang="en-US" dirty="0" err="1"/>
              <a:t>System.out.println</a:t>
            </a:r>
            <a:r>
              <a:rPr lang="en-US" dirty="0"/>
              <a:t>("Area is " + </a:t>
            </a:r>
            <a:r>
              <a:rPr lang="en-US" dirty="0" err="1"/>
              <a:t>figref.area</a:t>
            </a:r>
            <a:r>
              <a:rPr lang="en-US" dirty="0"/>
              <a:t>());</a:t>
            </a:r>
          </a:p>
          <a:p>
            <a:pPr marL="0" indent="0">
              <a:buNone/>
            </a:pPr>
            <a:r>
              <a:rPr lang="en-US" dirty="0"/>
              <a:t>}</a:t>
            </a:r>
          </a:p>
          <a:p>
            <a:pPr marL="0" indent="0">
              <a:buNone/>
            </a:pPr>
            <a:r>
              <a:rPr lang="en-US" dirty="0"/>
              <a:t>}</a:t>
            </a:r>
          </a:p>
        </p:txBody>
      </p:sp>
    </p:spTree>
    <p:extLst>
      <p:ext uri="{BB962C8B-B14F-4D97-AF65-F5344CB8AC3E}">
        <p14:creationId xmlns:p14="http://schemas.microsoft.com/office/powerpoint/2010/main" val="17127447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 simple example of inheritance</a:t>
            </a:r>
            <a:endParaRPr lang="en-US" dirty="0"/>
          </a:p>
        </p:txBody>
      </p:sp>
      <p:sp>
        <p:nvSpPr>
          <p:cNvPr id="3" name="Content Placeholder 2"/>
          <p:cNvSpPr>
            <a:spLocks noGrp="1"/>
          </p:cNvSpPr>
          <p:nvPr>
            <p:ph sz="half" idx="1"/>
          </p:nvPr>
        </p:nvSpPr>
        <p:spPr/>
        <p:txBody>
          <a:bodyPr>
            <a:normAutofit/>
          </a:bodyPr>
          <a:lstStyle/>
          <a:p>
            <a:r>
              <a:rPr lang="en-US" sz="1200" dirty="0"/>
              <a:t>// Create a superclass.</a:t>
            </a:r>
          </a:p>
          <a:p>
            <a:pPr marL="0" indent="0">
              <a:buNone/>
            </a:pPr>
            <a:r>
              <a:rPr lang="en-US" sz="1200" dirty="0"/>
              <a:t>class A {</a:t>
            </a:r>
          </a:p>
          <a:p>
            <a:pPr marL="0" indent="0">
              <a:buNone/>
            </a:pPr>
            <a:r>
              <a:rPr lang="en-US" sz="1200" dirty="0" err="1"/>
              <a:t>int</a:t>
            </a:r>
            <a:r>
              <a:rPr lang="en-US" sz="1200" dirty="0"/>
              <a:t> i, j;</a:t>
            </a:r>
          </a:p>
          <a:p>
            <a:pPr marL="0" indent="0">
              <a:buNone/>
            </a:pPr>
            <a:r>
              <a:rPr lang="en-US" sz="1200" dirty="0"/>
              <a:t>void </a:t>
            </a:r>
            <a:r>
              <a:rPr lang="en-US" sz="1200" dirty="0" err="1"/>
              <a:t>showij</a:t>
            </a:r>
            <a:r>
              <a:rPr lang="en-US" sz="1200" dirty="0"/>
              <a:t>() {</a:t>
            </a:r>
          </a:p>
          <a:p>
            <a:pPr marL="0" indent="0">
              <a:buNone/>
            </a:pPr>
            <a:r>
              <a:rPr lang="en-US" sz="1200" dirty="0" err="1"/>
              <a:t>System.out.println</a:t>
            </a:r>
            <a:r>
              <a:rPr lang="en-US" sz="1200" dirty="0"/>
              <a:t>("i and j: " + i + " " + j);</a:t>
            </a:r>
          </a:p>
          <a:p>
            <a:pPr marL="0" indent="0">
              <a:buNone/>
            </a:pPr>
            <a:r>
              <a:rPr lang="en-US" sz="1200" dirty="0"/>
              <a:t>}</a:t>
            </a:r>
          </a:p>
          <a:p>
            <a:pPr marL="0" indent="0">
              <a:buNone/>
            </a:pPr>
            <a:r>
              <a:rPr lang="en-US" sz="1200" dirty="0"/>
              <a:t>}</a:t>
            </a:r>
          </a:p>
          <a:p>
            <a:pPr marL="0" indent="0">
              <a:buNone/>
            </a:pPr>
            <a:r>
              <a:rPr lang="en-US" sz="1200" dirty="0"/>
              <a:t>// Create a subclass by extending class A.</a:t>
            </a:r>
          </a:p>
          <a:p>
            <a:pPr marL="0" indent="0">
              <a:buNone/>
            </a:pPr>
            <a:r>
              <a:rPr lang="en-US" sz="1200" dirty="0"/>
              <a:t>class B extends A {</a:t>
            </a:r>
          </a:p>
          <a:p>
            <a:pPr marL="0" indent="0">
              <a:buNone/>
            </a:pPr>
            <a:r>
              <a:rPr lang="en-US" sz="1200" dirty="0" err="1"/>
              <a:t>int</a:t>
            </a:r>
            <a:r>
              <a:rPr lang="en-US" sz="1200" dirty="0"/>
              <a:t> k;</a:t>
            </a:r>
          </a:p>
          <a:p>
            <a:pPr marL="0" indent="0">
              <a:buNone/>
            </a:pPr>
            <a:r>
              <a:rPr lang="en-US" sz="1200" dirty="0"/>
              <a:t>void </a:t>
            </a:r>
            <a:r>
              <a:rPr lang="en-US" sz="1200" dirty="0" err="1"/>
              <a:t>showk</a:t>
            </a:r>
            <a:r>
              <a:rPr lang="en-US" sz="1200" dirty="0"/>
              <a:t>() {</a:t>
            </a:r>
          </a:p>
          <a:p>
            <a:pPr marL="0" indent="0">
              <a:buNone/>
            </a:pPr>
            <a:r>
              <a:rPr lang="en-US" sz="1200" dirty="0" err="1"/>
              <a:t>System.out.println</a:t>
            </a:r>
            <a:r>
              <a:rPr lang="en-US" sz="1200" dirty="0"/>
              <a:t>("k: " + k);</a:t>
            </a:r>
          </a:p>
          <a:p>
            <a:pPr marL="0" indent="0">
              <a:buNone/>
            </a:pPr>
            <a:r>
              <a:rPr lang="en-US" sz="1200" dirty="0" smtClean="0"/>
              <a:t>}</a:t>
            </a:r>
          </a:p>
          <a:p>
            <a:pPr marL="0" indent="0">
              <a:buNone/>
            </a:pPr>
            <a:r>
              <a:rPr lang="en-US" sz="1200" dirty="0" smtClean="0"/>
              <a:t>void sum() {</a:t>
            </a:r>
          </a:p>
          <a:p>
            <a:pPr marL="0" indent="0">
              <a:buNone/>
            </a:pPr>
            <a:r>
              <a:rPr lang="en-US" sz="1200" dirty="0" err="1" smtClean="0"/>
              <a:t>System.out.println</a:t>
            </a:r>
            <a:r>
              <a:rPr lang="en-US" sz="1200" dirty="0" smtClean="0"/>
              <a:t>("</a:t>
            </a:r>
            <a:r>
              <a:rPr lang="en-US" sz="1200" dirty="0" err="1" smtClean="0"/>
              <a:t>i+j+k</a:t>
            </a:r>
            <a:r>
              <a:rPr lang="en-US" sz="1200" dirty="0" smtClean="0"/>
              <a:t>: " + (</a:t>
            </a:r>
            <a:r>
              <a:rPr lang="en-US" sz="1200" dirty="0" err="1" smtClean="0"/>
              <a:t>i+j+k</a:t>
            </a:r>
            <a:r>
              <a:rPr lang="en-US" sz="1200" dirty="0" smtClean="0"/>
              <a:t>));</a:t>
            </a:r>
          </a:p>
          <a:p>
            <a:pPr marL="0" indent="0">
              <a:buNone/>
            </a:pPr>
            <a:r>
              <a:rPr lang="en-US" sz="1200" dirty="0" smtClean="0"/>
              <a:t>}</a:t>
            </a:r>
          </a:p>
          <a:p>
            <a:pPr marL="0" indent="0">
              <a:buNone/>
            </a:pPr>
            <a:r>
              <a:rPr lang="en-US" sz="1200" dirty="0" smtClean="0"/>
              <a:t>}</a:t>
            </a:r>
          </a:p>
          <a:p>
            <a:pPr marL="0" indent="0">
              <a:buNone/>
            </a:pPr>
            <a:endParaRPr lang="en-US" sz="1200" dirty="0"/>
          </a:p>
        </p:txBody>
      </p:sp>
      <p:sp>
        <p:nvSpPr>
          <p:cNvPr id="4" name="Content Placeholder 3"/>
          <p:cNvSpPr>
            <a:spLocks noGrp="1"/>
          </p:cNvSpPr>
          <p:nvPr>
            <p:ph sz="half" idx="2"/>
          </p:nvPr>
        </p:nvSpPr>
        <p:spPr/>
        <p:txBody>
          <a:bodyPr>
            <a:noAutofit/>
          </a:bodyPr>
          <a:lstStyle/>
          <a:p>
            <a:pPr marL="0" indent="0">
              <a:buNone/>
            </a:pPr>
            <a:r>
              <a:rPr lang="en-US" sz="1200" dirty="0" smtClean="0"/>
              <a:t>class </a:t>
            </a:r>
            <a:r>
              <a:rPr lang="en-US" sz="1200" dirty="0" err="1"/>
              <a:t>SimpleInheritance</a:t>
            </a:r>
            <a:r>
              <a:rPr lang="en-US" sz="1200" dirty="0"/>
              <a:t> {</a:t>
            </a:r>
          </a:p>
          <a:p>
            <a:pPr marL="0" indent="0">
              <a:buNone/>
            </a:pPr>
            <a:r>
              <a:rPr lang="en-US" sz="1200" dirty="0"/>
              <a:t>public static void main(String </a:t>
            </a:r>
            <a:r>
              <a:rPr lang="en-US" sz="1200" dirty="0" err="1"/>
              <a:t>args</a:t>
            </a:r>
            <a:r>
              <a:rPr lang="en-US" sz="1200" dirty="0"/>
              <a:t> []) {</a:t>
            </a:r>
          </a:p>
          <a:p>
            <a:pPr marL="0" indent="0">
              <a:buNone/>
            </a:pPr>
            <a:r>
              <a:rPr lang="en-US" sz="1200" dirty="0"/>
              <a:t>A </a:t>
            </a:r>
            <a:r>
              <a:rPr lang="en-US" sz="1200" dirty="0" err="1"/>
              <a:t>superOb</a:t>
            </a:r>
            <a:r>
              <a:rPr lang="en-US" sz="1200" dirty="0"/>
              <a:t> = new A();</a:t>
            </a:r>
          </a:p>
          <a:p>
            <a:pPr marL="0" indent="0">
              <a:buNone/>
            </a:pPr>
            <a:r>
              <a:rPr lang="en-US" sz="1200" dirty="0"/>
              <a:t>B </a:t>
            </a:r>
            <a:r>
              <a:rPr lang="en-US" sz="1200" dirty="0" err="1"/>
              <a:t>subOb</a:t>
            </a:r>
            <a:r>
              <a:rPr lang="en-US" sz="1200" dirty="0"/>
              <a:t> = new B();</a:t>
            </a:r>
          </a:p>
          <a:p>
            <a:pPr marL="0" indent="0">
              <a:buNone/>
            </a:pPr>
            <a:r>
              <a:rPr lang="en-US" sz="1200" dirty="0" smtClean="0"/>
              <a:t>/ </a:t>
            </a:r>
            <a:r>
              <a:rPr lang="en-US" sz="1200" dirty="0"/>
              <a:t>The superclass may be used by itself.</a:t>
            </a:r>
          </a:p>
          <a:p>
            <a:pPr marL="0" indent="0">
              <a:buNone/>
            </a:pPr>
            <a:r>
              <a:rPr lang="en-US" sz="1200" dirty="0" err="1"/>
              <a:t>superOb.i</a:t>
            </a:r>
            <a:r>
              <a:rPr lang="en-US" sz="1200" dirty="0"/>
              <a:t> = 10;</a:t>
            </a:r>
          </a:p>
          <a:p>
            <a:pPr marL="0" indent="0">
              <a:buNone/>
            </a:pPr>
            <a:r>
              <a:rPr lang="en-US" sz="1200" dirty="0" err="1"/>
              <a:t>superOb.j</a:t>
            </a:r>
            <a:r>
              <a:rPr lang="en-US" sz="1200" dirty="0"/>
              <a:t> = 20;</a:t>
            </a:r>
          </a:p>
          <a:p>
            <a:pPr marL="0" indent="0">
              <a:buNone/>
            </a:pPr>
            <a:r>
              <a:rPr lang="en-US" sz="1200" dirty="0" err="1"/>
              <a:t>System.out.println</a:t>
            </a:r>
            <a:r>
              <a:rPr lang="en-US" sz="1200" dirty="0"/>
              <a:t>("Contents of </a:t>
            </a:r>
            <a:r>
              <a:rPr lang="en-US" sz="1200" dirty="0" err="1"/>
              <a:t>superOb</a:t>
            </a:r>
            <a:r>
              <a:rPr lang="en-US" sz="1200" dirty="0"/>
              <a:t>: ");</a:t>
            </a:r>
          </a:p>
          <a:p>
            <a:pPr marL="0" indent="0">
              <a:buNone/>
            </a:pPr>
            <a:r>
              <a:rPr lang="en-US" sz="1200" dirty="0" err="1"/>
              <a:t>superOb.showij</a:t>
            </a:r>
            <a:r>
              <a:rPr lang="en-US" sz="1200" dirty="0"/>
              <a:t>();</a:t>
            </a:r>
          </a:p>
          <a:p>
            <a:pPr marL="0" indent="0">
              <a:buNone/>
            </a:pPr>
            <a:r>
              <a:rPr lang="en-US" sz="1200" dirty="0" err="1"/>
              <a:t>System.out.println</a:t>
            </a:r>
            <a:r>
              <a:rPr lang="en-US" sz="1200" dirty="0"/>
              <a:t>();</a:t>
            </a:r>
          </a:p>
          <a:p>
            <a:pPr marL="0" indent="0">
              <a:buNone/>
            </a:pPr>
            <a:r>
              <a:rPr lang="en-US" sz="1200" dirty="0"/>
              <a:t>/* The subclass has access to all public members of</a:t>
            </a:r>
          </a:p>
          <a:p>
            <a:pPr marL="0" indent="0">
              <a:buNone/>
            </a:pPr>
            <a:r>
              <a:rPr lang="en-US" sz="1200" dirty="0"/>
              <a:t>its superclass. */</a:t>
            </a:r>
          </a:p>
          <a:p>
            <a:pPr marL="0" indent="0">
              <a:buNone/>
            </a:pPr>
            <a:r>
              <a:rPr lang="en-US" sz="1200" dirty="0" err="1"/>
              <a:t>subOb.i</a:t>
            </a:r>
            <a:r>
              <a:rPr lang="en-US" sz="1200" dirty="0"/>
              <a:t> = 7;</a:t>
            </a:r>
          </a:p>
          <a:p>
            <a:pPr marL="0" indent="0">
              <a:buNone/>
            </a:pPr>
            <a:r>
              <a:rPr lang="en-US" sz="1200" dirty="0" err="1"/>
              <a:t>subOb.j</a:t>
            </a:r>
            <a:r>
              <a:rPr lang="en-US" sz="1200" dirty="0"/>
              <a:t> = 8;</a:t>
            </a:r>
          </a:p>
          <a:p>
            <a:pPr marL="0" indent="0">
              <a:buNone/>
            </a:pPr>
            <a:r>
              <a:rPr lang="en-US" sz="1200" dirty="0" err="1"/>
              <a:t>subOb.k</a:t>
            </a:r>
            <a:r>
              <a:rPr lang="en-US" sz="1200" dirty="0"/>
              <a:t> = 9;</a:t>
            </a:r>
          </a:p>
          <a:p>
            <a:pPr marL="0" indent="0">
              <a:buNone/>
            </a:pPr>
            <a:r>
              <a:rPr lang="en-US" sz="1200" dirty="0" err="1"/>
              <a:t>System.out.println</a:t>
            </a:r>
            <a:r>
              <a:rPr lang="en-US" sz="1200" dirty="0"/>
              <a:t>("Contents of </a:t>
            </a:r>
            <a:r>
              <a:rPr lang="en-US" sz="1200" dirty="0" err="1"/>
              <a:t>subOb</a:t>
            </a:r>
            <a:r>
              <a:rPr lang="en-US" sz="1200" dirty="0"/>
              <a:t>: ");</a:t>
            </a:r>
          </a:p>
          <a:p>
            <a:pPr marL="0" indent="0">
              <a:buNone/>
            </a:pPr>
            <a:r>
              <a:rPr lang="en-US" sz="1200" dirty="0" err="1"/>
              <a:t>subOb.showij</a:t>
            </a:r>
            <a:r>
              <a:rPr lang="en-US" sz="1200" dirty="0"/>
              <a:t>();</a:t>
            </a:r>
          </a:p>
          <a:p>
            <a:pPr marL="0" indent="0">
              <a:buNone/>
            </a:pPr>
            <a:r>
              <a:rPr lang="en-US" sz="1200" dirty="0" err="1"/>
              <a:t>subOb.showk</a:t>
            </a:r>
            <a:r>
              <a:rPr lang="en-US" sz="1200" dirty="0"/>
              <a:t>();</a:t>
            </a:r>
          </a:p>
          <a:p>
            <a:pPr marL="0" indent="0">
              <a:buNone/>
            </a:pPr>
            <a:r>
              <a:rPr lang="en-US" sz="1200" dirty="0" err="1"/>
              <a:t>System.out.println</a:t>
            </a:r>
            <a:r>
              <a:rPr lang="en-US" sz="1200" dirty="0"/>
              <a:t>();</a:t>
            </a:r>
          </a:p>
          <a:p>
            <a:pPr marL="0" indent="0">
              <a:buNone/>
            </a:pPr>
            <a:r>
              <a:rPr lang="en-US" sz="1200" dirty="0" err="1"/>
              <a:t>System.out.println</a:t>
            </a:r>
            <a:r>
              <a:rPr lang="en-US" sz="1200" dirty="0"/>
              <a:t>("Sum of i, j and k in </a:t>
            </a:r>
            <a:r>
              <a:rPr lang="en-US" sz="1200" dirty="0" err="1"/>
              <a:t>subOb</a:t>
            </a:r>
            <a:r>
              <a:rPr lang="en-US" sz="1200" dirty="0"/>
              <a:t>:");</a:t>
            </a:r>
          </a:p>
          <a:p>
            <a:pPr marL="0" indent="0">
              <a:buNone/>
            </a:pPr>
            <a:r>
              <a:rPr lang="en-US" sz="1200" dirty="0" err="1"/>
              <a:t>subOb.sum</a:t>
            </a:r>
            <a:r>
              <a:rPr lang="en-US" sz="1200" dirty="0"/>
              <a:t>();</a:t>
            </a:r>
          </a:p>
          <a:p>
            <a:pPr marL="0" indent="0">
              <a:buNone/>
            </a:pPr>
            <a:r>
              <a:rPr lang="en-US" sz="1200" dirty="0"/>
              <a:t>}</a:t>
            </a:r>
          </a:p>
          <a:p>
            <a:pPr marL="0" indent="0">
              <a:buNone/>
            </a:pPr>
            <a:r>
              <a:rPr lang="en-US" sz="1200" dirty="0"/>
              <a:t>}</a:t>
            </a:r>
          </a:p>
        </p:txBody>
      </p:sp>
    </p:spTree>
    <p:extLst>
      <p:ext uri="{BB962C8B-B14F-4D97-AF65-F5344CB8AC3E}">
        <p14:creationId xmlns:p14="http://schemas.microsoft.com/office/powerpoint/2010/main" val="21161868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normAutofit fontScale="77500" lnSpcReduction="20000"/>
          </a:bodyPr>
          <a:lstStyle/>
          <a:p>
            <a:r>
              <a:rPr lang="en-US" dirty="0"/>
              <a:t>As the comment inside </a:t>
            </a:r>
            <a:r>
              <a:rPr lang="en-US" b="1" dirty="0"/>
              <a:t>main( ) </a:t>
            </a:r>
            <a:r>
              <a:rPr lang="en-US" dirty="0"/>
              <a:t>indicates, it is no longer possible to declare objects </a:t>
            </a:r>
            <a:r>
              <a:rPr lang="en-US" dirty="0" smtClean="0"/>
              <a:t>of type </a:t>
            </a:r>
            <a:r>
              <a:rPr lang="en-US" b="1" dirty="0"/>
              <a:t>Figure</a:t>
            </a:r>
            <a:r>
              <a:rPr lang="en-US" dirty="0"/>
              <a:t>, since it is now abstract. And, all subclasses of </a:t>
            </a:r>
            <a:r>
              <a:rPr lang="en-US" b="1" dirty="0"/>
              <a:t>Figure </a:t>
            </a:r>
            <a:r>
              <a:rPr lang="en-US" dirty="0"/>
              <a:t>must override </a:t>
            </a:r>
            <a:r>
              <a:rPr lang="en-US" b="1" dirty="0"/>
              <a:t>area( )</a:t>
            </a:r>
            <a:r>
              <a:rPr lang="en-US" dirty="0"/>
              <a:t>. </a:t>
            </a:r>
            <a:endParaRPr lang="en-US" dirty="0" smtClean="0"/>
          </a:p>
          <a:p>
            <a:r>
              <a:rPr lang="en-US" dirty="0" err="1" smtClean="0"/>
              <a:t>Toprove</a:t>
            </a:r>
            <a:r>
              <a:rPr lang="en-US" dirty="0" smtClean="0"/>
              <a:t> </a:t>
            </a:r>
            <a:r>
              <a:rPr lang="en-US" dirty="0"/>
              <a:t>this to yourself, try creating a subclass that does not override </a:t>
            </a:r>
            <a:r>
              <a:rPr lang="en-US" b="1" dirty="0"/>
              <a:t>area( )</a:t>
            </a:r>
            <a:r>
              <a:rPr lang="en-US" dirty="0"/>
              <a:t>. You will </a:t>
            </a:r>
            <a:r>
              <a:rPr lang="en-US" dirty="0" smtClean="0"/>
              <a:t>receive a </a:t>
            </a:r>
            <a:r>
              <a:rPr lang="en-US" dirty="0"/>
              <a:t>compile-time error.</a:t>
            </a:r>
          </a:p>
          <a:p>
            <a:r>
              <a:rPr lang="en-US" dirty="0"/>
              <a:t>Although it is not possible to create an object of type </a:t>
            </a:r>
            <a:r>
              <a:rPr lang="en-US" b="1" dirty="0"/>
              <a:t>Figure</a:t>
            </a:r>
            <a:r>
              <a:rPr lang="en-US" dirty="0"/>
              <a:t>, you can create a </a:t>
            </a:r>
            <a:r>
              <a:rPr lang="en-US" dirty="0" smtClean="0"/>
              <a:t>reference variable </a:t>
            </a:r>
            <a:r>
              <a:rPr lang="en-US" dirty="0"/>
              <a:t>of type </a:t>
            </a:r>
            <a:r>
              <a:rPr lang="en-US" b="1" dirty="0"/>
              <a:t>Figure</a:t>
            </a:r>
            <a:r>
              <a:rPr lang="en-US" dirty="0"/>
              <a:t>. The variable </a:t>
            </a:r>
            <a:r>
              <a:rPr lang="en-US" b="1" dirty="0" err="1"/>
              <a:t>figref</a:t>
            </a:r>
            <a:r>
              <a:rPr lang="en-US" b="1" dirty="0"/>
              <a:t> </a:t>
            </a:r>
            <a:r>
              <a:rPr lang="en-US" dirty="0"/>
              <a:t>is declared as a reference to </a:t>
            </a:r>
            <a:r>
              <a:rPr lang="en-US" b="1" dirty="0"/>
              <a:t>Figure</a:t>
            </a:r>
            <a:r>
              <a:rPr lang="en-US" dirty="0"/>
              <a:t>, which </a:t>
            </a:r>
            <a:r>
              <a:rPr lang="en-US" dirty="0" smtClean="0"/>
              <a:t>means that </a:t>
            </a:r>
            <a:r>
              <a:rPr lang="en-US" dirty="0"/>
              <a:t>it can be used to refer to an object of any class derived from </a:t>
            </a:r>
            <a:r>
              <a:rPr lang="en-US" b="1" dirty="0"/>
              <a:t>Figure</a:t>
            </a:r>
            <a:r>
              <a:rPr lang="en-US" dirty="0"/>
              <a:t>. </a:t>
            </a:r>
            <a:endParaRPr lang="en-US" dirty="0" smtClean="0"/>
          </a:p>
          <a:p>
            <a:r>
              <a:rPr lang="en-US" dirty="0" smtClean="0"/>
              <a:t>As </a:t>
            </a:r>
            <a:r>
              <a:rPr lang="en-US" dirty="0"/>
              <a:t>explained, it </a:t>
            </a:r>
            <a:r>
              <a:rPr lang="en-US" dirty="0" smtClean="0"/>
              <a:t>is through </a:t>
            </a:r>
            <a:r>
              <a:rPr lang="en-US" dirty="0"/>
              <a:t>superclass reference variables that overridden methods are resolved at run time</a:t>
            </a:r>
          </a:p>
        </p:txBody>
      </p:sp>
    </p:spTree>
    <p:extLst>
      <p:ext uri="{BB962C8B-B14F-4D97-AF65-F5344CB8AC3E}">
        <p14:creationId xmlns:p14="http://schemas.microsoft.com/office/powerpoint/2010/main" val="28008808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Using final with Inheritance</a:t>
            </a:r>
            <a:endParaRPr lang="en-US" dirty="0"/>
          </a:p>
        </p:txBody>
      </p:sp>
      <p:sp>
        <p:nvSpPr>
          <p:cNvPr id="3" name="Content Placeholder 2"/>
          <p:cNvSpPr>
            <a:spLocks noGrp="1"/>
          </p:cNvSpPr>
          <p:nvPr>
            <p:ph idx="1"/>
          </p:nvPr>
        </p:nvSpPr>
        <p:spPr/>
        <p:txBody>
          <a:bodyPr/>
          <a:lstStyle/>
          <a:p>
            <a:r>
              <a:rPr lang="en-US" dirty="0"/>
              <a:t>The keyword </a:t>
            </a:r>
            <a:r>
              <a:rPr lang="en-US" b="1" dirty="0"/>
              <a:t>final </a:t>
            </a:r>
            <a:r>
              <a:rPr lang="en-US" dirty="0"/>
              <a:t>has three uses</a:t>
            </a:r>
            <a:r>
              <a:rPr lang="en-US" dirty="0" smtClean="0"/>
              <a:t>.</a:t>
            </a:r>
          </a:p>
          <a:p>
            <a:r>
              <a:rPr lang="en-US" dirty="0" smtClean="0"/>
              <a:t> </a:t>
            </a:r>
            <a:r>
              <a:rPr lang="en-US" dirty="0"/>
              <a:t>First, it can be used to create the equivalent of a </a:t>
            </a:r>
            <a:r>
              <a:rPr lang="en-US" dirty="0" err="1" smtClean="0"/>
              <a:t>namedconstant</a:t>
            </a:r>
            <a:r>
              <a:rPr lang="en-US" dirty="0"/>
              <a:t>. </a:t>
            </a:r>
            <a:endParaRPr lang="en-US" dirty="0" smtClean="0"/>
          </a:p>
          <a:p>
            <a:r>
              <a:rPr lang="en-US" dirty="0" smtClean="0"/>
              <a:t>The </a:t>
            </a:r>
            <a:r>
              <a:rPr lang="en-US" dirty="0"/>
              <a:t>other two uses of </a:t>
            </a:r>
            <a:r>
              <a:rPr lang="en-US" b="1" dirty="0"/>
              <a:t>final </a:t>
            </a:r>
            <a:r>
              <a:rPr lang="en-US" dirty="0" smtClean="0"/>
              <a:t>apply to </a:t>
            </a:r>
            <a:r>
              <a:rPr lang="en-US" dirty="0"/>
              <a:t>inheritance. </a:t>
            </a:r>
          </a:p>
        </p:txBody>
      </p:sp>
    </p:spTree>
    <p:extLst>
      <p:ext uri="{BB962C8B-B14F-4D97-AF65-F5344CB8AC3E}">
        <p14:creationId xmlns:p14="http://schemas.microsoft.com/office/powerpoint/2010/main" val="29818114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Using final to Prevent Overriding</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To disallow a method from being </a:t>
            </a:r>
            <a:r>
              <a:rPr lang="en-US" dirty="0" err="1" smtClean="0"/>
              <a:t>overridden,specify</a:t>
            </a:r>
            <a:r>
              <a:rPr lang="en-US" dirty="0" smtClean="0"/>
              <a:t> </a:t>
            </a:r>
            <a:r>
              <a:rPr lang="en-US" b="1" dirty="0"/>
              <a:t>final </a:t>
            </a:r>
            <a:r>
              <a:rPr lang="en-US" dirty="0"/>
              <a:t>as a modifier at the start of its declaration. Methods declared as </a:t>
            </a:r>
            <a:r>
              <a:rPr lang="en-US" b="1" dirty="0"/>
              <a:t>final </a:t>
            </a:r>
            <a:r>
              <a:rPr lang="en-US" dirty="0" smtClean="0"/>
              <a:t>cannot be </a:t>
            </a:r>
            <a:r>
              <a:rPr lang="en-US" dirty="0"/>
              <a:t>overridden. The following fragment illustrates </a:t>
            </a:r>
            <a:r>
              <a:rPr lang="en-US" b="1" dirty="0"/>
              <a:t>final</a:t>
            </a:r>
            <a:r>
              <a:rPr lang="en-US" dirty="0" smtClean="0"/>
              <a:t>:</a:t>
            </a:r>
          </a:p>
          <a:p>
            <a:pPr marL="0" indent="0">
              <a:buNone/>
            </a:pPr>
            <a:r>
              <a:rPr lang="en-US" dirty="0"/>
              <a:t>class A {</a:t>
            </a:r>
          </a:p>
          <a:p>
            <a:pPr marL="0" indent="0">
              <a:buNone/>
            </a:pPr>
            <a:r>
              <a:rPr lang="en-US" dirty="0"/>
              <a:t>final void meth() {</a:t>
            </a:r>
          </a:p>
          <a:p>
            <a:pPr marL="0" indent="0">
              <a:buNone/>
            </a:pPr>
            <a:r>
              <a:rPr lang="en-US" dirty="0" err="1"/>
              <a:t>System.out.println</a:t>
            </a:r>
            <a:r>
              <a:rPr lang="en-US" dirty="0"/>
              <a:t>("This is a final method.");</a:t>
            </a:r>
          </a:p>
          <a:p>
            <a:pPr marL="0" indent="0">
              <a:buNone/>
            </a:pPr>
            <a:r>
              <a:rPr lang="en-US" dirty="0"/>
              <a:t>}</a:t>
            </a:r>
          </a:p>
          <a:p>
            <a:pPr marL="0" indent="0">
              <a:buNone/>
            </a:pPr>
            <a:r>
              <a:rPr lang="en-US" dirty="0"/>
              <a:t>}</a:t>
            </a:r>
          </a:p>
          <a:p>
            <a:pPr marL="0" indent="0">
              <a:buNone/>
            </a:pPr>
            <a:r>
              <a:rPr lang="en-US" dirty="0"/>
              <a:t>class B extends A {</a:t>
            </a:r>
          </a:p>
          <a:p>
            <a:pPr marL="0" indent="0">
              <a:buNone/>
            </a:pPr>
            <a:r>
              <a:rPr lang="en-US" dirty="0"/>
              <a:t>void meth() { // ERROR! Can't override.</a:t>
            </a:r>
          </a:p>
          <a:p>
            <a:pPr marL="0" indent="0">
              <a:buNone/>
            </a:pPr>
            <a:r>
              <a:rPr lang="en-US" dirty="0" err="1"/>
              <a:t>System.out.println</a:t>
            </a:r>
            <a:r>
              <a:rPr lang="en-US" dirty="0"/>
              <a:t>("Illegal!");</a:t>
            </a:r>
          </a:p>
          <a:p>
            <a:pPr marL="0" indent="0">
              <a:buNone/>
            </a:pPr>
            <a:r>
              <a:rPr lang="en-US" dirty="0"/>
              <a:t>}</a:t>
            </a:r>
          </a:p>
          <a:p>
            <a:pPr marL="0" indent="0">
              <a:buNone/>
            </a:pPr>
            <a:r>
              <a:rPr lang="en-US" dirty="0"/>
              <a:t>}</a:t>
            </a:r>
          </a:p>
          <a:p>
            <a:pPr marL="0" indent="0">
              <a:buNone/>
            </a:pPr>
            <a:r>
              <a:rPr lang="en-US" dirty="0"/>
              <a:t>Because </a:t>
            </a:r>
            <a:r>
              <a:rPr lang="en-US" b="1" dirty="0"/>
              <a:t>meth( ) </a:t>
            </a:r>
            <a:r>
              <a:rPr lang="en-US" dirty="0"/>
              <a:t>is declared as </a:t>
            </a:r>
            <a:r>
              <a:rPr lang="en-US" b="1" dirty="0"/>
              <a:t>final</a:t>
            </a:r>
            <a:r>
              <a:rPr lang="en-US" dirty="0"/>
              <a:t>, it cannot be overridden in </a:t>
            </a:r>
            <a:r>
              <a:rPr lang="en-US" b="1" dirty="0"/>
              <a:t>B</a:t>
            </a:r>
            <a:r>
              <a:rPr lang="en-US" dirty="0"/>
              <a:t>. If you attempt to do</a:t>
            </a:r>
          </a:p>
          <a:p>
            <a:pPr marL="0" indent="0">
              <a:buNone/>
            </a:pPr>
            <a:r>
              <a:rPr lang="en-US" dirty="0"/>
              <a:t>so, a compile-time error will result.</a:t>
            </a:r>
          </a:p>
        </p:txBody>
      </p:sp>
    </p:spTree>
    <p:extLst>
      <p:ext uri="{BB962C8B-B14F-4D97-AF65-F5344CB8AC3E}">
        <p14:creationId xmlns:p14="http://schemas.microsoft.com/office/powerpoint/2010/main" val="19652312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late binding &amp; Early binding</a:t>
            </a:r>
            <a:endParaRPr lang="en-US" dirty="0"/>
          </a:p>
        </p:txBody>
      </p:sp>
      <p:sp>
        <p:nvSpPr>
          <p:cNvPr id="3" name="Content Placeholder 2"/>
          <p:cNvSpPr>
            <a:spLocks noGrp="1"/>
          </p:cNvSpPr>
          <p:nvPr>
            <p:ph idx="1"/>
          </p:nvPr>
        </p:nvSpPr>
        <p:spPr/>
        <p:txBody>
          <a:bodyPr>
            <a:normAutofit fontScale="70000" lnSpcReduction="20000"/>
          </a:bodyPr>
          <a:lstStyle/>
          <a:p>
            <a:r>
              <a:rPr lang="en-US" dirty="0"/>
              <a:t>Methods declared as </a:t>
            </a:r>
            <a:r>
              <a:rPr lang="en-US" b="1" dirty="0"/>
              <a:t>final </a:t>
            </a:r>
            <a:r>
              <a:rPr lang="en-US" dirty="0"/>
              <a:t>can sometimes provide a performance enhancement: </a:t>
            </a:r>
            <a:r>
              <a:rPr lang="en-US" dirty="0" smtClean="0"/>
              <a:t>The compiler </a:t>
            </a:r>
            <a:r>
              <a:rPr lang="en-US" dirty="0"/>
              <a:t>is free to </a:t>
            </a:r>
            <a:r>
              <a:rPr lang="en-US" i="1" dirty="0"/>
              <a:t>inline </a:t>
            </a:r>
            <a:r>
              <a:rPr lang="en-US" dirty="0"/>
              <a:t>calls to them because it “knows” they will not be overridden by </a:t>
            </a:r>
            <a:r>
              <a:rPr lang="en-US" dirty="0" smtClean="0"/>
              <a:t>a subclass</a:t>
            </a:r>
            <a:r>
              <a:rPr lang="en-US" dirty="0"/>
              <a:t>. When a small </a:t>
            </a:r>
            <a:r>
              <a:rPr lang="en-US" b="1" dirty="0"/>
              <a:t>final </a:t>
            </a:r>
            <a:r>
              <a:rPr lang="en-US" dirty="0"/>
              <a:t>method is called, often the Java compiler can copy the </a:t>
            </a:r>
            <a:r>
              <a:rPr lang="en-US" dirty="0" err="1" smtClean="0"/>
              <a:t>bytecodefor</a:t>
            </a:r>
            <a:r>
              <a:rPr lang="en-US" dirty="0" smtClean="0"/>
              <a:t> </a:t>
            </a:r>
            <a:r>
              <a:rPr lang="en-US" dirty="0"/>
              <a:t>the subroutine directly inline with the compiled code of the calling method</a:t>
            </a:r>
            <a:r>
              <a:rPr lang="en-US" dirty="0" smtClean="0"/>
              <a:t>,</a:t>
            </a:r>
          </a:p>
          <a:p>
            <a:r>
              <a:rPr lang="en-US" dirty="0" smtClean="0"/>
              <a:t> thus eliminating </a:t>
            </a:r>
            <a:r>
              <a:rPr lang="en-US" dirty="0"/>
              <a:t>the costly overhead associated with a method call. </a:t>
            </a:r>
            <a:r>
              <a:rPr lang="en-US" dirty="0" err="1"/>
              <a:t>Inlining</a:t>
            </a:r>
            <a:r>
              <a:rPr lang="en-US" dirty="0"/>
              <a:t> is an option only </a:t>
            </a:r>
            <a:r>
              <a:rPr lang="en-US" dirty="0" smtClean="0"/>
              <a:t>with </a:t>
            </a:r>
            <a:r>
              <a:rPr lang="en-US" b="1" dirty="0" smtClean="0"/>
              <a:t>final </a:t>
            </a:r>
            <a:r>
              <a:rPr lang="en-US" dirty="0"/>
              <a:t>methods</a:t>
            </a:r>
            <a:r>
              <a:rPr lang="en-US" dirty="0" smtClean="0"/>
              <a:t>.</a:t>
            </a:r>
          </a:p>
          <a:p>
            <a:r>
              <a:rPr lang="en-US" dirty="0" smtClean="0"/>
              <a:t> </a:t>
            </a:r>
            <a:r>
              <a:rPr lang="en-US" dirty="0"/>
              <a:t>Normally, Java resolves calls to methods dynamically, at run time. This is </a:t>
            </a:r>
            <a:r>
              <a:rPr lang="en-US" dirty="0" smtClean="0"/>
              <a:t>called </a:t>
            </a:r>
            <a:r>
              <a:rPr lang="en-US" i="1" dirty="0" smtClean="0"/>
              <a:t>late </a:t>
            </a:r>
            <a:r>
              <a:rPr lang="en-US" i="1" dirty="0"/>
              <a:t>binding</a:t>
            </a:r>
            <a:r>
              <a:rPr lang="en-US" dirty="0" smtClean="0"/>
              <a:t>.</a:t>
            </a:r>
          </a:p>
          <a:p>
            <a:r>
              <a:rPr lang="en-US" dirty="0" smtClean="0"/>
              <a:t> </a:t>
            </a:r>
            <a:r>
              <a:rPr lang="en-US" dirty="0"/>
              <a:t>However, since </a:t>
            </a:r>
            <a:r>
              <a:rPr lang="en-US" b="1" dirty="0"/>
              <a:t>final </a:t>
            </a:r>
            <a:r>
              <a:rPr lang="en-US" dirty="0"/>
              <a:t>methods cannot be overridden, a call to one can be </a:t>
            </a:r>
            <a:r>
              <a:rPr lang="en-US" dirty="0" smtClean="0"/>
              <a:t>resolved at </a:t>
            </a:r>
            <a:r>
              <a:rPr lang="en-US" dirty="0"/>
              <a:t>compile time. This is called early binding.</a:t>
            </a:r>
          </a:p>
        </p:txBody>
      </p:sp>
    </p:spTree>
    <p:extLst>
      <p:ext uri="{BB962C8B-B14F-4D97-AF65-F5344CB8AC3E}">
        <p14:creationId xmlns:p14="http://schemas.microsoft.com/office/powerpoint/2010/main" val="41153779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Using final to Prevent Inheritance</a:t>
            </a:r>
            <a:endParaRPr lang="en-US" dirty="0"/>
          </a:p>
        </p:txBody>
      </p:sp>
      <p:sp>
        <p:nvSpPr>
          <p:cNvPr id="3" name="Content Placeholder 2"/>
          <p:cNvSpPr>
            <a:spLocks noGrp="1"/>
          </p:cNvSpPr>
          <p:nvPr>
            <p:ph idx="1"/>
          </p:nvPr>
        </p:nvSpPr>
        <p:spPr/>
        <p:txBody>
          <a:bodyPr>
            <a:normAutofit fontScale="55000" lnSpcReduction="20000"/>
          </a:bodyPr>
          <a:lstStyle/>
          <a:p>
            <a:r>
              <a:rPr lang="en-US" dirty="0"/>
              <a:t>Sometimes you will want to prevent a class from being inherited</a:t>
            </a:r>
            <a:r>
              <a:rPr lang="en-US" dirty="0" smtClean="0"/>
              <a:t>.</a:t>
            </a:r>
          </a:p>
          <a:p>
            <a:r>
              <a:rPr lang="en-US" dirty="0" smtClean="0"/>
              <a:t> </a:t>
            </a:r>
            <a:r>
              <a:rPr lang="en-US" dirty="0"/>
              <a:t>To do this, precede </a:t>
            </a:r>
            <a:r>
              <a:rPr lang="en-US" dirty="0" smtClean="0"/>
              <a:t>the class </a:t>
            </a:r>
            <a:r>
              <a:rPr lang="en-US" dirty="0"/>
              <a:t>declaration with </a:t>
            </a:r>
            <a:r>
              <a:rPr lang="en-US" b="1" dirty="0"/>
              <a:t>final</a:t>
            </a:r>
            <a:r>
              <a:rPr lang="en-US" dirty="0"/>
              <a:t>. Declaring a class as </a:t>
            </a:r>
            <a:r>
              <a:rPr lang="en-US" b="1" dirty="0"/>
              <a:t>final </a:t>
            </a:r>
            <a:r>
              <a:rPr lang="en-US" dirty="0"/>
              <a:t>implicitly declares all of its methods </a:t>
            </a:r>
            <a:r>
              <a:rPr lang="en-US" dirty="0" smtClean="0"/>
              <a:t>as </a:t>
            </a:r>
            <a:r>
              <a:rPr lang="en-US" b="1" dirty="0" smtClean="0"/>
              <a:t>final</a:t>
            </a:r>
            <a:r>
              <a:rPr lang="en-US" dirty="0"/>
              <a:t>, too. As you might expect, it is illegal to declare a class as both </a:t>
            </a:r>
            <a:r>
              <a:rPr lang="en-US" b="1" dirty="0"/>
              <a:t>abstract </a:t>
            </a:r>
            <a:r>
              <a:rPr lang="en-US" dirty="0"/>
              <a:t>and </a:t>
            </a:r>
            <a:r>
              <a:rPr lang="en-US" b="1" dirty="0"/>
              <a:t>final </a:t>
            </a:r>
            <a:r>
              <a:rPr lang="en-US" dirty="0" smtClean="0"/>
              <a:t>since an </a:t>
            </a:r>
            <a:r>
              <a:rPr lang="en-US" dirty="0"/>
              <a:t>abstract class is incomplete by itself and relies upon its subclasses to provide </a:t>
            </a:r>
            <a:r>
              <a:rPr lang="en-US" dirty="0" smtClean="0"/>
              <a:t>complete implementations</a:t>
            </a:r>
            <a:r>
              <a:rPr lang="en-US" dirty="0"/>
              <a:t>.</a:t>
            </a:r>
          </a:p>
          <a:p>
            <a:r>
              <a:rPr lang="en-US" dirty="0"/>
              <a:t>Here is an example of a </a:t>
            </a:r>
            <a:r>
              <a:rPr lang="en-US" b="1" dirty="0"/>
              <a:t>final </a:t>
            </a:r>
            <a:r>
              <a:rPr lang="en-US" dirty="0"/>
              <a:t>class:</a:t>
            </a:r>
          </a:p>
          <a:p>
            <a:pPr marL="0" indent="0">
              <a:buNone/>
            </a:pPr>
            <a:r>
              <a:rPr lang="en-US" dirty="0"/>
              <a:t>final class A {</a:t>
            </a:r>
          </a:p>
          <a:p>
            <a:pPr marL="0" indent="0">
              <a:buNone/>
            </a:pPr>
            <a:r>
              <a:rPr lang="en-US" dirty="0"/>
              <a:t>//...</a:t>
            </a:r>
          </a:p>
          <a:p>
            <a:pPr marL="0" indent="0">
              <a:buNone/>
            </a:pPr>
            <a:r>
              <a:rPr lang="en-US" dirty="0"/>
              <a:t>}</a:t>
            </a:r>
          </a:p>
          <a:p>
            <a:pPr marL="0" indent="0">
              <a:buNone/>
            </a:pPr>
            <a:r>
              <a:rPr lang="en-US" dirty="0"/>
              <a:t>// The following class is illegal.</a:t>
            </a:r>
          </a:p>
          <a:p>
            <a:pPr marL="0" indent="0">
              <a:buNone/>
            </a:pPr>
            <a:r>
              <a:rPr lang="en-US" dirty="0"/>
              <a:t>class B extends A { // ERROR! Can't subclass A</a:t>
            </a:r>
          </a:p>
          <a:p>
            <a:pPr marL="0" indent="0">
              <a:buNone/>
            </a:pPr>
            <a:r>
              <a:rPr lang="en-US" dirty="0"/>
              <a:t>//...</a:t>
            </a:r>
          </a:p>
          <a:p>
            <a:pPr marL="0" indent="0">
              <a:buNone/>
            </a:pPr>
            <a:r>
              <a:rPr lang="en-US" dirty="0" smtClean="0"/>
              <a:t>}</a:t>
            </a:r>
          </a:p>
          <a:p>
            <a:pPr marL="0" indent="0">
              <a:buNone/>
            </a:pPr>
            <a:endParaRPr lang="en-US" dirty="0"/>
          </a:p>
          <a:p>
            <a:r>
              <a:rPr lang="en-US" dirty="0"/>
              <a:t>As the comments imply, it is illegal for </a:t>
            </a:r>
            <a:r>
              <a:rPr lang="en-US" b="1" dirty="0"/>
              <a:t>B </a:t>
            </a:r>
            <a:r>
              <a:rPr lang="en-US" dirty="0"/>
              <a:t>to inherit </a:t>
            </a:r>
            <a:r>
              <a:rPr lang="en-US" b="1" dirty="0"/>
              <a:t>A </a:t>
            </a:r>
            <a:r>
              <a:rPr lang="en-US" dirty="0"/>
              <a:t>since </a:t>
            </a:r>
            <a:r>
              <a:rPr lang="en-US" b="1" dirty="0"/>
              <a:t>A </a:t>
            </a:r>
            <a:r>
              <a:rPr lang="en-US" dirty="0"/>
              <a:t>is declared as </a:t>
            </a:r>
            <a:r>
              <a:rPr lang="en-US" b="1" dirty="0"/>
              <a:t>final</a:t>
            </a:r>
            <a:r>
              <a:rPr lang="en-US" dirty="0"/>
              <a:t>.</a:t>
            </a:r>
          </a:p>
        </p:txBody>
      </p:sp>
    </p:spTree>
    <p:extLst>
      <p:ext uri="{BB962C8B-B14F-4D97-AF65-F5344CB8AC3E}">
        <p14:creationId xmlns:p14="http://schemas.microsoft.com/office/powerpoint/2010/main" val="34284990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Object Class</a:t>
            </a:r>
            <a:endParaRPr lang="en-US" dirty="0"/>
          </a:p>
        </p:txBody>
      </p:sp>
      <p:sp>
        <p:nvSpPr>
          <p:cNvPr id="3" name="Content Placeholder 2"/>
          <p:cNvSpPr>
            <a:spLocks noGrp="1"/>
          </p:cNvSpPr>
          <p:nvPr>
            <p:ph idx="1"/>
          </p:nvPr>
        </p:nvSpPr>
        <p:spPr/>
        <p:txBody>
          <a:bodyPr>
            <a:normAutofit fontScale="47500" lnSpcReduction="20000"/>
          </a:bodyPr>
          <a:lstStyle/>
          <a:p>
            <a:r>
              <a:rPr lang="en-US" dirty="0"/>
              <a:t>There is one special class, </a:t>
            </a:r>
            <a:r>
              <a:rPr lang="en-US" b="1" dirty="0"/>
              <a:t>Object</a:t>
            </a:r>
            <a:r>
              <a:rPr lang="en-US" dirty="0"/>
              <a:t>, defined by Java. All other classes are subclasses of </a:t>
            </a:r>
            <a:r>
              <a:rPr lang="en-US" b="1" dirty="0" err="1" smtClean="0"/>
              <a:t>Object</a:t>
            </a:r>
            <a:r>
              <a:rPr lang="en-US" dirty="0" err="1" smtClean="0"/>
              <a:t>.That</a:t>
            </a:r>
            <a:r>
              <a:rPr lang="en-US" dirty="0" smtClean="0"/>
              <a:t> </a:t>
            </a:r>
            <a:r>
              <a:rPr lang="en-US" dirty="0"/>
              <a:t>is, </a:t>
            </a:r>
            <a:r>
              <a:rPr lang="en-US" b="1" dirty="0"/>
              <a:t>Object </a:t>
            </a:r>
            <a:r>
              <a:rPr lang="en-US" dirty="0"/>
              <a:t>is a superclass of all other classes. This means that a reference variable </a:t>
            </a:r>
            <a:r>
              <a:rPr lang="en-US" dirty="0" smtClean="0"/>
              <a:t>of  type </a:t>
            </a:r>
            <a:r>
              <a:rPr lang="en-US" b="1" dirty="0"/>
              <a:t>Object </a:t>
            </a:r>
            <a:r>
              <a:rPr lang="en-US" dirty="0"/>
              <a:t>can refer to an object of any other class. Also, since arrays are implemented </a:t>
            </a:r>
            <a:r>
              <a:rPr lang="en-US" dirty="0" smtClean="0"/>
              <a:t>as classes</a:t>
            </a:r>
            <a:r>
              <a:rPr lang="en-US" dirty="0"/>
              <a:t>, a variable of type </a:t>
            </a:r>
            <a:r>
              <a:rPr lang="en-US" b="1" dirty="0"/>
              <a:t>Object </a:t>
            </a:r>
            <a:r>
              <a:rPr lang="en-US" dirty="0"/>
              <a:t>can also refer to any array.</a:t>
            </a:r>
          </a:p>
          <a:p>
            <a:r>
              <a:rPr lang="en-US" b="1" dirty="0"/>
              <a:t>Object </a:t>
            </a:r>
            <a:r>
              <a:rPr lang="en-US" dirty="0"/>
              <a:t>defines the following methods, which means that they are available in every object.</a:t>
            </a:r>
          </a:p>
          <a:p>
            <a:r>
              <a:rPr lang="en-US" b="1" dirty="0"/>
              <a:t>Method Purpose</a:t>
            </a:r>
          </a:p>
          <a:p>
            <a:pPr marL="0" indent="0">
              <a:buNone/>
            </a:pPr>
            <a:r>
              <a:rPr lang="en-US" dirty="0"/>
              <a:t>Object clone( </a:t>
            </a:r>
            <a:r>
              <a:rPr lang="en-US" dirty="0" smtClean="0"/>
              <a:t>)----------- </a:t>
            </a:r>
            <a:r>
              <a:rPr lang="en-US" dirty="0"/>
              <a:t>Creates a new object that is the same as the </a:t>
            </a:r>
            <a:r>
              <a:rPr lang="en-US" dirty="0" smtClean="0"/>
              <a:t>object being </a:t>
            </a:r>
            <a:r>
              <a:rPr lang="en-US" dirty="0"/>
              <a:t>cloned.</a:t>
            </a:r>
          </a:p>
          <a:p>
            <a:pPr marL="0" indent="0">
              <a:buNone/>
            </a:pPr>
            <a:r>
              <a:rPr lang="en-US" dirty="0" err="1"/>
              <a:t>boolean</a:t>
            </a:r>
            <a:r>
              <a:rPr lang="en-US" dirty="0"/>
              <a:t> equals(Object </a:t>
            </a:r>
            <a:r>
              <a:rPr lang="en-US" i="1" dirty="0"/>
              <a:t>object</a:t>
            </a:r>
            <a:r>
              <a:rPr lang="en-US" dirty="0" smtClean="0"/>
              <a:t>)---------- </a:t>
            </a:r>
            <a:r>
              <a:rPr lang="en-US" dirty="0"/>
              <a:t>Determines whether one object is equal to another.</a:t>
            </a:r>
          </a:p>
          <a:p>
            <a:pPr marL="0" indent="0">
              <a:buNone/>
            </a:pPr>
            <a:r>
              <a:rPr lang="en-US" dirty="0"/>
              <a:t>void finalize( ) </a:t>
            </a:r>
            <a:r>
              <a:rPr lang="en-US" dirty="0" smtClean="0"/>
              <a:t>--------------Called </a:t>
            </a:r>
            <a:r>
              <a:rPr lang="en-US" dirty="0"/>
              <a:t>before an unused object is recycled.</a:t>
            </a:r>
          </a:p>
          <a:p>
            <a:pPr marL="0" indent="0">
              <a:buNone/>
            </a:pPr>
            <a:r>
              <a:rPr lang="en-US" dirty="0"/>
              <a:t>Class&lt;?&gt; </a:t>
            </a:r>
            <a:r>
              <a:rPr lang="en-US" dirty="0" err="1"/>
              <a:t>getClass</a:t>
            </a:r>
            <a:r>
              <a:rPr lang="en-US" dirty="0"/>
              <a:t>( ) </a:t>
            </a:r>
            <a:r>
              <a:rPr lang="en-US" dirty="0" smtClean="0"/>
              <a:t>------------Obtains </a:t>
            </a:r>
            <a:r>
              <a:rPr lang="en-US" dirty="0"/>
              <a:t>the class of an object at run time.</a:t>
            </a:r>
          </a:p>
          <a:p>
            <a:pPr marL="0" indent="0">
              <a:buNone/>
            </a:pPr>
            <a:r>
              <a:rPr lang="en-US" dirty="0" err="1"/>
              <a:t>int</a:t>
            </a:r>
            <a:r>
              <a:rPr lang="en-US" dirty="0"/>
              <a:t> </a:t>
            </a:r>
            <a:r>
              <a:rPr lang="en-US" dirty="0" err="1"/>
              <a:t>hashCode</a:t>
            </a:r>
            <a:r>
              <a:rPr lang="en-US" dirty="0"/>
              <a:t>( ) </a:t>
            </a:r>
            <a:r>
              <a:rPr lang="en-US" dirty="0" smtClean="0"/>
              <a:t>---------------Returns </a:t>
            </a:r>
            <a:r>
              <a:rPr lang="en-US" dirty="0"/>
              <a:t>the hash code associated with the </a:t>
            </a:r>
            <a:r>
              <a:rPr lang="en-US" dirty="0" smtClean="0"/>
              <a:t>invoking object</a:t>
            </a:r>
            <a:r>
              <a:rPr lang="en-US" dirty="0"/>
              <a:t>.</a:t>
            </a:r>
          </a:p>
          <a:p>
            <a:pPr marL="0" indent="0">
              <a:buNone/>
            </a:pPr>
            <a:r>
              <a:rPr lang="en-US" dirty="0"/>
              <a:t>void notify( </a:t>
            </a:r>
            <a:r>
              <a:rPr lang="en-US" dirty="0" smtClean="0"/>
              <a:t>)----------- </a:t>
            </a:r>
            <a:r>
              <a:rPr lang="en-US" dirty="0"/>
              <a:t>Resumes execution of a thread waiting on </a:t>
            </a:r>
            <a:r>
              <a:rPr lang="en-US" dirty="0" smtClean="0"/>
              <a:t>the invoking </a:t>
            </a:r>
            <a:r>
              <a:rPr lang="en-US" dirty="0"/>
              <a:t>object.</a:t>
            </a:r>
          </a:p>
          <a:p>
            <a:pPr marL="0" indent="0">
              <a:buNone/>
            </a:pPr>
            <a:r>
              <a:rPr lang="en-US" dirty="0"/>
              <a:t>void </a:t>
            </a:r>
            <a:r>
              <a:rPr lang="en-US" dirty="0" err="1"/>
              <a:t>notifyAll</a:t>
            </a:r>
            <a:r>
              <a:rPr lang="en-US" dirty="0"/>
              <a:t>( ) Resumes execution of all threads waiting on </a:t>
            </a:r>
            <a:r>
              <a:rPr lang="en-US" dirty="0" smtClean="0"/>
              <a:t>the invoking </a:t>
            </a:r>
            <a:r>
              <a:rPr lang="en-US" dirty="0"/>
              <a:t>object.</a:t>
            </a:r>
          </a:p>
          <a:p>
            <a:pPr marL="0" indent="0">
              <a:buNone/>
            </a:pPr>
            <a:r>
              <a:rPr lang="en-US" dirty="0"/>
              <a:t>String </a:t>
            </a:r>
            <a:r>
              <a:rPr lang="en-US" dirty="0" err="1"/>
              <a:t>toString</a:t>
            </a:r>
            <a:r>
              <a:rPr lang="en-US" dirty="0"/>
              <a:t>( ) Returns a string that describes the object.</a:t>
            </a:r>
          </a:p>
          <a:p>
            <a:pPr marL="0" indent="0">
              <a:buNone/>
            </a:pPr>
            <a:r>
              <a:rPr lang="en-US" dirty="0"/>
              <a:t>void wait( )</a:t>
            </a:r>
          </a:p>
          <a:p>
            <a:pPr marL="0" indent="0">
              <a:buNone/>
            </a:pPr>
            <a:r>
              <a:rPr lang="en-US" dirty="0"/>
              <a:t>void wait(long </a:t>
            </a:r>
            <a:r>
              <a:rPr lang="en-US" i="1" dirty="0"/>
              <a:t>milliseconds</a:t>
            </a:r>
            <a:r>
              <a:rPr lang="en-US" dirty="0"/>
              <a:t>)</a:t>
            </a:r>
          </a:p>
          <a:p>
            <a:pPr marL="0" indent="0">
              <a:buNone/>
            </a:pPr>
            <a:r>
              <a:rPr lang="en-US" dirty="0"/>
              <a:t>void wait(long </a:t>
            </a:r>
            <a:r>
              <a:rPr lang="en-US" i="1" dirty="0" smtClean="0"/>
              <a:t>milliseconds</a:t>
            </a:r>
            <a:r>
              <a:rPr lang="en-US" dirty="0" smtClean="0"/>
              <a:t>, </a:t>
            </a:r>
            <a:r>
              <a:rPr lang="en-US" dirty="0" err="1" smtClean="0"/>
              <a:t>int</a:t>
            </a:r>
            <a:r>
              <a:rPr lang="en-US" dirty="0" smtClean="0"/>
              <a:t> </a:t>
            </a:r>
            <a:r>
              <a:rPr lang="en-US" i="1" dirty="0"/>
              <a:t>nanoseconds</a:t>
            </a:r>
            <a:r>
              <a:rPr lang="en-US" dirty="0"/>
              <a:t>)</a:t>
            </a:r>
          </a:p>
          <a:p>
            <a:pPr marL="0" indent="0">
              <a:buNone/>
            </a:pPr>
            <a:r>
              <a:rPr lang="en-US" dirty="0" smtClean="0"/>
              <a:t>------------------------------------------------Waits </a:t>
            </a:r>
            <a:r>
              <a:rPr lang="en-US" dirty="0"/>
              <a:t>on another thread of execution.</a:t>
            </a:r>
          </a:p>
          <a:p>
            <a:endParaRPr lang="en-US" dirty="0"/>
          </a:p>
        </p:txBody>
      </p:sp>
    </p:spTree>
    <p:extLst>
      <p:ext uri="{BB962C8B-B14F-4D97-AF65-F5344CB8AC3E}">
        <p14:creationId xmlns:p14="http://schemas.microsoft.com/office/powerpoint/2010/main" val="282510681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The methods </a:t>
            </a:r>
            <a:r>
              <a:rPr lang="en-US" b="1" dirty="0" err="1"/>
              <a:t>getClass</a:t>
            </a:r>
            <a:r>
              <a:rPr lang="en-US" b="1" dirty="0"/>
              <a:t>( )</a:t>
            </a:r>
            <a:r>
              <a:rPr lang="en-US" dirty="0"/>
              <a:t>, </a:t>
            </a:r>
            <a:r>
              <a:rPr lang="en-US" b="1" dirty="0"/>
              <a:t>notify( )</a:t>
            </a:r>
            <a:r>
              <a:rPr lang="en-US" dirty="0"/>
              <a:t>, </a:t>
            </a:r>
            <a:r>
              <a:rPr lang="en-US" b="1" dirty="0" err="1"/>
              <a:t>notifyAll</a:t>
            </a:r>
            <a:r>
              <a:rPr lang="en-US" b="1" dirty="0"/>
              <a:t>( )</a:t>
            </a:r>
            <a:r>
              <a:rPr lang="en-US" dirty="0"/>
              <a:t>, and </a:t>
            </a:r>
            <a:r>
              <a:rPr lang="en-US" b="1" dirty="0"/>
              <a:t>wait( ) </a:t>
            </a:r>
            <a:r>
              <a:rPr lang="en-US" dirty="0"/>
              <a:t>are declared as </a:t>
            </a:r>
            <a:r>
              <a:rPr lang="en-US" b="1" dirty="0"/>
              <a:t>final</a:t>
            </a:r>
            <a:r>
              <a:rPr lang="en-US" dirty="0"/>
              <a:t>. You may</a:t>
            </a:r>
          </a:p>
          <a:p>
            <a:r>
              <a:rPr lang="en-US" dirty="0"/>
              <a:t>override the </a:t>
            </a:r>
            <a:r>
              <a:rPr lang="en-US" dirty="0" smtClean="0"/>
              <a:t>others</a:t>
            </a:r>
          </a:p>
          <a:p>
            <a:r>
              <a:rPr lang="en-US" dirty="0"/>
              <a:t>However, </a:t>
            </a:r>
            <a:r>
              <a:rPr lang="en-US" dirty="0" smtClean="0"/>
              <a:t>notice  two </a:t>
            </a:r>
            <a:r>
              <a:rPr lang="en-US" dirty="0"/>
              <a:t>methods now: </a:t>
            </a:r>
            <a:r>
              <a:rPr lang="en-US" b="1" dirty="0"/>
              <a:t>equals( ) </a:t>
            </a:r>
            <a:r>
              <a:rPr lang="en-US" dirty="0"/>
              <a:t>and </a:t>
            </a:r>
            <a:r>
              <a:rPr lang="en-US" b="1" dirty="0" err="1"/>
              <a:t>toString</a:t>
            </a:r>
            <a:r>
              <a:rPr lang="en-US" b="1" dirty="0"/>
              <a:t>( )</a:t>
            </a:r>
            <a:r>
              <a:rPr lang="en-US" dirty="0"/>
              <a:t>. The </a:t>
            </a:r>
            <a:r>
              <a:rPr lang="en-US" b="1" dirty="0"/>
              <a:t>equals( ) </a:t>
            </a:r>
            <a:r>
              <a:rPr lang="en-US" dirty="0"/>
              <a:t>method compares two objects. </a:t>
            </a:r>
            <a:r>
              <a:rPr lang="en-US" dirty="0" smtClean="0"/>
              <a:t>It returns </a:t>
            </a:r>
            <a:r>
              <a:rPr lang="en-US" b="1" dirty="0"/>
              <a:t>true </a:t>
            </a:r>
            <a:r>
              <a:rPr lang="en-US" dirty="0"/>
              <a:t>if the objects are equal, and </a:t>
            </a:r>
            <a:r>
              <a:rPr lang="en-US" b="1" dirty="0"/>
              <a:t>false </a:t>
            </a:r>
            <a:r>
              <a:rPr lang="en-US" dirty="0"/>
              <a:t>otherwise. The precise definition of </a:t>
            </a:r>
            <a:r>
              <a:rPr lang="en-US" dirty="0" smtClean="0"/>
              <a:t>equality can </a:t>
            </a:r>
            <a:r>
              <a:rPr lang="en-US" dirty="0"/>
              <a:t>vary, depending on the type of objects being compared</a:t>
            </a:r>
            <a:r>
              <a:rPr lang="en-US" dirty="0" smtClean="0"/>
              <a:t>.</a:t>
            </a:r>
          </a:p>
          <a:p>
            <a:r>
              <a:rPr lang="en-US" dirty="0" smtClean="0"/>
              <a:t> </a:t>
            </a:r>
            <a:r>
              <a:rPr lang="en-US" dirty="0"/>
              <a:t>The </a:t>
            </a:r>
            <a:r>
              <a:rPr lang="en-US" b="1" dirty="0" err="1"/>
              <a:t>toString</a:t>
            </a:r>
            <a:r>
              <a:rPr lang="en-US" b="1" dirty="0"/>
              <a:t>( ) </a:t>
            </a:r>
            <a:r>
              <a:rPr lang="en-US" dirty="0"/>
              <a:t>method </a:t>
            </a:r>
            <a:r>
              <a:rPr lang="en-US" dirty="0" smtClean="0"/>
              <a:t>returns a </a:t>
            </a:r>
            <a:r>
              <a:rPr lang="en-US" dirty="0"/>
              <a:t>string that contains a description of the object on which it is called. Also, this method </a:t>
            </a:r>
            <a:r>
              <a:rPr lang="en-US" dirty="0" smtClean="0"/>
              <a:t>is automatically </a:t>
            </a:r>
            <a:r>
              <a:rPr lang="en-US" dirty="0"/>
              <a:t>called when an object is output using </a:t>
            </a:r>
            <a:r>
              <a:rPr lang="en-US" b="1" dirty="0" err="1"/>
              <a:t>println</a:t>
            </a:r>
            <a:r>
              <a:rPr lang="en-US" b="1" dirty="0"/>
              <a:t>( )</a:t>
            </a:r>
            <a:r>
              <a:rPr lang="en-US" dirty="0"/>
              <a:t>. </a:t>
            </a:r>
            <a:endParaRPr lang="en-US" dirty="0" smtClean="0"/>
          </a:p>
          <a:p>
            <a:r>
              <a:rPr lang="en-US" dirty="0" smtClean="0"/>
              <a:t>Many </a:t>
            </a:r>
            <a:r>
              <a:rPr lang="en-US" dirty="0"/>
              <a:t>classes override </a:t>
            </a:r>
            <a:r>
              <a:rPr lang="en-US" dirty="0" smtClean="0"/>
              <a:t>this method</a:t>
            </a:r>
            <a:r>
              <a:rPr lang="en-US" dirty="0"/>
              <a:t>. Doing so allows them to tailor a description specifically for the types of objects </a:t>
            </a:r>
            <a:r>
              <a:rPr lang="en-US" dirty="0" smtClean="0"/>
              <a:t>that they </a:t>
            </a:r>
            <a:r>
              <a:rPr lang="en-US" dirty="0"/>
              <a:t>create.</a:t>
            </a:r>
          </a:p>
          <a:p>
            <a:r>
              <a:rPr lang="en-US" dirty="0"/>
              <a:t>One last point: Notice the unusual syntax in the return type for </a:t>
            </a:r>
            <a:r>
              <a:rPr lang="en-US" b="1" dirty="0" err="1"/>
              <a:t>getClass</a:t>
            </a:r>
            <a:r>
              <a:rPr lang="en-US" b="1" dirty="0"/>
              <a:t>( )</a:t>
            </a:r>
            <a:r>
              <a:rPr lang="en-US" dirty="0"/>
              <a:t>. This </a:t>
            </a:r>
            <a:r>
              <a:rPr lang="en-US" dirty="0" smtClean="0"/>
              <a:t>relates to </a:t>
            </a:r>
            <a:r>
              <a:rPr lang="en-US" dirty="0"/>
              <a:t>Java’s </a:t>
            </a:r>
            <a:r>
              <a:rPr lang="en-US" i="1" dirty="0"/>
              <a:t>generics </a:t>
            </a:r>
            <a:r>
              <a:rPr lang="en-US" dirty="0"/>
              <a:t>feature, </a:t>
            </a:r>
          </a:p>
        </p:txBody>
      </p:sp>
    </p:spTree>
    <p:extLst>
      <p:ext uri="{BB962C8B-B14F-4D97-AF65-F5344CB8AC3E}">
        <p14:creationId xmlns:p14="http://schemas.microsoft.com/office/powerpoint/2010/main" val="20219730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packages</a:t>
            </a:r>
            <a:endParaRPr lang="en-US" dirty="0"/>
          </a:p>
        </p:txBody>
      </p:sp>
      <p:sp>
        <p:nvSpPr>
          <p:cNvPr id="3" name="Content Placeholder 2"/>
          <p:cNvSpPr>
            <a:spLocks noGrp="1"/>
          </p:cNvSpPr>
          <p:nvPr>
            <p:ph idx="1"/>
          </p:nvPr>
        </p:nvSpPr>
        <p:spPr/>
        <p:txBody>
          <a:bodyPr>
            <a:normAutofit/>
          </a:bodyPr>
          <a:lstStyle/>
          <a:p>
            <a:r>
              <a:rPr lang="en-US" i="1" dirty="0" smtClean="0"/>
              <a:t>Packages </a:t>
            </a:r>
            <a:r>
              <a:rPr lang="en-US" dirty="0" smtClean="0"/>
              <a:t>are </a:t>
            </a:r>
            <a:r>
              <a:rPr lang="en-US" dirty="0"/>
              <a:t>containers for classes. They are used to keep the class name space compartmentalized. </a:t>
            </a:r>
            <a:endParaRPr lang="en-US" dirty="0" smtClean="0"/>
          </a:p>
          <a:p>
            <a:r>
              <a:rPr lang="en-US" dirty="0" smtClean="0"/>
              <a:t>For</a:t>
            </a:r>
            <a:r>
              <a:rPr lang="en-US" dirty="0"/>
              <a:t> </a:t>
            </a:r>
            <a:r>
              <a:rPr lang="en-US" dirty="0" smtClean="0"/>
              <a:t>example</a:t>
            </a:r>
            <a:r>
              <a:rPr lang="en-US" dirty="0"/>
              <a:t>, a package allows you to create a class named </a:t>
            </a:r>
            <a:r>
              <a:rPr lang="en-US" b="1" dirty="0"/>
              <a:t>List</a:t>
            </a:r>
            <a:r>
              <a:rPr lang="en-US" dirty="0"/>
              <a:t>, which you can store in your </a:t>
            </a:r>
            <a:r>
              <a:rPr lang="en-US" dirty="0" smtClean="0"/>
              <a:t>own package </a:t>
            </a:r>
            <a:r>
              <a:rPr lang="en-US" dirty="0"/>
              <a:t>without concern that it will collide with some other class named </a:t>
            </a:r>
            <a:r>
              <a:rPr lang="en-US" b="1" dirty="0"/>
              <a:t>List </a:t>
            </a:r>
            <a:r>
              <a:rPr lang="en-US" dirty="0"/>
              <a:t>stored elsewhere.</a:t>
            </a:r>
          </a:p>
        </p:txBody>
      </p:sp>
    </p:spTree>
    <p:extLst>
      <p:ext uri="{BB962C8B-B14F-4D97-AF65-F5344CB8AC3E}">
        <p14:creationId xmlns:p14="http://schemas.microsoft.com/office/powerpoint/2010/main" val="6201233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a:t>
            </a:r>
            <a:endParaRPr lang="en-US" dirty="0"/>
          </a:p>
        </p:txBody>
      </p:sp>
      <p:sp>
        <p:nvSpPr>
          <p:cNvPr id="3" name="Content Placeholder 2"/>
          <p:cNvSpPr>
            <a:spLocks noGrp="1"/>
          </p:cNvSpPr>
          <p:nvPr>
            <p:ph idx="1"/>
          </p:nvPr>
        </p:nvSpPr>
        <p:spPr/>
        <p:txBody>
          <a:bodyPr>
            <a:normAutofit fontScale="70000" lnSpcReduction="20000"/>
          </a:bodyPr>
          <a:lstStyle/>
          <a:p>
            <a:r>
              <a:rPr lang="en-US" dirty="0"/>
              <a:t>Java allows you to fully abstract an </a:t>
            </a:r>
            <a:r>
              <a:rPr lang="en-US" dirty="0" smtClean="0"/>
              <a:t>interface from </a:t>
            </a:r>
            <a:r>
              <a:rPr lang="en-US" dirty="0"/>
              <a:t>its implementation. </a:t>
            </a:r>
            <a:endParaRPr lang="en-US" dirty="0" smtClean="0"/>
          </a:p>
          <a:p>
            <a:r>
              <a:rPr lang="en-US" dirty="0" smtClean="0"/>
              <a:t>Using </a:t>
            </a:r>
            <a:r>
              <a:rPr lang="en-US" b="1" dirty="0"/>
              <a:t>interface</a:t>
            </a:r>
            <a:r>
              <a:rPr lang="en-US" dirty="0"/>
              <a:t>, you can specify a set of methods that can </a:t>
            </a:r>
            <a:r>
              <a:rPr lang="en-US" dirty="0" smtClean="0"/>
              <a:t>be implemented </a:t>
            </a:r>
            <a:r>
              <a:rPr lang="en-US" dirty="0"/>
              <a:t>by one or more classes</a:t>
            </a:r>
            <a:r>
              <a:rPr lang="en-US" dirty="0" smtClean="0"/>
              <a:t>.</a:t>
            </a:r>
          </a:p>
          <a:p>
            <a:pPr marL="0" indent="0">
              <a:buNone/>
            </a:pPr>
            <a:r>
              <a:rPr lang="en-US" dirty="0" smtClean="0"/>
              <a:t>      In </a:t>
            </a:r>
            <a:r>
              <a:rPr lang="en-US" dirty="0"/>
              <a:t>its traditional form, the </a:t>
            </a:r>
            <a:r>
              <a:rPr lang="en-US" b="1" dirty="0"/>
              <a:t>interface</a:t>
            </a:r>
            <a:r>
              <a:rPr lang="en-US" dirty="0"/>
              <a:t>, itself, does not</a:t>
            </a:r>
          </a:p>
          <a:p>
            <a:pPr marL="0" indent="0">
              <a:buNone/>
            </a:pPr>
            <a:r>
              <a:rPr lang="en-US" dirty="0" smtClean="0"/>
              <a:t>        actually </a:t>
            </a:r>
            <a:r>
              <a:rPr lang="en-US" dirty="0"/>
              <a:t>define any implementation. </a:t>
            </a:r>
            <a:endParaRPr lang="en-US" dirty="0" smtClean="0"/>
          </a:p>
          <a:p>
            <a:pPr marL="0" indent="0">
              <a:buNone/>
            </a:pPr>
            <a:endParaRPr lang="en-US" dirty="0" smtClean="0"/>
          </a:p>
          <a:p>
            <a:pPr marL="0" indent="0">
              <a:buNone/>
            </a:pPr>
            <a:r>
              <a:rPr lang="en-US" dirty="0" smtClean="0"/>
              <a:t>Although </a:t>
            </a:r>
            <a:r>
              <a:rPr lang="en-US" dirty="0"/>
              <a:t>they are similar to abstract classes, </a:t>
            </a:r>
            <a:r>
              <a:rPr lang="en-US" b="1" dirty="0"/>
              <a:t>interface</a:t>
            </a:r>
            <a:r>
              <a:rPr lang="en-US" dirty="0"/>
              <a:t>s</a:t>
            </a:r>
          </a:p>
          <a:p>
            <a:pPr marL="0" indent="0">
              <a:buNone/>
            </a:pPr>
            <a:r>
              <a:rPr lang="en-US" dirty="0"/>
              <a:t>have an additional capability: </a:t>
            </a:r>
            <a:endParaRPr lang="en-US" dirty="0" smtClean="0"/>
          </a:p>
          <a:p>
            <a:pPr marL="0" indent="0">
              <a:buNone/>
            </a:pPr>
            <a:endParaRPr lang="en-US" dirty="0" smtClean="0"/>
          </a:p>
          <a:p>
            <a:pPr marL="0" indent="0">
              <a:buNone/>
            </a:pPr>
            <a:r>
              <a:rPr lang="en-US" dirty="0" smtClean="0"/>
              <a:t>A </a:t>
            </a:r>
            <a:r>
              <a:rPr lang="en-US" dirty="0"/>
              <a:t>class can implement more than one interface. By contrast, a</a:t>
            </a:r>
          </a:p>
          <a:p>
            <a:pPr marL="0" indent="0">
              <a:buNone/>
            </a:pPr>
            <a:r>
              <a:rPr lang="en-US" dirty="0"/>
              <a:t>class can only inherit a single superclass (abstract or otherwise).</a:t>
            </a:r>
          </a:p>
        </p:txBody>
      </p:sp>
    </p:spTree>
    <p:extLst>
      <p:ext uri="{BB962C8B-B14F-4D97-AF65-F5344CB8AC3E}">
        <p14:creationId xmlns:p14="http://schemas.microsoft.com/office/powerpoint/2010/main" val="11954283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Defining a Package</a:t>
            </a:r>
            <a:endParaRPr lang="en-US" dirty="0"/>
          </a:p>
        </p:txBody>
      </p:sp>
      <p:sp>
        <p:nvSpPr>
          <p:cNvPr id="3" name="Content Placeholder 2"/>
          <p:cNvSpPr>
            <a:spLocks noGrp="1"/>
          </p:cNvSpPr>
          <p:nvPr>
            <p:ph idx="1"/>
          </p:nvPr>
        </p:nvSpPr>
        <p:spPr/>
        <p:txBody>
          <a:bodyPr>
            <a:normAutofit fontScale="92500" lnSpcReduction="10000"/>
          </a:bodyPr>
          <a:lstStyle/>
          <a:p>
            <a:r>
              <a:rPr lang="en-US" dirty="0"/>
              <a:t>To create a package is quite easy: simply include a </a:t>
            </a:r>
            <a:r>
              <a:rPr lang="en-US" b="1" dirty="0"/>
              <a:t>package </a:t>
            </a:r>
            <a:r>
              <a:rPr lang="en-US" dirty="0"/>
              <a:t>command as the first </a:t>
            </a:r>
            <a:r>
              <a:rPr lang="en-US" dirty="0" smtClean="0"/>
              <a:t>statement in </a:t>
            </a:r>
            <a:r>
              <a:rPr lang="en-US" dirty="0"/>
              <a:t>a Java source file. </a:t>
            </a:r>
            <a:endParaRPr lang="en-US" dirty="0" smtClean="0"/>
          </a:p>
          <a:p>
            <a:r>
              <a:rPr lang="en-US" dirty="0" smtClean="0"/>
              <a:t>Any </a:t>
            </a:r>
            <a:r>
              <a:rPr lang="en-US" dirty="0"/>
              <a:t>classes declared within that file will belong to the specified package.</a:t>
            </a:r>
          </a:p>
          <a:p>
            <a:r>
              <a:rPr lang="en-US" dirty="0"/>
              <a:t>The </a:t>
            </a:r>
            <a:r>
              <a:rPr lang="en-US" b="1" dirty="0"/>
              <a:t>package </a:t>
            </a:r>
            <a:r>
              <a:rPr lang="en-US" dirty="0"/>
              <a:t>statement defines a name space in which classes are stored. </a:t>
            </a:r>
            <a:endParaRPr lang="en-US" dirty="0" smtClean="0"/>
          </a:p>
          <a:p>
            <a:r>
              <a:rPr lang="en-US" dirty="0" smtClean="0"/>
              <a:t>If </a:t>
            </a:r>
            <a:r>
              <a:rPr lang="en-US" dirty="0"/>
              <a:t>you omit </a:t>
            </a:r>
            <a:r>
              <a:rPr lang="en-US" dirty="0" smtClean="0"/>
              <a:t>the </a:t>
            </a:r>
            <a:r>
              <a:rPr lang="en-US" b="1" dirty="0" smtClean="0"/>
              <a:t>package </a:t>
            </a:r>
            <a:r>
              <a:rPr lang="en-US" dirty="0"/>
              <a:t>statement, the class names are put into the default package, which has no name.</a:t>
            </a:r>
          </a:p>
        </p:txBody>
      </p:sp>
    </p:spTree>
    <p:extLst>
      <p:ext uri="{BB962C8B-B14F-4D97-AF65-F5344CB8AC3E}">
        <p14:creationId xmlns:p14="http://schemas.microsoft.com/office/powerpoint/2010/main" val="21600290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sz="half" idx="1"/>
          </p:nvPr>
        </p:nvSpPr>
        <p:spPr/>
        <p:txBody>
          <a:bodyPr>
            <a:normAutofit fontScale="55000" lnSpcReduction="20000"/>
          </a:bodyPr>
          <a:lstStyle/>
          <a:p>
            <a:r>
              <a:rPr lang="en-US" dirty="0"/>
              <a:t>The output from this program is shown here:</a:t>
            </a:r>
          </a:p>
          <a:p>
            <a:pPr marL="0" indent="0">
              <a:buNone/>
            </a:pPr>
            <a:r>
              <a:rPr lang="en-US" dirty="0"/>
              <a:t>Contents of </a:t>
            </a:r>
            <a:r>
              <a:rPr lang="en-US" dirty="0" err="1"/>
              <a:t>superOb</a:t>
            </a:r>
            <a:r>
              <a:rPr lang="en-US" dirty="0"/>
              <a:t>:</a:t>
            </a:r>
          </a:p>
          <a:p>
            <a:pPr marL="0" indent="0">
              <a:buNone/>
            </a:pPr>
            <a:r>
              <a:rPr lang="en-US" dirty="0"/>
              <a:t>i and j: 10 20</a:t>
            </a:r>
          </a:p>
          <a:p>
            <a:pPr marL="0" indent="0">
              <a:buNone/>
            </a:pPr>
            <a:r>
              <a:rPr lang="en-US" dirty="0"/>
              <a:t>Contents of </a:t>
            </a:r>
            <a:r>
              <a:rPr lang="en-US" dirty="0" err="1"/>
              <a:t>subOb</a:t>
            </a:r>
            <a:r>
              <a:rPr lang="en-US" dirty="0"/>
              <a:t>:</a:t>
            </a:r>
          </a:p>
          <a:p>
            <a:pPr marL="0" indent="0">
              <a:buNone/>
            </a:pPr>
            <a:r>
              <a:rPr lang="en-US" dirty="0"/>
              <a:t>i and j: 7 8</a:t>
            </a:r>
          </a:p>
          <a:p>
            <a:pPr marL="0" indent="0">
              <a:buNone/>
            </a:pPr>
            <a:r>
              <a:rPr lang="en-US" dirty="0"/>
              <a:t>k: 9</a:t>
            </a:r>
          </a:p>
          <a:p>
            <a:pPr marL="0" indent="0">
              <a:buNone/>
            </a:pPr>
            <a:r>
              <a:rPr lang="en-US" dirty="0"/>
              <a:t>Sum of i, j and k in </a:t>
            </a:r>
            <a:r>
              <a:rPr lang="en-US" dirty="0" err="1"/>
              <a:t>subOb</a:t>
            </a:r>
            <a:r>
              <a:rPr lang="en-US" dirty="0"/>
              <a:t>:</a:t>
            </a:r>
          </a:p>
          <a:p>
            <a:pPr marL="0" indent="0">
              <a:buNone/>
            </a:pPr>
            <a:r>
              <a:rPr lang="en-US" dirty="0" err="1"/>
              <a:t>i+j+k</a:t>
            </a:r>
            <a:r>
              <a:rPr lang="en-US" dirty="0"/>
              <a:t>: </a:t>
            </a:r>
            <a:r>
              <a:rPr lang="en-US" dirty="0" smtClean="0"/>
              <a:t>24</a:t>
            </a:r>
          </a:p>
          <a:p>
            <a:pPr marL="0" indent="0">
              <a:buNone/>
            </a:pPr>
            <a:endParaRPr lang="en-US" dirty="0"/>
          </a:p>
          <a:p>
            <a:pPr marL="0" indent="0">
              <a:buNone/>
            </a:pPr>
            <a:r>
              <a:rPr lang="en-US" dirty="0"/>
              <a:t>As you can see, the subclass </a:t>
            </a:r>
            <a:r>
              <a:rPr lang="en-US" b="1" dirty="0"/>
              <a:t>B </a:t>
            </a:r>
            <a:r>
              <a:rPr lang="en-US" dirty="0"/>
              <a:t>includes all of the members of its superclass, </a:t>
            </a:r>
            <a:r>
              <a:rPr lang="en-US" b="1" dirty="0"/>
              <a:t>A</a:t>
            </a:r>
            <a:r>
              <a:rPr lang="en-US" dirty="0"/>
              <a:t>. This is</a:t>
            </a:r>
          </a:p>
          <a:p>
            <a:pPr marL="0" indent="0">
              <a:buNone/>
            </a:pPr>
            <a:r>
              <a:rPr lang="en-US" dirty="0"/>
              <a:t>why </a:t>
            </a:r>
            <a:r>
              <a:rPr lang="en-US" b="1" dirty="0" err="1"/>
              <a:t>subOb</a:t>
            </a:r>
            <a:r>
              <a:rPr lang="en-US" b="1" dirty="0"/>
              <a:t> </a:t>
            </a:r>
            <a:r>
              <a:rPr lang="en-US" dirty="0"/>
              <a:t>can access </a:t>
            </a:r>
            <a:r>
              <a:rPr lang="en-US" b="1" dirty="0"/>
              <a:t>i </a:t>
            </a:r>
            <a:r>
              <a:rPr lang="en-US" dirty="0"/>
              <a:t>and </a:t>
            </a:r>
            <a:r>
              <a:rPr lang="en-US" b="1" dirty="0"/>
              <a:t>j </a:t>
            </a:r>
            <a:r>
              <a:rPr lang="en-US" dirty="0"/>
              <a:t>and call </a:t>
            </a:r>
            <a:r>
              <a:rPr lang="en-US" b="1" dirty="0" err="1"/>
              <a:t>showij</a:t>
            </a:r>
            <a:r>
              <a:rPr lang="en-US" b="1" dirty="0"/>
              <a:t>( )</a:t>
            </a:r>
            <a:r>
              <a:rPr lang="en-US" dirty="0"/>
              <a:t>. Also, inside </a:t>
            </a:r>
            <a:r>
              <a:rPr lang="en-US" b="1" dirty="0"/>
              <a:t>sum( )</a:t>
            </a:r>
            <a:r>
              <a:rPr lang="en-US" dirty="0"/>
              <a:t>, </a:t>
            </a:r>
            <a:r>
              <a:rPr lang="en-US" b="1" dirty="0"/>
              <a:t>i </a:t>
            </a:r>
            <a:r>
              <a:rPr lang="en-US" dirty="0"/>
              <a:t>and </a:t>
            </a:r>
            <a:r>
              <a:rPr lang="en-US" b="1" dirty="0"/>
              <a:t>j </a:t>
            </a:r>
            <a:r>
              <a:rPr lang="en-US" dirty="0"/>
              <a:t>can be referred</a:t>
            </a:r>
          </a:p>
          <a:p>
            <a:pPr marL="0" indent="0">
              <a:buNone/>
            </a:pPr>
            <a:r>
              <a:rPr lang="en-US" dirty="0"/>
              <a:t>to directly, as if they were part of </a:t>
            </a:r>
            <a:r>
              <a:rPr lang="en-US" b="1" dirty="0"/>
              <a:t>B</a:t>
            </a:r>
            <a:r>
              <a:rPr lang="en-US" dirty="0"/>
              <a:t>.</a:t>
            </a:r>
          </a:p>
          <a:p>
            <a:pPr marL="0" indent="0">
              <a:buNone/>
            </a:pPr>
            <a:r>
              <a:rPr lang="en-US" dirty="0"/>
              <a:t>Even though </a:t>
            </a:r>
            <a:r>
              <a:rPr lang="en-US" b="1" dirty="0"/>
              <a:t>A </a:t>
            </a:r>
            <a:r>
              <a:rPr lang="en-US" dirty="0"/>
              <a:t>is a superclass for </a:t>
            </a:r>
            <a:r>
              <a:rPr lang="en-US" b="1" dirty="0"/>
              <a:t>B</a:t>
            </a:r>
            <a:r>
              <a:rPr lang="en-US" dirty="0"/>
              <a:t>, it is also a completely independent, stand-alone</a:t>
            </a:r>
          </a:p>
          <a:p>
            <a:pPr marL="0" indent="0">
              <a:buNone/>
            </a:pPr>
            <a:r>
              <a:rPr lang="en-US" dirty="0"/>
              <a:t>class. Being a superclass for a subclass does not mean that the superclass cannot be used</a:t>
            </a:r>
          </a:p>
          <a:p>
            <a:pPr marL="0" indent="0">
              <a:buNone/>
            </a:pPr>
            <a:r>
              <a:rPr lang="en-US" dirty="0"/>
              <a:t>by itself. Further, a subclass can be a superclass for another subclass.</a:t>
            </a:r>
          </a:p>
        </p:txBody>
      </p:sp>
      <p:sp>
        <p:nvSpPr>
          <p:cNvPr id="4" name="Content Placeholder 3"/>
          <p:cNvSpPr>
            <a:spLocks noGrp="1"/>
          </p:cNvSpPr>
          <p:nvPr>
            <p:ph sz="half" idx="2"/>
          </p:nvPr>
        </p:nvSpPr>
        <p:spPr/>
        <p:txBody>
          <a:bodyPr>
            <a:normAutofit fontScale="55000" lnSpcReduction="20000"/>
          </a:bodyPr>
          <a:lstStyle/>
          <a:p>
            <a:r>
              <a:rPr lang="en-US" dirty="0" smtClean="0"/>
              <a:t>SYNTAX:</a:t>
            </a:r>
          </a:p>
          <a:p>
            <a:pPr marL="0" indent="0">
              <a:buNone/>
            </a:pPr>
            <a:endParaRPr lang="en-US" dirty="0" smtClean="0"/>
          </a:p>
          <a:p>
            <a:pPr marL="0" indent="0">
              <a:buNone/>
            </a:pPr>
            <a:r>
              <a:rPr lang="en-US" dirty="0" smtClean="0"/>
              <a:t>The </a:t>
            </a:r>
            <a:r>
              <a:rPr lang="en-US" dirty="0"/>
              <a:t>general form of a </a:t>
            </a:r>
            <a:r>
              <a:rPr lang="en-US" b="1" dirty="0"/>
              <a:t>class </a:t>
            </a:r>
            <a:r>
              <a:rPr lang="en-US" dirty="0"/>
              <a:t>declaration that inherits a superclass is shown here:</a:t>
            </a:r>
            <a:endParaRPr lang="en-US" dirty="0" smtClean="0"/>
          </a:p>
          <a:p>
            <a:endParaRPr lang="en-US" dirty="0"/>
          </a:p>
          <a:p>
            <a:pPr marL="0" indent="0">
              <a:buNone/>
            </a:pPr>
            <a:r>
              <a:rPr lang="en-US" dirty="0"/>
              <a:t>class </a:t>
            </a:r>
            <a:r>
              <a:rPr lang="en-US" i="1" dirty="0"/>
              <a:t>subclass-name </a:t>
            </a:r>
            <a:r>
              <a:rPr lang="en-US" dirty="0"/>
              <a:t>extends </a:t>
            </a:r>
            <a:r>
              <a:rPr lang="en-US" i="1" dirty="0"/>
              <a:t>superclass-name </a:t>
            </a:r>
            <a:endParaRPr lang="en-US" i="1" dirty="0" smtClean="0"/>
          </a:p>
          <a:p>
            <a:pPr marL="0" indent="0">
              <a:buNone/>
            </a:pPr>
            <a:r>
              <a:rPr lang="en-US" dirty="0" smtClean="0"/>
              <a:t>{</a:t>
            </a:r>
            <a:endParaRPr lang="en-US" dirty="0"/>
          </a:p>
          <a:p>
            <a:pPr marL="0" indent="0">
              <a:buNone/>
            </a:pPr>
            <a:r>
              <a:rPr lang="en-US" dirty="0"/>
              <a:t>// body of class</a:t>
            </a:r>
          </a:p>
          <a:p>
            <a:pPr marL="0" indent="0">
              <a:buNone/>
            </a:pPr>
            <a:r>
              <a:rPr lang="en-US" dirty="0"/>
              <a:t>}</a:t>
            </a:r>
          </a:p>
        </p:txBody>
      </p:sp>
    </p:spTree>
    <p:extLst>
      <p:ext uri="{BB962C8B-B14F-4D97-AF65-F5344CB8AC3E}">
        <p14:creationId xmlns:p14="http://schemas.microsoft.com/office/powerpoint/2010/main" val="25603054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a:t>This is the general form of the </a:t>
            </a:r>
            <a:r>
              <a:rPr lang="en-US" b="1" dirty="0"/>
              <a:t>package </a:t>
            </a:r>
            <a:r>
              <a:rPr lang="en-US" dirty="0"/>
              <a:t>statement:</a:t>
            </a:r>
          </a:p>
          <a:p>
            <a:r>
              <a:rPr lang="en-US" dirty="0"/>
              <a:t>package </a:t>
            </a:r>
            <a:r>
              <a:rPr lang="en-US" i="1" dirty="0" err="1"/>
              <a:t>pkg</a:t>
            </a:r>
            <a:r>
              <a:rPr lang="en-US" dirty="0"/>
              <a:t>;</a:t>
            </a:r>
          </a:p>
          <a:p>
            <a:r>
              <a:rPr lang="en-US" dirty="0"/>
              <a:t>Here, </a:t>
            </a:r>
            <a:r>
              <a:rPr lang="en-US" i="1" dirty="0" err="1"/>
              <a:t>pkg</a:t>
            </a:r>
            <a:r>
              <a:rPr lang="en-US" i="1" dirty="0"/>
              <a:t> </a:t>
            </a:r>
            <a:r>
              <a:rPr lang="en-US" dirty="0"/>
              <a:t>is the name of the package. For example, the following statement creates </a:t>
            </a:r>
            <a:r>
              <a:rPr lang="en-US" dirty="0" smtClean="0"/>
              <a:t>a package </a:t>
            </a:r>
            <a:r>
              <a:rPr lang="en-US" dirty="0"/>
              <a:t>called </a:t>
            </a:r>
            <a:r>
              <a:rPr lang="en-US" b="1" dirty="0" err="1"/>
              <a:t>MyPackage</a:t>
            </a:r>
            <a:r>
              <a:rPr lang="en-US" dirty="0"/>
              <a:t>:</a:t>
            </a:r>
          </a:p>
          <a:p>
            <a:r>
              <a:rPr lang="en-US" dirty="0"/>
              <a:t>package </a:t>
            </a:r>
            <a:r>
              <a:rPr lang="en-US" dirty="0" err="1"/>
              <a:t>MyPackage</a:t>
            </a:r>
            <a:r>
              <a:rPr lang="en-US" dirty="0" smtClean="0"/>
              <a:t>;</a:t>
            </a:r>
          </a:p>
          <a:p>
            <a:r>
              <a:rPr lang="en-US" dirty="0"/>
              <a:t>Java uses file system directories to store packages. For example, the </a:t>
            </a:r>
            <a:r>
              <a:rPr lang="en-US" b="1" dirty="0"/>
              <a:t>.class </a:t>
            </a:r>
            <a:r>
              <a:rPr lang="en-US" dirty="0"/>
              <a:t>files for any</a:t>
            </a:r>
          </a:p>
          <a:p>
            <a:r>
              <a:rPr lang="en-US" dirty="0"/>
              <a:t>classes you declare to be part of </a:t>
            </a:r>
            <a:r>
              <a:rPr lang="en-US" b="1" dirty="0" err="1"/>
              <a:t>MyPackage</a:t>
            </a:r>
            <a:r>
              <a:rPr lang="en-US" b="1" dirty="0"/>
              <a:t> </a:t>
            </a:r>
            <a:r>
              <a:rPr lang="en-US" dirty="0"/>
              <a:t>must be stored in a directory called </a:t>
            </a:r>
            <a:r>
              <a:rPr lang="en-US" b="1" dirty="0" err="1"/>
              <a:t>MyPackage</a:t>
            </a:r>
            <a:r>
              <a:rPr lang="en-US" dirty="0"/>
              <a:t>.</a:t>
            </a:r>
          </a:p>
        </p:txBody>
      </p:sp>
    </p:spTree>
    <p:extLst>
      <p:ext uri="{BB962C8B-B14F-4D97-AF65-F5344CB8AC3E}">
        <p14:creationId xmlns:p14="http://schemas.microsoft.com/office/powerpoint/2010/main" val="60475280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r>
              <a:rPr lang="en-US" dirty="0"/>
              <a:t>You can create a hierarchy of packages</a:t>
            </a:r>
            <a:r>
              <a:rPr lang="en-US" dirty="0" smtClean="0"/>
              <a:t>.</a:t>
            </a:r>
          </a:p>
          <a:p>
            <a:pPr marL="0" indent="0">
              <a:buNone/>
            </a:pPr>
            <a:r>
              <a:rPr lang="en-US" dirty="0" smtClean="0"/>
              <a:t> </a:t>
            </a:r>
            <a:r>
              <a:rPr lang="en-US" dirty="0"/>
              <a:t>The general form of a multileveled package</a:t>
            </a:r>
          </a:p>
          <a:p>
            <a:pPr marL="0" indent="0">
              <a:buNone/>
            </a:pPr>
            <a:r>
              <a:rPr lang="en-US" dirty="0"/>
              <a:t>statement is shown here:</a:t>
            </a:r>
          </a:p>
          <a:p>
            <a:pPr marL="0" indent="0">
              <a:buNone/>
            </a:pPr>
            <a:r>
              <a:rPr lang="en-US" dirty="0"/>
              <a:t>package </a:t>
            </a:r>
            <a:r>
              <a:rPr lang="en-US" i="1" dirty="0"/>
              <a:t>pkg1</a:t>
            </a:r>
            <a:r>
              <a:rPr lang="en-US" dirty="0"/>
              <a:t>[.</a:t>
            </a:r>
            <a:r>
              <a:rPr lang="en-US" i="1" dirty="0"/>
              <a:t>pkg2</a:t>
            </a:r>
            <a:r>
              <a:rPr lang="en-US" dirty="0"/>
              <a:t>[.</a:t>
            </a:r>
            <a:r>
              <a:rPr lang="en-US" i="1" dirty="0"/>
              <a:t>pkg3</a:t>
            </a:r>
            <a:r>
              <a:rPr lang="en-US" dirty="0" smtClean="0"/>
              <a:t>]];</a:t>
            </a:r>
          </a:p>
          <a:p>
            <a:pPr marL="0" indent="0">
              <a:buNone/>
            </a:pPr>
            <a:r>
              <a:rPr lang="en-US" dirty="0"/>
              <a:t>A package hierarchy must be reflected in the file system of your Java </a:t>
            </a:r>
            <a:r>
              <a:rPr lang="en-US" dirty="0" smtClean="0"/>
              <a:t>development system</a:t>
            </a:r>
            <a:r>
              <a:rPr lang="en-US" dirty="0"/>
              <a:t>. For example, a package declared as</a:t>
            </a:r>
          </a:p>
          <a:p>
            <a:r>
              <a:rPr lang="en-US" dirty="0"/>
              <a:t>package </a:t>
            </a:r>
            <a:r>
              <a:rPr lang="en-US" dirty="0" err="1"/>
              <a:t>java.awt.image</a:t>
            </a:r>
            <a:r>
              <a:rPr lang="en-US" dirty="0"/>
              <a:t>;</a:t>
            </a:r>
          </a:p>
          <a:p>
            <a:r>
              <a:rPr lang="en-US" dirty="0"/>
              <a:t>needs to be stored in </a:t>
            </a:r>
            <a:r>
              <a:rPr lang="en-US" b="1" dirty="0"/>
              <a:t>java\</a:t>
            </a:r>
            <a:r>
              <a:rPr lang="en-US" b="1" dirty="0" err="1"/>
              <a:t>awt</a:t>
            </a:r>
            <a:r>
              <a:rPr lang="en-US" b="1" dirty="0"/>
              <a:t>\image </a:t>
            </a:r>
            <a:r>
              <a:rPr lang="en-US" dirty="0"/>
              <a:t>in a Windows environment</a:t>
            </a:r>
          </a:p>
        </p:txBody>
      </p:sp>
    </p:spTree>
    <p:extLst>
      <p:ext uri="{BB962C8B-B14F-4D97-AF65-F5344CB8AC3E}">
        <p14:creationId xmlns:p14="http://schemas.microsoft.com/office/powerpoint/2010/main" val="146399585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Finding Packages and CLASSPATH</a:t>
            </a:r>
            <a:endParaRPr lang="en-US" dirty="0"/>
          </a:p>
        </p:txBody>
      </p:sp>
      <p:sp>
        <p:nvSpPr>
          <p:cNvPr id="3" name="Content Placeholder 2"/>
          <p:cNvSpPr>
            <a:spLocks noGrp="1"/>
          </p:cNvSpPr>
          <p:nvPr>
            <p:ph idx="1"/>
          </p:nvPr>
        </p:nvSpPr>
        <p:spPr/>
        <p:txBody>
          <a:bodyPr>
            <a:normAutofit fontScale="92500"/>
          </a:bodyPr>
          <a:lstStyle/>
          <a:p>
            <a:r>
              <a:rPr lang="en-US" dirty="0"/>
              <a:t>the Java run-time system uses the current </a:t>
            </a:r>
            <a:r>
              <a:rPr lang="en-US" dirty="0" smtClean="0"/>
              <a:t>working directory </a:t>
            </a:r>
            <a:r>
              <a:rPr lang="en-US" dirty="0"/>
              <a:t>as its starting point. </a:t>
            </a:r>
            <a:endParaRPr lang="en-US" dirty="0" smtClean="0"/>
          </a:p>
          <a:p>
            <a:r>
              <a:rPr lang="en-US" dirty="0" smtClean="0"/>
              <a:t>Thus</a:t>
            </a:r>
            <a:r>
              <a:rPr lang="en-US" dirty="0"/>
              <a:t>, if your package is in a subdirectory of the </a:t>
            </a:r>
            <a:r>
              <a:rPr lang="en-US" dirty="0" smtClean="0"/>
              <a:t>current directory</a:t>
            </a:r>
            <a:r>
              <a:rPr lang="en-US" dirty="0"/>
              <a:t>, it will be found. </a:t>
            </a:r>
            <a:endParaRPr lang="en-US" dirty="0" smtClean="0"/>
          </a:p>
          <a:p>
            <a:r>
              <a:rPr lang="en-US" dirty="0" smtClean="0"/>
              <a:t>Second</a:t>
            </a:r>
            <a:r>
              <a:rPr lang="en-US" dirty="0"/>
              <a:t>, you can specify a directory path or paths by setting </a:t>
            </a:r>
            <a:r>
              <a:rPr lang="en-US" dirty="0" smtClean="0"/>
              <a:t>the </a:t>
            </a:r>
            <a:r>
              <a:rPr lang="en-US" b="1" dirty="0" smtClean="0"/>
              <a:t>CLASSPATH </a:t>
            </a:r>
            <a:r>
              <a:rPr lang="en-US" dirty="0"/>
              <a:t>environmental variable</a:t>
            </a:r>
            <a:r>
              <a:rPr lang="en-US" dirty="0" smtClean="0"/>
              <a:t>.</a:t>
            </a:r>
          </a:p>
          <a:p>
            <a:r>
              <a:rPr lang="en-US" dirty="0" smtClean="0"/>
              <a:t> </a:t>
            </a:r>
            <a:r>
              <a:rPr lang="en-US" dirty="0"/>
              <a:t>Third, you can use the </a:t>
            </a:r>
            <a:r>
              <a:rPr lang="en-US" b="1" dirty="0"/>
              <a:t>-</a:t>
            </a:r>
            <a:r>
              <a:rPr lang="en-US" b="1" dirty="0" err="1"/>
              <a:t>classpath</a:t>
            </a:r>
            <a:r>
              <a:rPr lang="en-US" b="1" dirty="0"/>
              <a:t> </a:t>
            </a:r>
            <a:r>
              <a:rPr lang="en-US" dirty="0"/>
              <a:t>option with </a:t>
            </a:r>
            <a:r>
              <a:rPr lang="en-US" b="1" dirty="0" smtClean="0"/>
              <a:t>java </a:t>
            </a:r>
            <a:r>
              <a:rPr lang="en-US" dirty="0" smtClean="0"/>
              <a:t>and </a:t>
            </a:r>
            <a:r>
              <a:rPr lang="en-US" b="1" dirty="0" err="1"/>
              <a:t>javac</a:t>
            </a:r>
            <a:r>
              <a:rPr lang="en-US" b="1" dirty="0"/>
              <a:t> </a:t>
            </a:r>
            <a:r>
              <a:rPr lang="en-US" dirty="0"/>
              <a:t>to specify the path to your classes</a:t>
            </a:r>
            <a:r>
              <a:rPr lang="en-US" dirty="0" smtClean="0"/>
              <a:t>.</a:t>
            </a:r>
          </a:p>
          <a:p>
            <a:endParaRPr lang="en-US" dirty="0"/>
          </a:p>
        </p:txBody>
      </p:sp>
    </p:spTree>
    <p:extLst>
      <p:ext uri="{BB962C8B-B14F-4D97-AF65-F5344CB8AC3E}">
        <p14:creationId xmlns:p14="http://schemas.microsoft.com/office/powerpoint/2010/main" val="44974423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For example, consider the following package specification:</a:t>
            </a:r>
          </a:p>
          <a:p>
            <a:r>
              <a:rPr lang="en-US" dirty="0"/>
              <a:t>package </a:t>
            </a:r>
            <a:r>
              <a:rPr lang="en-US" dirty="0" err="1"/>
              <a:t>MyPack</a:t>
            </a:r>
            <a:endParaRPr lang="en-US" dirty="0"/>
          </a:p>
          <a:p>
            <a:r>
              <a:rPr lang="en-US" dirty="0"/>
              <a:t>In order for a program to find </a:t>
            </a:r>
            <a:r>
              <a:rPr lang="en-US" b="1" dirty="0" err="1"/>
              <a:t>MyPack</a:t>
            </a:r>
            <a:r>
              <a:rPr lang="en-US" dirty="0"/>
              <a:t>, one of three things must be true. </a:t>
            </a:r>
            <a:endParaRPr lang="en-US" dirty="0" smtClean="0"/>
          </a:p>
          <a:p>
            <a:r>
              <a:rPr lang="en-US" dirty="0" smtClean="0"/>
              <a:t>Either </a:t>
            </a:r>
            <a:r>
              <a:rPr lang="en-US" dirty="0"/>
              <a:t>the </a:t>
            </a:r>
            <a:r>
              <a:rPr lang="en-US" dirty="0" smtClean="0"/>
              <a:t>program can </a:t>
            </a:r>
            <a:r>
              <a:rPr lang="en-US" dirty="0"/>
              <a:t>be executed from a directory immediately above </a:t>
            </a:r>
            <a:r>
              <a:rPr lang="en-US" b="1" dirty="0" err="1"/>
              <a:t>MyPack</a:t>
            </a:r>
            <a:r>
              <a:rPr lang="en-US" dirty="0"/>
              <a:t>, or the </a:t>
            </a:r>
            <a:r>
              <a:rPr lang="en-US" b="1" dirty="0"/>
              <a:t>CLASSPATH </a:t>
            </a:r>
            <a:r>
              <a:rPr lang="en-US" dirty="0"/>
              <a:t>must </a:t>
            </a:r>
            <a:r>
              <a:rPr lang="en-US" dirty="0" smtClean="0"/>
              <a:t>be set </a:t>
            </a:r>
            <a:r>
              <a:rPr lang="en-US" dirty="0"/>
              <a:t>to include the path to </a:t>
            </a:r>
            <a:r>
              <a:rPr lang="en-US" b="1" dirty="0" err="1"/>
              <a:t>MyPack</a:t>
            </a:r>
            <a:r>
              <a:rPr lang="en-US" dirty="0"/>
              <a:t>, or the </a:t>
            </a:r>
            <a:r>
              <a:rPr lang="en-US" b="1" dirty="0"/>
              <a:t>-</a:t>
            </a:r>
            <a:r>
              <a:rPr lang="en-US" b="1" dirty="0" err="1"/>
              <a:t>classpath</a:t>
            </a:r>
            <a:r>
              <a:rPr lang="en-US" b="1" dirty="0"/>
              <a:t> </a:t>
            </a:r>
            <a:r>
              <a:rPr lang="en-US" dirty="0"/>
              <a:t>option must specify the path to </a:t>
            </a:r>
            <a:r>
              <a:rPr lang="en-US" b="1" dirty="0" err="1" smtClean="0"/>
              <a:t>MyPack</a:t>
            </a:r>
            <a:r>
              <a:rPr lang="en-US" b="1" dirty="0"/>
              <a:t> </a:t>
            </a:r>
            <a:r>
              <a:rPr lang="en-US" dirty="0" smtClean="0"/>
              <a:t>when </a:t>
            </a:r>
            <a:r>
              <a:rPr lang="en-US" dirty="0"/>
              <a:t>the program is run via </a:t>
            </a:r>
            <a:r>
              <a:rPr lang="en-US" b="1" dirty="0"/>
              <a:t>java</a:t>
            </a:r>
            <a:endParaRPr lang="en-US" dirty="0"/>
          </a:p>
        </p:txBody>
      </p:sp>
    </p:spTree>
    <p:extLst>
      <p:ext uri="{BB962C8B-B14F-4D97-AF65-F5344CB8AC3E}">
        <p14:creationId xmlns:p14="http://schemas.microsoft.com/office/powerpoint/2010/main" val="236817538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a:t>When the second two options are used, the class path </a:t>
            </a:r>
            <a:r>
              <a:rPr lang="en-US" i="1" dirty="0"/>
              <a:t>must not </a:t>
            </a:r>
            <a:r>
              <a:rPr lang="en-US" dirty="0"/>
              <a:t>include </a:t>
            </a:r>
            <a:r>
              <a:rPr lang="en-US" b="1" dirty="0" err="1"/>
              <a:t>MyPack</a:t>
            </a:r>
            <a:r>
              <a:rPr lang="en-US" dirty="0"/>
              <a:t>, itself</a:t>
            </a:r>
            <a:r>
              <a:rPr lang="en-US" dirty="0" smtClean="0"/>
              <a:t>.</a:t>
            </a:r>
          </a:p>
          <a:p>
            <a:r>
              <a:rPr lang="en-US" dirty="0" smtClean="0"/>
              <a:t> It must </a:t>
            </a:r>
            <a:r>
              <a:rPr lang="en-US" dirty="0"/>
              <a:t>simply specify the </a:t>
            </a:r>
            <a:r>
              <a:rPr lang="en-US" i="1" dirty="0"/>
              <a:t>path to </a:t>
            </a:r>
            <a:r>
              <a:rPr lang="en-US" b="1" dirty="0" err="1"/>
              <a:t>MyPack</a:t>
            </a:r>
            <a:r>
              <a:rPr lang="en-US" dirty="0"/>
              <a:t>. For example, in a Windows environment, if the path</a:t>
            </a:r>
          </a:p>
          <a:p>
            <a:pPr marL="0" indent="0">
              <a:buNone/>
            </a:pPr>
            <a:r>
              <a:rPr lang="en-US" dirty="0"/>
              <a:t>to </a:t>
            </a:r>
            <a:r>
              <a:rPr lang="en-US" b="1" dirty="0" err="1"/>
              <a:t>MyPack</a:t>
            </a:r>
            <a:r>
              <a:rPr lang="en-US" b="1" dirty="0"/>
              <a:t> </a:t>
            </a:r>
            <a:r>
              <a:rPr lang="en-US" dirty="0"/>
              <a:t>is</a:t>
            </a:r>
          </a:p>
          <a:p>
            <a:pPr marL="0" indent="0">
              <a:buNone/>
            </a:pPr>
            <a:r>
              <a:rPr lang="en-US" dirty="0"/>
              <a:t>C:\MyPrograms\Java\MyPack</a:t>
            </a:r>
          </a:p>
          <a:p>
            <a:pPr marL="0" indent="0">
              <a:buNone/>
            </a:pPr>
            <a:r>
              <a:rPr lang="en-US" dirty="0"/>
              <a:t>then the class path to </a:t>
            </a:r>
            <a:r>
              <a:rPr lang="en-US" b="1" dirty="0" err="1"/>
              <a:t>MyPack</a:t>
            </a:r>
            <a:r>
              <a:rPr lang="en-US" b="1" dirty="0"/>
              <a:t> </a:t>
            </a:r>
            <a:r>
              <a:rPr lang="en-US" dirty="0"/>
              <a:t>is</a:t>
            </a:r>
          </a:p>
          <a:p>
            <a:pPr marL="0" indent="0">
              <a:buNone/>
            </a:pPr>
            <a:r>
              <a:rPr lang="en-US" dirty="0"/>
              <a:t>C:\MyPrograms\Java</a:t>
            </a:r>
          </a:p>
        </p:txBody>
      </p:sp>
    </p:spTree>
    <p:extLst>
      <p:ext uri="{BB962C8B-B14F-4D97-AF65-F5344CB8AC3E}">
        <p14:creationId xmlns:p14="http://schemas.microsoft.com/office/powerpoint/2010/main" val="403141237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fontScale="62500" lnSpcReduction="20000"/>
          </a:bodyPr>
          <a:lstStyle/>
          <a:p>
            <a:pPr marL="0" indent="0">
              <a:buNone/>
            </a:pPr>
            <a:r>
              <a:rPr lang="en-US" dirty="0"/>
              <a:t>// A simple package</a:t>
            </a:r>
          </a:p>
          <a:p>
            <a:pPr marL="0" indent="0">
              <a:buNone/>
            </a:pPr>
            <a:r>
              <a:rPr lang="en-US" dirty="0"/>
              <a:t>package </a:t>
            </a:r>
            <a:r>
              <a:rPr lang="en-US" dirty="0" err="1"/>
              <a:t>MyPack</a:t>
            </a:r>
            <a:r>
              <a:rPr lang="en-US" dirty="0"/>
              <a:t>;</a:t>
            </a:r>
          </a:p>
          <a:p>
            <a:pPr marL="0" indent="0">
              <a:buNone/>
            </a:pPr>
            <a:r>
              <a:rPr lang="en-US" dirty="0"/>
              <a:t>class Balance {</a:t>
            </a:r>
          </a:p>
          <a:p>
            <a:pPr marL="0" indent="0">
              <a:buNone/>
            </a:pPr>
            <a:r>
              <a:rPr lang="en-US" dirty="0"/>
              <a:t>String name;</a:t>
            </a:r>
          </a:p>
          <a:p>
            <a:pPr marL="0" indent="0">
              <a:buNone/>
            </a:pPr>
            <a:r>
              <a:rPr lang="en-US" dirty="0"/>
              <a:t>double </a:t>
            </a:r>
            <a:r>
              <a:rPr lang="en-US" dirty="0" err="1"/>
              <a:t>bal</a:t>
            </a:r>
            <a:r>
              <a:rPr lang="en-US" dirty="0"/>
              <a:t>;</a:t>
            </a:r>
          </a:p>
          <a:p>
            <a:pPr marL="0" indent="0">
              <a:buNone/>
            </a:pPr>
            <a:r>
              <a:rPr lang="en-US" dirty="0"/>
              <a:t>Balance(String n, double b) {</a:t>
            </a:r>
          </a:p>
          <a:p>
            <a:pPr marL="0" indent="0">
              <a:buNone/>
            </a:pPr>
            <a:r>
              <a:rPr lang="en-US" dirty="0"/>
              <a:t>name = n;</a:t>
            </a:r>
          </a:p>
          <a:p>
            <a:pPr marL="0" indent="0">
              <a:buNone/>
            </a:pPr>
            <a:r>
              <a:rPr lang="en-US" dirty="0" err="1"/>
              <a:t>bal</a:t>
            </a:r>
            <a:r>
              <a:rPr lang="en-US" dirty="0"/>
              <a:t> = b;</a:t>
            </a:r>
          </a:p>
          <a:p>
            <a:pPr marL="0" indent="0">
              <a:buNone/>
            </a:pPr>
            <a:r>
              <a:rPr lang="en-US" dirty="0"/>
              <a:t>}</a:t>
            </a:r>
          </a:p>
          <a:p>
            <a:pPr marL="0" indent="0">
              <a:buNone/>
            </a:pPr>
            <a:r>
              <a:rPr lang="en-US" dirty="0"/>
              <a:t>void show() {</a:t>
            </a:r>
          </a:p>
          <a:p>
            <a:pPr marL="0" indent="0">
              <a:buNone/>
            </a:pPr>
            <a:r>
              <a:rPr lang="en-US" dirty="0"/>
              <a:t>if(</a:t>
            </a:r>
            <a:r>
              <a:rPr lang="en-US" dirty="0" err="1"/>
              <a:t>bal</a:t>
            </a:r>
            <a:r>
              <a:rPr lang="en-US" dirty="0"/>
              <a:t>&lt;0)</a:t>
            </a:r>
          </a:p>
          <a:p>
            <a:pPr marL="0" indent="0">
              <a:buNone/>
            </a:pPr>
            <a:r>
              <a:rPr lang="en-US" dirty="0" err="1"/>
              <a:t>System.out.print</a:t>
            </a:r>
            <a:r>
              <a:rPr lang="en-US" dirty="0"/>
              <a:t>("--&gt; ");</a:t>
            </a:r>
          </a:p>
          <a:p>
            <a:pPr marL="0" indent="0">
              <a:buNone/>
            </a:pPr>
            <a:r>
              <a:rPr lang="en-US" dirty="0" err="1"/>
              <a:t>System.out.println</a:t>
            </a:r>
            <a:r>
              <a:rPr lang="en-US" dirty="0"/>
              <a:t>(name + ": $" + </a:t>
            </a:r>
            <a:r>
              <a:rPr lang="en-US" dirty="0" err="1"/>
              <a:t>bal</a:t>
            </a:r>
            <a:r>
              <a:rPr lang="en-US" dirty="0"/>
              <a:t>);</a:t>
            </a:r>
          </a:p>
          <a:p>
            <a:pPr marL="0" indent="0">
              <a:buNone/>
            </a:pPr>
            <a:r>
              <a:rPr lang="en-US" dirty="0"/>
              <a:t>}</a:t>
            </a:r>
          </a:p>
          <a:p>
            <a:pPr marL="0" indent="0">
              <a:buNone/>
            </a:pPr>
            <a:r>
              <a:rPr lang="en-US" dirty="0"/>
              <a:t>}</a:t>
            </a:r>
          </a:p>
        </p:txBody>
      </p:sp>
      <p:sp>
        <p:nvSpPr>
          <p:cNvPr id="4" name="Content Placeholder 3"/>
          <p:cNvSpPr>
            <a:spLocks noGrp="1"/>
          </p:cNvSpPr>
          <p:nvPr>
            <p:ph sz="half" idx="2"/>
          </p:nvPr>
        </p:nvSpPr>
        <p:spPr/>
        <p:txBody>
          <a:bodyPr>
            <a:normAutofit fontScale="62500" lnSpcReduction="20000"/>
          </a:bodyPr>
          <a:lstStyle/>
          <a:p>
            <a:pPr marL="0" indent="0">
              <a:buNone/>
            </a:pPr>
            <a:r>
              <a:rPr lang="en-US" dirty="0"/>
              <a:t>class </a:t>
            </a:r>
            <a:r>
              <a:rPr lang="en-US" dirty="0" err="1" smtClean="0"/>
              <a:t>AccountBalance</a:t>
            </a:r>
            <a:endParaRPr lang="en-US" dirty="0" smtClean="0"/>
          </a:p>
          <a:p>
            <a:pPr marL="0" indent="0">
              <a:buNone/>
            </a:pPr>
            <a:r>
              <a:rPr lang="en-US" dirty="0" smtClean="0"/>
              <a:t> </a:t>
            </a:r>
            <a:r>
              <a:rPr lang="en-US" dirty="0"/>
              <a:t>{</a:t>
            </a:r>
          </a:p>
          <a:p>
            <a:pPr marL="0" indent="0">
              <a:buNone/>
            </a:pPr>
            <a:r>
              <a:rPr lang="en-US" dirty="0"/>
              <a:t>public static void main(String </a:t>
            </a:r>
            <a:r>
              <a:rPr lang="en-US" dirty="0" err="1"/>
              <a:t>args</a:t>
            </a:r>
            <a:r>
              <a:rPr lang="en-US" dirty="0"/>
              <a:t>[]) </a:t>
            </a:r>
            <a:endParaRPr lang="en-US" dirty="0" smtClean="0"/>
          </a:p>
          <a:p>
            <a:pPr marL="0" indent="0">
              <a:buNone/>
            </a:pPr>
            <a:r>
              <a:rPr lang="en-US" dirty="0" smtClean="0"/>
              <a:t>{</a:t>
            </a:r>
            <a:endParaRPr lang="en-US" dirty="0"/>
          </a:p>
          <a:p>
            <a:pPr marL="0" indent="0">
              <a:buNone/>
            </a:pPr>
            <a:r>
              <a:rPr lang="en-US" dirty="0" smtClean="0"/>
              <a:t>   Balance </a:t>
            </a:r>
            <a:r>
              <a:rPr lang="en-US" dirty="0"/>
              <a:t>current[] = new Balance[3];</a:t>
            </a:r>
          </a:p>
          <a:p>
            <a:pPr marL="0" indent="0">
              <a:buNone/>
            </a:pPr>
            <a:r>
              <a:rPr lang="en-US" dirty="0"/>
              <a:t>current[0] = new Balance("K. J. Fielding", 123.23);</a:t>
            </a:r>
          </a:p>
          <a:p>
            <a:pPr marL="0" indent="0">
              <a:buNone/>
            </a:pPr>
            <a:r>
              <a:rPr lang="en-US" dirty="0"/>
              <a:t>current[1] = new Balance("Will Tell", 157.02);</a:t>
            </a:r>
          </a:p>
          <a:p>
            <a:pPr marL="0" indent="0">
              <a:buNone/>
            </a:pPr>
            <a:r>
              <a:rPr lang="en-US" dirty="0"/>
              <a:t>current[2] = new Balance("Tom Jackson", -12.33</a:t>
            </a:r>
            <a:r>
              <a:rPr lang="en-US" dirty="0" smtClean="0"/>
              <a:t>);</a:t>
            </a:r>
          </a:p>
          <a:p>
            <a:pPr marL="0" indent="0">
              <a:buNone/>
            </a:pPr>
            <a:r>
              <a:rPr lang="en-US" dirty="0"/>
              <a:t>for(</a:t>
            </a:r>
            <a:r>
              <a:rPr lang="en-US" dirty="0" err="1"/>
              <a:t>int</a:t>
            </a:r>
            <a:r>
              <a:rPr lang="en-US" dirty="0"/>
              <a:t> i=0; i&lt;3; i++) current[i].show();</a:t>
            </a:r>
          </a:p>
          <a:p>
            <a:pPr marL="0" indent="0">
              <a:buNone/>
            </a:pPr>
            <a:r>
              <a:rPr lang="en-US" dirty="0" smtClean="0"/>
              <a:t>}</a:t>
            </a:r>
          </a:p>
          <a:p>
            <a:pPr marL="0" indent="0">
              <a:buNone/>
            </a:pPr>
            <a:r>
              <a:rPr lang="en-US" dirty="0"/>
              <a:t>}</a:t>
            </a:r>
          </a:p>
        </p:txBody>
      </p:sp>
    </p:spTree>
    <p:extLst>
      <p:ext uri="{BB962C8B-B14F-4D97-AF65-F5344CB8AC3E}">
        <p14:creationId xmlns:p14="http://schemas.microsoft.com/office/powerpoint/2010/main" val="313352201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fontScale="47500" lnSpcReduction="20000"/>
          </a:bodyPr>
          <a:lstStyle/>
          <a:p>
            <a:r>
              <a:rPr lang="en-US" dirty="0"/>
              <a:t>Call this file </a:t>
            </a:r>
            <a:r>
              <a:rPr lang="en-US" b="1" dirty="0"/>
              <a:t>AccountBalance.java </a:t>
            </a:r>
            <a:r>
              <a:rPr lang="en-US" dirty="0"/>
              <a:t>and put it in a directory called </a:t>
            </a:r>
            <a:r>
              <a:rPr lang="en-US" b="1" dirty="0" err="1" smtClean="0"/>
              <a:t>MyPack</a:t>
            </a:r>
            <a:r>
              <a:rPr lang="en-US" dirty="0" smtClean="0"/>
              <a:t>. Next</a:t>
            </a:r>
            <a:r>
              <a:rPr lang="en-US" dirty="0"/>
              <a:t>, compile the file. Make sure that the resulting </a:t>
            </a:r>
            <a:r>
              <a:rPr lang="en-US" b="1" dirty="0"/>
              <a:t>.class </a:t>
            </a:r>
            <a:r>
              <a:rPr lang="en-US" dirty="0"/>
              <a:t>file is also in the </a:t>
            </a:r>
            <a:r>
              <a:rPr lang="en-US" b="1" dirty="0" err="1" smtClean="0"/>
              <a:t>MyPack</a:t>
            </a:r>
            <a:r>
              <a:rPr lang="en-US" b="1" dirty="0"/>
              <a:t> </a:t>
            </a:r>
            <a:r>
              <a:rPr lang="en-US" dirty="0" smtClean="0"/>
              <a:t>directory</a:t>
            </a:r>
            <a:r>
              <a:rPr lang="en-US" dirty="0"/>
              <a:t>. </a:t>
            </a:r>
            <a:endParaRPr lang="en-US" dirty="0" smtClean="0"/>
          </a:p>
          <a:p>
            <a:r>
              <a:rPr lang="en-US" dirty="0" smtClean="0"/>
              <a:t>Then</a:t>
            </a:r>
            <a:r>
              <a:rPr lang="en-US" dirty="0"/>
              <a:t>, try executing the </a:t>
            </a:r>
            <a:r>
              <a:rPr lang="en-US" b="1" dirty="0" err="1"/>
              <a:t>AccountBalance</a:t>
            </a:r>
            <a:r>
              <a:rPr lang="en-US" b="1" dirty="0"/>
              <a:t> </a:t>
            </a:r>
            <a:r>
              <a:rPr lang="en-US" dirty="0"/>
              <a:t>class, using the following command line</a:t>
            </a:r>
            <a:r>
              <a:rPr lang="en-US" dirty="0" smtClean="0"/>
              <a:t>:</a:t>
            </a:r>
          </a:p>
          <a:p>
            <a:endParaRPr lang="en-US" dirty="0"/>
          </a:p>
          <a:p>
            <a:r>
              <a:rPr lang="en-US" b="1" u="sng" dirty="0"/>
              <a:t>java </a:t>
            </a:r>
            <a:r>
              <a:rPr lang="en-US" b="1" u="sng" dirty="0" err="1" smtClean="0"/>
              <a:t>MyPack.AccountBalance</a:t>
            </a:r>
            <a:endParaRPr lang="en-US" b="1" u="sng" dirty="0" smtClean="0"/>
          </a:p>
          <a:p>
            <a:pPr marL="0" indent="0">
              <a:buNone/>
            </a:pPr>
            <a:endParaRPr lang="en-US" b="1" u="sng" dirty="0"/>
          </a:p>
          <a:p>
            <a:r>
              <a:rPr lang="en-US" dirty="0"/>
              <a:t>Remember, you will need to be in the directory above </a:t>
            </a:r>
            <a:r>
              <a:rPr lang="en-US" b="1" dirty="0" err="1"/>
              <a:t>MyPack</a:t>
            </a:r>
            <a:r>
              <a:rPr lang="en-US" b="1" dirty="0"/>
              <a:t> </a:t>
            </a:r>
            <a:r>
              <a:rPr lang="en-US" dirty="0"/>
              <a:t>when you execute </a:t>
            </a:r>
            <a:r>
              <a:rPr lang="en-US" dirty="0" smtClean="0"/>
              <a:t>this command</a:t>
            </a:r>
            <a:r>
              <a:rPr lang="en-US" dirty="0"/>
              <a:t>. (Alternatively, you can use one of the other two options described in </a:t>
            </a:r>
            <a:r>
              <a:rPr lang="en-US" dirty="0" err="1" smtClean="0"/>
              <a:t>thepreceding</a:t>
            </a:r>
            <a:r>
              <a:rPr lang="en-US" dirty="0" smtClean="0"/>
              <a:t> </a:t>
            </a:r>
            <a:r>
              <a:rPr lang="en-US" dirty="0"/>
              <a:t>section to specify the path </a:t>
            </a:r>
            <a:r>
              <a:rPr lang="en-US" b="1" dirty="0" err="1"/>
              <a:t>MyPack</a:t>
            </a:r>
            <a:r>
              <a:rPr lang="en-US" dirty="0"/>
              <a:t>.)</a:t>
            </a:r>
          </a:p>
          <a:p>
            <a:r>
              <a:rPr lang="en-US" dirty="0"/>
              <a:t>As explained, </a:t>
            </a:r>
            <a:r>
              <a:rPr lang="en-US" b="1" dirty="0" err="1"/>
              <a:t>AccountBalance</a:t>
            </a:r>
            <a:r>
              <a:rPr lang="en-US" b="1" dirty="0"/>
              <a:t> </a:t>
            </a:r>
            <a:r>
              <a:rPr lang="en-US" dirty="0"/>
              <a:t>is now part of the package </a:t>
            </a:r>
            <a:r>
              <a:rPr lang="en-US" b="1" dirty="0" err="1"/>
              <a:t>MyPack</a:t>
            </a:r>
            <a:r>
              <a:rPr lang="en-US" dirty="0"/>
              <a:t>. This means that </a:t>
            </a:r>
            <a:r>
              <a:rPr lang="en-US" dirty="0" smtClean="0"/>
              <a:t>it cannot </a:t>
            </a:r>
            <a:r>
              <a:rPr lang="en-US" dirty="0"/>
              <a:t>be executed by itself. That is, you cannot use this command line:</a:t>
            </a:r>
          </a:p>
          <a:p>
            <a:r>
              <a:rPr lang="en-US" b="1" dirty="0"/>
              <a:t>java </a:t>
            </a:r>
            <a:r>
              <a:rPr lang="en-US" b="1" dirty="0" err="1"/>
              <a:t>AccountBalance</a:t>
            </a:r>
            <a:endParaRPr lang="en-US" b="1" dirty="0"/>
          </a:p>
          <a:p>
            <a:pPr marL="0" indent="0">
              <a:buNone/>
            </a:pPr>
            <a:endParaRPr lang="en-US" b="1" dirty="0" smtClean="0"/>
          </a:p>
          <a:p>
            <a:pPr marL="0" indent="0">
              <a:buNone/>
            </a:pPr>
            <a:r>
              <a:rPr lang="en-US" b="1" dirty="0" err="1" smtClean="0"/>
              <a:t>AccountBalance</a:t>
            </a:r>
            <a:r>
              <a:rPr lang="en-US" b="1" dirty="0" smtClean="0"/>
              <a:t> </a:t>
            </a:r>
            <a:r>
              <a:rPr lang="en-US" dirty="0"/>
              <a:t>must be qualified with its package name.</a:t>
            </a:r>
          </a:p>
        </p:txBody>
      </p:sp>
      <p:sp>
        <p:nvSpPr>
          <p:cNvPr id="4" name="Content Placeholder 3"/>
          <p:cNvSpPr>
            <a:spLocks noGrp="1"/>
          </p:cNvSpPr>
          <p:nvPr>
            <p:ph sz="half" idx="2"/>
          </p:nvPr>
        </p:nvSpPr>
        <p:spPr/>
        <p:txBody>
          <a:bodyPr>
            <a:normAutofit fontScale="47500" lnSpcReduction="20000"/>
          </a:bodyPr>
          <a:lstStyle/>
          <a:p>
            <a:r>
              <a:rPr lang="en-US" dirty="0"/>
              <a:t>Java provides many levels of protection to allow</a:t>
            </a:r>
          </a:p>
          <a:p>
            <a:pPr marL="0" indent="0">
              <a:buNone/>
            </a:pPr>
            <a:r>
              <a:rPr lang="en-US" dirty="0"/>
              <a:t>fine-grained control over the visibility of variables and </a:t>
            </a:r>
            <a:r>
              <a:rPr lang="en-US" dirty="0" smtClean="0"/>
              <a:t>methods </a:t>
            </a:r>
            <a:r>
              <a:rPr lang="en-US" dirty="0"/>
              <a:t>within classes, </a:t>
            </a:r>
            <a:r>
              <a:rPr lang="en-US" dirty="0" smtClean="0"/>
              <a:t>subclasses, and </a:t>
            </a:r>
            <a:r>
              <a:rPr lang="en-US" dirty="0"/>
              <a:t>packages</a:t>
            </a:r>
            <a:r>
              <a:rPr lang="en-US" dirty="0" smtClean="0"/>
              <a:t>.</a:t>
            </a:r>
          </a:p>
          <a:p>
            <a:pPr marL="0" indent="0">
              <a:buNone/>
            </a:pPr>
            <a:endParaRPr lang="en-US" dirty="0"/>
          </a:p>
          <a:p>
            <a:r>
              <a:rPr lang="en-US" dirty="0"/>
              <a:t>Java</a:t>
            </a:r>
          </a:p>
          <a:p>
            <a:r>
              <a:rPr lang="en-US" dirty="0"/>
              <a:t>addresses four categories of visibility for class members</a:t>
            </a:r>
            <a:r>
              <a:rPr lang="en-US" dirty="0" smtClean="0"/>
              <a:t>:</a:t>
            </a:r>
          </a:p>
          <a:p>
            <a:endParaRPr lang="en-US" dirty="0"/>
          </a:p>
          <a:p>
            <a:r>
              <a:rPr lang="en-US" dirty="0"/>
              <a:t>• Subclasses in the same package</a:t>
            </a:r>
          </a:p>
          <a:p>
            <a:r>
              <a:rPr lang="en-US" dirty="0"/>
              <a:t>• Non-subclasses in the same package</a:t>
            </a:r>
          </a:p>
          <a:p>
            <a:r>
              <a:rPr lang="en-US" dirty="0"/>
              <a:t>• Subclasses in different packages</a:t>
            </a:r>
          </a:p>
          <a:p>
            <a:r>
              <a:rPr lang="en-US" dirty="0"/>
              <a:t>• Classes that are neither in the same package nor </a:t>
            </a:r>
            <a:r>
              <a:rPr lang="en-US" dirty="0" smtClean="0"/>
              <a:t>subclasses</a:t>
            </a:r>
          </a:p>
          <a:p>
            <a:endParaRPr lang="en-US" dirty="0"/>
          </a:p>
          <a:p>
            <a:r>
              <a:rPr lang="en-US" dirty="0"/>
              <a:t>The three access modifiers, </a:t>
            </a:r>
            <a:r>
              <a:rPr lang="en-US" b="1" dirty="0"/>
              <a:t>private</a:t>
            </a:r>
            <a:r>
              <a:rPr lang="en-US" dirty="0"/>
              <a:t>, </a:t>
            </a:r>
            <a:r>
              <a:rPr lang="en-US" b="1" dirty="0"/>
              <a:t>public</a:t>
            </a:r>
            <a:r>
              <a:rPr lang="en-US" dirty="0"/>
              <a:t>, and </a:t>
            </a:r>
            <a:r>
              <a:rPr lang="en-US" b="1" dirty="0"/>
              <a:t>protected</a:t>
            </a:r>
            <a:r>
              <a:rPr lang="en-US" dirty="0"/>
              <a:t>, provide a variety of ways </a:t>
            </a:r>
            <a:r>
              <a:rPr lang="en-US" dirty="0" smtClean="0"/>
              <a:t>to produce </a:t>
            </a:r>
            <a:r>
              <a:rPr lang="en-US" dirty="0"/>
              <a:t>the many levels of access required by these categories. Table 9-1 sums up </a:t>
            </a:r>
            <a:r>
              <a:rPr lang="en-US" dirty="0" smtClean="0"/>
              <a:t>the interactions</a:t>
            </a:r>
            <a:r>
              <a:rPr lang="en-US" dirty="0"/>
              <a:t>.</a:t>
            </a:r>
          </a:p>
        </p:txBody>
      </p:sp>
    </p:spTree>
    <p:extLst>
      <p:ext uri="{BB962C8B-B14F-4D97-AF65-F5344CB8AC3E}">
        <p14:creationId xmlns:p14="http://schemas.microsoft.com/office/powerpoint/2010/main" val="409339712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Class member access</a:t>
            </a:r>
            <a:endParaRPr lang="en-US" dirty="0"/>
          </a:p>
        </p:txBody>
      </p:sp>
      <p:sp>
        <p:nvSpPr>
          <p:cNvPr id="6" name="Content Placeholder 5"/>
          <p:cNvSpPr>
            <a:spLocks noGrp="1"/>
          </p:cNvSpPr>
          <p:nvPr>
            <p:ph idx="1"/>
          </p:nvPr>
        </p:nvSpPr>
        <p:spPr/>
        <p:txBody>
          <a:bodyPr/>
          <a:lstStyle/>
          <a:p>
            <a:r>
              <a:rPr lang="en-US" dirty="0" smtClean="0"/>
              <a:t>            private ,no modifier, </a:t>
            </a:r>
            <a:r>
              <a:rPr lang="en-US" dirty="0" err="1" smtClean="0"/>
              <a:t>protected,public</a:t>
            </a:r>
            <a:endParaRPr lang="en-US" dirty="0" smtClean="0"/>
          </a:p>
          <a:p>
            <a:r>
              <a:rPr lang="en-US" dirty="0" smtClean="0"/>
              <a:t>Same </a:t>
            </a:r>
            <a:r>
              <a:rPr lang="en-US" dirty="0"/>
              <a:t>class </a:t>
            </a:r>
            <a:r>
              <a:rPr lang="en-US" dirty="0" smtClean="0"/>
              <a:t>                               Yes </a:t>
            </a:r>
            <a:r>
              <a:rPr lang="en-US" dirty="0" err="1"/>
              <a:t>Yes</a:t>
            </a:r>
            <a:r>
              <a:rPr lang="en-US" dirty="0"/>
              <a:t> </a:t>
            </a:r>
            <a:r>
              <a:rPr lang="en-US" dirty="0" err="1"/>
              <a:t>Yes</a:t>
            </a:r>
            <a:r>
              <a:rPr lang="en-US" dirty="0"/>
              <a:t> </a:t>
            </a:r>
            <a:r>
              <a:rPr lang="en-US" dirty="0" err="1"/>
              <a:t>Yes</a:t>
            </a:r>
            <a:endParaRPr lang="en-US" dirty="0"/>
          </a:p>
          <a:p>
            <a:r>
              <a:rPr lang="en-US" dirty="0"/>
              <a:t>Same package subclass </a:t>
            </a:r>
            <a:r>
              <a:rPr lang="en-US" dirty="0" smtClean="0"/>
              <a:t>          No </a:t>
            </a:r>
            <a:r>
              <a:rPr lang="en-US" dirty="0"/>
              <a:t>Yes </a:t>
            </a:r>
            <a:r>
              <a:rPr lang="en-US" dirty="0" err="1"/>
              <a:t>Yes</a:t>
            </a:r>
            <a:r>
              <a:rPr lang="en-US" dirty="0"/>
              <a:t> </a:t>
            </a:r>
            <a:r>
              <a:rPr lang="en-US" dirty="0" err="1"/>
              <a:t>Yes</a:t>
            </a:r>
            <a:endParaRPr lang="en-US" dirty="0"/>
          </a:p>
          <a:p>
            <a:r>
              <a:rPr lang="en-US" dirty="0"/>
              <a:t>Same package </a:t>
            </a:r>
            <a:r>
              <a:rPr lang="en-US" dirty="0" smtClean="0"/>
              <a:t>non-subclass   No </a:t>
            </a:r>
            <a:r>
              <a:rPr lang="en-US" dirty="0"/>
              <a:t>Yes </a:t>
            </a:r>
            <a:r>
              <a:rPr lang="en-US" dirty="0" err="1"/>
              <a:t>Yes</a:t>
            </a:r>
            <a:r>
              <a:rPr lang="en-US" dirty="0"/>
              <a:t> </a:t>
            </a:r>
            <a:r>
              <a:rPr lang="en-US" dirty="0" err="1"/>
              <a:t>Yes</a:t>
            </a:r>
            <a:endParaRPr lang="en-US" dirty="0"/>
          </a:p>
          <a:p>
            <a:r>
              <a:rPr lang="en-US" dirty="0"/>
              <a:t>Different package subclass </a:t>
            </a:r>
            <a:r>
              <a:rPr lang="en-US" dirty="0" smtClean="0"/>
              <a:t>     No </a:t>
            </a:r>
            <a:r>
              <a:rPr lang="en-US" dirty="0" err="1"/>
              <a:t>No</a:t>
            </a:r>
            <a:r>
              <a:rPr lang="en-US" dirty="0"/>
              <a:t> Yes </a:t>
            </a:r>
            <a:r>
              <a:rPr lang="en-US" dirty="0" err="1"/>
              <a:t>Yes</a:t>
            </a:r>
            <a:endParaRPr lang="en-US" dirty="0"/>
          </a:p>
          <a:p>
            <a:r>
              <a:rPr lang="it-IT" dirty="0"/>
              <a:t>Different package non-subclass No No </a:t>
            </a:r>
            <a:r>
              <a:rPr lang="it-IT" dirty="0" smtClean="0"/>
              <a:t>No yes</a:t>
            </a:r>
            <a:endParaRPr lang="en-US" dirty="0"/>
          </a:p>
        </p:txBody>
      </p:sp>
    </p:spTree>
    <p:extLst>
      <p:ext uri="{BB962C8B-B14F-4D97-AF65-F5344CB8AC3E}">
        <p14:creationId xmlns:p14="http://schemas.microsoft.com/office/powerpoint/2010/main" val="181065263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Access Example</a:t>
            </a:r>
          </a:p>
        </p:txBody>
      </p:sp>
      <p:sp>
        <p:nvSpPr>
          <p:cNvPr id="3" name="Content Placeholder 2"/>
          <p:cNvSpPr>
            <a:spLocks noGrp="1"/>
          </p:cNvSpPr>
          <p:nvPr>
            <p:ph idx="1"/>
          </p:nvPr>
        </p:nvSpPr>
        <p:spPr/>
        <p:txBody>
          <a:bodyPr>
            <a:normAutofit fontScale="70000" lnSpcReduction="20000"/>
          </a:bodyPr>
          <a:lstStyle/>
          <a:p>
            <a:r>
              <a:rPr lang="en-US" dirty="0"/>
              <a:t>The source for the first package defines three classes: Protection, Derived, and </a:t>
            </a:r>
            <a:r>
              <a:rPr lang="en-US" dirty="0" err="1"/>
              <a:t>SamePackage</a:t>
            </a:r>
            <a:r>
              <a:rPr lang="en-US" dirty="0"/>
              <a:t>. The first class defines four </a:t>
            </a:r>
            <a:r>
              <a:rPr lang="en-US" dirty="0" err="1"/>
              <a:t>int</a:t>
            </a:r>
            <a:r>
              <a:rPr lang="en-US" dirty="0"/>
              <a:t> variables in each of the legal protection modes. The variable n is declared with the default protection, </a:t>
            </a:r>
            <a:r>
              <a:rPr lang="en-US" dirty="0" err="1"/>
              <a:t>n_pri</a:t>
            </a:r>
            <a:r>
              <a:rPr lang="en-US" dirty="0"/>
              <a:t> is private, </a:t>
            </a:r>
            <a:r>
              <a:rPr lang="en-US" dirty="0" err="1"/>
              <a:t>n_pro</a:t>
            </a:r>
            <a:r>
              <a:rPr lang="en-US" dirty="0"/>
              <a:t> is protected, and </a:t>
            </a:r>
            <a:r>
              <a:rPr lang="en-US" dirty="0" err="1"/>
              <a:t>n_pub</a:t>
            </a:r>
            <a:r>
              <a:rPr lang="en-US" dirty="0"/>
              <a:t> is public</a:t>
            </a:r>
            <a:r>
              <a:rPr lang="en-US" dirty="0" smtClean="0"/>
              <a:t>.</a:t>
            </a:r>
          </a:p>
          <a:p>
            <a:r>
              <a:rPr lang="en-US" dirty="0" smtClean="0"/>
              <a:t> </a:t>
            </a:r>
            <a:r>
              <a:rPr lang="en-US" dirty="0"/>
              <a:t>Each subsequent class in this example will try to access the variables in an instance of this class. The lines that will not compile due to access restrictions are commented out. Before each of these lines is a comment listing the places from which this level of protection would allow access. </a:t>
            </a:r>
            <a:endParaRPr lang="en-US" dirty="0" smtClean="0"/>
          </a:p>
          <a:p>
            <a:r>
              <a:rPr lang="en-US" dirty="0" smtClean="0"/>
              <a:t>The </a:t>
            </a:r>
            <a:r>
              <a:rPr lang="en-US" dirty="0"/>
              <a:t>second class, Derived, is a subclass of Protection in the same package, p1. This grants Derived access to every variable in Protection except for </a:t>
            </a:r>
            <a:r>
              <a:rPr lang="en-US" dirty="0" err="1"/>
              <a:t>n_pri</a:t>
            </a:r>
            <a:r>
              <a:rPr lang="en-US" dirty="0"/>
              <a:t>, the private one. </a:t>
            </a:r>
            <a:endParaRPr lang="en-US" dirty="0" smtClean="0"/>
          </a:p>
          <a:p>
            <a:r>
              <a:rPr lang="en-US" dirty="0" smtClean="0"/>
              <a:t>The </a:t>
            </a:r>
            <a:r>
              <a:rPr lang="en-US" dirty="0"/>
              <a:t>third class, </a:t>
            </a:r>
            <a:r>
              <a:rPr lang="en-US" dirty="0" err="1"/>
              <a:t>SamePackage</a:t>
            </a:r>
            <a:r>
              <a:rPr lang="en-US" dirty="0"/>
              <a:t>, is not a subclass of Protection, but is in the same package and also has access to all but </a:t>
            </a:r>
            <a:r>
              <a:rPr lang="en-US" dirty="0" err="1"/>
              <a:t>n_pri</a:t>
            </a:r>
            <a:r>
              <a:rPr lang="en-US" dirty="0"/>
              <a:t>.</a:t>
            </a:r>
          </a:p>
        </p:txBody>
      </p:sp>
    </p:spTree>
    <p:extLst>
      <p:ext uri="{BB962C8B-B14F-4D97-AF65-F5344CB8AC3E}">
        <p14:creationId xmlns:p14="http://schemas.microsoft.com/office/powerpoint/2010/main" val="301144266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This is file Protection.java: </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t>package </a:t>
            </a:r>
            <a:r>
              <a:rPr lang="en-US" dirty="0"/>
              <a:t>p1; </a:t>
            </a:r>
            <a:endParaRPr lang="en-US" dirty="0" smtClean="0"/>
          </a:p>
          <a:p>
            <a:pPr marL="0" indent="0">
              <a:buNone/>
            </a:pPr>
            <a:r>
              <a:rPr lang="en-US" dirty="0" smtClean="0"/>
              <a:t>public </a:t>
            </a:r>
            <a:r>
              <a:rPr lang="en-US" dirty="0"/>
              <a:t>class </a:t>
            </a:r>
            <a:r>
              <a:rPr lang="en-US" dirty="0" smtClean="0"/>
              <a:t>Protection</a:t>
            </a:r>
          </a:p>
          <a:p>
            <a:pPr marL="0" indent="0">
              <a:buNone/>
            </a:pPr>
            <a:r>
              <a:rPr lang="en-US" dirty="0" smtClean="0"/>
              <a:t> </a:t>
            </a:r>
            <a:r>
              <a:rPr lang="en-US" dirty="0"/>
              <a:t>{ </a:t>
            </a:r>
            <a:endParaRPr lang="en-US" dirty="0" smtClean="0"/>
          </a:p>
          <a:p>
            <a:pPr marL="0" indent="0">
              <a:buNone/>
            </a:pPr>
            <a:r>
              <a:rPr lang="en-US" dirty="0" err="1" smtClean="0"/>
              <a:t>int</a:t>
            </a:r>
            <a:r>
              <a:rPr lang="en-US" dirty="0" smtClean="0"/>
              <a:t> </a:t>
            </a:r>
            <a:r>
              <a:rPr lang="en-US" dirty="0"/>
              <a:t>n = 1; </a:t>
            </a:r>
            <a:endParaRPr lang="en-US" dirty="0" smtClean="0"/>
          </a:p>
          <a:p>
            <a:pPr marL="0" indent="0">
              <a:buNone/>
            </a:pPr>
            <a:r>
              <a:rPr lang="en-US" dirty="0" smtClean="0"/>
              <a:t>private </a:t>
            </a:r>
            <a:r>
              <a:rPr lang="en-US" dirty="0" err="1"/>
              <a:t>int</a:t>
            </a:r>
            <a:r>
              <a:rPr lang="en-US" dirty="0"/>
              <a:t> </a:t>
            </a:r>
            <a:r>
              <a:rPr lang="en-US" dirty="0" err="1"/>
              <a:t>n_pri</a:t>
            </a:r>
            <a:r>
              <a:rPr lang="en-US" dirty="0"/>
              <a:t> = 2</a:t>
            </a:r>
            <a:r>
              <a:rPr lang="en-US" dirty="0" smtClean="0"/>
              <a:t>;</a:t>
            </a:r>
          </a:p>
          <a:p>
            <a:pPr marL="0" indent="0">
              <a:buNone/>
            </a:pPr>
            <a:r>
              <a:rPr lang="en-US" dirty="0" smtClean="0"/>
              <a:t> </a:t>
            </a:r>
            <a:r>
              <a:rPr lang="en-US" dirty="0"/>
              <a:t>protected </a:t>
            </a:r>
            <a:r>
              <a:rPr lang="en-US" dirty="0" err="1"/>
              <a:t>int</a:t>
            </a:r>
            <a:r>
              <a:rPr lang="en-US" dirty="0"/>
              <a:t> </a:t>
            </a:r>
            <a:r>
              <a:rPr lang="en-US" dirty="0" err="1"/>
              <a:t>n_pro</a:t>
            </a:r>
            <a:r>
              <a:rPr lang="en-US" dirty="0"/>
              <a:t> = 3; </a:t>
            </a:r>
            <a:endParaRPr lang="en-US" dirty="0" smtClean="0"/>
          </a:p>
          <a:p>
            <a:pPr marL="0" indent="0">
              <a:buNone/>
            </a:pPr>
            <a:r>
              <a:rPr lang="en-US" dirty="0" smtClean="0"/>
              <a:t>public </a:t>
            </a:r>
            <a:r>
              <a:rPr lang="en-US" dirty="0" err="1"/>
              <a:t>int</a:t>
            </a:r>
            <a:r>
              <a:rPr lang="en-US" dirty="0"/>
              <a:t> </a:t>
            </a:r>
            <a:r>
              <a:rPr lang="en-US" dirty="0" err="1"/>
              <a:t>n_pub</a:t>
            </a:r>
            <a:r>
              <a:rPr lang="en-US" dirty="0"/>
              <a:t> = 4; </a:t>
            </a:r>
            <a:endParaRPr lang="en-US" dirty="0" smtClean="0"/>
          </a:p>
          <a:p>
            <a:pPr marL="0" indent="0">
              <a:buNone/>
            </a:pPr>
            <a:r>
              <a:rPr lang="en-US" dirty="0" smtClean="0"/>
              <a:t>public </a:t>
            </a:r>
            <a:r>
              <a:rPr lang="en-US" dirty="0"/>
              <a:t>Protection() </a:t>
            </a:r>
            <a:endParaRPr lang="en-US" dirty="0" smtClean="0"/>
          </a:p>
          <a:p>
            <a:pPr marL="0" indent="0">
              <a:buNone/>
            </a:pPr>
            <a:r>
              <a:rPr lang="en-US" dirty="0" smtClean="0"/>
              <a:t>{ </a:t>
            </a:r>
          </a:p>
          <a:p>
            <a:pPr marL="0" indent="0">
              <a:buNone/>
            </a:pPr>
            <a:r>
              <a:rPr lang="en-US" dirty="0" err="1" smtClean="0"/>
              <a:t>System.out.println</a:t>
            </a:r>
            <a:r>
              <a:rPr lang="en-US" dirty="0"/>
              <a:t>("base constructor</a:t>
            </a:r>
            <a:r>
              <a:rPr lang="en-US" dirty="0" smtClean="0"/>
              <a:t>");</a:t>
            </a:r>
          </a:p>
          <a:p>
            <a:pPr marL="0" indent="0">
              <a:buNone/>
            </a:pPr>
            <a:r>
              <a:rPr lang="en-US" dirty="0" smtClean="0"/>
              <a:t> </a:t>
            </a:r>
            <a:r>
              <a:rPr lang="en-US" dirty="0" err="1"/>
              <a:t>System.out.println</a:t>
            </a:r>
            <a:r>
              <a:rPr lang="en-US" dirty="0"/>
              <a:t>("n = " + n</a:t>
            </a:r>
            <a:r>
              <a:rPr lang="en-US" dirty="0" smtClean="0"/>
              <a:t>);</a:t>
            </a:r>
          </a:p>
          <a:p>
            <a:pPr marL="0" indent="0">
              <a:buNone/>
            </a:pPr>
            <a:r>
              <a:rPr lang="en-US" dirty="0" smtClean="0"/>
              <a:t> </a:t>
            </a:r>
            <a:r>
              <a:rPr lang="en-US" dirty="0" err="1"/>
              <a:t>System.out.println</a:t>
            </a:r>
            <a:r>
              <a:rPr lang="en-US" dirty="0"/>
              <a:t>("</a:t>
            </a:r>
            <a:r>
              <a:rPr lang="en-US" dirty="0" err="1"/>
              <a:t>n_pri</a:t>
            </a:r>
            <a:r>
              <a:rPr lang="en-US" dirty="0"/>
              <a:t> = " + </a:t>
            </a:r>
            <a:r>
              <a:rPr lang="en-US" dirty="0" err="1"/>
              <a:t>n_pri</a:t>
            </a:r>
            <a:r>
              <a:rPr lang="en-US" dirty="0"/>
              <a:t>); </a:t>
            </a:r>
            <a:endParaRPr lang="en-US" dirty="0" smtClean="0"/>
          </a:p>
          <a:p>
            <a:pPr marL="0" indent="0">
              <a:buNone/>
            </a:pPr>
            <a:r>
              <a:rPr lang="en-US" dirty="0" err="1" smtClean="0"/>
              <a:t>System.out.println</a:t>
            </a:r>
            <a:r>
              <a:rPr lang="en-US" dirty="0"/>
              <a:t>("</a:t>
            </a:r>
            <a:r>
              <a:rPr lang="en-US" dirty="0" err="1"/>
              <a:t>n_pro</a:t>
            </a:r>
            <a:r>
              <a:rPr lang="en-US" dirty="0"/>
              <a:t> = " + </a:t>
            </a:r>
            <a:r>
              <a:rPr lang="en-US" dirty="0" err="1"/>
              <a:t>n_pro</a:t>
            </a:r>
            <a:r>
              <a:rPr lang="en-US" dirty="0" smtClean="0"/>
              <a:t>);</a:t>
            </a:r>
          </a:p>
          <a:p>
            <a:pPr marL="0" indent="0">
              <a:buNone/>
            </a:pPr>
            <a:r>
              <a:rPr lang="en-US" dirty="0" err="1"/>
              <a:t>System.out.println</a:t>
            </a:r>
            <a:r>
              <a:rPr lang="en-US" dirty="0"/>
              <a:t>("</a:t>
            </a:r>
            <a:r>
              <a:rPr lang="en-US" dirty="0" err="1"/>
              <a:t>n_pub</a:t>
            </a:r>
            <a:r>
              <a:rPr lang="en-US" dirty="0"/>
              <a:t> = " + </a:t>
            </a:r>
            <a:r>
              <a:rPr lang="en-US" dirty="0" err="1"/>
              <a:t>n_pub</a:t>
            </a:r>
            <a:r>
              <a:rPr lang="en-US" dirty="0" smtClean="0"/>
              <a:t>);</a:t>
            </a:r>
          </a:p>
          <a:p>
            <a:pPr marL="0" indent="0">
              <a:buNone/>
            </a:pPr>
            <a:r>
              <a:rPr lang="en-US" dirty="0" smtClean="0"/>
              <a:t> </a:t>
            </a:r>
            <a:r>
              <a:rPr lang="en-US" dirty="0"/>
              <a:t>} </a:t>
            </a:r>
            <a:endParaRPr lang="en-US" dirty="0" smtClean="0"/>
          </a:p>
          <a:p>
            <a:pPr marL="0" indent="0">
              <a:buNone/>
            </a:pPr>
            <a:r>
              <a:rPr lang="en-US" dirty="0" smtClean="0"/>
              <a:t>}</a:t>
            </a:r>
            <a:endParaRPr lang="en-US" dirty="0"/>
          </a:p>
        </p:txBody>
      </p:sp>
    </p:spTree>
    <p:extLst>
      <p:ext uri="{BB962C8B-B14F-4D97-AF65-F5344CB8AC3E}">
        <p14:creationId xmlns:p14="http://schemas.microsoft.com/office/powerpoint/2010/main" val="17269175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Member Access and Inheritance</a:t>
            </a:r>
            <a:endParaRPr lang="en-US" dirty="0"/>
          </a:p>
        </p:txBody>
      </p:sp>
      <p:sp>
        <p:nvSpPr>
          <p:cNvPr id="6" name="Content Placeholder 5"/>
          <p:cNvSpPr>
            <a:spLocks noGrp="1"/>
          </p:cNvSpPr>
          <p:nvPr>
            <p:ph idx="1"/>
          </p:nvPr>
        </p:nvSpPr>
        <p:spPr/>
        <p:txBody>
          <a:bodyPr>
            <a:normAutofit fontScale="85000" lnSpcReduction="20000"/>
          </a:bodyPr>
          <a:lstStyle/>
          <a:p>
            <a:r>
              <a:rPr lang="en-US" dirty="0"/>
              <a:t>Although a subclass includes all of the members of its superclass, it cannot access </a:t>
            </a:r>
            <a:r>
              <a:rPr lang="en-US" dirty="0" smtClean="0"/>
              <a:t>those members </a:t>
            </a:r>
            <a:r>
              <a:rPr lang="en-US" dirty="0"/>
              <a:t>of the superclass that have been declared as </a:t>
            </a:r>
            <a:r>
              <a:rPr lang="en-US" b="1" dirty="0"/>
              <a:t>private</a:t>
            </a:r>
            <a:r>
              <a:rPr lang="en-US" dirty="0"/>
              <a:t>. For example, consider the</a:t>
            </a:r>
          </a:p>
          <a:p>
            <a:pPr marL="0" indent="0">
              <a:buNone/>
            </a:pPr>
            <a:r>
              <a:rPr lang="en-US" dirty="0"/>
              <a:t>following simple class hierarchy:</a:t>
            </a:r>
          </a:p>
          <a:p>
            <a:r>
              <a:rPr lang="en-US" dirty="0" smtClean="0"/>
              <a:t> </a:t>
            </a:r>
            <a:r>
              <a:rPr lang="en-US" dirty="0"/>
              <a:t>In a class hierarchy, private members </a:t>
            </a:r>
            <a:r>
              <a:rPr lang="en-US" dirty="0" smtClean="0"/>
              <a:t>remain private </a:t>
            </a:r>
            <a:r>
              <a:rPr lang="en-US" dirty="0"/>
              <a:t>to their class</a:t>
            </a:r>
            <a:r>
              <a:rPr lang="en-US" dirty="0" smtClean="0"/>
              <a:t>.</a:t>
            </a:r>
          </a:p>
          <a:p>
            <a:r>
              <a:rPr lang="en-US" dirty="0"/>
              <a:t>This program will not compile because the use of </a:t>
            </a:r>
            <a:r>
              <a:rPr lang="en-US" b="1" dirty="0"/>
              <a:t>j </a:t>
            </a:r>
            <a:r>
              <a:rPr lang="en-US" dirty="0"/>
              <a:t>inside the </a:t>
            </a:r>
            <a:r>
              <a:rPr lang="en-US" b="1" dirty="0"/>
              <a:t>sum( ) </a:t>
            </a:r>
            <a:r>
              <a:rPr lang="en-US" dirty="0"/>
              <a:t>method of </a:t>
            </a:r>
            <a:r>
              <a:rPr lang="en-US" b="1" dirty="0" smtClean="0"/>
              <a:t>B </a:t>
            </a:r>
            <a:r>
              <a:rPr lang="en-US" dirty="0" smtClean="0"/>
              <a:t>causes </a:t>
            </a:r>
            <a:r>
              <a:rPr lang="en-US" dirty="0"/>
              <a:t>an access violation. Since </a:t>
            </a:r>
            <a:r>
              <a:rPr lang="en-US" b="1" dirty="0"/>
              <a:t>j </a:t>
            </a:r>
            <a:r>
              <a:rPr lang="en-US" dirty="0"/>
              <a:t>is declared as </a:t>
            </a:r>
            <a:r>
              <a:rPr lang="en-US" b="1" dirty="0"/>
              <a:t>private</a:t>
            </a:r>
            <a:r>
              <a:rPr lang="en-US" dirty="0"/>
              <a:t>, it is only accessible by other </a:t>
            </a:r>
            <a:r>
              <a:rPr lang="en-US" dirty="0" smtClean="0"/>
              <a:t>members of </a:t>
            </a:r>
            <a:r>
              <a:rPr lang="en-US" dirty="0"/>
              <a:t>its own class. Subclasses have no access to it.</a:t>
            </a:r>
          </a:p>
        </p:txBody>
      </p:sp>
    </p:spTree>
    <p:extLst>
      <p:ext uri="{BB962C8B-B14F-4D97-AF65-F5344CB8AC3E}">
        <p14:creationId xmlns:p14="http://schemas.microsoft.com/office/powerpoint/2010/main" val="276869414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is file Derived.java:</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package p1; </a:t>
            </a:r>
            <a:endParaRPr lang="en-US" dirty="0" smtClean="0"/>
          </a:p>
          <a:p>
            <a:pPr marL="0" indent="0">
              <a:buNone/>
            </a:pPr>
            <a:r>
              <a:rPr lang="en-US" dirty="0" smtClean="0"/>
              <a:t>class </a:t>
            </a:r>
            <a:r>
              <a:rPr lang="en-US" dirty="0"/>
              <a:t>Derived extends </a:t>
            </a:r>
            <a:r>
              <a:rPr lang="en-US" dirty="0" smtClean="0"/>
              <a:t>Protection</a:t>
            </a:r>
          </a:p>
          <a:p>
            <a:pPr marL="0" indent="0">
              <a:buNone/>
            </a:pPr>
            <a:r>
              <a:rPr lang="en-US" dirty="0" smtClean="0"/>
              <a:t> </a:t>
            </a:r>
            <a:r>
              <a:rPr lang="en-US" dirty="0"/>
              <a:t>{ </a:t>
            </a:r>
            <a:endParaRPr lang="en-US" dirty="0" smtClean="0"/>
          </a:p>
          <a:p>
            <a:pPr marL="0" indent="0">
              <a:buNone/>
            </a:pPr>
            <a:r>
              <a:rPr lang="en-US" dirty="0" smtClean="0"/>
              <a:t>Derived</a:t>
            </a:r>
            <a:r>
              <a:rPr lang="en-US" dirty="0"/>
              <a:t>() </a:t>
            </a:r>
            <a:endParaRPr lang="en-US" dirty="0" smtClean="0"/>
          </a:p>
          <a:p>
            <a:pPr marL="0" indent="0">
              <a:buNone/>
            </a:pPr>
            <a:r>
              <a:rPr lang="en-US" dirty="0" smtClean="0"/>
              <a:t>{ </a:t>
            </a:r>
          </a:p>
          <a:p>
            <a:pPr marL="0" indent="0">
              <a:buNone/>
            </a:pPr>
            <a:r>
              <a:rPr lang="en-US" dirty="0" err="1" smtClean="0"/>
              <a:t>System.out.println</a:t>
            </a:r>
            <a:r>
              <a:rPr lang="en-US" dirty="0"/>
              <a:t>("derived constructor</a:t>
            </a:r>
            <a:r>
              <a:rPr lang="en-US" dirty="0" smtClean="0"/>
              <a:t>"); </a:t>
            </a:r>
            <a:r>
              <a:rPr lang="en-US" dirty="0" err="1" smtClean="0"/>
              <a:t>System.out.println</a:t>
            </a:r>
            <a:r>
              <a:rPr lang="en-US" dirty="0"/>
              <a:t>("n = " + n); </a:t>
            </a:r>
            <a:endParaRPr lang="en-US" dirty="0" smtClean="0"/>
          </a:p>
          <a:p>
            <a:pPr marL="0" indent="0">
              <a:buNone/>
            </a:pPr>
            <a:r>
              <a:rPr lang="en-US" dirty="0" err="1" smtClean="0"/>
              <a:t>System.out.println</a:t>
            </a:r>
            <a:r>
              <a:rPr lang="en-US" dirty="0"/>
              <a:t>("</a:t>
            </a:r>
            <a:r>
              <a:rPr lang="en-US" dirty="0" err="1"/>
              <a:t>n_pri</a:t>
            </a:r>
            <a:r>
              <a:rPr lang="en-US" dirty="0"/>
              <a:t> = "4 + </a:t>
            </a:r>
            <a:r>
              <a:rPr lang="en-US" dirty="0" err="1"/>
              <a:t>n_pri</a:t>
            </a:r>
            <a:r>
              <a:rPr lang="en-US" dirty="0"/>
              <a:t>); // class only // </a:t>
            </a:r>
            <a:r>
              <a:rPr lang="en-US" dirty="0" err="1"/>
              <a:t>System.out.println</a:t>
            </a:r>
            <a:r>
              <a:rPr lang="en-US" dirty="0"/>
              <a:t>("</a:t>
            </a:r>
            <a:r>
              <a:rPr lang="en-US" dirty="0" err="1"/>
              <a:t>n_pro</a:t>
            </a:r>
            <a:r>
              <a:rPr lang="en-US" dirty="0"/>
              <a:t> = " + </a:t>
            </a:r>
            <a:r>
              <a:rPr lang="en-US" dirty="0" err="1"/>
              <a:t>n_pro</a:t>
            </a:r>
            <a:r>
              <a:rPr lang="en-US" dirty="0"/>
              <a:t>); </a:t>
            </a:r>
            <a:r>
              <a:rPr lang="en-US" dirty="0" err="1"/>
              <a:t>System.out.println</a:t>
            </a:r>
            <a:r>
              <a:rPr lang="en-US" dirty="0"/>
              <a:t>("</a:t>
            </a:r>
            <a:r>
              <a:rPr lang="en-US" dirty="0" err="1"/>
              <a:t>n_pub</a:t>
            </a:r>
            <a:r>
              <a:rPr lang="en-US" dirty="0"/>
              <a:t> = " + </a:t>
            </a:r>
            <a:r>
              <a:rPr lang="en-US" dirty="0" err="1"/>
              <a:t>n_pub</a:t>
            </a:r>
            <a:r>
              <a:rPr lang="en-US" dirty="0" smtClean="0"/>
              <a:t>);</a:t>
            </a:r>
          </a:p>
          <a:p>
            <a:pPr marL="0" indent="0">
              <a:buNone/>
            </a:pPr>
            <a:r>
              <a:rPr lang="en-US" dirty="0" smtClean="0"/>
              <a:t> </a:t>
            </a:r>
            <a:r>
              <a:rPr lang="en-US" dirty="0"/>
              <a:t>} </a:t>
            </a:r>
            <a:endParaRPr lang="en-US" dirty="0" smtClean="0"/>
          </a:p>
          <a:p>
            <a:pPr marL="0" indent="0">
              <a:buNone/>
            </a:pPr>
            <a:r>
              <a:rPr lang="en-US" dirty="0" smtClean="0"/>
              <a:t>}</a:t>
            </a:r>
            <a:endParaRPr lang="en-US" dirty="0"/>
          </a:p>
        </p:txBody>
      </p:sp>
    </p:spTree>
    <p:extLst>
      <p:ext uri="{BB962C8B-B14F-4D97-AF65-F5344CB8AC3E}">
        <p14:creationId xmlns:p14="http://schemas.microsoft.com/office/powerpoint/2010/main" val="234394887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is file SamePackage.java</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 </a:t>
            </a:r>
            <a:r>
              <a:rPr lang="en-US" dirty="0"/>
              <a:t>package p1; </a:t>
            </a:r>
            <a:endParaRPr lang="en-US" dirty="0" smtClean="0"/>
          </a:p>
          <a:p>
            <a:pPr marL="0" indent="0">
              <a:buNone/>
            </a:pPr>
            <a:r>
              <a:rPr lang="en-US" dirty="0" smtClean="0"/>
              <a:t>class </a:t>
            </a:r>
            <a:r>
              <a:rPr lang="en-US" dirty="0" err="1" smtClean="0"/>
              <a:t>SamePackage</a:t>
            </a:r>
            <a:endParaRPr lang="en-US" dirty="0" smtClean="0"/>
          </a:p>
          <a:p>
            <a:pPr marL="0" indent="0">
              <a:buNone/>
            </a:pPr>
            <a:r>
              <a:rPr lang="en-US" dirty="0" smtClean="0"/>
              <a:t> </a:t>
            </a:r>
            <a:r>
              <a:rPr lang="en-US" dirty="0"/>
              <a:t>{ </a:t>
            </a:r>
            <a:endParaRPr lang="en-US" dirty="0" smtClean="0"/>
          </a:p>
          <a:p>
            <a:pPr marL="0" indent="0">
              <a:buNone/>
            </a:pPr>
            <a:r>
              <a:rPr lang="en-US" dirty="0" err="1" smtClean="0"/>
              <a:t>SamePackage</a:t>
            </a:r>
            <a:r>
              <a:rPr lang="en-US" dirty="0"/>
              <a:t>() </a:t>
            </a:r>
            <a:endParaRPr lang="en-US" dirty="0" smtClean="0"/>
          </a:p>
          <a:p>
            <a:pPr marL="0" indent="0">
              <a:buNone/>
            </a:pPr>
            <a:r>
              <a:rPr lang="en-US" dirty="0" smtClean="0"/>
              <a:t>{ </a:t>
            </a:r>
          </a:p>
          <a:p>
            <a:pPr marL="0" indent="0">
              <a:buNone/>
            </a:pPr>
            <a:r>
              <a:rPr lang="en-US" dirty="0" smtClean="0"/>
              <a:t>Protection </a:t>
            </a:r>
            <a:r>
              <a:rPr lang="en-US" dirty="0"/>
              <a:t>p = new Protection(); </a:t>
            </a:r>
            <a:r>
              <a:rPr lang="en-US" dirty="0" err="1"/>
              <a:t>System.out.println</a:t>
            </a:r>
            <a:r>
              <a:rPr lang="en-US" dirty="0"/>
              <a:t>("same package constructor"); </a:t>
            </a:r>
            <a:r>
              <a:rPr lang="en-US" dirty="0" err="1"/>
              <a:t>System.out.println</a:t>
            </a:r>
            <a:r>
              <a:rPr lang="en-US" dirty="0"/>
              <a:t>("n = " + </a:t>
            </a:r>
            <a:r>
              <a:rPr lang="en-US" dirty="0" err="1"/>
              <a:t>p.n</a:t>
            </a:r>
            <a:r>
              <a:rPr lang="en-US" dirty="0"/>
              <a:t>); </a:t>
            </a:r>
            <a:endParaRPr lang="en-US" dirty="0" smtClean="0"/>
          </a:p>
          <a:p>
            <a:pPr marL="0" indent="0">
              <a:buNone/>
            </a:pPr>
            <a:r>
              <a:rPr lang="en-US" dirty="0" smtClean="0"/>
              <a:t>// </a:t>
            </a:r>
            <a:r>
              <a:rPr lang="en-US" dirty="0"/>
              <a:t>class only // </a:t>
            </a:r>
            <a:r>
              <a:rPr lang="en-US" dirty="0" err="1"/>
              <a:t>System.out.println</a:t>
            </a:r>
            <a:r>
              <a:rPr lang="en-US" dirty="0"/>
              <a:t>("</a:t>
            </a:r>
            <a:r>
              <a:rPr lang="en-US" dirty="0" err="1"/>
              <a:t>n_pri</a:t>
            </a:r>
            <a:r>
              <a:rPr lang="en-US" dirty="0"/>
              <a:t> = " + </a:t>
            </a:r>
            <a:r>
              <a:rPr lang="en-US" dirty="0" err="1"/>
              <a:t>p.n_pri</a:t>
            </a:r>
            <a:r>
              <a:rPr lang="en-US" dirty="0"/>
              <a:t>); </a:t>
            </a:r>
            <a:r>
              <a:rPr lang="en-US" dirty="0" err="1"/>
              <a:t>System.out.println</a:t>
            </a:r>
            <a:r>
              <a:rPr lang="en-US" dirty="0"/>
              <a:t>("</a:t>
            </a:r>
            <a:r>
              <a:rPr lang="en-US" dirty="0" err="1"/>
              <a:t>n_pro</a:t>
            </a:r>
            <a:r>
              <a:rPr lang="en-US" dirty="0"/>
              <a:t> = " + </a:t>
            </a:r>
            <a:r>
              <a:rPr lang="en-US" dirty="0" err="1"/>
              <a:t>p.n_pro</a:t>
            </a:r>
            <a:r>
              <a:rPr lang="en-US" dirty="0"/>
              <a:t>); </a:t>
            </a:r>
            <a:r>
              <a:rPr lang="en-US" dirty="0" err="1"/>
              <a:t>System.out.println</a:t>
            </a:r>
            <a:r>
              <a:rPr lang="en-US" dirty="0"/>
              <a:t>("</a:t>
            </a:r>
            <a:r>
              <a:rPr lang="en-US" dirty="0" err="1"/>
              <a:t>n_pub</a:t>
            </a:r>
            <a:r>
              <a:rPr lang="en-US" dirty="0"/>
              <a:t> = " + </a:t>
            </a:r>
            <a:r>
              <a:rPr lang="en-US" dirty="0" err="1"/>
              <a:t>p.n_pub</a:t>
            </a:r>
            <a:r>
              <a:rPr lang="en-US" dirty="0"/>
              <a:t>); </a:t>
            </a:r>
            <a:endParaRPr lang="en-US" dirty="0" smtClean="0"/>
          </a:p>
          <a:p>
            <a:pPr marL="0" indent="0">
              <a:buNone/>
            </a:pPr>
            <a:r>
              <a:rPr lang="en-US" dirty="0" smtClean="0"/>
              <a:t>} </a:t>
            </a:r>
          </a:p>
          <a:p>
            <a:pPr marL="0" indent="0">
              <a:buNone/>
            </a:pPr>
            <a:r>
              <a:rPr lang="en-US" dirty="0" smtClean="0"/>
              <a:t>}</a:t>
            </a:r>
            <a:endParaRPr lang="en-US" dirty="0"/>
          </a:p>
        </p:txBody>
      </p:sp>
    </p:spTree>
    <p:extLst>
      <p:ext uri="{BB962C8B-B14F-4D97-AF65-F5344CB8AC3E}">
        <p14:creationId xmlns:p14="http://schemas.microsoft.com/office/powerpoint/2010/main" val="72577047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is file Protection2.java:</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package </a:t>
            </a:r>
            <a:r>
              <a:rPr lang="en-US" dirty="0"/>
              <a:t>p2; </a:t>
            </a:r>
            <a:endParaRPr lang="en-US" dirty="0" smtClean="0"/>
          </a:p>
          <a:p>
            <a:pPr marL="0" indent="0">
              <a:buNone/>
            </a:pPr>
            <a:r>
              <a:rPr lang="en-US" dirty="0" smtClean="0"/>
              <a:t>class </a:t>
            </a:r>
            <a:r>
              <a:rPr lang="en-US" dirty="0"/>
              <a:t>Protection2 extends </a:t>
            </a:r>
            <a:r>
              <a:rPr lang="en-US" dirty="0" smtClean="0"/>
              <a:t>p1.Protection</a:t>
            </a:r>
          </a:p>
          <a:p>
            <a:pPr marL="0" indent="0">
              <a:buNone/>
            </a:pPr>
            <a:r>
              <a:rPr lang="en-US" dirty="0" smtClean="0"/>
              <a:t> </a:t>
            </a:r>
            <a:r>
              <a:rPr lang="en-US" dirty="0"/>
              <a:t>{ </a:t>
            </a:r>
            <a:endParaRPr lang="en-US" dirty="0" smtClean="0"/>
          </a:p>
          <a:p>
            <a:pPr marL="0" indent="0">
              <a:buNone/>
            </a:pPr>
            <a:r>
              <a:rPr lang="en-US" dirty="0" smtClean="0"/>
              <a:t>Protection2()</a:t>
            </a:r>
          </a:p>
          <a:p>
            <a:pPr marL="0" indent="0">
              <a:buNone/>
            </a:pPr>
            <a:r>
              <a:rPr lang="en-US" dirty="0" smtClean="0"/>
              <a:t> {</a:t>
            </a:r>
          </a:p>
          <a:p>
            <a:pPr marL="0" indent="0">
              <a:buNone/>
            </a:pPr>
            <a:r>
              <a:rPr lang="en-US" dirty="0" err="1"/>
              <a:t>System.out.println</a:t>
            </a:r>
            <a:r>
              <a:rPr lang="en-US" dirty="0"/>
              <a:t>("derived other package constructor"); </a:t>
            </a:r>
            <a:endParaRPr lang="en-US" dirty="0" smtClean="0"/>
          </a:p>
          <a:p>
            <a:pPr marL="0" indent="0">
              <a:buNone/>
            </a:pPr>
            <a:r>
              <a:rPr lang="en-US" dirty="0" smtClean="0"/>
              <a:t>// </a:t>
            </a:r>
            <a:r>
              <a:rPr lang="en-US" dirty="0"/>
              <a:t>class or package only // </a:t>
            </a:r>
            <a:r>
              <a:rPr lang="en-US" dirty="0" err="1"/>
              <a:t>System.out.println</a:t>
            </a:r>
            <a:r>
              <a:rPr lang="en-US" dirty="0"/>
              <a:t>("n = " + n); </a:t>
            </a:r>
            <a:endParaRPr lang="en-US" dirty="0" smtClean="0"/>
          </a:p>
          <a:p>
            <a:pPr marL="0" indent="0">
              <a:buNone/>
            </a:pPr>
            <a:r>
              <a:rPr lang="en-US" dirty="0" smtClean="0"/>
              <a:t>// </a:t>
            </a:r>
            <a:r>
              <a:rPr lang="en-US" dirty="0"/>
              <a:t>class only // </a:t>
            </a:r>
            <a:r>
              <a:rPr lang="en-US" dirty="0" err="1"/>
              <a:t>System.out.println</a:t>
            </a:r>
            <a:r>
              <a:rPr lang="en-US" dirty="0"/>
              <a:t>("</a:t>
            </a:r>
            <a:r>
              <a:rPr lang="en-US" dirty="0" err="1"/>
              <a:t>n_pri</a:t>
            </a:r>
            <a:r>
              <a:rPr lang="en-US" dirty="0"/>
              <a:t> = " + </a:t>
            </a:r>
            <a:r>
              <a:rPr lang="en-US" dirty="0" err="1"/>
              <a:t>n_pri</a:t>
            </a:r>
            <a:r>
              <a:rPr lang="en-US" dirty="0"/>
              <a:t>); </a:t>
            </a:r>
            <a:r>
              <a:rPr lang="en-US" dirty="0" err="1"/>
              <a:t>System.out.println</a:t>
            </a:r>
            <a:r>
              <a:rPr lang="en-US" dirty="0"/>
              <a:t>("</a:t>
            </a:r>
            <a:r>
              <a:rPr lang="en-US" dirty="0" err="1"/>
              <a:t>n_pro</a:t>
            </a:r>
            <a:r>
              <a:rPr lang="en-US" dirty="0"/>
              <a:t> = " + </a:t>
            </a:r>
            <a:r>
              <a:rPr lang="en-US" dirty="0" err="1"/>
              <a:t>n_pro</a:t>
            </a:r>
            <a:r>
              <a:rPr lang="en-US" dirty="0"/>
              <a:t>); </a:t>
            </a:r>
            <a:r>
              <a:rPr lang="en-US" dirty="0" err="1"/>
              <a:t>System.out.println</a:t>
            </a:r>
            <a:r>
              <a:rPr lang="en-US" dirty="0"/>
              <a:t>("</a:t>
            </a:r>
            <a:r>
              <a:rPr lang="en-US" dirty="0" err="1"/>
              <a:t>n_pub</a:t>
            </a:r>
            <a:r>
              <a:rPr lang="en-US" dirty="0"/>
              <a:t> = " + </a:t>
            </a:r>
            <a:r>
              <a:rPr lang="en-US" dirty="0" err="1"/>
              <a:t>n_pub</a:t>
            </a:r>
            <a:r>
              <a:rPr lang="en-US" dirty="0"/>
              <a:t>); </a:t>
            </a:r>
            <a:endParaRPr lang="en-US" dirty="0" smtClean="0"/>
          </a:p>
          <a:p>
            <a:pPr marL="0" indent="0">
              <a:buNone/>
            </a:pPr>
            <a:r>
              <a:rPr lang="en-US" dirty="0" smtClean="0"/>
              <a:t>} </a:t>
            </a:r>
          </a:p>
          <a:p>
            <a:pPr marL="0" indent="0">
              <a:buNone/>
            </a:pPr>
            <a:r>
              <a:rPr lang="en-US" dirty="0" smtClean="0"/>
              <a:t>}</a:t>
            </a:r>
            <a:endParaRPr lang="en-US" dirty="0"/>
          </a:p>
        </p:txBody>
      </p:sp>
    </p:spTree>
    <p:extLst>
      <p:ext uri="{BB962C8B-B14F-4D97-AF65-F5344CB8AC3E}">
        <p14:creationId xmlns:p14="http://schemas.microsoft.com/office/powerpoint/2010/main" val="370029664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is file OtherPackage.java:</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t>package </a:t>
            </a:r>
            <a:r>
              <a:rPr lang="en-US" dirty="0"/>
              <a:t>p2</a:t>
            </a:r>
            <a:r>
              <a:rPr lang="en-US" dirty="0" smtClean="0"/>
              <a:t>;</a:t>
            </a:r>
          </a:p>
          <a:p>
            <a:pPr marL="0" indent="0">
              <a:buNone/>
            </a:pPr>
            <a:r>
              <a:rPr lang="en-US" dirty="0" smtClean="0"/>
              <a:t> </a:t>
            </a:r>
            <a:r>
              <a:rPr lang="en-US" dirty="0"/>
              <a:t>class </a:t>
            </a:r>
            <a:r>
              <a:rPr lang="en-US" dirty="0" err="1"/>
              <a:t>OtherPackage</a:t>
            </a:r>
            <a:r>
              <a:rPr lang="en-US" dirty="0"/>
              <a:t> </a:t>
            </a:r>
            <a:endParaRPr lang="en-US" dirty="0" smtClean="0"/>
          </a:p>
          <a:p>
            <a:pPr marL="0" indent="0">
              <a:buNone/>
            </a:pPr>
            <a:r>
              <a:rPr lang="en-US" dirty="0" smtClean="0"/>
              <a:t>{ </a:t>
            </a:r>
          </a:p>
          <a:p>
            <a:pPr marL="0" indent="0">
              <a:buNone/>
            </a:pPr>
            <a:r>
              <a:rPr lang="en-US" dirty="0" err="1" smtClean="0"/>
              <a:t>OtherPackage</a:t>
            </a:r>
            <a:r>
              <a:rPr lang="en-US" dirty="0" smtClean="0"/>
              <a:t>()</a:t>
            </a:r>
          </a:p>
          <a:p>
            <a:pPr marL="0" indent="0">
              <a:buNone/>
            </a:pPr>
            <a:r>
              <a:rPr lang="en-US" dirty="0" smtClean="0"/>
              <a:t> {</a:t>
            </a:r>
          </a:p>
          <a:p>
            <a:pPr marL="0" indent="0">
              <a:buNone/>
            </a:pPr>
            <a:r>
              <a:rPr lang="en-US" dirty="0" smtClean="0"/>
              <a:t> </a:t>
            </a:r>
            <a:r>
              <a:rPr lang="en-US" dirty="0"/>
              <a:t>p1.Protection p = new p1.Protection(); </a:t>
            </a:r>
            <a:r>
              <a:rPr lang="en-US" dirty="0" err="1"/>
              <a:t>System.out.println</a:t>
            </a:r>
            <a:r>
              <a:rPr lang="en-US" dirty="0"/>
              <a:t>("other </a:t>
            </a:r>
            <a:r>
              <a:rPr lang="en-US" dirty="0" err="1" smtClean="0"/>
              <a:t>packageconstructor</a:t>
            </a:r>
            <a:r>
              <a:rPr lang="en-US" dirty="0"/>
              <a:t>"); // class or package </a:t>
            </a:r>
            <a:r>
              <a:rPr lang="en-US" dirty="0" smtClean="0"/>
              <a:t>only</a:t>
            </a:r>
          </a:p>
          <a:p>
            <a:pPr marL="0" indent="0">
              <a:buNone/>
            </a:pPr>
            <a:r>
              <a:rPr lang="en-US" dirty="0" smtClean="0"/>
              <a:t> </a:t>
            </a:r>
            <a:r>
              <a:rPr lang="en-US" dirty="0"/>
              <a:t>// </a:t>
            </a:r>
            <a:r>
              <a:rPr lang="en-US" dirty="0" err="1"/>
              <a:t>System.out.println</a:t>
            </a:r>
            <a:r>
              <a:rPr lang="en-US" dirty="0"/>
              <a:t>("n = " + </a:t>
            </a:r>
            <a:r>
              <a:rPr lang="en-US" dirty="0" err="1"/>
              <a:t>p.n</a:t>
            </a:r>
            <a:r>
              <a:rPr lang="en-US" dirty="0"/>
              <a:t>); </a:t>
            </a:r>
            <a:endParaRPr lang="en-US" dirty="0" smtClean="0"/>
          </a:p>
          <a:p>
            <a:pPr marL="0" indent="0">
              <a:buNone/>
            </a:pPr>
            <a:r>
              <a:rPr lang="en-US" dirty="0" smtClean="0"/>
              <a:t>// </a:t>
            </a:r>
            <a:r>
              <a:rPr lang="en-US" dirty="0"/>
              <a:t>class </a:t>
            </a:r>
            <a:r>
              <a:rPr lang="en-US" dirty="0" smtClean="0"/>
              <a:t>only</a:t>
            </a:r>
          </a:p>
          <a:p>
            <a:pPr marL="0" indent="0">
              <a:buNone/>
            </a:pPr>
            <a:r>
              <a:rPr lang="en-US" dirty="0" smtClean="0"/>
              <a:t> </a:t>
            </a:r>
            <a:r>
              <a:rPr lang="en-US" dirty="0"/>
              <a:t>// </a:t>
            </a:r>
            <a:r>
              <a:rPr lang="en-US" dirty="0" err="1"/>
              <a:t>System.out.println</a:t>
            </a:r>
            <a:r>
              <a:rPr lang="en-US" dirty="0"/>
              <a:t>("</a:t>
            </a:r>
            <a:r>
              <a:rPr lang="en-US" dirty="0" err="1"/>
              <a:t>n_pri</a:t>
            </a:r>
            <a:r>
              <a:rPr lang="en-US" dirty="0"/>
              <a:t> = " + </a:t>
            </a:r>
            <a:r>
              <a:rPr lang="en-US" dirty="0" err="1"/>
              <a:t>p.n_pri</a:t>
            </a:r>
            <a:r>
              <a:rPr lang="en-US" dirty="0" smtClean="0"/>
              <a:t>);</a:t>
            </a:r>
          </a:p>
          <a:p>
            <a:pPr marL="0" indent="0">
              <a:buNone/>
            </a:pPr>
            <a:r>
              <a:rPr lang="en-US" dirty="0" smtClean="0"/>
              <a:t> </a:t>
            </a:r>
            <a:r>
              <a:rPr lang="en-US" dirty="0"/>
              <a:t>// class, subclass or package </a:t>
            </a:r>
            <a:r>
              <a:rPr lang="en-US" dirty="0" smtClean="0"/>
              <a:t>only</a:t>
            </a:r>
          </a:p>
          <a:p>
            <a:pPr marL="0" indent="0">
              <a:buNone/>
            </a:pPr>
            <a:r>
              <a:rPr lang="en-US" dirty="0" smtClean="0"/>
              <a:t> </a:t>
            </a:r>
            <a:r>
              <a:rPr lang="en-US" dirty="0"/>
              <a:t>// </a:t>
            </a:r>
            <a:r>
              <a:rPr lang="en-US" dirty="0" err="1"/>
              <a:t>System.out.println</a:t>
            </a:r>
            <a:r>
              <a:rPr lang="en-US" dirty="0"/>
              <a:t>("</a:t>
            </a:r>
            <a:r>
              <a:rPr lang="en-US" dirty="0" err="1"/>
              <a:t>n_pro</a:t>
            </a:r>
            <a:r>
              <a:rPr lang="en-US" dirty="0"/>
              <a:t> = " + </a:t>
            </a:r>
            <a:r>
              <a:rPr lang="en-US" dirty="0" err="1"/>
              <a:t>p.n_pro</a:t>
            </a:r>
            <a:r>
              <a:rPr lang="en-US" dirty="0" smtClean="0"/>
              <a:t>);</a:t>
            </a:r>
          </a:p>
          <a:p>
            <a:pPr marL="0" indent="0">
              <a:buNone/>
            </a:pPr>
            <a:r>
              <a:rPr lang="en-US" dirty="0" smtClean="0"/>
              <a:t> </a:t>
            </a:r>
            <a:r>
              <a:rPr lang="en-US" dirty="0" err="1"/>
              <a:t>System.out.println</a:t>
            </a:r>
            <a:r>
              <a:rPr lang="en-US" dirty="0"/>
              <a:t>("</a:t>
            </a:r>
            <a:r>
              <a:rPr lang="en-US" dirty="0" err="1"/>
              <a:t>n_pub</a:t>
            </a:r>
            <a:r>
              <a:rPr lang="en-US" dirty="0"/>
              <a:t> = " + </a:t>
            </a:r>
            <a:r>
              <a:rPr lang="en-US" dirty="0" err="1"/>
              <a:t>p.n_pub</a:t>
            </a:r>
            <a:r>
              <a:rPr lang="en-US" dirty="0" smtClean="0"/>
              <a:t>);</a:t>
            </a:r>
          </a:p>
          <a:p>
            <a:pPr marL="0" indent="0">
              <a:buNone/>
            </a:pPr>
            <a:r>
              <a:rPr lang="en-US" dirty="0" smtClean="0"/>
              <a:t> </a:t>
            </a:r>
            <a:r>
              <a:rPr lang="en-US" dirty="0"/>
              <a:t>} </a:t>
            </a:r>
            <a:endParaRPr lang="en-US" dirty="0" smtClean="0"/>
          </a:p>
          <a:p>
            <a:pPr marL="0" indent="0">
              <a:buNone/>
            </a:pPr>
            <a:r>
              <a:rPr lang="en-US" dirty="0" smtClean="0"/>
              <a:t>}</a:t>
            </a:r>
            <a:endParaRPr lang="en-US" dirty="0"/>
          </a:p>
        </p:txBody>
      </p:sp>
    </p:spTree>
    <p:extLst>
      <p:ext uri="{BB962C8B-B14F-4D97-AF65-F5344CB8AC3E}">
        <p14:creationId xmlns:p14="http://schemas.microsoft.com/office/powerpoint/2010/main" val="297116773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one for package p1 is shown here: </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If you want to try these two packages, here are two test files you can use. </a:t>
            </a:r>
          </a:p>
          <a:p>
            <a:pPr marL="0" indent="0">
              <a:buNone/>
            </a:pPr>
            <a:r>
              <a:rPr lang="en-US" dirty="0" smtClean="0"/>
              <a:t>// Demo package p1.</a:t>
            </a:r>
          </a:p>
          <a:p>
            <a:pPr marL="0" indent="0">
              <a:buNone/>
            </a:pPr>
            <a:r>
              <a:rPr lang="en-US" dirty="0" smtClean="0"/>
              <a:t> package p1; </a:t>
            </a:r>
          </a:p>
          <a:p>
            <a:pPr marL="0" indent="0">
              <a:buNone/>
            </a:pPr>
            <a:r>
              <a:rPr lang="en-US" dirty="0" smtClean="0"/>
              <a:t>// </a:t>
            </a:r>
            <a:r>
              <a:rPr lang="en-US" dirty="0"/>
              <a:t>Instantiate the various classes in p1. </a:t>
            </a:r>
            <a:endParaRPr lang="en-US" dirty="0" smtClean="0"/>
          </a:p>
          <a:p>
            <a:pPr marL="0" indent="0">
              <a:buNone/>
            </a:pPr>
            <a:r>
              <a:rPr lang="en-US" dirty="0" smtClean="0"/>
              <a:t>public </a:t>
            </a:r>
            <a:r>
              <a:rPr lang="en-US" dirty="0"/>
              <a:t>class Demo </a:t>
            </a:r>
            <a:endParaRPr lang="en-US" dirty="0" smtClean="0"/>
          </a:p>
          <a:p>
            <a:pPr marL="0" indent="0">
              <a:buNone/>
            </a:pPr>
            <a:r>
              <a:rPr lang="en-US" dirty="0" smtClean="0"/>
              <a:t>{ </a:t>
            </a:r>
          </a:p>
          <a:p>
            <a:pPr marL="0" indent="0">
              <a:buNone/>
            </a:pPr>
            <a:r>
              <a:rPr lang="en-US" dirty="0" smtClean="0"/>
              <a:t>public </a:t>
            </a:r>
            <a:r>
              <a:rPr lang="en-US" dirty="0"/>
              <a:t>static void main(String </a:t>
            </a:r>
            <a:r>
              <a:rPr lang="en-US" dirty="0" err="1"/>
              <a:t>args</a:t>
            </a:r>
            <a:r>
              <a:rPr lang="en-US" dirty="0" smtClean="0"/>
              <a:t>[])</a:t>
            </a:r>
          </a:p>
          <a:p>
            <a:pPr marL="0" indent="0">
              <a:buNone/>
            </a:pPr>
            <a:r>
              <a:rPr lang="en-US" dirty="0" smtClean="0"/>
              <a:t> {</a:t>
            </a:r>
          </a:p>
          <a:p>
            <a:pPr marL="0" indent="0">
              <a:buNone/>
            </a:pPr>
            <a:r>
              <a:rPr lang="en-US" dirty="0" smtClean="0"/>
              <a:t> </a:t>
            </a:r>
            <a:r>
              <a:rPr lang="en-US" dirty="0"/>
              <a:t>Protection ob1 = new Protection</a:t>
            </a:r>
            <a:r>
              <a:rPr lang="en-US" dirty="0" smtClean="0"/>
              <a:t>();</a:t>
            </a:r>
          </a:p>
          <a:p>
            <a:pPr marL="0" indent="0">
              <a:buNone/>
            </a:pPr>
            <a:r>
              <a:rPr lang="en-US" dirty="0" smtClean="0"/>
              <a:t> </a:t>
            </a:r>
            <a:r>
              <a:rPr lang="en-US" dirty="0"/>
              <a:t>Derived ob2 = new Derived(); </a:t>
            </a:r>
            <a:endParaRPr lang="en-US" dirty="0" smtClean="0"/>
          </a:p>
          <a:p>
            <a:pPr marL="0" indent="0">
              <a:buNone/>
            </a:pPr>
            <a:r>
              <a:rPr lang="en-US" dirty="0" err="1" smtClean="0"/>
              <a:t>SamePackage</a:t>
            </a:r>
            <a:r>
              <a:rPr lang="en-US" dirty="0" smtClean="0"/>
              <a:t> </a:t>
            </a:r>
            <a:r>
              <a:rPr lang="en-US" dirty="0"/>
              <a:t>ob3 = new </a:t>
            </a:r>
            <a:r>
              <a:rPr lang="en-US" dirty="0" err="1"/>
              <a:t>SamePackage</a:t>
            </a:r>
            <a:r>
              <a:rPr lang="en-US" dirty="0"/>
              <a:t>(); </a:t>
            </a:r>
            <a:endParaRPr lang="en-US" dirty="0" smtClean="0"/>
          </a:p>
          <a:p>
            <a:pPr marL="0" indent="0">
              <a:buNone/>
            </a:pPr>
            <a:r>
              <a:rPr lang="en-US" dirty="0" smtClean="0"/>
              <a:t>} </a:t>
            </a:r>
          </a:p>
          <a:p>
            <a:pPr marL="0" indent="0">
              <a:buNone/>
            </a:pPr>
            <a:r>
              <a:rPr lang="en-US" dirty="0" smtClean="0"/>
              <a:t>}</a:t>
            </a:r>
            <a:endParaRPr lang="en-US" dirty="0"/>
          </a:p>
        </p:txBody>
      </p:sp>
    </p:spTree>
    <p:extLst>
      <p:ext uri="{BB962C8B-B14F-4D97-AF65-F5344CB8AC3E}">
        <p14:creationId xmlns:p14="http://schemas.microsoft.com/office/powerpoint/2010/main" val="428686883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test file for p2 is shown next: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 </a:t>
            </a:r>
            <a:r>
              <a:rPr lang="en-US" dirty="0"/>
              <a:t>Demo package p2. </a:t>
            </a:r>
            <a:endParaRPr lang="en-US" dirty="0" smtClean="0"/>
          </a:p>
          <a:p>
            <a:pPr marL="0" indent="0">
              <a:buNone/>
            </a:pPr>
            <a:r>
              <a:rPr lang="en-US" dirty="0" smtClean="0"/>
              <a:t>package </a:t>
            </a:r>
            <a:r>
              <a:rPr lang="en-US" dirty="0"/>
              <a:t>p2</a:t>
            </a:r>
            <a:r>
              <a:rPr lang="en-US" dirty="0" smtClean="0"/>
              <a:t>;</a:t>
            </a:r>
          </a:p>
          <a:p>
            <a:pPr marL="0" indent="0">
              <a:buNone/>
            </a:pPr>
            <a:r>
              <a:rPr lang="en-US" dirty="0"/>
              <a:t>// Instantiate the various classes in p2</a:t>
            </a:r>
            <a:r>
              <a:rPr lang="en-US" dirty="0" smtClean="0"/>
              <a:t>.</a:t>
            </a:r>
          </a:p>
          <a:p>
            <a:pPr marL="0" indent="0">
              <a:buNone/>
            </a:pPr>
            <a:r>
              <a:rPr lang="en-US" dirty="0" smtClean="0"/>
              <a:t> </a:t>
            </a:r>
            <a:r>
              <a:rPr lang="en-US" dirty="0"/>
              <a:t>public class </a:t>
            </a:r>
            <a:r>
              <a:rPr lang="en-US" dirty="0" smtClean="0"/>
              <a:t>Demo</a:t>
            </a:r>
          </a:p>
          <a:p>
            <a:pPr marL="0" indent="0">
              <a:buNone/>
            </a:pPr>
            <a:r>
              <a:rPr lang="en-US" dirty="0" smtClean="0"/>
              <a:t> </a:t>
            </a:r>
            <a:r>
              <a:rPr lang="en-US" dirty="0"/>
              <a:t>{ </a:t>
            </a:r>
            <a:endParaRPr lang="en-US" dirty="0" smtClean="0"/>
          </a:p>
          <a:p>
            <a:pPr marL="0" indent="0">
              <a:buNone/>
            </a:pPr>
            <a:r>
              <a:rPr lang="en-US" dirty="0" smtClean="0"/>
              <a:t>public </a:t>
            </a:r>
            <a:r>
              <a:rPr lang="en-US" dirty="0"/>
              <a:t>static void main(String </a:t>
            </a:r>
            <a:r>
              <a:rPr lang="en-US" dirty="0" err="1"/>
              <a:t>args</a:t>
            </a:r>
            <a:r>
              <a:rPr lang="en-US" dirty="0" smtClean="0"/>
              <a:t>[])</a:t>
            </a:r>
          </a:p>
          <a:p>
            <a:pPr marL="0" indent="0">
              <a:buNone/>
            </a:pPr>
            <a:r>
              <a:rPr lang="en-US" dirty="0" smtClean="0"/>
              <a:t> </a:t>
            </a:r>
            <a:r>
              <a:rPr lang="en-US" dirty="0"/>
              <a:t>{ </a:t>
            </a:r>
            <a:endParaRPr lang="en-US" dirty="0" smtClean="0"/>
          </a:p>
          <a:p>
            <a:pPr marL="0" indent="0">
              <a:buNone/>
            </a:pPr>
            <a:r>
              <a:rPr lang="en-US" dirty="0" smtClean="0"/>
              <a:t>Protection2 </a:t>
            </a:r>
            <a:r>
              <a:rPr lang="en-US" dirty="0"/>
              <a:t>ob1 = new Protection2(); </a:t>
            </a:r>
            <a:r>
              <a:rPr lang="en-US" dirty="0" err="1"/>
              <a:t>OtherPackage</a:t>
            </a:r>
            <a:r>
              <a:rPr lang="en-US" dirty="0"/>
              <a:t> ob2 </a:t>
            </a:r>
            <a:r>
              <a:rPr lang="en-US" dirty="0" smtClean="0"/>
              <a:t>=new </a:t>
            </a:r>
            <a:r>
              <a:rPr lang="en-US" dirty="0" err="1"/>
              <a:t>OtherPackage</a:t>
            </a:r>
            <a:r>
              <a:rPr lang="en-US" dirty="0" smtClean="0"/>
              <a:t>();</a:t>
            </a:r>
          </a:p>
          <a:p>
            <a:pPr marL="0" indent="0">
              <a:buNone/>
            </a:pPr>
            <a:r>
              <a:rPr lang="en-US" dirty="0" smtClean="0"/>
              <a:t> </a:t>
            </a:r>
            <a:r>
              <a:rPr lang="en-US" dirty="0"/>
              <a:t>} </a:t>
            </a:r>
            <a:endParaRPr lang="en-US" dirty="0" smtClean="0"/>
          </a:p>
          <a:p>
            <a:pPr marL="0" indent="0">
              <a:buNone/>
            </a:pPr>
            <a:r>
              <a:rPr lang="en-US" dirty="0" smtClean="0"/>
              <a:t>}</a:t>
            </a:r>
            <a:endParaRPr lang="en-US" dirty="0"/>
          </a:p>
        </p:txBody>
      </p:sp>
    </p:spTree>
    <p:extLst>
      <p:ext uri="{BB962C8B-B14F-4D97-AF65-F5344CB8AC3E}">
        <p14:creationId xmlns:p14="http://schemas.microsoft.com/office/powerpoint/2010/main" val="274813349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Importing Packages</a:t>
            </a:r>
          </a:p>
        </p:txBody>
      </p:sp>
      <p:sp>
        <p:nvSpPr>
          <p:cNvPr id="3" name="Content Placeholder 2"/>
          <p:cNvSpPr>
            <a:spLocks noGrp="1"/>
          </p:cNvSpPr>
          <p:nvPr>
            <p:ph idx="1"/>
          </p:nvPr>
        </p:nvSpPr>
        <p:spPr/>
        <p:txBody>
          <a:bodyPr>
            <a:normAutofit fontScale="70000" lnSpcReduction="20000"/>
          </a:bodyPr>
          <a:lstStyle/>
          <a:p>
            <a:r>
              <a:rPr lang="en-US" dirty="0" smtClean="0"/>
              <a:t> </a:t>
            </a:r>
            <a:r>
              <a:rPr lang="en-US" dirty="0"/>
              <a:t>Java includes the import statement to bring certain classes, or entire packages, into visibility. Once imported, a class can be referred to directly, using only its name. </a:t>
            </a:r>
            <a:endParaRPr lang="en-US" dirty="0" smtClean="0"/>
          </a:p>
          <a:p>
            <a:r>
              <a:rPr lang="en-US" dirty="0" smtClean="0"/>
              <a:t>The </a:t>
            </a:r>
            <a:r>
              <a:rPr lang="en-US" dirty="0"/>
              <a:t>import statement is a convenience to the programmer and is not technically needed to write a complete Java program</a:t>
            </a:r>
            <a:r>
              <a:rPr lang="en-US" dirty="0" smtClean="0"/>
              <a:t>.</a:t>
            </a:r>
          </a:p>
          <a:p>
            <a:r>
              <a:rPr lang="en-US" dirty="0" smtClean="0"/>
              <a:t> </a:t>
            </a:r>
            <a:r>
              <a:rPr lang="en-US" dirty="0"/>
              <a:t>If you are going to refer to a few dozen classes in your application, however, the import statement will save a lot of typing</a:t>
            </a:r>
            <a:r>
              <a:rPr lang="en-US" dirty="0" smtClean="0"/>
              <a:t>.</a:t>
            </a:r>
          </a:p>
          <a:p>
            <a:r>
              <a:rPr lang="en-US" dirty="0" smtClean="0"/>
              <a:t> </a:t>
            </a:r>
            <a:r>
              <a:rPr lang="en-US" dirty="0"/>
              <a:t>In a Java source file, import statements occur immediately following the package statement (if it exists) and before any class definitions</a:t>
            </a:r>
            <a:r>
              <a:rPr lang="en-US" dirty="0" smtClean="0"/>
              <a:t>.</a:t>
            </a:r>
          </a:p>
          <a:p>
            <a:r>
              <a:rPr lang="en-US" dirty="0" smtClean="0"/>
              <a:t> </a:t>
            </a:r>
            <a:r>
              <a:rPr lang="en-US" dirty="0"/>
              <a:t>This is the general form of the import statement: </a:t>
            </a:r>
            <a:endParaRPr lang="en-US" dirty="0" smtClean="0"/>
          </a:p>
          <a:p>
            <a:r>
              <a:rPr lang="en-US" dirty="0" smtClean="0"/>
              <a:t>import </a:t>
            </a:r>
            <a:r>
              <a:rPr lang="en-US" dirty="0"/>
              <a:t>pkg1 [.pkg2].(</a:t>
            </a:r>
            <a:r>
              <a:rPr lang="en-US" dirty="0" err="1"/>
              <a:t>classname</a:t>
            </a:r>
            <a:r>
              <a:rPr lang="en-US" dirty="0"/>
              <a:t> | *); </a:t>
            </a:r>
            <a:endParaRPr lang="en-US" dirty="0" smtClean="0"/>
          </a:p>
          <a:p>
            <a:r>
              <a:rPr lang="en-US" dirty="0" smtClean="0"/>
              <a:t>Here</a:t>
            </a:r>
            <a:r>
              <a:rPr lang="en-US" dirty="0"/>
              <a:t>, pkg1 is the name of a top-level package, and pkg2 is the name of a subordinate package inside the outer package separated by a dot (.).</a:t>
            </a:r>
          </a:p>
        </p:txBody>
      </p:sp>
    </p:spTree>
    <p:extLst>
      <p:ext uri="{BB962C8B-B14F-4D97-AF65-F5344CB8AC3E}">
        <p14:creationId xmlns:p14="http://schemas.microsoft.com/office/powerpoint/2010/main" val="95837997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a:t>
            </a:r>
            <a:endParaRPr lang="en-US" dirty="0"/>
          </a:p>
        </p:txBody>
      </p:sp>
      <p:sp>
        <p:nvSpPr>
          <p:cNvPr id="3" name="Content Placeholder 2"/>
          <p:cNvSpPr>
            <a:spLocks noGrp="1"/>
          </p:cNvSpPr>
          <p:nvPr>
            <p:ph idx="1"/>
          </p:nvPr>
        </p:nvSpPr>
        <p:spPr/>
        <p:txBody>
          <a:bodyPr>
            <a:normAutofit fontScale="92500"/>
          </a:bodyPr>
          <a:lstStyle/>
          <a:p>
            <a:r>
              <a:rPr lang="en-US" dirty="0"/>
              <a:t>All of the standard Java classes included with Java are stored in a package called java</a:t>
            </a:r>
            <a:r>
              <a:rPr lang="en-US" dirty="0" smtClean="0"/>
              <a:t>.</a:t>
            </a:r>
          </a:p>
          <a:p>
            <a:r>
              <a:rPr lang="en-US" dirty="0" smtClean="0"/>
              <a:t> </a:t>
            </a:r>
            <a:r>
              <a:rPr lang="en-US" dirty="0"/>
              <a:t>The basic language functions are stored in a package inside of the java package called </a:t>
            </a:r>
            <a:r>
              <a:rPr lang="en-US" dirty="0" err="1"/>
              <a:t>java.lang</a:t>
            </a:r>
            <a:r>
              <a:rPr lang="en-US" dirty="0" smtClean="0"/>
              <a:t>.</a:t>
            </a:r>
          </a:p>
          <a:p>
            <a:r>
              <a:rPr lang="en-US" dirty="0"/>
              <a:t>import </a:t>
            </a:r>
            <a:r>
              <a:rPr lang="en-US" dirty="0" err="1"/>
              <a:t>java.lang</a:t>
            </a:r>
            <a:r>
              <a:rPr lang="en-US" dirty="0" smtClean="0"/>
              <a:t>.*;</a:t>
            </a:r>
          </a:p>
          <a:p>
            <a:r>
              <a:rPr lang="en-US" dirty="0"/>
              <a:t>Finally, you specify either an explicit </a:t>
            </a:r>
            <a:r>
              <a:rPr lang="en-US" dirty="0" err="1"/>
              <a:t>classname</a:t>
            </a:r>
            <a:r>
              <a:rPr lang="en-US" dirty="0"/>
              <a:t> or a star (*), which indicates that the Java compiler should import the entire package.</a:t>
            </a:r>
          </a:p>
        </p:txBody>
      </p:sp>
    </p:spTree>
    <p:extLst>
      <p:ext uri="{BB962C8B-B14F-4D97-AF65-F5344CB8AC3E}">
        <p14:creationId xmlns:p14="http://schemas.microsoft.com/office/powerpoint/2010/main" val="394033153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marL="0" indent="0">
              <a:buNone/>
            </a:pPr>
            <a:r>
              <a:rPr lang="en-US" dirty="0"/>
              <a:t>It must be emphasized that the import statement is optional. </a:t>
            </a:r>
            <a:endParaRPr lang="en-US" dirty="0" smtClean="0"/>
          </a:p>
          <a:p>
            <a:pPr marL="0" indent="0">
              <a:buNone/>
            </a:pPr>
            <a:r>
              <a:rPr lang="en-US" dirty="0" smtClean="0"/>
              <a:t>Any </a:t>
            </a:r>
            <a:r>
              <a:rPr lang="en-US" dirty="0"/>
              <a:t>place you use a class name, you can use its fully qualified name, which includes its full package hierarchy. </a:t>
            </a:r>
            <a:endParaRPr lang="en-US" dirty="0" smtClean="0"/>
          </a:p>
          <a:p>
            <a:pPr marL="0" indent="0">
              <a:buNone/>
            </a:pPr>
            <a:r>
              <a:rPr lang="en-US" dirty="0" smtClean="0"/>
              <a:t>For </a:t>
            </a:r>
            <a:r>
              <a:rPr lang="en-US" dirty="0"/>
              <a:t>example, this fragment uses an import statement</a:t>
            </a:r>
            <a:r>
              <a:rPr lang="en-US" dirty="0" smtClean="0"/>
              <a:t>:</a:t>
            </a:r>
          </a:p>
          <a:p>
            <a:pPr marL="0" indent="0">
              <a:buNone/>
            </a:pPr>
            <a:r>
              <a:rPr lang="en-US" dirty="0" smtClean="0"/>
              <a:t> </a:t>
            </a:r>
            <a:r>
              <a:rPr lang="en-US" dirty="0"/>
              <a:t>import </a:t>
            </a:r>
            <a:r>
              <a:rPr lang="en-US" dirty="0" err="1"/>
              <a:t>java.util</a:t>
            </a:r>
            <a:r>
              <a:rPr lang="en-US" dirty="0"/>
              <a:t>.*; </a:t>
            </a:r>
            <a:endParaRPr lang="en-US" dirty="0" smtClean="0"/>
          </a:p>
          <a:p>
            <a:pPr marL="0" indent="0">
              <a:buNone/>
            </a:pPr>
            <a:r>
              <a:rPr lang="en-US" dirty="0" smtClean="0"/>
              <a:t>class </a:t>
            </a:r>
            <a:r>
              <a:rPr lang="en-US" dirty="0" err="1"/>
              <a:t>MyDate</a:t>
            </a:r>
            <a:r>
              <a:rPr lang="en-US" dirty="0"/>
              <a:t> extends Date { } </a:t>
            </a:r>
            <a:endParaRPr lang="en-US" dirty="0" smtClean="0"/>
          </a:p>
          <a:p>
            <a:pPr marL="0" indent="0">
              <a:buNone/>
            </a:pPr>
            <a:r>
              <a:rPr lang="en-US" dirty="0" smtClean="0"/>
              <a:t>The </a:t>
            </a:r>
            <a:r>
              <a:rPr lang="en-US" dirty="0"/>
              <a:t>same example without the import statement looks like this</a:t>
            </a:r>
            <a:r>
              <a:rPr lang="en-US" dirty="0" smtClean="0"/>
              <a:t>:</a:t>
            </a:r>
          </a:p>
          <a:p>
            <a:r>
              <a:rPr lang="en-US" dirty="0" smtClean="0"/>
              <a:t> </a:t>
            </a:r>
            <a:r>
              <a:rPr lang="en-US" dirty="0"/>
              <a:t>class </a:t>
            </a:r>
            <a:r>
              <a:rPr lang="en-US" dirty="0" err="1"/>
              <a:t>MyDate</a:t>
            </a:r>
            <a:r>
              <a:rPr lang="en-US" dirty="0"/>
              <a:t> extends </a:t>
            </a:r>
            <a:r>
              <a:rPr lang="en-US" dirty="0" err="1"/>
              <a:t>java.util.Date</a:t>
            </a:r>
            <a:r>
              <a:rPr lang="en-US" dirty="0"/>
              <a:t> { } </a:t>
            </a:r>
          </a:p>
        </p:txBody>
      </p:sp>
    </p:spTree>
    <p:extLst>
      <p:ext uri="{BB962C8B-B14F-4D97-AF65-F5344CB8AC3E}">
        <p14:creationId xmlns:p14="http://schemas.microsoft.com/office/powerpoint/2010/main" val="277176759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74638"/>
            <a:ext cx="8229600" cy="6126162"/>
          </a:xfrm>
        </p:spPr>
        <p:txBody>
          <a:bodyPr>
            <a:normAutofit fontScale="62500" lnSpcReduction="20000"/>
          </a:bodyPr>
          <a:lstStyle/>
          <a:p>
            <a:pPr marL="0" indent="0">
              <a:buNone/>
            </a:pPr>
            <a:r>
              <a:rPr lang="en-US" dirty="0"/>
              <a:t>package </a:t>
            </a:r>
            <a:r>
              <a:rPr lang="en-US" dirty="0" err="1"/>
              <a:t>MyPack</a:t>
            </a:r>
            <a:r>
              <a:rPr lang="en-US" dirty="0"/>
              <a:t>; </a:t>
            </a:r>
            <a:endParaRPr lang="en-US" dirty="0" smtClean="0"/>
          </a:p>
          <a:p>
            <a:pPr marL="0" indent="0">
              <a:buNone/>
            </a:pPr>
            <a:r>
              <a:rPr lang="en-US" dirty="0" smtClean="0"/>
              <a:t>/* </a:t>
            </a:r>
            <a:r>
              <a:rPr lang="en-US" dirty="0"/>
              <a:t>Now, the Balance class, its constructor, and its show() method are public. This means that they can be used by non-subclass code outside their package. */ </a:t>
            </a:r>
            <a:endParaRPr lang="en-US" dirty="0" smtClean="0"/>
          </a:p>
          <a:p>
            <a:pPr marL="0" indent="0">
              <a:buNone/>
            </a:pPr>
            <a:r>
              <a:rPr lang="en-US" dirty="0" smtClean="0"/>
              <a:t>public </a:t>
            </a:r>
            <a:r>
              <a:rPr lang="en-US" dirty="0"/>
              <a:t>class </a:t>
            </a:r>
            <a:r>
              <a:rPr lang="en-US" dirty="0" smtClean="0"/>
              <a:t>Balance</a:t>
            </a:r>
          </a:p>
          <a:p>
            <a:pPr marL="0" indent="0">
              <a:buNone/>
            </a:pPr>
            <a:r>
              <a:rPr lang="en-US" dirty="0" smtClean="0"/>
              <a:t> </a:t>
            </a:r>
            <a:r>
              <a:rPr lang="en-US" dirty="0"/>
              <a:t>{ </a:t>
            </a:r>
            <a:endParaRPr lang="en-US" dirty="0" smtClean="0"/>
          </a:p>
          <a:p>
            <a:pPr marL="0" indent="0">
              <a:buNone/>
            </a:pPr>
            <a:r>
              <a:rPr lang="en-US" dirty="0" smtClean="0"/>
              <a:t>String </a:t>
            </a:r>
            <a:r>
              <a:rPr lang="en-US" dirty="0"/>
              <a:t>name</a:t>
            </a:r>
            <a:r>
              <a:rPr lang="en-US" dirty="0" smtClean="0"/>
              <a:t>;</a:t>
            </a:r>
          </a:p>
          <a:p>
            <a:pPr marL="0" indent="0">
              <a:buNone/>
            </a:pPr>
            <a:r>
              <a:rPr lang="en-US" dirty="0" smtClean="0"/>
              <a:t> </a:t>
            </a:r>
            <a:r>
              <a:rPr lang="en-US" dirty="0"/>
              <a:t>double </a:t>
            </a:r>
            <a:r>
              <a:rPr lang="en-US" dirty="0" err="1"/>
              <a:t>bal</a:t>
            </a:r>
            <a:r>
              <a:rPr lang="en-US" dirty="0" smtClean="0"/>
              <a:t>;</a:t>
            </a:r>
          </a:p>
          <a:p>
            <a:pPr marL="0" indent="0">
              <a:buNone/>
            </a:pPr>
            <a:r>
              <a:rPr lang="en-US" dirty="0" smtClean="0"/>
              <a:t> </a:t>
            </a:r>
            <a:r>
              <a:rPr lang="en-US" dirty="0"/>
              <a:t>public Balance(String n, double b) </a:t>
            </a:r>
            <a:endParaRPr lang="en-US" dirty="0" smtClean="0"/>
          </a:p>
          <a:p>
            <a:pPr marL="0" indent="0">
              <a:buNone/>
            </a:pPr>
            <a:r>
              <a:rPr lang="en-US" dirty="0" smtClean="0"/>
              <a:t>{ </a:t>
            </a:r>
          </a:p>
          <a:p>
            <a:pPr marL="0" indent="0">
              <a:buNone/>
            </a:pPr>
            <a:r>
              <a:rPr lang="en-US" dirty="0" smtClean="0"/>
              <a:t>name </a:t>
            </a:r>
            <a:r>
              <a:rPr lang="en-US" dirty="0"/>
              <a:t>= n; </a:t>
            </a:r>
            <a:r>
              <a:rPr lang="en-US" dirty="0" err="1"/>
              <a:t>bal</a:t>
            </a:r>
            <a:r>
              <a:rPr lang="en-US" dirty="0"/>
              <a:t> = b; </a:t>
            </a:r>
            <a:endParaRPr lang="en-US" dirty="0" smtClean="0"/>
          </a:p>
          <a:p>
            <a:pPr marL="0" indent="0">
              <a:buNone/>
            </a:pPr>
            <a:r>
              <a:rPr lang="en-US" dirty="0" smtClean="0"/>
              <a:t>} </a:t>
            </a:r>
          </a:p>
          <a:p>
            <a:pPr marL="0" indent="0">
              <a:buNone/>
            </a:pPr>
            <a:r>
              <a:rPr lang="en-US" dirty="0" smtClean="0"/>
              <a:t>public </a:t>
            </a:r>
            <a:r>
              <a:rPr lang="en-US" dirty="0"/>
              <a:t>void show</a:t>
            </a:r>
            <a:r>
              <a:rPr lang="en-US" dirty="0" smtClean="0"/>
              <a:t>()</a:t>
            </a:r>
          </a:p>
          <a:p>
            <a:pPr marL="0" indent="0">
              <a:buNone/>
            </a:pPr>
            <a:r>
              <a:rPr lang="en-US" dirty="0" smtClean="0"/>
              <a:t> </a:t>
            </a:r>
            <a:r>
              <a:rPr lang="en-US" dirty="0"/>
              <a:t>{ </a:t>
            </a:r>
            <a:endParaRPr lang="en-US" dirty="0" smtClean="0"/>
          </a:p>
          <a:p>
            <a:pPr marL="0" indent="0">
              <a:buNone/>
            </a:pPr>
            <a:r>
              <a:rPr lang="en-US" dirty="0" smtClean="0"/>
              <a:t>if(</a:t>
            </a:r>
            <a:r>
              <a:rPr lang="en-US" dirty="0" err="1" smtClean="0"/>
              <a:t>bal</a:t>
            </a:r>
            <a:r>
              <a:rPr lang="en-US" dirty="0" smtClean="0"/>
              <a:t> &lt;0)</a:t>
            </a:r>
          </a:p>
          <a:p>
            <a:pPr marL="0" indent="0">
              <a:buNone/>
            </a:pPr>
            <a:r>
              <a:rPr lang="en-US" dirty="0" err="1"/>
              <a:t>System.out.print</a:t>
            </a:r>
            <a:r>
              <a:rPr lang="en-US" dirty="0"/>
              <a:t>("--&gt; "); </a:t>
            </a:r>
            <a:endParaRPr lang="en-US" dirty="0" smtClean="0"/>
          </a:p>
          <a:p>
            <a:pPr marL="0" indent="0">
              <a:buNone/>
            </a:pPr>
            <a:r>
              <a:rPr lang="en-US" dirty="0" err="1" smtClean="0"/>
              <a:t>System.out.println</a:t>
            </a:r>
            <a:r>
              <a:rPr lang="en-US" dirty="0" smtClean="0"/>
              <a:t>(name </a:t>
            </a:r>
            <a:r>
              <a:rPr lang="en-US" dirty="0"/>
              <a:t>+ ": $" + </a:t>
            </a:r>
            <a:r>
              <a:rPr lang="en-US" dirty="0" err="1"/>
              <a:t>bal</a:t>
            </a:r>
            <a:r>
              <a:rPr lang="en-US" dirty="0" smtClean="0"/>
              <a:t>);</a:t>
            </a:r>
          </a:p>
          <a:p>
            <a:pPr marL="0" indent="0">
              <a:buNone/>
            </a:pPr>
            <a:r>
              <a:rPr lang="en-US" dirty="0" smtClean="0"/>
              <a:t>}</a:t>
            </a:r>
          </a:p>
          <a:p>
            <a:pPr marL="0" indent="0">
              <a:buNone/>
            </a:pPr>
            <a:r>
              <a:rPr lang="en-US" dirty="0"/>
              <a:t>}</a:t>
            </a:r>
          </a:p>
          <a:p>
            <a:endParaRPr lang="en-US" dirty="0" smtClean="0"/>
          </a:p>
        </p:txBody>
      </p:sp>
    </p:spTree>
    <p:extLst>
      <p:ext uri="{BB962C8B-B14F-4D97-AF65-F5344CB8AC3E}">
        <p14:creationId xmlns:p14="http://schemas.microsoft.com/office/powerpoint/2010/main" val="38298255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EXAMPLE</a:t>
            </a:r>
            <a:endParaRPr lang="en-US" dirty="0"/>
          </a:p>
        </p:txBody>
      </p:sp>
      <p:sp>
        <p:nvSpPr>
          <p:cNvPr id="10" name="Content Placeholder 9"/>
          <p:cNvSpPr>
            <a:spLocks noGrp="1"/>
          </p:cNvSpPr>
          <p:nvPr>
            <p:ph sz="half" idx="1"/>
          </p:nvPr>
        </p:nvSpPr>
        <p:spPr/>
        <p:txBody>
          <a:bodyPr>
            <a:normAutofit fontScale="55000" lnSpcReduction="20000"/>
          </a:bodyPr>
          <a:lstStyle/>
          <a:p>
            <a:pPr marL="0" indent="0">
              <a:buNone/>
            </a:pPr>
            <a:r>
              <a:rPr lang="en-US" dirty="0"/>
              <a:t>// Create a superclass</a:t>
            </a:r>
            <a:r>
              <a:rPr lang="en-US" dirty="0" smtClean="0"/>
              <a:t>.</a:t>
            </a:r>
          </a:p>
          <a:p>
            <a:pPr marL="0" indent="0">
              <a:buNone/>
            </a:pPr>
            <a:endParaRPr lang="en-US" dirty="0"/>
          </a:p>
          <a:p>
            <a:pPr marL="0" indent="0">
              <a:buNone/>
            </a:pPr>
            <a:r>
              <a:rPr lang="en-US" dirty="0"/>
              <a:t>class A {</a:t>
            </a:r>
          </a:p>
          <a:p>
            <a:pPr marL="0" indent="0">
              <a:buNone/>
            </a:pPr>
            <a:r>
              <a:rPr lang="en-US" dirty="0" err="1"/>
              <a:t>int</a:t>
            </a:r>
            <a:r>
              <a:rPr lang="en-US" dirty="0"/>
              <a:t> i; // public by default</a:t>
            </a:r>
          </a:p>
          <a:p>
            <a:pPr marL="0" indent="0">
              <a:buNone/>
            </a:pPr>
            <a:r>
              <a:rPr lang="nb-NO" dirty="0"/>
              <a:t>private int j; // private to A</a:t>
            </a:r>
          </a:p>
          <a:p>
            <a:pPr marL="0" indent="0">
              <a:buNone/>
            </a:pPr>
            <a:r>
              <a:rPr lang="fr-FR" dirty="0" err="1"/>
              <a:t>void</a:t>
            </a:r>
            <a:r>
              <a:rPr lang="fr-FR" dirty="0"/>
              <a:t> </a:t>
            </a:r>
            <a:r>
              <a:rPr lang="fr-FR" dirty="0" err="1"/>
              <a:t>setij</a:t>
            </a:r>
            <a:r>
              <a:rPr lang="fr-FR" dirty="0"/>
              <a:t>(</a:t>
            </a:r>
            <a:r>
              <a:rPr lang="fr-FR" dirty="0" err="1"/>
              <a:t>int</a:t>
            </a:r>
            <a:r>
              <a:rPr lang="fr-FR" dirty="0"/>
              <a:t> x, </a:t>
            </a:r>
            <a:r>
              <a:rPr lang="fr-FR" dirty="0" err="1"/>
              <a:t>int</a:t>
            </a:r>
            <a:r>
              <a:rPr lang="fr-FR" dirty="0"/>
              <a:t> y) {</a:t>
            </a:r>
          </a:p>
          <a:p>
            <a:pPr marL="0" indent="0">
              <a:buNone/>
            </a:pPr>
            <a:r>
              <a:rPr lang="en-US" dirty="0"/>
              <a:t>i = x;</a:t>
            </a:r>
          </a:p>
          <a:p>
            <a:pPr marL="0" indent="0">
              <a:buNone/>
            </a:pPr>
            <a:r>
              <a:rPr lang="en-US" dirty="0"/>
              <a:t>j = y;</a:t>
            </a:r>
          </a:p>
          <a:p>
            <a:pPr marL="0" indent="0">
              <a:buNone/>
            </a:pPr>
            <a:r>
              <a:rPr lang="en-US" dirty="0"/>
              <a:t>}</a:t>
            </a:r>
          </a:p>
          <a:p>
            <a:pPr marL="0" indent="0">
              <a:buNone/>
            </a:pPr>
            <a:r>
              <a:rPr lang="en-US" dirty="0" smtClean="0"/>
              <a:t>}</a:t>
            </a:r>
          </a:p>
          <a:p>
            <a:pPr marL="0" indent="0">
              <a:buNone/>
            </a:pPr>
            <a:endParaRPr lang="en-US" dirty="0" smtClean="0"/>
          </a:p>
          <a:p>
            <a:pPr marL="0" indent="0">
              <a:buNone/>
            </a:pPr>
            <a:r>
              <a:rPr lang="en-US" dirty="0" smtClean="0"/>
              <a:t>// </a:t>
            </a:r>
            <a:r>
              <a:rPr lang="en-US" dirty="0"/>
              <a:t>A's j is not accessible here.</a:t>
            </a:r>
          </a:p>
          <a:p>
            <a:pPr marL="0" indent="0">
              <a:buNone/>
            </a:pPr>
            <a:r>
              <a:rPr lang="en-US" dirty="0"/>
              <a:t>class B extends A {</a:t>
            </a:r>
          </a:p>
          <a:p>
            <a:pPr marL="0" indent="0">
              <a:buNone/>
            </a:pPr>
            <a:r>
              <a:rPr lang="en-US" dirty="0" err="1"/>
              <a:t>int</a:t>
            </a:r>
            <a:r>
              <a:rPr lang="en-US" dirty="0"/>
              <a:t> total;</a:t>
            </a:r>
          </a:p>
          <a:p>
            <a:pPr marL="0" indent="0">
              <a:buNone/>
            </a:pPr>
            <a:r>
              <a:rPr lang="en-US" dirty="0"/>
              <a:t>void sum() {</a:t>
            </a:r>
          </a:p>
          <a:p>
            <a:pPr marL="0" indent="0">
              <a:buNone/>
            </a:pPr>
            <a:r>
              <a:rPr lang="en-US" dirty="0"/>
              <a:t>total = i + j; // ERROR, j is not accessible here</a:t>
            </a:r>
          </a:p>
          <a:p>
            <a:pPr marL="0" indent="0">
              <a:buNone/>
            </a:pPr>
            <a:r>
              <a:rPr lang="en-US" dirty="0"/>
              <a:t>}</a:t>
            </a:r>
          </a:p>
          <a:p>
            <a:pPr marL="0" indent="0">
              <a:buNone/>
            </a:pPr>
            <a:r>
              <a:rPr lang="en-US" dirty="0" smtClean="0"/>
              <a:t>}</a:t>
            </a:r>
            <a:endParaRPr lang="en-US" dirty="0"/>
          </a:p>
        </p:txBody>
      </p:sp>
      <p:sp>
        <p:nvSpPr>
          <p:cNvPr id="11" name="Content Placeholder 10"/>
          <p:cNvSpPr>
            <a:spLocks noGrp="1"/>
          </p:cNvSpPr>
          <p:nvPr>
            <p:ph sz="half" idx="2"/>
          </p:nvPr>
        </p:nvSpPr>
        <p:spPr/>
        <p:txBody>
          <a:bodyPr>
            <a:normAutofit fontScale="55000" lnSpcReduction="20000"/>
          </a:bodyPr>
          <a:lstStyle/>
          <a:p>
            <a:pPr marL="0" indent="0">
              <a:buNone/>
            </a:pPr>
            <a:r>
              <a:rPr lang="en-US" sz="3300" dirty="0" smtClean="0"/>
              <a:t>class Access </a:t>
            </a:r>
          </a:p>
          <a:p>
            <a:pPr marL="0" indent="0">
              <a:buNone/>
            </a:pPr>
            <a:r>
              <a:rPr lang="en-US" sz="3300" dirty="0" smtClean="0"/>
              <a:t>{</a:t>
            </a:r>
          </a:p>
          <a:p>
            <a:pPr marL="0" indent="0">
              <a:buNone/>
            </a:pPr>
            <a:r>
              <a:rPr lang="en-US" sz="3300" dirty="0" smtClean="0"/>
              <a:t>public static void main(String </a:t>
            </a:r>
            <a:r>
              <a:rPr lang="en-US" sz="3300" dirty="0" err="1" smtClean="0"/>
              <a:t>args</a:t>
            </a:r>
            <a:r>
              <a:rPr lang="en-US" sz="3300" dirty="0" smtClean="0"/>
              <a:t>[])</a:t>
            </a:r>
          </a:p>
          <a:p>
            <a:pPr marL="0" indent="0">
              <a:buNone/>
            </a:pPr>
            <a:r>
              <a:rPr lang="en-US" sz="3300" dirty="0" smtClean="0"/>
              <a:t> {</a:t>
            </a:r>
          </a:p>
          <a:p>
            <a:pPr marL="0" indent="0">
              <a:buNone/>
            </a:pPr>
            <a:r>
              <a:rPr lang="en-US" sz="3300" dirty="0" smtClean="0"/>
              <a:t>B </a:t>
            </a:r>
            <a:r>
              <a:rPr lang="en-US" sz="3300" dirty="0" err="1" smtClean="0"/>
              <a:t>subOb</a:t>
            </a:r>
            <a:r>
              <a:rPr lang="en-US" sz="3300" dirty="0" smtClean="0"/>
              <a:t> = new B();</a:t>
            </a:r>
          </a:p>
          <a:p>
            <a:pPr marL="0" indent="0">
              <a:buNone/>
            </a:pPr>
            <a:r>
              <a:rPr lang="en-US" sz="3300" dirty="0" err="1" smtClean="0"/>
              <a:t>subOb.setij</a:t>
            </a:r>
            <a:r>
              <a:rPr lang="en-US" sz="3300" dirty="0" smtClean="0"/>
              <a:t>(10, 12);</a:t>
            </a:r>
          </a:p>
          <a:p>
            <a:pPr marL="0" indent="0">
              <a:buNone/>
            </a:pPr>
            <a:r>
              <a:rPr lang="en-US" sz="3300" dirty="0" err="1" smtClean="0"/>
              <a:t>subOb.sum</a:t>
            </a:r>
            <a:r>
              <a:rPr lang="en-US" sz="3300" dirty="0" smtClean="0"/>
              <a:t>();</a:t>
            </a:r>
          </a:p>
          <a:p>
            <a:pPr marL="0" indent="0">
              <a:buNone/>
            </a:pPr>
            <a:r>
              <a:rPr lang="en-US" sz="3300" dirty="0" err="1" smtClean="0"/>
              <a:t>System.out.println</a:t>
            </a:r>
            <a:r>
              <a:rPr lang="en-US" sz="3300" dirty="0" smtClean="0"/>
              <a:t>("Total is " + </a:t>
            </a:r>
            <a:r>
              <a:rPr lang="en-US" sz="3300" dirty="0" err="1" smtClean="0"/>
              <a:t>subOb.total</a:t>
            </a:r>
            <a:r>
              <a:rPr lang="en-US" sz="3300" dirty="0" smtClean="0"/>
              <a:t>);</a:t>
            </a:r>
          </a:p>
          <a:p>
            <a:pPr marL="0" indent="0">
              <a:buNone/>
            </a:pPr>
            <a:endParaRPr lang="en-US" sz="3300" dirty="0" smtClean="0"/>
          </a:p>
          <a:p>
            <a:pPr marL="0" indent="0">
              <a:buNone/>
            </a:pPr>
            <a:r>
              <a:rPr lang="en-US" sz="3300" dirty="0" smtClean="0"/>
              <a:t>}</a:t>
            </a:r>
          </a:p>
          <a:p>
            <a:pPr marL="0" indent="0">
              <a:buNone/>
            </a:pPr>
            <a:r>
              <a:rPr lang="en-US" sz="3300" dirty="0" smtClean="0"/>
              <a:t>}</a:t>
            </a:r>
          </a:p>
          <a:p>
            <a:pPr marL="0" indent="0">
              <a:buNone/>
            </a:pPr>
            <a:endParaRPr lang="en-US" dirty="0"/>
          </a:p>
        </p:txBody>
      </p:sp>
    </p:spTree>
    <p:extLst>
      <p:ext uri="{BB962C8B-B14F-4D97-AF65-F5344CB8AC3E}">
        <p14:creationId xmlns:p14="http://schemas.microsoft.com/office/powerpoint/2010/main" val="225390259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As you can see, the Balance class is now public. </a:t>
            </a:r>
            <a:endParaRPr lang="en-US" dirty="0" smtClean="0"/>
          </a:p>
          <a:p>
            <a:r>
              <a:rPr lang="en-US" dirty="0" smtClean="0"/>
              <a:t>Also</a:t>
            </a:r>
            <a:r>
              <a:rPr lang="en-US" dirty="0"/>
              <a:t>, its constructor and its show( ) method are public, too</a:t>
            </a:r>
            <a:r>
              <a:rPr lang="en-US" dirty="0" smtClean="0"/>
              <a:t>.</a:t>
            </a:r>
          </a:p>
          <a:p>
            <a:r>
              <a:rPr lang="en-US" dirty="0" smtClean="0"/>
              <a:t> </a:t>
            </a:r>
            <a:r>
              <a:rPr lang="en-US" dirty="0"/>
              <a:t>This means that they can be accessed by any type of code outside the </a:t>
            </a:r>
            <a:r>
              <a:rPr lang="en-US" dirty="0" err="1"/>
              <a:t>MyPack</a:t>
            </a:r>
            <a:r>
              <a:rPr lang="en-US" dirty="0"/>
              <a:t> package. </a:t>
            </a:r>
            <a:endParaRPr lang="en-US" dirty="0" smtClean="0"/>
          </a:p>
          <a:p>
            <a:r>
              <a:rPr lang="en-US" dirty="0" smtClean="0"/>
              <a:t>For </a:t>
            </a:r>
            <a:r>
              <a:rPr lang="en-US" dirty="0"/>
              <a:t>example, here </a:t>
            </a:r>
            <a:r>
              <a:rPr lang="en-US" dirty="0" err="1"/>
              <a:t>TestBalance</a:t>
            </a:r>
            <a:r>
              <a:rPr lang="en-US" dirty="0"/>
              <a:t> imports </a:t>
            </a:r>
            <a:r>
              <a:rPr lang="en-US" dirty="0" err="1"/>
              <a:t>MyPack</a:t>
            </a:r>
            <a:r>
              <a:rPr lang="en-US" dirty="0"/>
              <a:t> and is then able to make use of the Balance class:</a:t>
            </a:r>
          </a:p>
        </p:txBody>
      </p:sp>
    </p:spTree>
    <p:extLst>
      <p:ext uri="{BB962C8B-B14F-4D97-AF65-F5344CB8AC3E}">
        <p14:creationId xmlns:p14="http://schemas.microsoft.com/office/powerpoint/2010/main" val="103184141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marL="0" indent="0">
              <a:buNone/>
            </a:pPr>
            <a:r>
              <a:rPr lang="en-US" dirty="0"/>
              <a:t>import </a:t>
            </a:r>
            <a:r>
              <a:rPr lang="en-US" dirty="0" err="1"/>
              <a:t>MyPack</a:t>
            </a:r>
            <a:r>
              <a:rPr lang="en-US" dirty="0"/>
              <a:t>.*; </a:t>
            </a:r>
            <a:endParaRPr lang="en-US" dirty="0" smtClean="0"/>
          </a:p>
          <a:p>
            <a:pPr marL="0" indent="0">
              <a:buNone/>
            </a:pPr>
            <a:r>
              <a:rPr lang="en-US" dirty="0" smtClean="0"/>
              <a:t>class </a:t>
            </a:r>
            <a:r>
              <a:rPr lang="en-US" dirty="0" err="1" smtClean="0"/>
              <a:t>TestBalance</a:t>
            </a:r>
            <a:endParaRPr lang="en-US" dirty="0" smtClean="0"/>
          </a:p>
          <a:p>
            <a:pPr marL="0" indent="0">
              <a:buNone/>
            </a:pPr>
            <a:r>
              <a:rPr lang="en-US" dirty="0" smtClean="0"/>
              <a:t> </a:t>
            </a:r>
            <a:r>
              <a:rPr lang="en-US" dirty="0"/>
              <a:t>{ </a:t>
            </a:r>
            <a:endParaRPr lang="en-US" dirty="0" smtClean="0"/>
          </a:p>
          <a:p>
            <a:pPr marL="0" indent="0">
              <a:buNone/>
            </a:pPr>
            <a:r>
              <a:rPr lang="en-US" dirty="0" smtClean="0"/>
              <a:t>public </a:t>
            </a:r>
            <a:r>
              <a:rPr lang="en-US" dirty="0"/>
              <a:t>static void main(String </a:t>
            </a:r>
            <a:r>
              <a:rPr lang="en-US" dirty="0" err="1"/>
              <a:t>args</a:t>
            </a:r>
            <a:r>
              <a:rPr lang="en-US" dirty="0" smtClean="0"/>
              <a:t>[])</a:t>
            </a:r>
          </a:p>
          <a:p>
            <a:pPr marL="0" indent="0">
              <a:buNone/>
            </a:pPr>
            <a:r>
              <a:rPr lang="en-US" dirty="0" smtClean="0"/>
              <a:t> {</a:t>
            </a:r>
          </a:p>
          <a:p>
            <a:pPr marL="0" indent="0">
              <a:buNone/>
            </a:pPr>
            <a:r>
              <a:rPr lang="en-US" dirty="0"/>
              <a:t>* Because Balance is public, you may use Balance class and call its constructor. */ </a:t>
            </a:r>
            <a:endParaRPr lang="en-US" dirty="0" smtClean="0"/>
          </a:p>
          <a:p>
            <a:pPr marL="0" indent="0">
              <a:buNone/>
            </a:pPr>
            <a:r>
              <a:rPr lang="en-US" dirty="0" smtClean="0"/>
              <a:t>Balance </a:t>
            </a:r>
            <a:r>
              <a:rPr lang="en-US" dirty="0"/>
              <a:t>test = new Balance("J. J. Jaspers", 99.88); </a:t>
            </a:r>
            <a:endParaRPr lang="en-US" dirty="0" smtClean="0"/>
          </a:p>
          <a:p>
            <a:pPr marL="0" indent="0">
              <a:buNone/>
            </a:pPr>
            <a:r>
              <a:rPr lang="en-US" dirty="0" err="1" smtClean="0"/>
              <a:t>test.show</a:t>
            </a:r>
            <a:r>
              <a:rPr lang="en-US" dirty="0"/>
              <a:t>(); </a:t>
            </a:r>
            <a:endParaRPr lang="en-US" dirty="0" smtClean="0"/>
          </a:p>
          <a:p>
            <a:pPr marL="0" indent="0">
              <a:buNone/>
            </a:pPr>
            <a:r>
              <a:rPr lang="en-US" dirty="0" smtClean="0"/>
              <a:t>// </a:t>
            </a:r>
            <a:r>
              <a:rPr lang="en-US" dirty="0"/>
              <a:t>you may also call show</a:t>
            </a:r>
            <a:r>
              <a:rPr lang="en-US" dirty="0" smtClean="0"/>
              <a:t>()</a:t>
            </a:r>
          </a:p>
          <a:p>
            <a:pPr marL="0" indent="0">
              <a:buNone/>
            </a:pPr>
            <a:r>
              <a:rPr lang="en-US" dirty="0" smtClean="0"/>
              <a:t> </a:t>
            </a:r>
            <a:r>
              <a:rPr lang="en-US" dirty="0"/>
              <a:t>} </a:t>
            </a:r>
            <a:endParaRPr lang="en-US" dirty="0" smtClean="0"/>
          </a:p>
          <a:p>
            <a:pPr marL="0" indent="0">
              <a:buNone/>
            </a:pPr>
            <a:r>
              <a:rPr lang="en-US" dirty="0" smtClean="0"/>
              <a:t>}</a:t>
            </a:r>
          </a:p>
          <a:p>
            <a:pPr marL="0" indent="0">
              <a:buNone/>
            </a:pPr>
            <a:r>
              <a:rPr lang="en-US" dirty="0"/>
              <a:t>As an experiment, remove the public </a:t>
            </a:r>
            <a:r>
              <a:rPr lang="en-US" dirty="0" err="1"/>
              <a:t>specifier</a:t>
            </a:r>
            <a:r>
              <a:rPr lang="en-US" dirty="0"/>
              <a:t> from the Balance class and then try compiling </a:t>
            </a:r>
            <a:r>
              <a:rPr lang="en-US" dirty="0" err="1"/>
              <a:t>TestBalance</a:t>
            </a:r>
            <a:r>
              <a:rPr lang="en-US" dirty="0"/>
              <a:t>. As explained, errors will result.</a:t>
            </a:r>
          </a:p>
        </p:txBody>
      </p:sp>
    </p:spTree>
    <p:extLst>
      <p:ext uri="{BB962C8B-B14F-4D97-AF65-F5344CB8AC3E}">
        <p14:creationId xmlns:p14="http://schemas.microsoft.com/office/powerpoint/2010/main" val="144992492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Interfaces</a:t>
            </a:r>
          </a:p>
        </p:txBody>
      </p:sp>
      <p:sp>
        <p:nvSpPr>
          <p:cNvPr id="3" name="Content Placeholder 2"/>
          <p:cNvSpPr>
            <a:spLocks noGrp="1"/>
          </p:cNvSpPr>
          <p:nvPr>
            <p:ph idx="1"/>
          </p:nvPr>
        </p:nvSpPr>
        <p:spPr/>
        <p:txBody>
          <a:bodyPr>
            <a:normAutofit fontScale="85000" lnSpcReduction="20000"/>
          </a:bodyPr>
          <a:lstStyle/>
          <a:p>
            <a:r>
              <a:rPr lang="en-US" dirty="0" smtClean="0"/>
              <a:t>interfaces </a:t>
            </a:r>
            <a:r>
              <a:rPr lang="en-US" dirty="0"/>
              <a:t>Using the keyword interface, you can fully abstract a class’ interface from its implementation</a:t>
            </a:r>
            <a:r>
              <a:rPr lang="en-US" dirty="0" smtClean="0"/>
              <a:t>.</a:t>
            </a:r>
          </a:p>
          <a:p>
            <a:r>
              <a:rPr lang="en-US" dirty="0" smtClean="0"/>
              <a:t> </a:t>
            </a:r>
            <a:r>
              <a:rPr lang="en-US" dirty="0"/>
              <a:t>That is, using interface, you can specify what a class must do, but not how it does it. </a:t>
            </a:r>
            <a:endParaRPr lang="en-US" dirty="0" smtClean="0"/>
          </a:p>
          <a:p>
            <a:r>
              <a:rPr lang="en-US" dirty="0" smtClean="0"/>
              <a:t>Interfaces </a:t>
            </a:r>
            <a:r>
              <a:rPr lang="en-US" dirty="0"/>
              <a:t>are syntactically similar to classes, but they lack instance variables, and, as a general rule, their methods are declared without any body. </a:t>
            </a:r>
            <a:endParaRPr lang="en-US" dirty="0" smtClean="0"/>
          </a:p>
          <a:p>
            <a:r>
              <a:rPr lang="en-US" dirty="0" smtClean="0"/>
              <a:t> </a:t>
            </a:r>
            <a:r>
              <a:rPr lang="en-US" dirty="0"/>
              <a:t>any number of classes can implement an interface. Also, one class can implement any number of </a:t>
            </a:r>
            <a:r>
              <a:rPr lang="en-US" dirty="0" smtClean="0"/>
              <a:t>interfaces</a:t>
            </a:r>
          </a:p>
          <a:p>
            <a:r>
              <a:rPr lang="en-US" dirty="0"/>
              <a:t>Java allows you to fully utilize the “one interface, multiple methods” aspect of polymorphism.</a:t>
            </a:r>
            <a:endParaRPr lang="en-US" dirty="0" smtClean="0"/>
          </a:p>
        </p:txBody>
      </p:sp>
    </p:spTree>
    <p:extLst>
      <p:ext uri="{BB962C8B-B14F-4D97-AF65-F5344CB8AC3E}">
        <p14:creationId xmlns:p14="http://schemas.microsoft.com/office/powerpoint/2010/main" val="4981838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Understanding </a:t>
            </a:r>
            <a:r>
              <a:rPr lang="en-US" dirty="0"/>
              <a:t>relationship between classes and interfaces</a:t>
            </a:r>
            <a:br>
              <a:rPr lang="en-US" dirty="0"/>
            </a:br>
            <a:endParaRPr lang="en-US" dirty="0"/>
          </a:p>
        </p:txBody>
      </p:sp>
      <p:pic>
        <p:nvPicPr>
          <p:cNvPr id="5" name="Content Placeholder 4" descr="relationship between class and interface"/>
          <p:cNvPicPr>
            <a:picLocks noGrp="1"/>
          </p:cNvPicPr>
          <p:nvPr>
            <p:ph idx="1"/>
          </p:nvPr>
        </p:nvPicPr>
        <p:blipFill>
          <a:blip r:embed="rId2"/>
          <a:srcRect/>
          <a:stretch>
            <a:fillRect/>
          </a:stretch>
        </p:blipFill>
        <p:spPr bwMode="auto">
          <a:xfrm>
            <a:off x="457200" y="2505869"/>
            <a:ext cx="8077200" cy="3437731"/>
          </a:xfrm>
          <a:prstGeom prst="rect">
            <a:avLst/>
          </a:prstGeom>
          <a:noFill/>
          <a:ln w="9525">
            <a:noFill/>
            <a:miter lim="800000"/>
            <a:headEnd/>
            <a:tailEnd/>
          </a:ln>
        </p:spPr>
      </p:pic>
    </p:spTree>
    <p:extLst>
      <p:ext uri="{BB962C8B-B14F-4D97-AF65-F5344CB8AC3E}">
        <p14:creationId xmlns:p14="http://schemas.microsoft.com/office/powerpoint/2010/main" val="373312374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example</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b="1" dirty="0"/>
              <a:t>interface</a:t>
            </a:r>
            <a:r>
              <a:rPr lang="en-US" dirty="0"/>
              <a:t> </a:t>
            </a:r>
            <a:r>
              <a:rPr lang="en-US" dirty="0" err="1"/>
              <a:t>Drawable</a:t>
            </a:r>
            <a:r>
              <a:rPr lang="en-US" dirty="0"/>
              <a:t>{  </a:t>
            </a:r>
          </a:p>
          <a:p>
            <a:pPr marL="0" indent="0">
              <a:buNone/>
            </a:pPr>
            <a:r>
              <a:rPr lang="en-US" b="1" dirty="0"/>
              <a:t>void</a:t>
            </a:r>
            <a:r>
              <a:rPr lang="en-US" dirty="0"/>
              <a:t> draw();  </a:t>
            </a:r>
          </a:p>
          <a:p>
            <a:pPr marL="0" indent="0">
              <a:buNone/>
            </a:pPr>
            <a:r>
              <a:rPr lang="en-US" dirty="0"/>
              <a:t>}  </a:t>
            </a:r>
          </a:p>
          <a:p>
            <a:pPr marL="0" indent="0">
              <a:buNone/>
            </a:pPr>
            <a:r>
              <a:rPr lang="en-US" dirty="0"/>
              <a:t>//Implementation: by second user  </a:t>
            </a:r>
          </a:p>
          <a:p>
            <a:pPr marL="0" indent="0">
              <a:buNone/>
            </a:pPr>
            <a:r>
              <a:rPr lang="en-US" b="1" dirty="0"/>
              <a:t>class</a:t>
            </a:r>
            <a:r>
              <a:rPr lang="en-US" dirty="0"/>
              <a:t> Rectangle </a:t>
            </a:r>
            <a:r>
              <a:rPr lang="en-US" b="1" dirty="0"/>
              <a:t>implements</a:t>
            </a:r>
            <a:r>
              <a:rPr lang="en-US" dirty="0"/>
              <a:t> </a:t>
            </a:r>
            <a:r>
              <a:rPr lang="en-US" dirty="0" err="1"/>
              <a:t>Drawable</a:t>
            </a:r>
            <a:r>
              <a:rPr lang="en-US" dirty="0"/>
              <a:t>{  </a:t>
            </a:r>
          </a:p>
          <a:p>
            <a:pPr marL="0" indent="0">
              <a:buNone/>
            </a:pPr>
            <a:r>
              <a:rPr lang="en-US" b="1" dirty="0"/>
              <a:t>public</a:t>
            </a:r>
            <a:r>
              <a:rPr lang="en-US" dirty="0"/>
              <a:t> </a:t>
            </a:r>
            <a:r>
              <a:rPr lang="en-US" b="1" dirty="0"/>
              <a:t>void</a:t>
            </a:r>
            <a:r>
              <a:rPr lang="en-US" dirty="0"/>
              <a:t> draw(){</a:t>
            </a:r>
            <a:r>
              <a:rPr lang="en-US" dirty="0" err="1"/>
              <a:t>System.out.println</a:t>
            </a:r>
            <a:r>
              <a:rPr lang="en-US" dirty="0"/>
              <a:t>("drawing rectangle");}  </a:t>
            </a:r>
          </a:p>
          <a:p>
            <a:pPr marL="0" indent="0">
              <a:buNone/>
            </a:pPr>
            <a:r>
              <a:rPr lang="en-US" dirty="0"/>
              <a:t>}  </a:t>
            </a:r>
          </a:p>
          <a:p>
            <a:pPr marL="0" indent="0">
              <a:buNone/>
            </a:pPr>
            <a:r>
              <a:rPr lang="en-US" b="1" dirty="0"/>
              <a:t>class</a:t>
            </a:r>
            <a:r>
              <a:rPr lang="en-US" dirty="0"/>
              <a:t> Circle </a:t>
            </a:r>
            <a:r>
              <a:rPr lang="en-US" b="1" dirty="0"/>
              <a:t>implements</a:t>
            </a:r>
            <a:r>
              <a:rPr lang="en-US" dirty="0"/>
              <a:t> </a:t>
            </a:r>
            <a:r>
              <a:rPr lang="en-US" dirty="0" err="1"/>
              <a:t>Drawable</a:t>
            </a:r>
            <a:r>
              <a:rPr lang="en-US" dirty="0"/>
              <a:t>{  </a:t>
            </a:r>
          </a:p>
          <a:p>
            <a:pPr marL="0" indent="0">
              <a:buNone/>
            </a:pPr>
            <a:r>
              <a:rPr lang="en-US" b="1" dirty="0"/>
              <a:t>public</a:t>
            </a:r>
            <a:r>
              <a:rPr lang="en-US" dirty="0"/>
              <a:t> </a:t>
            </a:r>
            <a:r>
              <a:rPr lang="en-US" b="1" dirty="0"/>
              <a:t>void</a:t>
            </a:r>
            <a:r>
              <a:rPr lang="en-US" dirty="0"/>
              <a:t> draw(){</a:t>
            </a:r>
            <a:r>
              <a:rPr lang="en-US" dirty="0" err="1"/>
              <a:t>System.out.println</a:t>
            </a:r>
            <a:r>
              <a:rPr lang="en-US" dirty="0"/>
              <a:t>("drawing circle");}  </a:t>
            </a:r>
          </a:p>
          <a:p>
            <a:pPr marL="0" indent="0">
              <a:buNone/>
            </a:pPr>
            <a:r>
              <a:rPr lang="en-US" dirty="0"/>
              <a:t>}  </a:t>
            </a:r>
          </a:p>
          <a:p>
            <a:pPr marL="0" indent="0">
              <a:buNone/>
            </a:pPr>
            <a:r>
              <a:rPr lang="en-US" dirty="0"/>
              <a:t>/Using interface: by third user  </a:t>
            </a:r>
          </a:p>
          <a:p>
            <a:pPr marL="0" indent="0">
              <a:buNone/>
            </a:pPr>
            <a:r>
              <a:rPr lang="en-US" b="1" dirty="0"/>
              <a:t>class</a:t>
            </a:r>
            <a:r>
              <a:rPr lang="en-US" dirty="0"/>
              <a:t> TestInterface1{  </a:t>
            </a:r>
          </a:p>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err="1"/>
              <a:t>Drawable</a:t>
            </a:r>
            <a:r>
              <a:rPr lang="en-US" dirty="0"/>
              <a:t> d=</a:t>
            </a:r>
            <a:r>
              <a:rPr lang="en-US" b="1" dirty="0"/>
              <a:t>new</a:t>
            </a:r>
            <a:r>
              <a:rPr lang="en-US" dirty="0"/>
              <a:t> Circle();//In real scenario, object is provided by method e.g. </a:t>
            </a:r>
            <a:r>
              <a:rPr lang="en-US" dirty="0" err="1"/>
              <a:t>getDrawable</a:t>
            </a:r>
            <a:r>
              <a:rPr lang="en-US" dirty="0"/>
              <a:t>()  </a:t>
            </a:r>
          </a:p>
          <a:p>
            <a:pPr marL="0" indent="0">
              <a:buNone/>
            </a:pPr>
            <a:r>
              <a:rPr lang="en-US" dirty="0" err="1"/>
              <a:t>d.draw</a:t>
            </a:r>
            <a:r>
              <a:rPr lang="en-US" dirty="0"/>
              <a:t>();  </a:t>
            </a:r>
          </a:p>
          <a:p>
            <a:pPr marL="0" indent="0">
              <a:buNone/>
            </a:pPr>
            <a:r>
              <a:rPr lang="en-US" dirty="0"/>
              <a:t>}}  </a:t>
            </a:r>
          </a:p>
          <a:p>
            <a:endParaRPr lang="en-US" dirty="0"/>
          </a:p>
        </p:txBody>
      </p:sp>
    </p:spTree>
    <p:extLst>
      <p:ext uri="{BB962C8B-B14F-4D97-AF65-F5344CB8AC3E}">
        <p14:creationId xmlns:p14="http://schemas.microsoft.com/office/powerpoint/2010/main" val="289352476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Multiple inheritance in Java by interface</a:t>
            </a:r>
          </a:p>
        </p:txBody>
      </p:sp>
      <p:sp>
        <p:nvSpPr>
          <p:cNvPr id="3" name="Content Placeholder 2"/>
          <p:cNvSpPr>
            <a:spLocks noGrp="1"/>
          </p:cNvSpPr>
          <p:nvPr>
            <p:ph idx="1"/>
          </p:nvPr>
        </p:nvSpPr>
        <p:spPr/>
        <p:txBody>
          <a:bodyPr/>
          <a:lstStyle/>
          <a:p>
            <a:r>
              <a:rPr lang="en-US" dirty="0"/>
              <a:t>If a class implements multiple interfaces, or an interface extends multiple interfaces i.e. known as multiple </a:t>
            </a:r>
            <a:r>
              <a:rPr lang="en-US" dirty="0" smtClean="0"/>
              <a:t>inheritance.</a:t>
            </a:r>
          </a:p>
          <a:p>
            <a:endParaRPr lang="en-US" dirty="0"/>
          </a:p>
        </p:txBody>
      </p:sp>
    </p:spTree>
    <p:extLst>
      <p:ext uri="{BB962C8B-B14F-4D97-AF65-F5344CB8AC3E}">
        <p14:creationId xmlns:p14="http://schemas.microsoft.com/office/powerpoint/2010/main" val="280638656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pPr marL="0" indent="0">
              <a:buNone/>
            </a:pPr>
            <a:r>
              <a:rPr lang="en-US" b="1" dirty="0"/>
              <a:t>interface</a:t>
            </a:r>
            <a:r>
              <a:rPr lang="en-US" dirty="0"/>
              <a:t> Printable{  </a:t>
            </a:r>
          </a:p>
          <a:p>
            <a:pPr marL="0" indent="0">
              <a:buNone/>
            </a:pPr>
            <a:r>
              <a:rPr lang="en-US" b="1" dirty="0"/>
              <a:t>void</a:t>
            </a:r>
            <a:r>
              <a:rPr lang="en-US" dirty="0"/>
              <a:t> print();  </a:t>
            </a:r>
          </a:p>
          <a:p>
            <a:pPr marL="0" indent="0">
              <a:buNone/>
            </a:pPr>
            <a:r>
              <a:rPr lang="en-US" dirty="0"/>
              <a:t>}  </a:t>
            </a:r>
          </a:p>
          <a:p>
            <a:pPr marL="0" indent="0">
              <a:buNone/>
            </a:pPr>
            <a:r>
              <a:rPr lang="en-US" b="1" dirty="0"/>
              <a:t>interface</a:t>
            </a:r>
            <a:r>
              <a:rPr lang="en-US" dirty="0"/>
              <a:t> Showable{  </a:t>
            </a:r>
          </a:p>
          <a:p>
            <a:pPr marL="0" indent="0">
              <a:buNone/>
            </a:pPr>
            <a:r>
              <a:rPr lang="en-US" b="1" dirty="0"/>
              <a:t>void</a:t>
            </a:r>
            <a:r>
              <a:rPr lang="en-US" dirty="0"/>
              <a:t> show();  </a:t>
            </a:r>
          </a:p>
          <a:p>
            <a:pPr marL="0" indent="0">
              <a:buNone/>
            </a:pPr>
            <a:r>
              <a:rPr lang="en-US" dirty="0"/>
              <a:t>}  </a:t>
            </a:r>
          </a:p>
          <a:p>
            <a:pPr marL="0" indent="0">
              <a:buNone/>
            </a:pPr>
            <a:r>
              <a:rPr lang="en-US" b="1" dirty="0"/>
              <a:t>class</a:t>
            </a:r>
            <a:r>
              <a:rPr lang="en-US" dirty="0"/>
              <a:t> A7 </a:t>
            </a:r>
            <a:r>
              <a:rPr lang="en-US" b="1" dirty="0"/>
              <a:t>implements</a:t>
            </a:r>
            <a:r>
              <a:rPr lang="en-US" dirty="0"/>
              <a:t> </a:t>
            </a:r>
            <a:r>
              <a:rPr lang="en-US" dirty="0" err="1"/>
              <a:t>Printable,Showable</a:t>
            </a:r>
            <a:r>
              <a:rPr lang="en-US" dirty="0"/>
              <a:t>{  </a:t>
            </a:r>
          </a:p>
          <a:p>
            <a:pPr marL="0" indent="0">
              <a:buNone/>
            </a:pPr>
            <a:r>
              <a:rPr lang="en-US" b="1" dirty="0"/>
              <a:t>public</a:t>
            </a:r>
            <a:r>
              <a:rPr lang="en-US" dirty="0"/>
              <a:t> </a:t>
            </a:r>
            <a:r>
              <a:rPr lang="en-US" b="1" dirty="0"/>
              <a:t>void</a:t>
            </a:r>
            <a:r>
              <a:rPr lang="en-US" dirty="0"/>
              <a:t> print(){</a:t>
            </a:r>
            <a:r>
              <a:rPr lang="en-US" dirty="0" err="1"/>
              <a:t>System.out.println</a:t>
            </a:r>
            <a:r>
              <a:rPr lang="en-US" dirty="0"/>
              <a:t>("Hello");}  </a:t>
            </a:r>
          </a:p>
          <a:p>
            <a:pPr marL="0" indent="0">
              <a:buNone/>
            </a:pPr>
            <a:r>
              <a:rPr lang="en-US" b="1" dirty="0"/>
              <a:t>public</a:t>
            </a:r>
            <a:r>
              <a:rPr lang="en-US" dirty="0"/>
              <a:t> </a:t>
            </a:r>
            <a:r>
              <a:rPr lang="en-US" b="1" dirty="0"/>
              <a:t>void</a:t>
            </a:r>
            <a:r>
              <a:rPr lang="en-US" dirty="0"/>
              <a:t> show(){</a:t>
            </a:r>
            <a:r>
              <a:rPr lang="en-US" dirty="0" err="1"/>
              <a:t>System.out.println</a:t>
            </a:r>
            <a:r>
              <a:rPr lang="en-US" dirty="0"/>
              <a:t>("Welcome");}  </a:t>
            </a:r>
          </a:p>
          <a:p>
            <a:pPr marL="0" indent="0">
              <a:buNone/>
            </a:pPr>
            <a:r>
              <a:rPr lang="en-US" dirty="0"/>
              <a:t>  </a:t>
            </a:r>
          </a:p>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A7 </a:t>
            </a:r>
            <a:r>
              <a:rPr lang="en-US" dirty="0" err="1"/>
              <a:t>obj</a:t>
            </a:r>
            <a:r>
              <a:rPr lang="en-US" dirty="0"/>
              <a:t> = </a:t>
            </a:r>
            <a:r>
              <a:rPr lang="en-US" b="1" dirty="0"/>
              <a:t>new</a:t>
            </a:r>
            <a:r>
              <a:rPr lang="en-US" dirty="0"/>
              <a:t> A7();  </a:t>
            </a:r>
          </a:p>
          <a:p>
            <a:pPr marL="0" indent="0">
              <a:buNone/>
            </a:pPr>
            <a:r>
              <a:rPr lang="en-US" dirty="0" err="1"/>
              <a:t>obj.print</a:t>
            </a:r>
            <a:r>
              <a:rPr lang="en-US" dirty="0"/>
              <a:t>();  </a:t>
            </a:r>
          </a:p>
          <a:p>
            <a:pPr marL="0" indent="0">
              <a:buNone/>
            </a:pPr>
            <a:r>
              <a:rPr lang="en-US" dirty="0" err="1"/>
              <a:t>obj.show</a:t>
            </a:r>
            <a:r>
              <a:rPr lang="en-US" dirty="0"/>
              <a:t>();  </a:t>
            </a:r>
          </a:p>
          <a:p>
            <a:pPr marL="0" indent="0">
              <a:buNone/>
            </a:pPr>
            <a:r>
              <a:rPr lang="en-US" dirty="0"/>
              <a:t> }  </a:t>
            </a:r>
          </a:p>
          <a:p>
            <a:pPr marL="0" indent="0">
              <a:buNone/>
            </a:pPr>
            <a:r>
              <a:rPr lang="en-US" dirty="0"/>
              <a:t>}  </a:t>
            </a:r>
          </a:p>
          <a:p>
            <a:pPr marL="0" indent="0">
              <a:buNone/>
            </a:pPr>
            <a:r>
              <a:rPr lang="en-US" dirty="0"/>
              <a:t> </a:t>
            </a:r>
          </a:p>
          <a:p>
            <a:endParaRPr lang="en-US" dirty="0"/>
          </a:p>
        </p:txBody>
      </p:sp>
    </p:spTree>
    <p:extLst>
      <p:ext uri="{BB962C8B-B14F-4D97-AF65-F5344CB8AC3E}">
        <p14:creationId xmlns:p14="http://schemas.microsoft.com/office/powerpoint/2010/main" val="19663977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an Interface</a:t>
            </a:r>
          </a:p>
        </p:txBody>
      </p:sp>
      <p:sp>
        <p:nvSpPr>
          <p:cNvPr id="3" name="Content Placeholder 2"/>
          <p:cNvSpPr>
            <a:spLocks noGrp="1"/>
          </p:cNvSpPr>
          <p:nvPr>
            <p:ph idx="1"/>
          </p:nvPr>
        </p:nvSpPr>
        <p:spPr/>
        <p:txBody>
          <a:bodyPr>
            <a:normAutofit fontScale="47500" lnSpcReduction="20000"/>
          </a:bodyPr>
          <a:lstStyle/>
          <a:p>
            <a:pPr marL="0" indent="0">
              <a:buNone/>
            </a:pPr>
            <a:r>
              <a:rPr lang="en-US" dirty="0"/>
              <a:t>An interface is defined much like a class</a:t>
            </a:r>
            <a:r>
              <a:rPr lang="en-US" dirty="0" smtClean="0"/>
              <a:t>.</a:t>
            </a:r>
          </a:p>
          <a:p>
            <a:pPr marL="0" indent="0">
              <a:buNone/>
            </a:pPr>
            <a:r>
              <a:rPr lang="en-US" dirty="0" smtClean="0"/>
              <a:t> </a:t>
            </a:r>
            <a:r>
              <a:rPr lang="en-US" dirty="0"/>
              <a:t>This is a simplified general form of an interface: </a:t>
            </a:r>
            <a:endParaRPr lang="en-US" dirty="0" smtClean="0"/>
          </a:p>
          <a:p>
            <a:pPr marL="0" indent="0">
              <a:buNone/>
            </a:pPr>
            <a:r>
              <a:rPr lang="en-US" dirty="0" smtClean="0"/>
              <a:t>access </a:t>
            </a:r>
            <a:r>
              <a:rPr lang="en-US" dirty="0"/>
              <a:t>interface </a:t>
            </a:r>
            <a:r>
              <a:rPr lang="en-US" dirty="0" smtClean="0"/>
              <a:t>name</a:t>
            </a:r>
          </a:p>
          <a:p>
            <a:pPr marL="0" indent="0">
              <a:buNone/>
            </a:pPr>
            <a:r>
              <a:rPr lang="en-US" dirty="0" smtClean="0"/>
              <a:t> </a:t>
            </a:r>
            <a:r>
              <a:rPr lang="en-US" dirty="0"/>
              <a:t>{ </a:t>
            </a:r>
            <a:endParaRPr lang="en-US" dirty="0" smtClean="0"/>
          </a:p>
          <a:p>
            <a:pPr marL="0" indent="0">
              <a:buNone/>
            </a:pPr>
            <a:r>
              <a:rPr lang="en-US" dirty="0" smtClean="0"/>
              <a:t>return-type </a:t>
            </a:r>
            <a:r>
              <a:rPr lang="en-US" dirty="0"/>
              <a:t>method-name1(parameter-list); return-type method-name2(parameter-list); </a:t>
            </a:r>
            <a:endParaRPr lang="en-US" dirty="0" smtClean="0"/>
          </a:p>
          <a:p>
            <a:pPr marL="0" indent="0">
              <a:buNone/>
            </a:pPr>
            <a:r>
              <a:rPr lang="en-US" dirty="0" smtClean="0"/>
              <a:t>type </a:t>
            </a:r>
            <a:r>
              <a:rPr lang="en-US" dirty="0"/>
              <a:t>final-varname1 = value; </a:t>
            </a:r>
            <a:endParaRPr lang="en-US" dirty="0" smtClean="0"/>
          </a:p>
          <a:p>
            <a:pPr marL="0" indent="0">
              <a:buNone/>
            </a:pPr>
            <a:r>
              <a:rPr lang="en-US" dirty="0" smtClean="0"/>
              <a:t>type </a:t>
            </a:r>
            <a:r>
              <a:rPr lang="en-US" dirty="0"/>
              <a:t>final-varname2 = value</a:t>
            </a:r>
            <a:r>
              <a:rPr lang="en-US" dirty="0" smtClean="0"/>
              <a:t>;</a:t>
            </a:r>
          </a:p>
          <a:p>
            <a:pPr marL="0" indent="0">
              <a:buNone/>
            </a:pPr>
            <a:r>
              <a:rPr lang="en-US" dirty="0" smtClean="0"/>
              <a:t> </a:t>
            </a:r>
            <a:r>
              <a:rPr lang="en-US" dirty="0"/>
              <a:t>//... return-type method-</a:t>
            </a:r>
            <a:r>
              <a:rPr lang="en-US" dirty="0" err="1"/>
              <a:t>nameN</a:t>
            </a:r>
            <a:r>
              <a:rPr lang="en-US" dirty="0"/>
              <a:t>(parameter-list); type final-</a:t>
            </a:r>
            <a:r>
              <a:rPr lang="en-US" dirty="0" err="1"/>
              <a:t>varnameN</a:t>
            </a:r>
            <a:r>
              <a:rPr lang="en-US" dirty="0"/>
              <a:t> = value; </a:t>
            </a:r>
            <a:endParaRPr lang="en-US" dirty="0" smtClean="0"/>
          </a:p>
          <a:p>
            <a:pPr marL="0" indent="0">
              <a:buNone/>
            </a:pPr>
            <a:r>
              <a:rPr lang="en-US" dirty="0" smtClean="0"/>
              <a:t>}</a:t>
            </a:r>
          </a:p>
          <a:p>
            <a:pPr marL="0" indent="0">
              <a:buNone/>
            </a:pPr>
            <a:r>
              <a:rPr lang="en-US" dirty="0"/>
              <a:t>Here is an example of an interface definition</a:t>
            </a:r>
            <a:r>
              <a:rPr lang="en-US" dirty="0" smtClean="0"/>
              <a:t>.</a:t>
            </a:r>
          </a:p>
          <a:p>
            <a:pPr marL="0" indent="0">
              <a:buNone/>
            </a:pPr>
            <a:r>
              <a:rPr lang="en-US" dirty="0" smtClean="0"/>
              <a:t> </a:t>
            </a:r>
            <a:r>
              <a:rPr lang="en-US" dirty="0"/>
              <a:t>It declares a simple interface that contains one method called callback( ) that takes a single </a:t>
            </a:r>
            <a:r>
              <a:rPr lang="en-US" dirty="0" smtClean="0"/>
              <a:t>integer parameter</a:t>
            </a:r>
            <a:r>
              <a:rPr lang="en-US" dirty="0"/>
              <a:t>. </a:t>
            </a:r>
            <a:endParaRPr lang="en-US" dirty="0" smtClean="0"/>
          </a:p>
          <a:p>
            <a:pPr marL="0" indent="0">
              <a:buNone/>
            </a:pPr>
            <a:r>
              <a:rPr lang="en-US" dirty="0" smtClean="0"/>
              <a:t>interface Callback</a:t>
            </a:r>
          </a:p>
          <a:p>
            <a:pPr marL="0" indent="0">
              <a:buNone/>
            </a:pPr>
            <a:r>
              <a:rPr lang="en-US" dirty="0" smtClean="0"/>
              <a:t> {</a:t>
            </a:r>
          </a:p>
          <a:p>
            <a:pPr marL="0" indent="0">
              <a:buNone/>
            </a:pPr>
            <a:r>
              <a:rPr lang="en-US" dirty="0" smtClean="0"/>
              <a:t> </a:t>
            </a:r>
            <a:r>
              <a:rPr lang="en-US" dirty="0"/>
              <a:t>void callback(</a:t>
            </a:r>
            <a:r>
              <a:rPr lang="en-US" dirty="0" err="1"/>
              <a:t>int</a:t>
            </a:r>
            <a:r>
              <a:rPr lang="en-US" dirty="0"/>
              <a:t> </a:t>
            </a:r>
            <a:r>
              <a:rPr lang="en-US" dirty="0" err="1"/>
              <a:t>param</a:t>
            </a:r>
            <a:r>
              <a:rPr lang="en-US" dirty="0"/>
              <a:t>); </a:t>
            </a:r>
            <a:endParaRPr lang="en-US" dirty="0" smtClean="0"/>
          </a:p>
          <a:p>
            <a:pPr marL="0" indent="0">
              <a:buNone/>
            </a:pPr>
            <a:r>
              <a:rPr lang="en-US" dirty="0" smtClean="0"/>
              <a:t>}</a:t>
            </a:r>
            <a:endParaRPr lang="en-US" dirty="0"/>
          </a:p>
        </p:txBody>
      </p:sp>
    </p:spTree>
    <p:extLst>
      <p:ext uri="{BB962C8B-B14F-4D97-AF65-F5344CB8AC3E}">
        <p14:creationId xmlns:p14="http://schemas.microsoft.com/office/powerpoint/2010/main" val="357645708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Implementing Interfaces</a:t>
            </a:r>
            <a:endParaRPr lang="en-US" dirty="0"/>
          </a:p>
        </p:txBody>
      </p:sp>
      <p:sp>
        <p:nvSpPr>
          <p:cNvPr id="3" name="Content Placeholder 2"/>
          <p:cNvSpPr>
            <a:spLocks noGrp="1"/>
          </p:cNvSpPr>
          <p:nvPr>
            <p:ph idx="1"/>
          </p:nvPr>
        </p:nvSpPr>
        <p:spPr/>
        <p:txBody>
          <a:bodyPr>
            <a:normAutofit fontScale="70000" lnSpcReduction="20000"/>
          </a:bodyPr>
          <a:lstStyle/>
          <a:p>
            <a:r>
              <a:rPr lang="en-US" dirty="0"/>
              <a:t>Once an </a:t>
            </a:r>
            <a:r>
              <a:rPr lang="en-US" b="1" dirty="0"/>
              <a:t>interface </a:t>
            </a:r>
            <a:r>
              <a:rPr lang="en-US" dirty="0"/>
              <a:t>has been defined, one or more classes can implement that interface.</a:t>
            </a:r>
          </a:p>
          <a:p>
            <a:r>
              <a:rPr lang="en-US" dirty="0"/>
              <a:t>To implement an interface, include the </a:t>
            </a:r>
            <a:r>
              <a:rPr lang="en-US" b="1" dirty="0"/>
              <a:t>implements </a:t>
            </a:r>
            <a:r>
              <a:rPr lang="en-US" dirty="0"/>
              <a:t>clause in a class definition, and then</a:t>
            </a:r>
          </a:p>
          <a:p>
            <a:r>
              <a:rPr lang="en-US" dirty="0"/>
              <a:t>create the methods required by the interface. The general form of a class that includes </a:t>
            </a:r>
            <a:r>
              <a:rPr lang="en-US" dirty="0" smtClean="0"/>
              <a:t>the </a:t>
            </a:r>
            <a:r>
              <a:rPr lang="en-US" b="1" dirty="0" smtClean="0"/>
              <a:t>implements </a:t>
            </a:r>
            <a:r>
              <a:rPr lang="en-US" dirty="0"/>
              <a:t>clause looks like this:</a:t>
            </a:r>
          </a:p>
          <a:p>
            <a:pPr marL="0" indent="0">
              <a:buNone/>
            </a:pPr>
            <a:r>
              <a:rPr lang="en-US" dirty="0"/>
              <a:t>class </a:t>
            </a:r>
            <a:r>
              <a:rPr lang="en-US" i="1" dirty="0" err="1"/>
              <a:t>classname</a:t>
            </a:r>
            <a:r>
              <a:rPr lang="en-US" i="1" dirty="0"/>
              <a:t> </a:t>
            </a:r>
            <a:r>
              <a:rPr lang="en-US" dirty="0"/>
              <a:t>[extends </a:t>
            </a:r>
            <a:r>
              <a:rPr lang="en-US" i="1" dirty="0"/>
              <a:t>superclass</a:t>
            </a:r>
            <a:r>
              <a:rPr lang="en-US" dirty="0"/>
              <a:t>] [implements </a:t>
            </a:r>
            <a:r>
              <a:rPr lang="en-US" i="1" dirty="0"/>
              <a:t>interface </a:t>
            </a:r>
            <a:r>
              <a:rPr lang="en-US" dirty="0"/>
              <a:t>[,</a:t>
            </a:r>
            <a:r>
              <a:rPr lang="en-US" i="1" dirty="0" smtClean="0"/>
              <a:t>interface]]</a:t>
            </a:r>
            <a:endParaRPr lang="en-US" dirty="0" smtClean="0"/>
          </a:p>
          <a:p>
            <a:pPr marL="0" indent="0">
              <a:buNone/>
            </a:pPr>
            <a:r>
              <a:rPr lang="en-US" dirty="0" smtClean="0"/>
              <a:t>{</a:t>
            </a:r>
            <a:endParaRPr lang="en-US" dirty="0"/>
          </a:p>
          <a:p>
            <a:pPr marL="0" indent="0">
              <a:buNone/>
            </a:pPr>
            <a:r>
              <a:rPr lang="en-US" dirty="0"/>
              <a:t>// class-body</a:t>
            </a:r>
          </a:p>
          <a:p>
            <a:pPr marL="0" indent="0">
              <a:buNone/>
            </a:pPr>
            <a:r>
              <a:rPr lang="en-US" dirty="0" smtClean="0"/>
              <a:t>}</a:t>
            </a:r>
          </a:p>
          <a:p>
            <a:r>
              <a:rPr lang="en-US" dirty="0"/>
              <a:t>methods that implement an interface </a:t>
            </a:r>
            <a:r>
              <a:rPr lang="en-US" dirty="0" smtClean="0"/>
              <a:t>must be </a:t>
            </a:r>
            <a:r>
              <a:rPr lang="en-US" dirty="0"/>
              <a:t>declared </a:t>
            </a:r>
            <a:r>
              <a:rPr lang="en-US" b="1" dirty="0"/>
              <a:t>public</a:t>
            </a:r>
            <a:r>
              <a:rPr lang="en-US" dirty="0"/>
              <a:t>.</a:t>
            </a:r>
          </a:p>
        </p:txBody>
      </p:sp>
    </p:spTree>
    <p:extLst>
      <p:ext uri="{BB962C8B-B14F-4D97-AF65-F5344CB8AC3E}">
        <p14:creationId xmlns:p14="http://schemas.microsoft.com/office/powerpoint/2010/main" val="227769876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a:t>class Client implements Callback {</a:t>
            </a:r>
          </a:p>
          <a:p>
            <a:pPr marL="0" indent="0">
              <a:buNone/>
            </a:pPr>
            <a:r>
              <a:rPr lang="en-US" dirty="0"/>
              <a:t>// Implement Callback's </a:t>
            </a:r>
            <a:r>
              <a:rPr lang="en-US" dirty="0" smtClean="0"/>
              <a:t>interface</a:t>
            </a:r>
          </a:p>
          <a:p>
            <a:pPr marL="0" indent="0">
              <a:buNone/>
            </a:pPr>
            <a:r>
              <a:rPr lang="en-US" dirty="0"/>
              <a:t>public void callback(</a:t>
            </a:r>
            <a:r>
              <a:rPr lang="en-US" dirty="0" err="1"/>
              <a:t>int</a:t>
            </a:r>
            <a:r>
              <a:rPr lang="en-US" dirty="0"/>
              <a:t> p) {</a:t>
            </a:r>
          </a:p>
          <a:p>
            <a:pPr marL="0" indent="0">
              <a:buNone/>
            </a:pPr>
            <a:r>
              <a:rPr lang="en-US" dirty="0" err="1"/>
              <a:t>System.out.println</a:t>
            </a:r>
            <a:r>
              <a:rPr lang="en-US" dirty="0"/>
              <a:t>("callback called with " + p);</a:t>
            </a:r>
          </a:p>
          <a:p>
            <a:pPr marL="0" indent="0">
              <a:buNone/>
            </a:pPr>
            <a:r>
              <a:rPr lang="en-US" dirty="0"/>
              <a:t>}</a:t>
            </a:r>
          </a:p>
          <a:p>
            <a:pPr marL="0" indent="0">
              <a:buNone/>
            </a:pPr>
            <a:r>
              <a:rPr lang="en-US" dirty="0" smtClean="0"/>
              <a:t>}</a:t>
            </a:r>
          </a:p>
          <a:p>
            <a:pPr marL="0" indent="0">
              <a:buNone/>
            </a:pPr>
            <a:r>
              <a:rPr lang="en-US" dirty="0"/>
              <a:t>Notice that </a:t>
            </a:r>
            <a:r>
              <a:rPr lang="en-US" b="1" dirty="0"/>
              <a:t>callback( ) </a:t>
            </a:r>
            <a:r>
              <a:rPr lang="en-US" dirty="0"/>
              <a:t>is declared using the </a:t>
            </a:r>
            <a:r>
              <a:rPr lang="en-US" b="1" dirty="0"/>
              <a:t>public </a:t>
            </a:r>
            <a:r>
              <a:rPr lang="en-US" dirty="0"/>
              <a:t>access modifier.</a:t>
            </a:r>
          </a:p>
        </p:txBody>
      </p:sp>
    </p:spTree>
    <p:extLst>
      <p:ext uri="{BB962C8B-B14F-4D97-AF65-F5344CB8AC3E}">
        <p14:creationId xmlns:p14="http://schemas.microsoft.com/office/powerpoint/2010/main" val="14219002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b="1" dirty="0"/>
              <a:t>A Superclass Variable Can Reference a Subclass Object</a:t>
            </a:r>
            <a:endParaRPr lang="en-US" dirty="0"/>
          </a:p>
        </p:txBody>
      </p:sp>
      <p:sp>
        <p:nvSpPr>
          <p:cNvPr id="6" name="Content Placeholder 5"/>
          <p:cNvSpPr>
            <a:spLocks noGrp="1"/>
          </p:cNvSpPr>
          <p:nvPr>
            <p:ph idx="1"/>
          </p:nvPr>
        </p:nvSpPr>
        <p:spPr/>
        <p:txBody>
          <a:bodyPr>
            <a:normAutofit fontScale="40000" lnSpcReduction="20000"/>
          </a:bodyPr>
          <a:lstStyle/>
          <a:p>
            <a:r>
              <a:rPr lang="en-US" dirty="0"/>
              <a:t>A reference variable of a superclass can be assigned a reference to any subclass </a:t>
            </a:r>
            <a:r>
              <a:rPr lang="en-US" dirty="0" smtClean="0"/>
              <a:t>derived from </a:t>
            </a:r>
            <a:r>
              <a:rPr lang="en-US" dirty="0"/>
              <a:t>that </a:t>
            </a:r>
            <a:r>
              <a:rPr lang="en-US" dirty="0" smtClean="0"/>
              <a:t>superclass.</a:t>
            </a:r>
          </a:p>
          <a:p>
            <a:pPr marL="0" indent="0">
              <a:buNone/>
            </a:pPr>
            <a:r>
              <a:rPr lang="en-US" sz="3500" dirty="0">
                <a:latin typeface="Times New Roman" pitchFamily="18" charset="0"/>
                <a:cs typeface="Times New Roman" pitchFamily="18" charset="0"/>
              </a:rPr>
              <a:t>class </a:t>
            </a:r>
            <a:r>
              <a:rPr lang="en-US" sz="3500" dirty="0" err="1">
                <a:latin typeface="Times New Roman" pitchFamily="18" charset="0"/>
                <a:cs typeface="Times New Roman" pitchFamily="18" charset="0"/>
              </a:rPr>
              <a:t>RefDemo</a:t>
            </a:r>
            <a:r>
              <a:rPr lang="en-US" sz="3500" dirty="0">
                <a:latin typeface="Times New Roman" pitchFamily="18" charset="0"/>
                <a:cs typeface="Times New Roman" pitchFamily="18" charset="0"/>
              </a:rPr>
              <a:t> </a:t>
            </a:r>
            <a:endParaRPr lang="en-US" sz="3500" dirty="0" smtClean="0">
              <a:latin typeface="Times New Roman" pitchFamily="18" charset="0"/>
              <a:cs typeface="Times New Roman" pitchFamily="18" charset="0"/>
            </a:endParaRPr>
          </a:p>
          <a:p>
            <a:pPr marL="0" indent="0">
              <a:buNone/>
            </a:pPr>
            <a:r>
              <a:rPr lang="en-US" sz="3500" dirty="0" smtClean="0">
                <a:latin typeface="Times New Roman" pitchFamily="18" charset="0"/>
                <a:cs typeface="Times New Roman" pitchFamily="18" charset="0"/>
              </a:rPr>
              <a:t>{</a:t>
            </a:r>
            <a:endParaRPr lang="en-US" sz="3500" dirty="0">
              <a:latin typeface="Times New Roman" pitchFamily="18" charset="0"/>
              <a:cs typeface="Times New Roman" pitchFamily="18" charset="0"/>
            </a:endParaRPr>
          </a:p>
          <a:p>
            <a:pPr marL="0" indent="0">
              <a:buNone/>
            </a:pPr>
            <a:r>
              <a:rPr lang="en-US" sz="3500" dirty="0">
                <a:latin typeface="Times New Roman" pitchFamily="18" charset="0"/>
                <a:cs typeface="Times New Roman" pitchFamily="18" charset="0"/>
              </a:rPr>
              <a:t>public static void main(String </a:t>
            </a:r>
            <a:r>
              <a:rPr lang="en-US" sz="3500" dirty="0" err="1">
                <a:latin typeface="Times New Roman" pitchFamily="18" charset="0"/>
                <a:cs typeface="Times New Roman" pitchFamily="18" charset="0"/>
              </a:rPr>
              <a:t>args</a:t>
            </a:r>
            <a:r>
              <a:rPr lang="en-US" sz="3500" dirty="0">
                <a:latin typeface="Times New Roman" pitchFamily="18" charset="0"/>
                <a:cs typeface="Times New Roman" pitchFamily="18" charset="0"/>
              </a:rPr>
              <a:t>[]) {</a:t>
            </a:r>
          </a:p>
          <a:p>
            <a:pPr marL="0" indent="0">
              <a:buNone/>
            </a:pPr>
            <a:r>
              <a:rPr lang="en-US" sz="3500" dirty="0" err="1">
                <a:latin typeface="Times New Roman" pitchFamily="18" charset="0"/>
                <a:cs typeface="Times New Roman" pitchFamily="18" charset="0"/>
              </a:rPr>
              <a:t>BoxWeight</a:t>
            </a:r>
            <a:r>
              <a:rPr lang="en-US" sz="3500" dirty="0">
                <a:latin typeface="Times New Roman" pitchFamily="18" charset="0"/>
                <a:cs typeface="Times New Roman" pitchFamily="18" charset="0"/>
              </a:rPr>
              <a:t> </a:t>
            </a:r>
            <a:r>
              <a:rPr lang="en-US" sz="3500" dirty="0" err="1">
                <a:latin typeface="Times New Roman" pitchFamily="18" charset="0"/>
                <a:cs typeface="Times New Roman" pitchFamily="18" charset="0"/>
              </a:rPr>
              <a:t>weightbox</a:t>
            </a:r>
            <a:r>
              <a:rPr lang="en-US" sz="3500" dirty="0">
                <a:latin typeface="Times New Roman" pitchFamily="18" charset="0"/>
                <a:cs typeface="Times New Roman" pitchFamily="18" charset="0"/>
              </a:rPr>
              <a:t> = new </a:t>
            </a:r>
            <a:r>
              <a:rPr lang="en-US" sz="3500" dirty="0" err="1">
                <a:latin typeface="Times New Roman" pitchFamily="18" charset="0"/>
                <a:cs typeface="Times New Roman" pitchFamily="18" charset="0"/>
              </a:rPr>
              <a:t>BoxWeight</a:t>
            </a:r>
            <a:r>
              <a:rPr lang="en-US" sz="3500" dirty="0">
                <a:latin typeface="Times New Roman" pitchFamily="18" charset="0"/>
                <a:cs typeface="Times New Roman" pitchFamily="18" charset="0"/>
              </a:rPr>
              <a:t>(3, 5, 7, 8.37);</a:t>
            </a:r>
          </a:p>
          <a:p>
            <a:pPr marL="0" indent="0">
              <a:buNone/>
            </a:pPr>
            <a:r>
              <a:rPr lang="en-US" sz="3500" dirty="0">
                <a:latin typeface="Times New Roman" pitchFamily="18" charset="0"/>
                <a:cs typeface="Times New Roman" pitchFamily="18" charset="0"/>
              </a:rPr>
              <a:t>Box </a:t>
            </a:r>
            <a:r>
              <a:rPr lang="en-US" sz="3500" dirty="0" err="1">
                <a:latin typeface="Times New Roman" pitchFamily="18" charset="0"/>
                <a:cs typeface="Times New Roman" pitchFamily="18" charset="0"/>
              </a:rPr>
              <a:t>plainbox</a:t>
            </a:r>
            <a:r>
              <a:rPr lang="en-US" sz="3500" dirty="0">
                <a:latin typeface="Times New Roman" pitchFamily="18" charset="0"/>
                <a:cs typeface="Times New Roman" pitchFamily="18" charset="0"/>
              </a:rPr>
              <a:t> = new Box();</a:t>
            </a:r>
          </a:p>
          <a:p>
            <a:pPr marL="0" indent="0">
              <a:buNone/>
            </a:pPr>
            <a:r>
              <a:rPr lang="en-US" sz="3500" dirty="0">
                <a:latin typeface="Times New Roman" pitchFamily="18" charset="0"/>
                <a:cs typeface="Times New Roman" pitchFamily="18" charset="0"/>
              </a:rPr>
              <a:t>double </a:t>
            </a:r>
            <a:r>
              <a:rPr lang="en-US" sz="3500" dirty="0" err="1">
                <a:latin typeface="Times New Roman" pitchFamily="18" charset="0"/>
                <a:cs typeface="Times New Roman" pitchFamily="18" charset="0"/>
              </a:rPr>
              <a:t>vol</a:t>
            </a:r>
            <a:r>
              <a:rPr lang="en-US" sz="3500" dirty="0">
                <a:latin typeface="Times New Roman" pitchFamily="18" charset="0"/>
                <a:cs typeface="Times New Roman" pitchFamily="18" charset="0"/>
              </a:rPr>
              <a:t>;</a:t>
            </a:r>
          </a:p>
          <a:p>
            <a:pPr marL="0" indent="0">
              <a:buNone/>
            </a:pPr>
            <a:r>
              <a:rPr lang="en-US" sz="3500" dirty="0" err="1">
                <a:latin typeface="Times New Roman" pitchFamily="18" charset="0"/>
                <a:cs typeface="Times New Roman" pitchFamily="18" charset="0"/>
              </a:rPr>
              <a:t>vol</a:t>
            </a:r>
            <a:r>
              <a:rPr lang="en-US" sz="3500" dirty="0">
                <a:latin typeface="Times New Roman" pitchFamily="18" charset="0"/>
                <a:cs typeface="Times New Roman" pitchFamily="18" charset="0"/>
              </a:rPr>
              <a:t> = </a:t>
            </a:r>
            <a:r>
              <a:rPr lang="en-US" sz="3500" dirty="0" err="1">
                <a:latin typeface="Times New Roman" pitchFamily="18" charset="0"/>
                <a:cs typeface="Times New Roman" pitchFamily="18" charset="0"/>
              </a:rPr>
              <a:t>weightbox.volume</a:t>
            </a:r>
            <a:r>
              <a:rPr lang="en-US" sz="3500" dirty="0">
                <a:latin typeface="Times New Roman" pitchFamily="18" charset="0"/>
                <a:cs typeface="Times New Roman" pitchFamily="18" charset="0"/>
              </a:rPr>
              <a:t>();</a:t>
            </a:r>
          </a:p>
          <a:p>
            <a:pPr marL="0" indent="0">
              <a:buNone/>
            </a:pPr>
            <a:r>
              <a:rPr lang="nl-NL" sz="3500" dirty="0">
                <a:latin typeface="Times New Roman" pitchFamily="18" charset="0"/>
                <a:cs typeface="Times New Roman" pitchFamily="18" charset="0"/>
              </a:rPr>
              <a:t>System.out.println("Volume of weightbox is " + vol);</a:t>
            </a:r>
          </a:p>
          <a:p>
            <a:pPr marL="0" indent="0">
              <a:buNone/>
            </a:pPr>
            <a:r>
              <a:rPr lang="en-US" sz="3500" dirty="0" err="1">
                <a:latin typeface="Times New Roman" pitchFamily="18" charset="0"/>
                <a:cs typeface="Times New Roman" pitchFamily="18" charset="0"/>
              </a:rPr>
              <a:t>System.out.println</a:t>
            </a:r>
            <a:r>
              <a:rPr lang="en-US" sz="3500" dirty="0">
                <a:latin typeface="Times New Roman" pitchFamily="18" charset="0"/>
                <a:cs typeface="Times New Roman" pitchFamily="18" charset="0"/>
              </a:rPr>
              <a:t>("Weight of </a:t>
            </a:r>
            <a:r>
              <a:rPr lang="en-US" sz="3500" dirty="0" err="1">
                <a:latin typeface="Times New Roman" pitchFamily="18" charset="0"/>
                <a:cs typeface="Times New Roman" pitchFamily="18" charset="0"/>
              </a:rPr>
              <a:t>weightbox</a:t>
            </a:r>
            <a:r>
              <a:rPr lang="en-US" sz="3500" dirty="0">
                <a:latin typeface="Times New Roman" pitchFamily="18" charset="0"/>
                <a:cs typeface="Times New Roman" pitchFamily="18" charset="0"/>
              </a:rPr>
              <a:t> is " +</a:t>
            </a:r>
          </a:p>
          <a:p>
            <a:pPr marL="0" indent="0">
              <a:buNone/>
            </a:pPr>
            <a:r>
              <a:rPr lang="en-US" sz="3500" dirty="0" err="1">
                <a:latin typeface="Times New Roman" pitchFamily="18" charset="0"/>
                <a:cs typeface="Times New Roman" pitchFamily="18" charset="0"/>
              </a:rPr>
              <a:t>weightbox.weight</a:t>
            </a:r>
            <a:r>
              <a:rPr lang="en-US" sz="3500" dirty="0">
                <a:latin typeface="Times New Roman" pitchFamily="18" charset="0"/>
                <a:cs typeface="Times New Roman" pitchFamily="18" charset="0"/>
              </a:rPr>
              <a:t>);</a:t>
            </a:r>
          </a:p>
          <a:p>
            <a:pPr marL="0" indent="0">
              <a:buNone/>
            </a:pPr>
            <a:r>
              <a:rPr lang="en-US" sz="3500" dirty="0" err="1">
                <a:latin typeface="Times New Roman" pitchFamily="18" charset="0"/>
                <a:cs typeface="Times New Roman" pitchFamily="18" charset="0"/>
              </a:rPr>
              <a:t>System.out.println</a:t>
            </a:r>
            <a:r>
              <a:rPr lang="en-US" sz="3500" dirty="0">
                <a:latin typeface="Times New Roman" pitchFamily="18" charset="0"/>
                <a:cs typeface="Times New Roman" pitchFamily="18" charset="0"/>
              </a:rPr>
              <a:t>();</a:t>
            </a:r>
          </a:p>
          <a:p>
            <a:pPr marL="0" indent="0">
              <a:buNone/>
            </a:pPr>
            <a:r>
              <a:rPr lang="en-US" sz="3500" dirty="0">
                <a:latin typeface="Times New Roman" pitchFamily="18" charset="0"/>
                <a:cs typeface="Times New Roman" pitchFamily="18" charset="0"/>
              </a:rPr>
              <a:t>// assign </a:t>
            </a:r>
            <a:r>
              <a:rPr lang="en-US" sz="3500" dirty="0" err="1">
                <a:latin typeface="Times New Roman" pitchFamily="18" charset="0"/>
                <a:cs typeface="Times New Roman" pitchFamily="18" charset="0"/>
              </a:rPr>
              <a:t>BoxWeight</a:t>
            </a:r>
            <a:r>
              <a:rPr lang="en-US" sz="3500" dirty="0">
                <a:latin typeface="Times New Roman" pitchFamily="18" charset="0"/>
                <a:cs typeface="Times New Roman" pitchFamily="18" charset="0"/>
              </a:rPr>
              <a:t> reference to Box reference</a:t>
            </a:r>
          </a:p>
          <a:p>
            <a:pPr marL="0" indent="0">
              <a:buNone/>
            </a:pPr>
            <a:r>
              <a:rPr lang="en-US" sz="3500" dirty="0" err="1">
                <a:latin typeface="Times New Roman" pitchFamily="18" charset="0"/>
                <a:cs typeface="Times New Roman" pitchFamily="18" charset="0"/>
              </a:rPr>
              <a:t>plainbox</a:t>
            </a:r>
            <a:r>
              <a:rPr lang="en-US" sz="3500" dirty="0">
                <a:latin typeface="Times New Roman" pitchFamily="18" charset="0"/>
                <a:cs typeface="Times New Roman" pitchFamily="18" charset="0"/>
              </a:rPr>
              <a:t> = </a:t>
            </a:r>
            <a:r>
              <a:rPr lang="en-US" sz="3500" dirty="0" err="1">
                <a:latin typeface="Times New Roman" pitchFamily="18" charset="0"/>
                <a:cs typeface="Times New Roman" pitchFamily="18" charset="0"/>
              </a:rPr>
              <a:t>weightbox</a:t>
            </a:r>
            <a:r>
              <a:rPr lang="en-US" sz="3500" dirty="0">
                <a:latin typeface="Times New Roman" pitchFamily="18" charset="0"/>
                <a:cs typeface="Times New Roman" pitchFamily="18" charset="0"/>
              </a:rPr>
              <a:t>;</a:t>
            </a:r>
          </a:p>
          <a:p>
            <a:pPr marL="0" indent="0">
              <a:buNone/>
            </a:pPr>
            <a:r>
              <a:rPr lang="en-US" sz="3500" dirty="0" err="1">
                <a:latin typeface="Times New Roman" pitchFamily="18" charset="0"/>
                <a:cs typeface="Times New Roman" pitchFamily="18" charset="0"/>
              </a:rPr>
              <a:t>vol</a:t>
            </a:r>
            <a:r>
              <a:rPr lang="en-US" sz="3500" dirty="0">
                <a:latin typeface="Times New Roman" pitchFamily="18" charset="0"/>
                <a:cs typeface="Times New Roman" pitchFamily="18" charset="0"/>
              </a:rPr>
              <a:t> = </a:t>
            </a:r>
            <a:r>
              <a:rPr lang="en-US" sz="3500" dirty="0" err="1">
                <a:latin typeface="Times New Roman" pitchFamily="18" charset="0"/>
                <a:cs typeface="Times New Roman" pitchFamily="18" charset="0"/>
              </a:rPr>
              <a:t>plainbox.volume</a:t>
            </a:r>
            <a:r>
              <a:rPr lang="en-US" sz="3500" dirty="0">
                <a:latin typeface="Times New Roman" pitchFamily="18" charset="0"/>
                <a:cs typeface="Times New Roman" pitchFamily="18" charset="0"/>
              </a:rPr>
              <a:t>(); // OK, volume() defined in Box</a:t>
            </a:r>
          </a:p>
          <a:p>
            <a:pPr marL="0" indent="0">
              <a:buNone/>
            </a:pPr>
            <a:r>
              <a:rPr lang="en-US" sz="3500" dirty="0" err="1">
                <a:latin typeface="Times New Roman" pitchFamily="18" charset="0"/>
                <a:cs typeface="Times New Roman" pitchFamily="18" charset="0"/>
              </a:rPr>
              <a:t>System.out.println</a:t>
            </a:r>
            <a:r>
              <a:rPr lang="en-US" sz="3500" dirty="0">
                <a:latin typeface="Times New Roman" pitchFamily="18" charset="0"/>
                <a:cs typeface="Times New Roman" pitchFamily="18" charset="0"/>
              </a:rPr>
              <a:t>("Volume of </a:t>
            </a:r>
            <a:r>
              <a:rPr lang="en-US" sz="3500" dirty="0" err="1">
                <a:latin typeface="Times New Roman" pitchFamily="18" charset="0"/>
                <a:cs typeface="Times New Roman" pitchFamily="18" charset="0"/>
              </a:rPr>
              <a:t>plainbox</a:t>
            </a:r>
            <a:r>
              <a:rPr lang="en-US" sz="3500" dirty="0">
                <a:latin typeface="Times New Roman" pitchFamily="18" charset="0"/>
                <a:cs typeface="Times New Roman" pitchFamily="18" charset="0"/>
              </a:rPr>
              <a:t> is " + </a:t>
            </a:r>
            <a:r>
              <a:rPr lang="en-US" sz="3500" dirty="0" err="1">
                <a:latin typeface="Times New Roman" pitchFamily="18" charset="0"/>
                <a:cs typeface="Times New Roman" pitchFamily="18" charset="0"/>
              </a:rPr>
              <a:t>vol</a:t>
            </a:r>
            <a:r>
              <a:rPr lang="en-US" sz="3500" dirty="0">
                <a:latin typeface="Times New Roman" pitchFamily="18" charset="0"/>
                <a:cs typeface="Times New Roman" pitchFamily="18" charset="0"/>
              </a:rPr>
              <a:t>);</a:t>
            </a:r>
          </a:p>
          <a:p>
            <a:pPr marL="0" indent="0">
              <a:buNone/>
            </a:pPr>
            <a:r>
              <a:rPr lang="en-US" sz="3500" dirty="0">
                <a:latin typeface="Times New Roman" pitchFamily="18" charset="0"/>
                <a:cs typeface="Times New Roman" pitchFamily="18" charset="0"/>
              </a:rPr>
              <a:t>/* The following statement is invalid because </a:t>
            </a:r>
            <a:r>
              <a:rPr lang="en-US" sz="3500" dirty="0" err="1">
                <a:latin typeface="Times New Roman" pitchFamily="18" charset="0"/>
                <a:cs typeface="Times New Roman" pitchFamily="18" charset="0"/>
              </a:rPr>
              <a:t>plainbox</a:t>
            </a:r>
            <a:endParaRPr lang="en-US" sz="3500" dirty="0">
              <a:latin typeface="Times New Roman" pitchFamily="18" charset="0"/>
              <a:cs typeface="Times New Roman" pitchFamily="18" charset="0"/>
            </a:endParaRPr>
          </a:p>
          <a:p>
            <a:pPr marL="0" indent="0">
              <a:buNone/>
            </a:pPr>
            <a:r>
              <a:rPr lang="en-US" sz="3500" dirty="0">
                <a:latin typeface="Times New Roman" pitchFamily="18" charset="0"/>
                <a:cs typeface="Times New Roman" pitchFamily="18" charset="0"/>
              </a:rPr>
              <a:t>does not define a weight member. */</a:t>
            </a:r>
          </a:p>
          <a:p>
            <a:pPr marL="0" indent="0">
              <a:buNone/>
            </a:pPr>
            <a:r>
              <a:rPr lang="en-US" sz="3500" dirty="0">
                <a:latin typeface="Times New Roman" pitchFamily="18" charset="0"/>
                <a:cs typeface="Times New Roman" pitchFamily="18" charset="0"/>
              </a:rPr>
              <a:t>// </a:t>
            </a:r>
            <a:r>
              <a:rPr lang="en-US" sz="3500" dirty="0" err="1">
                <a:latin typeface="Times New Roman" pitchFamily="18" charset="0"/>
                <a:cs typeface="Times New Roman" pitchFamily="18" charset="0"/>
              </a:rPr>
              <a:t>System.out.println</a:t>
            </a:r>
            <a:r>
              <a:rPr lang="en-US" sz="3500" dirty="0">
                <a:latin typeface="Times New Roman" pitchFamily="18" charset="0"/>
                <a:cs typeface="Times New Roman" pitchFamily="18" charset="0"/>
              </a:rPr>
              <a:t>("Weight of </a:t>
            </a:r>
            <a:r>
              <a:rPr lang="en-US" sz="3500" dirty="0" err="1">
                <a:latin typeface="Times New Roman" pitchFamily="18" charset="0"/>
                <a:cs typeface="Times New Roman" pitchFamily="18" charset="0"/>
              </a:rPr>
              <a:t>plainbox</a:t>
            </a:r>
            <a:r>
              <a:rPr lang="en-US" sz="3500" dirty="0">
                <a:latin typeface="Times New Roman" pitchFamily="18" charset="0"/>
                <a:cs typeface="Times New Roman" pitchFamily="18" charset="0"/>
              </a:rPr>
              <a:t> is " + </a:t>
            </a:r>
            <a:r>
              <a:rPr lang="en-US" sz="3500" dirty="0" err="1">
                <a:latin typeface="Times New Roman" pitchFamily="18" charset="0"/>
                <a:cs typeface="Times New Roman" pitchFamily="18" charset="0"/>
              </a:rPr>
              <a:t>plainbox.weight</a:t>
            </a:r>
            <a:r>
              <a:rPr lang="en-US" sz="3500" dirty="0">
                <a:latin typeface="Times New Roman" pitchFamily="18" charset="0"/>
                <a:cs typeface="Times New Roman" pitchFamily="18" charset="0"/>
              </a:rPr>
              <a:t>);</a:t>
            </a:r>
          </a:p>
          <a:p>
            <a:pPr marL="0" indent="0">
              <a:buNone/>
            </a:pPr>
            <a:r>
              <a:rPr lang="en-US" sz="3500" dirty="0">
                <a:latin typeface="Times New Roman" pitchFamily="18" charset="0"/>
                <a:cs typeface="Times New Roman" pitchFamily="18" charset="0"/>
              </a:rPr>
              <a:t>}</a:t>
            </a:r>
          </a:p>
          <a:p>
            <a:pPr marL="0" indent="0">
              <a:buNone/>
            </a:pPr>
            <a:r>
              <a:rPr lang="en-US" sz="3500" dirty="0">
                <a:latin typeface="Times New Roman" pitchFamily="18" charset="0"/>
                <a:cs typeface="Times New Roman" pitchFamily="18" charset="0"/>
              </a:rPr>
              <a:t>}</a:t>
            </a:r>
          </a:p>
        </p:txBody>
      </p:sp>
    </p:spTree>
    <p:extLst>
      <p:ext uri="{BB962C8B-B14F-4D97-AF65-F5344CB8AC3E}">
        <p14:creationId xmlns:p14="http://schemas.microsoft.com/office/powerpoint/2010/main" val="205923659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a:t>For example, the following version of </a:t>
            </a:r>
            <a:r>
              <a:rPr lang="en-US" b="1" dirty="0"/>
              <a:t>Client </a:t>
            </a:r>
            <a:r>
              <a:rPr lang="en-US" dirty="0" smtClean="0"/>
              <a:t>implements </a:t>
            </a:r>
            <a:r>
              <a:rPr lang="en-US" b="1" dirty="0" smtClean="0"/>
              <a:t>callback</a:t>
            </a:r>
            <a:r>
              <a:rPr lang="en-US" b="1" dirty="0"/>
              <a:t>( ) </a:t>
            </a:r>
            <a:r>
              <a:rPr lang="en-US" dirty="0"/>
              <a:t>and adds the method </a:t>
            </a:r>
            <a:r>
              <a:rPr lang="en-US" b="1" dirty="0" err="1"/>
              <a:t>nonIfaceMeth</a:t>
            </a:r>
            <a:r>
              <a:rPr lang="en-US" b="1" dirty="0"/>
              <a:t>( )</a:t>
            </a:r>
            <a:r>
              <a:rPr lang="en-US" dirty="0"/>
              <a:t>:</a:t>
            </a:r>
          </a:p>
          <a:p>
            <a:pPr marL="0" indent="0">
              <a:buNone/>
            </a:pPr>
            <a:r>
              <a:rPr lang="en-US" dirty="0"/>
              <a:t>class Client implements </a:t>
            </a:r>
            <a:r>
              <a:rPr lang="en-US" dirty="0" smtClean="0"/>
              <a:t>Callback</a:t>
            </a:r>
          </a:p>
          <a:p>
            <a:pPr marL="0" indent="0">
              <a:buNone/>
            </a:pPr>
            <a:r>
              <a:rPr lang="en-US" dirty="0" smtClean="0"/>
              <a:t> </a:t>
            </a:r>
            <a:r>
              <a:rPr lang="en-US" dirty="0"/>
              <a:t>{</a:t>
            </a:r>
          </a:p>
          <a:p>
            <a:pPr marL="0" indent="0">
              <a:buNone/>
            </a:pPr>
            <a:r>
              <a:rPr lang="en-US" dirty="0"/>
              <a:t>// Implement Callback's interface</a:t>
            </a:r>
          </a:p>
          <a:p>
            <a:pPr marL="0" indent="0">
              <a:buNone/>
            </a:pPr>
            <a:r>
              <a:rPr lang="en-US" dirty="0"/>
              <a:t>public void callback(</a:t>
            </a:r>
            <a:r>
              <a:rPr lang="en-US" dirty="0" err="1"/>
              <a:t>int</a:t>
            </a:r>
            <a:r>
              <a:rPr lang="en-US" dirty="0"/>
              <a:t> p) </a:t>
            </a:r>
            <a:endParaRPr lang="en-US" dirty="0" smtClean="0"/>
          </a:p>
          <a:p>
            <a:pPr marL="0" indent="0">
              <a:buNone/>
            </a:pPr>
            <a:r>
              <a:rPr lang="en-US" dirty="0" smtClean="0"/>
              <a:t>{</a:t>
            </a:r>
            <a:endParaRPr lang="en-US" dirty="0"/>
          </a:p>
          <a:p>
            <a:pPr marL="0" indent="0">
              <a:buNone/>
            </a:pPr>
            <a:r>
              <a:rPr lang="en-US" dirty="0" err="1"/>
              <a:t>System.out.println</a:t>
            </a:r>
            <a:r>
              <a:rPr lang="en-US" dirty="0"/>
              <a:t>("callback called with " + p);</a:t>
            </a:r>
          </a:p>
          <a:p>
            <a:pPr marL="0" indent="0">
              <a:buNone/>
            </a:pPr>
            <a:r>
              <a:rPr lang="en-US" dirty="0"/>
              <a:t>}</a:t>
            </a:r>
          </a:p>
          <a:p>
            <a:pPr marL="0" indent="0">
              <a:buNone/>
            </a:pPr>
            <a:r>
              <a:rPr lang="en-US" dirty="0"/>
              <a:t>void </a:t>
            </a:r>
            <a:r>
              <a:rPr lang="en-US" dirty="0" err="1"/>
              <a:t>nonIfaceMeth</a:t>
            </a:r>
            <a:r>
              <a:rPr lang="en-US" dirty="0" smtClean="0"/>
              <a:t>()</a:t>
            </a:r>
          </a:p>
          <a:p>
            <a:pPr marL="0" indent="0">
              <a:buNone/>
            </a:pPr>
            <a:r>
              <a:rPr lang="en-US" dirty="0" smtClean="0"/>
              <a:t> </a:t>
            </a:r>
            <a:r>
              <a:rPr lang="en-US" dirty="0"/>
              <a:t>{</a:t>
            </a:r>
          </a:p>
          <a:p>
            <a:pPr marL="0" indent="0">
              <a:buNone/>
            </a:pPr>
            <a:r>
              <a:rPr lang="en-US" dirty="0" err="1"/>
              <a:t>System.out.println</a:t>
            </a:r>
            <a:r>
              <a:rPr lang="en-US" dirty="0"/>
              <a:t>("Classes that implement interfaces " </a:t>
            </a:r>
            <a:r>
              <a:rPr lang="en-US" dirty="0" smtClean="0"/>
              <a:t>+ "</a:t>
            </a:r>
            <a:r>
              <a:rPr lang="en-US" dirty="0"/>
              <a:t>may also define other members, too.");</a:t>
            </a:r>
          </a:p>
          <a:p>
            <a:pPr marL="0" indent="0">
              <a:buNone/>
            </a:pPr>
            <a:r>
              <a:rPr lang="en-US" dirty="0"/>
              <a:t>}</a:t>
            </a:r>
          </a:p>
          <a:p>
            <a:pPr marL="0" indent="0">
              <a:buNone/>
            </a:pPr>
            <a:r>
              <a:rPr lang="en-US" dirty="0"/>
              <a:t>}</a:t>
            </a:r>
          </a:p>
        </p:txBody>
      </p:sp>
    </p:spTree>
    <p:extLst>
      <p:ext uri="{BB962C8B-B14F-4D97-AF65-F5344CB8AC3E}">
        <p14:creationId xmlns:p14="http://schemas.microsoft.com/office/powerpoint/2010/main" val="263101181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Accessing Implementations Through Interface References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The following example calls the </a:t>
            </a:r>
            <a:r>
              <a:rPr lang="en-US" b="1" dirty="0"/>
              <a:t>callback( ) </a:t>
            </a:r>
            <a:r>
              <a:rPr lang="en-US" dirty="0"/>
              <a:t>method via an interface reference variable:</a:t>
            </a:r>
          </a:p>
          <a:p>
            <a:pPr marL="0" indent="0">
              <a:buNone/>
            </a:pPr>
            <a:r>
              <a:rPr lang="en-US" dirty="0"/>
              <a:t>class </a:t>
            </a:r>
            <a:r>
              <a:rPr lang="en-US" dirty="0" err="1" smtClean="0"/>
              <a:t>TestIface</a:t>
            </a:r>
            <a:endParaRPr lang="en-US" dirty="0" smtClean="0"/>
          </a:p>
          <a:p>
            <a:pPr marL="0" indent="0">
              <a:buNone/>
            </a:pPr>
            <a:r>
              <a:rPr lang="en-US" dirty="0" smtClean="0"/>
              <a:t> </a:t>
            </a:r>
            <a:r>
              <a:rPr lang="en-US" dirty="0"/>
              <a:t>{</a:t>
            </a:r>
          </a:p>
          <a:p>
            <a:pPr marL="0" indent="0">
              <a:buNone/>
            </a:pPr>
            <a:r>
              <a:rPr lang="en-US" dirty="0"/>
              <a:t>public static void main(String </a:t>
            </a:r>
            <a:r>
              <a:rPr lang="en-US" dirty="0" err="1"/>
              <a:t>args</a:t>
            </a:r>
            <a:r>
              <a:rPr lang="en-US" dirty="0"/>
              <a:t>[]) {</a:t>
            </a:r>
          </a:p>
          <a:p>
            <a:pPr marL="0" indent="0">
              <a:buNone/>
            </a:pPr>
            <a:r>
              <a:rPr lang="en-US" dirty="0"/>
              <a:t>Callback c = new Client();</a:t>
            </a:r>
          </a:p>
          <a:p>
            <a:pPr marL="0" indent="0">
              <a:buNone/>
            </a:pPr>
            <a:r>
              <a:rPr lang="en-US" dirty="0" err="1"/>
              <a:t>c.callback</a:t>
            </a:r>
            <a:r>
              <a:rPr lang="en-US" dirty="0"/>
              <a:t>(42);</a:t>
            </a:r>
          </a:p>
          <a:p>
            <a:pPr marL="0" indent="0">
              <a:buNone/>
            </a:pPr>
            <a:r>
              <a:rPr lang="en-US" dirty="0" smtClean="0"/>
              <a:t>}</a:t>
            </a:r>
          </a:p>
          <a:p>
            <a:pPr marL="0" indent="0">
              <a:buNone/>
            </a:pPr>
            <a:r>
              <a:rPr lang="en-US" dirty="0"/>
              <a:t>The output of this program is shown here:</a:t>
            </a:r>
          </a:p>
          <a:p>
            <a:pPr marL="0" indent="0">
              <a:buNone/>
            </a:pPr>
            <a:r>
              <a:rPr lang="en-US" dirty="0"/>
              <a:t>callback called with 42</a:t>
            </a:r>
          </a:p>
        </p:txBody>
      </p:sp>
    </p:spTree>
    <p:extLst>
      <p:ext uri="{BB962C8B-B14F-4D97-AF65-F5344CB8AC3E}">
        <p14:creationId xmlns:p14="http://schemas.microsoft.com/office/powerpoint/2010/main" val="353172833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Notice that variable </a:t>
            </a:r>
            <a:r>
              <a:rPr lang="en-US" b="1" dirty="0"/>
              <a:t>c </a:t>
            </a:r>
            <a:r>
              <a:rPr lang="en-US" dirty="0"/>
              <a:t>is declared to be of the interface type </a:t>
            </a:r>
            <a:r>
              <a:rPr lang="en-US" b="1" dirty="0"/>
              <a:t>Callback</a:t>
            </a:r>
            <a:r>
              <a:rPr lang="en-US" dirty="0"/>
              <a:t>, yet it was assigned </a:t>
            </a:r>
            <a:r>
              <a:rPr lang="en-US" dirty="0" smtClean="0"/>
              <a:t>an instance </a:t>
            </a:r>
            <a:r>
              <a:rPr lang="en-US" dirty="0"/>
              <a:t>of </a:t>
            </a:r>
            <a:r>
              <a:rPr lang="en-US" b="1" dirty="0"/>
              <a:t>Client</a:t>
            </a:r>
            <a:r>
              <a:rPr lang="en-US" dirty="0"/>
              <a:t>. Although </a:t>
            </a:r>
            <a:r>
              <a:rPr lang="en-US" b="1" dirty="0"/>
              <a:t>c </a:t>
            </a:r>
            <a:r>
              <a:rPr lang="en-US" dirty="0"/>
              <a:t>can be used to access the </a:t>
            </a:r>
            <a:r>
              <a:rPr lang="en-US" b="1" dirty="0"/>
              <a:t>callback( ) </a:t>
            </a:r>
            <a:r>
              <a:rPr lang="en-US" dirty="0"/>
              <a:t>method, it cannot </a:t>
            </a:r>
            <a:r>
              <a:rPr lang="en-US" dirty="0" smtClean="0"/>
              <a:t>access any </a:t>
            </a:r>
            <a:r>
              <a:rPr lang="en-US" dirty="0"/>
              <a:t>other members of the </a:t>
            </a:r>
            <a:r>
              <a:rPr lang="en-US" b="1" dirty="0"/>
              <a:t>Client </a:t>
            </a:r>
            <a:r>
              <a:rPr lang="en-US" dirty="0"/>
              <a:t>class. An interface reference variable has knowledge </a:t>
            </a:r>
            <a:r>
              <a:rPr lang="en-US" dirty="0" smtClean="0"/>
              <a:t>only of </a:t>
            </a:r>
            <a:r>
              <a:rPr lang="en-US" dirty="0"/>
              <a:t>the methods declared by its </a:t>
            </a:r>
            <a:r>
              <a:rPr lang="en-US" b="1" dirty="0"/>
              <a:t>interface </a:t>
            </a:r>
            <a:r>
              <a:rPr lang="en-US" dirty="0"/>
              <a:t>declaration. Thus, </a:t>
            </a:r>
            <a:r>
              <a:rPr lang="en-US" b="1" dirty="0"/>
              <a:t>c </a:t>
            </a:r>
            <a:r>
              <a:rPr lang="en-US" dirty="0"/>
              <a:t>could not be used to </a:t>
            </a:r>
            <a:r>
              <a:rPr lang="en-US" dirty="0" smtClean="0"/>
              <a:t>access </a:t>
            </a:r>
            <a:r>
              <a:rPr lang="en-US" b="1" dirty="0" err="1" smtClean="0"/>
              <a:t>nonIfaceMeth</a:t>
            </a:r>
            <a:r>
              <a:rPr lang="en-US" b="1" dirty="0"/>
              <a:t>( ) </a:t>
            </a:r>
            <a:r>
              <a:rPr lang="en-US" dirty="0"/>
              <a:t>since it is defined by </a:t>
            </a:r>
            <a:r>
              <a:rPr lang="en-US" b="1" dirty="0"/>
              <a:t>Client </a:t>
            </a:r>
            <a:r>
              <a:rPr lang="en-US" dirty="0"/>
              <a:t>but not </a:t>
            </a:r>
            <a:r>
              <a:rPr lang="en-US" b="1" dirty="0"/>
              <a:t>Callback</a:t>
            </a:r>
            <a:r>
              <a:rPr lang="en-US" dirty="0"/>
              <a:t>.</a:t>
            </a:r>
          </a:p>
          <a:p>
            <a:r>
              <a:rPr lang="en-US" dirty="0"/>
              <a:t>While the preceding example shows, mechanically, how an interface reference </a:t>
            </a:r>
            <a:r>
              <a:rPr lang="en-US" dirty="0" smtClean="0"/>
              <a:t>variable can </a:t>
            </a:r>
            <a:r>
              <a:rPr lang="en-US" dirty="0"/>
              <a:t>access an implementation object, it does not demonstrate the polymorphic power </a:t>
            </a:r>
            <a:r>
              <a:rPr lang="en-US" dirty="0" smtClean="0"/>
              <a:t>of such </a:t>
            </a:r>
            <a:r>
              <a:rPr lang="en-US" dirty="0"/>
              <a:t>a reference. To sample this usage, first create the second implementation of </a:t>
            </a:r>
            <a:r>
              <a:rPr lang="en-US" b="1" dirty="0"/>
              <a:t>Callback</a:t>
            </a:r>
            <a:r>
              <a:rPr lang="en-US" dirty="0"/>
              <a:t>,</a:t>
            </a:r>
          </a:p>
          <a:p>
            <a:r>
              <a:rPr lang="en-US" dirty="0"/>
              <a:t>shown here:</a:t>
            </a:r>
          </a:p>
        </p:txBody>
      </p:sp>
    </p:spTree>
    <p:extLst>
      <p:ext uri="{BB962C8B-B14F-4D97-AF65-F5344CB8AC3E}">
        <p14:creationId xmlns:p14="http://schemas.microsoft.com/office/powerpoint/2010/main" val="56635346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0000" lnSpcReduction="20000"/>
          </a:bodyPr>
          <a:lstStyle/>
          <a:p>
            <a:pPr marL="0" indent="0">
              <a:buNone/>
            </a:pPr>
            <a:r>
              <a:rPr lang="en-US" dirty="0"/>
              <a:t>// Another implementation of Callback.</a:t>
            </a:r>
          </a:p>
          <a:p>
            <a:pPr marL="0" indent="0">
              <a:buNone/>
            </a:pPr>
            <a:r>
              <a:rPr lang="en-US" dirty="0"/>
              <a:t>class </a:t>
            </a:r>
            <a:r>
              <a:rPr lang="en-US" dirty="0" err="1"/>
              <a:t>AnotherClient</a:t>
            </a:r>
            <a:r>
              <a:rPr lang="en-US" dirty="0"/>
              <a:t> implements Callback {</a:t>
            </a:r>
          </a:p>
          <a:p>
            <a:pPr marL="0" indent="0">
              <a:buNone/>
            </a:pPr>
            <a:r>
              <a:rPr lang="en-US" dirty="0"/>
              <a:t>// Implement Callback's interface</a:t>
            </a:r>
          </a:p>
          <a:p>
            <a:pPr marL="0" indent="0">
              <a:buNone/>
            </a:pPr>
            <a:r>
              <a:rPr lang="en-US" dirty="0"/>
              <a:t>public void callback(</a:t>
            </a:r>
            <a:r>
              <a:rPr lang="en-US" dirty="0" err="1"/>
              <a:t>int</a:t>
            </a:r>
            <a:r>
              <a:rPr lang="en-US" dirty="0"/>
              <a:t> p) {</a:t>
            </a:r>
          </a:p>
          <a:p>
            <a:pPr marL="0" indent="0">
              <a:buNone/>
            </a:pPr>
            <a:r>
              <a:rPr lang="en-US" dirty="0" err="1"/>
              <a:t>System.out.println</a:t>
            </a:r>
            <a:r>
              <a:rPr lang="en-US" dirty="0"/>
              <a:t>("Another version of callback");</a:t>
            </a:r>
          </a:p>
          <a:p>
            <a:pPr marL="0" indent="0">
              <a:buNone/>
            </a:pPr>
            <a:r>
              <a:rPr lang="en-US" dirty="0" err="1"/>
              <a:t>System.out.println</a:t>
            </a:r>
            <a:r>
              <a:rPr lang="en-US" dirty="0"/>
              <a:t>("p squared is " + (p*p));</a:t>
            </a:r>
          </a:p>
          <a:p>
            <a:pPr marL="0" indent="0">
              <a:buNone/>
            </a:pPr>
            <a:r>
              <a:rPr lang="en-US" dirty="0"/>
              <a:t>}</a:t>
            </a:r>
          </a:p>
          <a:p>
            <a:pPr marL="0" indent="0">
              <a:buNone/>
            </a:pPr>
            <a:r>
              <a:rPr lang="en-US" dirty="0"/>
              <a:t>}</a:t>
            </a:r>
          </a:p>
          <a:p>
            <a:pPr marL="0" indent="0">
              <a:buNone/>
            </a:pPr>
            <a:r>
              <a:rPr lang="en-US" dirty="0"/>
              <a:t>Now, try the following class:</a:t>
            </a:r>
          </a:p>
          <a:p>
            <a:pPr marL="0" indent="0">
              <a:buNone/>
            </a:pPr>
            <a:r>
              <a:rPr lang="en-US" dirty="0"/>
              <a:t>class TestIface2 {</a:t>
            </a:r>
          </a:p>
          <a:p>
            <a:pPr marL="0" indent="0">
              <a:buNone/>
            </a:pPr>
            <a:r>
              <a:rPr lang="en-US" dirty="0"/>
              <a:t>public static void main(String </a:t>
            </a:r>
            <a:r>
              <a:rPr lang="en-US" dirty="0" err="1"/>
              <a:t>args</a:t>
            </a:r>
            <a:r>
              <a:rPr lang="en-US" dirty="0"/>
              <a:t>[]) {</a:t>
            </a:r>
          </a:p>
          <a:p>
            <a:pPr marL="0" indent="0">
              <a:buNone/>
            </a:pPr>
            <a:r>
              <a:rPr lang="en-US" dirty="0"/>
              <a:t>Callback c = new Client();</a:t>
            </a:r>
          </a:p>
          <a:p>
            <a:pPr marL="0" indent="0">
              <a:buNone/>
            </a:pPr>
            <a:r>
              <a:rPr lang="en-US" dirty="0" err="1"/>
              <a:t>AnotherClient</a:t>
            </a:r>
            <a:r>
              <a:rPr lang="en-US" dirty="0"/>
              <a:t> </a:t>
            </a:r>
            <a:r>
              <a:rPr lang="en-US" dirty="0" err="1"/>
              <a:t>ob</a:t>
            </a:r>
            <a:r>
              <a:rPr lang="en-US" dirty="0"/>
              <a:t> = new </a:t>
            </a:r>
            <a:r>
              <a:rPr lang="en-US" dirty="0" err="1"/>
              <a:t>AnotherClient</a:t>
            </a:r>
            <a:r>
              <a:rPr lang="en-US" dirty="0"/>
              <a:t>();</a:t>
            </a:r>
          </a:p>
          <a:p>
            <a:pPr marL="0" indent="0">
              <a:buNone/>
            </a:pPr>
            <a:r>
              <a:rPr lang="en-US" dirty="0" err="1"/>
              <a:t>c.callback</a:t>
            </a:r>
            <a:r>
              <a:rPr lang="en-US" dirty="0"/>
              <a:t>(42);</a:t>
            </a:r>
          </a:p>
          <a:p>
            <a:pPr marL="0" indent="0">
              <a:buNone/>
            </a:pPr>
            <a:r>
              <a:rPr lang="en-US" dirty="0"/>
              <a:t>c = </a:t>
            </a:r>
            <a:r>
              <a:rPr lang="en-US" dirty="0" err="1"/>
              <a:t>ob</a:t>
            </a:r>
            <a:r>
              <a:rPr lang="en-US" dirty="0"/>
              <a:t>; // c now refers to </a:t>
            </a:r>
            <a:r>
              <a:rPr lang="en-US" dirty="0" err="1"/>
              <a:t>AnotherClient</a:t>
            </a:r>
            <a:r>
              <a:rPr lang="en-US" dirty="0"/>
              <a:t> object</a:t>
            </a:r>
          </a:p>
          <a:p>
            <a:pPr marL="0" indent="0">
              <a:buNone/>
            </a:pPr>
            <a:r>
              <a:rPr lang="en-US" dirty="0" err="1"/>
              <a:t>c.callback</a:t>
            </a:r>
            <a:r>
              <a:rPr lang="en-US" dirty="0"/>
              <a:t>(42);</a:t>
            </a:r>
          </a:p>
          <a:p>
            <a:pPr marL="0" indent="0">
              <a:buNone/>
            </a:pPr>
            <a:r>
              <a:rPr lang="en-US" dirty="0"/>
              <a:t>}</a:t>
            </a:r>
          </a:p>
          <a:p>
            <a:pPr marL="0" indent="0">
              <a:buNone/>
            </a:pPr>
            <a:r>
              <a:rPr lang="en-US" dirty="0"/>
              <a:t>}</a:t>
            </a:r>
          </a:p>
          <a:p>
            <a:pPr marL="0" indent="0">
              <a:buNone/>
            </a:pPr>
            <a:r>
              <a:rPr lang="en-US" dirty="0"/>
              <a:t>The output from this program is shown here:</a:t>
            </a:r>
          </a:p>
          <a:p>
            <a:pPr marL="0" indent="0">
              <a:buNone/>
            </a:pPr>
            <a:r>
              <a:rPr lang="en-US" dirty="0"/>
              <a:t>callback called with 42</a:t>
            </a:r>
          </a:p>
          <a:p>
            <a:pPr marL="0" indent="0">
              <a:buNone/>
            </a:pPr>
            <a:r>
              <a:rPr lang="en-US" dirty="0"/>
              <a:t>Another version of callback</a:t>
            </a:r>
          </a:p>
          <a:p>
            <a:pPr marL="0" indent="0">
              <a:buNone/>
            </a:pPr>
            <a:r>
              <a:rPr lang="en-US" dirty="0"/>
              <a:t>p squared is 1764</a:t>
            </a:r>
          </a:p>
        </p:txBody>
      </p:sp>
    </p:spTree>
    <p:extLst>
      <p:ext uri="{BB962C8B-B14F-4D97-AF65-F5344CB8AC3E}">
        <p14:creationId xmlns:p14="http://schemas.microsoft.com/office/powerpoint/2010/main" val="362110460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Nested Interfaces</a:t>
            </a:r>
            <a:endParaRPr lang="en-US" dirty="0"/>
          </a:p>
        </p:txBody>
      </p:sp>
      <p:sp>
        <p:nvSpPr>
          <p:cNvPr id="3" name="Content Placeholder 2"/>
          <p:cNvSpPr>
            <a:spLocks noGrp="1"/>
          </p:cNvSpPr>
          <p:nvPr>
            <p:ph idx="1"/>
          </p:nvPr>
        </p:nvSpPr>
        <p:spPr/>
        <p:txBody>
          <a:bodyPr/>
          <a:lstStyle/>
          <a:p>
            <a:r>
              <a:rPr lang="en-US" dirty="0"/>
              <a:t>An interface can be declared a member of a class or another interface. Such an </a:t>
            </a:r>
            <a:r>
              <a:rPr lang="en-US" dirty="0" smtClean="0"/>
              <a:t>interface is </a:t>
            </a:r>
            <a:r>
              <a:rPr lang="en-US" dirty="0"/>
              <a:t>called a </a:t>
            </a:r>
            <a:r>
              <a:rPr lang="en-US" i="1" dirty="0"/>
              <a:t>member interface </a:t>
            </a:r>
            <a:r>
              <a:rPr lang="en-US" dirty="0"/>
              <a:t>or a </a:t>
            </a:r>
            <a:r>
              <a:rPr lang="en-US" i="1" dirty="0"/>
              <a:t>nested interface</a:t>
            </a:r>
            <a:r>
              <a:rPr lang="en-US" dirty="0"/>
              <a:t>. A nested interface can be declared as </a:t>
            </a:r>
            <a:r>
              <a:rPr lang="en-US" b="1" dirty="0" smtClean="0"/>
              <a:t>public</a:t>
            </a:r>
            <a:r>
              <a:rPr lang="en-US" dirty="0" smtClean="0"/>
              <a:t>, </a:t>
            </a:r>
            <a:r>
              <a:rPr lang="en-US" b="1" dirty="0" smtClean="0"/>
              <a:t>private</a:t>
            </a:r>
            <a:r>
              <a:rPr lang="en-US" dirty="0"/>
              <a:t>, or </a:t>
            </a:r>
            <a:r>
              <a:rPr lang="en-US" b="1" dirty="0"/>
              <a:t>protected</a:t>
            </a:r>
            <a:r>
              <a:rPr lang="en-US" dirty="0"/>
              <a:t>. This differs from a top-level interface, which must either be </a:t>
            </a:r>
            <a:r>
              <a:rPr lang="en-US" dirty="0" smtClean="0"/>
              <a:t>declared as </a:t>
            </a:r>
            <a:r>
              <a:rPr lang="en-US" b="1" dirty="0"/>
              <a:t>public </a:t>
            </a:r>
            <a:r>
              <a:rPr lang="en-US" dirty="0"/>
              <a:t>or use the default access level,</a:t>
            </a:r>
          </a:p>
        </p:txBody>
      </p:sp>
    </p:spTree>
    <p:extLst>
      <p:ext uri="{BB962C8B-B14F-4D97-AF65-F5344CB8AC3E}">
        <p14:creationId xmlns:p14="http://schemas.microsoft.com/office/powerpoint/2010/main" val="38532571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5" name="Content Placeholder 4"/>
          <p:cNvSpPr>
            <a:spLocks noGrp="1"/>
          </p:cNvSpPr>
          <p:nvPr>
            <p:ph sz="half" idx="1"/>
          </p:nvPr>
        </p:nvSpPr>
        <p:spPr/>
        <p:txBody>
          <a:bodyPr>
            <a:normAutofit fontScale="62500" lnSpcReduction="20000"/>
          </a:bodyPr>
          <a:lstStyle/>
          <a:p>
            <a:r>
              <a:rPr lang="en-US" dirty="0"/>
              <a:t>// A nested interface example.</a:t>
            </a:r>
          </a:p>
          <a:p>
            <a:r>
              <a:rPr lang="en-US" dirty="0"/>
              <a:t>// This class contains a member interface.</a:t>
            </a:r>
          </a:p>
          <a:p>
            <a:r>
              <a:rPr lang="en-US" dirty="0"/>
              <a:t>class A {</a:t>
            </a:r>
          </a:p>
          <a:p>
            <a:r>
              <a:rPr lang="en-US" dirty="0"/>
              <a:t>// this is a nested interface</a:t>
            </a:r>
          </a:p>
          <a:p>
            <a:r>
              <a:rPr lang="en-US" dirty="0"/>
              <a:t>public interface </a:t>
            </a:r>
            <a:r>
              <a:rPr lang="en-US" dirty="0" err="1"/>
              <a:t>NestedIF</a:t>
            </a:r>
            <a:r>
              <a:rPr lang="en-US" dirty="0"/>
              <a:t> {</a:t>
            </a:r>
          </a:p>
          <a:p>
            <a:r>
              <a:rPr lang="en-US" dirty="0" err="1"/>
              <a:t>boolean</a:t>
            </a:r>
            <a:r>
              <a:rPr lang="en-US" dirty="0"/>
              <a:t> </a:t>
            </a:r>
            <a:r>
              <a:rPr lang="en-US" dirty="0" err="1"/>
              <a:t>isNotNegative</a:t>
            </a:r>
            <a:r>
              <a:rPr lang="en-US" dirty="0"/>
              <a:t>(</a:t>
            </a:r>
            <a:r>
              <a:rPr lang="en-US" dirty="0" err="1"/>
              <a:t>int</a:t>
            </a:r>
            <a:r>
              <a:rPr lang="en-US" dirty="0"/>
              <a:t> x);</a:t>
            </a:r>
          </a:p>
          <a:p>
            <a:r>
              <a:rPr lang="en-US" dirty="0"/>
              <a:t>}</a:t>
            </a:r>
          </a:p>
          <a:p>
            <a:r>
              <a:rPr lang="en-US" dirty="0"/>
              <a:t>}</a:t>
            </a:r>
          </a:p>
          <a:p>
            <a:r>
              <a:rPr lang="en-US" dirty="0"/>
              <a:t>// B implements the nested interface.</a:t>
            </a:r>
          </a:p>
          <a:p>
            <a:r>
              <a:rPr lang="en-US" dirty="0"/>
              <a:t>class B implements </a:t>
            </a:r>
            <a:r>
              <a:rPr lang="en-US" dirty="0" err="1"/>
              <a:t>A.NestedIF</a:t>
            </a:r>
            <a:r>
              <a:rPr lang="en-US" dirty="0"/>
              <a:t> {</a:t>
            </a:r>
          </a:p>
          <a:p>
            <a:r>
              <a:rPr lang="en-US" dirty="0"/>
              <a:t>public </a:t>
            </a:r>
            <a:r>
              <a:rPr lang="en-US" dirty="0" err="1"/>
              <a:t>boolean</a:t>
            </a:r>
            <a:r>
              <a:rPr lang="en-US" dirty="0"/>
              <a:t> </a:t>
            </a:r>
            <a:r>
              <a:rPr lang="en-US" dirty="0" err="1"/>
              <a:t>isNotNegative</a:t>
            </a:r>
            <a:r>
              <a:rPr lang="en-US" dirty="0"/>
              <a:t>(</a:t>
            </a:r>
            <a:r>
              <a:rPr lang="en-US" dirty="0" err="1"/>
              <a:t>int</a:t>
            </a:r>
            <a:r>
              <a:rPr lang="en-US" dirty="0"/>
              <a:t> x) {</a:t>
            </a:r>
          </a:p>
          <a:p>
            <a:r>
              <a:rPr lang="en-US" dirty="0"/>
              <a:t>return x &lt; 0 ? false: true;</a:t>
            </a:r>
          </a:p>
          <a:p>
            <a:r>
              <a:rPr lang="en-US" dirty="0"/>
              <a:t>}</a:t>
            </a:r>
          </a:p>
          <a:p>
            <a:r>
              <a:rPr lang="en-US" dirty="0"/>
              <a:t>}</a:t>
            </a:r>
          </a:p>
        </p:txBody>
      </p:sp>
      <p:sp>
        <p:nvSpPr>
          <p:cNvPr id="6" name="Content Placeholder 5"/>
          <p:cNvSpPr>
            <a:spLocks noGrp="1"/>
          </p:cNvSpPr>
          <p:nvPr>
            <p:ph sz="half" idx="2"/>
          </p:nvPr>
        </p:nvSpPr>
        <p:spPr/>
        <p:txBody>
          <a:bodyPr>
            <a:normAutofit fontScale="62500" lnSpcReduction="20000"/>
          </a:bodyPr>
          <a:lstStyle/>
          <a:p>
            <a:r>
              <a:rPr lang="en-US" dirty="0"/>
              <a:t>class </a:t>
            </a:r>
            <a:r>
              <a:rPr lang="en-US" dirty="0" err="1"/>
              <a:t>NestedIFDemo</a:t>
            </a:r>
            <a:r>
              <a:rPr lang="en-US" dirty="0"/>
              <a:t> {</a:t>
            </a:r>
          </a:p>
          <a:p>
            <a:r>
              <a:rPr lang="en-US" dirty="0"/>
              <a:t>public static void main(String </a:t>
            </a:r>
            <a:r>
              <a:rPr lang="en-US" dirty="0" err="1"/>
              <a:t>args</a:t>
            </a:r>
            <a:r>
              <a:rPr lang="en-US" dirty="0"/>
              <a:t>[]) {</a:t>
            </a:r>
          </a:p>
          <a:p>
            <a:r>
              <a:rPr lang="en-US" dirty="0"/>
              <a:t>// use a nested interface reference</a:t>
            </a:r>
          </a:p>
          <a:p>
            <a:r>
              <a:rPr lang="en-US" dirty="0" err="1"/>
              <a:t>A.NestedIF</a:t>
            </a:r>
            <a:r>
              <a:rPr lang="en-US" dirty="0"/>
              <a:t> </a:t>
            </a:r>
            <a:r>
              <a:rPr lang="en-US" dirty="0" err="1"/>
              <a:t>nif</a:t>
            </a:r>
            <a:r>
              <a:rPr lang="en-US" dirty="0"/>
              <a:t> = new B();</a:t>
            </a:r>
          </a:p>
          <a:p>
            <a:r>
              <a:rPr lang="en-US" dirty="0"/>
              <a:t>if(</a:t>
            </a:r>
            <a:r>
              <a:rPr lang="en-US" dirty="0" err="1"/>
              <a:t>nif.isNotNegative</a:t>
            </a:r>
            <a:r>
              <a:rPr lang="en-US" dirty="0"/>
              <a:t>(10))</a:t>
            </a:r>
          </a:p>
          <a:p>
            <a:r>
              <a:rPr lang="en-US" dirty="0" err="1"/>
              <a:t>System.out.println</a:t>
            </a:r>
            <a:r>
              <a:rPr lang="en-US" dirty="0"/>
              <a:t>("10 is not negative");</a:t>
            </a:r>
          </a:p>
          <a:p>
            <a:r>
              <a:rPr lang="en-US" dirty="0"/>
              <a:t>if(</a:t>
            </a:r>
            <a:r>
              <a:rPr lang="en-US" dirty="0" err="1"/>
              <a:t>nif.isNotNegative</a:t>
            </a:r>
            <a:r>
              <a:rPr lang="en-US" dirty="0"/>
              <a:t>(-12))</a:t>
            </a:r>
          </a:p>
          <a:p>
            <a:r>
              <a:rPr lang="en-US" dirty="0" err="1"/>
              <a:t>System.out.println</a:t>
            </a:r>
            <a:r>
              <a:rPr lang="en-US" dirty="0"/>
              <a:t>("this won't be displayed");</a:t>
            </a:r>
          </a:p>
          <a:p>
            <a:r>
              <a:rPr lang="en-US" dirty="0"/>
              <a:t>}</a:t>
            </a:r>
          </a:p>
          <a:p>
            <a:r>
              <a:rPr lang="en-US" dirty="0"/>
              <a:t>}</a:t>
            </a:r>
          </a:p>
        </p:txBody>
      </p:sp>
    </p:spTree>
    <p:extLst>
      <p:ext uri="{BB962C8B-B14F-4D97-AF65-F5344CB8AC3E}">
        <p14:creationId xmlns:p14="http://schemas.microsoft.com/office/powerpoint/2010/main" val="51067109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normAutofit fontScale="92500"/>
          </a:bodyPr>
          <a:lstStyle/>
          <a:p>
            <a:r>
              <a:rPr lang="en-US" dirty="0"/>
              <a:t>Notice that </a:t>
            </a:r>
            <a:r>
              <a:rPr lang="en-US" b="1" dirty="0"/>
              <a:t>A </a:t>
            </a:r>
            <a:r>
              <a:rPr lang="en-US" dirty="0"/>
              <a:t>defines a member interface called </a:t>
            </a:r>
            <a:r>
              <a:rPr lang="en-US" b="1" dirty="0" err="1"/>
              <a:t>NestedIF</a:t>
            </a:r>
            <a:r>
              <a:rPr lang="en-US" b="1" dirty="0"/>
              <a:t> </a:t>
            </a:r>
            <a:r>
              <a:rPr lang="en-US" dirty="0"/>
              <a:t>and that it is declared </a:t>
            </a:r>
            <a:r>
              <a:rPr lang="en-US" b="1" dirty="0" err="1" smtClean="0"/>
              <a:t>public</a:t>
            </a:r>
            <a:r>
              <a:rPr lang="en-US" dirty="0" err="1" smtClean="0"/>
              <a:t>.Next</a:t>
            </a:r>
            <a:r>
              <a:rPr lang="en-US" dirty="0"/>
              <a:t>, </a:t>
            </a:r>
            <a:r>
              <a:rPr lang="en-US" b="1" dirty="0"/>
              <a:t>B </a:t>
            </a:r>
            <a:r>
              <a:rPr lang="en-US" dirty="0"/>
              <a:t>implements the nested interface by specifying</a:t>
            </a:r>
          </a:p>
          <a:p>
            <a:r>
              <a:rPr lang="en-US" dirty="0"/>
              <a:t>implements </a:t>
            </a:r>
            <a:r>
              <a:rPr lang="en-US" dirty="0" err="1"/>
              <a:t>A.NestedIF</a:t>
            </a:r>
            <a:endParaRPr lang="en-US" dirty="0"/>
          </a:p>
          <a:p>
            <a:r>
              <a:rPr lang="en-US" dirty="0"/>
              <a:t>Notice that the name is fully qualified by the enclosing class’ name. Inside the </a:t>
            </a:r>
            <a:r>
              <a:rPr lang="en-US" b="1" dirty="0"/>
              <a:t>main( </a:t>
            </a:r>
            <a:r>
              <a:rPr lang="en-US" b="1" dirty="0" smtClean="0"/>
              <a:t>) </a:t>
            </a:r>
            <a:r>
              <a:rPr lang="en-US" dirty="0" smtClean="0"/>
              <a:t>method</a:t>
            </a:r>
            <a:r>
              <a:rPr lang="en-US" dirty="0"/>
              <a:t>, an </a:t>
            </a:r>
            <a:r>
              <a:rPr lang="en-US" b="1" dirty="0" err="1"/>
              <a:t>A.NestedIF</a:t>
            </a:r>
            <a:r>
              <a:rPr lang="en-US" b="1" dirty="0"/>
              <a:t> </a:t>
            </a:r>
            <a:r>
              <a:rPr lang="en-US" dirty="0"/>
              <a:t>reference called </a:t>
            </a:r>
            <a:r>
              <a:rPr lang="en-US" b="1" dirty="0" err="1"/>
              <a:t>nif</a:t>
            </a:r>
            <a:r>
              <a:rPr lang="en-US" b="1" dirty="0"/>
              <a:t> </a:t>
            </a:r>
            <a:r>
              <a:rPr lang="en-US" dirty="0"/>
              <a:t>is created, and it is assigned a reference </a:t>
            </a:r>
            <a:r>
              <a:rPr lang="en-US" dirty="0" smtClean="0"/>
              <a:t>to a </a:t>
            </a:r>
            <a:r>
              <a:rPr lang="en-US" b="1" dirty="0"/>
              <a:t>B </a:t>
            </a:r>
            <a:r>
              <a:rPr lang="en-US" dirty="0"/>
              <a:t>object. Because </a:t>
            </a:r>
            <a:r>
              <a:rPr lang="en-US" b="1" dirty="0"/>
              <a:t>B </a:t>
            </a:r>
            <a:r>
              <a:rPr lang="en-US" dirty="0"/>
              <a:t>implements </a:t>
            </a:r>
            <a:r>
              <a:rPr lang="en-US" b="1" dirty="0" err="1"/>
              <a:t>A.NestedIF</a:t>
            </a:r>
            <a:r>
              <a:rPr lang="en-US" dirty="0"/>
              <a:t>, this is legal.</a:t>
            </a:r>
          </a:p>
        </p:txBody>
      </p:sp>
    </p:spTree>
    <p:extLst>
      <p:ext uri="{BB962C8B-B14F-4D97-AF65-F5344CB8AC3E}">
        <p14:creationId xmlns:p14="http://schemas.microsoft.com/office/powerpoint/2010/main" val="148157483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Variables in Interfaces</a:t>
            </a:r>
            <a:endParaRPr lang="en-US" dirty="0"/>
          </a:p>
        </p:txBody>
      </p:sp>
      <p:sp>
        <p:nvSpPr>
          <p:cNvPr id="3" name="Content Placeholder 2"/>
          <p:cNvSpPr>
            <a:spLocks noGrp="1"/>
          </p:cNvSpPr>
          <p:nvPr>
            <p:ph idx="1"/>
          </p:nvPr>
        </p:nvSpPr>
        <p:spPr/>
        <p:txBody>
          <a:bodyPr/>
          <a:lstStyle/>
          <a:p>
            <a:r>
              <a:rPr lang="en-US" dirty="0"/>
              <a:t>You can use interfaces to import shared constants into multiple classes by simply </a:t>
            </a:r>
            <a:r>
              <a:rPr lang="en-US" dirty="0" smtClean="0"/>
              <a:t>declaring an </a:t>
            </a:r>
            <a:r>
              <a:rPr lang="en-US" dirty="0"/>
              <a:t>interface that contains variables that are initialized to the desired values</a:t>
            </a:r>
            <a:r>
              <a:rPr lang="en-US" dirty="0" smtClean="0"/>
              <a:t>.</a:t>
            </a:r>
          </a:p>
          <a:p>
            <a:r>
              <a:rPr lang="en-US" dirty="0" smtClean="0"/>
              <a:t> </a:t>
            </a:r>
            <a:r>
              <a:rPr lang="en-US" dirty="0"/>
              <a:t>When </a:t>
            </a:r>
            <a:r>
              <a:rPr lang="en-US" dirty="0" smtClean="0"/>
              <a:t>you include </a:t>
            </a:r>
            <a:r>
              <a:rPr lang="en-US" dirty="0"/>
              <a:t>that interface in a class (that is, when you “implement” the interface), all of those</a:t>
            </a:r>
          </a:p>
          <a:p>
            <a:r>
              <a:rPr lang="en-US" dirty="0"/>
              <a:t>variable names will be in scope as constants</a:t>
            </a:r>
          </a:p>
        </p:txBody>
      </p:sp>
    </p:spTree>
    <p:extLst>
      <p:ext uri="{BB962C8B-B14F-4D97-AF65-F5344CB8AC3E}">
        <p14:creationId xmlns:p14="http://schemas.microsoft.com/office/powerpoint/2010/main" val="308245096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a:t>import </a:t>
            </a:r>
            <a:r>
              <a:rPr lang="en-US" dirty="0" err="1"/>
              <a:t>java.util.Random</a:t>
            </a:r>
            <a:r>
              <a:rPr lang="en-US" dirty="0"/>
              <a:t>;</a:t>
            </a:r>
          </a:p>
          <a:p>
            <a:r>
              <a:rPr lang="en-US" dirty="0"/>
              <a:t>interface </a:t>
            </a:r>
            <a:r>
              <a:rPr lang="en-US" dirty="0" err="1"/>
              <a:t>SharedConstants</a:t>
            </a:r>
            <a:r>
              <a:rPr lang="en-US" dirty="0"/>
              <a:t> {</a:t>
            </a:r>
          </a:p>
          <a:p>
            <a:r>
              <a:rPr lang="en-US" dirty="0" err="1"/>
              <a:t>int</a:t>
            </a:r>
            <a:r>
              <a:rPr lang="en-US" dirty="0"/>
              <a:t> NO = 0;</a:t>
            </a:r>
          </a:p>
          <a:p>
            <a:r>
              <a:rPr lang="en-US" dirty="0" err="1"/>
              <a:t>int</a:t>
            </a:r>
            <a:r>
              <a:rPr lang="en-US" dirty="0"/>
              <a:t> YES = 1;</a:t>
            </a:r>
          </a:p>
          <a:p>
            <a:r>
              <a:rPr lang="en-US" dirty="0" err="1"/>
              <a:t>int</a:t>
            </a:r>
            <a:r>
              <a:rPr lang="en-US" dirty="0"/>
              <a:t> MAYBE = 2;</a:t>
            </a:r>
          </a:p>
          <a:p>
            <a:r>
              <a:rPr lang="en-US" dirty="0" err="1"/>
              <a:t>int</a:t>
            </a:r>
            <a:r>
              <a:rPr lang="en-US" dirty="0"/>
              <a:t> LATER = 3;</a:t>
            </a:r>
          </a:p>
          <a:p>
            <a:r>
              <a:rPr lang="en-US" dirty="0" err="1"/>
              <a:t>int</a:t>
            </a:r>
            <a:r>
              <a:rPr lang="en-US" dirty="0"/>
              <a:t> SOON = 4;</a:t>
            </a:r>
          </a:p>
          <a:p>
            <a:r>
              <a:rPr lang="en-US" dirty="0" err="1"/>
              <a:t>int</a:t>
            </a:r>
            <a:r>
              <a:rPr lang="en-US" dirty="0"/>
              <a:t> NEVER = 5;</a:t>
            </a:r>
          </a:p>
          <a:p>
            <a:r>
              <a:rPr lang="en-US" dirty="0"/>
              <a:t>}</a:t>
            </a:r>
          </a:p>
          <a:p>
            <a:r>
              <a:rPr lang="en-US" dirty="0"/>
              <a:t>class Question implements </a:t>
            </a:r>
            <a:r>
              <a:rPr lang="en-US" dirty="0" err="1"/>
              <a:t>SharedConstants</a:t>
            </a:r>
            <a:r>
              <a:rPr lang="en-US" dirty="0"/>
              <a:t> {</a:t>
            </a:r>
          </a:p>
          <a:p>
            <a:r>
              <a:rPr lang="en-US" dirty="0"/>
              <a:t>Random rand = new Random();</a:t>
            </a:r>
          </a:p>
          <a:p>
            <a:r>
              <a:rPr lang="en-US" dirty="0" err="1"/>
              <a:t>int</a:t>
            </a:r>
            <a:r>
              <a:rPr lang="en-US" dirty="0"/>
              <a:t> ask() {</a:t>
            </a:r>
          </a:p>
          <a:p>
            <a:r>
              <a:rPr lang="en-US" dirty="0" err="1"/>
              <a:t>int</a:t>
            </a:r>
            <a:r>
              <a:rPr lang="en-US" dirty="0"/>
              <a:t> </a:t>
            </a:r>
            <a:r>
              <a:rPr lang="en-US" dirty="0" err="1"/>
              <a:t>prob</a:t>
            </a:r>
            <a:r>
              <a:rPr lang="en-US" dirty="0"/>
              <a:t> = (</a:t>
            </a:r>
            <a:r>
              <a:rPr lang="en-US" dirty="0" err="1"/>
              <a:t>int</a:t>
            </a:r>
            <a:r>
              <a:rPr lang="en-US" dirty="0"/>
              <a:t>) (100 * </a:t>
            </a:r>
            <a:r>
              <a:rPr lang="en-US" dirty="0" err="1"/>
              <a:t>rand.nextDouble</a:t>
            </a:r>
            <a:r>
              <a:rPr lang="en-US" dirty="0"/>
              <a:t>());</a:t>
            </a:r>
          </a:p>
          <a:p>
            <a:r>
              <a:rPr lang="en-US" dirty="0"/>
              <a:t>if (</a:t>
            </a:r>
            <a:r>
              <a:rPr lang="en-US" dirty="0" err="1"/>
              <a:t>prob</a:t>
            </a:r>
            <a:r>
              <a:rPr lang="en-US" dirty="0"/>
              <a:t> &lt; 30)</a:t>
            </a:r>
          </a:p>
        </p:txBody>
      </p:sp>
    </p:spTree>
    <p:extLst>
      <p:ext uri="{BB962C8B-B14F-4D97-AF65-F5344CB8AC3E}">
        <p14:creationId xmlns:p14="http://schemas.microsoft.com/office/powerpoint/2010/main" val="2386589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sz="half" idx="1"/>
          </p:nvPr>
        </p:nvSpPr>
        <p:spPr/>
        <p:txBody>
          <a:bodyPr>
            <a:normAutofit fontScale="47500" lnSpcReduction="20000"/>
          </a:bodyPr>
          <a:lstStyle/>
          <a:p>
            <a:r>
              <a:rPr lang="en-US" dirty="0"/>
              <a:t>else if (</a:t>
            </a:r>
            <a:r>
              <a:rPr lang="en-US" dirty="0" err="1"/>
              <a:t>prob</a:t>
            </a:r>
            <a:r>
              <a:rPr lang="en-US" dirty="0"/>
              <a:t> &lt; 60)</a:t>
            </a:r>
          </a:p>
          <a:p>
            <a:r>
              <a:rPr lang="en-US" dirty="0"/>
              <a:t>return YES; // 30%</a:t>
            </a:r>
          </a:p>
          <a:p>
            <a:r>
              <a:rPr lang="en-US" dirty="0"/>
              <a:t>else if (</a:t>
            </a:r>
            <a:r>
              <a:rPr lang="en-US" dirty="0" err="1"/>
              <a:t>prob</a:t>
            </a:r>
            <a:r>
              <a:rPr lang="en-US" dirty="0"/>
              <a:t> &lt; 75)</a:t>
            </a:r>
          </a:p>
          <a:p>
            <a:r>
              <a:rPr lang="en-US" dirty="0"/>
              <a:t>return LATER; // 15%</a:t>
            </a:r>
          </a:p>
          <a:p>
            <a:r>
              <a:rPr lang="en-US" dirty="0"/>
              <a:t>else if (</a:t>
            </a:r>
            <a:r>
              <a:rPr lang="en-US" dirty="0" err="1"/>
              <a:t>prob</a:t>
            </a:r>
            <a:r>
              <a:rPr lang="en-US" dirty="0"/>
              <a:t> &lt; 98)</a:t>
            </a:r>
          </a:p>
          <a:p>
            <a:r>
              <a:rPr lang="en-US" dirty="0"/>
              <a:t>return SOON; // 13%</a:t>
            </a:r>
          </a:p>
          <a:p>
            <a:r>
              <a:rPr lang="en-US" dirty="0"/>
              <a:t>else</a:t>
            </a:r>
          </a:p>
          <a:p>
            <a:r>
              <a:rPr lang="en-US" dirty="0"/>
              <a:t>return NEVER; // 2%</a:t>
            </a:r>
          </a:p>
          <a:p>
            <a:r>
              <a:rPr lang="en-US" dirty="0"/>
              <a:t>}</a:t>
            </a:r>
          </a:p>
          <a:p>
            <a:r>
              <a:rPr lang="en-US" dirty="0"/>
              <a:t>}</a:t>
            </a:r>
          </a:p>
          <a:p>
            <a:r>
              <a:rPr lang="en-US" dirty="0"/>
              <a:t>class </a:t>
            </a:r>
            <a:r>
              <a:rPr lang="en-US" dirty="0" err="1"/>
              <a:t>AskMe</a:t>
            </a:r>
            <a:r>
              <a:rPr lang="en-US" dirty="0"/>
              <a:t> implements </a:t>
            </a:r>
            <a:r>
              <a:rPr lang="en-US" dirty="0" err="1"/>
              <a:t>SharedConstants</a:t>
            </a:r>
            <a:r>
              <a:rPr lang="en-US" dirty="0"/>
              <a:t> {</a:t>
            </a:r>
          </a:p>
          <a:p>
            <a:r>
              <a:rPr lang="en-US" dirty="0"/>
              <a:t>static void answer(</a:t>
            </a:r>
            <a:r>
              <a:rPr lang="en-US" dirty="0" err="1"/>
              <a:t>int</a:t>
            </a:r>
            <a:r>
              <a:rPr lang="en-US" dirty="0"/>
              <a:t> result) {</a:t>
            </a:r>
          </a:p>
          <a:p>
            <a:r>
              <a:rPr lang="en-US" dirty="0"/>
              <a:t>switch(result) {</a:t>
            </a:r>
          </a:p>
          <a:p>
            <a:r>
              <a:rPr lang="en-US" dirty="0"/>
              <a:t>case NO:</a:t>
            </a:r>
          </a:p>
          <a:p>
            <a:r>
              <a:rPr lang="en-US" dirty="0" err="1"/>
              <a:t>System.out.println</a:t>
            </a:r>
            <a:r>
              <a:rPr lang="en-US" dirty="0"/>
              <a:t>("No");</a:t>
            </a:r>
          </a:p>
          <a:p>
            <a:r>
              <a:rPr lang="en-US" dirty="0"/>
              <a:t>break;</a:t>
            </a:r>
          </a:p>
          <a:p>
            <a:r>
              <a:rPr lang="en-US" dirty="0"/>
              <a:t>case YES:</a:t>
            </a:r>
          </a:p>
          <a:p>
            <a:r>
              <a:rPr lang="en-US" dirty="0" err="1"/>
              <a:t>System.out.println</a:t>
            </a:r>
            <a:r>
              <a:rPr lang="en-US" dirty="0"/>
              <a:t>("Yes");</a:t>
            </a:r>
          </a:p>
          <a:p>
            <a:r>
              <a:rPr lang="en-US" dirty="0"/>
              <a:t>break;</a:t>
            </a:r>
          </a:p>
          <a:p>
            <a:r>
              <a:rPr lang="en-US" dirty="0"/>
              <a:t>case MAYBE:</a:t>
            </a:r>
          </a:p>
          <a:p>
            <a:r>
              <a:rPr lang="en-US" dirty="0" err="1"/>
              <a:t>System.out.println</a:t>
            </a:r>
            <a:r>
              <a:rPr lang="en-US" dirty="0"/>
              <a:t>("Maybe");</a:t>
            </a:r>
          </a:p>
        </p:txBody>
      </p:sp>
      <p:sp>
        <p:nvSpPr>
          <p:cNvPr id="6" name="Content Placeholder 5"/>
          <p:cNvSpPr>
            <a:spLocks noGrp="1"/>
          </p:cNvSpPr>
          <p:nvPr>
            <p:ph sz="half" idx="2"/>
          </p:nvPr>
        </p:nvSpPr>
        <p:spPr/>
        <p:txBody>
          <a:bodyPr>
            <a:normAutofit fontScale="47500" lnSpcReduction="20000"/>
          </a:bodyPr>
          <a:lstStyle/>
          <a:p>
            <a:r>
              <a:rPr lang="en-US" dirty="0"/>
              <a:t>break;</a:t>
            </a:r>
          </a:p>
          <a:p>
            <a:r>
              <a:rPr lang="en-US" dirty="0"/>
              <a:t>case LATER:</a:t>
            </a:r>
          </a:p>
          <a:p>
            <a:r>
              <a:rPr lang="en-US" dirty="0" err="1"/>
              <a:t>System.out.println</a:t>
            </a:r>
            <a:r>
              <a:rPr lang="en-US" dirty="0"/>
              <a:t>("Later");</a:t>
            </a:r>
          </a:p>
          <a:p>
            <a:r>
              <a:rPr lang="en-US" dirty="0"/>
              <a:t>break;</a:t>
            </a:r>
          </a:p>
          <a:p>
            <a:r>
              <a:rPr lang="en-US" dirty="0"/>
              <a:t>case SOON:</a:t>
            </a:r>
          </a:p>
          <a:p>
            <a:r>
              <a:rPr lang="en-US" dirty="0" err="1"/>
              <a:t>System.out.println</a:t>
            </a:r>
            <a:r>
              <a:rPr lang="en-US" dirty="0"/>
              <a:t>("Soon");</a:t>
            </a:r>
          </a:p>
          <a:p>
            <a:r>
              <a:rPr lang="en-US" dirty="0"/>
              <a:t>break;</a:t>
            </a:r>
          </a:p>
          <a:p>
            <a:r>
              <a:rPr lang="en-US" dirty="0"/>
              <a:t>case NEVER:</a:t>
            </a:r>
          </a:p>
          <a:p>
            <a:r>
              <a:rPr lang="en-US" dirty="0" err="1"/>
              <a:t>System.out.println</a:t>
            </a:r>
            <a:r>
              <a:rPr lang="en-US" dirty="0"/>
              <a:t>("Never");</a:t>
            </a:r>
          </a:p>
          <a:p>
            <a:r>
              <a:rPr lang="en-US" dirty="0"/>
              <a:t>break;</a:t>
            </a:r>
          </a:p>
          <a:p>
            <a:r>
              <a:rPr lang="en-US" dirty="0"/>
              <a:t>}</a:t>
            </a:r>
          </a:p>
          <a:p>
            <a:r>
              <a:rPr lang="en-US" dirty="0"/>
              <a:t>}</a:t>
            </a:r>
          </a:p>
          <a:p>
            <a:r>
              <a:rPr lang="en-US" dirty="0"/>
              <a:t>public static void main(String </a:t>
            </a:r>
            <a:r>
              <a:rPr lang="en-US" dirty="0" err="1"/>
              <a:t>args</a:t>
            </a:r>
            <a:r>
              <a:rPr lang="en-US" dirty="0"/>
              <a:t>[]) {</a:t>
            </a:r>
          </a:p>
          <a:p>
            <a:r>
              <a:rPr lang="en-US" dirty="0"/>
              <a:t>Question q = new Question();</a:t>
            </a:r>
          </a:p>
          <a:p>
            <a:r>
              <a:rPr lang="en-US" dirty="0"/>
              <a:t>answer(</a:t>
            </a:r>
            <a:r>
              <a:rPr lang="en-US" dirty="0" err="1"/>
              <a:t>q.ask</a:t>
            </a:r>
            <a:r>
              <a:rPr lang="en-US" dirty="0"/>
              <a:t>());</a:t>
            </a:r>
          </a:p>
          <a:p>
            <a:r>
              <a:rPr lang="en-US" dirty="0"/>
              <a:t>answer(</a:t>
            </a:r>
            <a:r>
              <a:rPr lang="en-US" dirty="0" err="1"/>
              <a:t>q.ask</a:t>
            </a:r>
            <a:r>
              <a:rPr lang="en-US" dirty="0"/>
              <a:t>());</a:t>
            </a:r>
          </a:p>
          <a:p>
            <a:r>
              <a:rPr lang="en-US" dirty="0"/>
              <a:t>answer(</a:t>
            </a:r>
            <a:r>
              <a:rPr lang="en-US" dirty="0" err="1"/>
              <a:t>q.ask</a:t>
            </a:r>
            <a:r>
              <a:rPr lang="en-US" dirty="0"/>
              <a:t>());</a:t>
            </a:r>
          </a:p>
          <a:p>
            <a:r>
              <a:rPr lang="en-US" dirty="0"/>
              <a:t>answer(</a:t>
            </a:r>
            <a:r>
              <a:rPr lang="en-US" dirty="0" err="1"/>
              <a:t>q.ask</a:t>
            </a:r>
            <a:r>
              <a:rPr lang="en-US" dirty="0"/>
              <a:t>());</a:t>
            </a:r>
          </a:p>
          <a:p>
            <a:r>
              <a:rPr lang="en-US" dirty="0"/>
              <a:t>}</a:t>
            </a:r>
          </a:p>
          <a:p>
            <a:r>
              <a:rPr lang="en-US" dirty="0"/>
              <a:t>}</a:t>
            </a:r>
          </a:p>
        </p:txBody>
      </p:sp>
    </p:spTree>
    <p:extLst>
      <p:ext uri="{BB962C8B-B14F-4D97-AF65-F5344CB8AC3E}">
        <p14:creationId xmlns:p14="http://schemas.microsoft.com/office/powerpoint/2010/main" val="19949489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 Superclass Variable Can Reference a </a:t>
            </a:r>
            <a:br>
              <a:rPr lang="en-US" b="1" dirty="0" smtClean="0"/>
            </a:br>
            <a:r>
              <a:rPr lang="en-US" b="1" dirty="0" smtClean="0"/>
              <a:t>Subclass Object</a:t>
            </a:r>
            <a:endParaRPr lang="en-US" dirty="0"/>
          </a:p>
        </p:txBody>
      </p:sp>
      <p:sp>
        <p:nvSpPr>
          <p:cNvPr id="3" name="Content Placeholder 2"/>
          <p:cNvSpPr>
            <a:spLocks noGrp="1"/>
          </p:cNvSpPr>
          <p:nvPr>
            <p:ph idx="1"/>
          </p:nvPr>
        </p:nvSpPr>
        <p:spPr/>
        <p:txBody>
          <a:bodyPr>
            <a:normAutofit fontScale="62500" lnSpcReduction="20000"/>
          </a:bodyPr>
          <a:lstStyle/>
          <a:p>
            <a:r>
              <a:rPr lang="en-US" b="1" dirty="0" err="1"/>
              <a:t>weightbox</a:t>
            </a:r>
            <a:r>
              <a:rPr lang="en-US" b="1" dirty="0"/>
              <a:t> </a:t>
            </a:r>
            <a:r>
              <a:rPr lang="en-US" dirty="0"/>
              <a:t>is a reference to </a:t>
            </a:r>
            <a:r>
              <a:rPr lang="en-US" b="1" dirty="0" err="1"/>
              <a:t>BoxWeight</a:t>
            </a:r>
            <a:r>
              <a:rPr lang="en-US" b="1" dirty="0"/>
              <a:t> </a:t>
            </a:r>
            <a:r>
              <a:rPr lang="en-US" dirty="0"/>
              <a:t>objects, and </a:t>
            </a:r>
            <a:r>
              <a:rPr lang="en-US" b="1" dirty="0" err="1"/>
              <a:t>plainbox</a:t>
            </a:r>
            <a:r>
              <a:rPr lang="en-US" b="1" dirty="0"/>
              <a:t> </a:t>
            </a:r>
            <a:r>
              <a:rPr lang="en-US" dirty="0"/>
              <a:t>is a reference to </a:t>
            </a:r>
            <a:r>
              <a:rPr lang="en-US" b="1" dirty="0" smtClean="0"/>
              <a:t>Box </a:t>
            </a:r>
            <a:r>
              <a:rPr lang="en-US" dirty="0" smtClean="0"/>
              <a:t>objects</a:t>
            </a:r>
            <a:r>
              <a:rPr lang="en-US" dirty="0"/>
              <a:t>. </a:t>
            </a:r>
            <a:endParaRPr lang="en-US" dirty="0" smtClean="0"/>
          </a:p>
          <a:p>
            <a:r>
              <a:rPr lang="en-US" dirty="0" smtClean="0"/>
              <a:t>Since </a:t>
            </a:r>
            <a:r>
              <a:rPr lang="en-US" b="1" dirty="0" err="1"/>
              <a:t>BoxWeight</a:t>
            </a:r>
            <a:r>
              <a:rPr lang="en-US" b="1" dirty="0"/>
              <a:t> </a:t>
            </a:r>
            <a:r>
              <a:rPr lang="en-US" dirty="0"/>
              <a:t>is a subclass of </a:t>
            </a:r>
            <a:r>
              <a:rPr lang="en-US" b="1" dirty="0"/>
              <a:t>Box</a:t>
            </a:r>
            <a:r>
              <a:rPr lang="en-US" dirty="0"/>
              <a:t>, it is permissible to assign </a:t>
            </a:r>
            <a:r>
              <a:rPr lang="en-US" b="1" dirty="0" err="1"/>
              <a:t>plainbox</a:t>
            </a:r>
            <a:r>
              <a:rPr lang="en-US" b="1" dirty="0"/>
              <a:t> </a:t>
            </a:r>
            <a:r>
              <a:rPr lang="en-US" dirty="0"/>
              <a:t>a </a:t>
            </a:r>
            <a:r>
              <a:rPr lang="en-US" dirty="0" smtClean="0"/>
              <a:t>reference to </a:t>
            </a:r>
            <a:r>
              <a:rPr lang="en-US" dirty="0"/>
              <a:t>the </a:t>
            </a:r>
            <a:r>
              <a:rPr lang="en-US" b="1" dirty="0" err="1"/>
              <a:t>weightbox</a:t>
            </a:r>
            <a:r>
              <a:rPr lang="en-US" b="1" dirty="0"/>
              <a:t> </a:t>
            </a:r>
            <a:r>
              <a:rPr lang="en-US" dirty="0"/>
              <a:t>object</a:t>
            </a:r>
            <a:r>
              <a:rPr lang="en-US" dirty="0" smtClean="0"/>
              <a:t>.</a:t>
            </a:r>
          </a:p>
          <a:p>
            <a:pPr marL="0" indent="0">
              <a:buNone/>
            </a:pPr>
            <a:endParaRPr lang="en-US" dirty="0"/>
          </a:p>
          <a:p>
            <a:r>
              <a:rPr lang="en-US" dirty="0"/>
              <a:t>It is important to understand that it is the type of the reference variable—not the </a:t>
            </a:r>
            <a:r>
              <a:rPr lang="en-US" dirty="0" smtClean="0"/>
              <a:t>type of </a:t>
            </a:r>
            <a:r>
              <a:rPr lang="en-US" dirty="0"/>
              <a:t>the object that it refers to—that determines what members can be accessed. </a:t>
            </a:r>
            <a:endParaRPr lang="en-US" dirty="0" smtClean="0"/>
          </a:p>
          <a:p>
            <a:pPr marL="0" indent="0">
              <a:buNone/>
            </a:pPr>
            <a:r>
              <a:rPr lang="en-US" dirty="0" smtClean="0"/>
              <a:t>That is, when </a:t>
            </a:r>
            <a:r>
              <a:rPr lang="en-US" dirty="0"/>
              <a:t>a reference to a subclass object is assigned to a superclass reference variable, you </a:t>
            </a:r>
            <a:r>
              <a:rPr lang="en-US" dirty="0" smtClean="0"/>
              <a:t>will have </a:t>
            </a:r>
            <a:r>
              <a:rPr lang="en-US" dirty="0"/>
              <a:t>access only to those parts of the object defined by the superclass. </a:t>
            </a:r>
            <a:endParaRPr lang="en-US" dirty="0" smtClean="0"/>
          </a:p>
          <a:p>
            <a:pPr marL="0" indent="0">
              <a:buNone/>
            </a:pPr>
            <a:r>
              <a:rPr lang="en-US" dirty="0" smtClean="0"/>
              <a:t>This </a:t>
            </a:r>
            <a:r>
              <a:rPr lang="en-US" dirty="0"/>
              <a:t>is why </a:t>
            </a:r>
            <a:r>
              <a:rPr lang="en-US" b="1" dirty="0" err="1" smtClean="0"/>
              <a:t>plainbox</a:t>
            </a:r>
            <a:r>
              <a:rPr lang="en-US" b="1" dirty="0" smtClean="0"/>
              <a:t> </a:t>
            </a:r>
            <a:r>
              <a:rPr lang="en-US" dirty="0" smtClean="0"/>
              <a:t>can’t </a:t>
            </a:r>
            <a:r>
              <a:rPr lang="en-US" dirty="0"/>
              <a:t>access </a:t>
            </a:r>
            <a:r>
              <a:rPr lang="en-US" b="1" dirty="0"/>
              <a:t>weight </a:t>
            </a:r>
            <a:r>
              <a:rPr lang="en-US" dirty="0"/>
              <a:t>even when it refers to a </a:t>
            </a:r>
            <a:r>
              <a:rPr lang="en-US" b="1" dirty="0" err="1"/>
              <a:t>BoxWeight</a:t>
            </a:r>
            <a:r>
              <a:rPr lang="en-US" b="1" dirty="0"/>
              <a:t> </a:t>
            </a:r>
            <a:r>
              <a:rPr lang="en-US" dirty="0"/>
              <a:t>object. If you think about it, </a:t>
            </a:r>
            <a:r>
              <a:rPr lang="en-US" dirty="0" smtClean="0"/>
              <a:t>this makes </a:t>
            </a:r>
            <a:r>
              <a:rPr lang="en-US" dirty="0"/>
              <a:t>sense, because the superclass has no knowledge of what a subclass adds to it. This </a:t>
            </a:r>
            <a:r>
              <a:rPr lang="en-US" dirty="0" smtClean="0"/>
              <a:t>is why </a:t>
            </a:r>
            <a:r>
              <a:rPr lang="en-US" dirty="0"/>
              <a:t>the last line of code in the preceding fragment is commented out. It is not possible </a:t>
            </a:r>
            <a:r>
              <a:rPr lang="en-US" dirty="0" smtClean="0"/>
              <a:t>for a </a:t>
            </a:r>
            <a:r>
              <a:rPr lang="en-US" b="1" dirty="0"/>
              <a:t>Box </a:t>
            </a:r>
            <a:r>
              <a:rPr lang="en-US" dirty="0"/>
              <a:t>reference to access the </a:t>
            </a:r>
            <a:r>
              <a:rPr lang="en-US" b="1" dirty="0"/>
              <a:t>weight </a:t>
            </a:r>
            <a:r>
              <a:rPr lang="en-US" dirty="0"/>
              <a:t>field, because </a:t>
            </a:r>
            <a:r>
              <a:rPr lang="en-US" b="1" dirty="0"/>
              <a:t>Box </a:t>
            </a:r>
            <a:r>
              <a:rPr lang="en-US" dirty="0"/>
              <a:t>does not define one.</a:t>
            </a:r>
          </a:p>
        </p:txBody>
      </p:sp>
    </p:spTree>
    <p:extLst>
      <p:ext uri="{BB962C8B-B14F-4D97-AF65-F5344CB8AC3E}">
        <p14:creationId xmlns:p14="http://schemas.microsoft.com/office/powerpoint/2010/main" val="104922510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Here is the output of a sample run of this program. Note that the</a:t>
            </a:r>
          </a:p>
          <a:p>
            <a:r>
              <a:rPr lang="en-US" dirty="0"/>
              <a:t>results are different each time it is run.</a:t>
            </a:r>
          </a:p>
          <a:p>
            <a:r>
              <a:rPr lang="en-US" dirty="0"/>
              <a:t>Later</a:t>
            </a:r>
          </a:p>
          <a:p>
            <a:r>
              <a:rPr lang="en-US" dirty="0"/>
              <a:t>Soon</a:t>
            </a:r>
          </a:p>
          <a:p>
            <a:r>
              <a:rPr lang="en-US" dirty="0"/>
              <a:t>No</a:t>
            </a:r>
          </a:p>
          <a:p>
            <a:r>
              <a:rPr lang="en-US" dirty="0"/>
              <a:t>Yes</a:t>
            </a:r>
          </a:p>
        </p:txBody>
      </p:sp>
    </p:spTree>
    <p:extLst>
      <p:ext uri="{BB962C8B-B14F-4D97-AF65-F5344CB8AC3E}">
        <p14:creationId xmlns:p14="http://schemas.microsoft.com/office/powerpoint/2010/main" val="254680241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Interfaces Can Be Extended</a:t>
            </a:r>
            <a:endParaRPr lang="en-US" dirty="0"/>
          </a:p>
        </p:txBody>
      </p:sp>
      <p:sp>
        <p:nvSpPr>
          <p:cNvPr id="3" name="Content Placeholder 2"/>
          <p:cNvSpPr>
            <a:spLocks noGrp="1"/>
          </p:cNvSpPr>
          <p:nvPr>
            <p:ph idx="1"/>
          </p:nvPr>
        </p:nvSpPr>
        <p:spPr/>
        <p:txBody>
          <a:bodyPr>
            <a:normAutofit/>
          </a:bodyPr>
          <a:lstStyle/>
          <a:p>
            <a:r>
              <a:rPr lang="en-US" dirty="0"/>
              <a:t>One interface can inherit another by use of the keyword </a:t>
            </a:r>
            <a:r>
              <a:rPr lang="en-US" b="1" dirty="0"/>
              <a:t>extends</a:t>
            </a:r>
            <a:r>
              <a:rPr lang="en-US" dirty="0"/>
              <a:t>. The syntax is the same </a:t>
            </a:r>
            <a:r>
              <a:rPr lang="en-US" dirty="0" smtClean="0"/>
              <a:t>as for </a:t>
            </a:r>
            <a:r>
              <a:rPr lang="en-US" dirty="0"/>
              <a:t>inheriting classes. When a class implements an interface that inherits another </a:t>
            </a:r>
            <a:r>
              <a:rPr lang="en-US" dirty="0" smtClean="0"/>
              <a:t>interface, it </a:t>
            </a:r>
            <a:r>
              <a:rPr lang="en-US" dirty="0"/>
              <a:t>must provide implementations for all methods required by the interface </a:t>
            </a:r>
            <a:r>
              <a:rPr lang="en-US" dirty="0" smtClean="0"/>
              <a:t>inheritance chain.</a:t>
            </a:r>
          </a:p>
          <a:p>
            <a:r>
              <a:rPr lang="en-US" dirty="0" smtClean="0"/>
              <a:t> </a:t>
            </a:r>
            <a:r>
              <a:rPr lang="en-US" dirty="0"/>
              <a:t>Following is an example:</a:t>
            </a:r>
          </a:p>
        </p:txBody>
      </p:sp>
    </p:spTree>
    <p:extLst>
      <p:ext uri="{BB962C8B-B14F-4D97-AF65-F5344CB8AC3E}">
        <p14:creationId xmlns:p14="http://schemas.microsoft.com/office/powerpoint/2010/main" val="18065246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fontScale="47500" lnSpcReduction="20000"/>
          </a:bodyPr>
          <a:lstStyle/>
          <a:p>
            <a:pPr marL="0" indent="0">
              <a:buNone/>
            </a:pPr>
            <a:r>
              <a:rPr lang="en-US" dirty="0"/>
              <a:t>// One interface can extend another.</a:t>
            </a:r>
          </a:p>
          <a:p>
            <a:pPr marL="0" indent="0">
              <a:buNone/>
            </a:pPr>
            <a:r>
              <a:rPr lang="en-US" dirty="0"/>
              <a:t>interface A {</a:t>
            </a:r>
          </a:p>
          <a:p>
            <a:pPr marL="0" indent="0">
              <a:buNone/>
            </a:pPr>
            <a:r>
              <a:rPr lang="en-US" dirty="0"/>
              <a:t>void meth1();</a:t>
            </a:r>
          </a:p>
          <a:p>
            <a:pPr marL="0" indent="0">
              <a:buNone/>
            </a:pPr>
            <a:r>
              <a:rPr lang="en-US" dirty="0"/>
              <a:t>void meth2();</a:t>
            </a:r>
          </a:p>
          <a:p>
            <a:pPr marL="0" indent="0">
              <a:buNone/>
            </a:pPr>
            <a:r>
              <a:rPr lang="en-US" dirty="0"/>
              <a:t>}</a:t>
            </a:r>
          </a:p>
          <a:p>
            <a:pPr marL="0" indent="0">
              <a:buNone/>
            </a:pPr>
            <a:r>
              <a:rPr lang="en-US" dirty="0"/>
              <a:t>// B now includes meth1() and meth2() -- it </a:t>
            </a:r>
            <a:r>
              <a:rPr lang="en-US" dirty="0" smtClean="0"/>
              <a:t>addsmeth3</a:t>
            </a:r>
            <a:r>
              <a:rPr lang="en-US" dirty="0"/>
              <a:t>().</a:t>
            </a:r>
          </a:p>
          <a:p>
            <a:pPr marL="0" indent="0">
              <a:buNone/>
            </a:pPr>
            <a:r>
              <a:rPr lang="en-US" dirty="0"/>
              <a:t>interface B extends A {</a:t>
            </a:r>
          </a:p>
          <a:p>
            <a:pPr marL="0" indent="0">
              <a:buNone/>
            </a:pPr>
            <a:r>
              <a:rPr lang="en-US" dirty="0"/>
              <a:t>void meth3();</a:t>
            </a:r>
          </a:p>
          <a:p>
            <a:pPr marL="0" indent="0">
              <a:buNone/>
            </a:pPr>
            <a:r>
              <a:rPr lang="en-US" dirty="0"/>
              <a:t>}</a:t>
            </a:r>
          </a:p>
          <a:p>
            <a:pPr marL="0" indent="0">
              <a:buNone/>
            </a:pPr>
            <a:r>
              <a:rPr lang="en-US" dirty="0"/>
              <a:t>// This class must implement all of A and B</a:t>
            </a:r>
          </a:p>
          <a:p>
            <a:pPr marL="0" indent="0">
              <a:buNone/>
            </a:pPr>
            <a:r>
              <a:rPr lang="en-US" dirty="0"/>
              <a:t>class </a:t>
            </a:r>
            <a:r>
              <a:rPr lang="en-US" dirty="0" err="1"/>
              <a:t>MyClass</a:t>
            </a:r>
            <a:r>
              <a:rPr lang="en-US" dirty="0"/>
              <a:t> implements B {</a:t>
            </a:r>
          </a:p>
          <a:p>
            <a:pPr marL="0" indent="0">
              <a:buNone/>
            </a:pPr>
            <a:r>
              <a:rPr lang="en-US" dirty="0"/>
              <a:t>public void meth1() {</a:t>
            </a:r>
          </a:p>
          <a:p>
            <a:pPr marL="0" indent="0">
              <a:buNone/>
            </a:pPr>
            <a:r>
              <a:rPr lang="en-US" dirty="0" err="1"/>
              <a:t>System.out.println</a:t>
            </a:r>
            <a:r>
              <a:rPr lang="en-US" dirty="0"/>
              <a:t>("Implement meth1().");</a:t>
            </a:r>
          </a:p>
          <a:p>
            <a:pPr marL="0" indent="0">
              <a:buNone/>
            </a:pPr>
            <a:r>
              <a:rPr lang="en-US" dirty="0"/>
              <a:t>}</a:t>
            </a:r>
          </a:p>
          <a:p>
            <a:pPr marL="0" indent="0">
              <a:buNone/>
            </a:pPr>
            <a:r>
              <a:rPr lang="en-US" dirty="0"/>
              <a:t>public void meth2() {</a:t>
            </a:r>
          </a:p>
          <a:p>
            <a:pPr marL="0" indent="0">
              <a:buNone/>
            </a:pPr>
            <a:r>
              <a:rPr lang="en-US" dirty="0" err="1"/>
              <a:t>System.out.println</a:t>
            </a:r>
            <a:r>
              <a:rPr lang="en-US" dirty="0"/>
              <a:t>("Implement meth2().");</a:t>
            </a:r>
          </a:p>
          <a:p>
            <a:pPr marL="0" indent="0">
              <a:buNone/>
            </a:pPr>
            <a:r>
              <a:rPr lang="en-US" dirty="0"/>
              <a:t>}</a:t>
            </a:r>
          </a:p>
          <a:p>
            <a:pPr marL="0" indent="0">
              <a:buNone/>
            </a:pPr>
            <a:r>
              <a:rPr lang="en-US" dirty="0"/>
              <a:t>public void meth3() {</a:t>
            </a:r>
          </a:p>
          <a:p>
            <a:pPr marL="0" indent="0">
              <a:buNone/>
            </a:pPr>
            <a:r>
              <a:rPr lang="en-US" dirty="0" err="1"/>
              <a:t>System.out.println</a:t>
            </a:r>
            <a:r>
              <a:rPr lang="en-US" dirty="0"/>
              <a:t>("Implement meth3().");</a:t>
            </a:r>
          </a:p>
          <a:p>
            <a:pPr marL="0" indent="0">
              <a:buNone/>
            </a:pPr>
            <a:r>
              <a:rPr lang="en-US" dirty="0"/>
              <a:t>}</a:t>
            </a:r>
          </a:p>
          <a:p>
            <a:pPr marL="0" indent="0">
              <a:buNone/>
            </a:pPr>
            <a:r>
              <a:rPr lang="en-US" dirty="0"/>
              <a:t>}</a:t>
            </a:r>
          </a:p>
        </p:txBody>
      </p:sp>
      <p:sp>
        <p:nvSpPr>
          <p:cNvPr id="4" name="Content Placeholder 3"/>
          <p:cNvSpPr>
            <a:spLocks noGrp="1"/>
          </p:cNvSpPr>
          <p:nvPr>
            <p:ph sz="half" idx="2"/>
          </p:nvPr>
        </p:nvSpPr>
        <p:spPr/>
        <p:txBody>
          <a:bodyPr>
            <a:normAutofit fontScale="47500" lnSpcReduction="20000"/>
          </a:bodyPr>
          <a:lstStyle/>
          <a:p>
            <a:pPr marL="0" indent="0">
              <a:buNone/>
            </a:pPr>
            <a:r>
              <a:rPr lang="en-US" dirty="0"/>
              <a:t>class </a:t>
            </a:r>
            <a:r>
              <a:rPr lang="en-US" dirty="0" err="1"/>
              <a:t>IFExtend</a:t>
            </a:r>
            <a:r>
              <a:rPr lang="en-US" dirty="0"/>
              <a:t> {</a:t>
            </a:r>
          </a:p>
          <a:p>
            <a:pPr marL="0" indent="0">
              <a:buNone/>
            </a:pPr>
            <a:r>
              <a:rPr lang="en-US" dirty="0"/>
              <a:t>public static void main(String </a:t>
            </a:r>
            <a:r>
              <a:rPr lang="en-US" dirty="0" err="1"/>
              <a:t>arg</a:t>
            </a:r>
            <a:r>
              <a:rPr lang="en-US" dirty="0"/>
              <a:t>[]) {</a:t>
            </a:r>
          </a:p>
          <a:p>
            <a:pPr marL="0" indent="0">
              <a:buNone/>
            </a:pPr>
            <a:r>
              <a:rPr lang="en-US" dirty="0" err="1"/>
              <a:t>MyClass</a:t>
            </a:r>
            <a:r>
              <a:rPr lang="en-US" dirty="0"/>
              <a:t> </a:t>
            </a:r>
            <a:r>
              <a:rPr lang="en-US" dirty="0" err="1"/>
              <a:t>ob</a:t>
            </a:r>
            <a:r>
              <a:rPr lang="en-US" dirty="0"/>
              <a:t> = </a:t>
            </a:r>
            <a:r>
              <a:rPr lang="en-US" dirty="0" smtClean="0"/>
              <a:t>new </a:t>
            </a:r>
            <a:r>
              <a:rPr lang="en-US" dirty="0" err="1"/>
              <a:t>MyClass</a:t>
            </a:r>
            <a:r>
              <a:rPr lang="en-US" dirty="0" smtClean="0"/>
              <a:t>();</a:t>
            </a:r>
          </a:p>
          <a:p>
            <a:pPr marL="0" indent="0">
              <a:buNone/>
            </a:pPr>
            <a:endParaRPr lang="en-US" dirty="0"/>
          </a:p>
          <a:p>
            <a:pPr marL="0" indent="0">
              <a:buNone/>
            </a:pPr>
            <a:r>
              <a:rPr lang="en-US" dirty="0"/>
              <a:t>ob.meth1();</a:t>
            </a:r>
          </a:p>
          <a:p>
            <a:pPr marL="0" indent="0">
              <a:buNone/>
            </a:pPr>
            <a:r>
              <a:rPr lang="en-US" dirty="0"/>
              <a:t>ob.meth2();</a:t>
            </a:r>
          </a:p>
          <a:p>
            <a:pPr marL="0" indent="0">
              <a:buNone/>
            </a:pPr>
            <a:r>
              <a:rPr lang="en-US" dirty="0"/>
              <a:t>ob.meth3();</a:t>
            </a:r>
          </a:p>
          <a:p>
            <a:pPr marL="0" indent="0">
              <a:buNone/>
            </a:pPr>
            <a:r>
              <a:rPr lang="en-US" dirty="0"/>
              <a:t>}</a:t>
            </a:r>
          </a:p>
          <a:p>
            <a:pPr marL="0" indent="0">
              <a:buNone/>
            </a:pPr>
            <a:r>
              <a:rPr lang="en-US" dirty="0"/>
              <a:t>}</a:t>
            </a:r>
          </a:p>
        </p:txBody>
      </p:sp>
    </p:spTree>
    <p:extLst>
      <p:ext uri="{BB962C8B-B14F-4D97-AF65-F5344CB8AC3E}">
        <p14:creationId xmlns:p14="http://schemas.microsoft.com/office/powerpoint/2010/main" val="291039898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Static Method in Interface</a:t>
            </a:r>
            <a:r>
              <a:rPr lang="en-US" b="1" dirty="0"/>
              <a:t/>
            </a:r>
            <a:br>
              <a:rPr lang="en-US" b="1" dirty="0"/>
            </a:br>
            <a:endParaRPr lang="en-US" dirty="0"/>
          </a:p>
        </p:txBody>
      </p:sp>
      <p:sp>
        <p:nvSpPr>
          <p:cNvPr id="6" name="Content Placeholder 5"/>
          <p:cNvSpPr>
            <a:spLocks noGrp="1"/>
          </p:cNvSpPr>
          <p:nvPr>
            <p:ph idx="1"/>
          </p:nvPr>
        </p:nvSpPr>
        <p:spPr/>
        <p:txBody>
          <a:bodyPr>
            <a:normAutofit fontScale="62500" lnSpcReduction="20000"/>
          </a:bodyPr>
          <a:lstStyle/>
          <a:p>
            <a:pPr marL="0" indent="0">
              <a:buNone/>
            </a:pPr>
            <a:r>
              <a:rPr lang="en-US" b="1" dirty="0"/>
              <a:t>interface</a:t>
            </a:r>
            <a:r>
              <a:rPr lang="en-US" dirty="0"/>
              <a:t> </a:t>
            </a:r>
            <a:r>
              <a:rPr lang="en-US" dirty="0" err="1"/>
              <a:t>Drawable</a:t>
            </a:r>
            <a:r>
              <a:rPr lang="en-US" dirty="0"/>
              <a:t>{  </a:t>
            </a:r>
          </a:p>
          <a:p>
            <a:pPr marL="0" indent="0">
              <a:buNone/>
            </a:pPr>
            <a:r>
              <a:rPr lang="en-US" b="1" dirty="0"/>
              <a:t>void</a:t>
            </a:r>
            <a:r>
              <a:rPr lang="en-US" dirty="0"/>
              <a:t> draw();  </a:t>
            </a:r>
          </a:p>
          <a:p>
            <a:pPr marL="0" indent="0">
              <a:buNone/>
            </a:pPr>
            <a:r>
              <a:rPr lang="en-US" b="1" dirty="0"/>
              <a:t>static</a:t>
            </a:r>
            <a:r>
              <a:rPr lang="en-US" dirty="0"/>
              <a:t> </a:t>
            </a:r>
            <a:r>
              <a:rPr lang="en-US" b="1" dirty="0" err="1"/>
              <a:t>int</a:t>
            </a:r>
            <a:r>
              <a:rPr lang="en-US" dirty="0"/>
              <a:t> cube(</a:t>
            </a:r>
            <a:r>
              <a:rPr lang="en-US" b="1" dirty="0" err="1"/>
              <a:t>int</a:t>
            </a:r>
            <a:r>
              <a:rPr lang="en-US" dirty="0"/>
              <a:t> x){</a:t>
            </a:r>
            <a:r>
              <a:rPr lang="en-US" b="1" dirty="0"/>
              <a:t>return</a:t>
            </a:r>
            <a:r>
              <a:rPr lang="en-US" dirty="0"/>
              <a:t> x*x*x;}  </a:t>
            </a:r>
          </a:p>
          <a:p>
            <a:pPr marL="0" indent="0">
              <a:buNone/>
            </a:pPr>
            <a:r>
              <a:rPr lang="en-US" dirty="0"/>
              <a:t>}  </a:t>
            </a:r>
          </a:p>
          <a:p>
            <a:pPr marL="0" indent="0">
              <a:buNone/>
            </a:pPr>
            <a:r>
              <a:rPr lang="en-US" b="1" dirty="0"/>
              <a:t>class</a:t>
            </a:r>
            <a:r>
              <a:rPr lang="en-US" dirty="0"/>
              <a:t> Rectangle </a:t>
            </a:r>
            <a:r>
              <a:rPr lang="en-US" b="1" dirty="0"/>
              <a:t>implements</a:t>
            </a:r>
            <a:r>
              <a:rPr lang="en-US" dirty="0"/>
              <a:t> </a:t>
            </a:r>
            <a:r>
              <a:rPr lang="en-US" dirty="0" err="1"/>
              <a:t>Drawable</a:t>
            </a:r>
            <a:r>
              <a:rPr lang="en-US" dirty="0"/>
              <a:t>{  </a:t>
            </a:r>
          </a:p>
          <a:p>
            <a:pPr marL="0" indent="0">
              <a:buNone/>
            </a:pPr>
            <a:r>
              <a:rPr lang="en-US" b="1" dirty="0"/>
              <a:t>public</a:t>
            </a:r>
            <a:r>
              <a:rPr lang="en-US" dirty="0"/>
              <a:t> </a:t>
            </a:r>
            <a:r>
              <a:rPr lang="en-US" b="1" dirty="0"/>
              <a:t>void</a:t>
            </a:r>
            <a:r>
              <a:rPr lang="en-US" dirty="0"/>
              <a:t> draw(){</a:t>
            </a:r>
            <a:r>
              <a:rPr lang="en-US" dirty="0" err="1"/>
              <a:t>System.out.println</a:t>
            </a:r>
            <a:r>
              <a:rPr lang="en-US" dirty="0"/>
              <a:t>("drawing rectangle</a:t>
            </a:r>
            <a:r>
              <a:rPr lang="en-US" dirty="0" smtClean="0"/>
              <a:t>");</a:t>
            </a:r>
          </a:p>
          <a:p>
            <a:pPr marL="0" indent="0">
              <a:buNone/>
            </a:pPr>
            <a:r>
              <a:rPr lang="en-US" dirty="0" smtClean="0"/>
              <a:t>}</a:t>
            </a:r>
            <a:r>
              <a:rPr lang="en-US" dirty="0"/>
              <a:t>  </a:t>
            </a:r>
          </a:p>
          <a:p>
            <a:pPr marL="0" indent="0">
              <a:buNone/>
            </a:pPr>
            <a:r>
              <a:rPr lang="en-US" dirty="0"/>
              <a:t>}  </a:t>
            </a:r>
          </a:p>
          <a:p>
            <a:pPr marL="0" indent="0">
              <a:buNone/>
            </a:pPr>
            <a:r>
              <a:rPr lang="en-US" b="1" dirty="0"/>
              <a:t>class</a:t>
            </a:r>
            <a:r>
              <a:rPr lang="en-US" dirty="0"/>
              <a:t> </a:t>
            </a:r>
            <a:r>
              <a:rPr lang="en-US" dirty="0" err="1"/>
              <a:t>TestInterfaceStatic</a:t>
            </a:r>
            <a:r>
              <a:rPr lang="en-US" dirty="0"/>
              <a:t>{  </a:t>
            </a:r>
          </a:p>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err="1"/>
              <a:t>Drawable</a:t>
            </a:r>
            <a:r>
              <a:rPr lang="en-US" dirty="0"/>
              <a:t> d=</a:t>
            </a:r>
            <a:r>
              <a:rPr lang="en-US" b="1" dirty="0"/>
              <a:t>new</a:t>
            </a:r>
            <a:r>
              <a:rPr lang="en-US" dirty="0"/>
              <a:t> Rectangle();  </a:t>
            </a:r>
            <a:endParaRPr lang="en-US" dirty="0" smtClean="0"/>
          </a:p>
          <a:p>
            <a:pPr marL="0" indent="0">
              <a:buNone/>
            </a:pPr>
            <a:r>
              <a:rPr lang="en-US" dirty="0" err="1"/>
              <a:t>d.draw</a:t>
            </a:r>
            <a:r>
              <a:rPr lang="en-US" dirty="0"/>
              <a:t>();  </a:t>
            </a:r>
          </a:p>
          <a:p>
            <a:pPr marL="0" indent="0">
              <a:buNone/>
            </a:pPr>
            <a:r>
              <a:rPr lang="en-US" dirty="0" err="1"/>
              <a:t>System.out.println</a:t>
            </a:r>
            <a:r>
              <a:rPr lang="en-US" dirty="0"/>
              <a:t>(</a:t>
            </a:r>
            <a:r>
              <a:rPr lang="en-US" dirty="0" err="1"/>
              <a:t>Drawable.cube</a:t>
            </a:r>
            <a:r>
              <a:rPr lang="en-US" dirty="0"/>
              <a:t>(3));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213218976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Difference between abstract class and interface</a:t>
            </a:r>
            <a:r>
              <a:rPr lang="en-US" b="1" dirty="0"/>
              <a:t/>
            </a:r>
            <a:br>
              <a:rPr lang="en-US" b="1"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81265736"/>
              </p:ext>
            </p:extLst>
          </p:nvPr>
        </p:nvGraphicFramePr>
        <p:xfrm>
          <a:off x="685800" y="838200"/>
          <a:ext cx="8001000" cy="5791199"/>
        </p:xfrm>
        <a:graphic>
          <a:graphicData uri="http://schemas.openxmlformats.org/drawingml/2006/table">
            <a:tbl>
              <a:tblPr firstRow="1" firstCol="1" bandRow="1">
                <a:tableStyleId>{5C22544A-7EE6-4342-B048-85BDC9FD1C3A}</a:tableStyleId>
              </a:tblPr>
              <a:tblGrid>
                <a:gridCol w="4000500"/>
                <a:gridCol w="4000500"/>
              </a:tblGrid>
              <a:tr h="493521">
                <a:tc>
                  <a:txBody>
                    <a:bodyPr/>
                    <a:lstStyle/>
                    <a:p>
                      <a:pPr marL="171450" marR="0" indent="-171450">
                        <a:lnSpc>
                          <a:spcPct val="115000"/>
                        </a:lnSpc>
                        <a:spcBef>
                          <a:spcPts val="0"/>
                        </a:spcBef>
                        <a:spcAft>
                          <a:spcPts val="0"/>
                        </a:spcAft>
                      </a:pPr>
                      <a:r>
                        <a:rPr lang="en-US" sz="1300" dirty="0" smtClean="0">
                          <a:effectLst/>
                        </a:rPr>
                        <a:t>abstract </a:t>
                      </a:r>
                      <a:r>
                        <a:rPr lang="en-US" sz="1300" dirty="0">
                          <a:effectLst/>
                        </a:rPr>
                        <a:t>class</a:t>
                      </a:r>
                      <a:endParaRPr lang="en-US" sz="1100" dirty="0">
                        <a:effectLst/>
                        <a:latin typeface="Calibri"/>
                        <a:ea typeface="Calibri"/>
                        <a:cs typeface="Times New Roman"/>
                      </a:endParaRPr>
                    </a:p>
                  </a:txBody>
                  <a:tcPr marL="47625" marR="47625" marT="47625" marB="47625"/>
                </a:tc>
                <a:tc>
                  <a:txBody>
                    <a:bodyPr/>
                    <a:lstStyle/>
                    <a:p>
                      <a:pPr marL="0" marR="0">
                        <a:lnSpc>
                          <a:spcPct val="115000"/>
                        </a:lnSpc>
                        <a:spcBef>
                          <a:spcPts val="0"/>
                        </a:spcBef>
                        <a:spcAft>
                          <a:spcPts val="0"/>
                        </a:spcAft>
                      </a:pPr>
                      <a:r>
                        <a:rPr lang="en-US" sz="1300">
                          <a:effectLst/>
                        </a:rPr>
                        <a:t>Interface</a:t>
                      </a:r>
                      <a:endParaRPr lang="en-US" sz="1100">
                        <a:effectLst/>
                        <a:latin typeface="Calibri"/>
                        <a:ea typeface="Calibri"/>
                        <a:cs typeface="Times New Roman"/>
                      </a:endParaRPr>
                    </a:p>
                  </a:txBody>
                  <a:tcPr marL="47625" marR="47625" marT="47625" marB="47625"/>
                </a:tc>
              </a:tr>
              <a:tr h="807321">
                <a:tc>
                  <a:txBody>
                    <a:bodyPr/>
                    <a:lstStyle/>
                    <a:p>
                      <a:pPr marL="190500" marR="0" algn="just">
                        <a:lnSpc>
                          <a:spcPts val="1725"/>
                        </a:lnSpc>
                        <a:spcBef>
                          <a:spcPts val="0"/>
                        </a:spcBef>
                        <a:spcAft>
                          <a:spcPts val="0"/>
                        </a:spcAft>
                      </a:pPr>
                      <a:r>
                        <a:rPr lang="en-US" sz="1000" dirty="0">
                          <a:effectLst/>
                        </a:rPr>
                        <a:t>1) Abstract class can have abstract and non-abstract methods.</a:t>
                      </a:r>
                      <a:endParaRPr lang="en-US" sz="1100" dirty="0">
                        <a:effectLst/>
                        <a:latin typeface="Calibri"/>
                        <a:ea typeface="Calibri"/>
                        <a:cs typeface="Times New Roman"/>
                      </a:endParaRPr>
                    </a:p>
                  </a:txBody>
                  <a:tcPr marL="47625" marR="47625" marT="47625" marB="47625"/>
                </a:tc>
                <a:tc>
                  <a:txBody>
                    <a:bodyPr/>
                    <a:lstStyle/>
                    <a:p>
                      <a:pPr marL="190500" marR="0" algn="just">
                        <a:lnSpc>
                          <a:spcPts val="1725"/>
                        </a:lnSpc>
                        <a:spcBef>
                          <a:spcPts val="0"/>
                        </a:spcBef>
                        <a:spcAft>
                          <a:spcPts val="0"/>
                        </a:spcAft>
                      </a:pPr>
                      <a:r>
                        <a:rPr lang="en-US" sz="1000">
                          <a:effectLst/>
                        </a:rPr>
                        <a:t>Interface can have only abstract methods. Since Java 8, it can have default and static methods also.</a:t>
                      </a:r>
                      <a:endParaRPr lang="en-US" sz="1100">
                        <a:effectLst/>
                        <a:latin typeface="Calibri"/>
                        <a:ea typeface="Calibri"/>
                        <a:cs typeface="Times New Roman"/>
                      </a:endParaRPr>
                    </a:p>
                  </a:txBody>
                  <a:tcPr marL="47625" marR="47625" marT="47625" marB="47625"/>
                </a:tc>
              </a:tr>
              <a:tr h="690139">
                <a:tc>
                  <a:txBody>
                    <a:bodyPr/>
                    <a:lstStyle/>
                    <a:p>
                      <a:pPr marL="190500" marR="0" algn="just">
                        <a:lnSpc>
                          <a:spcPts val="1725"/>
                        </a:lnSpc>
                        <a:spcBef>
                          <a:spcPts val="0"/>
                        </a:spcBef>
                        <a:spcAft>
                          <a:spcPts val="0"/>
                        </a:spcAft>
                      </a:pPr>
                      <a:r>
                        <a:rPr lang="en-US" sz="1000">
                          <a:effectLst/>
                        </a:rPr>
                        <a:t>2) Abstract class doesn't support multiple inheritance.</a:t>
                      </a:r>
                      <a:endParaRPr lang="en-US" sz="1100">
                        <a:effectLst/>
                        <a:latin typeface="Calibri"/>
                        <a:ea typeface="Calibri"/>
                        <a:cs typeface="Times New Roman"/>
                      </a:endParaRPr>
                    </a:p>
                  </a:txBody>
                  <a:tcPr marL="47625" marR="47625" marT="47625" marB="47625"/>
                </a:tc>
                <a:tc>
                  <a:txBody>
                    <a:bodyPr/>
                    <a:lstStyle/>
                    <a:p>
                      <a:pPr marL="190500" marR="0" algn="just">
                        <a:lnSpc>
                          <a:spcPts val="1725"/>
                        </a:lnSpc>
                        <a:spcBef>
                          <a:spcPts val="0"/>
                        </a:spcBef>
                        <a:spcAft>
                          <a:spcPts val="0"/>
                        </a:spcAft>
                      </a:pPr>
                      <a:r>
                        <a:rPr lang="en-US" sz="1000">
                          <a:effectLst/>
                        </a:rPr>
                        <a:t>Interface supports multiple inheritance.</a:t>
                      </a:r>
                      <a:endParaRPr lang="en-US" sz="1100">
                        <a:effectLst/>
                        <a:latin typeface="Calibri"/>
                        <a:ea typeface="Calibri"/>
                        <a:cs typeface="Times New Roman"/>
                      </a:endParaRPr>
                    </a:p>
                  </a:txBody>
                  <a:tcPr marL="47625" marR="47625" marT="47625" marB="47625"/>
                </a:tc>
              </a:tr>
              <a:tr h="807321">
                <a:tc>
                  <a:txBody>
                    <a:bodyPr/>
                    <a:lstStyle/>
                    <a:p>
                      <a:pPr marL="190500" marR="0" algn="just">
                        <a:lnSpc>
                          <a:spcPts val="1725"/>
                        </a:lnSpc>
                        <a:spcBef>
                          <a:spcPts val="0"/>
                        </a:spcBef>
                        <a:spcAft>
                          <a:spcPts val="0"/>
                        </a:spcAft>
                      </a:pPr>
                      <a:r>
                        <a:rPr lang="en-US" sz="1000" dirty="0">
                          <a:effectLst/>
                        </a:rPr>
                        <a:t>3) Abstract class can have final, non-final, static and non-static variables.</a:t>
                      </a:r>
                      <a:endParaRPr lang="en-US" sz="1100" dirty="0">
                        <a:effectLst/>
                        <a:latin typeface="Calibri"/>
                        <a:ea typeface="Calibri"/>
                        <a:cs typeface="Times New Roman"/>
                      </a:endParaRPr>
                    </a:p>
                  </a:txBody>
                  <a:tcPr marL="47625" marR="47625" marT="47625" marB="47625"/>
                </a:tc>
                <a:tc>
                  <a:txBody>
                    <a:bodyPr/>
                    <a:lstStyle/>
                    <a:p>
                      <a:pPr marL="190500" marR="0" algn="just">
                        <a:lnSpc>
                          <a:spcPts val="1725"/>
                        </a:lnSpc>
                        <a:spcBef>
                          <a:spcPts val="0"/>
                        </a:spcBef>
                        <a:spcAft>
                          <a:spcPts val="0"/>
                        </a:spcAft>
                      </a:pPr>
                      <a:r>
                        <a:rPr lang="en-US" sz="1000">
                          <a:effectLst/>
                        </a:rPr>
                        <a:t>Interface has only static and final variables.</a:t>
                      </a:r>
                      <a:endParaRPr lang="en-US" sz="1100">
                        <a:effectLst/>
                        <a:latin typeface="Calibri"/>
                        <a:ea typeface="Calibri"/>
                        <a:cs typeface="Times New Roman"/>
                      </a:endParaRPr>
                    </a:p>
                  </a:txBody>
                  <a:tcPr marL="47625" marR="47625" marT="47625" marB="47625"/>
                </a:tc>
              </a:tr>
              <a:tr h="807321">
                <a:tc>
                  <a:txBody>
                    <a:bodyPr/>
                    <a:lstStyle/>
                    <a:p>
                      <a:pPr marL="190500" marR="0" algn="just">
                        <a:lnSpc>
                          <a:spcPts val="1725"/>
                        </a:lnSpc>
                        <a:spcBef>
                          <a:spcPts val="0"/>
                        </a:spcBef>
                        <a:spcAft>
                          <a:spcPts val="0"/>
                        </a:spcAft>
                      </a:pPr>
                      <a:r>
                        <a:rPr lang="en-US" sz="1000">
                          <a:effectLst/>
                        </a:rPr>
                        <a:t>4) Abstract class can provide the implementation of interface.</a:t>
                      </a:r>
                      <a:endParaRPr lang="en-US" sz="1100">
                        <a:effectLst/>
                        <a:latin typeface="Calibri"/>
                        <a:ea typeface="Calibri"/>
                        <a:cs typeface="Times New Roman"/>
                      </a:endParaRPr>
                    </a:p>
                  </a:txBody>
                  <a:tcPr marL="47625" marR="47625" marT="47625" marB="47625"/>
                </a:tc>
                <a:tc>
                  <a:txBody>
                    <a:bodyPr/>
                    <a:lstStyle/>
                    <a:p>
                      <a:pPr marL="190500" marR="0" algn="just">
                        <a:lnSpc>
                          <a:spcPts val="1725"/>
                        </a:lnSpc>
                        <a:spcBef>
                          <a:spcPts val="0"/>
                        </a:spcBef>
                        <a:spcAft>
                          <a:spcPts val="0"/>
                        </a:spcAft>
                      </a:pPr>
                      <a:r>
                        <a:rPr lang="en-US" sz="1000">
                          <a:effectLst/>
                        </a:rPr>
                        <a:t>Interface can't provide the implementation of abstract class.</a:t>
                      </a:r>
                      <a:endParaRPr lang="en-US" sz="1100">
                        <a:effectLst/>
                        <a:latin typeface="Calibri"/>
                        <a:ea typeface="Calibri"/>
                        <a:cs typeface="Times New Roman"/>
                      </a:endParaRPr>
                    </a:p>
                  </a:txBody>
                  <a:tcPr marL="47625" marR="47625" marT="47625" marB="47625"/>
                </a:tc>
              </a:tr>
              <a:tr h="690139">
                <a:tc>
                  <a:txBody>
                    <a:bodyPr/>
                    <a:lstStyle/>
                    <a:p>
                      <a:pPr marL="190500" marR="0" algn="just">
                        <a:lnSpc>
                          <a:spcPts val="1725"/>
                        </a:lnSpc>
                        <a:spcBef>
                          <a:spcPts val="0"/>
                        </a:spcBef>
                        <a:spcAft>
                          <a:spcPts val="0"/>
                        </a:spcAft>
                      </a:pPr>
                      <a:r>
                        <a:rPr lang="en-US" sz="1000">
                          <a:effectLst/>
                        </a:rPr>
                        <a:t>5) The abstract keyword is used to declare abstract class.</a:t>
                      </a:r>
                      <a:endParaRPr lang="en-US" sz="1100">
                        <a:effectLst/>
                        <a:latin typeface="Calibri"/>
                        <a:ea typeface="Calibri"/>
                        <a:cs typeface="Times New Roman"/>
                      </a:endParaRPr>
                    </a:p>
                  </a:txBody>
                  <a:tcPr marL="47625" marR="47625" marT="47625" marB="47625"/>
                </a:tc>
                <a:tc>
                  <a:txBody>
                    <a:bodyPr/>
                    <a:lstStyle/>
                    <a:p>
                      <a:pPr marL="190500" marR="0" algn="just">
                        <a:lnSpc>
                          <a:spcPts val="1725"/>
                        </a:lnSpc>
                        <a:spcBef>
                          <a:spcPts val="0"/>
                        </a:spcBef>
                        <a:spcAft>
                          <a:spcPts val="0"/>
                        </a:spcAft>
                      </a:pPr>
                      <a:r>
                        <a:rPr lang="en-US" sz="1000">
                          <a:effectLst/>
                        </a:rPr>
                        <a:t>The interface keyword is used to declare interface.</a:t>
                      </a:r>
                      <a:endParaRPr lang="en-US" sz="1100">
                        <a:effectLst/>
                        <a:latin typeface="Calibri"/>
                        <a:ea typeface="Calibri"/>
                        <a:cs typeface="Times New Roman"/>
                      </a:endParaRPr>
                    </a:p>
                  </a:txBody>
                  <a:tcPr marL="47625" marR="47625" marT="47625" marB="47625"/>
                </a:tc>
              </a:tr>
              <a:tr h="1495437">
                <a:tc>
                  <a:txBody>
                    <a:bodyPr/>
                    <a:lstStyle/>
                    <a:p>
                      <a:pPr marL="190500" marR="0" algn="just">
                        <a:lnSpc>
                          <a:spcPts val="1725"/>
                        </a:lnSpc>
                        <a:spcBef>
                          <a:spcPts val="0"/>
                        </a:spcBef>
                        <a:spcAft>
                          <a:spcPts val="0"/>
                        </a:spcAft>
                      </a:pPr>
                      <a:r>
                        <a:rPr lang="en-US" sz="1000">
                          <a:effectLst/>
                        </a:rPr>
                        <a:t>6) Example:</a:t>
                      </a:r>
                      <a:br>
                        <a:rPr lang="en-US" sz="1000">
                          <a:effectLst/>
                        </a:rPr>
                      </a:br>
                      <a:r>
                        <a:rPr lang="en-US" sz="1000">
                          <a:effectLst/>
                        </a:rPr>
                        <a:t>public abstract class Shape{</a:t>
                      </a:r>
                      <a:br>
                        <a:rPr lang="en-US" sz="1000">
                          <a:effectLst/>
                        </a:rPr>
                      </a:br>
                      <a:r>
                        <a:rPr lang="en-US" sz="1000">
                          <a:effectLst/>
                        </a:rPr>
                        <a:t>public abstract void draw();</a:t>
                      </a:r>
                      <a:br>
                        <a:rPr lang="en-US" sz="1000">
                          <a:effectLst/>
                        </a:rPr>
                      </a:br>
                      <a:r>
                        <a:rPr lang="en-US" sz="1000">
                          <a:effectLst/>
                        </a:rPr>
                        <a:t>}</a:t>
                      </a:r>
                      <a:endParaRPr lang="en-US" sz="1100">
                        <a:effectLst/>
                        <a:latin typeface="Calibri"/>
                        <a:ea typeface="Calibri"/>
                        <a:cs typeface="Times New Roman"/>
                      </a:endParaRPr>
                    </a:p>
                  </a:txBody>
                  <a:tcPr marL="47625" marR="47625" marT="47625" marB="47625"/>
                </a:tc>
                <a:tc>
                  <a:txBody>
                    <a:bodyPr/>
                    <a:lstStyle/>
                    <a:p>
                      <a:pPr marL="190500" marR="0" algn="just">
                        <a:lnSpc>
                          <a:spcPts val="1725"/>
                        </a:lnSpc>
                        <a:spcBef>
                          <a:spcPts val="0"/>
                        </a:spcBef>
                        <a:spcAft>
                          <a:spcPts val="0"/>
                        </a:spcAft>
                      </a:pPr>
                      <a:r>
                        <a:rPr lang="en-US" sz="1000" dirty="0">
                          <a:effectLst/>
                        </a:rPr>
                        <a:t>Example:</a:t>
                      </a:r>
                      <a:br>
                        <a:rPr lang="en-US" sz="1000" dirty="0">
                          <a:effectLst/>
                        </a:rPr>
                      </a:br>
                      <a:r>
                        <a:rPr lang="en-US" sz="1000" dirty="0">
                          <a:effectLst/>
                        </a:rPr>
                        <a:t>public interface </a:t>
                      </a:r>
                      <a:r>
                        <a:rPr lang="en-US" sz="1000" dirty="0" err="1">
                          <a:effectLst/>
                        </a:rPr>
                        <a:t>Drawable</a:t>
                      </a:r>
                      <a:r>
                        <a:rPr lang="en-US" sz="1000" dirty="0">
                          <a:effectLst/>
                        </a:rPr>
                        <a:t>{</a:t>
                      </a:r>
                      <a:br>
                        <a:rPr lang="en-US" sz="1000" dirty="0">
                          <a:effectLst/>
                        </a:rPr>
                      </a:br>
                      <a:r>
                        <a:rPr lang="en-US" sz="1000" dirty="0">
                          <a:effectLst/>
                        </a:rPr>
                        <a:t>void draw();</a:t>
                      </a:r>
                      <a:br>
                        <a:rPr lang="en-US" sz="1000" dirty="0">
                          <a:effectLst/>
                        </a:rPr>
                      </a:br>
                      <a:r>
                        <a:rPr lang="en-US" sz="1000" dirty="0">
                          <a:effectLst/>
                        </a:rPr>
                        <a:t>}</a:t>
                      </a:r>
                      <a:endParaRPr lang="en-US" sz="1100" dirty="0">
                        <a:effectLst/>
                        <a:latin typeface="Calibri"/>
                        <a:ea typeface="Calibri"/>
                        <a:cs typeface="Times New Roman"/>
                      </a:endParaRPr>
                    </a:p>
                  </a:txBody>
                  <a:tcPr marL="47625" marR="47625" marT="47625" marB="47625"/>
                </a:tc>
              </a:tr>
            </a:tbl>
          </a:graphicData>
        </a:graphic>
      </p:graphicFrame>
    </p:spTree>
    <p:extLst>
      <p:ext uri="{BB962C8B-B14F-4D97-AF65-F5344CB8AC3E}">
        <p14:creationId xmlns:p14="http://schemas.microsoft.com/office/powerpoint/2010/main" val="119017772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sz="half" idx="1"/>
          </p:nvPr>
        </p:nvSpPr>
        <p:spPr/>
        <p:txBody>
          <a:bodyPr>
            <a:normAutofit fontScale="47500" lnSpcReduction="20000"/>
          </a:bodyPr>
          <a:lstStyle/>
          <a:p>
            <a:pPr marL="0" indent="0">
              <a:buNone/>
            </a:pPr>
            <a:r>
              <a:rPr lang="en-US" dirty="0"/>
              <a:t>//Creating interface that has 4 methods  </a:t>
            </a:r>
          </a:p>
          <a:p>
            <a:pPr marL="0" indent="0">
              <a:buNone/>
            </a:pPr>
            <a:r>
              <a:rPr lang="en-US" b="1" dirty="0"/>
              <a:t>interface</a:t>
            </a:r>
            <a:r>
              <a:rPr lang="en-US" dirty="0"/>
              <a:t> A{  </a:t>
            </a:r>
          </a:p>
          <a:p>
            <a:pPr marL="0" indent="0">
              <a:buNone/>
            </a:pPr>
            <a:r>
              <a:rPr lang="en-US" b="1" dirty="0"/>
              <a:t>void</a:t>
            </a:r>
            <a:r>
              <a:rPr lang="en-US" dirty="0"/>
              <a:t> a();//</a:t>
            </a:r>
            <a:r>
              <a:rPr lang="en-US" dirty="0" err="1"/>
              <a:t>bydefault</a:t>
            </a:r>
            <a:r>
              <a:rPr lang="en-US" dirty="0"/>
              <a:t>, public and abstract  </a:t>
            </a:r>
          </a:p>
          <a:p>
            <a:pPr marL="0" indent="0">
              <a:buNone/>
            </a:pPr>
            <a:r>
              <a:rPr lang="en-US" b="1" dirty="0"/>
              <a:t>void</a:t>
            </a:r>
            <a:r>
              <a:rPr lang="en-US" dirty="0"/>
              <a:t> b();  </a:t>
            </a:r>
          </a:p>
          <a:p>
            <a:pPr marL="0" indent="0">
              <a:buNone/>
            </a:pPr>
            <a:r>
              <a:rPr lang="en-US" b="1" dirty="0"/>
              <a:t>void</a:t>
            </a:r>
            <a:r>
              <a:rPr lang="en-US" dirty="0"/>
              <a:t> c();  </a:t>
            </a:r>
          </a:p>
          <a:p>
            <a:pPr marL="0" indent="0">
              <a:buNone/>
            </a:pPr>
            <a:r>
              <a:rPr lang="en-US" b="1" dirty="0"/>
              <a:t>void</a:t>
            </a:r>
            <a:r>
              <a:rPr lang="en-US" dirty="0"/>
              <a:t> d();  </a:t>
            </a:r>
          </a:p>
          <a:p>
            <a:pPr marL="0" indent="0">
              <a:buNone/>
            </a:pPr>
            <a:r>
              <a:rPr lang="en-US" dirty="0"/>
              <a:t>}  </a:t>
            </a:r>
          </a:p>
          <a:p>
            <a:pPr marL="0" indent="0">
              <a:buNone/>
            </a:pPr>
            <a:r>
              <a:rPr lang="en-US" dirty="0"/>
              <a:t>  </a:t>
            </a:r>
          </a:p>
          <a:p>
            <a:pPr marL="0" indent="0">
              <a:buNone/>
            </a:pPr>
            <a:r>
              <a:rPr lang="en-US" dirty="0"/>
              <a:t>//Creating abstract class that provides the implementation of one method of A interface  </a:t>
            </a:r>
          </a:p>
          <a:p>
            <a:pPr marL="0" indent="0">
              <a:buNone/>
            </a:pPr>
            <a:r>
              <a:rPr lang="en-US" b="1" dirty="0"/>
              <a:t>abstract</a:t>
            </a:r>
            <a:r>
              <a:rPr lang="en-US" dirty="0"/>
              <a:t> </a:t>
            </a:r>
            <a:r>
              <a:rPr lang="en-US" b="1" dirty="0"/>
              <a:t>class</a:t>
            </a:r>
            <a:r>
              <a:rPr lang="en-US" dirty="0"/>
              <a:t> B </a:t>
            </a:r>
            <a:r>
              <a:rPr lang="en-US" b="1" dirty="0"/>
              <a:t>implements</a:t>
            </a:r>
            <a:r>
              <a:rPr lang="en-US" dirty="0"/>
              <a:t> A{  </a:t>
            </a:r>
          </a:p>
          <a:p>
            <a:pPr marL="0" indent="0">
              <a:buNone/>
            </a:pPr>
            <a:r>
              <a:rPr lang="en-US" b="1" dirty="0"/>
              <a:t>public</a:t>
            </a:r>
            <a:r>
              <a:rPr lang="en-US" dirty="0"/>
              <a:t> </a:t>
            </a:r>
            <a:r>
              <a:rPr lang="en-US" b="1" dirty="0"/>
              <a:t>void</a:t>
            </a:r>
            <a:r>
              <a:rPr lang="en-US" dirty="0"/>
              <a:t> c(){</a:t>
            </a:r>
            <a:r>
              <a:rPr lang="en-US" dirty="0" err="1"/>
              <a:t>System.out.println</a:t>
            </a:r>
            <a:r>
              <a:rPr lang="en-US" dirty="0"/>
              <a:t>("I am C");}  </a:t>
            </a:r>
          </a:p>
          <a:p>
            <a:pPr marL="0" indent="0">
              <a:buNone/>
            </a:pPr>
            <a:r>
              <a:rPr lang="en-US" dirty="0"/>
              <a:t>}  </a:t>
            </a:r>
          </a:p>
          <a:p>
            <a:pPr marL="0" indent="0">
              <a:buNone/>
            </a:pPr>
            <a:r>
              <a:rPr lang="en-US" dirty="0"/>
              <a:t>  </a:t>
            </a:r>
          </a:p>
          <a:p>
            <a:pPr marL="0" indent="0">
              <a:buNone/>
            </a:pPr>
            <a:r>
              <a:rPr lang="en-US" dirty="0"/>
              <a:t>//Creating subclass of abstract class, now we need to provide the implementation of rest of the methods  </a:t>
            </a:r>
          </a:p>
          <a:p>
            <a:pPr marL="0" indent="0">
              <a:buNone/>
            </a:pPr>
            <a:r>
              <a:rPr lang="en-US" b="1" dirty="0"/>
              <a:t>class</a:t>
            </a:r>
            <a:r>
              <a:rPr lang="en-US" dirty="0"/>
              <a:t> M </a:t>
            </a:r>
            <a:r>
              <a:rPr lang="en-US" b="1" dirty="0"/>
              <a:t>extends</a:t>
            </a:r>
            <a:r>
              <a:rPr lang="en-US" dirty="0"/>
              <a:t> B{  </a:t>
            </a:r>
          </a:p>
          <a:p>
            <a:pPr marL="0" indent="0">
              <a:buNone/>
            </a:pPr>
            <a:r>
              <a:rPr lang="en-US" b="1" dirty="0"/>
              <a:t>public</a:t>
            </a:r>
            <a:r>
              <a:rPr lang="en-US" dirty="0"/>
              <a:t> </a:t>
            </a:r>
            <a:r>
              <a:rPr lang="en-US" b="1" dirty="0"/>
              <a:t>void</a:t>
            </a:r>
            <a:r>
              <a:rPr lang="en-US" dirty="0"/>
              <a:t> a(){</a:t>
            </a:r>
            <a:r>
              <a:rPr lang="en-US" dirty="0" err="1"/>
              <a:t>System.out.println</a:t>
            </a:r>
            <a:r>
              <a:rPr lang="en-US" dirty="0"/>
              <a:t>("I am a");}  </a:t>
            </a:r>
          </a:p>
          <a:p>
            <a:pPr marL="0" indent="0">
              <a:buNone/>
            </a:pPr>
            <a:r>
              <a:rPr lang="en-US" b="1" dirty="0"/>
              <a:t>public</a:t>
            </a:r>
            <a:r>
              <a:rPr lang="en-US" dirty="0"/>
              <a:t> </a:t>
            </a:r>
            <a:r>
              <a:rPr lang="en-US" b="1" dirty="0"/>
              <a:t>void</a:t>
            </a:r>
            <a:r>
              <a:rPr lang="en-US" dirty="0"/>
              <a:t> b(){</a:t>
            </a:r>
            <a:r>
              <a:rPr lang="en-US" dirty="0" err="1"/>
              <a:t>System.out.println</a:t>
            </a:r>
            <a:r>
              <a:rPr lang="en-US" dirty="0"/>
              <a:t>("I am b");}  </a:t>
            </a:r>
          </a:p>
          <a:p>
            <a:pPr marL="0" indent="0">
              <a:buNone/>
            </a:pPr>
            <a:r>
              <a:rPr lang="en-US" b="1" dirty="0"/>
              <a:t>public</a:t>
            </a:r>
            <a:r>
              <a:rPr lang="en-US" dirty="0"/>
              <a:t> </a:t>
            </a:r>
            <a:r>
              <a:rPr lang="en-US" b="1" dirty="0"/>
              <a:t>void</a:t>
            </a:r>
            <a:r>
              <a:rPr lang="en-US" dirty="0"/>
              <a:t> d(){</a:t>
            </a:r>
            <a:r>
              <a:rPr lang="en-US" dirty="0" err="1"/>
              <a:t>System.out.println</a:t>
            </a:r>
            <a:r>
              <a:rPr lang="en-US" dirty="0"/>
              <a:t>("I am d");}  </a:t>
            </a:r>
          </a:p>
          <a:p>
            <a:pPr marL="0" indent="0">
              <a:buNone/>
            </a:pPr>
            <a:r>
              <a:rPr lang="en-US" dirty="0"/>
              <a:t>}  </a:t>
            </a:r>
          </a:p>
          <a:p>
            <a:pPr marL="0" indent="0">
              <a:buNone/>
            </a:pPr>
            <a:r>
              <a:rPr lang="en-US" dirty="0"/>
              <a:t>  </a:t>
            </a:r>
          </a:p>
          <a:p>
            <a:endParaRPr lang="en-US" dirty="0"/>
          </a:p>
        </p:txBody>
      </p:sp>
      <p:sp>
        <p:nvSpPr>
          <p:cNvPr id="6" name="Content Placeholder 5"/>
          <p:cNvSpPr>
            <a:spLocks noGrp="1"/>
          </p:cNvSpPr>
          <p:nvPr>
            <p:ph sz="half" idx="2"/>
          </p:nvPr>
        </p:nvSpPr>
        <p:spPr/>
        <p:txBody>
          <a:bodyPr>
            <a:normAutofit fontScale="47500" lnSpcReduction="20000"/>
          </a:bodyPr>
          <a:lstStyle/>
          <a:p>
            <a:pPr marL="0" indent="0">
              <a:buNone/>
            </a:pPr>
            <a:r>
              <a:rPr lang="en-US" dirty="0"/>
              <a:t>//Creating a test class that calls the methods of A interface  </a:t>
            </a:r>
          </a:p>
          <a:p>
            <a:pPr marL="0" indent="0">
              <a:buNone/>
            </a:pPr>
            <a:r>
              <a:rPr lang="en-US" b="1" dirty="0"/>
              <a:t>class</a:t>
            </a:r>
            <a:r>
              <a:rPr lang="en-US" dirty="0"/>
              <a:t> Test5{  </a:t>
            </a:r>
          </a:p>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A a=</a:t>
            </a:r>
            <a:r>
              <a:rPr lang="en-US" b="1" dirty="0"/>
              <a:t>new</a:t>
            </a:r>
            <a:r>
              <a:rPr lang="en-US" dirty="0"/>
              <a:t> M();  </a:t>
            </a:r>
          </a:p>
          <a:p>
            <a:pPr marL="0" indent="0">
              <a:buNone/>
            </a:pPr>
            <a:r>
              <a:rPr lang="en-US" dirty="0" err="1"/>
              <a:t>a.a</a:t>
            </a:r>
            <a:r>
              <a:rPr lang="en-US" dirty="0"/>
              <a:t>();  </a:t>
            </a:r>
          </a:p>
          <a:p>
            <a:pPr marL="0" indent="0">
              <a:buNone/>
            </a:pPr>
            <a:r>
              <a:rPr lang="en-US" dirty="0" err="1"/>
              <a:t>a.b</a:t>
            </a:r>
            <a:r>
              <a:rPr lang="en-US" dirty="0"/>
              <a:t>();  </a:t>
            </a:r>
          </a:p>
          <a:p>
            <a:pPr marL="0" indent="0">
              <a:buNone/>
            </a:pPr>
            <a:r>
              <a:rPr lang="en-US" dirty="0" err="1"/>
              <a:t>a.c</a:t>
            </a:r>
            <a:r>
              <a:rPr lang="en-US" dirty="0"/>
              <a:t>();  </a:t>
            </a:r>
          </a:p>
          <a:p>
            <a:pPr marL="0" indent="0">
              <a:buNone/>
            </a:pPr>
            <a:r>
              <a:rPr lang="en-US" dirty="0" err="1"/>
              <a:t>a.d</a:t>
            </a:r>
            <a:r>
              <a:rPr lang="en-US" dirty="0"/>
              <a:t>();  </a:t>
            </a:r>
          </a:p>
          <a:p>
            <a:pPr marL="0" indent="0">
              <a:buNone/>
            </a:pPr>
            <a:r>
              <a:rPr lang="en-US" dirty="0" smtClean="0"/>
              <a:t>} </a:t>
            </a:r>
          </a:p>
          <a:p>
            <a:pPr marL="0" indent="0">
              <a:buNone/>
            </a:pPr>
            <a:r>
              <a:rPr lang="en-US" dirty="0" smtClean="0"/>
              <a:t>}</a:t>
            </a:r>
            <a:r>
              <a:rPr lang="en-US" dirty="0"/>
              <a:t>  </a:t>
            </a:r>
          </a:p>
          <a:p>
            <a:pPr marL="0" indent="0">
              <a:buNone/>
            </a:pPr>
            <a:r>
              <a:rPr lang="en-US" dirty="0"/>
              <a:t> </a:t>
            </a:r>
          </a:p>
          <a:p>
            <a:endParaRPr lang="en-US" dirty="0"/>
          </a:p>
        </p:txBody>
      </p:sp>
    </p:spTree>
    <p:extLst>
      <p:ext uri="{BB962C8B-B14F-4D97-AF65-F5344CB8AC3E}">
        <p14:creationId xmlns:p14="http://schemas.microsoft.com/office/powerpoint/2010/main" val="108252702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Wrappers</a:t>
            </a:r>
          </a:p>
        </p:txBody>
      </p:sp>
      <p:sp>
        <p:nvSpPr>
          <p:cNvPr id="3" name="Content Placeholder 2"/>
          <p:cNvSpPr>
            <a:spLocks noGrp="1"/>
          </p:cNvSpPr>
          <p:nvPr>
            <p:ph sz="half" idx="1"/>
          </p:nvPr>
        </p:nvSpPr>
        <p:spPr/>
        <p:txBody>
          <a:bodyPr>
            <a:normAutofit fontScale="70000" lnSpcReduction="20000"/>
          </a:bodyPr>
          <a:lstStyle/>
          <a:p>
            <a:pPr marL="0" indent="0">
              <a:buNone/>
            </a:pPr>
            <a:endParaRPr lang="en-US" dirty="0"/>
          </a:p>
          <a:p>
            <a:r>
              <a:rPr lang="en-US" dirty="0"/>
              <a:t>The type wrappers are </a:t>
            </a:r>
            <a:r>
              <a:rPr lang="en-US" b="1" dirty="0"/>
              <a:t>Double</a:t>
            </a:r>
            <a:r>
              <a:rPr lang="en-US" dirty="0"/>
              <a:t>, </a:t>
            </a:r>
            <a:r>
              <a:rPr lang="en-US" b="1" dirty="0"/>
              <a:t>Float</a:t>
            </a:r>
            <a:r>
              <a:rPr lang="en-US" dirty="0"/>
              <a:t>, </a:t>
            </a:r>
            <a:r>
              <a:rPr lang="en-US" b="1" dirty="0"/>
              <a:t>Long</a:t>
            </a:r>
            <a:r>
              <a:rPr lang="en-US" dirty="0"/>
              <a:t>, </a:t>
            </a:r>
            <a:r>
              <a:rPr lang="en-US" b="1" dirty="0"/>
              <a:t>Integer</a:t>
            </a:r>
            <a:r>
              <a:rPr lang="en-US" dirty="0"/>
              <a:t>, </a:t>
            </a:r>
            <a:r>
              <a:rPr lang="en-US" b="1" dirty="0"/>
              <a:t>Short</a:t>
            </a:r>
            <a:r>
              <a:rPr lang="en-US" dirty="0"/>
              <a:t>, </a:t>
            </a:r>
            <a:r>
              <a:rPr lang="en-US" b="1" dirty="0"/>
              <a:t>Byte</a:t>
            </a:r>
            <a:r>
              <a:rPr lang="en-US" dirty="0"/>
              <a:t>, </a:t>
            </a:r>
            <a:r>
              <a:rPr lang="en-US" b="1" dirty="0"/>
              <a:t>Character</a:t>
            </a:r>
            <a:r>
              <a:rPr lang="en-US" dirty="0"/>
              <a:t>, and</a:t>
            </a:r>
          </a:p>
          <a:p>
            <a:r>
              <a:rPr lang="en-US" b="1" dirty="0"/>
              <a:t>Boolean</a:t>
            </a:r>
            <a:r>
              <a:rPr lang="en-US" dirty="0"/>
              <a:t>. These classes offer a wide array of methods that allow you to fully integrate </a:t>
            </a:r>
            <a:r>
              <a:rPr lang="en-US" dirty="0" smtClean="0"/>
              <a:t>the primitive </a:t>
            </a:r>
            <a:r>
              <a:rPr lang="en-US" dirty="0"/>
              <a:t>types into Java’s object hierarchy</a:t>
            </a:r>
          </a:p>
        </p:txBody>
      </p:sp>
      <p:sp>
        <p:nvSpPr>
          <p:cNvPr id="4" name="Content Placeholder 3"/>
          <p:cNvSpPr>
            <a:spLocks noGrp="1"/>
          </p:cNvSpPr>
          <p:nvPr>
            <p:ph sz="half" idx="2"/>
          </p:nvPr>
        </p:nvSpPr>
        <p:spPr/>
        <p:txBody>
          <a:bodyPr>
            <a:normAutofit fontScale="70000" lnSpcReduction="20000"/>
          </a:bodyPr>
          <a:lstStyle/>
          <a:p>
            <a:r>
              <a:rPr lang="en-US" b="1" dirty="0"/>
              <a:t>Character</a:t>
            </a:r>
          </a:p>
          <a:p>
            <a:r>
              <a:rPr lang="en-US" b="1" dirty="0"/>
              <a:t>Character </a:t>
            </a:r>
            <a:r>
              <a:rPr lang="en-US" dirty="0"/>
              <a:t>is a wrapper around a </a:t>
            </a:r>
            <a:r>
              <a:rPr lang="en-US" b="1" dirty="0"/>
              <a:t>char</a:t>
            </a:r>
            <a:r>
              <a:rPr lang="en-US" dirty="0"/>
              <a:t>. The constructor for </a:t>
            </a:r>
            <a:r>
              <a:rPr lang="en-US" b="1" dirty="0"/>
              <a:t>Character </a:t>
            </a:r>
            <a:r>
              <a:rPr lang="en-US" dirty="0"/>
              <a:t>is</a:t>
            </a:r>
          </a:p>
          <a:p>
            <a:r>
              <a:rPr lang="en-US" dirty="0"/>
              <a:t>Character(char </a:t>
            </a:r>
            <a:r>
              <a:rPr lang="en-US" i="1" dirty="0" err="1"/>
              <a:t>ch</a:t>
            </a:r>
            <a:r>
              <a:rPr lang="en-US" dirty="0"/>
              <a:t>)</a:t>
            </a:r>
          </a:p>
          <a:p>
            <a:r>
              <a:rPr lang="en-US" dirty="0"/>
              <a:t>Here, </a:t>
            </a:r>
            <a:r>
              <a:rPr lang="en-US" i="1" dirty="0" err="1"/>
              <a:t>ch</a:t>
            </a:r>
            <a:r>
              <a:rPr lang="en-US" i="1" dirty="0"/>
              <a:t> </a:t>
            </a:r>
            <a:r>
              <a:rPr lang="en-US" dirty="0"/>
              <a:t>specifies the character that will be wrapped by the </a:t>
            </a:r>
            <a:r>
              <a:rPr lang="en-US" b="1" dirty="0"/>
              <a:t>Character </a:t>
            </a:r>
            <a:r>
              <a:rPr lang="en-US" dirty="0"/>
              <a:t>object being created.</a:t>
            </a:r>
          </a:p>
          <a:p>
            <a:r>
              <a:rPr lang="en-US" dirty="0"/>
              <a:t>To obtain the </a:t>
            </a:r>
            <a:r>
              <a:rPr lang="en-US" b="1" dirty="0"/>
              <a:t>char </a:t>
            </a:r>
            <a:r>
              <a:rPr lang="en-US" dirty="0"/>
              <a:t>value contained in a </a:t>
            </a:r>
            <a:r>
              <a:rPr lang="en-US" b="1" dirty="0"/>
              <a:t>Character </a:t>
            </a:r>
            <a:r>
              <a:rPr lang="en-US" dirty="0"/>
              <a:t>object, call </a:t>
            </a:r>
            <a:r>
              <a:rPr lang="en-US" b="1" dirty="0" err="1"/>
              <a:t>charValue</a:t>
            </a:r>
            <a:r>
              <a:rPr lang="en-US" b="1" dirty="0"/>
              <a:t>( )</a:t>
            </a:r>
            <a:r>
              <a:rPr lang="en-US" dirty="0"/>
              <a:t>, shown here:</a:t>
            </a:r>
          </a:p>
          <a:p>
            <a:r>
              <a:rPr lang="en-US" dirty="0"/>
              <a:t>char </a:t>
            </a:r>
            <a:r>
              <a:rPr lang="en-US" dirty="0" err="1"/>
              <a:t>charValue</a:t>
            </a:r>
            <a:r>
              <a:rPr lang="en-US" dirty="0"/>
              <a:t>( )</a:t>
            </a:r>
          </a:p>
          <a:p>
            <a:r>
              <a:rPr lang="en-US" dirty="0"/>
              <a:t>It returns the encapsulated character</a:t>
            </a:r>
          </a:p>
        </p:txBody>
      </p:sp>
    </p:spTree>
    <p:extLst>
      <p:ext uri="{BB962C8B-B14F-4D97-AF65-F5344CB8AC3E}">
        <p14:creationId xmlns:p14="http://schemas.microsoft.com/office/powerpoint/2010/main" val="348675252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boolean</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Boolean </a:t>
            </a:r>
            <a:r>
              <a:rPr lang="en-US" dirty="0"/>
              <a:t>is a wrapper around </a:t>
            </a:r>
            <a:r>
              <a:rPr lang="en-US" b="1" dirty="0" err="1"/>
              <a:t>boolean</a:t>
            </a:r>
            <a:r>
              <a:rPr lang="en-US" b="1" dirty="0"/>
              <a:t> </a:t>
            </a:r>
            <a:r>
              <a:rPr lang="en-US" dirty="0"/>
              <a:t>values. It defines these constructors:</a:t>
            </a:r>
          </a:p>
          <a:p>
            <a:r>
              <a:rPr lang="en-US" dirty="0"/>
              <a:t>Boolean(</a:t>
            </a:r>
            <a:r>
              <a:rPr lang="en-US" dirty="0" err="1"/>
              <a:t>boolean</a:t>
            </a:r>
            <a:r>
              <a:rPr lang="en-US" dirty="0"/>
              <a:t> </a:t>
            </a:r>
            <a:r>
              <a:rPr lang="en-US" i="1" dirty="0" err="1"/>
              <a:t>boolValue</a:t>
            </a:r>
            <a:r>
              <a:rPr lang="en-US" dirty="0"/>
              <a:t>)</a:t>
            </a:r>
          </a:p>
          <a:p>
            <a:r>
              <a:rPr lang="en-US" dirty="0"/>
              <a:t>Boolean(String </a:t>
            </a:r>
            <a:r>
              <a:rPr lang="en-US" i="1" dirty="0" err="1"/>
              <a:t>boolString</a:t>
            </a:r>
            <a:r>
              <a:rPr lang="en-US" dirty="0"/>
              <a:t>)</a:t>
            </a:r>
          </a:p>
          <a:p>
            <a:r>
              <a:rPr lang="en-US" dirty="0"/>
              <a:t>In the first version, </a:t>
            </a:r>
            <a:r>
              <a:rPr lang="en-US" i="1" dirty="0" err="1"/>
              <a:t>boolValue</a:t>
            </a:r>
            <a:r>
              <a:rPr lang="en-US" i="1" dirty="0"/>
              <a:t> </a:t>
            </a:r>
            <a:r>
              <a:rPr lang="en-US" dirty="0"/>
              <a:t>must be either </a:t>
            </a:r>
            <a:r>
              <a:rPr lang="en-US" b="1" dirty="0"/>
              <a:t>true </a:t>
            </a:r>
            <a:r>
              <a:rPr lang="en-US" dirty="0"/>
              <a:t>or </a:t>
            </a:r>
            <a:r>
              <a:rPr lang="en-US" b="1" dirty="0"/>
              <a:t>false</a:t>
            </a:r>
            <a:r>
              <a:rPr lang="en-US" dirty="0"/>
              <a:t>. In the second version, if </a:t>
            </a:r>
            <a:r>
              <a:rPr lang="en-US" i="1" dirty="0" err="1" smtClean="0"/>
              <a:t>boolString</a:t>
            </a:r>
            <a:r>
              <a:rPr lang="en-US" i="1" dirty="0"/>
              <a:t> </a:t>
            </a:r>
            <a:r>
              <a:rPr lang="en-US" dirty="0" smtClean="0"/>
              <a:t>contains </a:t>
            </a:r>
            <a:r>
              <a:rPr lang="en-US" dirty="0"/>
              <a:t>the string "true" (in uppercase or lowercase), then the new </a:t>
            </a:r>
            <a:r>
              <a:rPr lang="en-US" b="1" dirty="0"/>
              <a:t>Boolean </a:t>
            </a:r>
            <a:r>
              <a:rPr lang="en-US" dirty="0"/>
              <a:t>object will </a:t>
            </a:r>
            <a:r>
              <a:rPr lang="en-US" dirty="0" smtClean="0"/>
              <a:t>be true</a:t>
            </a:r>
            <a:r>
              <a:rPr lang="en-US" dirty="0"/>
              <a:t>. Otherwise, it will be false.</a:t>
            </a:r>
          </a:p>
          <a:p>
            <a:r>
              <a:rPr lang="en-US" dirty="0"/>
              <a:t>To obtain a </a:t>
            </a:r>
            <a:r>
              <a:rPr lang="en-US" b="1" dirty="0" err="1"/>
              <a:t>boolean</a:t>
            </a:r>
            <a:r>
              <a:rPr lang="en-US" b="1" dirty="0"/>
              <a:t> </a:t>
            </a:r>
            <a:r>
              <a:rPr lang="en-US" dirty="0"/>
              <a:t>value from a </a:t>
            </a:r>
            <a:r>
              <a:rPr lang="en-US" b="1" dirty="0"/>
              <a:t>Boolean </a:t>
            </a:r>
            <a:r>
              <a:rPr lang="en-US" dirty="0"/>
              <a:t>object, use </a:t>
            </a:r>
            <a:r>
              <a:rPr lang="en-US" b="1" dirty="0" err="1"/>
              <a:t>booleanValue</a:t>
            </a:r>
            <a:r>
              <a:rPr lang="en-US" b="1" dirty="0"/>
              <a:t>( )</a:t>
            </a:r>
            <a:r>
              <a:rPr lang="en-US" dirty="0"/>
              <a:t>, shown here:</a:t>
            </a:r>
          </a:p>
          <a:p>
            <a:r>
              <a:rPr lang="en-US" dirty="0" err="1"/>
              <a:t>boolean</a:t>
            </a:r>
            <a:r>
              <a:rPr lang="en-US" dirty="0"/>
              <a:t> </a:t>
            </a:r>
            <a:r>
              <a:rPr lang="en-US" dirty="0" err="1"/>
              <a:t>booleanValue</a:t>
            </a:r>
            <a:r>
              <a:rPr lang="en-US" dirty="0"/>
              <a:t>( )</a:t>
            </a:r>
          </a:p>
          <a:p>
            <a:r>
              <a:rPr lang="en-US" dirty="0"/>
              <a:t>It returns the </a:t>
            </a:r>
            <a:r>
              <a:rPr lang="en-US" b="1" dirty="0" err="1"/>
              <a:t>boolean</a:t>
            </a:r>
            <a:r>
              <a:rPr lang="en-US" b="1" dirty="0"/>
              <a:t> </a:t>
            </a:r>
            <a:r>
              <a:rPr lang="en-US" dirty="0"/>
              <a:t>equivalent of the invoking object.</a:t>
            </a:r>
          </a:p>
        </p:txBody>
      </p:sp>
    </p:spTree>
    <p:extLst>
      <p:ext uri="{BB962C8B-B14F-4D97-AF65-F5344CB8AC3E}">
        <p14:creationId xmlns:p14="http://schemas.microsoft.com/office/powerpoint/2010/main" val="109755521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b="1" dirty="0"/>
              <a:t>The Numeric Type Wrappers</a:t>
            </a:r>
          </a:p>
          <a:p>
            <a:r>
              <a:rPr lang="en-US" dirty="0"/>
              <a:t>By far, the most commonly used type wrappers are those that represent numeric values.</a:t>
            </a:r>
          </a:p>
          <a:p>
            <a:r>
              <a:rPr lang="en-US" dirty="0"/>
              <a:t>These are </a:t>
            </a:r>
            <a:r>
              <a:rPr lang="en-US" b="1" dirty="0"/>
              <a:t>Byte</a:t>
            </a:r>
            <a:r>
              <a:rPr lang="en-US" dirty="0"/>
              <a:t>, </a:t>
            </a:r>
            <a:r>
              <a:rPr lang="en-US" b="1" dirty="0"/>
              <a:t>Short</a:t>
            </a:r>
            <a:r>
              <a:rPr lang="en-US" dirty="0"/>
              <a:t>, </a:t>
            </a:r>
            <a:r>
              <a:rPr lang="en-US" b="1" dirty="0"/>
              <a:t>Integer</a:t>
            </a:r>
            <a:r>
              <a:rPr lang="en-US" dirty="0"/>
              <a:t>, </a:t>
            </a:r>
            <a:r>
              <a:rPr lang="en-US" b="1" dirty="0"/>
              <a:t>Long</a:t>
            </a:r>
            <a:r>
              <a:rPr lang="en-US" dirty="0"/>
              <a:t>, </a:t>
            </a:r>
            <a:r>
              <a:rPr lang="en-US" b="1" dirty="0"/>
              <a:t>Float</a:t>
            </a:r>
            <a:r>
              <a:rPr lang="en-US" dirty="0"/>
              <a:t>, and </a:t>
            </a:r>
            <a:r>
              <a:rPr lang="en-US" b="1" dirty="0"/>
              <a:t>Double</a:t>
            </a:r>
            <a:r>
              <a:rPr lang="en-US" dirty="0"/>
              <a:t>. All of the numeric type wrappers</a:t>
            </a:r>
          </a:p>
          <a:p>
            <a:r>
              <a:rPr lang="en-US" dirty="0"/>
              <a:t>inherit the abstract class </a:t>
            </a:r>
            <a:r>
              <a:rPr lang="en-US" b="1" dirty="0"/>
              <a:t>Number</a:t>
            </a:r>
            <a:r>
              <a:rPr lang="en-US" dirty="0"/>
              <a:t>. </a:t>
            </a:r>
            <a:r>
              <a:rPr lang="en-US" b="1" dirty="0"/>
              <a:t>Number </a:t>
            </a:r>
            <a:r>
              <a:rPr lang="en-US" dirty="0"/>
              <a:t>declares methods that return the value of an</a:t>
            </a:r>
          </a:p>
          <a:p>
            <a:r>
              <a:rPr lang="en-US" dirty="0"/>
              <a:t>object in each of the different number formats. These methods are shown here:</a:t>
            </a:r>
          </a:p>
          <a:p>
            <a:r>
              <a:rPr lang="en-US" dirty="0"/>
              <a:t>byte </a:t>
            </a:r>
            <a:r>
              <a:rPr lang="en-US" dirty="0" err="1"/>
              <a:t>byteValue</a:t>
            </a:r>
            <a:r>
              <a:rPr lang="en-US" dirty="0"/>
              <a:t>( )</a:t>
            </a:r>
          </a:p>
          <a:p>
            <a:r>
              <a:rPr lang="en-US" dirty="0"/>
              <a:t>double </a:t>
            </a:r>
            <a:r>
              <a:rPr lang="en-US" dirty="0" err="1"/>
              <a:t>doubleValue</a:t>
            </a:r>
            <a:r>
              <a:rPr lang="en-US" dirty="0"/>
              <a:t>( )</a:t>
            </a:r>
          </a:p>
          <a:p>
            <a:r>
              <a:rPr lang="en-US" dirty="0"/>
              <a:t>float </a:t>
            </a:r>
            <a:r>
              <a:rPr lang="en-US" dirty="0" err="1"/>
              <a:t>floatValue</a:t>
            </a:r>
            <a:r>
              <a:rPr lang="en-US" dirty="0"/>
              <a:t>( )</a:t>
            </a:r>
          </a:p>
          <a:p>
            <a:r>
              <a:rPr lang="en-US" dirty="0" err="1"/>
              <a:t>int</a:t>
            </a:r>
            <a:r>
              <a:rPr lang="en-US" dirty="0"/>
              <a:t> </a:t>
            </a:r>
            <a:r>
              <a:rPr lang="en-US" dirty="0" err="1"/>
              <a:t>intValue</a:t>
            </a:r>
            <a:r>
              <a:rPr lang="en-US" dirty="0"/>
              <a:t>( )</a:t>
            </a:r>
          </a:p>
          <a:p>
            <a:r>
              <a:rPr lang="en-US" dirty="0"/>
              <a:t>long </a:t>
            </a:r>
            <a:r>
              <a:rPr lang="en-US" dirty="0" err="1"/>
              <a:t>longValue</a:t>
            </a:r>
            <a:r>
              <a:rPr lang="en-US" dirty="0"/>
              <a:t>( )</a:t>
            </a:r>
          </a:p>
          <a:p>
            <a:r>
              <a:rPr lang="en-US" dirty="0"/>
              <a:t>short </a:t>
            </a:r>
            <a:r>
              <a:rPr lang="en-US" dirty="0" err="1"/>
              <a:t>shortValue</a:t>
            </a:r>
            <a:r>
              <a:rPr lang="en-US" dirty="0"/>
              <a:t>( )</a:t>
            </a:r>
          </a:p>
        </p:txBody>
      </p:sp>
    </p:spTree>
    <p:extLst>
      <p:ext uri="{BB962C8B-B14F-4D97-AF65-F5344CB8AC3E}">
        <p14:creationId xmlns:p14="http://schemas.microsoft.com/office/powerpoint/2010/main" val="297286481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All of the numeric type wrappers define constructors that allow an object to </a:t>
            </a:r>
            <a:r>
              <a:rPr lang="en-US" dirty="0" smtClean="0"/>
              <a:t>be constructed </a:t>
            </a:r>
            <a:r>
              <a:rPr lang="en-US" dirty="0"/>
              <a:t>from a given value, or a string representation of that value. For example, here</a:t>
            </a:r>
          </a:p>
          <a:p>
            <a:r>
              <a:rPr lang="en-US" dirty="0"/>
              <a:t>are the constructors defined for </a:t>
            </a:r>
            <a:r>
              <a:rPr lang="en-US" b="1" dirty="0"/>
              <a:t>Integer</a:t>
            </a:r>
            <a:r>
              <a:rPr lang="en-US" dirty="0"/>
              <a:t>:</a:t>
            </a:r>
          </a:p>
          <a:p>
            <a:r>
              <a:rPr lang="en-US" dirty="0"/>
              <a:t>Integer(</a:t>
            </a:r>
            <a:r>
              <a:rPr lang="en-US" dirty="0" err="1"/>
              <a:t>int</a:t>
            </a:r>
            <a:r>
              <a:rPr lang="en-US" dirty="0"/>
              <a:t> </a:t>
            </a:r>
            <a:r>
              <a:rPr lang="en-US" i="1" dirty="0" err="1"/>
              <a:t>num</a:t>
            </a:r>
            <a:r>
              <a:rPr lang="en-US" dirty="0"/>
              <a:t>)</a:t>
            </a:r>
          </a:p>
          <a:p>
            <a:r>
              <a:rPr lang="en-US" dirty="0"/>
              <a:t>Integer(String </a:t>
            </a:r>
            <a:r>
              <a:rPr lang="en-US" i="1" dirty="0" err="1"/>
              <a:t>str</a:t>
            </a:r>
            <a:r>
              <a:rPr lang="en-US" dirty="0"/>
              <a:t>)</a:t>
            </a:r>
          </a:p>
          <a:p>
            <a:r>
              <a:rPr lang="en-US" dirty="0"/>
              <a:t>If </a:t>
            </a:r>
            <a:r>
              <a:rPr lang="en-US" i="1" dirty="0" err="1"/>
              <a:t>str</a:t>
            </a:r>
            <a:r>
              <a:rPr lang="en-US" i="1" dirty="0"/>
              <a:t> </a:t>
            </a:r>
            <a:r>
              <a:rPr lang="en-US" dirty="0"/>
              <a:t>does not contain a valid numeric value, then a </a:t>
            </a:r>
            <a:r>
              <a:rPr lang="en-US" b="1" dirty="0" err="1"/>
              <a:t>NumberFormatException</a:t>
            </a:r>
            <a:r>
              <a:rPr lang="en-US" b="1" dirty="0"/>
              <a:t> </a:t>
            </a:r>
            <a:r>
              <a:rPr lang="en-US" dirty="0"/>
              <a:t>is thrown.</a:t>
            </a:r>
          </a:p>
        </p:txBody>
      </p:sp>
    </p:spTree>
    <p:extLst>
      <p:ext uri="{BB962C8B-B14F-4D97-AF65-F5344CB8AC3E}">
        <p14:creationId xmlns:p14="http://schemas.microsoft.com/office/powerpoint/2010/main" val="42252412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755</TotalTime>
  <Words>11248</Words>
  <Application>Microsoft Office PowerPoint</Application>
  <PresentationFormat>On-screen Show (4:3)</PresentationFormat>
  <Paragraphs>1448</Paragraphs>
  <Slides>112</Slides>
  <Notes>1</Notes>
  <HiddenSlides>0</HiddenSlides>
  <MMClips>0</MMClips>
  <ScaleCrop>false</ScaleCrop>
  <HeadingPairs>
    <vt:vector size="4" baseType="variant">
      <vt:variant>
        <vt:lpstr>Theme</vt:lpstr>
      </vt:variant>
      <vt:variant>
        <vt:i4>1</vt:i4>
      </vt:variant>
      <vt:variant>
        <vt:lpstr>Slide Titles</vt:lpstr>
      </vt:variant>
      <vt:variant>
        <vt:i4>112</vt:i4>
      </vt:variant>
    </vt:vector>
  </HeadingPairs>
  <TitlesOfParts>
    <vt:vector size="113" baseType="lpstr">
      <vt:lpstr>Office Theme</vt:lpstr>
      <vt:lpstr>Unit 3 INFORMATION HIDING &amp; REUSABILITY</vt:lpstr>
      <vt:lpstr>Inheritance</vt:lpstr>
      <vt:lpstr>Inheritance Basics </vt:lpstr>
      <vt:lpstr>// A simple example of inheritance</vt:lpstr>
      <vt:lpstr>OUTPUT</vt:lpstr>
      <vt:lpstr>Member Access and Inheritance</vt:lpstr>
      <vt:lpstr>EXAMPLE</vt:lpstr>
      <vt:lpstr>A Superclass Variable Can Reference a Subclass Object</vt:lpstr>
      <vt:lpstr>A Superclass Variable Can Reference a  Subclass Object</vt:lpstr>
      <vt:lpstr>USING SUPER</vt:lpstr>
      <vt:lpstr>Using super to Call Superclass Constructors</vt:lpstr>
      <vt:lpstr>SUPER CLASS CONSTRUCTOR</vt:lpstr>
      <vt:lpstr>PowerPoint Presentation</vt:lpstr>
      <vt:lpstr>PowerPoint Presentation</vt:lpstr>
      <vt:lpstr>SUPER</vt:lpstr>
      <vt:lpstr>A Second Use for super </vt:lpstr>
      <vt:lpstr> // Using super to overcome name hiding. </vt:lpstr>
      <vt:lpstr>PowerPoint Presentation</vt:lpstr>
      <vt:lpstr>Creating a Multilevel Hierarchy</vt:lpstr>
      <vt:lpstr>When Constructors Are Executed</vt:lpstr>
      <vt:lpstr>PowerPoint Presentation</vt:lpstr>
      <vt:lpstr>OUTPUT</vt:lpstr>
      <vt:lpstr>Method Overriding</vt:lpstr>
      <vt:lpstr>PowerPoint Presentation</vt:lpstr>
      <vt:lpstr>PowerPoint Presentation</vt:lpstr>
      <vt:lpstr>PowerPoint Presentation</vt:lpstr>
      <vt:lpstr>PowerPoint Presentation</vt:lpstr>
      <vt:lpstr>PowerPoint Presentation</vt:lpstr>
      <vt:lpstr>Dynamic Method Dispatch</vt:lpstr>
      <vt:lpstr>PowerPoint Presentation</vt:lpstr>
      <vt:lpstr>PowerPoint Presentation</vt:lpstr>
      <vt:lpstr>Applying Method Overriding </vt:lpstr>
      <vt:lpstr>PowerPoint Presentation</vt:lpstr>
      <vt:lpstr>output</vt:lpstr>
      <vt:lpstr>Using Abstract Classes</vt:lpstr>
      <vt:lpstr>PowerPoint Presentation</vt:lpstr>
      <vt:lpstr>PowerPoint Presentation</vt:lpstr>
      <vt:lpstr>PowerPoint Presentation</vt:lpstr>
      <vt:lpstr>PowerPoint Presentation</vt:lpstr>
      <vt:lpstr>PowerPoint Presentation</vt:lpstr>
      <vt:lpstr>Using final with Inheritance</vt:lpstr>
      <vt:lpstr>Using final to Prevent Overriding</vt:lpstr>
      <vt:lpstr> late binding &amp; Early binding</vt:lpstr>
      <vt:lpstr>Using final to Prevent Inheritance</vt:lpstr>
      <vt:lpstr>The Object Class</vt:lpstr>
      <vt:lpstr>PowerPoint Presentation</vt:lpstr>
      <vt:lpstr>packages</vt:lpstr>
      <vt:lpstr>interfaces</vt:lpstr>
      <vt:lpstr>Defining a Package</vt:lpstr>
      <vt:lpstr>PowerPoint Presentation</vt:lpstr>
      <vt:lpstr>PowerPoint Presentation</vt:lpstr>
      <vt:lpstr>Finding Packages and CLASSPATH</vt:lpstr>
      <vt:lpstr>PowerPoint Presentation</vt:lpstr>
      <vt:lpstr>PowerPoint Presentation</vt:lpstr>
      <vt:lpstr>PowerPoint Presentation</vt:lpstr>
      <vt:lpstr>PowerPoint Presentation</vt:lpstr>
      <vt:lpstr>Class member access</vt:lpstr>
      <vt:lpstr>An Access Example</vt:lpstr>
      <vt:lpstr>This is file Protection.java:  </vt:lpstr>
      <vt:lpstr>This is file Derived.java:</vt:lpstr>
      <vt:lpstr>This is file SamePackage.java</vt:lpstr>
      <vt:lpstr>This is file Protection2.java:</vt:lpstr>
      <vt:lpstr>This is file OtherPackage.java:</vt:lpstr>
      <vt:lpstr>The one for package p1 is shown here:  </vt:lpstr>
      <vt:lpstr>The test file for p2 is shown next:  </vt:lpstr>
      <vt:lpstr>Importing Packages</vt:lpstr>
      <vt:lpstr>package</vt:lpstr>
      <vt:lpstr>PowerPoint Presentation</vt:lpstr>
      <vt:lpstr>PowerPoint Presentation</vt:lpstr>
      <vt:lpstr>PowerPoint Presentation</vt:lpstr>
      <vt:lpstr>PowerPoint Presentation</vt:lpstr>
      <vt:lpstr>Interfaces</vt:lpstr>
      <vt:lpstr> Understanding relationship between classes and interfaces </vt:lpstr>
      <vt:lpstr>Simple example</vt:lpstr>
      <vt:lpstr>Multiple inheritance in Java by interface</vt:lpstr>
      <vt:lpstr>PowerPoint Presentation</vt:lpstr>
      <vt:lpstr>Defining an Interface</vt:lpstr>
      <vt:lpstr>Implementing Interfaces</vt:lpstr>
      <vt:lpstr>PowerPoint Presentation</vt:lpstr>
      <vt:lpstr>PowerPoint Presentation</vt:lpstr>
      <vt:lpstr>Accessing Implementations Through Interface References</vt:lpstr>
      <vt:lpstr>PowerPoint Presentation</vt:lpstr>
      <vt:lpstr>PowerPoint Presentation</vt:lpstr>
      <vt:lpstr>Nested Interfaces</vt:lpstr>
      <vt:lpstr>PowerPoint Presentation</vt:lpstr>
      <vt:lpstr>PowerPoint Presentation</vt:lpstr>
      <vt:lpstr>Variables in Interfaces</vt:lpstr>
      <vt:lpstr>PowerPoint Presentation</vt:lpstr>
      <vt:lpstr>PowerPoint Presentation</vt:lpstr>
      <vt:lpstr>PowerPoint Presentation</vt:lpstr>
      <vt:lpstr>Interfaces Can Be Extended</vt:lpstr>
      <vt:lpstr>PowerPoint Presentation</vt:lpstr>
      <vt:lpstr>Static Method in Interface </vt:lpstr>
      <vt:lpstr>Difference between abstract class and interface </vt:lpstr>
      <vt:lpstr>PowerPoint Presentation</vt:lpstr>
      <vt:lpstr>Type Wrappers</vt:lpstr>
      <vt:lpstr>boolean</vt:lpstr>
      <vt:lpstr>PowerPoint Presentation</vt:lpstr>
      <vt:lpstr>PowerPoint Presentation</vt:lpstr>
      <vt:lpstr>PowerPoint Presentation</vt:lpstr>
      <vt:lpstr>PowerPoint Presentation</vt:lpstr>
      <vt:lpstr>Autoboxing</vt:lpstr>
      <vt:lpstr>PowerPoint Presentation</vt:lpstr>
      <vt:lpstr>Autoboxing and Methods</vt:lpstr>
      <vt:lpstr>PowerPoint Presentation</vt:lpstr>
      <vt:lpstr>Autoboxing/Unboxing Occurs in Expressions</vt:lpstr>
      <vt:lpstr>PowerPoint Presentation</vt:lpstr>
      <vt:lpstr>PowerPoint Presentation</vt:lpstr>
      <vt:lpstr>PowerPoint Presentation</vt:lpstr>
      <vt:lpstr>PowerPoint Presentation</vt:lpstr>
      <vt:lpstr>Autoboxing/Unboxing Helps Prevent Errors</vt:lpstr>
      <vt:lpstr>A Word of Warning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 INFORMATION HIDING &amp; REUSABILITY</dc:title>
  <dc:creator>GAYATHRI.M</dc:creator>
  <cp:lastModifiedBy>GAYATHRI.M</cp:lastModifiedBy>
  <cp:revision>93</cp:revision>
  <dcterms:created xsi:type="dcterms:W3CDTF">2017-03-13T04:39:33Z</dcterms:created>
  <dcterms:modified xsi:type="dcterms:W3CDTF">2017-03-23T06:51:31Z</dcterms:modified>
</cp:coreProperties>
</file>