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11" r:id="rId55"/>
    <p:sldId id="312" r:id="rId56"/>
    <p:sldId id="313" r:id="rId57"/>
    <p:sldId id="317" r:id="rId58"/>
    <p:sldId id="318" r:id="rId59"/>
    <p:sldId id="322" r:id="rId60"/>
    <p:sldId id="323" r:id="rId61"/>
    <p:sldId id="324" r:id="rId62"/>
    <p:sldId id="325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  <p:sldId id="408" r:id="rId145"/>
    <p:sldId id="409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5" r:id="rId161"/>
    <p:sldId id="426" r:id="rId162"/>
    <p:sldId id="427" r:id="rId163"/>
    <p:sldId id="424" r:id="rId1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8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2B7C-A221-4CC5-BCBD-82E07BD345F6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1CC39-B4B0-437C-A77B-441D896D1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1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1CC39-B4B0-437C-A77B-441D896D1BE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235E-9806-4BA7-ABEC-DF8084CDD047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B7D8-8286-432F-A1AD-BA4FACFA4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470025"/>
          </a:xfrm>
        </p:spPr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7543800" cy="3581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Exception handling mechanism. new look try/catch mechanism in Java 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7-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class &amp; Runnable Interface. Inter Thread Communication, Synchronization of threads using Synchronized keyword and lock 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 pool and Executors framework, Futures and callable, Fork-Join in Java. Deadlock 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conditions-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Enumeration in Java 5 - usage. Annotations: basics of </a:t>
            </a:r>
            <a:r>
              <a:rPr lang="en-US" sz="3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annotation-</a:t>
            </a:r>
            <a:r>
              <a:rPr lang="en-US" sz="3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Annotated element Interface. Using Default Values, Marker Annotations. Single-Member Annotations. The Built-In Annotations-Some Restrictions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stack trace will always show the sequence of method invocations that led up to the</a:t>
            </a:r>
          </a:p>
          <a:p>
            <a:pPr marL="0" indent="0">
              <a:buNone/>
            </a:pPr>
            <a:r>
              <a:rPr lang="en-US" dirty="0"/>
              <a:t>error. For example, here is another version of the preceding program that introduces the</a:t>
            </a:r>
          </a:p>
          <a:p>
            <a:pPr marL="0" indent="0">
              <a:buNone/>
            </a:pPr>
            <a:r>
              <a:rPr lang="en-US" dirty="0"/>
              <a:t>same error but in a method separate from </a:t>
            </a:r>
            <a:r>
              <a:rPr lang="en-US" b="1" dirty="0"/>
              <a:t>main( 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class Exc1 {</a:t>
            </a:r>
          </a:p>
          <a:p>
            <a:pPr marL="0" indent="0">
              <a:buNone/>
            </a:pPr>
            <a:r>
              <a:rPr lang="en-US" dirty="0"/>
              <a:t>static void subroutine()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 = 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 / 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Exc1.subroutine();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resulting stack trace from the default exception handler shows how the entire call</a:t>
            </a:r>
          </a:p>
          <a:p>
            <a:pPr marL="0" indent="0">
              <a:buNone/>
            </a:pPr>
            <a:r>
              <a:rPr lang="en-US" dirty="0"/>
              <a:t>stack is displayed:</a:t>
            </a:r>
          </a:p>
          <a:p>
            <a:pPr marL="0" indent="0">
              <a:buNone/>
            </a:pP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 marL="0" indent="0">
              <a:buNone/>
            </a:pPr>
            <a:r>
              <a:rPr lang="en-US" dirty="0"/>
              <a:t>at Exc1.subroutine(Exc1.java:4)</a:t>
            </a:r>
          </a:p>
          <a:p>
            <a:pPr marL="0" indent="0">
              <a:buNone/>
            </a:pPr>
            <a:r>
              <a:rPr lang="en-US" dirty="0"/>
              <a:t>at Exc1.main(Exc1.java:7)</a:t>
            </a:r>
          </a:p>
          <a:p>
            <a:pPr marL="0" indent="0">
              <a:buNone/>
            </a:pPr>
            <a:r>
              <a:rPr lang="en-US" dirty="0"/>
              <a:t>As you can see, the bottom of the stack is </a:t>
            </a:r>
            <a:r>
              <a:rPr lang="en-US" b="1" dirty="0"/>
              <a:t>main</a:t>
            </a:r>
            <a:r>
              <a:rPr lang="en-US" dirty="0"/>
              <a:t>’s line 7, which is the call to </a:t>
            </a:r>
            <a:r>
              <a:rPr lang="en-US" b="1" dirty="0"/>
              <a:t>subroutine( )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which caused the exception at line 4. The call stack is quite useful for debugging, because it</a:t>
            </a:r>
          </a:p>
          <a:p>
            <a:pPr marL="0" indent="0">
              <a:buNone/>
            </a:pPr>
            <a:r>
              <a:rPr lang="en-US" dirty="0"/>
              <a:t>pinpoints the precise sequence of steps that led to the </a:t>
            </a:r>
            <a:r>
              <a:rPr lang="en-US" dirty="0" err="1"/>
              <a:t>erro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// Using join() to wait for threads to finish.</a:t>
            </a:r>
          </a:p>
          <a:p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r>
              <a:rPr lang="en-US" dirty="0"/>
              <a:t>String name; // name of thread</a:t>
            </a:r>
          </a:p>
          <a:p>
            <a:r>
              <a:rPr lang="en-US" dirty="0"/>
              <a:t>Thread t;</a:t>
            </a:r>
          </a:p>
          <a:p>
            <a:r>
              <a:rPr lang="en-US" dirty="0" err="1"/>
              <a:t>NewThread</a:t>
            </a:r>
            <a:r>
              <a:rPr lang="en-US" dirty="0"/>
              <a:t>(String </a:t>
            </a:r>
            <a:r>
              <a:rPr lang="en-US" dirty="0" err="1"/>
              <a:t>threadname</a:t>
            </a:r>
            <a:r>
              <a:rPr lang="en-US" dirty="0"/>
              <a:t>) {</a:t>
            </a:r>
          </a:p>
          <a:p>
            <a:r>
              <a:rPr lang="en-US" dirty="0"/>
              <a:t>name = </a:t>
            </a:r>
            <a:r>
              <a:rPr lang="en-US" dirty="0" err="1"/>
              <a:t>threadname</a:t>
            </a:r>
            <a:r>
              <a:rPr lang="en-US" dirty="0"/>
              <a:t>;</a:t>
            </a:r>
          </a:p>
          <a:p>
            <a:r>
              <a:rPr lang="en-US" dirty="0"/>
              <a:t>t = new Thread(this, name);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("New thread: " + t);</a:t>
            </a:r>
          </a:p>
          <a:p>
            <a:r>
              <a:rPr lang="en-US" dirty="0" err="1"/>
              <a:t>t.start</a:t>
            </a:r>
            <a:r>
              <a:rPr lang="en-US" dirty="0"/>
              <a:t>(); // Start the thread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This is the entry point for thread.</a:t>
            </a:r>
          </a:p>
          <a:p>
            <a:r>
              <a:rPr lang="en-US" dirty="0"/>
              <a:t>public void run() {</a:t>
            </a:r>
          </a:p>
          <a:p>
            <a:r>
              <a:rPr lang="en-US" dirty="0"/>
              <a:t>try {</a:t>
            </a:r>
          </a:p>
          <a:p>
            <a:r>
              <a:rPr lang="nn-NO" dirty="0"/>
              <a:t>for(int i = 5; i &gt; 0; i--)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(name + ": " + i);</a:t>
            </a:r>
          </a:p>
          <a:p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r>
              <a:rPr lang="en-US" dirty="0" err="1"/>
              <a:t>System.out.println</a:t>
            </a:r>
            <a:r>
              <a:rPr lang="en-US" dirty="0"/>
              <a:t>(name + " interrupted.");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(name + " exiting.");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DemoJoin</a:t>
            </a:r>
            <a:r>
              <a:rPr lang="en-US" dirty="0"/>
              <a:t> 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r>
              <a:rPr lang="en-US" dirty="0" err="1"/>
              <a:t>NewThread</a:t>
            </a:r>
            <a:r>
              <a:rPr lang="en-US" dirty="0"/>
              <a:t> ob1 = new </a:t>
            </a:r>
            <a:r>
              <a:rPr lang="en-US" dirty="0" err="1"/>
              <a:t>NewThread</a:t>
            </a:r>
            <a:r>
              <a:rPr lang="en-US" dirty="0"/>
              <a:t>("One");</a:t>
            </a:r>
          </a:p>
          <a:p>
            <a:r>
              <a:rPr lang="en-US" dirty="0" err="1"/>
              <a:t>NewThread</a:t>
            </a:r>
            <a:r>
              <a:rPr lang="en-US" dirty="0"/>
              <a:t> ob2 = new </a:t>
            </a:r>
            <a:r>
              <a:rPr lang="en-US" dirty="0" err="1"/>
              <a:t>NewThread</a:t>
            </a:r>
            <a:r>
              <a:rPr lang="en-US" dirty="0"/>
              <a:t>("Two");</a:t>
            </a:r>
          </a:p>
          <a:p>
            <a:r>
              <a:rPr lang="en-US" dirty="0" err="1"/>
              <a:t>NewThread</a:t>
            </a:r>
            <a:r>
              <a:rPr lang="en-US" dirty="0"/>
              <a:t> ob3 = new </a:t>
            </a:r>
            <a:r>
              <a:rPr lang="en-US" dirty="0" err="1"/>
              <a:t>NewThread</a:t>
            </a:r>
            <a:r>
              <a:rPr lang="en-US" dirty="0"/>
              <a:t>("Three</a:t>
            </a:r>
            <a:r>
              <a:rPr lang="en-US" dirty="0" smtClean="0"/>
              <a:t>");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("Thread One is alive: "</a:t>
            </a:r>
          </a:p>
          <a:p>
            <a:r>
              <a:rPr lang="en-US" dirty="0"/>
              <a:t>+ ob1.t.isAlive());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("Thread Two is alive: "</a:t>
            </a:r>
          </a:p>
          <a:p>
            <a:r>
              <a:rPr lang="en-US" dirty="0"/>
              <a:t>+ ob2.t.isAlive());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("Thread Three is alive: "</a:t>
            </a:r>
          </a:p>
          <a:p>
            <a:r>
              <a:rPr lang="en-US" dirty="0"/>
              <a:t>+ ob3.t.isAlive());</a:t>
            </a:r>
          </a:p>
          <a:p>
            <a:r>
              <a:rPr lang="en-US" dirty="0"/>
              <a:t>// wait for threads to finish</a:t>
            </a:r>
          </a:p>
          <a:p>
            <a:r>
              <a:rPr lang="en-US" dirty="0"/>
              <a:t>try</a:t>
            </a:r>
          </a:p>
        </p:txBody>
      </p:sp>
    </p:spTree>
    <p:extLst>
      <p:ext uri="{BB962C8B-B14F-4D97-AF65-F5344CB8AC3E}">
        <p14:creationId xmlns:p14="http://schemas.microsoft.com/office/powerpoint/2010/main" val="19801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 err="1"/>
              <a:t>System.out.println</a:t>
            </a:r>
            <a:r>
              <a:rPr lang="en-US" sz="6400" dirty="0"/>
              <a:t>("Waiting for threads </a:t>
            </a:r>
            <a:r>
              <a:rPr lang="en-US" sz="6400" dirty="0" smtClean="0"/>
              <a:t>to finish</a:t>
            </a:r>
            <a:r>
              <a:rPr lang="en-US" sz="6400" dirty="0"/>
              <a:t>.");</a:t>
            </a:r>
          </a:p>
          <a:p>
            <a:pPr marL="0" indent="0">
              <a:buNone/>
            </a:pPr>
            <a:r>
              <a:rPr lang="en-US" sz="6400" dirty="0"/>
              <a:t>ob1.t.join();</a:t>
            </a:r>
          </a:p>
          <a:p>
            <a:pPr marL="0" indent="0">
              <a:buNone/>
            </a:pPr>
            <a:r>
              <a:rPr lang="en-US" sz="6400" dirty="0"/>
              <a:t>ob2.t.join();</a:t>
            </a:r>
          </a:p>
          <a:p>
            <a:pPr marL="0" indent="0">
              <a:buNone/>
            </a:pPr>
            <a:r>
              <a:rPr lang="en-US" sz="6400" dirty="0"/>
              <a:t>ob3.t.join();</a:t>
            </a:r>
          </a:p>
          <a:p>
            <a:pPr marL="0" indent="0">
              <a:buNone/>
            </a:pPr>
            <a:r>
              <a:rPr lang="en-US" sz="6400" dirty="0"/>
              <a:t>} catch (</a:t>
            </a:r>
            <a:r>
              <a:rPr lang="en-US" sz="6400" dirty="0" err="1"/>
              <a:t>InterruptedException</a:t>
            </a:r>
            <a:r>
              <a:rPr lang="en-US" sz="6400" dirty="0"/>
              <a:t> e) {</a:t>
            </a:r>
          </a:p>
          <a:p>
            <a:pPr marL="0" indent="0">
              <a:buNone/>
            </a:pPr>
            <a:r>
              <a:rPr lang="en-US" sz="6400" dirty="0" err="1"/>
              <a:t>System.out.println</a:t>
            </a:r>
            <a:r>
              <a:rPr lang="en-US" sz="6400" dirty="0"/>
              <a:t>("Main </a:t>
            </a:r>
            <a:r>
              <a:rPr lang="en-US" sz="6400" dirty="0" err="1" smtClean="0"/>
              <a:t>threadInterrupted</a:t>
            </a:r>
            <a:r>
              <a:rPr lang="en-US" sz="6400" dirty="0"/>
              <a:t>");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 err="1"/>
              <a:t>System.out.println</a:t>
            </a:r>
            <a:r>
              <a:rPr lang="en-US" sz="6400" dirty="0"/>
              <a:t>("Thread One is alive: "</a:t>
            </a:r>
          </a:p>
          <a:p>
            <a:pPr marL="0" indent="0">
              <a:buNone/>
            </a:pPr>
            <a:r>
              <a:rPr lang="en-US" sz="6400" dirty="0"/>
              <a:t>+ </a:t>
            </a:r>
            <a:r>
              <a:rPr lang="en-US" sz="6400" dirty="0">
                <a:latin typeface="Times New Roman" pitchFamily="18" charset="0"/>
                <a:cs typeface="Times New Roman" pitchFamily="18" charset="0"/>
              </a:rPr>
              <a:t>ob1.t.isAlive</a:t>
            </a:r>
            <a:r>
              <a:rPr lang="en-US" sz="6400" dirty="0"/>
              <a:t>());</a:t>
            </a:r>
          </a:p>
          <a:p>
            <a:pPr marL="0" indent="0">
              <a:buNone/>
            </a:pPr>
            <a:r>
              <a:rPr lang="en-US" sz="6400" dirty="0" err="1"/>
              <a:t>System.out.println</a:t>
            </a:r>
            <a:r>
              <a:rPr lang="en-US" sz="6400" dirty="0"/>
              <a:t>("Thread Two is alive: "</a:t>
            </a:r>
          </a:p>
          <a:p>
            <a:pPr marL="0" indent="0">
              <a:buNone/>
            </a:pPr>
            <a:r>
              <a:rPr lang="en-US" sz="6400" dirty="0"/>
              <a:t>+ ob2.t.isAlive());</a:t>
            </a:r>
          </a:p>
          <a:p>
            <a:pPr marL="0" indent="0">
              <a:buNone/>
            </a:pPr>
            <a:r>
              <a:rPr lang="en-US" sz="6400" dirty="0" err="1"/>
              <a:t>System.out.println</a:t>
            </a:r>
            <a:r>
              <a:rPr lang="en-US" sz="6400" dirty="0"/>
              <a:t>("Thread Three is alive: "</a:t>
            </a:r>
          </a:p>
          <a:p>
            <a:pPr marL="0" indent="0">
              <a:buNone/>
            </a:pPr>
            <a:r>
              <a:rPr lang="en-US" sz="6400" dirty="0"/>
              <a:t>+ ob3.t.isAlive());</a:t>
            </a:r>
          </a:p>
          <a:p>
            <a:pPr marL="0" indent="0">
              <a:buNone/>
            </a:pPr>
            <a:r>
              <a:rPr lang="en-US" sz="6400" dirty="0" err="1"/>
              <a:t>System.out.println</a:t>
            </a:r>
            <a:r>
              <a:rPr lang="en-US" sz="6400" dirty="0"/>
              <a:t>("Main thread exiting.");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Sample output from this program is shown here. (Your output may vary based upon the</a:t>
            </a:r>
          </a:p>
          <a:p>
            <a:pPr marL="0" indent="0">
              <a:buNone/>
            </a:pPr>
            <a:r>
              <a:rPr lang="en-US" sz="4800" dirty="0"/>
              <a:t>specific execution environment.)</a:t>
            </a:r>
          </a:p>
          <a:p>
            <a:pPr marL="0" indent="0">
              <a:buNone/>
            </a:pPr>
            <a:r>
              <a:rPr lang="en-US" sz="4800" dirty="0"/>
              <a:t>New thread: Thread[One,5,main]</a:t>
            </a:r>
          </a:p>
          <a:p>
            <a:pPr marL="0" indent="0">
              <a:buNone/>
            </a:pPr>
            <a:r>
              <a:rPr lang="en-US" sz="4800" dirty="0"/>
              <a:t>New thread: Thread[Two,5,main]</a:t>
            </a:r>
          </a:p>
          <a:p>
            <a:pPr marL="0" indent="0">
              <a:buNone/>
            </a:pPr>
            <a:r>
              <a:rPr lang="en-US" sz="4800" dirty="0"/>
              <a:t>New thread: Thread[Three,5,main]</a:t>
            </a:r>
          </a:p>
          <a:p>
            <a:pPr marL="0" indent="0">
              <a:buNone/>
            </a:pPr>
            <a:r>
              <a:rPr lang="en-US" sz="4800" dirty="0"/>
              <a:t>Thread One is alive: true</a:t>
            </a:r>
          </a:p>
          <a:p>
            <a:pPr marL="0" indent="0">
              <a:buNone/>
            </a:pPr>
            <a:r>
              <a:rPr lang="en-US" sz="4800" dirty="0"/>
              <a:t>Thread Two is alive: true</a:t>
            </a:r>
          </a:p>
          <a:p>
            <a:pPr marL="0" indent="0">
              <a:buNone/>
            </a:pPr>
            <a:r>
              <a:rPr lang="en-US" sz="4800" dirty="0"/>
              <a:t>Thread Three is alive: true</a:t>
            </a:r>
          </a:p>
          <a:p>
            <a:pPr marL="0" indent="0">
              <a:buNone/>
            </a:pPr>
            <a:r>
              <a:rPr lang="en-US" sz="4800" dirty="0"/>
              <a:t>Waiting for threads to finish.</a:t>
            </a:r>
          </a:p>
          <a:p>
            <a:pPr marL="0" indent="0">
              <a:buNone/>
            </a:pPr>
            <a:r>
              <a:rPr lang="en-US" sz="4800" dirty="0"/>
              <a:t>One: 5</a:t>
            </a:r>
          </a:p>
          <a:p>
            <a:pPr marL="0" indent="0">
              <a:buNone/>
            </a:pPr>
            <a:r>
              <a:rPr lang="en-US" sz="4800" dirty="0"/>
              <a:t>Two: 5</a:t>
            </a:r>
          </a:p>
          <a:p>
            <a:pPr marL="0" indent="0">
              <a:buNone/>
            </a:pPr>
            <a:r>
              <a:rPr lang="en-US" sz="4800" dirty="0"/>
              <a:t>Three: 5</a:t>
            </a:r>
          </a:p>
          <a:p>
            <a:pPr marL="0" indent="0">
              <a:buNone/>
            </a:pPr>
            <a:r>
              <a:rPr lang="en-US" sz="4800" dirty="0"/>
              <a:t>One: 4</a:t>
            </a:r>
          </a:p>
          <a:p>
            <a:pPr marL="0" indent="0">
              <a:buNone/>
            </a:pPr>
            <a:r>
              <a:rPr lang="en-US" sz="4800" dirty="0"/>
              <a:t>Two: 4</a:t>
            </a:r>
          </a:p>
          <a:p>
            <a:pPr marL="0" indent="0">
              <a:buNone/>
            </a:pPr>
            <a:r>
              <a:rPr lang="en-US" sz="4800" dirty="0"/>
              <a:t>Three: 4</a:t>
            </a:r>
          </a:p>
          <a:p>
            <a:pPr marL="0" indent="0">
              <a:buNone/>
            </a:pPr>
            <a:r>
              <a:rPr lang="en-US" sz="4800" dirty="0"/>
              <a:t>One: 3</a:t>
            </a:r>
          </a:p>
          <a:p>
            <a:pPr marL="0" indent="0">
              <a:buNone/>
            </a:pPr>
            <a:r>
              <a:rPr lang="en-US" sz="4800" dirty="0"/>
              <a:t>Two: 3</a:t>
            </a:r>
          </a:p>
          <a:p>
            <a:pPr marL="0" indent="0">
              <a:buNone/>
            </a:pPr>
            <a:r>
              <a:rPr lang="en-US" sz="4800" dirty="0"/>
              <a:t>Three: 3</a:t>
            </a:r>
          </a:p>
          <a:p>
            <a:pPr marL="0" indent="0">
              <a:buNone/>
            </a:pPr>
            <a:r>
              <a:rPr lang="en-US" sz="4800" dirty="0"/>
              <a:t>One: 2</a:t>
            </a:r>
          </a:p>
          <a:p>
            <a:pPr marL="0" indent="0">
              <a:buNone/>
            </a:pPr>
            <a:r>
              <a:rPr lang="en-US" sz="4800" dirty="0"/>
              <a:t>Two: 2</a:t>
            </a:r>
          </a:p>
          <a:p>
            <a:pPr marL="0" indent="0">
              <a:buNone/>
            </a:pPr>
            <a:r>
              <a:rPr lang="en-US" sz="4800" dirty="0"/>
              <a:t>Three: 2</a:t>
            </a:r>
          </a:p>
          <a:p>
            <a:pPr marL="0" indent="0">
              <a:buNone/>
            </a:pPr>
            <a:r>
              <a:rPr lang="en-US" sz="4800" dirty="0"/>
              <a:t>One: 1</a:t>
            </a:r>
          </a:p>
          <a:p>
            <a:pPr marL="0" indent="0">
              <a:buNone/>
            </a:pPr>
            <a:r>
              <a:rPr lang="en-US" sz="4800" dirty="0"/>
              <a:t>Two: 1</a:t>
            </a:r>
          </a:p>
          <a:p>
            <a:pPr marL="0" indent="0">
              <a:buNone/>
            </a:pPr>
            <a:r>
              <a:rPr lang="en-US" sz="4800" dirty="0"/>
              <a:t>Three: 1</a:t>
            </a:r>
          </a:p>
          <a:p>
            <a:pPr marL="0" indent="0">
              <a:buNone/>
            </a:pPr>
            <a:r>
              <a:rPr lang="en-US" sz="4800" dirty="0"/>
              <a:t>Two exiting.</a:t>
            </a:r>
          </a:p>
          <a:p>
            <a:pPr marL="0" indent="0">
              <a:buNone/>
            </a:pPr>
            <a:r>
              <a:rPr lang="en-US" sz="4800" dirty="0"/>
              <a:t>Three exiting.</a:t>
            </a:r>
          </a:p>
          <a:p>
            <a:pPr marL="0" indent="0">
              <a:buNone/>
            </a:pPr>
            <a:r>
              <a:rPr lang="en-US" sz="4800" b="1" dirty="0"/>
              <a:t>246 </a:t>
            </a:r>
            <a:r>
              <a:rPr lang="en-US" sz="4800" dirty="0"/>
              <a:t>PART I The Java Language</a:t>
            </a:r>
          </a:p>
          <a:p>
            <a:pPr marL="0" indent="0">
              <a:buNone/>
            </a:pPr>
            <a:r>
              <a:rPr lang="en-US" sz="4800" dirty="0"/>
              <a:t>One exiting.</a:t>
            </a:r>
          </a:p>
          <a:p>
            <a:pPr marL="0" indent="0">
              <a:buNone/>
            </a:pPr>
            <a:r>
              <a:rPr lang="en-US" sz="4800" dirty="0"/>
              <a:t>Thread One is alive: false</a:t>
            </a:r>
          </a:p>
          <a:p>
            <a:pPr marL="0" indent="0">
              <a:buNone/>
            </a:pPr>
            <a:r>
              <a:rPr lang="en-US" sz="4800" dirty="0"/>
              <a:t>Thread Two is alive: false</a:t>
            </a:r>
          </a:p>
          <a:p>
            <a:pPr marL="0" indent="0">
              <a:buNone/>
            </a:pPr>
            <a:r>
              <a:rPr lang="en-US" sz="4800" dirty="0"/>
              <a:t>Thread Three is alive: false</a:t>
            </a:r>
          </a:p>
          <a:p>
            <a:pPr marL="0" indent="0">
              <a:buNone/>
            </a:pPr>
            <a:r>
              <a:rPr lang="en-US" sz="4800" dirty="0"/>
              <a:t>Main thread exiting.</a:t>
            </a:r>
          </a:p>
          <a:p>
            <a:pPr marL="0" indent="0">
              <a:buNone/>
            </a:pPr>
            <a:r>
              <a:rPr lang="en-US" sz="4800" dirty="0"/>
              <a:t>As you can see, after the calls to </a:t>
            </a:r>
            <a:r>
              <a:rPr lang="en-US" sz="4800" b="1" dirty="0"/>
              <a:t>join( ) </a:t>
            </a:r>
            <a:r>
              <a:rPr lang="en-US" sz="4800" dirty="0"/>
              <a:t>return, the threads have stopped executing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0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Thread priorities are used by the thread scheduler to decide when each thread should </a:t>
            </a:r>
            <a:r>
              <a:rPr lang="en-US" dirty="0" smtClean="0"/>
              <a:t>be allowed </a:t>
            </a:r>
            <a:r>
              <a:rPr lang="en-US" dirty="0"/>
              <a:t>to run. In theory, over a given period of time, higher-priority threads get more </a:t>
            </a:r>
            <a:r>
              <a:rPr lang="en-US" dirty="0" smtClean="0"/>
              <a:t>CPU time </a:t>
            </a:r>
            <a:r>
              <a:rPr lang="en-US" dirty="0"/>
              <a:t>than lower-priority </a:t>
            </a:r>
            <a:r>
              <a:rPr lang="en-US" dirty="0" smtClean="0"/>
              <a:t>threads.</a:t>
            </a:r>
          </a:p>
          <a:p>
            <a:r>
              <a:rPr lang="en-US" dirty="0"/>
              <a:t>A </a:t>
            </a:r>
            <a:r>
              <a:rPr lang="en-US" dirty="0" smtClean="0"/>
              <a:t>higher-priority thread </a:t>
            </a:r>
            <a:r>
              <a:rPr lang="en-US" dirty="0"/>
              <a:t>can also preempt a lower-priority one. For instance, when a lower-priority thread </a:t>
            </a:r>
            <a:r>
              <a:rPr lang="en-US" dirty="0" smtClean="0"/>
              <a:t>is running </a:t>
            </a:r>
            <a:r>
              <a:rPr lang="en-US" dirty="0"/>
              <a:t>and a higher-priority thread resumes (from sleeping or waiting on I/O, </a:t>
            </a:r>
            <a:r>
              <a:rPr lang="en-US" dirty="0" smtClean="0"/>
              <a:t>for example</a:t>
            </a:r>
            <a:r>
              <a:rPr lang="en-US" dirty="0"/>
              <a:t>), it will preempt the lower-priority thread.</a:t>
            </a:r>
          </a:p>
        </p:txBody>
      </p:sp>
    </p:spTree>
    <p:extLst>
      <p:ext uri="{BB962C8B-B14F-4D97-AF65-F5344CB8AC3E}">
        <p14:creationId xmlns:p14="http://schemas.microsoft.com/office/powerpoint/2010/main" val="24758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set a thread’s priority, use the </a:t>
            </a:r>
            <a:r>
              <a:rPr lang="en-US" b="1" dirty="0" err="1"/>
              <a:t>setPriority</a:t>
            </a:r>
            <a:r>
              <a:rPr lang="en-US" b="1" dirty="0"/>
              <a:t>( ) </a:t>
            </a:r>
            <a:r>
              <a:rPr lang="en-US" dirty="0"/>
              <a:t>method, which is a member of </a:t>
            </a:r>
            <a:r>
              <a:rPr lang="en-US" b="1" dirty="0" smtClean="0"/>
              <a:t>Thread</a:t>
            </a:r>
            <a:r>
              <a:rPr lang="en-US" dirty="0" smtClean="0"/>
              <a:t>. This </a:t>
            </a:r>
            <a:r>
              <a:rPr lang="en-US" dirty="0"/>
              <a:t>is its general form:</a:t>
            </a:r>
          </a:p>
          <a:p>
            <a:r>
              <a:rPr lang="en-US" dirty="0"/>
              <a:t>final void </a:t>
            </a:r>
            <a:r>
              <a:rPr lang="en-US" dirty="0" err="1"/>
              <a:t>setPriority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level</a:t>
            </a:r>
            <a:r>
              <a:rPr lang="en-US" dirty="0"/>
              <a:t>)</a:t>
            </a:r>
          </a:p>
          <a:p>
            <a:r>
              <a:rPr lang="en-US" dirty="0"/>
              <a:t>Here, </a:t>
            </a:r>
            <a:r>
              <a:rPr lang="en-US" i="1" dirty="0"/>
              <a:t>level </a:t>
            </a:r>
            <a:r>
              <a:rPr lang="en-US" dirty="0"/>
              <a:t>specifies the new priority setting for the calling thread. The value of </a:t>
            </a:r>
            <a:r>
              <a:rPr lang="en-US" i="1" dirty="0"/>
              <a:t>level </a:t>
            </a:r>
            <a:r>
              <a:rPr lang="en-US" dirty="0"/>
              <a:t>must </a:t>
            </a:r>
            <a:r>
              <a:rPr lang="en-US" dirty="0" smtClean="0"/>
              <a:t>be within </a:t>
            </a:r>
            <a:r>
              <a:rPr lang="en-US" dirty="0"/>
              <a:t>the range </a:t>
            </a:r>
            <a:r>
              <a:rPr lang="en-US" b="1" dirty="0"/>
              <a:t>MIN_PRIORITY </a:t>
            </a:r>
            <a:r>
              <a:rPr lang="en-US" dirty="0"/>
              <a:t>and </a:t>
            </a:r>
            <a:r>
              <a:rPr lang="en-US" b="1" dirty="0"/>
              <a:t>MAX_PRIORITY</a:t>
            </a:r>
            <a:r>
              <a:rPr lang="en-US" dirty="0"/>
              <a:t>. Currently, these values are 1 </a:t>
            </a:r>
            <a:r>
              <a:rPr lang="en-US" dirty="0" smtClean="0"/>
              <a:t>and 10</a:t>
            </a:r>
            <a:r>
              <a:rPr lang="en-US" dirty="0"/>
              <a:t>, respectively. To return a thread to default priority, specify </a:t>
            </a:r>
            <a:r>
              <a:rPr lang="en-US" b="1" dirty="0"/>
              <a:t>NORM_PRIORITY</a:t>
            </a:r>
            <a:r>
              <a:rPr lang="en-US" dirty="0"/>
              <a:t>, which </a:t>
            </a:r>
            <a:r>
              <a:rPr lang="en-US" dirty="0" smtClean="0"/>
              <a:t>is currently </a:t>
            </a:r>
            <a:r>
              <a:rPr lang="en-US" dirty="0"/>
              <a:t>5. These priorities are defined as </a:t>
            </a:r>
            <a:r>
              <a:rPr lang="en-US" b="1" dirty="0"/>
              <a:t>static final </a:t>
            </a:r>
            <a:r>
              <a:rPr lang="en-US" dirty="0"/>
              <a:t>variables within </a:t>
            </a:r>
            <a:r>
              <a:rPr lang="en-US" b="1" dirty="0" err="1" smtClean="0"/>
              <a:t>Thread</a:t>
            </a:r>
            <a:r>
              <a:rPr lang="en-US" dirty="0" err="1" smtClean="0"/>
              <a:t>.You</a:t>
            </a:r>
            <a:r>
              <a:rPr lang="en-US" dirty="0" smtClean="0"/>
              <a:t> </a:t>
            </a:r>
            <a:r>
              <a:rPr lang="en-US" dirty="0"/>
              <a:t>can obtain the current priority setting by calling the </a:t>
            </a:r>
            <a:r>
              <a:rPr lang="en-US" b="1" dirty="0" err="1"/>
              <a:t>getPriority</a:t>
            </a:r>
            <a:r>
              <a:rPr lang="en-US" b="1" dirty="0"/>
              <a:t>( ) </a:t>
            </a:r>
            <a:r>
              <a:rPr lang="en-US" dirty="0"/>
              <a:t>method of</a:t>
            </a:r>
          </a:p>
          <a:p>
            <a:r>
              <a:rPr lang="en-US" b="1" dirty="0"/>
              <a:t>Thread</a:t>
            </a:r>
            <a:r>
              <a:rPr lang="en-US" dirty="0"/>
              <a:t>, shown here:</a:t>
            </a:r>
          </a:p>
          <a:p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getPriority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2324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two or more threads need access to a shared resource, they need some way to </a:t>
            </a:r>
            <a:r>
              <a:rPr lang="en-US" dirty="0" smtClean="0"/>
              <a:t>ensure that </a:t>
            </a:r>
            <a:r>
              <a:rPr lang="en-US" dirty="0"/>
              <a:t>the resource will be used by only one thread at a time. The process by which this </a:t>
            </a:r>
            <a:r>
              <a:rPr lang="en-US" dirty="0" smtClean="0"/>
              <a:t>is achieved </a:t>
            </a:r>
            <a:r>
              <a:rPr lang="en-US" dirty="0"/>
              <a:t>is called </a:t>
            </a:r>
            <a:r>
              <a:rPr lang="en-US" i="1" dirty="0" smtClean="0"/>
              <a:t>synchronization.</a:t>
            </a:r>
          </a:p>
          <a:p>
            <a:r>
              <a:rPr lang="en-US" dirty="0"/>
              <a:t>Key to synchronization is the concept of the </a:t>
            </a:r>
            <a:r>
              <a:rPr lang="en-US" dirty="0" err="1" smtClean="0"/>
              <a:t>monitor.A</a:t>
            </a:r>
            <a:r>
              <a:rPr lang="en-US" dirty="0" smtClean="0"/>
              <a:t> </a:t>
            </a:r>
            <a:r>
              <a:rPr lang="en-US" i="1" dirty="0"/>
              <a:t>monitor </a:t>
            </a:r>
            <a:r>
              <a:rPr lang="en-US" dirty="0"/>
              <a:t>is an object that is </a:t>
            </a:r>
            <a:r>
              <a:rPr lang="en-US" dirty="0" smtClean="0"/>
              <a:t>used as </a:t>
            </a:r>
            <a:r>
              <a:rPr lang="en-US" dirty="0"/>
              <a:t>a mutually exclusive lock. Only one thread can </a:t>
            </a:r>
            <a:r>
              <a:rPr lang="en-US" i="1" dirty="0"/>
              <a:t>own </a:t>
            </a:r>
            <a:r>
              <a:rPr lang="en-US" dirty="0"/>
              <a:t>a monitor at a given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dirty="0" smtClean="0"/>
              <a:t>a thread </a:t>
            </a:r>
            <a:r>
              <a:rPr lang="en-US" dirty="0"/>
              <a:t>acquires a lock, it is said to have </a:t>
            </a:r>
            <a:r>
              <a:rPr lang="en-US" i="1" dirty="0"/>
              <a:t>entered </a:t>
            </a:r>
            <a:r>
              <a:rPr lang="en-US" dirty="0"/>
              <a:t>the monitor. All other threads attempting </a:t>
            </a:r>
            <a:r>
              <a:rPr lang="en-US" dirty="0" smtClean="0"/>
              <a:t>to enter </a:t>
            </a:r>
            <a:r>
              <a:rPr lang="en-US" dirty="0"/>
              <a:t>the locked monitor will be suspended until the first thread </a:t>
            </a:r>
            <a:r>
              <a:rPr lang="en-US" i="1" dirty="0"/>
              <a:t>exits </a:t>
            </a:r>
            <a:r>
              <a:rPr lang="en-US" dirty="0"/>
              <a:t>the </a:t>
            </a:r>
            <a:r>
              <a:rPr lang="en-US" dirty="0" smtClean="0"/>
              <a:t>monitor</a:t>
            </a:r>
          </a:p>
          <a:p>
            <a:r>
              <a:rPr lang="en-US" dirty="0" smtClean="0"/>
              <a:t>These</a:t>
            </a:r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/>
              <a:t>threads are said to be </a:t>
            </a:r>
            <a:r>
              <a:rPr lang="en-US" i="1" dirty="0"/>
              <a:t>waiting </a:t>
            </a:r>
            <a:r>
              <a:rPr lang="en-US" dirty="0"/>
              <a:t>for the monitor. A thread that owns a monitor </a:t>
            </a:r>
            <a:r>
              <a:rPr lang="en-US" dirty="0" smtClean="0"/>
              <a:t>can reenter </a:t>
            </a:r>
            <a:r>
              <a:rPr lang="en-US" dirty="0"/>
              <a:t>the same monitor if it so desires.</a:t>
            </a:r>
          </a:p>
        </p:txBody>
      </p:sp>
    </p:spTree>
    <p:extLst>
      <p:ext uri="{BB962C8B-B14F-4D97-AF65-F5344CB8AC3E}">
        <p14:creationId xmlns:p14="http://schemas.microsoft.com/office/powerpoint/2010/main" val="39022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Synchronized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 is easy in Java, because all objects have their own implicit monitor </a:t>
            </a:r>
            <a:r>
              <a:rPr lang="en-US" dirty="0" smtClean="0"/>
              <a:t>associated with </a:t>
            </a:r>
            <a:r>
              <a:rPr lang="en-US" dirty="0"/>
              <a:t>them. To enter an object’s monitor, just call a method that has been modified with </a:t>
            </a:r>
            <a:r>
              <a:rPr lang="en-US" dirty="0" smtClean="0"/>
              <a:t>the </a:t>
            </a:r>
            <a:r>
              <a:rPr lang="en-US" b="1" dirty="0" smtClean="0"/>
              <a:t>synchronized </a:t>
            </a:r>
            <a:r>
              <a:rPr lang="en-US" dirty="0"/>
              <a:t>keyword.</a:t>
            </a:r>
          </a:p>
        </p:txBody>
      </p:sp>
    </p:spTree>
    <p:extLst>
      <p:ext uri="{BB962C8B-B14F-4D97-AF65-F5344CB8AC3E}">
        <p14:creationId xmlns:p14="http://schemas.microsoft.com/office/powerpoint/2010/main" val="29471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This program is not synchronized.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Callme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void call(String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("["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("]");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Caller implements Runnable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Callme</a:t>
            </a:r>
            <a:r>
              <a:rPr lang="en-US" dirty="0"/>
              <a:t> target;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/>
              <a:t>public Caller(</a:t>
            </a:r>
            <a:r>
              <a:rPr lang="en-US" dirty="0" err="1"/>
              <a:t>Callme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, String s) {</a:t>
            </a:r>
          </a:p>
          <a:p>
            <a:pPr marL="0" indent="0">
              <a:buNone/>
            </a:pPr>
            <a:r>
              <a:rPr lang="en-US" dirty="0"/>
              <a:t>target = </a:t>
            </a:r>
            <a:r>
              <a:rPr lang="en-US" dirty="0" err="1"/>
              <a:t>targ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msg</a:t>
            </a:r>
            <a:r>
              <a:rPr lang="en-US" dirty="0"/>
              <a:t> = s;</a:t>
            </a:r>
          </a:p>
          <a:p>
            <a:pPr marL="0" indent="0">
              <a:buNone/>
            </a:pPr>
            <a:r>
              <a:rPr lang="en-US" dirty="0"/>
              <a:t>t = new Thread(this);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 err="1"/>
              <a:t>target.call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79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Synch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Callme</a:t>
            </a:r>
            <a:r>
              <a:rPr lang="en-US" dirty="0"/>
              <a:t> target = new </a:t>
            </a:r>
            <a:r>
              <a:rPr lang="en-US" dirty="0" err="1"/>
              <a:t>Callme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Caller ob1 = new Caller(target, "Hello");</a:t>
            </a:r>
          </a:p>
          <a:p>
            <a:pPr marL="0" indent="0">
              <a:buNone/>
            </a:pPr>
            <a:r>
              <a:rPr lang="en-US" dirty="0"/>
              <a:t>Caller ob2 = new Caller(target, "Synchronized");</a:t>
            </a:r>
          </a:p>
          <a:p>
            <a:pPr marL="0" indent="0">
              <a:buNone/>
            </a:pPr>
            <a:r>
              <a:rPr lang="en-US" dirty="0"/>
              <a:t>Caller ob3 = new Caller(target, "World");</a:t>
            </a:r>
          </a:p>
          <a:p>
            <a:pPr marL="0" indent="0">
              <a:buNone/>
            </a:pPr>
            <a:r>
              <a:rPr lang="en-US" dirty="0"/>
              <a:t>// wait for threads to end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ob1.t.join();</a:t>
            </a:r>
          </a:p>
          <a:p>
            <a:pPr marL="0" indent="0">
              <a:buNone/>
            </a:pPr>
            <a:r>
              <a:rPr lang="en-US" dirty="0"/>
              <a:t>ob2.t.join();</a:t>
            </a:r>
          </a:p>
          <a:p>
            <a:pPr marL="0" indent="0">
              <a:buNone/>
            </a:pPr>
            <a:r>
              <a:rPr lang="en-US" dirty="0"/>
              <a:t>ob3.t.join();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Here is the output produced by this program:</a:t>
            </a:r>
          </a:p>
          <a:p>
            <a:pPr marL="0" indent="0">
              <a:buNone/>
            </a:pPr>
            <a:r>
              <a:rPr lang="en-US" dirty="0"/>
              <a:t>Hello[Synchronized[World]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calling </a:t>
            </a:r>
            <a:r>
              <a:rPr lang="en-US" b="1" dirty="0"/>
              <a:t>sleep( )</a:t>
            </a:r>
            <a:r>
              <a:rPr lang="en-US" dirty="0"/>
              <a:t>, the </a:t>
            </a:r>
            <a:r>
              <a:rPr lang="en-US" b="1" dirty="0"/>
              <a:t>call( ) </a:t>
            </a:r>
            <a:r>
              <a:rPr lang="en-US" dirty="0"/>
              <a:t>method allows execution to switch to </a:t>
            </a:r>
            <a:r>
              <a:rPr lang="en-US" dirty="0" smtClean="0"/>
              <a:t>another thread</a:t>
            </a:r>
            <a:r>
              <a:rPr lang="en-US" dirty="0"/>
              <a:t>. This results in the mixed-up output of the three message strings.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err="1" smtClean="0"/>
              <a:t>program,nothing</a:t>
            </a:r>
            <a:r>
              <a:rPr lang="en-US" dirty="0" smtClean="0"/>
              <a:t> </a:t>
            </a:r>
            <a:r>
              <a:rPr lang="en-US" dirty="0"/>
              <a:t>exists to stop all three threads from calling the same method, on the same </a:t>
            </a:r>
            <a:r>
              <a:rPr lang="en-US" dirty="0" smtClean="0"/>
              <a:t>object, at </a:t>
            </a:r>
            <a:r>
              <a:rPr lang="en-US" dirty="0"/>
              <a:t>the same time. This is known as a </a:t>
            </a:r>
            <a:r>
              <a:rPr lang="en-US" i="1" dirty="0"/>
              <a:t>race condition</a:t>
            </a:r>
            <a:r>
              <a:rPr lang="en-US" dirty="0"/>
              <a:t>, because the three threads are racing </a:t>
            </a:r>
            <a:r>
              <a:rPr lang="en-US" dirty="0" smtClean="0"/>
              <a:t>each other </a:t>
            </a:r>
            <a:r>
              <a:rPr lang="en-US" dirty="0"/>
              <a:t>to complete the method.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example used </a:t>
            </a:r>
            <a:r>
              <a:rPr lang="en-US" b="1" dirty="0"/>
              <a:t>sleep( ) </a:t>
            </a:r>
            <a:r>
              <a:rPr lang="en-US" dirty="0"/>
              <a:t>to make the effects </a:t>
            </a:r>
            <a:r>
              <a:rPr lang="en-US" dirty="0" smtClean="0"/>
              <a:t>repeatable and </a:t>
            </a:r>
            <a:r>
              <a:rPr lang="en-US" dirty="0"/>
              <a:t>obvious. In most situations, a race condition is more subtle and less </a:t>
            </a:r>
            <a:r>
              <a:rPr lang="en-US" dirty="0" smtClean="0"/>
              <a:t>predictable, because </a:t>
            </a:r>
            <a:r>
              <a:rPr lang="en-US" dirty="0"/>
              <a:t>you can’t be sure when the context switch will occur. This can cause a </a:t>
            </a:r>
            <a:r>
              <a:rPr lang="en-US" dirty="0" smtClean="0"/>
              <a:t>program to </a:t>
            </a:r>
            <a:r>
              <a:rPr lang="en-US" dirty="0"/>
              <a:t>run right one time and wrong the next.</a:t>
            </a:r>
          </a:p>
        </p:txBody>
      </p:sp>
    </p:spTree>
    <p:extLst>
      <p:ext uri="{BB962C8B-B14F-4D97-AF65-F5344CB8AC3E}">
        <p14:creationId xmlns:p14="http://schemas.microsoft.com/office/powerpoint/2010/main" val="22851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do this, you simply need to precede </a:t>
            </a:r>
            <a:r>
              <a:rPr lang="en-US" b="1" dirty="0"/>
              <a:t>call( )</a:t>
            </a:r>
            <a:r>
              <a:rPr lang="en-US" dirty="0"/>
              <a:t>’s</a:t>
            </a:r>
          </a:p>
          <a:p>
            <a:pPr marL="0" indent="0">
              <a:buNone/>
            </a:pPr>
            <a:r>
              <a:rPr lang="en-US" dirty="0"/>
              <a:t>definition with the keyword </a:t>
            </a:r>
            <a:r>
              <a:rPr lang="en-US" b="1" dirty="0"/>
              <a:t>synchronized</a:t>
            </a:r>
            <a:r>
              <a:rPr lang="en-US" dirty="0"/>
              <a:t>, as shown here: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Callme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synchronized void call(String 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prevents other threads from entering </a:t>
            </a:r>
            <a:r>
              <a:rPr lang="en-US" b="1" dirty="0"/>
              <a:t>call( ) </a:t>
            </a:r>
            <a:r>
              <a:rPr lang="en-US" dirty="0"/>
              <a:t>while another thread is using it. </a:t>
            </a:r>
            <a:r>
              <a:rPr lang="en-US" dirty="0" smtClean="0"/>
              <a:t>After </a:t>
            </a:r>
            <a:r>
              <a:rPr lang="en-US" b="1" dirty="0" smtClean="0"/>
              <a:t>synchronized </a:t>
            </a:r>
            <a:r>
              <a:rPr lang="en-US" dirty="0"/>
              <a:t>has been added to </a:t>
            </a:r>
            <a:r>
              <a:rPr lang="en-US" b="1" dirty="0"/>
              <a:t>call( )</a:t>
            </a:r>
            <a:r>
              <a:rPr lang="en-US" dirty="0"/>
              <a:t>, the output of the program is as follows:</a:t>
            </a:r>
          </a:p>
          <a:p>
            <a:pPr marL="0" indent="0">
              <a:buNone/>
            </a:pPr>
            <a:r>
              <a:rPr lang="en-US" dirty="0"/>
              <a:t>[Hello]</a:t>
            </a:r>
          </a:p>
          <a:p>
            <a:pPr marL="0" indent="0">
              <a:buNone/>
            </a:pPr>
            <a:r>
              <a:rPr lang="en-US" dirty="0"/>
              <a:t>[Synchronized]</a:t>
            </a:r>
          </a:p>
          <a:p>
            <a:pPr marL="0" indent="0">
              <a:buNone/>
            </a:pPr>
            <a:r>
              <a:rPr lang="en-US" dirty="0"/>
              <a:t>[World]</a:t>
            </a:r>
          </a:p>
        </p:txBody>
      </p:sp>
    </p:spTree>
    <p:extLst>
      <p:ext uri="{BB962C8B-B14F-4D97-AF65-F5344CB8AC3E}">
        <p14:creationId xmlns:p14="http://schemas.microsoft.com/office/powerpoint/2010/main" val="18402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try and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guard against and handle a run-time error, simply enclose the code that you want </a:t>
            </a:r>
            <a:r>
              <a:rPr lang="en-US" dirty="0" smtClean="0"/>
              <a:t>to monitor </a:t>
            </a:r>
            <a:r>
              <a:rPr lang="en-US" dirty="0"/>
              <a:t>inside a </a:t>
            </a:r>
            <a:r>
              <a:rPr lang="en-US" b="1" dirty="0"/>
              <a:t>try </a:t>
            </a:r>
            <a:r>
              <a:rPr lang="en-US" dirty="0"/>
              <a:t>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Immediately following the </a:t>
            </a:r>
            <a:r>
              <a:rPr lang="en-US" b="1" dirty="0"/>
              <a:t>try </a:t>
            </a:r>
            <a:r>
              <a:rPr lang="en-US" dirty="0"/>
              <a:t>block, include a </a:t>
            </a:r>
            <a:r>
              <a:rPr lang="en-US" b="1" dirty="0"/>
              <a:t>catch </a:t>
            </a:r>
            <a:r>
              <a:rPr lang="en-US" dirty="0"/>
              <a:t>clause </a:t>
            </a:r>
            <a:r>
              <a:rPr lang="en-US" dirty="0" smtClean="0"/>
              <a:t>that specifies </a:t>
            </a:r>
            <a:r>
              <a:rPr lang="en-US" dirty="0"/>
              <a:t>the exception type that you wish to catch. To illustrate how easily this can be </a:t>
            </a:r>
            <a:r>
              <a:rPr lang="en-US" dirty="0" smtClean="0"/>
              <a:t>done, the </a:t>
            </a:r>
            <a:r>
              <a:rPr lang="en-US" dirty="0"/>
              <a:t>following program includes a </a:t>
            </a:r>
            <a:r>
              <a:rPr lang="en-US" b="1" dirty="0"/>
              <a:t>try </a:t>
            </a:r>
            <a:r>
              <a:rPr lang="en-US" dirty="0"/>
              <a:t>block and a </a:t>
            </a:r>
            <a:r>
              <a:rPr lang="en-US" b="1" dirty="0"/>
              <a:t>catch </a:t>
            </a:r>
            <a:r>
              <a:rPr lang="en-US" dirty="0"/>
              <a:t>clause that processes the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ArithmeticException</a:t>
            </a:r>
            <a:r>
              <a:rPr lang="en-US" b="1" dirty="0" smtClean="0"/>
              <a:t> </a:t>
            </a:r>
            <a:r>
              <a:rPr lang="en-US" dirty="0"/>
              <a:t>generated by the division-by-zero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use the </a:t>
            </a:r>
            <a:r>
              <a:rPr lang="en-US" b="1" dirty="0"/>
              <a:t>synchronized </a:t>
            </a:r>
            <a:r>
              <a:rPr lang="en-US" dirty="0"/>
              <a:t>keyword </a:t>
            </a:r>
            <a:r>
              <a:rPr lang="en-US" dirty="0" smtClean="0"/>
              <a:t>to guard </a:t>
            </a:r>
            <a:r>
              <a:rPr lang="en-US" dirty="0"/>
              <a:t>the state from race conditions. Remember, once a thread enters any </a:t>
            </a:r>
            <a:r>
              <a:rPr lang="en-US" dirty="0" smtClean="0"/>
              <a:t>synchronized method </a:t>
            </a:r>
            <a:r>
              <a:rPr lang="en-US" dirty="0"/>
              <a:t>on an instance, no other thread can enter any other synchronized method on </a:t>
            </a:r>
            <a:r>
              <a:rPr lang="en-US" dirty="0" smtClean="0"/>
              <a:t>the same </a:t>
            </a:r>
            <a:r>
              <a:rPr lang="en-US" dirty="0"/>
              <a:t>instance.</a:t>
            </a:r>
          </a:p>
        </p:txBody>
      </p:sp>
    </p:spTree>
    <p:extLst>
      <p:ext uri="{BB962C8B-B14F-4D97-AF65-F5344CB8AC3E}">
        <p14:creationId xmlns:p14="http://schemas.microsoft.com/office/powerpoint/2010/main" val="29008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synchronized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While creating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synchronized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methods within classes that you create is an easy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effective means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achieving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synchronization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How can access to an object of this class be synchronized? Fortunately, the solution to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problem is quite easy: You simply put calls to the methods defined by this class inside a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synchronized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block.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is the general form of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synchronized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statement: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synchronized(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objRef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statements to be synchronized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objRef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a reference to the object being synchronized. A synchronized block ensures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that a call to a synchronized method that is a member of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objRef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class occurs only after the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thread has successfully entered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objRef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monitor.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Here is an alternative version of the preceding example, using a synchronized block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within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run( )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method:</a:t>
            </a:r>
          </a:p>
        </p:txBody>
      </p:sp>
    </p:spTree>
    <p:extLst>
      <p:ext uri="{BB962C8B-B14F-4D97-AF65-F5344CB8AC3E}">
        <p14:creationId xmlns:p14="http://schemas.microsoft.com/office/powerpoint/2010/main" val="31069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This program uses a synchronized block.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Callme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void call(String </a:t>
            </a:r>
            <a:r>
              <a:rPr lang="en-US" dirty="0" err="1"/>
              <a:t>msg</a:t>
            </a:r>
            <a:r>
              <a:rPr lang="en-US" dirty="0"/>
              <a:t>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("["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("]");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Caller implements Runnable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msg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Callme</a:t>
            </a:r>
            <a:r>
              <a:rPr lang="en-US" dirty="0"/>
              <a:t> target;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Caller(</a:t>
            </a:r>
            <a:r>
              <a:rPr lang="en-US" dirty="0" err="1"/>
              <a:t>Callme</a:t>
            </a:r>
            <a:r>
              <a:rPr lang="en-US" dirty="0"/>
              <a:t> </a:t>
            </a:r>
            <a:r>
              <a:rPr lang="en-US" dirty="0" err="1"/>
              <a:t>targ</a:t>
            </a:r>
            <a:r>
              <a:rPr lang="en-US" dirty="0"/>
              <a:t>, String s) {</a:t>
            </a:r>
          </a:p>
          <a:p>
            <a:pPr marL="0" indent="0">
              <a:buNone/>
            </a:pPr>
            <a:r>
              <a:rPr lang="en-US" dirty="0"/>
              <a:t>target = </a:t>
            </a:r>
            <a:r>
              <a:rPr lang="en-US" dirty="0" err="1"/>
              <a:t>targ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msg</a:t>
            </a:r>
            <a:r>
              <a:rPr lang="en-US" dirty="0"/>
              <a:t> = s;</a:t>
            </a:r>
          </a:p>
          <a:p>
            <a:pPr marL="0" indent="0">
              <a:buNone/>
            </a:pPr>
            <a:r>
              <a:rPr lang="en-US" dirty="0"/>
              <a:t>t = new Thread(this);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synchronize calls to call()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synchronized(target) { // synchronized block</a:t>
            </a:r>
          </a:p>
          <a:p>
            <a:pPr marL="0" indent="0">
              <a:buNone/>
            </a:pPr>
            <a:r>
              <a:rPr lang="en-US" dirty="0" err="1"/>
              <a:t>target.call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7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public Caller(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targ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String s)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target =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targ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= s;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 = new Thread(this);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// synchronize calls to call()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synchronized(target) { // synchronized block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target.call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class Synch1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target = new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Callme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Caller ob1 = new Caller(target, "Hello");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Caller ob2 = new Caller(target, "Synchronized");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Caller ob3 = new Caller(target, "World");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// wait for threads to end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ob1.t.join();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ob2.t.join();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ob3.t.join();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("Interrupted");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Here, the </a:t>
            </a:r>
            <a:r>
              <a:rPr lang="en-US" sz="2000" b="1" dirty="0"/>
              <a:t>call( ) </a:t>
            </a:r>
            <a:r>
              <a:rPr lang="en-US" sz="2000" dirty="0"/>
              <a:t>method is not modified by </a:t>
            </a:r>
            <a:r>
              <a:rPr lang="en-US" sz="2000" b="1" dirty="0"/>
              <a:t>synchronized</a:t>
            </a:r>
            <a:r>
              <a:rPr lang="en-US" sz="2000" dirty="0"/>
              <a:t>. Instead, the </a:t>
            </a:r>
            <a:r>
              <a:rPr lang="en-US" sz="2000" b="1" dirty="0"/>
              <a:t>synchronized</a:t>
            </a:r>
          </a:p>
          <a:p>
            <a:r>
              <a:rPr lang="en-US" sz="2000" dirty="0"/>
              <a:t>statement is used inside </a:t>
            </a:r>
            <a:r>
              <a:rPr lang="en-US" sz="2000" b="1" dirty="0"/>
              <a:t>Caller</a:t>
            </a:r>
            <a:r>
              <a:rPr lang="en-US" sz="2000" dirty="0"/>
              <a:t>’s </a:t>
            </a:r>
            <a:r>
              <a:rPr lang="en-US" sz="2000" b="1" dirty="0"/>
              <a:t>run( ) </a:t>
            </a:r>
            <a:r>
              <a:rPr lang="en-US" sz="2000" dirty="0"/>
              <a:t>method. This causes the same correct output as the</a:t>
            </a:r>
          </a:p>
          <a:p>
            <a:r>
              <a:rPr lang="en-US" sz="2000" dirty="0"/>
              <a:t>preceding example, because each thread waits for the prior one to finish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10418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 thread communication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make the problem more interesting, suppose that </a:t>
            </a:r>
            <a:r>
              <a:rPr lang="en-US" dirty="0" smtClean="0"/>
              <a:t>the producer </a:t>
            </a:r>
            <a:r>
              <a:rPr lang="en-US" dirty="0"/>
              <a:t>has to wait until the consumer is finished before it generates more data. </a:t>
            </a:r>
            <a:endParaRPr lang="en-US" dirty="0" smtClean="0"/>
          </a:p>
          <a:p>
            <a:r>
              <a:rPr lang="en-US" dirty="0" smtClean="0"/>
              <a:t>In a polling </a:t>
            </a:r>
            <a:r>
              <a:rPr lang="en-US" dirty="0"/>
              <a:t>system, the consumer would waste many CPU cycles while it waited for the </a:t>
            </a:r>
            <a:r>
              <a:rPr lang="en-US" dirty="0" smtClean="0"/>
              <a:t>producer to </a:t>
            </a:r>
            <a:r>
              <a:rPr lang="en-US" dirty="0"/>
              <a:t>produce. Once the producer was finished, it would start polling, wasting more </a:t>
            </a:r>
            <a:r>
              <a:rPr lang="en-US" dirty="0" smtClean="0"/>
              <a:t>CPU cycles </a:t>
            </a:r>
            <a:r>
              <a:rPr lang="en-US" dirty="0"/>
              <a:t>waiting for the consumer to finish, and so on. Clearly, this situation is undesirable.</a:t>
            </a:r>
          </a:p>
          <a:p>
            <a:r>
              <a:rPr lang="en-US" dirty="0"/>
              <a:t>To avoid polling, Java includes an elegant </a:t>
            </a:r>
            <a:r>
              <a:rPr lang="en-US" dirty="0" err="1"/>
              <a:t>interprocess</a:t>
            </a:r>
            <a:r>
              <a:rPr lang="en-US" dirty="0"/>
              <a:t> communication mechanism </a:t>
            </a:r>
            <a:r>
              <a:rPr lang="en-US" dirty="0" smtClean="0"/>
              <a:t>via the  </a:t>
            </a:r>
            <a:r>
              <a:rPr lang="en-US" b="1" dirty="0"/>
              <a:t>wait( )</a:t>
            </a:r>
            <a:r>
              <a:rPr lang="en-US" dirty="0"/>
              <a:t>, </a:t>
            </a:r>
            <a:r>
              <a:rPr lang="en-US" b="1" dirty="0" smtClean="0"/>
              <a:t>notify</a:t>
            </a:r>
            <a:r>
              <a:rPr lang="en-US" b="1" dirty="0"/>
              <a:t>( )</a:t>
            </a:r>
            <a:r>
              <a:rPr lang="en-US" dirty="0"/>
              <a:t>, and </a:t>
            </a:r>
            <a:r>
              <a:rPr lang="en-US" b="1" dirty="0" err="1"/>
              <a:t>notifyAll</a:t>
            </a:r>
            <a:r>
              <a:rPr lang="en-US" b="1" dirty="0"/>
              <a:t>( ) </a:t>
            </a:r>
            <a:r>
              <a:rPr lang="en-US" dirty="0"/>
              <a:t>methods. These methods are </a:t>
            </a:r>
            <a:r>
              <a:rPr lang="en-US" dirty="0" smtClean="0"/>
              <a:t>i </a:t>
            </a:r>
            <a:r>
              <a:rPr lang="en-US" dirty="0" err="1" smtClean="0"/>
              <a:t>mplemented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b="1" dirty="0" smtClean="0"/>
              <a:t>final </a:t>
            </a:r>
            <a:r>
              <a:rPr lang="en-US" dirty="0" smtClean="0"/>
              <a:t>methods </a:t>
            </a:r>
            <a:r>
              <a:rPr lang="en-US" dirty="0"/>
              <a:t>in </a:t>
            </a:r>
            <a:r>
              <a:rPr lang="en-US" b="1" dirty="0"/>
              <a:t>Object</a:t>
            </a:r>
            <a:r>
              <a:rPr lang="en-US" dirty="0"/>
              <a:t>, so all classes have them. All three methods can be called only </a:t>
            </a:r>
            <a:r>
              <a:rPr lang="en-US" dirty="0" smtClean="0"/>
              <a:t>from within </a:t>
            </a:r>
            <a:r>
              <a:rPr lang="en-US" dirty="0"/>
              <a:t>a </a:t>
            </a:r>
            <a:r>
              <a:rPr lang="en-US" b="1" dirty="0"/>
              <a:t>synchronized </a:t>
            </a:r>
            <a:r>
              <a:rPr lang="en-US" dirty="0"/>
              <a:t>context. Although conceptually advanced from a computer </a:t>
            </a:r>
            <a:r>
              <a:rPr lang="en-US" dirty="0" smtClean="0"/>
              <a:t>science perspective</a:t>
            </a:r>
            <a:r>
              <a:rPr lang="en-US" dirty="0"/>
              <a:t>, the rules for using these methods are actually quite simple:</a:t>
            </a:r>
          </a:p>
        </p:txBody>
      </p:sp>
    </p:spTree>
    <p:extLst>
      <p:ext uri="{BB962C8B-B14F-4D97-AF65-F5344CB8AC3E}">
        <p14:creationId xmlns:p14="http://schemas.microsoft.com/office/powerpoint/2010/main" val="11163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wait</a:t>
            </a:r>
            <a:r>
              <a:rPr lang="en-US" b="1" dirty="0"/>
              <a:t>( ) </a:t>
            </a:r>
            <a:r>
              <a:rPr lang="en-US" dirty="0"/>
              <a:t>tells the calling thread to give up the monitor and go to sleep until </a:t>
            </a:r>
            <a:r>
              <a:rPr lang="en-US" dirty="0" smtClean="0"/>
              <a:t>some other </a:t>
            </a:r>
            <a:r>
              <a:rPr lang="en-US" dirty="0"/>
              <a:t>thread enters the same monitor and calls </a:t>
            </a:r>
            <a:r>
              <a:rPr lang="en-US" b="1" dirty="0"/>
              <a:t>notify( ) </a:t>
            </a:r>
            <a:r>
              <a:rPr lang="en-US" dirty="0"/>
              <a:t>or </a:t>
            </a:r>
            <a:r>
              <a:rPr lang="en-US" b="1" dirty="0" err="1"/>
              <a:t>notifyAll</a:t>
            </a:r>
            <a:r>
              <a:rPr lang="en-US" b="1" dirty="0"/>
              <a:t>( )</a:t>
            </a:r>
            <a:r>
              <a:rPr lang="en-US" dirty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/>
              <a:t>notify( ) </a:t>
            </a:r>
            <a:r>
              <a:rPr lang="en-US" dirty="0"/>
              <a:t>wakes up a thread that called </a:t>
            </a:r>
            <a:r>
              <a:rPr lang="en-US" b="1" dirty="0"/>
              <a:t>wait( ) </a:t>
            </a:r>
            <a:r>
              <a:rPr lang="en-US" dirty="0"/>
              <a:t>on the same object.</a:t>
            </a:r>
          </a:p>
          <a:p>
            <a:r>
              <a:rPr lang="en-US" b="1" dirty="0" err="1" smtClean="0"/>
              <a:t>notifyAll</a:t>
            </a:r>
            <a:r>
              <a:rPr lang="en-US" b="1" dirty="0"/>
              <a:t>( ) </a:t>
            </a:r>
            <a:r>
              <a:rPr lang="en-US" dirty="0"/>
              <a:t>wakes up all the threads that called </a:t>
            </a:r>
            <a:r>
              <a:rPr lang="en-US" b="1" dirty="0"/>
              <a:t>wait( ) </a:t>
            </a:r>
            <a:r>
              <a:rPr lang="en-US" dirty="0"/>
              <a:t>on the same object. </a:t>
            </a:r>
            <a:endParaRPr lang="en-US" dirty="0" smtClean="0"/>
          </a:p>
          <a:p>
            <a:r>
              <a:rPr lang="en-US" dirty="0" smtClean="0"/>
              <a:t>One of the </a:t>
            </a:r>
            <a:r>
              <a:rPr lang="en-US" dirty="0"/>
              <a:t>threads will be granted access.</a:t>
            </a:r>
          </a:p>
          <a:p>
            <a:r>
              <a:rPr lang="en-US" dirty="0"/>
              <a:t>These methods are declared within </a:t>
            </a:r>
            <a:r>
              <a:rPr lang="en-US" b="1" dirty="0"/>
              <a:t>Object</a:t>
            </a:r>
            <a:r>
              <a:rPr lang="en-US" dirty="0"/>
              <a:t>, as shown here:</a:t>
            </a:r>
          </a:p>
          <a:p>
            <a:r>
              <a:rPr lang="en-US" dirty="0"/>
              <a:t>final void wait( ) throws </a:t>
            </a:r>
            <a:r>
              <a:rPr lang="en-US" dirty="0" err="1"/>
              <a:t>InterruptedException</a:t>
            </a:r>
            <a:endParaRPr lang="en-US" dirty="0"/>
          </a:p>
          <a:p>
            <a:r>
              <a:rPr lang="en-US" dirty="0"/>
              <a:t>final void notify( )</a:t>
            </a:r>
          </a:p>
          <a:p>
            <a:r>
              <a:rPr lang="en-US" dirty="0"/>
              <a:t>final void notify All( )</a:t>
            </a:r>
          </a:p>
          <a:p>
            <a:r>
              <a:rPr lang="en-US" dirty="0"/>
              <a:t>Additional forms of </a:t>
            </a:r>
            <a:r>
              <a:rPr lang="en-US" b="1" dirty="0"/>
              <a:t>wait( ) </a:t>
            </a:r>
            <a:r>
              <a:rPr lang="en-US" dirty="0"/>
              <a:t>exist that allow you to specify a period of time to wait.</a:t>
            </a:r>
          </a:p>
        </p:txBody>
      </p:sp>
    </p:spTree>
    <p:extLst>
      <p:ext uri="{BB962C8B-B14F-4D97-AF65-F5344CB8AC3E}">
        <p14:creationId xmlns:p14="http://schemas.microsoft.com/office/powerpoint/2010/main" val="1239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An incorrect implementation of </a:t>
            </a:r>
            <a:r>
              <a:rPr lang="en-US" dirty="0" smtClean="0"/>
              <a:t>a producer </a:t>
            </a:r>
            <a:r>
              <a:rPr lang="en-US" dirty="0"/>
              <a:t>and consumer.</a:t>
            </a:r>
          </a:p>
          <a:p>
            <a:pPr marL="0" indent="0">
              <a:buNone/>
            </a:pPr>
            <a:r>
              <a:rPr lang="en-US" dirty="0"/>
              <a:t>class Q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0" indent="0">
              <a:buNone/>
            </a:pPr>
            <a:r>
              <a:rPr lang="en-US" dirty="0"/>
              <a:t>synchronized </a:t>
            </a:r>
            <a:r>
              <a:rPr lang="en-US" dirty="0" err="1"/>
              <a:t>int</a:t>
            </a:r>
            <a:r>
              <a:rPr lang="en-US" dirty="0"/>
              <a:t> get()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("Got: " + n);</a:t>
            </a:r>
          </a:p>
          <a:p>
            <a:pPr marL="0" indent="0">
              <a:buNone/>
            </a:pPr>
            <a:r>
              <a:rPr lang="en-US" dirty="0"/>
              <a:t>return 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synchronized void put(</a:t>
            </a:r>
            <a:r>
              <a:rPr lang="en-US" dirty="0" err="1"/>
              <a:t>int</a:t>
            </a:r>
            <a:r>
              <a:rPr lang="en-US" dirty="0"/>
              <a:t> n) {</a:t>
            </a:r>
          </a:p>
          <a:p>
            <a:pPr marL="0" indent="0">
              <a:buNone/>
            </a:pPr>
            <a:r>
              <a:rPr lang="en-US" dirty="0" err="1"/>
              <a:t>this.n</a:t>
            </a:r>
            <a:r>
              <a:rPr lang="en-US" dirty="0"/>
              <a:t> = n;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("Put: " + 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Producer implements Runnable {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dirty="0" err="1"/>
              <a:t>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Producer(Q q) {</a:t>
            </a:r>
          </a:p>
          <a:p>
            <a:pPr marL="0" indent="0">
              <a:buNone/>
            </a:pPr>
            <a:r>
              <a:rPr lang="en-US" dirty="0" err="1"/>
              <a:t>this.q</a:t>
            </a:r>
            <a:r>
              <a:rPr lang="en-US" dirty="0"/>
              <a:t> = q;</a:t>
            </a:r>
          </a:p>
          <a:p>
            <a:pPr marL="0" indent="0">
              <a:buNone/>
            </a:pPr>
            <a:r>
              <a:rPr lang="en-US" dirty="0"/>
              <a:t>new Thread(this, "Producer").start();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marL="0" indent="0">
              <a:buNone/>
            </a:pPr>
            <a:r>
              <a:rPr lang="en-US" dirty="0"/>
              <a:t>while(true) {</a:t>
            </a:r>
          </a:p>
          <a:p>
            <a:pPr marL="0" indent="0">
              <a:buNone/>
            </a:pPr>
            <a:r>
              <a:rPr lang="en-US" dirty="0" err="1"/>
              <a:t>q.put</a:t>
            </a:r>
            <a:r>
              <a:rPr lang="en-US" dirty="0"/>
              <a:t>(i++);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Consumer </a:t>
            </a:r>
            <a:r>
              <a:rPr lang="en-US" dirty="0" smtClean="0"/>
              <a:t>implements Runnable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dirty="0" err="1"/>
              <a:t>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Consumer(Q q) {</a:t>
            </a:r>
          </a:p>
          <a:p>
            <a:pPr marL="0" indent="0">
              <a:buNone/>
            </a:pPr>
            <a:r>
              <a:rPr lang="en-US" dirty="0" err="1"/>
              <a:t>this.q</a:t>
            </a:r>
            <a:r>
              <a:rPr lang="en-US" dirty="0"/>
              <a:t> = q;</a:t>
            </a:r>
          </a:p>
          <a:p>
            <a:pPr marL="0" indent="0">
              <a:buNone/>
            </a:pPr>
            <a:r>
              <a:rPr lang="en-US" dirty="0"/>
              <a:t>new Thread(</a:t>
            </a:r>
            <a:r>
              <a:rPr lang="en-US" dirty="0" err="1"/>
              <a:t>this</a:t>
            </a:r>
            <a:r>
              <a:rPr lang="en-US" dirty="0" err="1" smtClean="0"/>
              <a:t>,"</a:t>
            </a:r>
            <a:r>
              <a:rPr lang="en-US" dirty="0" err="1"/>
              <a:t>Consumer</a:t>
            </a:r>
            <a:r>
              <a:rPr lang="en-US" dirty="0"/>
              <a:t>").start();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while(true) {</a:t>
            </a:r>
          </a:p>
          <a:p>
            <a:pPr marL="0" indent="0">
              <a:buNone/>
            </a:pPr>
            <a:r>
              <a:rPr lang="en-US" dirty="0" err="1"/>
              <a:t>q.get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PC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dirty="0" err="1"/>
              <a:t>q</a:t>
            </a:r>
            <a:r>
              <a:rPr lang="en-US" dirty="0"/>
              <a:t> = new Q();</a:t>
            </a:r>
          </a:p>
          <a:p>
            <a:pPr marL="0" indent="0">
              <a:buNone/>
            </a:pPr>
            <a:r>
              <a:rPr lang="en-US" dirty="0"/>
              <a:t>new Producer(q);</a:t>
            </a:r>
          </a:p>
          <a:p>
            <a:pPr marL="0" indent="0">
              <a:buNone/>
            </a:pPr>
            <a:r>
              <a:rPr lang="en-US" dirty="0"/>
              <a:t>new Consumer(q);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("Press </a:t>
            </a:r>
            <a:r>
              <a:rPr lang="en-US" dirty="0" smtClean="0"/>
              <a:t>Control-to </a:t>
            </a:r>
            <a:r>
              <a:rPr lang="en-US" dirty="0"/>
              <a:t>stop.");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Although the </a:t>
            </a:r>
            <a:r>
              <a:rPr lang="en-US" b="1" dirty="0"/>
              <a:t>put( ) </a:t>
            </a:r>
            <a:r>
              <a:rPr lang="en-US" dirty="0"/>
              <a:t>and </a:t>
            </a:r>
            <a:r>
              <a:rPr lang="en-US" b="1" dirty="0"/>
              <a:t>get( ) </a:t>
            </a:r>
            <a:r>
              <a:rPr lang="en-US" dirty="0"/>
              <a:t>methods on </a:t>
            </a:r>
            <a:r>
              <a:rPr lang="en-US" b="1" dirty="0"/>
              <a:t>Q </a:t>
            </a:r>
            <a:r>
              <a:rPr lang="en-US" dirty="0" smtClean="0"/>
              <a:t>are synchronized</a:t>
            </a:r>
            <a:r>
              <a:rPr lang="en-US" dirty="0"/>
              <a:t>, nothing stops the </a:t>
            </a:r>
            <a:r>
              <a:rPr lang="en-US" dirty="0" smtClean="0"/>
              <a:t>producer from </a:t>
            </a:r>
            <a:r>
              <a:rPr lang="en-US" dirty="0"/>
              <a:t>overrunning the consumer, nor will anything stop the consumer from consuming the</a:t>
            </a:r>
          </a:p>
          <a:p>
            <a:pPr marL="0" indent="0">
              <a:buNone/>
            </a:pPr>
            <a:r>
              <a:rPr lang="en-US" dirty="0"/>
              <a:t>same queue value twice. Thus, you get the erroneous output shown here (the exact output</a:t>
            </a:r>
          </a:p>
          <a:p>
            <a:r>
              <a:rPr lang="en-US" dirty="0"/>
              <a:t>will vary with processor speed and task load):</a:t>
            </a:r>
          </a:p>
          <a:p>
            <a:r>
              <a:rPr lang="en-US" dirty="0"/>
              <a:t>Put: 1</a:t>
            </a:r>
          </a:p>
          <a:p>
            <a:r>
              <a:rPr lang="en-US" dirty="0"/>
              <a:t>Got: 1</a:t>
            </a:r>
          </a:p>
          <a:p>
            <a:r>
              <a:rPr lang="en-US" dirty="0"/>
              <a:t>Got: 1</a:t>
            </a:r>
          </a:p>
          <a:p>
            <a:r>
              <a:rPr lang="en-US" dirty="0"/>
              <a:t>Got: 1</a:t>
            </a:r>
          </a:p>
          <a:p>
            <a:r>
              <a:rPr lang="en-US" dirty="0"/>
              <a:t>Got: 1</a:t>
            </a:r>
          </a:p>
          <a:p>
            <a:r>
              <a:rPr lang="en-US" dirty="0"/>
              <a:t>Got: 1</a:t>
            </a:r>
          </a:p>
          <a:p>
            <a:r>
              <a:rPr lang="en-US" dirty="0"/>
              <a:t>Put: 2</a:t>
            </a:r>
          </a:p>
          <a:p>
            <a:r>
              <a:rPr lang="en-US" dirty="0"/>
              <a:t>Put: 3</a:t>
            </a:r>
          </a:p>
          <a:p>
            <a:r>
              <a:rPr lang="en-US" dirty="0"/>
              <a:t>Put: 4</a:t>
            </a:r>
          </a:p>
          <a:p>
            <a:r>
              <a:rPr lang="en-US" dirty="0"/>
              <a:t>Put: 5</a:t>
            </a:r>
          </a:p>
          <a:p>
            <a:r>
              <a:rPr lang="en-US" dirty="0"/>
              <a:t>Put: 6</a:t>
            </a:r>
          </a:p>
          <a:p>
            <a:r>
              <a:rPr lang="en-US" dirty="0"/>
              <a:t>Put: 7</a:t>
            </a:r>
          </a:p>
          <a:p>
            <a:r>
              <a:rPr lang="en-US" dirty="0"/>
              <a:t>Got: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 you can see, after the producer put 1, the consumer started and got the same 1 five</a:t>
            </a:r>
          </a:p>
          <a:p>
            <a:r>
              <a:rPr lang="en-US" dirty="0"/>
              <a:t>times in a row. Then, the producer resumed and produced 2 through 7 without letting</a:t>
            </a:r>
          </a:p>
          <a:p>
            <a:r>
              <a:rPr lang="en-US" dirty="0"/>
              <a:t>the consumer have a chance to consume them.</a:t>
            </a:r>
          </a:p>
        </p:txBody>
      </p:sp>
    </p:spTree>
    <p:extLst>
      <p:ext uri="{BB962C8B-B14F-4D97-AF65-F5344CB8AC3E}">
        <p14:creationId xmlns:p14="http://schemas.microsoft.com/office/powerpoint/2010/main" val="131345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proper way to write this program in Java is to use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wait(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notify(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signal in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both directions, as shown here: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A correct implementation of a producer and consumer.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Q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n;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valueSet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synchronized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get()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while(!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valueSet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wait();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caught");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("Got: " + n);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valueSet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notify();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return n;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synchronized void put(</a:t>
            </a:r>
            <a:r>
              <a:rPr lang="en-US" sz="1400" dirty="0" err="1"/>
              <a:t>int</a:t>
            </a:r>
            <a:r>
              <a:rPr lang="en-US" sz="1400" dirty="0"/>
              <a:t> n) </a:t>
            </a: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/>
              <a:t>while(</a:t>
            </a:r>
            <a:r>
              <a:rPr lang="en-US" sz="1400" dirty="0" err="1"/>
              <a:t>valueSet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try {</a:t>
            </a:r>
          </a:p>
          <a:p>
            <a:pPr marL="0" indent="0">
              <a:buNone/>
            </a:pPr>
            <a:r>
              <a:rPr lang="en-US" sz="1400" dirty="0"/>
              <a:t>wait();</a:t>
            </a:r>
          </a:p>
          <a:p>
            <a:pPr marL="0" indent="0">
              <a:buNone/>
            </a:pPr>
            <a:r>
              <a:rPr lang="en-US" sz="1400" dirty="0"/>
              <a:t>} catch(</a:t>
            </a:r>
            <a:r>
              <a:rPr lang="en-US" sz="1400" dirty="0" err="1"/>
              <a:t>InterruptedException</a:t>
            </a:r>
            <a:r>
              <a:rPr lang="en-US" sz="1400" dirty="0"/>
              <a:t> e) {</a:t>
            </a:r>
          </a:p>
          <a:p>
            <a:pPr marL="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InterruptedException</a:t>
            </a:r>
            <a:r>
              <a:rPr lang="en-US" sz="1400" dirty="0"/>
              <a:t> caught");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 err="1"/>
              <a:t>this.n</a:t>
            </a:r>
            <a:r>
              <a:rPr lang="en-US" sz="1400" dirty="0"/>
              <a:t> = n;</a:t>
            </a:r>
          </a:p>
          <a:p>
            <a:pPr marL="0" indent="0">
              <a:buNone/>
            </a:pPr>
            <a:r>
              <a:rPr lang="en-US" sz="1400" dirty="0" err="1"/>
              <a:t>valueSet</a:t>
            </a:r>
            <a:r>
              <a:rPr lang="en-US" sz="1400" dirty="0"/>
              <a:t> = true;</a:t>
            </a:r>
          </a:p>
          <a:p>
            <a:pPr marL="0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("Put: " + n);</a:t>
            </a:r>
          </a:p>
          <a:p>
            <a:pPr marL="0" indent="0">
              <a:buNone/>
            </a:pPr>
            <a:r>
              <a:rPr lang="en-US" sz="1400" dirty="0"/>
              <a:t>notify();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class Producer implements Runnable {</a:t>
            </a:r>
          </a:p>
          <a:p>
            <a:pPr marL="0" indent="0">
              <a:buNone/>
            </a:pPr>
            <a:r>
              <a:rPr lang="en-US" sz="1400" dirty="0"/>
              <a:t>Q </a:t>
            </a:r>
            <a:r>
              <a:rPr lang="en-US" sz="1400" dirty="0" err="1"/>
              <a:t>q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Producer(Q q) {</a:t>
            </a:r>
          </a:p>
          <a:p>
            <a:pPr marL="0" indent="0">
              <a:buNone/>
            </a:pPr>
            <a:r>
              <a:rPr lang="en-US" sz="1400" dirty="0" err="1"/>
              <a:t>this.q</a:t>
            </a:r>
            <a:r>
              <a:rPr lang="en-US" sz="1400" dirty="0"/>
              <a:t> = q;</a:t>
            </a:r>
          </a:p>
          <a:p>
            <a:pPr marL="0" indent="0">
              <a:buNone/>
            </a:pPr>
            <a:r>
              <a:rPr lang="en-US" sz="1400" dirty="0"/>
              <a:t>new Thread(this, "Producer").start();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public void run() {</a:t>
            </a:r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i = 0;</a:t>
            </a:r>
          </a:p>
          <a:p>
            <a:pPr marL="0" indent="0">
              <a:buNone/>
            </a:pPr>
            <a:r>
              <a:rPr lang="en-US" sz="1400" dirty="0"/>
              <a:t>while(true) {</a:t>
            </a:r>
          </a:p>
          <a:p>
            <a:pPr marL="0" indent="0">
              <a:buNone/>
            </a:pPr>
            <a:r>
              <a:rPr lang="en-US" sz="1400" dirty="0" err="1"/>
              <a:t>q.put</a:t>
            </a:r>
            <a:r>
              <a:rPr lang="en-US" sz="1400" dirty="0"/>
              <a:t>(i++);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Exc2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d, a;</a:t>
            </a:r>
          </a:p>
          <a:p>
            <a:pPr marL="0" indent="0">
              <a:buNone/>
            </a:pPr>
            <a:r>
              <a:rPr lang="en-US" dirty="0"/>
              <a:t>try { // monitor a block of code.</a:t>
            </a:r>
          </a:p>
          <a:p>
            <a:pPr marL="0" indent="0">
              <a:buNone/>
            </a:pPr>
            <a:r>
              <a:rPr lang="en-US" dirty="0"/>
              <a:t>d = 0;</a:t>
            </a:r>
          </a:p>
          <a:p>
            <a:pPr marL="0" indent="0">
              <a:buNone/>
            </a:pPr>
            <a:r>
              <a:rPr lang="en-US" dirty="0"/>
              <a:t>a = 42 / d;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("This will not be printed.");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ArithmeticException</a:t>
            </a:r>
            <a:r>
              <a:rPr lang="en-US" dirty="0"/>
              <a:t> e) { // catch divide-by-zero error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("Division by zero.");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("After catch statement.");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This program generates the following output:</a:t>
            </a:r>
          </a:p>
          <a:p>
            <a:pPr marL="0" indent="0">
              <a:buNone/>
            </a:pPr>
            <a:r>
              <a:rPr lang="en-US" dirty="0"/>
              <a:t>Division by zero.</a:t>
            </a:r>
          </a:p>
          <a:p>
            <a:pPr marL="0" indent="0">
              <a:buNone/>
            </a:pPr>
            <a:r>
              <a:rPr lang="en-US" dirty="0"/>
              <a:t>After catch statement.</a:t>
            </a:r>
          </a:p>
        </p:txBody>
      </p:sp>
    </p:spTree>
    <p:extLst>
      <p:ext uri="{BB962C8B-B14F-4D97-AF65-F5344CB8AC3E}">
        <p14:creationId xmlns:p14="http://schemas.microsoft.com/office/powerpoint/2010/main" val="12181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Consumer implements Runnable {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dirty="0" err="1"/>
              <a:t>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Consumer(Q q) {</a:t>
            </a:r>
          </a:p>
          <a:p>
            <a:pPr marL="0" indent="0">
              <a:buNone/>
            </a:pPr>
            <a:r>
              <a:rPr lang="en-US" dirty="0" err="1"/>
              <a:t>this.q</a:t>
            </a:r>
            <a:r>
              <a:rPr lang="en-US" dirty="0"/>
              <a:t> = q;</a:t>
            </a:r>
          </a:p>
          <a:p>
            <a:pPr marL="0" indent="0">
              <a:buNone/>
            </a:pPr>
            <a:r>
              <a:rPr lang="en-US" dirty="0"/>
              <a:t>new Thread(this, "Consumer").start();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while(true) {</a:t>
            </a:r>
          </a:p>
          <a:p>
            <a:pPr marL="0" indent="0">
              <a:buNone/>
            </a:pPr>
            <a:r>
              <a:rPr lang="en-US" dirty="0" err="1"/>
              <a:t>q.get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PCFixed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Q </a:t>
            </a:r>
            <a:r>
              <a:rPr lang="en-US" dirty="0" err="1"/>
              <a:t>q</a:t>
            </a:r>
            <a:r>
              <a:rPr lang="en-US" dirty="0"/>
              <a:t> = new Q();</a:t>
            </a:r>
          </a:p>
          <a:p>
            <a:pPr marL="0" indent="0">
              <a:buNone/>
            </a:pPr>
            <a:r>
              <a:rPr lang="en-US" dirty="0"/>
              <a:t>new Producer(q);</a:t>
            </a:r>
          </a:p>
          <a:p>
            <a:pPr marL="0" indent="0">
              <a:buNone/>
            </a:pPr>
            <a:r>
              <a:rPr lang="en-US" dirty="0"/>
              <a:t>new Consumer(q);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("Press Control-C to stop.");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6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Inside </a:t>
            </a:r>
            <a:r>
              <a:rPr lang="en-US" b="1" dirty="0"/>
              <a:t>get( )</a:t>
            </a:r>
            <a:r>
              <a:rPr lang="en-US" dirty="0"/>
              <a:t>, </a:t>
            </a:r>
            <a:r>
              <a:rPr lang="en-US" b="1" dirty="0"/>
              <a:t>wait( ) </a:t>
            </a:r>
            <a:r>
              <a:rPr lang="en-US" dirty="0"/>
              <a:t>is called. This causes its execution to suspend until </a:t>
            </a:r>
            <a:r>
              <a:rPr lang="en-US" b="1" dirty="0"/>
              <a:t>Producer </a:t>
            </a:r>
            <a:r>
              <a:rPr lang="en-US" dirty="0"/>
              <a:t>notifies</a:t>
            </a:r>
          </a:p>
          <a:p>
            <a:r>
              <a:rPr lang="en-US" dirty="0"/>
              <a:t>you that some data is ready. When this happens, execution inside </a:t>
            </a:r>
            <a:r>
              <a:rPr lang="en-US" b="1" dirty="0"/>
              <a:t>get( ) </a:t>
            </a:r>
            <a:r>
              <a:rPr lang="en-US" dirty="0"/>
              <a:t>resumes. After </a:t>
            </a:r>
            <a:r>
              <a:rPr lang="en-US" dirty="0" smtClean="0"/>
              <a:t>the data </a:t>
            </a:r>
            <a:r>
              <a:rPr lang="en-US" dirty="0"/>
              <a:t>has been obtained, </a:t>
            </a:r>
            <a:r>
              <a:rPr lang="en-US" b="1" dirty="0"/>
              <a:t>get( ) </a:t>
            </a:r>
            <a:r>
              <a:rPr lang="en-US" dirty="0"/>
              <a:t>calls </a:t>
            </a:r>
            <a:r>
              <a:rPr lang="en-US" b="1" dirty="0"/>
              <a:t>notify( )</a:t>
            </a:r>
            <a:r>
              <a:rPr lang="en-US" dirty="0"/>
              <a:t>. This tells </a:t>
            </a:r>
            <a:r>
              <a:rPr lang="en-US" b="1" dirty="0"/>
              <a:t>Producer </a:t>
            </a:r>
            <a:r>
              <a:rPr lang="en-US" dirty="0"/>
              <a:t>that it is okay to put </a:t>
            </a:r>
            <a:r>
              <a:rPr lang="en-US" dirty="0" smtClean="0"/>
              <a:t>more data </a:t>
            </a:r>
            <a:r>
              <a:rPr lang="en-US" dirty="0"/>
              <a:t>in the queue. Inside </a:t>
            </a:r>
            <a:r>
              <a:rPr lang="en-US" b="1" dirty="0"/>
              <a:t>put( )</a:t>
            </a:r>
            <a:r>
              <a:rPr lang="en-US" dirty="0"/>
              <a:t>, </a:t>
            </a:r>
            <a:r>
              <a:rPr lang="en-US" b="1" dirty="0"/>
              <a:t>wait( ) </a:t>
            </a:r>
            <a:r>
              <a:rPr lang="en-US" dirty="0"/>
              <a:t>suspends execution until </a:t>
            </a:r>
            <a:r>
              <a:rPr lang="en-US" b="1" dirty="0"/>
              <a:t>Consumer </a:t>
            </a:r>
            <a:r>
              <a:rPr lang="en-US" dirty="0"/>
              <a:t>has removed </a:t>
            </a:r>
            <a:r>
              <a:rPr lang="en-US" dirty="0" smtClean="0"/>
              <a:t>the item </a:t>
            </a:r>
            <a:r>
              <a:rPr lang="en-US" dirty="0"/>
              <a:t>from the queue. When execution resumes, the next item of data is put in the </a:t>
            </a:r>
            <a:r>
              <a:rPr lang="en-US" dirty="0" smtClean="0"/>
              <a:t>queue, and </a:t>
            </a:r>
            <a:r>
              <a:rPr lang="en-US" b="1" dirty="0"/>
              <a:t>notify( ) </a:t>
            </a:r>
            <a:r>
              <a:rPr lang="en-US" dirty="0"/>
              <a:t>is called. This tells </a:t>
            </a:r>
            <a:r>
              <a:rPr lang="en-US" b="1" dirty="0"/>
              <a:t>Consumer </a:t>
            </a:r>
            <a:r>
              <a:rPr lang="en-US" dirty="0"/>
              <a:t>that it should now remove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Here is some output from this program, which shows the clean synchronous behavior:</a:t>
            </a:r>
          </a:p>
          <a:p>
            <a:r>
              <a:rPr lang="en-US" dirty="0"/>
              <a:t>Put: 1</a:t>
            </a:r>
          </a:p>
          <a:p>
            <a:r>
              <a:rPr lang="en-US" dirty="0"/>
              <a:t>Got: 1</a:t>
            </a:r>
          </a:p>
          <a:p>
            <a:r>
              <a:rPr lang="en-US" dirty="0"/>
              <a:t>Put: 2</a:t>
            </a:r>
          </a:p>
          <a:p>
            <a:r>
              <a:rPr lang="en-US" dirty="0"/>
              <a:t>Got: 2</a:t>
            </a:r>
          </a:p>
          <a:p>
            <a:r>
              <a:rPr lang="en-US" dirty="0"/>
              <a:t>Put: 3</a:t>
            </a:r>
          </a:p>
          <a:p>
            <a:r>
              <a:rPr lang="en-US" dirty="0"/>
              <a:t>Got: 3</a:t>
            </a:r>
          </a:p>
          <a:p>
            <a:r>
              <a:rPr lang="en-US" dirty="0"/>
              <a:t>Put: 4</a:t>
            </a:r>
          </a:p>
          <a:p>
            <a:r>
              <a:rPr lang="en-US" dirty="0"/>
              <a:t>Got: 4</a:t>
            </a:r>
          </a:p>
          <a:p>
            <a:r>
              <a:rPr lang="en-US" dirty="0"/>
              <a:t>Put: 5</a:t>
            </a:r>
          </a:p>
          <a:p>
            <a:r>
              <a:rPr lang="en-US" dirty="0"/>
              <a:t>Got: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38600" cy="452596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special type of error that you need to avoid that relates specifically to multitasking is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deadlock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occurs when two threads have a circular dependency on a pair of synchronized objects.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example, suppose one thread enters the monitor on object X and another thread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enters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monitor on object Y. If the thread in X tries to call any synchronized method on Y, it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will block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expected. However, if the thread in Y, in turn, tries to call any synchronized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method 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X, the thread waits forever, because to access X, it would have to release its own lock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Y so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the first thread could complete. Deadlock is a difficult error to debug for two reasons: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In general, it occurs only rarely, when the two threads time-slice in just the right way.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• It may involve more than two threads and two synchronized objects. (That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is,deadlock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occur through a more convoluted sequence of events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just described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630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An example of deadlock.</a:t>
            </a:r>
          </a:p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synchronized void foo(B b) {</a:t>
            </a:r>
          </a:p>
          <a:p>
            <a:pPr marL="0" indent="0">
              <a:buNone/>
            </a:pPr>
            <a:r>
              <a:rPr lang="en-US" dirty="0"/>
              <a:t>String name =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entered </a:t>
            </a:r>
            <a:r>
              <a:rPr lang="en-US" dirty="0" err="1"/>
              <a:t>A.foo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 catch(Exception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 Interrupted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trying to call </a:t>
            </a:r>
            <a:r>
              <a:rPr lang="en-US" dirty="0" err="1" smtClean="0"/>
              <a:t>B.lat</a:t>
            </a:r>
            <a:r>
              <a:rPr lang="en-US" dirty="0"/>
              <a:t>()");</a:t>
            </a:r>
          </a:p>
          <a:p>
            <a:pPr marL="0" indent="0">
              <a:buNone/>
            </a:pPr>
            <a:r>
              <a:rPr lang="en-US" dirty="0" err="1"/>
              <a:t>b.last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synchronized void last()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A.last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B {</a:t>
            </a:r>
          </a:p>
          <a:p>
            <a:pPr marL="0" indent="0">
              <a:buNone/>
            </a:pPr>
            <a:r>
              <a:rPr lang="en-US" dirty="0"/>
              <a:t>synchronized void bar(A a) {</a:t>
            </a:r>
          </a:p>
          <a:p>
            <a:pPr marL="0" indent="0">
              <a:buNone/>
            </a:pPr>
            <a:r>
              <a:rPr lang="en-US" dirty="0"/>
              <a:t>String name =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entered </a:t>
            </a:r>
            <a:r>
              <a:rPr lang="en-US" dirty="0" err="1"/>
              <a:t>B.bar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 catch(Exception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("B 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trying to </a:t>
            </a:r>
            <a:r>
              <a:rPr lang="en-US" dirty="0" smtClean="0"/>
              <a:t>call </a:t>
            </a:r>
            <a:r>
              <a:rPr lang="en-US" dirty="0" err="1" smtClean="0"/>
              <a:t>A.last</a:t>
            </a:r>
            <a:r>
              <a:rPr lang="en-US" dirty="0"/>
              <a:t>()");</a:t>
            </a:r>
          </a:p>
          <a:p>
            <a:pPr marL="0" indent="0">
              <a:buNone/>
            </a:pPr>
            <a:r>
              <a:rPr lang="en-US" dirty="0" err="1"/>
              <a:t>a.last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synchronized void last()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A.last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6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Deadlock implements Runnable {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= new A();</a:t>
            </a:r>
          </a:p>
          <a:p>
            <a:pPr marL="0" indent="0">
              <a:buNone/>
            </a:pPr>
            <a:r>
              <a:rPr lang="en-US" dirty="0"/>
              <a:t>B </a:t>
            </a:r>
            <a:r>
              <a:rPr lang="en-US" dirty="0" err="1"/>
              <a:t>b</a:t>
            </a:r>
            <a:r>
              <a:rPr lang="en-US" dirty="0"/>
              <a:t> = new B();</a:t>
            </a:r>
          </a:p>
          <a:p>
            <a:pPr marL="0" indent="0">
              <a:buNone/>
            </a:pPr>
            <a:r>
              <a:rPr lang="en-US" dirty="0"/>
              <a:t>Deadlock() {</a:t>
            </a:r>
          </a:p>
          <a:p>
            <a:pPr marL="0" indent="0">
              <a:buNone/>
            </a:pP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setName</a:t>
            </a:r>
            <a:r>
              <a:rPr lang="en-US" dirty="0"/>
              <a:t>("</a:t>
            </a:r>
            <a:r>
              <a:rPr lang="en-US" dirty="0" err="1"/>
              <a:t>MainThread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Thread t = new Thread(this, "</a:t>
            </a:r>
            <a:r>
              <a:rPr lang="en-US" dirty="0" err="1"/>
              <a:t>RacingThread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a.foo</a:t>
            </a:r>
            <a:r>
              <a:rPr lang="en-US" dirty="0"/>
              <a:t>(b); // get lock on a in this thread.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("Back in main thread");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 err="1"/>
              <a:t>b.bar</a:t>
            </a:r>
            <a:r>
              <a:rPr lang="en-US" dirty="0"/>
              <a:t>(a); // get lock on b in other thread.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("Back in other thread");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new Deadlock();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8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you run this program, you will see the output shown here:</a:t>
            </a:r>
          </a:p>
          <a:p>
            <a:r>
              <a:rPr lang="en-US" dirty="0" err="1"/>
              <a:t>MainThread</a:t>
            </a:r>
            <a:r>
              <a:rPr lang="en-US" dirty="0"/>
              <a:t> entered </a:t>
            </a:r>
            <a:r>
              <a:rPr lang="en-US" dirty="0" err="1"/>
              <a:t>A.foo</a:t>
            </a:r>
            <a:endParaRPr lang="en-US" dirty="0"/>
          </a:p>
          <a:p>
            <a:r>
              <a:rPr lang="en-US" dirty="0" err="1"/>
              <a:t>RacingThread</a:t>
            </a:r>
            <a:r>
              <a:rPr lang="en-US" dirty="0"/>
              <a:t> entered </a:t>
            </a:r>
            <a:r>
              <a:rPr lang="en-US" dirty="0" err="1"/>
              <a:t>B.bar</a:t>
            </a:r>
            <a:endParaRPr lang="en-US" dirty="0"/>
          </a:p>
          <a:p>
            <a:r>
              <a:rPr lang="en-US" dirty="0" err="1"/>
              <a:t>MainThread</a:t>
            </a:r>
            <a:r>
              <a:rPr lang="en-US" dirty="0"/>
              <a:t> trying to call </a:t>
            </a:r>
            <a:r>
              <a:rPr lang="en-US" dirty="0" err="1"/>
              <a:t>B.last</a:t>
            </a:r>
            <a:r>
              <a:rPr lang="en-US" dirty="0"/>
              <a:t>()</a:t>
            </a:r>
          </a:p>
          <a:p>
            <a:r>
              <a:rPr lang="en-US" dirty="0" err="1"/>
              <a:t>RacingThread</a:t>
            </a:r>
            <a:r>
              <a:rPr lang="en-US" dirty="0"/>
              <a:t> trying to call </a:t>
            </a:r>
            <a:r>
              <a:rPr lang="en-US" dirty="0" err="1"/>
              <a:t>A.last</a:t>
            </a:r>
            <a:r>
              <a:rPr lang="en-US" dirty="0"/>
              <a:t>()</a:t>
            </a:r>
          </a:p>
          <a:p>
            <a:r>
              <a:rPr lang="en-US" dirty="0"/>
              <a:t>Because the program has deadlocked, you need to press ctrl-c to end the program.</a:t>
            </a:r>
          </a:p>
          <a:p>
            <a:r>
              <a:rPr lang="en-US" dirty="0"/>
              <a:t>You can see a full thread and monitor cache dump by pressing ctrl-break on a PC. </a:t>
            </a:r>
            <a:r>
              <a:rPr lang="en-US" dirty="0" smtClean="0"/>
              <a:t>You will </a:t>
            </a:r>
            <a:r>
              <a:rPr lang="en-US" dirty="0"/>
              <a:t>see that </a:t>
            </a:r>
            <a:r>
              <a:rPr lang="en-US" b="1" dirty="0" err="1"/>
              <a:t>RacingThread</a:t>
            </a:r>
            <a:r>
              <a:rPr lang="en-US" b="1" dirty="0"/>
              <a:t> </a:t>
            </a:r>
            <a:r>
              <a:rPr lang="en-US" dirty="0"/>
              <a:t>owns the monitor on </a:t>
            </a:r>
            <a:r>
              <a:rPr lang="en-US" b="1" dirty="0"/>
              <a:t>b</a:t>
            </a:r>
            <a:r>
              <a:rPr lang="en-US" dirty="0"/>
              <a:t>, while it is waiting for the monitor on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At the same time, </a:t>
            </a:r>
            <a:r>
              <a:rPr lang="en-US" b="1" dirty="0" err="1"/>
              <a:t>MainThread</a:t>
            </a:r>
            <a:r>
              <a:rPr lang="en-US" b="1" dirty="0"/>
              <a:t> </a:t>
            </a:r>
            <a:r>
              <a:rPr lang="en-US" dirty="0"/>
              <a:t>owns </a:t>
            </a:r>
            <a:r>
              <a:rPr lang="en-US" b="1" dirty="0"/>
              <a:t>a </a:t>
            </a:r>
            <a:r>
              <a:rPr lang="en-US" dirty="0"/>
              <a:t>and is waiting to get </a:t>
            </a:r>
            <a:r>
              <a:rPr lang="en-US" b="1" dirty="0"/>
              <a:t>b</a:t>
            </a:r>
            <a:r>
              <a:rPr lang="en-US" dirty="0"/>
              <a:t>. This program will </a:t>
            </a:r>
            <a:r>
              <a:rPr lang="en-US" dirty="0" smtClean="0"/>
              <a:t>never complete</a:t>
            </a:r>
            <a:r>
              <a:rPr lang="en-US" dirty="0"/>
              <a:t>. As this example illustrates, if your multithreaded program locks </a:t>
            </a:r>
            <a:r>
              <a:rPr lang="en-US" dirty="0" smtClean="0"/>
              <a:t>up occasionally, deadlock </a:t>
            </a:r>
            <a:r>
              <a:rPr lang="en-US" dirty="0"/>
              <a:t>is one of the first conditions that you should check for.</a:t>
            </a:r>
          </a:p>
        </p:txBody>
      </p:sp>
    </p:spTree>
    <p:extLst>
      <p:ext uri="{BB962C8B-B14F-4D97-AF65-F5344CB8AC3E}">
        <p14:creationId xmlns:p14="http://schemas.microsoft.com/office/powerpoint/2010/main" val="33329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Suspending, Resuming, and Stopping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suspend( ) </a:t>
            </a:r>
            <a:r>
              <a:rPr lang="en-US" sz="2000" dirty="0"/>
              <a:t>method of the </a:t>
            </a:r>
            <a:r>
              <a:rPr lang="en-US" sz="2000" b="1" dirty="0"/>
              <a:t>Thread </a:t>
            </a:r>
            <a:r>
              <a:rPr lang="en-US" sz="2000" dirty="0"/>
              <a:t>class </a:t>
            </a:r>
            <a:r>
              <a:rPr lang="en-US" sz="2000" dirty="0" smtClean="0"/>
              <a:t>was deprecated </a:t>
            </a:r>
            <a:r>
              <a:rPr lang="en-US" sz="2000" dirty="0"/>
              <a:t>by Java 2 several years ago.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was done because </a:t>
            </a:r>
            <a:r>
              <a:rPr lang="en-US" sz="2000" b="1" dirty="0"/>
              <a:t>suspend( ) </a:t>
            </a:r>
            <a:r>
              <a:rPr lang="en-US" sz="2000" dirty="0"/>
              <a:t>can </a:t>
            </a:r>
            <a:r>
              <a:rPr lang="en-US" sz="2000" dirty="0" smtClean="0"/>
              <a:t>sometimes cause </a:t>
            </a:r>
            <a:r>
              <a:rPr lang="en-US" sz="2000" dirty="0"/>
              <a:t>serious system failures. Assume that a thread has obtained locks on critical </a:t>
            </a:r>
            <a:r>
              <a:rPr lang="en-US" sz="2000" dirty="0" smtClean="0"/>
              <a:t>data structures</a:t>
            </a:r>
            <a:r>
              <a:rPr lang="en-US" sz="2000" dirty="0"/>
              <a:t>. If that thread is suspended at that point, those locks are not relinquished. </a:t>
            </a:r>
            <a:r>
              <a:rPr lang="en-US" sz="2000" dirty="0" smtClean="0"/>
              <a:t>Other threads </a:t>
            </a:r>
            <a:r>
              <a:rPr lang="en-US" sz="2000" dirty="0"/>
              <a:t>that may be waiting for those resources can be deadlocked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resume( ) </a:t>
            </a:r>
            <a:r>
              <a:rPr lang="en-US" sz="2000" dirty="0"/>
              <a:t>method is also deprecated. It does not cause problems, but cannot </a:t>
            </a:r>
            <a:r>
              <a:rPr lang="en-US" sz="2000" dirty="0" smtClean="0"/>
              <a:t>be used </a:t>
            </a:r>
            <a:r>
              <a:rPr lang="en-US" sz="2000" dirty="0"/>
              <a:t>without the </a:t>
            </a:r>
            <a:r>
              <a:rPr lang="en-US" sz="2000" b="1" dirty="0"/>
              <a:t>suspend( ) </a:t>
            </a:r>
            <a:r>
              <a:rPr lang="en-US" sz="2000" dirty="0"/>
              <a:t>method as its counterpart.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stop( ) </a:t>
            </a:r>
            <a:r>
              <a:rPr lang="en-US" sz="2000" dirty="0"/>
              <a:t>method of the </a:t>
            </a:r>
            <a:r>
              <a:rPr lang="en-US" sz="2000" b="1" dirty="0"/>
              <a:t>Thread </a:t>
            </a:r>
            <a:r>
              <a:rPr lang="en-US" sz="2000" dirty="0"/>
              <a:t>class, too, was deprecated by Java 2. This was </a:t>
            </a:r>
            <a:r>
              <a:rPr lang="en-US" sz="2000" dirty="0" smtClean="0"/>
              <a:t>done because </a:t>
            </a:r>
            <a:r>
              <a:rPr lang="en-US" sz="2000" dirty="0"/>
              <a:t>this method can sometimes cause serious system failures. Assume that a thread </a:t>
            </a:r>
            <a:r>
              <a:rPr lang="en-US" sz="2000" dirty="0" smtClean="0"/>
              <a:t>is writing </a:t>
            </a:r>
            <a:r>
              <a:rPr lang="en-US" sz="2000" dirty="0"/>
              <a:t>to a critically important data structure and has completed only part of its changes. </a:t>
            </a:r>
            <a:r>
              <a:rPr lang="en-US" sz="2000" dirty="0" smtClean="0"/>
              <a:t>If that </a:t>
            </a:r>
            <a:r>
              <a:rPr lang="en-US" sz="2000" dirty="0"/>
              <a:t>thread is stopped at that point, that data structure might be left in a corrupted state.</a:t>
            </a:r>
          </a:p>
          <a:p>
            <a:r>
              <a:rPr lang="en-US" sz="2000" dirty="0"/>
              <a:t>The trouble is that </a:t>
            </a:r>
            <a:r>
              <a:rPr lang="en-US" sz="2000" b="1" dirty="0"/>
              <a:t>stop( ) </a:t>
            </a:r>
            <a:r>
              <a:rPr lang="en-US" sz="2000" dirty="0"/>
              <a:t>causes any lock the calling thread holds to be released. Thus, </a:t>
            </a:r>
            <a:r>
              <a:rPr lang="en-US" sz="2000" dirty="0" smtClean="0"/>
              <a:t>the corrupted </a:t>
            </a:r>
            <a:r>
              <a:rPr lang="en-US" sz="2000" dirty="0"/>
              <a:t>data might be used by another thread that is waiting on the same lock.</a:t>
            </a:r>
          </a:p>
        </p:txBody>
      </p:sp>
    </p:spTree>
    <p:extLst>
      <p:ext uri="{BB962C8B-B14F-4D97-AF65-F5344CB8AC3E}">
        <p14:creationId xmlns:p14="http://schemas.microsoft.com/office/powerpoint/2010/main" val="22153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Suspending and resuming a thread the modern way.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String name; // name of thread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suspendFlag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(String </a:t>
            </a:r>
            <a:r>
              <a:rPr lang="en-US" dirty="0" err="1"/>
              <a:t>threadname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threadname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 = new Thread(this, name);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("New thread: " + t);</a:t>
            </a:r>
          </a:p>
          <a:p>
            <a:pPr marL="0" indent="0">
              <a:buNone/>
            </a:pPr>
            <a:r>
              <a:rPr lang="en-US" dirty="0" err="1"/>
              <a:t>suspendFlag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thread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6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// This is the entry point for thread.</a:t>
            </a:r>
          </a:p>
          <a:p>
            <a:pPr marL="0" indent="0">
              <a:buNone/>
            </a:pPr>
            <a:r>
              <a:rPr lang="en-US" sz="1600" dirty="0"/>
              <a:t>public void run() {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nn-NO" sz="1600" dirty="0"/>
              <a:t>for(int i = 15; i &gt; 0; i--)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(name + ": " + i);</a:t>
            </a:r>
          </a:p>
          <a:p>
            <a:pPr marL="0" indent="0">
              <a:buNone/>
            </a:pPr>
            <a:r>
              <a:rPr lang="en-US" sz="1600" dirty="0" err="1"/>
              <a:t>Thread.sleep</a:t>
            </a:r>
            <a:r>
              <a:rPr lang="en-US" sz="1600" dirty="0"/>
              <a:t>(200);</a:t>
            </a:r>
          </a:p>
          <a:p>
            <a:pPr marL="0" indent="0">
              <a:buNone/>
            </a:pPr>
            <a:r>
              <a:rPr lang="en-US" sz="1600" dirty="0"/>
              <a:t>synchronized(this) {</a:t>
            </a:r>
          </a:p>
          <a:p>
            <a:pPr marL="0" indent="0">
              <a:buNone/>
            </a:pPr>
            <a:r>
              <a:rPr lang="en-US" sz="1600" dirty="0"/>
              <a:t>while(</a:t>
            </a:r>
            <a:r>
              <a:rPr lang="en-US" sz="1600" dirty="0" err="1"/>
              <a:t>suspendFlag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wait();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 catch (</a:t>
            </a:r>
            <a:r>
              <a:rPr lang="en-US" sz="1600" dirty="0" err="1"/>
              <a:t>InterruptedException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(name + " interrupted.");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(name + " exiting.");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synchronized void </a:t>
            </a:r>
            <a:r>
              <a:rPr lang="en-US" sz="1600" dirty="0" err="1"/>
              <a:t>mysuspend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err="1"/>
              <a:t>suspendFlag</a:t>
            </a:r>
            <a:r>
              <a:rPr lang="en-US" sz="1600" dirty="0"/>
              <a:t> = true;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synchronized void </a:t>
            </a:r>
            <a:r>
              <a:rPr lang="en-US" sz="1600" dirty="0" err="1"/>
              <a:t>myresume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err="1"/>
              <a:t>suspendFlag</a:t>
            </a:r>
            <a:r>
              <a:rPr lang="en-US" sz="1600" dirty="0"/>
              <a:t> = false;</a:t>
            </a:r>
          </a:p>
          <a:p>
            <a:pPr marL="0" indent="0">
              <a:buNone/>
            </a:pPr>
            <a:r>
              <a:rPr lang="en-US" sz="1600" dirty="0"/>
              <a:t>notify();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5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SuspendResume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 ob1 = new </a:t>
            </a:r>
            <a:r>
              <a:rPr lang="en-US" dirty="0" err="1"/>
              <a:t>NewThread</a:t>
            </a:r>
            <a:r>
              <a:rPr lang="en-US" dirty="0"/>
              <a:t>("One");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 ob2 = new </a:t>
            </a:r>
            <a:r>
              <a:rPr lang="en-US" dirty="0" err="1"/>
              <a:t>NewThread</a:t>
            </a:r>
            <a:r>
              <a:rPr lang="en-US" dirty="0"/>
              <a:t>("Two");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ob1.mysuspend();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("Suspending thread One");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ob1.myresume();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("Resuming thread One");</a:t>
            </a:r>
          </a:p>
          <a:p>
            <a:pPr marL="0" indent="0">
              <a:buNone/>
            </a:pPr>
            <a:r>
              <a:rPr lang="en-US" dirty="0"/>
              <a:t>ob2.mysuspend();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("Suspending thread Two");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ob2.myresume();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("Resuming thread Two");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("Main thread 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wait for threads to finish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("Waiting for threads to finish.");</a:t>
            </a:r>
          </a:p>
          <a:p>
            <a:pPr marL="0" indent="0">
              <a:buNone/>
            </a:pPr>
            <a:r>
              <a:rPr lang="en-US" dirty="0"/>
              <a:t>ob1.t.join();</a:t>
            </a:r>
          </a:p>
          <a:p>
            <a:pPr marL="0" indent="0">
              <a:buNone/>
            </a:pPr>
            <a:r>
              <a:rPr lang="en-US" dirty="0"/>
              <a:t>ob2.t.join();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("Main thread 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("Main thread exiting.");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When you run the program, you will see the </a:t>
            </a:r>
            <a:r>
              <a:rPr lang="en-US" dirty="0" err="1" smtClean="0"/>
              <a:t>threadssuspend</a:t>
            </a:r>
            <a:r>
              <a:rPr lang="en-US" dirty="0" smtClean="0"/>
              <a:t> </a:t>
            </a:r>
            <a:r>
              <a:rPr lang="en-US" dirty="0"/>
              <a:t>and resume. Later in this</a:t>
            </a:r>
          </a:p>
          <a:p>
            <a:pPr marL="0" indent="0">
              <a:buNone/>
            </a:pPr>
            <a:r>
              <a:rPr lang="en-US" dirty="0"/>
              <a:t>book, you will see more examples that use the modern mechanism of thread control.</a:t>
            </a:r>
          </a:p>
          <a:p>
            <a:pPr marL="0" indent="0">
              <a:buNone/>
            </a:pPr>
            <a:r>
              <a:rPr lang="en-US" dirty="0"/>
              <a:t>Although this mechanism isn’t as “clean” as the old way, nevertheless, it is the way required </a:t>
            </a:r>
            <a:r>
              <a:rPr lang="en-US" dirty="0" smtClean="0"/>
              <a:t>to ensure </a:t>
            </a:r>
            <a:r>
              <a:rPr lang="en-US" dirty="0"/>
              <a:t>that run-time errors don’t occur. It is the approach that </a:t>
            </a:r>
            <a:r>
              <a:rPr lang="en-US" i="1" dirty="0"/>
              <a:t>must </a:t>
            </a:r>
            <a:r>
              <a:rPr lang="en-US" dirty="0"/>
              <a:t>be used for all new code</a:t>
            </a:r>
          </a:p>
        </p:txBody>
      </p:sp>
    </p:spTree>
    <p:extLst>
      <p:ext uri="{BB962C8B-B14F-4D97-AF65-F5344CB8AC3E}">
        <p14:creationId xmlns:p14="http://schemas.microsoft.com/office/powerpoint/2010/main" val="28706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try </a:t>
            </a:r>
            <a:r>
              <a:rPr lang="en-US" dirty="0"/>
              <a:t>and its </a:t>
            </a:r>
            <a:r>
              <a:rPr lang="en-US" b="1" dirty="0"/>
              <a:t>catch </a:t>
            </a:r>
            <a:r>
              <a:rPr lang="en-US" dirty="0"/>
              <a:t>statement form a unit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scope of the </a:t>
            </a:r>
            <a:r>
              <a:rPr lang="en-US" b="1" dirty="0"/>
              <a:t>catch </a:t>
            </a:r>
            <a:r>
              <a:rPr lang="en-US" dirty="0"/>
              <a:t>clause is restricted </a:t>
            </a:r>
            <a:r>
              <a:rPr lang="en-US" dirty="0" smtClean="0"/>
              <a:t>to those </a:t>
            </a:r>
            <a:r>
              <a:rPr lang="en-US" dirty="0"/>
              <a:t>statements specified by the immediately preceding </a:t>
            </a:r>
            <a:r>
              <a:rPr lang="en-US" b="1" dirty="0"/>
              <a:t>try </a:t>
            </a:r>
            <a:r>
              <a:rPr lang="en-US" dirty="0"/>
              <a:t>statement.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catch </a:t>
            </a:r>
            <a:r>
              <a:rPr lang="en-US" dirty="0" smtClean="0"/>
              <a:t>statement cannot </a:t>
            </a:r>
            <a:r>
              <a:rPr lang="en-US" dirty="0"/>
              <a:t>catch an exception thrown by another </a:t>
            </a:r>
            <a:r>
              <a:rPr lang="en-US" b="1" dirty="0"/>
              <a:t>try </a:t>
            </a:r>
            <a:r>
              <a:rPr lang="en-US" dirty="0"/>
              <a:t>statement (except in the case of </a:t>
            </a:r>
            <a:r>
              <a:rPr lang="en-US" dirty="0" smtClean="0"/>
              <a:t>nested </a:t>
            </a:r>
            <a:r>
              <a:rPr lang="en-US" b="1" dirty="0" smtClean="0"/>
              <a:t>try </a:t>
            </a:r>
            <a:r>
              <a:rPr lang="en-US" dirty="0"/>
              <a:t>statements, described shortly).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statements that are protected by </a:t>
            </a:r>
            <a:r>
              <a:rPr lang="en-US" b="1" dirty="0"/>
              <a:t>try </a:t>
            </a:r>
            <a:r>
              <a:rPr lang="en-US" dirty="0"/>
              <a:t>must </a:t>
            </a:r>
            <a:r>
              <a:rPr lang="en-US" dirty="0" smtClean="0"/>
              <a:t>be surrounded </a:t>
            </a:r>
            <a:r>
              <a:rPr lang="en-US" dirty="0"/>
              <a:t>by curly braces</a:t>
            </a:r>
          </a:p>
        </p:txBody>
      </p:sp>
    </p:spTree>
    <p:extLst>
      <p:ext uri="{BB962C8B-B14F-4D97-AF65-F5344CB8AC3E}">
        <p14:creationId xmlns:p14="http://schemas.microsoft.com/office/powerpoint/2010/main" val="419732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Obtaining A Thread’s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mentioned earlier in this chapter, a thread can exist in a number of different states. You</a:t>
            </a:r>
          </a:p>
          <a:p>
            <a:r>
              <a:rPr lang="en-US" dirty="0"/>
              <a:t>can obtain the current state of a thread by calling the </a:t>
            </a:r>
            <a:r>
              <a:rPr lang="en-US" b="1" dirty="0" err="1"/>
              <a:t>getState</a:t>
            </a:r>
            <a:r>
              <a:rPr lang="en-US" b="1" dirty="0"/>
              <a:t>( ) </a:t>
            </a:r>
            <a:r>
              <a:rPr lang="en-US" dirty="0"/>
              <a:t>method defined by</a:t>
            </a:r>
          </a:p>
          <a:p>
            <a:r>
              <a:rPr lang="en-US" b="1" dirty="0"/>
              <a:t>Thread</a:t>
            </a:r>
            <a:r>
              <a:rPr lang="en-US" dirty="0"/>
              <a:t>. It is shown here:</a:t>
            </a:r>
          </a:p>
          <a:p>
            <a:r>
              <a:rPr lang="en-US" dirty="0" err="1"/>
              <a:t>Thread.State</a:t>
            </a:r>
            <a:r>
              <a:rPr lang="en-US" dirty="0"/>
              <a:t> </a:t>
            </a:r>
            <a:r>
              <a:rPr lang="en-US" dirty="0" err="1"/>
              <a:t>getState</a:t>
            </a:r>
            <a:r>
              <a:rPr lang="en-US" dirty="0"/>
              <a:t>(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Value </a:t>
            </a:r>
            <a:r>
              <a:rPr lang="en-US" b="1" dirty="0" smtClean="0"/>
              <a:t>--------------------State</a:t>
            </a:r>
            <a:endParaRPr lang="en-US" b="1" dirty="0"/>
          </a:p>
          <a:p>
            <a:r>
              <a:rPr lang="en-US" dirty="0"/>
              <a:t>BLOCKED </a:t>
            </a:r>
            <a:r>
              <a:rPr lang="en-US" dirty="0" smtClean="0"/>
              <a:t>----------A </a:t>
            </a:r>
            <a:r>
              <a:rPr lang="en-US" dirty="0"/>
              <a:t>thread that has suspended execution because it is waiting </a:t>
            </a:r>
            <a:r>
              <a:rPr lang="en-US" dirty="0" smtClean="0"/>
              <a:t>to acquire </a:t>
            </a:r>
            <a:r>
              <a:rPr lang="en-US" dirty="0"/>
              <a:t>a lock.</a:t>
            </a:r>
          </a:p>
          <a:p>
            <a:r>
              <a:rPr lang="en-US" dirty="0" smtClean="0"/>
              <a:t>NEW---------- </a:t>
            </a:r>
            <a:r>
              <a:rPr lang="en-US" dirty="0"/>
              <a:t>A thread that has not begun execution.</a:t>
            </a:r>
          </a:p>
          <a:p>
            <a:r>
              <a:rPr lang="en-US" dirty="0" smtClean="0"/>
              <a:t>RUNNABLE----------- </a:t>
            </a:r>
            <a:r>
              <a:rPr lang="en-US" dirty="0"/>
              <a:t>A thread that either is currently executing or will execute when </a:t>
            </a:r>
            <a:r>
              <a:rPr lang="en-US" dirty="0" smtClean="0"/>
              <a:t>it gains </a:t>
            </a:r>
            <a:r>
              <a:rPr lang="en-US" dirty="0"/>
              <a:t>access to the CPU.</a:t>
            </a:r>
          </a:p>
          <a:p>
            <a:r>
              <a:rPr lang="en-US" dirty="0" smtClean="0"/>
              <a:t>TERMINATE--------------D </a:t>
            </a:r>
            <a:r>
              <a:rPr lang="en-US" dirty="0"/>
              <a:t>A thread that has completed execution.</a:t>
            </a:r>
          </a:p>
          <a:p>
            <a:r>
              <a:rPr lang="en-US" dirty="0" smtClean="0"/>
              <a:t>TIMED_WAITIN--------G </a:t>
            </a:r>
            <a:r>
              <a:rPr lang="en-US" dirty="0"/>
              <a:t>A thread that has suspended execution for a specified period </a:t>
            </a:r>
            <a:r>
              <a:rPr lang="en-US" dirty="0" smtClean="0"/>
              <a:t>of time</a:t>
            </a:r>
            <a:r>
              <a:rPr lang="en-US" dirty="0"/>
              <a:t>, such as when it has called </a:t>
            </a:r>
            <a:r>
              <a:rPr lang="en-US" b="1" dirty="0"/>
              <a:t>sleep( )</a:t>
            </a:r>
            <a:r>
              <a:rPr lang="en-US" dirty="0"/>
              <a:t>. This state is also </a:t>
            </a:r>
            <a:r>
              <a:rPr lang="en-US" dirty="0" smtClean="0"/>
              <a:t>entered when </a:t>
            </a:r>
            <a:r>
              <a:rPr lang="en-US" dirty="0"/>
              <a:t>a timeout version of </a:t>
            </a:r>
            <a:r>
              <a:rPr lang="en-US" b="1" dirty="0"/>
              <a:t>wait( ) </a:t>
            </a:r>
            <a:r>
              <a:rPr lang="en-US" dirty="0"/>
              <a:t>or </a:t>
            </a:r>
            <a:r>
              <a:rPr lang="en-US" b="1" dirty="0"/>
              <a:t>join( ) </a:t>
            </a:r>
            <a:r>
              <a:rPr lang="en-US" dirty="0"/>
              <a:t>is </a:t>
            </a:r>
            <a:r>
              <a:rPr lang="en-US" dirty="0" smtClean="0"/>
              <a:t>called. </a:t>
            </a:r>
          </a:p>
          <a:p>
            <a:r>
              <a:rPr lang="en-US" dirty="0" smtClean="0"/>
              <a:t>WAITING--------------- </a:t>
            </a:r>
            <a:r>
              <a:rPr lang="en-US" dirty="0"/>
              <a:t>A thread that has suspended execution because it is waiting </a:t>
            </a:r>
            <a:r>
              <a:rPr lang="en-US" dirty="0" smtClean="0"/>
              <a:t>for some </a:t>
            </a:r>
            <a:r>
              <a:rPr lang="en-US" dirty="0"/>
              <a:t>action to occur. For example, it is waiting because of a call </a:t>
            </a:r>
            <a:r>
              <a:rPr lang="en-US" dirty="0" smtClean="0"/>
              <a:t>to a </a:t>
            </a:r>
            <a:r>
              <a:rPr lang="en-US" dirty="0"/>
              <a:t>non-timeout version of </a:t>
            </a:r>
            <a:r>
              <a:rPr lang="en-US" b="1" dirty="0"/>
              <a:t>wait( ) </a:t>
            </a:r>
            <a:r>
              <a:rPr lang="en-US" dirty="0"/>
              <a:t>or </a:t>
            </a:r>
            <a:r>
              <a:rPr lang="en-US" b="1" dirty="0"/>
              <a:t>join( 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9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a </a:t>
            </a:r>
            <a:r>
              <a:rPr lang="en-US" b="1" dirty="0"/>
              <a:t>Thread </a:t>
            </a:r>
            <a:r>
              <a:rPr lang="en-US" dirty="0"/>
              <a:t>instance, you can use </a:t>
            </a:r>
            <a:r>
              <a:rPr lang="en-US" b="1" dirty="0" err="1"/>
              <a:t>getState</a:t>
            </a:r>
            <a:r>
              <a:rPr lang="en-US" b="1" dirty="0"/>
              <a:t>( ) </a:t>
            </a:r>
            <a:r>
              <a:rPr lang="en-US" dirty="0"/>
              <a:t>to obtain the state of a thread. </a:t>
            </a:r>
            <a:r>
              <a:rPr lang="en-US" dirty="0" err="1" smtClean="0"/>
              <a:t>Forexample</a:t>
            </a:r>
            <a:r>
              <a:rPr lang="en-US" dirty="0"/>
              <a:t>, the following sequence </a:t>
            </a:r>
            <a:r>
              <a:rPr lang="en-US" dirty="0" smtClean="0"/>
              <a:t> determines </a:t>
            </a:r>
            <a:r>
              <a:rPr lang="en-US" dirty="0"/>
              <a:t>if a thread called </a:t>
            </a:r>
            <a:r>
              <a:rPr lang="en-US" b="1" dirty="0" err="1"/>
              <a:t>thrd</a:t>
            </a:r>
            <a:r>
              <a:rPr lang="en-US" b="1" dirty="0"/>
              <a:t> </a:t>
            </a:r>
            <a:r>
              <a:rPr lang="en-US" dirty="0"/>
              <a:t>is in the </a:t>
            </a:r>
            <a:r>
              <a:rPr lang="en-US" b="1" dirty="0" smtClean="0"/>
              <a:t>RUNNABLE </a:t>
            </a:r>
            <a:r>
              <a:rPr lang="en-US" dirty="0" smtClean="0"/>
              <a:t>state </a:t>
            </a:r>
            <a:r>
              <a:rPr lang="en-US" dirty="0"/>
              <a:t>at the time </a:t>
            </a:r>
            <a:r>
              <a:rPr lang="en-US" b="1" dirty="0" err="1"/>
              <a:t>getState</a:t>
            </a:r>
            <a:r>
              <a:rPr lang="en-US" b="1" dirty="0"/>
              <a:t>( ) </a:t>
            </a:r>
            <a:r>
              <a:rPr lang="en-US" dirty="0"/>
              <a:t>is called:</a:t>
            </a:r>
          </a:p>
          <a:p>
            <a:r>
              <a:rPr lang="en-US" dirty="0" err="1"/>
              <a:t>Thread.State</a:t>
            </a:r>
            <a:r>
              <a:rPr lang="en-US" dirty="0"/>
              <a:t> </a:t>
            </a:r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dirty="0" err="1"/>
              <a:t>thrd.getState</a:t>
            </a:r>
            <a:r>
              <a:rPr lang="en-US" dirty="0"/>
              <a:t>();</a:t>
            </a:r>
          </a:p>
          <a:p>
            <a:r>
              <a:rPr lang="en-US" dirty="0"/>
              <a:t>if(</a:t>
            </a:r>
            <a:r>
              <a:rPr lang="en-US" dirty="0" err="1"/>
              <a:t>ts</a:t>
            </a:r>
            <a:r>
              <a:rPr lang="en-US" dirty="0"/>
              <a:t> == </a:t>
            </a:r>
            <a:r>
              <a:rPr lang="en-US" dirty="0" err="1"/>
              <a:t>Thread.State.RUNNABLE</a:t>
            </a:r>
            <a:r>
              <a:rPr lang="en-US" dirty="0"/>
              <a:t>) // ...</a:t>
            </a:r>
          </a:p>
          <a:p>
            <a:r>
              <a:rPr lang="en-US" dirty="0"/>
              <a:t>It is important to understand that a thread’s state may change after the call to </a:t>
            </a:r>
            <a:r>
              <a:rPr lang="en-US" b="1" dirty="0" err="1"/>
              <a:t>getState</a:t>
            </a:r>
            <a:r>
              <a:rPr lang="en-US" b="1" dirty="0"/>
              <a:t>( )</a:t>
            </a:r>
            <a:r>
              <a:rPr lang="en-US" dirty="0"/>
              <a:t>.</a:t>
            </a:r>
          </a:p>
          <a:p>
            <a:r>
              <a:rPr lang="en-US" dirty="0"/>
              <a:t>Thus, depending on the circumstances, the state obtained by calling </a:t>
            </a:r>
            <a:r>
              <a:rPr lang="en-US" b="1" dirty="0" err="1"/>
              <a:t>getState</a:t>
            </a:r>
            <a:r>
              <a:rPr lang="en-US" b="1" dirty="0"/>
              <a:t>( ) </a:t>
            </a:r>
            <a:r>
              <a:rPr lang="en-US" dirty="0"/>
              <a:t>may </a:t>
            </a:r>
            <a:r>
              <a:rPr lang="en-US" dirty="0" smtClean="0"/>
              <a:t>not reflect </a:t>
            </a:r>
            <a:r>
              <a:rPr lang="en-US" dirty="0"/>
              <a:t>the actual state of the thread only a moment later.</a:t>
            </a:r>
          </a:p>
        </p:txBody>
      </p:sp>
    </p:spTree>
    <p:extLst>
      <p:ext uri="{BB962C8B-B14F-4D97-AF65-F5344CB8AC3E}">
        <p14:creationId xmlns:p14="http://schemas.microsoft.com/office/powerpoint/2010/main" val="16496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Since JDK 5, Java has supported a feature that enables you to embed </a:t>
            </a:r>
            <a:r>
              <a:rPr lang="en-US" dirty="0" smtClean="0"/>
              <a:t>supplemental information </a:t>
            </a:r>
            <a:r>
              <a:rPr lang="en-US" dirty="0"/>
              <a:t>into a source file.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information, called an </a:t>
            </a:r>
            <a:r>
              <a:rPr lang="en-US" i="1" dirty="0"/>
              <a:t>annotation</a:t>
            </a:r>
            <a:r>
              <a:rPr lang="en-US" dirty="0"/>
              <a:t>, does not change </a:t>
            </a:r>
            <a:r>
              <a:rPr lang="en-US" dirty="0" smtClean="0"/>
              <a:t>the actions </a:t>
            </a:r>
            <a:r>
              <a:rPr lang="en-US" dirty="0"/>
              <a:t>of a program. Thus, an annotation leaves the semantics of a program unchanged</a:t>
            </a:r>
            <a:r>
              <a:rPr lang="en-US" dirty="0" smtClean="0"/>
              <a:t>.</a:t>
            </a:r>
          </a:p>
          <a:p>
            <a:r>
              <a:rPr lang="en-US" dirty="0"/>
              <a:t>However, this information can be used by various tools during both development </a:t>
            </a:r>
            <a:r>
              <a:rPr lang="en-US" dirty="0" smtClean="0"/>
              <a:t>and deployment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 annotation might be processed by a source-code generator.</a:t>
            </a:r>
          </a:p>
          <a:p>
            <a:r>
              <a:rPr lang="en-US" dirty="0"/>
              <a:t>The term </a:t>
            </a:r>
            <a:r>
              <a:rPr lang="en-US" i="1" dirty="0"/>
              <a:t>metadata </a:t>
            </a:r>
            <a:r>
              <a:rPr lang="en-US" dirty="0"/>
              <a:t>is also used to refer to this feature, but the term </a:t>
            </a:r>
            <a:r>
              <a:rPr lang="en-US" i="1" dirty="0"/>
              <a:t>annotation </a:t>
            </a:r>
            <a:r>
              <a:rPr lang="en-US" dirty="0"/>
              <a:t>is the </a:t>
            </a:r>
            <a:r>
              <a:rPr lang="en-US" dirty="0" smtClean="0"/>
              <a:t>most descriptive </a:t>
            </a:r>
            <a:r>
              <a:rPr lang="en-US" dirty="0"/>
              <a:t>and more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1799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annotation is created through a mechanism based on the </a:t>
            </a:r>
            <a:r>
              <a:rPr lang="en-US" b="1" dirty="0"/>
              <a:t>interface</a:t>
            </a:r>
            <a:r>
              <a:rPr lang="en-US" dirty="0"/>
              <a:t>. Let’s begin with </a:t>
            </a:r>
            <a:r>
              <a:rPr lang="en-US" dirty="0" smtClean="0"/>
              <a:t>an example.</a:t>
            </a:r>
          </a:p>
          <a:p>
            <a:r>
              <a:rPr lang="en-US" dirty="0" smtClean="0"/>
              <a:t> </a:t>
            </a:r>
            <a:r>
              <a:rPr lang="en-US" dirty="0"/>
              <a:t>Here is the declaration for an annotation called </a:t>
            </a:r>
            <a:r>
              <a:rPr lang="en-US" b="1" dirty="0" err="1"/>
              <a:t>MyAnno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// A simple annotation type.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MyAnno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First, notice the @ that precedes the keyword </a:t>
            </a:r>
            <a:r>
              <a:rPr lang="en-US" b="1" dirty="0"/>
              <a:t>interface</a:t>
            </a:r>
            <a:r>
              <a:rPr lang="en-US" dirty="0"/>
              <a:t>. This tells the compiler that </a:t>
            </a:r>
            <a:r>
              <a:rPr lang="en-US" dirty="0" err="1" smtClean="0"/>
              <a:t>anannotation</a:t>
            </a:r>
            <a:r>
              <a:rPr lang="en-US" dirty="0" smtClean="0"/>
              <a:t> </a:t>
            </a:r>
            <a:r>
              <a:rPr lang="en-US" dirty="0"/>
              <a:t>type is being declared. Next, notice the two members </a:t>
            </a:r>
            <a:r>
              <a:rPr lang="en-US" b="1" dirty="0" err="1"/>
              <a:t>str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val</a:t>
            </a:r>
            <a:r>
              <a:rPr lang="en-US" b="1" dirty="0"/>
              <a:t>( 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1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annotation </a:t>
            </a:r>
            <a:r>
              <a:rPr lang="en-US" dirty="0" smtClean="0"/>
              <a:t>types automatically </a:t>
            </a:r>
            <a:r>
              <a:rPr lang="en-US" dirty="0"/>
              <a:t>extend the </a:t>
            </a:r>
            <a:r>
              <a:rPr lang="en-US" b="1" dirty="0"/>
              <a:t>Annotation </a:t>
            </a:r>
            <a:r>
              <a:rPr lang="en-US" dirty="0"/>
              <a:t>interface.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b="1" dirty="0"/>
              <a:t>Annotation </a:t>
            </a:r>
            <a:r>
              <a:rPr lang="en-US" dirty="0"/>
              <a:t>is a super-interface of </a:t>
            </a:r>
            <a:r>
              <a:rPr lang="en-US" dirty="0" smtClean="0"/>
              <a:t>all annotations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declared within the </a:t>
            </a:r>
            <a:r>
              <a:rPr lang="en-US" b="1" dirty="0" err="1"/>
              <a:t>java.lang.annotation</a:t>
            </a:r>
            <a:r>
              <a:rPr lang="en-US" b="1" dirty="0"/>
              <a:t> </a:t>
            </a:r>
            <a:r>
              <a:rPr lang="en-US" dirty="0"/>
              <a:t>package.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overrides </a:t>
            </a:r>
            <a:r>
              <a:rPr lang="en-US" b="1" dirty="0" err="1"/>
              <a:t>hashCode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b="1" dirty="0" smtClean="0"/>
              <a:t>equals</a:t>
            </a:r>
            <a:r>
              <a:rPr lang="en-US" b="1" dirty="0"/>
              <a:t>( )</a:t>
            </a:r>
            <a:r>
              <a:rPr lang="en-US" dirty="0"/>
              <a:t>, and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  <a:r>
              <a:rPr lang="en-US" dirty="0"/>
              <a:t>, which are defined by </a:t>
            </a:r>
            <a:r>
              <a:rPr lang="en-US" b="1" dirty="0"/>
              <a:t>Object</a:t>
            </a:r>
            <a:r>
              <a:rPr lang="en-US" dirty="0"/>
              <a:t>. It also specifies </a:t>
            </a:r>
            <a:r>
              <a:rPr lang="en-US" b="1" dirty="0" err="1"/>
              <a:t>annotationType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  <a:r>
              <a:rPr lang="en-US" dirty="0" smtClean="0"/>
              <a:t>,which </a:t>
            </a:r>
            <a:r>
              <a:rPr lang="en-US" dirty="0"/>
              <a:t>returns a </a:t>
            </a:r>
            <a:r>
              <a:rPr lang="en-US" b="1" dirty="0"/>
              <a:t>Class </a:t>
            </a:r>
            <a:r>
              <a:rPr lang="en-US" dirty="0"/>
              <a:t>object that represents the invoking annotation.</a:t>
            </a:r>
          </a:p>
        </p:txBody>
      </p:sp>
    </p:spTree>
    <p:extLst>
      <p:ext uri="{BB962C8B-B14F-4D97-AF65-F5344CB8AC3E}">
        <p14:creationId xmlns:p14="http://schemas.microsoft.com/office/powerpoint/2010/main" val="4155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you apply an annotation, you give values to its members. For example, here is </a:t>
            </a:r>
            <a:r>
              <a:rPr lang="en-US" dirty="0" smtClean="0"/>
              <a:t>an example </a:t>
            </a:r>
            <a:r>
              <a:rPr lang="en-US" dirty="0"/>
              <a:t>of </a:t>
            </a:r>
            <a:r>
              <a:rPr lang="en-US" b="1" dirty="0" err="1"/>
              <a:t>MyAnno</a:t>
            </a:r>
            <a:r>
              <a:rPr lang="en-US" b="1" dirty="0"/>
              <a:t> </a:t>
            </a:r>
            <a:r>
              <a:rPr lang="en-US" dirty="0"/>
              <a:t>being applied to a method declaration:</a:t>
            </a:r>
          </a:p>
          <a:p>
            <a:r>
              <a:rPr lang="en-US" dirty="0"/>
              <a:t>// Annotate a method.</a:t>
            </a:r>
          </a:p>
          <a:p>
            <a:r>
              <a:rPr lang="en-US" dirty="0"/>
              <a:t>@</a:t>
            </a:r>
            <a:r>
              <a:rPr lang="en-US" dirty="0" err="1"/>
              <a:t>MyAnno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 = "Annotation Example", </a:t>
            </a:r>
            <a:r>
              <a:rPr lang="en-US" dirty="0" err="1"/>
              <a:t>val</a:t>
            </a:r>
            <a:r>
              <a:rPr lang="en-US" dirty="0"/>
              <a:t> = 100)</a:t>
            </a:r>
          </a:p>
          <a:p>
            <a:r>
              <a:rPr lang="en-US" dirty="0"/>
              <a:t>public static void </a:t>
            </a:r>
            <a:r>
              <a:rPr lang="en-US" dirty="0" err="1"/>
              <a:t>myMeth</a:t>
            </a:r>
            <a:r>
              <a:rPr lang="en-US" dirty="0"/>
              <a:t>() { // ...</a:t>
            </a:r>
          </a:p>
          <a:p>
            <a:r>
              <a:rPr lang="en-US" dirty="0"/>
              <a:t>This annotation is linked with the method </a:t>
            </a:r>
            <a:r>
              <a:rPr lang="en-US" b="1" dirty="0" err="1"/>
              <a:t>myMeth</a:t>
            </a:r>
            <a:r>
              <a:rPr lang="en-US" b="1" dirty="0"/>
              <a:t>( 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3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name of the annotation, preceded by an @, is followed by a parenthesized </a:t>
            </a:r>
            <a:r>
              <a:rPr lang="en-US" dirty="0" smtClean="0"/>
              <a:t>list of </a:t>
            </a:r>
            <a:r>
              <a:rPr lang="en-US" dirty="0"/>
              <a:t>member initializations.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give a member a value, that member’s name is assigned </a:t>
            </a:r>
            <a:r>
              <a:rPr lang="en-US" dirty="0" smtClean="0"/>
              <a:t>a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in the example, the string "Annotation Example" is assigned to the </a:t>
            </a:r>
            <a:r>
              <a:rPr lang="en-US" b="1" dirty="0" err="1" smtClean="0"/>
              <a:t>str</a:t>
            </a:r>
            <a:r>
              <a:rPr lang="en-US" b="1" dirty="0"/>
              <a:t> </a:t>
            </a:r>
            <a:r>
              <a:rPr lang="en-US" dirty="0" smtClean="0"/>
              <a:t>member </a:t>
            </a:r>
            <a:r>
              <a:rPr lang="en-US" dirty="0"/>
              <a:t>of </a:t>
            </a:r>
            <a:r>
              <a:rPr lang="en-US" b="1" dirty="0" err="1"/>
              <a:t>MyAnno</a:t>
            </a:r>
            <a:r>
              <a:rPr lang="en-US" dirty="0"/>
              <a:t>. Notice that no parentheses follow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in this assignment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dirty="0" smtClean="0"/>
              <a:t>an annotation </a:t>
            </a:r>
            <a:r>
              <a:rPr lang="en-US" dirty="0"/>
              <a:t>member is given a value, only its name is used. Thus, annotation members </a:t>
            </a:r>
            <a:r>
              <a:rPr lang="en-US" dirty="0" smtClean="0"/>
              <a:t>look like </a:t>
            </a:r>
            <a:r>
              <a:rPr lang="en-US" dirty="0"/>
              <a:t>fields in this context.</a:t>
            </a:r>
          </a:p>
        </p:txBody>
      </p:sp>
    </p:spTree>
    <p:extLst>
      <p:ext uri="{BB962C8B-B14F-4D97-AF65-F5344CB8AC3E}">
        <p14:creationId xmlns:p14="http://schemas.microsoft.com/office/powerpoint/2010/main" val="272872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Specifying a Retention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retention policy determines at what point an annotation is discarded. Java defines </a:t>
            </a:r>
            <a:r>
              <a:rPr lang="en-US" dirty="0" smtClean="0"/>
              <a:t>three such </a:t>
            </a:r>
            <a:r>
              <a:rPr lang="en-US" dirty="0"/>
              <a:t>policies, which are encapsulated within the </a:t>
            </a:r>
            <a:r>
              <a:rPr lang="en-US" b="1" dirty="0" err="1" smtClean="0"/>
              <a:t>java.lang.annotation.RetentionPolicy</a:t>
            </a:r>
            <a:r>
              <a:rPr lang="en-US" b="1" dirty="0"/>
              <a:t> </a:t>
            </a:r>
            <a:r>
              <a:rPr lang="en-US" dirty="0" smtClean="0"/>
              <a:t>enumeration</a:t>
            </a:r>
            <a:r>
              <a:rPr lang="en-US" dirty="0"/>
              <a:t>. They are </a:t>
            </a:r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b="1" dirty="0"/>
              <a:t>CLASS</a:t>
            </a:r>
            <a:r>
              <a:rPr lang="en-US" dirty="0"/>
              <a:t>, and </a:t>
            </a:r>
            <a:r>
              <a:rPr lang="en-US" b="1" dirty="0"/>
              <a:t>RUNTIME</a:t>
            </a:r>
            <a:r>
              <a:rPr lang="en-US" dirty="0"/>
              <a:t>.</a:t>
            </a:r>
          </a:p>
          <a:p>
            <a:r>
              <a:rPr lang="en-US" dirty="0"/>
              <a:t>An annotation with a retention policy of </a:t>
            </a:r>
            <a:r>
              <a:rPr lang="en-US" b="1" dirty="0"/>
              <a:t>SOURCE </a:t>
            </a:r>
            <a:r>
              <a:rPr lang="en-US" dirty="0"/>
              <a:t>is retained only in the source </a:t>
            </a:r>
            <a:r>
              <a:rPr lang="en-US" dirty="0" smtClean="0"/>
              <a:t>file and </a:t>
            </a:r>
            <a:r>
              <a:rPr lang="en-US" dirty="0"/>
              <a:t>is discarded during compilation.</a:t>
            </a:r>
          </a:p>
          <a:p>
            <a:r>
              <a:rPr lang="en-US" dirty="0"/>
              <a:t>An annotation with a retention policy of </a:t>
            </a:r>
            <a:r>
              <a:rPr lang="en-US" b="1" dirty="0"/>
              <a:t>CLASS </a:t>
            </a:r>
            <a:r>
              <a:rPr lang="en-US" dirty="0"/>
              <a:t>is stored in the </a:t>
            </a:r>
            <a:r>
              <a:rPr lang="en-US" b="1" dirty="0"/>
              <a:t>.class </a:t>
            </a:r>
            <a:r>
              <a:rPr lang="en-US" dirty="0"/>
              <a:t>file </a:t>
            </a:r>
            <a:r>
              <a:rPr lang="en-US" dirty="0" smtClean="0"/>
              <a:t>during compilation</a:t>
            </a:r>
            <a:r>
              <a:rPr lang="en-US" dirty="0"/>
              <a:t>. However, it is not available through the JVM during run time.</a:t>
            </a:r>
          </a:p>
          <a:p>
            <a:r>
              <a:rPr lang="en-US" dirty="0"/>
              <a:t>An annotation with a retention policy of </a:t>
            </a:r>
            <a:r>
              <a:rPr lang="en-US" b="1" dirty="0"/>
              <a:t>RUNTIME </a:t>
            </a:r>
            <a:r>
              <a:rPr lang="en-US" dirty="0"/>
              <a:t>is stored in the </a:t>
            </a:r>
            <a:r>
              <a:rPr lang="en-US" b="1" dirty="0"/>
              <a:t>.class </a:t>
            </a:r>
            <a:r>
              <a:rPr lang="en-US" dirty="0"/>
              <a:t>file </a:t>
            </a:r>
            <a:r>
              <a:rPr lang="en-US" dirty="0" smtClean="0"/>
              <a:t>during compilation </a:t>
            </a:r>
            <a:r>
              <a:rPr lang="en-US" dirty="0"/>
              <a:t>and is available through the JVM during run time. Thus, </a:t>
            </a:r>
            <a:r>
              <a:rPr lang="en-US" b="1" dirty="0"/>
              <a:t>RUNTIME </a:t>
            </a:r>
            <a:r>
              <a:rPr lang="en-US" dirty="0" smtClean="0"/>
              <a:t>retention offers </a:t>
            </a:r>
            <a:r>
              <a:rPr lang="en-US" dirty="0"/>
              <a:t>the greatest annotation persistence.</a:t>
            </a:r>
          </a:p>
        </p:txBody>
      </p:sp>
    </p:spTree>
    <p:extLst>
      <p:ext uri="{BB962C8B-B14F-4D97-AF65-F5344CB8AC3E}">
        <p14:creationId xmlns:p14="http://schemas.microsoft.com/office/powerpoint/2010/main" val="27894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retention policy is specified for an annotation by using one of Java’s </a:t>
            </a:r>
            <a:r>
              <a:rPr lang="en-US" dirty="0" smtClean="0"/>
              <a:t>built-in annotations</a:t>
            </a:r>
            <a:r>
              <a:rPr lang="en-US" dirty="0"/>
              <a:t>: </a:t>
            </a:r>
            <a:r>
              <a:rPr lang="en-US" b="1" dirty="0"/>
              <a:t>@Retention</a:t>
            </a:r>
            <a:r>
              <a:rPr lang="en-US" dirty="0"/>
              <a:t>. Its general form is shown here:</a:t>
            </a:r>
          </a:p>
          <a:p>
            <a:r>
              <a:rPr lang="en-US" dirty="0"/>
              <a:t>@Retention(</a:t>
            </a:r>
            <a:r>
              <a:rPr lang="en-US" i="1" dirty="0"/>
              <a:t>retention-policy</a:t>
            </a:r>
            <a:r>
              <a:rPr lang="en-US" dirty="0"/>
              <a:t>)</a:t>
            </a:r>
          </a:p>
          <a:p>
            <a:r>
              <a:rPr lang="en-US" dirty="0"/>
              <a:t>Here, </a:t>
            </a:r>
            <a:r>
              <a:rPr lang="en-US" i="1" dirty="0"/>
              <a:t>retention-policy </a:t>
            </a:r>
            <a:r>
              <a:rPr lang="en-US" dirty="0"/>
              <a:t>must be one of the previously discussed enumeration constants. </a:t>
            </a:r>
            <a:endParaRPr lang="en-US" dirty="0" smtClean="0"/>
          </a:p>
          <a:p>
            <a:r>
              <a:rPr lang="en-US" dirty="0" smtClean="0"/>
              <a:t>If no retention </a:t>
            </a:r>
            <a:r>
              <a:rPr lang="en-US" dirty="0"/>
              <a:t>policy is specified for an annotation, then the default policy of </a:t>
            </a:r>
            <a:r>
              <a:rPr lang="en-US" b="1" dirty="0"/>
              <a:t>CLASS </a:t>
            </a:r>
            <a:r>
              <a:rPr lang="en-US" dirty="0"/>
              <a:t>is used.</a:t>
            </a:r>
          </a:p>
        </p:txBody>
      </p:sp>
    </p:spTree>
    <p:extLst>
      <p:ext uri="{BB962C8B-B14F-4D97-AF65-F5344CB8AC3E}">
        <p14:creationId xmlns:p14="http://schemas.microsoft.com/office/powerpoint/2010/main" val="8507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If either division operation causes a divide-by-zero error, it is</a:t>
            </a:r>
          </a:p>
          <a:p>
            <a:pPr marL="0" indent="0">
              <a:buNone/>
            </a:pPr>
            <a:r>
              <a:rPr lang="en-US" dirty="0"/>
              <a:t>caught, the value of </a:t>
            </a:r>
            <a:r>
              <a:rPr lang="en-US" b="1" dirty="0"/>
              <a:t>a </a:t>
            </a:r>
            <a:r>
              <a:rPr lang="en-US" dirty="0"/>
              <a:t>is set to zero, and the program continues.</a:t>
            </a:r>
          </a:p>
          <a:p>
            <a:pPr marL="0" indent="0">
              <a:buNone/>
            </a:pPr>
            <a:r>
              <a:rPr lang="en-US" dirty="0"/>
              <a:t>// Handle an exception and move on.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HandleError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a=0, b=0, c=0;</a:t>
            </a:r>
          </a:p>
          <a:p>
            <a:pPr marL="0" indent="0">
              <a:buNone/>
            </a:pPr>
            <a:r>
              <a:rPr lang="en-US" dirty="0"/>
              <a:t>Random r = new Random();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i=0; i&lt;32000; i++)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r.nextInt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r.nextInt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a = 12345 / (b/c);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("Division by zero.");</a:t>
            </a:r>
          </a:p>
          <a:p>
            <a:pPr marL="0" indent="0">
              <a:buNone/>
            </a:pPr>
            <a:r>
              <a:rPr lang="en-US" dirty="0"/>
              <a:t>a = 0; // set a to zero and continue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("a: " + 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0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version of </a:t>
            </a:r>
            <a:r>
              <a:rPr lang="en-US" b="1" dirty="0" err="1"/>
              <a:t>MyAnno</a:t>
            </a:r>
            <a:r>
              <a:rPr lang="en-US" b="1" dirty="0"/>
              <a:t> </a:t>
            </a:r>
            <a:r>
              <a:rPr lang="en-US" dirty="0"/>
              <a:t>uses </a:t>
            </a:r>
            <a:r>
              <a:rPr lang="en-US" b="1" dirty="0"/>
              <a:t>@Retention </a:t>
            </a:r>
            <a:r>
              <a:rPr lang="en-US" dirty="0"/>
              <a:t>to specify the </a:t>
            </a:r>
            <a:r>
              <a:rPr lang="en-US" b="1" dirty="0"/>
              <a:t>RUNTIME </a:t>
            </a:r>
            <a:r>
              <a:rPr lang="en-US" dirty="0" smtClean="0"/>
              <a:t>retention policy</a:t>
            </a:r>
            <a:r>
              <a:rPr lang="en-US" dirty="0"/>
              <a:t>. Thus, </a:t>
            </a:r>
            <a:r>
              <a:rPr lang="en-US" b="1" dirty="0" err="1"/>
              <a:t>MyAnno</a:t>
            </a:r>
            <a:r>
              <a:rPr lang="en-US" b="1" dirty="0"/>
              <a:t> </a:t>
            </a:r>
            <a:r>
              <a:rPr lang="en-US" dirty="0"/>
              <a:t>will be available to the JVM during program execution.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MyAnno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5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Although annotations are designed mostly for use by other development or </a:t>
            </a:r>
            <a:r>
              <a:rPr lang="en-US" dirty="0" smtClean="0"/>
              <a:t>deployment tools</a:t>
            </a:r>
            <a:r>
              <a:rPr lang="en-US" dirty="0"/>
              <a:t>, if they specify a retention policy of </a:t>
            </a:r>
            <a:r>
              <a:rPr lang="en-US" b="1" dirty="0"/>
              <a:t>RUNTIME</a:t>
            </a:r>
            <a:r>
              <a:rPr lang="en-US" dirty="0"/>
              <a:t>, then they can be queried at run time</a:t>
            </a:r>
          </a:p>
          <a:p>
            <a:r>
              <a:rPr lang="en-US" dirty="0"/>
              <a:t>by any Java program through the use of </a:t>
            </a:r>
            <a:r>
              <a:rPr lang="en-US" i="1" dirty="0"/>
              <a:t>reflection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Reflection </a:t>
            </a:r>
            <a:r>
              <a:rPr lang="en-US" dirty="0"/>
              <a:t>is the feature that </a:t>
            </a:r>
            <a:r>
              <a:rPr lang="en-US" dirty="0" smtClean="0"/>
              <a:t>enables information </a:t>
            </a:r>
            <a:r>
              <a:rPr lang="en-US" dirty="0"/>
              <a:t>about a class to be obtained at run time. The reflection API is contained </a:t>
            </a:r>
            <a:r>
              <a:rPr lang="en-US" dirty="0" smtClean="0"/>
              <a:t>in the </a:t>
            </a:r>
            <a:r>
              <a:rPr lang="en-US" b="1" dirty="0" err="1"/>
              <a:t>java.lang.reflect</a:t>
            </a:r>
            <a:r>
              <a:rPr lang="en-US" b="1" dirty="0"/>
              <a:t> </a:t>
            </a:r>
            <a:r>
              <a:rPr lang="en-US" dirty="0"/>
              <a:t>package.</a:t>
            </a:r>
          </a:p>
        </p:txBody>
      </p:sp>
    </p:spTree>
    <p:extLst>
      <p:ext uri="{BB962C8B-B14F-4D97-AF65-F5344CB8AC3E}">
        <p14:creationId xmlns:p14="http://schemas.microsoft.com/office/powerpoint/2010/main" val="8306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easiest is to call </a:t>
            </a:r>
            <a:r>
              <a:rPr lang="en-US" b="1" dirty="0" err="1"/>
              <a:t>getClass</a:t>
            </a:r>
            <a:r>
              <a:rPr lang="en-US" b="1" dirty="0"/>
              <a:t>( )</a:t>
            </a:r>
            <a:r>
              <a:rPr lang="en-US" dirty="0"/>
              <a:t>, which is a method defined by </a:t>
            </a:r>
            <a:r>
              <a:rPr lang="en-US" b="1" dirty="0"/>
              <a:t>Object</a:t>
            </a:r>
            <a:r>
              <a:rPr lang="en-US" dirty="0"/>
              <a:t>. Its general</a:t>
            </a:r>
          </a:p>
          <a:p>
            <a:r>
              <a:rPr lang="en-US" dirty="0"/>
              <a:t>form is shown here:</a:t>
            </a:r>
          </a:p>
          <a:p>
            <a:r>
              <a:rPr lang="en-US" dirty="0"/>
              <a:t>final Class&lt;?&gt; </a:t>
            </a:r>
            <a:r>
              <a:rPr lang="en-US" dirty="0" err="1"/>
              <a:t>getClass</a:t>
            </a:r>
            <a:r>
              <a:rPr lang="en-US" dirty="0"/>
              <a:t>( )</a:t>
            </a:r>
          </a:p>
          <a:p>
            <a:r>
              <a:rPr lang="en-US" dirty="0"/>
              <a:t>It returns the </a:t>
            </a:r>
            <a:r>
              <a:rPr lang="en-US" b="1" dirty="0"/>
              <a:t>Class </a:t>
            </a:r>
            <a:r>
              <a:rPr lang="en-US" dirty="0"/>
              <a:t>object that represents the invoking object.</a:t>
            </a:r>
          </a:p>
        </p:txBody>
      </p:sp>
    </p:spTree>
    <p:extLst>
      <p:ext uri="{BB962C8B-B14F-4D97-AF65-F5344CB8AC3E}">
        <p14:creationId xmlns:p14="http://schemas.microsoft.com/office/powerpoint/2010/main" val="12359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first obtain a </a:t>
            </a:r>
            <a:r>
              <a:rPr lang="en-US" b="1" dirty="0"/>
              <a:t>Class </a:t>
            </a:r>
            <a:r>
              <a:rPr lang="en-US" dirty="0"/>
              <a:t>object that represents </a:t>
            </a:r>
            <a:r>
              <a:rPr lang="en-US" dirty="0" smtClean="0"/>
              <a:t>the class</a:t>
            </a:r>
            <a:r>
              <a:rPr lang="en-US" dirty="0"/>
              <a:t>, and then call </a:t>
            </a:r>
            <a:r>
              <a:rPr lang="en-US" b="1" dirty="0" err="1"/>
              <a:t>getMethod</a:t>
            </a:r>
            <a:r>
              <a:rPr lang="en-US" b="1" dirty="0"/>
              <a:t>( ) </a:t>
            </a:r>
            <a:r>
              <a:rPr lang="en-US" dirty="0"/>
              <a:t>on that </a:t>
            </a:r>
            <a:r>
              <a:rPr lang="en-US" b="1" dirty="0"/>
              <a:t>Class </a:t>
            </a:r>
            <a:r>
              <a:rPr lang="en-US" dirty="0"/>
              <a:t>object, specifying the name of the method.</a:t>
            </a:r>
          </a:p>
          <a:p>
            <a:r>
              <a:rPr lang="en-US" b="1" dirty="0" err="1"/>
              <a:t>getMethod</a:t>
            </a:r>
            <a:r>
              <a:rPr lang="en-US" b="1" dirty="0"/>
              <a:t>( ) </a:t>
            </a:r>
            <a:r>
              <a:rPr lang="en-US" dirty="0"/>
              <a:t>has this general form:</a:t>
            </a:r>
          </a:p>
          <a:p>
            <a:r>
              <a:rPr lang="en-US" dirty="0"/>
              <a:t>Method </a:t>
            </a:r>
            <a:r>
              <a:rPr lang="en-US" dirty="0" err="1"/>
              <a:t>getMethod</a:t>
            </a:r>
            <a:r>
              <a:rPr lang="en-US" dirty="0"/>
              <a:t>(String </a:t>
            </a:r>
            <a:r>
              <a:rPr lang="en-US" i="1" dirty="0" err="1"/>
              <a:t>methName</a:t>
            </a:r>
            <a:r>
              <a:rPr lang="en-US" dirty="0"/>
              <a:t>, Class&lt;?&gt; ... </a:t>
            </a:r>
            <a:r>
              <a:rPr lang="en-US" i="1" dirty="0" err="1"/>
              <a:t>paramTypes</a:t>
            </a:r>
            <a:r>
              <a:rPr lang="en-US" dirty="0"/>
              <a:t>)</a:t>
            </a:r>
          </a:p>
          <a:p>
            <a:r>
              <a:rPr lang="en-US" dirty="0"/>
              <a:t>The name of the method is passed in </a:t>
            </a:r>
            <a:r>
              <a:rPr lang="en-US" i="1" dirty="0" err="1"/>
              <a:t>methName</a:t>
            </a:r>
            <a:r>
              <a:rPr lang="en-US" dirty="0"/>
              <a:t>. If the method has arguments, then </a:t>
            </a:r>
            <a:r>
              <a:rPr lang="en-US" b="1" dirty="0" smtClean="0"/>
              <a:t>Class </a:t>
            </a:r>
            <a:r>
              <a:rPr lang="en-US" dirty="0" smtClean="0"/>
              <a:t>objects </a:t>
            </a:r>
            <a:r>
              <a:rPr lang="en-US" dirty="0"/>
              <a:t>representing those types must also be specified by </a:t>
            </a:r>
            <a:r>
              <a:rPr lang="en-US" i="1" dirty="0" err="1"/>
              <a:t>paramTypes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9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a </a:t>
            </a:r>
            <a:r>
              <a:rPr lang="en-US" b="1" dirty="0"/>
              <a:t>Class</a:t>
            </a:r>
            <a:r>
              <a:rPr lang="en-US" dirty="0"/>
              <a:t>, </a:t>
            </a:r>
            <a:r>
              <a:rPr lang="en-US" b="1" dirty="0"/>
              <a:t>Method</a:t>
            </a:r>
            <a:r>
              <a:rPr lang="en-US" dirty="0"/>
              <a:t>, </a:t>
            </a:r>
            <a:r>
              <a:rPr lang="en-US" b="1" dirty="0"/>
              <a:t>Field</a:t>
            </a:r>
            <a:r>
              <a:rPr lang="en-US" dirty="0"/>
              <a:t>, or </a:t>
            </a:r>
            <a:r>
              <a:rPr lang="en-US" b="1" dirty="0"/>
              <a:t>Constructor </a:t>
            </a:r>
            <a:r>
              <a:rPr lang="en-US" dirty="0"/>
              <a:t>object, you can obtain a specific </a:t>
            </a:r>
            <a:r>
              <a:rPr lang="en-US" dirty="0" smtClean="0"/>
              <a:t>annotation associated </a:t>
            </a:r>
            <a:r>
              <a:rPr lang="en-US" dirty="0"/>
              <a:t>with that object by calling </a:t>
            </a:r>
            <a:r>
              <a:rPr lang="en-US" b="1" dirty="0" err="1"/>
              <a:t>getAnnotation</a:t>
            </a:r>
            <a:r>
              <a:rPr lang="en-US" b="1" dirty="0"/>
              <a:t>( )</a:t>
            </a:r>
            <a:r>
              <a:rPr lang="en-US" dirty="0"/>
              <a:t>. Its general form is shown here:</a:t>
            </a:r>
          </a:p>
          <a:p>
            <a:r>
              <a:rPr lang="en-US" dirty="0"/>
              <a:t>&lt;A extends Annotation&gt; </a:t>
            </a:r>
            <a:r>
              <a:rPr lang="en-US" dirty="0" err="1"/>
              <a:t>getAnnotation</a:t>
            </a:r>
            <a:r>
              <a:rPr lang="en-US" dirty="0"/>
              <a:t>(Class&lt;A&gt; </a:t>
            </a:r>
            <a:r>
              <a:rPr lang="en-US" i="1" dirty="0" err="1"/>
              <a:t>annoType</a:t>
            </a:r>
            <a:r>
              <a:rPr lang="en-US" dirty="0"/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annoType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b="1" dirty="0"/>
              <a:t>Class </a:t>
            </a:r>
            <a:r>
              <a:rPr lang="en-US" dirty="0"/>
              <a:t>object that represents the annotation in which you are interested.</a:t>
            </a:r>
          </a:p>
          <a:p>
            <a:r>
              <a:rPr lang="en-US" dirty="0"/>
              <a:t>The method returns a reference to the annotation</a:t>
            </a:r>
          </a:p>
        </p:txBody>
      </p:sp>
    </p:spTree>
    <p:extLst>
      <p:ext uri="{BB962C8B-B14F-4D97-AF65-F5344CB8AC3E}">
        <p14:creationId xmlns:p14="http://schemas.microsoft.com/office/powerpoint/2010/main" val="39202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java.lang.annotation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// An annotation type declaration.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MyAnno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Meta {</a:t>
            </a:r>
          </a:p>
          <a:p>
            <a:pPr marL="0" indent="0">
              <a:buNone/>
            </a:pPr>
            <a:r>
              <a:rPr lang="en-US" dirty="0"/>
              <a:t>// Annotate a method.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MyAnno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 = "Annotation Example", </a:t>
            </a:r>
            <a:r>
              <a:rPr lang="en-US" dirty="0" err="1"/>
              <a:t>val</a:t>
            </a:r>
            <a:r>
              <a:rPr lang="en-US" dirty="0"/>
              <a:t> = 100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myMeth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Meta </a:t>
            </a:r>
            <a:r>
              <a:rPr lang="en-US" dirty="0" err="1"/>
              <a:t>ob</a:t>
            </a:r>
            <a:r>
              <a:rPr lang="en-US" dirty="0"/>
              <a:t> = new Meta();</a:t>
            </a:r>
          </a:p>
          <a:p>
            <a:pPr marL="0" indent="0">
              <a:buNone/>
            </a:pPr>
            <a:r>
              <a:rPr lang="en-US" dirty="0"/>
              <a:t>// Obtain the annotation for this method</a:t>
            </a:r>
          </a:p>
          <a:p>
            <a:pPr marL="0" indent="0">
              <a:buNone/>
            </a:pPr>
            <a:r>
              <a:rPr lang="en-US" dirty="0"/>
              <a:t>// and display the values of the members.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// First, get a Class object that represents</a:t>
            </a:r>
          </a:p>
          <a:p>
            <a:pPr marL="0" indent="0">
              <a:buNone/>
            </a:pPr>
            <a:r>
              <a:rPr lang="en-US" dirty="0"/>
              <a:t>// this class.</a:t>
            </a:r>
          </a:p>
          <a:p>
            <a:pPr marL="0" indent="0">
              <a:buNone/>
            </a:pPr>
            <a:r>
              <a:rPr lang="en-US" dirty="0"/>
              <a:t>Class&lt;?&gt; c = </a:t>
            </a:r>
            <a:r>
              <a:rPr lang="en-US" dirty="0" err="1"/>
              <a:t>ob.getClass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Now, get a Method object that represents</a:t>
            </a:r>
          </a:p>
          <a:p>
            <a:pPr marL="0" indent="0">
              <a:buNone/>
            </a:pPr>
            <a:r>
              <a:rPr lang="en-US" dirty="0"/>
              <a:t>// this method.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Method </a:t>
            </a:r>
            <a:r>
              <a:rPr lang="en-US" dirty="0"/>
              <a:t>m = </a:t>
            </a:r>
            <a:r>
              <a:rPr lang="en-US" dirty="0" err="1"/>
              <a:t>c.getMethod</a:t>
            </a:r>
            <a:r>
              <a:rPr lang="en-US" dirty="0"/>
              <a:t>("</a:t>
            </a:r>
            <a:r>
              <a:rPr lang="en-US" dirty="0" err="1"/>
              <a:t>myMeth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// Next, get the annotation for this class.</a:t>
            </a:r>
          </a:p>
          <a:p>
            <a:pPr marL="0" indent="0">
              <a:buNone/>
            </a:pPr>
            <a:r>
              <a:rPr lang="en-US" dirty="0" err="1"/>
              <a:t>MyAnno</a:t>
            </a:r>
            <a:r>
              <a:rPr lang="en-US" dirty="0"/>
              <a:t> anno = </a:t>
            </a:r>
            <a:r>
              <a:rPr lang="en-US" dirty="0" err="1"/>
              <a:t>m.getAnnotation</a:t>
            </a:r>
            <a:r>
              <a:rPr lang="en-US" dirty="0"/>
              <a:t>(</a:t>
            </a:r>
            <a:r>
              <a:rPr lang="en-US" dirty="0" err="1"/>
              <a:t>MyAnno.class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Finally, display the values.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anno.str</a:t>
            </a:r>
            <a:r>
              <a:rPr lang="en-US" dirty="0"/>
              <a:t>() + " " + </a:t>
            </a:r>
            <a:r>
              <a:rPr lang="en-US" dirty="0" err="1"/>
              <a:t>anno.val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NoSuchMethodException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("Method Not Found.");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myMeth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output from the program is shown here:</a:t>
            </a:r>
          </a:p>
          <a:p>
            <a:pPr marL="0" indent="0">
              <a:buNone/>
            </a:pPr>
            <a:r>
              <a:rPr lang="en-US" dirty="0"/>
              <a:t>Annotation Example 100</a:t>
            </a:r>
          </a:p>
        </p:txBody>
      </p:sp>
    </p:spTree>
    <p:extLst>
      <p:ext uri="{BB962C8B-B14F-4D97-AF65-F5344CB8AC3E}">
        <p14:creationId xmlns:p14="http://schemas.microsoft.com/office/powerpoint/2010/main" val="10822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obtain all annotations that have </a:t>
            </a:r>
            <a:r>
              <a:rPr lang="en-US" b="1" dirty="0"/>
              <a:t>RUNTIME </a:t>
            </a:r>
            <a:r>
              <a:rPr lang="en-US" dirty="0"/>
              <a:t>retention that are associated with </a:t>
            </a:r>
            <a:r>
              <a:rPr lang="en-US" dirty="0" smtClean="0"/>
              <a:t>an item </a:t>
            </a:r>
            <a:r>
              <a:rPr lang="en-US" dirty="0"/>
              <a:t>by calling </a:t>
            </a:r>
            <a:r>
              <a:rPr lang="en-US" b="1" dirty="0" err="1"/>
              <a:t>getAnnotations</a:t>
            </a:r>
            <a:r>
              <a:rPr lang="en-US" b="1" dirty="0"/>
              <a:t>( ) </a:t>
            </a:r>
            <a:r>
              <a:rPr lang="en-US" dirty="0"/>
              <a:t>on that item. It has this general form:</a:t>
            </a:r>
          </a:p>
          <a:p>
            <a:r>
              <a:rPr lang="en-US" dirty="0"/>
              <a:t>Annotation[ ] </a:t>
            </a:r>
            <a:r>
              <a:rPr lang="en-US" dirty="0" err="1"/>
              <a:t>getAnnotations</a:t>
            </a:r>
            <a:r>
              <a:rPr lang="en-US" dirty="0"/>
              <a:t>( )</a:t>
            </a:r>
          </a:p>
          <a:p>
            <a:r>
              <a:rPr lang="en-US" dirty="0"/>
              <a:t>It returns an array of the annotations. </a:t>
            </a:r>
            <a:r>
              <a:rPr lang="en-US" b="1" dirty="0" err="1"/>
              <a:t>getAnnotations</a:t>
            </a:r>
            <a:r>
              <a:rPr lang="en-US" b="1" dirty="0"/>
              <a:t>( ) </a:t>
            </a:r>
            <a:r>
              <a:rPr lang="en-US" dirty="0"/>
              <a:t>can be called on objects of </a:t>
            </a:r>
            <a:r>
              <a:rPr lang="en-US" dirty="0" smtClean="0"/>
              <a:t>type </a:t>
            </a:r>
            <a:r>
              <a:rPr lang="en-US" b="1" dirty="0" smtClean="0"/>
              <a:t>Class</a:t>
            </a:r>
            <a:r>
              <a:rPr lang="en-US" dirty="0"/>
              <a:t>, </a:t>
            </a:r>
            <a:r>
              <a:rPr lang="en-US" b="1" dirty="0"/>
              <a:t>Method</a:t>
            </a:r>
            <a:r>
              <a:rPr lang="en-US" dirty="0"/>
              <a:t>, </a:t>
            </a:r>
            <a:r>
              <a:rPr lang="en-US" b="1" dirty="0"/>
              <a:t>Constructor</a:t>
            </a:r>
            <a:r>
              <a:rPr lang="en-US" dirty="0"/>
              <a:t>, and </a:t>
            </a:r>
            <a:r>
              <a:rPr lang="en-US" b="1" dirty="0"/>
              <a:t>Field</a:t>
            </a:r>
            <a:r>
              <a:rPr lang="en-US" dirty="0"/>
              <a:t>, among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// Show all annotations for a class and a method.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java.lang.annotation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MyAnno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What {</a:t>
            </a:r>
          </a:p>
          <a:p>
            <a:pPr marL="0" indent="0">
              <a:buNone/>
            </a:pPr>
            <a:r>
              <a:rPr lang="en-US" dirty="0"/>
              <a:t>String description();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@What(description = "An annotation test class")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MyAnno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 = "Meta2", </a:t>
            </a:r>
            <a:r>
              <a:rPr lang="en-US" dirty="0" err="1"/>
              <a:t>val</a:t>
            </a:r>
            <a:r>
              <a:rPr lang="en-US" dirty="0"/>
              <a:t> = 99)</a:t>
            </a:r>
          </a:p>
          <a:p>
            <a:pPr marL="0" indent="0">
              <a:buNone/>
            </a:pPr>
            <a:r>
              <a:rPr lang="en-US" dirty="0"/>
              <a:t>class Meta2 {</a:t>
            </a:r>
          </a:p>
          <a:p>
            <a:pPr marL="0" indent="0">
              <a:buNone/>
            </a:pPr>
            <a:r>
              <a:rPr lang="en-US" dirty="0"/>
              <a:t>@What(description = "An annotation test method")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MyAnno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 = "Testing", </a:t>
            </a:r>
            <a:r>
              <a:rPr lang="en-US" dirty="0" err="1"/>
              <a:t>val</a:t>
            </a:r>
            <a:r>
              <a:rPr lang="en-US" dirty="0"/>
              <a:t> = 100)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myMeth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Meta2 </a:t>
            </a:r>
            <a:r>
              <a:rPr lang="en-US" dirty="0" err="1"/>
              <a:t>ob</a:t>
            </a:r>
            <a:r>
              <a:rPr lang="en-US" dirty="0"/>
              <a:t> = new Meta2();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Annotation </a:t>
            </a:r>
            <a:r>
              <a:rPr lang="en-US" dirty="0" err="1"/>
              <a:t>annos</a:t>
            </a:r>
            <a:r>
              <a:rPr lang="en-US" dirty="0"/>
              <a:t>[] = </a:t>
            </a:r>
            <a:r>
              <a:rPr lang="en-US" dirty="0" err="1"/>
              <a:t>ob.getClass</a:t>
            </a:r>
            <a:r>
              <a:rPr lang="en-US" dirty="0"/>
              <a:t>().</a:t>
            </a:r>
            <a:r>
              <a:rPr lang="en-US" dirty="0" err="1"/>
              <a:t>getAnnotations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Display all annotations for Meta2.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("All annotations for Meta2:");</a:t>
            </a:r>
          </a:p>
          <a:p>
            <a:pPr marL="0" indent="0">
              <a:buNone/>
            </a:pPr>
            <a:r>
              <a:rPr lang="en-US" dirty="0"/>
              <a:t>for(Annotation a : </a:t>
            </a:r>
            <a:r>
              <a:rPr lang="en-US" dirty="0" err="1"/>
              <a:t>annos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// </a:t>
            </a:r>
            <a:r>
              <a:rPr lang="en-US" dirty="0" smtClean="0"/>
              <a:t>Display </a:t>
            </a:r>
            <a:r>
              <a:rPr lang="en-US" dirty="0"/>
              <a:t>all annotations for </a:t>
            </a:r>
            <a:r>
              <a:rPr lang="en-US" dirty="0" err="1"/>
              <a:t>myMeth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 </a:t>
            </a:r>
            <a:r>
              <a:rPr lang="en-US" dirty="0"/>
              <a:t>m = </a:t>
            </a:r>
            <a:r>
              <a:rPr lang="en-US" dirty="0" err="1"/>
              <a:t>ob.getClass</a:t>
            </a:r>
            <a:r>
              <a:rPr lang="en-US" dirty="0"/>
              <a:t>( ).</a:t>
            </a:r>
            <a:r>
              <a:rPr lang="en-US" dirty="0" err="1"/>
              <a:t>getMethod</a:t>
            </a:r>
            <a:r>
              <a:rPr lang="en-US" dirty="0"/>
              <a:t>("</a:t>
            </a:r>
            <a:r>
              <a:rPr lang="en-US" dirty="0" err="1"/>
              <a:t>myMeth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annos</a:t>
            </a:r>
            <a:r>
              <a:rPr lang="en-US" dirty="0"/>
              <a:t> = </a:t>
            </a:r>
            <a:r>
              <a:rPr lang="en-US" dirty="0" err="1"/>
              <a:t>m.getAnnotations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("All annotations for </a:t>
            </a:r>
            <a:r>
              <a:rPr lang="en-US" dirty="0" err="1"/>
              <a:t>myMeth</a:t>
            </a:r>
            <a:r>
              <a:rPr lang="en-US" dirty="0"/>
              <a:t>:");</a:t>
            </a:r>
          </a:p>
          <a:p>
            <a:pPr marL="0" indent="0">
              <a:buNone/>
            </a:pPr>
            <a:r>
              <a:rPr lang="en-US" dirty="0"/>
              <a:t>for(Annotation a : </a:t>
            </a:r>
            <a:r>
              <a:rPr lang="en-US" dirty="0" err="1"/>
              <a:t>annos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NoSuchMethodException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("Method Not Found.");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myMeth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output is shown here:</a:t>
            </a:r>
          </a:p>
          <a:p>
            <a:pPr marL="0" indent="0">
              <a:buNone/>
            </a:pPr>
            <a:r>
              <a:rPr lang="en-US" dirty="0"/>
              <a:t>All annotations for Meta2:</a:t>
            </a:r>
          </a:p>
          <a:p>
            <a:pPr marL="0" indent="0">
              <a:buNone/>
            </a:pPr>
            <a:r>
              <a:rPr lang="en-US" dirty="0"/>
              <a:t>@What(description=An annotation test class)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MyAnno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=Meta2, </a:t>
            </a:r>
            <a:r>
              <a:rPr lang="en-US" dirty="0" err="1"/>
              <a:t>val</a:t>
            </a:r>
            <a:r>
              <a:rPr lang="en-US" dirty="0"/>
              <a:t>=99)</a:t>
            </a:r>
          </a:p>
          <a:p>
            <a:pPr marL="0" indent="0">
              <a:buNone/>
            </a:pPr>
            <a:r>
              <a:rPr lang="en-US" dirty="0"/>
              <a:t>All annotations for </a:t>
            </a:r>
            <a:r>
              <a:rPr lang="en-US" dirty="0" err="1"/>
              <a:t>myMeth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@What(description=An annotation test method)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MyAnno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=Testing, </a:t>
            </a:r>
            <a:r>
              <a:rPr lang="en-US" dirty="0" err="1"/>
              <a:t>val</a:t>
            </a:r>
            <a:r>
              <a:rPr lang="en-US" dirty="0"/>
              <a:t>=100)</a:t>
            </a:r>
          </a:p>
        </p:txBody>
      </p:sp>
    </p:spTree>
    <p:extLst>
      <p:ext uri="{BB962C8B-B14F-4D97-AF65-F5344CB8AC3E}">
        <p14:creationId xmlns:p14="http://schemas.microsoft.com/office/powerpoint/2010/main" val="1508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AnnotatedElement</a:t>
            </a:r>
            <a:r>
              <a:rPr lang="en-US" b="1" dirty="0"/>
              <a:t>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 addition to </a:t>
            </a:r>
            <a:r>
              <a:rPr lang="en-US" b="1" dirty="0" err="1"/>
              <a:t>getAnnotation</a:t>
            </a:r>
            <a:r>
              <a:rPr lang="en-US" b="1" dirty="0"/>
              <a:t>( ) </a:t>
            </a:r>
            <a:r>
              <a:rPr lang="en-US" dirty="0"/>
              <a:t>and </a:t>
            </a:r>
            <a:r>
              <a:rPr lang="en-US" b="1" dirty="0" err="1"/>
              <a:t>getAnnotations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b="1" dirty="0" err="1"/>
              <a:t>AnnotatedElement</a:t>
            </a:r>
            <a:r>
              <a:rPr lang="en-US" b="1" dirty="0"/>
              <a:t> </a:t>
            </a:r>
            <a:r>
              <a:rPr lang="en-US" dirty="0"/>
              <a:t>defines </a:t>
            </a:r>
            <a:r>
              <a:rPr lang="en-US" dirty="0" smtClean="0"/>
              <a:t>several other </a:t>
            </a:r>
            <a:r>
              <a:rPr lang="en-US" dirty="0"/>
              <a:t>methods. Two have been available since JDK 5. The first is </a:t>
            </a:r>
            <a:r>
              <a:rPr lang="en-US" b="1" dirty="0" err="1"/>
              <a:t>getDeclaredAnnotations</a:t>
            </a:r>
            <a:r>
              <a:rPr lang="en-US" b="1" dirty="0"/>
              <a:t>( )</a:t>
            </a:r>
            <a:r>
              <a:rPr lang="en-US" dirty="0"/>
              <a:t>,</a:t>
            </a:r>
          </a:p>
          <a:p>
            <a:r>
              <a:rPr lang="en-US" dirty="0"/>
              <a:t>which has this general form:</a:t>
            </a:r>
          </a:p>
          <a:p>
            <a:r>
              <a:rPr lang="en-US" dirty="0"/>
              <a:t>Annotation[ ] </a:t>
            </a:r>
            <a:r>
              <a:rPr lang="en-US" dirty="0" err="1"/>
              <a:t>getDeclaredAnnotations</a:t>
            </a:r>
            <a:r>
              <a:rPr lang="en-US" dirty="0"/>
              <a:t>( )</a:t>
            </a:r>
          </a:p>
          <a:p>
            <a:r>
              <a:rPr lang="en-US" dirty="0"/>
              <a:t>It returns all non-inherited annotations present in the invoking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dirty="0" smtClean="0"/>
              <a:t>is </a:t>
            </a:r>
            <a:r>
              <a:rPr lang="en-US" b="1" dirty="0" err="1" smtClean="0"/>
              <a:t>isAnnotationPresent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which has this general form: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isAnnotationPresent</a:t>
            </a:r>
            <a:r>
              <a:rPr lang="en-US" dirty="0"/>
              <a:t>(Class&lt;? extends Annotation&gt; </a:t>
            </a:r>
            <a:r>
              <a:rPr lang="en-US" i="1" dirty="0" err="1"/>
              <a:t>annoType</a:t>
            </a:r>
            <a:r>
              <a:rPr lang="en-US" dirty="0"/>
              <a:t>)</a:t>
            </a:r>
          </a:p>
          <a:p>
            <a:r>
              <a:rPr lang="en-US" dirty="0"/>
              <a:t>It returns </a:t>
            </a:r>
            <a:r>
              <a:rPr lang="en-US" b="1" dirty="0"/>
              <a:t>true </a:t>
            </a:r>
            <a:r>
              <a:rPr lang="en-US" dirty="0"/>
              <a:t>if the annotation specified by </a:t>
            </a:r>
            <a:r>
              <a:rPr lang="en-US" i="1" dirty="0" err="1"/>
              <a:t>annoType</a:t>
            </a:r>
            <a:r>
              <a:rPr lang="en-US" i="1" dirty="0"/>
              <a:t> </a:t>
            </a:r>
            <a:r>
              <a:rPr lang="en-US" dirty="0"/>
              <a:t>is associated with the invoking object.</a:t>
            </a:r>
          </a:p>
          <a:p>
            <a:r>
              <a:rPr lang="en-US" dirty="0"/>
              <a:t>It returns </a:t>
            </a:r>
            <a:r>
              <a:rPr lang="en-US" b="1" dirty="0"/>
              <a:t>false </a:t>
            </a:r>
            <a:r>
              <a:rPr lang="en-US" dirty="0"/>
              <a:t>otherwise. To these, JDK 8 adds </a:t>
            </a:r>
            <a:r>
              <a:rPr lang="en-US" b="1" dirty="0" err="1"/>
              <a:t>getDeclaredAnnotation</a:t>
            </a:r>
            <a:r>
              <a:rPr lang="en-US" b="1" dirty="0"/>
              <a:t>( )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99637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Marker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marker </a:t>
            </a:r>
            <a:r>
              <a:rPr lang="en-US" dirty="0"/>
              <a:t>annotation is a special kind of annotation that contains no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Its </a:t>
            </a:r>
            <a:r>
              <a:rPr lang="en-US" dirty="0" smtClean="0"/>
              <a:t>sole purpose </a:t>
            </a:r>
            <a:r>
              <a:rPr lang="en-US" dirty="0"/>
              <a:t>is to mark an item. Thus, its presence as an annotation is sufficient. The best way </a:t>
            </a:r>
            <a:r>
              <a:rPr lang="en-US" dirty="0" smtClean="0"/>
              <a:t>to determine </a:t>
            </a:r>
            <a:r>
              <a:rPr lang="en-US" dirty="0"/>
              <a:t>if a marker annotation is present is to use the method </a:t>
            </a:r>
            <a:r>
              <a:rPr lang="en-US" b="1" dirty="0" err="1"/>
              <a:t>isAnnotationPresent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dirty="0" smtClean="0"/>
              <a:t>which is </a:t>
            </a:r>
            <a:r>
              <a:rPr lang="en-US" dirty="0"/>
              <a:t>defined by the </a:t>
            </a:r>
            <a:r>
              <a:rPr lang="en-US" b="1" dirty="0" err="1"/>
              <a:t>AnnotatedElement</a:t>
            </a:r>
            <a:r>
              <a:rPr lang="en-US" b="1" dirty="0"/>
              <a:t> </a:t>
            </a:r>
            <a:r>
              <a:rPr lang="en-US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30255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Displaying a Description of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overrides the </a:t>
            </a:r>
            <a:r>
              <a:rPr lang="en-US" b="1" dirty="0" err="1"/>
              <a:t>toString</a:t>
            </a:r>
            <a:r>
              <a:rPr lang="en-US" b="1" dirty="0"/>
              <a:t>( ) </a:t>
            </a:r>
            <a:r>
              <a:rPr lang="en-US" dirty="0"/>
              <a:t>method (defined by </a:t>
            </a:r>
            <a:r>
              <a:rPr lang="en-US" b="1" dirty="0"/>
              <a:t>Object</a:t>
            </a:r>
            <a:r>
              <a:rPr lang="en-US" dirty="0"/>
              <a:t>) so that it returns a </a:t>
            </a:r>
            <a:r>
              <a:rPr lang="en-US" dirty="0" smtClean="0"/>
              <a:t>string containing </a:t>
            </a:r>
            <a:r>
              <a:rPr lang="en-US" dirty="0"/>
              <a:t>a description of the exception. You can display this description in a </a:t>
            </a:r>
            <a:r>
              <a:rPr lang="en-US" b="1" dirty="0" err="1"/>
              <a:t>println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statement </a:t>
            </a:r>
            <a:r>
              <a:rPr lang="en-US" dirty="0"/>
              <a:t>by simply passing the exception as an argument.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b="1" dirty="0"/>
              <a:t>catch </a:t>
            </a:r>
            <a:r>
              <a:rPr lang="en-US" dirty="0" smtClean="0"/>
              <a:t>block in </a:t>
            </a:r>
            <a:r>
              <a:rPr lang="en-US" dirty="0"/>
              <a:t>the preceding program can be rewritten like this: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("Exception: " + e);</a:t>
            </a:r>
          </a:p>
          <a:p>
            <a:pPr marL="0" indent="0">
              <a:buNone/>
            </a:pPr>
            <a:r>
              <a:rPr lang="en-US" dirty="0"/>
              <a:t>a = 0; // set a to zero and continue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When this version is substituted in the program, and the program is run, each </a:t>
            </a:r>
            <a:r>
              <a:rPr lang="en-US" dirty="0" smtClean="0"/>
              <a:t>divide-by zero error </a:t>
            </a:r>
            <a:r>
              <a:rPr lang="en-US" dirty="0"/>
              <a:t>displays the following message:</a:t>
            </a:r>
          </a:p>
          <a:p>
            <a:r>
              <a:rPr lang="en-US" dirty="0"/>
              <a:t>Exception: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</p:txBody>
      </p:sp>
    </p:spTree>
    <p:extLst>
      <p:ext uri="{BB962C8B-B14F-4D97-AF65-F5344CB8AC3E}">
        <p14:creationId xmlns:p14="http://schemas.microsoft.com/office/powerpoint/2010/main" val="34660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java.lang.annotation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// A marker annotation.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MyMarker</a:t>
            </a:r>
            <a:r>
              <a:rPr lang="en-US" dirty="0"/>
              <a:t> { }</a:t>
            </a:r>
          </a:p>
          <a:p>
            <a:pPr marL="0" indent="0">
              <a:buNone/>
            </a:pPr>
            <a:r>
              <a:rPr lang="en-US" dirty="0"/>
              <a:t>class Marker {</a:t>
            </a:r>
          </a:p>
          <a:p>
            <a:pPr marL="0" indent="0">
              <a:buNone/>
            </a:pPr>
            <a:r>
              <a:rPr lang="en-US" dirty="0"/>
              <a:t>// Annotate a method using a marker.</a:t>
            </a:r>
          </a:p>
          <a:p>
            <a:pPr marL="0" indent="0">
              <a:buNone/>
            </a:pPr>
            <a:r>
              <a:rPr lang="en-US" dirty="0"/>
              <a:t>// Notice that no ( ) is needed.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MyMarker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myMeth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Marker </a:t>
            </a:r>
            <a:r>
              <a:rPr lang="en-US" dirty="0" err="1"/>
              <a:t>ob</a:t>
            </a:r>
            <a:r>
              <a:rPr lang="en-US" dirty="0"/>
              <a:t> = new Marker();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Method m </a:t>
            </a:r>
            <a:r>
              <a:rPr lang="en-US" dirty="0" smtClean="0"/>
              <a:t>=</a:t>
            </a:r>
            <a:r>
              <a:rPr lang="en-US" dirty="0" err="1" smtClean="0"/>
              <a:t>ob.getClass</a:t>
            </a:r>
            <a:r>
              <a:rPr lang="en-US" dirty="0"/>
              <a:t>().</a:t>
            </a:r>
            <a:r>
              <a:rPr lang="en-US" dirty="0" err="1"/>
              <a:t>getMethod</a:t>
            </a:r>
            <a:r>
              <a:rPr lang="en-US" dirty="0"/>
              <a:t>("</a:t>
            </a:r>
            <a:r>
              <a:rPr lang="en-US" dirty="0" err="1"/>
              <a:t>myMeth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// Determine if the annotation is present.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m.isAnnotationPresent</a:t>
            </a:r>
            <a:r>
              <a:rPr lang="en-US" dirty="0"/>
              <a:t>(</a:t>
            </a:r>
            <a:r>
              <a:rPr lang="en-US" dirty="0" err="1"/>
              <a:t>MyMarker.class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MyMarker</a:t>
            </a:r>
            <a:r>
              <a:rPr lang="en-US" dirty="0"/>
              <a:t> is present.");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NoSuchMethodException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("Method Not Found.");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myMeth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output, shown here, confirms that </a:t>
            </a:r>
            <a:r>
              <a:rPr lang="en-US" b="1" dirty="0"/>
              <a:t>@</a:t>
            </a:r>
            <a:r>
              <a:rPr lang="en-US" b="1" dirty="0" err="1"/>
              <a:t>MyMarker</a:t>
            </a:r>
            <a:r>
              <a:rPr lang="en-US" b="1" dirty="0"/>
              <a:t> </a:t>
            </a:r>
            <a:r>
              <a:rPr lang="en-US" dirty="0"/>
              <a:t>is present:</a:t>
            </a:r>
          </a:p>
          <a:p>
            <a:pPr marL="0" indent="0">
              <a:buNone/>
            </a:pPr>
            <a:r>
              <a:rPr lang="en-US" dirty="0" err="1"/>
              <a:t>MyMarker</a:t>
            </a:r>
            <a:r>
              <a:rPr lang="en-US" dirty="0"/>
              <a:t> is present.</a:t>
            </a:r>
          </a:p>
          <a:p>
            <a:pPr marL="0" indent="0">
              <a:buNone/>
            </a:pPr>
            <a:r>
              <a:rPr lang="en-US" dirty="0"/>
              <a:t>In the program, notice that you do not need to follow </a:t>
            </a:r>
            <a:r>
              <a:rPr lang="en-US" b="1" dirty="0"/>
              <a:t>@</a:t>
            </a:r>
            <a:r>
              <a:rPr lang="en-US" b="1" dirty="0" err="1"/>
              <a:t>MyMarker</a:t>
            </a:r>
            <a:r>
              <a:rPr lang="en-US" b="1" dirty="0"/>
              <a:t> </a:t>
            </a:r>
            <a:r>
              <a:rPr lang="en-US" dirty="0"/>
              <a:t>with parentheses</a:t>
            </a:r>
          </a:p>
          <a:p>
            <a:pPr marL="0" indent="0">
              <a:buNone/>
            </a:pPr>
            <a:r>
              <a:rPr lang="en-US" dirty="0"/>
              <a:t>when it is applied. Thus, </a:t>
            </a:r>
            <a:r>
              <a:rPr lang="en-US" b="1" dirty="0"/>
              <a:t>@</a:t>
            </a:r>
            <a:r>
              <a:rPr lang="en-US" b="1" dirty="0" err="1"/>
              <a:t>MyMarker</a:t>
            </a:r>
            <a:r>
              <a:rPr lang="en-US" b="1" dirty="0"/>
              <a:t> </a:t>
            </a:r>
            <a:r>
              <a:rPr lang="en-US" dirty="0"/>
              <a:t>is applied simply by using its name, like this: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MyMarker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not wrong to supply an empty set of parentheses, but they are not needed.</a:t>
            </a:r>
          </a:p>
        </p:txBody>
      </p:sp>
    </p:spTree>
    <p:extLst>
      <p:ext uri="{BB962C8B-B14F-4D97-AF65-F5344CB8AC3E}">
        <p14:creationId xmlns:p14="http://schemas.microsoft.com/office/powerpoint/2010/main" val="9541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single-member </a:t>
            </a:r>
            <a:r>
              <a:rPr lang="en-US" dirty="0"/>
              <a:t>annotation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single-member </a:t>
            </a:r>
            <a:r>
              <a:rPr lang="en-US" dirty="0"/>
              <a:t>annotation contains only one member. It works like a normal annotation</a:t>
            </a:r>
          </a:p>
          <a:p>
            <a:r>
              <a:rPr lang="en-US" dirty="0"/>
              <a:t>except that it allows a shorthand form of specifying the value of the member.</a:t>
            </a:r>
          </a:p>
        </p:txBody>
      </p:sp>
    </p:spTree>
    <p:extLst>
      <p:ext uri="{BB962C8B-B14F-4D97-AF65-F5344CB8AC3E}">
        <p14:creationId xmlns:p14="http://schemas.microsoft.com/office/powerpoint/2010/main" val="1011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java.lang.annotation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// A single-member annotation.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MySingle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value(); // this variable name must be value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Single {</a:t>
            </a:r>
          </a:p>
          <a:p>
            <a:pPr marL="0" indent="0">
              <a:buNone/>
            </a:pPr>
            <a:r>
              <a:rPr lang="en-US" dirty="0"/>
              <a:t>// Annotate a method using a </a:t>
            </a:r>
            <a:r>
              <a:rPr lang="en-US" dirty="0" smtClean="0"/>
              <a:t>single-</a:t>
            </a:r>
            <a:r>
              <a:rPr lang="en-US" dirty="0" err="1" smtClean="0"/>
              <a:t>memberannotation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MySingle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myMeth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Single </a:t>
            </a:r>
            <a:r>
              <a:rPr lang="en-US" dirty="0" err="1"/>
              <a:t>ob</a:t>
            </a:r>
            <a:r>
              <a:rPr lang="en-US" dirty="0"/>
              <a:t> = new Single();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Method m </a:t>
            </a:r>
            <a:r>
              <a:rPr lang="en-US" dirty="0" smtClean="0"/>
              <a:t>=</a:t>
            </a:r>
            <a:r>
              <a:rPr lang="en-US" dirty="0" err="1" smtClean="0"/>
              <a:t>ob.getClass</a:t>
            </a:r>
            <a:r>
              <a:rPr lang="en-US" dirty="0"/>
              <a:t>().</a:t>
            </a:r>
            <a:r>
              <a:rPr lang="en-US" dirty="0" err="1"/>
              <a:t>getMethod</a:t>
            </a:r>
            <a:r>
              <a:rPr lang="en-US" dirty="0"/>
              <a:t>("</a:t>
            </a:r>
            <a:r>
              <a:rPr lang="en-US" dirty="0" err="1"/>
              <a:t>myMeth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MySingle</a:t>
            </a:r>
            <a:r>
              <a:rPr lang="en-US" dirty="0"/>
              <a:t> anno = </a:t>
            </a:r>
            <a:r>
              <a:rPr lang="en-US" dirty="0" err="1"/>
              <a:t>m.getAnnotation</a:t>
            </a:r>
            <a:r>
              <a:rPr lang="en-US" dirty="0"/>
              <a:t>(</a:t>
            </a:r>
            <a:r>
              <a:rPr lang="en-US" dirty="0" err="1"/>
              <a:t>MySingle.class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anno.value</a:t>
            </a:r>
            <a:r>
              <a:rPr lang="en-US" dirty="0"/>
              <a:t>()); //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NoSuchMethodException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("Method Not Found.");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myMeth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As expected, this program displays the value 100. In the program, </a:t>
            </a:r>
            <a:r>
              <a:rPr lang="en-US" b="1" dirty="0"/>
              <a:t>@</a:t>
            </a:r>
            <a:r>
              <a:rPr lang="en-US" b="1" dirty="0" err="1"/>
              <a:t>MySingle</a:t>
            </a:r>
            <a:r>
              <a:rPr lang="en-US" b="1" dirty="0"/>
              <a:t> </a:t>
            </a:r>
            <a:r>
              <a:rPr lang="en-US" dirty="0"/>
              <a:t>is used to</a:t>
            </a:r>
          </a:p>
          <a:p>
            <a:pPr marL="0" indent="0">
              <a:buNone/>
            </a:pPr>
            <a:r>
              <a:rPr lang="en-US" dirty="0"/>
              <a:t>annotate </a:t>
            </a:r>
            <a:r>
              <a:rPr lang="en-US" b="1" dirty="0" err="1"/>
              <a:t>myMeth</a:t>
            </a:r>
            <a:r>
              <a:rPr lang="en-US" b="1" dirty="0"/>
              <a:t>( )</a:t>
            </a:r>
            <a:r>
              <a:rPr lang="en-US" dirty="0"/>
              <a:t>, as shown here: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MySingle</a:t>
            </a:r>
            <a:r>
              <a:rPr lang="en-US" dirty="0"/>
              <a:t>(100)</a:t>
            </a:r>
          </a:p>
          <a:p>
            <a:pPr marL="0" indent="0">
              <a:buNone/>
            </a:pPr>
            <a:r>
              <a:rPr lang="en-US" dirty="0"/>
              <a:t>Notice that </a:t>
            </a:r>
            <a:r>
              <a:rPr lang="en-US" b="1" dirty="0"/>
              <a:t>value </a:t>
            </a:r>
            <a:r>
              <a:rPr lang="en-US" dirty="0"/>
              <a:t>= need not be specified.</a:t>
            </a:r>
          </a:p>
        </p:txBody>
      </p:sp>
    </p:spTree>
    <p:extLst>
      <p:ext uri="{BB962C8B-B14F-4D97-AF65-F5344CB8AC3E}">
        <p14:creationId xmlns:p14="http://schemas.microsoft.com/office/powerpoint/2010/main" val="2004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Built-In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defines many built-in annotations. Most are specialized, but nine are general purpose.</a:t>
            </a:r>
          </a:p>
          <a:p>
            <a:r>
              <a:rPr lang="en-US" dirty="0"/>
              <a:t>Of these, four are imported from </a:t>
            </a:r>
            <a:r>
              <a:rPr lang="en-US" b="1" dirty="0" err="1"/>
              <a:t>java.lang.annotation</a:t>
            </a:r>
            <a:r>
              <a:rPr lang="en-US" dirty="0"/>
              <a:t>: </a:t>
            </a:r>
            <a:r>
              <a:rPr lang="en-US" b="1" dirty="0"/>
              <a:t>@Retention</a:t>
            </a:r>
            <a:r>
              <a:rPr lang="en-US" dirty="0"/>
              <a:t>, </a:t>
            </a:r>
            <a:r>
              <a:rPr lang="en-US" b="1" dirty="0"/>
              <a:t>@Documented</a:t>
            </a:r>
            <a:r>
              <a:rPr lang="en-US" dirty="0"/>
              <a:t>,</a:t>
            </a:r>
          </a:p>
          <a:p>
            <a:r>
              <a:rPr lang="en-US" b="1" dirty="0"/>
              <a:t>@Target</a:t>
            </a:r>
            <a:r>
              <a:rPr lang="en-US" dirty="0"/>
              <a:t>, and </a:t>
            </a:r>
            <a:r>
              <a:rPr lang="en-US" b="1" dirty="0"/>
              <a:t>@Inherited</a:t>
            </a:r>
            <a:r>
              <a:rPr lang="en-US" dirty="0"/>
              <a:t>. Five—</a:t>
            </a:r>
            <a:r>
              <a:rPr lang="en-US" b="1" dirty="0"/>
              <a:t>@Override</a:t>
            </a:r>
            <a:r>
              <a:rPr lang="en-US" dirty="0"/>
              <a:t>, </a:t>
            </a:r>
            <a:r>
              <a:rPr lang="en-US" b="1" dirty="0"/>
              <a:t>@Deprecated</a:t>
            </a:r>
            <a:r>
              <a:rPr lang="en-US" dirty="0"/>
              <a:t>, </a:t>
            </a:r>
            <a:r>
              <a:rPr lang="en-US" b="1" dirty="0"/>
              <a:t>@</a:t>
            </a:r>
            <a:r>
              <a:rPr lang="en-US" b="1" dirty="0" err="1"/>
              <a:t>FunctionalInterface</a:t>
            </a:r>
            <a:r>
              <a:rPr lang="en-US" dirty="0"/>
              <a:t>,</a:t>
            </a:r>
          </a:p>
          <a:p>
            <a:r>
              <a:rPr lang="en-US" b="1" dirty="0"/>
              <a:t>@</a:t>
            </a:r>
            <a:r>
              <a:rPr lang="en-US" b="1" dirty="0" err="1"/>
              <a:t>SafeVarargs</a:t>
            </a:r>
            <a:r>
              <a:rPr lang="en-US" dirty="0"/>
              <a:t>, and </a:t>
            </a:r>
            <a:r>
              <a:rPr lang="en-US" b="1" dirty="0"/>
              <a:t>@</a:t>
            </a:r>
            <a:r>
              <a:rPr lang="en-US" b="1" dirty="0" err="1"/>
              <a:t>SuppressWarnings</a:t>
            </a:r>
            <a:r>
              <a:rPr lang="en-US" dirty="0"/>
              <a:t>—are included in </a:t>
            </a:r>
            <a:r>
              <a:rPr lang="en-US" b="1" dirty="0" err="1"/>
              <a:t>java.lang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6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@Retention</a:t>
            </a:r>
          </a:p>
          <a:p>
            <a:r>
              <a:rPr lang="en-US" b="1" dirty="0"/>
              <a:t>@Retention </a:t>
            </a:r>
            <a:r>
              <a:rPr lang="en-US" dirty="0"/>
              <a:t>is designed to be used only as an annotation to another </a:t>
            </a:r>
            <a:r>
              <a:rPr lang="en-US" dirty="0" smtClean="0"/>
              <a:t>annotation</a:t>
            </a:r>
          </a:p>
          <a:p>
            <a:r>
              <a:rPr lang="en-US" b="1" dirty="0"/>
              <a:t>@Documented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b="1" dirty="0"/>
              <a:t>@Documented </a:t>
            </a:r>
            <a:r>
              <a:rPr lang="en-US" dirty="0"/>
              <a:t>annotation is a marker interface that tells a tool that an annotation </a:t>
            </a:r>
            <a:r>
              <a:rPr lang="en-US" dirty="0" smtClean="0"/>
              <a:t>is to </a:t>
            </a:r>
            <a:r>
              <a:rPr lang="en-US" dirty="0"/>
              <a:t>be documented. It is designed to be used only as an annotation to an </a:t>
            </a:r>
            <a:r>
              <a:rPr lang="en-US" dirty="0" smtClean="0"/>
              <a:t>annotation declaration</a:t>
            </a:r>
            <a:r>
              <a:rPr lang="en-US" dirty="0"/>
              <a:t>.</a:t>
            </a:r>
          </a:p>
          <a:p>
            <a:r>
              <a:rPr lang="en-US" b="1" dirty="0"/>
              <a:t>@Target</a:t>
            </a:r>
          </a:p>
          <a:p>
            <a:r>
              <a:rPr lang="en-US" dirty="0"/>
              <a:t>The </a:t>
            </a:r>
            <a:r>
              <a:rPr lang="en-US" b="1" dirty="0"/>
              <a:t>@Target </a:t>
            </a:r>
            <a:r>
              <a:rPr lang="en-US" dirty="0"/>
              <a:t>annotation specifies the types of items to which an annotation can be applied.</a:t>
            </a:r>
          </a:p>
          <a:p>
            <a:r>
              <a:rPr lang="en-US" dirty="0"/>
              <a:t>It is designed to be used only as an annotation to another annotation. </a:t>
            </a:r>
            <a:r>
              <a:rPr lang="en-US" b="1" dirty="0"/>
              <a:t>@Target </a:t>
            </a:r>
            <a:r>
              <a:rPr lang="en-US" dirty="0"/>
              <a:t>takes </a:t>
            </a:r>
            <a:r>
              <a:rPr lang="en-US" dirty="0" smtClean="0"/>
              <a:t>one argument</a:t>
            </a:r>
            <a:r>
              <a:rPr lang="en-US" dirty="0"/>
              <a:t>, which is an array of constants of the </a:t>
            </a:r>
            <a:r>
              <a:rPr lang="en-US" b="1" dirty="0" err="1"/>
              <a:t>ElementType</a:t>
            </a:r>
            <a:r>
              <a:rPr lang="en-US" b="1" dirty="0"/>
              <a:t> </a:t>
            </a:r>
            <a:r>
              <a:rPr lang="en-US" dirty="0"/>
              <a:t>enumeration.</a:t>
            </a:r>
          </a:p>
        </p:txBody>
      </p:sp>
    </p:spTree>
    <p:extLst>
      <p:ext uri="{BB962C8B-B14F-4D97-AF65-F5344CB8AC3E}">
        <p14:creationId xmlns:p14="http://schemas.microsoft.com/office/powerpoint/2010/main" val="25507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@Inherited</a:t>
            </a:r>
          </a:p>
          <a:p>
            <a:r>
              <a:rPr lang="en-US" b="1" dirty="0"/>
              <a:t>@Inherited </a:t>
            </a:r>
            <a:r>
              <a:rPr lang="en-US" dirty="0"/>
              <a:t>is a marker annotation that can be used only on another annotation </a:t>
            </a:r>
            <a:r>
              <a:rPr lang="en-US" dirty="0" err="1" smtClean="0"/>
              <a:t>declaration.Furthermore</a:t>
            </a:r>
            <a:r>
              <a:rPr lang="en-US" dirty="0"/>
              <a:t>, it affects only annotations that will be used on class declarations. </a:t>
            </a:r>
            <a:r>
              <a:rPr lang="en-US" b="1" dirty="0"/>
              <a:t>@</a:t>
            </a:r>
            <a:r>
              <a:rPr lang="en-US" b="1" dirty="0" smtClean="0"/>
              <a:t>Inherited </a:t>
            </a:r>
            <a:r>
              <a:rPr lang="en-US" dirty="0" smtClean="0"/>
              <a:t>causes </a:t>
            </a:r>
            <a:r>
              <a:rPr lang="en-US" dirty="0"/>
              <a:t>the annotation for a superclass to be inherited by a subclass.</a:t>
            </a:r>
          </a:p>
        </p:txBody>
      </p:sp>
    </p:spTree>
    <p:extLst>
      <p:ext uri="{BB962C8B-B14F-4D97-AF65-F5344CB8AC3E}">
        <p14:creationId xmlns:p14="http://schemas.microsoft.com/office/powerpoint/2010/main" val="18694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@Override</a:t>
            </a:r>
          </a:p>
          <a:p>
            <a:r>
              <a:rPr lang="en-US" b="1" dirty="0"/>
              <a:t>@Override </a:t>
            </a:r>
            <a:r>
              <a:rPr lang="en-US" dirty="0"/>
              <a:t>is a marker annotation that can be used only on methods. A method </a:t>
            </a:r>
            <a:r>
              <a:rPr lang="en-US" dirty="0" smtClean="0"/>
              <a:t>annotated with </a:t>
            </a:r>
            <a:r>
              <a:rPr lang="en-US" b="1" dirty="0"/>
              <a:t>@Override </a:t>
            </a:r>
            <a:r>
              <a:rPr lang="en-US" dirty="0"/>
              <a:t>must override a method from a superclass. If it doesn’t, a </a:t>
            </a:r>
            <a:r>
              <a:rPr lang="en-US" dirty="0" smtClean="0"/>
              <a:t>compile-time error </a:t>
            </a:r>
            <a:r>
              <a:rPr lang="en-US" dirty="0"/>
              <a:t>will result. It is used to ensure that a superclass method is actually overridden, and </a:t>
            </a:r>
            <a:r>
              <a:rPr lang="en-US" dirty="0" smtClean="0"/>
              <a:t>not simply </a:t>
            </a:r>
            <a:r>
              <a:rPr lang="en-US" dirty="0"/>
              <a:t>overloaded.</a:t>
            </a:r>
          </a:p>
          <a:p>
            <a:r>
              <a:rPr lang="en-US" b="1" dirty="0"/>
              <a:t>@Deprecated</a:t>
            </a:r>
          </a:p>
          <a:p>
            <a:r>
              <a:rPr lang="en-US" b="1" dirty="0"/>
              <a:t>@Deprecated </a:t>
            </a:r>
            <a:r>
              <a:rPr lang="en-US" dirty="0"/>
              <a:t>is a marker annotation. It indicates that a declaration is obsolete and </a:t>
            </a:r>
            <a:r>
              <a:rPr lang="en-US" dirty="0" smtClean="0"/>
              <a:t>has been </a:t>
            </a:r>
            <a:r>
              <a:rPr lang="en-US" dirty="0"/>
              <a:t>replaced by a newer form.</a:t>
            </a:r>
          </a:p>
        </p:txBody>
      </p:sp>
    </p:spTree>
    <p:extLst>
      <p:ext uri="{BB962C8B-B14F-4D97-AF65-F5344CB8AC3E}">
        <p14:creationId xmlns:p14="http://schemas.microsoft.com/office/powerpoint/2010/main" val="16024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@</a:t>
            </a:r>
            <a:r>
              <a:rPr lang="en-US" b="1" dirty="0" err="1"/>
              <a:t>FunctionalInterface</a:t>
            </a:r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FunctionalInterface</a:t>
            </a:r>
            <a:r>
              <a:rPr lang="en-US" b="1" dirty="0"/>
              <a:t> </a:t>
            </a:r>
            <a:r>
              <a:rPr lang="en-US" dirty="0"/>
              <a:t>is a marker annotation added by JDK 8 and designed for use </a:t>
            </a:r>
            <a:r>
              <a:rPr lang="en-US" dirty="0" smtClean="0"/>
              <a:t>on interfaces</a:t>
            </a:r>
            <a:r>
              <a:rPr lang="en-US" dirty="0"/>
              <a:t>. It indicates that the annotated interface is a functional interface.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functional interface </a:t>
            </a:r>
            <a:r>
              <a:rPr lang="en-US" dirty="0"/>
              <a:t>is an interface that contains one and only one abstract method. Functional </a:t>
            </a:r>
            <a:r>
              <a:rPr lang="en-US" dirty="0" smtClean="0"/>
              <a:t>interfaces are </a:t>
            </a:r>
            <a:r>
              <a:rPr lang="en-US" dirty="0"/>
              <a:t>used by lambda expressions.</a:t>
            </a:r>
          </a:p>
        </p:txBody>
      </p:sp>
    </p:spTree>
    <p:extLst>
      <p:ext uri="{BB962C8B-B14F-4D97-AF65-F5344CB8AC3E}">
        <p14:creationId xmlns:p14="http://schemas.microsoft.com/office/powerpoint/2010/main" val="4890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@</a:t>
            </a:r>
            <a:r>
              <a:rPr lang="en-US" b="1" dirty="0" err="1"/>
              <a:t>SafeVarargs</a:t>
            </a:r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SafeVarargs</a:t>
            </a:r>
            <a:r>
              <a:rPr lang="en-US" b="1" dirty="0"/>
              <a:t> </a:t>
            </a:r>
            <a:r>
              <a:rPr lang="en-US" dirty="0"/>
              <a:t>is a marker annotation that can be applied to methods and constructors. </a:t>
            </a:r>
            <a:r>
              <a:rPr lang="en-US" dirty="0" smtClean="0"/>
              <a:t>It indicates </a:t>
            </a:r>
            <a:r>
              <a:rPr lang="en-US" dirty="0"/>
              <a:t>that no unsafe actions related to a </a:t>
            </a:r>
            <a:r>
              <a:rPr lang="en-US" dirty="0" err="1"/>
              <a:t>varargs</a:t>
            </a:r>
            <a:r>
              <a:rPr lang="en-US" dirty="0"/>
              <a:t> parameter occur.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</a:t>
            </a:r>
            <a:r>
              <a:rPr lang="en-US" dirty="0" smtClean="0"/>
              <a:t>suppress unchecked </a:t>
            </a:r>
            <a:r>
              <a:rPr lang="en-US" dirty="0"/>
              <a:t>warnings on otherwise safe code as it relates to non-</a:t>
            </a:r>
            <a:r>
              <a:rPr lang="en-US" dirty="0" err="1"/>
              <a:t>reifiable</a:t>
            </a:r>
            <a:r>
              <a:rPr lang="en-US" dirty="0"/>
              <a:t> </a:t>
            </a:r>
            <a:r>
              <a:rPr lang="en-US" dirty="0" err="1"/>
              <a:t>vararg</a:t>
            </a:r>
            <a:r>
              <a:rPr lang="en-US" dirty="0"/>
              <a:t> types </a:t>
            </a:r>
            <a:r>
              <a:rPr lang="en-US" dirty="0" smtClean="0"/>
              <a:t>and parameterized </a:t>
            </a:r>
            <a:r>
              <a:rPr lang="en-US" dirty="0"/>
              <a:t>array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891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SuppressWarnings</a:t>
            </a:r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SuppressWarnings</a:t>
            </a:r>
            <a:r>
              <a:rPr lang="en-US" b="1" dirty="0"/>
              <a:t> </a:t>
            </a:r>
            <a:r>
              <a:rPr lang="en-US" dirty="0"/>
              <a:t>specifies that one or more warnings that might be issued by </a:t>
            </a:r>
            <a:r>
              <a:rPr lang="en-US" dirty="0" smtClean="0"/>
              <a:t>the compiler </a:t>
            </a:r>
            <a:r>
              <a:rPr lang="en-US" dirty="0"/>
              <a:t>are to be suppressed. The warnings to suppress are specified by name, </a:t>
            </a:r>
            <a:r>
              <a:rPr lang="en-US" dirty="0" smtClean="0"/>
              <a:t>in string </a:t>
            </a:r>
            <a:r>
              <a:rPr lang="en-US" dirty="0"/>
              <a:t>form.</a:t>
            </a:r>
          </a:p>
        </p:txBody>
      </p:sp>
    </p:spTree>
    <p:extLst>
      <p:ext uri="{BB962C8B-B14F-4D97-AF65-F5344CB8AC3E}">
        <p14:creationId xmlns:p14="http://schemas.microsoft.com/office/powerpoint/2010/main" val="5039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catch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exception is thrown, each </a:t>
            </a:r>
            <a:r>
              <a:rPr lang="en-US" b="1" dirty="0"/>
              <a:t>catch </a:t>
            </a:r>
            <a:r>
              <a:rPr lang="en-US" dirty="0"/>
              <a:t>statement is </a:t>
            </a:r>
            <a:r>
              <a:rPr lang="en-US" dirty="0" smtClean="0"/>
              <a:t>inspected in </a:t>
            </a:r>
            <a:r>
              <a:rPr lang="en-US" dirty="0"/>
              <a:t>order, and the first one whose type matches that of the exception is executed. </a:t>
            </a:r>
            <a:endParaRPr lang="en-US" dirty="0" smtClean="0"/>
          </a:p>
          <a:p>
            <a:r>
              <a:rPr lang="en-US" dirty="0" smtClean="0"/>
              <a:t>After one </a:t>
            </a:r>
            <a:r>
              <a:rPr lang="en-US" b="1" dirty="0" smtClean="0"/>
              <a:t>catch </a:t>
            </a:r>
            <a:r>
              <a:rPr lang="en-US" dirty="0"/>
              <a:t>statement executes, the others are bypassed, and execution continues after the </a:t>
            </a:r>
            <a:r>
              <a:rPr lang="en-US" b="1" dirty="0"/>
              <a:t>try </a:t>
            </a:r>
            <a:r>
              <a:rPr lang="en-US" b="1" dirty="0" smtClean="0"/>
              <a:t>/ catch </a:t>
            </a:r>
            <a:r>
              <a:rPr lang="en-US"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42919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advent of JDK 8, annotations can also be specified in most cases in which a type is used.</a:t>
            </a:r>
          </a:p>
          <a:p>
            <a:r>
              <a:rPr lang="en-US" dirty="0"/>
              <a:t>This expanded aspect of annotations is called </a:t>
            </a:r>
            <a:r>
              <a:rPr lang="en-US" i="1" dirty="0"/>
              <a:t>type annotation</a:t>
            </a:r>
            <a:r>
              <a:rPr lang="en-US" dirty="0"/>
              <a:t>. For example, you </a:t>
            </a:r>
            <a:r>
              <a:rPr lang="en-US" dirty="0" smtClean="0"/>
              <a:t>can annotate </a:t>
            </a:r>
            <a:r>
              <a:rPr lang="en-US" dirty="0"/>
              <a:t>the return type of a method, the type of </a:t>
            </a:r>
            <a:r>
              <a:rPr lang="en-US" b="1" dirty="0"/>
              <a:t>this </a:t>
            </a:r>
            <a:r>
              <a:rPr lang="en-US" dirty="0"/>
              <a:t>within a method, a cast, array </a:t>
            </a:r>
            <a:r>
              <a:rPr lang="en-US" dirty="0" smtClean="0"/>
              <a:t>levels, an </a:t>
            </a:r>
            <a:r>
              <a:rPr lang="en-US" dirty="0"/>
              <a:t>inherited class, and a </a:t>
            </a:r>
            <a:r>
              <a:rPr lang="en-US" b="1" dirty="0"/>
              <a:t>throws </a:t>
            </a:r>
            <a:r>
              <a:rPr lang="en-US" dirty="0"/>
              <a:t>clause. You can also annotate generic types, including</a:t>
            </a:r>
          </a:p>
          <a:p>
            <a:r>
              <a:rPr lang="en-US" dirty="0"/>
              <a:t>generic type parameter bounds and generic type </a:t>
            </a:r>
            <a:r>
              <a:rPr lang="en-US" dirty="0" smtClean="0"/>
              <a:t>arguments</a:t>
            </a:r>
          </a:p>
          <a:p>
            <a:r>
              <a:rPr lang="en-US" dirty="0"/>
              <a:t>For example, assuming</a:t>
            </a:r>
          </a:p>
          <a:p>
            <a:r>
              <a:rPr lang="en-US" dirty="0"/>
              <a:t>some type annotation called </a:t>
            </a:r>
            <a:r>
              <a:rPr lang="en-US" b="1" dirty="0"/>
              <a:t>@</a:t>
            </a:r>
            <a:r>
              <a:rPr lang="en-US" b="1" dirty="0" err="1"/>
              <a:t>TypeAnno</a:t>
            </a:r>
            <a:r>
              <a:rPr lang="en-US" dirty="0"/>
              <a:t>, the following is legal:</a:t>
            </a:r>
          </a:p>
          <a:p>
            <a:r>
              <a:rPr lang="en-US" dirty="0"/>
              <a:t>void </a:t>
            </a:r>
            <a:r>
              <a:rPr lang="en-US" dirty="0" err="1"/>
              <a:t>myMeth</a:t>
            </a:r>
            <a:r>
              <a:rPr lang="en-US" dirty="0"/>
              <a:t>() throws @</a:t>
            </a:r>
            <a:r>
              <a:rPr lang="en-US" dirty="0" err="1"/>
              <a:t>TypeAnno</a:t>
            </a:r>
            <a:r>
              <a:rPr lang="en-US" dirty="0"/>
              <a:t> </a:t>
            </a:r>
            <a:r>
              <a:rPr lang="en-US" dirty="0" err="1"/>
              <a:t>NullPointerException</a:t>
            </a:r>
            <a:r>
              <a:rPr lang="en-US" dirty="0"/>
              <a:t> { // ...</a:t>
            </a:r>
          </a:p>
          <a:p>
            <a:r>
              <a:rPr lang="en-US" dirty="0"/>
              <a:t>Here, @</a:t>
            </a:r>
            <a:r>
              <a:rPr lang="en-US" b="1" dirty="0" err="1"/>
              <a:t>TypeAnno</a:t>
            </a:r>
            <a:r>
              <a:rPr lang="en-US" b="1" dirty="0"/>
              <a:t> </a:t>
            </a:r>
            <a:r>
              <a:rPr lang="en-US" dirty="0"/>
              <a:t>annotates </a:t>
            </a:r>
            <a:r>
              <a:rPr lang="en-US" b="1" dirty="0" err="1"/>
              <a:t>NullPointerException</a:t>
            </a:r>
            <a:r>
              <a:rPr lang="en-US" b="1" dirty="0"/>
              <a:t> </a:t>
            </a:r>
            <a:r>
              <a:rPr lang="en-US" dirty="0"/>
              <a:t>in the </a:t>
            </a:r>
            <a:r>
              <a:rPr lang="en-US" b="1" dirty="0"/>
              <a:t>throws </a:t>
            </a:r>
            <a:r>
              <a:rPr lang="en-US" dirty="0"/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6570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Repeating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new JDK 8 annotation feature enables an annotation to be repeated on the </a:t>
            </a:r>
            <a:r>
              <a:rPr lang="en-US" dirty="0" smtClean="0"/>
              <a:t>same element</a:t>
            </a:r>
            <a:r>
              <a:rPr lang="en-US" dirty="0"/>
              <a:t>. This is called </a:t>
            </a:r>
            <a:r>
              <a:rPr lang="en-US" i="1" dirty="0"/>
              <a:t>repeating annotations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an annotation to be repeatable, it must </a:t>
            </a:r>
            <a:r>
              <a:rPr lang="en-US" dirty="0" smtClean="0"/>
              <a:t>be annotated </a:t>
            </a:r>
            <a:r>
              <a:rPr lang="en-US" dirty="0"/>
              <a:t>with the </a:t>
            </a:r>
            <a:r>
              <a:rPr lang="en-US" b="1" dirty="0"/>
              <a:t>@Repeatable </a:t>
            </a:r>
            <a:r>
              <a:rPr lang="en-US" dirty="0"/>
              <a:t>annotation, defined in </a:t>
            </a:r>
            <a:r>
              <a:rPr lang="en-US" b="1" dirty="0" err="1"/>
              <a:t>java.lang.annotation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b="1" dirty="0"/>
              <a:t>value </a:t>
            </a:r>
            <a:r>
              <a:rPr lang="en-US" dirty="0" smtClean="0"/>
              <a:t>field specifies </a:t>
            </a:r>
            <a:r>
              <a:rPr lang="en-US" dirty="0"/>
              <a:t>the </a:t>
            </a:r>
            <a:r>
              <a:rPr lang="en-US" i="1" dirty="0"/>
              <a:t>container </a:t>
            </a:r>
            <a:r>
              <a:rPr lang="en-US" dirty="0"/>
              <a:t>type for the repeatable annotation.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container is specified as </a:t>
            </a:r>
            <a:r>
              <a:rPr lang="en-US" dirty="0" smtClean="0"/>
              <a:t>an annotation </a:t>
            </a:r>
            <a:r>
              <a:rPr lang="en-US" dirty="0"/>
              <a:t>for which the </a:t>
            </a:r>
            <a:r>
              <a:rPr lang="en-US" b="1" dirty="0"/>
              <a:t>value </a:t>
            </a:r>
            <a:r>
              <a:rPr lang="en-US" dirty="0"/>
              <a:t>field is an array of the repeatable annotation type</a:t>
            </a:r>
          </a:p>
        </p:txBody>
      </p:sp>
    </p:spTree>
    <p:extLst>
      <p:ext uri="{BB962C8B-B14F-4D97-AF65-F5344CB8AC3E}">
        <p14:creationId xmlns:p14="http://schemas.microsoft.com/office/powerpoint/2010/main" val="19443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Demonstrate a repeated annotation.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java.lang.annotation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java.lang.reflect</a:t>
            </a:r>
            <a:r>
              <a:rPr lang="en-US" dirty="0"/>
              <a:t>.*;</a:t>
            </a:r>
          </a:p>
          <a:p>
            <a:pPr marL="0" indent="0">
              <a:buNone/>
            </a:pPr>
            <a:r>
              <a:rPr lang="en-US" dirty="0"/>
              <a:t>// Make </a:t>
            </a:r>
            <a:r>
              <a:rPr lang="en-US" dirty="0" err="1"/>
              <a:t>MyAnno</a:t>
            </a:r>
            <a:r>
              <a:rPr lang="en-US" dirty="0"/>
              <a:t> repeatable.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@Repeatable(</a:t>
            </a:r>
            <a:r>
              <a:rPr lang="en-US" dirty="0" err="1"/>
              <a:t>MyRepeatedAnnos.class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MyAnno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() default "Testing";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() default 9000;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This is the container annotation.</a:t>
            </a:r>
          </a:p>
          <a:p>
            <a:pPr marL="0" indent="0">
              <a:buNone/>
            </a:pPr>
            <a:r>
              <a:rPr lang="en-US" dirty="0"/>
              <a:t>@Retention(</a:t>
            </a:r>
            <a:r>
              <a:rPr lang="en-US" dirty="0" err="1"/>
              <a:t>RetentionPolicy.RUNTIME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@interface </a:t>
            </a:r>
            <a:r>
              <a:rPr lang="en-US" dirty="0" err="1"/>
              <a:t>MyRepeatedAnnos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MyAnno</a:t>
            </a:r>
            <a:r>
              <a:rPr lang="en-US" dirty="0"/>
              <a:t>[] value();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10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Some </a:t>
            </a:r>
            <a:r>
              <a:rPr lang="en-US" b="1" dirty="0"/>
              <a:t>Restrictions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a number of restrictions that apply to annotation declarations. First, </a:t>
            </a:r>
            <a:r>
              <a:rPr lang="en-US" dirty="0" smtClean="0"/>
              <a:t>no annotation </a:t>
            </a:r>
            <a:r>
              <a:rPr lang="en-US" dirty="0"/>
              <a:t>can inherit another. Second, all methods declared by an annotation </a:t>
            </a:r>
            <a:r>
              <a:rPr lang="en-US" dirty="0" smtClean="0"/>
              <a:t>must be </a:t>
            </a:r>
            <a:r>
              <a:rPr lang="en-US" dirty="0"/>
              <a:t>without parameters. Furthermore, they must return one of the following:</a:t>
            </a:r>
          </a:p>
          <a:p>
            <a:r>
              <a:rPr lang="en-US" dirty="0" smtClean="0"/>
              <a:t> </a:t>
            </a:r>
            <a:r>
              <a:rPr lang="en-US" dirty="0"/>
              <a:t>A primitive type, such as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double</a:t>
            </a:r>
          </a:p>
          <a:p>
            <a:r>
              <a:rPr lang="en-US" dirty="0" smtClean="0"/>
              <a:t> </a:t>
            </a:r>
            <a:r>
              <a:rPr lang="en-US" dirty="0"/>
              <a:t>An object of type </a:t>
            </a:r>
            <a:r>
              <a:rPr lang="en-US" b="1" dirty="0"/>
              <a:t>String </a:t>
            </a:r>
            <a:r>
              <a:rPr lang="en-US" dirty="0"/>
              <a:t>or </a:t>
            </a:r>
            <a:r>
              <a:rPr lang="en-US" b="1" dirty="0"/>
              <a:t>Class</a:t>
            </a:r>
          </a:p>
          <a:p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type</a:t>
            </a:r>
          </a:p>
          <a:p>
            <a:r>
              <a:rPr lang="en-US" dirty="0" smtClean="0"/>
              <a:t> </a:t>
            </a:r>
            <a:r>
              <a:rPr lang="en-US" dirty="0"/>
              <a:t>Another annotation type</a:t>
            </a:r>
          </a:p>
          <a:p>
            <a:r>
              <a:rPr lang="en-US" dirty="0" smtClean="0"/>
              <a:t> </a:t>
            </a:r>
            <a:r>
              <a:rPr lang="en-US" dirty="0"/>
              <a:t>An array of one of the preceding types</a:t>
            </a:r>
          </a:p>
        </p:txBody>
      </p:sp>
    </p:spTree>
    <p:extLst>
      <p:ext uri="{BB962C8B-B14F-4D97-AF65-F5344CB8AC3E}">
        <p14:creationId xmlns:p14="http://schemas.microsoft.com/office/powerpoint/2010/main" val="239942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Demonstrate multiple catch statements.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MultipleCatches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args.length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42 /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c[] = { 1 };</a:t>
            </a:r>
          </a:p>
          <a:p>
            <a:pPr marL="0" indent="0">
              <a:buNone/>
            </a:pPr>
            <a:r>
              <a:rPr lang="en-US" dirty="0"/>
              <a:t>c[42] = 99;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("Array index </a:t>
            </a:r>
            <a:r>
              <a:rPr lang="en-US" dirty="0" err="1"/>
              <a:t>oob</a:t>
            </a:r>
            <a:r>
              <a:rPr lang="en-US" dirty="0"/>
              <a:t>: " + 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("After try/catch blocks.");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31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C:\&gt;java </a:t>
            </a:r>
            <a:r>
              <a:rPr lang="en-US" dirty="0" err="1"/>
              <a:t>MultipleCatches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0</a:t>
            </a:r>
          </a:p>
          <a:p>
            <a:pPr marL="0" indent="0">
              <a:buNone/>
            </a:pPr>
            <a:r>
              <a:rPr lang="en-US" dirty="0"/>
              <a:t>Divide by 0: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 marL="0" indent="0">
              <a:buNone/>
            </a:pPr>
            <a:r>
              <a:rPr lang="en-US" dirty="0"/>
              <a:t>After try/catch blocks.</a:t>
            </a:r>
          </a:p>
          <a:p>
            <a:pPr marL="0" indent="0">
              <a:buNone/>
            </a:pPr>
            <a:r>
              <a:rPr lang="en-US" dirty="0"/>
              <a:t>C:\&gt;java </a:t>
            </a:r>
            <a:r>
              <a:rPr lang="en-US" dirty="0" err="1"/>
              <a:t>MultipleCatches</a:t>
            </a:r>
            <a:r>
              <a:rPr lang="en-US" dirty="0"/>
              <a:t> </a:t>
            </a:r>
            <a:r>
              <a:rPr lang="en-US" dirty="0" err="1"/>
              <a:t>TestArg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1</a:t>
            </a:r>
          </a:p>
          <a:p>
            <a:pPr marL="0" indent="0">
              <a:buNone/>
            </a:pPr>
            <a:r>
              <a:rPr lang="en-US" dirty="0"/>
              <a:t>Array index </a:t>
            </a:r>
            <a:r>
              <a:rPr lang="en-US" dirty="0" err="1"/>
              <a:t>oob</a:t>
            </a:r>
            <a:r>
              <a:rPr lang="en-US" dirty="0"/>
              <a:t>: java.lang.ArrayIndexOutOfBoundsException:42</a:t>
            </a:r>
          </a:p>
          <a:p>
            <a:pPr marL="0" indent="0">
              <a:buNone/>
            </a:pPr>
            <a:r>
              <a:rPr lang="en-US" dirty="0"/>
              <a:t>After try/catch blocks.</a:t>
            </a:r>
          </a:p>
        </p:txBody>
      </p:sp>
    </p:spTree>
    <p:extLst>
      <p:ext uri="{BB962C8B-B14F-4D97-AF65-F5344CB8AC3E}">
        <p14:creationId xmlns:p14="http://schemas.microsoft.com/office/powerpoint/2010/main" val="171704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Further, in Java, unreachable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code is an error. For example, consider the following program: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/* This program contains an error.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subclass must come before its superclass in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 series of catch statements. If not,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unreachable code will be created and a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compile-time error will result.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SuperSubCatch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a = 0;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b = 42 / a;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 catch(Exception e) {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("Generic Exception catch.");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/* This catch is never reached because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is a subclass of Exception. */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catch(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e) { // ERROR – unreachable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("This is never reached.");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5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exception </a:t>
            </a:r>
            <a:r>
              <a:rPr lang="en-US" dirty="0"/>
              <a:t>is an </a:t>
            </a:r>
            <a:r>
              <a:rPr lang="en-US" dirty="0" smtClean="0"/>
              <a:t>abnormal condition </a:t>
            </a:r>
            <a:r>
              <a:rPr lang="en-US" dirty="0"/>
              <a:t>that arises in a code sequence at run time</a:t>
            </a:r>
            <a:r>
              <a:rPr lang="en-US" dirty="0" smtClean="0"/>
              <a:t>.</a:t>
            </a:r>
          </a:p>
          <a:p>
            <a:r>
              <a:rPr lang="en-US" dirty="0"/>
              <a:t>an exception is a </a:t>
            </a:r>
            <a:r>
              <a:rPr lang="en-US" dirty="0" smtClean="0"/>
              <a:t>runtime error.</a:t>
            </a:r>
          </a:p>
          <a:p>
            <a:r>
              <a:rPr lang="en-US" dirty="0" smtClean="0"/>
              <a:t> </a:t>
            </a:r>
            <a:r>
              <a:rPr lang="en-US" dirty="0"/>
              <a:t>In computer languages that do not support exception handling, errors must </a:t>
            </a:r>
            <a:r>
              <a:rPr lang="en-US" dirty="0" smtClean="0"/>
              <a:t>be checked </a:t>
            </a:r>
            <a:r>
              <a:rPr lang="en-US" dirty="0"/>
              <a:t>and handled manually—typically through the use of error codes, and so on.</a:t>
            </a:r>
          </a:p>
        </p:txBody>
      </p:sp>
    </p:spTree>
    <p:extLst>
      <p:ext uri="{BB962C8B-B14F-4D97-AF65-F5344CB8AC3E}">
        <p14:creationId xmlns:p14="http://schemas.microsoft.com/office/powerpoint/2010/main" val="3949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try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try </a:t>
            </a:r>
            <a:r>
              <a:rPr lang="en-US" dirty="0"/>
              <a:t>statement can be nested. That is, a </a:t>
            </a:r>
            <a:r>
              <a:rPr lang="en-US" b="1" dirty="0"/>
              <a:t>try </a:t>
            </a:r>
            <a:r>
              <a:rPr lang="en-US" dirty="0"/>
              <a:t>statement can be inside the block of </a:t>
            </a:r>
            <a:r>
              <a:rPr lang="en-US" dirty="0" smtClean="0"/>
              <a:t>another </a:t>
            </a:r>
            <a:r>
              <a:rPr lang="en-US" b="1" dirty="0" smtClean="0"/>
              <a:t>try</a:t>
            </a:r>
            <a:r>
              <a:rPr lang="en-US" dirty="0"/>
              <a:t>. Each time a </a:t>
            </a:r>
            <a:r>
              <a:rPr lang="en-US" b="1" dirty="0"/>
              <a:t>try </a:t>
            </a:r>
            <a:r>
              <a:rPr lang="en-US" dirty="0"/>
              <a:t>statement is entered, the context of that exception is pushed on </a:t>
            </a:r>
            <a:r>
              <a:rPr lang="en-US" dirty="0" smtClean="0"/>
              <a:t>the stack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inner </a:t>
            </a:r>
            <a:r>
              <a:rPr lang="en-US" b="1" dirty="0"/>
              <a:t>try </a:t>
            </a:r>
            <a:r>
              <a:rPr lang="en-US" dirty="0"/>
              <a:t>statement does not have a </a:t>
            </a:r>
            <a:r>
              <a:rPr lang="en-US" b="1" dirty="0"/>
              <a:t>catch </a:t>
            </a:r>
            <a:r>
              <a:rPr lang="en-US" dirty="0"/>
              <a:t>handler for a particular </a:t>
            </a:r>
            <a:r>
              <a:rPr lang="en-US" dirty="0" smtClean="0"/>
              <a:t>exception, the </a:t>
            </a:r>
            <a:r>
              <a:rPr lang="en-US" dirty="0"/>
              <a:t>stack is unwound and the next </a:t>
            </a:r>
            <a:r>
              <a:rPr lang="en-US" b="1" dirty="0"/>
              <a:t>try </a:t>
            </a:r>
            <a:r>
              <a:rPr lang="en-US" dirty="0"/>
              <a:t>statement’s </a:t>
            </a:r>
            <a:r>
              <a:rPr lang="en-US" b="1" dirty="0"/>
              <a:t>catch </a:t>
            </a:r>
            <a:r>
              <a:rPr lang="en-US" dirty="0"/>
              <a:t>handlers are inspected for a match.</a:t>
            </a:r>
          </a:p>
        </p:txBody>
      </p:sp>
    </p:spTree>
    <p:extLst>
      <p:ext uri="{BB962C8B-B14F-4D97-AF65-F5344CB8AC3E}">
        <p14:creationId xmlns:p14="http://schemas.microsoft.com/office/powerpoint/2010/main" val="29716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An example of nested try statements.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NestTry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</a:t>
            </a:r>
            <a:r>
              <a:rPr lang="en-US" dirty="0" err="1"/>
              <a:t>args.length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/* If no command-line </a:t>
            </a:r>
            <a:r>
              <a:rPr lang="en-US" dirty="0" err="1"/>
              <a:t>args</a:t>
            </a:r>
            <a:r>
              <a:rPr lang="en-US" dirty="0"/>
              <a:t> are present,</a:t>
            </a:r>
          </a:p>
          <a:p>
            <a:pPr marL="0" indent="0">
              <a:buNone/>
            </a:pPr>
            <a:r>
              <a:rPr lang="en-US" dirty="0"/>
              <a:t>the following statement will generate</a:t>
            </a:r>
          </a:p>
          <a:p>
            <a:pPr marL="0" indent="0">
              <a:buNone/>
            </a:pPr>
            <a:r>
              <a:rPr lang="en-US" dirty="0"/>
              <a:t>a divide-by-zero exception. */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42 / a;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 marL="0" indent="0">
              <a:buNone/>
            </a:pPr>
            <a:r>
              <a:rPr lang="en-US" dirty="0"/>
              <a:t>try { // nested try block</a:t>
            </a:r>
          </a:p>
          <a:p>
            <a:pPr marL="0" indent="0">
              <a:buNone/>
            </a:pPr>
            <a:r>
              <a:rPr lang="en-US" dirty="0"/>
              <a:t>/* If one command-line </a:t>
            </a:r>
            <a:r>
              <a:rPr lang="en-US" dirty="0" err="1"/>
              <a:t>arg</a:t>
            </a:r>
            <a:r>
              <a:rPr lang="en-US" dirty="0"/>
              <a:t> is used,</a:t>
            </a:r>
          </a:p>
          <a:p>
            <a:pPr marL="0" indent="0">
              <a:buNone/>
            </a:pPr>
            <a:r>
              <a:rPr lang="en-US" dirty="0"/>
              <a:t>then a divide-by-zero exception</a:t>
            </a:r>
          </a:p>
          <a:p>
            <a:pPr marL="0" indent="0">
              <a:buNone/>
            </a:pPr>
            <a:r>
              <a:rPr lang="en-US" dirty="0"/>
              <a:t>will be generated by the following code</a:t>
            </a:r>
            <a:r>
              <a:rPr lang="en-US" dirty="0" smtClean="0"/>
              <a:t>.*/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if(a==1) a = a/(a-a); // division by zero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/* If two command-line </a:t>
            </a:r>
            <a:r>
              <a:rPr lang="en-US" dirty="0" err="1"/>
              <a:t>args</a:t>
            </a:r>
            <a:r>
              <a:rPr lang="en-US" dirty="0"/>
              <a:t> are used,</a:t>
            </a:r>
          </a:p>
          <a:p>
            <a:pPr marL="0" indent="0">
              <a:buNone/>
            </a:pPr>
            <a:r>
              <a:rPr lang="en-US" dirty="0"/>
              <a:t>then generate an out-of-bounds exception. */</a:t>
            </a:r>
          </a:p>
          <a:p>
            <a:pPr marL="0" indent="0">
              <a:buNone/>
            </a:pPr>
            <a:r>
              <a:rPr lang="en-US" dirty="0"/>
              <a:t>if(a==2)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c[] = { 1 };</a:t>
            </a:r>
          </a:p>
          <a:p>
            <a:pPr marL="0" indent="0">
              <a:buNone/>
            </a:pPr>
            <a:r>
              <a:rPr lang="en-US" dirty="0"/>
              <a:t>c[42] = 99; // generate an </a:t>
            </a:r>
            <a:r>
              <a:rPr lang="en-US" dirty="0" smtClean="0"/>
              <a:t>out-of-</a:t>
            </a:r>
            <a:r>
              <a:rPr lang="en-US" dirty="0" err="1" smtClean="0"/>
              <a:t>boundsexception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("Array index out-of-bounds: " + 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34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C:\&gt;java </a:t>
            </a:r>
            <a:r>
              <a:rPr lang="en-US" dirty="0" err="1"/>
              <a:t>NestTry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Divide by 0: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 marL="0" indent="0">
              <a:buNone/>
            </a:pPr>
            <a:r>
              <a:rPr lang="en-US" dirty="0"/>
              <a:t>C:\&gt;java </a:t>
            </a:r>
            <a:r>
              <a:rPr lang="en-US" dirty="0" err="1"/>
              <a:t>NestTry</a:t>
            </a:r>
            <a:r>
              <a:rPr lang="en-US" dirty="0"/>
              <a:t> One</a:t>
            </a:r>
          </a:p>
          <a:p>
            <a:pPr marL="0" indent="0">
              <a:buNone/>
            </a:pPr>
            <a:r>
              <a:rPr lang="en-US" dirty="0"/>
              <a:t>a = 1</a:t>
            </a:r>
          </a:p>
          <a:p>
            <a:pPr marL="0" indent="0">
              <a:buNone/>
            </a:pPr>
            <a:r>
              <a:rPr lang="en-US" dirty="0"/>
              <a:t>Divide by 0: </a:t>
            </a:r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pPr marL="0" indent="0">
              <a:buNone/>
            </a:pPr>
            <a:r>
              <a:rPr lang="en-US" dirty="0"/>
              <a:t>C:\&gt;java </a:t>
            </a:r>
            <a:r>
              <a:rPr lang="en-US" dirty="0" err="1"/>
              <a:t>NestTry</a:t>
            </a:r>
            <a:r>
              <a:rPr lang="en-US" dirty="0"/>
              <a:t> One Two</a:t>
            </a:r>
          </a:p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Array index out-of-bounds:</a:t>
            </a:r>
          </a:p>
          <a:p>
            <a:pPr marL="0" indent="0">
              <a:buNone/>
            </a:pPr>
            <a:r>
              <a:rPr lang="en-US" dirty="0"/>
              <a:t>java.lang.ArrayIndexOutOfBoundsException:42</a:t>
            </a:r>
          </a:p>
        </p:txBody>
      </p:sp>
    </p:spTree>
    <p:extLst>
      <p:ext uri="{BB962C8B-B14F-4D97-AF65-F5344CB8AC3E}">
        <p14:creationId xmlns:p14="http://schemas.microsoft.com/office/powerpoint/2010/main" val="11454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the </a:t>
            </a:r>
            <a:r>
              <a:rPr lang="en-US" b="1" dirty="0"/>
              <a:t>try </a:t>
            </a:r>
            <a:r>
              <a:rPr lang="en-US" dirty="0"/>
              <a:t>within the method is still nested inside the </a:t>
            </a:r>
            <a:r>
              <a:rPr lang="en-US" dirty="0" smtClean="0"/>
              <a:t>outer </a:t>
            </a:r>
            <a:r>
              <a:rPr lang="en-US" b="1" dirty="0" smtClean="0"/>
              <a:t>try </a:t>
            </a:r>
            <a:r>
              <a:rPr lang="en-US" dirty="0"/>
              <a:t>block, which calls the method. Here is the previous program recoded so that the </a:t>
            </a:r>
            <a:r>
              <a:rPr lang="en-US" dirty="0" smtClean="0"/>
              <a:t>nested </a:t>
            </a:r>
            <a:r>
              <a:rPr lang="en-US" b="1" dirty="0" smtClean="0"/>
              <a:t>try </a:t>
            </a:r>
            <a:r>
              <a:rPr lang="en-US" dirty="0"/>
              <a:t>block is moved inside the method </a:t>
            </a:r>
            <a:r>
              <a:rPr lang="en-US" b="1" dirty="0" err="1"/>
              <a:t>nesttry</a:t>
            </a:r>
            <a:r>
              <a:rPr lang="en-US" b="1" dirty="0"/>
              <a:t>( )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8214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/* Try statements can be implicitly nested via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calls to methods. */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MethNestTry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nesttry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 // nested try block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/* If one command-line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used,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then a divide-by-zero exception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will be generated by the following code. */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if(a==1) a = a/(a-a); // division by zero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/* If two command-line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used,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then generate an out-of-bounds exception. */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if(a==2)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c[] = { 1 };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c[42] = 99; // generate an out-of-bounds exception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("Array index out-of-bounds: " + e);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args.length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/* If no command-line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present,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following statement will generate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divide-by-zero exception. */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b = 42 / a;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("a = " + 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nesttry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(a);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("Divide by 0: " + e);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0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However, it is possible for your program to throw an exception explicitly, using the </a:t>
            </a:r>
            <a:r>
              <a:rPr lang="en-US" b="1" dirty="0" smtClean="0"/>
              <a:t>throw </a:t>
            </a:r>
            <a:r>
              <a:rPr lang="en-US" dirty="0" smtClean="0"/>
              <a:t>statement</a:t>
            </a:r>
            <a:r>
              <a:rPr lang="en-US" dirty="0"/>
              <a:t>. The general form of </a:t>
            </a:r>
            <a:r>
              <a:rPr lang="en-US" b="1" dirty="0"/>
              <a:t>throw </a:t>
            </a:r>
            <a:r>
              <a:rPr lang="en-US" dirty="0"/>
              <a:t>is shown here:</a:t>
            </a:r>
          </a:p>
          <a:p>
            <a:r>
              <a:rPr lang="en-US" dirty="0"/>
              <a:t>throw </a:t>
            </a:r>
            <a:r>
              <a:rPr lang="en-US" i="1" dirty="0" err="1"/>
              <a:t>ThrowableInstance</a:t>
            </a:r>
            <a:r>
              <a:rPr lang="en-US" dirty="0"/>
              <a:t>;</a:t>
            </a:r>
          </a:p>
          <a:p>
            <a:r>
              <a:rPr lang="en-US" dirty="0"/>
              <a:t>Here, </a:t>
            </a:r>
            <a:r>
              <a:rPr lang="en-US" i="1" dirty="0" err="1"/>
              <a:t>ThrowableInstance</a:t>
            </a:r>
            <a:r>
              <a:rPr lang="en-US" i="1" dirty="0"/>
              <a:t> </a:t>
            </a:r>
            <a:r>
              <a:rPr lang="en-US" dirty="0"/>
              <a:t>must be an object of type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or a subclass of </a:t>
            </a:r>
            <a:r>
              <a:rPr lang="en-US" b="1" dirty="0" err="1"/>
              <a:t>Throwable</a:t>
            </a:r>
            <a:r>
              <a:rPr lang="en-US" dirty="0"/>
              <a:t>.</a:t>
            </a:r>
          </a:p>
          <a:p>
            <a:r>
              <a:rPr lang="en-US" dirty="0"/>
              <a:t>Primitive types, such as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char</a:t>
            </a:r>
            <a:r>
              <a:rPr lang="en-US" dirty="0"/>
              <a:t>, as well as non-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classes, such as </a:t>
            </a:r>
            <a:r>
              <a:rPr lang="en-US" b="1" dirty="0"/>
              <a:t>String </a:t>
            </a:r>
            <a:r>
              <a:rPr lang="en-US" dirty="0" smtClean="0"/>
              <a:t>and </a:t>
            </a:r>
            <a:r>
              <a:rPr lang="en-US" b="1" dirty="0" smtClean="0"/>
              <a:t>Object</a:t>
            </a:r>
            <a:r>
              <a:rPr lang="en-US" dirty="0"/>
              <a:t>, cannot be used as exceptions.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ways you can obtain a </a:t>
            </a:r>
            <a:r>
              <a:rPr lang="en-US" b="1" dirty="0" err="1" smtClean="0"/>
              <a:t>Throwable</a:t>
            </a:r>
            <a:r>
              <a:rPr lang="en-US" b="1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: using a parameter in a </a:t>
            </a:r>
            <a:r>
              <a:rPr lang="en-US" b="1" dirty="0"/>
              <a:t>catch </a:t>
            </a:r>
            <a:r>
              <a:rPr lang="en-US" dirty="0"/>
              <a:t>clause or creating one with the </a:t>
            </a:r>
            <a:r>
              <a:rPr lang="en-US" b="1" dirty="0"/>
              <a:t>new </a:t>
            </a:r>
            <a:r>
              <a:rPr lang="en-US" dirty="0"/>
              <a:t>operator.</a:t>
            </a:r>
          </a:p>
        </p:txBody>
      </p:sp>
    </p:spTree>
    <p:extLst>
      <p:ext uri="{BB962C8B-B14F-4D97-AF65-F5344CB8AC3E}">
        <p14:creationId xmlns:p14="http://schemas.microsoft.com/office/powerpoint/2010/main" val="15968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Here is a sample program that creates and throws an exception. The handler that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catches the exception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rethrows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it to the outer handler.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// Demonstrate throw.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ThrowDemo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demoproc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throw new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("Caught inside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demoproc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.");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throw e; //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rethrow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the exception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demoproc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Recaught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: " + e);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program gets two chances to deal with the same error. First, </a:t>
            </a:r>
            <a:r>
              <a:rPr lang="en-US" b="1" dirty="0"/>
              <a:t>main( ) </a:t>
            </a:r>
            <a:r>
              <a:rPr lang="en-US" dirty="0"/>
              <a:t>sets up </a:t>
            </a:r>
            <a:r>
              <a:rPr lang="en-US" dirty="0" smtClean="0"/>
              <a:t>an exception </a:t>
            </a:r>
            <a:r>
              <a:rPr lang="en-US" dirty="0"/>
              <a:t>context and then calls </a:t>
            </a:r>
            <a:r>
              <a:rPr lang="en-US" b="1" dirty="0" err="1"/>
              <a:t>demoproc</a:t>
            </a:r>
            <a:r>
              <a:rPr lang="en-US" b="1" dirty="0"/>
              <a:t>( )</a:t>
            </a:r>
            <a:r>
              <a:rPr lang="en-US" dirty="0"/>
              <a:t>. The </a:t>
            </a:r>
            <a:r>
              <a:rPr lang="en-US" b="1" dirty="0" err="1"/>
              <a:t>demoproc</a:t>
            </a:r>
            <a:r>
              <a:rPr lang="en-US" b="1" dirty="0"/>
              <a:t>( ) </a:t>
            </a:r>
            <a:r>
              <a:rPr lang="en-US" dirty="0"/>
              <a:t>method then sets </a:t>
            </a:r>
            <a:r>
              <a:rPr lang="en-US" dirty="0" smtClean="0"/>
              <a:t>up another </a:t>
            </a:r>
            <a:r>
              <a:rPr lang="en-US" dirty="0"/>
              <a:t>exception-handling context and immediately throws a new instance of</a:t>
            </a:r>
          </a:p>
          <a:p>
            <a:pPr marL="0" indent="0">
              <a:buNone/>
            </a:pPr>
            <a:r>
              <a:rPr lang="en-US" b="1" dirty="0" err="1"/>
              <a:t>NullPointerException</a:t>
            </a:r>
            <a:r>
              <a:rPr lang="en-US" dirty="0"/>
              <a:t>, which is caught on the next line. The exception is then </a:t>
            </a:r>
            <a:r>
              <a:rPr lang="en-US" dirty="0" err="1"/>
              <a:t>rethrown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Here is the resulting output:</a:t>
            </a:r>
          </a:p>
          <a:p>
            <a:pPr marL="0" indent="0">
              <a:buNone/>
            </a:pPr>
            <a:r>
              <a:rPr lang="en-US" dirty="0"/>
              <a:t>Caught inside </a:t>
            </a:r>
            <a:r>
              <a:rPr lang="en-US" dirty="0" err="1"/>
              <a:t>demoproc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Recaught</a:t>
            </a:r>
            <a:r>
              <a:rPr lang="en-US" dirty="0"/>
              <a:t>: </a:t>
            </a:r>
            <a:r>
              <a:rPr lang="en-US" dirty="0" err="1"/>
              <a:t>java.lang.NullPointerException</a:t>
            </a:r>
            <a:r>
              <a:rPr lang="en-US" dirty="0"/>
              <a:t>: demo</a:t>
            </a:r>
          </a:p>
          <a:p>
            <a:pPr marL="0" indent="0">
              <a:buNone/>
            </a:pPr>
            <a:r>
              <a:rPr lang="en-US" dirty="0"/>
              <a:t>The program also illustrates how to create one of Java’s standard exception objects.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Pay close </a:t>
            </a:r>
            <a:r>
              <a:rPr lang="en-US" dirty="0"/>
              <a:t>attention to this </a:t>
            </a:r>
            <a:r>
              <a:rPr lang="en-US" dirty="0" smtClean="0"/>
              <a:t>line: throw </a:t>
            </a:r>
            <a:r>
              <a:rPr lang="en-US" dirty="0"/>
              <a:t>new </a:t>
            </a:r>
            <a:r>
              <a:rPr lang="en-US" dirty="0" err="1"/>
              <a:t>NullPointerException</a:t>
            </a:r>
            <a:r>
              <a:rPr lang="en-US" dirty="0"/>
              <a:t>("demo");</a:t>
            </a:r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b="1" dirty="0"/>
              <a:t>new </a:t>
            </a:r>
            <a:r>
              <a:rPr lang="en-US" dirty="0"/>
              <a:t>is used to construct an instance of </a:t>
            </a:r>
            <a:r>
              <a:rPr lang="en-US" b="1" dirty="0" err="1"/>
              <a:t>NullPointerException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throws </a:t>
            </a:r>
            <a:r>
              <a:rPr lang="en-US" dirty="0"/>
              <a:t>clause lists the </a:t>
            </a:r>
            <a:r>
              <a:rPr lang="en-US" dirty="0" smtClean="0"/>
              <a:t>types of </a:t>
            </a:r>
            <a:r>
              <a:rPr lang="en-US" dirty="0"/>
              <a:t>exceptions that a method might throw. This is necessary for all exceptions, except </a:t>
            </a:r>
            <a:r>
              <a:rPr lang="en-US" dirty="0" smtClean="0"/>
              <a:t>those of </a:t>
            </a:r>
            <a:r>
              <a:rPr lang="en-US" dirty="0"/>
              <a:t>type </a:t>
            </a:r>
            <a:r>
              <a:rPr lang="en-US" b="1" dirty="0"/>
              <a:t>Error </a:t>
            </a:r>
            <a:r>
              <a:rPr lang="en-US" dirty="0"/>
              <a:t>or </a:t>
            </a:r>
            <a:r>
              <a:rPr lang="en-US" b="1" dirty="0" err="1"/>
              <a:t>RuntimeException</a:t>
            </a:r>
            <a:r>
              <a:rPr lang="en-US" dirty="0"/>
              <a:t>, or any of their subclasses. All other exceptions that </a:t>
            </a:r>
            <a:r>
              <a:rPr lang="en-US" dirty="0" smtClean="0"/>
              <a:t>a  method </a:t>
            </a:r>
            <a:r>
              <a:rPr lang="en-US" dirty="0"/>
              <a:t>can throw must be declared in the </a:t>
            </a:r>
            <a:r>
              <a:rPr lang="en-US" b="1" dirty="0"/>
              <a:t>throws </a:t>
            </a:r>
            <a:r>
              <a:rPr lang="en-US" dirty="0"/>
              <a:t>clause. If they are not, a </a:t>
            </a:r>
            <a:r>
              <a:rPr lang="en-US" dirty="0" smtClean="0"/>
              <a:t>compile-time error </a:t>
            </a:r>
            <a:r>
              <a:rPr lang="en-US" dirty="0"/>
              <a:t>will result.</a:t>
            </a:r>
          </a:p>
          <a:p>
            <a:r>
              <a:rPr lang="en-US" dirty="0"/>
              <a:t>This is the general form of a method declaration that includes a </a:t>
            </a:r>
            <a:r>
              <a:rPr lang="en-US" b="1" dirty="0"/>
              <a:t>throws </a:t>
            </a:r>
            <a:r>
              <a:rPr lang="en-US" dirty="0"/>
              <a:t>clause:</a:t>
            </a:r>
          </a:p>
          <a:p>
            <a:pPr marL="0" indent="0">
              <a:buNone/>
            </a:pPr>
            <a:r>
              <a:rPr lang="en-US" i="1" dirty="0"/>
              <a:t>type method-name</a:t>
            </a:r>
            <a:r>
              <a:rPr lang="en-US" dirty="0"/>
              <a:t>(</a:t>
            </a:r>
            <a:r>
              <a:rPr lang="en-US" i="1" dirty="0"/>
              <a:t>parameter-list</a:t>
            </a:r>
            <a:r>
              <a:rPr lang="en-US" dirty="0"/>
              <a:t>) throws </a:t>
            </a:r>
            <a:r>
              <a:rPr lang="en-US" i="1" dirty="0"/>
              <a:t>exception-list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body of method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i="1" dirty="0"/>
              <a:t>exception-list </a:t>
            </a:r>
            <a:r>
              <a:rPr lang="en-US" dirty="0"/>
              <a:t>is a comma-separated list of the exceptions that a method can throw.</a:t>
            </a:r>
          </a:p>
        </p:txBody>
      </p:sp>
    </p:spTree>
    <p:extLst>
      <p:ext uri="{BB962C8B-B14F-4D97-AF65-F5344CB8AC3E}">
        <p14:creationId xmlns:p14="http://schemas.microsoft.com/office/powerpoint/2010/main" val="98703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Because the program does not specify a </a:t>
            </a:r>
            <a:r>
              <a:rPr lang="en-US" b="1" dirty="0"/>
              <a:t>throws </a:t>
            </a:r>
            <a:r>
              <a:rPr lang="en-US" dirty="0"/>
              <a:t>clause to declare this fact,</a:t>
            </a:r>
          </a:p>
          <a:p>
            <a:pPr marL="0" indent="0">
              <a:buNone/>
            </a:pPr>
            <a:r>
              <a:rPr lang="en-US" dirty="0"/>
              <a:t>the program will not compile.</a:t>
            </a:r>
          </a:p>
          <a:p>
            <a:pPr marL="0" indent="0">
              <a:buNone/>
            </a:pPr>
            <a:r>
              <a:rPr lang="en-US" dirty="0"/>
              <a:t>// This program contains an error and will not compile.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ThrowsDemo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throwOne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throwOne</a:t>
            </a:r>
            <a:r>
              <a:rPr lang="en-US" dirty="0"/>
              <a:t>.");</a:t>
            </a:r>
          </a:p>
          <a:p>
            <a:pPr marL="0" indent="0">
              <a:buNone/>
            </a:pPr>
            <a:r>
              <a:rPr lang="en-US" dirty="0"/>
              <a:t>throw new </a:t>
            </a:r>
            <a:r>
              <a:rPr lang="en-US" dirty="0" err="1"/>
              <a:t>IllegalAccessException</a:t>
            </a:r>
            <a:r>
              <a:rPr lang="en-US" dirty="0"/>
              <a:t>("demo");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throwOne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4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Exception-Handling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Java exception is an object that describes an exceptional (that is, error) </a:t>
            </a:r>
            <a:r>
              <a:rPr lang="en-US" dirty="0" smtClean="0"/>
              <a:t>condition that </a:t>
            </a:r>
            <a:r>
              <a:rPr lang="en-US" dirty="0"/>
              <a:t>has occurred in a piece of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 an exceptional condition arises, an </a:t>
            </a:r>
            <a:r>
              <a:rPr lang="en-US" dirty="0" smtClean="0"/>
              <a:t>object representing </a:t>
            </a:r>
            <a:r>
              <a:rPr lang="en-US" dirty="0"/>
              <a:t>that exception is created and </a:t>
            </a:r>
            <a:r>
              <a:rPr lang="en-US" i="1" dirty="0"/>
              <a:t>thrown </a:t>
            </a:r>
            <a:r>
              <a:rPr lang="en-US" dirty="0"/>
              <a:t>in the method that caused the error</a:t>
            </a:r>
            <a:r>
              <a:rPr lang="en-US" dirty="0" smtClean="0"/>
              <a:t>.</a:t>
            </a:r>
          </a:p>
          <a:p>
            <a:r>
              <a:rPr lang="en-US" dirty="0"/>
              <a:t>Java exception handling is managed via five keywords: </a:t>
            </a:r>
            <a:r>
              <a:rPr lang="en-US" b="1" dirty="0"/>
              <a:t>try</a:t>
            </a:r>
            <a:r>
              <a:rPr lang="en-US" dirty="0"/>
              <a:t>, </a:t>
            </a:r>
            <a:r>
              <a:rPr lang="en-US" b="1" dirty="0"/>
              <a:t>catch</a:t>
            </a:r>
            <a:r>
              <a:rPr lang="en-US" dirty="0"/>
              <a:t>, </a:t>
            </a:r>
            <a:r>
              <a:rPr lang="en-US" b="1" dirty="0"/>
              <a:t>throw</a:t>
            </a:r>
            <a:r>
              <a:rPr lang="en-US" dirty="0"/>
              <a:t>, </a:t>
            </a:r>
            <a:r>
              <a:rPr lang="en-US" b="1" dirty="0"/>
              <a:t>throws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finally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9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make this example compile, you need to make two changes. First, you need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to declare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Second,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main(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must define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try / catch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statement that catches this exception.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corrected example is shown here: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This is now correct.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ThrowsDemo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throws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("Inside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throw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("Caught " + e);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Here is the output generated by running this example program: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throwOne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caught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java.lang.IllegalAccessException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demo</a:t>
            </a:r>
          </a:p>
        </p:txBody>
      </p:sp>
    </p:spTree>
    <p:extLst>
      <p:ext uri="{BB962C8B-B14F-4D97-AF65-F5344CB8AC3E}">
        <p14:creationId xmlns:p14="http://schemas.microsoft.com/office/powerpoint/2010/main" val="5574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finally </a:t>
            </a:r>
            <a:r>
              <a:rPr lang="en-US" dirty="0"/>
              <a:t>creates a block of code that will be executed after a </a:t>
            </a:r>
            <a:r>
              <a:rPr lang="en-US" b="1" dirty="0"/>
              <a:t>try /catch </a:t>
            </a:r>
            <a:r>
              <a:rPr lang="en-US" dirty="0"/>
              <a:t>block has </a:t>
            </a:r>
            <a:r>
              <a:rPr lang="en-US" dirty="0" err="1" smtClean="0"/>
              <a:t>completedand</a:t>
            </a:r>
            <a:r>
              <a:rPr lang="en-US" dirty="0" smtClean="0"/>
              <a:t> </a:t>
            </a:r>
            <a:r>
              <a:rPr lang="en-US" dirty="0"/>
              <a:t>before the code following the </a:t>
            </a:r>
            <a:r>
              <a:rPr lang="en-US" b="1" dirty="0"/>
              <a:t>try/catch </a:t>
            </a:r>
            <a:r>
              <a:rPr lang="en-US" dirty="0"/>
              <a:t>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finally </a:t>
            </a:r>
            <a:r>
              <a:rPr lang="en-US" dirty="0"/>
              <a:t>block will execute </a:t>
            </a:r>
            <a:r>
              <a:rPr lang="en-US" dirty="0" smtClean="0"/>
              <a:t>whether or </a:t>
            </a:r>
            <a:r>
              <a:rPr lang="en-US" dirty="0"/>
              <a:t>not an exception is thrown.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exception is thrown, the </a:t>
            </a:r>
            <a:r>
              <a:rPr lang="en-US" b="1" dirty="0"/>
              <a:t>finally </a:t>
            </a:r>
            <a:r>
              <a:rPr lang="en-US" dirty="0"/>
              <a:t>block will execute </a:t>
            </a:r>
            <a:r>
              <a:rPr lang="en-US" dirty="0" smtClean="0"/>
              <a:t>even if </a:t>
            </a:r>
            <a:r>
              <a:rPr lang="en-US" dirty="0"/>
              <a:t>no </a:t>
            </a:r>
            <a:r>
              <a:rPr lang="en-US" b="1" dirty="0"/>
              <a:t>catch </a:t>
            </a:r>
            <a:r>
              <a:rPr lang="en-US" dirty="0"/>
              <a:t>statement matches the exception. Any time a method is about to return to </a:t>
            </a:r>
            <a:r>
              <a:rPr lang="en-US" dirty="0" smtClean="0"/>
              <a:t>the caller </a:t>
            </a:r>
            <a:r>
              <a:rPr lang="en-US" dirty="0"/>
              <a:t>from inside a </a:t>
            </a:r>
            <a:r>
              <a:rPr lang="en-US" b="1" dirty="0"/>
              <a:t>try/catch </a:t>
            </a:r>
            <a:r>
              <a:rPr lang="en-US" dirty="0"/>
              <a:t>block, via an uncaught exception or an explicit </a:t>
            </a:r>
            <a:r>
              <a:rPr lang="en-US" dirty="0" err="1" smtClean="0"/>
              <a:t>returnstatement</a:t>
            </a:r>
            <a:r>
              <a:rPr lang="en-US" dirty="0"/>
              <a:t>, the </a:t>
            </a:r>
            <a:r>
              <a:rPr lang="en-US" b="1" dirty="0"/>
              <a:t>finally </a:t>
            </a:r>
            <a:r>
              <a:rPr lang="en-US" dirty="0"/>
              <a:t>clause is also executed just before the method </a:t>
            </a:r>
            <a:r>
              <a:rPr lang="en-US" dirty="0" smtClean="0"/>
              <a:t>returns.</a:t>
            </a:r>
          </a:p>
          <a:p>
            <a:r>
              <a:rPr lang="en-US" dirty="0"/>
              <a:t>The </a:t>
            </a:r>
            <a:r>
              <a:rPr lang="en-US" b="1" dirty="0"/>
              <a:t>finally </a:t>
            </a:r>
            <a:r>
              <a:rPr lang="en-US" dirty="0"/>
              <a:t>clause is optional. However, each </a:t>
            </a:r>
            <a:r>
              <a:rPr lang="en-US" b="1" dirty="0"/>
              <a:t>try </a:t>
            </a:r>
            <a:r>
              <a:rPr lang="en-US" dirty="0"/>
              <a:t>statement requires at </a:t>
            </a:r>
            <a:r>
              <a:rPr lang="en-US" dirty="0" smtClean="0"/>
              <a:t>least one </a:t>
            </a:r>
            <a:r>
              <a:rPr lang="en-US" b="1" dirty="0"/>
              <a:t>catch </a:t>
            </a:r>
            <a:r>
              <a:rPr lang="en-US" dirty="0"/>
              <a:t>or a </a:t>
            </a:r>
            <a:r>
              <a:rPr lang="en-US" b="1" dirty="0"/>
              <a:t>finally </a:t>
            </a:r>
            <a:r>
              <a:rPr lang="en-US" dirty="0"/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27036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Demonstrate finally.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FinallyDemo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Throw an exception out of the method.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("inside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throw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finally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procA's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finally");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Return from within a try block.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("inside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return;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finally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procB's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finally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Execute a try block normally.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("inside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finally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procC's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finally");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 (Exception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("Exception caught");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procC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66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the output generated by the preceding program:</a:t>
            </a:r>
          </a:p>
          <a:p>
            <a:r>
              <a:rPr lang="en-US" dirty="0"/>
              <a:t>inside </a:t>
            </a:r>
            <a:r>
              <a:rPr lang="en-US" dirty="0" err="1"/>
              <a:t>procA</a:t>
            </a:r>
            <a:endParaRPr lang="en-US" dirty="0"/>
          </a:p>
          <a:p>
            <a:r>
              <a:rPr lang="en-US" dirty="0" err="1"/>
              <a:t>procA's</a:t>
            </a:r>
            <a:r>
              <a:rPr lang="en-US" dirty="0"/>
              <a:t> finally</a:t>
            </a:r>
          </a:p>
          <a:p>
            <a:r>
              <a:rPr lang="en-US" dirty="0"/>
              <a:t>Exception caught</a:t>
            </a:r>
          </a:p>
          <a:p>
            <a:r>
              <a:rPr lang="en-US" dirty="0"/>
              <a:t>inside </a:t>
            </a:r>
            <a:r>
              <a:rPr lang="en-US" dirty="0" err="1"/>
              <a:t>procB</a:t>
            </a:r>
            <a:endParaRPr lang="en-US" dirty="0"/>
          </a:p>
          <a:p>
            <a:r>
              <a:rPr lang="en-US" dirty="0" err="1"/>
              <a:t>procB's</a:t>
            </a:r>
            <a:r>
              <a:rPr lang="en-US" dirty="0"/>
              <a:t> finally</a:t>
            </a:r>
          </a:p>
          <a:p>
            <a:r>
              <a:rPr lang="en-US" dirty="0"/>
              <a:t>inside </a:t>
            </a:r>
            <a:r>
              <a:rPr lang="en-US" dirty="0" err="1"/>
              <a:t>procC</a:t>
            </a:r>
            <a:endParaRPr lang="en-US" dirty="0"/>
          </a:p>
          <a:p>
            <a:r>
              <a:rPr lang="en-US" dirty="0" err="1"/>
              <a:t>procC's</a:t>
            </a:r>
            <a:r>
              <a:rPr lang="en-US" dirty="0"/>
              <a:t> finally</a:t>
            </a:r>
          </a:p>
        </p:txBody>
      </p:sp>
    </p:spTree>
    <p:extLst>
      <p:ext uri="{BB962C8B-B14F-4D97-AF65-F5344CB8AC3E}">
        <p14:creationId xmlns:p14="http://schemas.microsoft.com/office/powerpoint/2010/main" val="2292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Java’s Built-in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</a:t>
            </a:r>
            <a:r>
              <a:rPr lang="en-US" dirty="0" err="1" smtClean="0"/>
              <a:t>excepions</a:t>
            </a:r>
            <a:endParaRPr lang="en-US" dirty="0" smtClean="0"/>
          </a:p>
          <a:p>
            <a:r>
              <a:rPr lang="en-US" dirty="0"/>
              <a:t>lists those exceptions defined by </a:t>
            </a:r>
            <a:r>
              <a:rPr lang="en-US" b="1" dirty="0" err="1"/>
              <a:t>java.lang</a:t>
            </a:r>
            <a:r>
              <a:rPr lang="en-US" b="1" dirty="0"/>
              <a:t> </a:t>
            </a:r>
            <a:r>
              <a:rPr lang="en-US" dirty="0"/>
              <a:t>that must be included in a method’s </a:t>
            </a:r>
            <a:r>
              <a:rPr lang="en-US" b="1" dirty="0" smtClean="0"/>
              <a:t>throws </a:t>
            </a:r>
            <a:r>
              <a:rPr lang="en-US" dirty="0" smtClean="0"/>
              <a:t>list </a:t>
            </a:r>
            <a:r>
              <a:rPr lang="en-US" dirty="0"/>
              <a:t>if that method can generate one of these exceptions and does not handle it itself. These</a:t>
            </a:r>
          </a:p>
          <a:p>
            <a:r>
              <a:rPr lang="en-US" dirty="0"/>
              <a:t>are called </a:t>
            </a:r>
            <a:r>
              <a:rPr lang="en-US" i="1" dirty="0"/>
              <a:t>checked exceptions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78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Unchecked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exceptions need </a:t>
            </a:r>
            <a:r>
              <a:rPr lang="en-US" dirty="0" smtClean="0"/>
              <a:t>not be </a:t>
            </a:r>
            <a:r>
              <a:rPr lang="en-US" dirty="0"/>
              <a:t>included in any method’s </a:t>
            </a:r>
            <a:r>
              <a:rPr lang="en-US" b="1" dirty="0"/>
              <a:t>throws </a:t>
            </a:r>
            <a:r>
              <a:rPr lang="en-US" dirty="0"/>
              <a:t>list.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language of Java, these are called </a:t>
            </a:r>
            <a:r>
              <a:rPr lang="en-US" i="1" dirty="0" smtClean="0"/>
              <a:t>unchecked exceptions </a:t>
            </a:r>
            <a:r>
              <a:rPr lang="en-US" dirty="0"/>
              <a:t>because the compiler does not check to see if a method handles or throws </a:t>
            </a:r>
            <a:r>
              <a:rPr lang="en-US" dirty="0" smtClean="0"/>
              <a:t>these exceptions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22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Java’s Unchecked </a:t>
            </a:r>
            <a:r>
              <a:rPr lang="en-US" b="1" dirty="0" err="1"/>
              <a:t>RuntimeException</a:t>
            </a:r>
            <a:r>
              <a:rPr lang="en-US" b="1" dirty="0"/>
              <a:t> </a:t>
            </a:r>
            <a:r>
              <a:rPr lang="en-US" dirty="0"/>
              <a:t>Subclasses Defined in </a:t>
            </a:r>
            <a:r>
              <a:rPr lang="en-US" b="1" dirty="0" err="1"/>
              <a:t>java.lang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Exception </a:t>
            </a:r>
            <a:r>
              <a:rPr lang="en-US" b="1" dirty="0" smtClean="0"/>
              <a:t>                                                              Meaning</a:t>
            </a:r>
            <a:endParaRPr lang="en-US" b="1" dirty="0"/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----------Arithmetic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error, such as divide-by-zero.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-------------------Array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index is out-of-bounds.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ArrayStoreException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---------------------------------------Assignment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to an array element of an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incompatible type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ClassCastException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----------------------Invalid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cast.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EnumConstantNotPresentException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---------------An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attempt is made to use an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undefined enumeration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value.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IllegalArgumentException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---------------------------Illegal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argument used to invoke a method.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IllegalMonitorStateException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-------------------Illegal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monitor operation, such as waiting on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an unlocked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thread.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IllegalStateException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-----------------------------Environment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or application is in incorrect state.</a:t>
            </a:r>
          </a:p>
          <a:p>
            <a:pPr marL="0" indent="0">
              <a:buNone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IllegalThreadStateException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Requested operation not compatible with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current thread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state.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IndexOutOfBoundsException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----------------------Some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type of index is out-of-bounds.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NegativeArraySizeException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-------------Array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created with a negative size.</a:t>
            </a:r>
          </a:p>
          <a:p>
            <a:pPr marL="0" indent="0">
              <a:buNone/>
            </a:pP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----------------------------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Invalid use of a null reference.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I--------------------</a:t>
            </a:r>
            <a:r>
              <a:rPr lang="en-US" sz="3500" dirty="0" err="1" smtClean="0">
                <a:latin typeface="Times New Roman" pitchFamily="18" charset="0"/>
                <a:cs typeface="Times New Roman" pitchFamily="18" charset="0"/>
              </a:rPr>
              <a:t>nvalid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conversion of a string to a numeric format.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SecurityException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-------------------------------Attempt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to violate security.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StringIndexOutOfBounds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-------------------------------Attempt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to index outside the bounds of a string.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TypeNotPresentException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--------------------------------type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not found.</a:t>
            </a:r>
          </a:p>
          <a:p>
            <a:pPr marL="0" indent="0">
              <a:buNone/>
            </a:pPr>
            <a:r>
              <a:rPr lang="en-US" sz="3500" dirty="0" err="1">
                <a:latin typeface="Times New Roman" pitchFamily="18" charset="0"/>
                <a:cs typeface="Times New Roman" pitchFamily="18" charset="0"/>
              </a:rPr>
              <a:t>UnsupportedOperationException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------------------------An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unsupported operation was encountered.</a:t>
            </a:r>
          </a:p>
        </p:txBody>
      </p:sp>
    </p:spTree>
    <p:extLst>
      <p:ext uri="{BB962C8B-B14F-4D97-AF65-F5344CB8AC3E}">
        <p14:creationId xmlns:p14="http://schemas.microsoft.com/office/powerpoint/2010/main" val="427205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Java’s Checked Exceptions Defined in </a:t>
            </a:r>
            <a:r>
              <a:rPr lang="en-US" b="1" dirty="0" err="1"/>
              <a:t>java.lang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Exception                                              </a:t>
            </a:r>
            <a:r>
              <a:rPr lang="en-US" b="1" dirty="0"/>
              <a:t>Meaning</a:t>
            </a:r>
          </a:p>
          <a:p>
            <a:pPr marL="0" indent="0">
              <a:buNone/>
            </a:pPr>
            <a:r>
              <a:rPr lang="en-US" dirty="0" err="1"/>
              <a:t>ClassNotFoundException</a:t>
            </a:r>
            <a:r>
              <a:rPr lang="en-US" dirty="0"/>
              <a:t> </a:t>
            </a:r>
            <a:r>
              <a:rPr lang="en-US" dirty="0" smtClean="0"/>
              <a:t>-------------Class </a:t>
            </a:r>
            <a:r>
              <a:rPr lang="en-US" dirty="0"/>
              <a:t>not found.</a:t>
            </a:r>
          </a:p>
          <a:p>
            <a:pPr marL="0" indent="0">
              <a:buNone/>
            </a:pPr>
            <a:r>
              <a:rPr lang="en-US" dirty="0" err="1" smtClean="0"/>
              <a:t>CloneNotSupportedException</a:t>
            </a:r>
            <a:r>
              <a:rPr lang="en-US" dirty="0" smtClean="0"/>
              <a:t>------------ </a:t>
            </a:r>
            <a:r>
              <a:rPr lang="en-US" dirty="0"/>
              <a:t>Attempt to clone an object that does not implement </a:t>
            </a:r>
            <a:r>
              <a:rPr lang="en-US" dirty="0" smtClean="0"/>
              <a:t>the </a:t>
            </a:r>
            <a:r>
              <a:rPr lang="en-US" b="1" dirty="0" err="1" smtClean="0"/>
              <a:t>Cloneable</a:t>
            </a:r>
            <a:r>
              <a:rPr lang="en-US" b="1" dirty="0" smtClean="0"/>
              <a:t> </a:t>
            </a:r>
            <a:r>
              <a:rPr lang="en-US" dirty="0"/>
              <a:t>interface.</a:t>
            </a:r>
          </a:p>
          <a:p>
            <a:pPr marL="0" indent="0">
              <a:buNone/>
            </a:pPr>
            <a:r>
              <a:rPr lang="en-US" dirty="0" err="1"/>
              <a:t>IllegalAccessException</a:t>
            </a:r>
            <a:r>
              <a:rPr lang="en-US" dirty="0"/>
              <a:t> </a:t>
            </a:r>
            <a:r>
              <a:rPr lang="en-US" dirty="0" smtClean="0"/>
              <a:t>----------Access </a:t>
            </a:r>
            <a:r>
              <a:rPr lang="en-US" dirty="0"/>
              <a:t>to a class is denied.</a:t>
            </a:r>
          </a:p>
          <a:p>
            <a:pPr marL="0" indent="0">
              <a:buNone/>
            </a:pPr>
            <a:r>
              <a:rPr lang="en-US" dirty="0" err="1" smtClean="0"/>
              <a:t>InstantiationException</a:t>
            </a:r>
            <a:r>
              <a:rPr lang="en-US" dirty="0" smtClean="0"/>
              <a:t>----------- </a:t>
            </a:r>
            <a:r>
              <a:rPr lang="en-US" dirty="0"/>
              <a:t>Attempt to create an object of an abstract class or interface.</a:t>
            </a:r>
          </a:p>
          <a:p>
            <a:pPr marL="0" indent="0">
              <a:buNone/>
            </a:pPr>
            <a:r>
              <a:rPr lang="en-US" dirty="0" err="1"/>
              <a:t>InterruptedException</a:t>
            </a:r>
            <a:r>
              <a:rPr lang="en-US" dirty="0"/>
              <a:t> </a:t>
            </a:r>
            <a:r>
              <a:rPr lang="en-US" dirty="0" smtClean="0"/>
              <a:t>-----------One </a:t>
            </a:r>
            <a:r>
              <a:rPr lang="en-US" dirty="0"/>
              <a:t>thread has been interrupted by another thread.</a:t>
            </a:r>
          </a:p>
          <a:p>
            <a:pPr marL="0" indent="0">
              <a:buNone/>
            </a:pPr>
            <a:r>
              <a:rPr lang="en-US" dirty="0" err="1"/>
              <a:t>NoSuchFieldException</a:t>
            </a:r>
            <a:r>
              <a:rPr lang="en-US" dirty="0"/>
              <a:t> </a:t>
            </a:r>
            <a:r>
              <a:rPr lang="en-US" dirty="0" smtClean="0"/>
              <a:t>---------A </a:t>
            </a:r>
            <a:r>
              <a:rPr lang="en-US" dirty="0"/>
              <a:t>requested field does not exist.</a:t>
            </a:r>
          </a:p>
          <a:p>
            <a:pPr marL="0" indent="0">
              <a:buNone/>
            </a:pPr>
            <a:r>
              <a:rPr lang="en-US" dirty="0" err="1" smtClean="0"/>
              <a:t>NoSuchMethodException</a:t>
            </a:r>
            <a:r>
              <a:rPr lang="en-US" dirty="0" smtClean="0"/>
              <a:t>---------- </a:t>
            </a:r>
            <a:r>
              <a:rPr lang="en-US" dirty="0"/>
              <a:t>A requested method does </a:t>
            </a:r>
            <a:r>
              <a:rPr lang="en-US" dirty="0" smtClean="0"/>
              <a:t>not exist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ReflectiveOperationException</a:t>
            </a:r>
            <a:r>
              <a:rPr lang="en-US" dirty="0"/>
              <a:t> </a:t>
            </a:r>
            <a:r>
              <a:rPr lang="en-US" dirty="0" smtClean="0"/>
              <a:t>----------Superclass </a:t>
            </a:r>
            <a:r>
              <a:rPr lang="en-US" dirty="0"/>
              <a:t>of reflection-related exceptions.</a:t>
            </a:r>
          </a:p>
        </p:txBody>
      </p:sp>
    </p:spTree>
    <p:extLst>
      <p:ext uri="{BB962C8B-B14F-4D97-AF65-F5344CB8AC3E}">
        <p14:creationId xmlns:p14="http://schemas.microsoft.com/office/powerpoint/2010/main" val="13732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Your Own Exception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Although Java’s built-in exceptions handle most common errors, you will probably want </a:t>
            </a:r>
            <a:r>
              <a:rPr lang="en-US" dirty="0" smtClean="0"/>
              <a:t>to create </a:t>
            </a:r>
            <a:r>
              <a:rPr lang="en-US" dirty="0"/>
              <a:t>your own exception types to handle situations specific to your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</a:t>
            </a:r>
            <a:r>
              <a:rPr lang="en-US" dirty="0" smtClean="0"/>
              <a:t>is quite </a:t>
            </a:r>
            <a:r>
              <a:rPr lang="en-US" dirty="0"/>
              <a:t>easy to do: just define a subclass of </a:t>
            </a:r>
            <a:r>
              <a:rPr lang="en-US" b="1" dirty="0"/>
              <a:t>Exception </a:t>
            </a:r>
            <a:r>
              <a:rPr lang="en-US" dirty="0"/>
              <a:t>(which is, of course, a subclass </a:t>
            </a:r>
            <a:r>
              <a:rPr lang="en-US" dirty="0" err="1" smtClean="0"/>
              <a:t>of</a:t>
            </a:r>
            <a:r>
              <a:rPr lang="en-US" b="1" dirty="0" err="1" smtClean="0"/>
              <a:t>Throwable</a:t>
            </a:r>
            <a:r>
              <a:rPr lang="en-US" dirty="0"/>
              <a:t>). Your subclasses don’t need to actually implement anything—it is </a:t>
            </a:r>
            <a:r>
              <a:rPr lang="en-US" dirty="0" smtClean="0"/>
              <a:t>their existence </a:t>
            </a:r>
            <a:r>
              <a:rPr lang="en-US" dirty="0"/>
              <a:t>in the type system that allows you to use them as exceptions.</a:t>
            </a:r>
          </a:p>
          <a:p>
            <a:r>
              <a:rPr lang="en-US" dirty="0"/>
              <a:t>The </a:t>
            </a:r>
            <a:r>
              <a:rPr lang="en-US" b="1" dirty="0"/>
              <a:t>Exception </a:t>
            </a:r>
            <a:r>
              <a:rPr lang="en-US" dirty="0"/>
              <a:t>class does not define any methods of its own. It does, of course, </a:t>
            </a:r>
            <a:r>
              <a:rPr lang="en-US" dirty="0" smtClean="0"/>
              <a:t>inherit those </a:t>
            </a:r>
            <a:r>
              <a:rPr lang="en-US" dirty="0"/>
              <a:t>methods provided by </a:t>
            </a:r>
            <a:r>
              <a:rPr lang="en-US" b="1" dirty="0" err="1"/>
              <a:t>Throwable</a:t>
            </a:r>
            <a:r>
              <a:rPr lang="en-US" dirty="0"/>
              <a:t>. Thus, all exceptions, including those that </a:t>
            </a:r>
            <a:r>
              <a:rPr lang="en-US" dirty="0" smtClean="0"/>
              <a:t>you create</a:t>
            </a:r>
            <a:r>
              <a:rPr lang="en-US" dirty="0"/>
              <a:t>, have the methods defined by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available to them.</a:t>
            </a:r>
          </a:p>
        </p:txBody>
      </p:sp>
    </p:spTree>
    <p:extLst>
      <p:ext uri="{BB962C8B-B14F-4D97-AF65-F5344CB8AC3E}">
        <p14:creationId xmlns:p14="http://schemas.microsoft.com/office/powerpoint/2010/main" val="1988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Exception </a:t>
            </a:r>
            <a:r>
              <a:rPr lang="en-US" dirty="0"/>
              <a:t>defines four public constructors. Two support chained exceptions, </a:t>
            </a:r>
            <a:r>
              <a:rPr lang="en-US" dirty="0" smtClean="0"/>
              <a:t>described in </a:t>
            </a:r>
            <a:r>
              <a:rPr lang="en-US" dirty="0"/>
              <a:t>the next section. The other two are shown here:</a:t>
            </a:r>
          </a:p>
          <a:p>
            <a:r>
              <a:rPr lang="en-US" dirty="0"/>
              <a:t>Exception( )</a:t>
            </a:r>
          </a:p>
          <a:p>
            <a:r>
              <a:rPr lang="en-US" dirty="0"/>
              <a:t>Exception(String </a:t>
            </a:r>
            <a:r>
              <a:rPr lang="en-US" i="1" dirty="0" err="1"/>
              <a:t>msg</a:t>
            </a:r>
            <a:r>
              <a:rPr lang="en-US" dirty="0"/>
              <a:t>)</a:t>
            </a:r>
          </a:p>
          <a:p>
            <a:r>
              <a:rPr lang="en-US" dirty="0"/>
              <a:t>The first form creates an exception that has no description.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form lets </a:t>
            </a:r>
            <a:r>
              <a:rPr lang="en-US" dirty="0" smtClean="0"/>
              <a:t>you specify </a:t>
            </a:r>
            <a:r>
              <a:rPr lang="en-US" dirty="0"/>
              <a:t>a description of the exception</a:t>
            </a:r>
            <a:r>
              <a:rPr lang="en-US" dirty="0" smtClean="0"/>
              <a:t>.</a:t>
            </a:r>
          </a:p>
          <a:p>
            <a:r>
              <a:rPr lang="en-US" dirty="0"/>
              <a:t>The version of </a:t>
            </a:r>
            <a:r>
              <a:rPr lang="en-US" b="1" dirty="0" err="1"/>
              <a:t>toString</a:t>
            </a:r>
            <a:r>
              <a:rPr lang="en-US" b="1" dirty="0"/>
              <a:t>( )</a:t>
            </a:r>
          </a:p>
          <a:p>
            <a:r>
              <a:rPr lang="en-US" dirty="0"/>
              <a:t>defined by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(and inherited by </a:t>
            </a:r>
            <a:r>
              <a:rPr lang="en-US" b="1" dirty="0"/>
              <a:t>Exception</a:t>
            </a:r>
            <a:r>
              <a:rPr lang="en-US" dirty="0"/>
              <a:t>) first displays the name of </a:t>
            </a:r>
            <a:r>
              <a:rPr lang="en-US" dirty="0" err="1" smtClean="0"/>
              <a:t>theexception</a:t>
            </a:r>
            <a:r>
              <a:rPr lang="en-US" dirty="0" smtClean="0"/>
              <a:t> </a:t>
            </a:r>
            <a:r>
              <a:rPr lang="en-US" dirty="0"/>
              <a:t>followed by a colon, which is then followed by your description. By </a:t>
            </a:r>
            <a:r>
              <a:rPr lang="en-US" dirty="0" smtClean="0"/>
              <a:t>overriding </a:t>
            </a:r>
            <a:r>
              <a:rPr lang="en-US" b="1" dirty="0" err="1" smtClean="0"/>
              <a:t>toString</a:t>
            </a:r>
            <a:r>
              <a:rPr lang="en-US" b="1" dirty="0"/>
              <a:t>( 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Program statements that you want to monitor </a:t>
            </a:r>
            <a:r>
              <a:rPr lang="en-US" dirty="0" smtClean="0"/>
              <a:t>for exceptions are contained within a </a:t>
            </a:r>
            <a:r>
              <a:rPr lang="en-US" b="1" dirty="0" smtClean="0"/>
              <a:t>try </a:t>
            </a:r>
            <a:r>
              <a:rPr lang="en-US" dirty="0" smtClean="0"/>
              <a:t>block. </a:t>
            </a:r>
          </a:p>
          <a:p>
            <a:r>
              <a:rPr lang="en-US" dirty="0" smtClean="0"/>
              <a:t>If an exception occurs within the </a:t>
            </a:r>
            <a:r>
              <a:rPr lang="en-US" b="1" dirty="0" smtClean="0"/>
              <a:t>try </a:t>
            </a:r>
            <a:r>
              <a:rPr lang="en-US" dirty="0" smtClean="0"/>
              <a:t>block, it is thrown. Your code can catch this exception (using </a:t>
            </a:r>
            <a:r>
              <a:rPr lang="en-US" b="1" dirty="0" smtClean="0"/>
              <a:t>catch</a:t>
            </a:r>
            <a:r>
              <a:rPr lang="en-US" dirty="0" smtClean="0"/>
              <a:t>) and handle it in some rational </a:t>
            </a:r>
            <a:r>
              <a:rPr lang="en-US" dirty="0"/>
              <a:t>manner. </a:t>
            </a:r>
            <a:endParaRPr lang="en-US" dirty="0" smtClean="0"/>
          </a:p>
          <a:p>
            <a:r>
              <a:rPr lang="en-US" dirty="0" smtClean="0"/>
              <a:t>System-generated </a:t>
            </a:r>
            <a:r>
              <a:rPr lang="en-US" dirty="0"/>
              <a:t>exceptions are automatically thrown by the Java </a:t>
            </a:r>
            <a:r>
              <a:rPr lang="en-US" dirty="0" smtClean="0"/>
              <a:t>runtime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manually throw an exception, use the keyword </a:t>
            </a:r>
            <a:r>
              <a:rPr lang="en-US" b="1" dirty="0"/>
              <a:t>throw</a:t>
            </a:r>
            <a:r>
              <a:rPr lang="en-US" dirty="0"/>
              <a:t>. Any exception </a:t>
            </a:r>
            <a:r>
              <a:rPr lang="en-US" dirty="0" smtClean="0"/>
              <a:t>that is </a:t>
            </a:r>
            <a:r>
              <a:rPr lang="en-US" dirty="0"/>
              <a:t>thrown out of a method must be specified as such by a </a:t>
            </a:r>
            <a:r>
              <a:rPr lang="en-US" b="1" dirty="0"/>
              <a:t>throws </a:t>
            </a:r>
            <a:r>
              <a:rPr lang="en-US" dirty="0"/>
              <a:t>clause.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code </a:t>
            </a:r>
            <a:r>
              <a:rPr lang="en-US" dirty="0" smtClean="0"/>
              <a:t>that absolutely </a:t>
            </a:r>
            <a:r>
              <a:rPr lang="en-US" dirty="0"/>
              <a:t>must be executed after a </a:t>
            </a:r>
            <a:r>
              <a:rPr lang="en-US" b="1" dirty="0"/>
              <a:t>try </a:t>
            </a:r>
            <a:r>
              <a:rPr lang="en-US" dirty="0" smtClean="0"/>
              <a:t> completes </a:t>
            </a:r>
            <a:r>
              <a:rPr lang="en-US" dirty="0"/>
              <a:t>is put in a </a:t>
            </a:r>
            <a:r>
              <a:rPr lang="en-US" b="1" dirty="0"/>
              <a:t>finally </a:t>
            </a:r>
            <a:r>
              <a:rPr lang="en-US" dirty="0"/>
              <a:t>block.</a:t>
            </a:r>
          </a:p>
        </p:txBody>
      </p:sp>
    </p:spTree>
    <p:extLst>
      <p:ext uri="{BB962C8B-B14F-4D97-AF65-F5344CB8AC3E}">
        <p14:creationId xmlns:p14="http://schemas.microsoft.com/office/powerpoint/2010/main" val="21289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Methods Defined by </a:t>
            </a:r>
            <a:r>
              <a:rPr lang="en-US" b="1" dirty="0" err="1"/>
              <a:t>Throwable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final </a:t>
            </a:r>
            <a:r>
              <a:rPr lang="en-US" dirty="0" smtClean="0"/>
              <a:t>void </a:t>
            </a:r>
            <a:r>
              <a:rPr lang="en-US" dirty="0" err="1" smtClean="0"/>
              <a:t>addSuppressed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i="1" dirty="0" err="1"/>
              <a:t>exc</a:t>
            </a:r>
            <a:r>
              <a:rPr lang="en-US" dirty="0" smtClean="0"/>
              <a:t>)----------------------------Adds </a:t>
            </a:r>
            <a:r>
              <a:rPr lang="en-US" i="1" dirty="0" err="1"/>
              <a:t>exc</a:t>
            </a:r>
            <a:r>
              <a:rPr lang="en-US" i="1" dirty="0"/>
              <a:t> </a:t>
            </a:r>
            <a:r>
              <a:rPr lang="en-US" dirty="0"/>
              <a:t>to the list of suppressed </a:t>
            </a:r>
            <a:r>
              <a:rPr lang="en-US" dirty="0" smtClean="0"/>
              <a:t>exceptions associated </a:t>
            </a:r>
            <a:r>
              <a:rPr lang="en-US" dirty="0"/>
              <a:t>with the invoking exception. </a:t>
            </a:r>
            <a:r>
              <a:rPr lang="en-US" dirty="0" smtClean="0"/>
              <a:t>Primarily for </a:t>
            </a:r>
            <a:r>
              <a:rPr lang="en-US" dirty="0"/>
              <a:t>use by the </a:t>
            </a:r>
            <a:r>
              <a:rPr lang="en-US" b="1" dirty="0"/>
              <a:t>try</a:t>
            </a:r>
            <a:r>
              <a:rPr lang="en-US" dirty="0"/>
              <a:t>-with-resources statement.</a:t>
            </a:r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fillInStackTrace</a:t>
            </a:r>
            <a:r>
              <a:rPr lang="en-US" dirty="0"/>
              <a:t>( ) </a:t>
            </a:r>
            <a:r>
              <a:rPr lang="en-US" dirty="0" smtClean="0"/>
              <a:t>---------------Returns </a:t>
            </a:r>
            <a:r>
              <a:rPr lang="en-US" dirty="0"/>
              <a:t>a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object that contains </a:t>
            </a:r>
            <a:r>
              <a:rPr lang="en-US" dirty="0" err="1" smtClean="0"/>
              <a:t>ancompleted</a:t>
            </a:r>
            <a:r>
              <a:rPr lang="en-US" dirty="0" smtClean="0"/>
              <a:t> </a:t>
            </a:r>
            <a:r>
              <a:rPr lang="en-US" dirty="0"/>
              <a:t>stack trace. This object can </a:t>
            </a:r>
            <a:r>
              <a:rPr lang="en-US" dirty="0" smtClean="0"/>
              <a:t>be </a:t>
            </a:r>
            <a:r>
              <a:rPr lang="en-US" dirty="0" err="1" smtClean="0"/>
              <a:t>rethrown</a:t>
            </a:r>
            <a:r>
              <a:rPr lang="en-US" dirty="0"/>
              <a:t>.</a:t>
            </a:r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getCause</a:t>
            </a:r>
            <a:r>
              <a:rPr lang="en-US" dirty="0"/>
              <a:t>( ) </a:t>
            </a:r>
            <a:r>
              <a:rPr lang="en-US" dirty="0" smtClean="0"/>
              <a:t>-----Returns </a:t>
            </a:r>
            <a:r>
              <a:rPr lang="en-US" dirty="0"/>
              <a:t>the exception that underlies the </a:t>
            </a:r>
            <a:r>
              <a:rPr lang="en-US" dirty="0" err="1" smtClean="0"/>
              <a:t>currentexception</a:t>
            </a:r>
            <a:r>
              <a:rPr lang="en-US" dirty="0"/>
              <a:t>. If there is no underlying </a:t>
            </a:r>
            <a:r>
              <a:rPr lang="en-US" dirty="0" err="1" smtClean="0"/>
              <a:t>exception,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b="1" dirty="0" err="1" smtClean="0"/>
              <a:t>ull</a:t>
            </a:r>
            <a:r>
              <a:rPr lang="en-US" b="1" dirty="0" smtClean="0"/>
              <a:t> </a:t>
            </a:r>
            <a:r>
              <a:rPr lang="en-US" dirty="0"/>
              <a:t>is returned.</a:t>
            </a:r>
          </a:p>
          <a:p>
            <a:r>
              <a:rPr lang="en-US" dirty="0"/>
              <a:t>String </a:t>
            </a:r>
            <a:r>
              <a:rPr lang="en-US" dirty="0" err="1"/>
              <a:t>getLocalizedMessage</a:t>
            </a:r>
            <a:r>
              <a:rPr lang="en-US" dirty="0"/>
              <a:t>( </a:t>
            </a:r>
            <a:r>
              <a:rPr lang="en-US" dirty="0" smtClean="0"/>
              <a:t>)------- </a:t>
            </a:r>
            <a:r>
              <a:rPr lang="en-US" dirty="0"/>
              <a:t>Returns a localized description of the exception.</a:t>
            </a:r>
          </a:p>
          <a:p>
            <a:r>
              <a:rPr lang="en-US" dirty="0"/>
              <a:t>String </a:t>
            </a:r>
            <a:r>
              <a:rPr lang="en-US" dirty="0" err="1"/>
              <a:t>getMessage</a:t>
            </a:r>
            <a:r>
              <a:rPr lang="en-US" dirty="0"/>
              <a:t>( ) </a:t>
            </a:r>
            <a:r>
              <a:rPr lang="en-US" dirty="0" smtClean="0"/>
              <a:t>-----------Returns </a:t>
            </a:r>
            <a:r>
              <a:rPr lang="en-US" dirty="0"/>
              <a:t>a description of the exception</a:t>
            </a:r>
            <a:r>
              <a:rPr lang="en-US" dirty="0" smtClean="0"/>
              <a:t>.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 ) </a:t>
            </a:r>
            <a:r>
              <a:rPr lang="en-US" dirty="0" smtClean="0"/>
              <a:t>--------------Returns </a:t>
            </a:r>
            <a:r>
              <a:rPr lang="en-US" dirty="0"/>
              <a:t>a </a:t>
            </a:r>
            <a:r>
              <a:rPr lang="en-US" b="1" dirty="0"/>
              <a:t>String </a:t>
            </a:r>
            <a:r>
              <a:rPr lang="en-US" dirty="0"/>
              <a:t>object containing a </a:t>
            </a:r>
            <a:r>
              <a:rPr lang="en-US" dirty="0" smtClean="0"/>
              <a:t>description of </a:t>
            </a:r>
            <a:r>
              <a:rPr lang="en-US" dirty="0"/>
              <a:t>the exception. This method is called </a:t>
            </a:r>
            <a:r>
              <a:rPr lang="en-US" dirty="0" smtClean="0"/>
              <a:t>by </a:t>
            </a:r>
            <a:r>
              <a:rPr lang="en-US" b="1" dirty="0" err="1" smtClean="0"/>
              <a:t>println</a:t>
            </a:r>
            <a:r>
              <a:rPr lang="en-US" b="1" dirty="0"/>
              <a:t>( ) </a:t>
            </a:r>
            <a:r>
              <a:rPr lang="en-US" dirty="0"/>
              <a:t>when outputting a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object.</a:t>
            </a:r>
          </a:p>
        </p:txBody>
      </p:sp>
    </p:spTree>
    <p:extLst>
      <p:ext uri="{BB962C8B-B14F-4D97-AF65-F5344CB8AC3E}">
        <p14:creationId xmlns:p14="http://schemas.microsoft.com/office/powerpoint/2010/main" val="6789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This program creates a custom exception type.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 extends Exception {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detail;</a:t>
            </a:r>
          </a:p>
          <a:p>
            <a:pPr marL="0" indent="0">
              <a:buNone/>
            </a:pPr>
            <a:r>
              <a:rPr lang="en-US" dirty="0" err="1"/>
              <a:t>MyException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 {</a:t>
            </a:r>
          </a:p>
          <a:p>
            <a:pPr marL="0" indent="0">
              <a:buNone/>
            </a:pPr>
            <a:r>
              <a:rPr lang="en-US" dirty="0"/>
              <a:t>detail = a;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return "</a:t>
            </a:r>
            <a:r>
              <a:rPr lang="en-US" dirty="0" err="1"/>
              <a:t>MyException</a:t>
            </a:r>
            <a:r>
              <a:rPr lang="en-US" dirty="0"/>
              <a:t>[" + detail + "]";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5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ExceptionDemo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static void compute(</a:t>
            </a:r>
            <a:r>
              <a:rPr lang="en-US" dirty="0" err="1"/>
              <a:t>int</a:t>
            </a:r>
            <a:r>
              <a:rPr lang="en-US" dirty="0"/>
              <a:t> a) throws </a:t>
            </a:r>
            <a:r>
              <a:rPr lang="en-US" dirty="0" err="1"/>
              <a:t>MyException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("Called compute(" + a + ")");</a:t>
            </a:r>
          </a:p>
          <a:p>
            <a:pPr marL="0" indent="0">
              <a:buNone/>
            </a:pPr>
            <a:r>
              <a:rPr lang="en-US" dirty="0"/>
              <a:t>if(a &gt; 10)</a:t>
            </a:r>
          </a:p>
          <a:p>
            <a:pPr marL="0" indent="0">
              <a:buNone/>
            </a:pPr>
            <a:r>
              <a:rPr lang="en-US" dirty="0"/>
              <a:t>throw new </a:t>
            </a:r>
            <a:r>
              <a:rPr lang="en-US" dirty="0" err="1"/>
              <a:t>MyException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("Normal exit");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compute(1);</a:t>
            </a:r>
          </a:p>
          <a:p>
            <a:pPr marL="0" indent="0">
              <a:buNone/>
            </a:pPr>
            <a:r>
              <a:rPr lang="en-US" dirty="0"/>
              <a:t>compute(20);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MyException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("Caught " + 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9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main( ) </a:t>
            </a:r>
            <a:r>
              <a:rPr lang="en-US" dirty="0"/>
              <a:t>method sets up an exception handler </a:t>
            </a:r>
            <a:r>
              <a:rPr lang="en-US" dirty="0" smtClean="0"/>
              <a:t>for </a:t>
            </a:r>
            <a:r>
              <a:rPr lang="en-US" b="1" dirty="0" err="1" smtClean="0"/>
              <a:t>MyException</a:t>
            </a:r>
            <a:r>
              <a:rPr lang="en-US" dirty="0"/>
              <a:t>, then calls </a:t>
            </a:r>
            <a:r>
              <a:rPr lang="en-US" b="1" dirty="0"/>
              <a:t>compute( ) </a:t>
            </a:r>
            <a:r>
              <a:rPr lang="en-US" dirty="0"/>
              <a:t>with a legal value (less than 10) and an illegal </a:t>
            </a:r>
            <a:r>
              <a:rPr lang="en-US" dirty="0" smtClean="0"/>
              <a:t>one to </a:t>
            </a:r>
            <a:r>
              <a:rPr lang="en-US" dirty="0"/>
              <a:t>show both paths through the code. Here is the result:</a:t>
            </a:r>
          </a:p>
          <a:p>
            <a:pPr marL="0" indent="0">
              <a:buNone/>
            </a:pPr>
            <a:r>
              <a:rPr lang="en-US" dirty="0"/>
              <a:t>Called compute(1)</a:t>
            </a:r>
          </a:p>
          <a:p>
            <a:pPr marL="0" indent="0">
              <a:buNone/>
            </a:pPr>
            <a:r>
              <a:rPr lang="en-US" dirty="0"/>
              <a:t>Normal exit</a:t>
            </a:r>
          </a:p>
          <a:p>
            <a:pPr marL="0" indent="0">
              <a:buNone/>
            </a:pPr>
            <a:r>
              <a:rPr lang="en-US" dirty="0"/>
              <a:t>Called compute(20)</a:t>
            </a:r>
          </a:p>
          <a:p>
            <a:pPr marL="0" indent="0">
              <a:buNone/>
            </a:pPr>
            <a:r>
              <a:rPr lang="en-US" dirty="0"/>
              <a:t>Caught </a:t>
            </a:r>
            <a:r>
              <a:rPr lang="en-US" dirty="0" err="1"/>
              <a:t>MyException</a:t>
            </a:r>
            <a:r>
              <a:rPr lang="en-US" dirty="0"/>
              <a:t>[20]</a:t>
            </a:r>
          </a:p>
        </p:txBody>
      </p:sp>
    </p:spTree>
    <p:extLst>
      <p:ext uri="{BB962C8B-B14F-4D97-AF65-F5344CB8AC3E}">
        <p14:creationId xmlns:p14="http://schemas.microsoft.com/office/powerpoint/2010/main" val="2792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 with JDK 1.4, a feature was incorporated into the exception subsystem: </a:t>
            </a:r>
            <a:r>
              <a:rPr lang="en-US" i="1" dirty="0" smtClean="0"/>
              <a:t>chained exceptions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chained exception feature allows you to associate another exception with </a:t>
            </a:r>
            <a:r>
              <a:rPr lang="en-US" dirty="0" smtClean="0"/>
              <a:t>an exception</a:t>
            </a:r>
            <a:r>
              <a:rPr lang="en-US" dirty="0"/>
              <a:t>. This second exception describes the cause of the first exception.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allow chained exceptions, two constructors and two methods were added </a:t>
            </a:r>
            <a:r>
              <a:rPr lang="en-US" dirty="0" smtClean="0"/>
              <a:t>to </a:t>
            </a:r>
            <a:r>
              <a:rPr lang="en-US" b="1" dirty="0" err="1" smtClean="0"/>
              <a:t>Throwable</a:t>
            </a:r>
            <a:r>
              <a:rPr lang="en-US" dirty="0"/>
              <a:t>. The constructors are shown here:</a:t>
            </a:r>
          </a:p>
          <a:p>
            <a:pPr marL="0" indent="0">
              <a:buNone/>
            </a:pPr>
            <a:r>
              <a:rPr lang="en-US" dirty="0" err="1"/>
              <a:t>Throwable</a:t>
            </a:r>
            <a:r>
              <a:rPr lang="en-US" dirty="0"/>
              <a:t>(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i="1" dirty="0" err="1"/>
              <a:t>causeExc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Throwable</a:t>
            </a:r>
            <a:r>
              <a:rPr lang="en-US" dirty="0"/>
              <a:t>(String </a:t>
            </a:r>
            <a:r>
              <a:rPr lang="en-US" i="1" dirty="0" err="1"/>
              <a:t>msg</a:t>
            </a:r>
            <a:r>
              <a:rPr lang="en-US" dirty="0"/>
              <a:t>, 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i="1" dirty="0" err="1"/>
              <a:t>causeExc</a:t>
            </a:r>
            <a:r>
              <a:rPr lang="en-US" dirty="0"/>
              <a:t>)</a:t>
            </a:r>
          </a:p>
          <a:p>
            <a:r>
              <a:rPr lang="en-US" dirty="0"/>
              <a:t>In the first form, </a:t>
            </a:r>
            <a:r>
              <a:rPr lang="en-US" i="1" dirty="0" err="1"/>
              <a:t>causeExc</a:t>
            </a:r>
            <a:r>
              <a:rPr lang="en-US" i="1" dirty="0"/>
              <a:t> </a:t>
            </a:r>
            <a:r>
              <a:rPr lang="en-US" dirty="0"/>
              <a:t>is the exception that causes the current exception. That </a:t>
            </a:r>
            <a:r>
              <a:rPr lang="en-US" dirty="0" err="1" smtClean="0"/>
              <a:t>is,</a:t>
            </a:r>
            <a:r>
              <a:rPr lang="en-US" i="1" dirty="0" err="1" smtClean="0"/>
              <a:t>causeExc</a:t>
            </a:r>
            <a:r>
              <a:rPr lang="en-US" i="1" dirty="0" smtClean="0"/>
              <a:t> </a:t>
            </a:r>
            <a:r>
              <a:rPr lang="en-US" dirty="0"/>
              <a:t>is the underlying reason that an exception occurred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second form allows </a:t>
            </a:r>
            <a:r>
              <a:rPr lang="en-US" dirty="0" smtClean="0"/>
              <a:t>you to </a:t>
            </a:r>
            <a:r>
              <a:rPr lang="en-US" dirty="0"/>
              <a:t>specify a description at the same time that you specify a cause exception. These </a:t>
            </a:r>
            <a:r>
              <a:rPr lang="en-US" dirty="0" smtClean="0"/>
              <a:t>two constructors </a:t>
            </a:r>
            <a:r>
              <a:rPr lang="en-US" dirty="0"/>
              <a:t>have also been added to the </a:t>
            </a:r>
            <a:r>
              <a:rPr lang="en-US" b="1" dirty="0"/>
              <a:t>Error</a:t>
            </a:r>
            <a:r>
              <a:rPr lang="en-US" dirty="0"/>
              <a:t>, </a:t>
            </a:r>
            <a:r>
              <a:rPr lang="en-US" b="1" dirty="0"/>
              <a:t>Exception</a:t>
            </a:r>
            <a:r>
              <a:rPr lang="en-US" dirty="0"/>
              <a:t>, and </a:t>
            </a:r>
            <a:r>
              <a:rPr lang="en-US" b="1" dirty="0" err="1"/>
              <a:t>RuntimeException</a:t>
            </a:r>
            <a:r>
              <a:rPr lang="en-US" b="1" dirty="0"/>
              <a:t> </a:t>
            </a:r>
            <a:r>
              <a:rPr lang="en-US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27230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chained exception methods supported by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b="1" dirty="0" err="1"/>
              <a:t>getCause</a:t>
            </a:r>
            <a:r>
              <a:rPr lang="en-US" b="1" dirty="0"/>
              <a:t>( ) </a:t>
            </a:r>
            <a:r>
              <a:rPr lang="en-US" dirty="0" smtClean="0"/>
              <a:t>and </a:t>
            </a:r>
            <a:r>
              <a:rPr lang="en-US" b="1" dirty="0" err="1" smtClean="0"/>
              <a:t>initCause</a:t>
            </a:r>
            <a:r>
              <a:rPr lang="en-US" b="1" dirty="0"/>
              <a:t>( )</a:t>
            </a:r>
            <a:r>
              <a:rPr lang="en-US" dirty="0"/>
              <a:t>. These methods are shown in Table 10-3 and are repeated here for the </a:t>
            </a:r>
            <a:r>
              <a:rPr lang="en-US" dirty="0" smtClean="0"/>
              <a:t>sake of </a:t>
            </a:r>
            <a:r>
              <a:rPr lang="en-US" dirty="0"/>
              <a:t>discussion.</a:t>
            </a:r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getCause</a:t>
            </a:r>
            <a:r>
              <a:rPr lang="en-US" dirty="0"/>
              <a:t>( )</a:t>
            </a:r>
          </a:p>
          <a:p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dirty="0" err="1"/>
              <a:t>initCause</a:t>
            </a:r>
            <a:r>
              <a:rPr lang="en-US" dirty="0"/>
              <a:t>(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en-US" i="1" dirty="0" err="1"/>
              <a:t>causeExc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 err="1"/>
              <a:t>getCause</a:t>
            </a:r>
            <a:r>
              <a:rPr lang="en-US" b="1" dirty="0"/>
              <a:t>( ) </a:t>
            </a:r>
            <a:r>
              <a:rPr lang="en-US" dirty="0"/>
              <a:t>method returns the exception that underlies the current exception.</a:t>
            </a:r>
          </a:p>
          <a:p>
            <a:r>
              <a:rPr lang="en-US" dirty="0"/>
              <a:t>If there is no underlying exception, </a:t>
            </a:r>
            <a:r>
              <a:rPr lang="en-US" b="1" dirty="0"/>
              <a:t>null </a:t>
            </a:r>
            <a:r>
              <a:rPr lang="en-US" dirty="0"/>
              <a:t>is returned. The </a:t>
            </a:r>
            <a:r>
              <a:rPr lang="en-US" b="1" dirty="0" err="1"/>
              <a:t>initCause</a:t>
            </a:r>
            <a:r>
              <a:rPr lang="en-US" b="1" dirty="0"/>
              <a:t>( ) </a:t>
            </a:r>
            <a:r>
              <a:rPr lang="en-US" dirty="0"/>
              <a:t>method </a:t>
            </a:r>
            <a:r>
              <a:rPr lang="en-US" dirty="0" smtClean="0"/>
              <a:t>associates </a:t>
            </a:r>
            <a:r>
              <a:rPr lang="en-US" i="1" dirty="0" err="1" smtClean="0"/>
              <a:t>causeExc</a:t>
            </a:r>
            <a:r>
              <a:rPr lang="en-US" i="1" dirty="0" smtClean="0"/>
              <a:t> </a:t>
            </a:r>
            <a:r>
              <a:rPr lang="en-US" dirty="0"/>
              <a:t>with the invoking exception and returns a reference to the exception</a:t>
            </a:r>
          </a:p>
        </p:txBody>
      </p:sp>
    </p:spTree>
    <p:extLst>
      <p:ext uri="{BB962C8B-B14F-4D97-AF65-F5344CB8AC3E}">
        <p14:creationId xmlns:p14="http://schemas.microsoft.com/office/powerpoint/2010/main" val="25454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// Demonstrate exception chaining.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ChainExcDemo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demoproc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// create an exception</a:t>
            </a:r>
          </a:p>
          <a:p>
            <a:pPr marL="0" indent="0">
              <a:buNone/>
            </a:pPr>
            <a:r>
              <a:rPr lang="en-US" dirty="0" err="1"/>
              <a:t>NullPointerException</a:t>
            </a:r>
            <a:r>
              <a:rPr lang="en-US" dirty="0"/>
              <a:t> e =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NullPointerException</a:t>
            </a:r>
            <a:r>
              <a:rPr lang="en-US" dirty="0"/>
              <a:t>("top layer");</a:t>
            </a:r>
          </a:p>
          <a:p>
            <a:pPr marL="0" indent="0">
              <a:buNone/>
            </a:pPr>
            <a:r>
              <a:rPr lang="en-US" dirty="0"/>
              <a:t>// add a cause</a:t>
            </a:r>
          </a:p>
          <a:p>
            <a:pPr marL="0" indent="0">
              <a:buNone/>
            </a:pPr>
            <a:r>
              <a:rPr lang="en-US" dirty="0" err="1"/>
              <a:t>e.initCause</a:t>
            </a:r>
            <a:r>
              <a:rPr lang="en-US" dirty="0"/>
              <a:t>(new </a:t>
            </a:r>
            <a:r>
              <a:rPr lang="en-US" dirty="0" err="1"/>
              <a:t>ArithmeticException</a:t>
            </a:r>
            <a:r>
              <a:rPr lang="en-US" dirty="0"/>
              <a:t>("cause"));</a:t>
            </a:r>
          </a:p>
          <a:p>
            <a:pPr marL="0" indent="0">
              <a:buNone/>
            </a:pPr>
            <a:r>
              <a:rPr lang="en-US" dirty="0"/>
              <a:t>throw 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497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demoproc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catch(</a:t>
            </a:r>
            <a:r>
              <a:rPr lang="en-US" dirty="0" err="1"/>
              <a:t>NullPointerException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// display top level exception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("Caught: " + e);</a:t>
            </a:r>
          </a:p>
          <a:p>
            <a:pPr marL="0" indent="0">
              <a:buNone/>
            </a:pPr>
            <a:r>
              <a:rPr lang="en-US" dirty="0"/>
              <a:t>// display cause exception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("Original cause: " +</a:t>
            </a:r>
          </a:p>
          <a:p>
            <a:pPr marL="0" indent="0">
              <a:buNone/>
            </a:pPr>
            <a:r>
              <a:rPr lang="en-US" dirty="0" err="1"/>
              <a:t>e.getCause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output from the program is shown here:</a:t>
            </a:r>
          </a:p>
          <a:p>
            <a:r>
              <a:rPr lang="en-US" dirty="0"/>
              <a:t>Caught: </a:t>
            </a:r>
            <a:r>
              <a:rPr lang="en-US" dirty="0" err="1"/>
              <a:t>java.lang.NullPointerException</a:t>
            </a:r>
            <a:r>
              <a:rPr lang="en-US" dirty="0"/>
              <a:t>: top layer</a:t>
            </a:r>
          </a:p>
          <a:p>
            <a:r>
              <a:rPr lang="en-US" dirty="0"/>
              <a:t>Original cause: </a:t>
            </a:r>
            <a:r>
              <a:rPr lang="en-US" dirty="0" err="1"/>
              <a:t>java.lang.ArithmeticException</a:t>
            </a:r>
            <a:r>
              <a:rPr lang="en-US" dirty="0"/>
              <a:t>: cause</a:t>
            </a:r>
          </a:p>
        </p:txBody>
      </p:sp>
    </p:spTree>
    <p:extLst>
      <p:ext uri="{BB962C8B-B14F-4D97-AF65-F5344CB8AC3E}">
        <p14:creationId xmlns:p14="http://schemas.microsoft.com/office/powerpoint/2010/main" val="15556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Three Recently Added Exception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automates the process of releasing a resource, such as a </a:t>
            </a:r>
            <a:r>
              <a:rPr lang="en-US" dirty="0" smtClean="0"/>
              <a:t>file, when </a:t>
            </a:r>
            <a:r>
              <a:rPr lang="en-US" dirty="0"/>
              <a:t>it is no longer needed. It is based on an expanded form of the </a:t>
            </a:r>
            <a:r>
              <a:rPr lang="en-US" b="1" dirty="0"/>
              <a:t>try </a:t>
            </a:r>
            <a:r>
              <a:rPr lang="en-US" dirty="0"/>
              <a:t>statement </a:t>
            </a:r>
            <a:r>
              <a:rPr lang="en-US" dirty="0" smtClean="0"/>
              <a:t>called </a:t>
            </a:r>
            <a:r>
              <a:rPr lang="en-US" b="1" i="1" dirty="0" smtClean="0"/>
              <a:t>try</a:t>
            </a:r>
            <a:r>
              <a:rPr lang="en-US" i="1" dirty="0" smtClean="0"/>
              <a:t>-with-resources</a:t>
            </a:r>
          </a:p>
          <a:p>
            <a:r>
              <a:rPr lang="en-US" dirty="0"/>
              <a:t>The </a:t>
            </a:r>
            <a:r>
              <a:rPr lang="en-US" dirty="0" smtClean="0"/>
              <a:t>second feature </a:t>
            </a:r>
            <a:r>
              <a:rPr lang="en-US" dirty="0"/>
              <a:t>is called </a:t>
            </a:r>
            <a:r>
              <a:rPr lang="en-US" i="1" dirty="0" smtClean="0"/>
              <a:t>multi-catch</a:t>
            </a:r>
          </a:p>
          <a:p>
            <a:r>
              <a:rPr lang="en-US" dirty="0"/>
              <a:t>the third is sometimes referred to as </a:t>
            </a:r>
            <a:r>
              <a:rPr lang="en-US" i="1" dirty="0"/>
              <a:t>final </a:t>
            </a:r>
            <a:r>
              <a:rPr lang="en-US" i="1" dirty="0" err="1"/>
              <a:t>rethrow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 smtClean="0"/>
              <a:t>more precise </a:t>
            </a:r>
            <a:r>
              <a:rPr lang="en-US" i="1" dirty="0" err="1"/>
              <a:t>rethrow</a:t>
            </a:r>
            <a:r>
              <a:rPr lang="en-US" dirty="0"/>
              <a:t>.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This is the general form of an exception-handling block: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// block of code to monitor for errors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i="1" dirty="0"/>
              <a:t>ExceptionType1 </a:t>
            </a:r>
            <a:r>
              <a:rPr lang="en-US" i="1" dirty="0" err="1"/>
              <a:t>exOb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// exception handler for </a:t>
            </a:r>
            <a:r>
              <a:rPr lang="en-US" i="1" dirty="0"/>
              <a:t>ExceptionType1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i="1" dirty="0"/>
              <a:t>ExceptionType2 </a:t>
            </a:r>
            <a:r>
              <a:rPr lang="en-US" i="1" dirty="0" err="1"/>
              <a:t>exOb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// exception handler for </a:t>
            </a:r>
            <a:r>
              <a:rPr lang="en-US" i="1" dirty="0"/>
              <a:t>ExceptionType2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...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r>
              <a:rPr lang="en-US" dirty="0"/>
              <a:t>// block of code to be executed after try block ends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Here, </a:t>
            </a:r>
            <a:r>
              <a:rPr lang="en-US" i="1" dirty="0" err="1"/>
              <a:t>ExceptionType</a:t>
            </a:r>
            <a:r>
              <a:rPr lang="en-US" i="1" dirty="0"/>
              <a:t> </a:t>
            </a:r>
            <a:r>
              <a:rPr lang="en-US" dirty="0"/>
              <a:t>is the type of exception that has occurred.</a:t>
            </a:r>
          </a:p>
        </p:txBody>
      </p:sp>
    </p:spTree>
    <p:extLst>
      <p:ext uri="{BB962C8B-B14F-4D97-AF65-F5344CB8AC3E}">
        <p14:creationId xmlns:p14="http://schemas.microsoft.com/office/powerpoint/2010/main" val="26057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/>
              <a:t>ArithmeticException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ArrayIndexOutOfBoundsException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| </a:t>
            </a:r>
            <a:r>
              <a:rPr lang="en-US" dirty="0" err="1"/>
              <a:t>ArrayIndexOutOfBoundsException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The following program shows the multi-catch feature in action:</a:t>
            </a:r>
          </a:p>
          <a:p>
            <a:pPr marL="0" indent="0">
              <a:buNone/>
            </a:pPr>
            <a:r>
              <a:rPr lang="en-US" dirty="0"/>
              <a:t>// Demonstrate the multi-catch feature.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MultiCatch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a=10, b=0;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vals</a:t>
            </a:r>
            <a:r>
              <a:rPr lang="en-US" dirty="0"/>
              <a:t>[] = { 1, 2, 3 };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result = a / b; // generate an </a:t>
            </a:r>
            <a:r>
              <a:rPr lang="en-US" dirty="0" err="1"/>
              <a:t>ArithmeticException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vals</a:t>
            </a:r>
            <a:r>
              <a:rPr lang="en-US" dirty="0"/>
              <a:t>[10] = 19; // generate an </a:t>
            </a:r>
            <a:r>
              <a:rPr lang="en-US" dirty="0" err="1"/>
              <a:t>ArrayIndexOutOfBoundsException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This catch clause catches both exceptions.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catch(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ArrayIndexOutOfBoundsException</a:t>
            </a:r>
            <a:r>
              <a:rPr lang="en-US" dirty="0"/>
              <a:t> 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("Exception caught: " + 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("After multi-catch.");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Automatic resource management is based on an expanded form of the </a:t>
            </a:r>
            <a:r>
              <a:rPr lang="en-US" b="1" dirty="0"/>
              <a:t>try </a:t>
            </a:r>
            <a:r>
              <a:rPr lang="en-US" dirty="0"/>
              <a:t>statement.</a:t>
            </a:r>
          </a:p>
          <a:p>
            <a:r>
              <a:rPr lang="en-US" dirty="0"/>
              <a:t>Here is its general form:</a:t>
            </a:r>
          </a:p>
          <a:p>
            <a:r>
              <a:rPr lang="en-US" dirty="0"/>
              <a:t>try (</a:t>
            </a:r>
            <a:r>
              <a:rPr lang="en-US" i="1" dirty="0"/>
              <a:t>resource-specification</a:t>
            </a:r>
            <a:r>
              <a:rPr lang="en-US" dirty="0"/>
              <a:t>) {</a:t>
            </a:r>
          </a:p>
          <a:p>
            <a:r>
              <a:rPr lang="en-US" dirty="0"/>
              <a:t>// use the resource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Here, </a:t>
            </a:r>
            <a:r>
              <a:rPr lang="en-US" i="1" dirty="0"/>
              <a:t>resource-specification </a:t>
            </a:r>
            <a:r>
              <a:rPr lang="en-US" dirty="0"/>
              <a:t>is a statement that declares and initializes a resource, such as a </a:t>
            </a:r>
            <a:r>
              <a:rPr lang="en-US" dirty="0" smtClean="0"/>
              <a:t>file stream.</a:t>
            </a:r>
          </a:p>
          <a:p>
            <a:r>
              <a:rPr lang="en-US" dirty="0" smtClean="0"/>
              <a:t> </a:t>
            </a:r>
            <a:r>
              <a:rPr lang="en-US" dirty="0"/>
              <a:t>It consists of a variable declaration in which the variable is initialized with a </a:t>
            </a:r>
            <a:r>
              <a:rPr lang="en-US" dirty="0" smtClean="0"/>
              <a:t>reference to </a:t>
            </a:r>
            <a:r>
              <a:rPr lang="en-US" dirty="0"/>
              <a:t>the object being managed.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dirty="0"/>
              <a:t>try </a:t>
            </a:r>
            <a:r>
              <a:rPr lang="en-US" dirty="0"/>
              <a:t>block ends, the resource is automatically released.</a:t>
            </a:r>
          </a:p>
        </p:txBody>
      </p:sp>
    </p:spTree>
    <p:extLst>
      <p:ext uri="{BB962C8B-B14F-4D97-AF65-F5344CB8AC3E}">
        <p14:creationId xmlns:p14="http://schemas.microsoft.com/office/powerpoint/2010/main" val="3914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/* This version of 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program uses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try-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withresources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statement to automatically close a file after it is no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loner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needed.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Note: This code requires JDK 7 or later.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First, confirm that a filename has been specified.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args.length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!= 1) 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("Usage: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ShowFile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filename");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following code uses a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try-with-resources statement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to open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// a file and then automatically close it when the try block is left.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try(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fin =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new 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[0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])) {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do {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fin.read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if(i != -1)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((char) i);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} while(i != -1);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FileNotFoundException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("File Not Found.");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e)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("An I/O Error Occurred");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In the program, pay special attention to how the file is opened within the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statement: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try(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fin = new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[0])) {</a:t>
            </a:r>
          </a:p>
        </p:txBody>
      </p:sp>
    </p:spTree>
    <p:extLst>
      <p:ext uri="{BB962C8B-B14F-4D97-AF65-F5344CB8AC3E}">
        <p14:creationId xmlns:p14="http://schemas.microsoft.com/office/powerpoint/2010/main" val="33889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withresources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statement to manage both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fin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/* A version of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that uses try-with-resources.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demonstrates two resources (in this case files) being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managed by a single try statement.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import java.io.*;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First, confirm that both files have been specified.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args.length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!= 2)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("Usage: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CopyFile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from to");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return;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Open and manage two files via the try statement.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fin =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[1]))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fin.read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if(i != -1)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fout.write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(i);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while(i != 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("I/O Error: " + e);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 this program, notice how the input and output files are opened within the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block: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fin =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[0]);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[1]))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...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After this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block ends, both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fin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fout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will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3211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i="1" dirty="0"/>
              <a:t>enumeration </a:t>
            </a:r>
            <a:r>
              <a:rPr lang="en-US" dirty="0"/>
              <a:t>is a list of named </a:t>
            </a:r>
            <a:r>
              <a:rPr lang="en-US" dirty="0" smtClean="0"/>
              <a:t>constants.</a:t>
            </a:r>
          </a:p>
          <a:p>
            <a:r>
              <a:rPr lang="en-US" dirty="0"/>
              <a:t>Java enumerations appear similar to enumerations in </a:t>
            </a:r>
            <a:r>
              <a:rPr lang="en-US" dirty="0" smtClean="0"/>
              <a:t>other languages</a:t>
            </a:r>
            <a:r>
              <a:rPr lang="en-US" dirty="0"/>
              <a:t>. </a:t>
            </a:r>
          </a:p>
          <a:p>
            <a:r>
              <a:rPr lang="en-US" dirty="0" smtClean="0"/>
              <a:t>However</a:t>
            </a:r>
            <a:r>
              <a:rPr lang="en-US" dirty="0"/>
              <a:t>, this similarity may be only skin deep because, in Java, an </a:t>
            </a:r>
            <a:r>
              <a:rPr lang="en-US" dirty="0" smtClean="0"/>
              <a:t>enumeration defines </a:t>
            </a:r>
            <a:r>
              <a:rPr lang="en-US" dirty="0"/>
              <a:t>a class type. </a:t>
            </a:r>
            <a:r>
              <a:rPr lang="en-US" dirty="0" smtClean="0"/>
              <a:t>For </a:t>
            </a:r>
            <a:r>
              <a:rPr lang="en-US" dirty="0"/>
              <a:t>example, in Java, an enumeration can have constructors, </a:t>
            </a:r>
            <a:r>
              <a:rPr lang="en-US" dirty="0" err="1" smtClean="0"/>
              <a:t>methods,and</a:t>
            </a:r>
            <a:r>
              <a:rPr lang="en-US" dirty="0" smtClean="0"/>
              <a:t> </a:t>
            </a:r>
            <a:r>
              <a:rPr lang="en-US" dirty="0"/>
              <a:t>instance variables. </a:t>
            </a:r>
          </a:p>
        </p:txBody>
      </p:sp>
    </p:spTree>
    <p:extLst>
      <p:ext uri="{BB962C8B-B14F-4D97-AF65-F5344CB8AC3E}">
        <p14:creationId xmlns:p14="http://schemas.microsoft.com/office/powerpoint/2010/main" val="108801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enumeration is created using the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keyword. For example, here is a simple</a:t>
            </a:r>
          </a:p>
          <a:p>
            <a:r>
              <a:rPr lang="en-US" dirty="0"/>
              <a:t>enumeration that lists various apple varieties:</a:t>
            </a:r>
          </a:p>
          <a:p>
            <a:pPr marL="0" indent="0">
              <a:buNone/>
            </a:pPr>
            <a:r>
              <a:rPr lang="en-US" dirty="0"/>
              <a:t>// An enumeration of apple varieties.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Apple {</a:t>
            </a:r>
          </a:p>
          <a:p>
            <a:pPr marL="0" indent="0">
              <a:buNone/>
            </a:pPr>
            <a:r>
              <a:rPr lang="en-US" dirty="0"/>
              <a:t>Jonathan, </a:t>
            </a:r>
            <a:r>
              <a:rPr lang="en-US" dirty="0" err="1"/>
              <a:t>GoldenDel</a:t>
            </a:r>
            <a:r>
              <a:rPr lang="en-US" dirty="0"/>
              <a:t>, </a:t>
            </a:r>
            <a:r>
              <a:rPr lang="en-US" dirty="0" err="1"/>
              <a:t>RedDel</a:t>
            </a:r>
            <a:r>
              <a:rPr lang="en-US" dirty="0"/>
              <a:t>, </a:t>
            </a:r>
            <a:r>
              <a:rPr lang="en-US" dirty="0" err="1"/>
              <a:t>Winesap</a:t>
            </a:r>
            <a:r>
              <a:rPr lang="en-US" dirty="0"/>
              <a:t>, Cortland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The identifiers </a:t>
            </a:r>
            <a:r>
              <a:rPr lang="en-US" b="1" dirty="0"/>
              <a:t>Jonathan</a:t>
            </a:r>
            <a:r>
              <a:rPr lang="en-US" dirty="0"/>
              <a:t>, </a:t>
            </a:r>
            <a:r>
              <a:rPr lang="en-US" b="1" dirty="0" err="1"/>
              <a:t>GoldenDel</a:t>
            </a:r>
            <a:r>
              <a:rPr lang="en-US" dirty="0"/>
              <a:t>, and so on, are called </a:t>
            </a:r>
            <a:r>
              <a:rPr lang="en-US" i="1" dirty="0"/>
              <a:t>enumeration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For example, this declares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dirty="0"/>
              <a:t>as a variable of enumeration type </a:t>
            </a:r>
            <a:r>
              <a:rPr lang="en-US" b="1" dirty="0"/>
              <a:t>Apple</a:t>
            </a:r>
            <a:r>
              <a:rPr lang="en-US" dirty="0"/>
              <a:t>:</a:t>
            </a:r>
          </a:p>
          <a:p>
            <a:r>
              <a:rPr lang="en-US" dirty="0"/>
              <a:t>Apple </a:t>
            </a:r>
            <a:r>
              <a:rPr lang="en-US" dirty="0" err="1"/>
              <a:t>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dirty="0"/>
              <a:t>is of type </a:t>
            </a:r>
            <a:r>
              <a:rPr lang="en-US" b="1" dirty="0"/>
              <a:t>Apple</a:t>
            </a:r>
            <a:r>
              <a:rPr lang="en-US" dirty="0"/>
              <a:t>, the only values that it can be assigned (or can contain) are</a:t>
            </a:r>
          </a:p>
          <a:p>
            <a:pPr marL="0" indent="0">
              <a:buNone/>
            </a:pPr>
            <a:r>
              <a:rPr lang="en-US" dirty="0"/>
              <a:t>those defined by the enumeration. For example, this assigns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dirty="0"/>
              <a:t>the value </a:t>
            </a:r>
            <a:r>
              <a:rPr lang="en-US" b="1" dirty="0" err="1"/>
              <a:t>RedDel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ap</a:t>
            </a:r>
            <a:r>
              <a:rPr lang="en-US" dirty="0"/>
              <a:t> = </a:t>
            </a:r>
            <a:r>
              <a:rPr lang="en-US" dirty="0" err="1"/>
              <a:t>Apple.RedDel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Notice that the symbol </a:t>
            </a:r>
            <a:r>
              <a:rPr lang="en-US" b="1" dirty="0" err="1"/>
              <a:t>RedDel</a:t>
            </a:r>
            <a:r>
              <a:rPr lang="en-US" b="1" dirty="0"/>
              <a:t> </a:t>
            </a:r>
            <a:r>
              <a:rPr lang="en-US" dirty="0"/>
              <a:t>is preceded by </a:t>
            </a:r>
            <a:r>
              <a:rPr lang="en-US" b="1" dirty="0"/>
              <a:t>Apple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Two enumeration constants can be compared for equality by using the = = relational</a:t>
            </a:r>
          </a:p>
          <a:p>
            <a:pPr marL="0" indent="0">
              <a:buNone/>
            </a:pPr>
            <a:r>
              <a:rPr lang="en-US" dirty="0"/>
              <a:t>operator. For example, this statement compares the value in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dirty="0"/>
              <a:t>with the </a:t>
            </a:r>
            <a:r>
              <a:rPr lang="en-US" b="1" dirty="0" err="1"/>
              <a:t>GoldenDel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constant:</a:t>
            </a:r>
          </a:p>
          <a:p>
            <a:r>
              <a:rPr lang="en-US" dirty="0"/>
              <a:t>if(</a:t>
            </a:r>
            <a:r>
              <a:rPr lang="en-US" dirty="0" err="1"/>
              <a:t>ap</a:t>
            </a:r>
            <a:r>
              <a:rPr lang="en-US" dirty="0"/>
              <a:t> == </a:t>
            </a:r>
            <a:r>
              <a:rPr lang="en-US" dirty="0" err="1"/>
              <a:t>Apple.GoldenDel</a:t>
            </a:r>
            <a:r>
              <a:rPr lang="en-US" dirty="0"/>
              <a:t>) // ...</a:t>
            </a:r>
          </a:p>
          <a:p>
            <a:pPr marL="0" indent="0">
              <a:buNone/>
            </a:pPr>
            <a:r>
              <a:rPr lang="en-US" dirty="0"/>
              <a:t>An enumeration value can also be used to control a </a:t>
            </a:r>
            <a:r>
              <a:rPr lang="en-US" b="1" dirty="0"/>
              <a:t>switch </a:t>
            </a:r>
            <a:r>
              <a:rPr lang="en-US" dirty="0"/>
              <a:t>statement. Of course, all</a:t>
            </a:r>
          </a:p>
          <a:p>
            <a:pPr marL="0" indent="0">
              <a:buNone/>
            </a:pPr>
            <a:r>
              <a:rPr lang="en-US" dirty="0"/>
              <a:t>of the </a:t>
            </a:r>
            <a:r>
              <a:rPr lang="en-US" b="1" dirty="0"/>
              <a:t>case </a:t>
            </a:r>
            <a:r>
              <a:rPr lang="en-US" dirty="0"/>
              <a:t>statements must use constants from the same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as that used by the </a:t>
            </a:r>
            <a:r>
              <a:rPr lang="en-US" b="1" dirty="0"/>
              <a:t>switch</a:t>
            </a:r>
          </a:p>
          <a:p>
            <a:pPr marL="0" indent="0">
              <a:buNone/>
            </a:pPr>
            <a:r>
              <a:rPr lang="en-US" dirty="0"/>
              <a:t>expression. For example, this </a:t>
            </a:r>
            <a:r>
              <a:rPr lang="en-US" b="1" dirty="0"/>
              <a:t>switch </a:t>
            </a:r>
            <a:r>
              <a:rPr lang="en-US" dirty="0"/>
              <a:t>is perfectly valid:</a:t>
            </a:r>
          </a:p>
          <a:p>
            <a:pPr marL="0" indent="0">
              <a:buNone/>
            </a:pPr>
            <a:r>
              <a:rPr lang="en-US" dirty="0"/>
              <a:t>// Use an </a:t>
            </a:r>
            <a:r>
              <a:rPr lang="en-US" dirty="0" err="1"/>
              <a:t>enum</a:t>
            </a:r>
            <a:r>
              <a:rPr lang="en-US" dirty="0"/>
              <a:t> to control a switch statement.</a:t>
            </a:r>
          </a:p>
          <a:p>
            <a:pPr marL="0" indent="0">
              <a:buNone/>
            </a:pPr>
            <a:r>
              <a:rPr lang="en-US" dirty="0"/>
              <a:t>switch(</a:t>
            </a:r>
            <a:r>
              <a:rPr lang="en-US" dirty="0" err="1"/>
              <a:t>ap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case Jonathan:</a:t>
            </a:r>
          </a:p>
          <a:p>
            <a:pPr marL="0" indent="0">
              <a:buNone/>
            </a:pPr>
            <a:r>
              <a:rPr lang="en-US" dirty="0"/>
              <a:t>// ...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err="1"/>
              <a:t>Winesap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When an enumeration constant is displayed, such as in a </a:t>
            </a:r>
            <a:r>
              <a:rPr lang="en-US" b="1" dirty="0" err="1"/>
              <a:t>println</a:t>
            </a:r>
            <a:r>
              <a:rPr lang="en-US" b="1" dirty="0"/>
              <a:t>( ) </a:t>
            </a:r>
            <a:r>
              <a:rPr lang="en-US" dirty="0"/>
              <a:t>statement, its name</a:t>
            </a:r>
          </a:p>
          <a:p>
            <a:pPr marL="0" indent="0">
              <a:buNone/>
            </a:pPr>
            <a:r>
              <a:rPr lang="en-US" dirty="0"/>
              <a:t>is output. For example, given this statement: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Apple.Winesap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the name </a:t>
            </a:r>
            <a:r>
              <a:rPr lang="en-US" b="1" dirty="0" err="1"/>
              <a:t>Winesap</a:t>
            </a:r>
            <a:r>
              <a:rPr lang="en-US" b="1" dirty="0"/>
              <a:t> </a:t>
            </a:r>
            <a:r>
              <a:rPr lang="en-US" dirty="0"/>
              <a:t>is displayed.</a:t>
            </a:r>
          </a:p>
        </p:txBody>
      </p:sp>
    </p:spTree>
    <p:extLst>
      <p:ext uri="{BB962C8B-B14F-4D97-AF65-F5344CB8AC3E}">
        <p14:creationId xmlns:p14="http://schemas.microsoft.com/office/powerpoint/2010/main" val="8089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An enumeration of apple varieties.</a:t>
            </a:r>
          </a:p>
          <a:p>
            <a:pPr marL="0" indent="0">
              <a:buNone/>
            </a:pPr>
            <a:r>
              <a:rPr lang="en-US" sz="1600" dirty="0" err="1"/>
              <a:t>enum</a:t>
            </a:r>
            <a:r>
              <a:rPr lang="en-US" sz="1600" dirty="0"/>
              <a:t> Apple {</a:t>
            </a:r>
          </a:p>
          <a:p>
            <a:pPr marL="0" indent="0">
              <a:buNone/>
            </a:pPr>
            <a:r>
              <a:rPr lang="en-US" sz="1600" dirty="0"/>
              <a:t>Jonathan, </a:t>
            </a:r>
            <a:r>
              <a:rPr lang="en-US" sz="1600" dirty="0" err="1"/>
              <a:t>GoldenDel</a:t>
            </a:r>
            <a:r>
              <a:rPr lang="en-US" sz="1600" dirty="0"/>
              <a:t>, </a:t>
            </a:r>
            <a:r>
              <a:rPr lang="en-US" sz="1600" dirty="0" err="1"/>
              <a:t>RedDel</a:t>
            </a:r>
            <a:r>
              <a:rPr lang="en-US" sz="1600" dirty="0"/>
              <a:t>, </a:t>
            </a:r>
            <a:r>
              <a:rPr lang="en-US" sz="1600" dirty="0" err="1"/>
              <a:t>Winesap</a:t>
            </a:r>
            <a:r>
              <a:rPr lang="en-US" sz="1600" dirty="0"/>
              <a:t>, Cortland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EnumDemo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Apple </a:t>
            </a:r>
            <a:r>
              <a:rPr lang="en-US" sz="1600" dirty="0" err="1"/>
              <a:t>ap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/>
              <a:t>ap</a:t>
            </a:r>
            <a:r>
              <a:rPr lang="en-US" sz="1600" dirty="0"/>
              <a:t> = </a:t>
            </a:r>
            <a:r>
              <a:rPr lang="en-US" sz="1600" dirty="0" err="1"/>
              <a:t>Apple.RedDel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// Output an </a:t>
            </a:r>
            <a:r>
              <a:rPr lang="en-US" sz="1600" dirty="0" err="1"/>
              <a:t>enum</a:t>
            </a:r>
            <a:r>
              <a:rPr lang="en-US" sz="1600" dirty="0"/>
              <a:t> value.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("Value of </a:t>
            </a:r>
            <a:r>
              <a:rPr lang="en-US" sz="1600" dirty="0" err="1"/>
              <a:t>ap</a:t>
            </a:r>
            <a:r>
              <a:rPr lang="en-US" sz="1600" dirty="0"/>
              <a:t>: " + </a:t>
            </a:r>
            <a:r>
              <a:rPr lang="en-US" sz="1600" dirty="0" err="1"/>
              <a:t>ap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err="1"/>
              <a:t>ap</a:t>
            </a:r>
            <a:r>
              <a:rPr lang="en-US" sz="1600" dirty="0"/>
              <a:t> = </a:t>
            </a:r>
            <a:r>
              <a:rPr lang="en-US" sz="1600" dirty="0" err="1"/>
              <a:t>Apple.GoldenDel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// Compare two </a:t>
            </a:r>
            <a:r>
              <a:rPr lang="en-US" sz="1600" dirty="0" err="1"/>
              <a:t>enum</a:t>
            </a:r>
            <a:r>
              <a:rPr lang="en-US" sz="1600" dirty="0"/>
              <a:t> values.</a:t>
            </a:r>
          </a:p>
          <a:p>
            <a:pPr marL="0" indent="0">
              <a:buNone/>
            </a:pPr>
            <a:r>
              <a:rPr lang="en-US" sz="1600" dirty="0"/>
              <a:t>if(</a:t>
            </a:r>
            <a:r>
              <a:rPr lang="en-US" sz="1600" dirty="0" err="1"/>
              <a:t>ap</a:t>
            </a:r>
            <a:r>
              <a:rPr lang="en-US" sz="1600" dirty="0"/>
              <a:t> == </a:t>
            </a:r>
            <a:r>
              <a:rPr lang="en-US" sz="1600" dirty="0" err="1"/>
              <a:t>Apple.GoldenDel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ap</a:t>
            </a:r>
            <a:r>
              <a:rPr lang="en-US" sz="1600" dirty="0"/>
              <a:t> contains </a:t>
            </a:r>
            <a:r>
              <a:rPr lang="en-US" sz="1600" dirty="0" err="1"/>
              <a:t>GoldenDel</a:t>
            </a:r>
            <a:r>
              <a:rPr lang="en-US" sz="1600" dirty="0"/>
              <a:t>.\n");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// Use an </a:t>
            </a:r>
            <a:r>
              <a:rPr lang="en-US" sz="1200" dirty="0" err="1"/>
              <a:t>enum</a:t>
            </a:r>
            <a:r>
              <a:rPr lang="en-US" sz="1200" dirty="0"/>
              <a:t> to control a switch statement.</a:t>
            </a:r>
          </a:p>
          <a:p>
            <a:pPr marL="0" indent="0">
              <a:buNone/>
            </a:pPr>
            <a:r>
              <a:rPr lang="en-US" sz="1200" dirty="0"/>
              <a:t>switch(</a:t>
            </a:r>
            <a:r>
              <a:rPr lang="en-US" sz="1200" dirty="0" err="1"/>
              <a:t>ap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case Jonathan: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("Jonathan is red.");</a:t>
            </a:r>
          </a:p>
          <a:p>
            <a:pPr marL="0" indent="0">
              <a:buNone/>
            </a:pPr>
            <a:r>
              <a:rPr lang="en-US" sz="1200" dirty="0"/>
              <a:t>break;</a:t>
            </a:r>
          </a:p>
          <a:p>
            <a:pPr marL="0" indent="0">
              <a:buNone/>
            </a:pPr>
            <a:r>
              <a:rPr lang="en-US" sz="1200" dirty="0"/>
              <a:t>case </a:t>
            </a:r>
            <a:r>
              <a:rPr lang="en-US" sz="1200" dirty="0" err="1"/>
              <a:t>GoldenDel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("Golden Delicious is yellow.");</a:t>
            </a:r>
          </a:p>
          <a:p>
            <a:pPr marL="0" indent="0">
              <a:buNone/>
            </a:pPr>
            <a:r>
              <a:rPr lang="en-US" sz="1200" dirty="0"/>
              <a:t>break;</a:t>
            </a:r>
          </a:p>
          <a:p>
            <a:pPr marL="0" indent="0">
              <a:buNone/>
            </a:pPr>
            <a:r>
              <a:rPr lang="en-US" sz="1200" dirty="0"/>
              <a:t>case </a:t>
            </a:r>
            <a:r>
              <a:rPr lang="en-US" sz="1200" dirty="0" err="1"/>
              <a:t>RedDel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("Red Delicious is red.");</a:t>
            </a:r>
          </a:p>
          <a:p>
            <a:pPr marL="0" indent="0">
              <a:buNone/>
            </a:pPr>
            <a:r>
              <a:rPr lang="en-US" sz="1200" dirty="0"/>
              <a:t>break;</a:t>
            </a:r>
          </a:p>
          <a:p>
            <a:pPr marL="0" indent="0">
              <a:buNone/>
            </a:pPr>
            <a:r>
              <a:rPr lang="en-US" sz="1200" dirty="0"/>
              <a:t>case </a:t>
            </a:r>
            <a:r>
              <a:rPr lang="en-US" sz="1200" dirty="0" err="1"/>
              <a:t>Winesap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Winesap</a:t>
            </a:r>
            <a:r>
              <a:rPr lang="en-US" sz="1200" dirty="0"/>
              <a:t> is red.");</a:t>
            </a:r>
          </a:p>
          <a:p>
            <a:pPr marL="0" indent="0">
              <a:buNone/>
            </a:pPr>
            <a:r>
              <a:rPr lang="en-US" sz="1200" dirty="0"/>
              <a:t>break;</a:t>
            </a:r>
          </a:p>
          <a:p>
            <a:pPr marL="0" indent="0">
              <a:buNone/>
            </a:pPr>
            <a:r>
              <a:rPr lang="en-US" sz="1200" dirty="0"/>
              <a:t>case Cortland:</a:t>
            </a:r>
          </a:p>
          <a:p>
            <a:pPr marL="0" indent="0">
              <a:buNone/>
            </a:pPr>
            <a:r>
              <a:rPr lang="en-US" sz="1200" dirty="0" err="1"/>
              <a:t>System.out.println</a:t>
            </a:r>
            <a:r>
              <a:rPr lang="en-US" sz="1200" dirty="0"/>
              <a:t>("Cortland is red.");</a:t>
            </a:r>
          </a:p>
          <a:p>
            <a:pPr marL="0" indent="0">
              <a:buNone/>
            </a:pPr>
            <a:r>
              <a:rPr lang="en-US" sz="1200" dirty="0"/>
              <a:t>break;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r>
              <a:rPr lang="en-US" sz="1200" dirty="0"/>
              <a:t>The output from the program is shown here:</a:t>
            </a:r>
          </a:p>
          <a:p>
            <a:r>
              <a:rPr lang="en-US" sz="1200" dirty="0"/>
              <a:t>Value of </a:t>
            </a:r>
            <a:r>
              <a:rPr lang="en-US" sz="1200" dirty="0" err="1"/>
              <a:t>ap</a:t>
            </a:r>
            <a:r>
              <a:rPr lang="en-US" sz="1200" dirty="0"/>
              <a:t>: </a:t>
            </a:r>
            <a:r>
              <a:rPr lang="en-US" sz="1200" dirty="0" err="1"/>
              <a:t>RedDel</a:t>
            </a:r>
            <a:endParaRPr lang="en-US" sz="1200" dirty="0"/>
          </a:p>
          <a:p>
            <a:r>
              <a:rPr lang="en-US" sz="1200" dirty="0" err="1"/>
              <a:t>ap</a:t>
            </a:r>
            <a:r>
              <a:rPr lang="en-US" sz="1200" dirty="0"/>
              <a:t> contains </a:t>
            </a:r>
            <a:r>
              <a:rPr lang="en-US" sz="1200" dirty="0" err="1"/>
              <a:t>GoldenDel</a:t>
            </a:r>
            <a:r>
              <a:rPr lang="en-US" sz="1200" dirty="0"/>
              <a:t>.</a:t>
            </a:r>
          </a:p>
          <a:p>
            <a:r>
              <a:rPr lang="en-US" sz="1200" dirty="0"/>
              <a:t>Golden Delicious is yellow.</a:t>
            </a:r>
          </a:p>
        </p:txBody>
      </p:sp>
    </p:spTree>
    <p:extLst>
      <p:ext uri="{BB962C8B-B14F-4D97-AF65-F5344CB8AC3E}">
        <p14:creationId xmlns:p14="http://schemas.microsoft.com/office/powerpoint/2010/main" val="1094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values( ) and </a:t>
            </a:r>
            <a:r>
              <a:rPr lang="en-US" b="1" dirty="0" err="1"/>
              <a:t>valueOf</a:t>
            </a:r>
            <a:r>
              <a:rPr lang="en-US" b="1" dirty="0"/>
              <a:t>( )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enumerations automatically contain two predefined methods: </a:t>
            </a:r>
            <a:r>
              <a:rPr lang="en-US" b="1" dirty="0"/>
              <a:t>values( ) </a:t>
            </a:r>
            <a:r>
              <a:rPr lang="en-US" dirty="0"/>
              <a:t>and </a:t>
            </a:r>
            <a:r>
              <a:rPr lang="en-US" b="1" dirty="0" err="1"/>
              <a:t>valueOf</a:t>
            </a:r>
            <a:r>
              <a:rPr lang="en-US" b="1" dirty="0"/>
              <a:t>( 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Their general forms are shown here:</a:t>
            </a:r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i="1" dirty="0" err="1"/>
              <a:t>enum</a:t>
            </a:r>
            <a:r>
              <a:rPr lang="en-US" i="1" dirty="0"/>
              <a:t>-type </a:t>
            </a:r>
            <a:r>
              <a:rPr lang="en-US" dirty="0"/>
              <a:t>[ ] values( )</a:t>
            </a:r>
          </a:p>
          <a:p>
            <a:pPr marL="0" indent="0">
              <a:buNone/>
            </a:pPr>
            <a:r>
              <a:rPr lang="en-US" dirty="0"/>
              <a:t>public static </a:t>
            </a:r>
            <a:r>
              <a:rPr lang="en-US" i="1" dirty="0" err="1"/>
              <a:t>enum</a:t>
            </a:r>
            <a:r>
              <a:rPr lang="en-US" i="1" dirty="0"/>
              <a:t>-type </a:t>
            </a:r>
            <a:r>
              <a:rPr lang="en-US" dirty="0" err="1"/>
              <a:t>valueOf</a:t>
            </a:r>
            <a:r>
              <a:rPr lang="en-US" dirty="0"/>
              <a:t>(String </a:t>
            </a:r>
            <a:r>
              <a:rPr lang="en-US" i="1" dirty="0" err="1"/>
              <a:t>str</a:t>
            </a:r>
            <a:r>
              <a:rPr lang="en-US" i="1" dirty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values( ) </a:t>
            </a:r>
            <a:r>
              <a:rPr lang="en-US" dirty="0"/>
              <a:t>method returns an array that contains a list of the enumeration constants.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err="1" smtClean="0"/>
              <a:t>valueOf</a:t>
            </a:r>
            <a:r>
              <a:rPr lang="en-US" b="1" dirty="0"/>
              <a:t>( ) </a:t>
            </a:r>
            <a:r>
              <a:rPr lang="en-US" dirty="0"/>
              <a:t>method returns the enumeration constant whose value corresponds to the </a:t>
            </a:r>
            <a:r>
              <a:rPr lang="en-US" dirty="0" err="1" smtClean="0"/>
              <a:t>stringpassed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i="1" dirty="0"/>
              <a:t>str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both cases, </a:t>
            </a:r>
            <a:r>
              <a:rPr lang="en-US" i="1" dirty="0" err="1"/>
              <a:t>enum</a:t>
            </a:r>
            <a:r>
              <a:rPr lang="en-US" i="1" dirty="0"/>
              <a:t>-type </a:t>
            </a:r>
            <a:r>
              <a:rPr lang="en-US" dirty="0"/>
              <a:t>is the type of the enumeration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For example, in the</a:t>
            </a:r>
          </a:p>
          <a:p>
            <a:r>
              <a:rPr lang="en-US" dirty="0"/>
              <a:t>case of the </a:t>
            </a:r>
            <a:r>
              <a:rPr lang="en-US" b="1" dirty="0"/>
              <a:t>Apple </a:t>
            </a:r>
            <a:r>
              <a:rPr lang="en-US" dirty="0"/>
              <a:t>enumeration shown earlier, the return type of </a:t>
            </a:r>
            <a:r>
              <a:rPr lang="en-US" b="1" dirty="0" err="1"/>
              <a:t>Apple.valueOf</a:t>
            </a:r>
            <a:r>
              <a:rPr lang="en-US" b="1" dirty="0"/>
              <a:t>("</a:t>
            </a:r>
            <a:r>
              <a:rPr lang="en-US" b="1" dirty="0" err="1"/>
              <a:t>Winesap</a:t>
            </a:r>
            <a:r>
              <a:rPr lang="en-US" b="1" dirty="0" smtClean="0"/>
              <a:t>") </a:t>
            </a:r>
            <a:r>
              <a:rPr lang="en-US" dirty="0" smtClean="0"/>
              <a:t>is </a:t>
            </a:r>
            <a:r>
              <a:rPr lang="en-US" b="1" dirty="0" err="1"/>
              <a:t>Winesap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5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An enumeration of apple varieties.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Apple {</a:t>
            </a:r>
          </a:p>
          <a:p>
            <a:pPr marL="0" indent="0">
              <a:buNone/>
            </a:pPr>
            <a:r>
              <a:rPr lang="en-US" dirty="0"/>
              <a:t>Jonathan, </a:t>
            </a:r>
            <a:r>
              <a:rPr lang="en-US" dirty="0" err="1"/>
              <a:t>GoldenDel</a:t>
            </a:r>
            <a:r>
              <a:rPr lang="en-US" dirty="0"/>
              <a:t>, </a:t>
            </a:r>
            <a:r>
              <a:rPr lang="en-US" dirty="0" err="1"/>
              <a:t>RedDel</a:t>
            </a:r>
            <a:r>
              <a:rPr lang="en-US" dirty="0"/>
              <a:t>, </a:t>
            </a:r>
            <a:r>
              <a:rPr lang="en-US" dirty="0" err="1"/>
              <a:t>Winesap</a:t>
            </a:r>
            <a:r>
              <a:rPr lang="en-US" dirty="0"/>
              <a:t>, Cortland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EnumDemo2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Apple </a:t>
            </a:r>
            <a:r>
              <a:rPr lang="en-US" dirty="0" err="1"/>
              <a:t>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("Here are all Apple constants:");</a:t>
            </a:r>
          </a:p>
          <a:p>
            <a:pPr marL="0" indent="0">
              <a:buNone/>
            </a:pPr>
            <a:r>
              <a:rPr lang="en-US" dirty="0"/>
              <a:t>// use values()</a:t>
            </a:r>
          </a:p>
          <a:p>
            <a:pPr marL="0" indent="0">
              <a:buNone/>
            </a:pPr>
            <a:r>
              <a:rPr lang="en-US" dirty="0"/>
              <a:t>Apple </a:t>
            </a:r>
            <a:r>
              <a:rPr lang="en-US" dirty="0" err="1"/>
              <a:t>allapples</a:t>
            </a:r>
            <a:r>
              <a:rPr lang="en-US" dirty="0"/>
              <a:t>[] = </a:t>
            </a:r>
            <a:r>
              <a:rPr lang="en-US" dirty="0" err="1"/>
              <a:t>Apple.values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for(Apple a : </a:t>
            </a:r>
            <a:r>
              <a:rPr lang="en-US" dirty="0" err="1"/>
              <a:t>allapples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use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ap</a:t>
            </a:r>
            <a:r>
              <a:rPr lang="en-US" dirty="0"/>
              <a:t> = </a:t>
            </a:r>
            <a:r>
              <a:rPr lang="en-US" dirty="0" err="1"/>
              <a:t>Apple.valueOf</a:t>
            </a:r>
            <a:r>
              <a:rPr lang="en-US" dirty="0"/>
              <a:t>("</a:t>
            </a:r>
            <a:r>
              <a:rPr lang="en-US" dirty="0" err="1"/>
              <a:t>Winesap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ap</a:t>
            </a:r>
            <a:r>
              <a:rPr lang="en-US" dirty="0"/>
              <a:t> contains " + </a:t>
            </a:r>
            <a:r>
              <a:rPr lang="en-US" dirty="0" err="1"/>
              <a:t>ap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5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exception types are subclasses of the built-in class </a:t>
            </a:r>
            <a:r>
              <a:rPr lang="en-US" b="1" dirty="0" err="1"/>
              <a:t>Throwable</a:t>
            </a:r>
            <a:r>
              <a:rPr lang="en-US" dirty="0"/>
              <a:t>. Thus,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is at </a:t>
            </a:r>
            <a:r>
              <a:rPr lang="en-US" dirty="0" smtClean="0"/>
              <a:t>the top </a:t>
            </a:r>
            <a:r>
              <a:rPr lang="en-US" dirty="0"/>
              <a:t>of the exception class </a:t>
            </a:r>
            <a:r>
              <a:rPr lang="en-US" dirty="0" smtClean="0"/>
              <a:t>hierarchy.</a:t>
            </a:r>
          </a:p>
          <a:p>
            <a:r>
              <a:rPr lang="en-US" dirty="0"/>
              <a:t>Immediately below </a:t>
            </a:r>
            <a:r>
              <a:rPr lang="en-US" b="1" dirty="0" err="1"/>
              <a:t>Throwable</a:t>
            </a:r>
            <a:r>
              <a:rPr lang="en-US" b="1" dirty="0"/>
              <a:t> </a:t>
            </a:r>
            <a:r>
              <a:rPr lang="en-US" dirty="0"/>
              <a:t>are two subclasses that</a:t>
            </a:r>
          </a:p>
          <a:p>
            <a:pPr marL="0" indent="0">
              <a:buNone/>
            </a:pPr>
            <a:r>
              <a:rPr lang="en-US" dirty="0" smtClean="0"/>
              <a:t>    partition </a:t>
            </a:r>
            <a:r>
              <a:rPr lang="en-US" dirty="0"/>
              <a:t>exceptions into two distinct branches. One branch is headed by </a:t>
            </a:r>
            <a:r>
              <a:rPr lang="en-US" b="1" dirty="0"/>
              <a:t>Exception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an </a:t>
            </a:r>
            <a:r>
              <a:rPr lang="en-US" dirty="0" smtClean="0"/>
              <a:t>important subclass </a:t>
            </a:r>
            <a:r>
              <a:rPr lang="en-US" dirty="0"/>
              <a:t>of </a:t>
            </a:r>
            <a:r>
              <a:rPr lang="en-US" b="1" dirty="0"/>
              <a:t>Exception</a:t>
            </a:r>
            <a:r>
              <a:rPr lang="en-US" dirty="0"/>
              <a:t>, called </a:t>
            </a:r>
            <a:r>
              <a:rPr lang="en-US" b="1" dirty="0" err="1"/>
              <a:t>RuntimeException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Exceptions </a:t>
            </a:r>
            <a:r>
              <a:rPr lang="en-US" dirty="0"/>
              <a:t>of this type are </a:t>
            </a:r>
            <a:r>
              <a:rPr lang="en-US" dirty="0" smtClean="0"/>
              <a:t>automatically defined </a:t>
            </a:r>
            <a:r>
              <a:rPr lang="en-US" dirty="0"/>
              <a:t>for the programs that you write and include things such as division by zero </a:t>
            </a:r>
            <a:r>
              <a:rPr lang="en-US" dirty="0" smtClean="0"/>
              <a:t>and invalid </a:t>
            </a:r>
            <a:r>
              <a:rPr lang="en-US" dirty="0"/>
              <a:t>array indexing.</a:t>
            </a:r>
          </a:p>
        </p:txBody>
      </p:sp>
    </p:spTree>
    <p:extLst>
      <p:ext uri="{BB962C8B-B14F-4D97-AF65-F5344CB8AC3E}">
        <p14:creationId xmlns:p14="http://schemas.microsoft.com/office/powerpoint/2010/main" val="25044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output from the program is shown here:</a:t>
            </a:r>
          </a:p>
          <a:p>
            <a:r>
              <a:rPr lang="en-US" dirty="0"/>
              <a:t>Here are all Apple constants:</a:t>
            </a:r>
          </a:p>
          <a:p>
            <a:r>
              <a:rPr lang="en-US" dirty="0"/>
              <a:t>Jonathan</a:t>
            </a:r>
          </a:p>
          <a:p>
            <a:r>
              <a:rPr lang="en-US" dirty="0" err="1"/>
              <a:t>GoldenDel</a:t>
            </a:r>
            <a:endParaRPr lang="en-US" dirty="0"/>
          </a:p>
          <a:p>
            <a:r>
              <a:rPr lang="en-US" dirty="0" err="1"/>
              <a:t>RedDel</a:t>
            </a:r>
            <a:endParaRPr lang="en-US" dirty="0"/>
          </a:p>
          <a:p>
            <a:r>
              <a:rPr lang="en-US" dirty="0" err="1"/>
              <a:t>Winesap</a:t>
            </a:r>
            <a:endParaRPr lang="en-US" dirty="0"/>
          </a:p>
          <a:p>
            <a:r>
              <a:rPr lang="en-US" dirty="0"/>
              <a:t>Cortland</a:t>
            </a:r>
          </a:p>
          <a:p>
            <a:r>
              <a:rPr lang="en-US" dirty="0" err="1"/>
              <a:t>ap</a:t>
            </a:r>
            <a:r>
              <a:rPr lang="en-US" dirty="0"/>
              <a:t> contains </a:t>
            </a:r>
            <a:r>
              <a:rPr lang="en-US" dirty="0" err="1"/>
              <a:t>Winesap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8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However, this step is </a:t>
            </a:r>
            <a:r>
              <a:rPr lang="en-US" dirty="0" smtClean="0"/>
              <a:t>not necessary </a:t>
            </a:r>
            <a:r>
              <a:rPr lang="en-US" dirty="0"/>
              <a:t>because the </a:t>
            </a:r>
            <a:r>
              <a:rPr lang="en-US" b="1" dirty="0"/>
              <a:t>for </a:t>
            </a:r>
            <a:r>
              <a:rPr lang="en-US" dirty="0"/>
              <a:t>could have been written as shown here, eliminating the need </a:t>
            </a:r>
            <a:r>
              <a:rPr lang="en-US" dirty="0" smtClean="0"/>
              <a:t>for the </a:t>
            </a:r>
            <a:r>
              <a:rPr lang="en-US" b="1" dirty="0" err="1"/>
              <a:t>allapples</a:t>
            </a:r>
            <a:r>
              <a:rPr lang="en-US" b="1" dirty="0"/>
              <a:t> </a:t>
            </a:r>
            <a:r>
              <a:rPr lang="en-US" dirty="0"/>
              <a:t>variable:</a:t>
            </a:r>
          </a:p>
          <a:p>
            <a:r>
              <a:rPr lang="en-US" dirty="0"/>
              <a:t>for(Apple a : </a:t>
            </a:r>
            <a:r>
              <a:rPr lang="en-US" dirty="0" err="1"/>
              <a:t>Apple.values</a:t>
            </a:r>
            <a:r>
              <a:rPr lang="en-US" dirty="0"/>
              <a:t>())</a:t>
            </a:r>
          </a:p>
          <a:p>
            <a:r>
              <a:rPr lang="en-US" dirty="0" err="1"/>
              <a:t>System.out.println</a:t>
            </a:r>
            <a:r>
              <a:rPr lang="en-US" dirty="0"/>
              <a:t>(a);</a:t>
            </a:r>
          </a:p>
          <a:p>
            <a:r>
              <a:rPr lang="en-US" dirty="0"/>
              <a:t>Now, notice how the value corresponding to the name </a:t>
            </a:r>
            <a:r>
              <a:rPr lang="en-US" b="1" dirty="0" err="1"/>
              <a:t>Winesap</a:t>
            </a:r>
            <a:r>
              <a:rPr lang="en-US" b="1" dirty="0"/>
              <a:t> </a:t>
            </a:r>
            <a:r>
              <a:rPr lang="en-US" dirty="0"/>
              <a:t>was obtained by calling</a:t>
            </a:r>
          </a:p>
          <a:p>
            <a:r>
              <a:rPr lang="en-US" b="1" dirty="0" err="1"/>
              <a:t>valueOf</a:t>
            </a:r>
            <a:r>
              <a:rPr lang="en-US" b="1" dirty="0"/>
              <a:t>( )</a:t>
            </a:r>
            <a:r>
              <a:rPr lang="en-US" dirty="0"/>
              <a:t>.</a:t>
            </a:r>
          </a:p>
          <a:p>
            <a:r>
              <a:rPr lang="en-US" dirty="0" err="1"/>
              <a:t>ap</a:t>
            </a:r>
            <a:r>
              <a:rPr lang="en-US" dirty="0"/>
              <a:t> = </a:t>
            </a:r>
            <a:r>
              <a:rPr lang="en-US" dirty="0" err="1"/>
              <a:t>Apple.valueOf</a:t>
            </a:r>
            <a:r>
              <a:rPr lang="en-US" dirty="0"/>
              <a:t>("</a:t>
            </a:r>
            <a:r>
              <a:rPr lang="en-US" dirty="0" err="1"/>
              <a:t>Winesap</a:t>
            </a:r>
            <a:r>
              <a:rPr lang="en-US" dirty="0"/>
              <a:t>");</a:t>
            </a:r>
          </a:p>
          <a:p>
            <a:r>
              <a:rPr lang="en-US" dirty="0"/>
              <a:t>As explained, </a:t>
            </a:r>
            <a:r>
              <a:rPr lang="en-US" b="1" dirty="0" err="1"/>
              <a:t>valueOf</a:t>
            </a:r>
            <a:r>
              <a:rPr lang="en-US" b="1" dirty="0"/>
              <a:t>( ) </a:t>
            </a:r>
            <a:r>
              <a:rPr lang="en-US" dirty="0"/>
              <a:t>returns the enumeration value associated with the name of </a:t>
            </a:r>
            <a:r>
              <a:rPr lang="en-US" dirty="0" err="1" smtClean="0"/>
              <a:t>th</a:t>
            </a:r>
            <a:r>
              <a:rPr lang="en-US" dirty="0" smtClean="0"/>
              <a:t> constant </a:t>
            </a:r>
            <a:r>
              <a:rPr lang="en-US" dirty="0"/>
              <a:t>represented as a string.</a:t>
            </a:r>
          </a:p>
        </p:txBody>
      </p:sp>
    </p:spTree>
    <p:extLst>
      <p:ext uri="{BB962C8B-B14F-4D97-AF65-F5344CB8AC3E}">
        <p14:creationId xmlns:p14="http://schemas.microsoft.com/office/powerpoint/2010/main" val="20591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Enumerations Are 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fact that </a:t>
            </a:r>
            <a:r>
              <a:rPr lang="en-US" b="1" dirty="0" err="1" smtClean="0"/>
              <a:t>enum</a:t>
            </a:r>
            <a:r>
              <a:rPr lang="en-US" b="1" dirty="0"/>
              <a:t> </a:t>
            </a:r>
            <a:r>
              <a:rPr lang="en-US" dirty="0" smtClean="0"/>
              <a:t>defines </a:t>
            </a:r>
            <a:r>
              <a:rPr lang="en-US" dirty="0"/>
              <a:t>a class gives the Java enumeration extraordinary power.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you can </a:t>
            </a:r>
            <a:r>
              <a:rPr lang="en-US" dirty="0" smtClean="0"/>
              <a:t>give them </a:t>
            </a:r>
            <a:r>
              <a:rPr lang="en-US" dirty="0"/>
              <a:t>constructors, add instance variables and methods, and even implement interfaces.</a:t>
            </a:r>
          </a:p>
          <a:p>
            <a:r>
              <a:rPr lang="en-US" dirty="0"/>
              <a:t>It is important to understand that each enumeration constant is an object of </a:t>
            </a:r>
            <a:r>
              <a:rPr lang="en-US" dirty="0" smtClean="0"/>
              <a:t>its enumeration </a:t>
            </a:r>
            <a:r>
              <a:rPr lang="en-US" dirty="0"/>
              <a:t>type. Thus, when you define a constructor for an </a:t>
            </a:r>
            <a:r>
              <a:rPr lang="en-US" b="1" dirty="0" err="1"/>
              <a:t>enum</a:t>
            </a:r>
            <a:r>
              <a:rPr lang="en-US" dirty="0"/>
              <a:t>, the constructor is</a:t>
            </a:r>
          </a:p>
          <a:p>
            <a:r>
              <a:rPr lang="en-US" dirty="0"/>
              <a:t>called when each enumeration constant is created. Also, each enumeration constant has its</a:t>
            </a:r>
          </a:p>
          <a:p>
            <a:r>
              <a:rPr lang="en-US" dirty="0"/>
              <a:t>own copy of any instance variables defined by the enumeration.</a:t>
            </a:r>
          </a:p>
        </p:txBody>
      </p:sp>
    </p:spTree>
    <p:extLst>
      <p:ext uri="{BB962C8B-B14F-4D97-AF65-F5344CB8AC3E}">
        <p14:creationId xmlns:p14="http://schemas.microsoft.com/office/powerpoint/2010/main" val="15453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// Use an </a:t>
            </a:r>
            <a:r>
              <a:rPr lang="en-US" dirty="0" err="1"/>
              <a:t>enum</a:t>
            </a:r>
            <a:r>
              <a:rPr lang="en-US" dirty="0"/>
              <a:t> constructor, instance variable, and method.</a:t>
            </a:r>
          </a:p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Apple {</a:t>
            </a:r>
          </a:p>
          <a:p>
            <a:pPr marL="0" indent="0">
              <a:buNone/>
            </a:pPr>
            <a:r>
              <a:rPr lang="en-US" dirty="0"/>
              <a:t>Jonathan(10), </a:t>
            </a:r>
            <a:r>
              <a:rPr lang="en-US" dirty="0" err="1"/>
              <a:t>GoldenDel</a:t>
            </a:r>
            <a:r>
              <a:rPr lang="en-US" dirty="0"/>
              <a:t>(9), </a:t>
            </a:r>
            <a:r>
              <a:rPr lang="en-US" dirty="0" err="1"/>
              <a:t>RedDel</a:t>
            </a:r>
            <a:r>
              <a:rPr lang="en-US" dirty="0"/>
              <a:t>(12), </a:t>
            </a:r>
            <a:r>
              <a:rPr lang="en-US" dirty="0" err="1"/>
              <a:t>Winesap</a:t>
            </a:r>
            <a:r>
              <a:rPr lang="en-US" dirty="0"/>
              <a:t>(15), Cortland(8);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price; // price of each apple</a:t>
            </a:r>
          </a:p>
          <a:p>
            <a:pPr marL="0" indent="0">
              <a:buNone/>
            </a:pPr>
            <a:r>
              <a:rPr lang="en-US" dirty="0"/>
              <a:t>// Constructor</a:t>
            </a:r>
          </a:p>
          <a:p>
            <a:pPr marL="0" indent="0">
              <a:buNone/>
            </a:pPr>
            <a:r>
              <a:rPr lang="en-US" dirty="0"/>
              <a:t>Apple(</a:t>
            </a:r>
            <a:r>
              <a:rPr lang="en-US" dirty="0" err="1"/>
              <a:t>int</a:t>
            </a:r>
            <a:r>
              <a:rPr lang="en-US" dirty="0"/>
              <a:t> p) { price = p; 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getPrice</a:t>
            </a:r>
            <a:r>
              <a:rPr lang="en-US" dirty="0"/>
              <a:t>() { return price;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EnumDemo3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Apple </a:t>
            </a:r>
            <a:r>
              <a:rPr lang="en-US" dirty="0" err="1"/>
              <a:t>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Display price of </a:t>
            </a:r>
            <a:r>
              <a:rPr lang="en-US" dirty="0" err="1"/>
              <a:t>Winesap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Winesap</a:t>
            </a:r>
            <a:r>
              <a:rPr lang="en-US" dirty="0"/>
              <a:t> costs " +</a:t>
            </a:r>
          </a:p>
          <a:p>
            <a:pPr marL="0" indent="0">
              <a:buNone/>
            </a:pPr>
            <a:r>
              <a:rPr lang="en-US" dirty="0" err="1"/>
              <a:t>Apple.Winesap.getPrice</a:t>
            </a:r>
            <a:r>
              <a:rPr lang="en-US" dirty="0"/>
              <a:t>() </a:t>
            </a:r>
            <a:r>
              <a:rPr lang="en-US" dirty="0" smtClean="0"/>
              <a:t>+ " </a:t>
            </a:r>
            <a:r>
              <a:rPr lang="en-US" dirty="0"/>
              <a:t>cents.\n");</a:t>
            </a:r>
          </a:p>
          <a:p>
            <a:pPr marL="0" indent="0">
              <a:buNone/>
            </a:pPr>
            <a:r>
              <a:rPr lang="en-US" dirty="0"/>
              <a:t>// Display all apples and prices.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("All apple prices:");</a:t>
            </a:r>
          </a:p>
          <a:p>
            <a:pPr marL="0" indent="0">
              <a:buNone/>
            </a:pPr>
            <a:r>
              <a:rPr lang="en-US" dirty="0"/>
              <a:t>for(Apple a : </a:t>
            </a:r>
            <a:r>
              <a:rPr lang="en-US" dirty="0" err="1"/>
              <a:t>Apple.values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(a + " costs " + </a:t>
            </a:r>
            <a:r>
              <a:rPr lang="en-US" dirty="0" err="1"/>
              <a:t>a.getPrice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" cents.");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The output is shown here:</a:t>
            </a:r>
          </a:p>
          <a:p>
            <a:pPr marL="0" indent="0">
              <a:buNone/>
            </a:pPr>
            <a:r>
              <a:rPr lang="en-US" dirty="0" err="1"/>
              <a:t>Winesap</a:t>
            </a:r>
            <a:r>
              <a:rPr lang="en-US" dirty="0"/>
              <a:t> costs 15 cents.</a:t>
            </a:r>
          </a:p>
          <a:p>
            <a:pPr marL="0" indent="0">
              <a:buNone/>
            </a:pPr>
            <a:r>
              <a:rPr lang="en-US" dirty="0"/>
              <a:t>All apple prices:</a:t>
            </a:r>
          </a:p>
          <a:p>
            <a:pPr marL="0" indent="0">
              <a:buNone/>
            </a:pPr>
            <a:r>
              <a:rPr lang="en-US" dirty="0"/>
              <a:t>Jonathan costs 10 cents.</a:t>
            </a:r>
          </a:p>
          <a:p>
            <a:pPr marL="0" indent="0">
              <a:buNone/>
            </a:pPr>
            <a:r>
              <a:rPr lang="en-US" dirty="0" err="1"/>
              <a:t>GoldenDel</a:t>
            </a:r>
            <a:r>
              <a:rPr lang="en-US" dirty="0"/>
              <a:t> costs 9 cents.</a:t>
            </a:r>
          </a:p>
          <a:p>
            <a:pPr marL="0" indent="0">
              <a:buNone/>
            </a:pPr>
            <a:r>
              <a:rPr lang="en-US" dirty="0" err="1"/>
              <a:t>RedDel</a:t>
            </a:r>
            <a:r>
              <a:rPr lang="en-US" dirty="0"/>
              <a:t> costs 12 cents.</a:t>
            </a:r>
          </a:p>
          <a:p>
            <a:pPr marL="0" indent="0">
              <a:buNone/>
            </a:pPr>
            <a:r>
              <a:rPr lang="en-US" dirty="0" err="1"/>
              <a:t>Winesap</a:t>
            </a:r>
            <a:r>
              <a:rPr lang="en-US" dirty="0"/>
              <a:t> costs 15 cents.</a:t>
            </a:r>
          </a:p>
          <a:p>
            <a:pPr marL="0" indent="0">
              <a:buNone/>
            </a:pPr>
            <a:r>
              <a:rPr lang="en-US" dirty="0"/>
              <a:t>Cortland costs 8 cents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version of </a:t>
            </a:r>
            <a:r>
              <a:rPr lang="en-US" b="1" dirty="0"/>
              <a:t>Apple </a:t>
            </a:r>
            <a:r>
              <a:rPr lang="en-US" dirty="0"/>
              <a:t>adds three things. The first is the instance variable </a:t>
            </a:r>
            <a:r>
              <a:rPr lang="en-US" b="1" dirty="0"/>
              <a:t>price</a:t>
            </a:r>
            <a:r>
              <a:rPr lang="en-US" dirty="0"/>
              <a:t>, which </a:t>
            </a:r>
            <a:r>
              <a:rPr lang="en-US" dirty="0" smtClean="0"/>
              <a:t>is used </a:t>
            </a:r>
            <a:r>
              <a:rPr lang="en-US" dirty="0"/>
              <a:t>to hold the price of each variety of apple. The second is the </a:t>
            </a:r>
            <a:r>
              <a:rPr lang="en-US" b="1" dirty="0"/>
              <a:t>Apple </a:t>
            </a:r>
            <a:r>
              <a:rPr lang="en-US" dirty="0"/>
              <a:t>constructor, </a:t>
            </a:r>
            <a:r>
              <a:rPr lang="en-US" dirty="0" smtClean="0"/>
              <a:t>which is </a:t>
            </a:r>
            <a:r>
              <a:rPr lang="en-US" dirty="0"/>
              <a:t>passed the price of an apple. The third is the method </a:t>
            </a:r>
            <a:r>
              <a:rPr lang="en-US" b="1" dirty="0" err="1"/>
              <a:t>getPrice</a:t>
            </a:r>
            <a:r>
              <a:rPr lang="en-US" b="1" dirty="0"/>
              <a:t>( )</a:t>
            </a:r>
            <a:r>
              <a:rPr lang="en-US" dirty="0"/>
              <a:t>, which returns the </a:t>
            </a:r>
            <a:r>
              <a:rPr lang="en-US" dirty="0" smtClean="0"/>
              <a:t>value of </a:t>
            </a:r>
            <a:r>
              <a:rPr lang="en-US" b="1" dirty="0"/>
              <a:t>price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0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Use an </a:t>
            </a:r>
            <a:r>
              <a:rPr lang="en-US" dirty="0" err="1"/>
              <a:t>enum</a:t>
            </a:r>
            <a:r>
              <a:rPr lang="en-US" dirty="0"/>
              <a:t> constructor.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enum</a:t>
            </a:r>
            <a:r>
              <a:rPr lang="en-US" dirty="0"/>
              <a:t> Apple {</a:t>
            </a:r>
          </a:p>
          <a:p>
            <a:pPr marL="0" indent="0">
              <a:buNone/>
            </a:pPr>
            <a:r>
              <a:rPr lang="en-US" dirty="0"/>
              <a:t>Jonathan(10), </a:t>
            </a:r>
            <a:r>
              <a:rPr lang="en-US" dirty="0" err="1"/>
              <a:t>GoldenDel</a:t>
            </a:r>
            <a:r>
              <a:rPr lang="en-US" dirty="0"/>
              <a:t>(9), </a:t>
            </a:r>
            <a:r>
              <a:rPr lang="en-US" dirty="0" err="1"/>
              <a:t>RedDel</a:t>
            </a:r>
            <a:r>
              <a:rPr lang="en-US" dirty="0"/>
              <a:t>, </a:t>
            </a:r>
            <a:r>
              <a:rPr lang="en-US" dirty="0" err="1"/>
              <a:t>Winesap</a:t>
            </a:r>
            <a:r>
              <a:rPr lang="en-US" dirty="0"/>
              <a:t>(15), Cortland(8);</a:t>
            </a:r>
          </a:p>
          <a:p>
            <a:pPr marL="0" indent="0">
              <a:buNone/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price; // price of each </a:t>
            </a:r>
            <a:r>
              <a:rPr lang="en-US" dirty="0" smtClean="0"/>
              <a:t>apple</a:t>
            </a:r>
          </a:p>
          <a:p>
            <a:pPr marL="0" indent="0">
              <a:buNone/>
            </a:pPr>
            <a:r>
              <a:rPr lang="en-US" dirty="0"/>
              <a:t>// Constructor</a:t>
            </a:r>
          </a:p>
          <a:p>
            <a:pPr marL="0" indent="0">
              <a:buNone/>
            </a:pPr>
            <a:r>
              <a:rPr lang="en-US" dirty="0"/>
              <a:t>Apple(</a:t>
            </a:r>
            <a:r>
              <a:rPr lang="en-US" dirty="0" err="1"/>
              <a:t>int</a:t>
            </a:r>
            <a:r>
              <a:rPr lang="en-US" dirty="0"/>
              <a:t> p) { price = p; }</a:t>
            </a:r>
          </a:p>
          <a:p>
            <a:pPr marL="0" indent="0">
              <a:buNone/>
            </a:pPr>
            <a:r>
              <a:rPr lang="en-US" dirty="0"/>
              <a:t>// Overloaded constructor</a:t>
            </a:r>
          </a:p>
          <a:p>
            <a:pPr marL="0" indent="0">
              <a:buNone/>
            </a:pPr>
            <a:r>
              <a:rPr lang="en-US" dirty="0"/>
              <a:t>Apple() { price = -1; 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getPrice</a:t>
            </a:r>
            <a:r>
              <a:rPr lang="en-US" dirty="0"/>
              <a:t>() { return price;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Notice that in this version, </a:t>
            </a:r>
            <a:r>
              <a:rPr lang="en-US" b="1" dirty="0" err="1"/>
              <a:t>RedDel</a:t>
            </a:r>
            <a:r>
              <a:rPr lang="en-US" b="1" dirty="0"/>
              <a:t> </a:t>
            </a:r>
            <a:r>
              <a:rPr lang="en-US" dirty="0"/>
              <a:t>is not given an argument. This means that </a:t>
            </a:r>
            <a:r>
              <a:rPr lang="en-US" dirty="0" err="1" smtClean="0"/>
              <a:t>thedefault</a:t>
            </a:r>
            <a:r>
              <a:rPr lang="en-US" dirty="0"/>
              <a:t> </a:t>
            </a:r>
            <a:r>
              <a:rPr lang="en-US" dirty="0" smtClean="0"/>
              <a:t>constructor </a:t>
            </a:r>
            <a:r>
              <a:rPr lang="en-US" dirty="0"/>
              <a:t>is called, and </a:t>
            </a:r>
            <a:r>
              <a:rPr lang="en-US" b="1" dirty="0" err="1"/>
              <a:t>RedDel</a:t>
            </a:r>
            <a:r>
              <a:rPr lang="en-US" dirty="0" err="1"/>
              <a:t>’s</a:t>
            </a:r>
            <a:r>
              <a:rPr lang="en-US" dirty="0"/>
              <a:t> price variable is given the value –1.</a:t>
            </a:r>
          </a:p>
          <a:p>
            <a:pPr marL="0" indent="0">
              <a:buNone/>
            </a:pPr>
            <a:r>
              <a:rPr lang="en-US" dirty="0"/>
              <a:t>Here are two restrictions that apply to enumerations. First, an enumeration can’t</a:t>
            </a:r>
          </a:p>
          <a:p>
            <a:pPr marL="0" indent="0">
              <a:buNone/>
            </a:pPr>
            <a:r>
              <a:rPr lang="en-US" dirty="0"/>
              <a:t>inherit another 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Second</a:t>
            </a:r>
            <a:r>
              <a:rPr lang="en-US" dirty="0"/>
              <a:t>, an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cannot be a superclass.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means that an </a:t>
            </a:r>
            <a:r>
              <a:rPr lang="en-US" b="1" dirty="0" err="1" smtClean="0"/>
              <a:t>enum</a:t>
            </a:r>
            <a:r>
              <a:rPr lang="en-US" b="1" dirty="0"/>
              <a:t> </a:t>
            </a:r>
            <a:r>
              <a:rPr lang="en-US" dirty="0" smtClean="0"/>
              <a:t>can’t </a:t>
            </a:r>
            <a:r>
              <a:rPr lang="en-US" dirty="0"/>
              <a:t>be extended.</a:t>
            </a:r>
          </a:p>
        </p:txBody>
      </p:sp>
    </p:spTree>
    <p:extLst>
      <p:ext uri="{BB962C8B-B14F-4D97-AF65-F5344CB8AC3E}">
        <p14:creationId xmlns:p14="http://schemas.microsoft.com/office/powerpoint/2010/main" val="79496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Enumerations Inherit </a:t>
            </a:r>
            <a:r>
              <a:rPr lang="en-US" b="1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you can’t inherit a superclass when declaring an </a:t>
            </a:r>
            <a:r>
              <a:rPr lang="en-US" b="1" dirty="0" err="1"/>
              <a:t>enum</a:t>
            </a:r>
            <a:r>
              <a:rPr lang="en-US" dirty="0"/>
              <a:t>, all </a:t>
            </a:r>
            <a:r>
              <a:rPr lang="en-US" dirty="0" smtClean="0"/>
              <a:t>enumerations automatically </a:t>
            </a:r>
            <a:r>
              <a:rPr lang="en-US" dirty="0"/>
              <a:t>inherit one: </a:t>
            </a:r>
            <a:r>
              <a:rPr lang="en-US" b="1" dirty="0" err="1"/>
              <a:t>java.lang.Enum</a:t>
            </a:r>
            <a:r>
              <a:rPr lang="en-US" dirty="0"/>
              <a:t>. This class defines several methods that </a:t>
            </a:r>
            <a:r>
              <a:rPr lang="en-US" dirty="0" smtClean="0"/>
              <a:t>are available </a:t>
            </a:r>
            <a:r>
              <a:rPr lang="en-US" dirty="0"/>
              <a:t>for use by all enumerations</a:t>
            </a:r>
          </a:p>
        </p:txBody>
      </p:sp>
    </p:spTree>
    <p:extLst>
      <p:ext uri="{BB962C8B-B14F-4D97-AF65-F5344CB8AC3E}">
        <p14:creationId xmlns:p14="http://schemas.microsoft.com/office/powerpoint/2010/main" val="13675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can obtain a value that indicates an enumeration constant’s position in the list </a:t>
            </a:r>
            <a:r>
              <a:rPr lang="en-US" dirty="0" err="1"/>
              <a:t>of</a:t>
            </a:r>
            <a:r>
              <a:rPr lang="en-US" dirty="0" err="1" smtClean="0"/>
              <a:t>constants</a:t>
            </a:r>
            <a:r>
              <a:rPr lang="en-US" dirty="0"/>
              <a:t>. This is called its </a:t>
            </a:r>
            <a:r>
              <a:rPr lang="en-US" i="1" dirty="0"/>
              <a:t>ordinal value</a:t>
            </a:r>
            <a:r>
              <a:rPr lang="en-US" dirty="0"/>
              <a:t>, and it is retrieved by calling the </a:t>
            </a:r>
            <a:r>
              <a:rPr lang="en-US" b="1" dirty="0"/>
              <a:t>ordinal( ) </a:t>
            </a:r>
            <a:r>
              <a:rPr lang="en-US" dirty="0"/>
              <a:t>method,</a:t>
            </a:r>
          </a:p>
          <a:p>
            <a:r>
              <a:rPr lang="en-US" dirty="0"/>
              <a:t>shown here:</a:t>
            </a:r>
          </a:p>
          <a:p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ordinal( )</a:t>
            </a:r>
          </a:p>
          <a:p>
            <a:r>
              <a:rPr lang="en-US" dirty="0"/>
              <a:t>It returns the ordinal value of the invoking constant. Ordinal values begin at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Thus, </a:t>
            </a:r>
            <a:r>
              <a:rPr lang="en-US" dirty="0" smtClean="0"/>
              <a:t>in the </a:t>
            </a:r>
            <a:r>
              <a:rPr lang="en-US" b="1" dirty="0"/>
              <a:t>Apple </a:t>
            </a:r>
            <a:r>
              <a:rPr lang="en-US" dirty="0"/>
              <a:t>enumeration, </a:t>
            </a:r>
            <a:r>
              <a:rPr lang="en-US" b="1" dirty="0"/>
              <a:t>Jonathan </a:t>
            </a:r>
            <a:r>
              <a:rPr lang="en-US" dirty="0"/>
              <a:t>has an ordinal value of zero, </a:t>
            </a:r>
            <a:r>
              <a:rPr lang="en-US" b="1" dirty="0" err="1"/>
              <a:t>GoldenDel</a:t>
            </a:r>
            <a:r>
              <a:rPr lang="en-US" b="1" dirty="0"/>
              <a:t> </a:t>
            </a:r>
            <a:r>
              <a:rPr lang="en-US" dirty="0"/>
              <a:t>has an </a:t>
            </a:r>
            <a:r>
              <a:rPr lang="en-US" dirty="0" smtClean="0"/>
              <a:t>ordinal value </a:t>
            </a:r>
            <a:r>
              <a:rPr lang="en-US" dirty="0"/>
              <a:t>of 1, </a:t>
            </a:r>
            <a:r>
              <a:rPr lang="en-US" b="1" dirty="0" err="1"/>
              <a:t>RedDel</a:t>
            </a:r>
            <a:r>
              <a:rPr lang="en-US" b="1" dirty="0"/>
              <a:t> </a:t>
            </a:r>
            <a:r>
              <a:rPr lang="en-US" dirty="0"/>
              <a:t>has an ordinal value of 2, and so on.</a:t>
            </a:r>
          </a:p>
        </p:txBody>
      </p:sp>
    </p:spTree>
    <p:extLst>
      <p:ext uri="{BB962C8B-B14F-4D97-AF65-F5344CB8AC3E}">
        <p14:creationId xmlns:p14="http://schemas.microsoft.com/office/powerpoint/2010/main" val="22078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compare the ordinal value of two constants of the same enumeration by using</a:t>
            </a:r>
          </a:p>
          <a:p>
            <a:r>
              <a:rPr lang="en-US" dirty="0"/>
              <a:t>the </a:t>
            </a:r>
            <a:r>
              <a:rPr lang="en-US" b="1" dirty="0" err="1"/>
              <a:t>compareTo</a:t>
            </a:r>
            <a:r>
              <a:rPr lang="en-US" b="1" dirty="0"/>
              <a:t>( ) </a:t>
            </a:r>
            <a:r>
              <a:rPr lang="en-US" dirty="0"/>
              <a:t>method. It has this general form:</a:t>
            </a:r>
          </a:p>
          <a:p>
            <a:r>
              <a:rPr lang="en-US" dirty="0"/>
              <a:t>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i="1" dirty="0" err="1"/>
              <a:t>enum</a:t>
            </a:r>
            <a:r>
              <a:rPr lang="en-US" i="1" dirty="0"/>
              <a:t>-type e</a:t>
            </a:r>
            <a:r>
              <a:rPr lang="en-US" dirty="0"/>
              <a:t>)</a:t>
            </a:r>
          </a:p>
          <a:p>
            <a:r>
              <a:rPr lang="en-US" dirty="0"/>
              <a:t>Here, </a:t>
            </a:r>
            <a:r>
              <a:rPr lang="en-US" i="1" dirty="0" err="1"/>
              <a:t>enum</a:t>
            </a:r>
            <a:r>
              <a:rPr lang="en-US" i="1" dirty="0"/>
              <a:t>-type </a:t>
            </a:r>
            <a:r>
              <a:rPr lang="en-US" dirty="0"/>
              <a:t>is the type of the enumeration, and </a:t>
            </a:r>
            <a:r>
              <a:rPr lang="en-US" i="1" dirty="0"/>
              <a:t>e </a:t>
            </a:r>
            <a:r>
              <a:rPr lang="en-US" dirty="0"/>
              <a:t>is the constant being compared </a:t>
            </a:r>
            <a:r>
              <a:rPr lang="en-US" dirty="0" smtClean="0"/>
              <a:t>to the </a:t>
            </a:r>
            <a:r>
              <a:rPr lang="en-US" dirty="0"/>
              <a:t>invoking constant. </a:t>
            </a:r>
            <a:endParaRPr lang="en-US" dirty="0" smtClean="0"/>
          </a:p>
          <a:p>
            <a:r>
              <a:rPr lang="en-US" dirty="0" smtClean="0"/>
              <a:t>Remember</a:t>
            </a:r>
            <a:r>
              <a:rPr lang="en-US" dirty="0"/>
              <a:t>, both the invoking constant and </a:t>
            </a:r>
            <a:r>
              <a:rPr lang="en-US" i="1" dirty="0"/>
              <a:t>e </a:t>
            </a:r>
            <a:r>
              <a:rPr lang="en-US" dirty="0"/>
              <a:t>must be of the </a:t>
            </a:r>
            <a:r>
              <a:rPr lang="en-US" dirty="0" smtClean="0"/>
              <a:t>same enumeration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invoking constant has an ordinal value less than </a:t>
            </a:r>
            <a:r>
              <a:rPr lang="en-US" i="1" dirty="0"/>
              <a:t>e</a:t>
            </a:r>
            <a:r>
              <a:rPr lang="en-US" dirty="0"/>
              <a:t>’s, then </a:t>
            </a:r>
            <a:r>
              <a:rPr lang="en-US" b="1" dirty="0" err="1"/>
              <a:t>compareTo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returns </a:t>
            </a:r>
            <a:r>
              <a:rPr lang="en-US" dirty="0"/>
              <a:t>a negative 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two ordinal values are the same, then zero is returned. </a:t>
            </a:r>
          </a:p>
        </p:txBody>
      </p:sp>
    </p:spTree>
    <p:extLst>
      <p:ext uri="{BB962C8B-B14F-4D97-AF65-F5344CB8AC3E}">
        <p14:creationId xmlns:p14="http://schemas.microsoft.com/office/powerpoint/2010/main" val="1410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compare for equality an enumeration constant with any other object by </a:t>
            </a:r>
            <a:r>
              <a:rPr lang="en-US" dirty="0" smtClean="0"/>
              <a:t>using </a:t>
            </a:r>
            <a:r>
              <a:rPr lang="en-US" b="1" dirty="0" smtClean="0"/>
              <a:t>equals</a:t>
            </a:r>
            <a:r>
              <a:rPr lang="en-US" b="1" dirty="0"/>
              <a:t>( )</a:t>
            </a:r>
            <a:r>
              <a:rPr lang="en-US" dirty="0"/>
              <a:t>, which overrides the </a:t>
            </a:r>
            <a:r>
              <a:rPr lang="en-US" b="1" dirty="0"/>
              <a:t>equals( ) </a:t>
            </a:r>
            <a:r>
              <a:rPr lang="en-US" dirty="0"/>
              <a:t>method defined by </a:t>
            </a:r>
            <a:r>
              <a:rPr lang="en-US" b="1" dirty="0"/>
              <a:t>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Although </a:t>
            </a:r>
            <a:r>
              <a:rPr lang="en-US" b="1" dirty="0"/>
              <a:t>equals( ) </a:t>
            </a:r>
            <a:r>
              <a:rPr lang="en-US" dirty="0" smtClean="0"/>
              <a:t>can compare </a:t>
            </a:r>
            <a:r>
              <a:rPr lang="en-US" dirty="0"/>
              <a:t>an enumeration constant to any other object, those two objects will be equal only</a:t>
            </a:r>
          </a:p>
          <a:p>
            <a:r>
              <a:rPr lang="en-US" dirty="0"/>
              <a:t>if they both refer to the same constant, within the same enumeration. </a:t>
            </a:r>
            <a:endParaRPr lang="en-US" dirty="0" smtClean="0"/>
          </a:p>
          <a:p>
            <a:r>
              <a:rPr lang="en-US" dirty="0" smtClean="0"/>
              <a:t>Simply having ordinal </a:t>
            </a:r>
            <a:r>
              <a:rPr lang="en-US" dirty="0"/>
              <a:t>values in common will not cause </a:t>
            </a:r>
            <a:r>
              <a:rPr lang="en-US" b="1" dirty="0"/>
              <a:t>equals( ) </a:t>
            </a:r>
            <a:r>
              <a:rPr lang="en-US" dirty="0"/>
              <a:t>to return true if the two constants </a:t>
            </a:r>
            <a:r>
              <a:rPr lang="en-US" dirty="0" smtClean="0"/>
              <a:t>are from </a:t>
            </a:r>
            <a:r>
              <a:rPr lang="en-US" dirty="0"/>
              <a:t>different enumerations.</a:t>
            </a:r>
          </a:p>
          <a:p>
            <a:r>
              <a:rPr lang="en-US" dirty="0"/>
              <a:t>Remember, you can compare two enumeration references for equality by using = =.</a:t>
            </a:r>
          </a:p>
        </p:txBody>
      </p:sp>
    </p:spTree>
    <p:extLst>
      <p:ext uri="{BB962C8B-B14F-4D97-AF65-F5344CB8AC3E}">
        <p14:creationId xmlns:p14="http://schemas.microsoft.com/office/powerpoint/2010/main" val="18385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// Demonstrate ordinal(), </a:t>
            </a:r>
            <a:r>
              <a:rPr lang="en-US" dirty="0" err="1"/>
              <a:t>compareTo</a:t>
            </a:r>
            <a:r>
              <a:rPr lang="en-US" dirty="0"/>
              <a:t>(), and equals().</a:t>
            </a:r>
          </a:p>
          <a:p>
            <a:r>
              <a:rPr lang="en-US" dirty="0"/>
              <a:t>// An enumeration of apple varieties.</a:t>
            </a:r>
          </a:p>
          <a:p>
            <a:r>
              <a:rPr lang="en-US" dirty="0" err="1"/>
              <a:t>enum</a:t>
            </a:r>
            <a:r>
              <a:rPr lang="en-US" dirty="0"/>
              <a:t> Apple {</a:t>
            </a:r>
          </a:p>
          <a:p>
            <a:r>
              <a:rPr lang="en-US" dirty="0"/>
              <a:t>Jonathan, </a:t>
            </a:r>
            <a:r>
              <a:rPr lang="en-US" dirty="0" err="1"/>
              <a:t>GoldenDel</a:t>
            </a:r>
            <a:r>
              <a:rPr lang="en-US" dirty="0"/>
              <a:t>, </a:t>
            </a:r>
            <a:r>
              <a:rPr lang="en-US" dirty="0" err="1"/>
              <a:t>RedDel</a:t>
            </a:r>
            <a:r>
              <a:rPr lang="en-US" dirty="0"/>
              <a:t>, </a:t>
            </a:r>
            <a:r>
              <a:rPr lang="en-US" dirty="0" err="1"/>
              <a:t>Winesap</a:t>
            </a:r>
            <a:r>
              <a:rPr lang="en-US" dirty="0"/>
              <a:t>, Cortland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EnumDemo4 {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Apple </a:t>
            </a:r>
            <a:r>
              <a:rPr lang="en-US" dirty="0" err="1"/>
              <a:t>ap</a:t>
            </a:r>
            <a:r>
              <a:rPr lang="en-US" dirty="0"/>
              <a:t>, ap2, ap3;</a:t>
            </a:r>
          </a:p>
          <a:p>
            <a:r>
              <a:rPr lang="en-US" dirty="0"/>
              <a:t>// Obtain all ordinal values using ordinal().</a:t>
            </a:r>
          </a:p>
          <a:p>
            <a:r>
              <a:rPr lang="en-US" dirty="0" err="1"/>
              <a:t>System.out.println</a:t>
            </a:r>
            <a:r>
              <a:rPr lang="en-US" dirty="0"/>
              <a:t>("Here are all apple constants" +</a:t>
            </a:r>
          </a:p>
          <a:p>
            <a:r>
              <a:rPr lang="en-US" dirty="0"/>
              <a:t>" and their ordinal values: ");</a:t>
            </a:r>
          </a:p>
          <a:p>
            <a:r>
              <a:rPr lang="en-US" dirty="0"/>
              <a:t>for(Apple a : </a:t>
            </a:r>
            <a:r>
              <a:rPr lang="en-US" dirty="0" err="1"/>
              <a:t>Apple.values</a:t>
            </a:r>
            <a:r>
              <a:rPr lang="en-US" dirty="0"/>
              <a:t>())</a:t>
            </a:r>
          </a:p>
          <a:p>
            <a:r>
              <a:rPr lang="en-US" dirty="0" err="1"/>
              <a:t>System.out.println</a:t>
            </a:r>
            <a:r>
              <a:rPr lang="en-US" dirty="0"/>
              <a:t>(a + " " + </a:t>
            </a:r>
            <a:r>
              <a:rPr lang="en-US" dirty="0" err="1"/>
              <a:t>a.ordinal</a:t>
            </a:r>
            <a:r>
              <a:rPr lang="en-US" dirty="0"/>
              <a:t>());</a:t>
            </a:r>
          </a:p>
          <a:p>
            <a:r>
              <a:rPr lang="en-US" dirty="0" err="1"/>
              <a:t>ap</a:t>
            </a:r>
            <a:r>
              <a:rPr lang="en-US" dirty="0"/>
              <a:t> = </a:t>
            </a:r>
            <a:r>
              <a:rPr lang="en-US" dirty="0" err="1"/>
              <a:t>Apple.RedDel</a:t>
            </a:r>
            <a:r>
              <a:rPr lang="en-US" dirty="0"/>
              <a:t>;</a:t>
            </a:r>
          </a:p>
          <a:p>
            <a:r>
              <a:rPr lang="en-US" dirty="0"/>
              <a:t>ap2 = </a:t>
            </a:r>
            <a:r>
              <a:rPr lang="en-US" dirty="0" err="1"/>
              <a:t>Apple.GoldenDel</a:t>
            </a:r>
            <a:r>
              <a:rPr lang="en-US" dirty="0"/>
              <a:t>;</a:t>
            </a:r>
          </a:p>
          <a:p>
            <a:r>
              <a:rPr lang="en-US" dirty="0"/>
              <a:t>ap3 = </a:t>
            </a:r>
            <a:r>
              <a:rPr lang="en-US" dirty="0" err="1"/>
              <a:t>Apple.RedDel</a:t>
            </a:r>
            <a:r>
              <a:rPr lang="en-US" dirty="0"/>
              <a:t>;</a:t>
            </a:r>
          </a:p>
          <a:p>
            <a:r>
              <a:rPr lang="en-US" dirty="0" err="1"/>
              <a:t>System.out.println</a:t>
            </a:r>
            <a:r>
              <a:rPr lang="en-US" dirty="0"/>
              <a:t>();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// Demonstrate </a:t>
            </a:r>
            <a:r>
              <a:rPr lang="en-US" dirty="0" err="1"/>
              <a:t>compareTo</a:t>
            </a:r>
            <a:r>
              <a:rPr lang="en-US" dirty="0"/>
              <a:t>() and equals()</a:t>
            </a:r>
          </a:p>
          <a:p>
            <a:r>
              <a:rPr lang="en-US" dirty="0"/>
              <a:t>if(</a:t>
            </a:r>
            <a:r>
              <a:rPr lang="en-US" dirty="0" err="1"/>
              <a:t>ap.compareTo</a:t>
            </a:r>
            <a:r>
              <a:rPr lang="en-US" dirty="0"/>
              <a:t>(ap2) &lt; 0)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ap</a:t>
            </a:r>
            <a:r>
              <a:rPr lang="en-US" dirty="0"/>
              <a:t> + " comes before " + ap2);</a:t>
            </a:r>
          </a:p>
          <a:p>
            <a:r>
              <a:rPr lang="en-US" dirty="0"/>
              <a:t>if(</a:t>
            </a:r>
            <a:r>
              <a:rPr lang="en-US" dirty="0" err="1"/>
              <a:t>ap.compareTo</a:t>
            </a:r>
            <a:r>
              <a:rPr lang="en-US" dirty="0"/>
              <a:t>(ap2) &gt; 0)</a:t>
            </a:r>
          </a:p>
          <a:p>
            <a:r>
              <a:rPr lang="en-US" dirty="0" err="1"/>
              <a:t>System.out.println</a:t>
            </a:r>
            <a:r>
              <a:rPr lang="en-US" dirty="0"/>
              <a:t>(ap2 + " comes before " + </a:t>
            </a:r>
            <a:r>
              <a:rPr lang="en-US" dirty="0" err="1"/>
              <a:t>ap</a:t>
            </a:r>
            <a:r>
              <a:rPr lang="en-US" dirty="0"/>
              <a:t>);</a:t>
            </a:r>
          </a:p>
          <a:p>
            <a:r>
              <a:rPr lang="en-US" dirty="0"/>
              <a:t>if(</a:t>
            </a:r>
            <a:r>
              <a:rPr lang="en-US" dirty="0" err="1"/>
              <a:t>ap.compareTo</a:t>
            </a:r>
            <a:r>
              <a:rPr lang="en-US" dirty="0"/>
              <a:t>(ap3) == 0)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ap</a:t>
            </a:r>
            <a:r>
              <a:rPr lang="en-US" dirty="0"/>
              <a:t> + " equals " + ap3);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r>
              <a:rPr lang="en-US" dirty="0"/>
              <a:t>if(</a:t>
            </a:r>
            <a:r>
              <a:rPr lang="en-US" dirty="0" err="1"/>
              <a:t>ap.equals</a:t>
            </a:r>
            <a:r>
              <a:rPr lang="en-US" dirty="0"/>
              <a:t>(ap2))</a:t>
            </a:r>
          </a:p>
          <a:p>
            <a:r>
              <a:rPr lang="en-US" dirty="0" err="1"/>
              <a:t>System.out.println</a:t>
            </a:r>
            <a:r>
              <a:rPr lang="en-US" dirty="0"/>
              <a:t>("Error!");</a:t>
            </a:r>
          </a:p>
          <a:p>
            <a:r>
              <a:rPr lang="en-US" dirty="0"/>
              <a:t>if(</a:t>
            </a:r>
            <a:r>
              <a:rPr lang="en-US" dirty="0" err="1"/>
              <a:t>ap.equals</a:t>
            </a:r>
            <a:r>
              <a:rPr lang="en-US" dirty="0"/>
              <a:t>(ap3))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ap</a:t>
            </a:r>
            <a:r>
              <a:rPr lang="en-US" dirty="0"/>
              <a:t> + " equals " + ap3);</a:t>
            </a:r>
          </a:p>
          <a:p>
            <a:r>
              <a:rPr lang="en-US" dirty="0"/>
              <a:t>if(</a:t>
            </a:r>
            <a:r>
              <a:rPr lang="en-US" dirty="0" err="1"/>
              <a:t>ap</a:t>
            </a:r>
            <a:r>
              <a:rPr lang="en-US" dirty="0"/>
              <a:t> == ap3)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ap</a:t>
            </a:r>
            <a:r>
              <a:rPr lang="en-US" dirty="0"/>
              <a:t> + " == " + ap3);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2133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throwable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267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Runtime exception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9800" y="3733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30130" y="2318266"/>
            <a:ext cx="114300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30130" y="3477399"/>
            <a:ext cx="0" cy="882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>
            <a:off x="4914900" y="2502932"/>
            <a:ext cx="1104900" cy="141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output from the program is shown here:</a:t>
            </a:r>
          </a:p>
          <a:p>
            <a:r>
              <a:rPr lang="en-US" dirty="0"/>
              <a:t>Here are all apple constants and their ordinal values:</a:t>
            </a:r>
          </a:p>
          <a:p>
            <a:r>
              <a:rPr lang="en-US" dirty="0"/>
              <a:t>Jonathan 0</a:t>
            </a:r>
          </a:p>
          <a:p>
            <a:r>
              <a:rPr lang="en-US" dirty="0" err="1"/>
              <a:t>GoldenDel</a:t>
            </a:r>
            <a:r>
              <a:rPr lang="en-US" dirty="0"/>
              <a:t> 1</a:t>
            </a:r>
          </a:p>
          <a:p>
            <a:r>
              <a:rPr lang="en-US" dirty="0" err="1"/>
              <a:t>RedDel</a:t>
            </a:r>
            <a:r>
              <a:rPr lang="en-US" dirty="0"/>
              <a:t> 2</a:t>
            </a:r>
          </a:p>
          <a:p>
            <a:r>
              <a:rPr lang="en-US" dirty="0" err="1"/>
              <a:t>Winesap</a:t>
            </a:r>
            <a:r>
              <a:rPr lang="en-US" dirty="0"/>
              <a:t> 3</a:t>
            </a:r>
          </a:p>
          <a:p>
            <a:r>
              <a:rPr lang="en-US" dirty="0"/>
              <a:t>Cortland 4</a:t>
            </a:r>
          </a:p>
          <a:p>
            <a:r>
              <a:rPr lang="en-US" dirty="0" err="1"/>
              <a:t>GoldenDel</a:t>
            </a:r>
            <a:r>
              <a:rPr lang="en-US" dirty="0"/>
              <a:t> comes before </a:t>
            </a:r>
            <a:r>
              <a:rPr lang="en-US" dirty="0" err="1"/>
              <a:t>RedDel</a:t>
            </a:r>
            <a:endParaRPr lang="en-US" dirty="0"/>
          </a:p>
          <a:p>
            <a:r>
              <a:rPr lang="en-US" dirty="0" err="1"/>
              <a:t>RedDel</a:t>
            </a:r>
            <a:r>
              <a:rPr lang="en-US" dirty="0"/>
              <a:t> equals </a:t>
            </a:r>
            <a:r>
              <a:rPr lang="en-US" dirty="0" err="1"/>
              <a:t>RedDel</a:t>
            </a:r>
            <a:endParaRPr lang="en-US" dirty="0"/>
          </a:p>
          <a:p>
            <a:r>
              <a:rPr lang="en-US" dirty="0" err="1"/>
              <a:t>RedDel</a:t>
            </a:r>
            <a:r>
              <a:rPr lang="en-US" dirty="0"/>
              <a:t> equals </a:t>
            </a:r>
            <a:r>
              <a:rPr lang="en-US" dirty="0" err="1"/>
              <a:t>RedDel</a:t>
            </a:r>
            <a:endParaRPr lang="en-US" dirty="0"/>
          </a:p>
          <a:p>
            <a:r>
              <a:rPr lang="en-US" dirty="0" err="1"/>
              <a:t>RedDel</a:t>
            </a:r>
            <a:r>
              <a:rPr lang="en-US" dirty="0"/>
              <a:t> == </a:t>
            </a:r>
            <a:r>
              <a:rPr lang="en-US" dirty="0" err="1"/>
              <a:t>RedDel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Multithreaded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provides built-in support for </a:t>
            </a:r>
            <a:r>
              <a:rPr lang="en-US" i="1" dirty="0"/>
              <a:t>multithreaded programming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multithreaded </a:t>
            </a:r>
            <a:r>
              <a:rPr lang="en-US" dirty="0" smtClean="0"/>
              <a:t>program contains </a:t>
            </a:r>
            <a:r>
              <a:rPr lang="en-US" dirty="0"/>
              <a:t>two or more parts that can run concurrently.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part of such a program is called </a:t>
            </a:r>
            <a:r>
              <a:rPr lang="en-US" dirty="0" smtClean="0"/>
              <a:t>a </a:t>
            </a:r>
            <a:r>
              <a:rPr lang="en-US" i="1" dirty="0" smtClean="0"/>
              <a:t>thread</a:t>
            </a:r>
            <a:r>
              <a:rPr lang="en-US" dirty="0"/>
              <a:t>, and each thread defines a separate path of execution.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multithreading is </a:t>
            </a:r>
            <a:r>
              <a:rPr lang="en-US" dirty="0" smtClean="0"/>
              <a:t>a specialized </a:t>
            </a:r>
            <a:r>
              <a:rPr lang="en-US" dirty="0"/>
              <a:t>form of multitasking.</a:t>
            </a:r>
          </a:p>
        </p:txBody>
      </p:sp>
    </p:spTree>
    <p:extLst>
      <p:ext uri="{BB962C8B-B14F-4D97-AF65-F5344CB8AC3E}">
        <p14:creationId xmlns:p14="http://schemas.microsoft.com/office/powerpoint/2010/main" val="4737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process </a:t>
            </a:r>
            <a:r>
              <a:rPr lang="en-US" dirty="0" smtClean="0"/>
              <a:t>is, in </a:t>
            </a:r>
            <a:r>
              <a:rPr lang="en-US" dirty="0"/>
              <a:t>essence, a program that is executing.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</a:t>
            </a:r>
            <a:r>
              <a:rPr lang="en-US" i="1" dirty="0"/>
              <a:t>process-based </a:t>
            </a:r>
            <a:r>
              <a:rPr lang="en-US" dirty="0"/>
              <a:t>multitasking is the feature </a:t>
            </a:r>
            <a:r>
              <a:rPr lang="en-US" dirty="0" smtClean="0"/>
              <a:t> that allows </a:t>
            </a:r>
            <a:r>
              <a:rPr lang="en-US" dirty="0"/>
              <a:t>your computer to run two or more programs concurrently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</a:t>
            </a:r>
            <a:r>
              <a:rPr lang="en-US" dirty="0" smtClean="0"/>
              <a:t>process based multitasking </a:t>
            </a:r>
            <a:r>
              <a:rPr lang="en-US" dirty="0"/>
              <a:t>enables you to run the Java compiler at the same time that you are </a:t>
            </a:r>
            <a:r>
              <a:rPr lang="en-US" dirty="0" smtClean="0"/>
              <a:t>using a </a:t>
            </a:r>
            <a:r>
              <a:rPr lang="en-US" dirty="0"/>
              <a:t>text editor or visiting a web site.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process-based multitasking, a program is the </a:t>
            </a:r>
            <a:r>
              <a:rPr lang="en-US" dirty="0" smtClean="0"/>
              <a:t>smallest  unit </a:t>
            </a:r>
            <a:r>
              <a:rPr lang="en-US" dirty="0"/>
              <a:t>of code that can be dispatched by the scheduler.</a:t>
            </a:r>
          </a:p>
        </p:txBody>
      </p:sp>
    </p:spTree>
    <p:extLst>
      <p:ext uri="{BB962C8B-B14F-4D97-AF65-F5344CB8AC3E}">
        <p14:creationId xmlns:p14="http://schemas.microsoft.com/office/powerpoint/2010/main" val="11020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 </a:t>
            </a:r>
            <a:r>
              <a:rPr lang="en-US" i="1" dirty="0"/>
              <a:t>thread-based </a:t>
            </a:r>
            <a:r>
              <a:rPr lang="en-US" dirty="0"/>
              <a:t>multitasking environment, the thread is the smallest unit of </a:t>
            </a:r>
            <a:r>
              <a:rPr lang="en-US" dirty="0" err="1" smtClean="0"/>
              <a:t>dispatchable</a:t>
            </a:r>
            <a:r>
              <a:rPr lang="en-US" dirty="0"/>
              <a:t> </a:t>
            </a:r>
            <a:r>
              <a:rPr lang="en-US" dirty="0" smtClean="0"/>
              <a:t>code</a:t>
            </a:r>
            <a:r>
              <a:rPr lang="en-US" dirty="0"/>
              <a:t>. This means that a single program can perform two or more tasks simultaneously.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instance</a:t>
            </a:r>
            <a:r>
              <a:rPr lang="en-US" dirty="0"/>
              <a:t>, a text editor can format text at the same time that it is printing, as long as these </a:t>
            </a:r>
            <a:r>
              <a:rPr lang="en-US" dirty="0" smtClean="0"/>
              <a:t>two actions </a:t>
            </a:r>
            <a:r>
              <a:rPr lang="en-US" dirty="0"/>
              <a:t>are being performed by two separate threads.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process-based multitasking </a:t>
            </a:r>
            <a:r>
              <a:rPr lang="en-US" dirty="0" smtClean="0"/>
              <a:t>deals with </a:t>
            </a:r>
            <a:r>
              <a:rPr lang="en-US" dirty="0"/>
              <a:t>the “big picture,” and thread-based multitasking handles the details.</a:t>
            </a:r>
          </a:p>
        </p:txBody>
      </p:sp>
    </p:spTree>
    <p:extLst>
      <p:ext uri="{BB962C8B-B14F-4D97-AF65-F5344CB8AC3E}">
        <p14:creationId xmlns:p14="http://schemas.microsoft.com/office/powerpoint/2010/main" val="19561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r>
              <a:rPr lang="en-US" dirty="0" err="1" smtClean="0"/>
              <a:t>vs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Processes </a:t>
            </a:r>
            <a:r>
              <a:rPr lang="en-US" dirty="0" smtClean="0"/>
              <a:t>are heavyweight </a:t>
            </a:r>
            <a:r>
              <a:rPr lang="en-US" dirty="0"/>
              <a:t>tasks that require their own separate address spaces. </a:t>
            </a:r>
            <a:endParaRPr lang="en-US" dirty="0" smtClean="0"/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 is </a:t>
            </a:r>
            <a:r>
              <a:rPr lang="en-US" dirty="0"/>
              <a:t>expensive and limited. Context switching from one process to another is also costly. </a:t>
            </a:r>
            <a:endParaRPr lang="en-US" dirty="0" smtClean="0"/>
          </a:p>
          <a:p>
            <a:r>
              <a:rPr lang="en-US" dirty="0" smtClean="0"/>
              <a:t>Threads, on </a:t>
            </a:r>
            <a:r>
              <a:rPr lang="en-US" dirty="0"/>
              <a:t>the other hand, are lighter weight. They share the same address space and </a:t>
            </a:r>
            <a:r>
              <a:rPr lang="en-US" dirty="0" smtClean="0"/>
              <a:t>cooperatively share </a:t>
            </a:r>
            <a:r>
              <a:rPr lang="en-US" dirty="0"/>
              <a:t>the same heavyweight process. </a:t>
            </a:r>
            <a:r>
              <a:rPr lang="en-US" dirty="0" err="1"/>
              <a:t>Interthread</a:t>
            </a:r>
            <a:r>
              <a:rPr lang="en-US" dirty="0"/>
              <a:t> communication is inexpensive, and </a:t>
            </a:r>
            <a:r>
              <a:rPr lang="en-US" dirty="0" smtClean="0"/>
              <a:t>context switching </a:t>
            </a:r>
            <a:r>
              <a:rPr lang="en-US" dirty="0"/>
              <a:t>from one thread to the next is lower in cost.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Java programs make use </a:t>
            </a:r>
            <a:r>
              <a:rPr lang="en-US" dirty="0" smtClean="0"/>
              <a:t>of process-based </a:t>
            </a:r>
            <a:r>
              <a:rPr lang="en-US" dirty="0"/>
              <a:t>multitasking environments, process-based multitasking is not under </a:t>
            </a:r>
            <a:r>
              <a:rPr lang="en-US" dirty="0" smtClean="0"/>
              <a:t>Java’s control</a:t>
            </a:r>
            <a:r>
              <a:rPr lang="en-US" dirty="0"/>
              <a:t>. However, multithreaded multitasking is.</a:t>
            </a:r>
          </a:p>
        </p:txBody>
      </p:sp>
    </p:spTree>
    <p:extLst>
      <p:ext uri="{BB962C8B-B14F-4D97-AF65-F5344CB8AC3E}">
        <p14:creationId xmlns:p14="http://schemas.microsoft.com/office/powerpoint/2010/main" val="37481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Adv</a:t>
            </a:r>
            <a:r>
              <a:rPr lang="en-US" dirty="0" smtClean="0"/>
              <a:t> of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enables you to write efficient programs that make maximum use of </a:t>
            </a:r>
            <a:r>
              <a:rPr lang="en-US" dirty="0" smtClean="0"/>
              <a:t>the processing </a:t>
            </a:r>
            <a:r>
              <a:rPr lang="en-US" dirty="0"/>
              <a:t>power available in the system.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important way multithreading achieves this </a:t>
            </a:r>
            <a:r>
              <a:rPr lang="en-US" dirty="0" smtClean="0"/>
              <a:t>is by </a:t>
            </a:r>
            <a:r>
              <a:rPr lang="en-US" dirty="0"/>
              <a:t>keeping idle time to a </a:t>
            </a:r>
            <a:r>
              <a:rPr lang="en-US" dirty="0" smtClean="0"/>
              <a:t>minimum.</a:t>
            </a:r>
          </a:p>
          <a:p>
            <a:r>
              <a:rPr lang="en-US" dirty="0"/>
              <a:t>Multithreading helps you reduce this idle time because another </a:t>
            </a:r>
            <a:r>
              <a:rPr lang="en-US" dirty="0" smtClean="0"/>
              <a:t>thread can </a:t>
            </a:r>
            <a:r>
              <a:rPr lang="en-US" dirty="0"/>
              <a:t>run when one is waiting.</a:t>
            </a:r>
          </a:p>
        </p:txBody>
      </p:sp>
    </p:spTree>
    <p:extLst>
      <p:ext uri="{BB962C8B-B14F-4D97-AF65-F5344CB8AC3E}">
        <p14:creationId xmlns:p14="http://schemas.microsoft.com/office/powerpoint/2010/main" val="13708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Java Thread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Single-threaded systems use an approach called an </a:t>
            </a:r>
            <a:r>
              <a:rPr lang="en-US" i="1" dirty="0"/>
              <a:t>event loop </a:t>
            </a:r>
            <a:r>
              <a:rPr lang="en-US" dirty="0"/>
              <a:t>with </a:t>
            </a:r>
            <a:r>
              <a:rPr lang="en-US" i="1" dirty="0"/>
              <a:t>polling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In this </a:t>
            </a:r>
            <a:r>
              <a:rPr lang="en-US" dirty="0"/>
              <a:t>model, a single thread of control runs in an infinite loop, polling a single event </a:t>
            </a:r>
            <a:r>
              <a:rPr lang="en-US" dirty="0" smtClean="0"/>
              <a:t>queue to </a:t>
            </a:r>
            <a:r>
              <a:rPr lang="en-US" dirty="0"/>
              <a:t>decide what to do </a:t>
            </a:r>
            <a:r>
              <a:rPr lang="en-US" dirty="0" smtClean="0"/>
              <a:t>next.</a:t>
            </a:r>
          </a:p>
          <a:p>
            <a:r>
              <a:rPr lang="en-US" dirty="0"/>
              <a:t>In general, in a </a:t>
            </a:r>
            <a:r>
              <a:rPr lang="en-US" dirty="0" smtClean="0"/>
              <a:t>single-threaded environment</a:t>
            </a:r>
            <a:r>
              <a:rPr lang="en-US" dirty="0"/>
              <a:t>, when a thread </a:t>
            </a:r>
            <a:r>
              <a:rPr lang="en-US" i="1" dirty="0"/>
              <a:t>blocks </a:t>
            </a:r>
            <a:r>
              <a:rPr lang="en-US" dirty="0"/>
              <a:t>(that is, suspends execution) because it is waiting </a:t>
            </a:r>
            <a:r>
              <a:rPr lang="en-US" dirty="0" smtClean="0"/>
              <a:t>for some </a:t>
            </a:r>
            <a:r>
              <a:rPr lang="en-US" dirty="0"/>
              <a:t>resource, the entire program stops running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benefit of Java’s multithreading is that the main loop/polling mechanism </a:t>
            </a:r>
            <a:r>
              <a:rPr lang="en-US" dirty="0" smtClean="0"/>
              <a:t>is eliminated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thread can pause without stopping other parts of your program.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, the idle time created when a thread reads data from a network or waits for </a:t>
            </a:r>
            <a:r>
              <a:rPr lang="en-US" dirty="0" smtClean="0"/>
              <a:t>user input </a:t>
            </a:r>
            <a:r>
              <a:rPr lang="en-US" dirty="0"/>
              <a:t>can be utilized elsewhere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Multithreading allows animation loops to sleep for a</a:t>
            </a:r>
          </a:p>
          <a:p>
            <a:pPr marL="0" indent="0">
              <a:buNone/>
            </a:pPr>
            <a:r>
              <a:rPr lang="en-US" dirty="0"/>
              <a:t>second between each frame without causing the whole system to pause.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</a:t>
            </a:r>
            <a:r>
              <a:rPr lang="en-US" dirty="0" smtClean="0"/>
              <a:t>thread blocks </a:t>
            </a:r>
            <a:r>
              <a:rPr lang="en-US" dirty="0"/>
              <a:t>in a Java program, only the single thread that is blocked pauses. All other </a:t>
            </a:r>
            <a:r>
              <a:rPr lang="en-US" dirty="0" smtClean="0"/>
              <a:t>threads continue </a:t>
            </a:r>
            <a:r>
              <a:rPr lang="en-US" dirty="0"/>
              <a:t>to run</a:t>
            </a:r>
            <a:r>
              <a:rPr lang="en-US" dirty="0" smtClean="0"/>
              <a:t>.</a:t>
            </a:r>
          </a:p>
          <a:p>
            <a:r>
              <a:rPr lang="en-US" dirty="0"/>
              <a:t>However, in multi-core systems, it </a:t>
            </a:r>
            <a:r>
              <a:rPr lang="en-US" dirty="0" smtClean="0"/>
              <a:t>is possible </a:t>
            </a:r>
            <a:r>
              <a:rPr lang="en-US" dirty="0"/>
              <a:t>for two or more threads to actually execute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41536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Threads exist in several states. Here is a general description. A thread can be </a:t>
            </a:r>
            <a:r>
              <a:rPr lang="en-US" i="1" dirty="0"/>
              <a:t>running</a:t>
            </a:r>
            <a:r>
              <a:rPr lang="en-US" dirty="0"/>
              <a:t>.</a:t>
            </a:r>
          </a:p>
          <a:p>
            <a:r>
              <a:rPr lang="en-US" dirty="0"/>
              <a:t>It can be </a:t>
            </a:r>
            <a:r>
              <a:rPr lang="en-US" i="1" dirty="0"/>
              <a:t>ready to run </a:t>
            </a:r>
            <a:r>
              <a:rPr lang="en-US" dirty="0"/>
              <a:t>as soon as it gets CPU time. A running thread can be </a:t>
            </a:r>
            <a:r>
              <a:rPr lang="en-US" i="1" dirty="0"/>
              <a:t>suspended</a:t>
            </a:r>
            <a:r>
              <a:rPr lang="en-US" dirty="0"/>
              <a:t>, </a:t>
            </a:r>
            <a:r>
              <a:rPr lang="en-US" dirty="0" smtClean="0"/>
              <a:t>which temporarily </a:t>
            </a:r>
            <a:r>
              <a:rPr lang="en-US" dirty="0"/>
              <a:t>halts its activity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suspended thread can then be </a:t>
            </a:r>
            <a:r>
              <a:rPr lang="en-US" i="1" dirty="0"/>
              <a:t>resumed</a:t>
            </a:r>
            <a:r>
              <a:rPr lang="en-US" dirty="0"/>
              <a:t>, allowing it to pick </a:t>
            </a:r>
            <a:r>
              <a:rPr lang="en-US" dirty="0" smtClean="0"/>
              <a:t>up where </a:t>
            </a:r>
            <a:r>
              <a:rPr lang="en-US" dirty="0"/>
              <a:t>it left off. A thread can be </a:t>
            </a:r>
            <a:r>
              <a:rPr lang="en-US" i="1" dirty="0"/>
              <a:t>blocked </a:t>
            </a:r>
            <a:r>
              <a:rPr lang="en-US" dirty="0"/>
              <a:t>when waiting for a resource.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any time, a </a:t>
            </a:r>
            <a:r>
              <a:rPr lang="en-US" dirty="0" smtClean="0"/>
              <a:t>thread can </a:t>
            </a:r>
            <a:r>
              <a:rPr lang="en-US" dirty="0"/>
              <a:t>be terminated, which halts its execution immediately. Once terminated, a </a:t>
            </a:r>
            <a:r>
              <a:rPr lang="en-US" dirty="0" smtClean="0"/>
              <a:t>thread cannot </a:t>
            </a:r>
            <a:r>
              <a:rPr lang="en-US" dirty="0"/>
              <a:t>be resumed.</a:t>
            </a:r>
          </a:p>
        </p:txBody>
      </p:sp>
    </p:spTree>
    <p:extLst>
      <p:ext uri="{BB962C8B-B14F-4D97-AF65-F5344CB8AC3E}">
        <p14:creationId xmlns:p14="http://schemas.microsoft.com/office/powerpoint/2010/main" val="8626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Instead, a thread’s priority is used to decide when to switch from one running thread to </a:t>
            </a:r>
            <a:r>
              <a:rPr lang="en-US" dirty="0" smtClean="0"/>
              <a:t>the next</a:t>
            </a:r>
            <a:r>
              <a:rPr lang="en-US" dirty="0"/>
              <a:t>. This is called a </a:t>
            </a:r>
            <a:r>
              <a:rPr lang="en-US" i="1" dirty="0"/>
              <a:t>context switch</a:t>
            </a:r>
            <a:r>
              <a:rPr lang="en-US" dirty="0"/>
              <a:t>. The rules that determine when a context switch </a:t>
            </a:r>
            <a:r>
              <a:rPr lang="en-US" dirty="0" smtClean="0"/>
              <a:t>takes place </a:t>
            </a:r>
            <a:r>
              <a:rPr lang="en-US" dirty="0"/>
              <a:t>are simple:</a:t>
            </a:r>
          </a:p>
          <a:p>
            <a:r>
              <a:rPr lang="en-US" i="1" dirty="0" smtClean="0"/>
              <a:t> </a:t>
            </a:r>
            <a:r>
              <a:rPr lang="en-US" i="1" dirty="0"/>
              <a:t>A thread can voluntarily relinquish </a:t>
            </a:r>
            <a:r>
              <a:rPr lang="en-US" i="1" dirty="0" smtClean="0"/>
              <a:t>control</a:t>
            </a:r>
          </a:p>
          <a:p>
            <a:r>
              <a:rPr lang="en-US" i="1" dirty="0"/>
              <a:t>A thread can be preempted by a higher-priority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Uncaught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small program includes an expression that</a:t>
            </a:r>
          </a:p>
          <a:p>
            <a:pPr marL="0" indent="0">
              <a:buNone/>
            </a:pPr>
            <a:r>
              <a:rPr lang="en-US" dirty="0"/>
              <a:t>intentionally causes a divide-by-zero error:</a:t>
            </a:r>
          </a:p>
          <a:p>
            <a:pPr marL="0" indent="0">
              <a:buNone/>
            </a:pPr>
            <a:r>
              <a:rPr lang="en-US" dirty="0"/>
              <a:t>class Exc0 {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 = 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42 / d;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When the Java run-time system detects the attempt to divide by zero, it constructs a </a:t>
            </a:r>
            <a:r>
              <a:rPr lang="en-US" dirty="0" smtClean="0"/>
              <a:t>new exception </a:t>
            </a:r>
            <a:r>
              <a:rPr lang="en-US" dirty="0"/>
              <a:t>object and then </a:t>
            </a:r>
            <a:r>
              <a:rPr lang="en-US" i="1" dirty="0"/>
              <a:t>throws </a:t>
            </a:r>
            <a:r>
              <a:rPr lang="en-US" dirty="0"/>
              <a:t>this exception.</a:t>
            </a:r>
          </a:p>
        </p:txBody>
      </p:sp>
    </p:spTree>
    <p:extLst>
      <p:ext uri="{BB962C8B-B14F-4D97-AF65-F5344CB8AC3E}">
        <p14:creationId xmlns:p14="http://schemas.microsoft.com/office/powerpoint/2010/main" val="26943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example, if you want two</a:t>
            </a:r>
          </a:p>
          <a:p>
            <a:r>
              <a:rPr lang="en-US" dirty="0"/>
              <a:t>threads to communicate and share a complicated data structure, such as a linked list, </a:t>
            </a:r>
            <a:r>
              <a:rPr lang="en-US" dirty="0" smtClean="0"/>
              <a:t>you </a:t>
            </a:r>
            <a:r>
              <a:rPr lang="en-US" dirty="0"/>
              <a:t>need some way to ensure that they don’t conflict with each other.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you must </a:t>
            </a:r>
            <a:r>
              <a:rPr lang="en-US" dirty="0" smtClean="0"/>
              <a:t>prevent one </a:t>
            </a:r>
            <a:r>
              <a:rPr lang="en-US" dirty="0"/>
              <a:t>thread from writing data while another thread is in the middle of reading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For this </a:t>
            </a:r>
            <a:r>
              <a:rPr lang="en-US" dirty="0"/>
              <a:t>purpose, Java implements an elegant twist on an age-old model of </a:t>
            </a:r>
            <a:r>
              <a:rPr lang="en-US" dirty="0" err="1" smtClean="0"/>
              <a:t>interprocess</a:t>
            </a:r>
            <a:r>
              <a:rPr lang="en-US" dirty="0"/>
              <a:t> </a:t>
            </a:r>
            <a:r>
              <a:rPr lang="en-US" dirty="0" smtClean="0"/>
              <a:t>synchronization</a:t>
            </a:r>
            <a:r>
              <a:rPr lang="en-US" dirty="0"/>
              <a:t>: the </a:t>
            </a:r>
            <a:r>
              <a:rPr lang="en-US" i="1" dirty="0"/>
              <a:t>monitor</a:t>
            </a:r>
            <a:r>
              <a:rPr lang="en-US" dirty="0"/>
              <a:t>. The monitor is a control mechanism first defined by C.A.R.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You can think of a monitor as a very small box that can hold only one thread. </a:t>
            </a:r>
            <a:r>
              <a:rPr lang="en-US" dirty="0" smtClean="0"/>
              <a:t>Once a </a:t>
            </a:r>
            <a:r>
              <a:rPr lang="en-US" dirty="0"/>
              <a:t>thread enters a monitor, all other threads must wait until that thread exits the monitor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In this </a:t>
            </a:r>
            <a:r>
              <a:rPr lang="en-US" dirty="0"/>
              <a:t>way, a monitor can be used to protect a shared asset from being manipulated by </a:t>
            </a:r>
            <a:r>
              <a:rPr lang="en-US" dirty="0" smtClean="0"/>
              <a:t>more than </a:t>
            </a:r>
            <a:r>
              <a:rPr lang="en-US" dirty="0"/>
              <a:t>one thread at a time.</a:t>
            </a:r>
          </a:p>
        </p:txBody>
      </p:sp>
    </p:spTree>
    <p:extLst>
      <p:ext uri="{BB962C8B-B14F-4D97-AF65-F5344CB8AC3E}">
        <p14:creationId xmlns:p14="http://schemas.microsoft.com/office/powerpoint/2010/main" val="6748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Java, there is no class “Monitor”; instead, each object has its own implicit </a:t>
            </a:r>
            <a:r>
              <a:rPr lang="en-US" dirty="0" smtClean="0"/>
              <a:t>monitor that </a:t>
            </a:r>
            <a:r>
              <a:rPr lang="en-US" dirty="0"/>
              <a:t>is automatically entered when one of the object’s synchronized methods is called.</a:t>
            </a:r>
          </a:p>
          <a:p>
            <a:r>
              <a:rPr lang="en-US" dirty="0"/>
              <a:t>Once a thread is inside a synchronized method, no other thread can call any </a:t>
            </a:r>
            <a:r>
              <a:rPr lang="en-US" dirty="0" smtClean="0"/>
              <a:t>other synchronized </a:t>
            </a:r>
            <a:r>
              <a:rPr lang="en-US" dirty="0"/>
              <a:t>method on the same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enables you to write very clear and </a:t>
            </a:r>
            <a:r>
              <a:rPr lang="en-US" dirty="0" smtClean="0"/>
              <a:t>concise multithreaded </a:t>
            </a:r>
            <a:r>
              <a:rPr lang="en-US" dirty="0"/>
              <a:t>code, because synchronization support is built into the language.</a:t>
            </a:r>
          </a:p>
        </p:txBody>
      </p:sp>
    </p:spTree>
    <p:extLst>
      <p:ext uri="{BB962C8B-B14F-4D97-AF65-F5344CB8AC3E}">
        <p14:creationId xmlns:p14="http://schemas.microsoft.com/office/powerpoint/2010/main" val="356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After you divide your program into separate threads, you need to define how they </a:t>
            </a:r>
            <a:r>
              <a:rPr lang="en-US" dirty="0" smtClean="0"/>
              <a:t>will communicate </a:t>
            </a:r>
            <a:r>
              <a:rPr lang="en-US" dirty="0"/>
              <a:t>with each other.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programming with some other languages, you must</a:t>
            </a:r>
          </a:p>
          <a:p>
            <a:pPr marL="0" indent="0">
              <a:buNone/>
            </a:pPr>
            <a:r>
              <a:rPr lang="en-US" dirty="0" smtClean="0"/>
              <a:t> depend </a:t>
            </a:r>
            <a:r>
              <a:rPr lang="en-US" dirty="0"/>
              <a:t>on the operating system to establish communication between threads.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</a:t>
            </a:r>
            <a:r>
              <a:rPr lang="en-US" dirty="0"/>
              <a:t>, </a:t>
            </a:r>
            <a:r>
              <a:rPr lang="en-US" dirty="0" err="1" smtClean="0"/>
              <a:t>ofcourse</a:t>
            </a:r>
            <a:r>
              <a:rPr lang="en-US" dirty="0"/>
              <a:t>, adds overhead. By contrast, Java provides a clean,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low-cost </a:t>
            </a:r>
            <a:r>
              <a:rPr lang="en-US" dirty="0"/>
              <a:t>way for two or more</a:t>
            </a:r>
          </a:p>
          <a:p>
            <a:r>
              <a:rPr lang="en-US" dirty="0"/>
              <a:t>threads to talk to each other, via calls to predefined methods that all objects have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Java’s messaging </a:t>
            </a:r>
            <a:r>
              <a:rPr lang="en-US" dirty="0"/>
              <a:t>system allows a thread to enter a synchronized method on an object, and then</a:t>
            </a:r>
          </a:p>
          <a:p>
            <a:r>
              <a:rPr lang="en-US" dirty="0"/>
              <a:t>wait there until some other thread explicitly notifies it to come out</a:t>
            </a:r>
          </a:p>
        </p:txBody>
      </p:sp>
    </p:spTree>
    <p:extLst>
      <p:ext uri="{BB962C8B-B14F-4D97-AF65-F5344CB8AC3E}">
        <p14:creationId xmlns:p14="http://schemas.microsoft.com/office/powerpoint/2010/main" val="16644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Thread Class and the Runnable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Java’s multithreading system is built upon the </a:t>
            </a:r>
            <a:r>
              <a:rPr lang="en-US" b="1" dirty="0"/>
              <a:t>Thread </a:t>
            </a:r>
            <a:r>
              <a:rPr lang="en-US" dirty="0"/>
              <a:t>class, its methods, and its </a:t>
            </a:r>
            <a:r>
              <a:rPr lang="en-US" dirty="0" smtClean="0"/>
              <a:t>companion interface</a:t>
            </a:r>
            <a:r>
              <a:rPr lang="en-US" dirty="0"/>
              <a:t>, </a:t>
            </a:r>
            <a:r>
              <a:rPr lang="en-US" b="1" dirty="0"/>
              <a:t>Runnable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Thread </a:t>
            </a:r>
            <a:r>
              <a:rPr lang="en-US" dirty="0"/>
              <a:t>encapsulates a thread of execution. Since you can’t </a:t>
            </a:r>
            <a:r>
              <a:rPr lang="en-US" dirty="0" smtClean="0"/>
              <a:t>directly refer </a:t>
            </a:r>
            <a:r>
              <a:rPr lang="en-US" dirty="0"/>
              <a:t>to the ethereal state of a running thread, you will deal with it through its proxy, the</a:t>
            </a:r>
          </a:p>
          <a:p>
            <a:r>
              <a:rPr lang="en-US" b="1" dirty="0"/>
              <a:t>Thread </a:t>
            </a:r>
            <a:r>
              <a:rPr lang="en-US" dirty="0"/>
              <a:t>instance that spawned it.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create a new thread, your program will either </a:t>
            </a:r>
            <a:r>
              <a:rPr lang="en-US" dirty="0" smtClean="0"/>
              <a:t>extend </a:t>
            </a:r>
            <a:r>
              <a:rPr lang="en-US" b="1" dirty="0" smtClean="0"/>
              <a:t>Thread </a:t>
            </a:r>
            <a:r>
              <a:rPr lang="en-US" dirty="0"/>
              <a:t>or implement the </a:t>
            </a:r>
            <a:r>
              <a:rPr lang="en-US" b="1" dirty="0"/>
              <a:t>Runnable </a:t>
            </a:r>
            <a:r>
              <a:rPr lang="en-US" dirty="0"/>
              <a:t>interface.</a:t>
            </a:r>
          </a:p>
          <a:p>
            <a:r>
              <a:rPr lang="en-US" dirty="0"/>
              <a:t>The </a:t>
            </a:r>
            <a:r>
              <a:rPr lang="en-US" b="1" dirty="0"/>
              <a:t>Thread </a:t>
            </a:r>
            <a:r>
              <a:rPr lang="en-US" dirty="0"/>
              <a:t>class defines several methods that help manage </a:t>
            </a:r>
            <a:r>
              <a:rPr lang="en-US" dirty="0" smtClean="0"/>
              <a:t>threads.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Method </a:t>
            </a:r>
            <a:r>
              <a:rPr lang="en-US" b="1" dirty="0" smtClean="0"/>
              <a:t>-----Meaning</a:t>
            </a:r>
            <a:endParaRPr lang="en-US" b="1" dirty="0"/>
          </a:p>
          <a:p>
            <a:r>
              <a:rPr lang="en-US" dirty="0" err="1" smtClean="0"/>
              <a:t>getName</a:t>
            </a:r>
            <a:r>
              <a:rPr lang="en-US" dirty="0" smtClean="0"/>
              <a:t>------- </a:t>
            </a:r>
            <a:r>
              <a:rPr lang="en-US" dirty="0"/>
              <a:t>Obtain a thread’s name.</a:t>
            </a:r>
          </a:p>
          <a:p>
            <a:r>
              <a:rPr lang="en-US" dirty="0" err="1" smtClean="0"/>
              <a:t>getPriority</a:t>
            </a:r>
            <a:r>
              <a:rPr lang="en-US" dirty="0" smtClean="0"/>
              <a:t>------- </a:t>
            </a:r>
            <a:r>
              <a:rPr lang="en-US" dirty="0"/>
              <a:t>Obtain a thread’s priority.</a:t>
            </a:r>
          </a:p>
          <a:p>
            <a:r>
              <a:rPr lang="en-US" dirty="0" err="1" smtClean="0"/>
              <a:t>isAlive</a:t>
            </a:r>
            <a:r>
              <a:rPr lang="en-US" dirty="0" smtClean="0"/>
              <a:t>------- </a:t>
            </a:r>
            <a:r>
              <a:rPr lang="en-US" dirty="0"/>
              <a:t>Determine if a thread is still running.</a:t>
            </a:r>
          </a:p>
          <a:p>
            <a:r>
              <a:rPr lang="en-US" dirty="0"/>
              <a:t>join </a:t>
            </a:r>
            <a:r>
              <a:rPr lang="en-US" dirty="0" smtClean="0"/>
              <a:t>---------Wait </a:t>
            </a:r>
            <a:r>
              <a:rPr lang="en-US" dirty="0"/>
              <a:t>for a thread to terminate.</a:t>
            </a:r>
          </a:p>
          <a:p>
            <a:r>
              <a:rPr lang="en-US" dirty="0" smtClean="0"/>
              <a:t>Run---------- </a:t>
            </a:r>
            <a:r>
              <a:rPr lang="en-US" dirty="0"/>
              <a:t>Entry point for the thread.</a:t>
            </a:r>
          </a:p>
          <a:p>
            <a:r>
              <a:rPr lang="en-US" dirty="0" smtClean="0"/>
              <a:t>Sleep------ </a:t>
            </a:r>
            <a:r>
              <a:rPr lang="en-US" dirty="0"/>
              <a:t>Suspend a thread for a period of time.</a:t>
            </a:r>
          </a:p>
          <a:p>
            <a:r>
              <a:rPr lang="en-US" dirty="0"/>
              <a:t>start </a:t>
            </a:r>
            <a:r>
              <a:rPr lang="en-US" dirty="0" smtClean="0"/>
              <a:t>------Start </a:t>
            </a:r>
            <a:r>
              <a:rPr lang="en-US" dirty="0"/>
              <a:t>a thread by calling its run method.</a:t>
            </a:r>
          </a:p>
        </p:txBody>
      </p:sp>
    </p:spTree>
    <p:extLst>
      <p:ext uri="{BB962C8B-B14F-4D97-AF65-F5344CB8AC3E}">
        <p14:creationId xmlns:p14="http://schemas.microsoft.com/office/powerpoint/2010/main" val="11457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a Java program starts up, one thread begins running immediately. This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usually called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main thread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your program, because it is the one that is executed when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your program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begins. The main thread is important for two reasons: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It is the thread from which other “child” threads will be spawned.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• Often, it must be the last thread to finish execution because it performs various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shutdown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actions.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Although the main thread is created automatically when your program is started,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controlled through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 so, you must obtain a reference to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calling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method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which is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member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general form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shown here: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Thread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currentThread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method returns a reference to the thread in which it is called. Once you have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reference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the main thread, you can control it just like any other thread.</a:t>
            </a:r>
          </a:p>
        </p:txBody>
      </p:sp>
    </p:spTree>
    <p:extLst>
      <p:ext uri="{BB962C8B-B14F-4D97-AF65-F5344CB8AC3E}">
        <p14:creationId xmlns:p14="http://schemas.microsoft.com/office/powerpoint/2010/main" val="41106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Controlling the main Thread.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CurrentThreadDemo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Thread t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Thread.currentThread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("Current thread: " + t);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// change the name of the thread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t.setName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("My Thread");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("After name change: " + t);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for(int n = 5; n &gt; 0; n--) 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("Main thread interrupted");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thread: Thread[main,5,main]</a:t>
            </a:r>
          </a:p>
          <a:p>
            <a:r>
              <a:rPr lang="en-US" dirty="0"/>
              <a:t>After name change: Thread[My Thread,5,main]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6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thread group </a:t>
            </a:r>
            <a:r>
              <a:rPr lang="en-US" dirty="0"/>
              <a:t>is a data structure </a:t>
            </a:r>
            <a:r>
              <a:rPr lang="en-US" dirty="0" smtClean="0"/>
              <a:t>that controls </a:t>
            </a:r>
            <a:r>
              <a:rPr lang="en-US" dirty="0"/>
              <a:t>the state of a collection of threads as a whole. After the name of the thread </a:t>
            </a:r>
            <a:r>
              <a:rPr lang="en-US" dirty="0" smtClean="0"/>
              <a:t>is changed</a:t>
            </a:r>
            <a:r>
              <a:rPr lang="en-US" dirty="0"/>
              <a:t>, </a:t>
            </a:r>
            <a:r>
              <a:rPr lang="en-US" b="1" dirty="0"/>
              <a:t>t </a:t>
            </a:r>
            <a:r>
              <a:rPr lang="en-US" dirty="0"/>
              <a:t>is again output. This time, the new name of the thread is displayed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sleep( ) </a:t>
            </a:r>
            <a:r>
              <a:rPr lang="en-US" dirty="0"/>
              <a:t>method causes the thread from which it is called to suspend execution for </a:t>
            </a:r>
            <a:r>
              <a:rPr lang="en-US" dirty="0" smtClean="0"/>
              <a:t>the specified </a:t>
            </a:r>
            <a:r>
              <a:rPr lang="en-US" dirty="0"/>
              <a:t>period of milliseconds.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general form is shown here:</a:t>
            </a:r>
          </a:p>
          <a:p>
            <a:r>
              <a:rPr lang="en-US" dirty="0"/>
              <a:t>static void sleep(long </a:t>
            </a:r>
            <a:r>
              <a:rPr lang="en-US" i="1" dirty="0"/>
              <a:t>milliseconds</a:t>
            </a:r>
            <a:r>
              <a:rPr lang="en-US" dirty="0"/>
              <a:t>) </a:t>
            </a:r>
            <a:r>
              <a:rPr lang="en-US" dirty="0" smtClean="0"/>
              <a:t>throws </a:t>
            </a:r>
            <a:r>
              <a:rPr lang="en-US" dirty="0" err="1" smtClean="0"/>
              <a:t>InterruptedException</a:t>
            </a:r>
            <a:endParaRPr lang="en-US" dirty="0"/>
          </a:p>
          <a:p>
            <a:r>
              <a:rPr lang="en-US" dirty="0"/>
              <a:t>The number of milliseconds to suspend is specified in </a:t>
            </a:r>
            <a:r>
              <a:rPr lang="en-US" i="1" dirty="0"/>
              <a:t>milliseconds</a:t>
            </a:r>
            <a:r>
              <a:rPr lang="en-US" dirty="0"/>
              <a:t>. This method may </a:t>
            </a:r>
            <a:r>
              <a:rPr lang="en-US" dirty="0" smtClean="0"/>
              <a:t>throw an </a:t>
            </a:r>
            <a:r>
              <a:rPr lang="en-US" b="1" dirty="0" err="1"/>
              <a:t>InterruptedException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9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sleep( ) </a:t>
            </a:r>
            <a:r>
              <a:rPr lang="en-US" dirty="0"/>
              <a:t>method has a second form, shown next, which allows you to specify </a:t>
            </a:r>
            <a:r>
              <a:rPr lang="en-US" dirty="0" smtClean="0"/>
              <a:t>the  period </a:t>
            </a:r>
            <a:r>
              <a:rPr lang="en-US" dirty="0"/>
              <a:t>in terms of milliseconds and nanoseconds:</a:t>
            </a:r>
          </a:p>
          <a:p>
            <a:pPr marL="0" indent="0">
              <a:buNone/>
            </a:pPr>
            <a:r>
              <a:rPr lang="en-US" dirty="0"/>
              <a:t>static void sleep(long </a:t>
            </a:r>
            <a:r>
              <a:rPr lang="en-US" i="1" dirty="0"/>
              <a:t>milliseconds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i="1" dirty="0"/>
              <a:t>nanoseconds</a:t>
            </a:r>
            <a:r>
              <a:rPr lang="en-US" dirty="0"/>
              <a:t>) throws </a:t>
            </a:r>
            <a:r>
              <a:rPr lang="en-US" dirty="0" err="1"/>
              <a:t>InterruptedException</a:t>
            </a:r>
            <a:endParaRPr lang="en-US" dirty="0"/>
          </a:p>
          <a:p>
            <a:r>
              <a:rPr lang="en-US" dirty="0"/>
              <a:t>This second form is useful only in environments that allow timing periods as short </a:t>
            </a:r>
            <a:r>
              <a:rPr lang="en-US" dirty="0" smtClean="0"/>
              <a:t>as nanoseconds</a:t>
            </a:r>
            <a:r>
              <a:rPr lang="en-US" dirty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set the name of a thread by using </a:t>
            </a:r>
            <a:r>
              <a:rPr lang="en-US" b="1" dirty="0" err="1"/>
              <a:t>setName</a:t>
            </a:r>
            <a:r>
              <a:rPr lang="en-US" b="1" dirty="0"/>
              <a:t>( )</a:t>
            </a:r>
            <a:r>
              <a:rPr lang="en-US" dirty="0"/>
              <a:t>.</a:t>
            </a:r>
          </a:p>
          <a:p>
            <a:r>
              <a:rPr lang="en-US" dirty="0"/>
              <a:t>You can obtain the name of a thread by calling </a:t>
            </a:r>
            <a:r>
              <a:rPr lang="en-US" b="1" dirty="0" err="1"/>
              <a:t>getName</a:t>
            </a:r>
            <a:r>
              <a:rPr lang="en-US" b="1" dirty="0"/>
              <a:t>( ) </a:t>
            </a:r>
            <a:r>
              <a:rPr lang="en-US" dirty="0"/>
              <a:t>(but note that this is </a:t>
            </a:r>
            <a:r>
              <a:rPr lang="en-US" dirty="0" smtClean="0"/>
              <a:t>not shown </a:t>
            </a:r>
            <a:r>
              <a:rPr lang="en-US" dirty="0"/>
              <a:t>in the program). These methods are members of the </a:t>
            </a:r>
            <a:r>
              <a:rPr lang="en-US" b="1" dirty="0"/>
              <a:t>Thread </a:t>
            </a:r>
            <a:r>
              <a:rPr lang="en-US" dirty="0"/>
              <a:t>class and are</a:t>
            </a:r>
          </a:p>
          <a:p>
            <a:pPr marL="0" indent="0">
              <a:buNone/>
            </a:pPr>
            <a:r>
              <a:rPr lang="en-US" dirty="0"/>
              <a:t>declared like this:</a:t>
            </a:r>
          </a:p>
          <a:p>
            <a:r>
              <a:rPr lang="en-US" dirty="0"/>
              <a:t>final void </a:t>
            </a:r>
            <a:r>
              <a:rPr lang="en-US" dirty="0" err="1"/>
              <a:t>setName</a:t>
            </a:r>
            <a:r>
              <a:rPr lang="en-US" dirty="0"/>
              <a:t>(String </a:t>
            </a:r>
            <a:r>
              <a:rPr lang="en-US" i="1" dirty="0" err="1"/>
              <a:t>threadName</a:t>
            </a:r>
            <a:r>
              <a:rPr lang="en-US" dirty="0"/>
              <a:t>)</a:t>
            </a:r>
          </a:p>
          <a:p>
            <a:r>
              <a:rPr lang="en-US" dirty="0"/>
              <a:t>final String </a:t>
            </a:r>
            <a:r>
              <a:rPr lang="en-US" dirty="0" err="1"/>
              <a:t>getName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</a:t>
            </a:r>
            <a:r>
              <a:rPr lang="en-US" dirty="0"/>
              <a:t>, </a:t>
            </a:r>
            <a:r>
              <a:rPr lang="en-US" i="1" dirty="0" err="1"/>
              <a:t>threadName</a:t>
            </a:r>
            <a:r>
              <a:rPr lang="en-US" i="1" dirty="0"/>
              <a:t> </a:t>
            </a:r>
            <a:r>
              <a:rPr lang="en-US" dirty="0"/>
              <a:t>specifies the name of the thread.</a:t>
            </a:r>
          </a:p>
        </p:txBody>
      </p:sp>
    </p:spTree>
    <p:extLst>
      <p:ext uri="{BB962C8B-B14F-4D97-AF65-F5344CB8AC3E}">
        <p14:creationId xmlns:p14="http://schemas.microsoft.com/office/powerpoint/2010/main" val="31972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 a thread by instantiating an object of type </a:t>
            </a:r>
            <a:r>
              <a:rPr lang="en-US" b="1" dirty="0"/>
              <a:t>Thread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Java defines two ways in which this can be accomplished:</a:t>
            </a:r>
          </a:p>
          <a:p>
            <a:pPr marL="0" indent="0">
              <a:buNone/>
            </a:pPr>
            <a:r>
              <a:rPr lang="en-US" dirty="0"/>
              <a:t>• You can implement the </a:t>
            </a:r>
            <a:r>
              <a:rPr lang="en-US" b="1" dirty="0"/>
              <a:t>Runnable </a:t>
            </a:r>
            <a:r>
              <a:rPr lang="en-US" dirty="0"/>
              <a:t>interface.</a:t>
            </a:r>
          </a:p>
          <a:p>
            <a:pPr marL="0" indent="0">
              <a:buNone/>
            </a:pPr>
            <a:r>
              <a:rPr lang="en-US" dirty="0"/>
              <a:t>• You can extend the </a:t>
            </a:r>
            <a:r>
              <a:rPr lang="en-US" b="1" dirty="0"/>
              <a:t>Thread </a:t>
            </a:r>
            <a:r>
              <a:rPr lang="en-US" dirty="0"/>
              <a:t>class, itself.</a:t>
            </a:r>
          </a:p>
        </p:txBody>
      </p:sp>
    </p:spTree>
    <p:extLst>
      <p:ext uri="{BB962C8B-B14F-4D97-AF65-F5344CB8AC3E}">
        <p14:creationId xmlns:p14="http://schemas.microsoft.com/office/powerpoint/2010/main" val="6895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exception generated when this example is executed:</a:t>
            </a:r>
          </a:p>
          <a:p>
            <a:r>
              <a:rPr lang="en-US" dirty="0" err="1"/>
              <a:t>java.lang.ArithmeticException</a:t>
            </a:r>
            <a:r>
              <a:rPr lang="en-US" dirty="0"/>
              <a:t>: / by zero</a:t>
            </a:r>
          </a:p>
          <a:p>
            <a:r>
              <a:rPr lang="en-US" dirty="0"/>
              <a:t>at Exc0.main(Exc0.java:4)</a:t>
            </a:r>
          </a:p>
        </p:txBody>
      </p:sp>
    </p:spTree>
    <p:extLst>
      <p:ext uri="{BB962C8B-B14F-4D97-AF65-F5344CB8AC3E}">
        <p14:creationId xmlns:p14="http://schemas.microsoft.com/office/powerpoint/2010/main" val="34608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easiest way to create a thread is to create a class that implements the </a:t>
            </a:r>
            <a:r>
              <a:rPr lang="en-US" b="1" dirty="0" smtClean="0"/>
              <a:t>Runnable </a:t>
            </a:r>
            <a:r>
              <a:rPr lang="en-US" dirty="0" smtClean="0"/>
              <a:t>interface</a:t>
            </a:r>
            <a:r>
              <a:rPr lang="en-US" dirty="0"/>
              <a:t>. </a:t>
            </a:r>
            <a:r>
              <a:rPr lang="en-US" b="1" dirty="0"/>
              <a:t>Runnable </a:t>
            </a:r>
            <a:r>
              <a:rPr lang="en-US" dirty="0"/>
              <a:t>abstracts a unit of executable code.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construct a thread on </a:t>
            </a:r>
            <a:r>
              <a:rPr lang="en-US" dirty="0" smtClean="0"/>
              <a:t>any object </a:t>
            </a:r>
            <a:r>
              <a:rPr lang="en-US" dirty="0"/>
              <a:t>that implements </a:t>
            </a:r>
            <a:r>
              <a:rPr lang="en-US" b="1" dirty="0"/>
              <a:t>Runnable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implement </a:t>
            </a:r>
            <a:r>
              <a:rPr lang="en-US" b="1" dirty="0"/>
              <a:t>Runnable</a:t>
            </a:r>
            <a:r>
              <a:rPr lang="en-US" dirty="0"/>
              <a:t>, a class need only implement </a:t>
            </a:r>
            <a:r>
              <a:rPr lang="en-US" dirty="0" smtClean="0"/>
              <a:t>a single </a:t>
            </a:r>
            <a:r>
              <a:rPr lang="en-US" dirty="0"/>
              <a:t>method called </a:t>
            </a:r>
            <a:r>
              <a:rPr lang="en-US" b="1" dirty="0"/>
              <a:t>run( )</a:t>
            </a:r>
            <a:r>
              <a:rPr lang="en-US" dirty="0"/>
              <a:t>, which is declared like this:</a:t>
            </a:r>
          </a:p>
          <a:p>
            <a:r>
              <a:rPr lang="en-US" dirty="0"/>
              <a:t>public void run( )</a:t>
            </a:r>
          </a:p>
          <a:p>
            <a:r>
              <a:rPr lang="en-US" dirty="0"/>
              <a:t>Inside </a:t>
            </a:r>
            <a:r>
              <a:rPr lang="en-US" b="1" dirty="0"/>
              <a:t>run( )</a:t>
            </a:r>
            <a:r>
              <a:rPr lang="en-US" dirty="0"/>
              <a:t>, you will define the code that constitutes the new thread. It is important </a:t>
            </a:r>
            <a:r>
              <a:rPr lang="en-US" dirty="0" smtClean="0"/>
              <a:t>to understand </a:t>
            </a:r>
            <a:r>
              <a:rPr lang="en-US" dirty="0"/>
              <a:t>that </a:t>
            </a:r>
            <a:r>
              <a:rPr lang="en-US" b="1" dirty="0"/>
              <a:t>run( ) </a:t>
            </a:r>
            <a:r>
              <a:rPr lang="en-US" dirty="0"/>
              <a:t>can call other methods, use other classes, and declare variables, just </a:t>
            </a:r>
            <a:r>
              <a:rPr lang="en-US" dirty="0" smtClean="0"/>
              <a:t>like the </a:t>
            </a:r>
            <a:r>
              <a:rPr lang="en-US" dirty="0"/>
              <a:t>main thread can.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difference is that </a:t>
            </a:r>
            <a:r>
              <a:rPr lang="en-US" b="1" dirty="0"/>
              <a:t>run( ) </a:t>
            </a:r>
            <a:r>
              <a:rPr lang="en-US" dirty="0"/>
              <a:t>establishes the entry point for another,</a:t>
            </a:r>
          </a:p>
          <a:p>
            <a:r>
              <a:rPr lang="en-US" dirty="0"/>
              <a:t>concurrent thread of execution within your program. This thread will end when </a:t>
            </a:r>
            <a:r>
              <a:rPr lang="en-US" b="1" dirty="0"/>
              <a:t>run( </a:t>
            </a:r>
            <a:r>
              <a:rPr lang="en-US" b="1" dirty="0" smtClean="0"/>
              <a:t>) </a:t>
            </a:r>
            <a:r>
              <a:rPr lang="en-US" dirty="0" smtClean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00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After you create a class that implements </a:t>
            </a:r>
            <a:r>
              <a:rPr lang="en-US" b="1" dirty="0"/>
              <a:t>Runnable</a:t>
            </a:r>
            <a:r>
              <a:rPr lang="en-US" dirty="0"/>
              <a:t>, you will instantiate an object of </a:t>
            </a:r>
            <a:r>
              <a:rPr lang="en-US" dirty="0" smtClean="0"/>
              <a:t>type </a:t>
            </a:r>
            <a:r>
              <a:rPr lang="en-US" b="1" dirty="0" smtClean="0"/>
              <a:t>Thread </a:t>
            </a:r>
            <a:r>
              <a:rPr lang="en-US" dirty="0"/>
              <a:t>from within that class. </a:t>
            </a:r>
            <a:r>
              <a:rPr lang="en-US" b="1" dirty="0"/>
              <a:t>Thread </a:t>
            </a:r>
            <a:r>
              <a:rPr lang="en-US" dirty="0"/>
              <a:t>defines several constructors. The one that we will use</a:t>
            </a:r>
          </a:p>
          <a:p>
            <a:r>
              <a:rPr lang="en-US" dirty="0"/>
              <a:t>is shown here:</a:t>
            </a:r>
          </a:p>
          <a:p>
            <a:r>
              <a:rPr lang="en-US" dirty="0"/>
              <a:t>Thread(Runnable </a:t>
            </a:r>
            <a:r>
              <a:rPr lang="en-US" i="1" dirty="0" err="1"/>
              <a:t>threadOb</a:t>
            </a:r>
            <a:r>
              <a:rPr lang="en-US" dirty="0"/>
              <a:t>, String </a:t>
            </a:r>
            <a:r>
              <a:rPr lang="en-US" i="1" dirty="0" err="1"/>
              <a:t>threadName</a:t>
            </a:r>
            <a:r>
              <a:rPr lang="en-US" dirty="0"/>
              <a:t>)</a:t>
            </a:r>
          </a:p>
          <a:p>
            <a:r>
              <a:rPr lang="en-US" dirty="0"/>
              <a:t>In this constructor, </a:t>
            </a:r>
            <a:r>
              <a:rPr lang="en-US" i="1" dirty="0" err="1"/>
              <a:t>threadOb</a:t>
            </a:r>
            <a:r>
              <a:rPr lang="en-US" i="1" dirty="0"/>
              <a:t> </a:t>
            </a:r>
            <a:r>
              <a:rPr lang="en-US" dirty="0"/>
              <a:t>is an instance of a class that implements the </a:t>
            </a:r>
            <a:r>
              <a:rPr lang="en-US" b="1" dirty="0" smtClean="0"/>
              <a:t>Runnable </a:t>
            </a:r>
            <a:r>
              <a:rPr lang="en-US" dirty="0" smtClean="0"/>
              <a:t>interface</a:t>
            </a:r>
            <a:r>
              <a:rPr lang="en-US" dirty="0"/>
              <a:t>. This defines where execution of the thread will begin. The name of the </a:t>
            </a:r>
            <a:r>
              <a:rPr lang="en-US" dirty="0" smtClean="0"/>
              <a:t>new thread </a:t>
            </a:r>
            <a:r>
              <a:rPr lang="en-US" dirty="0"/>
              <a:t>is specified by </a:t>
            </a:r>
            <a:r>
              <a:rPr lang="en-US" i="1" dirty="0" err="1"/>
              <a:t>threadName</a:t>
            </a:r>
            <a:r>
              <a:rPr lang="en-US" dirty="0"/>
              <a:t>.</a:t>
            </a:r>
          </a:p>
          <a:p>
            <a:r>
              <a:rPr lang="en-US" dirty="0"/>
              <a:t>After the new thread is created, it will not start running until you call its </a:t>
            </a:r>
            <a:r>
              <a:rPr lang="en-US" b="1" dirty="0"/>
              <a:t>start( ) </a:t>
            </a:r>
            <a:r>
              <a:rPr lang="en-US" dirty="0" smtClean="0"/>
              <a:t>method, which </a:t>
            </a:r>
            <a:r>
              <a:rPr lang="en-US" dirty="0"/>
              <a:t>is declared within </a:t>
            </a:r>
            <a:r>
              <a:rPr lang="en-US" b="1" dirty="0"/>
              <a:t>Thread</a:t>
            </a:r>
            <a:r>
              <a:rPr lang="en-US" dirty="0"/>
              <a:t>. In essence, </a:t>
            </a:r>
            <a:r>
              <a:rPr lang="en-US" b="1" dirty="0"/>
              <a:t>start( ) </a:t>
            </a:r>
            <a:r>
              <a:rPr lang="en-US" dirty="0"/>
              <a:t>executes a call to </a:t>
            </a:r>
            <a:r>
              <a:rPr lang="en-US" b="1" dirty="0"/>
              <a:t>run( 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start( </a:t>
            </a:r>
            <a:r>
              <a:rPr lang="en-US" b="1" dirty="0" smtClean="0"/>
              <a:t>) </a:t>
            </a:r>
            <a:r>
              <a:rPr lang="en-US" dirty="0" smtClean="0"/>
              <a:t>method </a:t>
            </a:r>
            <a:r>
              <a:rPr lang="en-US" dirty="0"/>
              <a:t>is shown here:</a:t>
            </a:r>
          </a:p>
          <a:p>
            <a:r>
              <a:rPr lang="en-US" dirty="0"/>
              <a:t>void start( )</a:t>
            </a:r>
          </a:p>
        </p:txBody>
      </p:sp>
    </p:spTree>
    <p:extLst>
      <p:ext uri="{BB962C8B-B14F-4D97-AF65-F5344CB8AC3E}">
        <p14:creationId xmlns:p14="http://schemas.microsoft.com/office/powerpoint/2010/main" val="41503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is an example that creates a new thread and starts it running: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Create a second thread.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implements Runnable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Thread t;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Create a new, second thread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 = new Thread(this, "Demo Thread");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("Child thread: " + t);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t.start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 // Start the thread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This is the entry point for the second thread.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nn-NO" sz="1400" dirty="0">
                <a:latin typeface="Times New Roman" pitchFamily="18" charset="0"/>
                <a:cs typeface="Times New Roman" pitchFamily="18" charset="0"/>
              </a:rPr>
              <a:t>for(int i = 5; i &gt; 0; i--)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("Child Thread: " + i);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(500);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("Child interrupted.");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("Exiting child thread.");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ThreadDemo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 ] ) {</a:t>
            </a:r>
          </a:p>
          <a:p>
            <a:pPr marL="0" indent="0">
              <a:buNone/>
            </a:pPr>
            <a:r>
              <a:rPr lang="en-US" sz="1600" dirty="0"/>
              <a:t>new </a:t>
            </a:r>
            <a:r>
              <a:rPr lang="en-US" sz="1600" dirty="0" err="1"/>
              <a:t>NewThread</a:t>
            </a:r>
            <a:r>
              <a:rPr lang="en-US" sz="1600" dirty="0"/>
              <a:t>(); // create a new thread</a:t>
            </a:r>
          </a:p>
          <a:p>
            <a:pPr marL="0" indent="0">
              <a:buNone/>
            </a:pPr>
            <a:r>
              <a:rPr lang="en-US" sz="1600" dirty="0"/>
              <a:t>try {</a:t>
            </a:r>
          </a:p>
          <a:p>
            <a:pPr marL="0" indent="0">
              <a:buNone/>
            </a:pPr>
            <a:r>
              <a:rPr lang="nn-NO" sz="1600" dirty="0"/>
              <a:t>for(int i = 5; i &gt; 0; i--)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("Main Thread: " + i);</a:t>
            </a:r>
          </a:p>
          <a:p>
            <a:pPr marL="0" indent="0">
              <a:buNone/>
            </a:pPr>
            <a:r>
              <a:rPr lang="en-US" sz="1600" dirty="0" err="1"/>
              <a:t>Thread.sleep</a:t>
            </a:r>
            <a:r>
              <a:rPr lang="en-US" sz="1600" dirty="0"/>
              <a:t>(1000);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 catch (</a:t>
            </a:r>
            <a:r>
              <a:rPr lang="en-US" sz="1600" dirty="0" err="1"/>
              <a:t>InterruptedException</a:t>
            </a:r>
            <a:r>
              <a:rPr lang="en-US" sz="1600" dirty="0"/>
              <a:t> e) {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("Main thread interrupted.");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("Main thread exiting.");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5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Child thread: Thread[Demo Thread,5,main]</a:t>
            </a:r>
          </a:p>
          <a:p>
            <a:r>
              <a:rPr lang="en-US" dirty="0"/>
              <a:t>Main Thread: 5</a:t>
            </a:r>
          </a:p>
          <a:p>
            <a:r>
              <a:rPr lang="en-US" dirty="0"/>
              <a:t>Child Thread: 5</a:t>
            </a:r>
          </a:p>
          <a:p>
            <a:r>
              <a:rPr lang="en-US" dirty="0"/>
              <a:t>Child Thread: 4</a:t>
            </a:r>
          </a:p>
          <a:p>
            <a:r>
              <a:rPr lang="en-US" dirty="0"/>
              <a:t>Main Thread: 4</a:t>
            </a:r>
          </a:p>
          <a:p>
            <a:r>
              <a:rPr lang="en-US" dirty="0"/>
              <a:t>Child Thread: 3</a:t>
            </a:r>
          </a:p>
          <a:p>
            <a:r>
              <a:rPr lang="en-US" dirty="0"/>
              <a:t>Child Thread: 2</a:t>
            </a:r>
          </a:p>
          <a:p>
            <a:r>
              <a:rPr lang="en-US" dirty="0"/>
              <a:t>Main Thread: 3</a:t>
            </a:r>
          </a:p>
          <a:p>
            <a:r>
              <a:rPr lang="en-US" dirty="0"/>
              <a:t>Child Thread: 1</a:t>
            </a:r>
          </a:p>
          <a:p>
            <a:r>
              <a:rPr lang="en-US" dirty="0"/>
              <a:t>Exiting child thread.</a:t>
            </a:r>
          </a:p>
          <a:p>
            <a:r>
              <a:rPr lang="en-US" dirty="0"/>
              <a:t>Main Thread: 2</a:t>
            </a:r>
          </a:p>
          <a:p>
            <a:r>
              <a:rPr lang="en-US" dirty="0"/>
              <a:t>Main Thread: 1</a:t>
            </a:r>
          </a:p>
          <a:p>
            <a:r>
              <a:rPr lang="en-US" dirty="0"/>
              <a:t>Main thread exiting.</a:t>
            </a:r>
          </a:p>
        </p:txBody>
      </p:sp>
    </p:spTree>
    <p:extLst>
      <p:ext uri="{BB962C8B-B14F-4D97-AF65-F5344CB8AC3E}">
        <p14:creationId xmlns:p14="http://schemas.microsoft.com/office/powerpoint/2010/main" val="21467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Extending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second way to create a thread is to create a new class that extends </a:t>
            </a:r>
            <a:r>
              <a:rPr lang="en-US" b="1" dirty="0"/>
              <a:t>Thread</a:t>
            </a:r>
            <a:r>
              <a:rPr lang="en-US" dirty="0"/>
              <a:t>, and then </a:t>
            </a:r>
            <a:r>
              <a:rPr lang="en-US" dirty="0" smtClean="0"/>
              <a:t>to create </a:t>
            </a:r>
            <a:r>
              <a:rPr lang="en-US" dirty="0"/>
              <a:t>an instance of that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extending class must override the </a:t>
            </a:r>
            <a:r>
              <a:rPr lang="en-US" b="1" dirty="0"/>
              <a:t>run( ) </a:t>
            </a:r>
            <a:r>
              <a:rPr lang="en-US" dirty="0"/>
              <a:t>method, </a:t>
            </a:r>
            <a:r>
              <a:rPr lang="en-US" dirty="0" smtClean="0"/>
              <a:t>which is </a:t>
            </a:r>
            <a:r>
              <a:rPr lang="en-US" dirty="0"/>
              <a:t>the entry point for the new thread. It must also call </a:t>
            </a:r>
            <a:r>
              <a:rPr lang="en-US" b="1" dirty="0"/>
              <a:t>start( ) </a:t>
            </a:r>
            <a:r>
              <a:rPr lang="en-US" dirty="0"/>
              <a:t>to begin execution of the </a:t>
            </a:r>
            <a:r>
              <a:rPr lang="en-US" dirty="0" smtClean="0"/>
              <a:t>new thread</a:t>
            </a:r>
            <a:r>
              <a:rPr lang="en-US" dirty="0"/>
              <a:t>. Here is the preceding program rewritten to extend </a:t>
            </a:r>
            <a:r>
              <a:rPr lang="en-US" b="1" dirty="0"/>
              <a:t>Thread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03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Create a second thread by extending Thread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extends Thread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Create a new, second thread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super("Demo Thread");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("Child thread: " + this);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start(); // Start the thread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// This is the entry point for the second thread.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public void run() 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nn-NO" sz="1400" dirty="0">
                <a:latin typeface="Times New Roman" pitchFamily="18" charset="0"/>
                <a:cs typeface="Times New Roman" pitchFamily="18" charset="0"/>
              </a:rPr>
              <a:t>for(int i = 5; i &gt; 0; i--)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("Child Thread: " + i);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(500);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("Child interrupted.");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("Exiting child thread.");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ExtendThread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 // create a new thread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nn-NO" sz="1800" dirty="0">
                <a:latin typeface="Times New Roman" pitchFamily="18" charset="0"/>
                <a:cs typeface="Times New Roman" pitchFamily="18" charset="0"/>
              </a:rPr>
              <a:t>for(int i = 5; i &gt; 0; i--) {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("Main Thread: " + i);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(1000);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("Main thread interrupted.");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6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program creates three child threads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// Create multiple threads.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NewThread</a:t>
            </a:r>
            <a:r>
              <a:rPr lang="en-US" dirty="0"/>
              <a:t> implements Runnable {</a:t>
            </a:r>
          </a:p>
          <a:p>
            <a:pPr marL="0" indent="0">
              <a:buNone/>
            </a:pPr>
            <a:r>
              <a:rPr lang="en-US" dirty="0"/>
              <a:t>String name; // name of thread</a:t>
            </a:r>
          </a:p>
          <a:p>
            <a:pPr marL="0" indent="0">
              <a:buNone/>
            </a:pPr>
            <a:r>
              <a:rPr lang="en-US" dirty="0"/>
              <a:t>Thread t;</a:t>
            </a:r>
          </a:p>
          <a:p>
            <a:pPr marL="0" indent="0">
              <a:buNone/>
            </a:pPr>
            <a:r>
              <a:rPr lang="en-US" dirty="0" err="1"/>
              <a:t>NewThread</a:t>
            </a:r>
            <a:r>
              <a:rPr lang="en-US" dirty="0"/>
              <a:t>(String </a:t>
            </a:r>
            <a:r>
              <a:rPr lang="en-US" dirty="0" err="1"/>
              <a:t>threadname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name = </a:t>
            </a:r>
            <a:r>
              <a:rPr lang="en-US" dirty="0" err="1"/>
              <a:t>threadname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 = new Thread(this, name);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("New thread: " + t);</a:t>
            </a:r>
          </a:p>
          <a:p>
            <a:pPr marL="0" indent="0">
              <a:buNone/>
            </a:pPr>
            <a:r>
              <a:rPr lang="en-US" dirty="0" err="1"/>
              <a:t>t.start</a:t>
            </a:r>
            <a:r>
              <a:rPr lang="en-US" dirty="0"/>
              <a:t>(); // Start the thread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This is the entry point for thread.</a:t>
            </a:r>
          </a:p>
          <a:p>
            <a:pPr marL="0" indent="0">
              <a:buNone/>
            </a:pPr>
            <a:r>
              <a:rPr lang="en-US" dirty="0"/>
              <a:t>public void run()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nn-NO" dirty="0"/>
              <a:t>for(int i = 5; i &gt; 0; i--)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": " + i);</a:t>
            </a:r>
          </a:p>
          <a:p>
            <a:pPr marL="0" indent="0">
              <a:buNone/>
            </a:pPr>
            <a:r>
              <a:rPr lang="en-US" dirty="0" err="1"/>
              <a:t>Thread.sleep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</a:t>
            </a:r>
            <a:r>
              <a:rPr lang="en-US" dirty="0" smtClean="0"/>
              <a:t>+"</a:t>
            </a:r>
            <a:r>
              <a:rPr lang="en-US" dirty="0"/>
              <a:t>Interrupted");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(name + " exiting.");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9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MultiThreadDemo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("One"); // start threads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("Two");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NewThread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("Three");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wait for other threads to end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Thread.sleep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(10000);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catch 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InterruptedException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("Main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threadInterrupted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("Main thread exiting.");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output</a:t>
            </a:r>
            <a:endParaRPr lang="en-US" dirty="0"/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New thread: Thread[One,5,main]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New thread: Thread[Two,5,main]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New thread: Thread[Three,5,main]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One: 5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Two: 5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Three: 5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One: 4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Two: 4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Three: 4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One: 3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Three: 3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Two: 3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One: 2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Three: 2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Two: 2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One: 1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Three: 1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Two: 1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One exiting.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Two exiting.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Three exiting.</a:t>
            </a:r>
          </a:p>
          <a:p>
            <a:pPr marL="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Main thread exiting</a:t>
            </a:r>
          </a:p>
        </p:txBody>
      </p:sp>
    </p:spTree>
    <p:extLst>
      <p:ext uri="{BB962C8B-B14F-4D97-AF65-F5344CB8AC3E}">
        <p14:creationId xmlns:p14="http://schemas.microsoft.com/office/powerpoint/2010/main" val="19513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isalive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exist to determine whether a thread has finished. First, you can call </a:t>
            </a:r>
            <a:r>
              <a:rPr lang="en-US" b="1" dirty="0" err="1"/>
              <a:t>isAlive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on </a:t>
            </a:r>
            <a:r>
              <a:rPr lang="en-US" dirty="0"/>
              <a:t>the thread. This method is defined by </a:t>
            </a:r>
            <a:r>
              <a:rPr lang="en-US" b="1" dirty="0"/>
              <a:t>Thread</a:t>
            </a:r>
            <a:r>
              <a:rPr lang="en-US" dirty="0"/>
              <a:t>, and its general form is shown here:</a:t>
            </a:r>
          </a:p>
          <a:p>
            <a:r>
              <a:rPr lang="en-US" dirty="0"/>
              <a:t>final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isAlive</a:t>
            </a:r>
            <a:r>
              <a:rPr lang="en-US" dirty="0"/>
              <a:t>( )</a:t>
            </a:r>
          </a:p>
          <a:p>
            <a:r>
              <a:rPr lang="en-US" dirty="0"/>
              <a:t>The </a:t>
            </a:r>
            <a:r>
              <a:rPr lang="en-US" b="1" dirty="0" err="1"/>
              <a:t>isAlive</a:t>
            </a:r>
            <a:r>
              <a:rPr lang="en-US" b="1" dirty="0"/>
              <a:t>( ) </a:t>
            </a:r>
            <a:r>
              <a:rPr lang="en-US" dirty="0"/>
              <a:t>method returns </a:t>
            </a:r>
            <a:r>
              <a:rPr lang="en-US" b="1" dirty="0"/>
              <a:t>true </a:t>
            </a:r>
            <a:r>
              <a:rPr lang="en-US" dirty="0"/>
              <a:t>if the thread upon which it is called is still running. </a:t>
            </a:r>
            <a:r>
              <a:rPr lang="en-US" dirty="0" smtClean="0"/>
              <a:t>It returns </a:t>
            </a:r>
            <a:r>
              <a:rPr lang="en-US" b="1" dirty="0"/>
              <a:t>false </a:t>
            </a:r>
            <a:r>
              <a:rPr lang="en-US" dirty="0"/>
              <a:t>otherwise.</a:t>
            </a:r>
          </a:p>
        </p:txBody>
      </p:sp>
    </p:spTree>
    <p:extLst>
      <p:ext uri="{BB962C8B-B14F-4D97-AF65-F5344CB8AC3E}">
        <p14:creationId xmlns:p14="http://schemas.microsoft.com/office/powerpoint/2010/main" val="22381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While </a:t>
            </a:r>
            <a:r>
              <a:rPr lang="en-US" b="1" dirty="0" err="1"/>
              <a:t>isAlive</a:t>
            </a:r>
            <a:r>
              <a:rPr lang="en-US" b="1" dirty="0"/>
              <a:t>( ) </a:t>
            </a:r>
            <a:r>
              <a:rPr lang="en-US" dirty="0"/>
              <a:t>is occasionally useful, the method that you will more commonly use </a:t>
            </a:r>
            <a:r>
              <a:rPr lang="en-US" dirty="0" smtClean="0"/>
              <a:t>to wait </a:t>
            </a:r>
            <a:r>
              <a:rPr lang="en-US" dirty="0"/>
              <a:t>for a thread to finish is called </a:t>
            </a:r>
            <a:r>
              <a:rPr lang="en-US" b="1" dirty="0"/>
              <a:t>join( )</a:t>
            </a:r>
            <a:r>
              <a:rPr lang="en-US" dirty="0"/>
              <a:t>, shown here:</a:t>
            </a:r>
          </a:p>
          <a:p>
            <a:r>
              <a:rPr lang="en-US" dirty="0"/>
              <a:t>final void join( ) throws </a:t>
            </a:r>
            <a:r>
              <a:rPr lang="en-US" dirty="0" err="1"/>
              <a:t>InterruptedException</a:t>
            </a:r>
            <a:endParaRPr lang="en-US" dirty="0"/>
          </a:p>
          <a:p>
            <a:r>
              <a:rPr lang="en-US" dirty="0"/>
              <a:t>This method waits until the thread on which it is called terminates. Its name comes </a:t>
            </a:r>
            <a:r>
              <a:rPr lang="en-US" dirty="0" smtClean="0"/>
              <a:t>from the </a:t>
            </a:r>
            <a:r>
              <a:rPr lang="en-US" dirty="0"/>
              <a:t>concept of the calling thread waiting until the specified thread </a:t>
            </a:r>
            <a:r>
              <a:rPr lang="en-US" i="1" dirty="0"/>
              <a:t>joins </a:t>
            </a:r>
            <a:r>
              <a:rPr lang="en-US" dirty="0"/>
              <a:t>it. </a:t>
            </a:r>
            <a:endParaRPr lang="en-US" dirty="0" smtClean="0"/>
          </a:p>
          <a:p>
            <a:r>
              <a:rPr lang="en-US" dirty="0" smtClean="0"/>
              <a:t>Additional forms of </a:t>
            </a:r>
            <a:r>
              <a:rPr lang="en-US" b="1" dirty="0"/>
              <a:t>join( ) </a:t>
            </a:r>
            <a:r>
              <a:rPr lang="en-US" dirty="0"/>
              <a:t>allow you to specify a maximum amount of time that you want to wait for </a:t>
            </a:r>
            <a:r>
              <a:rPr lang="en-US" dirty="0" smtClean="0"/>
              <a:t>the specified </a:t>
            </a:r>
            <a:r>
              <a:rPr lang="en-US" dirty="0"/>
              <a:t>thread to terminate.</a:t>
            </a:r>
          </a:p>
        </p:txBody>
      </p:sp>
    </p:spTree>
    <p:extLst>
      <p:ext uri="{BB962C8B-B14F-4D97-AF65-F5344CB8AC3E}">
        <p14:creationId xmlns:p14="http://schemas.microsoft.com/office/powerpoint/2010/main" val="12279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16157</Words>
  <Application>Microsoft Office PowerPoint</Application>
  <PresentationFormat>On-screen Show (4:3)</PresentationFormat>
  <Paragraphs>1984</Paragraphs>
  <Slides>163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4" baseType="lpstr">
      <vt:lpstr>Office Theme</vt:lpstr>
      <vt:lpstr>Unit 4</vt:lpstr>
      <vt:lpstr>exceptions</vt:lpstr>
      <vt:lpstr>Exception-Handling Fundamentals</vt:lpstr>
      <vt:lpstr>PowerPoint Presentation</vt:lpstr>
      <vt:lpstr>syntax</vt:lpstr>
      <vt:lpstr>Exception Types</vt:lpstr>
      <vt:lpstr>Exception types</vt:lpstr>
      <vt:lpstr>Uncaught Exceptions</vt:lpstr>
      <vt:lpstr>PowerPoint Presentation</vt:lpstr>
      <vt:lpstr>PowerPoint Presentation</vt:lpstr>
      <vt:lpstr>Using try and catch</vt:lpstr>
      <vt:lpstr>PowerPoint Presentation</vt:lpstr>
      <vt:lpstr>PowerPoint Presentation</vt:lpstr>
      <vt:lpstr>PowerPoint Presentation</vt:lpstr>
      <vt:lpstr>Displaying a Description of an Exception</vt:lpstr>
      <vt:lpstr>Multiple catch Clauses</vt:lpstr>
      <vt:lpstr>PowerPoint Presentation</vt:lpstr>
      <vt:lpstr>PowerPoint Presentation</vt:lpstr>
      <vt:lpstr>PowerPoint Presentation</vt:lpstr>
      <vt:lpstr>Nested try Statements</vt:lpstr>
      <vt:lpstr>PowerPoint Presentation</vt:lpstr>
      <vt:lpstr>PowerPoint Presentation</vt:lpstr>
      <vt:lpstr>PowerPoint Presentation</vt:lpstr>
      <vt:lpstr>PowerPoint Presentation</vt:lpstr>
      <vt:lpstr>throw</vt:lpstr>
      <vt:lpstr>PowerPoint Presentation</vt:lpstr>
      <vt:lpstr>PowerPoint Presentation</vt:lpstr>
      <vt:lpstr>throws</vt:lpstr>
      <vt:lpstr>PowerPoint Presentation</vt:lpstr>
      <vt:lpstr>PowerPoint Presentation</vt:lpstr>
      <vt:lpstr>finally</vt:lpstr>
      <vt:lpstr>PowerPoint Presentation</vt:lpstr>
      <vt:lpstr>output</vt:lpstr>
      <vt:lpstr>Java’s Built-in Exceptions</vt:lpstr>
      <vt:lpstr>Unchecked exceptions</vt:lpstr>
      <vt:lpstr>Java’s Unchecked RuntimeException Subclasses Defined in java.lang</vt:lpstr>
      <vt:lpstr>Java’s Checked Exceptions Defined in java.lang</vt:lpstr>
      <vt:lpstr>Creating Your Own Exception Subclasses</vt:lpstr>
      <vt:lpstr>PowerPoint Presentation</vt:lpstr>
      <vt:lpstr>The Methods Defined by Throwable</vt:lpstr>
      <vt:lpstr>PowerPoint Presentation</vt:lpstr>
      <vt:lpstr>PowerPoint Presentation</vt:lpstr>
      <vt:lpstr>PowerPoint Presentation</vt:lpstr>
      <vt:lpstr>Chained Exceptions</vt:lpstr>
      <vt:lpstr>PowerPoint Presentation</vt:lpstr>
      <vt:lpstr>PowerPoint Presentation</vt:lpstr>
      <vt:lpstr>PowerPoint Presentation</vt:lpstr>
      <vt:lpstr>PowerPoint Presentation</vt:lpstr>
      <vt:lpstr>Three Recently Added Exception Features</vt:lpstr>
      <vt:lpstr>Multi catch</vt:lpstr>
      <vt:lpstr>PowerPoint Presentation</vt:lpstr>
      <vt:lpstr>PowerPoint Presentation</vt:lpstr>
      <vt:lpstr>PowerPoint Presentation</vt:lpstr>
      <vt:lpstr>Enumerations</vt:lpstr>
      <vt:lpstr>Enumeration Fundamentals</vt:lpstr>
      <vt:lpstr>PowerPoint Presentation</vt:lpstr>
      <vt:lpstr>PowerPoint Presentation</vt:lpstr>
      <vt:lpstr>The values( ) and valueOf( ) Methods</vt:lpstr>
      <vt:lpstr>PowerPoint Presentation</vt:lpstr>
      <vt:lpstr>output</vt:lpstr>
      <vt:lpstr>PowerPoint Presentation</vt:lpstr>
      <vt:lpstr>Java Enumerations Are Class Types</vt:lpstr>
      <vt:lpstr>PowerPoint Presentation</vt:lpstr>
      <vt:lpstr>// Use an enum constructor.</vt:lpstr>
      <vt:lpstr>Enumerations Inherit Enum</vt:lpstr>
      <vt:lpstr>ordinal</vt:lpstr>
      <vt:lpstr>Compare to</vt:lpstr>
      <vt:lpstr>equals</vt:lpstr>
      <vt:lpstr>PowerPoint Presentation</vt:lpstr>
      <vt:lpstr>PowerPoint Presentation</vt:lpstr>
      <vt:lpstr>Multithreaded Programming</vt:lpstr>
      <vt:lpstr>process</vt:lpstr>
      <vt:lpstr>thread</vt:lpstr>
      <vt:lpstr>Process vs threads</vt:lpstr>
      <vt:lpstr>Adv of multithreading</vt:lpstr>
      <vt:lpstr>The Java Thread Model</vt:lpstr>
      <vt:lpstr>benefit</vt:lpstr>
      <vt:lpstr>Thread states</vt:lpstr>
      <vt:lpstr>Thread Priorities</vt:lpstr>
      <vt:lpstr>Synchronization</vt:lpstr>
      <vt:lpstr>PowerPoint Presentation</vt:lpstr>
      <vt:lpstr>Messaging</vt:lpstr>
      <vt:lpstr>The Thread Class and the Runnable Interface</vt:lpstr>
      <vt:lpstr>Methods of thread</vt:lpstr>
      <vt:lpstr>The Main Thread</vt:lpstr>
      <vt:lpstr>PowerPoint Presentation</vt:lpstr>
      <vt:lpstr>PowerPoint Presentation</vt:lpstr>
      <vt:lpstr>PowerPoint Presentation</vt:lpstr>
      <vt:lpstr>Creating a Thread</vt:lpstr>
      <vt:lpstr>Implementing Runnable</vt:lpstr>
      <vt:lpstr>PowerPoint Presentation</vt:lpstr>
      <vt:lpstr>Here is an example that creates a new thread and starts it running:</vt:lpstr>
      <vt:lpstr>output</vt:lpstr>
      <vt:lpstr>Extending Thread</vt:lpstr>
      <vt:lpstr>PowerPoint Presentation</vt:lpstr>
      <vt:lpstr>Creating Multiple Threads</vt:lpstr>
      <vt:lpstr>PowerPoint Presentation</vt:lpstr>
      <vt:lpstr>isalive</vt:lpstr>
      <vt:lpstr>join</vt:lpstr>
      <vt:lpstr>PowerPoint Presentation</vt:lpstr>
      <vt:lpstr>PowerPoint Presentation</vt:lpstr>
      <vt:lpstr>Thread Priorities</vt:lpstr>
      <vt:lpstr>PowerPoint Presentation</vt:lpstr>
      <vt:lpstr>Synchronization</vt:lpstr>
      <vt:lpstr>Using Synchronized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synchronized Statement</vt:lpstr>
      <vt:lpstr>PowerPoint Presentation</vt:lpstr>
      <vt:lpstr>PowerPoint Presentation</vt:lpstr>
      <vt:lpstr>Inter thread communication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deadlock</vt:lpstr>
      <vt:lpstr>PowerPoint Presentation</vt:lpstr>
      <vt:lpstr>PowerPoint Presentation</vt:lpstr>
      <vt:lpstr>PowerPoint Presentation</vt:lpstr>
      <vt:lpstr>Suspending, Resuming, and Stopping Threads</vt:lpstr>
      <vt:lpstr>PowerPoint Presentation</vt:lpstr>
      <vt:lpstr>PowerPoint Presentation</vt:lpstr>
      <vt:lpstr>PowerPoint Presentation</vt:lpstr>
      <vt:lpstr>Obtaining A Thread’s State</vt:lpstr>
      <vt:lpstr>PowerPoint Presentation</vt:lpstr>
      <vt:lpstr>PowerPoint Presentation</vt:lpstr>
      <vt:lpstr>annotation</vt:lpstr>
      <vt:lpstr>annotation</vt:lpstr>
      <vt:lpstr>PowerPoint Presentation</vt:lpstr>
      <vt:lpstr>PowerPoint Presentation</vt:lpstr>
      <vt:lpstr>PowerPoint Presentation</vt:lpstr>
      <vt:lpstr>Specifying a Retention Policy</vt:lpstr>
      <vt:lpstr>Retention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AnnotatedElement Interface</vt:lpstr>
      <vt:lpstr>Marker Annotations</vt:lpstr>
      <vt:lpstr>PowerPoint Presentation</vt:lpstr>
      <vt:lpstr>A single-member annotation</vt:lpstr>
      <vt:lpstr>PowerPoint Presentation</vt:lpstr>
      <vt:lpstr>The Built-In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Annotations</vt:lpstr>
      <vt:lpstr>Repeating Annotations</vt:lpstr>
      <vt:lpstr>PowerPoint Presentation</vt:lpstr>
      <vt:lpstr> Some Restrictions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GAYATHRI.M</dc:creator>
  <cp:lastModifiedBy>GAYATHRI.M</cp:lastModifiedBy>
  <cp:revision>137</cp:revision>
  <dcterms:created xsi:type="dcterms:W3CDTF">2017-03-28T09:04:11Z</dcterms:created>
  <dcterms:modified xsi:type="dcterms:W3CDTF">2017-04-13T06:36:36Z</dcterms:modified>
</cp:coreProperties>
</file>