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77" r:id="rId2"/>
    <p:sldMasterId id="2147483789" r:id="rId3"/>
    <p:sldMasterId id="2147483801" r:id="rId4"/>
  </p:sldMasterIdLst>
  <p:notesMasterIdLst>
    <p:notesMasterId r:id="rId263"/>
  </p:notesMasterIdLst>
  <p:sldIdLst>
    <p:sldId id="365"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416" r:id="rId55"/>
    <p:sldId id="417" r:id="rId56"/>
    <p:sldId id="418" r:id="rId57"/>
    <p:sldId id="419" r:id="rId58"/>
    <p:sldId id="420" r:id="rId59"/>
    <p:sldId id="421" r:id="rId60"/>
    <p:sldId id="422"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439" r:id="rId78"/>
    <p:sldId id="440" r:id="rId79"/>
    <p:sldId id="441" r:id="rId80"/>
    <p:sldId id="442" r:id="rId81"/>
    <p:sldId id="443" r:id="rId82"/>
    <p:sldId id="444" r:id="rId83"/>
    <p:sldId id="445" r:id="rId84"/>
    <p:sldId id="446" r:id="rId85"/>
    <p:sldId id="447" r:id="rId86"/>
    <p:sldId id="448" r:id="rId87"/>
    <p:sldId id="449" r:id="rId88"/>
    <p:sldId id="450" r:id="rId89"/>
    <p:sldId id="451" r:id="rId90"/>
    <p:sldId id="452" r:id="rId91"/>
    <p:sldId id="453" r:id="rId92"/>
    <p:sldId id="454" r:id="rId93"/>
    <p:sldId id="455" r:id="rId94"/>
    <p:sldId id="456" r:id="rId95"/>
    <p:sldId id="457" r:id="rId96"/>
    <p:sldId id="487" r:id="rId97"/>
    <p:sldId id="458" r:id="rId98"/>
    <p:sldId id="459" r:id="rId99"/>
    <p:sldId id="460" r:id="rId100"/>
    <p:sldId id="461" r:id="rId101"/>
    <p:sldId id="462" r:id="rId102"/>
    <p:sldId id="463" r:id="rId103"/>
    <p:sldId id="464" r:id="rId104"/>
    <p:sldId id="465" r:id="rId105"/>
    <p:sldId id="466" r:id="rId106"/>
    <p:sldId id="467" r:id="rId107"/>
    <p:sldId id="468" r:id="rId108"/>
    <p:sldId id="469" r:id="rId109"/>
    <p:sldId id="470" r:id="rId110"/>
    <p:sldId id="471" r:id="rId111"/>
    <p:sldId id="472" r:id="rId112"/>
    <p:sldId id="473" r:id="rId113"/>
    <p:sldId id="474" r:id="rId114"/>
    <p:sldId id="475" r:id="rId115"/>
    <p:sldId id="476" r:id="rId116"/>
    <p:sldId id="477" r:id="rId117"/>
    <p:sldId id="478" r:id="rId118"/>
    <p:sldId id="479" r:id="rId119"/>
    <p:sldId id="480" r:id="rId120"/>
    <p:sldId id="481" r:id="rId121"/>
    <p:sldId id="482" r:id="rId122"/>
    <p:sldId id="483" r:id="rId123"/>
    <p:sldId id="484" r:id="rId124"/>
    <p:sldId id="485" r:id="rId125"/>
    <p:sldId id="486" r:id="rId126"/>
    <p:sldId id="488" r:id="rId127"/>
    <p:sldId id="489" r:id="rId128"/>
    <p:sldId id="490" r:id="rId129"/>
    <p:sldId id="491" r:id="rId130"/>
    <p:sldId id="492" r:id="rId131"/>
    <p:sldId id="493" r:id="rId132"/>
    <p:sldId id="494" r:id="rId133"/>
    <p:sldId id="495" r:id="rId134"/>
    <p:sldId id="496" r:id="rId135"/>
    <p:sldId id="497" r:id="rId136"/>
    <p:sldId id="498" r:id="rId137"/>
    <p:sldId id="499" r:id="rId138"/>
    <p:sldId id="500" r:id="rId139"/>
    <p:sldId id="501" r:id="rId140"/>
    <p:sldId id="502" r:id="rId141"/>
    <p:sldId id="503" r:id="rId142"/>
    <p:sldId id="504" r:id="rId143"/>
    <p:sldId id="505" r:id="rId144"/>
    <p:sldId id="506" r:id="rId145"/>
    <p:sldId id="507" r:id="rId146"/>
    <p:sldId id="508" r:id="rId147"/>
    <p:sldId id="509" r:id="rId148"/>
    <p:sldId id="510" r:id="rId149"/>
    <p:sldId id="511" r:id="rId150"/>
    <p:sldId id="512" r:id="rId151"/>
    <p:sldId id="513" r:id="rId152"/>
    <p:sldId id="514" r:id="rId153"/>
    <p:sldId id="515" r:id="rId154"/>
    <p:sldId id="516" r:id="rId155"/>
    <p:sldId id="517" r:id="rId156"/>
    <p:sldId id="518" r:id="rId157"/>
    <p:sldId id="519" r:id="rId158"/>
    <p:sldId id="520" r:id="rId159"/>
    <p:sldId id="521" r:id="rId160"/>
    <p:sldId id="522" r:id="rId161"/>
    <p:sldId id="523" r:id="rId162"/>
    <p:sldId id="524" r:id="rId163"/>
    <p:sldId id="525" r:id="rId164"/>
    <p:sldId id="526" r:id="rId165"/>
    <p:sldId id="527" r:id="rId166"/>
    <p:sldId id="528" r:id="rId167"/>
    <p:sldId id="529" r:id="rId168"/>
    <p:sldId id="530" r:id="rId169"/>
    <p:sldId id="531" r:id="rId170"/>
    <p:sldId id="532" r:id="rId171"/>
    <p:sldId id="533" r:id="rId172"/>
    <p:sldId id="534" r:id="rId173"/>
    <p:sldId id="535" r:id="rId174"/>
    <p:sldId id="536" r:id="rId175"/>
    <p:sldId id="537" r:id="rId176"/>
    <p:sldId id="538" r:id="rId177"/>
    <p:sldId id="539" r:id="rId178"/>
    <p:sldId id="540" r:id="rId179"/>
    <p:sldId id="541" r:id="rId180"/>
    <p:sldId id="542" r:id="rId181"/>
    <p:sldId id="543" r:id="rId182"/>
    <p:sldId id="544" r:id="rId183"/>
    <p:sldId id="545" r:id="rId184"/>
    <p:sldId id="546" r:id="rId185"/>
    <p:sldId id="547" r:id="rId186"/>
    <p:sldId id="548" r:id="rId187"/>
    <p:sldId id="549" r:id="rId188"/>
    <p:sldId id="550" r:id="rId189"/>
    <p:sldId id="551" r:id="rId190"/>
    <p:sldId id="552" r:id="rId191"/>
    <p:sldId id="553" r:id="rId192"/>
    <p:sldId id="554" r:id="rId193"/>
    <p:sldId id="555" r:id="rId194"/>
    <p:sldId id="556" r:id="rId195"/>
    <p:sldId id="557" r:id="rId196"/>
    <p:sldId id="558" r:id="rId197"/>
    <p:sldId id="559" r:id="rId198"/>
    <p:sldId id="560" r:id="rId199"/>
    <p:sldId id="561" r:id="rId200"/>
    <p:sldId id="562" r:id="rId201"/>
    <p:sldId id="563" r:id="rId202"/>
    <p:sldId id="564" r:id="rId203"/>
    <p:sldId id="565" r:id="rId204"/>
    <p:sldId id="566" r:id="rId205"/>
    <p:sldId id="567" r:id="rId206"/>
    <p:sldId id="568" r:id="rId207"/>
    <p:sldId id="569" r:id="rId208"/>
    <p:sldId id="570" r:id="rId209"/>
    <p:sldId id="571" r:id="rId210"/>
    <p:sldId id="572" r:id="rId211"/>
    <p:sldId id="573" r:id="rId212"/>
    <p:sldId id="574" r:id="rId213"/>
    <p:sldId id="575" r:id="rId214"/>
    <p:sldId id="576" r:id="rId215"/>
    <p:sldId id="577" r:id="rId216"/>
    <p:sldId id="578" r:id="rId217"/>
    <p:sldId id="579" r:id="rId218"/>
    <p:sldId id="580" r:id="rId219"/>
    <p:sldId id="581" r:id="rId220"/>
    <p:sldId id="582" r:id="rId221"/>
    <p:sldId id="583" r:id="rId222"/>
    <p:sldId id="584" r:id="rId223"/>
    <p:sldId id="585" r:id="rId224"/>
    <p:sldId id="586" r:id="rId225"/>
    <p:sldId id="587" r:id="rId226"/>
    <p:sldId id="588" r:id="rId227"/>
    <p:sldId id="589" r:id="rId228"/>
    <p:sldId id="590" r:id="rId229"/>
    <p:sldId id="591" r:id="rId230"/>
    <p:sldId id="592" r:id="rId231"/>
    <p:sldId id="593" r:id="rId232"/>
    <p:sldId id="594" r:id="rId233"/>
    <p:sldId id="595" r:id="rId234"/>
    <p:sldId id="596" r:id="rId235"/>
    <p:sldId id="597" r:id="rId236"/>
    <p:sldId id="598" r:id="rId237"/>
    <p:sldId id="599" r:id="rId238"/>
    <p:sldId id="600" r:id="rId239"/>
    <p:sldId id="601" r:id="rId240"/>
    <p:sldId id="602" r:id="rId241"/>
    <p:sldId id="603" r:id="rId242"/>
    <p:sldId id="604" r:id="rId243"/>
    <p:sldId id="605" r:id="rId244"/>
    <p:sldId id="606" r:id="rId245"/>
    <p:sldId id="607" r:id="rId246"/>
    <p:sldId id="608" r:id="rId247"/>
    <p:sldId id="609" r:id="rId248"/>
    <p:sldId id="610" r:id="rId249"/>
    <p:sldId id="611" r:id="rId250"/>
    <p:sldId id="612" r:id="rId251"/>
    <p:sldId id="613" r:id="rId252"/>
    <p:sldId id="614" r:id="rId253"/>
    <p:sldId id="615" r:id="rId254"/>
    <p:sldId id="616" r:id="rId255"/>
    <p:sldId id="617" r:id="rId256"/>
    <p:sldId id="618" r:id="rId257"/>
    <p:sldId id="619" r:id="rId258"/>
    <p:sldId id="620" r:id="rId259"/>
    <p:sldId id="621" r:id="rId260"/>
    <p:sldId id="622" r:id="rId261"/>
    <p:sldId id="623" r:id="rId2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90" autoAdjust="0"/>
  </p:normalViewPr>
  <p:slideViewPr>
    <p:cSldViewPr>
      <p:cViewPr>
        <p:scale>
          <a:sx n="67" d="100"/>
          <a:sy n="67" d="100"/>
        </p:scale>
        <p:origin x="-1182" y="-1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66" d="100"/>
        <a:sy n="66" d="100"/>
      </p:scale>
      <p:origin x="0" y="253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247" Type="http://schemas.openxmlformats.org/officeDocument/2006/relationships/slide" Target="slides/slide243.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58" Type="http://schemas.openxmlformats.org/officeDocument/2006/relationships/slide" Target="slides/slide254.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slide" Target="slides/slide244.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slide" Target="slides/slide203.xml"/><Relationship Id="rId223" Type="http://schemas.openxmlformats.org/officeDocument/2006/relationships/slide" Target="slides/slide219.xml"/><Relationship Id="rId228" Type="http://schemas.openxmlformats.org/officeDocument/2006/relationships/slide" Target="slides/slide224.xml"/><Relationship Id="rId244" Type="http://schemas.openxmlformats.org/officeDocument/2006/relationships/slide" Target="slides/slide240.xml"/><Relationship Id="rId249" Type="http://schemas.openxmlformats.org/officeDocument/2006/relationships/slide" Target="slides/slide24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260" Type="http://schemas.openxmlformats.org/officeDocument/2006/relationships/slide" Target="slides/slide256.xml"/><Relationship Id="rId265"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13" Type="http://schemas.openxmlformats.org/officeDocument/2006/relationships/slide" Target="slides/slide209.xml"/><Relationship Id="rId218" Type="http://schemas.openxmlformats.org/officeDocument/2006/relationships/slide" Target="slides/slide214.xml"/><Relationship Id="rId234" Type="http://schemas.openxmlformats.org/officeDocument/2006/relationships/slide" Target="slides/slide230.xml"/><Relationship Id="rId239" Type="http://schemas.openxmlformats.org/officeDocument/2006/relationships/slide" Target="slides/slide235.xml"/><Relationship Id="rId2" Type="http://schemas.openxmlformats.org/officeDocument/2006/relationships/slideMaster" Target="slideMasters/slideMaster2.xml"/><Relationship Id="rId29" Type="http://schemas.openxmlformats.org/officeDocument/2006/relationships/slide" Target="slides/slide25.xml"/><Relationship Id="rId250" Type="http://schemas.openxmlformats.org/officeDocument/2006/relationships/slide" Target="slides/slide246.xml"/><Relationship Id="rId255" Type="http://schemas.openxmlformats.org/officeDocument/2006/relationships/slide" Target="slides/slide251.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slide" Target="slides/slide204.xml"/><Relationship Id="rId229" Type="http://schemas.openxmlformats.org/officeDocument/2006/relationships/slide" Target="slides/slide225.xml"/><Relationship Id="rId19" Type="http://schemas.openxmlformats.org/officeDocument/2006/relationships/slide" Target="slides/slide15.xml"/><Relationship Id="rId224" Type="http://schemas.openxmlformats.org/officeDocument/2006/relationships/slide" Target="slides/slide220.xml"/><Relationship Id="rId240" Type="http://schemas.openxmlformats.org/officeDocument/2006/relationships/slide" Target="slides/slide236.xml"/><Relationship Id="rId245" Type="http://schemas.openxmlformats.org/officeDocument/2006/relationships/slide" Target="slides/slide241.xml"/><Relationship Id="rId261" Type="http://schemas.openxmlformats.org/officeDocument/2006/relationships/slide" Target="slides/slide257.xml"/><Relationship Id="rId266" Type="http://schemas.openxmlformats.org/officeDocument/2006/relationships/theme" Target="theme/theme1.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219" Type="http://schemas.openxmlformats.org/officeDocument/2006/relationships/slide" Target="slides/slide215.xml"/><Relationship Id="rId3" Type="http://schemas.openxmlformats.org/officeDocument/2006/relationships/slideMaster" Target="slideMasters/slideMaster3.xml"/><Relationship Id="rId214" Type="http://schemas.openxmlformats.org/officeDocument/2006/relationships/slide" Target="slides/slide210.xml"/><Relationship Id="rId230" Type="http://schemas.openxmlformats.org/officeDocument/2006/relationships/slide" Target="slides/slide226.xml"/><Relationship Id="rId235" Type="http://schemas.openxmlformats.org/officeDocument/2006/relationships/slide" Target="slides/slide231.xml"/><Relationship Id="rId251" Type="http://schemas.openxmlformats.org/officeDocument/2006/relationships/slide" Target="slides/slide247.xml"/><Relationship Id="rId256" Type="http://schemas.openxmlformats.org/officeDocument/2006/relationships/slide" Target="slides/slide252.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241" Type="http://schemas.openxmlformats.org/officeDocument/2006/relationships/slide" Target="slides/slide237.xml"/><Relationship Id="rId246" Type="http://schemas.openxmlformats.org/officeDocument/2006/relationships/slide" Target="slides/slide242.xml"/><Relationship Id="rId267"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262" Type="http://schemas.openxmlformats.org/officeDocument/2006/relationships/slide" Target="slides/slide258.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notesMaster" Target="notesMasters/notesMaster1.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presProps" Target="presProp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slideMaster" Target="slideMasters/slideMaster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s>
</file>

<file path=ppt/_rels/viewProps.xml.rels><?xml version="1.0" encoding="UTF-8" standalone="yes"?>
<Relationships xmlns="http://schemas.openxmlformats.org/package/2006/relationships"><Relationship Id="rId8" Type="http://schemas.openxmlformats.org/officeDocument/2006/relationships/slide" Target="slides/slide36.xml"/><Relationship Id="rId13" Type="http://schemas.openxmlformats.org/officeDocument/2006/relationships/slide" Target="slides/slide42.xml"/><Relationship Id="rId18" Type="http://schemas.openxmlformats.org/officeDocument/2006/relationships/slide" Target="slides/slide53.xml"/><Relationship Id="rId26" Type="http://schemas.openxmlformats.org/officeDocument/2006/relationships/slide" Target="slides/slide74.xml"/><Relationship Id="rId39" Type="http://schemas.openxmlformats.org/officeDocument/2006/relationships/slide" Target="slides/slide91.xml"/><Relationship Id="rId3" Type="http://schemas.openxmlformats.org/officeDocument/2006/relationships/slide" Target="slides/slide25.xml"/><Relationship Id="rId21" Type="http://schemas.openxmlformats.org/officeDocument/2006/relationships/slide" Target="slides/slide69.xml"/><Relationship Id="rId34" Type="http://schemas.openxmlformats.org/officeDocument/2006/relationships/slide" Target="slides/slide82.xml"/><Relationship Id="rId7" Type="http://schemas.openxmlformats.org/officeDocument/2006/relationships/slide" Target="slides/slide33.xml"/><Relationship Id="rId12" Type="http://schemas.openxmlformats.org/officeDocument/2006/relationships/slide" Target="slides/slide41.xml"/><Relationship Id="rId17" Type="http://schemas.openxmlformats.org/officeDocument/2006/relationships/slide" Target="slides/slide50.xml"/><Relationship Id="rId25" Type="http://schemas.openxmlformats.org/officeDocument/2006/relationships/slide" Target="slides/slide73.xml"/><Relationship Id="rId33" Type="http://schemas.openxmlformats.org/officeDocument/2006/relationships/slide" Target="slides/slide81.xml"/><Relationship Id="rId38" Type="http://schemas.openxmlformats.org/officeDocument/2006/relationships/slide" Target="slides/slide86.xml"/><Relationship Id="rId2" Type="http://schemas.openxmlformats.org/officeDocument/2006/relationships/slide" Target="slides/slide24.xml"/><Relationship Id="rId16" Type="http://schemas.openxmlformats.org/officeDocument/2006/relationships/slide" Target="slides/slide49.xml"/><Relationship Id="rId20" Type="http://schemas.openxmlformats.org/officeDocument/2006/relationships/slide" Target="slides/slide68.xml"/><Relationship Id="rId29" Type="http://schemas.openxmlformats.org/officeDocument/2006/relationships/slide" Target="slides/slide77.xml"/><Relationship Id="rId1" Type="http://schemas.openxmlformats.org/officeDocument/2006/relationships/slide" Target="slides/slide23.xml"/><Relationship Id="rId6" Type="http://schemas.openxmlformats.org/officeDocument/2006/relationships/slide" Target="slides/slide32.xml"/><Relationship Id="rId11" Type="http://schemas.openxmlformats.org/officeDocument/2006/relationships/slide" Target="slides/slide40.xml"/><Relationship Id="rId24" Type="http://schemas.openxmlformats.org/officeDocument/2006/relationships/slide" Target="slides/slide72.xml"/><Relationship Id="rId32" Type="http://schemas.openxmlformats.org/officeDocument/2006/relationships/slide" Target="slides/slide80.xml"/><Relationship Id="rId37" Type="http://schemas.openxmlformats.org/officeDocument/2006/relationships/slide" Target="slides/slide85.xml"/><Relationship Id="rId40" Type="http://schemas.openxmlformats.org/officeDocument/2006/relationships/slide" Target="slides/slide92.xml"/><Relationship Id="rId5" Type="http://schemas.openxmlformats.org/officeDocument/2006/relationships/slide" Target="slides/slide30.xml"/><Relationship Id="rId15" Type="http://schemas.openxmlformats.org/officeDocument/2006/relationships/slide" Target="slides/slide48.xml"/><Relationship Id="rId23" Type="http://schemas.openxmlformats.org/officeDocument/2006/relationships/slide" Target="slides/slide71.xml"/><Relationship Id="rId28" Type="http://schemas.openxmlformats.org/officeDocument/2006/relationships/slide" Target="slides/slide76.xml"/><Relationship Id="rId36" Type="http://schemas.openxmlformats.org/officeDocument/2006/relationships/slide" Target="slides/slide84.xml"/><Relationship Id="rId10" Type="http://schemas.openxmlformats.org/officeDocument/2006/relationships/slide" Target="slides/slide38.xml"/><Relationship Id="rId19" Type="http://schemas.openxmlformats.org/officeDocument/2006/relationships/slide" Target="slides/slide54.xml"/><Relationship Id="rId31" Type="http://schemas.openxmlformats.org/officeDocument/2006/relationships/slide" Target="slides/slide79.xml"/><Relationship Id="rId4" Type="http://schemas.openxmlformats.org/officeDocument/2006/relationships/slide" Target="slides/slide26.xml"/><Relationship Id="rId9" Type="http://schemas.openxmlformats.org/officeDocument/2006/relationships/slide" Target="slides/slide37.xml"/><Relationship Id="rId14" Type="http://schemas.openxmlformats.org/officeDocument/2006/relationships/slide" Target="slides/slide45.xml"/><Relationship Id="rId22" Type="http://schemas.openxmlformats.org/officeDocument/2006/relationships/slide" Target="slides/slide70.xml"/><Relationship Id="rId27" Type="http://schemas.openxmlformats.org/officeDocument/2006/relationships/slide" Target="slides/slide75.xml"/><Relationship Id="rId30" Type="http://schemas.openxmlformats.org/officeDocument/2006/relationships/slide" Target="slides/slide78.xml"/><Relationship Id="rId35"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189944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extLst>
      <p:ext uri="{BB962C8B-B14F-4D97-AF65-F5344CB8AC3E}">
        <p14:creationId xmlns:p14="http://schemas.microsoft.com/office/powerpoint/2010/main" val="3563721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72C004-18FA-41A3-B04C-C043E56096DC}" type="slidenum">
              <a:rPr lang="en-US"/>
              <a:pPr/>
              <a:t>31</a:t>
            </a:fld>
            <a:endParaRPr lang="en-US"/>
          </a:p>
        </p:txBody>
      </p:sp>
      <p:sp>
        <p:nvSpPr>
          <p:cNvPr id="316418" name="Rectangle 2"/>
          <p:cNvSpPr>
            <a:spLocks noGrp="1" noRot="1" noChangeAspect="1" noChangeArrowheads="1" noTextEdit="1"/>
          </p:cNvSpPr>
          <p:nvPr>
            <p:ph type="sldImg"/>
          </p:nvPr>
        </p:nvSpPr>
        <p:spPr>
          <a:xfrm>
            <a:off x="1266825" y="727075"/>
            <a:ext cx="4781550" cy="3586163"/>
          </a:xfrm>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7639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EF184-BC74-442F-8C03-6677FF6D96A8}" type="slidenum">
              <a:rPr lang="en-US"/>
              <a:pPr/>
              <a:t>32</a:t>
            </a:fld>
            <a:endParaRPr lang="en-US"/>
          </a:p>
        </p:txBody>
      </p:sp>
      <p:sp>
        <p:nvSpPr>
          <p:cNvPr id="318466" name="Rectangle 2"/>
          <p:cNvSpPr>
            <a:spLocks noGrp="1" noRot="1" noChangeAspect="1" noChangeArrowheads="1" noTextEdit="1"/>
          </p:cNvSpPr>
          <p:nvPr>
            <p:ph type="sldImg"/>
          </p:nvPr>
        </p:nvSpPr>
        <p:spPr>
          <a:xfrm>
            <a:off x="1266825" y="727075"/>
            <a:ext cx="4781550" cy="3586163"/>
          </a:xfrm>
          <a:ln/>
        </p:spPr>
      </p:sp>
      <p:sp>
        <p:nvSpPr>
          <p:cNvPr id="31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657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1184E-72B9-4951-BABC-7BF92EED64FB}" type="slidenum">
              <a:rPr lang="en-US"/>
              <a:pPr/>
              <a:t>33</a:t>
            </a:fld>
            <a:endParaRPr lang="en-US"/>
          </a:p>
        </p:txBody>
      </p:sp>
      <p:sp>
        <p:nvSpPr>
          <p:cNvPr id="320514" name="Rectangle 2"/>
          <p:cNvSpPr>
            <a:spLocks noGrp="1" noRot="1" noChangeAspect="1" noChangeArrowheads="1" noTextEdit="1"/>
          </p:cNvSpPr>
          <p:nvPr>
            <p:ph type="sldImg"/>
          </p:nvPr>
        </p:nvSpPr>
        <p:spPr>
          <a:xfrm>
            <a:off x="1266825" y="727075"/>
            <a:ext cx="4781550" cy="3586163"/>
          </a:xfrm>
          <a:ln/>
        </p:spPr>
      </p:sp>
      <p:sp>
        <p:nvSpPr>
          <p:cNvPr id="32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59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9250F-70A1-4426-9EDD-63717224AAE7}" type="slidenum">
              <a:rPr lang="en-US"/>
              <a:pPr/>
              <a:t>34</a:t>
            </a:fld>
            <a:endParaRPr lang="en-US"/>
          </a:p>
        </p:txBody>
      </p:sp>
      <p:sp>
        <p:nvSpPr>
          <p:cNvPr id="322562" name="Rectangle 2"/>
          <p:cNvSpPr>
            <a:spLocks noGrp="1" noRot="1" noChangeAspect="1" noChangeArrowheads="1" noTextEdit="1"/>
          </p:cNvSpPr>
          <p:nvPr>
            <p:ph type="sldImg"/>
          </p:nvPr>
        </p:nvSpPr>
        <p:spPr>
          <a:xfrm>
            <a:off x="1266825" y="727075"/>
            <a:ext cx="4781550" cy="3586163"/>
          </a:xfrm>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58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BE566-0EDE-4349-B92F-12741FB8569A}" type="slidenum">
              <a:rPr lang="en-US"/>
              <a:pPr/>
              <a:t>35</a:t>
            </a:fld>
            <a:endParaRPr lang="en-US"/>
          </a:p>
        </p:txBody>
      </p:sp>
      <p:sp>
        <p:nvSpPr>
          <p:cNvPr id="324610" name="Rectangle 2"/>
          <p:cNvSpPr>
            <a:spLocks noGrp="1" noRot="1" noChangeAspect="1" noChangeArrowheads="1" noTextEdit="1"/>
          </p:cNvSpPr>
          <p:nvPr>
            <p:ph type="sldImg"/>
          </p:nvPr>
        </p:nvSpPr>
        <p:spPr>
          <a:xfrm>
            <a:off x="1266825" y="727075"/>
            <a:ext cx="4781550" cy="3586163"/>
          </a:xfrm>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0500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DBC32-32F4-4EFB-9EA1-108F42D39656}" type="slidenum">
              <a:rPr lang="en-US"/>
              <a:pPr/>
              <a:t>36</a:t>
            </a:fld>
            <a:endParaRPr lang="en-US"/>
          </a:p>
        </p:txBody>
      </p:sp>
      <p:sp>
        <p:nvSpPr>
          <p:cNvPr id="326658" name="Rectangle 2"/>
          <p:cNvSpPr>
            <a:spLocks noGrp="1" noRot="1" noChangeAspect="1" noChangeArrowheads="1" noTextEdit="1"/>
          </p:cNvSpPr>
          <p:nvPr>
            <p:ph type="sldImg"/>
          </p:nvPr>
        </p:nvSpPr>
        <p:spPr>
          <a:xfrm>
            <a:off x="1266825" y="727075"/>
            <a:ext cx="4781550" cy="3586163"/>
          </a:xfrm>
          <a:ln/>
        </p:spPr>
      </p:sp>
      <p:sp>
        <p:nvSpPr>
          <p:cNvPr id="32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204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49D13-2959-4A8B-82F1-734FA4721E33}" type="slidenum">
              <a:rPr lang="en-US"/>
              <a:pPr/>
              <a:t>37</a:t>
            </a:fld>
            <a:endParaRPr lang="en-US"/>
          </a:p>
        </p:txBody>
      </p:sp>
      <p:sp>
        <p:nvSpPr>
          <p:cNvPr id="328706" name="Rectangle 2"/>
          <p:cNvSpPr>
            <a:spLocks noGrp="1" noRot="1" noChangeAspect="1" noChangeArrowheads="1" noTextEdit="1"/>
          </p:cNvSpPr>
          <p:nvPr>
            <p:ph type="sldImg"/>
          </p:nvPr>
        </p:nvSpPr>
        <p:spPr>
          <a:xfrm>
            <a:off x="1266825" y="727075"/>
            <a:ext cx="4781550" cy="3586163"/>
          </a:xfrm>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278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DC8D7-4020-4529-B279-8790E6143E8E}" type="slidenum">
              <a:rPr lang="en-US"/>
              <a:pPr/>
              <a:t>38</a:t>
            </a:fld>
            <a:endParaRPr lang="en-US"/>
          </a:p>
        </p:txBody>
      </p:sp>
      <p:sp>
        <p:nvSpPr>
          <p:cNvPr id="330754" name="Rectangle 2"/>
          <p:cNvSpPr>
            <a:spLocks noGrp="1" noRot="1" noChangeAspect="1" noChangeArrowheads="1" noTextEdit="1"/>
          </p:cNvSpPr>
          <p:nvPr>
            <p:ph type="sldImg"/>
          </p:nvPr>
        </p:nvSpPr>
        <p:spPr>
          <a:xfrm>
            <a:off x="1266825" y="727075"/>
            <a:ext cx="4781550" cy="3586163"/>
          </a:xfrm>
          <a:ln/>
        </p:spPr>
      </p:sp>
      <p:sp>
        <p:nvSpPr>
          <p:cNvPr id="33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9162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895B0-7C25-4BC3-A75A-797535818A9E}" type="slidenum">
              <a:rPr lang="en-US"/>
              <a:pPr/>
              <a:t>39</a:t>
            </a:fld>
            <a:endParaRPr lang="en-US"/>
          </a:p>
        </p:txBody>
      </p:sp>
      <p:sp>
        <p:nvSpPr>
          <p:cNvPr id="332802" name="Rectangle 2"/>
          <p:cNvSpPr>
            <a:spLocks noGrp="1" noRot="1" noChangeAspect="1" noChangeArrowheads="1" noTextEdit="1"/>
          </p:cNvSpPr>
          <p:nvPr>
            <p:ph type="sldImg"/>
          </p:nvPr>
        </p:nvSpPr>
        <p:spPr>
          <a:xfrm>
            <a:off x="1266825" y="727075"/>
            <a:ext cx="4781550" cy="3586163"/>
          </a:xfrm>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8757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70F62B-BB29-4230-A5D2-4469923D6642}" type="slidenum">
              <a:rPr lang="en-US"/>
              <a:pPr/>
              <a:t>40</a:t>
            </a:fld>
            <a:endParaRPr lang="en-US"/>
          </a:p>
        </p:txBody>
      </p:sp>
      <p:sp>
        <p:nvSpPr>
          <p:cNvPr id="334850" name="Rectangle 2"/>
          <p:cNvSpPr>
            <a:spLocks noGrp="1" noRot="1" noChangeAspect="1" noChangeArrowheads="1" noTextEdit="1"/>
          </p:cNvSpPr>
          <p:nvPr>
            <p:ph type="sldImg"/>
          </p:nvPr>
        </p:nvSpPr>
        <p:spPr>
          <a:xfrm>
            <a:off x="1266825" y="727075"/>
            <a:ext cx="4781550" cy="3586163"/>
          </a:xfrm>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19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E87A9-1FC0-43B8-A00D-A68262CA2734}" type="slidenum">
              <a:rPr lang="en-US"/>
              <a:pPr/>
              <a:t>23</a:t>
            </a:fld>
            <a:endParaRPr lang="en-US"/>
          </a:p>
        </p:txBody>
      </p:sp>
      <p:sp>
        <p:nvSpPr>
          <p:cNvPr id="300034" name="Rectangle 2"/>
          <p:cNvSpPr>
            <a:spLocks noGrp="1" noRot="1" noChangeAspect="1" noChangeArrowheads="1" noTextEdit="1"/>
          </p:cNvSpPr>
          <p:nvPr>
            <p:ph type="sldImg"/>
          </p:nvPr>
        </p:nvSpPr>
        <p:spPr>
          <a:xfrm>
            <a:off x="1266825" y="727075"/>
            <a:ext cx="4781550" cy="3586163"/>
          </a:xfrm>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9463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A04B1-F60F-4929-B09D-722883A98DDC}" type="slidenum">
              <a:rPr lang="en-US"/>
              <a:pPr/>
              <a:t>41</a:t>
            </a:fld>
            <a:endParaRPr lang="en-US"/>
          </a:p>
        </p:txBody>
      </p:sp>
      <p:sp>
        <p:nvSpPr>
          <p:cNvPr id="336898" name="Rectangle 2"/>
          <p:cNvSpPr>
            <a:spLocks noGrp="1" noRot="1" noChangeAspect="1" noChangeArrowheads="1" noTextEdit="1"/>
          </p:cNvSpPr>
          <p:nvPr>
            <p:ph type="sldImg"/>
          </p:nvPr>
        </p:nvSpPr>
        <p:spPr>
          <a:xfrm>
            <a:off x="1266825" y="727075"/>
            <a:ext cx="4781550" cy="3586163"/>
          </a:xfrm>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1502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2B289-209D-47E5-B929-1293486C4BC3}" type="slidenum">
              <a:rPr lang="en-US"/>
              <a:pPr/>
              <a:t>42</a:t>
            </a:fld>
            <a:endParaRPr lang="en-US"/>
          </a:p>
        </p:txBody>
      </p:sp>
      <p:sp>
        <p:nvSpPr>
          <p:cNvPr id="338946" name="Rectangle 2"/>
          <p:cNvSpPr>
            <a:spLocks noGrp="1" noRot="1" noChangeAspect="1" noChangeArrowheads="1" noTextEdit="1"/>
          </p:cNvSpPr>
          <p:nvPr>
            <p:ph type="sldImg"/>
          </p:nvPr>
        </p:nvSpPr>
        <p:spPr>
          <a:xfrm>
            <a:off x="1266825" y="727075"/>
            <a:ext cx="4781550" cy="3586163"/>
          </a:xfrm>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5769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769F9-9890-41CD-91A8-4DFC2C163D38}" type="slidenum">
              <a:rPr lang="en-US"/>
              <a:pPr/>
              <a:t>43</a:t>
            </a:fld>
            <a:endParaRPr lang="en-US"/>
          </a:p>
        </p:txBody>
      </p:sp>
      <p:sp>
        <p:nvSpPr>
          <p:cNvPr id="340994" name="Rectangle 2"/>
          <p:cNvSpPr>
            <a:spLocks noGrp="1" noRot="1" noChangeAspect="1" noChangeArrowheads="1" noTextEdit="1"/>
          </p:cNvSpPr>
          <p:nvPr>
            <p:ph type="sldImg"/>
          </p:nvPr>
        </p:nvSpPr>
        <p:spPr>
          <a:xfrm>
            <a:off x="1266825" y="727075"/>
            <a:ext cx="4781550" cy="3586163"/>
          </a:xfrm>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0553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E73F3-0F27-47E4-BF40-CE989674A995}" type="slidenum">
              <a:rPr lang="en-US"/>
              <a:pPr/>
              <a:t>44</a:t>
            </a:fld>
            <a:endParaRPr lang="en-US"/>
          </a:p>
        </p:txBody>
      </p:sp>
      <p:sp>
        <p:nvSpPr>
          <p:cNvPr id="343042" name="Rectangle 2"/>
          <p:cNvSpPr>
            <a:spLocks noGrp="1" noRot="1" noChangeAspect="1" noChangeArrowheads="1" noTextEdit="1"/>
          </p:cNvSpPr>
          <p:nvPr>
            <p:ph type="sldImg"/>
          </p:nvPr>
        </p:nvSpPr>
        <p:spPr>
          <a:xfrm>
            <a:off x="1266825" y="727075"/>
            <a:ext cx="4781550" cy="3586163"/>
          </a:xfrm>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0436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E85D7-B821-4C4E-B503-5F500D2CDBE5}" type="slidenum">
              <a:rPr lang="en-US"/>
              <a:pPr/>
              <a:t>45</a:t>
            </a:fld>
            <a:endParaRPr lang="en-US"/>
          </a:p>
        </p:txBody>
      </p:sp>
      <p:sp>
        <p:nvSpPr>
          <p:cNvPr id="345090" name="Rectangle 2"/>
          <p:cNvSpPr>
            <a:spLocks noGrp="1" noRot="1" noChangeAspect="1" noChangeArrowheads="1" noTextEdit="1"/>
          </p:cNvSpPr>
          <p:nvPr>
            <p:ph type="sldImg"/>
          </p:nvPr>
        </p:nvSpPr>
        <p:spPr>
          <a:xfrm>
            <a:off x="1266825" y="727075"/>
            <a:ext cx="4781550" cy="3586163"/>
          </a:xfrm>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6329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EEC555-0A16-4D9A-B25D-CE3E8CEE1C26}" type="slidenum">
              <a:rPr lang="en-US"/>
              <a:pPr/>
              <a:t>46</a:t>
            </a:fld>
            <a:endParaRPr lang="en-US"/>
          </a:p>
        </p:txBody>
      </p:sp>
      <p:sp>
        <p:nvSpPr>
          <p:cNvPr id="347138" name="Rectangle 2"/>
          <p:cNvSpPr>
            <a:spLocks noGrp="1" noRot="1" noChangeAspect="1" noChangeArrowheads="1" noTextEdit="1"/>
          </p:cNvSpPr>
          <p:nvPr>
            <p:ph type="sldImg"/>
          </p:nvPr>
        </p:nvSpPr>
        <p:spPr>
          <a:xfrm>
            <a:off x="1266825" y="727075"/>
            <a:ext cx="4781550" cy="3586163"/>
          </a:xfrm>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562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84627-B99F-47FC-9188-F4617F6763E7}" type="slidenum">
              <a:rPr lang="en-US"/>
              <a:pPr/>
              <a:t>48</a:t>
            </a:fld>
            <a:endParaRPr lang="en-US"/>
          </a:p>
        </p:txBody>
      </p:sp>
      <p:sp>
        <p:nvSpPr>
          <p:cNvPr id="349186" name="Rectangle 2"/>
          <p:cNvSpPr>
            <a:spLocks noGrp="1" noRot="1" noChangeAspect="1" noChangeArrowheads="1" noTextEdit="1"/>
          </p:cNvSpPr>
          <p:nvPr>
            <p:ph type="sldImg"/>
          </p:nvPr>
        </p:nvSpPr>
        <p:spPr>
          <a:xfrm>
            <a:off x="1266825" y="727075"/>
            <a:ext cx="4781550" cy="3586163"/>
          </a:xfrm>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8832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BCAEB-2544-4E07-8265-41443C498F0C}" type="slidenum">
              <a:rPr lang="en-US"/>
              <a:pPr/>
              <a:t>49</a:t>
            </a:fld>
            <a:endParaRPr lang="en-US"/>
          </a:p>
        </p:txBody>
      </p:sp>
      <p:sp>
        <p:nvSpPr>
          <p:cNvPr id="351234" name="Rectangle 2"/>
          <p:cNvSpPr>
            <a:spLocks noGrp="1" noRot="1" noChangeAspect="1" noChangeArrowheads="1" noTextEdit="1"/>
          </p:cNvSpPr>
          <p:nvPr>
            <p:ph type="sldImg"/>
          </p:nvPr>
        </p:nvSpPr>
        <p:spPr>
          <a:xfrm>
            <a:off x="1266825" y="727075"/>
            <a:ext cx="4781550" cy="3586163"/>
          </a:xfrm>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1798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889211-E77E-4AF4-85F9-D02BFB5E41C8}" type="slidenum">
              <a:rPr lang="en-US"/>
              <a:pPr/>
              <a:t>50</a:t>
            </a:fld>
            <a:endParaRPr lang="en-US"/>
          </a:p>
        </p:txBody>
      </p:sp>
      <p:sp>
        <p:nvSpPr>
          <p:cNvPr id="353282" name="Rectangle 2"/>
          <p:cNvSpPr>
            <a:spLocks noGrp="1" noRot="1" noChangeAspect="1" noChangeArrowheads="1" noTextEdit="1"/>
          </p:cNvSpPr>
          <p:nvPr>
            <p:ph type="sldImg"/>
          </p:nvPr>
        </p:nvSpPr>
        <p:spPr>
          <a:xfrm>
            <a:off x="1266825" y="727075"/>
            <a:ext cx="4781550" cy="3586163"/>
          </a:xfrm>
          <a:ln/>
        </p:spPr>
      </p:sp>
      <p:sp>
        <p:nvSpPr>
          <p:cNvPr id="35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8227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A9FF62-7C70-4CCF-B17B-C5BF1FB3ED1C}" type="slidenum">
              <a:rPr lang="en-US"/>
              <a:pPr/>
              <a:t>51</a:t>
            </a:fld>
            <a:endParaRPr lang="en-US"/>
          </a:p>
        </p:txBody>
      </p:sp>
      <p:sp>
        <p:nvSpPr>
          <p:cNvPr id="355330" name="Rectangle 2"/>
          <p:cNvSpPr>
            <a:spLocks noGrp="1" noRot="1" noChangeAspect="1" noChangeArrowheads="1" noTextEdit="1"/>
          </p:cNvSpPr>
          <p:nvPr>
            <p:ph type="sldImg"/>
          </p:nvPr>
        </p:nvSpPr>
        <p:spPr>
          <a:xfrm>
            <a:off x="1266825" y="727075"/>
            <a:ext cx="4781550" cy="3586163"/>
          </a:xfrm>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3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17555-D92E-4DC8-B5D9-B88E8B5CBC63}" type="slidenum">
              <a:rPr lang="en-US"/>
              <a:pPr/>
              <a:t>24</a:t>
            </a:fld>
            <a:endParaRPr lang="en-US"/>
          </a:p>
        </p:txBody>
      </p:sp>
      <p:sp>
        <p:nvSpPr>
          <p:cNvPr id="302082" name="Rectangle 2"/>
          <p:cNvSpPr>
            <a:spLocks noGrp="1" noRot="1" noChangeAspect="1" noChangeArrowheads="1" noTextEdit="1"/>
          </p:cNvSpPr>
          <p:nvPr>
            <p:ph type="sldImg"/>
          </p:nvPr>
        </p:nvSpPr>
        <p:spPr>
          <a:xfrm>
            <a:off x="1266825" y="727075"/>
            <a:ext cx="4781550" cy="3586163"/>
          </a:xfrm>
          <a:ln/>
        </p:spPr>
      </p:sp>
      <p:sp>
        <p:nvSpPr>
          <p:cNvPr id="30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6636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03963-EA78-4794-8D22-30A30B8F6459}" type="slidenum">
              <a:rPr lang="en-US"/>
              <a:pPr/>
              <a:t>52</a:t>
            </a:fld>
            <a:endParaRPr lang="en-US"/>
          </a:p>
        </p:txBody>
      </p:sp>
      <p:sp>
        <p:nvSpPr>
          <p:cNvPr id="357378" name="Rectangle 2"/>
          <p:cNvSpPr>
            <a:spLocks noGrp="1" noRot="1" noChangeAspect="1" noChangeArrowheads="1" noTextEdit="1"/>
          </p:cNvSpPr>
          <p:nvPr>
            <p:ph type="sldImg"/>
          </p:nvPr>
        </p:nvSpPr>
        <p:spPr>
          <a:xfrm>
            <a:off x="1266825" y="727075"/>
            <a:ext cx="4781550" cy="3586163"/>
          </a:xfrm>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0669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03E5C-EFBF-4886-B3D7-D5C0E03E4235}" type="slidenum">
              <a:rPr lang="en-US"/>
              <a:pPr/>
              <a:t>53</a:t>
            </a:fld>
            <a:endParaRPr lang="en-US"/>
          </a:p>
        </p:txBody>
      </p:sp>
      <p:sp>
        <p:nvSpPr>
          <p:cNvPr id="365570" name="Rectangle 2"/>
          <p:cNvSpPr>
            <a:spLocks noGrp="1" noRot="1" noChangeAspect="1" noChangeArrowheads="1" noTextEdit="1"/>
          </p:cNvSpPr>
          <p:nvPr>
            <p:ph type="sldImg"/>
          </p:nvPr>
        </p:nvSpPr>
        <p:spPr>
          <a:xfrm>
            <a:off x="1266825" y="727075"/>
            <a:ext cx="4781550" cy="3586163"/>
          </a:xfrm>
          <a:ln/>
        </p:spPr>
      </p:sp>
      <p:sp>
        <p:nvSpPr>
          <p:cNvPr id="365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8333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53353-77A6-4B2B-B19F-5AEFCAC7FEEC}" type="slidenum">
              <a:rPr lang="en-US"/>
              <a:pPr/>
              <a:t>54</a:t>
            </a:fld>
            <a:endParaRPr lang="en-US"/>
          </a:p>
        </p:txBody>
      </p:sp>
      <p:sp>
        <p:nvSpPr>
          <p:cNvPr id="367618" name="Rectangle 2"/>
          <p:cNvSpPr>
            <a:spLocks noGrp="1" noRot="1" noChangeAspect="1" noChangeArrowheads="1" noTextEdit="1"/>
          </p:cNvSpPr>
          <p:nvPr>
            <p:ph type="sldImg"/>
          </p:nvPr>
        </p:nvSpPr>
        <p:spPr>
          <a:xfrm>
            <a:off x="1266825" y="727075"/>
            <a:ext cx="4781550" cy="3586163"/>
          </a:xfrm>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5910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5BE0C-5F2F-4E7E-8257-57A4A2E052EC}" type="slidenum">
              <a:rPr lang="en-US"/>
              <a:pPr/>
              <a:t>55</a:t>
            </a:fld>
            <a:endParaRPr lang="en-US"/>
          </a:p>
        </p:txBody>
      </p:sp>
      <p:sp>
        <p:nvSpPr>
          <p:cNvPr id="369666" name="Rectangle 2"/>
          <p:cNvSpPr>
            <a:spLocks noGrp="1" noRot="1" noChangeAspect="1" noChangeArrowheads="1" noTextEdit="1"/>
          </p:cNvSpPr>
          <p:nvPr>
            <p:ph type="sldImg"/>
          </p:nvPr>
        </p:nvSpPr>
        <p:spPr>
          <a:xfrm>
            <a:off x="1266825" y="727075"/>
            <a:ext cx="4781550" cy="3586163"/>
          </a:xfrm>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8536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05769-C792-4B1E-ADDC-D6D5B784A473}" type="slidenum">
              <a:rPr lang="en-US"/>
              <a:pPr/>
              <a:t>67</a:t>
            </a:fld>
            <a:endParaRPr lang="en-US"/>
          </a:p>
        </p:txBody>
      </p:sp>
      <p:sp>
        <p:nvSpPr>
          <p:cNvPr id="390146" name="Rectangle 2"/>
          <p:cNvSpPr>
            <a:spLocks noGrp="1" noRot="1" noChangeAspect="1" noChangeArrowheads="1" noTextEdit="1"/>
          </p:cNvSpPr>
          <p:nvPr>
            <p:ph type="sldImg"/>
          </p:nvPr>
        </p:nvSpPr>
        <p:spPr>
          <a:xfrm>
            <a:off x="1266825" y="727075"/>
            <a:ext cx="4781550" cy="3586163"/>
          </a:xfrm>
          <a:ln/>
        </p:spPr>
      </p:sp>
      <p:sp>
        <p:nvSpPr>
          <p:cNvPr id="390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6908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90033-22E3-4397-9504-5E5548A0D759}" type="slidenum">
              <a:rPr lang="en-US"/>
              <a:pPr/>
              <a:t>68</a:t>
            </a:fld>
            <a:endParaRPr lang="en-US"/>
          </a:p>
        </p:txBody>
      </p:sp>
      <p:sp>
        <p:nvSpPr>
          <p:cNvPr id="392194" name="Rectangle 2"/>
          <p:cNvSpPr>
            <a:spLocks noGrp="1" noRot="1" noChangeAspect="1" noChangeArrowheads="1" noTextEdit="1"/>
          </p:cNvSpPr>
          <p:nvPr>
            <p:ph type="sldImg"/>
          </p:nvPr>
        </p:nvSpPr>
        <p:spPr>
          <a:xfrm>
            <a:off x="1266825" y="727075"/>
            <a:ext cx="4781550" cy="3586163"/>
          </a:xfrm>
          <a:ln/>
        </p:spPr>
      </p:sp>
      <p:sp>
        <p:nvSpPr>
          <p:cNvPr id="392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110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179D6-5A48-4C2B-9B30-3C639C8213E2}" type="slidenum">
              <a:rPr lang="en-US"/>
              <a:pPr/>
              <a:t>69</a:t>
            </a:fld>
            <a:endParaRPr lang="en-US"/>
          </a:p>
        </p:txBody>
      </p:sp>
      <p:sp>
        <p:nvSpPr>
          <p:cNvPr id="394242" name="Rectangle 2"/>
          <p:cNvSpPr>
            <a:spLocks noGrp="1" noRot="1" noChangeAspect="1" noChangeArrowheads="1" noTextEdit="1"/>
          </p:cNvSpPr>
          <p:nvPr>
            <p:ph type="sldImg"/>
          </p:nvPr>
        </p:nvSpPr>
        <p:spPr>
          <a:xfrm>
            <a:off x="1266825" y="727075"/>
            <a:ext cx="4781550" cy="3586163"/>
          </a:xfrm>
          <a:ln/>
        </p:spPr>
      </p:sp>
      <p:sp>
        <p:nvSpPr>
          <p:cNvPr id="39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6751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06241-5256-44D6-A532-DDD90A28C1E6}" type="slidenum">
              <a:rPr lang="en-US"/>
              <a:pPr/>
              <a:t>70</a:t>
            </a:fld>
            <a:endParaRPr lang="en-US"/>
          </a:p>
        </p:txBody>
      </p:sp>
      <p:sp>
        <p:nvSpPr>
          <p:cNvPr id="396290" name="Rectangle 2"/>
          <p:cNvSpPr>
            <a:spLocks noGrp="1" noRot="1" noChangeAspect="1" noChangeArrowheads="1" noTextEdit="1"/>
          </p:cNvSpPr>
          <p:nvPr>
            <p:ph type="sldImg"/>
          </p:nvPr>
        </p:nvSpPr>
        <p:spPr>
          <a:xfrm>
            <a:off x="1266825" y="727075"/>
            <a:ext cx="4781550" cy="3586163"/>
          </a:xfrm>
          <a:ln/>
        </p:spPr>
      </p:sp>
      <p:sp>
        <p:nvSpPr>
          <p:cNvPr id="396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54239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59EE2-72FC-4A11-9677-E60111258593}" type="slidenum">
              <a:rPr lang="en-US"/>
              <a:pPr/>
              <a:t>71</a:t>
            </a:fld>
            <a:endParaRPr lang="en-US"/>
          </a:p>
        </p:txBody>
      </p:sp>
      <p:sp>
        <p:nvSpPr>
          <p:cNvPr id="398338" name="Rectangle 2"/>
          <p:cNvSpPr>
            <a:spLocks noGrp="1" noRot="1" noChangeAspect="1" noChangeArrowheads="1" noTextEdit="1"/>
          </p:cNvSpPr>
          <p:nvPr>
            <p:ph type="sldImg"/>
          </p:nvPr>
        </p:nvSpPr>
        <p:spPr>
          <a:xfrm>
            <a:off x="1266825" y="727075"/>
            <a:ext cx="4781550" cy="3586163"/>
          </a:xfrm>
          <a:ln/>
        </p:spPr>
      </p:sp>
      <p:sp>
        <p:nvSpPr>
          <p:cNvPr id="398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7383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6DD14-97B1-48A8-8126-0BC96ADB35BC}" type="slidenum">
              <a:rPr lang="en-US"/>
              <a:pPr/>
              <a:t>72</a:t>
            </a:fld>
            <a:endParaRPr lang="en-US"/>
          </a:p>
        </p:txBody>
      </p:sp>
      <p:sp>
        <p:nvSpPr>
          <p:cNvPr id="400386" name="Rectangle 2"/>
          <p:cNvSpPr>
            <a:spLocks noGrp="1" noRot="1" noChangeAspect="1" noChangeArrowheads="1" noTextEdit="1"/>
          </p:cNvSpPr>
          <p:nvPr>
            <p:ph type="sldImg"/>
          </p:nvPr>
        </p:nvSpPr>
        <p:spPr>
          <a:xfrm>
            <a:off x="1266825" y="727075"/>
            <a:ext cx="4781550" cy="3586163"/>
          </a:xfrm>
          <a:ln/>
        </p:spPr>
      </p:sp>
      <p:sp>
        <p:nvSpPr>
          <p:cNvPr id="400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604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CBFABC-98B7-49BB-89C5-08209BD00272}" type="slidenum">
              <a:rPr lang="en-US"/>
              <a:pPr/>
              <a:t>25</a:t>
            </a:fld>
            <a:endParaRPr lang="en-US"/>
          </a:p>
        </p:txBody>
      </p:sp>
      <p:sp>
        <p:nvSpPr>
          <p:cNvPr id="304130" name="Rectangle 2"/>
          <p:cNvSpPr>
            <a:spLocks noGrp="1" noRot="1" noChangeAspect="1" noChangeArrowheads="1" noTextEdit="1"/>
          </p:cNvSpPr>
          <p:nvPr>
            <p:ph type="sldImg"/>
          </p:nvPr>
        </p:nvSpPr>
        <p:spPr>
          <a:xfrm>
            <a:off x="1266825" y="727075"/>
            <a:ext cx="4781550" cy="3586163"/>
          </a:xfrm>
          <a:ln/>
        </p:spPr>
      </p:sp>
      <p:sp>
        <p:nvSpPr>
          <p:cNvPr id="30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4563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72657-D65B-4F0F-BCAB-9221FBB18D92}" type="slidenum">
              <a:rPr lang="en-US"/>
              <a:pPr/>
              <a:t>73</a:t>
            </a:fld>
            <a:endParaRPr lang="en-US"/>
          </a:p>
        </p:txBody>
      </p:sp>
      <p:sp>
        <p:nvSpPr>
          <p:cNvPr id="402434" name="Rectangle 2"/>
          <p:cNvSpPr>
            <a:spLocks noGrp="1" noRot="1" noChangeAspect="1" noChangeArrowheads="1" noTextEdit="1"/>
          </p:cNvSpPr>
          <p:nvPr>
            <p:ph type="sldImg"/>
          </p:nvPr>
        </p:nvSpPr>
        <p:spPr>
          <a:xfrm>
            <a:off x="1266825" y="727075"/>
            <a:ext cx="4781550" cy="3586163"/>
          </a:xfrm>
          <a:ln/>
        </p:spPr>
      </p:sp>
      <p:sp>
        <p:nvSpPr>
          <p:cNvPr id="402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5965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0E2C94-60D7-42B0-BD6B-8F9CA4BAEFB4}" type="slidenum">
              <a:rPr lang="en-US"/>
              <a:pPr/>
              <a:t>74</a:t>
            </a:fld>
            <a:endParaRPr lang="en-US"/>
          </a:p>
        </p:txBody>
      </p:sp>
      <p:sp>
        <p:nvSpPr>
          <p:cNvPr id="404482" name="Rectangle 2"/>
          <p:cNvSpPr>
            <a:spLocks noGrp="1" noRot="1" noChangeAspect="1" noChangeArrowheads="1" noTextEdit="1"/>
          </p:cNvSpPr>
          <p:nvPr>
            <p:ph type="sldImg"/>
          </p:nvPr>
        </p:nvSpPr>
        <p:spPr>
          <a:xfrm>
            <a:off x="1266825" y="727075"/>
            <a:ext cx="4781550" cy="3586163"/>
          </a:xfrm>
          <a:ln/>
        </p:spPr>
      </p:sp>
      <p:sp>
        <p:nvSpPr>
          <p:cNvPr id="40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5149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7BE3D-B71B-4819-A3BA-056F817481DC}" type="slidenum">
              <a:rPr lang="en-US"/>
              <a:pPr/>
              <a:t>75</a:t>
            </a:fld>
            <a:endParaRPr lang="en-US"/>
          </a:p>
        </p:txBody>
      </p:sp>
      <p:sp>
        <p:nvSpPr>
          <p:cNvPr id="406530" name="Rectangle 2"/>
          <p:cNvSpPr>
            <a:spLocks noGrp="1" noRot="1" noChangeAspect="1" noChangeArrowheads="1" noTextEdit="1"/>
          </p:cNvSpPr>
          <p:nvPr>
            <p:ph type="sldImg"/>
          </p:nvPr>
        </p:nvSpPr>
        <p:spPr>
          <a:xfrm>
            <a:off x="1266825" y="727075"/>
            <a:ext cx="4781550" cy="3586163"/>
          </a:xfrm>
          <a:ln/>
        </p:spPr>
      </p:sp>
      <p:sp>
        <p:nvSpPr>
          <p:cNvPr id="406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26751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06E34-C279-453C-83C5-31420AEC9B94}" type="slidenum">
              <a:rPr lang="en-US"/>
              <a:pPr/>
              <a:t>76</a:t>
            </a:fld>
            <a:endParaRPr lang="en-US"/>
          </a:p>
        </p:txBody>
      </p:sp>
      <p:sp>
        <p:nvSpPr>
          <p:cNvPr id="408578" name="Rectangle 2"/>
          <p:cNvSpPr>
            <a:spLocks noGrp="1" noRot="1" noChangeAspect="1" noChangeArrowheads="1" noTextEdit="1"/>
          </p:cNvSpPr>
          <p:nvPr>
            <p:ph type="sldImg"/>
          </p:nvPr>
        </p:nvSpPr>
        <p:spPr>
          <a:xfrm>
            <a:off x="1266825" y="727075"/>
            <a:ext cx="4781550" cy="3586163"/>
          </a:xfrm>
          <a:ln/>
        </p:spPr>
      </p:sp>
      <p:sp>
        <p:nvSpPr>
          <p:cNvPr id="408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6163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D16D8-D0FA-4DE1-ADF9-4EDAF5EEFE8D}" type="slidenum">
              <a:rPr lang="en-US"/>
              <a:pPr/>
              <a:t>77</a:t>
            </a:fld>
            <a:endParaRPr lang="en-US"/>
          </a:p>
        </p:txBody>
      </p:sp>
      <p:sp>
        <p:nvSpPr>
          <p:cNvPr id="410626" name="Rectangle 2"/>
          <p:cNvSpPr>
            <a:spLocks noGrp="1" noRot="1" noChangeAspect="1" noChangeArrowheads="1" noTextEdit="1"/>
          </p:cNvSpPr>
          <p:nvPr>
            <p:ph type="sldImg"/>
          </p:nvPr>
        </p:nvSpPr>
        <p:spPr>
          <a:xfrm>
            <a:off x="1266825" y="727075"/>
            <a:ext cx="4781550" cy="3586163"/>
          </a:xfrm>
          <a:ln/>
        </p:spPr>
      </p:sp>
      <p:sp>
        <p:nvSpPr>
          <p:cNvPr id="410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9785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4ABD81-C0EA-4BB1-800C-6625E45AD1D7}" type="slidenum">
              <a:rPr lang="en-US"/>
              <a:pPr/>
              <a:t>78</a:t>
            </a:fld>
            <a:endParaRPr lang="en-US"/>
          </a:p>
        </p:txBody>
      </p:sp>
      <p:sp>
        <p:nvSpPr>
          <p:cNvPr id="412674" name="Rectangle 2"/>
          <p:cNvSpPr>
            <a:spLocks noGrp="1" noRot="1" noChangeAspect="1" noChangeArrowheads="1" noTextEdit="1"/>
          </p:cNvSpPr>
          <p:nvPr>
            <p:ph type="sldImg"/>
          </p:nvPr>
        </p:nvSpPr>
        <p:spPr>
          <a:xfrm>
            <a:off x="1266825" y="727075"/>
            <a:ext cx="4781550" cy="3586163"/>
          </a:xfrm>
          <a:ln/>
        </p:spPr>
      </p:sp>
      <p:sp>
        <p:nvSpPr>
          <p:cNvPr id="412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27930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AD939B-E90C-4C39-9693-0BA8332AA327}" type="slidenum">
              <a:rPr lang="en-US"/>
              <a:pPr/>
              <a:t>79</a:t>
            </a:fld>
            <a:endParaRPr lang="en-US"/>
          </a:p>
        </p:txBody>
      </p:sp>
      <p:sp>
        <p:nvSpPr>
          <p:cNvPr id="414722" name="Rectangle 2"/>
          <p:cNvSpPr>
            <a:spLocks noGrp="1" noRot="1" noChangeAspect="1" noChangeArrowheads="1" noTextEdit="1"/>
          </p:cNvSpPr>
          <p:nvPr>
            <p:ph type="sldImg"/>
          </p:nvPr>
        </p:nvSpPr>
        <p:spPr>
          <a:xfrm>
            <a:off x="1266825" y="727075"/>
            <a:ext cx="4781550" cy="3586163"/>
          </a:xfrm>
          <a:ln/>
        </p:spPr>
      </p:sp>
      <p:sp>
        <p:nvSpPr>
          <p:cNvPr id="414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86455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6D1E4-B799-471A-B0AA-F78834592286}" type="slidenum">
              <a:rPr lang="en-US"/>
              <a:pPr/>
              <a:t>80</a:t>
            </a:fld>
            <a:endParaRPr lang="en-US"/>
          </a:p>
        </p:txBody>
      </p:sp>
      <p:sp>
        <p:nvSpPr>
          <p:cNvPr id="416770" name="Rectangle 2"/>
          <p:cNvSpPr>
            <a:spLocks noGrp="1" noRot="1" noChangeAspect="1" noChangeArrowheads="1" noTextEdit="1"/>
          </p:cNvSpPr>
          <p:nvPr>
            <p:ph type="sldImg"/>
          </p:nvPr>
        </p:nvSpPr>
        <p:spPr>
          <a:xfrm>
            <a:off x="1266825" y="727075"/>
            <a:ext cx="4781550" cy="3586163"/>
          </a:xfrm>
          <a:ln/>
        </p:spPr>
      </p:sp>
      <p:sp>
        <p:nvSpPr>
          <p:cNvPr id="416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9294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07F40-CD92-4732-930E-AC49D5506367}" type="slidenum">
              <a:rPr lang="en-US"/>
              <a:pPr/>
              <a:t>81</a:t>
            </a:fld>
            <a:endParaRPr lang="en-US"/>
          </a:p>
        </p:txBody>
      </p:sp>
      <p:sp>
        <p:nvSpPr>
          <p:cNvPr id="418818" name="Rectangle 2"/>
          <p:cNvSpPr>
            <a:spLocks noGrp="1" noRot="1" noChangeAspect="1" noChangeArrowheads="1" noTextEdit="1"/>
          </p:cNvSpPr>
          <p:nvPr>
            <p:ph type="sldImg"/>
          </p:nvPr>
        </p:nvSpPr>
        <p:spPr>
          <a:xfrm>
            <a:off x="1266825" y="727075"/>
            <a:ext cx="4781550" cy="3586163"/>
          </a:xfrm>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8555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AD515-C7F2-4096-B4B6-9E2684AC2FDC}" type="slidenum">
              <a:rPr lang="en-US"/>
              <a:pPr/>
              <a:t>82</a:t>
            </a:fld>
            <a:endParaRPr lang="en-US"/>
          </a:p>
        </p:txBody>
      </p:sp>
      <p:sp>
        <p:nvSpPr>
          <p:cNvPr id="420866" name="Rectangle 2"/>
          <p:cNvSpPr>
            <a:spLocks noGrp="1" noRot="1" noChangeAspect="1" noChangeArrowheads="1" noTextEdit="1"/>
          </p:cNvSpPr>
          <p:nvPr>
            <p:ph type="sldImg"/>
          </p:nvPr>
        </p:nvSpPr>
        <p:spPr>
          <a:xfrm>
            <a:off x="1266825" y="727075"/>
            <a:ext cx="4781550" cy="3586163"/>
          </a:xfrm>
          <a:ln/>
        </p:spPr>
      </p:sp>
      <p:sp>
        <p:nvSpPr>
          <p:cNvPr id="420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883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4391E3-B10F-4602-AC9D-4F3636040894}" type="slidenum">
              <a:rPr lang="en-US"/>
              <a:pPr/>
              <a:t>26</a:t>
            </a:fld>
            <a:endParaRPr lang="en-US"/>
          </a:p>
        </p:txBody>
      </p:sp>
      <p:sp>
        <p:nvSpPr>
          <p:cNvPr id="306178" name="Rectangle 2"/>
          <p:cNvSpPr>
            <a:spLocks noGrp="1" noRot="1" noChangeAspect="1" noChangeArrowheads="1" noTextEdit="1"/>
          </p:cNvSpPr>
          <p:nvPr>
            <p:ph type="sldImg"/>
          </p:nvPr>
        </p:nvSpPr>
        <p:spPr>
          <a:xfrm>
            <a:off x="1266825" y="727075"/>
            <a:ext cx="4781550" cy="3586163"/>
          </a:xfrm>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201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95DF2-720B-4D87-A0E0-38E3DCFC29D4}" type="slidenum">
              <a:rPr lang="en-US"/>
              <a:pPr/>
              <a:t>83</a:t>
            </a:fld>
            <a:endParaRPr lang="en-US"/>
          </a:p>
        </p:txBody>
      </p:sp>
      <p:sp>
        <p:nvSpPr>
          <p:cNvPr id="422914" name="Rectangle 2"/>
          <p:cNvSpPr>
            <a:spLocks noGrp="1" noRot="1" noChangeAspect="1" noChangeArrowheads="1" noTextEdit="1"/>
          </p:cNvSpPr>
          <p:nvPr>
            <p:ph type="sldImg"/>
          </p:nvPr>
        </p:nvSpPr>
        <p:spPr>
          <a:xfrm>
            <a:off x="1266825" y="727075"/>
            <a:ext cx="4781550" cy="3586163"/>
          </a:xfrm>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06913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23A13-F226-4740-87EA-6A24529648F1}" type="slidenum">
              <a:rPr lang="en-US"/>
              <a:pPr/>
              <a:t>84</a:t>
            </a:fld>
            <a:endParaRPr lang="en-US"/>
          </a:p>
        </p:txBody>
      </p:sp>
      <p:sp>
        <p:nvSpPr>
          <p:cNvPr id="424962" name="Rectangle 2"/>
          <p:cNvSpPr>
            <a:spLocks noGrp="1" noRot="1" noChangeAspect="1" noChangeArrowheads="1" noTextEdit="1"/>
          </p:cNvSpPr>
          <p:nvPr>
            <p:ph type="sldImg"/>
          </p:nvPr>
        </p:nvSpPr>
        <p:spPr>
          <a:xfrm>
            <a:off x="1266825" y="727075"/>
            <a:ext cx="4781550" cy="3586163"/>
          </a:xfrm>
          <a:ln/>
        </p:spPr>
      </p:sp>
      <p:sp>
        <p:nvSpPr>
          <p:cNvPr id="424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50944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1211E-B276-47ED-81F7-B8332CCA7C52}" type="slidenum">
              <a:rPr lang="en-US"/>
              <a:pPr/>
              <a:t>85</a:t>
            </a:fld>
            <a:endParaRPr lang="en-US"/>
          </a:p>
        </p:txBody>
      </p:sp>
      <p:sp>
        <p:nvSpPr>
          <p:cNvPr id="427010" name="Rectangle 2"/>
          <p:cNvSpPr>
            <a:spLocks noGrp="1" noRot="1" noChangeAspect="1" noChangeArrowheads="1" noTextEdit="1"/>
          </p:cNvSpPr>
          <p:nvPr>
            <p:ph type="sldImg"/>
          </p:nvPr>
        </p:nvSpPr>
        <p:spPr>
          <a:xfrm>
            <a:off x="1266825" y="727075"/>
            <a:ext cx="4781550" cy="3586163"/>
          </a:xfrm>
          <a:ln/>
        </p:spPr>
      </p:sp>
      <p:sp>
        <p:nvSpPr>
          <p:cNvPr id="427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538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6DEC42-C96B-4563-922D-138F93CC24A0}" type="slidenum">
              <a:rPr lang="en-US"/>
              <a:pPr/>
              <a:t>86</a:t>
            </a:fld>
            <a:endParaRPr lang="en-US"/>
          </a:p>
        </p:txBody>
      </p:sp>
      <p:sp>
        <p:nvSpPr>
          <p:cNvPr id="429058" name="Rectangle 2"/>
          <p:cNvSpPr>
            <a:spLocks noGrp="1" noRot="1" noChangeAspect="1" noChangeArrowheads="1" noTextEdit="1"/>
          </p:cNvSpPr>
          <p:nvPr>
            <p:ph type="sldImg"/>
          </p:nvPr>
        </p:nvSpPr>
        <p:spPr>
          <a:xfrm>
            <a:off x="1266825" y="727075"/>
            <a:ext cx="4781550" cy="3586163"/>
          </a:xfrm>
          <a:ln/>
        </p:spPr>
      </p:sp>
      <p:sp>
        <p:nvSpPr>
          <p:cNvPr id="429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98173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0085D-4EB4-45A7-B403-DF4129B84EC5}" type="slidenum">
              <a:rPr lang="en-US"/>
              <a:pPr/>
              <a:t>87</a:t>
            </a:fld>
            <a:endParaRPr lang="en-US"/>
          </a:p>
        </p:txBody>
      </p:sp>
      <p:sp>
        <p:nvSpPr>
          <p:cNvPr id="431106" name="Rectangle 2"/>
          <p:cNvSpPr>
            <a:spLocks noGrp="1" noRot="1" noChangeAspect="1" noChangeArrowheads="1" noTextEdit="1"/>
          </p:cNvSpPr>
          <p:nvPr>
            <p:ph type="sldImg"/>
          </p:nvPr>
        </p:nvSpPr>
        <p:spPr>
          <a:xfrm>
            <a:off x="1266825" y="727075"/>
            <a:ext cx="4781550" cy="3586163"/>
          </a:xfrm>
          <a:ln/>
        </p:spPr>
      </p:sp>
      <p:sp>
        <p:nvSpPr>
          <p:cNvPr id="431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038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12E70-16B0-42C3-947B-DC2C40110363}" type="slidenum">
              <a:rPr lang="en-US"/>
              <a:pPr/>
              <a:t>88</a:t>
            </a:fld>
            <a:endParaRPr lang="en-US"/>
          </a:p>
        </p:txBody>
      </p:sp>
      <p:sp>
        <p:nvSpPr>
          <p:cNvPr id="433154" name="Rectangle 2"/>
          <p:cNvSpPr>
            <a:spLocks noGrp="1" noRot="1" noChangeAspect="1" noChangeArrowheads="1" noTextEdit="1"/>
          </p:cNvSpPr>
          <p:nvPr>
            <p:ph type="sldImg"/>
          </p:nvPr>
        </p:nvSpPr>
        <p:spPr>
          <a:xfrm>
            <a:off x="1266825" y="727075"/>
            <a:ext cx="4781550" cy="3586163"/>
          </a:xfrm>
          <a:ln/>
        </p:spPr>
      </p:sp>
      <p:sp>
        <p:nvSpPr>
          <p:cNvPr id="433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6520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853F-37BE-42B1-8EA8-B6998E212386}" type="slidenum">
              <a:rPr lang="en-US"/>
              <a:pPr/>
              <a:t>89</a:t>
            </a:fld>
            <a:endParaRPr lang="en-US"/>
          </a:p>
        </p:txBody>
      </p:sp>
      <p:sp>
        <p:nvSpPr>
          <p:cNvPr id="435202" name="Rectangle 2"/>
          <p:cNvSpPr>
            <a:spLocks noGrp="1" noRot="1" noChangeAspect="1" noChangeArrowheads="1" noTextEdit="1"/>
          </p:cNvSpPr>
          <p:nvPr>
            <p:ph type="sldImg"/>
          </p:nvPr>
        </p:nvSpPr>
        <p:spPr>
          <a:xfrm>
            <a:off x="1266825" y="727075"/>
            <a:ext cx="4781550" cy="3586163"/>
          </a:xfrm>
          <a:ln/>
        </p:spPr>
      </p:sp>
      <p:sp>
        <p:nvSpPr>
          <p:cNvPr id="435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60332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41D71-109D-4BC1-8A6D-DF3765940AA0}" type="slidenum">
              <a:rPr lang="en-US"/>
              <a:pPr/>
              <a:t>90</a:t>
            </a:fld>
            <a:endParaRPr lang="en-US"/>
          </a:p>
        </p:txBody>
      </p:sp>
      <p:sp>
        <p:nvSpPr>
          <p:cNvPr id="437250" name="Rectangle 2"/>
          <p:cNvSpPr>
            <a:spLocks noGrp="1" noRot="1" noChangeAspect="1" noChangeArrowheads="1" noTextEdit="1"/>
          </p:cNvSpPr>
          <p:nvPr>
            <p:ph type="sldImg"/>
          </p:nvPr>
        </p:nvSpPr>
        <p:spPr>
          <a:xfrm>
            <a:off x="1266825" y="727075"/>
            <a:ext cx="4781550" cy="3586163"/>
          </a:xfrm>
          <a:ln/>
        </p:spPr>
      </p:sp>
      <p:sp>
        <p:nvSpPr>
          <p:cNvPr id="437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20688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90C3E8-816D-4642-A586-33E6F7BBAA49}" type="slidenum">
              <a:rPr lang="en-US"/>
              <a:pPr/>
              <a:t>91</a:t>
            </a:fld>
            <a:endParaRPr lang="en-US"/>
          </a:p>
        </p:txBody>
      </p:sp>
      <p:sp>
        <p:nvSpPr>
          <p:cNvPr id="439298" name="Rectangle 2"/>
          <p:cNvSpPr>
            <a:spLocks noGrp="1" noRot="1" noChangeAspect="1" noChangeArrowheads="1" noTextEdit="1"/>
          </p:cNvSpPr>
          <p:nvPr>
            <p:ph type="sldImg"/>
          </p:nvPr>
        </p:nvSpPr>
        <p:spPr>
          <a:xfrm>
            <a:off x="1266825" y="727075"/>
            <a:ext cx="4781550" cy="3586163"/>
          </a:xfrm>
          <a:ln/>
        </p:spPr>
      </p:sp>
      <p:sp>
        <p:nvSpPr>
          <p:cNvPr id="43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48348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6ACB4-B642-4197-8640-007ED12D57CB}" type="slidenum">
              <a:rPr lang="en-US"/>
              <a:pPr/>
              <a:t>92</a:t>
            </a:fld>
            <a:endParaRPr lang="en-US"/>
          </a:p>
        </p:txBody>
      </p:sp>
      <p:sp>
        <p:nvSpPr>
          <p:cNvPr id="441346" name="Rectangle 2"/>
          <p:cNvSpPr>
            <a:spLocks noGrp="1" noRot="1" noChangeAspect="1" noChangeArrowheads="1" noTextEdit="1"/>
          </p:cNvSpPr>
          <p:nvPr>
            <p:ph type="sldImg"/>
          </p:nvPr>
        </p:nvSpPr>
        <p:spPr>
          <a:xfrm>
            <a:off x="1266825" y="727075"/>
            <a:ext cx="4781550" cy="3586163"/>
          </a:xfrm>
          <a:ln/>
        </p:spPr>
      </p:sp>
      <p:sp>
        <p:nvSpPr>
          <p:cNvPr id="44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175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12B36-1409-4C13-80C9-E75FEBB4EEAE}" type="slidenum">
              <a:rPr lang="en-US"/>
              <a:pPr/>
              <a:t>27</a:t>
            </a:fld>
            <a:endParaRPr lang="en-US"/>
          </a:p>
        </p:txBody>
      </p:sp>
      <p:sp>
        <p:nvSpPr>
          <p:cNvPr id="308226" name="Rectangle 2"/>
          <p:cNvSpPr>
            <a:spLocks noGrp="1" noRot="1" noChangeAspect="1" noChangeArrowheads="1" noTextEdit="1"/>
          </p:cNvSpPr>
          <p:nvPr>
            <p:ph type="sldImg"/>
          </p:nvPr>
        </p:nvSpPr>
        <p:spPr>
          <a:xfrm>
            <a:off x="1266825" y="727075"/>
            <a:ext cx="4781550" cy="3586163"/>
          </a:xfrm>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15528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30369-454C-4E17-B6B7-0304B8D18006}" type="slidenum">
              <a:rPr lang="en-US"/>
              <a:pPr/>
              <a:t>127</a:t>
            </a:fld>
            <a:endParaRPr lang="en-US"/>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4716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998E53-7A0F-4739-AE92-4F12AA649AEF}" type="slidenum">
              <a:rPr lang="en-US"/>
              <a:pPr/>
              <a:t>128</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8468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42467-7916-4C07-B2D0-5055B82FBED3}" type="slidenum">
              <a:rPr lang="en-US"/>
              <a:pPr/>
              <a:t>129</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77134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6B2D8-3F54-415B-A61D-7721C7DD4E27}" type="slidenum">
              <a:rPr lang="en-US"/>
              <a:pPr/>
              <a:t>130</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36430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CD93E-FDC0-4BCF-93F6-84DBEBB8D362}" type="slidenum">
              <a:rPr lang="en-US"/>
              <a:pPr/>
              <a:t>131</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3482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B070D-41FD-41CD-AEDA-44BA5EB4177C}" type="slidenum">
              <a:rPr lang="en-US"/>
              <a:pPr/>
              <a:t>132</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2341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0AAC1-A39B-4BA3-B49C-20CF62C5202F}" type="slidenum">
              <a:rPr lang="en-US"/>
              <a:pPr/>
              <a:t>133</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49408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F7793-BD04-4030-804D-1759A0414969}" type="slidenum">
              <a:rPr lang="en-US"/>
              <a:pPr/>
              <a:t>134</a:t>
            </a:fld>
            <a:endParaRPr lang="en-US"/>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52506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98AE3-727E-4301-A8D5-5E129B00DADF}" type="slidenum">
              <a:rPr lang="en-US"/>
              <a:pPr/>
              <a:t>135</a:t>
            </a:fld>
            <a:endParaRPr lang="en-US"/>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62730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C0A8A-714E-4AC8-B802-432E9AE53D37}" type="slidenum">
              <a:rPr lang="en-US"/>
              <a:pPr/>
              <a:t>136</a:t>
            </a:fld>
            <a:endParaRPr lang="en-US"/>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686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63DC5E-1401-450F-8630-2AE0E59EC29F}" type="slidenum">
              <a:rPr lang="en-US"/>
              <a:pPr/>
              <a:t>28</a:t>
            </a:fld>
            <a:endParaRPr lang="en-US"/>
          </a:p>
        </p:txBody>
      </p:sp>
      <p:sp>
        <p:nvSpPr>
          <p:cNvPr id="310274" name="Rectangle 2"/>
          <p:cNvSpPr>
            <a:spLocks noGrp="1" noRot="1" noChangeAspect="1" noChangeArrowheads="1" noTextEdit="1"/>
          </p:cNvSpPr>
          <p:nvPr>
            <p:ph type="sldImg"/>
          </p:nvPr>
        </p:nvSpPr>
        <p:spPr>
          <a:xfrm>
            <a:off x="1266825" y="727075"/>
            <a:ext cx="4781550" cy="3586163"/>
          </a:xfrm>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6726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A8615-B27F-4D1E-B143-3214D3C34A07}" type="slidenum">
              <a:rPr lang="en-US"/>
              <a:pPr/>
              <a:t>137</a:t>
            </a:fld>
            <a:endParaRPr 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1201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BC4BF-36AA-4003-B9F0-9A7C9DC786BF}" type="slidenum">
              <a:rPr lang="en-US"/>
              <a:pPr/>
              <a:t>138</a:t>
            </a:fld>
            <a:endParaRPr lang="en-US"/>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26621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196D1-6F6B-4FD5-9769-B666594C8C0F}" type="slidenum">
              <a:rPr lang="en-US"/>
              <a:pPr/>
              <a:t>139</a:t>
            </a:fld>
            <a:endParaRPr 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36498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095E91-27E5-4FD6-9421-98D76FF1F5CA}" type="slidenum">
              <a:rPr lang="en-US"/>
              <a:pPr/>
              <a:t>141</a:t>
            </a:fld>
            <a:endParaRPr lang="en-US"/>
          </a:p>
        </p:txBody>
      </p:sp>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p:txBody>
          <a:bodyPr/>
          <a:lstStyle/>
          <a:p>
            <a:pPr>
              <a:spcBef>
                <a:spcPct val="0"/>
              </a:spcBef>
            </a:pPr>
            <a:endParaRPr lang="en-US"/>
          </a:p>
        </p:txBody>
      </p:sp>
      <p:sp>
        <p:nvSpPr>
          <p:cNvPr id="51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9A4D4828-FC63-4EDB-A00F-61C42890A65F}" type="slidenum">
              <a:rPr lang="en-US" sz="1200">
                <a:latin typeface="Calibri" panose="020F0502020204030204" pitchFamily="34" charset="0"/>
              </a:rPr>
              <a:pPr algn="r"/>
              <a:t>141</a:t>
            </a:fld>
            <a:endParaRPr lang="en-US" sz="1200">
              <a:latin typeface="Calibri" panose="020F0502020204030204" pitchFamily="34" charset="0"/>
            </a:endParaRPr>
          </a:p>
        </p:txBody>
      </p:sp>
    </p:spTree>
    <p:extLst>
      <p:ext uri="{BB962C8B-B14F-4D97-AF65-F5344CB8AC3E}">
        <p14:creationId xmlns:p14="http://schemas.microsoft.com/office/powerpoint/2010/main" val="32651205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32AF3B6-E91A-4BDE-B92E-75AFB5AFB7AF}" type="slidenum">
              <a:rPr lang="en-US"/>
              <a:pPr/>
              <a:t>142</a:t>
            </a:fld>
            <a:endParaRPr lang="en-US"/>
          </a:p>
        </p:txBody>
      </p:sp>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p:txBody>
          <a:bodyPr/>
          <a:lstStyle/>
          <a:p>
            <a:pPr>
              <a:spcBef>
                <a:spcPct val="0"/>
              </a:spcBef>
            </a:pPr>
            <a:endParaRPr lang="en-US"/>
          </a:p>
        </p:txBody>
      </p:sp>
      <p:sp>
        <p:nvSpPr>
          <p:cNvPr id="71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56FD83E3-B911-47A4-9421-00C06B08B659}" type="slidenum">
              <a:rPr lang="en-US" sz="1200">
                <a:latin typeface="Calibri" panose="020F0502020204030204" pitchFamily="34" charset="0"/>
              </a:rPr>
              <a:pPr algn="r"/>
              <a:t>142</a:t>
            </a:fld>
            <a:endParaRPr lang="en-US" sz="1200">
              <a:latin typeface="Calibri" panose="020F0502020204030204" pitchFamily="34" charset="0"/>
            </a:endParaRPr>
          </a:p>
        </p:txBody>
      </p:sp>
    </p:spTree>
    <p:extLst>
      <p:ext uri="{BB962C8B-B14F-4D97-AF65-F5344CB8AC3E}">
        <p14:creationId xmlns:p14="http://schemas.microsoft.com/office/powerpoint/2010/main" val="3845541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30FE09-2800-4860-9C89-CEB739CF41B9}" type="slidenum">
              <a:rPr lang="en-US"/>
              <a:pPr/>
              <a:t>144</a:t>
            </a:fld>
            <a:endParaRPr lang="en-US"/>
          </a:p>
        </p:txBody>
      </p:sp>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p:txBody>
          <a:bodyPr/>
          <a:lstStyle/>
          <a:p>
            <a:pPr>
              <a:spcBef>
                <a:spcPct val="0"/>
              </a:spcBef>
            </a:pPr>
            <a:endParaRPr lang="en-US"/>
          </a:p>
        </p:txBody>
      </p:sp>
      <p:sp>
        <p:nvSpPr>
          <p:cNvPr id="922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EA356663-5A25-46D7-91F3-063D6B9BE6A9}" type="slidenum">
              <a:rPr lang="en-US" sz="1200">
                <a:latin typeface="Calibri" panose="020F0502020204030204" pitchFamily="34" charset="0"/>
              </a:rPr>
              <a:pPr algn="r"/>
              <a:t>144</a:t>
            </a:fld>
            <a:endParaRPr lang="en-US" sz="1200">
              <a:latin typeface="Calibri" panose="020F0502020204030204" pitchFamily="34" charset="0"/>
            </a:endParaRPr>
          </a:p>
        </p:txBody>
      </p:sp>
    </p:spTree>
    <p:extLst>
      <p:ext uri="{BB962C8B-B14F-4D97-AF65-F5344CB8AC3E}">
        <p14:creationId xmlns:p14="http://schemas.microsoft.com/office/powerpoint/2010/main" val="320013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775A1E9-E0F9-47DD-879B-1FF49B3574CF}" type="slidenum">
              <a:rPr lang="en-US"/>
              <a:pPr/>
              <a:t>145</a:t>
            </a:fld>
            <a:endParaRPr lang="en-US"/>
          </a:p>
        </p:txBody>
      </p:sp>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p:txBody>
          <a:bodyPr/>
          <a:lstStyle/>
          <a:p>
            <a:pPr>
              <a:spcBef>
                <a:spcPct val="0"/>
              </a:spcBef>
            </a:pPr>
            <a:endParaRPr lang="en-US"/>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C0367B93-A07C-4E90-AD43-0908CD1892B6}" type="slidenum">
              <a:rPr lang="en-US" sz="1200">
                <a:latin typeface="Calibri" panose="020F0502020204030204" pitchFamily="34" charset="0"/>
              </a:rPr>
              <a:pPr algn="r"/>
              <a:t>145</a:t>
            </a:fld>
            <a:endParaRPr lang="en-US" sz="1200">
              <a:latin typeface="Calibri" panose="020F0502020204030204" pitchFamily="34" charset="0"/>
            </a:endParaRPr>
          </a:p>
        </p:txBody>
      </p:sp>
    </p:spTree>
    <p:extLst>
      <p:ext uri="{BB962C8B-B14F-4D97-AF65-F5344CB8AC3E}">
        <p14:creationId xmlns:p14="http://schemas.microsoft.com/office/powerpoint/2010/main" val="4118469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5EA89F9-2885-421F-B4C8-4106D2D5E7AB}" type="slidenum">
              <a:rPr lang="en-US"/>
              <a:pPr/>
              <a:t>146</a:t>
            </a:fld>
            <a:endParaRPr lang="en-US"/>
          </a:p>
        </p:txBody>
      </p:sp>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p:txBody>
          <a:bodyPr/>
          <a:lstStyle/>
          <a:p>
            <a:pPr>
              <a:spcBef>
                <a:spcPct val="0"/>
              </a:spcBef>
            </a:pPr>
            <a:endParaRPr lang="en-US"/>
          </a:p>
        </p:txBody>
      </p:sp>
      <p:sp>
        <p:nvSpPr>
          <p:cNvPr id="133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E83A5196-82BE-4799-8D52-8D39ED71356A}" type="slidenum">
              <a:rPr lang="en-US" sz="1200">
                <a:latin typeface="Calibri" panose="020F0502020204030204" pitchFamily="34" charset="0"/>
              </a:rPr>
              <a:pPr algn="r"/>
              <a:t>146</a:t>
            </a:fld>
            <a:endParaRPr lang="en-US" sz="1200">
              <a:latin typeface="Calibri" panose="020F0502020204030204" pitchFamily="34" charset="0"/>
            </a:endParaRPr>
          </a:p>
        </p:txBody>
      </p:sp>
    </p:spTree>
    <p:extLst>
      <p:ext uri="{BB962C8B-B14F-4D97-AF65-F5344CB8AC3E}">
        <p14:creationId xmlns:p14="http://schemas.microsoft.com/office/powerpoint/2010/main" val="40483156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CFD5294-7105-46CE-B61C-5F17A44F67C3}" type="slidenum">
              <a:rPr lang="en-US"/>
              <a:pPr/>
              <a:t>147</a:t>
            </a:fld>
            <a:endParaRPr lang="en-US"/>
          </a:p>
        </p:txBody>
      </p:sp>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p:txBody>
          <a:bodyPr/>
          <a:lstStyle/>
          <a:p>
            <a:pPr>
              <a:spcBef>
                <a:spcPct val="0"/>
              </a:spcBef>
            </a:pPr>
            <a:endParaRPr lang="en-US"/>
          </a:p>
        </p:txBody>
      </p:sp>
      <p:sp>
        <p:nvSpPr>
          <p:cNvPr id="153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3DD2BB11-8758-413A-A423-7F6FF5CC051F}" type="slidenum">
              <a:rPr lang="en-US" sz="1200">
                <a:latin typeface="Calibri" panose="020F0502020204030204" pitchFamily="34" charset="0"/>
              </a:rPr>
              <a:pPr algn="r"/>
              <a:t>147</a:t>
            </a:fld>
            <a:endParaRPr lang="en-US" sz="1200">
              <a:latin typeface="Calibri" panose="020F0502020204030204" pitchFamily="34" charset="0"/>
            </a:endParaRPr>
          </a:p>
        </p:txBody>
      </p:sp>
    </p:spTree>
    <p:extLst>
      <p:ext uri="{BB962C8B-B14F-4D97-AF65-F5344CB8AC3E}">
        <p14:creationId xmlns:p14="http://schemas.microsoft.com/office/powerpoint/2010/main" val="36211145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0A86CC-0C57-496F-97A9-F64DE08E2444}" type="slidenum">
              <a:rPr lang="en-US"/>
              <a:pPr/>
              <a:t>148</a:t>
            </a:fld>
            <a:endParaRPr lang="en-US"/>
          </a:p>
        </p:txBody>
      </p:sp>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p:txBody>
          <a:bodyPr/>
          <a:lstStyle/>
          <a:p>
            <a:pPr>
              <a:spcBef>
                <a:spcPct val="0"/>
              </a:spcBef>
            </a:pPr>
            <a:endParaRPr lang="en-US"/>
          </a:p>
        </p:txBody>
      </p:sp>
      <p:sp>
        <p:nvSpPr>
          <p:cNvPr id="174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91DBBF6A-19B5-433A-9652-67F33A0C0DEF}" type="slidenum">
              <a:rPr lang="en-US" sz="1200">
                <a:latin typeface="Calibri" panose="020F0502020204030204" pitchFamily="34" charset="0"/>
              </a:rPr>
              <a:pPr algn="r"/>
              <a:t>148</a:t>
            </a:fld>
            <a:endParaRPr lang="en-US" sz="1200">
              <a:latin typeface="Calibri" panose="020F0502020204030204" pitchFamily="34" charset="0"/>
            </a:endParaRPr>
          </a:p>
        </p:txBody>
      </p:sp>
    </p:spTree>
    <p:extLst>
      <p:ext uri="{BB962C8B-B14F-4D97-AF65-F5344CB8AC3E}">
        <p14:creationId xmlns:p14="http://schemas.microsoft.com/office/powerpoint/2010/main" val="278195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6F6DC-A8E9-4F05-A10A-68C66AFF68F2}" type="slidenum">
              <a:rPr lang="en-US"/>
              <a:pPr/>
              <a:t>29</a:t>
            </a:fld>
            <a:endParaRPr lang="en-US"/>
          </a:p>
        </p:txBody>
      </p:sp>
      <p:sp>
        <p:nvSpPr>
          <p:cNvPr id="312322" name="Rectangle 2"/>
          <p:cNvSpPr>
            <a:spLocks noGrp="1" noRot="1" noChangeAspect="1" noChangeArrowheads="1" noTextEdit="1"/>
          </p:cNvSpPr>
          <p:nvPr>
            <p:ph type="sldImg"/>
          </p:nvPr>
        </p:nvSpPr>
        <p:spPr>
          <a:xfrm>
            <a:off x="1266825" y="727075"/>
            <a:ext cx="4781550" cy="3586163"/>
          </a:xfrm>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32552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40C5FC-EA67-4837-AA0F-532718281926}" type="slidenum">
              <a:rPr lang="en-US"/>
              <a:pPr/>
              <a:t>149</a:t>
            </a:fld>
            <a:endParaRPr lang="en-US"/>
          </a:p>
        </p:txBody>
      </p:sp>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p:txBody>
          <a:bodyPr/>
          <a:lstStyle/>
          <a:p>
            <a:pPr>
              <a:spcBef>
                <a:spcPct val="0"/>
              </a:spcBef>
            </a:pPr>
            <a:endParaRPr lang="en-US"/>
          </a:p>
        </p:txBody>
      </p:sp>
      <p:sp>
        <p:nvSpPr>
          <p:cNvPr id="297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919A4C23-01CB-435E-BBFC-2995E7BEC4D0}" type="slidenum">
              <a:rPr lang="en-US" sz="1200">
                <a:latin typeface="Calibri" panose="020F0502020204030204" pitchFamily="34" charset="0"/>
              </a:rPr>
              <a:pPr algn="r"/>
              <a:t>149</a:t>
            </a:fld>
            <a:endParaRPr lang="en-US" sz="1200">
              <a:latin typeface="Calibri" panose="020F0502020204030204" pitchFamily="34" charset="0"/>
            </a:endParaRPr>
          </a:p>
        </p:txBody>
      </p:sp>
    </p:spTree>
    <p:extLst>
      <p:ext uri="{BB962C8B-B14F-4D97-AF65-F5344CB8AC3E}">
        <p14:creationId xmlns:p14="http://schemas.microsoft.com/office/powerpoint/2010/main" val="13289053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3B9314E-5CEB-499D-B06F-956B989776DC}" type="slidenum">
              <a:rPr lang="en-US"/>
              <a:pPr/>
              <a:t>150</a:t>
            </a:fld>
            <a:endParaRPr lang="en-US"/>
          </a:p>
        </p:txBody>
      </p:sp>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p:txBody>
          <a:bodyPr/>
          <a:lstStyle/>
          <a:p>
            <a:pPr>
              <a:spcBef>
                <a:spcPct val="0"/>
              </a:spcBef>
            </a:pPr>
            <a:endParaRPr lang="en-US"/>
          </a:p>
        </p:txBody>
      </p:sp>
      <p:sp>
        <p:nvSpPr>
          <p:cNvPr id="2560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E722B42B-E4E5-49CD-97A4-43BC0F4193FE}" type="slidenum">
              <a:rPr lang="en-US" sz="1200">
                <a:latin typeface="Calibri" panose="020F0502020204030204" pitchFamily="34" charset="0"/>
              </a:rPr>
              <a:pPr algn="r"/>
              <a:t>150</a:t>
            </a:fld>
            <a:endParaRPr lang="en-US" sz="1200">
              <a:latin typeface="Calibri" panose="020F0502020204030204" pitchFamily="34" charset="0"/>
            </a:endParaRPr>
          </a:p>
        </p:txBody>
      </p:sp>
    </p:spTree>
    <p:extLst>
      <p:ext uri="{BB962C8B-B14F-4D97-AF65-F5344CB8AC3E}">
        <p14:creationId xmlns:p14="http://schemas.microsoft.com/office/powerpoint/2010/main" val="8111001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BD0165D-9967-4A2A-A920-AB216EE06D0B}" type="slidenum">
              <a:rPr lang="en-US"/>
              <a:pPr/>
              <a:t>151</a:t>
            </a:fld>
            <a:endParaRPr lang="en-US"/>
          </a:p>
        </p:txBody>
      </p:sp>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p:txBody>
          <a:bodyPr/>
          <a:lstStyle/>
          <a:p>
            <a:pPr>
              <a:spcBef>
                <a:spcPct val="0"/>
              </a:spcBef>
            </a:pPr>
            <a:endParaRPr lang="en-US"/>
          </a:p>
        </p:txBody>
      </p:sp>
      <p:sp>
        <p:nvSpPr>
          <p:cNvPr id="2765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4FCA672A-6687-4BB8-9AAF-51306A1BF3C4}" type="slidenum">
              <a:rPr lang="en-US" sz="1200">
                <a:latin typeface="Calibri" panose="020F0502020204030204" pitchFamily="34" charset="0"/>
              </a:rPr>
              <a:pPr algn="r"/>
              <a:t>151</a:t>
            </a:fld>
            <a:endParaRPr lang="en-US" sz="1200">
              <a:latin typeface="Calibri" panose="020F0502020204030204" pitchFamily="34" charset="0"/>
            </a:endParaRPr>
          </a:p>
        </p:txBody>
      </p:sp>
    </p:spTree>
    <p:extLst>
      <p:ext uri="{BB962C8B-B14F-4D97-AF65-F5344CB8AC3E}">
        <p14:creationId xmlns:p14="http://schemas.microsoft.com/office/powerpoint/2010/main" val="31318391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5C803-6B57-47D2-BC24-041C75ACB7A5}" type="slidenum">
              <a:rPr lang="en-US"/>
              <a:pPr/>
              <a:t>152</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t>amt.getBalance( ) is illegal because getBalance( ) is a method of BankAccount, not Money</a:t>
            </a:r>
          </a:p>
        </p:txBody>
      </p:sp>
    </p:spTree>
    <p:extLst>
      <p:ext uri="{BB962C8B-B14F-4D97-AF65-F5344CB8AC3E}">
        <p14:creationId xmlns:p14="http://schemas.microsoft.com/office/powerpoint/2010/main" val="3225517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E5EF12D-1A19-44F4-ACEB-0531E92A3E9F}" type="slidenum">
              <a:rPr lang="en-US"/>
              <a:pPr/>
              <a:t>153</a:t>
            </a:fld>
            <a:endParaRPr lang="en-US"/>
          </a:p>
        </p:txBody>
      </p:sp>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p:txBody>
          <a:bodyPr/>
          <a:lstStyle/>
          <a:p>
            <a:pPr>
              <a:spcBef>
                <a:spcPct val="0"/>
              </a:spcBef>
            </a:pPr>
            <a:endParaRPr lang="en-US"/>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3E4BC96-E0B6-4B2E-A34C-BD829F5672C6}" type="slidenum">
              <a:rPr lang="en-US" sz="1200">
                <a:latin typeface="Calibri" panose="020F0502020204030204" pitchFamily="34" charset="0"/>
              </a:rPr>
              <a:pPr algn="r"/>
              <a:t>153</a:t>
            </a:fld>
            <a:endParaRPr lang="en-US" sz="1200">
              <a:latin typeface="Calibri" panose="020F0502020204030204" pitchFamily="34" charset="0"/>
            </a:endParaRPr>
          </a:p>
        </p:txBody>
      </p:sp>
    </p:spTree>
    <p:extLst>
      <p:ext uri="{BB962C8B-B14F-4D97-AF65-F5344CB8AC3E}">
        <p14:creationId xmlns:p14="http://schemas.microsoft.com/office/powerpoint/2010/main" val="21617157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69894AD-D10E-4BBB-BF67-F1B6248B63F7}" type="slidenum">
              <a:rPr lang="en-US"/>
              <a:pPr/>
              <a:t>154</a:t>
            </a:fld>
            <a:endParaRPr lang="en-US"/>
          </a:p>
        </p:txBody>
      </p:sp>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4DA3BEE0-11CE-468A-9238-24F6DC6EC41D}" type="slidenum">
              <a:rPr lang="en-US" sz="1200">
                <a:latin typeface="Calibri" panose="020F0502020204030204" pitchFamily="34" charset="0"/>
              </a:rPr>
              <a:pPr algn="r"/>
              <a:t>154</a:t>
            </a:fld>
            <a:endParaRPr lang="en-US" sz="1200">
              <a:latin typeface="Calibri" panose="020F0502020204030204" pitchFamily="34" charset="0"/>
            </a:endParaRPr>
          </a:p>
        </p:txBody>
      </p:sp>
    </p:spTree>
    <p:extLst>
      <p:ext uri="{BB962C8B-B14F-4D97-AF65-F5344CB8AC3E}">
        <p14:creationId xmlns:p14="http://schemas.microsoft.com/office/powerpoint/2010/main" val="26768531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793393D-F440-4C21-9C0A-158D76ACBF02}" type="slidenum">
              <a:rPr lang="en-US"/>
              <a:pPr/>
              <a:t>156</a:t>
            </a:fld>
            <a:endParaRPr lang="en-US"/>
          </a:p>
        </p:txBody>
      </p:sp>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p:txBody>
          <a:bodyPr/>
          <a:lstStyle/>
          <a:p>
            <a:pPr>
              <a:spcBef>
                <a:spcPct val="0"/>
              </a:spcBef>
            </a:pPr>
            <a:endParaRPr lang="en-US"/>
          </a:p>
        </p:txBody>
      </p:sp>
      <p:sp>
        <p:nvSpPr>
          <p:cNvPr id="194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F55C579B-D90B-4063-9AC4-CED48038FA5E}" type="slidenum">
              <a:rPr lang="en-US" sz="1200">
                <a:latin typeface="Calibri" panose="020F0502020204030204" pitchFamily="34" charset="0"/>
              </a:rPr>
              <a:pPr algn="r"/>
              <a:t>156</a:t>
            </a:fld>
            <a:endParaRPr lang="en-US" sz="1200">
              <a:latin typeface="Calibri" panose="020F0502020204030204" pitchFamily="34" charset="0"/>
            </a:endParaRPr>
          </a:p>
        </p:txBody>
      </p:sp>
    </p:spTree>
    <p:extLst>
      <p:ext uri="{BB962C8B-B14F-4D97-AF65-F5344CB8AC3E}">
        <p14:creationId xmlns:p14="http://schemas.microsoft.com/office/powerpoint/2010/main" val="34643068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0B83D1-49CA-41A2-B401-1AD5EF54E9BD}" type="slidenum">
              <a:rPr lang="en-US"/>
              <a:pPr/>
              <a:t>157</a:t>
            </a:fld>
            <a:endParaRPr lang="en-US"/>
          </a:p>
        </p:txBody>
      </p:sp>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p:txBody>
          <a:bodyPr/>
          <a:lstStyle/>
          <a:p>
            <a:pPr>
              <a:spcBef>
                <a:spcPct val="0"/>
              </a:spcBef>
            </a:pPr>
            <a:endParaRPr lang="en-US"/>
          </a:p>
        </p:txBody>
      </p:sp>
      <p:sp>
        <p:nvSpPr>
          <p:cNvPr id="317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0D73014D-71F1-42E0-9873-586151EB8058}" type="slidenum">
              <a:rPr lang="en-US" sz="1200">
                <a:latin typeface="Calibri" panose="020F0502020204030204" pitchFamily="34" charset="0"/>
              </a:rPr>
              <a:pPr algn="r"/>
              <a:t>157</a:t>
            </a:fld>
            <a:endParaRPr lang="en-US" sz="1200">
              <a:latin typeface="Calibri" panose="020F0502020204030204" pitchFamily="34" charset="0"/>
            </a:endParaRPr>
          </a:p>
        </p:txBody>
      </p:sp>
    </p:spTree>
    <p:extLst>
      <p:ext uri="{BB962C8B-B14F-4D97-AF65-F5344CB8AC3E}">
        <p14:creationId xmlns:p14="http://schemas.microsoft.com/office/powerpoint/2010/main" val="42048029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E2E5580-EC2F-4556-B49C-1E575AC040DF}" type="slidenum">
              <a:rPr lang="en-US"/>
              <a:pPr/>
              <a:t>158</a:t>
            </a:fld>
            <a:endParaRPr lang="en-US"/>
          </a:p>
        </p:txBody>
      </p:sp>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p:txBody>
          <a:bodyPr/>
          <a:lstStyle/>
          <a:p>
            <a:pPr>
              <a:spcBef>
                <a:spcPct val="0"/>
              </a:spcBef>
            </a:pPr>
            <a:endParaRPr lang="en-US"/>
          </a:p>
        </p:txBody>
      </p:sp>
      <p:sp>
        <p:nvSpPr>
          <p:cNvPr id="337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8D81519A-BC2B-4629-9BB3-7027B3286A46}" type="slidenum">
              <a:rPr lang="en-US" sz="1200">
                <a:latin typeface="Calibri" panose="020F0502020204030204" pitchFamily="34" charset="0"/>
              </a:rPr>
              <a:pPr algn="r"/>
              <a:t>158</a:t>
            </a:fld>
            <a:endParaRPr lang="en-US" sz="1200">
              <a:latin typeface="Calibri" panose="020F0502020204030204" pitchFamily="34" charset="0"/>
            </a:endParaRPr>
          </a:p>
        </p:txBody>
      </p:sp>
    </p:spTree>
    <p:extLst>
      <p:ext uri="{BB962C8B-B14F-4D97-AF65-F5344CB8AC3E}">
        <p14:creationId xmlns:p14="http://schemas.microsoft.com/office/powerpoint/2010/main" val="26751829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9EAA3A-832C-482C-8834-A9DD690BA698}" type="slidenum">
              <a:rPr lang="en-US"/>
              <a:pPr/>
              <a:t>159</a:t>
            </a:fld>
            <a:endParaRPr lang="en-US"/>
          </a:p>
        </p:txBody>
      </p:sp>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p:txBody>
          <a:bodyPr/>
          <a:lstStyle/>
          <a:p>
            <a:pPr>
              <a:spcBef>
                <a:spcPct val="0"/>
              </a:spcBef>
            </a:pPr>
            <a:endParaRPr lang="en-US"/>
          </a:p>
        </p:txBody>
      </p:sp>
      <p:sp>
        <p:nvSpPr>
          <p:cNvPr id="358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75776B1-A3C6-4CA9-A88B-ACB65E20B323}" type="slidenum">
              <a:rPr lang="en-US" sz="1200">
                <a:latin typeface="Calibri" panose="020F0502020204030204" pitchFamily="34" charset="0"/>
              </a:rPr>
              <a:pPr algn="r"/>
              <a:t>159</a:t>
            </a:fld>
            <a:endParaRPr lang="en-US" sz="1200">
              <a:latin typeface="Calibri" panose="020F0502020204030204" pitchFamily="34" charset="0"/>
            </a:endParaRPr>
          </a:p>
        </p:txBody>
      </p:sp>
    </p:spTree>
    <p:extLst>
      <p:ext uri="{BB962C8B-B14F-4D97-AF65-F5344CB8AC3E}">
        <p14:creationId xmlns:p14="http://schemas.microsoft.com/office/powerpoint/2010/main" val="43062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EC84B-63B8-4880-B6FF-BCA0727AFE5D}" type="slidenum">
              <a:rPr lang="en-US"/>
              <a:pPr/>
              <a:t>30</a:t>
            </a:fld>
            <a:endParaRPr lang="en-US"/>
          </a:p>
        </p:txBody>
      </p:sp>
      <p:sp>
        <p:nvSpPr>
          <p:cNvPr id="314370" name="Rectangle 2"/>
          <p:cNvSpPr>
            <a:spLocks noGrp="1" noRot="1" noChangeAspect="1" noChangeArrowheads="1" noTextEdit="1"/>
          </p:cNvSpPr>
          <p:nvPr>
            <p:ph type="sldImg"/>
          </p:nvPr>
        </p:nvSpPr>
        <p:spPr>
          <a:xfrm>
            <a:off x="1266825" y="727075"/>
            <a:ext cx="4781550" cy="3586163"/>
          </a:xfrm>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03989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0009B65-1FD8-4589-8466-73A898EDEBFF}" type="slidenum">
              <a:rPr lang="en-US"/>
              <a:pPr/>
              <a:t>160</a:t>
            </a:fld>
            <a:endParaRPr lang="en-US"/>
          </a:p>
        </p:txBody>
      </p:sp>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p:txBody>
          <a:bodyPr/>
          <a:lstStyle/>
          <a:p>
            <a:pPr>
              <a:spcBef>
                <a:spcPct val="0"/>
              </a:spcBef>
            </a:pPr>
            <a:endParaRPr lang="en-US"/>
          </a:p>
        </p:txBody>
      </p:sp>
      <p:sp>
        <p:nvSpPr>
          <p:cNvPr id="378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0AB6BE95-28EA-4DCC-9008-E7EB0B257FCB}" type="slidenum">
              <a:rPr lang="en-US" sz="1200">
                <a:latin typeface="Calibri" panose="020F0502020204030204" pitchFamily="34" charset="0"/>
              </a:rPr>
              <a:pPr algn="r"/>
              <a:t>160</a:t>
            </a:fld>
            <a:endParaRPr lang="en-US" sz="1200">
              <a:latin typeface="Calibri" panose="020F0502020204030204" pitchFamily="34" charset="0"/>
            </a:endParaRPr>
          </a:p>
        </p:txBody>
      </p:sp>
    </p:spTree>
    <p:extLst>
      <p:ext uri="{BB962C8B-B14F-4D97-AF65-F5344CB8AC3E}">
        <p14:creationId xmlns:p14="http://schemas.microsoft.com/office/powerpoint/2010/main" val="29816106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C4CD898-D756-4462-87B4-267FF72BA2E2}" type="slidenum">
              <a:rPr lang="en-US"/>
              <a:pPr/>
              <a:t>161</a:t>
            </a:fld>
            <a:endParaRPr lang="en-US"/>
          </a:p>
        </p:txBody>
      </p:sp>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p:txBody>
          <a:bodyPr/>
          <a:lstStyle/>
          <a:p>
            <a:pPr>
              <a:spcBef>
                <a:spcPct val="0"/>
              </a:spcBef>
            </a:pPr>
            <a:endParaRPr lang="en-US"/>
          </a:p>
        </p:txBody>
      </p:sp>
      <p:sp>
        <p:nvSpPr>
          <p:cNvPr id="399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AAB13045-8649-4D76-8313-6B5863F845D5}" type="slidenum">
              <a:rPr lang="en-US" sz="1200">
                <a:latin typeface="Calibri" panose="020F0502020204030204" pitchFamily="34" charset="0"/>
              </a:rPr>
              <a:pPr algn="r"/>
              <a:t>161</a:t>
            </a:fld>
            <a:endParaRPr lang="en-US" sz="1200">
              <a:latin typeface="Calibri" panose="020F0502020204030204" pitchFamily="34" charset="0"/>
            </a:endParaRPr>
          </a:p>
        </p:txBody>
      </p:sp>
    </p:spTree>
    <p:extLst>
      <p:ext uri="{BB962C8B-B14F-4D97-AF65-F5344CB8AC3E}">
        <p14:creationId xmlns:p14="http://schemas.microsoft.com/office/powerpoint/2010/main" val="34531799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791C5D-F3D7-417B-8EBF-13E2B342F7BB}" type="slidenum">
              <a:rPr lang="en-US"/>
              <a:pPr/>
              <a:t>162</a:t>
            </a:fld>
            <a:endParaRPr lang="en-US"/>
          </a:p>
        </p:txBody>
      </p:sp>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p:txBody>
          <a:bodyPr/>
          <a:lstStyle/>
          <a:p>
            <a:pPr>
              <a:spcBef>
                <a:spcPct val="0"/>
              </a:spcBef>
            </a:pPr>
            <a:endParaRPr lang="en-US"/>
          </a:p>
        </p:txBody>
      </p:sp>
      <p:sp>
        <p:nvSpPr>
          <p:cNvPr id="4198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FCD88E2B-8AFD-42EE-9586-54D37BF350D5}" type="slidenum">
              <a:rPr lang="en-US" sz="1200">
                <a:latin typeface="Calibri" panose="020F0502020204030204" pitchFamily="34" charset="0"/>
              </a:rPr>
              <a:pPr algn="r"/>
              <a:t>162</a:t>
            </a:fld>
            <a:endParaRPr lang="en-US" sz="1200">
              <a:latin typeface="Calibri" panose="020F0502020204030204" pitchFamily="34" charset="0"/>
            </a:endParaRPr>
          </a:p>
        </p:txBody>
      </p:sp>
    </p:spTree>
    <p:extLst>
      <p:ext uri="{BB962C8B-B14F-4D97-AF65-F5344CB8AC3E}">
        <p14:creationId xmlns:p14="http://schemas.microsoft.com/office/powerpoint/2010/main" val="62289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smtClean="0"/>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1FD9D02-426E-46C9-9EE9-0DE1EF8B2838}" type="datetime1">
              <a:rPr lang="en-US" smtClean="0"/>
              <a:pPr/>
              <a:t>1/3/2017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7D7A59-36E2-48B9-B146-C1E59501F63F}" type="slidenum">
              <a:rPr lang="en-US" smtClean="0"/>
              <a:pPr/>
              <a:t>‹#›</a:t>
            </a:fld>
            <a:endParaRPr lang="en-US"/>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smtClean="0"/>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smtClean="0"/>
              <a:pPr>
                <a:defRPr/>
              </a:pPr>
              <a:t>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smtClean="0"/>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smtClean="0"/>
              <a:pPr>
                <a:defRPr/>
              </a:pPr>
              <a:t>1/3/2017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smtClean="0"/>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smtClean="0"/>
              <a:pPr>
                <a:defRPr/>
              </a:pPr>
              <a:t>1/3/2017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smtClean="0"/>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smtClean="0"/>
              <a:pPr>
                <a:defRPr/>
              </a:pPr>
              <a:t>1/3/2017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smtClean="0"/>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smtClean="0"/>
              <a:pPr>
                <a:defRPr/>
              </a:pPr>
              <a:t>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smtClean="0"/>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smtClean="0"/>
              <a:pPr>
                <a:defRPr/>
              </a:pPr>
              <a:t>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smtClean="0"/>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smtClean="0"/>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smtClean="0"/>
              <a:pPr>
                <a:defRPr/>
              </a:pPr>
              <a:t>‹#›</a:t>
            </a:fld>
            <a:endParaRPr lang="en-US"/>
          </a:p>
        </p:txBody>
      </p:sp>
    </p:spTree>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EF5D2D3F-B0F1-446B-B7CC-19B90EB0017B}" type="datetimeFigureOut">
              <a:rPr lang="en-US" smtClean="0"/>
              <a:pPr>
                <a:defRPr/>
              </a:pPr>
              <a:t>1/3/2017</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46FA4F69-47FA-46CC-8030-E13D0EF9E85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FD9D02-426E-46C9-9EE9-0DE1EF8B2838}" type="datetime1">
              <a:rPr lang="en-US" smtClean="0"/>
              <a:pPr/>
              <a:t>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3">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1/3/2017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1/3/2017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1/3/2017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1/3/2017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CADF8B95-FD24-4BC4-B430-69A3136D11E0}"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pull dir="rd"/>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p:pull dir="rd"/>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4DF4F1D-9F1B-4CA4-932E-311654E99826}" type="datetimeFigureOut">
              <a:rPr lang="en-US"/>
              <a:pPr>
                <a:defRPr/>
              </a:pPr>
              <a:t>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7010400" y="6324600"/>
            <a:ext cx="1905000" cy="457200"/>
          </a:xfrm>
          <a:prstGeom prst="rect">
            <a:avLst/>
          </a:prstGeom>
        </p:spPr>
        <p:txBody>
          <a:bodyPr/>
          <a:lstStyle>
            <a:lvl1pPr>
              <a:defRPr/>
            </a:lvl1pPr>
          </a:lstStyle>
          <a:p>
            <a:fld id="{E2DAF54B-3FF8-4E5B-8049-1A639093DB28}" type="slidenum">
              <a:rPr lang="zh-CN" altLang="en-GB"/>
              <a:pPr/>
              <a:t>‹#›</a:t>
            </a:fld>
            <a:endParaRPr lang="en-GB" altLang="zh-CN"/>
          </a:p>
        </p:txBody>
      </p:sp>
    </p:spTree>
    <p:extLst>
      <p:ext uri="{BB962C8B-B14F-4D97-AF65-F5344CB8AC3E}">
        <p14:creationId xmlns:p14="http://schemas.microsoft.com/office/powerpoint/2010/main" val="22639604"/>
      </p:ext>
    </p:extLst>
  </p:cSld>
  <p:clrMapOvr>
    <a:masterClrMapping/>
  </p:clrMapOvr>
  <p:transition advTm="100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010400" y="6324600"/>
            <a:ext cx="1905000" cy="457200"/>
          </a:xfrm>
          <a:prstGeom prst="rect">
            <a:avLst/>
          </a:prstGeom>
        </p:spPr>
        <p:txBody>
          <a:bodyPr/>
          <a:lstStyle>
            <a:lvl1pPr>
              <a:defRPr/>
            </a:lvl1pPr>
          </a:lstStyle>
          <a:p>
            <a:fld id="{34FF2509-6985-49C4-A005-5779D9DAC5CC}" type="slidenum">
              <a:rPr lang="zh-CN" altLang="en-GB"/>
              <a:pPr/>
              <a:t>‹#›</a:t>
            </a:fld>
            <a:endParaRPr lang="en-GB" altLang="zh-CN"/>
          </a:p>
        </p:txBody>
      </p:sp>
    </p:spTree>
    <p:extLst>
      <p:ext uri="{BB962C8B-B14F-4D97-AF65-F5344CB8AC3E}">
        <p14:creationId xmlns:p14="http://schemas.microsoft.com/office/powerpoint/2010/main" val="3923579608"/>
      </p:ext>
    </p:extLst>
  </p:cSld>
  <p:clrMapOvr>
    <a:masterClrMapping/>
  </p:clrMapOvr>
  <p:transition advTm="1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1/3/2017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1/3/2017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1/3/2017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1/3/2017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5.png"/><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smtClean="0"/>
              <a:pPr>
                <a:defRPr/>
              </a:pPr>
              <a:t>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ransition>
    <p:pull dir="rd"/>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201CF5B1-68BC-4F44-89BE-2F24F67B5729}" type="datetimeFigureOut">
              <a:rPr lang="en-US" smtClean="0"/>
              <a:pPr>
                <a:defRPr/>
              </a:pPr>
              <a:t>1/3/2017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69DAB5F-4C32-47E8-A254-E438E2D0D3F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pull dir="rd"/>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66CC">
            <a:alpha val="8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4800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srm_logo.png"/>
          <p:cNvPicPr>
            <a:picLocks noChangeAspect="1"/>
          </p:cNvPicPr>
          <p:nvPr/>
        </p:nvPicPr>
        <p:blipFill>
          <a:blip r:embed="rId6"/>
          <a:stretch>
            <a:fillRect/>
          </a:stretch>
        </p:blipFill>
        <p:spPr>
          <a:xfrm>
            <a:off x="7467600" y="228600"/>
            <a:ext cx="1428750" cy="723900"/>
          </a:xfrm>
          <a:prstGeom prst="rect">
            <a:avLst/>
          </a:prstGeom>
        </p:spPr>
      </p:pic>
    </p:spTree>
  </p:cSld>
  <p:clrMap bg1="dk1" tx1="lt1" bg2="dk2" tx2="lt2" accent1="accent1" accent2="accent2" accent3="accent3" accent4="accent4" accent5="accent5" accent6="accent6" hlink="hlink" folHlink="folHlink"/>
  <p:sldLayoutIdLst>
    <p:sldLayoutId id="2147483802" r:id="rId1"/>
    <p:sldLayoutId id="2147483803" r:id="rId2"/>
    <p:sldLayoutId id="2147483805" r:id="rId3"/>
    <p:sldLayoutId id="2147483806" r:id="rId4"/>
  </p:sldLayoutIdLst>
  <p:transition>
    <p:pull dir="rd"/>
  </p:transition>
  <p:timing>
    <p:tnLst>
      <p:par>
        <p:cTn id="1" dur="indefinite" restart="never" nodeType="tmRoot"/>
      </p:par>
    </p:tnLst>
  </p:timing>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7.xml"/></Relationships>
</file>

<file path=ppt/slides/_rels/slide1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37.xml"/></Relationships>
</file>

<file path=ppt/slides/_rels/slide1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1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5.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0.xml"/><Relationship Id="rId1" Type="http://schemas.openxmlformats.org/officeDocument/2006/relationships/slideLayout" Target="../slideLayouts/slideLayout37.xml"/></Relationships>
</file>

<file path=ppt/slides/_rels/slide1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1.xml"/><Relationship Id="rId1" Type="http://schemas.openxmlformats.org/officeDocument/2006/relationships/slideLayout" Target="../slideLayouts/slideLayout37.xml"/></Relationships>
</file>

<file path=ppt/slides/_rels/slide1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2.xml"/><Relationship Id="rId1" Type="http://schemas.openxmlformats.org/officeDocument/2006/relationships/slideLayout" Target="../slideLayouts/slideLayout3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8.xml.rels><?xml version="1.0" encoding="UTF-8" standalone="yes"?>
<Relationships xmlns="http://schemas.openxmlformats.org/package/2006/relationships"><Relationship Id="rId3" Type="http://schemas.openxmlformats.org/officeDocument/2006/relationships/hyperlink" Target="http://www.swtech.com/java/codestd/" TargetMode="External"/><Relationship Id="rId2" Type="http://schemas.openxmlformats.org/officeDocument/2006/relationships/hyperlink" Target="http://www.ambysoft.com/javaCodingStandards.html" TargetMode="External"/><Relationship Id="rId1" Type="http://schemas.openxmlformats.org/officeDocument/2006/relationships/slideLayout" Target="../slideLayouts/slideLayout35.xml"/><Relationship Id="rId5" Type="http://schemas.openxmlformats.org/officeDocument/2006/relationships/hyperlink" Target="http://www.scriptics.com/doc/styleGuide.pdf" TargetMode="External"/><Relationship Id="rId4" Type="http://schemas.openxmlformats.org/officeDocument/2006/relationships/hyperlink" Target="http://ccs.hst.nasa.gov/ccspages/policies/standards/coding_standards.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5.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5.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5.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514600"/>
            <a:ext cx="8229600" cy="4525963"/>
          </a:xfrm>
        </p:spPr>
        <p:txBody>
          <a:bodyPr/>
          <a:lstStyle/>
          <a:p>
            <a:pPr marL="0" indent="0" algn="ctr">
              <a:buFont typeface="Wingdings" panose="05000000000000000000" pitchFamily="2" charset="2"/>
              <a:buNone/>
            </a:pPr>
            <a:r>
              <a:rPr lang="en-US" dirty="0"/>
              <a:t>Basics of Classes in Java</a:t>
            </a:r>
          </a:p>
        </p:txBody>
      </p:sp>
      <p:sp>
        <p:nvSpPr>
          <p:cNvPr id="4" name="Title 3"/>
          <p:cNvSpPr>
            <a:spLocks noGrp="1"/>
          </p:cNvSpPr>
          <p:nvPr>
            <p:ph type="title"/>
          </p:nvPr>
        </p:nvSpPr>
        <p:spPr>
          <a:xfrm>
            <a:off x="2057400" y="1028700"/>
            <a:ext cx="4800600" cy="1143000"/>
          </a:xfrm>
        </p:spPr>
        <p:txBody>
          <a:bodyPr/>
          <a:lstStyle/>
          <a:p>
            <a:r>
              <a:rPr lang="en-AU" altLang="en-AU" dirty="0"/>
              <a:t>Classes and Objects</a:t>
            </a:r>
            <a:r>
              <a:rPr lang="en-US" altLang="en-AU" dirty="0"/>
              <a:t> </a:t>
            </a:r>
            <a:r>
              <a:rPr lang="en-AU" altLang="en-AU" dirty="0"/>
              <a:t>in</a:t>
            </a:r>
            <a:r>
              <a:rPr lang="en-US" altLang="en-AU" dirty="0"/>
              <a:t> </a:t>
            </a:r>
            <a:r>
              <a:rPr lang="en-AU" altLang="en-AU" dirty="0"/>
              <a:t>Java</a:t>
            </a:r>
            <a:endParaRPr lang="en-US" dirty="0"/>
          </a:p>
        </p:txBody>
      </p:sp>
    </p:spTree>
    <p:extLst>
      <p:ext uri="{BB962C8B-B14F-4D97-AF65-F5344CB8AC3E}">
        <p14:creationId xmlns:p14="http://schemas.microsoft.com/office/powerpoint/2010/main" val="2358793246"/>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CADFC4E3-CDF3-48FB-A5E2-7F11FE825AF7}" type="slidenum">
              <a:rPr lang="zh-CN" altLang="en-GB"/>
              <a:pPr/>
              <a:t>10</a:t>
            </a:fld>
            <a:endParaRPr lang="en-GB" altLang="zh-CN"/>
          </a:p>
        </p:txBody>
      </p:sp>
      <p:sp>
        <p:nvSpPr>
          <p:cNvPr id="111618" name="Rectangle 2"/>
          <p:cNvSpPr>
            <a:spLocks noGrp="1" noChangeArrowheads="1"/>
          </p:cNvSpPr>
          <p:nvPr>
            <p:ph type="title"/>
          </p:nvPr>
        </p:nvSpPr>
        <p:spPr/>
        <p:txBody>
          <a:bodyPr/>
          <a:lstStyle/>
          <a:p>
            <a:r>
              <a:rPr lang="en-AU" altLang="en-AU"/>
              <a:t>Class of Circle cont.</a:t>
            </a:r>
          </a:p>
        </p:txBody>
      </p:sp>
      <p:sp>
        <p:nvSpPr>
          <p:cNvPr id="111619" name="Rectangle 3"/>
          <p:cNvSpPr>
            <a:spLocks noGrp="1" noChangeArrowheads="1"/>
          </p:cNvSpPr>
          <p:nvPr>
            <p:ph type="body" idx="1"/>
          </p:nvPr>
        </p:nvSpPr>
        <p:spPr/>
        <p:txBody>
          <a:bodyPr/>
          <a:lstStyle/>
          <a:p>
            <a:r>
              <a:rPr lang="en-AU" altLang="en-AU"/>
              <a:t>aCircle, bCircle simply refers to a Circle object, not an object itself. </a:t>
            </a:r>
          </a:p>
        </p:txBody>
      </p:sp>
      <p:sp>
        <p:nvSpPr>
          <p:cNvPr id="111621" name="Text Box 5"/>
          <p:cNvSpPr txBox="1">
            <a:spLocks noChangeArrowheads="1"/>
          </p:cNvSpPr>
          <p:nvPr/>
        </p:nvSpPr>
        <p:spPr bwMode="auto">
          <a:xfrm>
            <a:off x="1309688" y="3287713"/>
            <a:ext cx="1208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Times New Roman" panose="02020603050405020304" pitchFamily="18" charset="0"/>
              </a:rPr>
              <a:t>aCircle</a:t>
            </a:r>
          </a:p>
        </p:txBody>
      </p:sp>
      <p:sp>
        <p:nvSpPr>
          <p:cNvPr id="111622" name="Rectangle 6"/>
          <p:cNvSpPr>
            <a:spLocks noChangeArrowheads="1"/>
          </p:cNvSpPr>
          <p:nvPr/>
        </p:nvSpPr>
        <p:spPr bwMode="auto">
          <a:xfrm>
            <a:off x="1600200" y="41148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5" name="AutoShape 9"/>
          <p:cNvSpPr>
            <a:spLocks noChangeArrowheads="1"/>
          </p:cNvSpPr>
          <p:nvPr/>
        </p:nvSpPr>
        <p:spPr bwMode="auto">
          <a:xfrm>
            <a:off x="1752600" y="4572000"/>
            <a:ext cx="228600" cy="685800"/>
          </a:xfrm>
          <a:prstGeom prst="curvedRightArrow">
            <a:avLst>
              <a:gd name="adj1" fmla="val 60000"/>
              <a:gd name="adj2" fmla="val 12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6" name="Text Box 10"/>
          <p:cNvSpPr txBox="1">
            <a:spLocks noChangeArrowheads="1"/>
          </p:cNvSpPr>
          <p:nvPr/>
        </p:nvSpPr>
        <p:spPr bwMode="auto">
          <a:xfrm>
            <a:off x="304800" y="5943600"/>
            <a:ext cx="399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hlink"/>
                </a:solidFill>
              </a:rPr>
              <a:t>Points to nothing (Null Reference)</a:t>
            </a:r>
          </a:p>
        </p:txBody>
      </p:sp>
      <p:sp>
        <p:nvSpPr>
          <p:cNvPr id="111627" name="Text Box 11"/>
          <p:cNvSpPr txBox="1">
            <a:spLocks noChangeArrowheads="1"/>
          </p:cNvSpPr>
          <p:nvPr/>
        </p:nvSpPr>
        <p:spPr bwMode="auto">
          <a:xfrm>
            <a:off x="6096000" y="3309938"/>
            <a:ext cx="1228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latin typeface="Times New Roman" panose="02020603050405020304" pitchFamily="18" charset="0"/>
              </a:rPr>
              <a:t>bCircle</a:t>
            </a:r>
          </a:p>
        </p:txBody>
      </p:sp>
      <p:sp>
        <p:nvSpPr>
          <p:cNvPr id="111629" name="Rectangle 13"/>
          <p:cNvSpPr>
            <a:spLocks noChangeArrowheads="1"/>
          </p:cNvSpPr>
          <p:nvPr/>
        </p:nvSpPr>
        <p:spPr bwMode="auto">
          <a:xfrm>
            <a:off x="6397625" y="4137025"/>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1" name="AutoShape 15"/>
          <p:cNvSpPr>
            <a:spLocks noChangeArrowheads="1"/>
          </p:cNvSpPr>
          <p:nvPr/>
        </p:nvSpPr>
        <p:spPr bwMode="auto">
          <a:xfrm>
            <a:off x="6550025" y="4594225"/>
            <a:ext cx="228600" cy="685800"/>
          </a:xfrm>
          <a:prstGeom prst="curvedRightArrow">
            <a:avLst>
              <a:gd name="adj1" fmla="val 60000"/>
              <a:gd name="adj2" fmla="val 120000"/>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2" name="Text Box 16"/>
          <p:cNvSpPr txBox="1">
            <a:spLocks noChangeArrowheads="1"/>
          </p:cNvSpPr>
          <p:nvPr/>
        </p:nvSpPr>
        <p:spPr bwMode="auto">
          <a:xfrm>
            <a:off x="4876800" y="5943600"/>
            <a:ext cx="399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hlink"/>
                </a:solidFill>
              </a:rPr>
              <a:t>Points to nothing (Null Reference)</a:t>
            </a:r>
          </a:p>
        </p:txBody>
      </p:sp>
      <p:sp>
        <p:nvSpPr>
          <p:cNvPr id="111638" name="AutoShape 22"/>
          <p:cNvSpPr>
            <a:spLocks noChangeArrowheads="1"/>
          </p:cNvSpPr>
          <p:nvPr/>
        </p:nvSpPr>
        <p:spPr bwMode="auto">
          <a:xfrm>
            <a:off x="1714500" y="4191000"/>
            <a:ext cx="304800" cy="3048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39" name="AutoShape 23"/>
          <p:cNvSpPr>
            <a:spLocks noChangeArrowheads="1"/>
          </p:cNvSpPr>
          <p:nvPr/>
        </p:nvSpPr>
        <p:spPr bwMode="auto">
          <a:xfrm>
            <a:off x="6511925" y="4213225"/>
            <a:ext cx="304800" cy="3048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40" name="Rectangle 24"/>
          <p:cNvSpPr>
            <a:spLocks noChangeArrowheads="1"/>
          </p:cNvSpPr>
          <p:nvPr/>
        </p:nvSpPr>
        <p:spPr bwMode="auto">
          <a:xfrm>
            <a:off x="1219200" y="5334000"/>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null</a:t>
            </a:r>
          </a:p>
        </p:txBody>
      </p:sp>
      <p:sp>
        <p:nvSpPr>
          <p:cNvPr id="111642" name="Rectangle 26"/>
          <p:cNvSpPr>
            <a:spLocks noChangeArrowheads="1"/>
          </p:cNvSpPr>
          <p:nvPr/>
        </p:nvSpPr>
        <p:spPr bwMode="auto">
          <a:xfrm>
            <a:off x="5943600" y="5334000"/>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null</a:t>
            </a:r>
          </a:p>
        </p:txBody>
      </p:sp>
    </p:spTree>
    <p:extLst>
      <p:ext uri="{BB962C8B-B14F-4D97-AF65-F5344CB8AC3E}">
        <p14:creationId xmlns:p14="http://schemas.microsoft.com/office/powerpoint/2010/main" val="3561301378"/>
      </p:ext>
    </p:extLst>
  </p:cSld>
  <p:clrMapOvr>
    <a:masterClrMapping/>
  </p:clrMapOvr>
  <p:transition>
    <p:pull dir="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US" altLang="zh-CN"/>
              <a:t>Constructor example</a:t>
            </a:r>
            <a:endParaRPr lang="zh-CN" altLang="en-US"/>
          </a:p>
        </p:txBody>
      </p:sp>
      <p:sp>
        <p:nvSpPr>
          <p:cNvPr id="57349" name="Rectangle 5"/>
          <p:cNvSpPr>
            <a:spLocks noChangeArrowheads="1"/>
          </p:cNvSpPr>
          <p:nvPr/>
        </p:nvSpPr>
        <p:spPr bwMode="auto">
          <a:xfrm>
            <a:off x="611188" y="2205038"/>
            <a:ext cx="792162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Circle{</a:t>
            </a:r>
          </a:p>
          <a:p>
            <a:pPr>
              <a:spcBef>
                <a:spcPct val="0"/>
              </a:spcBef>
            </a:pPr>
            <a:r>
              <a:rPr lang="en-US" altLang="zh-CN" sz="2000"/>
              <a:t>	double r; 	</a:t>
            </a:r>
          </a:p>
          <a:p>
            <a:pPr>
              <a:spcBef>
                <a:spcPct val="0"/>
              </a:spcBef>
            </a:pPr>
            <a:r>
              <a:rPr lang="en-US" altLang="zh-CN" sz="2000"/>
              <a:t>	public static void main(String[] args){</a:t>
            </a:r>
          </a:p>
          <a:p>
            <a:pPr>
              <a:spcBef>
                <a:spcPct val="0"/>
              </a:spcBef>
            </a:pPr>
            <a:r>
              <a:rPr lang="en-US" altLang="zh-CN" sz="2000"/>
              <a:t>		Circle c2 = new Circle(); // OK, default constructor</a:t>
            </a:r>
          </a:p>
          <a:p>
            <a:pPr>
              <a:spcBef>
                <a:spcPct val="0"/>
              </a:spcBef>
            </a:pPr>
            <a:r>
              <a:rPr lang="en-US" altLang="zh-CN" sz="2000"/>
              <a:t>		Circle c = new Circle(2.0); //</a:t>
            </a:r>
            <a:r>
              <a:rPr lang="en-US" altLang="zh-CN" sz="2000">
                <a:solidFill>
                  <a:srgbClr val="FF0000"/>
                </a:solidFill>
              </a:rPr>
              <a:t>error!!</a:t>
            </a:r>
          </a:p>
          <a:p>
            <a:pPr>
              <a:spcBef>
                <a:spcPct val="0"/>
              </a:spcBef>
            </a:pPr>
            <a:r>
              <a:rPr lang="en-US" altLang="zh-CN" sz="2000"/>
              <a:t>	}</a:t>
            </a:r>
          </a:p>
          <a:p>
            <a:pPr>
              <a:spcBef>
                <a:spcPct val="0"/>
              </a:spcBef>
            </a:pPr>
            <a:r>
              <a:rPr lang="en-US" altLang="zh-CN" sz="2000"/>
              <a:t>} </a:t>
            </a:r>
            <a:endParaRPr lang="zh-CN" altLang="en-US" sz="2000"/>
          </a:p>
        </p:txBody>
      </p:sp>
    </p:spTree>
    <p:extLst>
      <p:ext uri="{BB962C8B-B14F-4D97-AF65-F5344CB8AC3E}">
        <p14:creationId xmlns:p14="http://schemas.microsoft.com/office/powerpoint/2010/main" val="1289375797"/>
      </p:ext>
    </p:extLst>
  </p:cSld>
  <p:clrMapOvr>
    <a:masterClrMapping/>
  </p:clrMapOvr>
  <p:transition advTm="100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Constructor example</a:t>
            </a:r>
            <a:endParaRPr lang="zh-CN" altLang="en-US"/>
          </a:p>
        </p:txBody>
      </p:sp>
      <p:sp>
        <p:nvSpPr>
          <p:cNvPr id="55300" name="Rectangle 4"/>
          <p:cNvSpPr>
            <a:spLocks noChangeArrowheads="1"/>
          </p:cNvSpPr>
          <p:nvPr/>
        </p:nvSpPr>
        <p:spPr bwMode="auto">
          <a:xfrm>
            <a:off x="827088" y="1412875"/>
            <a:ext cx="792162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Circle{</a:t>
            </a:r>
          </a:p>
          <a:p>
            <a:pPr>
              <a:spcBef>
                <a:spcPct val="0"/>
              </a:spcBef>
            </a:pPr>
            <a:r>
              <a:rPr lang="en-US" altLang="zh-CN" sz="2000"/>
              <a:t>	double r; </a:t>
            </a:r>
          </a:p>
          <a:p>
            <a:pPr>
              <a:spcBef>
                <a:spcPct val="0"/>
              </a:spcBef>
            </a:pPr>
            <a:r>
              <a:rPr lang="en-US" altLang="zh-CN" sz="2000"/>
              <a:t>	public Circle (double r) {</a:t>
            </a:r>
          </a:p>
          <a:p>
            <a:pPr>
              <a:spcBef>
                <a:spcPct val="0"/>
              </a:spcBef>
            </a:pPr>
            <a:r>
              <a:rPr lang="en-US" altLang="zh-CN" sz="2000"/>
              <a:t>		this.r = r;  //same name!	</a:t>
            </a:r>
          </a:p>
          <a:p>
            <a:pPr>
              <a:spcBef>
                <a:spcPct val="0"/>
              </a:spcBef>
            </a:pPr>
            <a:r>
              <a:rPr lang="en-US" altLang="zh-CN" sz="2000"/>
              <a:t>	} </a:t>
            </a:r>
          </a:p>
          <a:p>
            <a:pPr>
              <a:spcBef>
                <a:spcPct val="0"/>
              </a:spcBef>
            </a:pPr>
            <a:r>
              <a:rPr lang="en-US" altLang="zh-CN" sz="2000"/>
              <a:t>	public static void main(String[] args){</a:t>
            </a:r>
          </a:p>
          <a:p>
            <a:pPr>
              <a:spcBef>
                <a:spcPct val="0"/>
              </a:spcBef>
            </a:pPr>
            <a:r>
              <a:rPr lang="en-US" altLang="zh-CN" sz="2000"/>
              <a:t>		Circle c = new Circle(2.0); //OK</a:t>
            </a:r>
          </a:p>
          <a:p>
            <a:pPr>
              <a:spcBef>
                <a:spcPct val="0"/>
              </a:spcBef>
            </a:pPr>
            <a:r>
              <a:rPr lang="en-US" altLang="zh-CN" sz="2000"/>
              <a:t>		Circle c2 = new Circle(); //</a:t>
            </a:r>
            <a:r>
              <a:rPr lang="en-US" altLang="zh-CN" sz="2000">
                <a:solidFill>
                  <a:srgbClr val="FF0000"/>
                </a:solidFill>
              </a:rPr>
              <a:t>error!!, no more default</a:t>
            </a:r>
            <a:endParaRPr lang="en-US" altLang="zh-CN" sz="2000"/>
          </a:p>
          <a:p>
            <a:pPr>
              <a:spcBef>
                <a:spcPct val="0"/>
              </a:spcBef>
            </a:pPr>
            <a:r>
              <a:rPr lang="en-US" altLang="zh-CN" sz="2000"/>
              <a:t>	}</a:t>
            </a:r>
          </a:p>
          <a:p>
            <a:pPr>
              <a:spcBef>
                <a:spcPct val="0"/>
              </a:spcBef>
            </a:pPr>
            <a:r>
              <a:rPr lang="en-US" altLang="zh-CN" sz="2000"/>
              <a:t>} </a:t>
            </a:r>
            <a:endParaRPr lang="zh-CN" altLang="en-US" sz="2000"/>
          </a:p>
        </p:txBody>
      </p:sp>
      <p:sp>
        <p:nvSpPr>
          <p:cNvPr id="55303" name="Rectangle 7"/>
          <p:cNvSpPr>
            <a:spLocks noChangeArrowheads="1"/>
          </p:cNvSpPr>
          <p:nvPr/>
        </p:nvSpPr>
        <p:spPr bwMode="auto">
          <a:xfrm>
            <a:off x="827088" y="4724400"/>
            <a:ext cx="7058025"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a:t>Circle.java:8: cannot resolve symbol</a:t>
            </a:r>
          </a:p>
          <a:p>
            <a:pPr>
              <a:spcBef>
                <a:spcPct val="0"/>
              </a:spcBef>
            </a:pPr>
            <a:r>
              <a:rPr lang="en-US" altLang="zh-CN"/>
              <a:t>symbol  : constructor Circle ()</a:t>
            </a:r>
          </a:p>
          <a:p>
            <a:pPr>
              <a:spcBef>
                <a:spcPct val="0"/>
              </a:spcBef>
            </a:pPr>
            <a:r>
              <a:rPr lang="en-US" altLang="zh-CN"/>
              <a:t>location: class Circle</a:t>
            </a:r>
          </a:p>
          <a:p>
            <a:pPr>
              <a:spcBef>
                <a:spcPct val="0"/>
              </a:spcBef>
            </a:pPr>
            <a:r>
              <a:rPr lang="en-US" altLang="zh-CN"/>
              <a:t>	         Circle c2 = new Circle(); //error!!</a:t>
            </a:r>
          </a:p>
          <a:p>
            <a:pPr>
              <a:spcBef>
                <a:spcPct val="0"/>
              </a:spcBef>
            </a:pPr>
            <a:r>
              <a:rPr lang="en-US" altLang="zh-CN"/>
              <a:t>	 	             ^</a:t>
            </a:r>
          </a:p>
          <a:p>
            <a:pPr>
              <a:spcBef>
                <a:spcPct val="0"/>
              </a:spcBef>
            </a:pPr>
            <a:r>
              <a:rPr lang="en-US" altLang="zh-CN"/>
              <a:t>1 error</a:t>
            </a:r>
            <a:endParaRPr lang="zh-CN" altLang="en-US"/>
          </a:p>
        </p:txBody>
      </p:sp>
    </p:spTree>
    <p:extLst>
      <p:ext uri="{BB962C8B-B14F-4D97-AF65-F5344CB8AC3E}">
        <p14:creationId xmlns:p14="http://schemas.microsoft.com/office/powerpoint/2010/main" val="1556384432"/>
      </p:ext>
    </p:extLst>
  </p:cSld>
  <p:clrMapOvr>
    <a:masterClrMapping/>
  </p:clrMapOvr>
  <p:transition advTm="100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altLang="zh-CN"/>
              <a:t>Constructor example</a:t>
            </a:r>
            <a:endParaRPr lang="zh-CN" altLang="en-US"/>
          </a:p>
        </p:txBody>
      </p:sp>
      <p:sp>
        <p:nvSpPr>
          <p:cNvPr id="59397" name="Rectangle 5"/>
          <p:cNvSpPr>
            <a:spLocks noChangeArrowheads="1"/>
          </p:cNvSpPr>
          <p:nvPr/>
        </p:nvSpPr>
        <p:spPr bwMode="auto">
          <a:xfrm>
            <a:off x="468313" y="1484313"/>
            <a:ext cx="7921625" cy="406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Circle{</a:t>
            </a:r>
          </a:p>
          <a:p>
            <a:pPr>
              <a:spcBef>
                <a:spcPct val="0"/>
              </a:spcBef>
            </a:pPr>
            <a:r>
              <a:rPr lang="en-US" altLang="zh-CN" sz="2000"/>
              <a:t>	double r; </a:t>
            </a:r>
          </a:p>
          <a:p>
            <a:pPr>
              <a:spcBef>
                <a:spcPct val="0"/>
              </a:spcBef>
            </a:pPr>
            <a:r>
              <a:rPr lang="en-US" altLang="zh-CN" sz="2000"/>
              <a:t>	public Circle(){</a:t>
            </a:r>
          </a:p>
          <a:p>
            <a:pPr>
              <a:spcBef>
                <a:spcPct val="0"/>
              </a:spcBef>
            </a:pPr>
            <a:r>
              <a:rPr lang="en-US" altLang="zh-CN" sz="2000"/>
              <a:t>		r = 1.0; //default radius value;</a:t>
            </a:r>
          </a:p>
          <a:p>
            <a:pPr>
              <a:spcBef>
                <a:spcPct val="0"/>
              </a:spcBef>
            </a:pPr>
            <a:r>
              <a:rPr lang="en-US" altLang="zh-CN" sz="2000"/>
              <a:t>	}</a:t>
            </a:r>
          </a:p>
          <a:p>
            <a:pPr>
              <a:spcBef>
                <a:spcPct val="0"/>
              </a:spcBef>
            </a:pPr>
            <a:r>
              <a:rPr lang="en-US" altLang="zh-CN" sz="2000"/>
              <a:t>	public Circle (double r) {</a:t>
            </a:r>
          </a:p>
          <a:p>
            <a:pPr>
              <a:spcBef>
                <a:spcPct val="0"/>
              </a:spcBef>
            </a:pPr>
            <a:r>
              <a:rPr lang="en-US" altLang="zh-CN" sz="2000"/>
              <a:t>		this.r = r;  //same name!	</a:t>
            </a:r>
          </a:p>
          <a:p>
            <a:pPr>
              <a:spcBef>
                <a:spcPct val="0"/>
              </a:spcBef>
            </a:pPr>
            <a:r>
              <a:rPr lang="en-US" altLang="zh-CN" sz="2000"/>
              <a:t>	} </a:t>
            </a:r>
          </a:p>
          <a:p>
            <a:pPr>
              <a:spcBef>
                <a:spcPct val="0"/>
              </a:spcBef>
            </a:pPr>
            <a:r>
              <a:rPr lang="en-US" altLang="zh-CN" sz="2000"/>
              <a:t>	public static void main(String[] args){</a:t>
            </a:r>
          </a:p>
          <a:p>
            <a:pPr>
              <a:spcBef>
                <a:spcPct val="0"/>
              </a:spcBef>
            </a:pPr>
            <a:r>
              <a:rPr lang="en-US" altLang="zh-CN" sz="2000"/>
              <a:t>		Circle c = new Circle(2.0); //OK</a:t>
            </a:r>
          </a:p>
          <a:p>
            <a:pPr>
              <a:spcBef>
                <a:spcPct val="0"/>
              </a:spcBef>
            </a:pPr>
            <a:r>
              <a:rPr lang="en-US" altLang="zh-CN" sz="2000"/>
              <a:t>		Circle c2 = new Circle();    // OK now!</a:t>
            </a:r>
          </a:p>
          <a:p>
            <a:pPr>
              <a:spcBef>
                <a:spcPct val="0"/>
              </a:spcBef>
            </a:pPr>
            <a:r>
              <a:rPr lang="en-US" altLang="zh-CN" sz="2000"/>
              <a:t>	}</a:t>
            </a:r>
          </a:p>
          <a:p>
            <a:pPr>
              <a:spcBef>
                <a:spcPct val="0"/>
              </a:spcBef>
            </a:pPr>
            <a:r>
              <a:rPr lang="en-US" altLang="zh-CN" sz="2000"/>
              <a:t>} </a:t>
            </a:r>
            <a:endParaRPr lang="zh-CN" altLang="en-US" sz="2000"/>
          </a:p>
        </p:txBody>
      </p:sp>
      <p:sp>
        <p:nvSpPr>
          <p:cNvPr id="59398" name="Text Box 6"/>
          <p:cNvSpPr txBox="1">
            <a:spLocks noChangeArrowheads="1"/>
          </p:cNvSpPr>
          <p:nvPr/>
        </p:nvSpPr>
        <p:spPr bwMode="auto">
          <a:xfrm>
            <a:off x="1258888" y="5805488"/>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rPr>
              <a:t>Multiple constructor now!!</a:t>
            </a:r>
          </a:p>
        </p:txBody>
      </p:sp>
    </p:spTree>
    <p:extLst>
      <p:ext uri="{BB962C8B-B14F-4D97-AF65-F5344CB8AC3E}">
        <p14:creationId xmlns:p14="http://schemas.microsoft.com/office/powerpoint/2010/main" val="4134408743"/>
      </p:ext>
    </p:extLst>
  </p:cSld>
  <p:clrMapOvr>
    <a:masterClrMapping/>
  </p:clrMapOvr>
  <p:transition advTm="1000"/>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Method overload</a:t>
            </a:r>
          </a:p>
        </p:txBody>
      </p:sp>
      <p:sp>
        <p:nvSpPr>
          <p:cNvPr id="61443" name="Rectangle 3"/>
          <p:cNvSpPr>
            <a:spLocks noGrp="1" noChangeArrowheads="1"/>
          </p:cNvSpPr>
          <p:nvPr>
            <p:ph type="body" idx="1"/>
          </p:nvPr>
        </p:nvSpPr>
        <p:spPr/>
        <p:txBody>
          <a:bodyPr/>
          <a:lstStyle/>
          <a:p>
            <a:pPr>
              <a:lnSpc>
                <a:spcPct val="90000"/>
              </a:lnSpc>
            </a:pPr>
            <a:r>
              <a:rPr lang="en-US" altLang="zh-CN" sz="2800"/>
              <a:t>It’s legal for a class to define more than one method with the </a:t>
            </a:r>
            <a:r>
              <a:rPr lang="en-US" altLang="zh-CN" sz="2800" b="1"/>
              <a:t>same name</a:t>
            </a:r>
            <a:r>
              <a:rPr lang="en-US" altLang="zh-CN" sz="2800"/>
              <a:t>, as long as they have </a:t>
            </a:r>
            <a:r>
              <a:rPr lang="en-US" altLang="zh-CN" sz="2800" b="1"/>
              <a:t>different list of parameters</a:t>
            </a:r>
          </a:p>
          <a:p>
            <a:pPr lvl="1">
              <a:lnSpc>
                <a:spcPct val="90000"/>
              </a:lnSpc>
            </a:pPr>
            <a:r>
              <a:rPr lang="en-US" altLang="zh-CN" sz="2500"/>
              <a:t>Different number of parameter, or different type of parameter, or different order</a:t>
            </a:r>
          </a:p>
          <a:p>
            <a:pPr lvl="1">
              <a:lnSpc>
                <a:spcPct val="90000"/>
              </a:lnSpc>
            </a:pPr>
            <a:r>
              <a:rPr lang="en-US" altLang="zh-CN" sz="2500"/>
              <a:t>Must be the same return type</a:t>
            </a:r>
          </a:p>
          <a:p>
            <a:pPr lvl="1">
              <a:lnSpc>
                <a:spcPct val="90000"/>
              </a:lnSpc>
            </a:pPr>
            <a:r>
              <a:rPr lang="en-US" altLang="zh-CN" sz="2500"/>
              <a:t>The method can be static or not, or both: some are static, some are not.</a:t>
            </a:r>
          </a:p>
          <a:p>
            <a:pPr>
              <a:lnSpc>
                <a:spcPct val="90000"/>
              </a:lnSpc>
            </a:pPr>
            <a:r>
              <a:rPr lang="en-US" altLang="zh-CN" sz="2800"/>
              <a:t>The compiler will decide which method to use based on the number and type of arguments you supply</a:t>
            </a:r>
          </a:p>
        </p:txBody>
      </p:sp>
    </p:spTree>
    <p:extLst>
      <p:ext uri="{BB962C8B-B14F-4D97-AF65-F5344CB8AC3E}">
        <p14:creationId xmlns:p14="http://schemas.microsoft.com/office/powerpoint/2010/main" val="315041220"/>
      </p:ext>
    </p:extLst>
  </p:cSld>
  <p:clrMapOvr>
    <a:masterClrMapping/>
  </p:clrMapOvr>
  <p:transition>
    <p:pull dir="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t>Unsuccessful overloading </a:t>
            </a:r>
          </a:p>
        </p:txBody>
      </p:sp>
      <p:sp>
        <p:nvSpPr>
          <p:cNvPr id="62467" name="Rectangle 3"/>
          <p:cNvSpPr>
            <a:spLocks noGrp="1" noChangeArrowheads="1"/>
          </p:cNvSpPr>
          <p:nvPr>
            <p:ph type="body" idx="1"/>
          </p:nvPr>
        </p:nvSpPr>
        <p:spPr/>
        <p:txBody>
          <a:bodyPr/>
          <a:lstStyle/>
          <a:p>
            <a:r>
              <a:rPr lang="en-US" altLang="zh-CN"/>
              <a:t>Return type is NOT enough!!</a:t>
            </a:r>
          </a:p>
          <a:p>
            <a:pPr lvl="1">
              <a:buFont typeface="Wingdings" panose="05000000000000000000" pitchFamily="2" charset="2"/>
              <a:buNone/>
            </a:pPr>
            <a:r>
              <a:rPr lang="en-US" altLang="zh-CN"/>
              <a:t>	int foo (double d);</a:t>
            </a:r>
          </a:p>
          <a:p>
            <a:pPr lvl="1">
              <a:buFont typeface="Wingdings" panose="05000000000000000000" pitchFamily="2" charset="2"/>
              <a:buNone/>
            </a:pPr>
            <a:r>
              <a:rPr lang="en-US" altLang="zh-CN"/>
              <a:t>	double foo (double d);</a:t>
            </a:r>
          </a:p>
          <a:p>
            <a:r>
              <a:rPr lang="en-US" altLang="zh-CN"/>
              <a:t>Won’t compile</a:t>
            </a:r>
          </a:p>
          <a:p>
            <a:r>
              <a:rPr lang="en-US" altLang="zh-CN"/>
              <a:t>What if in my code, I just have </a:t>
            </a:r>
          </a:p>
          <a:p>
            <a:pPr lvl="1">
              <a:buFont typeface="Wingdings" panose="05000000000000000000" pitchFamily="2" charset="2"/>
              <a:buNone/>
            </a:pPr>
            <a:r>
              <a:rPr lang="en-US" altLang="zh-CN"/>
              <a:t>	foo(3.0);</a:t>
            </a:r>
          </a:p>
        </p:txBody>
      </p:sp>
    </p:spTree>
    <p:extLst>
      <p:ext uri="{BB962C8B-B14F-4D97-AF65-F5344CB8AC3E}">
        <p14:creationId xmlns:p14="http://schemas.microsoft.com/office/powerpoint/2010/main" val="1936639324"/>
      </p:ext>
    </p:extLst>
  </p:cSld>
  <p:clrMapOvr>
    <a:masterClrMapping/>
  </p:clrMapOvr>
  <p:transition>
    <p:pull dir="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115888"/>
            <a:ext cx="4067175" cy="706437"/>
          </a:xfrm>
        </p:spPr>
        <p:txBody>
          <a:bodyPr/>
          <a:lstStyle/>
          <a:p>
            <a:r>
              <a:rPr lang="en-US" altLang="zh-CN" sz="3400"/>
              <a:t>Overload example </a:t>
            </a:r>
          </a:p>
        </p:txBody>
      </p:sp>
      <p:sp>
        <p:nvSpPr>
          <p:cNvPr id="63492" name="Rectangle 4"/>
          <p:cNvSpPr>
            <a:spLocks noChangeArrowheads="1"/>
          </p:cNvSpPr>
          <p:nvPr/>
        </p:nvSpPr>
        <p:spPr bwMode="auto">
          <a:xfrm>
            <a:off x="900113" y="908050"/>
            <a:ext cx="7632700" cy="467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Overload{</a:t>
            </a:r>
          </a:p>
          <a:p>
            <a:pPr>
              <a:spcBef>
                <a:spcPct val="0"/>
              </a:spcBef>
            </a:pPr>
            <a:r>
              <a:rPr lang="en-US" altLang="zh-CN" sz="2000"/>
              <a:t>	int r;</a:t>
            </a:r>
          </a:p>
          <a:p>
            <a:pPr>
              <a:spcBef>
                <a:spcPct val="0"/>
              </a:spcBef>
            </a:pPr>
            <a:r>
              <a:rPr lang="en-US" altLang="zh-CN" sz="2000"/>
              <a:t>	String s;</a:t>
            </a:r>
          </a:p>
          <a:p>
            <a:pPr>
              <a:spcBef>
                <a:spcPct val="0"/>
              </a:spcBef>
            </a:pPr>
            <a:r>
              <a:rPr lang="en-US" altLang="zh-CN" sz="2000"/>
              <a:t>	public void setValue (int r, String s) {</a:t>
            </a:r>
          </a:p>
          <a:p>
            <a:pPr>
              <a:spcBef>
                <a:spcPct val="0"/>
              </a:spcBef>
            </a:pPr>
            <a:r>
              <a:rPr lang="en-US" altLang="zh-CN" sz="2000"/>
              <a:t>		this.r = r;	this.s = s;		</a:t>
            </a:r>
          </a:p>
          <a:p>
            <a:pPr>
              <a:spcBef>
                <a:spcPct val="0"/>
              </a:spcBef>
            </a:pPr>
            <a:r>
              <a:rPr lang="en-US" altLang="zh-CN" sz="2000"/>
              <a:t>	} </a:t>
            </a:r>
          </a:p>
          <a:p>
            <a:pPr>
              <a:spcBef>
                <a:spcPct val="0"/>
              </a:spcBef>
            </a:pPr>
            <a:r>
              <a:rPr lang="en-US" altLang="zh-CN" sz="2000"/>
              <a:t>	public void setValue (String s, int r) {</a:t>
            </a:r>
          </a:p>
          <a:p>
            <a:pPr>
              <a:spcBef>
                <a:spcPct val="0"/>
              </a:spcBef>
            </a:pPr>
            <a:r>
              <a:rPr lang="en-US" altLang="zh-CN" sz="2000"/>
              <a:t>		this.r =r; 	this.s =s;</a:t>
            </a:r>
          </a:p>
          <a:p>
            <a:pPr>
              <a:spcBef>
                <a:spcPct val="0"/>
              </a:spcBef>
            </a:pPr>
            <a:r>
              <a:rPr lang="en-US" altLang="zh-CN" sz="2000"/>
              <a:t>	}</a:t>
            </a:r>
          </a:p>
          <a:p>
            <a:pPr>
              <a:spcBef>
                <a:spcPct val="0"/>
              </a:spcBef>
            </a:pPr>
            <a:r>
              <a:rPr lang="en-US" altLang="zh-CN" sz="2000"/>
              <a:t>	public static void main (String[] args){</a:t>
            </a:r>
          </a:p>
          <a:p>
            <a:pPr>
              <a:spcBef>
                <a:spcPct val="0"/>
              </a:spcBef>
            </a:pPr>
            <a:r>
              <a:rPr lang="en-US" altLang="zh-CN" sz="2000"/>
              <a:t>		Overload o = new Overload();</a:t>
            </a:r>
          </a:p>
          <a:p>
            <a:pPr>
              <a:spcBef>
                <a:spcPct val="0"/>
              </a:spcBef>
            </a:pPr>
            <a:r>
              <a:rPr lang="en-US" altLang="zh-CN" sz="2000"/>
              <a:t>		o.setValue(10, “ok”);</a:t>
            </a:r>
          </a:p>
          <a:p>
            <a:pPr>
              <a:spcBef>
                <a:spcPct val="0"/>
              </a:spcBef>
            </a:pPr>
            <a:r>
              <a:rPr lang="en-US" altLang="zh-CN" sz="2000"/>
              <a:t>		o.setValue(“ok?”, 20); //both are OK!	</a:t>
            </a:r>
          </a:p>
          <a:p>
            <a:pPr>
              <a:spcBef>
                <a:spcPct val="0"/>
              </a:spcBef>
            </a:pPr>
            <a:r>
              <a:rPr lang="en-US" altLang="zh-CN" sz="2000"/>
              <a:t>	}</a:t>
            </a:r>
          </a:p>
          <a:p>
            <a:pPr>
              <a:spcBef>
                <a:spcPct val="0"/>
              </a:spcBef>
            </a:pPr>
            <a:r>
              <a:rPr lang="en-US" altLang="zh-CN" sz="2000"/>
              <a:t>} </a:t>
            </a:r>
            <a:endParaRPr lang="zh-CN" altLang="en-US" sz="2000"/>
          </a:p>
        </p:txBody>
      </p:sp>
      <p:sp>
        <p:nvSpPr>
          <p:cNvPr id="63493" name="Text Box 5"/>
          <p:cNvSpPr txBox="1">
            <a:spLocks noChangeArrowheads="1"/>
          </p:cNvSpPr>
          <p:nvPr/>
        </p:nvSpPr>
        <p:spPr bwMode="auto">
          <a:xfrm>
            <a:off x="611188" y="5876925"/>
            <a:ext cx="748982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accent1"/>
              </a:buClr>
              <a:buFont typeface="Wingdings" panose="05000000000000000000" pitchFamily="2" charset="2"/>
              <a:buNone/>
            </a:pPr>
            <a:r>
              <a:rPr lang="en-US" altLang="zh-CN" sz="2400"/>
              <a:t>The compiler will decide which method to use based on the number and type of arguments you supply</a:t>
            </a:r>
            <a:endParaRPr lang="zh-CN" altLang="en-US" sz="2400"/>
          </a:p>
        </p:txBody>
      </p:sp>
    </p:spTree>
    <p:extLst>
      <p:ext uri="{BB962C8B-B14F-4D97-AF65-F5344CB8AC3E}">
        <p14:creationId xmlns:p14="http://schemas.microsoft.com/office/powerpoint/2010/main" val="3501892904"/>
      </p:ext>
    </p:extLst>
  </p:cSld>
  <p:clrMapOvr>
    <a:masterClrMapping/>
  </p:clrMapOvr>
  <p:transition advTm="1000"/>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ChangeArrowheads="1"/>
          </p:cNvSpPr>
          <p:nvPr/>
        </p:nvSpPr>
        <p:spPr bwMode="auto">
          <a:xfrm>
            <a:off x="539750" y="908050"/>
            <a:ext cx="7632700" cy="467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Overload{</a:t>
            </a:r>
          </a:p>
          <a:p>
            <a:pPr>
              <a:spcBef>
                <a:spcPct val="0"/>
              </a:spcBef>
            </a:pPr>
            <a:r>
              <a:rPr lang="en-US" altLang="zh-CN" sz="2000"/>
              <a:t>	int r;</a:t>
            </a:r>
          </a:p>
          <a:p>
            <a:pPr>
              <a:spcBef>
                <a:spcPct val="0"/>
              </a:spcBef>
            </a:pPr>
            <a:r>
              <a:rPr lang="en-US" altLang="zh-CN" sz="2000"/>
              <a:t>	String s;</a:t>
            </a:r>
          </a:p>
          <a:p>
            <a:pPr>
              <a:spcBef>
                <a:spcPct val="0"/>
              </a:spcBef>
            </a:pPr>
            <a:r>
              <a:rPr lang="en-US" altLang="zh-CN" sz="2000"/>
              <a:t>	public void setValue (int r, String s) {</a:t>
            </a:r>
          </a:p>
          <a:p>
            <a:pPr>
              <a:spcBef>
                <a:spcPct val="0"/>
              </a:spcBef>
            </a:pPr>
            <a:r>
              <a:rPr lang="en-US" altLang="zh-CN" sz="2000"/>
              <a:t>		this.r = r;	this.s = s;		</a:t>
            </a:r>
          </a:p>
          <a:p>
            <a:pPr>
              <a:spcBef>
                <a:spcPct val="0"/>
              </a:spcBef>
            </a:pPr>
            <a:r>
              <a:rPr lang="en-US" altLang="zh-CN" sz="2000"/>
              <a:t>	} </a:t>
            </a:r>
          </a:p>
          <a:p>
            <a:pPr>
              <a:spcBef>
                <a:spcPct val="0"/>
              </a:spcBef>
            </a:pPr>
            <a:r>
              <a:rPr lang="en-US" altLang="zh-CN" sz="2000"/>
              <a:t>	public void setValue (String s, int r) {</a:t>
            </a:r>
          </a:p>
          <a:p>
            <a:pPr>
              <a:spcBef>
                <a:spcPct val="0"/>
              </a:spcBef>
            </a:pPr>
            <a:r>
              <a:rPr lang="en-US" altLang="zh-CN" sz="2000"/>
              <a:t>		</a:t>
            </a:r>
            <a:r>
              <a:rPr lang="en-US" altLang="zh-CN" sz="2000" b="1">
                <a:solidFill>
                  <a:srgbClr val="FF0000"/>
                </a:solidFill>
              </a:rPr>
              <a:t>this.setValue (r, s); //another usage of this</a:t>
            </a:r>
          </a:p>
          <a:p>
            <a:pPr>
              <a:spcBef>
                <a:spcPct val="0"/>
              </a:spcBef>
            </a:pPr>
            <a:r>
              <a:rPr lang="en-US" altLang="zh-CN" sz="2000"/>
              <a:t>	}</a:t>
            </a:r>
          </a:p>
          <a:p>
            <a:pPr>
              <a:spcBef>
                <a:spcPct val="0"/>
              </a:spcBef>
            </a:pPr>
            <a:r>
              <a:rPr lang="en-US" altLang="zh-CN" sz="2000"/>
              <a:t>	public static void main (String[] args){</a:t>
            </a:r>
          </a:p>
          <a:p>
            <a:pPr>
              <a:spcBef>
                <a:spcPct val="0"/>
              </a:spcBef>
            </a:pPr>
            <a:r>
              <a:rPr lang="en-US" altLang="zh-CN" sz="2000"/>
              <a:t>		Overload o = new Overload();</a:t>
            </a:r>
          </a:p>
          <a:p>
            <a:pPr>
              <a:spcBef>
                <a:spcPct val="0"/>
              </a:spcBef>
            </a:pPr>
            <a:r>
              <a:rPr lang="en-US" altLang="zh-CN" sz="2000"/>
              <a:t>		o.setValue(10, “ok”);</a:t>
            </a:r>
          </a:p>
          <a:p>
            <a:pPr>
              <a:spcBef>
                <a:spcPct val="0"/>
              </a:spcBef>
            </a:pPr>
            <a:r>
              <a:rPr lang="en-US" altLang="zh-CN" sz="2000"/>
              <a:t>		o.setValue(“ok?”, 20); //both are OK!	</a:t>
            </a:r>
          </a:p>
          <a:p>
            <a:pPr>
              <a:spcBef>
                <a:spcPct val="0"/>
              </a:spcBef>
            </a:pPr>
            <a:r>
              <a:rPr lang="en-US" altLang="zh-CN" sz="2000"/>
              <a:t>	}</a:t>
            </a:r>
          </a:p>
          <a:p>
            <a:pPr>
              <a:spcBef>
                <a:spcPct val="0"/>
              </a:spcBef>
            </a:pPr>
            <a:r>
              <a:rPr lang="en-US" altLang="zh-CN" sz="2000"/>
              <a:t>} </a:t>
            </a:r>
            <a:endParaRPr lang="zh-CN" altLang="en-US" sz="2000"/>
          </a:p>
        </p:txBody>
      </p:sp>
      <p:sp>
        <p:nvSpPr>
          <p:cNvPr id="65542" name="Text Box 6"/>
          <p:cNvSpPr txBox="1">
            <a:spLocks noChangeArrowheads="1"/>
          </p:cNvSpPr>
          <p:nvPr/>
        </p:nvSpPr>
        <p:spPr bwMode="auto">
          <a:xfrm>
            <a:off x="971550" y="573405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Avoid writing duplicate code</a:t>
            </a:r>
          </a:p>
        </p:txBody>
      </p:sp>
      <p:sp>
        <p:nvSpPr>
          <p:cNvPr id="65543" name="Text Box 7"/>
          <p:cNvSpPr txBox="1">
            <a:spLocks noChangeArrowheads="1"/>
          </p:cNvSpPr>
          <p:nvPr/>
        </p:nvSpPr>
        <p:spPr bwMode="auto">
          <a:xfrm>
            <a:off x="250825" y="260350"/>
            <a:ext cx="2233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Rewrite: </a:t>
            </a:r>
          </a:p>
        </p:txBody>
      </p:sp>
    </p:spTree>
    <p:extLst>
      <p:ext uri="{BB962C8B-B14F-4D97-AF65-F5344CB8AC3E}">
        <p14:creationId xmlns:p14="http://schemas.microsoft.com/office/powerpoint/2010/main" val="3585763195"/>
      </p:ext>
    </p:extLst>
  </p:cSld>
  <p:clrMapOvr>
    <a:masterClrMapping/>
  </p:clrMapOvr>
  <p:transition advTm="1000"/>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a:t>Multiple constructor</a:t>
            </a:r>
            <a:endParaRPr lang="zh-CN" altLang="en-US"/>
          </a:p>
        </p:txBody>
      </p:sp>
      <p:sp>
        <p:nvSpPr>
          <p:cNvPr id="67587" name="Rectangle 3"/>
          <p:cNvSpPr>
            <a:spLocks noGrp="1" noChangeArrowheads="1"/>
          </p:cNvSpPr>
          <p:nvPr>
            <p:ph type="body" idx="1"/>
          </p:nvPr>
        </p:nvSpPr>
        <p:spPr/>
        <p:txBody>
          <a:bodyPr/>
          <a:lstStyle/>
          <a:p>
            <a:r>
              <a:rPr lang="en-US" altLang="zh-CN"/>
              <a:t>Can invoke one constructor from another</a:t>
            </a:r>
          </a:p>
          <a:p>
            <a:r>
              <a:rPr lang="en-US" altLang="zh-CN"/>
              <a:t>Use </a:t>
            </a:r>
            <a:r>
              <a:rPr lang="en-US" altLang="zh-CN" b="1" i="1">
                <a:solidFill>
                  <a:srgbClr val="FF0000"/>
                </a:solidFill>
              </a:rPr>
              <a:t>this(para)</a:t>
            </a:r>
          </a:p>
          <a:p>
            <a:r>
              <a:rPr lang="en-US" altLang="zh-CN"/>
              <a:t>Useful if constructors share a significant amount of initialization code, avoid repetition.</a:t>
            </a:r>
          </a:p>
          <a:p>
            <a:r>
              <a:rPr lang="en-US" altLang="zh-CN">
                <a:solidFill>
                  <a:srgbClr val="FF0000"/>
                </a:solidFill>
              </a:rPr>
              <a:t>Notice</a:t>
            </a:r>
            <a:r>
              <a:rPr lang="en-US" altLang="zh-CN"/>
              <a:t>: this() must be the first statement in a constructor!! Can be called only once.</a:t>
            </a:r>
            <a:endParaRPr lang="zh-CN" altLang="en-US"/>
          </a:p>
        </p:txBody>
      </p:sp>
    </p:spTree>
    <p:extLst>
      <p:ext uri="{BB962C8B-B14F-4D97-AF65-F5344CB8AC3E}">
        <p14:creationId xmlns:p14="http://schemas.microsoft.com/office/powerpoint/2010/main" val="2168942633"/>
      </p:ext>
    </p:extLst>
  </p:cSld>
  <p:clrMapOvr>
    <a:masterClrMapping/>
  </p:clrMapOvr>
  <p:transition>
    <p:pull dir="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611188" y="1484313"/>
            <a:ext cx="7921625" cy="436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Circle{</a:t>
            </a:r>
          </a:p>
          <a:p>
            <a:pPr>
              <a:spcBef>
                <a:spcPct val="0"/>
              </a:spcBef>
            </a:pPr>
            <a:r>
              <a:rPr lang="en-US" altLang="zh-CN" sz="2000"/>
              <a:t>	double r; </a:t>
            </a:r>
          </a:p>
          <a:p>
            <a:pPr>
              <a:spcBef>
                <a:spcPct val="0"/>
              </a:spcBef>
            </a:pPr>
            <a:r>
              <a:rPr lang="en-US" altLang="zh-CN" sz="2000"/>
              <a:t>	public Circle(){</a:t>
            </a:r>
          </a:p>
          <a:p>
            <a:pPr>
              <a:spcBef>
                <a:spcPct val="0"/>
              </a:spcBef>
            </a:pPr>
            <a:r>
              <a:rPr lang="en-US" altLang="zh-CN" sz="2000"/>
              <a:t>		// r = 1.0; //default radius value;</a:t>
            </a:r>
          </a:p>
          <a:p>
            <a:pPr>
              <a:spcBef>
                <a:spcPct val="0"/>
              </a:spcBef>
            </a:pPr>
            <a:r>
              <a:rPr lang="en-US" altLang="zh-CN" sz="2000"/>
              <a:t>		</a:t>
            </a:r>
            <a:r>
              <a:rPr lang="en-US" altLang="zh-CN" sz="2000" b="1">
                <a:solidFill>
                  <a:srgbClr val="FF0000"/>
                </a:solidFill>
              </a:rPr>
              <a:t>this (1.0); //call another constructor</a:t>
            </a:r>
          </a:p>
          <a:p>
            <a:pPr>
              <a:spcBef>
                <a:spcPct val="0"/>
              </a:spcBef>
            </a:pPr>
            <a:r>
              <a:rPr lang="en-US" altLang="zh-CN" sz="2000"/>
              <a:t>	}</a:t>
            </a:r>
          </a:p>
          <a:p>
            <a:pPr>
              <a:spcBef>
                <a:spcPct val="0"/>
              </a:spcBef>
            </a:pPr>
            <a:r>
              <a:rPr lang="en-US" altLang="zh-CN" sz="2000"/>
              <a:t>	public Circle (double r) {</a:t>
            </a:r>
          </a:p>
          <a:p>
            <a:pPr>
              <a:spcBef>
                <a:spcPct val="0"/>
              </a:spcBef>
            </a:pPr>
            <a:r>
              <a:rPr lang="en-US" altLang="zh-CN" sz="2000"/>
              <a:t>		this.r = r;  //same name!	</a:t>
            </a:r>
          </a:p>
          <a:p>
            <a:pPr>
              <a:spcBef>
                <a:spcPct val="0"/>
              </a:spcBef>
            </a:pPr>
            <a:r>
              <a:rPr lang="en-US" altLang="zh-CN" sz="2000"/>
              <a:t>	} </a:t>
            </a:r>
          </a:p>
          <a:p>
            <a:pPr>
              <a:spcBef>
                <a:spcPct val="0"/>
              </a:spcBef>
            </a:pPr>
            <a:r>
              <a:rPr lang="en-US" altLang="zh-CN" sz="2000"/>
              <a:t>	public static void main(String[] args){</a:t>
            </a:r>
          </a:p>
          <a:p>
            <a:pPr>
              <a:spcBef>
                <a:spcPct val="0"/>
              </a:spcBef>
            </a:pPr>
            <a:r>
              <a:rPr lang="en-US" altLang="zh-CN" sz="2000"/>
              <a:t>		Circle c = new Circle(2.0); //OK</a:t>
            </a:r>
          </a:p>
          <a:p>
            <a:pPr>
              <a:spcBef>
                <a:spcPct val="0"/>
              </a:spcBef>
            </a:pPr>
            <a:r>
              <a:rPr lang="en-US" altLang="zh-CN" sz="2000"/>
              <a:t>		Circle c2 = new Circle();    // OK now!</a:t>
            </a:r>
          </a:p>
          <a:p>
            <a:pPr>
              <a:spcBef>
                <a:spcPct val="0"/>
              </a:spcBef>
            </a:pPr>
            <a:r>
              <a:rPr lang="en-US" altLang="zh-CN" sz="2000"/>
              <a:t>	}</a:t>
            </a:r>
          </a:p>
          <a:p>
            <a:pPr>
              <a:spcBef>
                <a:spcPct val="0"/>
              </a:spcBef>
            </a:pPr>
            <a:r>
              <a:rPr lang="en-US" altLang="zh-CN" sz="2000"/>
              <a:t>} </a:t>
            </a:r>
            <a:endParaRPr lang="zh-CN" altLang="en-US" sz="2000"/>
          </a:p>
        </p:txBody>
      </p:sp>
      <p:sp>
        <p:nvSpPr>
          <p:cNvPr id="68613" name="Text Box 5"/>
          <p:cNvSpPr txBox="1">
            <a:spLocks noChangeArrowheads="1"/>
          </p:cNvSpPr>
          <p:nvPr/>
        </p:nvSpPr>
        <p:spPr bwMode="auto">
          <a:xfrm>
            <a:off x="468313" y="476250"/>
            <a:ext cx="4391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t>Example revisited </a:t>
            </a:r>
          </a:p>
        </p:txBody>
      </p:sp>
    </p:spTree>
    <p:extLst>
      <p:ext uri="{BB962C8B-B14F-4D97-AF65-F5344CB8AC3E}">
        <p14:creationId xmlns:p14="http://schemas.microsoft.com/office/powerpoint/2010/main" val="3569645399"/>
      </p:ext>
    </p:extLst>
  </p:cSld>
  <p:clrMapOvr>
    <a:masterClrMapping/>
  </p:clrMapOvr>
  <p:transition advTm="100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a:t>How to initialize static fields?</a:t>
            </a:r>
          </a:p>
        </p:txBody>
      </p:sp>
      <p:sp>
        <p:nvSpPr>
          <p:cNvPr id="76803" name="Rectangle 3"/>
          <p:cNvSpPr>
            <a:spLocks noGrp="1" noChangeArrowheads="1"/>
          </p:cNvSpPr>
          <p:nvPr>
            <p:ph type="body" idx="1"/>
          </p:nvPr>
        </p:nvSpPr>
        <p:spPr>
          <a:xfrm>
            <a:off x="457200" y="1600200"/>
            <a:ext cx="8229600" cy="3197225"/>
          </a:xfrm>
        </p:spPr>
        <p:txBody>
          <a:bodyPr/>
          <a:lstStyle/>
          <a:p>
            <a:r>
              <a:rPr lang="en-US" altLang="zh-CN"/>
              <a:t>Cannot use constructor because no object created</a:t>
            </a:r>
          </a:p>
          <a:p>
            <a:r>
              <a:rPr lang="en-US" altLang="zh-CN"/>
              <a:t>Static initializer: </a:t>
            </a:r>
          </a:p>
          <a:p>
            <a:pPr lvl="1"/>
            <a:r>
              <a:rPr lang="en-US" altLang="zh-CN" b="1">
                <a:solidFill>
                  <a:srgbClr val="FF0000"/>
                </a:solidFill>
              </a:rPr>
              <a:t>static</a:t>
            </a:r>
            <a:r>
              <a:rPr lang="en-US" altLang="zh-CN"/>
              <a:t> { </a:t>
            </a:r>
            <a:r>
              <a:rPr lang="en-US" altLang="zh-CN" i="1"/>
              <a:t>code to do initialization</a:t>
            </a:r>
            <a:r>
              <a:rPr lang="en-US" altLang="zh-CN"/>
              <a:t>}</a:t>
            </a:r>
          </a:p>
          <a:p>
            <a:pPr lvl="1"/>
            <a:r>
              <a:rPr lang="en-US" altLang="zh-CN"/>
              <a:t>Can appear anywhere in class definition where a field definition can.</a:t>
            </a:r>
          </a:p>
        </p:txBody>
      </p:sp>
      <p:sp>
        <p:nvSpPr>
          <p:cNvPr id="76805" name="Rectangle 5"/>
          <p:cNvSpPr>
            <a:spLocks noChangeArrowheads="1"/>
          </p:cNvSpPr>
          <p:nvPr/>
        </p:nvSpPr>
        <p:spPr bwMode="auto">
          <a:xfrm>
            <a:off x="827088" y="4724400"/>
            <a:ext cx="7058025"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a:t>public static String days = new String[7];</a:t>
            </a:r>
          </a:p>
          <a:p>
            <a:pPr>
              <a:spcBef>
                <a:spcPct val="0"/>
              </a:spcBef>
            </a:pPr>
            <a:r>
              <a:rPr lang="en-US" altLang="zh-CN"/>
              <a:t>static{</a:t>
            </a:r>
          </a:p>
          <a:p>
            <a:pPr>
              <a:spcBef>
                <a:spcPct val="0"/>
              </a:spcBef>
            </a:pPr>
            <a:r>
              <a:rPr lang="en-US" altLang="zh-CN"/>
              <a:t>	days[0]=“Monday”;</a:t>
            </a:r>
          </a:p>
          <a:p>
            <a:pPr>
              <a:spcBef>
                <a:spcPct val="0"/>
              </a:spcBef>
            </a:pPr>
            <a:r>
              <a:rPr lang="en-US" altLang="zh-CN"/>
              <a:t>	days[1]=“Tuesday”;</a:t>
            </a:r>
          </a:p>
          <a:p>
            <a:pPr>
              <a:spcBef>
                <a:spcPct val="0"/>
              </a:spcBef>
            </a:pPr>
            <a:r>
              <a:rPr lang="en-US" altLang="zh-CN"/>
              <a:t>	… …</a:t>
            </a:r>
          </a:p>
          <a:p>
            <a:pPr>
              <a:spcBef>
                <a:spcPct val="0"/>
              </a:spcBef>
            </a:pPr>
            <a:r>
              <a:rPr lang="en-US" altLang="zh-CN"/>
              <a:t>}</a:t>
            </a:r>
          </a:p>
        </p:txBody>
      </p:sp>
    </p:spTree>
    <p:extLst>
      <p:ext uri="{BB962C8B-B14F-4D97-AF65-F5344CB8AC3E}">
        <p14:creationId xmlns:p14="http://schemas.microsoft.com/office/powerpoint/2010/main" val="2382823621"/>
      </p:ext>
    </p:extLst>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F340B0A8-9DA3-4FD9-8A0E-70EA306DA7EC}" type="slidenum">
              <a:rPr lang="zh-CN" altLang="en-GB"/>
              <a:pPr/>
              <a:t>11</a:t>
            </a:fld>
            <a:endParaRPr lang="en-GB" altLang="zh-CN"/>
          </a:p>
        </p:txBody>
      </p:sp>
      <p:sp>
        <p:nvSpPr>
          <p:cNvPr id="352258" name="Rectangle 2"/>
          <p:cNvSpPr>
            <a:spLocks noGrp="1" noChangeArrowheads="1"/>
          </p:cNvSpPr>
          <p:nvPr>
            <p:ph type="title"/>
          </p:nvPr>
        </p:nvSpPr>
        <p:spPr/>
        <p:txBody>
          <a:bodyPr/>
          <a:lstStyle/>
          <a:p>
            <a:r>
              <a:rPr lang="en-AU" altLang="en-AU"/>
              <a:t>Creating objects of a class</a:t>
            </a:r>
          </a:p>
        </p:txBody>
      </p:sp>
      <p:sp>
        <p:nvSpPr>
          <p:cNvPr id="352259" name="Rectangle 3"/>
          <p:cNvSpPr>
            <a:spLocks noGrp="1" noChangeArrowheads="1"/>
          </p:cNvSpPr>
          <p:nvPr>
            <p:ph type="body" idx="1"/>
          </p:nvPr>
        </p:nvSpPr>
        <p:spPr/>
        <p:txBody>
          <a:bodyPr/>
          <a:lstStyle/>
          <a:p>
            <a:r>
              <a:rPr lang="en-AU" altLang="en-AU"/>
              <a:t>Objects are created dynamically using the </a:t>
            </a:r>
            <a:r>
              <a:rPr lang="en-AU" altLang="en-AU" i="1">
                <a:solidFill>
                  <a:srgbClr val="FC0128"/>
                </a:solidFill>
              </a:rPr>
              <a:t>new</a:t>
            </a:r>
            <a:r>
              <a:rPr lang="en-AU" altLang="en-AU"/>
              <a:t> keyword.</a:t>
            </a:r>
          </a:p>
          <a:p>
            <a:r>
              <a:rPr lang="en-AU" altLang="en-AU"/>
              <a:t>aCircle and bCircle refer to Circle objects</a:t>
            </a:r>
          </a:p>
          <a:p>
            <a:endParaRPr lang="en-AU" altLang="en-AU"/>
          </a:p>
        </p:txBody>
      </p:sp>
      <p:sp>
        <p:nvSpPr>
          <p:cNvPr id="352274" name="Text Box 18"/>
          <p:cNvSpPr txBox="1">
            <a:spLocks noChangeArrowheads="1"/>
          </p:cNvSpPr>
          <p:nvPr/>
        </p:nvSpPr>
        <p:spPr bwMode="auto">
          <a:xfrm>
            <a:off x="5029200" y="3581400"/>
            <a:ext cx="3886200"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bCircle = new Circle() </a:t>
            </a:r>
            <a:r>
              <a:rPr lang="en-AU" altLang="en-AU" sz="2400"/>
              <a:t>;</a:t>
            </a:r>
          </a:p>
        </p:txBody>
      </p:sp>
      <p:sp>
        <p:nvSpPr>
          <p:cNvPr id="352260" name="Text Box 4"/>
          <p:cNvSpPr txBox="1">
            <a:spLocks noChangeArrowheads="1"/>
          </p:cNvSpPr>
          <p:nvPr/>
        </p:nvSpPr>
        <p:spPr bwMode="auto">
          <a:xfrm>
            <a:off x="1219200" y="3581400"/>
            <a:ext cx="3200400" cy="4667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aCircle = new Circle() </a:t>
            </a:r>
            <a:r>
              <a:rPr lang="en-AU" altLang="en-AU" sz="2400"/>
              <a:t>;</a:t>
            </a:r>
          </a:p>
        </p:txBody>
      </p:sp>
      <p:sp>
        <p:nvSpPr>
          <p:cNvPr id="352262" name="Rectangle 6"/>
          <p:cNvSpPr>
            <a:spLocks noChangeArrowheads="1"/>
          </p:cNvSpPr>
          <p:nvPr/>
        </p:nvSpPr>
        <p:spPr bwMode="auto">
          <a:xfrm>
            <a:off x="1631950" y="4354513"/>
            <a:ext cx="414338" cy="38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4" name="AutoShape 8"/>
          <p:cNvSpPr>
            <a:spLocks noChangeArrowheads="1"/>
          </p:cNvSpPr>
          <p:nvPr/>
        </p:nvSpPr>
        <p:spPr bwMode="auto">
          <a:xfrm>
            <a:off x="1751013" y="4741863"/>
            <a:ext cx="177800" cy="581025"/>
          </a:xfrm>
          <a:prstGeom prst="curvedRightArrow">
            <a:avLst>
              <a:gd name="adj1" fmla="val 65357"/>
              <a:gd name="adj2" fmla="val 130714"/>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5" name="Oval 9"/>
          <p:cNvSpPr>
            <a:spLocks noChangeArrowheads="1"/>
          </p:cNvSpPr>
          <p:nvPr/>
        </p:nvSpPr>
        <p:spPr bwMode="auto">
          <a:xfrm>
            <a:off x="1928813" y="4870450"/>
            <a:ext cx="1181100" cy="122555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68" name="Rectangle 12"/>
          <p:cNvSpPr>
            <a:spLocks noChangeArrowheads="1"/>
          </p:cNvSpPr>
          <p:nvPr/>
        </p:nvSpPr>
        <p:spPr bwMode="auto">
          <a:xfrm>
            <a:off x="5419725" y="4284663"/>
            <a:ext cx="414338" cy="38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0" name="AutoShape 14"/>
          <p:cNvSpPr>
            <a:spLocks noChangeArrowheads="1"/>
          </p:cNvSpPr>
          <p:nvPr/>
        </p:nvSpPr>
        <p:spPr bwMode="auto">
          <a:xfrm>
            <a:off x="5538788" y="4672013"/>
            <a:ext cx="176212" cy="581025"/>
          </a:xfrm>
          <a:prstGeom prst="curvedRightArrow">
            <a:avLst>
              <a:gd name="adj1" fmla="val 65946"/>
              <a:gd name="adj2" fmla="val 131892"/>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1" name="Oval 15"/>
          <p:cNvSpPr>
            <a:spLocks noChangeArrowheads="1"/>
          </p:cNvSpPr>
          <p:nvPr/>
        </p:nvSpPr>
        <p:spPr bwMode="auto">
          <a:xfrm>
            <a:off x="5715000" y="4800600"/>
            <a:ext cx="1182688" cy="122555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5" name="Line 19"/>
          <p:cNvSpPr>
            <a:spLocks noChangeShapeType="1"/>
          </p:cNvSpPr>
          <p:nvPr/>
        </p:nvSpPr>
        <p:spPr bwMode="auto">
          <a:xfrm flipH="1">
            <a:off x="2873375" y="3968750"/>
            <a:ext cx="473075" cy="9667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2276" name="Line 20"/>
          <p:cNvSpPr>
            <a:spLocks noChangeShapeType="1"/>
          </p:cNvSpPr>
          <p:nvPr/>
        </p:nvSpPr>
        <p:spPr bwMode="auto">
          <a:xfrm flipH="1">
            <a:off x="6705600" y="4038600"/>
            <a:ext cx="304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2278" name="AutoShape 22"/>
          <p:cNvSpPr>
            <a:spLocks noChangeArrowheads="1"/>
          </p:cNvSpPr>
          <p:nvPr/>
        </p:nvSpPr>
        <p:spPr bwMode="auto">
          <a:xfrm>
            <a:off x="1685925" y="4419600"/>
            <a:ext cx="304800" cy="3048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279" name="AutoShape 23"/>
          <p:cNvSpPr>
            <a:spLocks noChangeArrowheads="1"/>
          </p:cNvSpPr>
          <p:nvPr/>
        </p:nvSpPr>
        <p:spPr bwMode="auto">
          <a:xfrm>
            <a:off x="5486400" y="4343400"/>
            <a:ext cx="304800" cy="3048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28985679"/>
      </p:ext>
    </p:extLst>
  </p:cSld>
  <p:clrMapOvr>
    <a:masterClrMapping/>
  </p:clrMapOvr>
  <p:transition>
    <p:pull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t>Finalization – opposite of initialization</a:t>
            </a:r>
          </a:p>
        </p:txBody>
      </p:sp>
      <p:sp>
        <p:nvSpPr>
          <p:cNvPr id="77827" name="Rectangle 3"/>
          <p:cNvSpPr>
            <a:spLocks noGrp="1" noChangeArrowheads="1"/>
          </p:cNvSpPr>
          <p:nvPr>
            <p:ph type="body" idx="1"/>
          </p:nvPr>
        </p:nvSpPr>
        <p:spPr/>
        <p:txBody>
          <a:bodyPr/>
          <a:lstStyle/>
          <a:p>
            <a:pPr>
              <a:lnSpc>
                <a:spcPct val="90000"/>
              </a:lnSpc>
            </a:pPr>
            <a:r>
              <a:rPr lang="en-US" altLang="zh-CN"/>
              <a:t>Garbage collection can ONLY free the </a:t>
            </a:r>
            <a:r>
              <a:rPr lang="en-US" altLang="zh-CN" b="1" i="1"/>
              <a:t>memory resources</a:t>
            </a:r>
          </a:p>
          <a:p>
            <a:pPr>
              <a:lnSpc>
                <a:spcPct val="90000"/>
              </a:lnSpc>
            </a:pPr>
            <a:r>
              <a:rPr lang="en-US" altLang="zh-CN"/>
              <a:t>Need finalize() to free other resources, for example, network connection, DB connection, file handler, etc.</a:t>
            </a:r>
          </a:p>
          <a:p>
            <a:pPr>
              <a:lnSpc>
                <a:spcPct val="90000"/>
              </a:lnSpc>
            </a:pPr>
            <a:r>
              <a:rPr lang="en-US" altLang="zh-CN"/>
              <a:t>finalize() takes no argument, return void</a:t>
            </a:r>
          </a:p>
          <a:p>
            <a:pPr>
              <a:lnSpc>
                <a:spcPct val="90000"/>
              </a:lnSpc>
            </a:pPr>
            <a:r>
              <a:rPr lang="en-US" altLang="zh-CN"/>
              <a:t>Invoked automatically by Java</a:t>
            </a:r>
          </a:p>
          <a:p>
            <a:pPr>
              <a:lnSpc>
                <a:spcPct val="90000"/>
              </a:lnSpc>
            </a:pPr>
            <a:r>
              <a:rPr lang="en-US" altLang="zh-CN"/>
              <a:t>Rarely used for application-level programming</a:t>
            </a:r>
          </a:p>
        </p:txBody>
      </p:sp>
    </p:spTree>
    <p:extLst>
      <p:ext uri="{BB962C8B-B14F-4D97-AF65-F5344CB8AC3E}">
        <p14:creationId xmlns:p14="http://schemas.microsoft.com/office/powerpoint/2010/main" val="3545135308"/>
      </p:ext>
    </p:extLst>
  </p:cSld>
  <p:clrMapOvr>
    <a:masterClrMapping/>
  </p:clrMapOvr>
  <p:transition>
    <p:pull dir="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Constructor Overloading</a:t>
            </a:r>
          </a:p>
        </p:txBody>
      </p:sp>
      <p:sp>
        <p:nvSpPr>
          <p:cNvPr id="5" name="Footer Placeholder 4"/>
          <p:cNvSpPr>
            <a:spLocks noGrp="1"/>
          </p:cNvSpPr>
          <p:nvPr>
            <p:ph type="ftr" sz="quarter" idx="11"/>
          </p:nvPr>
        </p:nvSpPr>
        <p:spPr/>
        <p:txBody>
          <a:bodyPr/>
          <a:lstStyle/>
          <a:p>
            <a:r>
              <a:rPr lang="en-US"/>
              <a:t>tMyn</a:t>
            </a:r>
          </a:p>
        </p:txBody>
      </p:sp>
      <p:sp>
        <p:nvSpPr>
          <p:cNvPr id="6" name="Slide Number Placeholder 5"/>
          <p:cNvSpPr>
            <a:spLocks noGrp="1"/>
          </p:cNvSpPr>
          <p:nvPr>
            <p:ph type="sldNum" sz="quarter" idx="12"/>
          </p:nvPr>
        </p:nvSpPr>
        <p:spPr/>
        <p:txBody>
          <a:bodyPr/>
          <a:lstStyle/>
          <a:p>
            <a:fld id="{EB9E5882-8C82-4E79-A054-2F9351CB1BD9}" type="slidenum">
              <a:rPr lang="en-US"/>
              <a:pPr/>
              <a:t>111</a:t>
            </a:fld>
            <a:endParaRPr lang="en-US"/>
          </a:p>
        </p:txBody>
      </p:sp>
      <p:sp>
        <p:nvSpPr>
          <p:cNvPr id="2052" name="Rectangle 4"/>
          <p:cNvSpPr>
            <a:spLocks noGrp="1" noChangeArrowheads="1"/>
          </p:cNvSpPr>
          <p:nvPr>
            <p:ph type="title"/>
          </p:nvPr>
        </p:nvSpPr>
        <p:spPr/>
        <p:txBody>
          <a:bodyPr/>
          <a:lstStyle/>
          <a:p>
            <a:r>
              <a:rPr lang="en-US" sz="3200"/>
              <a:t>Constructor Overloading</a:t>
            </a:r>
          </a:p>
        </p:txBody>
      </p:sp>
      <p:sp>
        <p:nvSpPr>
          <p:cNvPr id="2053" name="Rectangle 5"/>
          <p:cNvSpPr>
            <a:spLocks noGrp="1" noChangeArrowheads="1"/>
          </p:cNvSpPr>
          <p:nvPr>
            <p:ph type="body" idx="1"/>
          </p:nvPr>
        </p:nvSpPr>
        <p:spPr/>
        <p:txBody>
          <a:bodyPr/>
          <a:lstStyle/>
          <a:p>
            <a:r>
              <a:rPr lang="en-US" sz="2400"/>
              <a:t>One context in which you will regularly need to use overloading is when you write constructors for your classes.</a:t>
            </a:r>
          </a:p>
          <a:p>
            <a:r>
              <a:rPr lang="en-US" sz="2400"/>
              <a:t>Constructors are methods that can be overloaded, just like any other method in a class.</a:t>
            </a:r>
          </a:p>
          <a:p>
            <a:r>
              <a:rPr lang="en-US" sz="2400"/>
              <a:t>In most situations, you will want to generate objects of a class from different sets of initial defining data:</a:t>
            </a:r>
          </a:p>
        </p:txBody>
      </p:sp>
    </p:spTree>
    <p:extLst>
      <p:ext uri="{BB962C8B-B14F-4D97-AF65-F5344CB8AC3E}">
        <p14:creationId xmlns:p14="http://schemas.microsoft.com/office/powerpoint/2010/main" val="3343153584"/>
      </p:ext>
    </p:extLst>
  </p:cSld>
  <p:clrMapOvr>
    <a:masterClrMapping/>
  </p:clrMapOvr>
  <p:transition>
    <p:pull dir="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t>Constructor Overloading</a:t>
            </a:r>
          </a:p>
        </p:txBody>
      </p:sp>
      <p:sp>
        <p:nvSpPr>
          <p:cNvPr id="4"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5" name="Slide Number Placeholder 3"/>
          <p:cNvSpPr>
            <a:spLocks noGrp="1"/>
          </p:cNvSpPr>
          <p:nvPr>
            <p:ph type="sldNum" sz="quarter" idx="4294967295"/>
          </p:nvPr>
        </p:nvSpPr>
        <p:spPr>
          <a:xfrm>
            <a:off x="6553200" y="6245225"/>
            <a:ext cx="2133600" cy="476250"/>
          </a:xfrm>
          <a:prstGeom prst="rect">
            <a:avLst/>
          </a:prstGeom>
        </p:spPr>
        <p:txBody>
          <a:bodyPr/>
          <a:lstStyle/>
          <a:p>
            <a:fld id="{12CC0F57-6539-40C5-9CA2-1FD2BEF03225}" type="slidenum">
              <a:rPr lang="en-US"/>
              <a:pPr/>
              <a:t>112</a:t>
            </a:fld>
            <a:endParaRPr lang="en-US"/>
          </a:p>
        </p:txBody>
      </p:sp>
      <p:sp>
        <p:nvSpPr>
          <p:cNvPr id="11268" name="Text Box 4"/>
          <p:cNvSpPr txBox="1">
            <a:spLocks noChangeArrowheads="1"/>
          </p:cNvSpPr>
          <p:nvPr/>
        </p:nvSpPr>
        <p:spPr bwMode="auto">
          <a:xfrm>
            <a:off x="827088" y="742950"/>
            <a:ext cx="60991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TimoSoft;</a:t>
            </a:r>
          </a:p>
          <a:p>
            <a:endParaRPr lang="en-US"/>
          </a:p>
          <a:p>
            <a:r>
              <a:rPr lang="en-US"/>
              <a:t>public class MyClass</a:t>
            </a:r>
          </a:p>
          <a:p>
            <a:r>
              <a:rPr lang="en-US"/>
              <a:t>{</a:t>
            </a:r>
          </a:p>
          <a:p>
            <a:r>
              <a:rPr lang="en-US"/>
              <a:t>    int x;</a:t>
            </a:r>
          </a:p>
          <a:p>
            <a:r>
              <a:rPr lang="en-US"/>
              <a:t>    MyClass()</a:t>
            </a:r>
          </a:p>
          <a:p>
            <a:r>
              <a:rPr lang="en-US"/>
              <a:t>    {</a:t>
            </a:r>
          </a:p>
          <a:p>
            <a:r>
              <a:rPr lang="en-US"/>
              <a:t>        System.out.println("Inside MyClass() constructor.");</a:t>
            </a:r>
          </a:p>
          <a:p>
            <a:r>
              <a:rPr lang="en-US"/>
              <a:t>        x=0;</a:t>
            </a:r>
          </a:p>
          <a:p>
            <a:r>
              <a:rPr lang="en-US"/>
              <a:t>    }</a:t>
            </a:r>
          </a:p>
          <a:p>
            <a:r>
              <a:rPr lang="en-US"/>
              <a:t>    MyClass(int i)</a:t>
            </a:r>
          </a:p>
          <a:p>
            <a:r>
              <a:rPr lang="en-US"/>
              <a:t>    {</a:t>
            </a:r>
          </a:p>
          <a:p>
            <a:r>
              <a:rPr lang="en-US"/>
              <a:t>        System.out.println("Inside MyClass(int) constructor.");</a:t>
            </a:r>
          </a:p>
          <a:p>
            <a:r>
              <a:rPr lang="en-US"/>
              <a:t>        x=i;</a:t>
            </a:r>
          </a:p>
          <a:p>
            <a:r>
              <a:rPr lang="en-US"/>
              <a:t>    }</a:t>
            </a:r>
          </a:p>
          <a:p>
            <a:r>
              <a:rPr lang="en-US"/>
              <a:t>    </a:t>
            </a:r>
          </a:p>
        </p:txBody>
      </p:sp>
    </p:spTree>
    <p:extLst>
      <p:ext uri="{BB962C8B-B14F-4D97-AF65-F5344CB8AC3E}">
        <p14:creationId xmlns:p14="http://schemas.microsoft.com/office/powerpoint/2010/main" val="2384447975"/>
      </p:ext>
    </p:extLst>
  </p:cSld>
  <p:clrMapOvr>
    <a:masterClrMapping/>
  </p:clrMapOvr>
  <p:transition advTm="100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t>Constructor Overloading</a:t>
            </a:r>
          </a:p>
        </p:txBody>
      </p:sp>
      <p:sp>
        <p:nvSpPr>
          <p:cNvPr id="4"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5" name="Slide Number Placeholder 3"/>
          <p:cNvSpPr>
            <a:spLocks noGrp="1"/>
          </p:cNvSpPr>
          <p:nvPr>
            <p:ph type="sldNum" sz="quarter" idx="4294967295"/>
          </p:nvPr>
        </p:nvSpPr>
        <p:spPr>
          <a:xfrm>
            <a:off x="6553200" y="6245225"/>
            <a:ext cx="2133600" cy="476250"/>
          </a:xfrm>
          <a:prstGeom prst="rect">
            <a:avLst/>
          </a:prstGeom>
        </p:spPr>
        <p:txBody>
          <a:bodyPr/>
          <a:lstStyle/>
          <a:p>
            <a:fld id="{C1FCF1E7-2B92-4797-9DC7-8B34C46242C4}" type="slidenum">
              <a:rPr lang="en-US"/>
              <a:pPr/>
              <a:t>113</a:t>
            </a:fld>
            <a:endParaRPr lang="en-US"/>
          </a:p>
        </p:txBody>
      </p:sp>
      <p:sp>
        <p:nvSpPr>
          <p:cNvPr id="12290" name="Text Box 2"/>
          <p:cNvSpPr txBox="1">
            <a:spLocks noChangeArrowheads="1"/>
          </p:cNvSpPr>
          <p:nvPr/>
        </p:nvSpPr>
        <p:spPr bwMode="auto">
          <a:xfrm>
            <a:off x="827088" y="820738"/>
            <a:ext cx="77374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MyClass(double d)</a:t>
            </a:r>
          </a:p>
          <a:p>
            <a:r>
              <a:rPr lang="en-US"/>
              <a:t>    {</a:t>
            </a:r>
          </a:p>
          <a:p>
            <a:r>
              <a:rPr lang="en-US"/>
              <a:t>        System.out.println("Inside MyClass(double) constructor.");</a:t>
            </a:r>
          </a:p>
          <a:p>
            <a:r>
              <a:rPr lang="en-US"/>
              <a:t>        x=(int)d;</a:t>
            </a:r>
          </a:p>
          <a:p>
            <a:r>
              <a:rPr lang="en-US"/>
              <a:t>    }</a:t>
            </a:r>
          </a:p>
          <a:p>
            <a:r>
              <a:rPr lang="en-US"/>
              <a:t>    void getXvalue()</a:t>
            </a:r>
          </a:p>
          <a:p>
            <a:r>
              <a:rPr lang="en-US"/>
              <a:t>    {</a:t>
            </a:r>
          </a:p>
          <a:p>
            <a:r>
              <a:rPr lang="en-US"/>
              <a:t>        System.out.println("The value of the instance variable \nof the object "</a:t>
            </a:r>
          </a:p>
          <a:p>
            <a:r>
              <a:rPr lang="en-US"/>
              <a:t>                +this+" is "+x+".");</a:t>
            </a:r>
          </a:p>
          <a:p>
            <a:r>
              <a:rPr lang="en-US"/>
              <a:t>    }</a:t>
            </a:r>
          </a:p>
          <a:p>
            <a:r>
              <a:rPr lang="en-US"/>
              <a:t>}</a:t>
            </a:r>
          </a:p>
        </p:txBody>
      </p:sp>
    </p:spTree>
    <p:extLst>
      <p:ext uri="{BB962C8B-B14F-4D97-AF65-F5344CB8AC3E}">
        <p14:creationId xmlns:p14="http://schemas.microsoft.com/office/powerpoint/2010/main" val="860644555"/>
      </p:ext>
    </p:extLst>
  </p:cSld>
  <p:clrMapOvr>
    <a:masterClrMapping/>
  </p:clrMapOvr>
  <p:transition advTm="100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t>Constructor Overloading</a:t>
            </a:r>
          </a:p>
        </p:txBody>
      </p:sp>
      <p:sp>
        <p:nvSpPr>
          <p:cNvPr id="4"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5" name="Slide Number Placeholder 3"/>
          <p:cNvSpPr>
            <a:spLocks noGrp="1"/>
          </p:cNvSpPr>
          <p:nvPr>
            <p:ph type="sldNum" sz="quarter" idx="4294967295"/>
          </p:nvPr>
        </p:nvSpPr>
        <p:spPr>
          <a:xfrm>
            <a:off x="6553200" y="6245225"/>
            <a:ext cx="2133600" cy="476250"/>
          </a:xfrm>
          <a:prstGeom prst="rect">
            <a:avLst/>
          </a:prstGeom>
        </p:spPr>
        <p:txBody>
          <a:bodyPr/>
          <a:lstStyle/>
          <a:p>
            <a:fld id="{305F7444-94FC-4CAC-9396-913006CF2B01}" type="slidenum">
              <a:rPr lang="en-US"/>
              <a:pPr/>
              <a:t>114</a:t>
            </a:fld>
            <a:endParaRPr lang="en-US"/>
          </a:p>
        </p:txBody>
      </p:sp>
      <p:sp>
        <p:nvSpPr>
          <p:cNvPr id="13316" name="Text Box 4"/>
          <p:cNvSpPr txBox="1">
            <a:spLocks noChangeArrowheads="1"/>
          </p:cNvSpPr>
          <p:nvPr/>
        </p:nvSpPr>
        <p:spPr bwMode="auto">
          <a:xfrm>
            <a:off x="1023938" y="712788"/>
            <a:ext cx="433070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TimoSoft;</a:t>
            </a:r>
          </a:p>
          <a:p>
            <a:endParaRPr lang="en-US"/>
          </a:p>
          <a:p>
            <a:r>
              <a:rPr lang="en-US"/>
              <a:t>public class MyClassTest</a:t>
            </a:r>
          </a:p>
          <a:p>
            <a:r>
              <a:rPr lang="en-US"/>
              <a:t>{</a:t>
            </a:r>
          </a:p>
          <a:p>
            <a:r>
              <a:rPr lang="en-US"/>
              <a:t> </a:t>
            </a:r>
          </a:p>
          <a:p>
            <a:r>
              <a:rPr lang="en-US"/>
              <a:t>    public static void main(String[] args)</a:t>
            </a:r>
          </a:p>
          <a:p>
            <a:r>
              <a:rPr lang="en-US"/>
              <a:t>    {</a:t>
            </a:r>
          </a:p>
          <a:p>
            <a:r>
              <a:rPr lang="en-US"/>
              <a:t>        MyClass first=new MyClass();</a:t>
            </a:r>
          </a:p>
          <a:p>
            <a:r>
              <a:rPr lang="en-US"/>
              <a:t>        MyClass second=new MyClass(52);</a:t>
            </a:r>
          </a:p>
          <a:p>
            <a:r>
              <a:rPr lang="en-US"/>
              <a:t>        MyClass third=new MyClass(13.6);</a:t>
            </a:r>
          </a:p>
          <a:p>
            <a:r>
              <a:rPr lang="en-US"/>
              <a:t>        first.getXvalue();</a:t>
            </a:r>
          </a:p>
          <a:p>
            <a:r>
              <a:rPr lang="en-US"/>
              <a:t>        second.getXvalue();</a:t>
            </a:r>
          </a:p>
          <a:p>
            <a:r>
              <a:rPr lang="en-US"/>
              <a:t>        third.getXvalue();</a:t>
            </a:r>
          </a:p>
          <a:p>
            <a:r>
              <a:rPr lang="en-US"/>
              <a:t>    }</a:t>
            </a:r>
          </a:p>
          <a:p>
            <a:r>
              <a:rPr lang="en-US"/>
              <a:t>}</a:t>
            </a:r>
          </a:p>
        </p:txBody>
      </p:sp>
    </p:spTree>
    <p:extLst>
      <p:ext uri="{BB962C8B-B14F-4D97-AF65-F5344CB8AC3E}">
        <p14:creationId xmlns:p14="http://schemas.microsoft.com/office/powerpoint/2010/main" val="1794229166"/>
      </p:ext>
    </p:extLst>
  </p:cSld>
  <p:clrMapOvr>
    <a:masterClrMapping/>
  </p:clrMapOvr>
  <p:transition advTm="1000"/>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Constructor Overloading</a:t>
            </a:r>
          </a:p>
        </p:txBody>
      </p:sp>
      <p:sp>
        <p:nvSpPr>
          <p:cNvPr id="5"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6" name="Slide Number Placeholder 3"/>
          <p:cNvSpPr>
            <a:spLocks noGrp="1"/>
          </p:cNvSpPr>
          <p:nvPr>
            <p:ph type="sldNum" sz="quarter" idx="4294967295"/>
          </p:nvPr>
        </p:nvSpPr>
        <p:spPr>
          <a:xfrm>
            <a:off x="6553200" y="6245225"/>
            <a:ext cx="2133600" cy="476250"/>
          </a:xfrm>
          <a:prstGeom prst="rect">
            <a:avLst/>
          </a:prstGeom>
        </p:spPr>
        <p:txBody>
          <a:bodyPr/>
          <a:lstStyle/>
          <a:p>
            <a:fld id="{69B1F6C2-D4B0-45F7-815B-FFDE85D86338}" type="slidenum">
              <a:rPr lang="en-US"/>
              <a:pPr/>
              <a:t>115</a:t>
            </a:fld>
            <a:endParaRPr lang="en-US"/>
          </a:p>
        </p:txBody>
      </p:sp>
      <p:sp>
        <p:nvSpPr>
          <p:cNvPr id="14343" name="Rectangle 7"/>
          <p:cNvSpPr>
            <a:spLocks noChangeArrowheads="1"/>
          </p:cNvSpPr>
          <p:nvPr/>
        </p:nvSpPr>
        <p:spPr bwMode="auto">
          <a:xfrm>
            <a:off x="827088" y="836613"/>
            <a:ext cx="6049962" cy="3744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Text Box 6"/>
          <p:cNvSpPr txBox="1">
            <a:spLocks noChangeArrowheads="1"/>
          </p:cNvSpPr>
          <p:nvPr/>
        </p:nvSpPr>
        <p:spPr bwMode="auto">
          <a:xfrm>
            <a:off x="1095375" y="1000125"/>
            <a:ext cx="49498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run:</a:t>
            </a:r>
          </a:p>
          <a:p>
            <a:r>
              <a:rPr lang="en-US"/>
              <a:t>Inside MyClass() constructor.</a:t>
            </a:r>
          </a:p>
          <a:p>
            <a:r>
              <a:rPr lang="en-US"/>
              <a:t>Inside MyClass(int) constructor.</a:t>
            </a:r>
          </a:p>
          <a:p>
            <a:r>
              <a:rPr lang="en-US"/>
              <a:t>Inside MyClass(double) constructor.</a:t>
            </a:r>
          </a:p>
          <a:p>
            <a:r>
              <a:rPr lang="en-US"/>
              <a:t>The value of the instance variable </a:t>
            </a:r>
          </a:p>
          <a:p>
            <a:r>
              <a:rPr lang="en-US"/>
              <a:t>of the object TimoSoft.MyClass@19821f is 0.</a:t>
            </a:r>
          </a:p>
          <a:p>
            <a:r>
              <a:rPr lang="en-US"/>
              <a:t>The value of the instance variable </a:t>
            </a:r>
          </a:p>
          <a:p>
            <a:r>
              <a:rPr lang="en-US"/>
              <a:t>of the object TimoSoft.MyClass@addbf1 is 52.</a:t>
            </a:r>
          </a:p>
          <a:p>
            <a:r>
              <a:rPr lang="en-US"/>
              <a:t>The value of the instance variable </a:t>
            </a:r>
          </a:p>
          <a:p>
            <a:r>
              <a:rPr lang="en-US"/>
              <a:t>of the object TimoSoft.MyClass@42e816 is 13.</a:t>
            </a:r>
          </a:p>
          <a:p>
            <a:r>
              <a:rPr lang="en-US"/>
              <a:t>BUILD SUCCESSFUL (total time: 1 second)</a:t>
            </a:r>
          </a:p>
          <a:p>
            <a:endParaRPr lang="en-US"/>
          </a:p>
        </p:txBody>
      </p:sp>
    </p:spTree>
    <p:extLst>
      <p:ext uri="{BB962C8B-B14F-4D97-AF65-F5344CB8AC3E}">
        <p14:creationId xmlns:p14="http://schemas.microsoft.com/office/powerpoint/2010/main" val="1097141036"/>
      </p:ext>
    </p:extLst>
  </p:cSld>
  <p:clrMapOvr>
    <a:masterClrMapping/>
  </p:clrMapOvr>
  <p:transition advTm="1000"/>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r>
              <a:rPr lang="en-US"/>
              <a:t>Constructor Overloading</a:t>
            </a:r>
          </a:p>
        </p:txBody>
      </p:sp>
      <p:sp>
        <p:nvSpPr>
          <p:cNvPr id="4" name="Footer Placeholder 4"/>
          <p:cNvSpPr>
            <a:spLocks noGrp="1"/>
          </p:cNvSpPr>
          <p:nvPr>
            <p:ph type="ftr" sz="quarter" idx="11"/>
          </p:nvPr>
        </p:nvSpPr>
        <p:spPr/>
        <p:txBody>
          <a:bodyPr/>
          <a:lstStyle/>
          <a:p>
            <a:r>
              <a:rPr lang="en-US"/>
              <a:t>tMyn</a:t>
            </a:r>
          </a:p>
        </p:txBody>
      </p:sp>
      <p:sp>
        <p:nvSpPr>
          <p:cNvPr id="5" name="Slide Number Placeholder 5"/>
          <p:cNvSpPr>
            <a:spLocks noGrp="1"/>
          </p:cNvSpPr>
          <p:nvPr>
            <p:ph type="sldNum" sz="quarter" idx="12"/>
          </p:nvPr>
        </p:nvSpPr>
        <p:spPr/>
        <p:txBody>
          <a:bodyPr/>
          <a:lstStyle/>
          <a:p>
            <a:fld id="{092ACCE9-B461-484D-9B2D-7B9CD67C961A}" type="slidenum">
              <a:rPr lang="en-US"/>
              <a:pPr/>
              <a:t>116</a:t>
            </a:fld>
            <a:endParaRPr lang="en-US"/>
          </a:p>
        </p:txBody>
      </p:sp>
      <p:sp>
        <p:nvSpPr>
          <p:cNvPr id="7171" name="Rectangle 3"/>
          <p:cNvSpPr>
            <a:spLocks noGrp="1" noChangeArrowheads="1"/>
          </p:cNvSpPr>
          <p:nvPr>
            <p:ph type="body" idx="1"/>
          </p:nvPr>
        </p:nvSpPr>
        <p:spPr>
          <a:xfrm>
            <a:off x="457200" y="549275"/>
            <a:ext cx="8229600" cy="5576888"/>
          </a:xfrm>
        </p:spPr>
        <p:txBody>
          <a:bodyPr/>
          <a:lstStyle/>
          <a:p>
            <a:r>
              <a:rPr lang="en-US" sz="2400"/>
              <a:t>One common reason that constructors are overloaded is to allow one object to initialize another.</a:t>
            </a:r>
          </a:p>
          <a:p>
            <a:r>
              <a:rPr lang="en-US" sz="2400"/>
              <a:t>The need to produce an identical copy of an object occurs often:</a:t>
            </a:r>
          </a:p>
        </p:txBody>
      </p:sp>
    </p:spTree>
    <p:extLst>
      <p:ext uri="{BB962C8B-B14F-4D97-AF65-F5344CB8AC3E}">
        <p14:creationId xmlns:p14="http://schemas.microsoft.com/office/powerpoint/2010/main" val="687988579"/>
      </p:ext>
    </p:extLst>
  </p:cSld>
  <p:clrMapOvr>
    <a:masterClrMapping/>
  </p:clrMapOvr>
  <p:transition>
    <p:pull dir="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t>Constructor Overloading</a:t>
            </a:r>
          </a:p>
        </p:txBody>
      </p:sp>
      <p:sp>
        <p:nvSpPr>
          <p:cNvPr id="4"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5" name="Slide Number Placeholder 3"/>
          <p:cNvSpPr>
            <a:spLocks noGrp="1"/>
          </p:cNvSpPr>
          <p:nvPr>
            <p:ph type="sldNum" sz="quarter" idx="4294967295"/>
          </p:nvPr>
        </p:nvSpPr>
        <p:spPr>
          <a:xfrm>
            <a:off x="6553200" y="6245225"/>
            <a:ext cx="2133600" cy="476250"/>
          </a:xfrm>
          <a:prstGeom prst="rect">
            <a:avLst/>
          </a:prstGeom>
        </p:spPr>
        <p:txBody>
          <a:bodyPr/>
          <a:lstStyle/>
          <a:p>
            <a:fld id="{438681A8-99B2-4F4D-9DC4-7163A9CAEF62}" type="slidenum">
              <a:rPr lang="en-US"/>
              <a:pPr/>
              <a:t>117</a:t>
            </a:fld>
            <a:endParaRPr lang="en-US"/>
          </a:p>
        </p:txBody>
      </p:sp>
      <p:sp>
        <p:nvSpPr>
          <p:cNvPr id="15364" name="Text Box 4"/>
          <p:cNvSpPr txBox="1">
            <a:spLocks noChangeArrowheads="1"/>
          </p:cNvSpPr>
          <p:nvPr/>
        </p:nvSpPr>
        <p:spPr bwMode="auto">
          <a:xfrm>
            <a:off x="1095375" y="712788"/>
            <a:ext cx="60991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TimoSoft;</a:t>
            </a:r>
          </a:p>
          <a:p>
            <a:endParaRPr lang="en-US"/>
          </a:p>
          <a:p>
            <a:r>
              <a:rPr lang="en-US"/>
              <a:t>public class MyClass</a:t>
            </a:r>
          </a:p>
          <a:p>
            <a:r>
              <a:rPr lang="en-US"/>
              <a:t>{</a:t>
            </a:r>
          </a:p>
          <a:p>
            <a:r>
              <a:rPr lang="en-US"/>
              <a:t>    int x, y;</a:t>
            </a:r>
          </a:p>
          <a:p>
            <a:r>
              <a:rPr lang="en-US"/>
              <a:t>    MyClass()</a:t>
            </a:r>
          </a:p>
          <a:p>
            <a:r>
              <a:rPr lang="en-US"/>
              <a:t>    {</a:t>
            </a:r>
          </a:p>
          <a:p>
            <a:r>
              <a:rPr lang="en-US"/>
              <a:t>        System.out.println("Inside MyClass() constructor.");</a:t>
            </a:r>
          </a:p>
          <a:p>
            <a:r>
              <a:rPr lang="en-US"/>
              <a:t>        x=0;</a:t>
            </a:r>
          </a:p>
          <a:p>
            <a:r>
              <a:rPr lang="en-US"/>
              <a:t>        y=0;</a:t>
            </a:r>
          </a:p>
          <a:p>
            <a:r>
              <a:rPr lang="en-US"/>
              <a:t>    }</a:t>
            </a:r>
          </a:p>
          <a:p>
            <a:r>
              <a:rPr lang="en-US"/>
              <a:t>    MyClass(int i, int j)</a:t>
            </a:r>
          </a:p>
          <a:p>
            <a:r>
              <a:rPr lang="en-US"/>
              <a:t>    {</a:t>
            </a:r>
          </a:p>
          <a:p>
            <a:r>
              <a:rPr lang="en-US"/>
              <a:t>        System.out.println("Inside MyClass(int) constructor.");</a:t>
            </a:r>
          </a:p>
          <a:p>
            <a:r>
              <a:rPr lang="en-US"/>
              <a:t>        x=i;</a:t>
            </a:r>
          </a:p>
          <a:p>
            <a:r>
              <a:rPr lang="en-US"/>
              <a:t>        y=j;</a:t>
            </a:r>
          </a:p>
          <a:p>
            <a:r>
              <a:rPr lang="en-US"/>
              <a:t>    }</a:t>
            </a:r>
          </a:p>
          <a:p>
            <a:r>
              <a:rPr lang="en-US"/>
              <a:t>   </a:t>
            </a:r>
          </a:p>
        </p:txBody>
      </p:sp>
    </p:spTree>
    <p:extLst>
      <p:ext uri="{BB962C8B-B14F-4D97-AF65-F5344CB8AC3E}">
        <p14:creationId xmlns:p14="http://schemas.microsoft.com/office/powerpoint/2010/main" val="3609231843"/>
      </p:ext>
    </p:extLst>
  </p:cSld>
  <p:clrMapOvr>
    <a:masterClrMapping/>
  </p:clrMapOvr>
  <p:transition advTm="100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Constructor Overloading</a:t>
            </a:r>
          </a:p>
        </p:txBody>
      </p:sp>
      <p:sp>
        <p:nvSpPr>
          <p:cNvPr id="5"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6" name="Slide Number Placeholder 3"/>
          <p:cNvSpPr>
            <a:spLocks noGrp="1"/>
          </p:cNvSpPr>
          <p:nvPr>
            <p:ph type="sldNum" sz="quarter" idx="4294967295"/>
          </p:nvPr>
        </p:nvSpPr>
        <p:spPr>
          <a:xfrm>
            <a:off x="6553200" y="6245225"/>
            <a:ext cx="2133600" cy="476250"/>
          </a:xfrm>
          <a:prstGeom prst="rect">
            <a:avLst/>
          </a:prstGeom>
        </p:spPr>
        <p:txBody>
          <a:bodyPr/>
          <a:lstStyle/>
          <a:p>
            <a:fld id="{5E99453F-8410-4836-A854-75A768EE87FA}" type="slidenum">
              <a:rPr lang="en-US"/>
              <a:pPr/>
              <a:t>118</a:t>
            </a:fld>
            <a:endParaRPr lang="en-US"/>
          </a:p>
        </p:txBody>
      </p:sp>
      <p:sp>
        <p:nvSpPr>
          <p:cNvPr id="16386" name="Text Box 2"/>
          <p:cNvSpPr txBox="1">
            <a:spLocks noChangeArrowheads="1"/>
          </p:cNvSpPr>
          <p:nvPr/>
        </p:nvSpPr>
        <p:spPr bwMode="auto">
          <a:xfrm>
            <a:off x="900113" y="712788"/>
            <a:ext cx="785177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MyClass(MyClass obj)</a:t>
            </a:r>
          </a:p>
          <a:p>
            <a:r>
              <a:rPr lang="en-US"/>
              <a:t>    {</a:t>
            </a:r>
          </a:p>
          <a:p>
            <a:r>
              <a:rPr lang="en-US"/>
              <a:t>        System.out.println("Inside MyClass(MyClass) constructor.");</a:t>
            </a:r>
          </a:p>
          <a:p>
            <a:r>
              <a:rPr lang="en-US"/>
              <a:t>        x=obj.x;</a:t>
            </a:r>
          </a:p>
          <a:p>
            <a:r>
              <a:rPr lang="en-US"/>
              <a:t>        y=obj.y;</a:t>
            </a:r>
          </a:p>
          <a:p>
            <a:r>
              <a:rPr lang="en-US"/>
              <a:t>    }</a:t>
            </a:r>
          </a:p>
          <a:p>
            <a:r>
              <a:rPr lang="en-US"/>
              <a:t>    void getXYvalues()</a:t>
            </a:r>
          </a:p>
          <a:p>
            <a:r>
              <a:rPr lang="en-US"/>
              <a:t>    {</a:t>
            </a:r>
          </a:p>
          <a:p>
            <a:r>
              <a:rPr lang="en-US"/>
              <a:t>        System.out.println("The value of the instance variables \nof the object "</a:t>
            </a:r>
          </a:p>
          <a:p>
            <a:r>
              <a:rPr lang="en-US"/>
              <a:t>                +this+" are "+x+" and "+y+".");</a:t>
            </a:r>
          </a:p>
          <a:p>
            <a:r>
              <a:rPr lang="en-US"/>
              <a:t>    }</a:t>
            </a:r>
          </a:p>
          <a:p>
            <a:r>
              <a:rPr lang="en-US"/>
              <a:t>}</a:t>
            </a:r>
          </a:p>
        </p:txBody>
      </p:sp>
      <p:sp>
        <p:nvSpPr>
          <p:cNvPr id="16387" name="AutoShape 3"/>
          <p:cNvSpPr>
            <a:spLocks noChangeArrowheads="1"/>
          </p:cNvSpPr>
          <p:nvPr/>
        </p:nvSpPr>
        <p:spPr bwMode="auto">
          <a:xfrm>
            <a:off x="468313" y="744538"/>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3796426"/>
      </p:ext>
    </p:extLst>
  </p:cSld>
  <p:clrMapOvr>
    <a:masterClrMapping/>
  </p:clrMapOvr>
  <p:transition advTm="1000"/>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Constructor Overloading</a:t>
            </a:r>
          </a:p>
        </p:txBody>
      </p:sp>
      <p:sp>
        <p:nvSpPr>
          <p:cNvPr id="5"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6" name="Slide Number Placeholder 3"/>
          <p:cNvSpPr>
            <a:spLocks noGrp="1"/>
          </p:cNvSpPr>
          <p:nvPr>
            <p:ph type="sldNum" sz="quarter" idx="4294967295"/>
          </p:nvPr>
        </p:nvSpPr>
        <p:spPr>
          <a:xfrm>
            <a:off x="6553200" y="6245225"/>
            <a:ext cx="2133600" cy="476250"/>
          </a:xfrm>
          <a:prstGeom prst="rect">
            <a:avLst/>
          </a:prstGeom>
        </p:spPr>
        <p:txBody>
          <a:bodyPr/>
          <a:lstStyle/>
          <a:p>
            <a:fld id="{D793035E-8A09-4A86-BAF2-FD99F8BBC662}" type="slidenum">
              <a:rPr lang="en-US"/>
              <a:pPr/>
              <a:t>119</a:t>
            </a:fld>
            <a:endParaRPr lang="en-US"/>
          </a:p>
        </p:txBody>
      </p:sp>
      <p:sp>
        <p:nvSpPr>
          <p:cNvPr id="17412" name="Text Box 4"/>
          <p:cNvSpPr txBox="1">
            <a:spLocks noChangeArrowheads="1"/>
          </p:cNvSpPr>
          <p:nvPr/>
        </p:nvSpPr>
        <p:spPr bwMode="auto">
          <a:xfrm>
            <a:off x="879475" y="784225"/>
            <a:ext cx="47117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TimoSoft;</a:t>
            </a:r>
          </a:p>
          <a:p>
            <a:endParaRPr lang="en-US"/>
          </a:p>
          <a:p>
            <a:r>
              <a:rPr lang="en-US"/>
              <a:t>public class MyClassTest</a:t>
            </a:r>
          </a:p>
          <a:p>
            <a:r>
              <a:rPr lang="en-US"/>
              <a:t>{</a:t>
            </a:r>
          </a:p>
          <a:p>
            <a:r>
              <a:rPr lang="en-US"/>
              <a:t>    public static void main(String[] args)</a:t>
            </a:r>
          </a:p>
          <a:p>
            <a:r>
              <a:rPr lang="en-US"/>
              <a:t>    {</a:t>
            </a:r>
          </a:p>
          <a:p>
            <a:r>
              <a:rPr lang="en-US"/>
              <a:t>        MyClass first=new MyClass();</a:t>
            </a:r>
          </a:p>
          <a:p>
            <a:r>
              <a:rPr lang="en-US"/>
              <a:t>        MyClass second=new MyClass(52, 18);</a:t>
            </a:r>
          </a:p>
          <a:p>
            <a:r>
              <a:rPr lang="en-US"/>
              <a:t>        MyClass third=new MyClass(second);</a:t>
            </a:r>
          </a:p>
          <a:p>
            <a:r>
              <a:rPr lang="en-US"/>
              <a:t>        first.getXYvalues();</a:t>
            </a:r>
          </a:p>
          <a:p>
            <a:r>
              <a:rPr lang="en-US"/>
              <a:t>        second.getXYvalues();</a:t>
            </a:r>
          </a:p>
          <a:p>
            <a:r>
              <a:rPr lang="en-US"/>
              <a:t>        third.getXYvalues();</a:t>
            </a:r>
          </a:p>
          <a:p>
            <a:r>
              <a:rPr lang="en-US"/>
              <a:t>    }</a:t>
            </a:r>
          </a:p>
          <a:p>
            <a:r>
              <a:rPr lang="en-US"/>
              <a:t>}</a:t>
            </a:r>
          </a:p>
        </p:txBody>
      </p:sp>
      <p:sp>
        <p:nvSpPr>
          <p:cNvPr id="17413" name="AutoShape 5"/>
          <p:cNvSpPr>
            <a:spLocks noChangeArrowheads="1"/>
          </p:cNvSpPr>
          <p:nvPr/>
        </p:nvSpPr>
        <p:spPr bwMode="auto">
          <a:xfrm>
            <a:off x="682625" y="2976563"/>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94311193"/>
      </p:ext>
    </p:extLst>
  </p:cSld>
  <p:clrMapOvr>
    <a:masterClrMapping/>
  </p:clrMapOvr>
  <p:transition advTm="1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F59F3E11-5B79-432A-B051-6C0A2FC72E32}" type="slidenum">
              <a:rPr lang="zh-CN" altLang="en-GB"/>
              <a:pPr/>
              <a:t>12</a:t>
            </a:fld>
            <a:endParaRPr lang="en-GB" altLang="zh-CN"/>
          </a:p>
        </p:txBody>
      </p:sp>
      <p:sp>
        <p:nvSpPr>
          <p:cNvPr id="427010" name="Rectangle 2"/>
          <p:cNvSpPr>
            <a:spLocks noGrp="1" noChangeArrowheads="1"/>
          </p:cNvSpPr>
          <p:nvPr>
            <p:ph type="title" idx="4294967295"/>
          </p:nvPr>
        </p:nvSpPr>
        <p:spPr>
          <a:xfrm>
            <a:off x="0" y="152400"/>
            <a:ext cx="8793163" cy="990600"/>
          </a:xfrm>
        </p:spPr>
        <p:txBody>
          <a:bodyPr/>
          <a:lstStyle/>
          <a:p>
            <a:r>
              <a:rPr lang="en-AU" altLang="en-AU"/>
              <a:t>Creating objects of a class</a:t>
            </a:r>
          </a:p>
        </p:txBody>
      </p:sp>
      <p:sp>
        <p:nvSpPr>
          <p:cNvPr id="427011" name="Text Box 3"/>
          <p:cNvSpPr txBox="1">
            <a:spLocks noChangeArrowheads="1"/>
          </p:cNvSpPr>
          <p:nvPr/>
        </p:nvSpPr>
        <p:spPr bwMode="auto">
          <a:xfrm>
            <a:off x="609600" y="1447800"/>
            <a:ext cx="3886200" cy="15621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aCircle = new Circle();</a:t>
            </a:r>
          </a:p>
          <a:p>
            <a:pPr algn="l" eaLnBrk="0" hangingPunct="0"/>
            <a:r>
              <a:rPr lang="en-AU" altLang="en-AU" sz="2400">
                <a:latin typeface="Times" panose="02020603050405020304" pitchFamily="18" charset="0"/>
              </a:rPr>
              <a:t>bCircle = new Circle() </a:t>
            </a:r>
            <a:r>
              <a:rPr lang="en-AU" altLang="en-AU" sz="2400"/>
              <a:t>;</a:t>
            </a:r>
          </a:p>
          <a:p>
            <a:pPr algn="l" eaLnBrk="0" hangingPunct="0"/>
            <a:endParaRPr lang="en-AU" altLang="en-AU" sz="2400"/>
          </a:p>
          <a:p>
            <a:pPr algn="l" eaLnBrk="0" hangingPunct="0"/>
            <a:r>
              <a:rPr lang="en-AU" altLang="en-AU" sz="2400">
                <a:latin typeface="Times New Roman" panose="02020603050405020304" pitchFamily="18" charset="0"/>
              </a:rPr>
              <a:t>bCircle = aCircle;</a:t>
            </a:r>
          </a:p>
        </p:txBody>
      </p:sp>
    </p:spTree>
    <p:extLst>
      <p:ext uri="{BB962C8B-B14F-4D97-AF65-F5344CB8AC3E}">
        <p14:creationId xmlns:p14="http://schemas.microsoft.com/office/powerpoint/2010/main" val="3544765065"/>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Constructor Overloading</a:t>
            </a:r>
          </a:p>
        </p:txBody>
      </p:sp>
      <p:sp>
        <p:nvSpPr>
          <p:cNvPr id="6" name="Footer Placeholder 2"/>
          <p:cNvSpPr>
            <a:spLocks noGrp="1"/>
          </p:cNvSpPr>
          <p:nvPr>
            <p:ph type="ftr" sz="quarter" idx="4294967295"/>
          </p:nvPr>
        </p:nvSpPr>
        <p:spPr>
          <a:xfrm>
            <a:off x="3124200" y="6245225"/>
            <a:ext cx="2895600" cy="476250"/>
          </a:xfrm>
          <a:prstGeom prst="rect">
            <a:avLst/>
          </a:prstGeom>
        </p:spPr>
        <p:txBody>
          <a:bodyPr/>
          <a:lstStyle/>
          <a:p>
            <a:r>
              <a:rPr lang="en-US"/>
              <a:t>tMyn</a:t>
            </a:r>
          </a:p>
        </p:txBody>
      </p:sp>
      <p:sp>
        <p:nvSpPr>
          <p:cNvPr id="7" name="Slide Number Placeholder 3"/>
          <p:cNvSpPr>
            <a:spLocks noGrp="1"/>
          </p:cNvSpPr>
          <p:nvPr>
            <p:ph type="sldNum" sz="quarter" idx="4294967295"/>
          </p:nvPr>
        </p:nvSpPr>
        <p:spPr>
          <a:xfrm>
            <a:off x="6553200" y="6245225"/>
            <a:ext cx="2133600" cy="476250"/>
          </a:xfrm>
          <a:prstGeom prst="rect">
            <a:avLst/>
          </a:prstGeom>
        </p:spPr>
        <p:txBody>
          <a:bodyPr/>
          <a:lstStyle/>
          <a:p>
            <a:fld id="{2BDA5F04-CE61-4419-B79D-101C52E8885E}" type="slidenum">
              <a:rPr lang="en-US"/>
              <a:pPr/>
              <a:t>120</a:t>
            </a:fld>
            <a:endParaRPr lang="en-US"/>
          </a:p>
        </p:txBody>
      </p:sp>
      <p:sp>
        <p:nvSpPr>
          <p:cNvPr id="18438" name="Rectangle 6"/>
          <p:cNvSpPr>
            <a:spLocks noChangeArrowheads="1"/>
          </p:cNvSpPr>
          <p:nvPr/>
        </p:nvSpPr>
        <p:spPr bwMode="auto">
          <a:xfrm>
            <a:off x="827088" y="692150"/>
            <a:ext cx="6913562" cy="37449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Text Box 5"/>
          <p:cNvSpPr txBox="1">
            <a:spLocks noChangeArrowheads="1"/>
          </p:cNvSpPr>
          <p:nvPr/>
        </p:nvSpPr>
        <p:spPr bwMode="auto">
          <a:xfrm>
            <a:off x="950913" y="928688"/>
            <a:ext cx="5876925"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run:</a:t>
            </a:r>
          </a:p>
          <a:p>
            <a:r>
              <a:rPr lang="en-US"/>
              <a:t>Inside MyClass() constructor.</a:t>
            </a:r>
          </a:p>
          <a:p>
            <a:r>
              <a:rPr lang="en-US"/>
              <a:t>Inside MyClass(int) constructor.</a:t>
            </a:r>
          </a:p>
          <a:p>
            <a:r>
              <a:rPr lang="en-US"/>
              <a:t>Inside MyClass(MyClass) constructor.</a:t>
            </a:r>
          </a:p>
          <a:p>
            <a:r>
              <a:rPr lang="en-US"/>
              <a:t>The value of the instance variables </a:t>
            </a:r>
          </a:p>
          <a:p>
            <a:r>
              <a:rPr lang="en-US"/>
              <a:t>of the object TimoSoft.MyClass@19821f are 0 and 0.</a:t>
            </a:r>
          </a:p>
          <a:p>
            <a:r>
              <a:rPr lang="en-US"/>
              <a:t>The value of the instance variables </a:t>
            </a:r>
          </a:p>
          <a:p>
            <a:r>
              <a:rPr lang="en-US"/>
              <a:t>of the object TimoSoft.MyClass@addbf1 are 52 and 18.</a:t>
            </a:r>
          </a:p>
          <a:p>
            <a:r>
              <a:rPr lang="en-US"/>
              <a:t>The value of the instance variables </a:t>
            </a:r>
          </a:p>
          <a:p>
            <a:r>
              <a:rPr lang="en-US"/>
              <a:t>of the object TimoSoft.MyClass@42e816 are 52 and 18.</a:t>
            </a:r>
          </a:p>
          <a:p>
            <a:r>
              <a:rPr lang="en-US"/>
              <a:t>BUILD SUCCESSFUL (total time: 1 second)</a:t>
            </a:r>
          </a:p>
          <a:p>
            <a:endParaRPr lang="en-US"/>
          </a:p>
        </p:txBody>
      </p:sp>
      <p:sp>
        <p:nvSpPr>
          <p:cNvPr id="18439" name="AutoShape 7"/>
          <p:cNvSpPr>
            <a:spLocks noChangeArrowheads="1"/>
          </p:cNvSpPr>
          <p:nvPr/>
        </p:nvSpPr>
        <p:spPr bwMode="auto">
          <a:xfrm>
            <a:off x="179388" y="3141663"/>
            <a:ext cx="504825" cy="381000"/>
          </a:xfrm>
          <a:prstGeom prst="rightArrow">
            <a:avLst>
              <a:gd name="adj1" fmla="val 50000"/>
              <a:gd name="adj2" fmla="val 33125"/>
            </a:avLst>
          </a:prstGeom>
          <a:solidFill>
            <a:srgbClr val="BBE0E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40266173"/>
      </p:ext>
    </p:extLst>
  </p:cSld>
  <p:clrMapOvr>
    <a:masterClrMapping/>
  </p:clrMapOvr>
  <p:transition advTm="1000"/>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t>Static vs. non-static</a:t>
            </a:r>
          </a:p>
        </p:txBody>
      </p:sp>
      <p:sp>
        <p:nvSpPr>
          <p:cNvPr id="40963" name="Rectangle 3"/>
          <p:cNvSpPr>
            <a:spLocks noGrp="1" noChangeArrowheads="1"/>
          </p:cNvSpPr>
          <p:nvPr>
            <p:ph type="body" idx="1"/>
          </p:nvPr>
        </p:nvSpPr>
        <p:spPr/>
        <p:txBody>
          <a:bodyPr/>
          <a:lstStyle/>
          <a:p>
            <a:pPr>
              <a:lnSpc>
                <a:spcPct val="90000"/>
              </a:lnSpc>
            </a:pPr>
            <a:r>
              <a:rPr lang="en-US" altLang="zh-CN" dirty="0"/>
              <a:t>Static: class variable/method</a:t>
            </a:r>
          </a:p>
          <a:p>
            <a:pPr>
              <a:lnSpc>
                <a:spcPct val="90000"/>
              </a:lnSpc>
            </a:pPr>
            <a:r>
              <a:rPr lang="en-US" altLang="zh-CN" dirty="0"/>
              <a:t>Non-static: instance variable/method</a:t>
            </a:r>
          </a:p>
          <a:p>
            <a:pPr>
              <a:lnSpc>
                <a:spcPct val="90000"/>
              </a:lnSpc>
            </a:pPr>
            <a:r>
              <a:rPr lang="en-US" altLang="zh-CN" dirty="0"/>
              <a:t>Static ones are associated with class, not object. Can be called using class name directly</a:t>
            </a:r>
          </a:p>
          <a:p>
            <a:pPr>
              <a:lnSpc>
                <a:spcPct val="90000"/>
              </a:lnSpc>
            </a:pPr>
            <a:r>
              <a:rPr lang="en-US" altLang="zh-CN" dirty="0"/>
              <a:t>main() is static</a:t>
            </a:r>
          </a:p>
          <a:p>
            <a:pPr lvl="1">
              <a:lnSpc>
                <a:spcPct val="90000"/>
              </a:lnSpc>
            </a:pPr>
            <a:r>
              <a:rPr lang="en-US" altLang="zh-CN" dirty="0"/>
              <a:t>Even though it’s in a class definition, no instance of the class exist when main starts executing</a:t>
            </a:r>
          </a:p>
        </p:txBody>
      </p:sp>
    </p:spTree>
    <p:extLst>
      <p:ext uri="{BB962C8B-B14F-4D97-AF65-F5344CB8AC3E}">
        <p14:creationId xmlns:p14="http://schemas.microsoft.com/office/powerpoint/2010/main" val="2944844588"/>
      </p:ext>
    </p:extLst>
  </p:cSld>
  <p:clrMapOvr>
    <a:masterClrMapping/>
  </p:clrMapOvr>
  <p:transition>
    <p:pull dir="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Static vs. non-static (cont.)</a:t>
            </a:r>
            <a:endParaRPr lang="zh-CN" altLang="en-US"/>
          </a:p>
        </p:txBody>
      </p:sp>
      <p:sp>
        <p:nvSpPr>
          <p:cNvPr id="44035" name="Rectangle 3"/>
          <p:cNvSpPr>
            <a:spLocks noGrp="1" noChangeArrowheads="1"/>
          </p:cNvSpPr>
          <p:nvPr>
            <p:ph type="body" idx="1"/>
          </p:nvPr>
        </p:nvSpPr>
        <p:spPr/>
        <p:txBody>
          <a:bodyPr/>
          <a:lstStyle/>
          <a:p>
            <a:pPr>
              <a:lnSpc>
                <a:spcPct val="90000"/>
              </a:lnSpc>
            </a:pPr>
            <a:r>
              <a:rPr lang="en-US" altLang="zh-CN"/>
              <a:t>Instance fields define an object; the values of those fields make one object distinct from another</a:t>
            </a:r>
          </a:p>
          <a:p>
            <a:pPr>
              <a:lnSpc>
                <a:spcPct val="90000"/>
              </a:lnSpc>
            </a:pPr>
            <a:r>
              <a:rPr lang="en-US" altLang="zh-CN"/>
              <a:t>Instance method operates on an instance of a class (object) instead of operating on the class itself.</a:t>
            </a:r>
          </a:p>
          <a:p>
            <a:pPr>
              <a:lnSpc>
                <a:spcPct val="90000"/>
              </a:lnSpc>
            </a:pPr>
            <a:r>
              <a:rPr lang="en-US" altLang="zh-CN"/>
              <a:t>Class methods can only use class fields; while instance methods can use both instance fields and class fields</a:t>
            </a:r>
            <a:endParaRPr lang="zh-CN" altLang="en-US"/>
          </a:p>
        </p:txBody>
      </p:sp>
    </p:spTree>
    <p:extLst>
      <p:ext uri="{BB962C8B-B14F-4D97-AF65-F5344CB8AC3E}">
        <p14:creationId xmlns:p14="http://schemas.microsoft.com/office/powerpoint/2010/main" val="2150530640"/>
      </p:ext>
    </p:extLst>
  </p:cSld>
  <p:clrMapOvr>
    <a:masterClrMapping/>
  </p:clrMapOvr>
  <p:transition>
    <p:pull dir="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b="1">
                <a:solidFill>
                  <a:srgbClr val="FF0000"/>
                </a:solidFill>
              </a:rPr>
              <a:t>final</a:t>
            </a:r>
            <a:r>
              <a:rPr lang="en-US" altLang="zh-CN"/>
              <a:t> keyword</a:t>
            </a:r>
          </a:p>
        </p:txBody>
      </p:sp>
      <p:sp>
        <p:nvSpPr>
          <p:cNvPr id="17411" name="Rectangle 3"/>
          <p:cNvSpPr>
            <a:spLocks noGrp="1" noChangeArrowheads="1"/>
          </p:cNvSpPr>
          <p:nvPr>
            <p:ph type="body" idx="1"/>
          </p:nvPr>
        </p:nvSpPr>
        <p:spPr/>
        <p:txBody>
          <a:bodyPr/>
          <a:lstStyle/>
          <a:p>
            <a:r>
              <a:rPr lang="en-US" altLang="zh-CN" dirty="0"/>
              <a:t>If a class declared with the final modifier, then it cannot be extended or </a:t>
            </a:r>
            <a:r>
              <a:rPr lang="en-US" altLang="zh-CN" dirty="0" err="1"/>
              <a:t>subclassed</a:t>
            </a:r>
            <a:endParaRPr lang="en-US" altLang="zh-CN" dirty="0"/>
          </a:p>
          <a:p>
            <a:r>
              <a:rPr lang="en-US" altLang="zh-CN" dirty="0"/>
              <a:t>If a field is declared with final, then the value of it cannot be changed.</a:t>
            </a:r>
          </a:p>
          <a:p>
            <a:r>
              <a:rPr lang="en-US" altLang="zh-CN" dirty="0"/>
              <a:t>If a method is declared with final, then it cannot be overridden in subclass</a:t>
            </a:r>
          </a:p>
        </p:txBody>
      </p:sp>
    </p:spTree>
    <p:extLst>
      <p:ext uri="{BB962C8B-B14F-4D97-AF65-F5344CB8AC3E}">
        <p14:creationId xmlns:p14="http://schemas.microsoft.com/office/powerpoint/2010/main" val="413478085"/>
      </p:ext>
    </p:extLst>
  </p:cSld>
  <p:clrMapOvr>
    <a:masterClrMapping/>
  </p:clrMapOvr>
  <p:transition>
    <p:pull dir="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Access control modifier</a:t>
            </a:r>
          </a:p>
        </p:txBody>
      </p:sp>
      <p:sp>
        <p:nvSpPr>
          <p:cNvPr id="22531" name="Rectangle 3"/>
          <p:cNvSpPr>
            <a:spLocks noGrp="1" noChangeArrowheads="1"/>
          </p:cNvSpPr>
          <p:nvPr>
            <p:ph type="body" idx="1"/>
          </p:nvPr>
        </p:nvSpPr>
        <p:spPr/>
        <p:txBody>
          <a:bodyPr/>
          <a:lstStyle/>
          <a:p>
            <a:r>
              <a:rPr lang="en-US" altLang="zh-CN" sz="2800"/>
              <a:t>Members of a class are always accessible within the body of the class</a:t>
            </a:r>
          </a:p>
          <a:p>
            <a:r>
              <a:rPr lang="en-US" altLang="zh-CN" sz="2800" b="1"/>
              <a:t>public</a:t>
            </a:r>
            <a:r>
              <a:rPr lang="en-US" altLang="zh-CN" sz="2800"/>
              <a:t>: accessible from outside of the class</a:t>
            </a:r>
          </a:p>
          <a:p>
            <a:r>
              <a:rPr lang="en-US" altLang="zh-CN" sz="2800" b="1"/>
              <a:t>private</a:t>
            </a:r>
            <a:r>
              <a:rPr lang="en-US" altLang="zh-CN" sz="2800"/>
              <a:t>: only within this class, even not visible in subclass</a:t>
            </a:r>
          </a:p>
          <a:p>
            <a:pPr lvl="1"/>
            <a:r>
              <a:rPr lang="en-US" altLang="zh-CN" sz="2300"/>
              <a:t>Subclass inherit it, but cannot directly access it inside the subclass</a:t>
            </a:r>
          </a:p>
          <a:p>
            <a:r>
              <a:rPr lang="en-US" altLang="zh-CN" sz="2800" b="1"/>
              <a:t>protected</a:t>
            </a:r>
            <a:r>
              <a:rPr lang="en-US" altLang="zh-CN" sz="2800"/>
              <a:t>: accessible from itself and all the subclasses</a:t>
            </a:r>
          </a:p>
        </p:txBody>
      </p:sp>
    </p:spTree>
    <p:extLst>
      <p:ext uri="{BB962C8B-B14F-4D97-AF65-F5344CB8AC3E}">
        <p14:creationId xmlns:p14="http://schemas.microsoft.com/office/powerpoint/2010/main" val="1050525873"/>
      </p:ext>
    </p:extLst>
  </p:cSld>
  <p:clrMapOvr>
    <a:masterClrMapping/>
  </p:clrMapOvr>
  <p:transition>
    <p:pull dir="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t>Abstract </a:t>
            </a:r>
          </a:p>
        </p:txBody>
      </p:sp>
      <p:sp>
        <p:nvSpPr>
          <p:cNvPr id="115715" name="Rectangle 3"/>
          <p:cNvSpPr>
            <a:spLocks noGrp="1" noChangeArrowheads="1"/>
          </p:cNvSpPr>
          <p:nvPr>
            <p:ph type="body" idx="1"/>
          </p:nvPr>
        </p:nvSpPr>
        <p:spPr/>
        <p:txBody>
          <a:bodyPr/>
          <a:lstStyle/>
          <a:p>
            <a:pPr>
              <a:lnSpc>
                <a:spcPct val="80000"/>
              </a:lnSpc>
            </a:pPr>
            <a:r>
              <a:rPr lang="en-US" altLang="zh-CN" sz="2800"/>
              <a:t>Sometimes it’s helpful to have a common superclass, without any real implementation : abstract method</a:t>
            </a:r>
          </a:p>
          <a:p>
            <a:pPr lvl="1">
              <a:lnSpc>
                <a:spcPct val="80000"/>
              </a:lnSpc>
            </a:pPr>
            <a:r>
              <a:rPr lang="en-US" altLang="zh-CN" sz="2300"/>
              <a:t>abstract return-type methodname();  //</a:t>
            </a:r>
            <a:r>
              <a:rPr lang="en-US" altLang="zh-CN" sz="2300">
                <a:solidFill>
                  <a:srgbClr val="FF0000"/>
                </a:solidFill>
              </a:rPr>
              <a:t>No {}!!</a:t>
            </a:r>
          </a:p>
          <a:p>
            <a:pPr>
              <a:lnSpc>
                <a:spcPct val="80000"/>
              </a:lnSpc>
            </a:pPr>
            <a:r>
              <a:rPr lang="en-US" altLang="zh-CN" sz="2800"/>
              <a:t>A class with an abstract method must be declared as abstract also. 	</a:t>
            </a:r>
          </a:p>
          <a:p>
            <a:pPr lvl="1">
              <a:lnSpc>
                <a:spcPct val="80000"/>
              </a:lnSpc>
            </a:pPr>
            <a:r>
              <a:rPr lang="en-US" altLang="zh-CN" sz="2300"/>
              <a:t>A class can be declared as abstract without having any abstract method</a:t>
            </a:r>
          </a:p>
          <a:p>
            <a:pPr>
              <a:lnSpc>
                <a:spcPct val="80000"/>
              </a:lnSpc>
            </a:pPr>
            <a:r>
              <a:rPr lang="en-US" altLang="zh-CN" sz="2800"/>
              <a:t>An abstract class cannot be initiated </a:t>
            </a:r>
          </a:p>
          <a:p>
            <a:pPr>
              <a:lnSpc>
                <a:spcPct val="80000"/>
              </a:lnSpc>
            </a:pPr>
            <a:r>
              <a:rPr lang="en-US" altLang="zh-CN" sz="2800"/>
              <a:t>Static, private, final methods cannot be abstract</a:t>
            </a:r>
          </a:p>
          <a:p>
            <a:pPr>
              <a:lnSpc>
                <a:spcPct val="80000"/>
              </a:lnSpc>
            </a:pPr>
            <a:r>
              <a:rPr lang="en-US" altLang="zh-CN" sz="2800"/>
              <a:t>A subclass without implementing all the abstract class still be abstract</a:t>
            </a:r>
          </a:p>
        </p:txBody>
      </p:sp>
    </p:spTree>
    <p:extLst>
      <p:ext uri="{BB962C8B-B14F-4D97-AF65-F5344CB8AC3E}">
        <p14:creationId xmlns:p14="http://schemas.microsoft.com/office/powerpoint/2010/main" val="2982516091"/>
      </p:ext>
    </p:extLst>
  </p:cSld>
  <p:clrMapOvr>
    <a:masterClrMapping/>
  </p:clrMapOvr>
  <p:transition>
    <p:pull dir="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a:t>Example </a:t>
            </a:r>
          </a:p>
        </p:txBody>
      </p:sp>
      <p:sp>
        <p:nvSpPr>
          <p:cNvPr id="116739" name="Rectangle 3"/>
          <p:cNvSpPr>
            <a:spLocks noGrp="1" noChangeArrowheads="1"/>
          </p:cNvSpPr>
          <p:nvPr>
            <p:ph type="body" idx="1"/>
          </p:nvPr>
        </p:nvSpPr>
        <p:spPr>
          <a:xfrm>
            <a:off x="457200" y="1600200"/>
            <a:ext cx="8229600" cy="676275"/>
          </a:xfrm>
        </p:spPr>
        <p:txBody>
          <a:bodyPr/>
          <a:lstStyle/>
          <a:p>
            <a:r>
              <a:rPr lang="en-US" altLang="zh-CN"/>
              <a:t>Revisit the Shape, Circle, Square code</a:t>
            </a:r>
          </a:p>
        </p:txBody>
      </p:sp>
      <p:sp>
        <p:nvSpPr>
          <p:cNvPr id="116740" name="Text Box 4"/>
          <p:cNvSpPr txBox="1">
            <a:spLocks noChangeArrowheads="1"/>
          </p:cNvSpPr>
          <p:nvPr/>
        </p:nvSpPr>
        <p:spPr bwMode="auto">
          <a:xfrm>
            <a:off x="3132138" y="2565400"/>
            <a:ext cx="1871662" cy="376238"/>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abstract Shape</a:t>
            </a:r>
          </a:p>
        </p:txBody>
      </p:sp>
      <p:sp>
        <p:nvSpPr>
          <p:cNvPr id="116741" name="Text Box 5"/>
          <p:cNvSpPr txBox="1">
            <a:spLocks noChangeArrowheads="1"/>
          </p:cNvSpPr>
          <p:nvPr/>
        </p:nvSpPr>
        <p:spPr bwMode="auto">
          <a:xfrm>
            <a:off x="2268538" y="3573463"/>
            <a:ext cx="1008062" cy="376237"/>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Circle</a:t>
            </a:r>
          </a:p>
        </p:txBody>
      </p:sp>
      <p:sp>
        <p:nvSpPr>
          <p:cNvPr id="116742" name="Text Box 6"/>
          <p:cNvSpPr txBox="1">
            <a:spLocks noChangeArrowheads="1"/>
          </p:cNvSpPr>
          <p:nvPr/>
        </p:nvSpPr>
        <p:spPr bwMode="auto">
          <a:xfrm>
            <a:off x="4787900" y="3573463"/>
            <a:ext cx="1008063" cy="376237"/>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Square</a:t>
            </a:r>
          </a:p>
        </p:txBody>
      </p:sp>
      <p:sp>
        <p:nvSpPr>
          <p:cNvPr id="116743" name="Line 7"/>
          <p:cNvSpPr>
            <a:spLocks noChangeShapeType="1"/>
          </p:cNvSpPr>
          <p:nvPr/>
        </p:nvSpPr>
        <p:spPr bwMode="auto">
          <a:xfrm flipV="1">
            <a:off x="2843213" y="2997200"/>
            <a:ext cx="792162"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6744" name="Line 8"/>
          <p:cNvSpPr>
            <a:spLocks noChangeShapeType="1"/>
          </p:cNvSpPr>
          <p:nvPr/>
        </p:nvSpPr>
        <p:spPr bwMode="auto">
          <a:xfrm flipH="1" flipV="1">
            <a:off x="4211638" y="2997200"/>
            <a:ext cx="792162"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4263605930"/>
      </p:ext>
    </p:extLst>
  </p:cSld>
  <p:clrMapOvr>
    <a:masterClrMapping/>
  </p:clrMapOvr>
  <p:transition>
    <p:pull dir="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p:txBody>
          <a:bodyPr/>
          <a:lstStyle/>
          <a:p>
            <a:r>
              <a:rPr lang="en-US"/>
              <a:t>Nested Classes</a:t>
            </a:r>
          </a:p>
        </p:txBody>
      </p:sp>
      <p:sp>
        <p:nvSpPr>
          <p:cNvPr id="368643" name="Rectangle 3"/>
          <p:cNvSpPr>
            <a:spLocks noGrp="1" noChangeArrowheads="1"/>
          </p:cNvSpPr>
          <p:nvPr>
            <p:ph type="subTitle" idx="1"/>
          </p:nvPr>
        </p:nvSpPr>
        <p:spPr/>
        <p:txBody>
          <a:bodyPr/>
          <a:lstStyle/>
          <a:p>
            <a:endParaRPr lang="en-US"/>
          </a:p>
        </p:txBody>
      </p:sp>
    </p:spTree>
    <p:extLst>
      <p:ext uri="{BB962C8B-B14F-4D97-AF65-F5344CB8AC3E}">
        <p14:creationId xmlns:p14="http://schemas.microsoft.com/office/powerpoint/2010/main" val="1943713144"/>
      </p:ext>
    </p:extLst>
  </p:cSld>
  <p:clrMapOvr>
    <a:masterClrMapping/>
  </p:clrMapOvr>
  <p:transition>
    <p:pull dir="rd"/>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Nested Classes</a:t>
            </a:r>
          </a:p>
        </p:txBody>
      </p:sp>
      <p:sp>
        <p:nvSpPr>
          <p:cNvPr id="369667" name="Rectangle 3"/>
          <p:cNvSpPr>
            <a:spLocks noGrp="1" noChangeArrowheads="1"/>
          </p:cNvSpPr>
          <p:nvPr>
            <p:ph type="body" idx="1"/>
          </p:nvPr>
        </p:nvSpPr>
        <p:spPr/>
        <p:txBody>
          <a:bodyPr/>
          <a:lstStyle/>
          <a:p>
            <a:r>
              <a:rPr lang="en-US"/>
              <a:t>An </a:t>
            </a:r>
            <a:r>
              <a:rPr lang="en-US" i="1"/>
              <a:t>nested class</a:t>
            </a:r>
            <a:r>
              <a:rPr lang="en-US"/>
              <a:t> is a class that is defined inside another class.</a:t>
            </a:r>
          </a:p>
          <a:p>
            <a:r>
              <a:rPr lang="en-US"/>
              <a:t>To this point we have only studied top-level classes.</a:t>
            </a:r>
          </a:p>
          <a:p>
            <a:pPr lvl="1"/>
            <a:r>
              <a:rPr lang="en-US"/>
              <a:t>at most one public per file</a:t>
            </a:r>
          </a:p>
          <a:p>
            <a:pPr lvl="1"/>
            <a:r>
              <a:rPr lang="en-US"/>
              <a:t>arbitrarily many package-scope per file</a:t>
            </a:r>
          </a:p>
          <a:p>
            <a:pPr lvl="1"/>
            <a:r>
              <a:rPr lang="en-US"/>
              <a:t>either package or public ONLY</a:t>
            </a:r>
          </a:p>
          <a:p>
            <a:r>
              <a:rPr lang="en-US"/>
              <a:t>Nested classes introduced in jdk1.1</a:t>
            </a:r>
          </a:p>
        </p:txBody>
      </p:sp>
    </p:spTree>
    <p:extLst>
      <p:ext uri="{BB962C8B-B14F-4D97-AF65-F5344CB8AC3E}">
        <p14:creationId xmlns:p14="http://schemas.microsoft.com/office/powerpoint/2010/main" val="2575850720"/>
      </p:ext>
    </p:extLst>
  </p:cSld>
  <p:clrMapOvr>
    <a:masterClrMapping/>
  </p:clrMapOvr>
  <p:transition>
    <p:pull dir="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t>Why use nested classes?</a:t>
            </a:r>
          </a:p>
        </p:txBody>
      </p:sp>
      <p:sp>
        <p:nvSpPr>
          <p:cNvPr id="370691" name="Rectangle 3"/>
          <p:cNvSpPr>
            <a:spLocks noGrp="1" noChangeArrowheads="1"/>
          </p:cNvSpPr>
          <p:nvPr>
            <p:ph type="body" idx="1"/>
          </p:nvPr>
        </p:nvSpPr>
        <p:spPr/>
        <p:txBody>
          <a:bodyPr/>
          <a:lstStyle/>
          <a:p>
            <a:pPr>
              <a:lnSpc>
                <a:spcPct val="90000"/>
              </a:lnSpc>
            </a:pPr>
            <a:r>
              <a:rPr lang="en-US"/>
              <a:t>Simplifies many coding tasks</a:t>
            </a:r>
          </a:p>
          <a:p>
            <a:pPr lvl="1">
              <a:lnSpc>
                <a:spcPct val="90000"/>
              </a:lnSpc>
            </a:pPr>
            <a:r>
              <a:rPr lang="en-US"/>
              <a:t>can define small classes on the fly near the objects created from them + concise syntax</a:t>
            </a:r>
          </a:p>
          <a:p>
            <a:pPr lvl="1">
              <a:lnSpc>
                <a:spcPct val="90000"/>
              </a:lnSpc>
            </a:pPr>
            <a:r>
              <a:rPr lang="en-US"/>
              <a:t>can access outer classes iv’s automatically – no need to pass a this pointer to the constructor of separate outer class</a:t>
            </a:r>
          </a:p>
          <a:p>
            <a:pPr lvl="1">
              <a:lnSpc>
                <a:spcPct val="90000"/>
              </a:lnSpc>
            </a:pPr>
            <a:r>
              <a:rPr lang="en-US"/>
              <a:t>can be hidden from other classes in the same package</a:t>
            </a:r>
          </a:p>
          <a:p>
            <a:pPr>
              <a:lnSpc>
                <a:spcPct val="90000"/>
              </a:lnSpc>
            </a:pPr>
            <a:r>
              <a:rPr lang="en-US"/>
              <a:t>However, price to pay in terms of complexity, number of gotchas, etc.</a:t>
            </a:r>
          </a:p>
        </p:txBody>
      </p:sp>
    </p:spTree>
    <p:extLst>
      <p:ext uri="{BB962C8B-B14F-4D97-AF65-F5344CB8AC3E}">
        <p14:creationId xmlns:p14="http://schemas.microsoft.com/office/powerpoint/2010/main" val="2220958235"/>
      </p:ext>
    </p:extLst>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1"/>
          <p:cNvSpPr>
            <a:spLocks noGrp="1"/>
          </p:cNvSpPr>
          <p:nvPr>
            <p:ph type="sldNum" sz="quarter" idx="10"/>
          </p:nvPr>
        </p:nvSpPr>
        <p:spPr/>
        <p:txBody>
          <a:bodyPr/>
          <a:lstStyle/>
          <a:p>
            <a:fld id="{1495A774-E8F4-483E-8138-6CCF880F34C7}" type="slidenum">
              <a:rPr lang="zh-CN" altLang="en-GB"/>
              <a:pPr/>
              <a:t>13</a:t>
            </a:fld>
            <a:endParaRPr lang="en-GB" altLang="zh-CN"/>
          </a:p>
        </p:txBody>
      </p:sp>
      <p:sp>
        <p:nvSpPr>
          <p:cNvPr id="425986" name="Rectangle 2"/>
          <p:cNvSpPr>
            <a:spLocks noGrp="1" noChangeArrowheads="1"/>
          </p:cNvSpPr>
          <p:nvPr>
            <p:ph type="title" idx="4294967295"/>
          </p:nvPr>
        </p:nvSpPr>
        <p:spPr>
          <a:xfrm>
            <a:off x="0" y="152400"/>
            <a:ext cx="8793163" cy="990600"/>
          </a:xfrm>
        </p:spPr>
        <p:txBody>
          <a:bodyPr/>
          <a:lstStyle/>
          <a:p>
            <a:r>
              <a:rPr lang="en-AU" altLang="en-AU"/>
              <a:t>Creating objects of a class</a:t>
            </a:r>
          </a:p>
        </p:txBody>
      </p:sp>
      <p:sp>
        <p:nvSpPr>
          <p:cNvPr id="425988" name="Text Box 4"/>
          <p:cNvSpPr txBox="1">
            <a:spLocks noChangeArrowheads="1"/>
          </p:cNvSpPr>
          <p:nvPr/>
        </p:nvSpPr>
        <p:spPr bwMode="auto">
          <a:xfrm>
            <a:off x="609600" y="1447800"/>
            <a:ext cx="3886200" cy="15621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aCircle = new Circle();</a:t>
            </a:r>
          </a:p>
          <a:p>
            <a:pPr algn="l" eaLnBrk="0" hangingPunct="0"/>
            <a:r>
              <a:rPr lang="en-AU" altLang="en-AU" sz="2400">
                <a:latin typeface="Times" panose="02020603050405020304" pitchFamily="18" charset="0"/>
              </a:rPr>
              <a:t>bCircle = new Circle() </a:t>
            </a:r>
            <a:r>
              <a:rPr lang="en-AU" altLang="en-AU" sz="2400"/>
              <a:t>;</a:t>
            </a:r>
          </a:p>
          <a:p>
            <a:pPr algn="l" eaLnBrk="0" hangingPunct="0"/>
            <a:endParaRPr lang="en-AU" altLang="en-AU" sz="2400"/>
          </a:p>
          <a:p>
            <a:pPr algn="l" eaLnBrk="0" hangingPunct="0"/>
            <a:r>
              <a:rPr lang="en-AU" altLang="en-AU" sz="2400">
                <a:latin typeface="Times New Roman" panose="02020603050405020304" pitchFamily="18" charset="0"/>
              </a:rPr>
              <a:t>bCircle = aCircle;</a:t>
            </a:r>
          </a:p>
        </p:txBody>
      </p:sp>
      <p:grpSp>
        <p:nvGrpSpPr>
          <p:cNvPr id="426008" name="Group 24"/>
          <p:cNvGrpSpPr>
            <a:grpSpLocks/>
          </p:cNvGrpSpPr>
          <p:nvPr/>
        </p:nvGrpSpPr>
        <p:grpSpPr bwMode="auto">
          <a:xfrm>
            <a:off x="307975" y="4016375"/>
            <a:ext cx="1368425" cy="1774825"/>
            <a:chOff x="194" y="2530"/>
            <a:chExt cx="862" cy="1118"/>
          </a:xfrm>
        </p:grpSpPr>
        <p:sp>
          <p:nvSpPr>
            <p:cNvPr id="425994" name="Rectangle 10"/>
            <p:cNvSpPr>
              <a:spLocks noChangeArrowheads="1"/>
            </p:cNvSpPr>
            <p:nvPr/>
          </p:nvSpPr>
          <p:spPr bwMode="auto">
            <a:xfrm>
              <a:off x="390" y="2891"/>
              <a:ext cx="261" cy="2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95" name="AutoShape 11"/>
            <p:cNvSpPr>
              <a:spLocks noChangeArrowheads="1"/>
            </p:cNvSpPr>
            <p:nvPr/>
          </p:nvSpPr>
          <p:spPr bwMode="auto">
            <a:xfrm>
              <a:off x="465" y="3135"/>
              <a:ext cx="111" cy="366"/>
            </a:xfrm>
            <a:prstGeom prst="curvedRightArrow">
              <a:avLst>
                <a:gd name="adj1" fmla="val 65946"/>
                <a:gd name="adj2" fmla="val 131892"/>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996" name="Oval 12"/>
            <p:cNvSpPr>
              <a:spLocks noChangeArrowheads="1"/>
            </p:cNvSpPr>
            <p:nvPr/>
          </p:nvSpPr>
          <p:spPr bwMode="auto">
            <a:xfrm>
              <a:off x="576" y="3168"/>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a:t>
              </a:r>
            </a:p>
          </p:txBody>
        </p:sp>
        <p:sp>
          <p:nvSpPr>
            <p:cNvPr id="426001" name="AutoShape 17"/>
            <p:cNvSpPr>
              <a:spLocks noChangeArrowheads="1"/>
            </p:cNvSpPr>
            <p:nvPr/>
          </p:nvSpPr>
          <p:spPr bwMode="auto">
            <a:xfrm>
              <a:off x="432" y="2928"/>
              <a:ext cx="192" cy="192"/>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02" name="Text Box 18"/>
            <p:cNvSpPr txBox="1">
              <a:spLocks noChangeArrowheads="1"/>
            </p:cNvSpPr>
            <p:nvPr/>
          </p:nvSpPr>
          <p:spPr bwMode="auto">
            <a:xfrm>
              <a:off x="194" y="2530"/>
              <a:ext cx="6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aCircle</a:t>
              </a:r>
            </a:p>
          </p:txBody>
        </p:sp>
      </p:grpSp>
      <p:sp>
        <p:nvSpPr>
          <p:cNvPr id="426010" name="Rectangle 26"/>
          <p:cNvSpPr>
            <a:spLocks noChangeArrowheads="1"/>
          </p:cNvSpPr>
          <p:nvPr/>
        </p:nvSpPr>
        <p:spPr bwMode="auto">
          <a:xfrm>
            <a:off x="2673350" y="4611688"/>
            <a:ext cx="414338" cy="38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11" name="AutoShape 27"/>
          <p:cNvSpPr>
            <a:spLocks noChangeArrowheads="1"/>
          </p:cNvSpPr>
          <p:nvPr/>
        </p:nvSpPr>
        <p:spPr bwMode="auto">
          <a:xfrm>
            <a:off x="2792413" y="4999038"/>
            <a:ext cx="176212" cy="581025"/>
          </a:xfrm>
          <a:prstGeom prst="curvedRightArrow">
            <a:avLst>
              <a:gd name="adj1" fmla="val 65946"/>
              <a:gd name="adj2" fmla="val 131892"/>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12" name="Oval 28"/>
          <p:cNvSpPr>
            <a:spLocks noChangeArrowheads="1"/>
          </p:cNvSpPr>
          <p:nvPr/>
        </p:nvSpPr>
        <p:spPr bwMode="auto">
          <a:xfrm>
            <a:off x="2968625" y="5051425"/>
            <a:ext cx="762000" cy="762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Q</a:t>
            </a:r>
          </a:p>
        </p:txBody>
      </p:sp>
      <p:sp>
        <p:nvSpPr>
          <p:cNvPr id="426013" name="AutoShape 29"/>
          <p:cNvSpPr>
            <a:spLocks noChangeArrowheads="1"/>
          </p:cNvSpPr>
          <p:nvPr/>
        </p:nvSpPr>
        <p:spPr bwMode="auto">
          <a:xfrm>
            <a:off x="2740025" y="4670425"/>
            <a:ext cx="304800" cy="3048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14" name="Text Box 30"/>
          <p:cNvSpPr txBox="1">
            <a:spLocks noChangeArrowheads="1"/>
          </p:cNvSpPr>
          <p:nvPr/>
        </p:nvSpPr>
        <p:spPr bwMode="auto">
          <a:xfrm>
            <a:off x="2357438" y="4038600"/>
            <a:ext cx="108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bCircle</a:t>
            </a:r>
          </a:p>
        </p:txBody>
      </p:sp>
      <p:sp>
        <p:nvSpPr>
          <p:cNvPr id="426015" name="Text Box 31"/>
          <p:cNvSpPr txBox="1">
            <a:spLocks noChangeArrowheads="1"/>
          </p:cNvSpPr>
          <p:nvPr/>
        </p:nvSpPr>
        <p:spPr bwMode="auto">
          <a:xfrm>
            <a:off x="647700" y="3330575"/>
            <a:ext cx="270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Before Assignment</a:t>
            </a:r>
          </a:p>
        </p:txBody>
      </p:sp>
      <p:grpSp>
        <p:nvGrpSpPr>
          <p:cNvPr id="426016" name="Group 32"/>
          <p:cNvGrpSpPr>
            <a:grpSpLocks/>
          </p:cNvGrpSpPr>
          <p:nvPr/>
        </p:nvGrpSpPr>
        <p:grpSpPr bwMode="auto">
          <a:xfrm>
            <a:off x="5037138" y="4092575"/>
            <a:ext cx="1368425" cy="1774825"/>
            <a:chOff x="194" y="2530"/>
            <a:chExt cx="862" cy="1118"/>
          </a:xfrm>
        </p:grpSpPr>
        <p:sp>
          <p:nvSpPr>
            <p:cNvPr id="426017" name="Rectangle 33"/>
            <p:cNvSpPr>
              <a:spLocks noChangeArrowheads="1"/>
            </p:cNvSpPr>
            <p:nvPr/>
          </p:nvSpPr>
          <p:spPr bwMode="auto">
            <a:xfrm>
              <a:off x="390" y="2891"/>
              <a:ext cx="261" cy="2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18" name="AutoShape 34"/>
            <p:cNvSpPr>
              <a:spLocks noChangeArrowheads="1"/>
            </p:cNvSpPr>
            <p:nvPr/>
          </p:nvSpPr>
          <p:spPr bwMode="auto">
            <a:xfrm>
              <a:off x="465" y="3135"/>
              <a:ext cx="111" cy="366"/>
            </a:xfrm>
            <a:prstGeom prst="curvedRightArrow">
              <a:avLst>
                <a:gd name="adj1" fmla="val 65946"/>
                <a:gd name="adj2" fmla="val 131892"/>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19" name="Oval 35"/>
            <p:cNvSpPr>
              <a:spLocks noChangeArrowheads="1"/>
            </p:cNvSpPr>
            <p:nvPr/>
          </p:nvSpPr>
          <p:spPr bwMode="auto">
            <a:xfrm>
              <a:off x="576" y="3168"/>
              <a:ext cx="480" cy="48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P</a:t>
              </a:r>
            </a:p>
          </p:txBody>
        </p:sp>
        <p:sp>
          <p:nvSpPr>
            <p:cNvPr id="426020" name="AutoShape 36"/>
            <p:cNvSpPr>
              <a:spLocks noChangeArrowheads="1"/>
            </p:cNvSpPr>
            <p:nvPr/>
          </p:nvSpPr>
          <p:spPr bwMode="auto">
            <a:xfrm>
              <a:off x="432" y="2928"/>
              <a:ext cx="192" cy="192"/>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1" name="Text Box 37"/>
            <p:cNvSpPr txBox="1">
              <a:spLocks noChangeArrowheads="1"/>
            </p:cNvSpPr>
            <p:nvPr/>
          </p:nvSpPr>
          <p:spPr bwMode="auto">
            <a:xfrm>
              <a:off x="194" y="2530"/>
              <a:ext cx="6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aCircle</a:t>
              </a:r>
            </a:p>
          </p:txBody>
        </p:sp>
      </p:grpSp>
      <p:sp>
        <p:nvSpPr>
          <p:cNvPr id="426022" name="Rectangle 38"/>
          <p:cNvSpPr>
            <a:spLocks noChangeArrowheads="1"/>
          </p:cNvSpPr>
          <p:nvPr/>
        </p:nvSpPr>
        <p:spPr bwMode="auto">
          <a:xfrm>
            <a:off x="7402513" y="4687888"/>
            <a:ext cx="414337" cy="3873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4" name="Oval 40"/>
          <p:cNvSpPr>
            <a:spLocks noChangeArrowheads="1"/>
          </p:cNvSpPr>
          <p:nvPr/>
        </p:nvSpPr>
        <p:spPr bwMode="auto">
          <a:xfrm>
            <a:off x="7924800" y="5105400"/>
            <a:ext cx="762000" cy="762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Q</a:t>
            </a:r>
          </a:p>
        </p:txBody>
      </p:sp>
      <p:sp>
        <p:nvSpPr>
          <p:cNvPr id="426025" name="AutoShape 41"/>
          <p:cNvSpPr>
            <a:spLocks noChangeArrowheads="1"/>
          </p:cNvSpPr>
          <p:nvPr/>
        </p:nvSpPr>
        <p:spPr bwMode="auto">
          <a:xfrm>
            <a:off x="7469188" y="4746625"/>
            <a:ext cx="304800" cy="304800"/>
          </a:xfrm>
          <a:prstGeom prst="down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26" name="Text Box 42"/>
          <p:cNvSpPr txBox="1">
            <a:spLocks noChangeArrowheads="1"/>
          </p:cNvSpPr>
          <p:nvPr/>
        </p:nvSpPr>
        <p:spPr bwMode="auto">
          <a:xfrm>
            <a:off x="7086600" y="4114800"/>
            <a:ext cx="108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bCircle</a:t>
            </a:r>
          </a:p>
        </p:txBody>
      </p:sp>
      <p:sp>
        <p:nvSpPr>
          <p:cNvPr id="426027" name="Text Box 43"/>
          <p:cNvSpPr txBox="1">
            <a:spLocks noChangeArrowheads="1"/>
          </p:cNvSpPr>
          <p:nvPr/>
        </p:nvSpPr>
        <p:spPr bwMode="auto">
          <a:xfrm>
            <a:off x="5376863" y="3406775"/>
            <a:ext cx="2701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Before Assignment</a:t>
            </a:r>
          </a:p>
        </p:txBody>
      </p:sp>
      <p:sp>
        <p:nvSpPr>
          <p:cNvPr id="426029" name="Line 45"/>
          <p:cNvSpPr>
            <a:spLocks noChangeShapeType="1"/>
          </p:cNvSpPr>
          <p:nvPr/>
        </p:nvSpPr>
        <p:spPr bwMode="auto">
          <a:xfrm flipH="1">
            <a:off x="6400800" y="4953000"/>
            <a:ext cx="914400" cy="381000"/>
          </a:xfrm>
          <a:prstGeom prst="line">
            <a:avLst/>
          </a:prstGeom>
          <a:noFill/>
          <a:ln w="762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6030" name="Line 46"/>
          <p:cNvSpPr>
            <a:spLocks noChangeShapeType="1"/>
          </p:cNvSpPr>
          <p:nvPr/>
        </p:nvSpPr>
        <p:spPr bwMode="auto">
          <a:xfrm>
            <a:off x="4267200" y="3200400"/>
            <a:ext cx="0" cy="3429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6032" name="Line 48"/>
          <p:cNvSpPr>
            <a:spLocks noChangeShapeType="1"/>
          </p:cNvSpPr>
          <p:nvPr/>
        </p:nvSpPr>
        <p:spPr bwMode="auto">
          <a:xfrm>
            <a:off x="228600" y="3200400"/>
            <a:ext cx="8610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995884668"/>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t>Pre jdk1.1</a:t>
            </a:r>
          </a:p>
        </p:txBody>
      </p:sp>
      <p:sp>
        <p:nvSpPr>
          <p:cNvPr id="371715" name="Rectangle 3"/>
          <p:cNvSpPr>
            <a:spLocks noGrp="1" noChangeArrowheads="1"/>
          </p:cNvSpPr>
          <p:nvPr>
            <p:ph type="body" idx="1"/>
          </p:nvPr>
        </p:nvSpPr>
        <p:spPr/>
        <p:txBody>
          <a:bodyPr/>
          <a:lstStyle/>
          <a:p>
            <a:r>
              <a:rPr lang="en-US" sz="2800"/>
              <a:t>In jdk1.0, the clean and simple class rules were ballyhooed as a major improvement over C++</a:t>
            </a:r>
          </a:p>
          <a:p>
            <a:r>
              <a:rPr lang="en-US" sz="2800"/>
              <a:t>Addition of inner classes complicates things significantly</a:t>
            </a:r>
          </a:p>
          <a:p>
            <a:r>
              <a:rPr lang="en-US" sz="2800"/>
              <a:t>However, they do make certain code much less awkard to write, particularly when writing GUIs</a:t>
            </a:r>
          </a:p>
          <a:p>
            <a:r>
              <a:rPr lang="en-US" sz="2800"/>
              <a:t>Still, you do not have to use them, but they can be quite cool and I do recommend it in moderation!</a:t>
            </a:r>
          </a:p>
        </p:txBody>
      </p:sp>
    </p:spTree>
    <p:extLst>
      <p:ext uri="{BB962C8B-B14F-4D97-AF65-F5344CB8AC3E}">
        <p14:creationId xmlns:p14="http://schemas.microsoft.com/office/powerpoint/2010/main" val="1786465588"/>
      </p:ext>
    </p:extLst>
  </p:cSld>
  <p:clrMapOvr>
    <a:masterClrMapping/>
  </p:clrMapOvr>
  <p:transition>
    <p:pull dir="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t>Types of nested classes</a:t>
            </a:r>
          </a:p>
        </p:txBody>
      </p:sp>
      <p:sp>
        <p:nvSpPr>
          <p:cNvPr id="372739" name="Rectangle 3"/>
          <p:cNvSpPr>
            <a:spLocks noGrp="1" noChangeArrowheads="1"/>
          </p:cNvSpPr>
          <p:nvPr>
            <p:ph type="body" idx="1"/>
          </p:nvPr>
        </p:nvSpPr>
        <p:spPr/>
        <p:txBody>
          <a:bodyPr/>
          <a:lstStyle/>
          <a:p>
            <a:r>
              <a:rPr lang="en-US" i="1"/>
              <a:t>Inner classes </a:t>
            </a:r>
          </a:p>
          <a:p>
            <a:pPr lvl="1"/>
            <a:r>
              <a:rPr lang="en-US" i="1"/>
              <a:t>local</a:t>
            </a:r>
          </a:p>
          <a:p>
            <a:pPr lvl="2"/>
            <a:r>
              <a:rPr lang="en-US" i="1"/>
              <a:t>anonymous</a:t>
            </a:r>
            <a:r>
              <a:rPr lang="en-US"/>
              <a:t> or </a:t>
            </a:r>
            <a:r>
              <a:rPr lang="en-US" i="1"/>
              <a:t>named</a:t>
            </a:r>
          </a:p>
          <a:p>
            <a:pPr lvl="1"/>
            <a:r>
              <a:rPr lang="en-US" i="1"/>
              <a:t>non-local</a:t>
            </a:r>
          </a:p>
          <a:p>
            <a:pPr lvl="2"/>
            <a:r>
              <a:rPr lang="en-US" i="1"/>
              <a:t>named </a:t>
            </a:r>
            <a:r>
              <a:rPr lang="en-US"/>
              <a:t>only</a:t>
            </a:r>
          </a:p>
          <a:p>
            <a:r>
              <a:rPr lang="en-US" i="1"/>
              <a:t>Static nested classes</a:t>
            </a:r>
            <a:endParaRPr lang="en-US"/>
          </a:p>
          <a:p>
            <a:pPr lvl="1"/>
            <a:r>
              <a:rPr lang="en-US" i="1"/>
              <a:t>non-local named</a:t>
            </a:r>
            <a:r>
              <a:rPr lang="en-US"/>
              <a:t> only</a:t>
            </a:r>
            <a:endParaRPr lang="en-US" i="1"/>
          </a:p>
        </p:txBody>
      </p:sp>
    </p:spTree>
    <p:extLst>
      <p:ext uri="{BB962C8B-B14F-4D97-AF65-F5344CB8AC3E}">
        <p14:creationId xmlns:p14="http://schemas.microsoft.com/office/powerpoint/2010/main" val="1308538952"/>
      </p:ext>
    </p:extLst>
  </p:cSld>
  <p:clrMapOvr>
    <a:masterClrMapping/>
  </p:clrMapOvr>
  <p:transition>
    <p:pull dir="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t>Non-local inner classes</a:t>
            </a:r>
          </a:p>
        </p:txBody>
      </p:sp>
      <p:sp>
        <p:nvSpPr>
          <p:cNvPr id="373763" name="Rectangle 3"/>
          <p:cNvSpPr>
            <a:spLocks noGrp="1" noChangeArrowheads="1"/>
          </p:cNvSpPr>
          <p:nvPr>
            <p:ph type="body" idx="1"/>
          </p:nvPr>
        </p:nvSpPr>
        <p:spPr/>
        <p:txBody>
          <a:bodyPr/>
          <a:lstStyle/>
          <a:p>
            <a:r>
              <a:rPr lang="en-US" sz="2800"/>
              <a:t>Simply a nested class that does not have the static attribute and is not defined within a class method.</a:t>
            </a:r>
          </a:p>
          <a:p>
            <a:r>
              <a:rPr lang="en-US" sz="2800"/>
              <a:t>Can be private, public, package, protected, abstract, etc. just like any class member.</a:t>
            </a:r>
          </a:p>
          <a:p>
            <a:r>
              <a:rPr lang="en-US" sz="2800"/>
              <a:t>Think of outer class as owning inner class – inner class can only be instantiated via outer class reference (including </a:t>
            </a:r>
            <a:r>
              <a:rPr lang="en-US" sz="2800" b="1" i="1"/>
              <a:t>this</a:t>
            </a:r>
            <a:r>
              <a:rPr lang="en-US" sz="2800"/>
              <a:t>)</a:t>
            </a:r>
          </a:p>
          <a:p>
            <a:r>
              <a:rPr lang="en-US" sz="2800"/>
              <a:t>Inner class has access to </a:t>
            </a:r>
            <a:r>
              <a:rPr lang="en-US" sz="2800" u="sng"/>
              <a:t>all</a:t>
            </a:r>
            <a:r>
              <a:rPr lang="en-US" sz="2800"/>
              <a:t> outer class iv’s, private or otherwise!</a:t>
            </a:r>
          </a:p>
        </p:txBody>
      </p:sp>
    </p:spTree>
    <p:extLst>
      <p:ext uri="{BB962C8B-B14F-4D97-AF65-F5344CB8AC3E}">
        <p14:creationId xmlns:p14="http://schemas.microsoft.com/office/powerpoint/2010/main" val="435112545"/>
      </p:ext>
    </p:extLst>
  </p:cSld>
  <p:clrMapOvr>
    <a:masterClrMapping/>
  </p:clrMapOvr>
  <p:transition>
    <p:pull dir="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Simple non-local inner class example</a:t>
            </a:r>
          </a:p>
        </p:txBody>
      </p:sp>
      <p:sp>
        <p:nvSpPr>
          <p:cNvPr id="374787" name="Text Box 3"/>
          <p:cNvSpPr txBox="1">
            <a:spLocks noChangeArrowheads="1"/>
          </p:cNvSpPr>
          <p:nvPr/>
        </p:nvSpPr>
        <p:spPr bwMode="auto">
          <a:xfrm>
            <a:off x="1203325" y="1717675"/>
            <a:ext cx="77454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class Outer{</a:t>
            </a:r>
          </a:p>
          <a:p>
            <a:r>
              <a:rPr lang="en-US"/>
              <a:t>  private int x1;</a:t>
            </a:r>
          </a:p>
          <a:p>
            <a:r>
              <a:rPr lang="en-US"/>
              <a:t>  Outer(int x1){</a:t>
            </a:r>
          </a:p>
          <a:p>
            <a:r>
              <a:rPr lang="en-US"/>
              <a:t>     this.x1 = x1;</a:t>
            </a:r>
          </a:p>
          <a:p>
            <a:r>
              <a:rPr lang="en-US"/>
              <a:t>  }</a:t>
            </a:r>
          </a:p>
          <a:p>
            <a:r>
              <a:rPr lang="en-US"/>
              <a:t>  public void foo(){ System.out.println(“fooing”);}</a:t>
            </a:r>
          </a:p>
          <a:p>
            <a:r>
              <a:rPr lang="en-US"/>
              <a:t>  </a:t>
            </a:r>
            <a:r>
              <a:rPr lang="en-US" b="1"/>
              <a:t>public</a:t>
            </a:r>
            <a:r>
              <a:rPr lang="en-US"/>
              <a:t> class Inner{</a:t>
            </a:r>
          </a:p>
          <a:p>
            <a:r>
              <a:rPr lang="en-US"/>
              <a:t>     private int x1 = 0;</a:t>
            </a:r>
          </a:p>
          <a:p>
            <a:r>
              <a:rPr lang="en-US"/>
              <a:t>     void foo(){</a:t>
            </a:r>
          </a:p>
          <a:p>
            <a:r>
              <a:rPr lang="en-US"/>
              <a:t>       System.out.println(“Outer value of x1: “ + Outer.this.x1);</a:t>
            </a:r>
          </a:p>
          <a:p>
            <a:r>
              <a:rPr lang="en-US"/>
              <a:t>       System.out.println(“Inner value of x1: “ + this.x1);</a:t>
            </a:r>
          </a:p>
          <a:p>
            <a:r>
              <a:rPr lang="en-US"/>
              <a:t>     }</a:t>
            </a:r>
          </a:p>
          <a:p>
            <a:r>
              <a:rPr lang="en-US"/>
              <a:t>  }</a:t>
            </a:r>
          </a:p>
        </p:txBody>
      </p:sp>
    </p:spTree>
    <p:extLst>
      <p:ext uri="{BB962C8B-B14F-4D97-AF65-F5344CB8AC3E}">
        <p14:creationId xmlns:p14="http://schemas.microsoft.com/office/powerpoint/2010/main" val="3283611801"/>
      </p:ext>
    </p:extLst>
  </p:cSld>
  <p:clrMapOvr>
    <a:masterClrMapping/>
  </p:clrMapOvr>
  <p:transition advTm="1000"/>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t>Simple example, cont -- driver</a:t>
            </a:r>
          </a:p>
        </p:txBody>
      </p:sp>
      <p:sp>
        <p:nvSpPr>
          <p:cNvPr id="375811" name="Text Box 3"/>
          <p:cNvSpPr txBox="1">
            <a:spLocks noChangeArrowheads="1"/>
          </p:cNvSpPr>
          <p:nvPr/>
        </p:nvSpPr>
        <p:spPr bwMode="auto">
          <a:xfrm>
            <a:off x="1355725" y="1870075"/>
            <a:ext cx="74914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t> Rules for instantiation a little funny</a:t>
            </a:r>
          </a:p>
          <a:p>
            <a:endParaRPr lang="en-US"/>
          </a:p>
          <a:p>
            <a:r>
              <a:rPr lang="en-US"/>
              <a:t>public class TestDrive{</a:t>
            </a:r>
          </a:p>
          <a:p>
            <a:r>
              <a:rPr lang="en-US"/>
              <a:t>  public static void main(String[] args){</a:t>
            </a:r>
          </a:p>
          <a:p>
            <a:r>
              <a:rPr lang="en-US"/>
              <a:t>     Outer outer = new Outer(); // can create in regular way</a:t>
            </a:r>
          </a:p>
          <a:p>
            <a:r>
              <a:rPr lang="en-US"/>
              <a:t>      Inner inner = outer.new Inner(); //must call new through</a:t>
            </a:r>
          </a:p>
          <a:p>
            <a:r>
              <a:rPr lang="en-US"/>
              <a:t>                                                          //outer object handle</a:t>
            </a:r>
          </a:p>
          <a:p>
            <a:r>
              <a:rPr lang="en-US"/>
              <a:t>      inner.foo();</a:t>
            </a:r>
          </a:p>
          <a:p>
            <a:r>
              <a:rPr lang="en-US"/>
              <a:t>      // note that this can only be done if inner is visible </a:t>
            </a:r>
          </a:p>
          <a:p>
            <a:r>
              <a:rPr lang="en-US"/>
              <a:t>      // according to the regular scoping rules</a:t>
            </a:r>
          </a:p>
          <a:p>
            <a:r>
              <a:rPr lang="en-US"/>
              <a:t>  }</a:t>
            </a:r>
          </a:p>
          <a:p>
            <a:r>
              <a:rPr lang="en-US"/>
              <a:t>}</a:t>
            </a:r>
          </a:p>
        </p:txBody>
      </p:sp>
    </p:spTree>
    <p:extLst>
      <p:ext uri="{BB962C8B-B14F-4D97-AF65-F5344CB8AC3E}">
        <p14:creationId xmlns:p14="http://schemas.microsoft.com/office/powerpoint/2010/main" val="950814306"/>
      </p:ext>
    </p:extLst>
  </p:cSld>
  <p:clrMapOvr>
    <a:masterClrMapping/>
  </p:clrMapOvr>
  <p:transition advTm="1000"/>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1026"/>
          <p:cNvSpPr>
            <a:spLocks noGrp="1" noChangeArrowheads="1"/>
          </p:cNvSpPr>
          <p:nvPr>
            <p:ph type="title"/>
          </p:nvPr>
        </p:nvSpPr>
        <p:spPr/>
        <p:txBody>
          <a:bodyPr/>
          <a:lstStyle/>
          <a:p>
            <a:r>
              <a:rPr lang="en-US"/>
              <a:t>Inner class rules	</a:t>
            </a:r>
          </a:p>
        </p:txBody>
      </p:sp>
      <p:sp>
        <p:nvSpPr>
          <p:cNvPr id="485379" name="Rectangle 1027"/>
          <p:cNvSpPr>
            <a:spLocks noGrp="1" noChangeArrowheads="1"/>
          </p:cNvSpPr>
          <p:nvPr>
            <p:ph type="body" idx="1"/>
          </p:nvPr>
        </p:nvSpPr>
        <p:spPr/>
        <p:txBody>
          <a:bodyPr/>
          <a:lstStyle/>
          <a:p>
            <a:r>
              <a:rPr lang="en-US"/>
              <a:t>Note that inner class can access outer class instance variables (even private ones).</a:t>
            </a:r>
          </a:p>
          <a:p>
            <a:endParaRPr lang="en-US"/>
          </a:p>
          <a:p>
            <a:r>
              <a:rPr lang="en-US"/>
              <a:t>It does this using the object reference &lt;OuterClassName&gt;.this</a:t>
            </a:r>
          </a:p>
          <a:p>
            <a:endParaRPr lang="en-US"/>
          </a:p>
          <a:p>
            <a:r>
              <a:rPr lang="en-US"/>
              <a:t>Refer to public inner class as &lt;OuterClassName&gt;.&lt;InnerClassName&gt;</a:t>
            </a:r>
          </a:p>
        </p:txBody>
      </p:sp>
    </p:spTree>
    <p:extLst>
      <p:ext uri="{BB962C8B-B14F-4D97-AF65-F5344CB8AC3E}">
        <p14:creationId xmlns:p14="http://schemas.microsoft.com/office/powerpoint/2010/main" val="1317840899"/>
      </p:ext>
    </p:extLst>
  </p:cSld>
  <p:clrMapOvr>
    <a:masterClrMapping/>
  </p:clrMapOvr>
  <p:transition>
    <p:pull dir="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t>When to use non-local inner classes</a:t>
            </a:r>
          </a:p>
        </p:txBody>
      </p:sp>
      <p:sp>
        <p:nvSpPr>
          <p:cNvPr id="376835" name="Rectangle 3"/>
          <p:cNvSpPr>
            <a:spLocks noGrp="1" noChangeArrowheads="1"/>
          </p:cNvSpPr>
          <p:nvPr>
            <p:ph type="body" idx="1"/>
          </p:nvPr>
        </p:nvSpPr>
        <p:spPr/>
        <p:txBody>
          <a:bodyPr/>
          <a:lstStyle/>
          <a:p>
            <a:pPr>
              <a:lnSpc>
                <a:spcPct val="90000"/>
              </a:lnSpc>
            </a:pPr>
            <a:r>
              <a:rPr lang="en-US"/>
              <a:t>Most typically used when inner class is instantiated from outer class.</a:t>
            </a:r>
          </a:p>
          <a:p>
            <a:pPr>
              <a:lnSpc>
                <a:spcPct val="90000"/>
              </a:lnSpc>
            </a:pPr>
            <a:r>
              <a:rPr lang="en-US"/>
              <a:t>If classes naturally “belong together”, it is cumbersome to pass a this pointer to a separate outer class just so second class can access first class’s properties/methods.</a:t>
            </a:r>
          </a:p>
          <a:p>
            <a:pPr>
              <a:lnSpc>
                <a:spcPct val="90000"/>
              </a:lnSpc>
            </a:pPr>
            <a:r>
              <a:rPr lang="en-US"/>
              <a:t>Note that inner class can access outer class’s private data, making them even more powerful than mechanism implied above!</a:t>
            </a:r>
          </a:p>
        </p:txBody>
      </p:sp>
    </p:spTree>
    <p:extLst>
      <p:ext uri="{BB962C8B-B14F-4D97-AF65-F5344CB8AC3E}">
        <p14:creationId xmlns:p14="http://schemas.microsoft.com/office/powerpoint/2010/main" val="3677705902"/>
      </p:ext>
    </p:extLst>
  </p:cSld>
  <p:clrMapOvr>
    <a:masterClrMapping/>
  </p:clrMapOvr>
  <p:transition>
    <p:pull dir="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t>Local inner classes</a:t>
            </a:r>
          </a:p>
        </p:txBody>
      </p:sp>
      <p:sp>
        <p:nvSpPr>
          <p:cNvPr id="377859" name="Rectangle 3"/>
          <p:cNvSpPr>
            <a:spLocks noGrp="1" noChangeArrowheads="1"/>
          </p:cNvSpPr>
          <p:nvPr>
            <p:ph type="body" idx="1"/>
          </p:nvPr>
        </p:nvSpPr>
        <p:spPr/>
        <p:txBody>
          <a:bodyPr/>
          <a:lstStyle/>
          <a:p>
            <a:r>
              <a:rPr lang="en-US" sz="2800"/>
              <a:t>Inner classes may also be defined within class methods.</a:t>
            </a:r>
          </a:p>
          <a:p>
            <a:r>
              <a:rPr lang="en-US" sz="2800"/>
              <a:t>These are called </a:t>
            </a:r>
            <a:r>
              <a:rPr lang="en-US" sz="2800" i="1"/>
              <a:t>local inner classes</a:t>
            </a:r>
            <a:r>
              <a:rPr lang="en-US" sz="2800"/>
              <a:t>.</a:t>
            </a:r>
          </a:p>
          <a:p>
            <a:r>
              <a:rPr lang="en-US" sz="2800"/>
              <a:t>Principle advantage is scoping: such classes are completely inaccessible anywhere but the method itself where they are defined.</a:t>
            </a:r>
          </a:p>
          <a:p>
            <a:r>
              <a:rPr lang="en-US" sz="2800"/>
              <a:t>Thus, they have no visibility attribute (public, etc.)</a:t>
            </a:r>
          </a:p>
          <a:p>
            <a:r>
              <a:rPr lang="en-US" sz="2800"/>
              <a:t>Also, can NOT access local variables other than those declared with </a:t>
            </a:r>
            <a:r>
              <a:rPr lang="en-US" sz="2800" b="1"/>
              <a:t>final </a:t>
            </a:r>
            <a:r>
              <a:rPr lang="en-US" sz="2800"/>
              <a:t>attribute.</a:t>
            </a:r>
          </a:p>
        </p:txBody>
      </p:sp>
    </p:spTree>
    <p:extLst>
      <p:ext uri="{BB962C8B-B14F-4D97-AF65-F5344CB8AC3E}">
        <p14:creationId xmlns:p14="http://schemas.microsoft.com/office/powerpoint/2010/main" val="1402541924"/>
      </p:ext>
    </p:extLst>
  </p:cSld>
  <p:clrMapOvr>
    <a:masterClrMapping/>
  </p:clrMapOvr>
  <p:transition>
    <p:pull dir="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Local anonymous inner classes</a:t>
            </a:r>
          </a:p>
        </p:txBody>
      </p:sp>
      <p:sp>
        <p:nvSpPr>
          <p:cNvPr id="378883" name="Rectangle 3"/>
          <p:cNvSpPr>
            <a:spLocks noGrp="1" noChangeArrowheads="1"/>
          </p:cNvSpPr>
          <p:nvPr>
            <p:ph type="body" idx="1"/>
          </p:nvPr>
        </p:nvSpPr>
        <p:spPr/>
        <p:txBody>
          <a:bodyPr/>
          <a:lstStyle/>
          <a:p>
            <a:r>
              <a:rPr lang="en-US"/>
              <a:t>Local inner classes can be taken a step further – it is not required to give them an explicit name.</a:t>
            </a:r>
          </a:p>
          <a:p>
            <a:r>
              <a:rPr lang="en-US"/>
              <a:t>This is very convenient when you want to use a class only once and the code that it contains is succinct.</a:t>
            </a:r>
          </a:p>
          <a:p>
            <a:r>
              <a:rPr lang="en-US"/>
              <a:t>Great example is defining Swing callback functions.</a:t>
            </a:r>
          </a:p>
        </p:txBody>
      </p:sp>
    </p:spTree>
    <p:extLst>
      <p:ext uri="{BB962C8B-B14F-4D97-AF65-F5344CB8AC3E}">
        <p14:creationId xmlns:p14="http://schemas.microsoft.com/office/powerpoint/2010/main" val="112446600"/>
      </p:ext>
    </p:extLst>
  </p:cSld>
  <p:clrMapOvr>
    <a:masterClrMapping/>
  </p:clrMapOvr>
  <p:transition>
    <p:pull dir="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t>Anonymous class example</a:t>
            </a:r>
          </a:p>
        </p:txBody>
      </p:sp>
      <p:sp>
        <p:nvSpPr>
          <p:cNvPr id="379907" name="Text Box 3"/>
          <p:cNvSpPr txBox="1">
            <a:spLocks noChangeArrowheads="1"/>
          </p:cNvSpPr>
          <p:nvPr/>
        </p:nvSpPr>
        <p:spPr bwMode="auto">
          <a:xfrm>
            <a:off x="1279525" y="1412875"/>
            <a:ext cx="70421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but.addActionListener(</a:t>
            </a:r>
          </a:p>
          <a:p>
            <a:r>
              <a:rPr lang="en-US"/>
              <a:t>     new ActionListener(){</a:t>
            </a:r>
          </a:p>
          <a:p>
            <a:r>
              <a:rPr lang="en-US"/>
              <a:t>                public void actionPerformed(actionEvent ae){</a:t>
            </a:r>
          </a:p>
          <a:p>
            <a:r>
              <a:rPr lang="en-US"/>
              <a:t>                     //do work here</a:t>
            </a:r>
          </a:p>
          <a:p>
            <a:r>
              <a:rPr lang="en-US"/>
              <a:t>                }</a:t>
            </a:r>
          </a:p>
          <a:p>
            <a:r>
              <a:rPr lang="en-US"/>
              <a:t>     }</a:t>
            </a:r>
          </a:p>
          <a:p>
            <a:r>
              <a:rPr lang="en-US"/>
              <a:t>);</a:t>
            </a:r>
          </a:p>
        </p:txBody>
      </p:sp>
    </p:spTree>
    <p:extLst>
      <p:ext uri="{BB962C8B-B14F-4D97-AF65-F5344CB8AC3E}">
        <p14:creationId xmlns:p14="http://schemas.microsoft.com/office/powerpoint/2010/main" val="893705577"/>
      </p:ext>
    </p:extLst>
  </p:cSld>
  <p:clrMapOvr>
    <a:masterClrMapping/>
  </p:clrMapOvr>
  <p:transition advTm="1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ADCAE55-E02B-4F7E-9B0F-FDC2BB01DF89}" type="slidenum">
              <a:rPr lang="zh-CN" altLang="en-GB"/>
              <a:pPr/>
              <a:t>14</a:t>
            </a:fld>
            <a:endParaRPr lang="en-GB" altLang="zh-CN"/>
          </a:p>
        </p:txBody>
      </p:sp>
      <p:sp>
        <p:nvSpPr>
          <p:cNvPr id="428034" name="Rectangle 2"/>
          <p:cNvSpPr>
            <a:spLocks noGrp="1" noChangeArrowheads="1"/>
          </p:cNvSpPr>
          <p:nvPr>
            <p:ph type="title"/>
          </p:nvPr>
        </p:nvSpPr>
        <p:spPr/>
        <p:txBody>
          <a:bodyPr/>
          <a:lstStyle/>
          <a:p>
            <a:r>
              <a:rPr lang="en-AU" altLang="en-AU"/>
              <a:t>Automatic garbage collection</a:t>
            </a:r>
          </a:p>
        </p:txBody>
      </p:sp>
      <p:sp>
        <p:nvSpPr>
          <p:cNvPr id="428062" name="Rectangle 30"/>
          <p:cNvSpPr>
            <a:spLocks noGrp="1" noChangeArrowheads="1"/>
          </p:cNvSpPr>
          <p:nvPr>
            <p:ph type="body" idx="1"/>
          </p:nvPr>
        </p:nvSpPr>
        <p:spPr/>
        <p:txBody>
          <a:bodyPr/>
          <a:lstStyle/>
          <a:p>
            <a:pPr>
              <a:lnSpc>
                <a:spcPct val="90000"/>
              </a:lnSpc>
            </a:pPr>
            <a:r>
              <a:rPr lang="en-US"/>
              <a:t>The object              does  not have a reference and cannot be used in future.</a:t>
            </a:r>
          </a:p>
          <a:p>
            <a:pPr>
              <a:lnSpc>
                <a:spcPct val="90000"/>
              </a:lnSpc>
            </a:pPr>
            <a:endParaRPr lang="en-US"/>
          </a:p>
          <a:p>
            <a:pPr>
              <a:lnSpc>
                <a:spcPct val="90000"/>
              </a:lnSpc>
            </a:pPr>
            <a:r>
              <a:rPr lang="en-US"/>
              <a:t> The object becomes a candidate for automatic </a:t>
            </a:r>
            <a:r>
              <a:rPr lang="en-US">
                <a:solidFill>
                  <a:schemeClr val="hlink"/>
                </a:solidFill>
              </a:rPr>
              <a:t>garbage collection</a:t>
            </a:r>
            <a:r>
              <a:rPr lang="en-US"/>
              <a:t>.</a:t>
            </a:r>
          </a:p>
          <a:p>
            <a:pPr>
              <a:lnSpc>
                <a:spcPct val="90000"/>
              </a:lnSpc>
            </a:pPr>
            <a:endParaRPr lang="en-US"/>
          </a:p>
          <a:p>
            <a:pPr>
              <a:lnSpc>
                <a:spcPct val="90000"/>
              </a:lnSpc>
            </a:pPr>
            <a:r>
              <a:rPr lang="en-US"/>
              <a:t>Java automatically collects garbage periodically and releases the memory used to be used in  the future.</a:t>
            </a:r>
          </a:p>
          <a:p>
            <a:pPr>
              <a:lnSpc>
                <a:spcPct val="90000"/>
              </a:lnSpc>
            </a:pPr>
            <a:endParaRPr lang="en-US"/>
          </a:p>
          <a:p>
            <a:pPr>
              <a:lnSpc>
                <a:spcPct val="90000"/>
              </a:lnSpc>
            </a:pPr>
            <a:endParaRPr lang="en-US"/>
          </a:p>
          <a:p>
            <a:pPr lvl="4">
              <a:lnSpc>
                <a:spcPct val="90000"/>
              </a:lnSpc>
            </a:pPr>
            <a:endParaRPr lang="en-US"/>
          </a:p>
          <a:p>
            <a:pPr>
              <a:lnSpc>
                <a:spcPct val="90000"/>
              </a:lnSpc>
            </a:pPr>
            <a:endParaRPr lang="en-US"/>
          </a:p>
          <a:p>
            <a:pPr>
              <a:lnSpc>
                <a:spcPct val="90000"/>
              </a:lnSpc>
            </a:pPr>
            <a:endParaRPr lang="en-US"/>
          </a:p>
        </p:txBody>
      </p:sp>
      <p:sp>
        <p:nvSpPr>
          <p:cNvPr id="428063" name="Oval 31"/>
          <p:cNvSpPr>
            <a:spLocks noChangeArrowheads="1"/>
          </p:cNvSpPr>
          <p:nvPr/>
        </p:nvSpPr>
        <p:spPr bwMode="auto">
          <a:xfrm>
            <a:off x="3581400" y="1447800"/>
            <a:ext cx="762000" cy="762000"/>
          </a:xfrm>
          <a:prstGeom prst="ellips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Q</a:t>
            </a:r>
          </a:p>
        </p:txBody>
      </p:sp>
    </p:spTree>
    <p:extLst>
      <p:ext uri="{BB962C8B-B14F-4D97-AF65-F5344CB8AC3E}">
        <p14:creationId xmlns:p14="http://schemas.microsoft.com/office/powerpoint/2010/main" val="558322180"/>
      </p:ext>
    </p:extLst>
  </p:cSld>
  <p:clrMapOvr>
    <a:masterClrMapping/>
  </p:clrMapOvr>
  <p:transition>
    <p:pull dir="rd"/>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dirty="0"/>
          </a:p>
        </p:txBody>
      </p:sp>
      <p:sp>
        <p:nvSpPr>
          <p:cNvPr id="2" name="Title 1"/>
          <p:cNvSpPr>
            <a:spLocks noGrp="1"/>
          </p:cNvSpPr>
          <p:nvPr>
            <p:ph type="ctrTitle"/>
          </p:nvPr>
        </p:nvSpPr>
        <p:spPr/>
        <p:txBody>
          <a:bodyPr/>
          <a:lstStyle/>
          <a:p>
            <a:pPr algn="ctr"/>
            <a:r>
              <a:rPr lang="en-US" dirty="0" smtClean="0"/>
              <a:t>Inner Classes</a:t>
            </a:r>
            <a:br>
              <a:rPr lang="en-US" dirty="0" smtClean="0"/>
            </a:br>
            <a:endParaRPr lang="en-US" dirty="0"/>
          </a:p>
        </p:txBody>
      </p:sp>
    </p:spTree>
    <p:extLst>
      <p:ext uri="{BB962C8B-B14F-4D97-AF65-F5344CB8AC3E}">
        <p14:creationId xmlns:p14="http://schemas.microsoft.com/office/powerpoint/2010/main" val="2170010748"/>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561D1A40-E570-44E3-BF1B-8D7DD626ACFB}" type="slidenum">
              <a:rPr lang="en-US" altLang="en-US"/>
              <a:pPr/>
              <a:t>141</a:t>
            </a:fld>
            <a:endParaRPr lang="en-US" altLang="en-US"/>
          </a:p>
        </p:txBody>
      </p:sp>
      <p:sp>
        <p:nvSpPr>
          <p:cNvPr id="3074" name="Rectangle 2"/>
          <p:cNvSpPr>
            <a:spLocks noGrp="1" noChangeArrowheads="1"/>
          </p:cNvSpPr>
          <p:nvPr>
            <p:ph type="title" idx="4294967295"/>
          </p:nvPr>
        </p:nvSpPr>
        <p:spPr/>
        <p:txBody>
          <a:bodyPr anchor="ctr"/>
          <a:lstStyle/>
          <a:p>
            <a:r>
              <a:rPr lang="en-US"/>
              <a:t>Simple Uses of Inner Classes</a:t>
            </a:r>
          </a:p>
        </p:txBody>
      </p:sp>
      <p:sp>
        <p:nvSpPr>
          <p:cNvPr id="3075" name="Rectangle 3"/>
          <p:cNvSpPr>
            <a:spLocks noGrp="1" noChangeArrowheads="1"/>
          </p:cNvSpPr>
          <p:nvPr>
            <p:ph type="body" idx="4294967295"/>
          </p:nvPr>
        </p:nvSpPr>
        <p:spPr/>
        <p:txBody>
          <a:bodyPr/>
          <a:lstStyle/>
          <a:p>
            <a:pPr>
              <a:lnSpc>
                <a:spcPct val="90000"/>
              </a:lnSpc>
            </a:pPr>
            <a:r>
              <a:rPr lang="en-US" b="1">
                <a:solidFill>
                  <a:srgbClr val="034CA1"/>
                </a:solidFill>
              </a:rPr>
              <a:t>Inner classes</a:t>
            </a:r>
            <a:r>
              <a:rPr lang="en-US"/>
              <a:t> are classes defined within other classes</a:t>
            </a:r>
          </a:p>
          <a:p>
            <a:pPr lvl="1">
              <a:lnSpc>
                <a:spcPct val="90000"/>
              </a:lnSpc>
            </a:pPr>
            <a:r>
              <a:rPr lang="en-US"/>
              <a:t>The class that includes the inner class is called the </a:t>
            </a:r>
            <a:r>
              <a:rPr lang="en-US" b="1">
                <a:solidFill>
                  <a:srgbClr val="034CA1"/>
                </a:solidFill>
              </a:rPr>
              <a:t>outer class</a:t>
            </a:r>
          </a:p>
          <a:p>
            <a:pPr lvl="1">
              <a:lnSpc>
                <a:spcPct val="90000"/>
              </a:lnSpc>
            </a:pPr>
            <a:r>
              <a:rPr lang="en-US"/>
              <a:t>There is no particular location where the  definition of the inner class (or classes) must be place within the outer class</a:t>
            </a:r>
          </a:p>
          <a:p>
            <a:pPr lvl="1">
              <a:lnSpc>
                <a:spcPct val="90000"/>
              </a:lnSpc>
            </a:pPr>
            <a:r>
              <a:rPr lang="en-US"/>
              <a:t>Placing it first or last, however, will guarantee that it is easy to find</a:t>
            </a:r>
          </a:p>
        </p:txBody>
      </p:sp>
      <p:sp>
        <p:nvSpPr>
          <p:cNvPr id="7" name="Footer Placeholder 6"/>
          <p:cNvSpPr txBox="1">
            <a:spLocks noGrp="1"/>
          </p:cNvSpPr>
          <p:nvPr/>
        </p:nvSpPr>
        <p:spPr>
          <a:xfrm>
            <a:off x="22098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073757372"/>
      </p:ext>
    </p:extLst>
  </p:cSld>
  <p:clrMapOvr>
    <a:masterClrMapping/>
  </p:clrMapOvr>
  <p:transition spd="med">
    <p:wipe dir="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6CCA6CD8-6749-4C85-80AF-121F101E074C}" type="slidenum">
              <a:rPr lang="en-US" altLang="en-US"/>
              <a:pPr/>
              <a:t>142</a:t>
            </a:fld>
            <a:endParaRPr lang="en-US" altLang="en-US"/>
          </a:p>
        </p:txBody>
      </p:sp>
      <p:sp>
        <p:nvSpPr>
          <p:cNvPr id="6146" name="Rectangle 2"/>
          <p:cNvSpPr>
            <a:spLocks noGrp="1" noChangeArrowheads="1"/>
          </p:cNvSpPr>
          <p:nvPr>
            <p:ph type="title" idx="4294967295"/>
          </p:nvPr>
        </p:nvSpPr>
        <p:spPr/>
        <p:txBody>
          <a:bodyPr anchor="ctr"/>
          <a:lstStyle/>
          <a:p>
            <a:r>
              <a:rPr lang="en-US"/>
              <a:t>Simple Uses of Inner Classes</a:t>
            </a:r>
          </a:p>
        </p:txBody>
      </p:sp>
      <p:sp>
        <p:nvSpPr>
          <p:cNvPr id="6147" name="Rectangle 3"/>
          <p:cNvSpPr>
            <a:spLocks noGrp="1" noChangeArrowheads="1"/>
          </p:cNvSpPr>
          <p:nvPr>
            <p:ph type="body" idx="4294967295"/>
          </p:nvPr>
        </p:nvSpPr>
        <p:spPr/>
        <p:txBody>
          <a:bodyPr/>
          <a:lstStyle/>
          <a:p>
            <a:pPr>
              <a:lnSpc>
                <a:spcPct val="80000"/>
              </a:lnSpc>
            </a:pPr>
            <a:r>
              <a:rPr lang="en-US" sz="2600"/>
              <a:t>An inner class definition is a member of the outer class in the same way that the instance variables and methods of the outer class are members</a:t>
            </a:r>
          </a:p>
          <a:p>
            <a:pPr lvl="1">
              <a:lnSpc>
                <a:spcPct val="80000"/>
              </a:lnSpc>
            </a:pPr>
            <a:r>
              <a:rPr lang="en-US" sz="2200"/>
              <a:t>An inner class is local to the outer class definition</a:t>
            </a:r>
          </a:p>
          <a:p>
            <a:pPr lvl="1">
              <a:lnSpc>
                <a:spcPct val="80000"/>
              </a:lnSpc>
            </a:pPr>
            <a:r>
              <a:rPr lang="en-US" sz="2200"/>
              <a:t>The name of an inner class may be reused for something else outside the outer class definition</a:t>
            </a:r>
          </a:p>
          <a:p>
            <a:pPr lvl="1">
              <a:lnSpc>
                <a:spcPct val="80000"/>
              </a:lnSpc>
            </a:pPr>
            <a:r>
              <a:rPr lang="en-US" sz="2200"/>
              <a:t>If the inner class is private, then the inner class cannot be accessed by name outside the definition of the outer class</a:t>
            </a:r>
          </a:p>
        </p:txBody>
      </p:sp>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912778691"/>
      </p:ext>
    </p:extLst>
  </p:cSld>
  <p:clrMapOvr>
    <a:masterClrMapping/>
  </p:clrMapOvr>
  <p:transition spd="med">
    <p:wipe dir="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 7, 2007</a:t>
            </a:r>
            <a:endParaRPr lang="en-US" altLang="en-US"/>
          </a:p>
        </p:txBody>
      </p:sp>
      <p:sp>
        <p:nvSpPr>
          <p:cNvPr id="5" name="Slide Number Placeholder 5"/>
          <p:cNvSpPr>
            <a:spLocks noGrp="1"/>
          </p:cNvSpPr>
          <p:nvPr>
            <p:ph type="sldNum" sz="quarter" idx="12"/>
          </p:nvPr>
        </p:nvSpPr>
        <p:spPr/>
        <p:txBody>
          <a:bodyPr/>
          <a:lstStyle/>
          <a:p>
            <a:fld id="{D48D561E-C480-4EE0-BC3D-0A762C942BF2}" type="slidenum">
              <a:rPr lang="en-US" altLang="en-US"/>
              <a:pPr/>
              <a:t>143</a:t>
            </a:fld>
            <a:endParaRPr lang="en-US" altLang="en-US"/>
          </a:p>
        </p:txBody>
      </p:sp>
      <p:sp>
        <p:nvSpPr>
          <p:cNvPr id="43010" name="Rectangle 2"/>
          <p:cNvSpPr>
            <a:spLocks noGrp="1" noChangeArrowheads="1"/>
          </p:cNvSpPr>
          <p:nvPr>
            <p:ph type="title"/>
          </p:nvPr>
        </p:nvSpPr>
        <p:spPr/>
        <p:txBody>
          <a:bodyPr/>
          <a:lstStyle/>
          <a:p>
            <a:r>
              <a:rPr lang="en-US"/>
              <a:t>Inner/Outer Classes</a:t>
            </a:r>
          </a:p>
        </p:txBody>
      </p:sp>
      <p:sp>
        <p:nvSpPr>
          <p:cNvPr id="43013" name="Text Box 5"/>
          <p:cNvSpPr txBox="1">
            <a:spLocks noChangeArrowheads="1"/>
          </p:cNvSpPr>
          <p:nvPr/>
        </p:nvSpPr>
        <p:spPr bwMode="auto">
          <a:xfrm>
            <a:off x="1143000" y="1219200"/>
            <a:ext cx="7010400" cy="531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solidFill>
                  <a:srgbClr val="034CA1"/>
                </a:solidFill>
                <a:latin typeface="Courier New" panose="02070309020205020404" pitchFamily="49" charset="0"/>
              </a:rPr>
              <a:t>public class Outer</a:t>
            </a:r>
          </a:p>
          <a:p>
            <a:pPr>
              <a:spcBef>
                <a:spcPct val="50000"/>
              </a:spcBef>
            </a:pPr>
            <a:r>
              <a:rPr lang="en-US" b="1">
                <a:solidFill>
                  <a:srgbClr val="034CA1"/>
                </a:solidFill>
                <a:latin typeface="Courier New" panose="02070309020205020404" pitchFamily="49" charset="0"/>
              </a:rPr>
              <a:t>{</a:t>
            </a:r>
          </a:p>
          <a:p>
            <a:pPr>
              <a:spcBef>
                <a:spcPct val="50000"/>
              </a:spcBef>
            </a:pPr>
            <a:r>
              <a:rPr lang="en-US">
                <a:latin typeface="Courier New" panose="02070309020205020404" pitchFamily="49" charset="0"/>
              </a:rPr>
              <a:t>	</a:t>
            </a:r>
            <a:r>
              <a:rPr lang="en-US" b="1">
                <a:solidFill>
                  <a:srgbClr val="034CA1"/>
                </a:solidFill>
                <a:latin typeface="Courier New" panose="02070309020205020404" pitchFamily="49" charset="0"/>
              </a:rPr>
              <a:t>private class Inner</a:t>
            </a:r>
          </a:p>
          <a:p>
            <a:pPr>
              <a:spcBef>
                <a:spcPct val="50000"/>
              </a:spcBef>
            </a:pPr>
            <a:r>
              <a:rPr lang="en-US">
                <a:latin typeface="Courier New" panose="02070309020205020404" pitchFamily="49" charset="0"/>
              </a:rPr>
              <a:t>	</a:t>
            </a:r>
            <a:r>
              <a:rPr lang="en-US" b="1">
                <a:solidFill>
                  <a:srgbClr val="034CA1"/>
                </a:solidFill>
                <a:latin typeface="Courier New" panose="02070309020205020404" pitchFamily="49" charset="0"/>
              </a:rPr>
              <a:t>{</a:t>
            </a:r>
          </a:p>
          <a:p>
            <a:pPr>
              <a:spcBef>
                <a:spcPct val="50000"/>
              </a:spcBef>
            </a:pPr>
            <a:r>
              <a:rPr lang="en-US">
                <a:latin typeface="Courier New" panose="02070309020205020404" pitchFamily="49" charset="0"/>
              </a:rPr>
              <a:t>	 	// inner class instance variables</a:t>
            </a:r>
          </a:p>
          <a:p>
            <a:pPr>
              <a:spcBef>
                <a:spcPct val="50000"/>
              </a:spcBef>
            </a:pPr>
            <a:r>
              <a:rPr lang="en-US">
                <a:latin typeface="Courier New" panose="02070309020205020404" pitchFamily="49" charset="0"/>
              </a:rPr>
              <a:t>		// inner class methods</a:t>
            </a:r>
          </a:p>
          <a:p>
            <a:pPr>
              <a:spcBef>
                <a:spcPct val="50000"/>
              </a:spcBef>
            </a:pPr>
            <a:endParaRPr lang="en-US">
              <a:latin typeface="Courier New" panose="02070309020205020404" pitchFamily="49" charset="0"/>
            </a:endParaRPr>
          </a:p>
          <a:p>
            <a:pPr>
              <a:spcBef>
                <a:spcPct val="50000"/>
              </a:spcBef>
            </a:pPr>
            <a:r>
              <a:rPr lang="en-US">
                <a:latin typeface="Courier New" panose="02070309020205020404" pitchFamily="49" charset="0"/>
              </a:rPr>
              <a:t>	</a:t>
            </a:r>
            <a:r>
              <a:rPr lang="en-US" b="1">
                <a:solidFill>
                  <a:srgbClr val="034CA1"/>
                </a:solidFill>
                <a:latin typeface="Courier New" panose="02070309020205020404" pitchFamily="49" charset="0"/>
              </a:rPr>
              <a:t>} // end of inner class definition</a:t>
            </a:r>
          </a:p>
          <a:p>
            <a:pPr>
              <a:spcBef>
                <a:spcPct val="50000"/>
              </a:spcBef>
            </a:pPr>
            <a:endParaRPr lang="en-US" b="1">
              <a:solidFill>
                <a:srgbClr val="034CA1"/>
              </a:solidFill>
              <a:latin typeface="Courier New" panose="02070309020205020404" pitchFamily="49" charset="0"/>
            </a:endParaRPr>
          </a:p>
          <a:p>
            <a:pPr>
              <a:spcBef>
                <a:spcPct val="50000"/>
              </a:spcBef>
            </a:pPr>
            <a:r>
              <a:rPr lang="en-US">
                <a:latin typeface="Courier New" panose="02070309020205020404" pitchFamily="49" charset="0"/>
              </a:rPr>
              <a:t>	// outer class instance variables</a:t>
            </a:r>
          </a:p>
          <a:p>
            <a:pPr>
              <a:spcBef>
                <a:spcPct val="50000"/>
              </a:spcBef>
            </a:pPr>
            <a:r>
              <a:rPr lang="en-US">
                <a:latin typeface="Courier New" panose="02070309020205020404" pitchFamily="49" charset="0"/>
              </a:rPr>
              <a:t>	// outer class methods</a:t>
            </a:r>
          </a:p>
          <a:p>
            <a:pPr>
              <a:spcBef>
                <a:spcPct val="50000"/>
              </a:spcBef>
            </a:pPr>
            <a:r>
              <a:rPr lang="en-US" b="1">
                <a:solidFill>
                  <a:srgbClr val="034CA1"/>
                </a:solidFill>
                <a:latin typeface="Courier New" panose="02070309020205020404" pitchFamily="49" charset="0"/>
              </a:rPr>
              <a:t>}</a:t>
            </a:r>
          </a:p>
          <a:p>
            <a:pPr>
              <a:spcBef>
                <a:spcPct val="50000"/>
              </a:spcBef>
            </a:pPr>
            <a:endParaRPr lang="en-US">
              <a:latin typeface="Courier New" panose="02070309020205020404" pitchFamily="49" charset="0"/>
            </a:endParaRPr>
          </a:p>
        </p:txBody>
      </p:sp>
    </p:spTree>
    <p:extLst>
      <p:ext uri="{BB962C8B-B14F-4D97-AF65-F5344CB8AC3E}">
        <p14:creationId xmlns:p14="http://schemas.microsoft.com/office/powerpoint/2010/main" val="2645551939"/>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CD4BD398-5189-4926-9D70-8AAF07AEADD4}" type="slidenum">
              <a:rPr lang="en-US" altLang="en-US"/>
              <a:pPr/>
              <a:t>144</a:t>
            </a:fld>
            <a:endParaRPr lang="en-US" altLang="en-US"/>
          </a:p>
        </p:txBody>
      </p:sp>
      <p:sp>
        <p:nvSpPr>
          <p:cNvPr id="8194" name="Rectangle 2"/>
          <p:cNvSpPr>
            <a:spLocks noGrp="1" noChangeArrowheads="1"/>
          </p:cNvSpPr>
          <p:nvPr>
            <p:ph type="title" idx="4294967295"/>
          </p:nvPr>
        </p:nvSpPr>
        <p:spPr/>
        <p:txBody>
          <a:bodyPr anchor="ctr"/>
          <a:lstStyle/>
          <a:p>
            <a:r>
              <a:rPr lang="en-US"/>
              <a:t>Simple Uses of Inner Classes</a:t>
            </a:r>
          </a:p>
        </p:txBody>
      </p:sp>
      <p:sp>
        <p:nvSpPr>
          <p:cNvPr id="8195" name="Rectangle 3"/>
          <p:cNvSpPr>
            <a:spLocks noGrp="1" noChangeArrowheads="1"/>
          </p:cNvSpPr>
          <p:nvPr>
            <p:ph type="body" idx="4294967295"/>
          </p:nvPr>
        </p:nvSpPr>
        <p:spPr>
          <a:xfrm>
            <a:off x="914400" y="1676400"/>
            <a:ext cx="7543800" cy="4119563"/>
          </a:xfrm>
        </p:spPr>
        <p:txBody>
          <a:bodyPr/>
          <a:lstStyle/>
          <a:p>
            <a:pPr>
              <a:lnSpc>
                <a:spcPct val="80000"/>
              </a:lnSpc>
            </a:pPr>
            <a:r>
              <a:rPr lang="en-US" sz="2600"/>
              <a:t>There are two main advantages to inner classes</a:t>
            </a:r>
          </a:p>
          <a:p>
            <a:pPr lvl="1">
              <a:lnSpc>
                <a:spcPct val="80000"/>
              </a:lnSpc>
            </a:pPr>
            <a:r>
              <a:rPr lang="en-US" sz="2200"/>
              <a:t>They can make the outer class more self-contained since they are defined inside a class</a:t>
            </a:r>
          </a:p>
          <a:p>
            <a:pPr lvl="1">
              <a:lnSpc>
                <a:spcPct val="80000"/>
              </a:lnSpc>
            </a:pPr>
            <a:r>
              <a:rPr lang="en-US" sz="2200"/>
              <a:t>Both of their methods have access to each other's private methods and instance variables</a:t>
            </a:r>
          </a:p>
          <a:p>
            <a:pPr>
              <a:lnSpc>
                <a:spcPct val="80000"/>
              </a:lnSpc>
            </a:pPr>
            <a:r>
              <a:rPr lang="en-US" sz="2600"/>
              <a:t>Using an inner class as a helping class is one of the most useful applications of inner classes</a:t>
            </a:r>
          </a:p>
          <a:p>
            <a:pPr lvl="1">
              <a:lnSpc>
                <a:spcPct val="80000"/>
              </a:lnSpc>
            </a:pPr>
            <a:r>
              <a:rPr lang="en-US" sz="2200"/>
              <a:t>If used as a helping class, an inner class should be marked private</a:t>
            </a:r>
          </a:p>
        </p:txBody>
      </p:sp>
      <p:sp>
        <p:nvSpPr>
          <p:cNvPr id="7" name="Footer Placeholder 6"/>
          <p:cNvSpPr txBox="1">
            <a:spLocks noGrp="1"/>
          </p:cNvSpPr>
          <p:nvPr/>
        </p:nvSpPr>
        <p:spPr>
          <a:xfrm>
            <a:off x="23622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151868051"/>
      </p:ext>
    </p:extLst>
  </p:cSld>
  <p:clrMapOvr>
    <a:masterClrMapping/>
  </p:clrMapOvr>
  <p:transition spd="med">
    <p:wipe dir="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26EF8956-6523-461A-9902-286EB3032ECC}" type="slidenum">
              <a:rPr lang="en-US" altLang="en-US"/>
              <a:pPr/>
              <a:t>145</a:t>
            </a:fld>
            <a:endParaRPr lang="en-US" altLang="en-US"/>
          </a:p>
        </p:txBody>
      </p:sp>
      <p:sp>
        <p:nvSpPr>
          <p:cNvPr id="10242" name="Rectangle 2"/>
          <p:cNvSpPr>
            <a:spLocks noGrp="1" noChangeArrowheads="1"/>
          </p:cNvSpPr>
          <p:nvPr>
            <p:ph type="title" idx="4294967295"/>
          </p:nvPr>
        </p:nvSpPr>
        <p:spPr>
          <a:xfrm>
            <a:off x="914400" y="152400"/>
            <a:ext cx="7620000" cy="1143000"/>
          </a:xfrm>
        </p:spPr>
        <p:txBody>
          <a:bodyPr anchor="ctr"/>
          <a:lstStyle/>
          <a:p>
            <a:r>
              <a:rPr lang="en-US" sz="3300"/>
              <a:t>Inner and Outer Classes Have Access to Each Other's Private Members</a:t>
            </a:r>
          </a:p>
        </p:txBody>
      </p:sp>
      <p:sp>
        <p:nvSpPr>
          <p:cNvPr id="10243" name="Rectangle 3"/>
          <p:cNvSpPr>
            <a:spLocks noGrp="1" noChangeArrowheads="1"/>
          </p:cNvSpPr>
          <p:nvPr>
            <p:ph type="body" idx="4294967295"/>
          </p:nvPr>
        </p:nvSpPr>
        <p:spPr/>
        <p:txBody>
          <a:bodyPr/>
          <a:lstStyle/>
          <a:p>
            <a:pPr>
              <a:lnSpc>
                <a:spcPct val="90000"/>
              </a:lnSpc>
            </a:pPr>
            <a:r>
              <a:rPr lang="en-US" sz="2100"/>
              <a:t>Within the definition of a method of an inner class:</a:t>
            </a:r>
          </a:p>
          <a:p>
            <a:pPr lvl="1">
              <a:lnSpc>
                <a:spcPct val="90000"/>
              </a:lnSpc>
            </a:pPr>
            <a:r>
              <a:rPr lang="en-US" sz="2000"/>
              <a:t>It is legal to reference a private instance variable of the outer class</a:t>
            </a:r>
          </a:p>
          <a:p>
            <a:pPr lvl="1">
              <a:lnSpc>
                <a:spcPct val="90000"/>
              </a:lnSpc>
            </a:pPr>
            <a:r>
              <a:rPr lang="en-US" sz="2000"/>
              <a:t>It is legal to invoke a private method of the outer class</a:t>
            </a:r>
          </a:p>
          <a:p>
            <a:pPr lvl="1">
              <a:lnSpc>
                <a:spcPct val="90000"/>
              </a:lnSpc>
            </a:pPr>
            <a:r>
              <a:rPr lang="en-US" sz="2000"/>
              <a:t>Essentially, the inner class has a hidden reference to the outer class</a:t>
            </a:r>
          </a:p>
          <a:p>
            <a:pPr>
              <a:lnSpc>
                <a:spcPct val="90000"/>
              </a:lnSpc>
            </a:pPr>
            <a:r>
              <a:rPr lang="en-US" sz="2100"/>
              <a:t>Within the definition of a method of the outer class</a:t>
            </a:r>
          </a:p>
          <a:p>
            <a:pPr lvl="1">
              <a:lnSpc>
                <a:spcPct val="90000"/>
              </a:lnSpc>
            </a:pPr>
            <a:r>
              <a:rPr lang="en-US" sz="2000"/>
              <a:t>It is legal to reference a private instance variable of the inner class on an object of the inner class</a:t>
            </a:r>
          </a:p>
          <a:p>
            <a:pPr lvl="1">
              <a:lnSpc>
                <a:spcPct val="90000"/>
              </a:lnSpc>
            </a:pPr>
            <a:r>
              <a:rPr lang="en-US" sz="2000"/>
              <a:t>It is legal to invoke a (nonstatic) method of the inner class </a:t>
            </a:r>
            <a:r>
              <a:rPr lang="en-US" sz="2000" u="sng"/>
              <a:t>as long as an object of the inner class is used as a calling object</a:t>
            </a:r>
          </a:p>
          <a:p>
            <a:pPr lvl="1">
              <a:lnSpc>
                <a:spcPct val="90000"/>
              </a:lnSpc>
            </a:pPr>
            <a:endParaRPr lang="en-US" sz="2000" u="sng"/>
          </a:p>
          <a:p>
            <a:pPr>
              <a:lnSpc>
                <a:spcPct val="90000"/>
              </a:lnSpc>
            </a:pPr>
            <a:r>
              <a:rPr lang="en-US" sz="2100"/>
              <a:t>Within the definition of the inner or outer classes, the modifiers </a:t>
            </a:r>
            <a:r>
              <a:rPr lang="en-US" sz="2100" b="1">
                <a:solidFill>
                  <a:srgbClr val="034CA1"/>
                </a:solidFill>
                <a:latin typeface="Courier New" panose="02070309020205020404" pitchFamily="49" charset="0"/>
              </a:rPr>
              <a:t>public</a:t>
            </a:r>
            <a:r>
              <a:rPr lang="en-US" sz="2100"/>
              <a:t> and </a:t>
            </a:r>
            <a:r>
              <a:rPr lang="en-US" sz="2100" b="1">
                <a:solidFill>
                  <a:srgbClr val="034CA1"/>
                </a:solidFill>
                <a:latin typeface="Courier New" panose="02070309020205020404" pitchFamily="49" charset="0"/>
              </a:rPr>
              <a:t>private</a:t>
            </a:r>
            <a:r>
              <a:rPr lang="en-US" sz="2100"/>
              <a:t> are equivalent</a:t>
            </a:r>
          </a:p>
        </p:txBody>
      </p:sp>
      <p:sp>
        <p:nvSpPr>
          <p:cNvPr id="7" name="Footer Placeholder 6"/>
          <p:cNvSpPr txBox="1">
            <a:spLocks noGrp="1"/>
          </p:cNvSpPr>
          <p:nvPr/>
        </p:nvSpPr>
        <p:spPr>
          <a:xfrm>
            <a:off x="23622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a:t>
            </a:r>
          </a:p>
          <a:p>
            <a:pPr algn="ctr"/>
            <a:r>
              <a:rPr lang="en-US" sz="1200">
                <a:solidFill>
                  <a:srgbClr val="898989"/>
                </a:solidFill>
                <a:latin typeface="Calibri" panose="020F0502020204030204" pitchFamily="34" charset="0"/>
              </a:rPr>
              <a:t> 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4190125011"/>
      </p:ext>
    </p:extLst>
  </p:cSld>
  <p:clrMapOvr>
    <a:masterClrMapping/>
  </p:clrMapOvr>
  <p:transition spd="med">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DB72B1C5-EE99-4A94-B71E-62050E9E614F}" type="slidenum">
              <a:rPr lang="en-US" altLang="en-US"/>
              <a:pPr/>
              <a:t>146</a:t>
            </a:fld>
            <a:endParaRPr lang="en-US" altLang="en-US"/>
          </a:p>
        </p:txBody>
      </p:sp>
      <p:sp>
        <p:nvSpPr>
          <p:cNvPr id="12290" name="Rectangle 2"/>
          <p:cNvSpPr>
            <a:spLocks noGrp="1" noChangeArrowheads="1"/>
          </p:cNvSpPr>
          <p:nvPr>
            <p:ph type="title" idx="4294967295"/>
          </p:nvPr>
        </p:nvSpPr>
        <p:spPr>
          <a:xfrm>
            <a:off x="457200" y="0"/>
            <a:ext cx="8229600" cy="914400"/>
          </a:xfrm>
        </p:spPr>
        <p:txBody>
          <a:bodyPr anchor="ctr"/>
          <a:lstStyle/>
          <a:p>
            <a:r>
              <a:rPr lang="en-US"/>
              <a:t>Class with an Inner Class</a:t>
            </a:r>
          </a:p>
        </p:txBody>
      </p:sp>
      <p:pic>
        <p:nvPicPr>
          <p:cNvPr id="12291" name="Picture 5" descr="D13_9_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00100"/>
            <a:ext cx="8382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noGrp="1"/>
          </p:cNvSpPr>
          <p:nvPr/>
        </p:nvSpPr>
        <p:spPr>
          <a:xfrm>
            <a:off x="23622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393871466"/>
      </p:ext>
    </p:extLst>
  </p:cSld>
  <p:clrMapOvr>
    <a:masterClrMapping/>
  </p:clrMapOvr>
  <p:transition spd="med">
    <p:wipe dir="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CBD84393-2F7C-4CEA-B65C-79D1FD927E16}" type="slidenum">
              <a:rPr lang="en-US" altLang="en-US"/>
              <a:pPr/>
              <a:t>147</a:t>
            </a:fld>
            <a:endParaRPr lang="en-US" altLang="en-US"/>
          </a:p>
        </p:txBody>
      </p:sp>
      <p:sp>
        <p:nvSpPr>
          <p:cNvPr id="14338" name="Rectangle 2"/>
          <p:cNvSpPr>
            <a:spLocks noGrp="1" noChangeArrowheads="1"/>
          </p:cNvSpPr>
          <p:nvPr>
            <p:ph type="title" idx="4294967295"/>
          </p:nvPr>
        </p:nvSpPr>
        <p:spPr/>
        <p:txBody>
          <a:bodyPr anchor="ctr"/>
          <a:lstStyle/>
          <a:p>
            <a:r>
              <a:rPr lang="en-US"/>
              <a:t>Class with an Inner Class</a:t>
            </a:r>
          </a:p>
        </p:txBody>
      </p:sp>
      <p:pic>
        <p:nvPicPr>
          <p:cNvPr id="14339" name="Picture 4" descr="D13_9_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71575"/>
            <a:ext cx="80772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a:t>
            </a:r>
          </a:p>
          <a:p>
            <a:pPr algn="ctr"/>
            <a:r>
              <a:rPr lang="en-US" sz="1200">
                <a:solidFill>
                  <a:srgbClr val="898989"/>
                </a:solidFill>
                <a:latin typeface="Calibri" panose="020F0502020204030204" pitchFamily="34" charset="0"/>
              </a:rPr>
              <a:t> 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572860821"/>
      </p:ext>
    </p:extLst>
  </p:cSld>
  <p:clrMapOvr>
    <a:masterClrMapping/>
  </p:clrMapOvr>
  <p:transition spd="med">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57F42FAC-74EC-42BD-988C-9E6642239162}" type="slidenum">
              <a:rPr lang="en-US" altLang="en-US"/>
              <a:pPr/>
              <a:t>148</a:t>
            </a:fld>
            <a:endParaRPr lang="en-US" altLang="en-US"/>
          </a:p>
        </p:txBody>
      </p:sp>
      <p:sp>
        <p:nvSpPr>
          <p:cNvPr id="16386" name="Rectangle 2"/>
          <p:cNvSpPr>
            <a:spLocks noGrp="1" noChangeArrowheads="1"/>
          </p:cNvSpPr>
          <p:nvPr>
            <p:ph type="title" idx="4294967295"/>
          </p:nvPr>
        </p:nvSpPr>
        <p:spPr>
          <a:xfrm>
            <a:off x="457200" y="-76200"/>
            <a:ext cx="8229600" cy="1143000"/>
          </a:xfrm>
        </p:spPr>
        <p:txBody>
          <a:bodyPr anchor="ctr"/>
          <a:lstStyle/>
          <a:p>
            <a:r>
              <a:rPr lang="en-US"/>
              <a:t>Class with an Inner Class</a:t>
            </a:r>
          </a:p>
        </p:txBody>
      </p:sp>
      <p:pic>
        <p:nvPicPr>
          <p:cNvPr id="16387" name="Picture 4" descr="D13_9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8382000"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499019966"/>
      </p:ext>
    </p:extLst>
  </p:cSld>
  <p:clrMapOvr>
    <a:masterClrMapping/>
  </p:clrMapOvr>
  <p:transition spd="med">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F5D5C4A1-A7B7-4D88-BCEF-116668816585}" type="slidenum">
              <a:rPr lang="en-US" altLang="en-US"/>
              <a:pPr/>
              <a:t>149</a:t>
            </a:fld>
            <a:endParaRPr lang="en-US" altLang="en-US"/>
          </a:p>
        </p:txBody>
      </p:sp>
      <p:sp>
        <p:nvSpPr>
          <p:cNvPr id="28674" name="Rectangle 2"/>
          <p:cNvSpPr>
            <a:spLocks noGrp="1" noChangeArrowheads="1"/>
          </p:cNvSpPr>
          <p:nvPr>
            <p:ph type="title" idx="4294967295"/>
          </p:nvPr>
        </p:nvSpPr>
        <p:spPr>
          <a:xfrm>
            <a:off x="457200" y="277813"/>
            <a:ext cx="8229600" cy="792162"/>
          </a:xfrm>
        </p:spPr>
        <p:txBody>
          <a:bodyPr anchor="ctr"/>
          <a:lstStyle/>
          <a:p>
            <a:r>
              <a:rPr lang="en-US" sz="3300"/>
              <a:t> Referring to a Method of the Outer Class</a:t>
            </a:r>
          </a:p>
        </p:txBody>
      </p:sp>
      <p:sp>
        <p:nvSpPr>
          <p:cNvPr id="28675" name="Rectangle 3"/>
          <p:cNvSpPr>
            <a:spLocks noGrp="1" noChangeArrowheads="1"/>
          </p:cNvSpPr>
          <p:nvPr>
            <p:ph type="body" idx="4294967295"/>
          </p:nvPr>
        </p:nvSpPr>
        <p:spPr>
          <a:xfrm>
            <a:off x="457200" y="1219200"/>
            <a:ext cx="8229600" cy="4906963"/>
          </a:xfrm>
        </p:spPr>
        <p:txBody>
          <a:bodyPr/>
          <a:lstStyle/>
          <a:p>
            <a:pPr>
              <a:lnSpc>
                <a:spcPct val="80000"/>
              </a:lnSpc>
            </a:pPr>
            <a:r>
              <a:rPr lang="en-US" sz="2600"/>
              <a:t>If a method is invoked in an inner class</a:t>
            </a:r>
          </a:p>
          <a:p>
            <a:pPr lvl="1">
              <a:lnSpc>
                <a:spcPct val="80000"/>
              </a:lnSpc>
            </a:pPr>
            <a:r>
              <a:rPr lang="en-US" sz="2200"/>
              <a:t>If the inner class has no such method, then it is assumed to be an invocation of the method of that name in the outer class</a:t>
            </a:r>
          </a:p>
          <a:p>
            <a:pPr lvl="1">
              <a:lnSpc>
                <a:spcPct val="80000"/>
              </a:lnSpc>
            </a:pPr>
            <a:r>
              <a:rPr lang="en-US" sz="2200"/>
              <a:t>If both the inner and outer class have a method with the same name, then it is assumed to be an invocation of the method in the inner class</a:t>
            </a:r>
          </a:p>
          <a:p>
            <a:pPr lvl="1">
              <a:lnSpc>
                <a:spcPct val="80000"/>
              </a:lnSpc>
            </a:pPr>
            <a:r>
              <a:rPr lang="en-US" sz="2200"/>
              <a:t>If both the inner and outer class have a method with the same name, and the intent is to invoke the method in the outer class, then the following invocation must be used:</a:t>
            </a:r>
          </a:p>
          <a:p>
            <a:pPr lvl="2">
              <a:lnSpc>
                <a:spcPct val="80000"/>
              </a:lnSpc>
              <a:buFont typeface="Wingdings" panose="05000000000000000000" pitchFamily="2" charset="2"/>
              <a:buNone/>
            </a:pPr>
            <a:r>
              <a:rPr lang="en-US" sz="2000" b="1" i="1">
                <a:solidFill>
                  <a:srgbClr val="034CA1"/>
                </a:solidFill>
                <a:latin typeface="Courier New" panose="02070309020205020404" pitchFamily="49" charset="0"/>
              </a:rPr>
              <a:t>OuterClassName</a:t>
            </a:r>
            <a:r>
              <a:rPr lang="en-US" sz="2000" b="1">
                <a:solidFill>
                  <a:srgbClr val="034CA1"/>
                </a:solidFill>
                <a:latin typeface="Courier New" panose="02070309020205020404" pitchFamily="49" charset="0"/>
              </a:rPr>
              <a:t>.this.</a:t>
            </a:r>
            <a:r>
              <a:rPr lang="en-US" sz="2000" b="1" i="1">
                <a:solidFill>
                  <a:srgbClr val="034CA1"/>
                </a:solidFill>
                <a:latin typeface="Courier New" panose="02070309020205020404" pitchFamily="49" charset="0"/>
              </a:rPr>
              <a:t>methodName</a:t>
            </a:r>
            <a:r>
              <a:rPr lang="en-US" sz="2000" b="1">
                <a:solidFill>
                  <a:srgbClr val="034CA1"/>
                </a:solidFill>
                <a:latin typeface="Courier New" panose="02070309020205020404" pitchFamily="49" charset="0"/>
              </a:rPr>
              <a:t>()</a:t>
            </a:r>
          </a:p>
        </p:txBody>
      </p:sp>
      <p:sp>
        <p:nvSpPr>
          <p:cNvPr id="7" name="Footer Placeholder 6"/>
          <p:cNvSpPr txBox="1">
            <a:spLocks noGrp="1"/>
          </p:cNvSpPr>
          <p:nvPr/>
        </p:nvSpPr>
        <p:spPr>
          <a:xfrm>
            <a:off x="25146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97642003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078F7DCC-C5F5-4699-BB5C-90B886F91F73}" type="slidenum">
              <a:rPr lang="zh-CN" altLang="en-GB"/>
              <a:pPr/>
              <a:t>15</a:t>
            </a:fld>
            <a:endParaRPr lang="en-GB" altLang="zh-CN"/>
          </a:p>
        </p:txBody>
      </p:sp>
      <p:sp>
        <p:nvSpPr>
          <p:cNvPr id="112642" name="Rectangle 2"/>
          <p:cNvSpPr>
            <a:spLocks noGrp="1" noChangeArrowheads="1"/>
          </p:cNvSpPr>
          <p:nvPr>
            <p:ph type="title"/>
          </p:nvPr>
        </p:nvSpPr>
        <p:spPr/>
        <p:txBody>
          <a:bodyPr/>
          <a:lstStyle/>
          <a:p>
            <a:r>
              <a:rPr lang="en-AU" altLang="en-AU"/>
              <a:t>Accessing Object/Circle Data</a:t>
            </a:r>
          </a:p>
        </p:txBody>
      </p:sp>
      <p:sp>
        <p:nvSpPr>
          <p:cNvPr id="112643" name="Rectangle 3"/>
          <p:cNvSpPr>
            <a:spLocks noGrp="1" noChangeArrowheads="1"/>
          </p:cNvSpPr>
          <p:nvPr>
            <p:ph type="body" idx="1"/>
          </p:nvPr>
        </p:nvSpPr>
        <p:spPr/>
        <p:txBody>
          <a:bodyPr/>
          <a:lstStyle/>
          <a:p>
            <a:r>
              <a:rPr lang="en-AU" altLang="en-AU"/>
              <a:t>Similar to C syntax for accessing data defined in a structure.</a:t>
            </a:r>
          </a:p>
          <a:p>
            <a:endParaRPr lang="en-AU" altLang="en-AU"/>
          </a:p>
          <a:p>
            <a:endParaRPr lang="en-AU" altLang="en-AU"/>
          </a:p>
        </p:txBody>
      </p:sp>
      <p:sp>
        <p:nvSpPr>
          <p:cNvPr id="112644" name="Text Box 4"/>
          <p:cNvSpPr txBox="1">
            <a:spLocks noChangeArrowheads="1"/>
          </p:cNvSpPr>
          <p:nvPr/>
        </p:nvSpPr>
        <p:spPr bwMode="auto">
          <a:xfrm>
            <a:off x="1752600" y="4244975"/>
            <a:ext cx="6034088"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Circle aCircle = new Circle();</a:t>
            </a:r>
          </a:p>
          <a:p>
            <a:pPr algn="l" eaLnBrk="0" hangingPunct="0"/>
            <a:endParaRPr lang="en-AU" altLang="en-AU" sz="2400">
              <a:latin typeface="Times" panose="02020603050405020304" pitchFamily="18" charset="0"/>
            </a:endParaRPr>
          </a:p>
          <a:p>
            <a:pPr algn="l" eaLnBrk="0" hangingPunct="0"/>
            <a:r>
              <a:rPr lang="en-AU" altLang="en-AU" sz="2400">
                <a:solidFill>
                  <a:schemeClr val="hlink"/>
                </a:solidFill>
                <a:latin typeface="Times" panose="02020603050405020304" pitchFamily="18" charset="0"/>
              </a:rPr>
              <a:t>aCircle.x = 2.0 // initialize center and radius</a:t>
            </a:r>
          </a:p>
          <a:p>
            <a:pPr algn="l" eaLnBrk="0" hangingPunct="0"/>
            <a:r>
              <a:rPr lang="en-AU" altLang="en-AU" sz="2400">
                <a:solidFill>
                  <a:schemeClr val="hlink"/>
                </a:solidFill>
                <a:latin typeface="Times" panose="02020603050405020304" pitchFamily="18" charset="0"/>
              </a:rPr>
              <a:t>aCircle.y = 2.0</a:t>
            </a:r>
          </a:p>
          <a:p>
            <a:pPr algn="l" eaLnBrk="0" hangingPunct="0"/>
            <a:r>
              <a:rPr lang="en-AU" altLang="en-AU" sz="2400">
                <a:solidFill>
                  <a:schemeClr val="hlink"/>
                </a:solidFill>
                <a:latin typeface="Times" panose="02020603050405020304" pitchFamily="18" charset="0"/>
              </a:rPr>
              <a:t>aCircle.r = 1.0</a:t>
            </a:r>
          </a:p>
        </p:txBody>
      </p:sp>
      <p:sp>
        <p:nvSpPr>
          <p:cNvPr id="112648" name="Text Box 8"/>
          <p:cNvSpPr txBox="1">
            <a:spLocks noChangeArrowheads="1"/>
          </p:cNvSpPr>
          <p:nvPr/>
        </p:nvSpPr>
        <p:spPr bwMode="auto">
          <a:xfrm>
            <a:off x="1752600" y="2819400"/>
            <a:ext cx="5375275" cy="126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p>
          <a:p>
            <a:pPr algn="l"/>
            <a:r>
              <a:rPr lang="en-US" sz="2000" i="1">
                <a:latin typeface="Times New Roman" panose="02020603050405020304" pitchFamily="18" charset="0"/>
              </a:rPr>
              <a:t>ObjectName.VariableName</a:t>
            </a:r>
          </a:p>
          <a:p>
            <a:pPr algn="l"/>
            <a:r>
              <a:rPr lang="en-US" sz="2000">
                <a:latin typeface="Times New Roman" panose="02020603050405020304" pitchFamily="18" charset="0"/>
              </a:rPr>
              <a:t>ObjectName.MethodName(parameter-list)</a:t>
            </a:r>
          </a:p>
          <a:p>
            <a:pPr algn="l"/>
            <a:endParaRPr lang="en-US" sz="2000">
              <a:latin typeface="Times New Roman" panose="02020603050405020304" pitchFamily="18" charset="0"/>
            </a:endParaRPr>
          </a:p>
        </p:txBody>
      </p:sp>
    </p:spTree>
    <p:extLst>
      <p:ext uri="{BB962C8B-B14F-4D97-AF65-F5344CB8AC3E}">
        <p14:creationId xmlns:p14="http://schemas.microsoft.com/office/powerpoint/2010/main" val="1126481902"/>
      </p:ext>
    </p:extLst>
  </p:cSld>
  <p:clrMapOvr>
    <a:masterClrMapping/>
  </p:clrMapOvr>
  <p:transition>
    <p:pull dir="rd"/>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CF868466-31C9-40EA-B7DA-408E7112333E}" type="slidenum">
              <a:rPr lang="en-US" altLang="en-US"/>
              <a:pPr/>
              <a:t>150</a:t>
            </a:fld>
            <a:endParaRPr lang="en-US" altLang="en-US"/>
          </a:p>
        </p:txBody>
      </p:sp>
      <p:sp>
        <p:nvSpPr>
          <p:cNvPr id="24578" name="Rectangle 2"/>
          <p:cNvSpPr>
            <a:spLocks noGrp="1" noChangeArrowheads="1"/>
          </p:cNvSpPr>
          <p:nvPr>
            <p:ph type="title" idx="4294967295"/>
          </p:nvPr>
        </p:nvSpPr>
        <p:spPr/>
        <p:txBody>
          <a:bodyPr anchor="ctr"/>
          <a:lstStyle/>
          <a:p>
            <a:r>
              <a:rPr lang="en-US"/>
              <a:t>Public Inner Classes</a:t>
            </a:r>
          </a:p>
        </p:txBody>
      </p:sp>
      <p:sp>
        <p:nvSpPr>
          <p:cNvPr id="24579" name="Rectangle 3"/>
          <p:cNvSpPr>
            <a:spLocks noGrp="1" noChangeArrowheads="1"/>
          </p:cNvSpPr>
          <p:nvPr>
            <p:ph type="body" idx="4294967295"/>
          </p:nvPr>
        </p:nvSpPr>
        <p:spPr>
          <a:xfrm>
            <a:off x="914400" y="1676400"/>
            <a:ext cx="7694613" cy="4043363"/>
          </a:xfrm>
        </p:spPr>
        <p:txBody>
          <a:bodyPr>
            <a:normAutofit lnSpcReduction="10000"/>
          </a:bodyPr>
          <a:lstStyle/>
          <a:p>
            <a:pPr>
              <a:lnSpc>
                <a:spcPct val="90000"/>
              </a:lnSpc>
            </a:pPr>
            <a:r>
              <a:rPr lang="en-US" sz="2600"/>
              <a:t>If an inner class is marked </a:t>
            </a:r>
            <a:r>
              <a:rPr lang="en-US" sz="2600" b="1">
                <a:solidFill>
                  <a:srgbClr val="034CA1"/>
                </a:solidFill>
                <a:latin typeface="Courier New" panose="02070309020205020404" pitchFamily="49" charset="0"/>
              </a:rPr>
              <a:t>public</a:t>
            </a:r>
            <a:r>
              <a:rPr lang="en-US" sz="2600"/>
              <a:t>, then it can be used outside of the outer class</a:t>
            </a:r>
          </a:p>
          <a:p>
            <a:pPr>
              <a:lnSpc>
                <a:spcPct val="90000"/>
              </a:lnSpc>
            </a:pPr>
            <a:r>
              <a:rPr lang="en-US" sz="2600"/>
              <a:t>In the case of a nonstatic inner class, it must be created using an object of the outer class</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BankAccount account = new BankAccount();</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BankAccount.Money amount = </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  </a:t>
            </a:r>
            <a:r>
              <a:rPr lang="en-US" b="1" i="1">
                <a:solidFill>
                  <a:srgbClr val="034CA1"/>
                </a:solidFill>
                <a:latin typeface="Courier New" panose="02070309020205020404" pitchFamily="49" charset="0"/>
              </a:rPr>
              <a:t>account.new</a:t>
            </a:r>
            <a:r>
              <a:rPr lang="en-US" b="1">
                <a:solidFill>
                  <a:srgbClr val="034CA1"/>
                </a:solidFill>
                <a:latin typeface="Courier New" panose="02070309020205020404" pitchFamily="49" charset="0"/>
              </a:rPr>
              <a:t> Money("41.99");</a:t>
            </a:r>
          </a:p>
          <a:p>
            <a:pPr lvl="1">
              <a:lnSpc>
                <a:spcPct val="90000"/>
              </a:lnSpc>
            </a:pPr>
            <a:r>
              <a:rPr lang="en-US" sz="2200"/>
              <a:t>Note that the prefix </a:t>
            </a:r>
            <a:r>
              <a:rPr lang="en-US" sz="2200" b="1" i="1">
                <a:solidFill>
                  <a:srgbClr val="034CA1"/>
                </a:solidFill>
                <a:latin typeface="Courier New" panose="02070309020205020404" pitchFamily="49" charset="0"/>
              </a:rPr>
              <a:t>account.</a:t>
            </a:r>
            <a:r>
              <a:rPr lang="en-US" sz="2200"/>
              <a:t> must come before </a:t>
            </a:r>
            <a:r>
              <a:rPr lang="en-US" sz="2200" b="1" i="1">
                <a:solidFill>
                  <a:srgbClr val="034CA1"/>
                </a:solidFill>
                <a:latin typeface="Courier New" panose="02070309020205020404" pitchFamily="49" charset="0"/>
              </a:rPr>
              <a:t>new</a:t>
            </a:r>
            <a:endParaRPr lang="en-US" sz="2200"/>
          </a:p>
          <a:p>
            <a:pPr lvl="1">
              <a:lnSpc>
                <a:spcPct val="90000"/>
              </a:lnSpc>
            </a:pPr>
            <a:r>
              <a:rPr lang="en-US" sz="2200"/>
              <a:t>The new object </a:t>
            </a:r>
            <a:r>
              <a:rPr lang="en-US" sz="2200" b="1">
                <a:solidFill>
                  <a:srgbClr val="034CA1"/>
                </a:solidFill>
                <a:latin typeface="Courier New" panose="02070309020205020404" pitchFamily="49" charset="0"/>
              </a:rPr>
              <a:t>amount</a:t>
            </a:r>
            <a:r>
              <a:rPr lang="en-US" sz="2200"/>
              <a:t> can now invoke methods from the inner class, but only from the inner class</a:t>
            </a:r>
          </a:p>
        </p:txBody>
      </p:sp>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607303372"/>
      </p:ext>
    </p:extLst>
  </p:cSld>
  <p:clrMapOvr>
    <a:masterClrMapping/>
  </p:clrMapOvr>
  <p:transition spd="med">
    <p:wipe dir="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C132DE61-4A0E-4CE5-8A40-BF190D797977}" type="slidenum">
              <a:rPr lang="en-US" altLang="en-US"/>
              <a:pPr/>
              <a:t>151</a:t>
            </a:fld>
            <a:endParaRPr lang="en-US" altLang="en-US"/>
          </a:p>
        </p:txBody>
      </p:sp>
      <p:sp>
        <p:nvSpPr>
          <p:cNvPr id="26626" name="Rectangle 2"/>
          <p:cNvSpPr>
            <a:spLocks noGrp="1" noChangeArrowheads="1"/>
          </p:cNvSpPr>
          <p:nvPr>
            <p:ph type="title" idx="4294967295"/>
          </p:nvPr>
        </p:nvSpPr>
        <p:spPr/>
        <p:txBody>
          <a:bodyPr anchor="ctr"/>
          <a:lstStyle/>
          <a:p>
            <a:r>
              <a:rPr lang="en-US"/>
              <a:t>Public Inner Classes</a:t>
            </a:r>
          </a:p>
        </p:txBody>
      </p:sp>
      <p:sp>
        <p:nvSpPr>
          <p:cNvPr id="26627" name="Rectangle 3"/>
          <p:cNvSpPr>
            <a:spLocks noGrp="1" noChangeArrowheads="1"/>
          </p:cNvSpPr>
          <p:nvPr>
            <p:ph type="body" idx="4294967295"/>
          </p:nvPr>
        </p:nvSpPr>
        <p:spPr>
          <a:xfrm>
            <a:off x="914400" y="1676400"/>
            <a:ext cx="7848600" cy="4038600"/>
          </a:xfrm>
        </p:spPr>
        <p:txBody>
          <a:bodyPr>
            <a:normAutofit fontScale="92500"/>
          </a:bodyPr>
          <a:lstStyle/>
          <a:p>
            <a:pPr>
              <a:lnSpc>
                <a:spcPct val="90000"/>
              </a:lnSpc>
            </a:pPr>
            <a:r>
              <a:rPr lang="en-US"/>
              <a:t>In the case of a static inner class, the procedure is similar to, but simpler than, that for nonstatic inner classes</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OuterClass.InnerClass innerObject = </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                new OuterClass.InnerClass();</a:t>
            </a:r>
          </a:p>
          <a:p>
            <a:pPr lvl="1">
              <a:lnSpc>
                <a:spcPct val="90000"/>
              </a:lnSpc>
            </a:pPr>
            <a:r>
              <a:rPr lang="en-US"/>
              <a:t>Note that all of the following are acceptable</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innerObject.nonstaticMethod();</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innerObject.staticMethod();</a:t>
            </a:r>
          </a:p>
          <a:p>
            <a:pPr lvl="2">
              <a:lnSpc>
                <a:spcPct val="90000"/>
              </a:lnSpc>
              <a:buFont typeface="Wingdings" panose="05000000000000000000" pitchFamily="2" charset="2"/>
              <a:buNone/>
            </a:pPr>
            <a:r>
              <a:rPr lang="en-US" b="1">
                <a:solidFill>
                  <a:srgbClr val="034CA1"/>
                </a:solidFill>
                <a:latin typeface="Courier New" panose="02070309020205020404" pitchFamily="49" charset="0"/>
              </a:rPr>
              <a:t>OuterClass.InnerClass.staticMethod();</a:t>
            </a:r>
          </a:p>
        </p:txBody>
      </p:sp>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a:t>
            </a:r>
          </a:p>
          <a:p>
            <a:pPr algn="ctr"/>
            <a:r>
              <a:rPr lang="en-US" sz="1200">
                <a:solidFill>
                  <a:srgbClr val="898989"/>
                </a:solidFill>
                <a:latin typeface="Calibri" panose="020F0502020204030204" pitchFamily="34" charset="0"/>
              </a:rPr>
              <a:t> 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2186499506"/>
      </p:ext>
    </p:extLst>
  </p:cSld>
  <p:clrMapOvr>
    <a:masterClrMapping/>
  </p:clrMapOvr>
  <p:transition spd="med">
    <p:wipe dir="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 7, 2007</a:t>
            </a:r>
            <a:endParaRPr lang="en-US" altLang="en-US"/>
          </a:p>
        </p:txBody>
      </p:sp>
      <p:sp>
        <p:nvSpPr>
          <p:cNvPr id="5" name="Slide Number Placeholder 5"/>
          <p:cNvSpPr>
            <a:spLocks noGrp="1"/>
          </p:cNvSpPr>
          <p:nvPr>
            <p:ph type="sldNum" sz="quarter" idx="12"/>
          </p:nvPr>
        </p:nvSpPr>
        <p:spPr/>
        <p:txBody>
          <a:bodyPr/>
          <a:lstStyle/>
          <a:p>
            <a:fld id="{EA0AF3C4-108F-4AA2-AD66-2C2AD22446F1}" type="slidenum">
              <a:rPr lang="en-US" altLang="en-US"/>
              <a:pPr/>
              <a:t>152</a:t>
            </a:fld>
            <a:endParaRPr lang="en-US" altLang="en-US"/>
          </a:p>
        </p:txBody>
      </p:sp>
      <p:sp>
        <p:nvSpPr>
          <p:cNvPr id="44034" name="Rectangle 2"/>
          <p:cNvSpPr>
            <a:spLocks noGrp="1" noChangeArrowheads="1"/>
          </p:cNvSpPr>
          <p:nvPr>
            <p:ph type="title"/>
          </p:nvPr>
        </p:nvSpPr>
        <p:spPr>
          <a:xfrm>
            <a:off x="457200" y="277813"/>
            <a:ext cx="8229600" cy="865187"/>
          </a:xfrm>
        </p:spPr>
        <p:txBody>
          <a:bodyPr/>
          <a:lstStyle/>
          <a:p>
            <a:r>
              <a:rPr lang="en-US"/>
              <a:t>Public Money Inner Class</a:t>
            </a:r>
          </a:p>
        </p:txBody>
      </p:sp>
      <p:sp>
        <p:nvSpPr>
          <p:cNvPr id="44035" name="Rectangle 3"/>
          <p:cNvSpPr>
            <a:spLocks noGrp="1" noChangeArrowheads="1"/>
          </p:cNvSpPr>
          <p:nvPr>
            <p:ph type="body" idx="1"/>
          </p:nvPr>
        </p:nvSpPr>
        <p:spPr>
          <a:xfrm>
            <a:off x="457200" y="1295400"/>
            <a:ext cx="8229600" cy="4830763"/>
          </a:xfrm>
        </p:spPr>
        <p:txBody>
          <a:bodyPr/>
          <a:lstStyle/>
          <a:p>
            <a:pPr>
              <a:buFont typeface="Wingdings" panose="05000000000000000000" pitchFamily="2" charset="2"/>
              <a:buNone/>
            </a:pPr>
            <a:r>
              <a:rPr lang="en-US" sz="2100"/>
              <a:t>If the Money inner class in the BankAccount example was defined as </a:t>
            </a:r>
            <a:r>
              <a:rPr lang="en-US" sz="2100">
                <a:solidFill>
                  <a:srgbClr val="034CA1"/>
                </a:solidFill>
              </a:rPr>
              <a:t>public</a:t>
            </a:r>
            <a:r>
              <a:rPr lang="en-US" sz="2100"/>
              <a:t>, we can create and use objects of type Money outside the BankAccount class.</a:t>
            </a:r>
          </a:p>
          <a:p>
            <a:pPr>
              <a:buFont typeface="Wingdings" panose="05000000000000000000" pitchFamily="2" charset="2"/>
              <a:buNone/>
            </a:pPr>
            <a:r>
              <a:rPr lang="en-US" sz="2100"/>
              <a:t>	</a:t>
            </a:r>
            <a:r>
              <a:rPr lang="en-US" sz="2100" b="1">
                <a:latin typeface="Courier New" panose="02070309020205020404" pitchFamily="49" charset="0"/>
              </a:rPr>
              <a:t>// this is okay in main( )</a:t>
            </a:r>
          </a:p>
          <a:p>
            <a:pPr>
              <a:buFont typeface="Wingdings" panose="05000000000000000000" pitchFamily="2" charset="2"/>
              <a:buNone/>
            </a:pPr>
            <a:r>
              <a:rPr lang="en-US" sz="2100">
                <a:latin typeface="Courier New" panose="02070309020205020404" pitchFamily="49" charset="0"/>
              </a:rPr>
              <a:t>	BankAccount account = new BankAccount( );</a:t>
            </a:r>
          </a:p>
          <a:p>
            <a:pPr>
              <a:buFont typeface="Wingdings" panose="05000000000000000000" pitchFamily="2" charset="2"/>
              <a:buNone/>
            </a:pPr>
            <a:r>
              <a:rPr lang="en-US" sz="2100">
                <a:latin typeface="Courier New" panose="02070309020205020404" pitchFamily="49" charset="0"/>
              </a:rPr>
              <a:t>	BankAccount.Money amt =   </a:t>
            </a:r>
            <a:r>
              <a:rPr lang="en-US" sz="2100" b="1">
                <a:latin typeface="Courier New" panose="02070309020205020404" pitchFamily="49" charset="0"/>
              </a:rPr>
              <a:t>// note syntax</a:t>
            </a:r>
          </a:p>
          <a:p>
            <a:pPr>
              <a:buFont typeface="Wingdings" panose="05000000000000000000" pitchFamily="2" charset="2"/>
              <a:buNone/>
            </a:pPr>
            <a:r>
              <a:rPr lang="en-US" sz="2100">
                <a:latin typeface="Courier New" panose="02070309020205020404" pitchFamily="49" charset="0"/>
              </a:rPr>
              <a:t>				account.new Money( “41.99” );</a:t>
            </a:r>
          </a:p>
          <a:p>
            <a:pPr>
              <a:buFont typeface="Wingdings" panose="05000000000000000000" pitchFamily="2" charset="2"/>
              <a:buNone/>
            </a:pPr>
            <a:r>
              <a:rPr lang="en-US" sz="2100">
                <a:latin typeface="Courier New" panose="02070309020205020404" pitchFamily="49" charset="0"/>
              </a:rPr>
              <a:t>	System.out.println( amt.getAmount( ) );</a:t>
            </a:r>
          </a:p>
          <a:p>
            <a:pPr>
              <a:buFont typeface="Wingdings" panose="05000000000000000000" pitchFamily="2" charset="2"/>
              <a:buNone/>
            </a:pPr>
            <a:r>
              <a:rPr lang="en-US" sz="2100">
                <a:latin typeface="Courier New" panose="02070309020205020404" pitchFamily="49" charset="0"/>
              </a:rPr>
              <a:t>	</a:t>
            </a:r>
            <a:r>
              <a:rPr lang="en-US" sz="2100" b="1">
                <a:latin typeface="Courier New" panose="02070309020205020404" pitchFamily="49" charset="0"/>
              </a:rPr>
              <a:t>// but NOT this – why not??</a:t>
            </a:r>
          </a:p>
          <a:p>
            <a:pPr>
              <a:buFont typeface="Wingdings" panose="05000000000000000000" pitchFamily="2" charset="2"/>
              <a:buNone/>
            </a:pPr>
            <a:r>
              <a:rPr lang="en-US" sz="2100">
                <a:latin typeface="Courier New" panose="02070309020205020404" pitchFamily="49" charset="0"/>
              </a:rPr>
              <a:t>	System.out.println( amt.getBalance( ) );</a:t>
            </a:r>
          </a:p>
        </p:txBody>
      </p:sp>
    </p:spTree>
    <p:extLst>
      <p:ext uri="{BB962C8B-B14F-4D97-AF65-F5344CB8AC3E}">
        <p14:creationId xmlns:p14="http://schemas.microsoft.com/office/powerpoint/2010/main" val="4186271366"/>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3BB5CCCC-8FB4-46FD-B429-45CAF6554308}" type="slidenum">
              <a:rPr lang="en-US" altLang="en-US"/>
              <a:pPr/>
              <a:t>153</a:t>
            </a:fld>
            <a:endParaRPr lang="en-US" altLang="en-US"/>
          </a:p>
        </p:txBody>
      </p:sp>
      <p:sp>
        <p:nvSpPr>
          <p:cNvPr id="20482" name="Rectangle 2"/>
          <p:cNvSpPr>
            <a:spLocks noGrp="1" noChangeArrowheads="1"/>
          </p:cNvSpPr>
          <p:nvPr>
            <p:ph type="title" idx="4294967295"/>
          </p:nvPr>
        </p:nvSpPr>
        <p:spPr/>
        <p:txBody>
          <a:bodyPr anchor="ctr"/>
          <a:lstStyle/>
          <a:p>
            <a:r>
              <a:rPr lang="en-US"/>
              <a:t>Static Inner Classes</a:t>
            </a:r>
          </a:p>
        </p:txBody>
      </p:sp>
      <p:sp>
        <p:nvSpPr>
          <p:cNvPr id="20483" name="Rectangle 3"/>
          <p:cNvSpPr>
            <a:spLocks noGrp="1" noChangeArrowheads="1"/>
          </p:cNvSpPr>
          <p:nvPr>
            <p:ph type="body" idx="4294967295"/>
          </p:nvPr>
        </p:nvSpPr>
        <p:spPr/>
        <p:txBody>
          <a:bodyPr/>
          <a:lstStyle/>
          <a:p>
            <a:pPr>
              <a:lnSpc>
                <a:spcPct val="80000"/>
              </a:lnSpc>
            </a:pPr>
            <a:r>
              <a:rPr lang="en-US" sz="2600"/>
              <a:t>A normal inner class has a connection between its objects and the outer class object that created the inner class object</a:t>
            </a:r>
          </a:p>
          <a:p>
            <a:pPr lvl="1">
              <a:lnSpc>
                <a:spcPct val="80000"/>
              </a:lnSpc>
            </a:pPr>
            <a:r>
              <a:rPr lang="en-US" sz="2200"/>
              <a:t>This allows an inner class definition to reference an instance variable, or invoke a method of the outer class</a:t>
            </a:r>
          </a:p>
          <a:p>
            <a:pPr>
              <a:lnSpc>
                <a:spcPct val="80000"/>
              </a:lnSpc>
            </a:pPr>
            <a:r>
              <a:rPr lang="en-US" sz="2600"/>
              <a:t>There are certain situations, however, when an inner class must be static</a:t>
            </a:r>
          </a:p>
          <a:p>
            <a:pPr lvl="1">
              <a:lnSpc>
                <a:spcPct val="80000"/>
              </a:lnSpc>
            </a:pPr>
            <a:r>
              <a:rPr lang="en-US" sz="2200"/>
              <a:t>If an object of the inner class is created within a static method of the outer class</a:t>
            </a:r>
          </a:p>
          <a:p>
            <a:pPr lvl="1">
              <a:lnSpc>
                <a:spcPct val="80000"/>
              </a:lnSpc>
            </a:pPr>
            <a:r>
              <a:rPr lang="en-US" sz="2200"/>
              <a:t>If the inner class must have static members</a:t>
            </a:r>
          </a:p>
        </p:txBody>
      </p:sp>
      <p:sp>
        <p:nvSpPr>
          <p:cNvPr id="7" name="Footer Placeholder 6"/>
          <p:cNvSpPr txBox="1">
            <a:spLocks noGrp="1"/>
          </p:cNvSpPr>
          <p:nvPr/>
        </p:nvSpPr>
        <p:spPr>
          <a:xfrm>
            <a:off x="2438400" y="62484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252079378"/>
      </p:ext>
    </p:extLst>
  </p:cSld>
  <p:clrMapOvr>
    <a:masterClrMapping/>
  </p:clrMapOvr>
  <p:transition spd="med">
    <p:wipe dir="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6DE3F028-3A82-4B92-8149-4854FA09C4B6}" type="slidenum">
              <a:rPr lang="en-US" altLang="en-US"/>
              <a:pPr/>
              <a:t>154</a:t>
            </a:fld>
            <a:endParaRPr lang="en-US" altLang="en-US"/>
          </a:p>
        </p:txBody>
      </p:sp>
      <p:sp>
        <p:nvSpPr>
          <p:cNvPr id="22530" name="Rectangle 2"/>
          <p:cNvSpPr>
            <a:spLocks noGrp="1" noChangeArrowheads="1"/>
          </p:cNvSpPr>
          <p:nvPr>
            <p:ph type="title" idx="4294967295"/>
          </p:nvPr>
        </p:nvSpPr>
        <p:spPr/>
        <p:txBody>
          <a:bodyPr anchor="ctr"/>
          <a:lstStyle/>
          <a:p>
            <a:r>
              <a:rPr lang="en-US"/>
              <a:t>Static Inner Classes</a:t>
            </a:r>
          </a:p>
        </p:txBody>
      </p:sp>
      <p:sp>
        <p:nvSpPr>
          <p:cNvPr id="22531" name="Rectangle 3"/>
          <p:cNvSpPr>
            <a:spLocks noGrp="1" noChangeArrowheads="1"/>
          </p:cNvSpPr>
          <p:nvPr>
            <p:ph type="body" idx="4294967295"/>
          </p:nvPr>
        </p:nvSpPr>
        <p:spPr/>
        <p:txBody>
          <a:bodyPr/>
          <a:lstStyle/>
          <a:p>
            <a:pPr>
              <a:lnSpc>
                <a:spcPct val="80000"/>
              </a:lnSpc>
            </a:pPr>
            <a:r>
              <a:rPr lang="en-US" sz="2600"/>
              <a:t>Since a static inner class has no connection to an object of the outer class, within an inner class method</a:t>
            </a:r>
          </a:p>
          <a:p>
            <a:pPr lvl="1">
              <a:lnSpc>
                <a:spcPct val="80000"/>
              </a:lnSpc>
            </a:pPr>
            <a:r>
              <a:rPr lang="en-US" sz="2200"/>
              <a:t>Instance variables of the outer class cannot be referenced</a:t>
            </a:r>
          </a:p>
          <a:p>
            <a:pPr lvl="1">
              <a:lnSpc>
                <a:spcPct val="80000"/>
              </a:lnSpc>
            </a:pPr>
            <a:r>
              <a:rPr lang="en-US" sz="2200"/>
              <a:t>Nonstatic methods of the outer class cannot be invoked</a:t>
            </a:r>
          </a:p>
          <a:p>
            <a:pPr>
              <a:lnSpc>
                <a:spcPct val="80000"/>
              </a:lnSpc>
            </a:pPr>
            <a:r>
              <a:rPr lang="en-US" sz="2600"/>
              <a:t>To invoke a static method or to name a static variable of a static inner class within the outer class, preface each with the name of the inner class and a dot</a:t>
            </a:r>
          </a:p>
        </p:txBody>
      </p:sp>
      <p:sp>
        <p:nvSpPr>
          <p:cNvPr id="7" name="Footer Placeholder 6"/>
          <p:cNvSpPr txBox="1">
            <a:spLocks noGrp="1"/>
          </p:cNvSpPr>
          <p:nvPr/>
        </p:nvSpPr>
        <p:spPr>
          <a:xfrm>
            <a:off x="25146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299088919"/>
      </p:ext>
    </p:extLst>
  </p:cSld>
  <p:clrMapOvr>
    <a:masterClrMapping/>
  </p:clrMapOvr>
  <p:transition spd="med">
    <p:wipe dir="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Aug 7, 2007</a:t>
            </a:r>
            <a:endParaRPr lang="en-US" altLang="en-US"/>
          </a:p>
        </p:txBody>
      </p:sp>
      <p:sp>
        <p:nvSpPr>
          <p:cNvPr id="5" name="Slide Number Placeholder 5"/>
          <p:cNvSpPr>
            <a:spLocks noGrp="1"/>
          </p:cNvSpPr>
          <p:nvPr>
            <p:ph type="sldNum" sz="quarter" idx="12"/>
          </p:nvPr>
        </p:nvSpPr>
        <p:spPr/>
        <p:txBody>
          <a:bodyPr/>
          <a:lstStyle/>
          <a:p>
            <a:fld id="{CF86B2D5-EC68-4C80-9C80-0E2992978AD5}" type="slidenum">
              <a:rPr lang="en-US" altLang="en-US"/>
              <a:pPr/>
              <a:t>155</a:t>
            </a:fld>
            <a:endParaRPr lang="en-US" altLang="en-US"/>
          </a:p>
        </p:txBody>
      </p:sp>
      <p:sp>
        <p:nvSpPr>
          <p:cNvPr id="47106" name="Rectangle 2"/>
          <p:cNvSpPr>
            <a:spLocks noGrp="1" noChangeArrowheads="1"/>
          </p:cNvSpPr>
          <p:nvPr>
            <p:ph type="title"/>
          </p:nvPr>
        </p:nvSpPr>
        <p:spPr/>
        <p:txBody>
          <a:bodyPr/>
          <a:lstStyle/>
          <a:p>
            <a:r>
              <a:rPr lang="en-US"/>
              <a:t>Multiple Inner Classes</a:t>
            </a:r>
          </a:p>
        </p:txBody>
      </p:sp>
      <p:sp>
        <p:nvSpPr>
          <p:cNvPr id="47107" name="Rectangle 3"/>
          <p:cNvSpPr>
            <a:spLocks noGrp="1" noChangeArrowheads="1"/>
          </p:cNvSpPr>
          <p:nvPr>
            <p:ph type="body" idx="1"/>
          </p:nvPr>
        </p:nvSpPr>
        <p:spPr/>
        <p:txBody>
          <a:bodyPr/>
          <a:lstStyle/>
          <a:p>
            <a:r>
              <a:rPr lang="en-US"/>
              <a:t>A class can have as many inner classes as it needs.</a:t>
            </a:r>
          </a:p>
          <a:p>
            <a:r>
              <a:rPr lang="en-US"/>
              <a:t>Inner classes have access to each other’s private members as long as an object of the other inner class is used as the calling object.</a:t>
            </a:r>
          </a:p>
          <a:p>
            <a:endParaRPr lang="en-US"/>
          </a:p>
        </p:txBody>
      </p:sp>
    </p:spTree>
    <p:extLst>
      <p:ext uri="{BB962C8B-B14F-4D97-AF65-F5344CB8AC3E}">
        <p14:creationId xmlns:p14="http://schemas.microsoft.com/office/powerpoint/2010/main" val="3765336308"/>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169F4D61-6EC5-4781-8A69-6C02F64796B0}" type="slidenum">
              <a:rPr lang="en-US" altLang="en-US"/>
              <a:pPr/>
              <a:t>156</a:t>
            </a:fld>
            <a:endParaRPr lang="en-US" altLang="en-US"/>
          </a:p>
        </p:txBody>
      </p:sp>
      <p:sp>
        <p:nvSpPr>
          <p:cNvPr id="18434" name="Rectangle 2"/>
          <p:cNvSpPr>
            <a:spLocks noGrp="1" noChangeArrowheads="1"/>
          </p:cNvSpPr>
          <p:nvPr>
            <p:ph type="title" idx="4294967295"/>
          </p:nvPr>
        </p:nvSpPr>
        <p:spPr/>
        <p:txBody>
          <a:bodyPr anchor="ctr"/>
          <a:lstStyle/>
          <a:p>
            <a:r>
              <a:rPr lang="en-US"/>
              <a:t>The </a:t>
            </a:r>
            <a:r>
              <a:rPr lang="en-US" b="1">
                <a:latin typeface="Courier New" panose="02070309020205020404" pitchFamily="49" charset="0"/>
              </a:rPr>
              <a:t>.class</a:t>
            </a:r>
            <a:r>
              <a:rPr lang="en-US"/>
              <a:t> File for an Inner Class</a:t>
            </a:r>
          </a:p>
        </p:txBody>
      </p:sp>
      <p:sp>
        <p:nvSpPr>
          <p:cNvPr id="18435" name="Rectangle 3"/>
          <p:cNvSpPr>
            <a:spLocks noGrp="1" noChangeArrowheads="1"/>
          </p:cNvSpPr>
          <p:nvPr>
            <p:ph type="body" idx="4294967295"/>
          </p:nvPr>
        </p:nvSpPr>
        <p:spPr/>
        <p:txBody>
          <a:bodyPr/>
          <a:lstStyle/>
          <a:p>
            <a:r>
              <a:rPr lang="en-US" sz="2600"/>
              <a:t>Compiling any class in Java produces a </a:t>
            </a:r>
            <a:r>
              <a:rPr lang="en-US" sz="2600" b="1">
                <a:solidFill>
                  <a:srgbClr val="034CA1"/>
                </a:solidFill>
                <a:latin typeface="Courier New" panose="02070309020205020404" pitchFamily="49" charset="0"/>
              </a:rPr>
              <a:t>.class</a:t>
            </a:r>
            <a:r>
              <a:rPr lang="en-US" sz="2600"/>
              <a:t> file named </a:t>
            </a:r>
            <a:r>
              <a:rPr lang="en-US" sz="2600" b="1" i="1">
                <a:solidFill>
                  <a:srgbClr val="034CA1"/>
                </a:solidFill>
                <a:latin typeface="Courier New" panose="02070309020205020404" pitchFamily="49" charset="0"/>
              </a:rPr>
              <a:t>ClassName</a:t>
            </a:r>
            <a:r>
              <a:rPr lang="en-US" sz="2600" b="1">
                <a:solidFill>
                  <a:srgbClr val="034CA1"/>
                </a:solidFill>
                <a:latin typeface="Courier New" panose="02070309020205020404" pitchFamily="49" charset="0"/>
              </a:rPr>
              <a:t>.class</a:t>
            </a:r>
          </a:p>
          <a:p>
            <a:r>
              <a:rPr lang="en-US" sz="2600"/>
              <a:t>Compiling a class with one (or more) inner classes causes both (or more) classes to be compiled, and produces two (or more) .class files</a:t>
            </a:r>
          </a:p>
          <a:p>
            <a:pPr lvl="1"/>
            <a:r>
              <a:rPr lang="en-US" sz="2200"/>
              <a:t>Such as </a:t>
            </a:r>
            <a:r>
              <a:rPr lang="en-US" sz="2200" b="1" i="1">
                <a:solidFill>
                  <a:srgbClr val="034CA1"/>
                </a:solidFill>
                <a:latin typeface="Courier New" panose="02070309020205020404" pitchFamily="49" charset="0"/>
              </a:rPr>
              <a:t>ClassName</a:t>
            </a:r>
            <a:r>
              <a:rPr lang="en-US" sz="2200" b="1">
                <a:solidFill>
                  <a:srgbClr val="034CA1"/>
                </a:solidFill>
                <a:latin typeface="Courier New" panose="02070309020205020404" pitchFamily="49" charset="0"/>
              </a:rPr>
              <a:t>.class </a:t>
            </a:r>
            <a:r>
              <a:rPr lang="en-US" sz="2200" b="1"/>
              <a:t>and</a:t>
            </a:r>
            <a:r>
              <a:rPr lang="en-US" sz="2200" b="1">
                <a:solidFill>
                  <a:srgbClr val="034CA1"/>
                </a:solidFill>
                <a:latin typeface="Courier New" panose="02070309020205020404" pitchFamily="49" charset="0"/>
              </a:rPr>
              <a:t> </a:t>
            </a:r>
            <a:r>
              <a:rPr lang="en-US" sz="2200" b="1" i="1">
                <a:solidFill>
                  <a:srgbClr val="034CA1"/>
                </a:solidFill>
                <a:latin typeface="Courier New" panose="02070309020205020404" pitchFamily="49" charset="0"/>
              </a:rPr>
              <a:t>ClassName$InnerClassName</a:t>
            </a:r>
            <a:r>
              <a:rPr lang="en-US" sz="2200" b="1">
                <a:solidFill>
                  <a:srgbClr val="034CA1"/>
                </a:solidFill>
                <a:latin typeface="Courier New" panose="02070309020205020404" pitchFamily="49" charset="0"/>
              </a:rPr>
              <a:t>.class</a:t>
            </a:r>
          </a:p>
        </p:txBody>
      </p:sp>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075120484"/>
      </p:ext>
    </p:extLst>
  </p:cSld>
  <p:clrMapOvr>
    <a:masterClrMapping/>
  </p:clrMapOvr>
  <p:transition spd="med">
    <p:wipe dir="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1AB9D635-F73A-4863-8FD1-4C6DF92061AF}" type="slidenum">
              <a:rPr lang="en-US" altLang="en-US"/>
              <a:pPr/>
              <a:t>157</a:t>
            </a:fld>
            <a:endParaRPr lang="en-US" altLang="en-US"/>
          </a:p>
        </p:txBody>
      </p:sp>
      <p:sp>
        <p:nvSpPr>
          <p:cNvPr id="30722" name="Rectangle 2"/>
          <p:cNvSpPr>
            <a:spLocks noGrp="1" noChangeArrowheads="1"/>
          </p:cNvSpPr>
          <p:nvPr>
            <p:ph type="title" idx="4294967295"/>
          </p:nvPr>
        </p:nvSpPr>
        <p:spPr/>
        <p:txBody>
          <a:bodyPr anchor="ctr"/>
          <a:lstStyle/>
          <a:p>
            <a:r>
              <a:rPr lang="en-US"/>
              <a:t>Nesting Inner Classes</a:t>
            </a:r>
          </a:p>
        </p:txBody>
      </p:sp>
      <p:sp>
        <p:nvSpPr>
          <p:cNvPr id="30723" name="Rectangle 3"/>
          <p:cNvSpPr>
            <a:spLocks noGrp="1" noChangeArrowheads="1"/>
          </p:cNvSpPr>
          <p:nvPr>
            <p:ph type="body" idx="4294967295"/>
          </p:nvPr>
        </p:nvSpPr>
        <p:spPr/>
        <p:txBody>
          <a:bodyPr/>
          <a:lstStyle/>
          <a:p>
            <a:r>
              <a:rPr lang="en-US" sz="2600"/>
              <a:t>It is legal to nest inner classes within inner classes</a:t>
            </a:r>
          </a:p>
          <a:p>
            <a:pPr lvl="1"/>
            <a:r>
              <a:rPr lang="en-US" sz="2200"/>
              <a:t>The rules are the same as before, but the names get longer</a:t>
            </a:r>
          </a:p>
          <a:p>
            <a:pPr lvl="1"/>
            <a:r>
              <a:rPr lang="en-US" sz="2200"/>
              <a:t>Given class </a:t>
            </a:r>
            <a:r>
              <a:rPr lang="en-US" sz="2200" b="1">
                <a:solidFill>
                  <a:srgbClr val="034CA1"/>
                </a:solidFill>
                <a:latin typeface="Courier New" panose="02070309020205020404" pitchFamily="49" charset="0"/>
              </a:rPr>
              <a:t>A</a:t>
            </a:r>
            <a:r>
              <a:rPr lang="en-US" sz="2200"/>
              <a:t>, which has public inner class </a:t>
            </a:r>
            <a:r>
              <a:rPr lang="en-US" sz="2200" b="1">
                <a:solidFill>
                  <a:srgbClr val="034CA1"/>
                </a:solidFill>
                <a:latin typeface="Courier New" panose="02070309020205020404" pitchFamily="49" charset="0"/>
              </a:rPr>
              <a:t>B</a:t>
            </a:r>
            <a:r>
              <a:rPr lang="en-US" sz="2200"/>
              <a:t>, which has public inner class </a:t>
            </a:r>
            <a:r>
              <a:rPr lang="en-US" sz="2200" b="1">
                <a:solidFill>
                  <a:srgbClr val="034CA1"/>
                </a:solidFill>
                <a:latin typeface="Courier New" panose="02070309020205020404" pitchFamily="49" charset="0"/>
              </a:rPr>
              <a:t>C</a:t>
            </a:r>
            <a:r>
              <a:rPr lang="en-US" sz="2200"/>
              <a:t>, then the following is valid:</a:t>
            </a:r>
          </a:p>
          <a:p>
            <a:pPr lvl="2">
              <a:buFont typeface="Wingdings" panose="05000000000000000000" pitchFamily="2" charset="2"/>
              <a:buNone/>
            </a:pPr>
            <a:r>
              <a:rPr lang="en-US" sz="2000" b="1">
                <a:solidFill>
                  <a:srgbClr val="034CA1"/>
                </a:solidFill>
                <a:latin typeface="Courier New" panose="02070309020205020404" pitchFamily="49" charset="0"/>
              </a:rPr>
              <a:t>A aObject = new A();</a:t>
            </a:r>
          </a:p>
          <a:p>
            <a:pPr lvl="2">
              <a:buFont typeface="Wingdings" panose="05000000000000000000" pitchFamily="2" charset="2"/>
              <a:buNone/>
            </a:pPr>
            <a:r>
              <a:rPr lang="en-US" sz="2000" b="1">
                <a:solidFill>
                  <a:srgbClr val="034CA1"/>
                </a:solidFill>
                <a:latin typeface="Courier New" panose="02070309020205020404" pitchFamily="49" charset="0"/>
              </a:rPr>
              <a:t>A.B bObject = aObject.new B();</a:t>
            </a:r>
          </a:p>
          <a:p>
            <a:pPr lvl="2">
              <a:buFont typeface="Wingdings" panose="05000000000000000000" pitchFamily="2" charset="2"/>
              <a:buNone/>
            </a:pPr>
            <a:r>
              <a:rPr lang="en-US" sz="2000" b="1">
                <a:solidFill>
                  <a:srgbClr val="034CA1"/>
                </a:solidFill>
                <a:latin typeface="Courier New" panose="02070309020205020404" pitchFamily="49" charset="0"/>
              </a:rPr>
              <a:t>A.B.C cObject = bObject.new C();</a:t>
            </a:r>
          </a:p>
        </p:txBody>
      </p:sp>
      <p:sp>
        <p:nvSpPr>
          <p:cNvPr id="7" name="Footer Placeholder 6"/>
          <p:cNvSpPr txBox="1">
            <a:spLocks noGrp="1"/>
          </p:cNvSpPr>
          <p:nvPr/>
        </p:nvSpPr>
        <p:spPr>
          <a:xfrm>
            <a:off x="23622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698044650"/>
      </p:ext>
    </p:extLst>
  </p:cSld>
  <p:clrMapOvr>
    <a:masterClrMapping/>
  </p:clrMapOvr>
  <p:transition spd="med">
    <p:wipe dir="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1A4FCC40-CC56-4669-979D-D3FDDF162008}" type="slidenum">
              <a:rPr lang="en-US" altLang="en-US"/>
              <a:pPr/>
              <a:t>158</a:t>
            </a:fld>
            <a:endParaRPr lang="en-US" altLang="en-US"/>
          </a:p>
        </p:txBody>
      </p:sp>
      <p:sp>
        <p:nvSpPr>
          <p:cNvPr id="32770" name="Rectangle 2"/>
          <p:cNvSpPr>
            <a:spLocks noGrp="1" noChangeArrowheads="1"/>
          </p:cNvSpPr>
          <p:nvPr>
            <p:ph type="title" idx="4294967295"/>
          </p:nvPr>
        </p:nvSpPr>
        <p:spPr/>
        <p:txBody>
          <a:bodyPr anchor="ctr"/>
          <a:lstStyle/>
          <a:p>
            <a:r>
              <a:rPr lang="en-US"/>
              <a:t>Inner Classes and Inheritance</a:t>
            </a:r>
          </a:p>
        </p:txBody>
      </p:sp>
      <p:sp>
        <p:nvSpPr>
          <p:cNvPr id="32771" name="Rectangle 3"/>
          <p:cNvSpPr>
            <a:spLocks noGrp="1" noChangeArrowheads="1"/>
          </p:cNvSpPr>
          <p:nvPr>
            <p:ph type="body" idx="4294967295"/>
          </p:nvPr>
        </p:nvSpPr>
        <p:spPr>
          <a:xfrm>
            <a:off x="457200" y="1600200"/>
            <a:ext cx="8686800" cy="4525963"/>
          </a:xfrm>
        </p:spPr>
        <p:txBody>
          <a:bodyPr/>
          <a:lstStyle/>
          <a:p>
            <a:r>
              <a:rPr lang="en-US" sz="2600"/>
              <a:t>Given an </a:t>
            </a:r>
            <a:r>
              <a:rPr lang="en-US" sz="2600" b="1">
                <a:solidFill>
                  <a:srgbClr val="034CA1"/>
                </a:solidFill>
                <a:latin typeface="Courier New" panose="02070309020205020404" pitchFamily="49" charset="0"/>
              </a:rPr>
              <a:t>OuterClass</a:t>
            </a:r>
            <a:r>
              <a:rPr lang="en-US" sz="2600"/>
              <a:t> that has an </a:t>
            </a:r>
            <a:r>
              <a:rPr lang="en-US" sz="2600" b="1">
                <a:solidFill>
                  <a:srgbClr val="034CA1"/>
                </a:solidFill>
                <a:latin typeface="Courier New" panose="02070309020205020404" pitchFamily="49" charset="0"/>
              </a:rPr>
              <a:t>InnerClass</a:t>
            </a:r>
          </a:p>
          <a:p>
            <a:pPr lvl="1"/>
            <a:r>
              <a:rPr lang="en-US" sz="2200"/>
              <a:t>Any </a:t>
            </a:r>
            <a:r>
              <a:rPr lang="en-US" sz="2200" b="1">
                <a:solidFill>
                  <a:srgbClr val="034CA1"/>
                </a:solidFill>
                <a:latin typeface="Courier New" panose="02070309020205020404" pitchFamily="49" charset="0"/>
              </a:rPr>
              <a:t>DerivedClass</a:t>
            </a:r>
            <a:r>
              <a:rPr lang="en-US" sz="2200"/>
              <a:t> of </a:t>
            </a:r>
            <a:r>
              <a:rPr lang="en-US" sz="2200" b="1">
                <a:solidFill>
                  <a:srgbClr val="034CA1"/>
                </a:solidFill>
                <a:latin typeface="Courier New" panose="02070309020205020404" pitchFamily="49" charset="0"/>
              </a:rPr>
              <a:t>OuterClass</a:t>
            </a:r>
            <a:r>
              <a:rPr lang="en-US" sz="2200"/>
              <a:t> will automatically have </a:t>
            </a:r>
            <a:r>
              <a:rPr lang="en-US" sz="2200" b="1">
                <a:solidFill>
                  <a:srgbClr val="034CA1"/>
                </a:solidFill>
                <a:latin typeface="Courier New" panose="02070309020205020404" pitchFamily="49" charset="0"/>
              </a:rPr>
              <a:t>InnerClass</a:t>
            </a:r>
            <a:r>
              <a:rPr lang="en-US" sz="2200"/>
              <a:t> as an inner class</a:t>
            </a:r>
          </a:p>
          <a:p>
            <a:pPr lvl="1"/>
            <a:r>
              <a:rPr lang="en-US" sz="2200"/>
              <a:t>In this case, the </a:t>
            </a:r>
            <a:r>
              <a:rPr lang="en-US" sz="2200" b="1">
                <a:solidFill>
                  <a:srgbClr val="034CA1"/>
                </a:solidFill>
                <a:latin typeface="Courier New" panose="02070309020205020404" pitchFamily="49" charset="0"/>
              </a:rPr>
              <a:t>DerivedClass</a:t>
            </a:r>
            <a:r>
              <a:rPr lang="en-US" sz="2200"/>
              <a:t> cannot override the </a:t>
            </a:r>
            <a:r>
              <a:rPr lang="en-US" sz="2200" b="1">
                <a:solidFill>
                  <a:srgbClr val="034CA1"/>
                </a:solidFill>
                <a:latin typeface="Courier New" panose="02070309020205020404" pitchFamily="49" charset="0"/>
              </a:rPr>
              <a:t>InnerClass</a:t>
            </a:r>
          </a:p>
          <a:p>
            <a:r>
              <a:rPr lang="en-US" sz="2600"/>
              <a:t>An outer class can be a derived class</a:t>
            </a:r>
          </a:p>
          <a:p>
            <a:r>
              <a:rPr lang="en-US" sz="2600"/>
              <a:t>An inner class can be a derived class also</a:t>
            </a:r>
          </a:p>
        </p:txBody>
      </p:sp>
      <p:sp>
        <p:nvSpPr>
          <p:cNvPr id="7" name="Footer Placeholder 6"/>
          <p:cNvSpPr txBox="1">
            <a:spLocks noGrp="1"/>
          </p:cNvSpPr>
          <p:nvPr/>
        </p:nvSpPr>
        <p:spPr>
          <a:xfrm>
            <a:off x="25146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044750200"/>
      </p:ext>
    </p:extLst>
  </p:cSld>
  <p:clrMapOvr>
    <a:masterClrMapping/>
  </p:clrMapOvr>
  <p:transition spd="med">
    <p:wipe dir="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91CB581C-8A8B-498C-B32D-8E6FFC7E20C9}" type="slidenum">
              <a:rPr lang="en-US" altLang="en-US"/>
              <a:pPr/>
              <a:t>159</a:t>
            </a:fld>
            <a:endParaRPr lang="en-US" altLang="en-US"/>
          </a:p>
        </p:txBody>
      </p:sp>
      <p:sp>
        <p:nvSpPr>
          <p:cNvPr id="34818" name="Rectangle 2"/>
          <p:cNvSpPr>
            <a:spLocks noGrp="1" noChangeArrowheads="1"/>
          </p:cNvSpPr>
          <p:nvPr>
            <p:ph type="title" idx="4294967295"/>
          </p:nvPr>
        </p:nvSpPr>
        <p:spPr>
          <a:xfrm>
            <a:off x="457200" y="277813"/>
            <a:ext cx="8229600" cy="941387"/>
          </a:xfrm>
        </p:spPr>
        <p:txBody>
          <a:bodyPr anchor="ctr"/>
          <a:lstStyle/>
          <a:p>
            <a:r>
              <a:rPr lang="en-US"/>
              <a:t>Anonymous Classes</a:t>
            </a:r>
          </a:p>
        </p:txBody>
      </p:sp>
      <p:sp>
        <p:nvSpPr>
          <p:cNvPr id="34819" name="Rectangle 3"/>
          <p:cNvSpPr>
            <a:spLocks noGrp="1" noChangeArrowheads="1"/>
          </p:cNvSpPr>
          <p:nvPr>
            <p:ph type="body" idx="4294967295"/>
          </p:nvPr>
        </p:nvSpPr>
        <p:spPr>
          <a:xfrm>
            <a:off x="457200" y="1295400"/>
            <a:ext cx="8229600" cy="4830763"/>
          </a:xfrm>
        </p:spPr>
        <p:txBody>
          <a:bodyPr/>
          <a:lstStyle/>
          <a:p>
            <a:pPr>
              <a:lnSpc>
                <a:spcPct val="80000"/>
              </a:lnSpc>
            </a:pPr>
            <a:r>
              <a:rPr lang="en-US" sz="2200"/>
              <a:t>If an object is to be created, but there is no need to name the object's class, then an </a:t>
            </a:r>
            <a:r>
              <a:rPr lang="en-US" sz="2200" i="1"/>
              <a:t>anonymous class</a:t>
            </a:r>
            <a:r>
              <a:rPr lang="en-US" sz="2200"/>
              <a:t> definition can be used</a:t>
            </a:r>
          </a:p>
          <a:p>
            <a:pPr lvl="1">
              <a:lnSpc>
                <a:spcPct val="80000"/>
              </a:lnSpc>
            </a:pPr>
            <a:r>
              <a:rPr lang="en-US" sz="2200"/>
              <a:t>The class definition is embedded inside the expression with the </a:t>
            </a:r>
            <a:r>
              <a:rPr lang="en-US" sz="2200" b="1">
                <a:solidFill>
                  <a:srgbClr val="034CA1"/>
                </a:solidFill>
                <a:latin typeface="Courier New" panose="02070309020205020404" pitchFamily="49" charset="0"/>
              </a:rPr>
              <a:t>new</a:t>
            </a:r>
            <a:r>
              <a:rPr lang="en-US" sz="2200"/>
              <a:t> operator</a:t>
            </a:r>
          </a:p>
          <a:p>
            <a:pPr lvl="1">
              <a:lnSpc>
                <a:spcPct val="80000"/>
              </a:lnSpc>
            </a:pPr>
            <a:r>
              <a:rPr lang="en-US" sz="2200"/>
              <a:t>An anonymous class is an abbreviated notation for creating a simple local object "in-line" within any expression, simply by wrapping the desired code in a "new" expression.</a:t>
            </a:r>
          </a:p>
          <a:p>
            <a:pPr>
              <a:lnSpc>
                <a:spcPct val="80000"/>
              </a:lnSpc>
            </a:pPr>
            <a:r>
              <a:rPr lang="en-US" sz="2200"/>
              <a:t>Anonymous classes are sometimes used when they are to be assigned to a variable of another type</a:t>
            </a:r>
          </a:p>
          <a:p>
            <a:pPr lvl="1">
              <a:lnSpc>
                <a:spcPct val="80000"/>
              </a:lnSpc>
            </a:pPr>
            <a:r>
              <a:rPr lang="en-US" sz="2200"/>
              <a:t>The other type must be such that an object of the anonymous class is also an object of the other type</a:t>
            </a:r>
          </a:p>
          <a:p>
            <a:pPr lvl="1">
              <a:lnSpc>
                <a:spcPct val="80000"/>
              </a:lnSpc>
            </a:pPr>
            <a:r>
              <a:rPr lang="en-US" sz="2200"/>
              <a:t>The other type is usually a Java interface</a:t>
            </a:r>
          </a:p>
          <a:p>
            <a:pPr lvl="1">
              <a:lnSpc>
                <a:spcPct val="80000"/>
              </a:lnSpc>
            </a:pPr>
            <a:r>
              <a:rPr lang="en-US" sz="2200"/>
              <a:t>Not every inner class should be anonymous, but very simple "one-shot" local objects are such a common case that they merit some syntactic sugar. </a:t>
            </a:r>
          </a:p>
          <a:p>
            <a:pPr lvl="1">
              <a:lnSpc>
                <a:spcPct val="80000"/>
              </a:lnSpc>
            </a:pPr>
            <a:endParaRPr lang="en-US" sz="2200"/>
          </a:p>
        </p:txBody>
      </p:sp>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44391631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D3B0C25B-2824-47F6-ACE7-8A429BBD084F}" type="slidenum">
              <a:rPr lang="zh-CN" altLang="en-GB"/>
              <a:pPr/>
              <a:t>16</a:t>
            </a:fld>
            <a:endParaRPr lang="en-GB" altLang="zh-CN"/>
          </a:p>
        </p:txBody>
      </p:sp>
      <p:sp>
        <p:nvSpPr>
          <p:cNvPr id="243714" name="Rectangle 2"/>
          <p:cNvSpPr>
            <a:spLocks noGrp="1" noChangeArrowheads="1"/>
          </p:cNvSpPr>
          <p:nvPr>
            <p:ph type="title"/>
          </p:nvPr>
        </p:nvSpPr>
        <p:spPr/>
        <p:txBody>
          <a:bodyPr/>
          <a:lstStyle/>
          <a:p>
            <a:r>
              <a:rPr lang="en-AU" altLang="en-AU"/>
              <a:t>Executing Methods in Object/Circle</a:t>
            </a:r>
          </a:p>
        </p:txBody>
      </p:sp>
      <p:sp>
        <p:nvSpPr>
          <p:cNvPr id="243715" name="Rectangle 3"/>
          <p:cNvSpPr>
            <a:spLocks noGrp="1" noChangeArrowheads="1"/>
          </p:cNvSpPr>
          <p:nvPr>
            <p:ph type="body" idx="1"/>
          </p:nvPr>
        </p:nvSpPr>
        <p:spPr/>
        <p:txBody>
          <a:bodyPr/>
          <a:lstStyle/>
          <a:p>
            <a:r>
              <a:rPr lang="en-AU" altLang="en-AU"/>
              <a:t>Using Object Methods:</a:t>
            </a:r>
          </a:p>
        </p:txBody>
      </p:sp>
      <p:sp>
        <p:nvSpPr>
          <p:cNvPr id="243717" name="Text Box 5"/>
          <p:cNvSpPr txBox="1">
            <a:spLocks noChangeArrowheads="1"/>
          </p:cNvSpPr>
          <p:nvPr/>
        </p:nvSpPr>
        <p:spPr bwMode="auto">
          <a:xfrm>
            <a:off x="1828800" y="3657600"/>
            <a:ext cx="4267200"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Circle aCircle = new Circle();</a:t>
            </a:r>
          </a:p>
          <a:p>
            <a:pPr algn="l" eaLnBrk="0" hangingPunct="0"/>
            <a:endParaRPr lang="en-AU" altLang="en-AU" sz="2400">
              <a:latin typeface="Times" panose="02020603050405020304" pitchFamily="18" charset="0"/>
            </a:endParaRPr>
          </a:p>
          <a:p>
            <a:pPr algn="l" eaLnBrk="0" hangingPunct="0"/>
            <a:r>
              <a:rPr lang="en-AU" altLang="en-AU" sz="2400">
                <a:latin typeface="Times" panose="02020603050405020304" pitchFamily="18" charset="0"/>
              </a:rPr>
              <a:t>double area; </a:t>
            </a:r>
          </a:p>
          <a:p>
            <a:pPr algn="l" eaLnBrk="0" hangingPunct="0"/>
            <a:r>
              <a:rPr lang="en-AU" altLang="en-AU" sz="2400">
                <a:latin typeface="Times" panose="02020603050405020304" pitchFamily="18" charset="0"/>
              </a:rPr>
              <a:t>aCircle.r = 1.0;</a:t>
            </a:r>
          </a:p>
          <a:p>
            <a:pPr algn="l" eaLnBrk="0" hangingPunct="0"/>
            <a:r>
              <a:rPr lang="en-AU" altLang="en-AU" sz="2400">
                <a:solidFill>
                  <a:schemeClr val="hlink"/>
                </a:solidFill>
                <a:latin typeface="Times" panose="02020603050405020304" pitchFamily="18" charset="0"/>
              </a:rPr>
              <a:t>area = aCircle.area();</a:t>
            </a:r>
          </a:p>
        </p:txBody>
      </p:sp>
      <p:sp>
        <p:nvSpPr>
          <p:cNvPr id="243718" name="Line 6"/>
          <p:cNvSpPr>
            <a:spLocks noChangeShapeType="1"/>
          </p:cNvSpPr>
          <p:nvPr/>
        </p:nvSpPr>
        <p:spPr bwMode="auto">
          <a:xfrm flipH="1">
            <a:off x="4495800" y="2819400"/>
            <a:ext cx="236220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243719" name="Text Box 7"/>
          <p:cNvSpPr txBox="1">
            <a:spLocks noChangeArrowheads="1"/>
          </p:cNvSpPr>
          <p:nvPr/>
        </p:nvSpPr>
        <p:spPr bwMode="auto">
          <a:xfrm>
            <a:off x="4876800" y="2438400"/>
            <a:ext cx="36972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eaLnBrk="0" hangingPunct="0"/>
            <a:r>
              <a:rPr lang="en-AU" altLang="en-AU" sz="2400">
                <a:latin typeface="Times" panose="02020603050405020304" pitchFamily="18" charset="0"/>
              </a:rPr>
              <a:t>sent ‘message’ to aCircle</a:t>
            </a:r>
          </a:p>
        </p:txBody>
      </p:sp>
    </p:spTree>
    <p:extLst>
      <p:ext uri="{BB962C8B-B14F-4D97-AF65-F5344CB8AC3E}">
        <p14:creationId xmlns:p14="http://schemas.microsoft.com/office/powerpoint/2010/main" val="3722980953"/>
      </p:ext>
    </p:extLst>
  </p:cSld>
  <p:clrMapOvr>
    <a:masterClrMapping/>
  </p:clrMapOvr>
  <p:transition>
    <p:pull dir="rd"/>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C4F62091-9551-4FA0-88FE-AD3A3BA45C67}" type="slidenum">
              <a:rPr lang="en-US" altLang="en-US"/>
              <a:pPr/>
              <a:t>160</a:t>
            </a:fld>
            <a:endParaRPr lang="en-US" altLang="en-US"/>
          </a:p>
        </p:txBody>
      </p:sp>
      <p:sp>
        <p:nvSpPr>
          <p:cNvPr id="36866" name="Rectangle 2"/>
          <p:cNvSpPr>
            <a:spLocks noGrp="1" noChangeArrowheads="1"/>
          </p:cNvSpPr>
          <p:nvPr>
            <p:ph type="title" idx="4294967295"/>
          </p:nvPr>
        </p:nvSpPr>
        <p:spPr>
          <a:xfrm>
            <a:off x="457200" y="277813"/>
            <a:ext cx="8229600" cy="712787"/>
          </a:xfrm>
        </p:spPr>
        <p:txBody>
          <a:bodyPr anchor="ctr"/>
          <a:lstStyle/>
          <a:p>
            <a:r>
              <a:rPr lang="en-US" sz="3800"/>
              <a:t>Anonymous Classes</a:t>
            </a:r>
          </a:p>
        </p:txBody>
      </p:sp>
      <p:pic>
        <p:nvPicPr>
          <p:cNvPr id="36867" name="Picture 4" descr="D13_1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5438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noGrp="1"/>
          </p:cNvSpPr>
          <p:nvPr/>
        </p:nvSpPr>
        <p:spPr>
          <a:xfrm>
            <a:off x="24384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1191663176"/>
      </p:ext>
    </p:extLst>
  </p:cSld>
  <p:clrMapOvr>
    <a:masterClrMapping/>
  </p:clrMapOvr>
  <p:transition spd="med">
    <p:wipe dir="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29D40B57-A8D6-41E6-85AF-A80DE62D7F0D}" type="slidenum">
              <a:rPr lang="en-US" altLang="en-US"/>
              <a:pPr/>
              <a:t>161</a:t>
            </a:fld>
            <a:endParaRPr lang="en-US" altLang="en-US"/>
          </a:p>
        </p:txBody>
      </p:sp>
      <p:sp>
        <p:nvSpPr>
          <p:cNvPr id="38914" name="Rectangle 2"/>
          <p:cNvSpPr>
            <a:spLocks noGrp="1" noChangeArrowheads="1"/>
          </p:cNvSpPr>
          <p:nvPr>
            <p:ph type="title" idx="4294967295"/>
          </p:nvPr>
        </p:nvSpPr>
        <p:spPr>
          <a:xfrm>
            <a:off x="457200" y="-152400"/>
            <a:ext cx="8229600" cy="1143000"/>
          </a:xfrm>
        </p:spPr>
        <p:txBody>
          <a:bodyPr anchor="ctr"/>
          <a:lstStyle/>
          <a:p>
            <a:r>
              <a:rPr lang="en-US"/>
              <a:t>Anonymous Classes</a:t>
            </a:r>
          </a:p>
        </p:txBody>
      </p:sp>
      <p:pic>
        <p:nvPicPr>
          <p:cNvPr id="38915" name="Picture 4" descr="D13_1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76288"/>
            <a:ext cx="8305800" cy="554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noGrp="1"/>
          </p:cNvSpPr>
          <p:nvPr/>
        </p:nvSpPr>
        <p:spPr>
          <a:xfrm>
            <a:off x="25146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625319872"/>
      </p:ext>
    </p:extLst>
  </p:cSld>
  <p:clrMapOvr>
    <a:masterClrMapping/>
  </p:clrMapOvr>
  <p:transition spd="med">
    <p:wipe dir="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4294967295"/>
          </p:nvPr>
        </p:nvSpPr>
        <p:spPr>
          <a:xfrm>
            <a:off x="6553200" y="6243638"/>
            <a:ext cx="2133600" cy="457200"/>
          </a:xfrm>
          <a:prstGeom prst="rect">
            <a:avLst/>
          </a:prstGeom>
        </p:spPr>
        <p:txBody>
          <a:bodyPr/>
          <a:lstStyle/>
          <a:p>
            <a:fld id="{AC0E5B4F-D498-41F5-8A20-8A7B4E0EC9CC}" type="slidenum">
              <a:rPr lang="en-US" altLang="en-US"/>
              <a:pPr/>
              <a:t>162</a:t>
            </a:fld>
            <a:endParaRPr lang="en-US" altLang="en-US"/>
          </a:p>
        </p:txBody>
      </p:sp>
      <p:sp>
        <p:nvSpPr>
          <p:cNvPr id="40962" name="Rectangle 2"/>
          <p:cNvSpPr>
            <a:spLocks noGrp="1" noChangeArrowheads="1"/>
          </p:cNvSpPr>
          <p:nvPr>
            <p:ph type="title" idx="4294967295"/>
          </p:nvPr>
        </p:nvSpPr>
        <p:spPr/>
        <p:txBody>
          <a:bodyPr anchor="ctr"/>
          <a:lstStyle/>
          <a:p>
            <a:r>
              <a:rPr lang="en-US"/>
              <a:t>Anonymous Classes</a:t>
            </a:r>
          </a:p>
        </p:txBody>
      </p:sp>
      <p:pic>
        <p:nvPicPr>
          <p:cNvPr id="40963" name="Picture 4" descr="D13_1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539038"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txBox="1">
            <a:spLocks noGrp="1"/>
          </p:cNvSpPr>
          <p:nvPr/>
        </p:nvSpPr>
        <p:spPr>
          <a:xfrm>
            <a:off x="2362200" y="6324600"/>
            <a:ext cx="4343400" cy="365125"/>
          </a:xfrm>
          <a:prstGeom prst="rect">
            <a:avLst/>
          </a:prstGeo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sz="1200">
                <a:solidFill>
                  <a:srgbClr val="898989"/>
                </a:solidFill>
                <a:latin typeface="Calibri" panose="020F0502020204030204" pitchFamily="34" charset="0"/>
              </a:rPr>
              <a:t>Copyright © 2008 Pearson Addison-Wesley. </a:t>
            </a:r>
          </a:p>
          <a:p>
            <a:pPr algn="ctr"/>
            <a:r>
              <a:rPr lang="en-US" sz="1200">
                <a:solidFill>
                  <a:srgbClr val="898989"/>
                </a:solidFill>
                <a:latin typeface="Calibri" panose="020F0502020204030204" pitchFamily="34" charset="0"/>
              </a:rPr>
              <a:t>All rights reserved</a:t>
            </a:r>
            <a:endParaRPr lang="en-CA" sz="1200">
              <a:solidFill>
                <a:srgbClr val="898989"/>
              </a:solidFill>
              <a:latin typeface="Calibri" panose="020F0502020204030204" pitchFamily="34" charset="0"/>
            </a:endParaRPr>
          </a:p>
        </p:txBody>
      </p:sp>
    </p:spTree>
    <p:extLst>
      <p:ext uri="{BB962C8B-B14F-4D97-AF65-F5344CB8AC3E}">
        <p14:creationId xmlns:p14="http://schemas.microsoft.com/office/powerpoint/2010/main" val="389120628"/>
      </p:ext>
    </p:extLst>
  </p:cSld>
  <p:clrMapOvr>
    <a:masterClrMapping/>
  </p:clrMapOvr>
  <p:transition spd="med">
    <p:wipe dir="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Options for User Input</a:t>
            </a:r>
          </a:p>
        </p:txBody>
      </p:sp>
      <p:sp>
        <p:nvSpPr>
          <p:cNvPr id="69635" name="Rectangle 3"/>
          <p:cNvSpPr>
            <a:spLocks noGrp="1" noChangeArrowheads="1"/>
          </p:cNvSpPr>
          <p:nvPr>
            <p:ph type="body" idx="1"/>
          </p:nvPr>
        </p:nvSpPr>
        <p:spPr/>
        <p:txBody>
          <a:bodyPr/>
          <a:lstStyle/>
          <a:p>
            <a:r>
              <a:rPr lang="en-US" sz="2800"/>
              <a:t>Options for getting information from the user</a:t>
            </a:r>
          </a:p>
          <a:p>
            <a:pPr lvl="1"/>
            <a:r>
              <a:rPr lang="en-US" sz="2400"/>
              <a:t>Write event-driven code</a:t>
            </a:r>
          </a:p>
          <a:p>
            <a:pPr lvl="2"/>
            <a:r>
              <a:rPr lang="en-US" sz="2000"/>
              <a:t>Con: requires a significant amount of new code to set-up</a:t>
            </a:r>
          </a:p>
          <a:p>
            <a:pPr lvl="2"/>
            <a:r>
              <a:rPr lang="en-US" sz="2000"/>
              <a:t>Pro: the most versatile.</a:t>
            </a:r>
          </a:p>
          <a:p>
            <a:pPr lvl="1"/>
            <a:r>
              <a:rPr lang="en-US" sz="2400"/>
              <a:t>Use System.in</a:t>
            </a:r>
          </a:p>
          <a:p>
            <a:pPr lvl="2"/>
            <a:r>
              <a:rPr lang="en-US" sz="2000"/>
              <a:t>Con: less versatile then event-driven</a:t>
            </a:r>
          </a:p>
          <a:p>
            <a:pPr lvl="2"/>
            <a:r>
              <a:rPr lang="en-US" sz="2000"/>
              <a:t>Pro: requires less new code</a:t>
            </a:r>
          </a:p>
          <a:p>
            <a:pPr lvl="1"/>
            <a:r>
              <a:rPr lang="en-US" sz="2400"/>
              <a:t>Use the command line (String[ ] args)</a:t>
            </a:r>
          </a:p>
          <a:p>
            <a:pPr lvl="2"/>
            <a:r>
              <a:rPr lang="en-US" sz="2000">
                <a:cs typeface="Arial" panose="020B0604020202020204" pitchFamily="34" charset="0"/>
              </a:rPr>
              <a:t>Con: very limited in its use</a:t>
            </a:r>
          </a:p>
          <a:p>
            <a:pPr lvl="2"/>
            <a:r>
              <a:rPr lang="en-US" sz="2000">
                <a:cs typeface="Arial" panose="020B0604020202020204" pitchFamily="34" charset="0"/>
              </a:rPr>
              <a:t>Pro: the simplest to set up</a:t>
            </a:r>
          </a:p>
        </p:txBody>
      </p:sp>
    </p:spTree>
    <p:extLst>
      <p:ext uri="{BB962C8B-B14F-4D97-AF65-F5344CB8AC3E}">
        <p14:creationId xmlns:p14="http://schemas.microsoft.com/office/powerpoint/2010/main" val="834057767"/>
      </p:ext>
    </p:extLst>
  </p:cSld>
  <p:clrMapOvr>
    <a:masterClrMapping/>
  </p:clrMapOvr>
  <p:transition>
    <p:pull dir="rd"/>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Using the command line</a:t>
            </a:r>
          </a:p>
        </p:txBody>
      </p:sp>
      <p:sp>
        <p:nvSpPr>
          <p:cNvPr id="70659" name="Rectangle 3"/>
          <p:cNvSpPr>
            <a:spLocks noGrp="1" noChangeArrowheads="1"/>
          </p:cNvSpPr>
          <p:nvPr>
            <p:ph type="body" idx="1"/>
          </p:nvPr>
        </p:nvSpPr>
        <p:spPr/>
        <p:txBody>
          <a:bodyPr/>
          <a:lstStyle/>
          <a:p>
            <a:r>
              <a:rPr lang="en-US"/>
              <a:t>Remember what causes the “big  bang” in our programs?</a:t>
            </a:r>
          </a:p>
        </p:txBody>
      </p:sp>
    </p:spTree>
    <p:extLst>
      <p:ext uri="{BB962C8B-B14F-4D97-AF65-F5344CB8AC3E}">
        <p14:creationId xmlns:p14="http://schemas.microsoft.com/office/powerpoint/2010/main" val="2987611997"/>
      </p:ext>
    </p:extLst>
  </p:cSld>
  <p:clrMapOvr>
    <a:masterClrMapping/>
  </p:clrMapOvr>
  <p:transition>
    <p:pull dir="rd"/>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Using the command line</a:t>
            </a:r>
          </a:p>
        </p:txBody>
      </p:sp>
      <p:sp>
        <p:nvSpPr>
          <p:cNvPr id="71683" name="Rectangle 3"/>
          <p:cNvSpPr>
            <a:spLocks noGrp="1" noChangeArrowheads="1"/>
          </p:cNvSpPr>
          <p:nvPr>
            <p:ph type="body" idx="1"/>
          </p:nvPr>
        </p:nvSpPr>
        <p:spPr/>
        <p:txBody>
          <a:bodyPr/>
          <a:lstStyle/>
          <a:p>
            <a:r>
              <a:rPr lang="en-US"/>
              <a:t>Remember what causes the “big  bang” in our programs?</a:t>
            </a:r>
          </a:p>
          <a:p>
            <a:endParaRPr lang="en-US"/>
          </a:p>
          <a:p>
            <a:pPr>
              <a:buFontTx/>
              <a:buNone/>
            </a:pPr>
            <a:r>
              <a:rPr lang="en-US" sz="2400">
                <a:latin typeface="Courier New" panose="02070309020205020404" pitchFamily="49" charset="0"/>
              </a:rPr>
              <a:t>public static void main (String [] args) {</a:t>
            </a:r>
          </a:p>
          <a:p>
            <a:endParaRPr lang="en-US" sz="2400"/>
          </a:p>
        </p:txBody>
      </p:sp>
    </p:spTree>
    <p:extLst>
      <p:ext uri="{BB962C8B-B14F-4D97-AF65-F5344CB8AC3E}">
        <p14:creationId xmlns:p14="http://schemas.microsoft.com/office/powerpoint/2010/main" val="4271907247"/>
      </p:ext>
    </p:extLst>
  </p:cSld>
  <p:clrMapOvr>
    <a:masterClrMapping/>
  </p:clrMapOvr>
  <p:transition>
    <p:pull dir="rd"/>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Using the command line</a:t>
            </a:r>
          </a:p>
        </p:txBody>
      </p:sp>
      <p:sp>
        <p:nvSpPr>
          <p:cNvPr id="72707" name="Rectangle 3"/>
          <p:cNvSpPr>
            <a:spLocks noGrp="1" noChangeArrowheads="1"/>
          </p:cNvSpPr>
          <p:nvPr>
            <p:ph type="body" idx="1"/>
          </p:nvPr>
        </p:nvSpPr>
        <p:spPr>
          <a:xfrm>
            <a:off x="457200" y="1600200"/>
            <a:ext cx="8229600" cy="5029200"/>
          </a:xfrm>
        </p:spPr>
        <p:txBody>
          <a:bodyPr/>
          <a:lstStyle/>
          <a:p>
            <a:pPr>
              <a:lnSpc>
                <a:spcPct val="90000"/>
              </a:lnSpc>
            </a:pPr>
            <a:r>
              <a:rPr lang="en-US"/>
              <a:t>Remember what causes the “big  bang” in our programs?</a:t>
            </a:r>
          </a:p>
          <a:p>
            <a:pPr>
              <a:lnSpc>
                <a:spcPct val="90000"/>
              </a:lnSpc>
            </a:pPr>
            <a:endParaRPr lang="en-US"/>
          </a:p>
          <a:p>
            <a:pPr>
              <a:lnSpc>
                <a:spcPct val="90000"/>
              </a:lnSpc>
              <a:buFontTx/>
              <a:buNone/>
            </a:pPr>
            <a:r>
              <a:rPr lang="en-US" sz="2400">
                <a:latin typeface="Courier New" panose="02070309020205020404" pitchFamily="49" charset="0"/>
              </a:rPr>
              <a:t>public static void main (</a:t>
            </a:r>
            <a:r>
              <a:rPr lang="en-US" sz="2400">
                <a:solidFill>
                  <a:srgbClr val="CC0000"/>
                </a:solidFill>
                <a:latin typeface="Courier New" panose="02070309020205020404" pitchFamily="49" charset="0"/>
              </a:rPr>
              <a:t>String [] args)</a:t>
            </a:r>
            <a:r>
              <a:rPr lang="en-US" sz="2400">
                <a:latin typeface="Courier New" panose="02070309020205020404" pitchFamily="49" charset="0"/>
              </a:rPr>
              <a:t> {</a:t>
            </a:r>
          </a:p>
          <a:p>
            <a:pPr>
              <a:lnSpc>
                <a:spcPct val="90000"/>
              </a:lnSpc>
              <a:buFontTx/>
              <a:buNone/>
            </a:pPr>
            <a:endParaRPr lang="en-US" sz="2400">
              <a:latin typeface="Courier New" panose="02070309020205020404" pitchFamily="49" charset="0"/>
            </a:endParaRPr>
          </a:p>
          <a:p>
            <a:pPr>
              <a:lnSpc>
                <a:spcPct val="90000"/>
              </a:lnSpc>
            </a:pPr>
            <a:r>
              <a:rPr lang="en-US">
                <a:latin typeface="Courier New" panose="02070309020205020404" pitchFamily="49" charset="0"/>
              </a:rPr>
              <a:t>main</a:t>
            </a:r>
            <a:r>
              <a:rPr lang="en-US">
                <a:latin typeface="Times New Roman" panose="02020603050405020304" pitchFamily="18" charset="0"/>
              </a:rPr>
              <a:t> expects an array of strings as a parameter.</a:t>
            </a:r>
          </a:p>
          <a:p>
            <a:pPr>
              <a:lnSpc>
                <a:spcPct val="90000"/>
              </a:lnSpc>
            </a:pPr>
            <a:r>
              <a:rPr lang="en-US">
                <a:latin typeface="Times New Roman" panose="02020603050405020304" pitchFamily="18" charset="0"/>
              </a:rPr>
              <a:t>The fact of the matter is that this array has been a null array in each of our programs so far.</a:t>
            </a:r>
          </a:p>
        </p:txBody>
      </p:sp>
    </p:spTree>
    <p:extLst>
      <p:ext uri="{BB962C8B-B14F-4D97-AF65-F5344CB8AC3E}">
        <p14:creationId xmlns:p14="http://schemas.microsoft.com/office/powerpoint/2010/main" val="463730723"/>
      </p:ext>
    </p:extLst>
  </p:cSld>
  <p:clrMapOvr>
    <a:masterClrMapping/>
  </p:clrMapOvr>
  <p:transition>
    <p:pull dir="rd"/>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Using the command line</a:t>
            </a:r>
          </a:p>
        </p:txBody>
      </p:sp>
      <p:sp>
        <p:nvSpPr>
          <p:cNvPr id="74755" name="Rectangle 3"/>
          <p:cNvSpPr>
            <a:spLocks noGrp="1" noChangeArrowheads="1"/>
          </p:cNvSpPr>
          <p:nvPr>
            <p:ph type="body" idx="1"/>
          </p:nvPr>
        </p:nvSpPr>
        <p:spPr>
          <a:xfrm>
            <a:off x="457200" y="1600200"/>
            <a:ext cx="8229600" cy="5029200"/>
          </a:xfrm>
        </p:spPr>
        <p:txBody>
          <a:bodyPr/>
          <a:lstStyle/>
          <a:p>
            <a:r>
              <a:rPr lang="en-US"/>
              <a:t>However, we can give this array values by providing command line arguments when we </a:t>
            </a:r>
            <a:r>
              <a:rPr lang="en-US" b="1" i="1"/>
              <a:t>start</a:t>
            </a:r>
            <a:r>
              <a:rPr lang="en-US"/>
              <a:t> a program running.</a:t>
            </a:r>
          </a:p>
          <a:p>
            <a:endParaRPr lang="en-US"/>
          </a:p>
          <a:p>
            <a:endParaRPr lang="en-US"/>
          </a:p>
        </p:txBody>
      </p:sp>
    </p:spTree>
    <p:extLst>
      <p:ext uri="{BB962C8B-B14F-4D97-AF65-F5344CB8AC3E}">
        <p14:creationId xmlns:p14="http://schemas.microsoft.com/office/powerpoint/2010/main" val="1558470001"/>
      </p:ext>
    </p:extLst>
  </p:cSld>
  <p:clrMapOvr>
    <a:masterClrMapping/>
  </p:clrMapOvr>
  <p:transition>
    <p:pull dir="rd"/>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Using the command line</a:t>
            </a:r>
          </a:p>
        </p:txBody>
      </p:sp>
      <p:sp>
        <p:nvSpPr>
          <p:cNvPr id="73731" name="Rectangle 3"/>
          <p:cNvSpPr>
            <a:spLocks noGrp="1" noChangeArrowheads="1"/>
          </p:cNvSpPr>
          <p:nvPr>
            <p:ph type="body" idx="1"/>
          </p:nvPr>
        </p:nvSpPr>
        <p:spPr>
          <a:xfrm>
            <a:off x="457200" y="1600200"/>
            <a:ext cx="8229600" cy="5029200"/>
          </a:xfrm>
        </p:spPr>
        <p:txBody>
          <a:bodyPr/>
          <a:lstStyle/>
          <a:p>
            <a:r>
              <a:rPr lang="en-US"/>
              <a:t>However, we can give this array values by providing command line arguments when we start a program running.</a:t>
            </a:r>
          </a:p>
          <a:p>
            <a:endParaRPr lang="en-US"/>
          </a:p>
          <a:p>
            <a:pPr>
              <a:buFontTx/>
              <a:buNone/>
            </a:pPr>
            <a:r>
              <a:rPr lang="en-US" sz="2400">
                <a:latin typeface="Courier New" panose="02070309020205020404" pitchFamily="49" charset="0"/>
              </a:rPr>
              <a:t>java MyProgram String1 String2 String3</a:t>
            </a:r>
          </a:p>
          <a:p>
            <a:endParaRPr lang="en-US"/>
          </a:p>
        </p:txBody>
      </p:sp>
    </p:spTree>
    <p:extLst>
      <p:ext uri="{BB962C8B-B14F-4D97-AF65-F5344CB8AC3E}">
        <p14:creationId xmlns:p14="http://schemas.microsoft.com/office/powerpoint/2010/main" val="2473995711"/>
      </p:ext>
    </p:extLst>
  </p:cSld>
  <p:clrMapOvr>
    <a:masterClrMapping/>
  </p:clrMapOvr>
  <p:transition>
    <p:pull dir="rd"/>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Using the command line</a:t>
            </a:r>
          </a:p>
        </p:txBody>
      </p:sp>
      <p:sp>
        <p:nvSpPr>
          <p:cNvPr id="75779" name="Rectangle 3"/>
          <p:cNvSpPr>
            <a:spLocks noGrp="1" noChangeArrowheads="1"/>
          </p:cNvSpPr>
          <p:nvPr>
            <p:ph type="body" idx="1"/>
          </p:nvPr>
        </p:nvSpPr>
        <p:spPr>
          <a:xfrm>
            <a:off x="457200" y="1600200"/>
            <a:ext cx="8229600" cy="5029200"/>
          </a:xfrm>
        </p:spPr>
        <p:txBody>
          <a:bodyPr/>
          <a:lstStyle/>
          <a:p>
            <a:r>
              <a:rPr lang="en-US"/>
              <a:t>However, we can give this array values by providing command line arguments when we start a program running.</a:t>
            </a:r>
          </a:p>
          <a:p>
            <a:endParaRPr lang="en-US"/>
          </a:p>
          <a:p>
            <a:pPr>
              <a:buFontTx/>
              <a:buNone/>
            </a:pPr>
            <a:r>
              <a:rPr lang="en-US" sz="2400">
                <a:latin typeface="Courier New" panose="02070309020205020404" pitchFamily="49" charset="0"/>
              </a:rPr>
              <a:t>$ java MyProgram String1 String2 String3</a:t>
            </a:r>
          </a:p>
          <a:p>
            <a:pPr>
              <a:buFontTx/>
              <a:buNone/>
            </a:pPr>
            <a:r>
              <a:rPr lang="en-US" sz="2400">
                <a:latin typeface="Courier New" panose="02070309020205020404" pitchFamily="49" charset="0"/>
              </a:rPr>
              <a:t>				    </a:t>
            </a:r>
          </a:p>
          <a:p>
            <a:pPr>
              <a:buFontTx/>
              <a:buNone/>
            </a:pPr>
            <a:r>
              <a:rPr lang="en-US" sz="2400">
                <a:latin typeface="Courier New" panose="02070309020205020404" pitchFamily="49" charset="0"/>
              </a:rPr>
              <a:t>  	 		  args[0] args[1] args[2]</a:t>
            </a:r>
          </a:p>
          <a:p>
            <a:endParaRPr lang="en-US"/>
          </a:p>
        </p:txBody>
      </p:sp>
      <p:sp>
        <p:nvSpPr>
          <p:cNvPr id="75780" name="Line 4"/>
          <p:cNvSpPr>
            <a:spLocks noChangeShapeType="1"/>
          </p:cNvSpPr>
          <p:nvPr/>
        </p:nvSpPr>
        <p:spPr bwMode="auto">
          <a:xfrm flipV="1">
            <a:off x="42672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1" name="Line 5"/>
          <p:cNvSpPr>
            <a:spLocks noChangeShapeType="1"/>
          </p:cNvSpPr>
          <p:nvPr/>
        </p:nvSpPr>
        <p:spPr bwMode="auto">
          <a:xfrm flipV="1">
            <a:off x="57150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Line 6"/>
          <p:cNvSpPr>
            <a:spLocks noChangeShapeType="1"/>
          </p:cNvSpPr>
          <p:nvPr/>
        </p:nvSpPr>
        <p:spPr bwMode="auto">
          <a:xfrm flipV="1">
            <a:off x="72390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35994959"/>
      </p:ext>
    </p:extLst>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47F4358-5657-4775-B904-F8826266BE81}" type="slidenum">
              <a:rPr lang="zh-CN" altLang="en-GB"/>
              <a:pPr/>
              <a:t>17</a:t>
            </a:fld>
            <a:endParaRPr lang="en-GB" altLang="zh-CN"/>
          </a:p>
        </p:txBody>
      </p:sp>
      <p:sp>
        <p:nvSpPr>
          <p:cNvPr id="437250" name="Rectangle 2"/>
          <p:cNvSpPr>
            <a:spLocks noGrp="1" noChangeArrowheads="1"/>
          </p:cNvSpPr>
          <p:nvPr>
            <p:ph type="title"/>
          </p:nvPr>
        </p:nvSpPr>
        <p:spPr/>
        <p:txBody>
          <a:bodyPr/>
          <a:lstStyle/>
          <a:p>
            <a:r>
              <a:rPr lang="en-US"/>
              <a:t>Using Circle Class</a:t>
            </a:r>
          </a:p>
        </p:txBody>
      </p:sp>
      <p:sp>
        <p:nvSpPr>
          <p:cNvPr id="437251"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sz="1600"/>
              <a:t>// Circle.java:  Contains both Circle class and its user class</a:t>
            </a:r>
          </a:p>
          <a:p>
            <a:pPr>
              <a:lnSpc>
                <a:spcPct val="80000"/>
              </a:lnSpc>
              <a:buFont typeface="Wingdings" panose="05000000000000000000" pitchFamily="2" charset="2"/>
              <a:buNone/>
            </a:pPr>
            <a:r>
              <a:rPr lang="en-US" sz="1600"/>
              <a:t>//Add Circle class code here</a:t>
            </a:r>
          </a:p>
          <a:p>
            <a:pPr>
              <a:lnSpc>
                <a:spcPct val="80000"/>
              </a:lnSpc>
              <a:buFont typeface="Wingdings" panose="05000000000000000000" pitchFamily="2" charset="2"/>
              <a:buNone/>
            </a:pPr>
            <a:r>
              <a:rPr lang="en-US" sz="1600"/>
              <a:t>class MyMain</a:t>
            </a:r>
          </a:p>
          <a:p>
            <a:pPr>
              <a:lnSpc>
                <a:spcPct val="80000"/>
              </a:lnSpc>
              <a:buFont typeface="Wingdings" panose="05000000000000000000" pitchFamily="2" charset="2"/>
              <a:buNone/>
            </a:pPr>
            <a:r>
              <a:rPr lang="en-US" sz="1600"/>
              <a:t>{</a:t>
            </a:r>
          </a:p>
          <a:p>
            <a:pPr>
              <a:lnSpc>
                <a:spcPct val="80000"/>
              </a:lnSpc>
              <a:buFont typeface="Wingdings" panose="05000000000000000000" pitchFamily="2" charset="2"/>
              <a:buNone/>
            </a:pPr>
            <a:r>
              <a:rPr lang="en-US" sz="1600"/>
              <a:t>        public static void main(String args[])</a:t>
            </a:r>
          </a:p>
          <a:p>
            <a:pPr>
              <a:lnSpc>
                <a:spcPct val="80000"/>
              </a:lnSpc>
              <a:buFont typeface="Wingdings" panose="05000000000000000000" pitchFamily="2" charset="2"/>
              <a:buNone/>
            </a:pPr>
            <a:r>
              <a:rPr lang="en-US" sz="1600"/>
              <a:t>        {</a:t>
            </a:r>
          </a:p>
          <a:p>
            <a:pPr>
              <a:lnSpc>
                <a:spcPct val="80000"/>
              </a:lnSpc>
              <a:buFont typeface="Wingdings" panose="05000000000000000000" pitchFamily="2" charset="2"/>
              <a:buNone/>
            </a:pPr>
            <a:r>
              <a:rPr lang="en-US" sz="1600"/>
              <a:t>                Circle aCircle;  // creating reference</a:t>
            </a:r>
          </a:p>
          <a:p>
            <a:pPr>
              <a:lnSpc>
                <a:spcPct val="80000"/>
              </a:lnSpc>
              <a:buFont typeface="Wingdings" panose="05000000000000000000" pitchFamily="2" charset="2"/>
              <a:buNone/>
            </a:pPr>
            <a:r>
              <a:rPr lang="en-US" sz="1600"/>
              <a:t>                aCircle = new Circle(); // creating object</a:t>
            </a:r>
          </a:p>
          <a:p>
            <a:pPr>
              <a:lnSpc>
                <a:spcPct val="80000"/>
              </a:lnSpc>
              <a:buFont typeface="Wingdings" panose="05000000000000000000" pitchFamily="2" charset="2"/>
              <a:buNone/>
            </a:pPr>
            <a:r>
              <a:rPr lang="en-US" sz="1600"/>
              <a:t>                aCircle.x = 10;  // assigning value to data field</a:t>
            </a:r>
          </a:p>
          <a:p>
            <a:pPr>
              <a:lnSpc>
                <a:spcPct val="80000"/>
              </a:lnSpc>
              <a:buFont typeface="Wingdings" panose="05000000000000000000" pitchFamily="2" charset="2"/>
              <a:buNone/>
            </a:pPr>
            <a:r>
              <a:rPr lang="en-US" sz="1600"/>
              <a:t>                aCircle.y = 20;</a:t>
            </a:r>
          </a:p>
          <a:p>
            <a:pPr>
              <a:lnSpc>
                <a:spcPct val="80000"/>
              </a:lnSpc>
              <a:buFont typeface="Wingdings" panose="05000000000000000000" pitchFamily="2" charset="2"/>
              <a:buNone/>
            </a:pPr>
            <a:r>
              <a:rPr lang="en-US" sz="1600"/>
              <a:t>                aCircle.r = 5;</a:t>
            </a:r>
          </a:p>
          <a:p>
            <a:pPr>
              <a:lnSpc>
                <a:spcPct val="80000"/>
              </a:lnSpc>
              <a:buFont typeface="Wingdings" panose="05000000000000000000" pitchFamily="2" charset="2"/>
              <a:buNone/>
            </a:pPr>
            <a:r>
              <a:rPr lang="en-US" sz="1600"/>
              <a:t>                double area = aCircle.area(); // invoking method</a:t>
            </a:r>
          </a:p>
          <a:p>
            <a:pPr>
              <a:lnSpc>
                <a:spcPct val="80000"/>
              </a:lnSpc>
              <a:buFont typeface="Wingdings" panose="05000000000000000000" pitchFamily="2" charset="2"/>
              <a:buNone/>
            </a:pPr>
            <a:r>
              <a:rPr lang="en-US" sz="1600"/>
              <a:t>                double circumf = aCircle.circumference();</a:t>
            </a:r>
          </a:p>
          <a:p>
            <a:pPr>
              <a:lnSpc>
                <a:spcPct val="80000"/>
              </a:lnSpc>
              <a:buFont typeface="Wingdings" panose="05000000000000000000" pitchFamily="2" charset="2"/>
              <a:buNone/>
            </a:pPr>
            <a:r>
              <a:rPr lang="en-US" sz="1600"/>
              <a:t>                System.out.println("Radius="+aCircle.r+" Area="+area);</a:t>
            </a:r>
          </a:p>
          <a:p>
            <a:pPr>
              <a:lnSpc>
                <a:spcPct val="80000"/>
              </a:lnSpc>
              <a:buFont typeface="Wingdings" panose="05000000000000000000" pitchFamily="2" charset="2"/>
              <a:buNone/>
            </a:pPr>
            <a:r>
              <a:rPr lang="en-US" sz="1600"/>
              <a:t>                System.out.println("Radius="+aCircle.r+" Circumference ="+circumf);</a:t>
            </a:r>
          </a:p>
          <a:p>
            <a:pPr>
              <a:lnSpc>
                <a:spcPct val="80000"/>
              </a:lnSpc>
              <a:buFont typeface="Wingdings" panose="05000000000000000000" pitchFamily="2" charset="2"/>
              <a:buNone/>
            </a:pPr>
            <a:r>
              <a:rPr lang="en-US" sz="1600"/>
              <a:t>        }</a:t>
            </a:r>
          </a:p>
          <a:p>
            <a:pPr>
              <a:lnSpc>
                <a:spcPct val="80000"/>
              </a:lnSpc>
              <a:buFont typeface="Wingdings" panose="05000000000000000000" pitchFamily="2" charset="2"/>
              <a:buNone/>
            </a:pPr>
            <a:r>
              <a:rPr lang="en-US" sz="1600"/>
              <a:t>}</a:t>
            </a:r>
          </a:p>
        </p:txBody>
      </p:sp>
      <p:sp>
        <p:nvSpPr>
          <p:cNvPr id="437252" name="Text Box 4"/>
          <p:cNvSpPr txBox="1">
            <a:spLocks noChangeArrowheads="1"/>
          </p:cNvSpPr>
          <p:nvPr/>
        </p:nvSpPr>
        <p:spPr bwMode="auto">
          <a:xfrm>
            <a:off x="2590800" y="5718175"/>
            <a:ext cx="4727575"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[raj@mundroo]%: java MyMain       </a:t>
            </a:r>
          </a:p>
          <a:p>
            <a:pPr algn="l"/>
            <a:r>
              <a:rPr lang="en-US"/>
              <a:t>Radius=5.0 Area=78.5</a:t>
            </a:r>
          </a:p>
          <a:p>
            <a:pPr algn="l"/>
            <a:r>
              <a:rPr lang="en-US"/>
              <a:t>Radius=5.0 Circumference =31.400000000000002</a:t>
            </a:r>
          </a:p>
        </p:txBody>
      </p:sp>
    </p:spTree>
    <p:extLst>
      <p:ext uri="{BB962C8B-B14F-4D97-AF65-F5344CB8AC3E}">
        <p14:creationId xmlns:p14="http://schemas.microsoft.com/office/powerpoint/2010/main" val="3892326849"/>
      </p:ext>
    </p:extLst>
  </p:cSld>
  <p:clrMapOvr>
    <a:masterClrMapping/>
  </p:clrMapOvr>
  <p:transition advTm="1000">
    <p:pull dir="rd"/>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639762"/>
          </a:xfrm>
        </p:spPr>
        <p:txBody>
          <a:bodyPr/>
          <a:lstStyle/>
          <a:p>
            <a:r>
              <a:rPr lang="en-US"/>
              <a:t>Using the command line</a:t>
            </a:r>
          </a:p>
        </p:txBody>
      </p:sp>
      <p:sp>
        <p:nvSpPr>
          <p:cNvPr id="76803" name="Rectangle 3"/>
          <p:cNvSpPr>
            <a:spLocks noGrp="1" noChangeArrowheads="1"/>
          </p:cNvSpPr>
          <p:nvPr>
            <p:ph type="body" idx="1"/>
          </p:nvPr>
        </p:nvSpPr>
        <p:spPr>
          <a:xfrm>
            <a:off x="457200" y="1219200"/>
            <a:ext cx="8686800" cy="5257800"/>
          </a:xfrm>
        </p:spPr>
        <p:txBody>
          <a:bodyPr/>
          <a:lstStyle/>
          <a:p>
            <a:pPr>
              <a:lnSpc>
                <a:spcPct val="90000"/>
              </a:lnSpc>
            </a:pPr>
            <a:r>
              <a:rPr lang="en-US"/>
              <a:t>We can use this to get information from the user when the program is started:</a:t>
            </a:r>
          </a:p>
          <a:p>
            <a:pPr>
              <a:lnSpc>
                <a:spcPct val="90000"/>
              </a:lnSpc>
              <a:buFontTx/>
              <a:buNone/>
            </a:pPr>
            <a:r>
              <a:rPr lang="en-US" sz="2200">
                <a:latin typeface="Courier New" panose="02070309020205020404" pitchFamily="49" charset="0"/>
              </a:rPr>
              <a:t>public class Echo {</a:t>
            </a:r>
            <a:br>
              <a:rPr lang="en-US" sz="2200">
                <a:latin typeface="Courier New" panose="02070309020205020404" pitchFamily="49" charset="0"/>
              </a:rPr>
            </a:br>
            <a:r>
              <a:rPr lang="en-US" sz="2200">
                <a:latin typeface="Courier New" panose="02070309020205020404" pitchFamily="49" charset="0"/>
              </a:rPr>
              <a:t>public static void main(String [] args) {</a:t>
            </a:r>
            <a:br>
              <a:rPr lang="en-US" sz="2200">
                <a:latin typeface="Courier New" panose="02070309020205020404" pitchFamily="49" charset="0"/>
              </a:rPr>
            </a:br>
            <a:r>
              <a:rPr lang="en-US" sz="2200">
                <a:latin typeface="Courier New" panose="02070309020205020404" pitchFamily="49" charset="0"/>
              </a:rPr>
              <a:t>	System.out.println(“args[0] is “ + args[0]);</a:t>
            </a:r>
          </a:p>
          <a:p>
            <a:pPr>
              <a:lnSpc>
                <a:spcPct val="90000"/>
              </a:lnSpc>
              <a:buFontTx/>
              <a:buNone/>
            </a:pPr>
            <a:r>
              <a:rPr lang="en-US" sz="2200">
                <a:latin typeface="Courier New" panose="02070309020205020404" pitchFamily="49" charset="0"/>
              </a:rPr>
              <a:t>		System.out.println(“args[1] is “ + args[1]);</a:t>
            </a:r>
            <a:br>
              <a:rPr lang="en-US" sz="2200">
                <a:latin typeface="Courier New" panose="02070309020205020404" pitchFamily="49" charset="0"/>
              </a:rPr>
            </a:br>
            <a:r>
              <a:rPr lang="en-US" sz="2200">
                <a:latin typeface="Courier New" panose="02070309020205020404" pitchFamily="49" charset="0"/>
              </a:rPr>
              <a:t>} // end main</a:t>
            </a:r>
          </a:p>
          <a:p>
            <a:pPr>
              <a:lnSpc>
                <a:spcPct val="90000"/>
              </a:lnSpc>
              <a:buFontTx/>
              <a:buNone/>
            </a:pPr>
            <a:r>
              <a:rPr lang="en-US" sz="2200">
                <a:latin typeface="Courier New" panose="02070309020205020404" pitchFamily="49" charset="0"/>
              </a:rPr>
              <a:t>} // end Echo class</a:t>
            </a:r>
          </a:p>
          <a:p>
            <a:pPr>
              <a:lnSpc>
                <a:spcPct val="90000"/>
              </a:lnSpc>
              <a:buFontTx/>
              <a:buNone/>
            </a:pPr>
            <a:endParaRPr lang="en-US" sz="2200">
              <a:latin typeface="Courier New" panose="02070309020205020404" pitchFamily="49" charset="0"/>
            </a:endParaRPr>
          </a:p>
          <a:p>
            <a:pPr>
              <a:lnSpc>
                <a:spcPct val="90000"/>
              </a:lnSpc>
              <a:buFontTx/>
              <a:buNone/>
            </a:pPr>
            <a:r>
              <a:rPr lang="en-US" sz="2200">
                <a:latin typeface="Courier New" panose="02070309020205020404" pitchFamily="49" charset="0"/>
              </a:rPr>
              <a:t>$ javac Echo.java</a:t>
            </a:r>
          </a:p>
          <a:p>
            <a:pPr>
              <a:lnSpc>
                <a:spcPct val="90000"/>
              </a:lnSpc>
              <a:buFontTx/>
              <a:buNone/>
            </a:pPr>
            <a:r>
              <a:rPr lang="en-US" sz="2200">
                <a:latin typeface="Courier New" panose="02070309020205020404" pitchFamily="49" charset="0"/>
              </a:rPr>
              <a:t>$ java Echo Mark Fienup</a:t>
            </a:r>
          </a:p>
          <a:p>
            <a:pPr>
              <a:lnSpc>
                <a:spcPct val="90000"/>
              </a:lnSpc>
              <a:buFontTx/>
              <a:buNone/>
            </a:pPr>
            <a:r>
              <a:rPr lang="en-US" sz="2200">
                <a:latin typeface="Courier New" panose="02070309020205020404" pitchFamily="49" charset="0"/>
              </a:rPr>
              <a:t>args[0] is Mark</a:t>
            </a:r>
          </a:p>
          <a:p>
            <a:pPr>
              <a:lnSpc>
                <a:spcPct val="90000"/>
              </a:lnSpc>
              <a:buFontTx/>
              <a:buNone/>
            </a:pPr>
            <a:r>
              <a:rPr lang="en-US" sz="2200">
                <a:latin typeface="Courier New" panose="02070309020205020404" pitchFamily="49" charset="0"/>
              </a:rPr>
              <a:t>args[1] is Fienup</a:t>
            </a:r>
          </a:p>
        </p:txBody>
      </p:sp>
      <p:sp>
        <p:nvSpPr>
          <p:cNvPr id="76804" name="Line 4"/>
          <p:cNvSpPr>
            <a:spLocks noChangeShapeType="1"/>
          </p:cNvSpPr>
          <p:nvPr/>
        </p:nvSpPr>
        <p:spPr bwMode="auto">
          <a:xfrm>
            <a:off x="228600" y="5257800"/>
            <a:ext cx="8686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54962602"/>
      </p:ext>
    </p:extLst>
  </p:cSld>
  <p:clrMapOvr>
    <a:masterClrMapping/>
  </p:clrMapOvr>
  <p:transition>
    <p:pull dir="rd"/>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sz="4000"/>
              <a:t>What are some of the problems with this solution</a:t>
            </a:r>
          </a:p>
        </p:txBody>
      </p:sp>
      <p:sp>
        <p:nvSpPr>
          <p:cNvPr id="79875" name="Rectangle 3"/>
          <p:cNvSpPr>
            <a:spLocks noGrp="1" noChangeArrowheads="1"/>
          </p:cNvSpPr>
          <p:nvPr>
            <p:ph type="body" idx="1"/>
          </p:nvPr>
        </p:nvSpPr>
        <p:spPr/>
        <p:txBody>
          <a:bodyPr>
            <a:normAutofit lnSpcReduction="10000"/>
          </a:bodyPr>
          <a:lstStyle/>
          <a:p>
            <a:pPr>
              <a:lnSpc>
                <a:spcPct val="90000"/>
              </a:lnSpc>
            </a:pPr>
            <a:r>
              <a:rPr lang="en-US" sz="2800"/>
              <a:t>This works great if we “behave” and enter two arguments.  But what if we don’t?</a:t>
            </a:r>
          </a:p>
          <a:p>
            <a:pPr>
              <a:lnSpc>
                <a:spcPct val="90000"/>
              </a:lnSpc>
              <a:buFontTx/>
              <a:buNone/>
            </a:pPr>
            <a:endParaRPr lang="en-US" sz="2000">
              <a:latin typeface="Courier New" panose="02070309020205020404" pitchFamily="49" charset="0"/>
            </a:endParaRPr>
          </a:p>
          <a:p>
            <a:pPr>
              <a:lnSpc>
                <a:spcPct val="90000"/>
              </a:lnSpc>
              <a:buFontTx/>
              <a:buNone/>
            </a:pPr>
            <a:r>
              <a:rPr lang="en-US" sz="2000">
                <a:latin typeface="Courier New" panose="02070309020205020404" pitchFamily="49" charset="0"/>
              </a:rPr>
              <a:t>$ java Echo Mark Alan Fienup</a:t>
            </a:r>
          </a:p>
          <a:p>
            <a:pPr>
              <a:lnSpc>
                <a:spcPct val="90000"/>
              </a:lnSpc>
              <a:buFontTx/>
              <a:buNone/>
            </a:pPr>
            <a:r>
              <a:rPr lang="en-US" sz="2000">
                <a:latin typeface="Courier New" panose="02070309020205020404" pitchFamily="49" charset="0"/>
              </a:rPr>
              <a:t>args[0] is Mark</a:t>
            </a:r>
          </a:p>
          <a:p>
            <a:pPr>
              <a:lnSpc>
                <a:spcPct val="90000"/>
              </a:lnSpc>
              <a:buFontTx/>
              <a:buNone/>
            </a:pPr>
            <a:r>
              <a:rPr lang="en-US" sz="2000">
                <a:latin typeface="Courier New" panose="02070309020205020404" pitchFamily="49" charset="0"/>
              </a:rPr>
              <a:t>args[1] is Alan </a:t>
            </a:r>
          </a:p>
          <a:p>
            <a:pPr>
              <a:lnSpc>
                <a:spcPct val="90000"/>
              </a:lnSpc>
              <a:buFontTx/>
              <a:buNone/>
            </a:pPr>
            <a:r>
              <a:rPr lang="en-US" sz="2000">
                <a:latin typeface="Courier New" panose="02070309020205020404" pitchFamily="49" charset="0"/>
              </a:rPr>
              <a:t>			</a:t>
            </a:r>
            <a:r>
              <a:rPr lang="en-US" sz="2000">
                <a:latin typeface="Times New Roman" panose="02020603050405020304" pitchFamily="18" charset="0"/>
              </a:rPr>
              <a:t>(no problem, but Fienup gets ignored)</a:t>
            </a:r>
          </a:p>
          <a:p>
            <a:pPr>
              <a:lnSpc>
                <a:spcPct val="90000"/>
              </a:lnSpc>
              <a:buFontTx/>
              <a:buNone/>
            </a:pPr>
            <a:endParaRPr lang="en-US" sz="2000">
              <a:latin typeface="Times New Roman" panose="02020603050405020304" pitchFamily="18" charset="0"/>
            </a:endParaRPr>
          </a:p>
          <a:p>
            <a:pPr>
              <a:lnSpc>
                <a:spcPct val="90000"/>
              </a:lnSpc>
              <a:buFontTx/>
              <a:buNone/>
            </a:pPr>
            <a:r>
              <a:rPr lang="en-US" sz="2000">
                <a:latin typeface="Courier New" panose="02070309020205020404" pitchFamily="49" charset="0"/>
              </a:rPr>
              <a:t>$ java Echo Mark</a:t>
            </a:r>
          </a:p>
          <a:p>
            <a:pPr>
              <a:lnSpc>
                <a:spcPct val="90000"/>
              </a:lnSpc>
              <a:buFontTx/>
              <a:buNone/>
            </a:pPr>
            <a:r>
              <a:rPr lang="en-US" sz="2000">
                <a:latin typeface="Courier New" panose="02070309020205020404" pitchFamily="49" charset="0"/>
              </a:rPr>
              <a:t>args[0] is Mark</a:t>
            </a:r>
          </a:p>
          <a:p>
            <a:pPr>
              <a:lnSpc>
                <a:spcPct val="90000"/>
              </a:lnSpc>
              <a:buFontTx/>
              <a:buNone/>
            </a:pPr>
            <a:r>
              <a:rPr lang="en-US" sz="2000">
                <a:latin typeface="Courier New" panose="02070309020205020404" pitchFamily="49" charset="0"/>
              </a:rPr>
              <a:t>Exception in thread “main”           </a:t>
            </a:r>
          </a:p>
          <a:p>
            <a:pPr>
              <a:lnSpc>
                <a:spcPct val="90000"/>
              </a:lnSpc>
              <a:buFontTx/>
              <a:buNone/>
            </a:pPr>
            <a:r>
              <a:rPr lang="en-US" sz="2000">
                <a:latin typeface="Courier New" panose="02070309020205020404" pitchFamily="49" charset="0"/>
              </a:rPr>
              <a:t>           java.lang.ArrayIndexOutOfBoundsException:</a:t>
            </a:r>
          </a:p>
          <a:p>
            <a:pPr>
              <a:lnSpc>
                <a:spcPct val="90000"/>
              </a:lnSpc>
              <a:buFontTx/>
              <a:buNone/>
            </a:pPr>
            <a:r>
              <a:rPr lang="en-US" sz="2000">
                <a:latin typeface="Courier New" panose="02070309020205020404" pitchFamily="49" charset="0"/>
              </a:rPr>
              <a:t>			</a:t>
            </a:r>
            <a:r>
              <a:rPr lang="en-US" sz="2000">
                <a:latin typeface="Times New Roman" panose="02020603050405020304" pitchFamily="18" charset="0"/>
              </a:rPr>
              <a:t>(Big problem!)</a:t>
            </a:r>
          </a:p>
        </p:txBody>
      </p:sp>
    </p:spTree>
    <p:extLst>
      <p:ext uri="{BB962C8B-B14F-4D97-AF65-F5344CB8AC3E}">
        <p14:creationId xmlns:p14="http://schemas.microsoft.com/office/powerpoint/2010/main" val="54005747"/>
      </p:ext>
    </p:extLst>
  </p:cSld>
  <p:clrMapOvr>
    <a:masterClrMapping/>
  </p:clrMapOvr>
  <p:transition>
    <p:pull dir="rd"/>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Fixing this problem</a:t>
            </a:r>
          </a:p>
        </p:txBody>
      </p:sp>
      <p:sp>
        <p:nvSpPr>
          <p:cNvPr id="80899" name="Rectangle 3"/>
          <p:cNvSpPr>
            <a:spLocks noGrp="1" noChangeArrowheads="1"/>
          </p:cNvSpPr>
          <p:nvPr>
            <p:ph type="body" idx="1"/>
          </p:nvPr>
        </p:nvSpPr>
        <p:spPr>
          <a:xfrm>
            <a:off x="457200" y="1219200"/>
            <a:ext cx="8686800" cy="5334000"/>
          </a:xfrm>
        </p:spPr>
        <p:txBody>
          <a:bodyPr/>
          <a:lstStyle/>
          <a:p>
            <a:pPr>
              <a:lnSpc>
                <a:spcPct val="80000"/>
              </a:lnSpc>
            </a:pPr>
            <a:r>
              <a:rPr lang="en-US" sz="2000"/>
              <a:t>There are several ways to work around this problem</a:t>
            </a:r>
          </a:p>
          <a:p>
            <a:pPr lvl="1">
              <a:lnSpc>
                <a:spcPct val="80000"/>
              </a:lnSpc>
            </a:pPr>
            <a:r>
              <a:rPr lang="en-US" sz="1800"/>
              <a:t>Use Java’s exception handling mechanism (not ready to talk about this yet)</a:t>
            </a:r>
          </a:p>
          <a:p>
            <a:pPr lvl="1">
              <a:lnSpc>
                <a:spcPct val="80000"/>
              </a:lnSpc>
            </a:pPr>
            <a:r>
              <a:rPr lang="en-US" sz="1800"/>
              <a:t>Write your own simple check and handle it yourself</a:t>
            </a:r>
          </a:p>
          <a:p>
            <a:pPr lvl="1">
              <a:lnSpc>
                <a:spcPct val="80000"/>
              </a:lnSpc>
            </a:pPr>
            <a:endParaRPr lang="en-US" sz="1800"/>
          </a:p>
          <a:p>
            <a:pPr>
              <a:buFontTx/>
              <a:buNone/>
            </a:pPr>
            <a:r>
              <a:rPr lang="en-US" sz="2000">
                <a:latin typeface="Courier New" panose="02070309020205020404" pitchFamily="49" charset="0"/>
              </a:rPr>
              <a:t>public class MyEcho2 {</a:t>
            </a:r>
          </a:p>
          <a:p>
            <a:pPr>
              <a:buFontTx/>
              <a:buNone/>
            </a:pPr>
            <a:r>
              <a:rPr lang="en-US" sz="2000">
                <a:latin typeface="Courier New" panose="02070309020205020404" pitchFamily="49" charset="0"/>
              </a:rPr>
              <a:t>   public static void main( String[] args ) {</a:t>
            </a:r>
          </a:p>
          <a:p>
            <a:pPr>
              <a:buFontTx/>
              <a:buNone/>
            </a:pPr>
            <a:r>
              <a:rPr lang="en-US" sz="2000">
                <a:latin typeface="Courier New" panose="02070309020205020404" pitchFamily="49" charset="0"/>
              </a:rPr>
              <a:t>	    if (args.length == 2) {</a:t>
            </a:r>
          </a:p>
          <a:p>
            <a:pPr>
              <a:buFontTx/>
              <a:buNone/>
            </a:pPr>
            <a:r>
              <a:rPr lang="en-US" sz="2000">
                <a:latin typeface="Courier New" panose="02070309020205020404" pitchFamily="49" charset="0"/>
              </a:rPr>
              <a:t>	      System.out.println("args[0] is ” + args[0]);</a:t>
            </a:r>
          </a:p>
          <a:p>
            <a:pPr>
              <a:buFontTx/>
              <a:buNone/>
            </a:pPr>
            <a:r>
              <a:rPr lang="en-US" sz="2000">
                <a:latin typeface="Courier New" panose="02070309020205020404" pitchFamily="49" charset="0"/>
              </a:rPr>
              <a:t>	      System.out.println("args[1] is " + args[1]);</a:t>
            </a:r>
          </a:p>
          <a:p>
            <a:pPr>
              <a:buFontTx/>
              <a:buNone/>
            </a:pPr>
            <a:r>
              <a:rPr lang="en-US" sz="2000">
                <a:latin typeface="Courier New" panose="02070309020205020404" pitchFamily="49" charset="0"/>
              </a:rPr>
              <a:t>	    } else {</a:t>
            </a:r>
          </a:p>
          <a:p>
            <a:pPr>
              <a:buFontTx/>
              <a:buNone/>
            </a:pPr>
            <a:r>
              <a:rPr lang="en-US" sz="2000">
                <a:latin typeface="Courier New" panose="02070309020205020404" pitchFamily="49" charset="0"/>
              </a:rPr>
              <a:t>	      System.out.println( "Usage:  java MyEcho2 " </a:t>
            </a:r>
          </a:p>
          <a:p>
            <a:pPr>
              <a:buFontTx/>
              <a:buNone/>
            </a:pPr>
            <a:r>
              <a:rPr lang="en-US" sz="2000">
                <a:latin typeface="Courier New" panose="02070309020205020404" pitchFamily="49" charset="0"/>
              </a:rPr>
              <a:t>                               + "string1 string2");</a:t>
            </a:r>
          </a:p>
          <a:p>
            <a:pPr>
              <a:buFontTx/>
              <a:buNone/>
            </a:pPr>
            <a:r>
              <a:rPr lang="en-US" sz="2000">
                <a:latin typeface="Courier New" panose="02070309020205020404" pitchFamily="49" charset="0"/>
              </a:rPr>
              <a:t>      } // end if</a:t>
            </a:r>
          </a:p>
          <a:p>
            <a:pPr>
              <a:buFontTx/>
              <a:buNone/>
            </a:pPr>
            <a:r>
              <a:rPr lang="en-US" sz="2000">
                <a:latin typeface="Courier New" panose="02070309020205020404" pitchFamily="49" charset="0"/>
              </a:rPr>
              <a:t>    } // end main</a:t>
            </a:r>
          </a:p>
          <a:p>
            <a:pPr>
              <a:buFontTx/>
              <a:buNone/>
            </a:pPr>
            <a:r>
              <a:rPr lang="en-US" sz="2000">
                <a:latin typeface="Courier New" panose="02070309020205020404" pitchFamily="49" charset="0"/>
              </a:rPr>
              <a:t>} // end MyEcho2</a:t>
            </a:r>
          </a:p>
        </p:txBody>
      </p:sp>
    </p:spTree>
    <p:extLst>
      <p:ext uri="{BB962C8B-B14F-4D97-AF65-F5344CB8AC3E}">
        <p14:creationId xmlns:p14="http://schemas.microsoft.com/office/powerpoint/2010/main" val="3873786674"/>
      </p:ext>
    </p:extLst>
  </p:cSld>
  <p:clrMapOvr>
    <a:masterClrMapping/>
  </p:clrMapOvr>
  <p:transition>
    <p:pull dir="rd"/>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4638"/>
            <a:ext cx="8229600" cy="639762"/>
          </a:xfrm>
        </p:spPr>
        <p:txBody>
          <a:bodyPr/>
          <a:lstStyle/>
          <a:p>
            <a:r>
              <a:rPr lang="en-US"/>
              <a:t>Fixing this problem</a:t>
            </a:r>
          </a:p>
        </p:txBody>
      </p:sp>
      <p:sp>
        <p:nvSpPr>
          <p:cNvPr id="90115" name="Rectangle 3"/>
          <p:cNvSpPr>
            <a:spLocks noGrp="1" noChangeArrowheads="1"/>
          </p:cNvSpPr>
          <p:nvPr>
            <p:ph type="body" idx="1"/>
          </p:nvPr>
        </p:nvSpPr>
        <p:spPr>
          <a:xfrm>
            <a:off x="457200" y="1066800"/>
            <a:ext cx="8229600" cy="5638800"/>
          </a:xfrm>
        </p:spPr>
        <p:txBody>
          <a:bodyPr/>
          <a:lstStyle/>
          <a:p>
            <a:pPr>
              <a:buFontTx/>
              <a:buNone/>
            </a:pPr>
            <a:r>
              <a:rPr lang="en-US" sz="2000">
                <a:latin typeface="Courier New" panose="02070309020205020404" pitchFamily="49" charset="0"/>
              </a:rPr>
              <a:t>public class MyEcho2 {</a:t>
            </a:r>
          </a:p>
          <a:p>
            <a:pPr>
              <a:buFontTx/>
              <a:buNone/>
            </a:pPr>
            <a:r>
              <a:rPr lang="en-US" sz="2000">
                <a:latin typeface="Courier New" panose="02070309020205020404" pitchFamily="49" charset="0"/>
              </a:rPr>
              <a:t>   public static void main( String[] args ) {</a:t>
            </a:r>
          </a:p>
          <a:p>
            <a:pPr>
              <a:buFontTx/>
              <a:buNone/>
            </a:pPr>
            <a:r>
              <a:rPr lang="en-US" sz="2000">
                <a:latin typeface="Courier New" panose="02070309020205020404" pitchFamily="49" charset="0"/>
              </a:rPr>
              <a:t>	    if (args.length == 2) {</a:t>
            </a:r>
          </a:p>
          <a:p>
            <a:pPr>
              <a:buFontTx/>
              <a:buNone/>
            </a:pPr>
            <a:r>
              <a:rPr lang="en-US" sz="2000">
                <a:latin typeface="Courier New" panose="02070309020205020404" pitchFamily="49" charset="0"/>
              </a:rPr>
              <a:t>	      System.out.println("args[0] is ” + args[0]);</a:t>
            </a:r>
          </a:p>
          <a:p>
            <a:pPr>
              <a:buFontTx/>
              <a:buNone/>
            </a:pPr>
            <a:r>
              <a:rPr lang="en-US" sz="2000">
                <a:latin typeface="Courier New" panose="02070309020205020404" pitchFamily="49" charset="0"/>
              </a:rPr>
              <a:t>	      System.out.println("args[1] is " + args[1]);</a:t>
            </a:r>
          </a:p>
          <a:p>
            <a:pPr>
              <a:buFontTx/>
              <a:buNone/>
            </a:pPr>
            <a:r>
              <a:rPr lang="en-US" sz="2000">
                <a:latin typeface="Courier New" panose="02070309020205020404" pitchFamily="49" charset="0"/>
              </a:rPr>
              <a:t>	    } else {</a:t>
            </a:r>
          </a:p>
          <a:p>
            <a:pPr>
              <a:buFontTx/>
              <a:buNone/>
            </a:pPr>
            <a:r>
              <a:rPr lang="en-US" sz="2000">
                <a:latin typeface="Courier New" panose="02070309020205020404" pitchFamily="49" charset="0"/>
              </a:rPr>
              <a:t>	      System.out.println( "Usage:  java MyEcho2 " </a:t>
            </a:r>
          </a:p>
          <a:p>
            <a:pPr>
              <a:buFontTx/>
              <a:buNone/>
            </a:pPr>
            <a:r>
              <a:rPr lang="en-US" sz="2000">
                <a:latin typeface="Courier New" panose="02070309020205020404" pitchFamily="49" charset="0"/>
              </a:rPr>
              <a:t>                               + "string1 string2");</a:t>
            </a:r>
          </a:p>
          <a:p>
            <a:pPr>
              <a:buFontTx/>
              <a:buNone/>
            </a:pPr>
            <a:r>
              <a:rPr lang="en-US" sz="2000">
                <a:latin typeface="Courier New" panose="02070309020205020404" pitchFamily="49" charset="0"/>
              </a:rPr>
              <a:t>      } // end if</a:t>
            </a:r>
          </a:p>
          <a:p>
            <a:pPr>
              <a:buFontTx/>
              <a:buNone/>
            </a:pPr>
            <a:r>
              <a:rPr lang="en-US" sz="2000">
                <a:latin typeface="Courier New" panose="02070309020205020404" pitchFamily="49" charset="0"/>
              </a:rPr>
              <a:t>    } // end main</a:t>
            </a:r>
          </a:p>
          <a:p>
            <a:pPr>
              <a:buFontTx/>
              <a:buNone/>
            </a:pPr>
            <a:r>
              <a:rPr lang="en-US" sz="2000">
                <a:latin typeface="Courier New" panose="02070309020205020404" pitchFamily="49" charset="0"/>
              </a:rPr>
              <a:t>} // end MyEcho2</a:t>
            </a:r>
          </a:p>
          <a:p>
            <a:pPr>
              <a:buFontTx/>
              <a:buNone/>
            </a:pPr>
            <a:r>
              <a:rPr lang="en-US" sz="2000">
                <a:latin typeface="Courier New" panose="02070309020205020404" pitchFamily="49" charset="0"/>
              </a:rPr>
              <a:t>$ java MyEcho2 Mark</a:t>
            </a:r>
          </a:p>
          <a:p>
            <a:pPr>
              <a:buFontTx/>
              <a:buNone/>
            </a:pPr>
            <a:r>
              <a:rPr lang="en-US" sz="2000">
                <a:latin typeface="Courier New" panose="02070309020205020404" pitchFamily="49" charset="0"/>
              </a:rPr>
              <a:t>Usage:  java MyEcho2 string1 string2 </a:t>
            </a:r>
          </a:p>
          <a:p>
            <a:pPr>
              <a:buFontTx/>
              <a:buNone/>
            </a:pPr>
            <a:r>
              <a:rPr lang="en-US" sz="2000">
                <a:latin typeface="Courier New" panose="02070309020205020404" pitchFamily="49" charset="0"/>
              </a:rPr>
              <a:t>$ java MyEcho2 Mark Alan Fienup</a:t>
            </a:r>
          </a:p>
          <a:p>
            <a:pPr>
              <a:buFontTx/>
              <a:buNone/>
            </a:pPr>
            <a:r>
              <a:rPr lang="en-US" sz="2000">
                <a:latin typeface="Courier New" panose="02070309020205020404" pitchFamily="49" charset="0"/>
              </a:rPr>
              <a:t>Usage:  java MyEcho2 string1 string2</a:t>
            </a:r>
          </a:p>
        </p:txBody>
      </p:sp>
      <p:sp>
        <p:nvSpPr>
          <p:cNvPr id="90116" name="Line 4"/>
          <p:cNvSpPr>
            <a:spLocks noChangeShapeType="1"/>
          </p:cNvSpPr>
          <p:nvPr/>
        </p:nvSpPr>
        <p:spPr bwMode="auto">
          <a:xfrm>
            <a:off x="533400" y="5105400"/>
            <a:ext cx="815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42444338"/>
      </p:ext>
    </p:extLst>
  </p:cSld>
  <p:clrMapOvr>
    <a:masterClrMapping/>
  </p:clrMapOvr>
  <p:transition>
    <p:pull dir="rd"/>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 learned something new!</a:t>
            </a:r>
          </a:p>
        </p:txBody>
      </p:sp>
      <p:sp>
        <p:nvSpPr>
          <p:cNvPr id="94211" name="Rectangle 3"/>
          <p:cNvSpPr>
            <a:spLocks noGrp="1" noChangeArrowheads="1"/>
          </p:cNvSpPr>
          <p:nvPr>
            <p:ph type="body" idx="1"/>
          </p:nvPr>
        </p:nvSpPr>
        <p:spPr>
          <a:xfrm>
            <a:off x="457200" y="1219200"/>
            <a:ext cx="8458200" cy="5334000"/>
          </a:xfrm>
        </p:spPr>
        <p:txBody>
          <a:bodyPr/>
          <a:lstStyle/>
          <a:p>
            <a:pPr>
              <a:lnSpc>
                <a:spcPct val="80000"/>
              </a:lnSpc>
            </a:pPr>
            <a:r>
              <a:rPr lang="en-US" sz="2400"/>
              <a:t>Will this code work if the user types NO arguments:  </a:t>
            </a:r>
          </a:p>
          <a:p>
            <a:pPr algn="ctr">
              <a:lnSpc>
                <a:spcPct val="80000"/>
              </a:lnSpc>
              <a:buFontTx/>
              <a:buNone/>
            </a:pPr>
            <a:r>
              <a:rPr lang="en-US" sz="2400"/>
              <a:t>“</a:t>
            </a:r>
            <a:r>
              <a:rPr lang="en-US" sz="2400">
                <a:latin typeface="Courier New" panose="02070309020205020404" pitchFamily="49" charset="0"/>
              </a:rPr>
              <a:t>java MyEcho2</a:t>
            </a:r>
            <a:r>
              <a:rPr lang="en-US" sz="2400"/>
              <a:t>”?</a:t>
            </a:r>
          </a:p>
          <a:p>
            <a:pPr>
              <a:lnSpc>
                <a:spcPct val="80000"/>
              </a:lnSpc>
              <a:buFontTx/>
              <a:buNone/>
            </a:pPr>
            <a:endParaRPr lang="en-US" sz="2000">
              <a:latin typeface="Courier New" panose="02070309020205020404" pitchFamily="49" charset="0"/>
            </a:endParaRPr>
          </a:p>
          <a:p>
            <a:pPr>
              <a:lnSpc>
                <a:spcPct val="80000"/>
              </a:lnSpc>
              <a:buFontTx/>
              <a:buNone/>
            </a:pPr>
            <a:r>
              <a:rPr lang="en-US" sz="2000">
                <a:latin typeface="Courier New" panose="02070309020205020404" pitchFamily="49" charset="0"/>
              </a:rPr>
              <a:t>public class MyEcho2 {</a:t>
            </a:r>
          </a:p>
          <a:p>
            <a:pPr>
              <a:buFontTx/>
              <a:buNone/>
            </a:pPr>
            <a:r>
              <a:rPr lang="en-US" sz="2000">
                <a:latin typeface="Courier New" panose="02070309020205020404" pitchFamily="49" charset="0"/>
              </a:rPr>
              <a:t>   public static void main( String[] args ) {</a:t>
            </a:r>
          </a:p>
          <a:p>
            <a:pPr>
              <a:buFontTx/>
              <a:buNone/>
            </a:pPr>
            <a:r>
              <a:rPr lang="en-US" sz="2000">
                <a:latin typeface="Courier New" panose="02070309020205020404" pitchFamily="49" charset="0"/>
              </a:rPr>
              <a:t>	    if (args.length == 2) {</a:t>
            </a:r>
          </a:p>
          <a:p>
            <a:pPr>
              <a:buFontTx/>
              <a:buNone/>
            </a:pPr>
            <a:r>
              <a:rPr lang="en-US" sz="2000">
                <a:latin typeface="Courier New" panose="02070309020205020404" pitchFamily="49" charset="0"/>
              </a:rPr>
              <a:t>	      System.out.println("args[0] is ” + args[0]);</a:t>
            </a:r>
          </a:p>
          <a:p>
            <a:pPr>
              <a:buFontTx/>
              <a:buNone/>
            </a:pPr>
            <a:r>
              <a:rPr lang="en-US" sz="2000">
                <a:latin typeface="Courier New" panose="02070309020205020404" pitchFamily="49" charset="0"/>
              </a:rPr>
              <a:t>	      System.out.println("args[1] is " + args[1]);</a:t>
            </a:r>
          </a:p>
          <a:p>
            <a:pPr>
              <a:buFontTx/>
              <a:buNone/>
            </a:pPr>
            <a:r>
              <a:rPr lang="en-US" sz="2000">
                <a:latin typeface="Courier New" panose="02070309020205020404" pitchFamily="49" charset="0"/>
              </a:rPr>
              <a:t>	    } else {</a:t>
            </a:r>
          </a:p>
          <a:p>
            <a:pPr>
              <a:buFontTx/>
              <a:buNone/>
            </a:pPr>
            <a:r>
              <a:rPr lang="en-US" sz="2000">
                <a:latin typeface="Courier New" panose="02070309020205020404" pitchFamily="49" charset="0"/>
              </a:rPr>
              <a:t>	      System.out.println( "Usage:  java MyEcho2 " </a:t>
            </a:r>
          </a:p>
          <a:p>
            <a:pPr>
              <a:buFontTx/>
              <a:buNone/>
            </a:pPr>
            <a:r>
              <a:rPr lang="en-US" sz="2000">
                <a:latin typeface="Courier New" panose="02070309020205020404" pitchFamily="49" charset="0"/>
              </a:rPr>
              <a:t>                               + "string1 string2");</a:t>
            </a:r>
          </a:p>
          <a:p>
            <a:pPr>
              <a:buFontTx/>
              <a:buNone/>
            </a:pPr>
            <a:r>
              <a:rPr lang="en-US" sz="2000">
                <a:latin typeface="Courier New" panose="02070309020205020404" pitchFamily="49" charset="0"/>
              </a:rPr>
              <a:t>      } // end if</a:t>
            </a:r>
          </a:p>
          <a:p>
            <a:pPr>
              <a:buFontTx/>
              <a:buNone/>
            </a:pPr>
            <a:r>
              <a:rPr lang="en-US" sz="2000">
                <a:latin typeface="Courier New" panose="02070309020205020404" pitchFamily="49" charset="0"/>
              </a:rPr>
              <a:t>    } // end main</a:t>
            </a:r>
          </a:p>
          <a:p>
            <a:pPr>
              <a:buFontTx/>
              <a:buNone/>
            </a:pPr>
            <a:r>
              <a:rPr lang="en-US" sz="2000">
                <a:latin typeface="Courier New" panose="02070309020205020404" pitchFamily="49" charset="0"/>
              </a:rPr>
              <a:t>} // end MyEcho2</a:t>
            </a:r>
          </a:p>
        </p:txBody>
      </p:sp>
    </p:spTree>
    <p:extLst>
      <p:ext uri="{BB962C8B-B14F-4D97-AF65-F5344CB8AC3E}">
        <p14:creationId xmlns:p14="http://schemas.microsoft.com/office/powerpoint/2010/main" val="563856680"/>
      </p:ext>
    </p:extLst>
  </p:cSld>
  <p:clrMapOvr>
    <a:masterClrMapping/>
  </p:clrMapOvr>
  <p:transition>
    <p:pull dir="rd"/>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Yes!</a:t>
            </a:r>
          </a:p>
        </p:txBody>
      </p:sp>
      <p:sp>
        <p:nvSpPr>
          <p:cNvPr id="95235" name="Rectangle 3"/>
          <p:cNvSpPr>
            <a:spLocks noGrp="1" noChangeArrowheads="1"/>
          </p:cNvSpPr>
          <p:nvPr>
            <p:ph type="body" idx="1"/>
          </p:nvPr>
        </p:nvSpPr>
        <p:spPr/>
        <p:txBody>
          <a:bodyPr/>
          <a:lstStyle/>
          <a:p>
            <a:r>
              <a:rPr lang="en-US"/>
              <a:t>The args array reference could be “null”, so doing args.length would cause an error!</a:t>
            </a:r>
          </a:p>
          <a:p>
            <a:r>
              <a:rPr lang="en-US"/>
              <a:t>But it is not, since args is an array reference to an actual array with zero elements.</a:t>
            </a:r>
          </a:p>
        </p:txBody>
      </p:sp>
    </p:spTree>
    <p:extLst>
      <p:ext uri="{BB962C8B-B14F-4D97-AF65-F5344CB8AC3E}">
        <p14:creationId xmlns:p14="http://schemas.microsoft.com/office/powerpoint/2010/main" val="4094587932"/>
      </p:ext>
    </p:extLst>
  </p:cSld>
  <p:clrMapOvr>
    <a:masterClrMapping/>
  </p:clrMapOvr>
  <p:transition>
    <p:pull dir="rd"/>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0"/>
            <a:ext cx="8229600" cy="685800"/>
          </a:xfrm>
        </p:spPr>
        <p:txBody>
          <a:bodyPr/>
          <a:lstStyle/>
          <a:p>
            <a:r>
              <a:rPr lang="en-US"/>
              <a:t>What about?</a:t>
            </a:r>
          </a:p>
        </p:txBody>
      </p:sp>
      <p:sp>
        <p:nvSpPr>
          <p:cNvPr id="96259" name="Rectangle 3"/>
          <p:cNvSpPr>
            <a:spLocks noGrp="1" noChangeArrowheads="1"/>
          </p:cNvSpPr>
          <p:nvPr>
            <p:ph type="body" idx="1"/>
          </p:nvPr>
        </p:nvSpPr>
        <p:spPr>
          <a:xfrm>
            <a:off x="0" y="838200"/>
            <a:ext cx="9144000" cy="4525963"/>
          </a:xfrm>
        </p:spPr>
        <p:txBody>
          <a:bodyPr>
            <a:normAutofit fontScale="92500" lnSpcReduction="20000"/>
          </a:bodyPr>
          <a:lstStyle/>
          <a:p>
            <a:pPr>
              <a:buFontTx/>
              <a:buNone/>
            </a:pPr>
            <a:r>
              <a:rPr lang="en-US" sz="1800">
                <a:latin typeface="Courier New" panose="02070309020205020404" pitchFamily="49" charset="0"/>
              </a:rPr>
              <a:t>public class TestArray {</a:t>
            </a:r>
          </a:p>
          <a:p>
            <a:pPr>
              <a:buFontTx/>
              <a:buNone/>
            </a:pPr>
            <a:r>
              <a:rPr lang="en-US" sz="1800">
                <a:latin typeface="Courier New" panose="02070309020205020404" pitchFamily="49" charset="0"/>
              </a:rPr>
              <a:t>   public static void main( String[] args ) {</a:t>
            </a:r>
          </a:p>
          <a:p>
            <a:pPr>
              <a:buFontTx/>
              <a:buNone/>
            </a:pPr>
            <a:r>
              <a:rPr lang="en-US" sz="1800">
                <a:latin typeface="Courier New" panose="02070309020205020404" pitchFamily="49" charset="0"/>
              </a:rPr>
              <a:t>      System.out.println("args.length = " + args.length );</a:t>
            </a:r>
          </a:p>
          <a:p>
            <a:pPr>
              <a:buFontTx/>
              <a:buNone/>
            </a:pPr>
            <a:r>
              <a:rPr lang="en-US" sz="1800">
                <a:latin typeface="Courier New" panose="02070309020205020404" pitchFamily="49" charset="0"/>
              </a:rPr>
              <a:t>      String[] temp0 = {};</a:t>
            </a:r>
          </a:p>
          <a:p>
            <a:pPr>
              <a:buFontTx/>
              <a:buNone/>
            </a:pPr>
            <a:r>
              <a:rPr lang="en-US" sz="1800">
                <a:latin typeface="Courier New" panose="02070309020205020404" pitchFamily="49" charset="0"/>
              </a:rPr>
              <a:t>      System.out.println( "temp0.length = " + temp0.length );</a:t>
            </a:r>
          </a:p>
          <a:p>
            <a:pPr>
              <a:buFontTx/>
              <a:buNone/>
            </a:pPr>
            <a:r>
              <a:rPr lang="en-US" sz="1800">
                <a:latin typeface="Courier New" panose="02070309020205020404" pitchFamily="49" charset="0"/>
              </a:rPr>
              <a:t>      </a:t>
            </a:r>
            <a:r>
              <a:rPr lang="en-US" sz="1800">
                <a:solidFill>
                  <a:srgbClr val="CC0000"/>
                </a:solidFill>
                <a:latin typeface="Courier New" panose="02070309020205020404" pitchFamily="49" charset="0"/>
              </a:rPr>
              <a:t>String[] tempNull;</a:t>
            </a:r>
          </a:p>
          <a:p>
            <a:pPr>
              <a:buFontTx/>
              <a:buNone/>
            </a:pPr>
            <a:r>
              <a:rPr lang="en-US" sz="1800">
                <a:solidFill>
                  <a:srgbClr val="CC0000"/>
                </a:solidFill>
                <a:latin typeface="Courier New" panose="02070309020205020404" pitchFamily="49" charset="0"/>
              </a:rPr>
              <a:t>      System.out.println("tempNull.length=" + tempNull.length);</a:t>
            </a:r>
          </a:p>
          <a:p>
            <a:pPr>
              <a:buFontTx/>
              <a:buNone/>
            </a:pPr>
            <a:r>
              <a:rPr lang="en-US" sz="1800">
                <a:latin typeface="Courier New" panose="02070309020205020404" pitchFamily="49" charset="0"/>
              </a:rPr>
              <a:t>    } // end main</a:t>
            </a:r>
          </a:p>
          <a:p>
            <a:pPr>
              <a:buFontTx/>
              <a:buNone/>
            </a:pPr>
            <a:r>
              <a:rPr lang="en-US" sz="1800">
                <a:latin typeface="Courier New" panose="02070309020205020404" pitchFamily="49" charset="0"/>
              </a:rPr>
              <a:t>} // end TestArray class</a:t>
            </a:r>
          </a:p>
          <a:p>
            <a:pPr>
              <a:buFontTx/>
              <a:buNone/>
            </a:pPr>
            <a:endParaRPr lang="en-US" sz="1800">
              <a:latin typeface="Courier New" panose="02070309020205020404" pitchFamily="49" charset="0"/>
            </a:endParaRPr>
          </a:p>
          <a:p>
            <a:pPr>
              <a:buFontTx/>
              <a:buNone/>
            </a:pPr>
            <a:r>
              <a:rPr lang="en-US" sz="1800">
                <a:latin typeface="Courier New" panose="02070309020205020404" pitchFamily="49" charset="0"/>
              </a:rPr>
              <a:t>$ javac TestArray.java</a:t>
            </a:r>
          </a:p>
          <a:p>
            <a:pPr>
              <a:buFontTx/>
              <a:buNone/>
            </a:pPr>
            <a:r>
              <a:rPr lang="en-US" sz="1800">
                <a:latin typeface="Courier New" panose="02070309020205020404" pitchFamily="49" charset="0"/>
              </a:rPr>
              <a:t>TestArray.java:7: variable tempNull might not have been initialized</a:t>
            </a:r>
          </a:p>
          <a:p>
            <a:pPr>
              <a:buFontTx/>
              <a:buNone/>
            </a:pPr>
            <a:r>
              <a:rPr lang="en-US" sz="1800">
                <a:latin typeface="Courier New" panose="02070309020205020404" pitchFamily="49" charset="0"/>
              </a:rPr>
              <a:t>        System.out.println( "tempNull.length = " + tempNull.length );</a:t>
            </a:r>
          </a:p>
          <a:p>
            <a:pPr>
              <a:buFontTx/>
              <a:buNone/>
            </a:pPr>
            <a:r>
              <a:rPr lang="en-US" sz="1800">
                <a:latin typeface="Courier New" panose="02070309020205020404" pitchFamily="49" charset="0"/>
              </a:rPr>
              <a:t>                                                   ^</a:t>
            </a:r>
          </a:p>
          <a:p>
            <a:pPr>
              <a:buFontTx/>
              <a:buNone/>
            </a:pPr>
            <a:r>
              <a:rPr lang="en-US" sz="1800">
                <a:latin typeface="Courier New" panose="02070309020205020404" pitchFamily="49" charset="0"/>
              </a:rPr>
              <a:t>1 error</a:t>
            </a:r>
          </a:p>
          <a:p>
            <a:pPr>
              <a:buFontTx/>
              <a:buNone/>
            </a:pPr>
            <a:endParaRPr lang="en-US"/>
          </a:p>
        </p:txBody>
      </p:sp>
      <p:sp>
        <p:nvSpPr>
          <p:cNvPr id="96260" name="Line 4"/>
          <p:cNvSpPr>
            <a:spLocks noChangeShapeType="1"/>
          </p:cNvSpPr>
          <p:nvPr/>
        </p:nvSpPr>
        <p:spPr bwMode="auto">
          <a:xfrm>
            <a:off x="0" y="3962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15406657"/>
      </p:ext>
    </p:extLst>
  </p:cSld>
  <p:clrMapOvr>
    <a:masterClrMapping/>
  </p:clrMapOvr>
  <p:transition>
    <p:pull dir="rd"/>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0"/>
            <a:ext cx="8229600" cy="685800"/>
          </a:xfrm>
        </p:spPr>
        <p:txBody>
          <a:bodyPr/>
          <a:lstStyle/>
          <a:p>
            <a:r>
              <a:rPr lang="en-US"/>
              <a:t>What about?</a:t>
            </a:r>
          </a:p>
        </p:txBody>
      </p:sp>
      <p:sp>
        <p:nvSpPr>
          <p:cNvPr id="97283" name="Rectangle 3"/>
          <p:cNvSpPr>
            <a:spLocks noGrp="1" noChangeArrowheads="1"/>
          </p:cNvSpPr>
          <p:nvPr>
            <p:ph type="body" idx="1"/>
          </p:nvPr>
        </p:nvSpPr>
        <p:spPr>
          <a:xfrm>
            <a:off x="0" y="838200"/>
            <a:ext cx="9144000" cy="4525963"/>
          </a:xfrm>
        </p:spPr>
        <p:txBody>
          <a:bodyPr>
            <a:normAutofit fontScale="92500" lnSpcReduction="10000"/>
          </a:bodyPr>
          <a:lstStyle/>
          <a:p>
            <a:pPr>
              <a:buFontTx/>
              <a:buNone/>
            </a:pPr>
            <a:r>
              <a:rPr lang="en-US" sz="1800">
                <a:latin typeface="Courier New" panose="02070309020205020404" pitchFamily="49" charset="0"/>
              </a:rPr>
              <a:t>public class TestArray {</a:t>
            </a:r>
          </a:p>
          <a:p>
            <a:pPr>
              <a:buFontTx/>
              <a:buNone/>
            </a:pPr>
            <a:r>
              <a:rPr lang="en-US" sz="1800">
                <a:latin typeface="Courier New" panose="02070309020205020404" pitchFamily="49" charset="0"/>
              </a:rPr>
              <a:t>   public static void main( String[] args ) {</a:t>
            </a:r>
          </a:p>
          <a:p>
            <a:pPr>
              <a:buFontTx/>
              <a:buNone/>
            </a:pPr>
            <a:r>
              <a:rPr lang="en-US" sz="1800">
                <a:latin typeface="Courier New" panose="02070309020205020404" pitchFamily="49" charset="0"/>
              </a:rPr>
              <a:t>      System.out.println("args.length = " + args.length );</a:t>
            </a:r>
          </a:p>
          <a:p>
            <a:pPr>
              <a:buFontTx/>
              <a:buNone/>
            </a:pPr>
            <a:r>
              <a:rPr lang="en-US" sz="1800">
                <a:latin typeface="Courier New" panose="02070309020205020404" pitchFamily="49" charset="0"/>
              </a:rPr>
              <a:t>      String[] temp0 = {};</a:t>
            </a:r>
          </a:p>
          <a:p>
            <a:pPr>
              <a:buFontTx/>
              <a:buNone/>
            </a:pPr>
            <a:r>
              <a:rPr lang="en-US" sz="1800">
                <a:latin typeface="Courier New" panose="02070309020205020404" pitchFamily="49" charset="0"/>
              </a:rPr>
              <a:t>      System.out.println( "temp0.length = " + temp0.length );</a:t>
            </a:r>
          </a:p>
          <a:p>
            <a:pPr>
              <a:buFontTx/>
              <a:buNone/>
            </a:pPr>
            <a:r>
              <a:rPr lang="en-US" sz="1800">
                <a:latin typeface="Courier New" panose="02070309020205020404" pitchFamily="49" charset="0"/>
              </a:rPr>
              <a:t>      </a:t>
            </a:r>
            <a:r>
              <a:rPr lang="en-US" sz="1800">
                <a:solidFill>
                  <a:srgbClr val="CC0000"/>
                </a:solidFill>
                <a:latin typeface="Courier New" panose="02070309020205020404" pitchFamily="49" charset="0"/>
              </a:rPr>
              <a:t>String[] tempNull = </a:t>
            </a:r>
            <a:r>
              <a:rPr lang="en-US" sz="1800" b="1">
                <a:solidFill>
                  <a:srgbClr val="CC0000"/>
                </a:solidFill>
                <a:latin typeface="Courier New" panose="02070309020205020404" pitchFamily="49" charset="0"/>
              </a:rPr>
              <a:t>null</a:t>
            </a:r>
            <a:r>
              <a:rPr lang="en-US" sz="1800">
                <a:solidFill>
                  <a:srgbClr val="CC0000"/>
                </a:solidFill>
                <a:latin typeface="Courier New" panose="02070309020205020404" pitchFamily="49" charset="0"/>
              </a:rPr>
              <a:t>;</a:t>
            </a:r>
          </a:p>
          <a:p>
            <a:pPr>
              <a:buFontTx/>
              <a:buNone/>
            </a:pPr>
            <a:r>
              <a:rPr lang="en-US" sz="1800">
                <a:solidFill>
                  <a:srgbClr val="CC0000"/>
                </a:solidFill>
                <a:latin typeface="Courier New" panose="02070309020205020404" pitchFamily="49" charset="0"/>
              </a:rPr>
              <a:t>      System.out.println("tempNull.length=" + tempNull.length);</a:t>
            </a:r>
          </a:p>
          <a:p>
            <a:pPr>
              <a:buFontTx/>
              <a:buNone/>
            </a:pPr>
            <a:r>
              <a:rPr lang="en-US" sz="1800">
                <a:latin typeface="Courier New" panose="02070309020205020404" pitchFamily="49" charset="0"/>
              </a:rPr>
              <a:t>    } // end main</a:t>
            </a:r>
          </a:p>
          <a:p>
            <a:pPr>
              <a:buFontTx/>
              <a:buNone/>
            </a:pPr>
            <a:r>
              <a:rPr lang="en-US" sz="1800">
                <a:latin typeface="Courier New" panose="02070309020205020404" pitchFamily="49" charset="0"/>
              </a:rPr>
              <a:t>} // end TestArray class</a:t>
            </a:r>
          </a:p>
          <a:p>
            <a:pPr>
              <a:buFontTx/>
              <a:buNone/>
            </a:pPr>
            <a:endParaRPr lang="en-US" sz="1800">
              <a:latin typeface="Courier New" panose="02070309020205020404" pitchFamily="49" charset="0"/>
            </a:endParaRPr>
          </a:p>
          <a:p>
            <a:pPr>
              <a:buFontTx/>
              <a:buNone/>
            </a:pPr>
            <a:r>
              <a:rPr lang="en-US" sz="1800">
                <a:latin typeface="Courier New" panose="02070309020205020404" pitchFamily="49" charset="0"/>
              </a:rPr>
              <a:t>$ java TestArray</a:t>
            </a:r>
          </a:p>
          <a:p>
            <a:pPr>
              <a:buFontTx/>
              <a:buNone/>
            </a:pPr>
            <a:r>
              <a:rPr lang="en-US" sz="1800">
                <a:latin typeface="Courier New" panose="02070309020205020404" pitchFamily="49" charset="0"/>
              </a:rPr>
              <a:t>args.length = 0</a:t>
            </a:r>
          </a:p>
          <a:p>
            <a:pPr>
              <a:buFontTx/>
              <a:buNone/>
            </a:pPr>
            <a:r>
              <a:rPr lang="en-US" sz="1800">
                <a:latin typeface="Courier New" panose="02070309020205020404" pitchFamily="49" charset="0"/>
              </a:rPr>
              <a:t>temp0.length = 0</a:t>
            </a:r>
          </a:p>
          <a:p>
            <a:pPr>
              <a:buFontTx/>
              <a:buNone/>
            </a:pPr>
            <a:r>
              <a:rPr lang="en-US" sz="1800">
                <a:latin typeface="Courier New" panose="02070309020205020404" pitchFamily="49" charset="0"/>
              </a:rPr>
              <a:t>Exception in thread "main" java.lang.NullPointerException</a:t>
            </a:r>
          </a:p>
          <a:p>
            <a:pPr>
              <a:buFontTx/>
              <a:buNone/>
            </a:pPr>
            <a:r>
              <a:rPr lang="en-US" sz="1800">
                <a:latin typeface="Courier New" panose="02070309020205020404" pitchFamily="49" charset="0"/>
              </a:rPr>
              <a:t>        at TestArray.main(TestArray.java:7)</a:t>
            </a:r>
            <a:endParaRPr lang="en-US"/>
          </a:p>
        </p:txBody>
      </p:sp>
      <p:sp>
        <p:nvSpPr>
          <p:cNvPr id="97284" name="Line 4"/>
          <p:cNvSpPr>
            <a:spLocks noChangeShapeType="1"/>
          </p:cNvSpPr>
          <p:nvPr/>
        </p:nvSpPr>
        <p:spPr bwMode="auto">
          <a:xfrm>
            <a:off x="0" y="3962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6019943"/>
      </p:ext>
    </p:extLst>
  </p:cSld>
  <p:clrMapOvr>
    <a:masterClrMapping/>
  </p:clrMapOvr>
  <p:transition>
    <p:pull dir="rd"/>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en-US" sz="4000"/>
              <a:t>Your turn to write a simple program using the command line</a:t>
            </a:r>
          </a:p>
        </p:txBody>
      </p:sp>
      <p:sp>
        <p:nvSpPr>
          <p:cNvPr id="81923" name="Rectangle 3"/>
          <p:cNvSpPr>
            <a:spLocks noGrp="1" noChangeArrowheads="1"/>
          </p:cNvSpPr>
          <p:nvPr>
            <p:ph type="body" idx="1"/>
          </p:nvPr>
        </p:nvSpPr>
        <p:spPr/>
        <p:txBody>
          <a:bodyPr/>
          <a:lstStyle/>
          <a:p>
            <a:r>
              <a:rPr lang="en-US"/>
              <a:t>Write a program to echo all command-line arguments to the System.out</a:t>
            </a:r>
          </a:p>
          <a:p>
            <a:pPr lvl="1">
              <a:buFontTx/>
              <a:buNone/>
            </a:pPr>
            <a:r>
              <a:rPr lang="en-US"/>
              <a:t>$ java EchoAll This is a long line</a:t>
            </a:r>
          </a:p>
          <a:p>
            <a:pPr lvl="1">
              <a:buFontTx/>
              <a:buNone/>
            </a:pPr>
            <a:r>
              <a:rPr lang="en-US"/>
              <a:t>args[0] is This</a:t>
            </a:r>
          </a:p>
          <a:p>
            <a:pPr lvl="1">
              <a:buFontTx/>
              <a:buNone/>
            </a:pPr>
            <a:r>
              <a:rPr lang="en-US"/>
              <a:t>args[1] is is</a:t>
            </a:r>
          </a:p>
          <a:p>
            <a:pPr lvl="1">
              <a:buFontTx/>
              <a:buNone/>
            </a:pPr>
            <a:r>
              <a:rPr lang="en-US"/>
              <a:t>args[2] is a</a:t>
            </a:r>
          </a:p>
          <a:p>
            <a:pPr lvl="1">
              <a:buFontTx/>
              <a:buNone/>
            </a:pPr>
            <a:r>
              <a:rPr lang="en-US"/>
              <a:t>args[3] is long</a:t>
            </a:r>
          </a:p>
          <a:p>
            <a:pPr lvl="1">
              <a:buFontTx/>
              <a:buNone/>
            </a:pPr>
            <a:r>
              <a:rPr lang="en-US"/>
              <a:t>args[4] is line</a:t>
            </a:r>
          </a:p>
        </p:txBody>
      </p:sp>
    </p:spTree>
    <p:extLst>
      <p:ext uri="{BB962C8B-B14F-4D97-AF65-F5344CB8AC3E}">
        <p14:creationId xmlns:p14="http://schemas.microsoft.com/office/powerpoint/2010/main" val="3784188776"/>
      </p:ext>
    </p:extLst>
  </p:cSld>
  <p:clrMapOvr>
    <a:masterClrMapping/>
  </p:clrMapOvr>
  <p:transition>
    <p:pull dir="rd"/>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Simple Calculations at Command Line</a:t>
            </a:r>
          </a:p>
        </p:txBody>
      </p:sp>
      <p:sp>
        <p:nvSpPr>
          <p:cNvPr id="91139" name="Rectangle 3"/>
          <p:cNvSpPr>
            <a:spLocks noGrp="1" noChangeArrowheads="1"/>
          </p:cNvSpPr>
          <p:nvPr>
            <p:ph type="body" idx="1"/>
          </p:nvPr>
        </p:nvSpPr>
        <p:spPr/>
        <p:txBody>
          <a:bodyPr/>
          <a:lstStyle/>
          <a:p>
            <a:pPr>
              <a:buFontTx/>
              <a:buNone/>
            </a:pPr>
            <a:endParaRPr lang="en-US"/>
          </a:p>
          <a:p>
            <a:pPr>
              <a:buFontTx/>
              <a:buNone/>
            </a:pPr>
            <a:r>
              <a:rPr lang="en-US"/>
              <a:t>$ java Calculate 6 + 4</a:t>
            </a:r>
          </a:p>
          <a:p>
            <a:pPr>
              <a:buFontTx/>
              <a:buNone/>
            </a:pPr>
            <a:r>
              <a:rPr lang="en-US"/>
              <a:t>10</a:t>
            </a:r>
          </a:p>
          <a:p>
            <a:pPr>
              <a:buFontTx/>
              <a:buNone/>
            </a:pPr>
            <a:r>
              <a:rPr lang="en-US"/>
              <a:t>$ java Calculate 8 - 5</a:t>
            </a:r>
          </a:p>
          <a:p>
            <a:pPr>
              <a:buFontTx/>
              <a:buNone/>
            </a:pPr>
            <a:r>
              <a:rPr lang="en-US"/>
              <a:t>3</a:t>
            </a:r>
          </a:p>
          <a:p>
            <a:pPr>
              <a:buFontTx/>
              <a:buNone/>
            </a:pPr>
            <a:endParaRPr lang="en-US"/>
          </a:p>
        </p:txBody>
      </p:sp>
    </p:spTree>
    <p:extLst>
      <p:ext uri="{BB962C8B-B14F-4D97-AF65-F5344CB8AC3E}">
        <p14:creationId xmlns:p14="http://schemas.microsoft.com/office/powerpoint/2010/main" val="910686104"/>
      </p:ext>
    </p:extLst>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3161BC-289D-42FB-BF14-B6A40033AFE5}" type="slidenum">
              <a:rPr lang="zh-CN" altLang="en-GB"/>
              <a:pPr/>
              <a:t>18</a:t>
            </a:fld>
            <a:endParaRPr lang="en-GB" altLang="zh-CN"/>
          </a:p>
        </p:txBody>
      </p:sp>
      <p:sp>
        <p:nvSpPr>
          <p:cNvPr id="438274" name="Rectangle 2"/>
          <p:cNvSpPr>
            <a:spLocks noGrp="1" noChangeArrowheads="1"/>
          </p:cNvSpPr>
          <p:nvPr>
            <p:ph type="title"/>
          </p:nvPr>
        </p:nvSpPr>
        <p:spPr/>
        <p:txBody>
          <a:bodyPr/>
          <a:lstStyle/>
          <a:p>
            <a:r>
              <a:rPr lang="en-US"/>
              <a:t>Summary</a:t>
            </a:r>
          </a:p>
        </p:txBody>
      </p:sp>
      <p:sp>
        <p:nvSpPr>
          <p:cNvPr id="438275" name="Rectangle 3"/>
          <p:cNvSpPr>
            <a:spLocks noGrp="1" noChangeArrowheads="1"/>
          </p:cNvSpPr>
          <p:nvPr>
            <p:ph type="body" idx="1"/>
          </p:nvPr>
        </p:nvSpPr>
        <p:spPr/>
        <p:txBody>
          <a:bodyPr/>
          <a:lstStyle/>
          <a:p>
            <a:r>
              <a:rPr lang="en-US" sz="2800"/>
              <a:t>Classes, objects, and methods are the basic components used in Java programming.</a:t>
            </a:r>
          </a:p>
          <a:p>
            <a:r>
              <a:rPr lang="en-US" sz="2800"/>
              <a:t>We have discussed:</a:t>
            </a:r>
          </a:p>
          <a:p>
            <a:pPr lvl="1"/>
            <a:r>
              <a:rPr lang="en-US" sz="2400"/>
              <a:t>How to define a class</a:t>
            </a:r>
          </a:p>
          <a:p>
            <a:pPr lvl="1"/>
            <a:r>
              <a:rPr lang="en-US" sz="2400"/>
              <a:t>How to create objects</a:t>
            </a:r>
          </a:p>
          <a:p>
            <a:pPr lvl="1"/>
            <a:r>
              <a:rPr lang="en-US" sz="2400"/>
              <a:t>How to add data fields and methods to classes</a:t>
            </a:r>
          </a:p>
          <a:p>
            <a:pPr lvl="1"/>
            <a:r>
              <a:rPr lang="en-US" sz="2400"/>
              <a:t>How to access data fields and methods to classes</a:t>
            </a:r>
          </a:p>
          <a:p>
            <a:endParaRPr lang="en-US" sz="2800"/>
          </a:p>
        </p:txBody>
      </p:sp>
    </p:spTree>
    <p:extLst>
      <p:ext uri="{BB962C8B-B14F-4D97-AF65-F5344CB8AC3E}">
        <p14:creationId xmlns:p14="http://schemas.microsoft.com/office/powerpoint/2010/main" val="4270172762"/>
      </p:ext>
    </p:extLst>
  </p:cSld>
  <p:clrMapOvr>
    <a:masterClrMapping/>
  </p:clrMapOvr>
  <p:transition advTm="1000">
    <p:pull dir="rd"/>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52400"/>
            <a:ext cx="8229600" cy="381000"/>
          </a:xfrm>
        </p:spPr>
        <p:txBody>
          <a:bodyPr>
            <a:normAutofit fontScale="90000"/>
          </a:bodyPr>
          <a:lstStyle/>
          <a:p>
            <a:r>
              <a:rPr lang="en-US"/>
              <a:t>First Attempt - What’s wrong?</a:t>
            </a:r>
          </a:p>
        </p:txBody>
      </p:sp>
      <p:sp>
        <p:nvSpPr>
          <p:cNvPr id="92163" name="Rectangle 3"/>
          <p:cNvSpPr>
            <a:spLocks noGrp="1" noChangeArrowheads="1"/>
          </p:cNvSpPr>
          <p:nvPr>
            <p:ph type="body" idx="1"/>
          </p:nvPr>
        </p:nvSpPr>
        <p:spPr>
          <a:xfrm>
            <a:off x="152400" y="685800"/>
            <a:ext cx="8839200" cy="6172200"/>
          </a:xfrm>
        </p:spPr>
        <p:txBody>
          <a:bodyPr>
            <a:normAutofit lnSpcReduction="10000"/>
          </a:bodyPr>
          <a:lstStyle/>
          <a:p>
            <a:pPr>
              <a:buFontTx/>
              <a:buNone/>
            </a:pPr>
            <a:r>
              <a:rPr lang="en-US" sz="1600">
                <a:latin typeface="Courier New" panose="02070309020205020404" pitchFamily="49" charset="0"/>
              </a:rPr>
              <a:t>public class Calculate {</a:t>
            </a:r>
          </a:p>
          <a:p>
            <a:pPr>
              <a:buFontTx/>
              <a:buNone/>
            </a:pPr>
            <a:r>
              <a:rPr lang="en-US" sz="1600">
                <a:latin typeface="Courier New" panose="02070309020205020404" pitchFamily="49" charset="0"/>
              </a:rPr>
              <a:t>    public static void main( String[] args ) {</a:t>
            </a:r>
          </a:p>
          <a:p>
            <a:pPr>
              <a:buFontTx/>
              <a:buNone/>
            </a:pPr>
            <a:r>
              <a:rPr lang="en-US" sz="1600">
                <a:latin typeface="Courier New" panose="02070309020205020404" pitchFamily="49" charset="0"/>
              </a:rPr>
              <a:t>        int    operand1 = args[0];</a:t>
            </a:r>
          </a:p>
          <a:p>
            <a:pPr>
              <a:buFontTx/>
              <a:buNone/>
            </a:pPr>
            <a:r>
              <a:rPr lang="en-US" sz="1600">
                <a:latin typeface="Courier New" panose="02070309020205020404" pitchFamily="49" charset="0"/>
              </a:rPr>
              <a:t>        String operator = args[1];</a:t>
            </a:r>
          </a:p>
          <a:p>
            <a:pPr>
              <a:buFontTx/>
              <a:buNone/>
            </a:pPr>
            <a:r>
              <a:rPr lang="en-US" sz="1600">
                <a:latin typeface="Courier New" panose="02070309020205020404" pitchFamily="49" charset="0"/>
              </a:rPr>
              <a:t>        int    operand2 = args[2];</a:t>
            </a:r>
          </a:p>
          <a:p>
            <a:pPr>
              <a:buFontTx/>
              <a:buNone/>
            </a:pPr>
            <a:endParaRPr lang="en-US" sz="1600">
              <a:latin typeface="Courier New" panose="02070309020205020404" pitchFamily="49" charset="0"/>
            </a:endParaRPr>
          </a:p>
          <a:p>
            <a:pPr>
              <a:buFontTx/>
              <a:buNone/>
            </a:pPr>
            <a:r>
              <a:rPr lang="en-US" sz="1600">
                <a:latin typeface="Courier New" panose="02070309020205020404" pitchFamily="49" charset="0"/>
              </a:rPr>
              <a:t>        if ( operator.equals("+") ) {</a:t>
            </a:r>
          </a:p>
          <a:p>
            <a:pPr>
              <a:buFontTx/>
              <a:buNone/>
            </a:pPr>
            <a:r>
              <a:rPr lang="en-US" sz="1600">
                <a:latin typeface="Courier New" panose="02070309020205020404" pitchFamily="49" charset="0"/>
              </a:rPr>
              <a:t>           System.out.println( operand1 + operand2 );</a:t>
            </a:r>
          </a:p>
          <a:p>
            <a:pPr>
              <a:buFontTx/>
              <a:buNone/>
            </a:pPr>
            <a:r>
              <a:rPr lang="en-US" sz="1600">
                <a:latin typeface="Courier New" panose="02070309020205020404" pitchFamily="49" charset="0"/>
              </a:rPr>
              <a:t>        } else if ( operator.equals("-") ) {</a:t>
            </a:r>
          </a:p>
          <a:p>
            <a:pPr>
              <a:buFontTx/>
              <a:buNone/>
            </a:pPr>
            <a:r>
              <a:rPr lang="en-US" sz="1600">
                <a:latin typeface="Courier New" panose="02070309020205020404" pitchFamily="49" charset="0"/>
              </a:rPr>
              <a:t>           System.out.println( operand1 - operand2 );</a:t>
            </a:r>
          </a:p>
          <a:p>
            <a:pPr>
              <a:buFontTx/>
              <a:buNone/>
            </a:pPr>
            <a:r>
              <a:rPr lang="en-US" sz="1600">
                <a:latin typeface="Courier New" panose="02070309020205020404" pitchFamily="49" charset="0"/>
              </a:rPr>
              <a:t>        } else {</a:t>
            </a:r>
          </a:p>
          <a:p>
            <a:pPr>
              <a:buFontTx/>
              <a:buNone/>
            </a:pPr>
            <a:r>
              <a:rPr lang="en-US" sz="1600">
                <a:latin typeface="Courier New" panose="02070309020205020404" pitchFamily="49" charset="0"/>
              </a:rPr>
              <a:t>           System.out.println("Invalid operator: " + operator);</a:t>
            </a:r>
          </a:p>
          <a:p>
            <a:pPr>
              <a:buFontTx/>
              <a:buNone/>
            </a:pPr>
            <a:r>
              <a:rPr lang="en-US" sz="1600">
                <a:latin typeface="Courier New" panose="02070309020205020404" pitchFamily="49" charset="0"/>
              </a:rPr>
              <a:t> 	     } // end if</a:t>
            </a:r>
          </a:p>
          <a:p>
            <a:pPr>
              <a:buFontTx/>
              <a:buNone/>
            </a:pPr>
            <a:r>
              <a:rPr lang="en-US" sz="1600">
                <a:latin typeface="Courier New" panose="02070309020205020404" pitchFamily="49" charset="0"/>
              </a:rPr>
              <a:t>    } // end main</a:t>
            </a:r>
          </a:p>
          <a:p>
            <a:pPr>
              <a:buFontTx/>
              <a:buNone/>
            </a:pPr>
            <a:r>
              <a:rPr lang="en-US" sz="1600">
                <a:latin typeface="Courier New" panose="02070309020205020404" pitchFamily="49" charset="0"/>
              </a:rPr>
              <a:t>} // end Calculate</a:t>
            </a:r>
          </a:p>
          <a:p>
            <a:pPr>
              <a:buFontTx/>
              <a:buNone/>
            </a:pPr>
            <a:r>
              <a:rPr lang="en-US" sz="1600">
                <a:latin typeface="Courier New" panose="02070309020205020404" pitchFamily="49" charset="0"/>
              </a:rPr>
              <a:t>$ javac Calculate.java</a:t>
            </a:r>
          </a:p>
          <a:p>
            <a:pPr>
              <a:buFontTx/>
              <a:buNone/>
            </a:pPr>
            <a:r>
              <a:rPr lang="en-US" sz="1600">
                <a:latin typeface="Courier New" panose="02070309020205020404" pitchFamily="49" charset="0"/>
              </a:rPr>
              <a:t>Calculate.java:3: incompatible types</a:t>
            </a:r>
          </a:p>
          <a:p>
            <a:pPr>
              <a:buFontTx/>
              <a:buNone/>
            </a:pPr>
            <a:r>
              <a:rPr lang="en-US" sz="1600">
                <a:latin typeface="Courier New" panose="02070309020205020404" pitchFamily="49" charset="0"/>
              </a:rPr>
              <a:t>found   : java.lang.String</a:t>
            </a:r>
          </a:p>
          <a:p>
            <a:pPr>
              <a:buFontTx/>
              <a:buNone/>
            </a:pPr>
            <a:r>
              <a:rPr lang="en-US" sz="1600">
                <a:latin typeface="Courier New" panose="02070309020205020404" pitchFamily="49" charset="0"/>
              </a:rPr>
              <a:t>required: int</a:t>
            </a:r>
          </a:p>
          <a:p>
            <a:pPr>
              <a:buFontTx/>
              <a:buNone/>
            </a:pPr>
            <a:r>
              <a:rPr lang="en-US" sz="1600">
                <a:latin typeface="Courier New" panose="02070309020205020404" pitchFamily="49" charset="0"/>
              </a:rPr>
              <a:t>        int    operand1 = args[0];</a:t>
            </a:r>
          </a:p>
          <a:p>
            <a:pPr>
              <a:buFontTx/>
              <a:buNone/>
            </a:pPr>
            <a:r>
              <a:rPr lang="en-US" sz="1600">
                <a:latin typeface="Courier New" panose="02070309020205020404" pitchFamily="49" charset="0"/>
              </a:rPr>
              <a:t>                              ^</a:t>
            </a:r>
            <a:endParaRPr lang="en-US" sz="1600"/>
          </a:p>
        </p:txBody>
      </p:sp>
      <p:sp>
        <p:nvSpPr>
          <p:cNvPr id="92164" name="Line 4"/>
          <p:cNvSpPr>
            <a:spLocks noChangeShapeType="1"/>
          </p:cNvSpPr>
          <p:nvPr/>
        </p:nvSpPr>
        <p:spPr bwMode="auto">
          <a:xfrm>
            <a:off x="0" y="5105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63157326"/>
      </p:ext>
    </p:extLst>
  </p:cSld>
  <p:clrMapOvr>
    <a:masterClrMapping/>
  </p:clrMapOvr>
  <p:transition>
    <p:pull dir="rd"/>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274638"/>
            <a:ext cx="8229600" cy="639762"/>
          </a:xfrm>
        </p:spPr>
        <p:txBody>
          <a:bodyPr/>
          <a:lstStyle/>
          <a:p>
            <a:r>
              <a:rPr lang="en-US"/>
              <a:t>Correct Calculate</a:t>
            </a:r>
          </a:p>
        </p:txBody>
      </p:sp>
      <p:sp>
        <p:nvSpPr>
          <p:cNvPr id="93187" name="Rectangle 3"/>
          <p:cNvSpPr>
            <a:spLocks noGrp="1" noChangeArrowheads="1"/>
          </p:cNvSpPr>
          <p:nvPr>
            <p:ph type="body" idx="1"/>
          </p:nvPr>
        </p:nvSpPr>
        <p:spPr>
          <a:xfrm>
            <a:off x="457200" y="1066800"/>
            <a:ext cx="8229600" cy="5410200"/>
          </a:xfrm>
        </p:spPr>
        <p:txBody>
          <a:bodyPr/>
          <a:lstStyle/>
          <a:p>
            <a:pPr>
              <a:buFontTx/>
              <a:buNone/>
            </a:pPr>
            <a:r>
              <a:rPr lang="en-US" sz="1800">
                <a:latin typeface="Courier New" panose="02070309020205020404" pitchFamily="49" charset="0"/>
              </a:rPr>
              <a:t>public class Calculate {</a:t>
            </a:r>
          </a:p>
          <a:p>
            <a:pPr>
              <a:buFontTx/>
              <a:buNone/>
            </a:pPr>
            <a:r>
              <a:rPr lang="en-US" sz="1800">
                <a:latin typeface="Courier New" panose="02070309020205020404" pitchFamily="49" charset="0"/>
              </a:rPr>
              <a:t>    public static void main( String[] args ) {</a:t>
            </a:r>
          </a:p>
          <a:p>
            <a:pPr>
              <a:buFontTx/>
              <a:buNone/>
            </a:pPr>
            <a:r>
              <a:rPr lang="en-US" sz="1800">
                <a:latin typeface="Courier New" panose="02070309020205020404" pitchFamily="49" charset="0"/>
              </a:rPr>
              <a:t>        int    operand1 = Integer.parseInt( args[0] );</a:t>
            </a:r>
          </a:p>
          <a:p>
            <a:pPr>
              <a:buFontTx/>
              <a:buNone/>
            </a:pPr>
            <a:r>
              <a:rPr lang="en-US" sz="1800">
                <a:latin typeface="Courier New" panose="02070309020205020404" pitchFamily="49" charset="0"/>
              </a:rPr>
              <a:t>        String operator = args[1];</a:t>
            </a:r>
          </a:p>
          <a:p>
            <a:pPr>
              <a:buFontTx/>
              <a:buNone/>
            </a:pPr>
            <a:r>
              <a:rPr lang="en-US" sz="1800">
                <a:latin typeface="Courier New" panose="02070309020205020404" pitchFamily="49" charset="0"/>
              </a:rPr>
              <a:t>        int    operand2 = Integer.parseInt( args[2] );</a:t>
            </a:r>
          </a:p>
          <a:p>
            <a:pPr>
              <a:buFontTx/>
              <a:buNone/>
            </a:pPr>
            <a:endParaRPr lang="en-US" sz="1800">
              <a:latin typeface="Courier New" panose="02070309020205020404" pitchFamily="49" charset="0"/>
            </a:endParaRPr>
          </a:p>
          <a:p>
            <a:pPr>
              <a:buFontTx/>
              <a:buNone/>
            </a:pPr>
            <a:r>
              <a:rPr lang="en-US" sz="1800">
                <a:latin typeface="Courier New" panose="02070309020205020404" pitchFamily="49" charset="0"/>
              </a:rPr>
              <a:t>        if ( operator.equals("+") ) {</a:t>
            </a:r>
          </a:p>
          <a:p>
            <a:pPr>
              <a:buFontTx/>
              <a:buNone/>
            </a:pPr>
            <a:r>
              <a:rPr lang="en-US" sz="1800">
                <a:latin typeface="Courier New" panose="02070309020205020404" pitchFamily="49" charset="0"/>
              </a:rPr>
              <a:t>            System.out.println( operand1 + operand2 );</a:t>
            </a:r>
          </a:p>
          <a:p>
            <a:pPr>
              <a:buFontTx/>
              <a:buNone/>
            </a:pPr>
            <a:r>
              <a:rPr lang="en-US" sz="1800">
                <a:latin typeface="Courier New" panose="02070309020205020404" pitchFamily="49" charset="0"/>
              </a:rPr>
              <a:t>        } else if ( operator.equals("-") ) {</a:t>
            </a:r>
          </a:p>
          <a:p>
            <a:pPr>
              <a:buFontTx/>
              <a:buNone/>
            </a:pPr>
            <a:r>
              <a:rPr lang="en-US" sz="1800">
                <a:latin typeface="Courier New" panose="02070309020205020404" pitchFamily="49" charset="0"/>
              </a:rPr>
              <a:t>            System.out.println( operand1 - operand2 );</a:t>
            </a:r>
          </a:p>
          <a:p>
            <a:pPr>
              <a:buFontTx/>
              <a:buNone/>
            </a:pPr>
            <a:r>
              <a:rPr lang="en-US" sz="1800">
                <a:latin typeface="Courier New" panose="02070309020205020404" pitchFamily="49" charset="0"/>
              </a:rPr>
              <a:t>        } else {</a:t>
            </a:r>
          </a:p>
          <a:p>
            <a:pPr>
              <a:buFontTx/>
              <a:buNone/>
            </a:pPr>
            <a:r>
              <a:rPr lang="en-US" sz="1800">
                <a:latin typeface="Courier New" panose="02070309020205020404" pitchFamily="49" charset="0"/>
              </a:rPr>
              <a:t>            System.out.println( "Invalid operator: " </a:t>
            </a:r>
          </a:p>
          <a:p>
            <a:pPr>
              <a:buFontTx/>
              <a:buNone/>
            </a:pPr>
            <a:r>
              <a:rPr lang="en-US" sz="1800">
                <a:latin typeface="Courier New" panose="02070309020205020404" pitchFamily="49" charset="0"/>
              </a:rPr>
              <a:t>                                           + operator );</a:t>
            </a:r>
          </a:p>
          <a:p>
            <a:pPr>
              <a:buFontTx/>
              <a:buNone/>
            </a:pPr>
            <a:r>
              <a:rPr lang="en-US" sz="1800">
                <a:latin typeface="Courier New" panose="02070309020205020404" pitchFamily="49" charset="0"/>
              </a:rPr>
              <a:t> 	     } // end if</a:t>
            </a:r>
          </a:p>
          <a:p>
            <a:pPr>
              <a:buFontTx/>
              <a:buNone/>
            </a:pPr>
            <a:r>
              <a:rPr lang="en-US" sz="1800">
                <a:latin typeface="Courier New" panose="02070309020205020404" pitchFamily="49" charset="0"/>
              </a:rPr>
              <a:t>    } // end main</a:t>
            </a:r>
          </a:p>
          <a:p>
            <a:pPr>
              <a:buFontTx/>
              <a:buNone/>
            </a:pPr>
            <a:r>
              <a:rPr lang="en-US" sz="1800">
                <a:latin typeface="Courier New" panose="02070309020205020404" pitchFamily="49" charset="0"/>
              </a:rPr>
              <a:t>} // end Calculate</a:t>
            </a:r>
            <a:endParaRPr lang="en-US"/>
          </a:p>
        </p:txBody>
      </p:sp>
    </p:spTree>
    <p:extLst>
      <p:ext uri="{BB962C8B-B14F-4D97-AF65-F5344CB8AC3E}">
        <p14:creationId xmlns:p14="http://schemas.microsoft.com/office/powerpoint/2010/main" val="1461130996"/>
      </p:ext>
    </p:extLst>
  </p:cSld>
  <p:clrMapOvr>
    <a:masterClrMapping/>
  </p:clrMapOvr>
  <p:transition>
    <p:pull dir="rd"/>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The wrapper classes</a:t>
            </a:r>
          </a:p>
        </p:txBody>
      </p:sp>
      <p:sp>
        <p:nvSpPr>
          <p:cNvPr id="86019" name="Rectangle 3"/>
          <p:cNvSpPr>
            <a:spLocks noGrp="1" noChangeArrowheads="1"/>
          </p:cNvSpPr>
          <p:nvPr>
            <p:ph type="body" idx="1"/>
          </p:nvPr>
        </p:nvSpPr>
        <p:spPr>
          <a:xfrm>
            <a:off x="457200" y="1600200"/>
            <a:ext cx="8458200" cy="4525963"/>
          </a:xfrm>
        </p:spPr>
        <p:txBody>
          <a:bodyPr/>
          <a:lstStyle/>
          <a:p>
            <a:pPr>
              <a:lnSpc>
                <a:spcPct val="90000"/>
              </a:lnSpc>
            </a:pPr>
            <a:r>
              <a:rPr lang="en-US" sz="2800"/>
              <a:t>Primitive data types (int, double, boolean, etc.) are not actually objects.  Because of this, you can’t use them easily in certain OO situations</a:t>
            </a:r>
          </a:p>
          <a:p>
            <a:pPr>
              <a:lnSpc>
                <a:spcPct val="90000"/>
              </a:lnSpc>
            </a:pPr>
            <a:r>
              <a:rPr lang="en-US" sz="2800"/>
              <a:t>Because of that, java has “wrapper classes” such as Integer, Double, and Boolean.</a:t>
            </a:r>
          </a:p>
          <a:p>
            <a:pPr>
              <a:lnSpc>
                <a:spcPct val="90000"/>
              </a:lnSpc>
            </a:pPr>
            <a:r>
              <a:rPr lang="en-US" sz="2800"/>
              <a:t>These are true </a:t>
            </a:r>
            <a:r>
              <a:rPr lang="en-US" sz="2800" i="1"/>
              <a:t>classes</a:t>
            </a:r>
            <a:r>
              <a:rPr lang="en-US" sz="2800"/>
              <a:t> in the OO sense of the word in that they contain data which store information (often the value in it’s corresponding primitive data type) and methods that can act on this data.</a:t>
            </a:r>
          </a:p>
        </p:txBody>
      </p:sp>
    </p:spTree>
    <p:extLst>
      <p:ext uri="{BB962C8B-B14F-4D97-AF65-F5344CB8AC3E}">
        <p14:creationId xmlns:p14="http://schemas.microsoft.com/office/powerpoint/2010/main" val="331806568"/>
      </p:ext>
    </p:extLst>
  </p:cSld>
  <p:clrMapOvr>
    <a:masterClrMapping/>
  </p:clrMapOvr>
  <p:transition>
    <p:pull dir="rd"/>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But wait a minute!</a:t>
            </a:r>
          </a:p>
        </p:txBody>
      </p:sp>
      <p:sp>
        <p:nvSpPr>
          <p:cNvPr id="87043" name="Rectangle 3"/>
          <p:cNvSpPr>
            <a:spLocks noGrp="1" noChangeArrowheads="1"/>
          </p:cNvSpPr>
          <p:nvPr>
            <p:ph type="body" idx="1"/>
          </p:nvPr>
        </p:nvSpPr>
        <p:spPr/>
        <p:txBody>
          <a:bodyPr/>
          <a:lstStyle/>
          <a:p>
            <a:r>
              <a:rPr lang="en-US"/>
              <a:t>How is it that we can use the parseInt() method without actually creating an instance of the Integer class.</a:t>
            </a:r>
          </a:p>
        </p:txBody>
      </p:sp>
    </p:spTree>
    <p:extLst>
      <p:ext uri="{BB962C8B-B14F-4D97-AF65-F5344CB8AC3E}">
        <p14:creationId xmlns:p14="http://schemas.microsoft.com/office/powerpoint/2010/main" val="3572030602"/>
      </p:ext>
    </p:extLst>
  </p:cSld>
  <p:clrMapOvr>
    <a:masterClrMapping/>
  </p:clrMapOvr>
  <p:transition>
    <p:pull dir="rd"/>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Lifetime Modifiers</a:t>
            </a:r>
          </a:p>
        </p:txBody>
      </p:sp>
      <p:sp>
        <p:nvSpPr>
          <p:cNvPr id="57347" name="Rectangle 3"/>
          <p:cNvSpPr>
            <a:spLocks noGrp="1" noChangeArrowheads="1"/>
          </p:cNvSpPr>
          <p:nvPr>
            <p:ph type="body" idx="1"/>
          </p:nvPr>
        </p:nvSpPr>
        <p:spPr/>
        <p:txBody>
          <a:bodyPr/>
          <a:lstStyle/>
          <a:p>
            <a:pPr>
              <a:buFontTx/>
              <a:buNone/>
            </a:pPr>
            <a:r>
              <a:rPr lang="en-US"/>
              <a:t>What does </a:t>
            </a:r>
            <a:r>
              <a:rPr lang="en-US" b="1">
                <a:latin typeface="Courier New" panose="02070309020205020404" pitchFamily="49" charset="0"/>
              </a:rPr>
              <a:t>static</a:t>
            </a:r>
            <a:r>
              <a:rPr lang="en-US"/>
              <a:t> mean?</a:t>
            </a:r>
          </a:p>
          <a:p>
            <a:endParaRPr lang="en-US"/>
          </a:p>
          <a:p>
            <a:pPr>
              <a:buFontTx/>
              <a:buNone/>
            </a:pPr>
            <a:endParaRPr lang="en-US"/>
          </a:p>
        </p:txBody>
      </p:sp>
    </p:spTree>
    <p:extLst>
      <p:ext uri="{BB962C8B-B14F-4D97-AF65-F5344CB8AC3E}">
        <p14:creationId xmlns:p14="http://schemas.microsoft.com/office/powerpoint/2010/main" val="1564757772"/>
      </p:ext>
    </p:extLst>
  </p:cSld>
  <p:clrMapOvr>
    <a:masterClrMapping/>
  </p:clrMapOvr>
  <p:transition>
    <p:pull dir="rd"/>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Lifetime Modifiers</a:t>
            </a:r>
          </a:p>
        </p:txBody>
      </p:sp>
      <p:sp>
        <p:nvSpPr>
          <p:cNvPr id="58371" name="Rectangle 3"/>
          <p:cNvSpPr>
            <a:spLocks noGrp="1" noChangeArrowheads="1"/>
          </p:cNvSpPr>
          <p:nvPr>
            <p:ph type="body" idx="1"/>
          </p:nvPr>
        </p:nvSpPr>
        <p:spPr/>
        <p:txBody>
          <a:bodyPr/>
          <a:lstStyle/>
          <a:p>
            <a:pPr>
              <a:buFontTx/>
              <a:buNone/>
            </a:pPr>
            <a:r>
              <a:rPr lang="en-US"/>
              <a:t>What does </a:t>
            </a:r>
            <a:r>
              <a:rPr lang="en-US" b="1">
                <a:latin typeface="Courier New" panose="02070309020205020404" pitchFamily="49" charset="0"/>
              </a:rPr>
              <a:t>static</a:t>
            </a:r>
            <a:r>
              <a:rPr lang="en-US"/>
              <a:t> mean?</a:t>
            </a:r>
          </a:p>
          <a:p>
            <a:r>
              <a:rPr lang="en-US"/>
              <a:t>The item being declared is a feature of the class – what we usually call “class methods” or “class variables.”</a:t>
            </a:r>
          </a:p>
          <a:p>
            <a:r>
              <a:rPr lang="en-US"/>
              <a:t>The item being declared exists at load time, before any instance is created.</a:t>
            </a:r>
          </a:p>
          <a:p>
            <a:pPr>
              <a:buFontTx/>
              <a:buNone/>
            </a:pPr>
            <a:endParaRPr lang="en-US"/>
          </a:p>
        </p:txBody>
      </p:sp>
    </p:spTree>
    <p:extLst>
      <p:ext uri="{BB962C8B-B14F-4D97-AF65-F5344CB8AC3E}">
        <p14:creationId xmlns:p14="http://schemas.microsoft.com/office/powerpoint/2010/main" val="3460277247"/>
      </p:ext>
    </p:extLst>
  </p:cSld>
  <p:clrMapOvr>
    <a:masterClrMapping/>
  </p:clrMapOvr>
  <p:transition>
    <p:pull dir="rd"/>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Lifetime Modifiers</a:t>
            </a:r>
          </a:p>
        </p:txBody>
      </p:sp>
      <p:sp>
        <p:nvSpPr>
          <p:cNvPr id="59395" name="Rectangle 3"/>
          <p:cNvSpPr>
            <a:spLocks noGrp="1" noChangeArrowheads="1"/>
          </p:cNvSpPr>
          <p:nvPr>
            <p:ph type="body" idx="1"/>
          </p:nvPr>
        </p:nvSpPr>
        <p:spPr/>
        <p:txBody>
          <a:bodyPr/>
          <a:lstStyle/>
          <a:p>
            <a:r>
              <a:rPr lang="en-US"/>
              <a:t>A “class method” is one that can be invoked without sending a message to an instance of the class.</a:t>
            </a:r>
          </a:p>
          <a:p>
            <a:pPr>
              <a:buFontTx/>
              <a:buNone/>
            </a:pPr>
            <a:endParaRPr lang="en-US"/>
          </a:p>
          <a:p>
            <a:pPr lvl="1">
              <a:buFontTx/>
              <a:buNone/>
            </a:pPr>
            <a:r>
              <a:rPr lang="en-US" sz="2400"/>
              <a:t>the</a:t>
            </a:r>
            <a:r>
              <a:rPr lang="en-US" sz="2400">
                <a:latin typeface="Courier New" panose="02070309020205020404" pitchFamily="49" charset="0"/>
              </a:rPr>
              <a:t> main </a:t>
            </a:r>
            <a:r>
              <a:rPr lang="en-US" sz="2400"/>
              <a:t>method of MemoPadApp</a:t>
            </a:r>
            <a:endParaRPr lang="en-US" sz="2400">
              <a:latin typeface="Courier New" panose="02070309020205020404" pitchFamily="49" charset="0"/>
            </a:endParaRPr>
          </a:p>
          <a:p>
            <a:pPr lvl="1">
              <a:buFontTx/>
              <a:buNone/>
            </a:pPr>
            <a:endParaRPr lang="en-US" sz="2400">
              <a:latin typeface="Courier New" panose="02070309020205020404" pitchFamily="49" charset="0"/>
            </a:endParaRPr>
          </a:p>
          <a:p>
            <a:pPr lvl="1">
              <a:buFontTx/>
              <a:buNone/>
            </a:pPr>
            <a:r>
              <a:rPr lang="en-US" sz="2400">
                <a:latin typeface="Courier New" panose="02070309020205020404" pitchFamily="49" charset="0"/>
              </a:rPr>
              <a:t>int operand1 = Integer.parseInt(args[0]);</a:t>
            </a:r>
          </a:p>
          <a:p>
            <a:pPr lvl="1">
              <a:buFontTx/>
              <a:buNone/>
            </a:pPr>
            <a:endParaRPr lang="en-US" sz="2400">
              <a:latin typeface="Courier New" panose="02070309020205020404" pitchFamily="49" charset="0"/>
            </a:endParaRPr>
          </a:p>
          <a:p>
            <a:pPr lvl="1">
              <a:buFontTx/>
              <a:buNone/>
            </a:pPr>
            <a:r>
              <a:rPr lang="en-US" sz="2400">
                <a:latin typeface="Courier New" panose="02070309020205020404" pitchFamily="49" charset="0"/>
              </a:rPr>
              <a:t>double myRandom = Math.random();</a:t>
            </a:r>
            <a:endParaRPr lang="en-US">
              <a:latin typeface="Courier New" panose="02070309020205020404" pitchFamily="49" charset="0"/>
            </a:endParaRPr>
          </a:p>
        </p:txBody>
      </p:sp>
    </p:spTree>
    <p:extLst>
      <p:ext uri="{BB962C8B-B14F-4D97-AF65-F5344CB8AC3E}">
        <p14:creationId xmlns:p14="http://schemas.microsoft.com/office/powerpoint/2010/main" val="3219495650"/>
      </p:ext>
    </p:extLst>
  </p:cSld>
  <p:clrMapOvr>
    <a:masterClrMapping/>
  </p:clrMapOvr>
  <p:transition>
    <p:pull dir="rd"/>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Lifetime Modifiers</a:t>
            </a:r>
          </a:p>
        </p:txBody>
      </p:sp>
      <p:sp>
        <p:nvSpPr>
          <p:cNvPr id="60419" name="Rectangle 3"/>
          <p:cNvSpPr>
            <a:spLocks noGrp="1" noChangeArrowheads="1"/>
          </p:cNvSpPr>
          <p:nvPr>
            <p:ph type="body" idx="1"/>
          </p:nvPr>
        </p:nvSpPr>
        <p:spPr/>
        <p:txBody>
          <a:bodyPr/>
          <a:lstStyle/>
          <a:p>
            <a:pPr>
              <a:lnSpc>
                <a:spcPct val="90000"/>
              </a:lnSpc>
            </a:pPr>
            <a:r>
              <a:rPr lang="en-US" sz="2800"/>
              <a:t>A “class variable” is one that every instance has access to and </a:t>
            </a:r>
            <a:r>
              <a:rPr lang="en-US" sz="2800" i="1"/>
              <a:t>shares</a:t>
            </a:r>
            <a:r>
              <a:rPr lang="en-US" sz="2800"/>
              <a:t>.</a:t>
            </a:r>
          </a:p>
          <a:p>
            <a:pPr>
              <a:lnSpc>
                <a:spcPct val="90000"/>
              </a:lnSpc>
            </a:pPr>
            <a:endParaRPr lang="en-US" sz="2800"/>
          </a:p>
          <a:p>
            <a:pPr lvl="1">
              <a:lnSpc>
                <a:spcPct val="90000"/>
              </a:lnSpc>
              <a:buFontTx/>
              <a:buNone/>
            </a:pPr>
            <a:r>
              <a:rPr lang="en-US" sz="2400"/>
              <a:t>In chapter 5, Budd creates windows in which bouncing balls live.  Every instance of his BallWorld class shares the same height and width dimensions, implemented as static class variables:</a:t>
            </a:r>
          </a:p>
          <a:p>
            <a:pPr lvl="1">
              <a:lnSpc>
                <a:spcPct val="90000"/>
              </a:lnSpc>
              <a:buFontTx/>
              <a:buNone/>
            </a:pPr>
            <a:endParaRPr lang="en-US" sz="2400"/>
          </a:p>
          <a:p>
            <a:pPr lvl="3">
              <a:lnSpc>
                <a:spcPct val="90000"/>
              </a:lnSpc>
              <a:buFontTx/>
              <a:buNone/>
            </a:pPr>
            <a:r>
              <a:rPr lang="en-US" sz="1800">
                <a:latin typeface="Courier New" panose="02070309020205020404" pitchFamily="49" charset="0"/>
              </a:rPr>
              <a:t>public static int frameWidth=200;</a:t>
            </a:r>
          </a:p>
          <a:p>
            <a:pPr lvl="3">
              <a:lnSpc>
                <a:spcPct val="90000"/>
              </a:lnSpc>
              <a:buFontTx/>
              <a:buNone/>
            </a:pPr>
            <a:r>
              <a:rPr lang="en-US" sz="1800">
                <a:latin typeface="Courier New" panose="02070309020205020404" pitchFamily="49" charset="0"/>
              </a:rPr>
              <a:t>public static int frameHeight=250;</a:t>
            </a:r>
          </a:p>
          <a:p>
            <a:pPr lvl="1">
              <a:lnSpc>
                <a:spcPct val="90000"/>
              </a:lnSpc>
              <a:buFontTx/>
              <a:buNone/>
            </a:pPr>
            <a:r>
              <a:rPr lang="en-US" sz="2400">
                <a:latin typeface="Courier New" panose="02070309020205020404" pitchFamily="49" charset="0"/>
              </a:rPr>
              <a:t/>
            </a:r>
            <a:br>
              <a:rPr lang="en-US" sz="2400">
                <a:latin typeface="Courier New" panose="02070309020205020404" pitchFamily="49" charset="0"/>
              </a:rPr>
            </a:br>
            <a:endParaRPr lang="en-US" sz="2400">
              <a:latin typeface="Courier New" panose="02070309020205020404" pitchFamily="49" charset="0"/>
            </a:endParaRPr>
          </a:p>
        </p:txBody>
      </p:sp>
    </p:spTree>
    <p:extLst>
      <p:ext uri="{BB962C8B-B14F-4D97-AF65-F5344CB8AC3E}">
        <p14:creationId xmlns:p14="http://schemas.microsoft.com/office/powerpoint/2010/main" val="1829592842"/>
      </p:ext>
    </p:extLst>
  </p:cSld>
  <p:clrMapOvr>
    <a:masterClrMapping/>
  </p:clrMapOvr>
  <p:transition>
    <p:pull dir="rd"/>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Lifetime Modifiers</a:t>
            </a:r>
          </a:p>
        </p:txBody>
      </p:sp>
      <p:sp>
        <p:nvSpPr>
          <p:cNvPr id="61443" name="Rectangle 3"/>
          <p:cNvSpPr>
            <a:spLocks noGrp="1" noChangeArrowheads="1"/>
          </p:cNvSpPr>
          <p:nvPr>
            <p:ph type="body" idx="1"/>
          </p:nvPr>
        </p:nvSpPr>
        <p:spPr/>
        <p:txBody>
          <a:bodyPr/>
          <a:lstStyle/>
          <a:p>
            <a:r>
              <a:rPr lang="en-US"/>
              <a:t>We will use these rarely in the code we write.</a:t>
            </a:r>
          </a:p>
          <a:p>
            <a:pPr lvl="1"/>
            <a:r>
              <a:rPr lang="en-US"/>
              <a:t>The more you use static stuff, the less flexible and modifiable your code tends to be.</a:t>
            </a:r>
          </a:p>
          <a:p>
            <a:r>
              <a:rPr lang="en-US"/>
              <a:t>The Java class library uses these more frequently.  Budd will use them occasionally.</a:t>
            </a:r>
          </a:p>
          <a:p>
            <a:pPr lvl="1"/>
            <a:r>
              <a:rPr lang="en-US"/>
              <a:t>Thus, you will still get to see plenty of examples before we are done!</a:t>
            </a:r>
          </a:p>
        </p:txBody>
      </p:sp>
    </p:spTree>
    <p:extLst>
      <p:ext uri="{BB962C8B-B14F-4D97-AF65-F5344CB8AC3E}">
        <p14:creationId xmlns:p14="http://schemas.microsoft.com/office/powerpoint/2010/main" val="3164293056"/>
      </p:ext>
    </p:extLst>
  </p:cSld>
  <p:clrMapOvr>
    <a:masterClrMapping/>
  </p:clrMapOvr>
  <p:transition>
    <p:pull dir="rd"/>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Options for User Input</a:t>
            </a:r>
          </a:p>
        </p:txBody>
      </p:sp>
      <p:sp>
        <p:nvSpPr>
          <p:cNvPr id="69635" name="Rectangle 3"/>
          <p:cNvSpPr>
            <a:spLocks noGrp="1" noChangeArrowheads="1"/>
          </p:cNvSpPr>
          <p:nvPr>
            <p:ph type="body" idx="1"/>
          </p:nvPr>
        </p:nvSpPr>
        <p:spPr/>
        <p:txBody>
          <a:bodyPr/>
          <a:lstStyle/>
          <a:p>
            <a:r>
              <a:rPr lang="en-US" sz="2800"/>
              <a:t>Options for getting information from the user</a:t>
            </a:r>
          </a:p>
          <a:p>
            <a:pPr lvl="1"/>
            <a:r>
              <a:rPr lang="en-US" sz="2400"/>
              <a:t>Write event-driven code</a:t>
            </a:r>
          </a:p>
          <a:p>
            <a:pPr lvl="2"/>
            <a:r>
              <a:rPr lang="en-US" sz="2000"/>
              <a:t>Con: requires a significant amount of new code to set-up</a:t>
            </a:r>
          </a:p>
          <a:p>
            <a:pPr lvl="2"/>
            <a:r>
              <a:rPr lang="en-US" sz="2000"/>
              <a:t>Pro: the most versatile.</a:t>
            </a:r>
          </a:p>
          <a:p>
            <a:pPr lvl="1"/>
            <a:r>
              <a:rPr lang="en-US" sz="2400"/>
              <a:t>Use System.in</a:t>
            </a:r>
          </a:p>
          <a:p>
            <a:pPr lvl="2"/>
            <a:r>
              <a:rPr lang="en-US" sz="2000"/>
              <a:t>Con: less versatile then event-driven</a:t>
            </a:r>
          </a:p>
          <a:p>
            <a:pPr lvl="2"/>
            <a:r>
              <a:rPr lang="en-US" sz="2000"/>
              <a:t>Pro: requires less new code</a:t>
            </a:r>
          </a:p>
          <a:p>
            <a:pPr lvl="1"/>
            <a:r>
              <a:rPr lang="en-US" sz="2400"/>
              <a:t>Use the command line (String[ ] args)</a:t>
            </a:r>
          </a:p>
          <a:p>
            <a:pPr lvl="2"/>
            <a:r>
              <a:rPr lang="en-US" sz="2000">
                <a:cs typeface="Arial" panose="020B0604020202020204" pitchFamily="34" charset="0"/>
              </a:rPr>
              <a:t>Con: very limited in its use</a:t>
            </a:r>
          </a:p>
          <a:p>
            <a:pPr lvl="2"/>
            <a:r>
              <a:rPr lang="en-US" sz="2000">
                <a:cs typeface="Arial" panose="020B0604020202020204" pitchFamily="34" charset="0"/>
              </a:rPr>
              <a:t>Pro: the simplest to set up</a:t>
            </a:r>
          </a:p>
        </p:txBody>
      </p:sp>
    </p:spTree>
    <p:extLst>
      <p:ext uri="{BB962C8B-B14F-4D97-AF65-F5344CB8AC3E}">
        <p14:creationId xmlns:p14="http://schemas.microsoft.com/office/powerpoint/2010/main" val="2073702910"/>
      </p:ext>
    </p:extLst>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685800" y="2476500"/>
            <a:ext cx="7772400" cy="762000"/>
          </a:xfrm>
        </p:spPr>
        <p:txBody>
          <a:bodyPr anchor="ctr">
            <a:spAutoFit/>
          </a:bodyPr>
          <a:lstStyle/>
          <a:p>
            <a:r>
              <a:rPr lang="en-US" sz="4400" smtClean="0">
                <a:latin typeface="Arial" panose="020B0604020202020204" pitchFamily="34" charset="0"/>
              </a:rPr>
              <a:t>Streams and File I/O</a:t>
            </a:r>
            <a:endParaRPr lang="en-US" sz="4400">
              <a:latin typeface="Arial" panose="020B0604020202020204" pitchFamily="34" charset="0"/>
            </a:endParaRPr>
          </a:p>
        </p:txBody>
      </p:sp>
      <p:sp>
        <p:nvSpPr>
          <p:cNvPr id="111619" name="Rectangle 3"/>
          <p:cNvSpPr>
            <a:spLocks noGrp="1" noChangeArrowheads="1"/>
          </p:cNvSpPr>
          <p:nvPr>
            <p:ph type="subTitle" idx="1"/>
          </p:nvPr>
        </p:nvSpPr>
        <p:spPr>
          <a:xfrm>
            <a:off x="1371600" y="3886200"/>
            <a:ext cx="6400800" cy="396875"/>
          </a:xfrm>
        </p:spPr>
        <p:txBody>
          <a:bodyPr>
            <a:spAutoFit/>
          </a:bodyPr>
          <a:lstStyle/>
          <a:p>
            <a:endParaRPr lang="en-US" sz="2000" dirty="0">
              <a:latin typeface="Arial" panose="020B0604020202020204" pitchFamily="34" charset="0"/>
            </a:endParaRPr>
          </a:p>
        </p:txBody>
      </p:sp>
    </p:spTree>
    <p:extLst>
      <p:ext uri="{BB962C8B-B14F-4D97-AF65-F5344CB8AC3E}">
        <p14:creationId xmlns:p14="http://schemas.microsoft.com/office/powerpoint/2010/main" val="3572088296"/>
      </p:ext>
    </p:extLst>
  </p:cSld>
  <p:clrMapOvr>
    <a:masterClrMapping/>
  </p:clrMapOvr>
  <p:transition>
    <p:pull dir="rd"/>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Using the command line</a:t>
            </a:r>
          </a:p>
        </p:txBody>
      </p:sp>
      <p:sp>
        <p:nvSpPr>
          <p:cNvPr id="70659" name="Rectangle 3"/>
          <p:cNvSpPr>
            <a:spLocks noGrp="1" noChangeArrowheads="1"/>
          </p:cNvSpPr>
          <p:nvPr>
            <p:ph type="body" idx="1"/>
          </p:nvPr>
        </p:nvSpPr>
        <p:spPr/>
        <p:txBody>
          <a:bodyPr/>
          <a:lstStyle/>
          <a:p>
            <a:r>
              <a:rPr lang="en-US"/>
              <a:t>Remember what causes the “big  bang” in our programs?</a:t>
            </a:r>
          </a:p>
        </p:txBody>
      </p:sp>
    </p:spTree>
    <p:extLst>
      <p:ext uri="{BB962C8B-B14F-4D97-AF65-F5344CB8AC3E}">
        <p14:creationId xmlns:p14="http://schemas.microsoft.com/office/powerpoint/2010/main" val="2911871865"/>
      </p:ext>
    </p:extLst>
  </p:cSld>
  <p:clrMapOvr>
    <a:masterClrMapping/>
  </p:clrMapOvr>
  <p:transition>
    <p:pull dir="rd"/>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Using the command line</a:t>
            </a:r>
          </a:p>
        </p:txBody>
      </p:sp>
      <p:sp>
        <p:nvSpPr>
          <p:cNvPr id="71683" name="Rectangle 3"/>
          <p:cNvSpPr>
            <a:spLocks noGrp="1" noChangeArrowheads="1"/>
          </p:cNvSpPr>
          <p:nvPr>
            <p:ph type="body" idx="1"/>
          </p:nvPr>
        </p:nvSpPr>
        <p:spPr/>
        <p:txBody>
          <a:bodyPr/>
          <a:lstStyle/>
          <a:p>
            <a:r>
              <a:rPr lang="en-US"/>
              <a:t>Remember what causes the “big  bang” in our programs?</a:t>
            </a:r>
          </a:p>
          <a:p>
            <a:endParaRPr lang="en-US"/>
          </a:p>
          <a:p>
            <a:pPr>
              <a:buFontTx/>
              <a:buNone/>
            </a:pPr>
            <a:r>
              <a:rPr lang="en-US" sz="2400">
                <a:latin typeface="Courier New" panose="02070309020205020404" pitchFamily="49" charset="0"/>
              </a:rPr>
              <a:t>public static void main (String [] args) {</a:t>
            </a:r>
          </a:p>
          <a:p>
            <a:endParaRPr lang="en-US" sz="2400"/>
          </a:p>
        </p:txBody>
      </p:sp>
    </p:spTree>
    <p:extLst>
      <p:ext uri="{BB962C8B-B14F-4D97-AF65-F5344CB8AC3E}">
        <p14:creationId xmlns:p14="http://schemas.microsoft.com/office/powerpoint/2010/main" val="2221796164"/>
      </p:ext>
    </p:extLst>
  </p:cSld>
  <p:clrMapOvr>
    <a:masterClrMapping/>
  </p:clrMapOvr>
  <p:transition>
    <p:pull dir="rd"/>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Using the command line</a:t>
            </a:r>
          </a:p>
        </p:txBody>
      </p:sp>
      <p:sp>
        <p:nvSpPr>
          <p:cNvPr id="72707" name="Rectangle 3"/>
          <p:cNvSpPr>
            <a:spLocks noGrp="1" noChangeArrowheads="1"/>
          </p:cNvSpPr>
          <p:nvPr>
            <p:ph type="body" idx="1"/>
          </p:nvPr>
        </p:nvSpPr>
        <p:spPr>
          <a:xfrm>
            <a:off x="457200" y="1600200"/>
            <a:ext cx="8229600" cy="5029200"/>
          </a:xfrm>
        </p:spPr>
        <p:txBody>
          <a:bodyPr/>
          <a:lstStyle/>
          <a:p>
            <a:pPr>
              <a:lnSpc>
                <a:spcPct val="90000"/>
              </a:lnSpc>
            </a:pPr>
            <a:r>
              <a:rPr lang="en-US"/>
              <a:t>Remember what causes the “big  bang” in our programs?</a:t>
            </a:r>
          </a:p>
          <a:p>
            <a:pPr>
              <a:lnSpc>
                <a:spcPct val="90000"/>
              </a:lnSpc>
            </a:pPr>
            <a:endParaRPr lang="en-US"/>
          </a:p>
          <a:p>
            <a:pPr>
              <a:lnSpc>
                <a:spcPct val="90000"/>
              </a:lnSpc>
              <a:buFontTx/>
              <a:buNone/>
            </a:pPr>
            <a:r>
              <a:rPr lang="en-US" sz="2400">
                <a:latin typeface="Courier New" panose="02070309020205020404" pitchFamily="49" charset="0"/>
              </a:rPr>
              <a:t>public static void main (</a:t>
            </a:r>
            <a:r>
              <a:rPr lang="en-US" sz="2400">
                <a:solidFill>
                  <a:srgbClr val="CC0000"/>
                </a:solidFill>
                <a:latin typeface="Courier New" panose="02070309020205020404" pitchFamily="49" charset="0"/>
              </a:rPr>
              <a:t>String [] args)</a:t>
            </a:r>
            <a:r>
              <a:rPr lang="en-US" sz="2400">
                <a:latin typeface="Courier New" panose="02070309020205020404" pitchFamily="49" charset="0"/>
              </a:rPr>
              <a:t> {</a:t>
            </a:r>
          </a:p>
          <a:p>
            <a:pPr>
              <a:lnSpc>
                <a:spcPct val="90000"/>
              </a:lnSpc>
              <a:buFontTx/>
              <a:buNone/>
            </a:pPr>
            <a:endParaRPr lang="en-US" sz="2400">
              <a:latin typeface="Courier New" panose="02070309020205020404" pitchFamily="49" charset="0"/>
            </a:endParaRPr>
          </a:p>
          <a:p>
            <a:pPr>
              <a:lnSpc>
                <a:spcPct val="90000"/>
              </a:lnSpc>
            </a:pPr>
            <a:r>
              <a:rPr lang="en-US">
                <a:latin typeface="Courier New" panose="02070309020205020404" pitchFamily="49" charset="0"/>
              </a:rPr>
              <a:t>main</a:t>
            </a:r>
            <a:r>
              <a:rPr lang="en-US">
                <a:latin typeface="Times New Roman" panose="02020603050405020304" pitchFamily="18" charset="0"/>
              </a:rPr>
              <a:t> expects an array of strings as a parameter.</a:t>
            </a:r>
          </a:p>
          <a:p>
            <a:pPr>
              <a:lnSpc>
                <a:spcPct val="90000"/>
              </a:lnSpc>
            </a:pPr>
            <a:r>
              <a:rPr lang="en-US">
                <a:latin typeface="Times New Roman" panose="02020603050405020304" pitchFamily="18" charset="0"/>
              </a:rPr>
              <a:t>The fact of the matter is that this array has been a null array in each of our programs so far.</a:t>
            </a:r>
          </a:p>
        </p:txBody>
      </p:sp>
    </p:spTree>
    <p:extLst>
      <p:ext uri="{BB962C8B-B14F-4D97-AF65-F5344CB8AC3E}">
        <p14:creationId xmlns:p14="http://schemas.microsoft.com/office/powerpoint/2010/main" val="2224928479"/>
      </p:ext>
    </p:extLst>
  </p:cSld>
  <p:clrMapOvr>
    <a:masterClrMapping/>
  </p:clrMapOvr>
  <p:transition>
    <p:pull dir="rd"/>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Using the command line</a:t>
            </a:r>
          </a:p>
        </p:txBody>
      </p:sp>
      <p:sp>
        <p:nvSpPr>
          <p:cNvPr id="74755" name="Rectangle 3"/>
          <p:cNvSpPr>
            <a:spLocks noGrp="1" noChangeArrowheads="1"/>
          </p:cNvSpPr>
          <p:nvPr>
            <p:ph type="body" idx="1"/>
          </p:nvPr>
        </p:nvSpPr>
        <p:spPr>
          <a:xfrm>
            <a:off x="457200" y="1600200"/>
            <a:ext cx="8229600" cy="5029200"/>
          </a:xfrm>
        </p:spPr>
        <p:txBody>
          <a:bodyPr/>
          <a:lstStyle/>
          <a:p>
            <a:r>
              <a:rPr lang="en-US"/>
              <a:t>However, we can give this array values by providing command line arguments when we </a:t>
            </a:r>
            <a:r>
              <a:rPr lang="en-US" b="1" i="1"/>
              <a:t>start</a:t>
            </a:r>
            <a:r>
              <a:rPr lang="en-US"/>
              <a:t> a program running.</a:t>
            </a:r>
          </a:p>
          <a:p>
            <a:endParaRPr lang="en-US"/>
          </a:p>
          <a:p>
            <a:endParaRPr lang="en-US"/>
          </a:p>
        </p:txBody>
      </p:sp>
    </p:spTree>
    <p:extLst>
      <p:ext uri="{BB962C8B-B14F-4D97-AF65-F5344CB8AC3E}">
        <p14:creationId xmlns:p14="http://schemas.microsoft.com/office/powerpoint/2010/main" val="2865483546"/>
      </p:ext>
    </p:extLst>
  </p:cSld>
  <p:clrMapOvr>
    <a:masterClrMapping/>
  </p:clrMapOvr>
  <p:transition>
    <p:pull dir="rd"/>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Using the command line</a:t>
            </a:r>
          </a:p>
        </p:txBody>
      </p:sp>
      <p:sp>
        <p:nvSpPr>
          <p:cNvPr id="73731" name="Rectangle 3"/>
          <p:cNvSpPr>
            <a:spLocks noGrp="1" noChangeArrowheads="1"/>
          </p:cNvSpPr>
          <p:nvPr>
            <p:ph type="body" idx="1"/>
          </p:nvPr>
        </p:nvSpPr>
        <p:spPr>
          <a:xfrm>
            <a:off x="457200" y="1600200"/>
            <a:ext cx="8229600" cy="5029200"/>
          </a:xfrm>
        </p:spPr>
        <p:txBody>
          <a:bodyPr/>
          <a:lstStyle/>
          <a:p>
            <a:r>
              <a:rPr lang="en-US"/>
              <a:t>However, we can give this array values by providing command line arguments when we start a program running.</a:t>
            </a:r>
          </a:p>
          <a:p>
            <a:endParaRPr lang="en-US"/>
          </a:p>
          <a:p>
            <a:pPr>
              <a:buFontTx/>
              <a:buNone/>
            </a:pPr>
            <a:r>
              <a:rPr lang="en-US" sz="2400">
                <a:latin typeface="Courier New" panose="02070309020205020404" pitchFamily="49" charset="0"/>
              </a:rPr>
              <a:t>java MyProgram String1 String2 String3</a:t>
            </a:r>
          </a:p>
          <a:p>
            <a:endParaRPr lang="en-US"/>
          </a:p>
        </p:txBody>
      </p:sp>
    </p:spTree>
    <p:extLst>
      <p:ext uri="{BB962C8B-B14F-4D97-AF65-F5344CB8AC3E}">
        <p14:creationId xmlns:p14="http://schemas.microsoft.com/office/powerpoint/2010/main" val="2018185834"/>
      </p:ext>
    </p:extLst>
  </p:cSld>
  <p:clrMapOvr>
    <a:masterClrMapping/>
  </p:clrMapOvr>
  <p:transition>
    <p:pull dir="rd"/>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Using the command line</a:t>
            </a:r>
          </a:p>
        </p:txBody>
      </p:sp>
      <p:sp>
        <p:nvSpPr>
          <p:cNvPr id="75779" name="Rectangle 3"/>
          <p:cNvSpPr>
            <a:spLocks noGrp="1" noChangeArrowheads="1"/>
          </p:cNvSpPr>
          <p:nvPr>
            <p:ph type="body" idx="1"/>
          </p:nvPr>
        </p:nvSpPr>
        <p:spPr>
          <a:xfrm>
            <a:off x="457200" y="1600200"/>
            <a:ext cx="8229600" cy="5029200"/>
          </a:xfrm>
        </p:spPr>
        <p:txBody>
          <a:bodyPr/>
          <a:lstStyle/>
          <a:p>
            <a:r>
              <a:rPr lang="en-US"/>
              <a:t>However, we can give this array values by providing command line arguments when we start a program running.</a:t>
            </a:r>
          </a:p>
          <a:p>
            <a:endParaRPr lang="en-US"/>
          </a:p>
          <a:p>
            <a:pPr>
              <a:buFontTx/>
              <a:buNone/>
            </a:pPr>
            <a:r>
              <a:rPr lang="en-US" sz="2400">
                <a:latin typeface="Courier New" panose="02070309020205020404" pitchFamily="49" charset="0"/>
              </a:rPr>
              <a:t>$ java MyProgram String1 String2 String3</a:t>
            </a:r>
          </a:p>
          <a:p>
            <a:pPr>
              <a:buFontTx/>
              <a:buNone/>
            </a:pPr>
            <a:r>
              <a:rPr lang="en-US" sz="2400">
                <a:latin typeface="Courier New" panose="02070309020205020404" pitchFamily="49" charset="0"/>
              </a:rPr>
              <a:t>				    </a:t>
            </a:r>
          </a:p>
          <a:p>
            <a:pPr>
              <a:buFontTx/>
              <a:buNone/>
            </a:pPr>
            <a:r>
              <a:rPr lang="en-US" sz="2400">
                <a:latin typeface="Courier New" panose="02070309020205020404" pitchFamily="49" charset="0"/>
              </a:rPr>
              <a:t>  	 		  args[0] args[1] args[2]</a:t>
            </a:r>
          </a:p>
          <a:p>
            <a:endParaRPr lang="en-US"/>
          </a:p>
        </p:txBody>
      </p:sp>
      <p:sp>
        <p:nvSpPr>
          <p:cNvPr id="75780" name="Line 4"/>
          <p:cNvSpPr>
            <a:spLocks noChangeShapeType="1"/>
          </p:cNvSpPr>
          <p:nvPr/>
        </p:nvSpPr>
        <p:spPr bwMode="auto">
          <a:xfrm flipV="1">
            <a:off x="42672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1" name="Line 5"/>
          <p:cNvSpPr>
            <a:spLocks noChangeShapeType="1"/>
          </p:cNvSpPr>
          <p:nvPr/>
        </p:nvSpPr>
        <p:spPr bwMode="auto">
          <a:xfrm flipV="1">
            <a:off x="57150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Line 6"/>
          <p:cNvSpPr>
            <a:spLocks noChangeShapeType="1"/>
          </p:cNvSpPr>
          <p:nvPr/>
        </p:nvSpPr>
        <p:spPr bwMode="auto">
          <a:xfrm flipV="1">
            <a:off x="7239000" y="4191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09155592"/>
      </p:ext>
    </p:extLst>
  </p:cSld>
  <p:clrMapOvr>
    <a:masterClrMapping/>
  </p:clrMapOvr>
  <p:transition>
    <p:pull dir="rd"/>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639762"/>
          </a:xfrm>
        </p:spPr>
        <p:txBody>
          <a:bodyPr/>
          <a:lstStyle/>
          <a:p>
            <a:r>
              <a:rPr lang="en-US"/>
              <a:t>Using the command line</a:t>
            </a:r>
          </a:p>
        </p:txBody>
      </p:sp>
      <p:sp>
        <p:nvSpPr>
          <p:cNvPr id="76803" name="Rectangle 3"/>
          <p:cNvSpPr>
            <a:spLocks noGrp="1" noChangeArrowheads="1"/>
          </p:cNvSpPr>
          <p:nvPr>
            <p:ph type="body" idx="1"/>
          </p:nvPr>
        </p:nvSpPr>
        <p:spPr>
          <a:xfrm>
            <a:off x="457200" y="1219200"/>
            <a:ext cx="8686800" cy="5257800"/>
          </a:xfrm>
        </p:spPr>
        <p:txBody>
          <a:bodyPr/>
          <a:lstStyle/>
          <a:p>
            <a:pPr>
              <a:lnSpc>
                <a:spcPct val="90000"/>
              </a:lnSpc>
            </a:pPr>
            <a:r>
              <a:rPr lang="en-US"/>
              <a:t>We can use this to get information from the user when the program is started:</a:t>
            </a:r>
          </a:p>
          <a:p>
            <a:pPr>
              <a:lnSpc>
                <a:spcPct val="90000"/>
              </a:lnSpc>
              <a:buFontTx/>
              <a:buNone/>
            </a:pPr>
            <a:r>
              <a:rPr lang="en-US" sz="2200">
                <a:latin typeface="Courier New" panose="02070309020205020404" pitchFamily="49" charset="0"/>
              </a:rPr>
              <a:t>public class Echo {</a:t>
            </a:r>
            <a:br>
              <a:rPr lang="en-US" sz="2200">
                <a:latin typeface="Courier New" panose="02070309020205020404" pitchFamily="49" charset="0"/>
              </a:rPr>
            </a:br>
            <a:r>
              <a:rPr lang="en-US" sz="2200">
                <a:latin typeface="Courier New" panose="02070309020205020404" pitchFamily="49" charset="0"/>
              </a:rPr>
              <a:t>public static void main(String [] args) {</a:t>
            </a:r>
            <a:br>
              <a:rPr lang="en-US" sz="2200">
                <a:latin typeface="Courier New" panose="02070309020205020404" pitchFamily="49" charset="0"/>
              </a:rPr>
            </a:br>
            <a:r>
              <a:rPr lang="en-US" sz="2200">
                <a:latin typeface="Courier New" panose="02070309020205020404" pitchFamily="49" charset="0"/>
              </a:rPr>
              <a:t>	System.out.println(“args[0] is “ + args[0]);</a:t>
            </a:r>
          </a:p>
          <a:p>
            <a:pPr>
              <a:lnSpc>
                <a:spcPct val="90000"/>
              </a:lnSpc>
              <a:buFontTx/>
              <a:buNone/>
            </a:pPr>
            <a:r>
              <a:rPr lang="en-US" sz="2200">
                <a:latin typeface="Courier New" panose="02070309020205020404" pitchFamily="49" charset="0"/>
              </a:rPr>
              <a:t>		System.out.println(“args[1] is “ + args[1]);</a:t>
            </a:r>
            <a:br>
              <a:rPr lang="en-US" sz="2200">
                <a:latin typeface="Courier New" panose="02070309020205020404" pitchFamily="49" charset="0"/>
              </a:rPr>
            </a:br>
            <a:r>
              <a:rPr lang="en-US" sz="2200">
                <a:latin typeface="Courier New" panose="02070309020205020404" pitchFamily="49" charset="0"/>
              </a:rPr>
              <a:t>} // end main</a:t>
            </a:r>
          </a:p>
          <a:p>
            <a:pPr>
              <a:lnSpc>
                <a:spcPct val="90000"/>
              </a:lnSpc>
              <a:buFontTx/>
              <a:buNone/>
            </a:pPr>
            <a:r>
              <a:rPr lang="en-US" sz="2200">
                <a:latin typeface="Courier New" panose="02070309020205020404" pitchFamily="49" charset="0"/>
              </a:rPr>
              <a:t>} // end Echo class</a:t>
            </a:r>
          </a:p>
          <a:p>
            <a:pPr>
              <a:lnSpc>
                <a:spcPct val="90000"/>
              </a:lnSpc>
              <a:buFontTx/>
              <a:buNone/>
            </a:pPr>
            <a:endParaRPr lang="en-US" sz="2200">
              <a:latin typeface="Courier New" panose="02070309020205020404" pitchFamily="49" charset="0"/>
            </a:endParaRPr>
          </a:p>
          <a:p>
            <a:pPr>
              <a:lnSpc>
                <a:spcPct val="90000"/>
              </a:lnSpc>
              <a:buFontTx/>
              <a:buNone/>
            </a:pPr>
            <a:r>
              <a:rPr lang="en-US" sz="2200">
                <a:latin typeface="Courier New" panose="02070309020205020404" pitchFamily="49" charset="0"/>
              </a:rPr>
              <a:t>$ javac Echo.java</a:t>
            </a:r>
          </a:p>
          <a:p>
            <a:pPr>
              <a:lnSpc>
                <a:spcPct val="90000"/>
              </a:lnSpc>
              <a:buFontTx/>
              <a:buNone/>
            </a:pPr>
            <a:r>
              <a:rPr lang="en-US" sz="2200">
                <a:latin typeface="Courier New" panose="02070309020205020404" pitchFamily="49" charset="0"/>
              </a:rPr>
              <a:t>$ java Echo Mark Fienup</a:t>
            </a:r>
          </a:p>
          <a:p>
            <a:pPr>
              <a:lnSpc>
                <a:spcPct val="90000"/>
              </a:lnSpc>
              <a:buFontTx/>
              <a:buNone/>
            </a:pPr>
            <a:r>
              <a:rPr lang="en-US" sz="2200">
                <a:latin typeface="Courier New" panose="02070309020205020404" pitchFamily="49" charset="0"/>
              </a:rPr>
              <a:t>args[0] is Mark</a:t>
            </a:r>
          </a:p>
          <a:p>
            <a:pPr>
              <a:lnSpc>
                <a:spcPct val="90000"/>
              </a:lnSpc>
              <a:buFontTx/>
              <a:buNone/>
            </a:pPr>
            <a:r>
              <a:rPr lang="en-US" sz="2200">
                <a:latin typeface="Courier New" panose="02070309020205020404" pitchFamily="49" charset="0"/>
              </a:rPr>
              <a:t>args[1] is Fienup</a:t>
            </a:r>
          </a:p>
        </p:txBody>
      </p:sp>
      <p:sp>
        <p:nvSpPr>
          <p:cNvPr id="76804" name="Line 4"/>
          <p:cNvSpPr>
            <a:spLocks noChangeShapeType="1"/>
          </p:cNvSpPr>
          <p:nvPr/>
        </p:nvSpPr>
        <p:spPr bwMode="auto">
          <a:xfrm>
            <a:off x="228600" y="5257800"/>
            <a:ext cx="8686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13685138"/>
      </p:ext>
    </p:extLst>
  </p:cSld>
  <p:clrMapOvr>
    <a:masterClrMapping/>
  </p:clrMapOvr>
  <p:transition>
    <p:pull dir="rd"/>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sz="4000"/>
              <a:t>What are some of the problems with this solution</a:t>
            </a:r>
          </a:p>
        </p:txBody>
      </p:sp>
      <p:sp>
        <p:nvSpPr>
          <p:cNvPr id="79875" name="Rectangle 3"/>
          <p:cNvSpPr>
            <a:spLocks noGrp="1" noChangeArrowheads="1"/>
          </p:cNvSpPr>
          <p:nvPr>
            <p:ph type="body" idx="1"/>
          </p:nvPr>
        </p:nvSpPr>
        <p:spPr/>
        <p:txBody>
          <a:bodyPr>
            <a:normAutofit lnSpcReduction="10000"/>
          </a:bodyPr>
          <a:lstStyle/>
          <a:p>
            <a:pPr>
              <a:lnSpc>
                <a:spcPct val="90000"/>
              </a:lnSpc>
            </a:pPr>
            <a:r>
              <a:rPr lang="en-US" sz="2800"/>
              <a:t>This works great if we “behave” and enter two arguments.  But what if we don’t?</a:t>
            </a:r>
          </a:p>
          <a:p>
            <a:pPr>
              <a:lnSpc>
                <a:spcPct val="90000"/>
              </a:lnSpc>
              <a:buFontTx/>
              <a:buNone/>
            </a:pPr>
            <a:endParaRPr lang="en-US" sz="2000">
              <a:latin typeface="Courier New" panose="02070309020205020404" pitchFamily="49" charset="0"/>
            </a:endParaRPr>
          </a:p>
          <a:p>
            <a:pPr>
              <a:lnSpc>
                <a:spcPct val="90000"/>
              </a:lnSpc>
              <a:buFontTx/>
              <a:buNone/>
            </a:pPr>
            <a:r>
              <a:rPr lang="en-US" sz="2000">
                <a:latin typeface="Courier New" panose="02070309020205020404" pitchFamily="49" charset="0"/>
              </a:rPr>
              <a:t>$ java Echo Mark Alan Fienup</a:t>
            </a:r>
          </a:p>
          <a:p>
            <a:pPr>
              <a:lnSpc>
                <a:spcPct val="90000"/>
              </a:lnSpc>
              <a:buFontTx/>
              <a:buNone/>
            </a:pPr>
            <a:r>
              <a:rPr lang="en-US" sz="2000">
                <a:latin typeface="Courier New" panose="02070309020205020404" pitchFamily="49" charset="0"/>
              </a:rPr>
              <a:t>args[0] is Mark</a:t>
            </a:r>
          </a:p>
          <a:p>
            <a:pPr>
              <a:lnSpc>
                <a:spcPct val="90000"/>
              </a:lnSpc>
              <a:buFontTx/>
              <a:buNone/>
            </a:pPr>
            <a:r>
              <a:rPr lang="en-US" sz="2000">
                <a:latin typeface="Courier New" panose="02070309020205020404" pitchFamily="49" charset="0"/>
              </a:rPr>
              <a:t>args[1] is Alan </a:t>
            </a:r>
          </a:p>
          <a:p>
            <a:pPr>
              <a:lnSpc>
                <a:spcPct val="90000"/>
              </a:lnSpc>
              <a:buFontTx/>
              <a:buNone/>
            </a:pPr>
            <a:r>
              <a:rPr lang="en-US" sz="2000">
                <a:latin typeface="Courier New" panose="02070309020205020404" pitchFamily="49" charset="0"/>
              </a:rPr>
              <a:t>			</a:t>
            </a:r>
            <a:r>
              <a:rPr lang="en-US" sz="2000">
                <a:latin typeface="Times New Roman" panose="02020603050405020304" pitchFamily="18" charset="0"/>
              </a:rPr>
              <a:t>(no problem, but Fienup gets ignored)</a:t>
            </a:r>
          </a:p>
          <a:p>
            <a:pPr>
              <a:lnSpc>
                <a:spcPct val="90000"/>
              </a:lnSpc>
              <a:buFontTx/>
              <a:buNone/>
            </a:pPr>
            <a:endParaRPr lang="en-US" sz="2000">
              <a:latin typeface="Times New Roman" panose="02020603050405020304" pitchFamily="18" charset="0"/>
            </a:endParaRPr>
          </a:p>
          <a:p>
            <a:pPr>
              <a:lnSpc>
                <a:spcPct val="90000"/>
              </a:lnSpc>
              <a:buFontTx/>
              <a:buNone/>
            </a:pPr>
            <a:r>
              <a:rPr lang="en-US" sz="2000">
                <a:latin typeface="Courier New" panose="02070309020205020404" pitchFamily="49" charset="0"/>
              </a:rPr>
              <a:t>$ java Echo Mark</a:t>
            </a:r>
          </a:p>
          <a:p>
            <a:pPr>
              <a:lnSpc>
                <a:spcPct val="90000"/>
              </a:lnSpc>
              <a:buFontTx/>
              <a:buNone/>
            </a:pPr>
            <a:r>
              <a:rPr lang="en-US" sz="2000">
                <a:latin typeface="Courier New" panose="02070309020205020404" pitchFamily="49" charset="0"/>
              </a:rPr>
              <a:t>args[0] is Mark</a:t>
            </a:r>
          </a:p>
          <a:p>
            <a:pPr>
              <a:lnSpc>
                <a:spcPct val="90000"/>
              </a:lnSpc>
              <a:buFontTx/>
              <a:buNone/>
            </a:pPr>
            <a:r>
              <a:rPr lang="en-US" sz="2000">
                <a:latin typeface="Courier New" panose="02070309020205020404" pitchFamily="49" charset="0"/>
              </a:rPr>
              <a:t>Exception in thread “main”           </a:t>
            </a:r>
          </a:p>
          <a:p>
            <a:pPr>
              <a:lnSpc>
                <a:spcPct val="90000"/>
              </a:lnSpc>
              <a:buFontTx/>
              <a:buNone/>
            </a:pPr>
            <a:r>
              <a:rPr lang="en-US" sz="2000">
                <a:latin typeface="Courier New" panose="02070309020205020404" pitchFamily="49" charset="0"/>
              </a:rPr>
              <a:t>           java.lang.ArrayIndexOutOfBoundsException:</a:t>
            </a:r>
          </a:p>
          <a:p>
            <a:pPr>
              <a:lnSpc>
                <a:spcPct val="90000"/>
              </a:lnSpc>
              <a:buFontTx/>
              <a:buNone/>
            </a:pPr>
            <a:r>
              <a:rPr lang="en-US" sz="2000">
                <a:latin typeface="Courier New" panose="02070309020205020404" pitchFamily="49" charset="0"/>
              </a:rPr>
              <a:t>			</a:t>
            </a:r>
            <a:r>
              <a:rPr lang="en-US" sz="2000">
                <a:latin typeface="Times New Roman" panose="02020603050405020304" pitchFamily="18" charset="0"/>
              </a:rPr>
              <a:t>(Big problem!)</a:t>
            </a:r>
          </a:p>
        </p:txBody>
      </p:sp>
    </p:spTree>
    <p:extLst>
      <p:ext uri="{BB962C8B-B14F-4D97-AF65-F5344CB8AC3E}">
        <p14:creationId xmlns:p14="http://schemas.microsoft.com/office/powerpoint/2010/main" val="249557850"/>
      </p:ext>
    </p:extLst>
  </p:cSld>
  <p:clrMapOvr>
    <a:masterClrMapping/>
  </p:clrMapOvr>
  <p:transition>
    <p:pull dir="rd"/>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Fixing this problem</a:t>
            </a:r>
          </a:p>
        </p:txBody>
      </p:sp>
      <p:sp>
        <p:nvSpPr>
          <p:cNvPr id="80899" name="Rectangle 3"/>
          <p:cNvSpPr>
            <a:spLocks noGrp="1" noChangeArrowheads="1"/>
          </p:cNvSpPr>
          <p:nvPr>
            <p:ph type="body" idx="1"/>
          </p:nvPr>
        </p:nvSpPr>
        <p:spPr>
          <a:xfrm>
            <a:off x="457200" y="1219200"/>
            <a:ext cx="8686800" cy="5334000"/>
          </a:xfrm>
        </p:spPr>
        <p:txBody>
          <a:bodyPr/>
          <a:lstStyle/>
          <a:p>
            <a:pPr>
              <a:lnSpc>
                <a:spcPct val="80000"/>
              </a:lnSpc>
            </a:pPr>
            <a:r>
              <a:rPr lang="en-US" sz="2000"/>
              <a:t>There are several ways to work around this problem</a:t>
            </a:r>
          </a:p>
          <a:p>
            <a:pPr lvl="1">
              <a:lnSpc>
                <a:spcPct val="80000"/>
              </a:lnSpc>
            </a:pPr>
            <a:r>
              <a:rPr lang="en-US" sz="1800"/>
              <a:t>Use Java’s exception handling mechanism (not ready to talk about this yet)</a:t>
            </a:r>
          </a:p>
          <a:p>
            <a:pPr lvl="1">
              <a:lnSpc>
                <a:spcPct val="80000"/>
              </a:lnSpc>
            </a:pPr>
            <a:r>
              <a:rPr lang="en-US" sz="1800"/>
              <a:t>Write your own simple check and handle it yourself</a:t>
            </a:r>
          </a:p>
          <a:p>
            <a:pPr lvl="1">
              <a:lnSpc>
                <a:spcPct val="80000"/>
              </a:lnSpc>
            </a:pPr>
            <a:endParaRPr lang="en-US" sz="1800"/>
          </a:p>
          <a:p>
            <a:pPr>
              <a:buFontTx/>
              <a:buNone/>
            </a:pPr>
            <a:r>
              <a:rPr lang="en-US" sz="2000">
                <a:latin typeface="Courier New" panose="02070309020205020404" pitchFamily="49" charset="0"/>
              </a:rPr>
              <a:t>public class MyEcho2 {</a:t>
            </a:r>
          </a:p>
          <a:p>
            <a:pPr>
              <a:buFontTx/>
              <a:buNone/>
            </a:pPr>
            <a:r>
              <a:rPr lang="en-US" sz="2000">
                <a:latin typeface="Courier New" panose="02070309020205020404" pitchFamily="49" charset="0"/>
              </a:rPr>
              <a:t>   public static void main( String[] args ) {</a:t>
            </a:r>
          </a:p>
          <a:p>
            <a:pPr>
              <a:buFontTx/>
              <a:buNone/>
            </a:pPr>
            <a:r>
              <a:rPr lang="en-US" sz="2000">
                <a:latin typeface="Courier New" panose="02070309020205020404" pitchFamily="49" charset="0"/>
              </a:rPr>
              <a:t>	    if (args.length == 2) {</a:t>
            </a:r>
          </a:p>
          <a:p>
            <a:pPr>
              <a:buFontTx/>
              <a:buNone/>
            </a:pPr>
            <a:r>
              <a:rPr lang="en-US" sz="2000">
                <a:latin typeface="Courier New" panose="02070309020205020404" pitchFamily="49" charset="0"/>
              </a:rPr>
              <a:t>	      System.out.println("args[0] is ” + args[0]);</a:t>
            </a:r>
          </a:p>
          <a:p>
            <a:pPr>
              <a:buFontTx/>
              <a:buNone/>
            </a:pPr>
            <a:r>
              <a:rPr lang="en-US" sz="2000">
                <a:latin typeface="Courier New" panose="02070309020205020404" pitchFamily="49" charset="0"/>
              </a:rPr>
              <a:t>	      System.out.println("args[1] is " + args[1]);</a:t>
            </a:r>
          </a:p>
          <a:p>
            <a:pPr>
              <a:buFontTx/>
              <a:buNone/>
            </a:pPr>
            <a:r>
              <a:rPr lang="en-US" sz="2000">
                <a:latin typeface="Courier New" panose="02070309020205020404" pitchFamily="49" charset="0"/>
              </a:rPr>
              <a:t>	    } else {</a:t>
            </a:r>
          </a:p>
          <a:p>
            <a:pPr>
              <a:buFontTx/>
              <a:buNone/>
            </a:pPr>
            <a:r>
              <a:rPr lang="en-US" sz="2000">
                <a:latin typeface="Courier New" panose="02070309020205020404" pitchFamily="49" charset="0"/>
              </a:rPr>
              <a:t>	      System.out.println( "Usage:  java MyEcho2 " </a:t>
            </a:r>
          </a:p>
          <a:p>
            <a:pPr>
              <a:buFontTx/>
              <a:buNone/>
            </a:pPr>
            <a:r>
              <a:rPr lang="en-US" sz="2000">
                <a:latin typeface="Courier New" panose="02070309020205020404" pitchFamily="49" charset="0"/>
              </a:rPr>
              <a:t>                               + "string1 string2");</a:t>
            </a:r>
          </a:p>
          <a:p>
            <a:pPr>
              <a:buFontTx/>
              <a:buNone/>
            </a:pPr>
            <a:r>
              <a:rPr lang="en-US" sz="2000">
                <a:latin typeface="Courier New" panose="02070309020205020404" pitchFamily="49" charset="0"/>
              </a:rPr>
              <a:t>      } // end if</a:t>
            </a:r>
          </a:p>
          <a:p>
            <a:pPr>
              <a:buFontTx/>
              <a:buNone/>
            </a:pPr>
            <a:r>
              <a:rPr lang="en-US" sz="2000">
                <a:latin typeface="Courier New" panose="02070309020205020404" pitchFamily="49" charset="0"/>
              </a:rPr>
              <a:t>    } // end main</a:t>
            </a:r>
          </a:p>
          <a:p>
            <a:pPr>
              <a:buFontTx/>
              <a:buNone/>
            </a:pPr>
            <a:r>
              <a:rPr lang="en-US" sz="2000">
                <a:latin typeface="Courier New" panose="02070309020205020404" pitchFamily="49" charset="0"/>
              </a:rPr>
              <a:t>} // end MyEcho2</a:t>
            </a:r>
          </a:p>
        </p:txBody>
      </p:sp>
    </p:spTree>
    <p:extLst>
      <p:ext uri="{BB962C8B-B14F-4D97-AF65-F5344CB8AC3E}">
        <p14:creationId xmlns:p14="http://schemas.microsoft.com/office/powerpoint/2010/main" val="1856007798"/>
      </p:ext>
    </p:extLst>
  </p:cSld>
  <p:clrMapOvr>
    <a:masterClrMapping/>
  </p:clrMapOvr>
  <p:transition>
    <p:pull dir="rd"/>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4638"/>
            <a:ext cx="8229600" cy="639762"/>
          </a:xfrm>
        </p:spPr>
        <p:txBody>
          <a:bodyPr/>
          <a:lstStyle/>
          <a:p>
            <a:r>
              <a:rPr lang="en-US"/>
              <a:t>Fixing this problem</a:t>
            </a:r>
          </a:p>
        </p:txBody>
      </p:sp>
      <p:sp>
        <p:nvSpPr>
          <p:cNvPr id="90115" name="Rectangle 3"/>
          <p:cNvSpPr>
            <a:spLocks noGrp="1" noChangeArrowheads="1"/>
          </p:cNvSpPr>
          <p:nvPr>
            <p:ph type="body" idx="1"/>
          </p:nvPr>
        </p:nvSpPr>
        <p:spPr>
          <a:xfrm>
            <a:off x="457200" y="1066800"/>
            <a:ext cx="8229600" cy="5638800"/>
          </a:xfrm>
        </p:spPr>
        <p:txBody>
          <a:bodyPr/>
          <a:lstStyle/>
          <a:p>
            <a:pPr>
              <a:buFontTx/>
              <a:buNone/>
            </a:pPr>
            <a:r>
              <a:rPr lang="en-US" sz="2000">
                <a:latin typeface="Courier New" panose="02070309020205020404" pitchFamily="49" charset="0"/>
              </a:rPr>
              <a:t>public class MyEcho2 {</a:t>
            </a:r>
          </a:p>
          <a:p>
            <a:pPr>
              <a:buFontTx/>
              <a:buNone/>
            </a:pPr>
            <a:r>
              <a:rPr lang="en-US" sz="2000">
                <a:latin typeface="Courier New" panose="02070309020205020404" pitchFamily="49" charset="0"/>
              </a:rPr>
              <a:t>   public static void main( String[] args ) {</a:t>
            </a:r>
          </a:p>
          <a:p>
            <a:pPr>
              <a:buFontTx/>
              <a:buNone/>
            </a:pPr>
            <a:r>
              <a:rPr lang="en-US" sz="2000">
                <a:latin typeface="Courier New" panose="02070309020205020404" pitchFamily="49" charset="0"/>
              </a:rPr>
              <a:t>	    if (args.length == 2) {</a:t>
            </a:r>
          </a:p>
          <a:p>
            <a:pPr>
              <a:buFontTx/>
              <a:buNone/>
            </a:pPr>
            <a:r>
              <a:rPr lang="en-US" sz="2000">
                <a:latin typeface="Courier New" panose="02070309020205020404" pitchFamily="49" charset="0"/>
              </a:rPr>
              <a:t>	      System.out.println("args[0] is ” + args[0]);</a:t>
            </a:r>
          </a:p>
          <a:p>
            <a:pPr>
              <a:buFontTx/>
              <a:buNone/>
            </a:pPr>
            <a:r>
              <a:rPr lang="en-US" sz="2000">
                <a:latin typeface="Courier New" panose="02070309020205020404" pitchFamily="49" charset="0"/>
              </a:rPr>
              <a:t>	      System.out.println("args[1] is " + args[1]);</a:t>
            </a:r>
          </a:p>
          <a:p>
            <a:pPr>
              <a:buFontTx/>
              <a:buNone/>
            </a:pPr>
            <a:r>
              <a:rPr lang="en-US" sz="2000">
                <a:latin typeface="Courier New" panose="02070309020205020404" pitchFamily="49" charset="0"/>
              </a:rPr>
              <a:t>	    } else {</a:t>
            </a:r>
          </a:p>
          <a:p>
            <a:pPr>
              <a:buFontTx/>
              <a:buNone/>
            </a:pPr>
            <a:r>
              <a:rPr lang="en-US" sz="2000">
                <a:latin typeface="Courier New" panose="02070309020205020404" pitchFamily="49" charset="0"/>
              </a:rPr>
              <a:t>	      System.out.println( "Usage:  java MyEcho2 " </a:t>
            </a:r>
          </a:p>
          <a:p>
            <a:pPr>
              <a:buFontTx/>
              <a:buNone/>
            </a:pPr>
            <a:r>
              <a:rPr lang="en-US" sz="2000">
                <a:latin typeface="Courier New" panose="02070309020205020404" pitchFamily="49" charset="0"/>
              </a:rPr>
              <a:t>                               + "string1 string2");</a:t>
            </a:r>
          </a:p>
          <a:p>
            <a:pPr>
              <a:buFontTx/>
              <a:buNone/>
            </a:pPr>
            <a:r>
              <a:rPr lang="en-US" sz="2000">
                <a:latin typeface="Courier New" panose="02070309020205020404" pitchFamily="49" charset="0"/>
              </a:rPr>
              <a:t>      } // end if</a:t>
            </a:r>
          </a:p>
          <a:p>
            <a:pPr>
              <a:buFontTx/>
              <a:buNone/>
            </a:pPr>
            <a:r>
              <a:rPr lang="en-US" sz="2000">
                <a:latin typeface="Courier New" panose="02070309020205020404" pitchFamily="49" charset="0"/>
              </a:rPr>
              <a:t>    } // end main</a:t>
            </a:r>
          </a:p>
          <a:p>
            <a:pPr>
              <a:buFontTx/>
              <a:buNone/>
            </a:pPr>
            <a:r>
              <a:rPr lang="en-US" sz="2000">
                <a:latin typeface="Courier New" panose="02070309020205020404" pitchFamily="49" charset="0"/>
              </a:rPr>
              <a:t>} // end MyEcho2</a:t>
            </a:r>
          </a:p>
          <a:p>
            <a:pPr>
              <a:buFontTx/>
              <a:buNone/>
            </a:pPr>
            <a:r>
              <a:rPr lang="en-US" sz="2000">
                <a:latin typeface="Courier New" panose="02070309020205020404" pitchFamily="49" charset="0"/>
              </a:rPr>
              <a:t>$ java MyEcho2 Mark</a:t>
            </a:r>
          </a:p>
          <a:p>
            <a:pPr>
              <a:buFontTx/>
              <a:buNone/>
            </a:pPr>
            <a:r>
              <a:rPr lang="en-US" sz="2000">
                <a:latin typeface="Courier New" panose="02070309020205020404" pitchFamily="49" charset="0"/>
              </a:rPr>
              <a:t>Usage:  java MyEcho2 string1 string2 </a:t>
            </a:r>
          </a:p>
          <a:p>
            <a:pPr>
              <a:buFontTx/>
              <a:buNone/>
            </a:pPr>
            <a:r>
              <a:rPr lang="en-US" sz="2000">
                <a:latin typeface="Courier New" panose="02070309020205020404" pitchFamily="49" charset="0"/>
              </a:rPr>
              <a:t>$ java MyEcho2 Mark Alan Fienup</a:t>
            </a:r>
          </a:p>
          <a:p>
            <a:pPr>
              <a:buFontTx/>
              <a:buNone/>
            </a:pPr>
            <a:r>
              <a:rPr lang="en-US" sz="2000">
                <a:latin typeface="Courier New" panose="02070309020205020404" pitchFamily="49" charset="0"/>
              </a:rPr>
              <a:t>Usage:  java MyEcho2 string1 string2</a:t>
            </a:r>
          </a:p>
        </p:txBody>
      </p:sp>
      <p:sp>
        <p:nvSpPr>
          <p:cNvPr id="90116" name="Line 4"/>
          <p:cNvSpPr>
            <a:spLocks noChangeShapeType="1"/>
          </p:cNvSpPr>
          <p:nvPr/>
        </p:nvSpPr>
        <p:spPr bwMode="auto">
          <a:xfrm>
            <a:off x="533400" y="5105400"/>
            <a:ext cx="815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86994688"/>
      </p:ext>
    </p:extLst>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B58A07D-0CBF-490D-99DB-FD5905A0AAA6}" type="slidenum">
              <a:rPr lang="zh-CN" altLang="en-GB"/>
              <a:pPr/>
              <a:t>2</a:t>
            </a:fld>
            <a:endParaRPr lang="en-GB" altLang="zh-CN"/>
          </a:p>
        </p:txBody>
      </p:sp>
      <p:sp>
        <p:nvSpPr>
          <p:cNvPr id="107522" name="Rectangle 2"/>
          <p:cNvSpPr>
            <a:spLocks noGrp="1" noChangeArrowheads="1"/>
          </p:cNvSpPr>
          <p:nvPr>
            <p:ph type="title"/>
          </p:nvPr>
        </p:nvSpPr>
        <p:spPr/>
        <p:txBody>
          <a:bodyPr/>
          <a:lstStyle/>
          <a:p>
            <a:r>
              <a:rPr lang="en-AU" altLang="en-AU" dirty="0"/>
              <a:t>Contents</a:t>
            </a:r>
          </a:p>
        </p:txBody>
      </p:sp>
      <p:sp>
        <p:nvSpPr>
          <p:cNvPr id="107523" name="Rectangle 3"/>
          <p:cNvSpPr>
            <a:spLocks noGrp="1" noChangeArrowheads="1"/>
          </p:cNvSpPr>
          <p:nvPr>
            <p:ph type="body" idx="1"/>
          </p:nvPr>
        </p:nvSpPr>
        <p:spPr/>
        <p:txBody>
          <a:bodyPr/>
          <a:lstStyle/>
          <a:p>
            <a:r>
              <a:rPr lang="en-AU" altLang="en-AU" dirty="0"/>
              <a:t>Introduce to classes and objects in Java.</a:t>
            </a:r>
          </a:p>
          <a:p>
            <a:endParaRPr lang="en-AU" altLang="en-AU" dirty="0"/>
          </a:p>
          <a:p>
            <a:r>
              <a:rPr lang="en-AU" altLang="en-AU" dirty="0"/>
              <a:t>Understand how some of the OO concepts learnt so far are supported in Java.</a:t>
            </a:r>
          </a:p>
          <a:p>
            <a:endParaRPr lang="en-AU" altLang="en-AU" dirty="0"/>
          </a:p>
          <a:p>
            <a:r>
              <a:rPr lang="en-AU" altLang="en-AU" dirty="0"/>
              <a:t>Understand important features in Java classes. </a:t>
            </a:r>
          </a:p>
        </p:txBody>
      </p:sp>
      <p:sp>
        <p:nvSpPr>
          <p:cNvPr id="107524" name="Text Box 4"/>
          <p:cNvSpPr txBox="1">
            <a:spLocks noChangeArrowheads="1"/>
          </p:cNvSpPr>
          <p:nvPr/>
        </p:nvSpPr>
        <p:spPr bwMode="auto">
          <a:xfrm>
            <a:off x="5257800" y="4724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AU" altLang="en-AU" sz="2400">
              <a:latin typeface="Times" panose="02020603050405020304" pitchFamily="18" charset="0"/>
            </a:endParaRPr>
          </a:p>
        </p:txBody>
      </p:sp>
    </p:spTree>
    <p:extLst>
      <p:ext uri="{BB962C8B-B14F-4D97-AF65-F5344CB8AC3E}">
        <p14:creationId xmlns:p14="http://schemas.microsoft.com/office/powerpoint/2010/main" val="2105124374"/>
      </p:ext>
    </p:extLst>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800100"/>
            <a:ext cx="7772400" cy="762000"/>
          </a:xfrm>
        </p:spPr>
        <p:txBody>
          <a:bodyPr>
            <a:spAutoFit/>
          </a:bodyPr>
          <a:lstStyle/>
          <a:p>
            <a:r>
              <a:rPr lang="en-US">
                <a:latin typeface="Arial" panose="020B0604020202020204" pitchFamily="34" charset="0"/>
              </a:rPr>
              <a:t>Objectives</a:t>
            </a:r>
          </a:p>
        </p:txBody>
      </p:sp>
      <p:sp>
        <p:nvSpPr>
          <p:cNvPr id="3075" name="Rectangle 3"/>
          <p:cNvSpPr>
            <a:spLocks noGrp="1" noChangeArrowheads="1"/>
          </p:cNvSpPr>
          <p:nvPr>
            <p:ph type="body" idx="1"/>
          </p:nvPr>
        </p:nvSpPr>
        <p:spPr>
          <a:xfrm>
            <a:off x="685800" y="1981200"/>
            <a:ext cx="7772400" cy="3424238"/>
          </a:xfrm>
        </p:spPr>
        <p:txBody>
          <a:bodyPr>
            <a:spAutoFit/>
          </a:bodyPr>
          <a:lstStyle/>
          <a:p>
            <a:r>
              <a:rPr lang="en-US" sz="2800">
                <a:latin typeface="Arial" panose="020B0604020202020204" pitchFamily="34" charset="0"/>
              </a:rPr>
              <a:t>become familiar with the concept of an I/O stream</a:t>
            </a:r>
          </a:p>
          <a:p>
            <a:r>
              <a:rPr lang="en-US" sz="2800">
                <a:latin typeface="Arial" panose="020B0604020202020204" pitchFamily="34" charset="0"/>
              </a:rPr>
              <a:t>understand the difference between binary files and text files</a:t>
            </a:r>
          </a:p>
          <a:p>
            <a:r>
              <a:rPr lang="en-US" sz="2800">
                <a:latin typeface="Arial" panose="020B0604020202020204" pitchFamily="34" charset="0"/>
              </a:rPr>
              <a:t>learn how to save data in a file</a:t>
            </a:r>
          </a:p>
          <a:p>
            <a:r>
              <a:rPr lang="en-US" sz="2800">
                <a:latin typeface="Arial" panose="020B0604020202020204" pitchFamily="34" charset="0"/>
              </a:rPr>
              <a:t>learn how to read data from a file</a:t>
            </a:r>
          </a:p>
          <a:p>
            <a:endParaRPr lang="en-US" sz="2800">
              <a:latin typeface="Arial" panose="020B0604020202020204" pitchFamily="34" charset="0"/>
            </a:endParaRPr>
          </a:p>
        </p:txBody>
      </p:sp>
    </p:spTree>
    <p:extLst>
      <p:ext uri="{BB962C8B-B14F-4D97-AF65-F5344CB8AC3E}">
        <p14:creationId xmlns:p14="http://schemas.microsoft.com/office/powerpoint/2010/main" val="158885901"/>
      </p:ext>
    </p:extLst>
  </p:cSld>
  <p:clrMapOvr>
    <a:masterClrMapping/>
  </p:clrMapOvr>
  <p:transition>
    <p:pull dir="rd"/>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 learned something new!</a:t>
            </a:r>
          </a:p>
        </p:txBody>
      </p:sp>
      <p:sp>
        <p:nvSpPr>
          <p:cNvPr id="94211" name="Rectangle 3"/>
          <p:cNvSpPr>
            <a:spLocks noGrp="1" noChangeArrowheads="1"/>
          </p:cNvSpPr>
          <p:nvPr>
            <p:ph type="body" idx="1"/>
          </p:nvPr>
        </p:nvSpPr>
        <p:spPr>
          <a:xfrm>
            <a:off x="457200" y="1219200"/>
            <a:ext cx="8458200" cy="5334000"/>
          </a:xfrm>
        </p:spPr>
        <p:txBody>
          <a:bodyPr/>
          <a:lstStyle/>
          <a:p>
            <a:pPr>
              <a:lnSpc>
                <a:spcPct val="80000"/>
              </a:lnSpc>
            </a:pPr>
            <a:r>
              <a:rPr lang="en-US" sz="2400"/>
              <a:t>Will this code work if the user types NO arguments:  </a:t>
            </a:r>
          </a:p>
          <a:p>
            <a:pPr algn="ctr">
              <a:lnSpc>
                <a:spcPct val="80000"/>
              </a:lnSpc>
              <a:buFontTx/>
              <a:buNone/>
            </a:pPr>
            <a:r>
              <a:rPr lang="en-US" sz="2400"/>
              <a:t>“</a:t>
            </a:r>
            <a:r>
              <a:rPr lang="en-US" sz="2400">
                <a:latin typeface="Courier New" panose="02070309020205020404" pitchFamily="49" charset="0"/>
              </a:rPr>
              <a:t>java MyEcho2</a:t>
            </a:r>
            <a:r>
              <a:rPr lang="en-US" sz="2400"/>
              <a:t>”?</a:t>
            </a:r>
          </a:p>
          <a:p>
            <a:pPr>
              <a:lnSpc>
                <a:spcPct val="80000"/>
              </a:lnSpc>
              <a:buFontTx/>
              <a:buNone/>
            </a:pPr>
            <a:endParaRPr lang="en-US" sz="2000">
              <a:latin typeface="Courier New" panose="02070309020205020404" pitchFamily="49" charset="0"/>
            </a:endParaRPr>
          </a:p>
          <a:p>
            <a:pPr>
              <a:lnSpc>
                <a:spcPct val="80000"/>
              </a:lnSpc>
              <a:buFontTx/>
              <a:buNone/>
            </a:pPr>
            <a:r>
              <a:rPr lang="en-US" sz="2000">
                <a:latin typeface="Courier New" panose="02070309020205020404" pitchFamily="49" charset="0"/>
              </a:rPr>
              <a:t>public class MyEcho2 {</a:t>
            </a:r>
          </a:p>
          <a:p>
            <a:pPr>
              <a:buFontTx/>
              <a:buNone/>
            </a:pPr>
            <a:r>
              <a:rPr lang="en-US" sz="2000">
                <a:latin typeface="Courier New" panose="02070309020205020404" pitchFamily="49" charset="0"/>
              </a:rPr>
              <a:t>   public static void main( String[] args ) {</a:t>
            </a:r>
          </a:p>
          <a:p>
            <a:pPr>
              <a:buFontTx/>
              <a:buNone/>
            </a:pPr>
            <a:r>
              <a:rPr lang="en-US" sz="2000">
                <a:latin typeface="Courier New" panose="02070309020205020404" pitchFamily="49" charset="0"/>
              </a:rPr>
              <a:t>	    if (args.length == 2) {</a:t>
            </a:r>
          </a:p>
          <a:p>
            <a:pPr>
              <a:buFontTx/>
              <a:buNone/>
            </a:pPr>
            <a:r>
              <a:rPr lang="en-US" sz="2000">
                <a:latin typeface="Courier New" panose="02070309020205020404" pitchFamily="49" charset="0"/>
              </a:rPr>
              <a:t>	      System.out.println("args[0] is ” + args[0]);</a:t>
            </a:r>
          </a:p>
          <a:p>
            <a:pPr>
              <a:buFontTx/>
              <a:buNone/>
            </a:pPr>
            <a:r>
              <a:rPr lang="en-US" sz="2000">
                <a:latin typeface="Courier New" panose="02070309020205020404" pitchFamily="49" charset="0"/>
              </a:rPr>
              <a:t>	      System.out.println("args[1] is " + args[1]);</a:t>
            </a:r>
          </a:p>
          <a:p>
            <a:pPr>
              <a:buFontTx/>
              <a:buNone/>
            </a:pPr>
            <a:r>
              <a:rPr lang="en-US" sz="2000">
                <a:latin typeface="Courier New" panose="02070309020205020404" pitchFamily="49" charset="0"/>
              </a:rPr>
              <a:t>	    } else {</a:t>
            </a:r>
          </a:p>
          <a:p>
            <a:pPr>
              <a:buFontTx/>
              <a:buNone/>
            </a:pPr>
            <a:r>
              <a:rPr lang="en-US" sz="2000">
                <a:latin typeface="Courier New" panose="02070309020205020404" pitchFamily="49" charset="0"/>
              </a:rPr>
              <a:t>	      System.out.println( "Usage:  java MyEcho2 " </a:t>
            </a:r>
          </a:p>
          <a:p>
            <a:pPr>
              <a:buFontTx/>
              <a:buNone/>
            </a:pPr>
            <a:r>
              <a:rPr lang="en-US" sz="2000">
                <a:latin typeface="Courier New" panose="02070309020205020404" pitchFamily="49" charset="0"/>
              </a:rPr>
              <a:t>                               + "string1 string2");</a:t>
            </a:r>
          </a:p>
          <a:p>
            <a:pPr>
              <a:buFontTx/>
              <a:buNone/>
            </a:pPr>
            <a:r>
              <a:rPr lang="en-US" sz="2000">
                <a:latin typeface="Courier New" panose="02070309020205020404" pitchFamily="49" charset="0"/>
              </a:rPr>
              <a:t>      } // end if</a:t>
            </a:r>
          </a:p>
          <a:p>
            <a:pPr>
              <a:buFontTx/>
              <a:buNone/>
            </a:pPr>
            <a:r>
              <a:rPr lang="en-US" sz="2000">
                <a:latin typeface="Courier New" panose="02070309020205020404" pitchFamily="49" charset="0"/>
              </a:rPr>
              <a:t>    } // end main</a:t>
            </a:r>
          </a:p>
          <a:p>
            <a:pPr>
              <a:buFontTx/>
              <a:buNone/>
            </a:pPr>
            <a:r>
              <a:rPr lang="en-US" sz="2000">
                <a:latin typeface="Courier New" panose="02070309020205020404" pitchFamily="49" charset="0"/>
              </a:rPr>
              <a:t>} // end MyEcho2</a:t>
            </a:r>
          </a:p>
        </p:txBody>
      </p:sp>
    </p:spTree>
    <p:extLst>
      <p:ext uri="{BB962C8B-B14F-4D97-AF65-F5344CB8AC3E}">
        <p14:creationId xmlns:p14="http://schemas.microsoft.com/office/powerpoint/2010/main" val="1544745511"/>
      </p:ext>
    </p:extLst>
  </p:cSld>
  <p:clrMapOvr>
    <a:masterClrMapping/>
  </p:clrMapOvr>
  <p:transition>
    <p:pull dir="rd"/>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Yes!</a:t>
            </a:r>
          </a:p>
        </p:txBody>
      </p:sp>
      <p:sp>
        <p:nvSpPr>
          <p:cNvPr id="95235" name="Rectangle 3"/>
          <p:cNvSpPr>
            <a:spLocks noGrp="1" noChangeArrowheads="1"/>
          </p:cNvSpPr>
          <p:nvPr>
            <p:ph type="body" idx="1"/>
          </p:nvPr>
        </p:nvSpPr>
        <p:spPr/>
        <p:txBody>
          <a:bodyPr/>
          <a:lstStyle/>
          <a:p>
            <a:r>
              <a:rPr lang="en-US"/>
              <a:t>The args array reference could be “null”, so doing args.length would cause an error!</a:t>
            </a:r>
          </a:p>
          <a:p>
            <a:r>
              <a:rPr lang="en-US"/>
              <a:t>But it is not, since args is an array reference to an actual array with zero elements.</a:t>
            </a:r>
          </a:p>
        </p:txBody>
      </p:sp>
    </p:spTree>
    <p:extLst>
      <p:ext uri="{BB962C8B-B14F-4D97-AF65-F5344CB8AC3E}">
        <p14:creationId xmlns:p14="http://schemas.microsoft.com/office/powerpoint/2010/main" val="633819019"/>
      </p:ext>
    </p:extLst>
  </p:cSld>
  <p:clrMapOvr>
    <a:masterClrMapping/>
  </p:clrMapOvr>
  <p:transition>
    <p:pull dir="rd"/>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0"/>
            <a:ext cx="8229600" cy="685800"/>
          </a:xfrm>
        </p:spPr>
        <p:txBody>
          <a:bodyPr/>
          <a:lstStyle/>
          <a:p>
            <a:r>
              <a:rPr lang="en-US"/>
              <a:t>What about?</a:t>
            </a:r>
          </a:p>
        </p:txBody>
      </p:sp>
      <p:sp>
        <p:nvSpPr>
          <p:cNvPr id="96259" name="Rectangle 3"/>
          <p:cNvSpPr>
            <a:spLocks noGrp="1" noChangeArrowheads="1"/>
          </p:cNvSpPr>
          <p:nvPr>
            <p:ph type="body" idx="1"/>
          </p:nvPr>
        </p:nvSpPr>
        <p:spPr>
          <a:xfrm>
            <a:off x="0" y="838200"/>
            <a:ext cx="9144000" cy="4525963"/>
          </a:xfrm>
        </p:spPr>
        <p:txBody>
          <a:bodyPr>
            <a:normAutofit fontScale="92500" lnSpcReduction="20000"/>
          </a:bodyPr>
          <a:lstStyle/>
          <a:p>
            <a:pPr>
              <a:buFontTx/>
              <a:buNone/>
            </a:pPr>
            <a:r>
              <a:rPr lang="en-US" sz="1800">
                <a:latin typeface="Courier New" panose="02070309020205020404" pitchFamily="49" charset="0"/>
              </a:rPr>
              <a:t>public class TestArray {</a:t>
            </a:r>
          </a:p>
          <a:p>
            <a:pPr>
              <a:buFontTx/>
              <a:buNone/>
            </a:pPr>
            <a:r>
              <a:rPr lang="en-US" sz="1800">
                <a:latin typeface="Courier New" panose="02070309020205020404" pitchFamily="49" charset="0"/>
              </a:rPr>
              <a:t>   public static void main( String[] args ) {</a:t>
            </a:r>
          </a:p>
          <a:p>
            <a:pPr>
              <a:buFontTx/>
              <a:buNone/>
            </a:pPr>
            <a:r>
              <a:rPr lang="en-US" sz="1800">
                <a:latin typeface="Courier New" panose="02070309020205020404" pitchFamily="49" charset="0"/>
              </a:rPr>
              <a:t>      System.out.println("args.length = " + args.length );</a:t>
            </a:r>
          </a:p>
          <a:p>
            <a:pPr>
              <a:buFontTx/>
              <a:buNone/>
            </a:pPr>
            <a:r>
              <a:rPr lang="en-US" sz="1800">
                <a:latin typeface="Courier New" panose="02070309020205020404" pitchFamily="49" charset="0"/>
              </a:rPr>
              <a:t>      String[] temp0 = {};</a:t>
            </a:r>
          </a:p>
          <a:p>
            <a:pPr>
              <a:buFontTx/>
              <a:buNone/>
            </a:pPr>
            <a:r>
              <a:rPr lang="en-US" sz="1800">
                <a:latin typeface="Courier New" panose="02070309020205020404" pitchFamily="49" charset="0"/>
              </a:rPr>
              <a:t>      System.out.println( "temp0.length = " + temp0.length );</a:t>
            </a:r>
          </a:p>
          <a:p>
            <a:pPr>
              <a:buFontTx/>
              <a:buNone/>
            </a:pPr>
            <a:r>
              <a:rPr lang="en-US" sz="1800">
                <a:latin typeface="Courier New" panose="02070309020205020404" pitchFamily="49" charset="0"/>
              </a:rPr>
              <a:t>      </a:t>
            </a:r>
            <a:r>
              <a:rPr lang="en-US" sz="1800">
                <a:solidFill>
                  <a:srgbClr val="CC0000"/>
                </a:solidFill>
                <a:latin typeface="Courier New" panose="02070309020205020404" pitchFamily="49" charset="0"/>
              </a:rPr>
              <a:t>String[] tempNull;</a:t>
            </a:r>
          </a:p>
          <a:p>
            <a:pPr>
              <a:buFontTx/>
              <a:buNone/>
            </a:pPr>
            <a:r>
              <a:rPr lang="en-US" sz="1800">
                <a:solidFill>
                  <a:srgbClr val="CC0000"/>
                </a:solidFill>
                <a:latin typeface="Courier New" panose="02070309020205020404" pitchFamily="49" charset="0"/>
              </a:rPr>
              <a:t>      System.out.println("tempNull.length=" + tempNull.length);</a:t>
            </a:r>
          </a:p>
          <a:p>
            <a:pPr>
              <a:buFontTx/>
              <a:buNone/>
            </a:pPr>
            <a:r>
              <a:rPr lang="en-US" sz="1800">
                <a:latin typeface="Courier New" panose="02070309020205020404" pitchFamily="49" charset="0"/>
              </a:rPr>
              <a:t>    } // end main</a:t>
            </a:r>
          </a:p>
          <a:p>
            <a:pPr>
              <a:buFontTx/>
              <a:buNone/>
            </a:pPr>
            <a:r>
              <a:rPr lang="en-US" sz="1800">
                <a:latin typeface="Courier New" panose="02070309020205020404" pitchFamily="49" charset="0"/>
              </a:rPr>
              <a:t>} // end TestArray class</a:t>
            </a:r>
          </a:p>
          <a:p>
            <a:pPr>
              <a:buFontTx/>
              <a:buNone/>
            </a:pPr>
            <a:endParaRPr lang="en-US" sz="1800">
              <a:latin typeface="Courier New" panose="02070309020205020404" pitchFamily="49" charset="0"/>
            </a:endParaRPr>
          </a:p>
          <a:p>
            <a:pPr>
              <a:buFontTx/>
              <a:buNone/>
            </a:pPr>
            <a:r>
              <a:rPr lang="en-US" sz="1800">
                <a:latin typeface="Courier New" panose="02070309020205020404" pitchFamily="49" charset="0"/>
              </a:rPr>
              <a:t>$ javac TestArray.java</a:t>
            </a:r>
          </a:p>
          <a:p>
            <a:pPr>
              <a:buFontTx/>
              <a:buNone/>
            </a:pPr>
            <a:r>
              <a:rPr lang="en-US" sz="1800">
                <a:latin typeface="Courier New" panose="02070309020205020404" pitchFamily="49" charset="0"/>
              </a:rPr>
              <a:t>TestArray.java:7: variable tempNull might not have been initialized</a:t>
            </a:r>
          </a:p>
          <a:p>
            <a:pPr>
              <a:buFontTx/>
              <a:buNone/>
            </a:pPr>
            <a:r>
              <a:rPr lang="en-US" sz="1800">
                <a:latin typeface="Courier New" panose="02070309020205020404" pitchFamily="49" charset="0"/>
              </a:rPr>
              <a:t>        System.out.println( "tempNull.length = " + tempNull.length );</a:t>
            </a:r>
          </a:p>
          <a:p>
            <a:pPr>
              <a:buFontTx/>
              <a:buNone/>
            </a:pPr>
            <a:r>
              <a:rPr lang="en-US" sz="1800">
                <a:latin typeface="Courier New" panose="02070309020205020404" pitchFamily="49" charset="0"/>
              </a:rPr>
              <a:t>                                                   ^</a:t>
            </a:r>
          </a:p>
          <a:p>
            <a:pPr>
              <a:buFontTx/>
              <a:buNone/>
            </a:pPr>
            <a:r>
              <a:rPr lang="en-US" sz="1800">
                <a:latin typeface="Courier New" panose="02070309020205020404" pitchFamily="49" charset="0"/>
              </a:rPr>
              <a:t>1 error</a:t>
            </a:r>
          </a:p>
          <a:p>
            <a:pPr>
              <a:buFontTx/>
              <a:buNone/>
            </a:pPr>
            <a:endParaRPr lang="en-US"/>
          </a:p>
        </p:txBody>
      </p:sp>
      <p:sp>
        <p:nvSpPr>
          <p:cNvPr id="96260" name="Line 4"/>
          <p:cNvSpPr>
            <a:spLocks noChangeShapeType="1"/>
          </p:cNvSpPr>
          <p:nvPr/>
        </p:nvSpPr>
        <p:spPr bwMode="auto">
          <a:xfrm>
            <a:off x="0" y="3962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0871309"/>
      </p:ext>
    </p:extLst>
  </p:cSld>
  <p:clrMapOvr>
    <a:masterClrMapping/>
  </p:clrMapOvr>
  <p:transition>
    <p:pull dir="rd"/>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0"/>
            <a:ext cx="8229600" cy="685800"/>
          </a:xfrm>
        </p:spPr>
        <p:txBody>
          <a:bodyPr/>
          <a:lstStyle/>
          <a:p>
            <a:r>
              <a:rPr lang="en-US"/>
              <a:t>What about?</a:t>
            </a:r>
          </a:p>
        </p:txBody>
      </p:sp>
      <p:sp>
        <p:nvSpPr>
          <p:cNvPr id="97283" name="Rectangle 3"/>
          <p:cNvSpPr>
            <a:spLocks noGrp="1" noChangeArrowheads="1"/>
          </p:cNvSpPr>
          <p:nvPr>
            <p:ph type="body" idx="1"/>
          </p:nvPr>
        </p:nvSpPr>
        <p:spPr>
          <a:xfrm>
            <a:off x="0" y="838200"/>
            <a:ext cx="9144000" cy="4525963"/>
          </a:xfrm>
        </p:spPr>
        <p:txBody>
          <a:bodyPr>
            <a:normAutofit fontScale="92500" lnSpcReduction="10000"/>
          </a:bodyPr>
          <a:lstStyle/>
          <a:p>
            <a:pPr>
              <a:buFontTx/>
              <a:buNone/>
            </a:pPr>
            <a:r>
              <a:rPr lang="en-US" sz="1800">
                <a:latin typeface="Courier New" panose="02070309020205020404" pitchFamily="49" charset="0"/>
              </a:rPr>
              <a:t>public class TestArray {</a:t>
            </a:r>
          </a:p>
          <a:p>
            <a:pPr>
              <a:buFontTx/>
              <a:buNone/>
            </a:pPr>
            <a:r>
              <a:rPr lang="en-US" sz="1800">
                <a:latin typeface="Courier New" panose="02070309020205020404" pitchFamily="49" charset="0"/>
              </a:rPr>
              <a:t>   public static void main( String[] args ) {</a:t>
            </a:r>
          </a:p>
          <a:p>
            <a:pPr>
              <a:buFontTx/>
              <a:buNone/>
            </a:pPr>
            <a:r>
              <a:rPr lang="en-US" sz="1800">
                <a:latin typeface="Courier New" panose="02070309020205020404" pitchFamily="49" charset="0"/>
              </a:rPr>
              <a:t>      System.out.println("args.length = " + args.length );</a:t>
            </a:r>
          </a:p>
          <a:p>
            <a:pPr>
              <a:buFontTx/>
              <a:buNone/>
            </a:pPr>
            <a:r>
              <a:rPr lang="en-US" sz="1800">
                <a:latin typeface="Courier New" panose="02070309020205020404" pitchFamily="49" charset="0"/>
              </a:rPr>
              <a:t>      String[] temp0 = {};</a:t>
            </a:r>
          </a:p>
          <a:p>
            <a:pPr>
              <a:buFontTx/>
              <a:buNone/>
            </a:pPr>
            <a:r>
              <a:rPr lang="en-US" sz="1800">
                <a:latin typeface="Courier New" panose="02070309020205020404" pitchFamily="49" charset="0"/>
              </a:rPr>
              <a:t>      System.out.println( "temp0.length = " + temp0.length );</a:t>
            </a:r>
          </a:p>
          <a:p>
            <a:pPr>
              <a:buFontTx/>
              <a:buNone/>
            </a:pPr>
            <a:r>
              <a:rPr lang="en-US" sz="1800">
                <a:latin typeface="Courier New" panose="02070309020205020404" pitchFamily="49" charset="0"/>
              </a:rPr>
              <a:t>      </a:t>
            </a:r>
            <a:r>
              <a:rPr lang="en-US" sz="1800">
                <a:solidFill>
                  <a:srgbClr val="CC0000"/>
                </a:solidFill>
                <a:latin typeface="Courier New" panose="02070309020205020404" pitchFamily="49" charset="0"/>
              </a:rPr>
              <a:t>String[] tempNull = </a:t>
            </a:r>
            <a:r>
              <a:rPr lang="en-US" sz="1800" b="1">
                <a:solidFill>
                  <a:srgbClr val="CC0000"/>
                </a:solidFill>
                <a:latin typeface="Courier New" panose="02070309020205020404" pitchFamily="49" charset="0"/>
              </a:rPr>
              <a:t>null</a:t>
            </a:r>
            <a:r>
              <a:rPr lang="en-US" sz="1800">
                <a:solidFill>
                  <a:srgbClr val="CC0000"/>
                </a:solidFill>
                <a:latin typeface="Courier New" panose="02070309020205020404" pitchFamily="49" charset="0"/>
              </a:rPr>
              <a:t>;</a:t>
            </a:r>
          </a:p>
          <a:p>
            <a:pPr>
              <a:buFontTx/>
              <a:buNone/>
            </a:pPr>
            <a:r>
              <a:rPr lang="en-US" sz="1800">
                <a:solidFill>
                  <a:srgbClr val="CC0000"/>
                </a:solidFill>
                <a:latin typeface="Courier New" panose="02070309020205020404" pitchFamily="49" charset="0"/>
              </a:rPr>
              <a:t>      System.out.println("tempNull.length=" + tempNull.length);</a:t>
            </a:r>
          </a:p>
          <a:p>
            <a:pPr>
              <a:buFontTx/>
              <a:buNone/>
            </a:pPr>
            <a:r>
              <a:rPr lang="en-US" sz="1800">
                <a:latin typeface="Courier New" panose="02070309020205020404" pitchFamily="49" charset="0"/>
              </a:rPr>
              <a:t>    } // end main</a:t>
            </a:r>
          </a:p>
          <a:p>
            <a:pPr>
              <a:buFontTx/>
              <a:buNone/>
            </a:pPr>
            <a:r>
              <a:rPr lang="en-US" sz="1800">
                <a:latin typeface="Courier New" panose="02070309020205020404" pitchFamily="49" charset="0"/>
              </a:rPr>
              <a:t>} // end TestArray class</a:t>
            </a:r>
          </a:p>
          <a:p>
            <a:pPr>
              <a:buFontTx/>
              <a:buNone/>
            </a:pPr>
            <a:endParaRPr lang="en-US" sz="1800">
              <a:latin typeface="Courier New" panose="02070309020205020404" pitchFamily="49" charset="0"/>
            </a:endParaRPr>
          </a:p>
          <a:p>
            <a:pPr>
              <a:buFontTx/>
              <a:buNone/>
            </a:pPr>
            <a:r>
              <a:rPr lang="en-US" sz="1800">
                <a:latin typeface="Courier New" panose="02070309020205020404" pitchFamily="49" charset="0"/>
              </a:rPr>
              <a:t>$ java TestArray</a:t>
            </a:r>
          </a:p>
          <a:p>
            <a:pPr>
              <a:buFontTx/>
              <a:buNone/>
            </a:pPr>
            <a:r>
              <a:rPr lang="en-US" sz="1800">
                <a:latin typeface="Courier New" panose="02070309020205020404" pitchFamily="49" charset="0"/>
              </a:rPr>
              <a:t>args.length = 0</a:t>
            </a:r>
          </a:p>
          <a:p>
            <a:pPr>
              <a:buFontTx/>
              <a:buNone/>
            </a:pPr>
            <a:r>
              <a:rPr lang="en-US" sz="1800">
                <a:latin typeface="Courier New" panose="02070309020205020404" pitchFamily="49" charset="0"/>
              </a:rPr>
              <a:t>temp0.length = 0</a:t>
            </a:r>
          </a:p>
          <a:p>
            <a:pPr>
              <a:buFontTx/>
              <a:buNone/>
            </a:pPr>
            <a:r>
              <a:rPr lang="en-US" sz="1800">
                <a:latin typeface="Courier New" panose="02070309020205020404" pitchFamily="49" charset="0"/>
              </a:rPr>
              <a:t>Exception in thread "main" java.lang.NullPointerException</a:t>
            </a:r>
          </a:p>
          <a:p>
            <a:pPr>
              <a:buFontTx/>
              <a:buNone/>
            </a:pPr>
            <a:r>
              <a:rPr lang="en-US" sz="1800">
                <a:latin typeface="Courier New" panose="02070309020205020404" pitchFamily="49" charset="0"/>
              </a:rPr>
              <a:t>        at TestArray.main(TestArray.java:7)</a:t>
            </a:r>
            <a:endParaRPr lang="en-US"/>
          </a:p>
        </p:txBody>
      </p:sp>
      <p:sp>
        <p:nvSpPr>
          <p:cNvPr id="97284" name="Line 4"/>
          <p:cNvSpPr>
            <a:spLocks noChangeShapeType="1"/>
          </p:cNvSpPr>
          <p:nvPr/>
        </p:nvSpPr>
        <p:spPr bwMode="auto">
          <a:xfrm>
            <a:off x="0" y="3962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74925155"/>
      </p:ext>
    </p:extLst>
  </p:cSld>
  <p:clrMapOvr>
    <a:masterClrMapping/>
  </p:clrMapOvr>
  <p:transition>
    <p:pull dir="rd"/>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en-US" sz="4000"/>
              <a:t>Your turn to write a simple program using the command line</a:t>
            </a:r>
          </a:p>
        </p:txBody>
      </p:sp>
      <p:sp>
        <p:nvSpPr>
          <p:cNvPr id="81923" name="Rectangle 3"/>
          <p:cNvSpPr>
            <a:spLocks noGrp="1" noChangeArrowheads="1"/>
          </p:cNvSpPr>
          <p:nvPr>
            <p:ph type="body" idx="1"/>
          </p:nvPr>
        </p:nvSpPr>
        <p:spPr/>
        <p:txBody>
          <a:bodyPr/>
          <a:lstStyle/>
          <a:p>
            <a:r>
              <a:rPr lang="en-US"/>
              <a:t>Write a program to echo all command-line arguments to the System.out</a:t>
            </a:r>
          </a:p>
          <a:p>
            <a:pPr lvl="1">
              <a:buFontTx/>
              <a:buNone/>
            </a:pPr>
            <a:r>
              <a:rPr lang="en-US"/>
              <a:t>$ java EchoAll This is a long line</a:t>
            </a:r>
          </a:p>
          <a:p>
            <a:pPr lvl="1">
              <a:buFontTx/>
              <a:buNone/>
            </a:pPr>
            <a:r>
              <a:rPr lang="en-US"/>
              <a:t>args[0] is This</a:t>
            </a:r>
          </a:p>
          <a:p>
            <a:pPr lvl="1">
              <a:buFontTx/>
              <a:buNone/>
            </a:pPr>
            <a:r>
              <a:rPr lang="en-US"/>
              <a:t>args[1] is is</a:t>
            </a:r>
          </a:p>
          <a:p>
            <a:pPr lvl="1">
              <a:buFontTx/>
              <a:buNone/>
            </a:pPr>
            <a:r>
              <a:rPr lang="en-US"/>
              <a:t>args[2] is a</a:t>
            </a:r>
          </a:p>
          <a:p>
            <a:pPr lvl="1">
              <a:buFontTx/>
              <a:buNone/>
            </a:pPr>
            <a:r>
              <a:rPr lang="en-US"/>
              <a:t>args[3] is long</a:t>
            </a:r>
          </a:p>
          <a:p>
            <a:pPr lvl="1">
              <a:buFontTx/>
              <a:buNone/>
            </a:pPr>
            <a:r>
              <a:rPr lang="en-US"/>
              <a:t>args[4] is line</a:t>
            </a:r>
          </a:p>
        </p:txBody>
      </p:sp>
    </p:spTree>
    <p:extLst>
      <p:ext uri="{BB962C8B-B14F-4D97-AF65-F5344CB8AC3E}">
        <p14:creationId xmlns:p14="http://schemas.microsoft.com/office/powerpoint/2010/main" val="792459541"/>
      </p:ext>
    </p:extLst>
  </p:cSld>
  <p:clrMapOvr>
    <a:masterClrMapping/>
  </p:clrMapOvr>
  <p:transition>
    <p:pull dir="rd"/>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Simple Calculations at Command Line</a:t>
            </a:r>
          </a:p>
        </p:txBody>
      </p:sp>
      <p:sp>
        <p:nvSpPr>
          <p:cNvPr id="91139" name="Rectangle 3"/>
          <p:cNvSpPr>
            <a:spLocks noGrp="1" noChangeArrowheads="1"/>
          </p:cNvSpPr>
          <p:nvPr>
            <p:ph type="body" idx="1"/>
          </p:nvPr>
        </p:nvSpPr>
        <p:spPr/>
        <p:txBody>
          <a:bodyPr/>
          <a:lstStyle/>
          <a:p>
            <a:pPr>
              <a:buFontTx/>
              <a:buNone/>
            </a:pPr>
            <a:endParaRPr lang="en-US"/>
          </a:p>
          <a:p>
            <a:pPr>
              <a:buFontTx/>
              <a:buNone/>
            </a:pPr>
            <a:r>
              <a:rPr lang="en-US"/>
              <a:t>$ java Calculate 6 + 4</a:t>
            </a:r>
          </a:p>
          <a:p>
            <a:pPr>
              <a:buFontTx/>
              <a:buNone/>
            </a:pPr>
            <a:r>
              <a:rPr lang="en-US"/>
              <a:t>10</a:t>
            </a:r>
          </a:p>
          <a:p>
            <a:pPr>
              <a:buFontTx/>
              <a:buNone/>
            </a:pPr>
            <a:r>
              <a:rPr lang="en-US"/>
              <a:t>$ java Calculate 8 - 5</a:t>
            </a:r>
          </a:p>
          <a:p>
            <a:pPr>
              <a:buFontTx/>
              <a:buNone/>
            </a:pPr>
            <a:r>
              <a:rPr lang="en-US"/>
              <a:t>3</a:t>
            </a:r>
          </a:p>
          <a:p>
            <a:pPr>
              <a:buFontTx/>
              <a:buNone/>
            </a:pPr>
            <a:endParaRPr lang="en-US"/>
          </a:p>
        </p:txBody>
      </p:sp>
    </p:spTree>
    <p:extLst>
      <p:ext uri="{BB962C8B-B14F-4D97-AF65-F5344CB8AC3E}">
        <p14:creationId xmlns:p14="http://schemas.microsoft.com/office/powerpoint/2010/main" val="3150379320"/>
      </p:ext>
    </p:extLst>
  </p:cSld>
  <p:clrMapOvr>
    <a:masterClrMapping/>
  </p:clrMapOvr>
  <p:transition>
    <p:pull dir="rd"/>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152400"/>
            <a:ext cx="8229600" cy="381000"/>
          </a:xfrm>
        </p:spPr>
        <p:txBody>
          <a:bodyPr>
            <a:normAutofit fontScale="90000"/>
          </a:bodyPr>
          <a:lstStyle/>
          <a:p>
            <a:r>
              <a:rPr lang="en-US"/>
              <a:t>First Attempt - What’s wrong?</a:t>
            </a:r>
          </a:p>
        </p:txBody>
      </p:sp>
      <p:sp>
        <p:nvSpPr>
          <p:cNvPr id="92163" name="Rectangle 3"/>
          <p:cNvSpPr>
            <a:spLocks noGrp="1" noChangeArrowheads="1"/>
          </p:cNvSpPr>
          <p:nvPr>
            <p:ph type="body" idx="1"/>
          </p:nvPr>
        </p:nvSpPr>
        <p:spPr>
          <a:xfrm>
            <a:off x="152400" y="685800"/>
            <a:ext cx="8839200" cy="6172200"/>
          </a:xfrm>
        </p:spPr>
        <p:txBody>
          <a:bodyPr>
            <a:normAutofit lnSpcReduction="10000"/>
          </a:bodyPr>
          <a:lstStyle/>
          <a:p>
            <a:pPr>
              <a:buFontTx/>
              <a:buNone/>
            </a:pPr>
            <a:r>
              <a:rPr lang="en-US" sz="1600">
                <a:latin typeface="Courier New" panose="02070309020205020404" pitchFamily="49" charset="0"/>
              </a:rPr>
              <a:t>public class Calculate {</a:t>
            </a:r>
          </a:p>
          <a:p>
            <a:pPr>
              <a:buFontTx/>
              <a:buNone/>
            </a:pPr>
            <a:r>
              <a:rPr lang="en-US" sz="1600">
                <a:latin typeface="Courier New" panose="02070309020205020404" pitchFamily="49" charset="0"/>
              </a:rPr>
              <a:t>    public static void main( String[] args ) {</a:t>
            </a:r>
          </a:p>
          <a:p>
            <a:pPr>
              <a:buFontTx/>
              <a:buNone/>
            </a:pPr>
            <a:r>
              <a:rPr lang="en-US" sz="1600">
                <a:latin typeface="Courier New" panose="02070309020205020404" pitchFamily="49" charset="0"/>
              </a:rPr>
              <a:t>        int    operand1 = args[0];</a:t>
            </a:r>
          </a:p>
          <a:p>
            <a:pPr>
              <a:buFontTx/>
              <a:buNone/>
            </a:pPr>
            <a:r>
              <a:rPr lang="en-US" sz="1600">
                <a:latin typeface="Courier New" panose="02070309020205020404" pitchFamily="49" charset="0"/>
              </a:rPr>
              <a:t>        String operator = args[1];</a:t>
            </a:r>
          </a:p>
          <a:p>
            <a:pPr>
              <a:buFontTx/>
              <a:buNone/>
            </a:pPr>
            <a:r>
              <a:rPr lang="en-US" sz="1600">
                <a:latin typeface="Courier New" panose="02070309020205020404" pitchFamily="49" charset="0"/>
              </a:rPr>
              <a:t>        int    operand2 = args[2];</a:t>
            </a:r>
          </a:p>
          <a:p>
            <a:pPr>
              <a:buFontTx/>
              <a:buNone/>
            </a:pPr>
            <a:endParaRPr lang="en-US" sz="1600">
              <a:latin typeface="Courier New" panose="02070309020205020404" pitchFamily="49" charset="0"/>
            </a:endParaRPr>
          </a:p>
          <a:p>
            <a:pPr>
              <a:buFontTx/>
              <a:buNone/>
            </a:pPr>
            <a:r>
              <a:rPr lang="en-US" sz="1600">
                <a:latin typeface="Courier New" panose="02070309020205020404" pitchFamily="49" charset="0"/>
              </a:rPr>
              <a:t>        if ( operator.equals("+") ) {</a:t>
            </a:r>
          </a:p>
          <a:p>
            <a:pPr>
              <a:buFontTx/>
              <a:buNone/>
            </a:pPr>
            <a:r>
              <a:rPr lang="en-US" sz="1600">
                <a:latin typeface="Courier New" panose="02070309020205020404" pitchFamily="49" charset="0"/>
              </a:rPr>
              <a:t>           System.out.println( operand1 + operand2 );</a:t>
            </a:r>
          </a:p>
          <a:p>
            <a:pPr>
              <a:buFontTx/>
              <a:buNone/>
            </a:pPr>
            <a:r>
              <a:rPr lang="en-US" sz="1600">
                <a:latin typeface="Courier New" panose="02070309020205020404" pitchFamily="49" charset="0"/>
              </a:rPr>
              <a:t>        } else if ( operator.equals("-") ) {</a:t>
            </a:r>
          </a:p>
          <a:p>
            <a:pPr>
              <a:buFontTx/>
              <a:buNone/>
            </a:pPr>
            <a:r>
              <a:rPr lang="en-US" sz="1600">
                <a:latin typeface="Courier New" panose="02070309020205020404" pitchFamily="49" charset="0"/>
              </a:rPr>
              <a:t>           System.out.println( operand1 - operand2 );</a:t>
            </a:r>
          </a:p>
          <a:p>
            <a:pPr>
              <a:buFontTx/>
              <a:buNone/>
            </a:pPr>
            <a:r>
              <a:rPr lang="en-US" sz="1600">
                <a:latin typeface="Courier New" panose="02070309020205020404" pitchFamily="49" charset="0"/>
              </a:rPr>
              <a:t>        } else {</a:t>
            </a:r>
          </a:p>
          <a:p>
            <a:pPr>
              <a:buFontTx/>
              <a:buNone/>
            </a:pPr>
            <a:r>
              <a:rPr lang="en-US" sz="1600">
                <a:latin typeface="Courier New" panose="02070309020205020404" pitchFamily="49" charset="0"/>
              </a:rPr>
              <a:t>           System.out.println("Invalid operator: " + operator);</a:t>
            </a:r>
          </a:p>
          <a:p>
            <a:pPr>
              <a:buFontTx/>
              <a:buNone/>
            </a:pPr>
            <a:r>
              <a:rPr lang="en-US" sz="1600">
                <a:latin typeface="Courier New" panose="02070309020205020404" pitchFamily="49" charset="0"/>
              </a:rPr>
              <a:t> 	     } // end if</a:t>
            </a:r>
          </a:p>
          <a:p>
            <a:pPr>
              <a:buFontTx/>
              <a:buNone/>
            </a:pPr>
            <a:r>
              <a:rPr lang="en-US" sz="1600">
                <a:latin typeface="Courier New" panose="02070309020205020404" pitchFamily="49" charset="0"/>
              </a:rPr>
              <a:t>    } // end main</a:t>
            </a:r>
          </a:p>
          <a:p>
            <a:pPr>
              <a:buFontTx/>
              <a:buNone/>
            </a:pPr>
            <a:r>
              <a:rPr lang="en-US" sz="1600">
                <a:latin typeface="Courier New" panose="02070309020205020404" pitchFamily="49" charset="0"/>
              </a:rPr>
              <a:t>} // end Calculate</a:t>
            </a:r>
          </a:p>
          <a:p>
            <a:pPr>
              <a:buFontTx/>
              <a:buNone/>
            </a:pPr>
            <a:r>
              <a:rPr lang="en-US" sz="1600">
                <a:latin typeface="Courier New" panose="02070309020205020404" pitchFamily="49" charset="0"/>
              </a:rPr>
              <a:t>$ javac Calculate.java</a:t>
            </a:r>
          </a:p>
          <a:p>
            <a:pPr>
              <a:buFontTx/>
              <a:buNone/>
            </a:pPr>
            <a:r>
              <a:rPr lang="en-US" sz="1600">
                <a:latin typeface="Courier New" panose="02070309020205020404" pitchFamily="49" charset="0"/>
              </a:rPr>
              <a:t>Calculate.java:3: incompatible types</a:t>
            </a:r>
          </a:p>
          <a:p>
            <a:pPr>
              <a:buFontTx/>
              <a:buNone/>
            </a:pPr>
            <a:r>
              <a:rPr lang="en-US" sz="1600">
                <a:latin typeface="Courier New" panose="02070309020205020404" pitchFamily="49" charset="0"/>
              </a:rPr>
              <a:t>found   : java.lang.String</a:t>
            </a:r>
          </a:p>
          <a:p>
            <a:pPr>
              <a:buFontTx/>
              <a:buNone/>
            </a:pPr>
            <a:r>
              <a:rPr lang="en-US" sz="1600">
                <a:latin typeface="Courier New" panose="02070309020205020404" pitchFamily="49" charset="0"/>
              </a:rPr>
              <a:t>required: int</a:t>
            </a:r>
          </a:p>
          <a:p>
            <a:pPr>
              <a:buFontTx/>
              <a:buNone/>
            </a:pPr>
            <a:r>
              <a:rPr lang="en-US" sz="1600">
                <a:latin typeface="Courier New" panose="02070309020205020404" pitchFamily="49" charset="0"/>
              </a:rPr>
              <a:t>        int    operand1 = args[0];</a:t>
            </a:r>
          </a:p>
          <a:p>
            <a:pPr>
              <a:buFontTx/>
              <a:buNone/>
            </a:pPr>
            <a:r>
              <a:rPr lang="en-US" sz="1600">
                <a:latin typeface="Courier New" panose="02070309020205020404" pitchFamily="49" charset="0"/>
              </a:rPr>
              <a:t>                              ^</a:t>
            </a:r>
            <a:endParaRPr lang="en-US" sz="1600"/>
          </a:p>
        </p:txBody>
      </p:sp>
      <p:sp>
        <p:nvSpPr>
          <p:cNvPr id="92164" name="Line 4"/>
          <p:cNvSpPr>
            <a:spLocks noChangeShapeType="1"/>
          </p:cNvSpPr>
          <p:nvPr/>
        </p:nvSpPr>
        <p:spPr bwMode="auto">
          <a:xfrm>
            <a:off x="0" y="5105400"/>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30683880"/>
      </p:ext>
    </p:extLst>
  </p:cSld>
  <p:clrMapOvr>
    <a:masterClrMapping/>
  </p:clrMapOvr>
  <p:transition>
    <p:pull dir="rd"/>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274638"/>
            <a:ext cx="8229600" cy="639762"/>
          </a:xfrm>
        </p:spPr>
        <p:txBody>
          <a:bodyPr/>
          <a:lstStyle/>
          <a:p>
            <a:r>
              <a:rPr lang="en-US"/>
              <a:t>Correct Calculate</a:t>
            </a:r>
          </a:p>
        </p:txBody>
      </p:sp>
      <p:sp>
        <p:nvSpPr>
          <p:cNvPr id="93187" name="Rectangle 3"/>
          <p:cNvSpPr>
            <a:spLocks noGrp="1" noChangeArrowheads="1"/>
          </p:cNvSpPr>
          <p:nvPr>
            <p:ph type="body" idx="1"/>
          </p:nvPr>
        </p:nvSpPr>
        <p:spPr>
          <a:xfrm>
            <a:off x="457200" y="1066800"/>
            <a:ext cx="8229600" cy="5410200"/>
          </a:xfrm>
        </p:spPr>
        <p:txBody>
          <a:bodyPr/>
          <a:lstStyle/>
          <a:p>
            <a:pPr>
              <a:buFontTx/>
              <a:buNone/>
            </a:pPr>
            <a:r>
              <a:rPr lang="en-US" sz="1800">
                <a:latin typeface="Courier New" panose="02070309020205020404" pitchFamily="49" charset="0"/>
              </a:rPr>
              <a:t>public class Calculate {</a:t>
            </a:r>
          </a:p>
          <a:p>
            <a:pPr>
              <a:buFontTx/>
              <a:buNone/>
            </a:pPr>
            <a:r>
              <a:rPr lang="en-US" sz="1800">
                <a:latin typeface="Courier New" panose="02070309020205020404" pitchFamily="49" charset="0"/>
              </a:rPr>
              <a:t>    public static void main( String[] args ) {</a:t>
            </a:r>
          </a:p>
          <a:p>
            <a:pPr>
              <a:buFontTx/>
              <a:buNone/>
            </a:pPr>
            <a:r>
              <a:rPr lang="en-US" sz="1800">
                <a:latin typeface="Courier New" panose="02070309020205020404" pitchFamily="49" charset="0"/>
              </a:rPr>
              <a:t>        int    operand1 = Integer.parseInt( args[0] );</a:t>
            </a:r>
          </a:p>
          <a:p>
            <a:pPr>
              <a:buFontTx/>
              <a:buNone/>
            </a:pPr>
            <a:r>
              <a:rPr lang="en-US" sz="1800">
                <a:latin typeface="Courier New" panose="02070309020205020404" pitchFamily="49" charset="0"/>
              </a:rPr>
              <a:t>        String operator = args[1];</a:t>
            </a:r>
          </a:p>
          <a:p>
            <a:pPr>
              <a:buFontTx/>
              <a:buNone/>
            </a:pPr>
            <a:r>
              <a:rPr lang="en-US" sz="1800">
                <a:latin typeface="Courier New" panose="02070309020205020404" pitchFamily="49" charset="0"/>
              </a:rPr>
              <a:t>        int    operand2 = Integer.parseInt( args[2] );</a:t>
            </a:r>
          </a:p>
          <a:p>
            <a:pPr>
              <a:buFontTx/>
              <a:buNone/>
            </a:pPr>
            <a:endParaRPr lang="en-US" sz="1800">
              <a:latin typeface="Courier New" panose="02070309020205020404" pitchFamily="49" charset="0"/>
            </a:endParaRPr>
          </a:p>
          <a:p>
            <a:pPr>
              <a:buFontTx/>
              <a:buNone/>
            </a:pPr>
            <a:r>
              <a:rPr lang="en-US" sz="1800">
                <a:latin typeface="Courier New" panose="02070309020205020404" pitchFamily="49" charset="0"/>
              </a:rPr>
              <a:t>        if ( operator.equals("+") ) {</a:t>
            </a:r>
          </a:p>
          <a:p>
            <a:pPr>
              <a:buFontTx/>
              <a:buNone/>
            </a:pPr>
            <a:r>
              <a:rPr lang="en-US" sz="1800">
                <a:latin typeface="Courier New" panose="02070309020205020404" pitchFamily="49" charset="0"/>
              </a:rPr>
              <a:t>            System.out.println( operand1 + operand2 );</a:t>
            </a:r>
          </a:p>
          <a:p>
            <a:pPr>
              <a:buFontTx/>
              <a:buNone/>
            </a:pPr>
            <a:r>
              <a:rPr lang="en-US" sz="1800">
                <a:latin typeface="Courier New" panose="02070309020205020404" pitchFamily="49" charset="0"/>
              </a:rPr>
              <a:t>        } else if ( operator.equals("-") ) {</a:t>
            </a:r>
          </a:p>
          <a:p>
            <a:pPr>
              <a:buFontTx/>
              <a:buNone/>
            </a:pPr>
            <a:r>
              <a:rPr lang="en-US" sz="1800">
                <a:latin typeface="Courier New" panose="02070309020205020404" pitchFamily="49" charset="0"/>
              </a:rPr>
              <a:t>            System.out.println( operand1 - operand2 );</a:t>
            </a:r>
          </a:p>
          <a:p>
            <a:pPr>
              <a:buFontTx/>
              <a:buNone/>
            </a:pPr>
            <a:r>
              <a:rPr lang="en-US" sz="1800">
                <a:latin typeface="Courier New" panose="02070309020205020404" pitchFamily="49" charset="0"/>
              </a:rPr>
              <a:t>        } else {</a:t>
            </a:r>
          </a:p>
          <a:p>
            <a:pPr>
              <a:buFontTx/>
              <a:buNone/>
            </a:pPr>
            <a:r>
              <a:rPr lang="en-US" sz="1800">
                <a:latin typeface="Courier New" panose="02070309020205020404" pitchFamily="49" charset="0"/>
              </a:rPr>
              <a:t>            System.out.println( "Invalid operator: " </a:t>
            </a:r>
          </a:p>
          <a:p>
            <a:pPr>
              <a:buFontTx/>
              <a:buNone/>
            </a:pPr>
            <a:r>
              <a:rPr lang="en-US" sz="1800">
                <a:latin typeface="Courier New" panose="02070309020205020404" pitchFamily="49" charset="0"/>
              </a:rPr>
              <a:t>                                           + operator );</a:t>
            </a:r>
          </a:p>
          <a:p>
            <a:pPr>
              <a:buFontTx/>
              <a:buNone/>
            </a:pPr>
            <a:r>
              <a:rPr lang="en-US" sz="1800">
                <a:latin typeface="Courier New" panose="02070309020205020404" pitchFamily="49" charset="0"/>
              </a:rPr>
              <a:t> 	     } // end if</a:t>
            </a:r>
          </a:p>
          <a:p>
            <a:pPr>
              <a:buFontTx/>
              <a:buNone/>
            </a:pPr>
            <a:r>
              <a:rPr lang="en-US" sz="1800">
                <a:latin typeface="Courier New" panose="02070309020205020404" pitchFamily="49" charset="0"/>
              </a:rPr>
              <a:t>    } // end main</a:t>
            </a:r>
          </a:p>
          <a:p>
            <a:pPr>
              <a:buFontTx/>
              <a:buNone/>
            </a:pPr>
            <a:r>
              <a:rPr lang="en-US" sz="1800">
                <a:latin typeface="Courier New" panose="02070309020205020404" pitchFamily="49" charset="0"/>
              </a:rPr>
              <a:t>} // end Calculate</a:t>
            </a:r>
            <a:endParaRPr lang="en-US"/>
          </a:p>
        </p:txBody>
      </p:sp>
    </p:spTree>
    <p:extLst>
      <p:ext uri="{BB962C8B-B14F-4D97-AF65-F5344CB8AC3E}">
        <p14:creationId xmlns:p14="http://schemas.microsoft.com/office/powerpoint/2010/main" val="3313441014"/>
      </p:ext>
    </p:extLst>
  </p:cSld>
  <p:clrMapOvr>
    <a:masterClrMapping/>
  </p:clrMapOvr>
  <p:transition>
    <p:pull dir="rd"/>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The wrapper classes</a:t>
            </a:r>
          </a:p>
        </p:txBody>
      </p:sp>
      <p:sp>
        <p:nvSpPr>
          <p:cNvPr id="86019" name="Rectangle 3"/>
          <p:cNvSpPr>
            <a:spLocks noGrp="1" noChangeArrowheads="1"/>
          </p:cNvSpPr>
          <p:nvPr>
            <p:ph type="body" idx="1"/>
          </p:nvPr>
        </p:nvSpPr>
        <p:spPr>
          <a:xfrm>
            <a:off x="457200" y="1600200"/>
            <a:ext cx="8458200" cy="4525963"/>
          </a:xfrm>
        </p:spPr>
        <p:txBody>
          <a:bodyPr/>
          <a:lstStyle/>
          <a:p>
            <a:pPr>
              <a:lnSpc>
                <a:spcPct val="90000"/>
              </a:lnSpc>
            </a:pPr>
            <a:r>
              <a:rPr lang="en-US" sz="2800"/>
              <a:t>Primitive data types (int, double, boolean, etc.) are not actually objects.  Because of this, you can’t use them easily in certain OO situations</a:t>
            </a:r>
          </a:p>
          <a:p>
            <a:pPr>
              <a:lnSpc>
                <a:spcPct val="90000"/>
              </a:lnSpc>
            </a:pPr>
            <a:r>
              <a:rPr lang="en-US" sz="2800"/>
              <a:t>Because of that, java has “wrapper classes” such as Integer, Double, and Boolean.</a:t>
            </a:r>
          </a:p>
          <a:p>
            <a:pPr>
              <a:lnSpc>
                <a:spcPct val="90000"/>
              </a:lnSpc>
            </a:pPr>
            <a:r>
              <a:rPr lang="en-US" sz="2800"/>
              <a:t>These are true </a:t>
            </a:r>
            <a:r>
              <a:rPr lang="en-US" sz="2800" i="1"/>
              <a:t>classes</a:t>
            </a:r>
            <a:r>
              <a:rPr lang="en-US" sz="2800"/>
              <a:t> in the OO sense of the word in that they contain data which store information (often the value in it’s corresponding primitive data type) and methods that can act on this data.</a:t>
            </a:r>
          </a:p>
        </p:txBody>
      </p:sp>
    </p:spTree>
    <p:extLst>
      <p:ext uri="{BB962C8B-B14F-4D97-AF65-F5344CB8AC3E}">
        <p14:creationId xmlns:p14="http://schemas.microsoft.com/office/powerpoint/2010/main" val="151730069"/>
      </p:ext>
    </p:extLst>
  </p:cSld>
  <p:clrMapOvr>
    <a:masterClrMapping/>
  </p:clrMapOvr>
  <p:transition>
    <p:pull dir="rd"/>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But wait a minute!</a:t>
            </a:r>
          </a:p>
        </p:txBody>
      </p:sp>
      <p:sp>
        <p:nvSpPr>
          <p:cNvPr id="87043" name="Rectangle 3"/>
          <p:cNvSpPr>
            <a:spLocks noGrp="1" noChangeArrowheads="1"/>
          </p:cNvSpPr>
          <p:nvPr>
            <p:ph type="body" idx="1"/>
          </p:nvPr>
        </p:nvSpPr>
        <p:spPr/>
        <p:txBody>
          <a:bodyPr/>
          <a:lstStyle/>
          <a:p>
            <a:r>
              <a:rPr lang="en-US"/>
              <a:t>How is it that we can use the parseInt() method without actually creating an instance of the Integer class.</a:t>
            </a:r>
          </a:p>
        </p:txBody>
      </p:sp>
    </p:spTree>
    <p:extLst>
      <p:ext uri="{BB962C8B-B14F-4D97-AF65-F5344CB8AC3E}">
        <p14:creationId xmlns:p14="http://schemas.microsoft.com/office/powerpoint/2010/main" val="3578069373"/>
      </p:ext>
    </p:extLst>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5800" y="800100"/>
            <a:ext cx="7772400" cy="762000"/>
          </a:xfrm>
        </p:spPr>
        <p:txBody>
          <a:bodyPr>
            <a:spAutoFit/>
          </a:bodyPr>
          <a:lstStyle/>
          <a:p>
            <a:r>
              <a:rPr lang="en-US">
                <a:latin typeface="Arial" panose="020B0604020202020204" pitchFamily="34" charset="0"/>
              </a:rPr>
              <a:t>Outline</a:t>
            </a:r>
          </a:p>
        </p:txBody>
      </p:sp>
      <p:sp>
        <p:nvSpPr>
          <p:cNvPr id="110595" name="Rectangle 3"/>
          <p:cNvSpPr>
            <a:spLocks noGrp="1" noChangeArrowheads="1"/>
          </p:cNvSpPr>
          <p:nvPr>
            <p:ph type="body" idx="1"/>
          </p:nvPr>
        </p:nvSpPr>
        <p:spPr>
          <a:xfrm>
            <a:off x="685800" y="1981200"/>
            <a:ext cx="7772400" cy="3082925"/>
          </a:xfrm>
        </p:spPr>
        <p:txBody>
          <a:bodyPr>
            <a:spAutoFit/>
          </a:bodyPr>
          <a:lstStyle/>
          <a:p>
            <a:r>
              <a:rPr lang="en-US" sz="2800">
                <a:latin typeface="Arial" panose="020B0604020202020204" pitchFamily="34" charset="0"/>
              </a:rPr>
              <a:t>Overview of Streams and File I/O</a:t>
            </a:r>
          </a:p>
          <a:p>
            <a:r>
              <a:rPr lang="en-US" sz="2800">
                <a:latin typeface="Arial" panose="020B0604020202020204" pitchFamily="34" charset="0"/>
              </a:rPr>
              <a:t>Text-File I/O</a:t>
            </a:r>
          </a:p>
          <a:p>
            <a:r>
              <a:rPr lang="en-US" sz="2800">
                <a:latin typeface="Arial" panose="020B0604020202020204" pitchFamily="34" charset="0"/>
              </a:rPr>
              <a:t>Using the </a:t>
            </a:r>
            <a:r>
              <a:rPr lang="en-US" sz="2000">
                <a:latin typeface="Courier New" panose="02070309020205020404" pitchFamily="49" charset="0"/>
              </a:rPr>
              <a:t>File</a:t>
            </a:r>
            <a:r>
              <a:rPr lang="en-US" sz="2800">
                <a:latin typeface="Arial" panose="020B0604020202020204" pitchFamily="34" charset="0"/>
              </a:rPr>
              <a:t> Class</a:t>
            </a:r>
          </a:p>
          <a:p>
            <a:r>
              <a:rPr lang="en-US" sz="2800">
                <a:latin typeface="Arial" panose="020B0604020202020204" pitchFamily="34" charset="0"/>
              </a:rPr>
              <a:t>Basic Binary-File I/O</a:t>
            </a:r>
          </a:p>
          <a:p>
            <a:r>
              <a:rPr lang="en-US" sz="2800">
                <a:latin typeface="Arial" panose="020B0604020202020204" pitchFamily="34" charset="0"/>
              </a:rPr>
              <a:t>Object I/O with Object Streams</a:t>
            </a:r>
          </a:p>
          <a:p>
            <a:r>
              <a:rPr lang="en-US" sz="2800">
                <a:latin typeface="Arial" panose="020B0604020202020204" pitchFamily="34" charset="0"/>
              </a:rPr>
              <a:t>(optional) Graphics Supplement</a:t>
            </a:r>
          </a:p>
        </p:txBody>
      </p:sp>
    </p:spTree>
    <p:extLst>
      <p:ext uri="{BB962C8B-B14F-4D97-AF65-F5344CB8AC3E}">
        <p14:creationId xmlns:p14="http://schemas.microsoft.com/office/powerpoint/2010/main" val="1362278039"/>
      </p:ext>
    </p:extLst>
  </p:cSld>
  <p:clrMapOvr>
    <a:masterClrMapping/>
  </p:clrMapOvr>
  <p:transition>
    <p:pull dir="rd"/>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Lifetime Modifiers</a:t>
            </a:r>
          </a:p>
        </p:txBody>
      </p:sp>
      <p:sp>
        <p:nvSpPr>
          <p:cNvPr id="57347" name="Rectangle 3"/>
          <p:cNvSpPr>
            <a:spLocks noGrp="1" noChangeArrowheads="1"/>
          </p:cNvSpPr>
          <p:nvPr>
            <p:ph type="body" idx="1"/>
          </p:nvPr>
        </p:nvSpPr>
        <p:spPr/>
        <p:txBody>
          <a:bodyPr/>
          <a:lstStyle/>
          <a:p>
            <a:pPr>
              <a:buFontTx/>
              <a:buNone/>
            </a:pPr>
            <a:r>
              <a:rPr lang="en-US"/>
              <a:t>What does </a:t>
            </a:r>
            <a:r>
              <a:rPr lang="en-US" b="1">
                <a:latin typeface="Courier New" panose="02070309020205020404" pitchFamily="49" charset="0"/>
              </a:rPr>
              <a:t>static</a:t>
            </a:r>
            <a:r>
              <a:rPr lang="en-US"/>
              <a:t> mean?</a:t>
            </a:r>
          </a:p>
          <a:p>
            <a:endParaRPr lang="en-US"/>
          </a:p>
          <a:p>
            <a:pPr>
              <a:buFontTx/>
              <a:buNone/>
            </a:pPr>
            <a:endParaRPr lang="en-US"/>
          </a:p>
        </p:txBody>
      </p:sp>
    </p:spTree>
    <p:extLst>
      <p:ext uri="{BB962C8B-B14F-4D97-AF65-F5344CB8AC3E}">
        <p14:creationId xmlns:p14="http://schemas.microsoft.com/office/powerpoint/2010/main" val="1083219776"/>
      </p:ext>
    </p:extLst>
  </p:cSld>
  <p:clrMapOvr>
    <a:masterClrMapping/>
  </p:clrMapOvr>
  <p:transition>
    <p:pull dir="rd"/>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Lifetime Modifiers</a:t>
            </a:r>
          </a:p>
        </p:txBody>
      </p:sp>
      <p:sp>
        <p:nvSpPr>
          <p:cNvPr id="58371" name="Rectangle 3"/>
          <p:cNvSpPr>
            <a:spLocks noGrp="1" noChangeArrowheads="1"/>
          </p:cNvSpPr>
          <p:nvPr>
            <p:ph type="body" idx="1"/>
          </p:nvPr>
        </p:nvSpPr>
        <p:spPr/>
        <p:txBody>
          <a:bodyPr/>
          <a:lstStyle/>
          <a:p>
            <a:pPr>
              <a:buFontTx/>
              <a:buNone/>
            </a:pPr>
            <a:r>
              <a:rPr lang="en-US"/>
              <a:t>What does </a:t>
            </a:r>
            <a:r>
              <a:rPr lang="en-US" b="1">
                <a:latin typeface="Courier New" panose="02070309020205020404" pitchFamily="49" charset="0"/>
              </a:rPr>
              <a:t>static</a:t>
            </a:r>
            <a:r>
              <a:rPr lang="en-US"/>
              <a:t> mean?</a:t>
            </a:r>
          </a:p>
          <a:p>
            <a:r>
              <a:rPr lang="en-US"/>
              <a:t>The item being declared is a feature of the class – what we usually call “class methods” or “class variables.”</a:t>
            </a:r>
          </a:p>
          <a:p>
            <a:r>
              <a:rPr lang="en-US"/>
              <a:t>The item being declared exists at load time, before any instance is created.</a:t>
            </a:r>
          </a:p>
          <a:p>
            <a:pPr>
              <a:buFontTx/>
              <a:buNone/>
            </a:pPr>
            <a:endParaRPr lang="en-US"/>
          </a:p>
        </p:txBody>
      </p:sp>
    </p:spTree>
    <p:extLst>
      <p:ext uri="{BB962C8B-B14F-4D97-AF65-F5344CB8AC3E}">
        <p14:creationId xmlns:p14="http://schemas.microsoft.com/office/powerpoint/2010/main" val="1149471984"/>
      </p:ext>
    </p:extLst>
  </p:cSld>
  <p:clrMapOvr>
    <a:masterClrMapping/>
  </p:clrMapOvr>
  <p:transition>
    <p:pull dir="rd"/>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Lifetime Modifiers</a:t>
            </a:r>
          </a:p>
        </p:txBody>
      </p:sp>
      <p:sp>
        <p:nvSpPr>
          <p:cNvPr id="59395" name="Rectangle 3"/>
          <p:cNvSpPr>
            <a:spLocks noGrp="1" noChangeArrowheads="1"/>
          </p:cNvSpPr>
          <p:nvPr>
            <p:ph type="body" idx="1"/>
          </p:nvPr>
        </p:nvSpPr>
        <p:spPr/>
        <p:txBody>
          <a:bodyPr/>
          <a:lstStyle/>
          <a:p>
            <a:r>
              <a:rPr lang="en-US"/>
              <a:t>A “class method” is one that can be invoked without sending a message to an instance of the class.</a:t>
            </a:r>
          </a:p>
          <a:p>
            <a:pPr>
              <a:buFontTx/>
              <a:buNone/>
            </a:pPr>
            <a:endParaRPr lang="en-US"/>
          </a:p>
          <a:p>
            <a:pPr lvl="1">
              <a:buFontTx/>
              <a:buNone/>
            </a:pPr>
            <a:r>
              <a:rPr lang="en-US" sz="2400"/>
              <a:t>the</a:t>
            </a:r>
            <a:r>
              <a:rPr lang="en-US" sz="2400">
                <a:latin typeface="Courier New" panose="02070309020205020404" pitchFamily="49" charset="0"/>
              </a:rPr>
              <a:t> main </a:t>
            </a:r>
            <a:r>
              <a:rPr lang="en-US" sz="2400"/>
              <a:t>method of MemoPadApp</a:t>
            </a:r>
            <a:endParaRPr lang="en-US" sz="2400">
              <a:latin typeface="Courier New" panose="02070309020205020404" pitchFamily="49" charset="0"/>
            </a:endParaRPr>
          </a:p>
          <a:p>
            <a:pPr lvl="1">
              <a:buFontTx/>
              <a:buNone/>
            </a:pPr>
            <a:endParaRPr lang="en-US" sz="2400">
              <a:latin typeface="Courier New" panose="02070309020205020404" pitchFamily="49" charset="0"/>
            </a:endParaRPr>
          </a:p>
          <a:p>
            <a:pPr lvl="1">
              <a:buFontTx/>
              <a:buNone/>
            </a:pPr>
            <a:r>
              <a:rPr lang="en-US" sz="2400">
                <a:latin typeface="Courier New" panose="02070309020205020404" pitchFamily="49" charset="0"/>
              </a:rPr>
              <a:t>int operand1 = Integer.parseInt(args[0]);</a:t>
            </a:r>
          </a:p>
          <a:p>
            <a:pPr lvl="1">
              <a:buFontTx/>
              <a:buNone/>
            </a:pPr>
            <a:endParaRPr lang="en-US" sz="2400">
              <a:latin typeface="Courier New" panose="02070309020205020404" pitchFamily="49" charset="0"/>
            </a:endParaRPr>
          </a:p>
          <a:p>
            <a:pPr lvl="1">
              <a:buFontTx/>
              <a:buNone/>
            </a:pPr>
            <a:r>
              <a:rPr lang="en-US" sz="2400">
                <a:latin typeface="Courier New" panose="02070309020205020404" pitchFamily="49" charset="0"/>
              </a:rPr>
              <a:t>double myRandom = Math.random();</a:t>
            </a:r>
            <a:endParaRPr lang="en-US">
              <a:latin typeface="Courier New" panose="02070309020205020404" pitchFamily="49" charset="0"/>
            </a:endParaRPr>
          </a:p>
        </p:txBody>
      </p:sp>
    </p:spTree>
    <p:extLst>
      <p:ext uri="{BB962C8B-B14F-4D97-AF65-F5344CB8AC3E}">
        <p14:creationId xmlns:p14="http://schemas.microsoft.com/office/powerpoint/2010/main" val="2723368285"/>
      </p:ext>
    </p:extLst>
  </p:cSld>
  <p:clrMapOvr>
    <a:masterClrMapping/>
  </p:clrMapOvr>
  <p:transition>
    <p:pull dir="rd"/>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Lifetime Modifiers</a:t>
            </a:r>
          </a:p>
        </p:txBody>
      </p:sp>
      <p:sp>
        <p:nvSpPr>
          <p:cNvPr id="60419" name="Rectangle 3"/>
          <p:cNvSpPr>
            <a:spLocks noGrp="1" noChangeArrowheads="1"/>
          </p:cNvSpPr>
          <p:nvPr>
            <p:ph type="body" idx="1"/>
          </p:nvPr>
        </p:nvSpPr>
        <p:spPr/>
        <p:txBody>
          <a:bodyPr/>
          <a:lstStyle/>
          <a:p>
            <a:pPr>
              <a:lnSpc>
                <a:spcPct val="90000"/>
              </a:lnSpc>
            </a:pPr>
            <a:r>
              <a:rPr lang="en-US" sz="2800"/>
              <a:t>A “class variable” is one that every instance has access to and </a:t>
            </a:r>
            <a:r>
              <a:rPr lang="en-US" sz="2800" i="1"/>
              <a:t>shares</a:t>
            </a:r>
            <a:r>
              <a:rPr lang="en-US" sz="2800"/>
              <a:t>.</a:t>
            </a:r>
          </a:p>
          <a:p>
            <a:pPr>
              <a:lnSpc>
                <a:spcPct val="90000"/>
              </a:lnSpc>
            </a:pPr>
            <a:endParaRPr lang="en-US" sz="2800"/>
          </a:p>
          <a:p>
            <a:pPr lvl="1">
              <a:lnSpc>
                <a:spcPct val="90000"/>
              </a:lnSpc>
              <a:buFontTx/>
              <a:buNone/>
            </a:pPr>
            <a:r>
              <a:rPr lang="en-US" sz="2400"/>
              <a:t>In chapter 5, Budd creates windows in which bouncing balls live.  Every instance of his BallWorld class shares the same height and width dimensions, implemented as static class variables:</a:t>
            </a:r>
          </a:p>
          <a:p>
            <a:pPr lvl="1">
              <a:lnSpc>
                <a:spcPct val="90000"/>
              </a:lnSpc>
              <a:buFontTx/>
              <a:buNone/>
            </a:pPr>
            <a:endParaRPr lang="en-US" sz="2400"/>
          </a:p>
          <a:p>
            <a:pPr lvl="3">
              <a:lnSpc>
                <a:spcPct val="90000"/>
              </a:lnSpc>
              <a:buFontTx/>
              <a:buNone/>
            </a:pPr>
            <a:r>
              <a:rPr lang="en-US" sz="1800">
                <a:latin typeface="Courier New" panose="02070309020205020404" pitchFamily="49" charset="0"/>
              </a:rPr>
              <a:t>public static int frameWidth=200;</a:t>
            </a:r>
          </a:p>
          <a:p>
            <a:pPr lvl="3">
              <a:lnSpc>
                <a:spcPct val="90000"/>
              </a:lnSpc>
              <a:buFontTx/>
              <a:buNone/>
            </a:pPr>
            <a:r>
              <a:rPr lang="en-US" sz="1800">
                <a:latin typeface="Courier New" panose="02070309020205020404" pitchFamily="49" charset="0"/>
              </a:rPr>
              <a:t>public static int frameHeight=250;</a:t>
            </a:r>
          </a:p>
          <a:p>
            <a:pPr lvl="1">
              <a:lnSpc>
                <a:spcPct val="90000"/>
              </a:lnSpc>
              <a:buFontTx/>
              <a:buNone/>
            </a:pPr>
            <a:r>
              <a:rPr lang="en-US" sz="2400">
                <a:latin typeface="Courier New" panose="02070309020205020404" pitchFamily="49" charset="0"/>
              </a:rPr>
              <a:t/>
            </a:r>
            <a:br>
              <a:rPr lang="en-US" sz="2400">
                <a:latin typeface="Courier New" panose="02070309020205020404" pitchFamily="49" charset="0"/>
              </a:rPr>
            </a:br>
            <a:endParaRPr lang="en-US" sz="2400">
              <a:latin typeface="Courier New" panose="02070309020205020404" pitchFamily="49" charset="0"/>
            </a:endParaRPr>
          </a:p>
        </p:txBody>
      </p:sp>
    </p:spTree>
    <p:extLst>
      <p:ext uri="{BB962C8B-B14F-4D97-AF65-F5344CB8AC3E}">
        <p14:creationId xmlns:p14="http://schemas.microsoft.com/office/powerpoint/2010/main" val="65969855"/>
      </p:ext>
    </p:extLst>
  </p:cSld>
  <p:clrMapOvr>
    <a:masterClrMapping/>
  </p:clrMapOvr>
  <p:transition>
    <p:pull dir="rd"/>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Lifetime Modifiers</a:t>
            </a:r>
          </a:p>
        </p:txBody>
      </p:sp>
      <p:sp>
        <p:nvSpPr>
          <p:cNvPr id="61443" name="Rectangle 3"/>
          <p:cNvSpPr>
            <a:spLocks noGrp="1" noChangeArrowheads="1"/>
          </p:cNvSpPr>
          <p:nvPr>
            <p:ph type="body" idx="1"/>
          </p:nvPr>
        </p:nvSpPr>
        <p:spPr/>
        <p:txBody>
          <a:bodyPr/>
          <a:lstStyle/>
          <a:p>
            <a:r>
              <a:rPr lang="en-US"/>
              <a:t>We will use these rarely in the code we write.</a:t>
            </a:r>
          </a:p>
          <a:p>
            <a:pPr lvl="1"/>
            <a:r>
              <a:rPr lang="en-US"/>
              <a:t>The more you use static stuff, the less flexible and modifiable your code tends to be.</a:t>
            </a:r>
          </a:p>
          <a:p>
            <a:r>
              <a:rPr lang="en-US"/>
              <a:t>The Java class library uses these more frequently.  Budd will use them occasionally.</a:t>
            </a:r>
          </a:p>
          <a:p>
            <a:pPr lvl="1"/>
            <a:r>
              <a:rPr lang="en-US"/>
              <a:t>Thus, you will still get to see plenty of examples before we are done!</a:t>
            </a:r>
          </a:p>
        </p:txBody>
      </p:sp>
    </p:spTree>
    <p:extLst>
      <p:ext uri="{BB962C8B-B14F-4D97-AF65-F5344CB8AC3E}">
        <p14:creationId xmlns:p14="http://schemas.microsoft.com/office/powerpoint/2010/main" val="647733752"/>
      </p:ext>
    </p:extLst>
  </p:cSld>
  <p:clrMapOvr>
    <a:masterClrMapping/>
  </p:clrMapOvr>
  <p:transition>
    <p:pull dir="rd"/>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smtClean="0"/>
              <a:t>Strings, StringBuilder, StringBuffer</a:t>
            </a:r>
          </a:p>
        </p:txBody>
      </p:sp>
      <p:sp>
        <p:nvSpPr>
          <p:cNvPr id="3" name="Subtitle 2"/>
          <p:cNvSpPr>
            <a:spLocks noGrp="1"/>
          </p:cNvSpPr>
          <p:nvPr>
            <p:ph type="subTitle" idx="1"/>
          </p:nvPr>
        </p:nvSpPr>
        <p:spPr/>
        <p:txBody>
          <a:bodyPr rtlCol="0">
            <a:normAutofit/>
          </a:bodyPr>
          <a:lstStyle/>
          <a:p>
            <a:pPr fontAlgn="auto">
              <a:spcAft>
                <a:spcPts val="0"/>
              </a:spcAft>
              <a:defRPr/>
            </a:pPr>
            <a:endParaRPr lang="en-US" smtClean="0"/>
          </a:p>
        </p:txBody>
      </p:sp>
    </p:spTree>
    <p:extLst>
      <p:ext uri="{BB962C8B-B14F-4D97-AF65-F5344CB8AC3E}">
        <p14:creationId xmlns:p14="http://schemas.microsoft.com/office/powerpoint/2010/main" val="3239609307"/>
      </p:ext>
    </p:extLst>
  </p:cSld>
  <p:clrMapOvr>
    <a:masterClrMapping/>
  </p:clrMapOvr>
  <p:transition>
    <p:pull dir="rd"/>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String</a:t>
            </a:r>
          </a:p>
        </p:txBody>
      </p:sp>
      <p:sp>
        <p:nvSpPr>
          <p:cNvPr id="3075" name="Content Placeholder 2"/>
          <p:cNvSpPr>
            <a:spLocks noGrp="1"/>
          </p:cNvSpPr>
          <p:nvPr>
            <p:ph idx="1"/>
          </p:nvPr>
        </p:nvSpPr>
        <p:spPr/>
        <p:txBody>
          <a:bodyPr/>
          <a:lstStyle/>
          <a:p>
            <a:r>
              <a:rPr lang="en-US" smtClean="0"/>
              <a:t>Strings in java are immutable</a:t>
            </a:r>
          </a:p>
          <a:p>
            <a:r>
              <a:rPr lang="en-US" smtClean="0"/>
              <a:t>Once created they cannot be altered and hence any alterations will lead to creation of new string object</a:t>
            </a:r>
          </a:p>
          <a:p>
            <a:pPr>
              <a:buFont typeface="Arial" panose="020B0604020202020204" pitchFamily="34" charset="0"/>
              <a:buNone/>
            </a:pPr>
            <a:endParaRPr lang="en-US" smtClean="0"/>
          </a:p>
        </p:txBody>
      </p:sp>
    </p:spTree>
    <p:extLst>
      <p:ext uri="{BB962C8B-B14F-4D97-AF65-F5344CB8AC3E}">
        <p14:creationId xmlns:p14="http://schemas.microsoft.com/office/powerpoint/2010/main" val="3933063211"/>
      </p:ext>
    </p:extLst>
  </p:cSld>
  <p:clrMapOvr>
    <a:masterClrMapping/>
  </p:clrMapOvr>
  <p:transition>
    <p:pull dir="rd"/>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Example</a:t>
            </a:r>
          </a:p>
        </p:txBody>
      </p:sp>
      <p:sp>
        <p:nvSpPr>
          <p:cNvPr id="3" name="Content Placeholder 2"/>
          <p:cNvSpPr>
            <a:spLocks noGrp="1"/>
          </p:cNvSpPr>
          <p:nvPr>
            <p:ph idx="1"/>
          </p:nvPr>
        </p:nvSpPr>
        <p:spPr/>
        <p:txBody>
          <a:bodyPr rtlCol="0">
            <a:normAutofit fontScale="85000" lnSpcReduction="20000"/>
          </a:bodyPr>
          <a:lstStyle/>
          <a:p>
            <a:pPr fontAlgn="auto">
              <a:spcAft>
                <a:spcPts val="0"/>
              </a:spcAft>
              <a:defRPr/>
            </a:pPr>
            <a:r>
              <a:rPr lang="en-US" dirty="0" smtClean="0"/>
              <a:t>String s1 = “Example”</a:t>
            </a:r>
          </a:p>
          <a:p>
            <a:pPr fontAlgn="auto">
              <a:spcAft>
                <a:spcPts val="0"/>
              </a:spcAft>
              <a:defRPr/>
            </a:pPr>
            <a:r>
              <a:rPr lang="en-US" dirty="0" smtClean="0"/>
              <a:t>String s2 = new String(“Example”)</a:t>
            </a:r>
          </a:p>
          <a:p>
            <a:pPr fontAlgn="auto">
              <a:spcAft>
                <a:spcPts val="0"/>
              </a:spcAft>
              <a:defRPr/>
            </a:pPr>
            <a:r>
              <a:rPr lang="en-US" dirty="0" smtClean="0"/>
              <a:t>String s3 = “Example”</a:t>
            </a:r>
          </a:p>
          <a:p>
            <a:pPr fontAlgn="auto">
              <a:spcAft>
                <a:spcPts val="0"/>
              </a:spcAft>
              <a:defRPr/>
            </a:pPr>
            <a:r>
              <a:rPr lang="en-US" dirty="0" smtClean="0"/>
              <a:t>The difference between the three statements is that, s1 and s3 are pointing to the same memory location i.e. the string pool. s2 is pointing to a memory location on the heap.</a:t>
            </a:r>
          </a:p>
          <a:p>
            <a:pPr fontAlgn="auto">
              <a:spcAft>
                <a:spcPts val="0"/>
              </a:spcAft>
              <a:defRPr/>
            </a:pPr>
            <a:r>
              <a:rPr lang="en-US" dirty="0" smtClean="0"/>
              <a:t>Using a new operator creates a memory location on the heap.</a:t>
            </a:r>
          </a:p>
          <a:p>
            <a:pPr fontAlgn="auto">
              <a:spcAft>
                <a:spcPts val="0"/>
              </a:spcAft>
              <a:defRPr/>
            </a:pPr>
            <a:r>
              <a:rPr lang="en-US" dirty="0" err="1" smtClean="0"/>
              <a:t>Concatinting</a:t>
            </a:r>
            <a:r>
              <a:rPr lang="en-US" dirty="0" smtClean="0"/>
              <a:t> s1 and s3 leads to creation of a new string in the pool.</a:t>
            </a:r>
          </a:p>
        </p:txBody>
      </p:sp>
    </p:spTree>
    <p:extLst>
      <p:ext uri="{BB962C8B-B14F-4D97-AF65-F5344CB8AC3E}">
        <p14:creationId xmlns:p14="http://schemas.microsoft.com/office/powerpoint/2010/main" val="473463941"/>
      </p:ext>
    </p:extLst>
  </p:cSld>
  <p:clrMapOvr>
    <a:masterClrMapping/>
  </p:clrMapOvr>
  <p:transition>
    <p:pull dir="rd"/>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StringBuffer</a:t>
            </a:r>
          </a:p>
        </p:txBody>
      </p:sp>
      <p:sp>
        <p:nvSpPr>
          <p:cNvPr id="5123" name="Content Placeholder 2"/>
          <p:cNvSpPr>
            <a:spLocks noGrp="1"/>
          </p:cNvSpPr>
          <p:nvPr>
            <p:ph idx="1"/>
          </p:nvPr>
        </p:nvSpPr>
        <p:spPr/>
        <p:txBody>
          <a:bodyPr/>
          <a:lstStyle/>
          <a:p>
            <a:r>
              <a:rPr lang="en-US" smtClean="0"/>
              <a:t>StringBuffer is a synchronized and allows us to mutate the string.</a:t>
            </a:r>
          </a:p>
          <a:p>
            <a:r>
              <a:rPr lang="en-US" smtClean="0"/>
              <a:t>StringBuffer has many utility methods to manipulate the string.</a:t>
            </a:r>
          </a:p>
          <a:p>
            <a:r>
              <a:rPr lang="en-US" smtClean="0"/>
              <a:t>This is more useful when using in a multithreaded environment.</a:t>
            </a:r>
          </a:p>
          <a:p>
            <a:r>
              <a:rPr lang="en-US" smtClean="0"/>
              <a:t>Always has a locking overhead.</a:t>
            </a:r>
          </a:p>
        </p:txBody>
      </p:sp>
    </p:spTree>
    <p:extLst>
      <p:ext uri="{BB962C8B-B14F-4D97-AF65-F5344CB8AC3E}">
        <p14:creationId xmlns:p14="http://schemas.microsoft.com/office/powerpoint/2010/main" val="79492679"/>
      </p:ext>
    </p:extLst>
  </p:cSld>
  <p:clrMapOvr>
    <a:masterClrMapping/>
  </p:clrMapOvr>
  <p:transition>
    <p:pull dir="rd"/>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Example</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anose="020B0604020202020204" pitchFamily="34" charset="0"/>
              <a:buNone/>
              <a:defRPr/>
            </a:pPr>
            <a:r>
              <a:rPr lang="en-US" dirty="0" smtClean="0"/>
              <a:t>public class </a:t>
            </a:r>
            <a:r>
              <a:rPr lang="en-US" dirty="0" err="1" smtClean="0"/>
              <a:t>mybuffers</a:t>
            </a:r>
            <a:r>
              <a:rPr lang="en-US" dirty="0" smtClean="0"/>
              <a:t>{</a:t>
            </a:r>
          </a:p>
          <a:p>
            <a:pPr fontAlgn="auto">
              <a:spcAft>
                <a:spcPts val="0"/>
              </a:spcAft>
              <a:buFont typeface="Arial" panose="020B0604020202020204" pitchFamily="34" charset="0"/>
              <a:buNone/>
              <a:defRPr/>
            </a:pPr>
            <a:r>
              <a:rPr lang="en-US" dirty="0" smtClean="0"/>
              <a:t>	public static void main(String </a:t>
            </a:r>
            <a:r>
              <a:rPr lang="en-US" dirty="0" err="1" smtClean="0"/>
              <a:t>args</a:t>
            </a:r>
            <a:r>
              <a:rPr lang="en-US" dirty="0" smtClean="0"/>
              <a:t>[]){</a:t>
            </a:r>
          </a:p>
          <a:p>
            <a:pPr fontAlgn="auto">
              <a:spcAft>
                <a:spcPts val="0"/>
              </a:spcAft>
              <a:buFont typeface="Arial" panose="020B0604020202020204" pitchFamily="34" charset="0"/>
              <a:buNone/>
              <a:defRPr/>
            </a:pPr>
            <a:r>
              <a:rPr lang="en-US" dirty="0" smtClean="0"/>
              <a:t>		</a:t>
            </a:r>
            <a:r>
              <a:rPr lang="en-US" dirty="0" err="1" smtClean="0"/>
              <a:t>StringBuffer</a:t>
            </a:r>
            <a:r>
              <a:rPr lang="en-US" dirty="0" smtClean="0"/>
              <a:t> buffer =  new </a:t>
            </a:r>
            <a:r>
              <a:rPr lang="en-US" dirty="0" err="1" smtClean="0"/>
              <a:t>StringBuffer</a:t>
            </a:r>
            <a:r>
              <a:rPr lang="en-US" dirty="0" smtClean="0"/>
              <a:t>(“Hi”);</a:t>
            </a:r>
          </a:p>
          <a:p>
            <a:pPr fontAlgn="auto">
              <a:spcAft>
                <a:spcPts val="0"/>
              </a:spcAft>
              <a:buFont typeface="Arial" panose="020B0604020202020204" pitchFamily="34" charset="0"/>
              <a:buNone/>
              <a:defRPr/>
            </a:pPr>
            <a:r>
              <a:rPr lang="en-US" dirty="0" smtClean="0"/>
              <a:t>		</a:t>
            </a:r>
            <a:r>
              <a:rPr lang="en-US" dirty="0" err="1" smtClean="0"/>
              <a:t>buffer.append</a:t>
            </a:r>
            <a:r>
              <a:rPr lang="en-US" dirty="0" smtClean="0"/>
              <a:t>(“Bye”);	</a:t>
            </a:r>
          </a:p>
          <a:p>
            <a:pPr fontAlgn="auto">
              <a:spcAft>
                <a:spcPts val="0"/>
              </a:spcAft>
              <a:buFont typeface="Arial" panose="020B0604020202020204" pitchFamily="34" charset="0"/>
              <a:buNone/>
              <a:defRPr/>
            </a:pPr>
            <a:r>
              <a:rPr lang="en-US" dirty="0" smtClean="0"/>
              <a:t>		</a:t>
            </a:r>
            <a:r>
              <a:rPr lang="en-US" dirty="0" err="1" smtClean="0"/>
              <a:t>System.out.println</a:t>
            </a:r>
            <a:r>
              <a:rPr lang="en-US" dirty="0" smtClean="0"/>
              <a:t>(buffer);</a:t>
            </a:r>
          </a:p>
          <a:p>
            <a:pPr fontAlgn="auto">
              <a:spcAft>
                <a:spcPts val="0"/>
              </a:spcAft>
              <a:buFont typeface="Arial" panose="020B0604020202020204" pitchFamily="34" charset="0"/>
              <a:buNone/>
              <a:defRPr/>
            </a:pPr>
            <a:r>
              <a:rPr lang="en-US" dirty="0" smtClean="0"/>
              <a:t>	}</a:t>
            </a:r>
          </a:p>
          <a:p>
            <a:pPr fontAlgn="auto">
              <a:spcAft>
                <a:spcPts val="0"/>
              </a:spcAft>
              <a:buFont typeface="Arial" panose="020B0604020202020204" pitchFamily="34" charset="0"/>
              <a:buNone/>
              <a:defRPr/>
            </a:pPr>
            <a:r>
              <a:rPr lang="en-US" dirty="0" smtClean="0"/>
              <a:t>}</a:t>
            </a:r>
          </a:p>
          <a:p>
            <a:pPr fontAlgn="auto">
              <a:spcAft>
                <a:spcPts val="0"/>
              </a:spcAft>
              <a:buFont typeface="Arial" panose="020B0604020202020204" pitchFamily="34" charset="0"/>
              <a:buNone/>
              <a:defRPr/>
            </a:pPr>
            <a:endParaRPr lang="en-US" dirty="0" smtClean="0"/>
          </a:p>
          <a:p>
            <a:pPr fontAlgn="auto">
              <a:spcAft>
                <a:spcPts val="0"/>
              </a:spcAft>
              <a:defRPr/>
            </a:pPr>
            <a:r>
              <a:rPr lang="en-US" dirty="0" smtClean="0"/>
              <a:t>This program appends the string Bye to Hi and prints it to the screen.</a:t>
            </a:r>
          </a:p>
        </p:txBody>
      </p:sp>
    </p:spTree>
    <p:extLst>
      <p:ext uri="{BB962C8B-B14F-4D97-AF65-F5344CB8AC3E}">
        <p14:creationId xmlns:p14="http://schemas.microsoft.com/office/powerpoint/2010/main" val="1598364192"/>
      </p:ext>
    </p:extLst>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800100"/>
            <a:ext cx="7772400" cy="762000"/>
          </a:xfrm>
        </p:spPr>
        <p:txBody>
          <a:bodyPr>
            <a:spAutoFit/>
          </a:bodyPr>
          <a:lstStyle/>
          <a:p>
            <a:r>
              <a:rPr lang="en-US">
                <a:latin typeface="Arial" panose="020B0604020202020204" pitchFamily="34" charset="0"/>
              </a:rPr>
              <a:t>Objectives, cont.</a:t>
            </a:r>
          </a:p>
        </p:txBody>
      </p:sp>
      <p:sp>
        <p:nvSpPr>
          <p:cNvPr id="4099" name="Rectangle 3"/>
          <p:cNvSpPr>
            <a:spLocks noGrp="1" noChangeArrowheads="1"/>
          </p:cNvSpPr>
          <p:nvPr>
            <p:ph type="body" idx="1"/>
          </p:nvPr>
        </p:nvSpPr>
        <p:spPr>
          <a:xfrm>
            <a:off x="685800" y="1981200"/>
            <a:ext cx="7772400" cy="1373188"/>
          </a:xfrm>
        </p:spPr>
        <p:txBody>
          <a:bodyPr>
            <a:spAutoFit/>
          </a:bodyPr>
          <a:lstStyle/>
          <a:p>
            <a:r>
              <a:rPr lang="en-US" sz="2800">
                <a:latin typeface="Arial" panose="020B0604020202020204" pitchFamily="34" charset="0"/>
              </a:rPr>
              <a:t>learn how use the classes </a:t>
            </a:r>
            <a:r>
              <a:rPr lang="en-US" sz="2000">
                <a:latin typeface="Courier New" panose="02070309020205020404" pitchFamily="49" charset="0"/>
              </a:rPr>
              <a:t>ObjectOutputStream</a:t>
            </a:r>
            <a:r>
              <a:rPr lang="en-US" sz="2800">
                <a:latin typeface="Arial" panose="020B0604020202020204" pitchFamily="34" charset="0"/>
              </a:rPr>
              <a:t> and </a:t>
            </a:r>
            <a:r>
              <a:rPr lang="en-US" sz="2000">
                <a:latin typeface="Courier New" panose="02070309020205020404" pitchFamily="49" charset="0"/>
              </a:rPr>
              <a:t>ObjectInputStream</a:t>
            </a:r>
            <a:r>
              <a:rPr lang="en-US" sz="2800">
                <a:latin typeface="Arial" panose="020B0604020202020204" pitchFamily="34" charset="0"/>
              </a:rPr>
              <a:t> to read and write class objects with binary files</a:t>
            </a:r>
          </a:p>
        </p:txBody>
      </p:sp>
    </p:spTree>
    <p:extLst>
      <p:ext uri="{BB962C8B-B14F-4D97-AF65-F5344CB8AC3E}">
        <p14:creationId xmlns:p14="http://schemas.microsoft.com/office/powerpoint/2010/main" val="3659181515"/>
      </p:ext>
    </p:extLst>
  </p:cSld>
  <p:clrMapOvr>
    <a:masterClrMapping/>
  </p:clrMapOvr>
  <p:transition>
    <p:pull dir="rd"/>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StringBuilder</a:t>
            </a:r>
          </a:p>
        </p:txBody>
      </p:sp>
      <p:sp>
        <p:nvSpPr>
          <p:cNvPr id="7171" name="Content Placeholder 2"/>
          <p:cNvSpPr>
            <a:spLocks noGrp="1"/>
          </p:cNvSpPr>
          <p:nvPr>
            <p:ph idx="1"/>
          </p:nvPr>
        </p:nvSpPr>
        <p:spPr/>
        <p:txBody>
          <a:bodyPr/>
          <a:lstStyle/>
          <a:p>
            <a:r>
              <a:rPr lang="en-US" smtClean="0"/>
              <a:t>StringBuilder is the same as the StringBuffer class</a:t>
            </a:r>
          </a:p>
          <a:p>
            <a:r>
              <a:rPr lang="en-US" smtClean="0"/>
              <a:t>The StringBuilder class is not synchronized and hence in a single threaded environment, the overhead is less than using a StringBuffer.</a:t>
            </a:r>
          </a:p>
        </p:txBody>
      </p:sp>
    </p:spTree>
    <p:extLst>
      <p:ext uri="{BB962C8B-B14F-4D97-AF65-F5344CB8AC3E}">
        <p14:creationId xmlns:p14="http://schemas.microsoft.com/office/powerpoint/2010/main" val="2510954781"/>
      </p:ext>
    </p:extLst>
  </p:cSld>
  <p:clrMapOvr>
    <a:masterClrMapping/>
  </p:clrMapOvr>
  <p:transition>
    <p:pull dir="rd"/>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Further Reading</a:t>
            </a:r>
          </a:p>
        </p:txBody>
      </p:sp>
      <p:sp>
        <p:nvSpPr>
          <p:cNvPr id="8195" name="Content Placeholder 2"/>
          <p:cNvSpPr>
            <a:spLocks noGrp="1"/>
          </p:cNvSpPr>
          <p:nvPr>
            <p:ph idx="1"/>
          </p:nvPr>
        </p:nvSpPr>
        <p:spPr/>
        <p:txBody>
          <a:bodyPr/>
          <a:lstStyle/>
          <a:p>
            <a:r>
              <a:rPr lang="en-US" smtClean="0"/>
              <a:t>http://javarevisited.blogspot.com/2011/07/string-vs-stringbuffer-vs-stringbuilder.html</a:t>
            </a:r>
          </a:p>
        </p:txBody>
      </p:sp>
    </p:spTree>
    <p:extLst>
      <p:ext uri="{BB962C8B-B14F-4D97-AF65-F5344CB8AC3E}">
        <p14:creationId xmlns:p14="http://schemas.microsoft.com/office/powerpoint/2010/main" val="1100375972"/>
      </p:ext>
    </p:extLst>
  </p:cSld>
  <p:clrMapOvr>
    <a:masterClrMapping/>
  </p:clrMapOvr>
  <p:transition>
    <p:pull dir="rd"/>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Java Beans</a:t>
            </a:r>
          </a:p>
        </p:txBody>
      </p:sp>
      <p:sp>
        <p:nvSpPr>
          <p:cNvPr id="2051" name="Rectangle 3" descr="Rectangle: Click to edit Master text styles&#10;Second level&#10;Third level&#10;Fourth level&#10;Fifth level"/>
          <p:cNvSpPr>
            <a:spLocks noGrp="1" noChangeArrowheads="1"/>
          </p:cNvSpPr>
          <p:nvPr>
            <p:ph type="subTitle" idx="1"/>
          </p:nvPr>
        </p:nvSpPr>
        <p:spPr/>
        <p:txBody>
          <a:bodyPr/>
          <a:lstStyle/>
          <a:p>
            <a:r>
              <a:rPr lang="en-US"/>
              <a:t> </a:t>
            </a:r>
          </a:p>
        </p:txBody>
      </p:sp>
    </p:spTree>
    <p:extLst>
      <p:ext uri="{BB962C8B-B14F-4D97-AF65-F5344CB8AC3E}">
        <p14:creationId xmlns:p14="http://schemas.microsoft.com/office/powerpoint/2010/main" val="1382305355"/>
      </p:ext>
    </p:extLst>
  </p:cSld>
  <p:clrMapOvr>
    <a:masterClrMapping/>
  </p:clrMapOvr>
  <p:transition>
    <p:pull dir="rd"/>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Definitions</a:t>
            </a:r>
          </a:p>
        </p:txBody>
      </p:sp>
      <p:sp>
        <p:nvSpPr>
          <p:cNvPr id="8195" name="Rectangle 3" descr="Rectangle: Click to edit Master text styles&#10;Second level&#10;Third level&#10;Fourth level&#10;Fifth level"/>
          <p:cNvSpPr>
            <a:spLocks noGrp="1" noChangeArrowheads="1"/>
          </p:cNvSpPr>
          <p:nvPr>
            <p:ph type="body" idx="1"/>
          </p:nvPr>
        </p:nvSpPr>
        <p:spPr/>
        <p:txBody>
          <a:bodyPr/>
          <a:lstStyle/>
          <a:p>
            <a:r>
              <a:rPr lang="en-US"/>
              <a:t>A reusable software component that can be manipulated visually in a ‘builder tool’. (from JavaBean Specification)</a:t>
            </a:r>
          </a:p>
          <a:p>
            <a:r>
              <a:rPr lang="en-US"/>
              <a:t>The JavaBeans API provides a framework for defining reusable, embeddable, modular software components.</a:t>
            </a:r>
          </a:p>
        </p:txBody>
      </p:sp>
    </p:spTree>
    <p:extLst>
      <p:ext uri="{BB962C8B-B14F-4D97-AF65-F5344CB8AC3E}">
        <p14:creationId xmlns:p14="http://schemas.microsoft.com/office/powerpoint/2010/main" val="513892150"/>
      </p:ext>
    </p:extLst>
  </p:cSld>
  <p:clrMapOvr>
    <a:masterClrMapping/>
  </p:clrMapOvr>
  <p:transition>
    <p:pull dir="rd"/>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Intro to JavaBeans</a:t>
            </a:r>
          </a:p>
        </p:txBody>
      </p:sp>
      <p:sp>
        <p:nvSpPr>
          <p:cNvPr id="3075" name="Rectangle 3" descr="Rectangle: Click to edit Master text styles&#10;Second level&#10;Third level&#10;Fourth level&#10;Fifth level"/>
          <p:cNvSpPr>
            <a:spLocks noGrp="1" noChangeArrowheads="1"/>
          </p:cNvSpPr>
          <p:nvPr>
            <p:ph type="body" idx="1"/>
          </p:nvPr>
        </p:nvSpPr>
        <p:spPr>
          <a:xfrm>
            <a:off x="838200" y="1905000"/>
            <a:ext cx="7696200" cy="4267200"/>
          </a:xfrm>
        </p:spPr>
        <p:txBody>
          <a:bodyPr/>
          <a:lstStyle/>
          <a:p>
            <a:r>
              <a:rPr lang="en-US"/>
              <a:t>What are JavaBeans?</a:t>
            </a:r>
          </a:p>
          <a:p>
            <a:pPr lvl="1"/>
            <a:r>
              <a:rPr lang="en-US"/>
              <a:t>Software components written in Java</a:t>
            </a:r>
          </a:p>
          <a:p>
            <a:pPr lvl="1"/>
            <a:r>
              <a:rPr lang="en-US"/>
              <a:t>Connect and Configure Components</a:t>
            </a:r>
          </a:p>
          <a:p>
            <a:pPr lvl="1"/>
            <a:r>
              <a:rPr lang="en-US"/>
              <a:t>Builder Tools allow connection and configuration of Beans</a:t>
            </a:r>
          </a:p>
          <a:p>
            <a:pPr lvl="1"/>
            <a:r>
              <a:rPr lang="en-US"/>
              <a:t>Begins ‘Age of Component Developer’</a:t>
            </a:r>
          </a:p>
          <a:p>
            <a:pPr lvl="1"/>
            <a:r>
              <a:rPr lang="en-US"/>
              <a:t>Bringing Engineering methods to Software Engineering (e.g. electronics…) </a:t>
            </a:r>
          </a:p>
          <a:p>
            <a:pPr lvl="1"/>
            <a:endParaRPr lang="en-US"/>
          </a:p>
        </p:txBody>
      </p:sp>
    </p:spTree>
    <p:extLst>
      <p:ext uri="{BB962C8B-B14F-4D97-AF65-F5344CB8AC3E}">
        <p14:creationId xmlns:p14="http://schemas.microsoft.com/office/powerpoint/2010/main" val="1276382515"/>
      </p:ext>
    </p:extLst>
  </p:cSld>
  <p:clrMapOvr>
    <a:masterClrMapping/>
  </p:clrMapOvr>
  <p:transition>
    <p:pull dir="rd"/>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The JavaBeans API</a:t>
            </a:r>
          </a:p>
        </p:txBody>
      </p:sp>
      <p:sp>
        <p:nvSpPr>
          <p:cNvPr id="921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Features implemented as extensions to standard Java Class Library</a:t>
            </a:r>
          </a:p>
          <a:p>
            <a:pPr>
              <a:lnSpc>
                <a:spcPct val="90000"/>
              </a:lnSpc>
            </a:pPr>
            <a:r>
              <a:rPr lang="en-US"/>
              <a:t>Main Component Services</a:t>
            </a:r>
          </a:p>
          <a:p>
            <a:pPr lvl="1">
              <a:lnSpc>
                <a:spcPct val="90000"/>
              </a:lnSpc>
            </a:pPr>
            <a:r>
              <a:rPr lang="en-US"/>
              <a:t>GUI merging</a:t>
            </a:r>
          </a:p>
          <a:p>
            <a:pPr lvl="1">
              <a:lnSpc>
                <a:spcPct val="90000"/>
              </a:lnSpc>
            </a:pPr>
            <a:r>
              <a:rPr lang="en-US"/>
              <a:t>Persistence</a:t>
            </a:r>
          </a:p>
          <a:p>
            <a:pPr lvl="1">
              <a:lnSpc>
                <a:spcPct val="90000"/>
              </a:lnSpc>
            </a:pPr>
            <a:r>
              <a:rPr lang="en-US"/>
              <a:t>Event Handling</a:t>
            </a:r>
          </a:p>
          <a:p>
            <a:pPr lvl="1">
              <a:lnSpc>
                <a:spcPct val="90000"/>
              </a:lnSpc>
            </a:pPr>
            <a:r>
              <a:rPr lang="en-US"/>
              <a:t>Introspection</a:t>
            </a:r>
          </a:p>
          <a:p>
            <a:pPr lvl="1">
              <a:lnSpc>
                <a:spcPct val="90000"/>
              </a:lnSpc>
            </a:pPr>
            <a:r>
              <a:rPr lang="en-US"/>
              <a:t>Application Builder Support</a:t>
            </a:r>
          </a:p>
        </p:txBody>
      </p:sp>
    </p:spTree>
    <p:extLst>
      <p:ext uri="{BB962C8B-B14F-4D97-AF65-F5344CB8AC3E}">
        <p14:creationId xmlns:p14="http://schemas.microsoft.com/office/powerpoint/2010/main" val="3965752398"/>
      </p:ext>
    </p:extLst>
  </p:cSld>
  <p:clrMapOvr>
    <a:masterClrMapping/>
  </p:clrMapOvr>
  <p:transition>
    <p:pull dir="rd"/>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User Interface Merging</a:t>
            </a:r>
          </a:p>
        </p:txBody>
      </p:sp>
      <p:sp>
        <p:nvSpPr>
          <p:cNvPr id="10243" name="Rectangle 3" descr="Rectangle: Click to edit Master text styles&#10;Second level&#10;Third level&#10;Fourth level&#10;Fifth level"/>
          <p:cNvSpPr>
            <a:spLocks noGrp="1" noChangeArrowheads="1"/>
          </p:cNvSpPr>
          <p:nvPr>
            <p:ph type="body" idx="1"/>
          </p:nvPr>
        </p:nvSpPr>
        <p:spPr/>
        <p:txBody>
          <a:bodyPr/>
          <a:lstStyle/>
          <a:p>
            <a:r>
              <a:rPr lang="en-US"/>
              <a:t>Containers usually have Menus and/or toolbars</a:t>
            </a:r>
          </a:p>
          <a:p>
            <a:r>
              <a:rPr lang="en-US"/>
              <a:t>Allows components to add features to the menus and/or toolbars</a:t>
            </a:r>
          </a:p>
          <a:p>
            <a:r>
              <a:rPr lang="en-US"/>
              <a:t>Define mechanism for interface layout between components and containers</a:t>
            </a:r>
          </a:p>
        </p:txBody>
      </p:sp>
    </p:spTree>
    <p:extLst>
      <p:ext uri="{BB962C8B-B14F-4D97-AF65-F5344CB8AC3E}">
        <p14:creationId xmlns:p14="http://schemas.microsoft.com/office/powerpoint/2010/main" val="3294121851"/>
      </p:ext>
    </p:extLst>
  </p:cSld>
  <p:clrMapOvr>
    <a:masterClrMapping/>
  </p:clrMapOvr>
  <p:transition>
    <p:pull dir="rd"/>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Persistence</a:t>
            </a:r>
          </a:p>
        </p:txBody>
      </p:sp>
      <p:sp>
        <p:nvSpPr>
          <p:cNvPr id="11267" name="Rectangle 3" descr="Rectangle: Click to edit Master text styles&#10;Second level&#10;Third level&#10;Fourth level&#10;Fifth level"/>
          <p:cNvSpPr>
            <a:spLocks noGrp="1" noChangeArrowheads="1"/>
          </p:cNvSpPr>
          <p:nvPr>
            <p:ph type="body" idx="1"/>
          </p:nvPr>
        </p:nvSpPr>
        <p:spPr/>
        <p:txBody>
          <a:bodyPr/>
          <a:lstStyle/>
          <a:p>
            <a:r>
              <a:rPr lang="en-US"/>
              <a:t>Components can be stored and retrieved</a:t>
            </a:r>
          </a:p>
          <a:p>
            <a:r>
              <a:rPr lang="en-US"/>
              <a:t>Default – inherit serialization</a:t>
            </a:r>
          </a:p>
          <a:p>
            <a:r>
              <a:rPr lang="en-US"/>
              <a:t>Can define more complex solutions based on needs of the components</a:t>
            </a:r>
          </a:p>
          <a:p>
            <a:pPr>
              <a:buFont typeface="Wingdings" panose="05000000000000000000" pitchFamily="2" charset="2"/>
              <a:buNone/>
            </a:pPr>
            <a:endParaRPr lang="en-US"/>
          </a:p>
        </p:txBody>
      </p:sp>
    </p:spTree>
    <p:extLst>
      <p:ext uri="{BB962C8B-B14F-4D97-AF65-F5344CB8AC3E}">
        <p14:creationId xmlns:p14="http://schemas.microsoft.com/office/powerpoint/2010/main" val="190380225"/>
      </p:ext>
    </p:extLst>
  </p:cSld>
  <p:clrMapOvr>
    <a:masterClrMapping/>
  </p:clrMapOvr>
  <p:transition>
    <p:pull dir="rd"/>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Event Handling</a:t>
            </a:r>
          </a:p>
        </p:txBody>
      </p:sp>
      <p:sp>
        <p:nvSpPr>
          <p:cNvPr id="12291" name="Rectangle 3" descr="Rectangle: Click to edit Master text styles&#10;Second level&#10;Third level&#10;Fourth level&#10;Fifth level"/>
          <p:cNvSpPr>
            <a:spLocks noGrp="1" noChangeArrowheads="1"/>
          </p:cNvSpPr>
          <p:nvPr>
            <p:ph type="body" idx="1"/>
          </p:nvPr>
        </p:nvSpPr>
        <p:spPr/>
        <p:txBody>
          <a:bodyPr/>
          <a:lstStyle/>
          <a:p>
            <a:r>
              <a:rPr lang="en-US"/>
              <a:t>Defines how components interact</a:t>
            </a:r>
          </a:p>
          <a:p>
            <a:r>
              <a:rPr lang="en-US"/>
              <a:t>Java AWT event model serves as basis for the event handling API’s</a:t>
            </a:r>
          </a:p>
          <a:p>
            <a:r>
              <a:rPr lang="en-US"/>
              <a:t>Provides a consistent way for components to interact with each other</a:t>
            </a:r>
          </a:p>
          <a:p>
            <a:pPr>
              <a:buFont typeface="Wingdings" panose="05000000000000000000" pitchFamily="2" charset="2"/>
              <a:buNone/>
            </a:pPr>
            <a:endParaRPr lang="en-US"/>
          </a:p>
        </p:txBody>
      </p:sp>
    </p:spTree>
    <p:extLst>
      <p:ext uri="{BB962C8B-B14F-4D97-AF65-F5344CB8AC3E}">
        <p14:creationId xmlns:p14="http://schemas.microsoft.com/office/powerpoint/2010/main" val="3532239231"/>
      </p:ext>
    </p:extLst>
  </p:cSld>
  <p:clrMapOvr>
    <a:masterClrMapping/>
  </p:clrMapOvr>
  <p:transition>
    <p:pull dir="rd"/>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Introspection</a:t>
            </a:r>
          </a:p>
        </p:txBody>
      </p:sp>
      <p:sp>
        <p:nvSpPr>
          <p:cNvPr id="13315" name="Rectangle 3" descr="Rectangle: Click to edit Master text styles&#10;Second level&#10;Third level&#10;Fourth level&#10;Fifth level"/>
          <p:cNvSpPr>
            <a:spLocks noGrp="1" noChangeArrowheads="1"/>
          </p:cNvSpPr>
          <p:nvPr>
            <p:ph type="body" idx="1"/>
          </p:nvPr>
        </p:nvSpPr>
        <p:spPr>
          <a:xfrm>
            <a:off x="838200" y="1905000"/>
            <a:ext cx="7772400" cy="3810000"/>
          </a:xfrm>
        </p:spPr>
        <p:txBody>
          <a:bodyPr/>
          <a:lstStyle/>
          <a:p>
            <a:r>
              <a:rPr lang="en-US"/>
              <a:t>Defines techniques so components can expose internal structure at design time</a:t>
            </a:r>
          </a:p>
          <a:p>
            <a:r>
              <a:rPr lang="en-US"/>
              <a:t>Allows development tools to query a component to determine member variables, methods, and interfaces</a:t>
            </a:r>
          </a:p>
          <a:p>
            <a:r>
              <a:rPr lang="en-US"/>
              <a:t>Standard naming patterns used</a:t>
            </a:r>
          </a:p>
          <a:p>
            <a:r>
              <a:rPr lang="en-US"/>
              <a:t>Based on java.lang.reflect</a:t>
            </a:r>
          </a:p>
          <a:p>
            <a:endParaRPr lang="en-US"/>
          </a:p>
        </p:txBody>
      </p:sp>
    </p:spTree>
    <p:extLst>
      <p:ext uri="{BB962C8B-B14F-4D97-AF65-F5344CB8AC3E}">
        <p14:creationId xmlns:p14="http://schemas.microsoft.com/office/powerpoint/2010/main" val="427271817"/>
      </p:ext>
    </p:extLst>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I/O Overview</a:t>
            </a:r>
          </a:p>
        </p:txBody>
      </p:sp>
      <p:sp>
        <p:nvSpPr>
          <p:cNvPr id="299011" name="Rectangle 3"/>
          <p:cNvSpPr>
            <a:spLocks noGrp="1" noChangeArrowheads="1"/>
          </p:cNvSpPr>
          <p:nvPr>
            <p:ph type="body" idx="1"/>
          </p:nvPr>
        </p:nvSpPr>
        <p:spPr>
          <a:xfrm>
            <a:off x="685800" y="1981200"/>
            <a:ext cx="7772400" cy="4267200"/>
          </a:xfrm>
        </p:spPr>
        <p:txBody>
          <a:bodyPr/>
          <a:lstStyle/>
          <a:p>
            <a:r>
              <a:rPr lang="en-US" sz="2000" i="1">
                <a:latin typeface="Arial" panose="020B0604020202020204" pitchFamily="34" charset="0"/>
              </a:rPr>
              <a:t>I/O</a:t>
            </a:r>
            <a:r>
              <a:rPr lang="en-US" sz="2000">
                <a:latin typeface="Arial" panose="020B0604020202020204" pitchFamily="34" charset="0"/>
              </a:rPr>
              <a:t> = Input/Output</a:t>
            </a:r>
          </a:p>
          <a:p>
            <a:r>
              <a:rPr lang="en-US" sz="2000">
                <a:latin typeface="Arial" panose="020B0604020202020204" pitchFamily="34" charset="0"/>
              </a:rPr>
              <a:t>In this context it is input to and output from programs</a:t>
            </a:r>
          </a:p>
          <a:p>
            <a:r>
              <a:rPr lang="en-US" sz="2000">
                <a:latin typeface="Arial" panose="020B0604020202020204" pitchFamily="34" charset="0"/>
              </a:rPr>
              <a:t>Input can be from keyboard or a file</a:t>
            </a:r>
          </a:p>
          <a:p>
            <a:r>
              <a:rPr lang="en-US" sz="2000">
                <a:latin typeface="Arial" panose="020B0604020202020204" pitchFamily="34" charset="0"/>
              </a:rPr>
              <a:t>Output can be to display (screen) or a file</a:t>
            </a:r>
          </a:p>
          <a:p>
            <a:r>
              <a:rPr lang="en-US" sz="2000">
                <a:latin typeface="Arial" panose="020B0604020202020204" pitchFamily="34" charset="0"/>
              </a:rPr>
              <a:t>Advantages of file I/O</a:t>
            </a:r>
          </a:p>
          <a:p>
            <a:pPr lvl="1"/>
            <a:r>
              <a:rPr lang="en-US" sz="2000">
                <a:latin typeface="Arial" panose="020B0604020202020204" pitchFamily="34" charset="0"/>
              </a:rPr>
              <a:t>permanent copy</a:t>
            </a:r>
          </a:p>
          <a:p>
            <a:pPr lvl="1"/>
            <a:r>
              <a:rPr lang="en-US" sz="2000">
                <a:latin typeface="Arial" panose="020B0604020202020204" pitchFamily="34" charset="0"/>
              </a:rPr>
              <a:t>output from one program can be input to another</a:t>
            </a:r>
          </a:p>
          <a:p>
            <a:pPr lvl="1"/>
            <a:r>
              <a:rPr lang="en-US" sz="2000">
                <a:latin typeface="Arial" panose="020B0604020202020204" pitchFamily="34" charset="0"/>
              </a:rPr>
              <a:t>input can be automated (rather than entered  manually)</a:t>
            </a:r>
          </a:p>
          <a:p>
            <a:pPr lvl="1"/>
            <a:endParaRPr lang="en-US" sz="2000">
              <a:latin typeface="Arial" panose="020B0604020202020204" pitchFamily="34" charset="0"/>
            </a:endParaRPr>
          </a:p>
        </p:txBody>
      </p:sp>
      <p:sp>
        <p:nvSpPr>
          <p:cNvPr id="299012" name="Text Box 4"/>
          <p:cNvSpPr txBox="1">
            <a:spLocks noChangeArrowheads="1"/>
          </p:cNvSpPr>
          <p:nvPr/>
        </p:nvSpPr>
        <p:spPr bwMode="auto">
          <a:xfrm>
            <a:off x="1524000" y="5181600"/>
            <a:ext cx="5867400" cy="766763"/>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tx1"/>
              </a:buClr>
              <a:buSzPct val="100000"/>
            </a:pPr>
            <a:r>
              <a:rPr lang="en-US" sz="1600">
                <a:latin typeface="Arial" panose="020B0604020202020204" pitchFamily="34" charset="0"/>
              </a:rPr>
              <a:t>Note: Since the sections on text file I/O and binary file I/O have some similar information, some duplicate (or nearly duplicate) slides are included.</a:t>
            </a:r>
          </a:p>
        </p:txBody>
      </p:sp>
    </p:spTree>
    <p:extLst>
      <p:ext uri="{BB962C8B-B14F-4D97-AF65-F5344CB8AC3E}">
        <p14:creationId xmlns:p14="http://schemas.microsoft.com/office/powerpoint/2010/main" val="3798290734"/>
      </p:ext>
    </p:extLst>
  </p:cSld>
  <p:clrMapOvr>
    <a:masterClrMapping/>
  </p:clrMapOvr>
  <p:transition>
    <p:pull dir="rd"/>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Application Builder Support</a:t>
            </a:r>
          </a:p>
        </p:txBody>
      </p:sp>
      <p:sp>
        <p:nvSpPr>
          <p:cNvPr id="14339" name="Rectangle 3" descr="Rectangle: Click to edit Master text styles&#10;Second level&#10;Third level&#10;Fourth level&#10;Fifth level"/>
          <p:cNvSpPr>
            <a:spLocks noGrp="1" noChangeArrowheads="1"/>
          </p:cNvSpPr>
          <p:nvPr>
            <p:ph type="body" idx="1"/>
          </p:nvPr>
        </p:nvSpPr>
        <p:spPr/>
        <p:txBody>
          <a:bodyPr/>
          <a:lstStyle/>
          <a:p>
            <a:r>
              <a:rPr lang="en-US"/>
              <a:t>Provides support for manipulating and editing components at design time</a:t>
            </a:r>
          </a:p>
          <a:p>
            <a:r>
              <a:rPr lang="en-US"/>
              <a:t>Used by tools to provide layout and customizing during design</a:t>
            </a:r>
          </a:p>
          <a:p>
            <a:r>
              <a:rPr lang="en-US"/>
              <a:t>Should be separate from component</a:t>
            </a:r>
          </a:p>
          <a:p>
            <a:r>
              <a:rPr lang="en-US"/>
              <a:t>Not needed at run time</a:t>
            </a:r>
          </a:p>
        </p:txBody>
      </p:sp>
    </p:spTree>
    <p:extLst>
      <p:ext uri="{BB962C8B-B14F-4D97-AF65-F5344CB8AC3E}">
        <p14:creationId xmlns:p14="http://schemas.microsoft.com/office/powerpoint/2010/main" val="897878492"/>
      </p:ext>
    </p:extLst>
  </p:cSld>
  <p:clrMapOvr>
    <a:masterClrMapping/>
  </p:clrMapOvr>
  <p:transition>
    <p:pull dir="rd"/>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Creating a JavaBean</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r>
              <a:rPr lang="en-US"/>
              <a:t>Requirements for a simple Bean</a:t>
            </a:r>
          </a:p>
          <a:p>
            <a:r>
              <a:rPr lang="en-US"/>
              <a:t>Packaging Bean in a JAR file</a:t>
            </a:r>
          </a:p>
          <a:p>
            <a:r>
              <a:rPr lang="en-US"/>
              <a:t>Additional Information – BeanInfo</a:t>
            </a:r>
          </a:p>
          <a:p>
            <a:r>
              <a:rPr lang="en-US"/>
              <a:t>Defining property editors</a:t>
            </a:r>
          </a:p>
          <a:p>
            <a:r>
              <a:rPr lang="en-US"/>
              <a:t>Defining Bean customizers</a:t>
            </a:r>
          </a:p>
          <a:p>
            <a:r>
              <a:rPr lang="en-US"/>
              <a:t>Naming Conventions</a:t>
            </a:r>
          </a:p>
        </p:txBody>
      </p:sp>
    </p:spTree>
    <p:extLst>
      <p:ext uri="{BB962C8B-B14F-4D97-AF65-F5344CB8AC3E}">
        <p14:creationId xmlns:p14="http://schemas.microsoft.com/office/powerpoint/2010/main" val="4004360072"/>
      </p:ext>
    </p:extLst>
  </p:cSld>
  <p:clrMapOvr>
    <a:masterClrMapping/>
  </p:clrMapOvr>
  <p:transition>
    <p:pull dir="rd"/>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Bean NON Requirements</a:t>
            </a:r>
          </a:p>
        </p:txBody>
      </p:sp>
      <p:sp>
        <p:nvSpPr>
          <p:cNvPr id="16387" name="Rectangle 3" descr="Rectangle: Click to edit Master text styles&#10;Second level&#10;Third level&#10;Fourth level&#10;Fifth level"/>
          <p:cNvSpPr>
            <a:spLocks noGrp="1" noChangeArrowheads="1"/>
          </p:cNvSpPr>
          <p:nvPr>
            <p:ph type="body" idx="1"/>
          </p:nvPr>
        </p:nvSpPr>
        <p:spPr/>
        <p:txBody>
          <a:bodyPr/>
          <a:lstStyle/>
          <a:p>
            <a:r>
              <a:rPr lang="en-US"/>
              <a:t>No Bean Superclass</a:t>
            </a:r>
          </a:p>
          <a:p>
            <a:r>
              <a:rPr lang="en-US"/>
              <a:t>Visible interface not required</a:t>
            </a:r>
          </a:p>
          <a:p>
            <a:pPr lvl="1"/>
            <a:r>
              <a:rPr lang="en-US"/>
              <a:t>‘Invisible’ Beans (timer, random number  generator, complex calculation)</a:t>
            </a:r>
          </a:p>
          <a:p>
            <a:endParaRPr lang="en-US" i="1"/>
          </a:p>
        </p:txBody>
      </p:sp>
    </p:spTree>
    <p:extLst>
      <p:ext uri="{BB962C8B-B14F-4D97-AF65-F5344CB8AC3E}">
        <p14:creationId xmlns:p14="http://schemas.microsoft.com/office/powerpoint/2010/main" val="4284112281"/>
      </p:ext>
    </p:extLst>
  </p:cSld>
  <p:clrMapOvr>
    <a:masterClrMapping/>
  </p:clrMapOvr>
  <p:transition>
    <p:pull dir="rd"/>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Bean Requirements</a:t>
            </a:r>
          </a:p>
        </p:txBody>
      </p:sp>
      <p:sp>
        <p:nvSpPr>
          <p:cNvPr id="17411" name="Rectangle 3" descr="Rectangle: Click to edit Master text styles&#10;Second level&#10;Third level&#10;Fourth level&#10;Fifth level"/>
          <p:cNvSpPr>
            <a:spLocks noGrp="1" noChangeArrowheads="1"/>
          </p:cNvSpPr>
          <p:nvPr>
            <p:ph type="body" idx="1"/>
          </p:nvPr>
        </p:nvSpPr>
        <p:spPr>
          <a:xfrm>
            <a:off x="685800" y="1524000"/>
            <a:ext cx="7848600" cy="5029200"/>
          </a:xfrm>
        </p:spPr>
        <p:txBody>
          <a:bodyPr/>
          <a:lstStyle/>
          <a:p>
            <a:r>
              <a:rPr lang="en-US"/>
              <a:t>Introspection</a:t>
            </a:r>
          </a:p>
          <a:p>
            <a:pPr lvl="1"/>
            <a:r>
              <a:rPr lang="en-US"/>
              <a:t>Exports: properties, methods, events</a:t>
            </a:r>
          </a:p>
          <a:p>
            <a:r>
              <a:rPr lang="en-US"/>
              <a:t>Properties</a:t>
            </a:r>
          </a:p>
          <a:p>
            <a:pPr lvl="1"/>
            <a:r>
              <a:rPr lang="en-US"/>
              <a:t>Subset of components internal state</a:t>
            </a:r>
          </a:p>
          <a:p>
            <a:r>
              <a:rPr lang="en-US"/>
              <a:t>Methods</a:t>
            </a:r>
          </a:p>
          <a:p>
            <a:pPr lvl="1"/>
            <a:r>
              <a:rPr lang="en-US"/>
              <a:t>Invoked to execute component code</a:t>
            </a:r>
          </a:p>
          <a:p>
            <a:r>
              <a:rPr lang="en-US"/>
              <a:t>Events (If any needed)</a:t>
            </a:r>
          </a:p>
          <a:p>
            <a:pPr lvl="1"/>
            <a:r>
              <a:rPr lang="en-US"/>
              <a:t>Notification of a change in state</a:t>
            </a:r>
          </a:p>
          <a:p>
            <a:pPr lvl="1"/>
            <a:r>
              <a:rPr lang="en-US"/>
              <a:t>User activities (typing, mouse actions, …)</a:t>
            </a:r>
          </a:p>
          <a:p>
            <a:pPr lvl="1">
              <a:buFont typeface="Wingdings" panose="05000000000000000000" pitchFamily="2" charset="2"/>
              <a:buNone/>
            </a:pPr>
            <a:endParaRPr lang="en-US"/>
          </a:p>
          <a:p>
            <a:pPr>
              <a:buFont typeface="Wingdings" panose="05000000000000000000" pitchFamily="2" charset="2"/>
              <a:buNone/>
            </a:pPr>
            <a:endParaRPr lang="en-US"/>
          </a:p>
          <a:p>
            <a:endParaRPr lang="en-US"/>
          </a:p>
        </p:txBody>
      </p:sp>
    </p:spTree>
    <p:extLst>
      <p:ext uri="{BB962C8B-B14F-4D97-AF65-F5344CB8AC3E}">
        <p14:creationId xmlns:p14="http://schemas.microsoft.com/office/powerpoint/2010/main" val="3325690974"/>
      </p:ext>
    </p:extLst>
  </p:cSld>
  <p:clrMapOvr>
    <a:masterClrMapping/>
  </p:clrMapOvr>
  <p:transition>
    <p:pull dir="rd"/>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Bean Requirements</a:t>
            </a:r>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r>
              <a:rPr lang="en-US"/>
              <a:t>Customization</a:t>
            </a:r>
          </a:p>
          <a:p>
            <a:pPr lvl="1"/>
            <a:r>
              <a:rPr lang="en-US"/>
              <a:t>Developer can change appearance</a:t>
            </a:r>
          </a:p>
          <a:p>
            <a:r>
              <a:rPr lang="en-US"/>
              <a:t>Persistence</a:t>
            </a:r>
          </a:p>
          <a:p>
            <a:pPr lvl="1"/>
            <a:r>
              <a:rPr lang="en-US"/>
              <a:t>Save current state so it can be reloaded</a:t>
            </a:r>
          </a:p>
        </p:txBody>
      </p:sp>
    </p:spTree>
    <p:extLst>
      <p:ext uri="{BB962C8B-B14F-4D97-AF65-F5344CB8AC3E}">
        <p14:creationId xmlns:p14="http://schemas.microsoft.com/office/powerpoint/2010/main" val="1296621232"/>
      </p:ext>
    </p:extLst>
  </p:cSld>
  <p:clrMapOvr>
    <a:masterClrMapping/>
  </p:clrMapOvr>
  <p:transition>
    <p:pull dir="rd"/>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Other properties</a:t>
            </a:r>
          </a:p>
        </p:txBody>
      </p:sp>
      <p:sp>
        <p:nvSpPr>
          <p:cNvPr id="18435" name="Rectangle 3" descr="Rectangle: Click to edit Master text styles&#10;Second level&#10;Third level&#10;Fourth level&#10;Fifth level"/>
          <p:cNvSpPr>
            <a:spLocks noGrp="1" noChangeArrowheads="1"/>
          </p:cNvSpPr>
          <p:nvPr>
            <p:ph type="body" idx="1"/>
          </p:nvPr>
        </p:nvSpPr>
        <p:spPr/>
        <p:txBody>
          <a:bodyPr/>
          <a:lstStyle/>
          <a:p>
            <a:r>
              <a:rPr lang="en-US"/>
              <a:t>Indexed properties</a:t>
            </a:r>
          </a:p>
          <a:p>
            <a:pPr lvl="1"/>
            <a:r>
              <a:rPr lang="en-US"/>
              <a:t>Array value with get and set elements</a:t>
            </a:r>
          </a:p>
          <a:p>
            <a:r>
              <a:rPr lang="en-US"/>
              <a:t>Bound properties</a:t>
            </a:r>
          </a:p>
          <a:p>
            <a:pPr lvl="1"/>
            <a:r>
              <a:rPr lang="en-US"/>
              <a:t>Triggers event when value changed</a:t>
            </a:r>
          </a:p>
          <a:p>
            <a:r>
              <a:rPr lang="en-US"/>
              <a:t>Constrained properties</a:t>
            </a:r>
          </a:p>
          <a:p>
            <a:pPr lvl="1"/>
            <a:r>
              <a:rPr lang="en-US"/>
              <a:t>Triggers event when value changes and allows listeners to ‘veto’ the change</a:t>
            </a:r>
          </a:p>
        </p:txBody>
      </p:sp>
    </p:spTree>
    <p:extLst>
      <p:ext uri="{BB962C8B-B14F-4D97-AF65-F5344CB8AC3E}">
        <p14:creationId xmlns:p14="http://schemas.microsoft.com/office/powerpoint/2010/main" val="2995814491"/>
      </p:ext>
    </p:extLst>
  </p:cSld>
  <p:clrMapOvr>
    <a:masterClrMapping/>
  </p:clrMapOvr>
  <p:transition>
    <p:pull dir="rd"/>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BeanInfo class</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r>
              <a:rPr lang="en-US"/>
              <a:t>Provides more information using FeatureDescripter objects</a:t>
            </a:r>
          </a:p>
          <a:p>
            <a:r>
              <a:rPr lang="en-US"/>
              <a:t>Subclasses:</a:t>
            </a:r>
          </a:p>
          <a:p>
            <a:pPr lvl="1"/>
            <a:r>
              <a:rPr lang="en-US"/>
              <a:t>BeanDescripter, PropertyDescripter, IndexedPropertyDescripter, EventSetDescripter, MethodDescripter, ParameterDescripter</a:t>
            </a:r>
          </a:p>
        </p:txBody>
      </p:sp>
    </p:spTree>
    <p:extLst>
      <p:ext uri="{BB962C8B-B14F-4D97-AF65-F5344CB8AC3E}">
        <p14:creationId xmlns:p14="http://schemas.microsoft.com/office/powerpoint/2010/main" val="191477627"/>
      </p:ext>
    </p:extLst>
  </p:cSld>
  <p:clrMapOvr>
    <a:masterClrMapping/>
  </p:clrMapOvr>
  <p:transition>
    <p:pull dir="rd"/>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BeanInfo class </a:t>
            </a:r>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r>
              <a:rPr lang="en-US"/>
              <a:t>ICON to represent Bean</a:t>
            </a:r>
          </a:p>
          <a:p>
            <a:r>
              <a:rPr lang="en-US"/>
              <a:t>Customizer Class (wizard for set up)</a:t>
            </a:r>
          </a:p>
          <a:p>
            <a:r>
              <a:rPr lang="en-US"/>
              <a:t>Property Editor references</a:t>
            </a:r>
          </a:p>
          <a:p>
            <a:r>
              <a:rPr lang="en-US"/>
              <a:t>List of properties with descriptions</a:t>
            </a:r>
          </a:p>
          <a:p>
            <a:r>
              <a:rPr lang="en-US"/>
              <a:t>List of methods with descriptions</a:t>
            </a:r>
          </a:p>
          <a:p>
            <a:r>
              <a:rPr lang="en-US"/>
              <a:t>Method to reset properties to defaults</a:t>
            </a:r>
          </a:p>
          <a:p>
            <a:endParaRPr lang="en-US"/>
          </a:p>
        </p:txBody>
      </p:sp>
    </p:spTree>
    <p:extLst>
      <p:ext uri="{BB962C8B-B14F-4D97-AF65-F5344CB8AC3E}">
        <p14:creationId xmlns:p14="http://schemas.microsoft.com/office/powerpoint/2010/main" val="3597205215"/>
      </p:ext>
    </p:extLst>
  </p:cSld>
  <p:clrMapOvr>
    <a:masterClrMapping/>
  </p:clrMapOvr>
  <p:transition>
    <p:pull dir="rd"/>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The beanbox</a:t>
            </a:r>
          </a:p>
        </p:txBody>
      </p:sp>
      <p:sp>
        <p:nvSpPr>
          <p:cNvPr id="21507" name="Rectangle 3" descr="Rectangle: Click to edit Master text styles&#10;Second level&#10;Third level&#10;Fourth level&#10;Fifth level"/>
          <p:cNvSpPr>
            <a:spLocks noGrp="1" noChangeArrowheads="1"/>
          </p:cNvSpPr>
          <p:nvPr>
            <p:ph type="body" idx="1"/>
          </p:nvPr>
        </p:nvSpPr>
        <p:spPr/>
        <p:txBody>
          <a:bodyPr/>
          <a:lstStyle/>
          <a:p>
            <a:r>
              <a:rPr lang="en-US"/>
              <a:t>Primary task is setting property values</a:t>
            </a:r>
          </a:p>
          <a:p>
            <a:r>
              <a:rPr lang="en-US"/>
              <a:t>Property editors for common types</a:t>
            </a:r>
          </a:p>
          <a:p>
            <a:pPr lvl="1"/>
            <a:r>
              <a:rPr lang="en-US"/>
              <a:t>Set Font</a:t>
            </a:r>
          </a:p>
          <a:p>
            <a:pPr lvl="1"/>
            <a:r>
              <a:rPr lang="en-US"/>
              <a:t>Set background/foreground colors</a:t>
            </a:r>
          </a:p>
          <a:p>
            <a:pPr lvl="1"/>
            <a:r>
              <a:rPr lang="en-US"/>
              <a:t>Set numeric values</a:t>
            </a:r>
          </a:p>
          <a:p>
            <a:pPr lvl="1"/>
            <a:r>
              <a:rPr lang="en-US"/>
              <a:t>Set string values</a:t>
            </a:r>
          </a:p>
        </p:txBody>
      </p:sp>
    </p:spTree>
    <p:extLst>
      <p:ext uri="{BB962C8B-B14F-4D97-AF65-F5344CB8AC3E}">
        <p14:creationId xmlns:p14="http://schemas.microsoft.com/office/powerpoint/2010/main" val="971694429"/>
      </p:ext>
    </p:extLst>
  </p:cSld>
  <p:clrMapOvr>
    <a:masterClrMapping/>
  </p:clrMapOvr>
  <p:transition>
    <p:pull dir="rd"/>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Creating a Bean</a:t>
            </a:r>
          </a:p>
        </p:txBody>
      </p:sp>
      <p:sp>
        <p:nvSpPr>
          <p:cNvPr id="22531" name="Rectangle 3" descr="Rectangle: Click to edit Master text styles&#10;Second level&#10;Third level&#10;Fourth level&#10;Fifth level"/>
          <p:cNvSpPr>
            <a:spLocks noGrp="1" noChangeArrowheads="1"/>
          </p:cNvSpPr>
          <p:nvPr>
            <p:ph type="body" idx="1"/>
          </p:nvPr>
        </p:nvSpPr>
        <p:spPr/>
        <p:txBody>
          <a:bodyPr/>
          <a:lstStyle/>
          <a:p>
            <a:r>
              <a:rPr lang="en-US"/>
              <a:t>Usually extends Canvas (New window)</a:t>
            </a:r>
          </a:p>
          <a:p>
            <a:r>
              <a:rPr lang="en-US"/>
              <a:t>Can extend Component (‘lightweight’)</a:t>
            </a:r>
          </a:p>
          <a:p>
            <a:r>
              <a:rPr lang="en-US"/>
              <a:t>Needs constructor with no arguments</a:t>
            </a:r>
          </a:p>
          <a:p>
            <a:r>
              <a:rPr lang="en-US"/>
              <a:t>Paint() method used to display</a:t>
            </a:r>
          </a:p>
          <a:p>
            <a:r>
              <a:rPr lang="en-US"/>
              <a:t>getPreferredSize(), getMinimumSize()</a:t>
            </a:r>
          </a:p>
          <a:p>
            <a:pPr lvl="1"/>
            <a:r>
              <a:rPr lang="en-US"/>
              <a:t>For layout manager defaults</a:t>
            </a:r>
          </a:p>
          <a:p>
            <a:r>
              <a:rPr lang="en-US"/>
              <a:t>get and set methods for each property</a:t>
            </a:r>
          </a:p>
        </p:txBody>
      </p:sp>
    </p:spTree>
    <p:extLst>
      <p:ext uri="{BB962C8B-B14F-4D97-AF65-F5344CB8AC3E}">
        <p14:creationId xmlns:p14="http://schemas.microsoft.com/office/powerpoint/2010/main" val="3307783943"/>
      </p:ext>
    </p:extLst>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Streams</a:t>
            </a:r>
          </a:p>
        </p:txBody>
      </p:sp>
      <p:sp>
        <p:nvSpPr>
          <p:cNvPr id="301059" name="Rectangle 3"/>
          <p:cNvSpPr>
            <a:spLocks noGrp="1" noChangeArrowheads="1"/>
          </p:cNvSpPr>
          <p:nvPr>
            <p:ph type="body" idx="1"/>
          </p:nvPr>
        </p:nvSpPr>
        <p:spPr/>
        <p:txBody>
          <a:bodyPr/>
          <a:lstStyle/>
          <a:p>
            <a:r>
              <a:rPr lang="en-US" sz="2000" b="1" i="1"/>
              <a:t>Stream</a:t>
            </a:r>
            <a:r>
              <a:rPr lang="en-US" sz="2000"/>
              <a:t>: an object that either delivers data to its destination (screen, file, etc.) or that takes data from a source (keyboard, file, etc.)</a:t>
            </a:r>
          </a:p>
          <a:p>
            <a:pPr lvl="1"/>
            <a:r>
              <a:rPr lang="en-US" sz="2000"/>
              <a:t>it acts as a buffer between the data source and destination</a:t>
            </a:r>
          </a:p>
          <a:p>
            <a:r>
              <a:rPr lang="en-US" sz="2000" b="1" i="1"/>
              <a:t>Input stream</a:t>
            </a:r>
            <a:r>
              <a:rPr lang="en-US" sz="2000"/>
              <a:t>: a stream that provides input to a program</a:t>
            </a:r>
          </a:p>
          <a:p>
            <a:pPr lvl="1"/>
            <a:r>
              <a:rPr lang="en-US" sz="2000">
                <a:latin typeface="Courier New" panose="02070309020205020404" pitchFamily="49" charset="0"/>
              </a:rPr>
              <a:t>System.in</a:t>
            </a:r>
            <a:r>
              <a:rPr lang="en-US" sz="2000"/>
              <a:t> is an input stream</a:t>
            </a:r>
          </a:p>
          <a:p>
            <a:r>
              <a:rPr lang="en-US" sz="2000" b="1" i="1"/>
              <a:t>Output stream</a:t>
            </a:r>
            <a:r>
              <a:rPr lang="en-US" sz="2000"/>
              <a:t>: a stream that accepts output from a program</a:t>
            </a:r>
          </a:p>
          <a:p>
            <a:pPr lvl="1"/>
            <a:r>
              <a:rPr lang="en-US" sz="2000">
                <a:latin typeface="Courier New" panose="02070309020205020404" pitchFamily="49" charset="0"/>
              </a:rPr>
              <a:t>System.out</a:t>
            </a:r>
            <a:r>
              <a:rPr lang="en-US" sz="2000"/>
              <a:t> is an output stream</a:t>
            </a:r>
          </a:p>
          <a:p>
            <a:r>
              <a:rPr lang="en-US" sz="2000"/>
              <a:t>A stream connects a program to an I/O object</a:t>
            </a:r>
          </a:p>
          <a:p>
            <a:pPr lvl="1"/>
            <a:r>
              <a:rPr lang="en-US" sz="2000">
                <a:latin typeface="Courier New" panose="02070309020205020404" pitchFamily="49" charset="0"/>
              </a:rPr>
              <a:t>System.out</a:t>
            </a:r>
            <a:r>
              <a:rPr lang="en-US" sz="2000"/>
              <a:t> connects a program to the screen</a:t>
            </a:r>
          </a:p>
          <a:p>
            <a:pPr lvl="1"/>
            <a:r>
              <a:rPr lang="en-US" sz="2000">
                <a:latin typeface="Courier New" panose="02070309020205020404" pitchFamily="49" charset="0"/>
              </a:rPr>
              <a:t>System.in</a:t>
            </a:r>
            <a:r>
              <a:rPr lang="en-US" sz="2000"/>
              <a:t> connects a program to the keyboard</a:t>
            </a:r>
          </a:p>
          <a:p>
            <a:endParaRPr lang="en-US" sz="2000"/>
          </a:p>
        </p:txBody>
      </p:sp>
    </p:spTree>
    <p:extLst>
      <p:ext uri="{BB962C8B-B14F-4D97-AF65-F5344CB8AC3E}">
        <p14:creationId xmlns:p14="http://schemas.microsoft.com/office/powerpoint/2010/main" val="3151862527"/>
      </p:ext>
    </p:extLst>
  </p:cSld>
  <p:clrMapOvr>
    <a:masterClrMapping/>
  </p:clrMapOvr>
  <p:transition>
    <p:pull dir="rd"/>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Packaging the Bean</a:t>
            </a:r>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r>
              <a:rPr lang="en-US"/>
              <a:t>Create a JAR file (JavaARchive)</a:t>
            </a:r>
          </a:p>
          <a:p>
            <a:pPr lvl="1"/>
            <a:r>
              <a:rPr lang="en-US"/>
              <a:t>Patterned after tar utility</a:t>
            </a:r>
          </a:p>
          <a:p>
            <a:r>
              <a:rPr lang="en-US"/>
              <a:t>Create ‘stub’ manifest</a:t>
            </a:r>
          </a:p>
          <a:p>
            <a:pPr lvl="1"/>
            <a:r>
              <a:rPr lang="en-US"/>
              <a:t>Name: smith/proj/beans/BeanName.class</a:t>
            </a:r>
          </a:p>
          <a:p>
            <a:pPr lvl="1"/>
            <a:r>
              <a:rPr lang="en-US"/>
              <a:t>Java-Bean: True</a:t>
            </a:r>
          </a:p>
          <a:p>
            <a:pPr lvl="1"/>
            <a:r>
              <a:rPr lang="en-US"/>
              <a:t>(forward slashes even under Windows!)</a:t>
            </a:r>
          </a:p>
        </p:txBody>
      </p:sp>
    </p:spTree>
    <p:extLst>
      <p:ext uri="{BB962C8B-B14F-4D97-AF65-F5344CB8AC3E}">
        <p14:creationId xmlns:p14="http://schemas.microsoft.com/office/powerpoint/2010/main" val="2411501128"/>
      </p:ext>
    </p:extLst>
  </p:cSld>
  <p:clrMapOvr>
    <a:masterClrMapping/>
  </p:clrMapOvr>
  <p:transition>
    <p:pull dir="rd"/>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Installing the Bean</a:t>
            </a:r>
          </a:p>
        </p:txBody>
      </p:sp>
      <p:sp>
        <p:nvSpPr>
          <p:cNvPr id="25603" name="Rectangle 3" descr="Rectangle: Click to edit Master text styles&#10;Second level&#10;Third level&#10;Fourth level&#10;Fifth level"/>
          <p:cNvSpPr>
            <a:spLocks noGrp="1" noChangeArrowheads="1"/>
          </p:cNvSpPr>
          <p:nvPr>
            <p:ph type="body" idx="1"/>
          </p:nvPr>
        </p:nvSpPr>
        <p:spPr/>
        <p:txBody>
          <a:bodyPr/>
          <a:lstStyle/>
          <a:p>
            <a:pPr>
              <a:buFont typeface="Wingdings" panose="05000000000000000000" pitchFamily="2" charset="2"/>
              <a:buNone/>
            </a:pPr>
            <a:r>
              <a:rPr lang="en-US"/>
              <a:t>	</a:t>
            </a:r>
          </a:p>
          <a:p>
            <a:pPr>
              <a:buFont typeface="Wingdings" panose="05000000000000000000" pitchFamily="2" charset="2"/>
              <a:buNone/>
            </a:pPr>
            <a:r>
              <a:rPr lang="en-US"/>
              <a:t>	Beanbox: copy jar file to /jars directory within the BDK directory</a:t>
            </a:r>
          </a:p>
          <a:p>
            <a:pPr>
              <a:buFont typeface="Wingdings" panose="05000000000000000000" pitchFamily="2" charset="2"/>
              <a:buNone/>
            </a:pPr>
            <a:r>
              <a:rPr lang="en-US"/>
              <a:t>	</a:t>
            </a:r>
          </a:p>
          <a:p>
            <a:pPr>
              <a:buFont typeface="Wingdings" panose="05000000000000000000" pitchFamily="2" charset="2"/>
              <a:buNone/>
            </a:pPr>
            <a:r>
              <a:rPr lang="en-US"/>
              <a:t>	Different depending on tool used</a:t>
            </a:r>
          </a:p>
          <a:p>
            <a:endParaRPr lang="en-US"/>
          </a:p>
        </p:txBody>
      </p:sp>
    </p:spTree>
    <p:extLst>
      <p:ext uri="{BB962C8B-B14F-4D97-AF65-F5344CB8AC3E}">
        <p14:creationId xmlns:p14="http://schemas.microsoft.com/office/powerpoint/2010/main" val="2609528448"/>
      </p:ext>
    </p:extLst>
  </p:cSld>
  <p:clrMapOvr>
    <a:masterClrMapping/>
  </p:clrMapOvr>
  <p:transition>
    <p:pull dir="rd"/>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r>
              <a:rPr lang="en-US"/>
              <a:t>Some Naming Conventions</a:t>
            </a:r>
          </a:p>
        </p:txBody>
      </p:sp>
      <p:sp>
        <p:nvSpPr>
          <p:cNvPr id="28675" name="Rectangle 1027" descr="Rectangle: Click to edit Master text styles&#10;Second level&#10;Third level&#10;Fourth level&#10;Fifth level"/>
          <p:cNvSpPr>
            <a:spLocks noGrp="1" noChangeArrowheads="1"/>
          </p:cNvSpPr>
          <p:nvPr>
            <p:ph type="body" idx="1"/>
          </p:nvPr>
        </p:nvSpPr>
        <p:spPr/>
        <p:txBody>
          <a:bodyPr/>
          <a:lstStyle/>
          <a:p>
            <a:r>
              <a:rPr lang="en-US"/>
              <a:t>Beans</a:t>
            </a:r>
          </a:p>
          <a:p>
            <a:pPr lvl="1"/>
            <a:r>
              <a:rPr lang="en-US"/>
              <a:t>Class name:	any</a:t>
            </a:r>
          </a:p>
          <a:p>
            <a:pPr lvl="1"/>
            <a:r>
              <a:rPr lang="en-US"/>
              <a:t>Constructor: no argument or serialized template file</a:t>
            </a:r>
          </a:p>
          <a:p>
            <a:pPr lvl="1"/>
            <a:r>
              <a:rPr lang="en-US"/>
              <a:t>Packaging: jar file with Java-Bean: True</a:t>
            </a:r>
          </a:p>
          <a:p>
            <a:pPr>
              <a:buFont typeface="Wingdings" panose="05000000000000000000" pitchFamily="2" charset="2"/>
              <a:buNone/>
            </a:pPr>
            <a:r>
              <a:rPr lang="en-US"/>
              <a:t> </a:t>
            </a:r>
          </a:p>
        </p:txBody>
      </p:sp>
    </p:spTree>
    <p:extLst>
      <p:ext uri="{BB962C8B-B14F-4D97-AF65-F5344CB8AC3E}">
        <p14:creationId xmlns:p14="http://schemas.microsoft.com/office/powerpoint/2010/main" val="2900245096"/>
      </p:ext>
    </p:extLst>
  </p:cSld>
  <p:clrMapOvr>
    <a:masterClrMapping/>
  </p:clrMapOvr>
  <p:transition>
    <p:pull dir="rd"/>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More Naming Conventions</a:t>
            </a:r>
          </a:p>
        </p:txBody>
      </p:sp>
      <p:sp>
        <p:nvSpPr>
          <p:cNvPr id="29699" name="Rectangle 3" descr="Rectangle: Click to edit Master text styles&#10;Second level&#10;Third level&#10;Fourth level&#10;Fifth level"/>
          <p:cNvSpPr>
            <a:spLocks noGrp="1" noChangeArrowheads="1"/>
          </p:cNvSpPr>
          <p:nvPr>
            <p:ph type="body" idx="1"/>
          </p:nvPr>
        </p:nvSpPr>
        <p:spPr/>
        <p:txBody>
          <a:bodyPr/>
          <a:lstStyle/>
          <a:p>
            <a:r>
              <a:rPr lang="en-US"/>
              <a:t>Properties</a:t>
            </a:r>
          </a:p>
          <a:p>
            <a:pPr lvl="1"/>
            <a:r>
              <a:rPr lang="en-US"/>
              <a:t>Get and set using property name</a:t>
            </a:r>
          </a:p>
          <a:p>
            <a:pPr lvl="1"/>
            <a:r>
              <a:rPr lang="en-US"/>
              <a:t>Property name: message</a:t>
            </a:r>
          </a:p>
          <a:p>
            <a:pPr lvl="2"/>
            <a:r>
              <a:rPr lang="en-US"/>
              <a:t>public String getMessage()</a:t>
            </a:r>
          </a:p>
          <a:p>
            <a:pPr lvl="2"/>
            <a:r>
              <a:rPr lang="en-US"/>
              <a:t>Public void setMessage(String s)</a:t>
            </a:r>
          </a:p>
        </p:txBody>
      </p:sp>
    </p:spTree>
    <p:extLst>
      <p:ext uri="{BB962C8B-B14F-4D97-AF65-F5344CB8AC3E}">
        <p14:creationId xmlns:p14="http://schemas.microsoft.com/office/powerpoint/2010/main" val="1254372219"/>
      </p:ext>
    </p:extLst>
  </p:cSld>
  <p:clrMapOvr>
    <a:masterClrMapping/>
  </p:clrMapOvr>
  <p:transition>
    <p:pull dir="rd"/>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More Naming Conventions</a:t>
            </a:r>
          </a:p>
        </p:txBody>
      </p:sp>
      <p:sp>
        <p:nvSpPr>
          <p:cNvPr id="32771" name="Rectangle 3" descr="Rectangle: Click to edit Master text styles&#10;Second level&#10;Third level&#10;Fourth level&#10;Fifth level"/>
          <p:cNvSpPr>
            <a:spLocks noGrp="1" noChangeArrowheads="1"/>
          </p:cNvSpPr>
          <p:nvPr>
            <p:ph type="body" idx="1"/>
          </p:nvPr>
        </p:nvSpPr>
        <p:spPr/>
        <p:txBody>
          <a:bodyPr/>
          <a:lstStyle/>
          <a:p>
            <a:r>
              <a:rPr lang="en-US"/>
              <a:t>Events</a:t>
            </a:r>
          </a:p>
          <a:p>
            <a:pPr lvl="1"/>
            <a:r>
              <a:rPr lang="en-US"/>
              <a:t>Event name: Answer</a:t>
            </a:r>
          </a:p>
          <a:p>
            <a:pPr lvl="2"/>
            <a:r>
              <a:rPr lang="en-US"/>
              <a:t>Class name: AnswerEvent</a:t>
            </a:r>
          </a:p>
          <a:p>
            <a:pPr lvl="2"/>
            <a:r>
              <a:rPr lang="en-US"/>
              <a:t>Listener name: AnswerListener</a:t>
            </a:r>
          </a:p>
          <a:p>
            <a:pPr lvl="2"/>
            <a:r>
              <a:rPr lang="en-US"/>
              <a:t>Listener methods: </a:t>
            </a:r>
          </a:p>
          <a:p>
            <a:pPr lvl="3"/>
            <a:r>
              <a:rPr lang="en-US"/>
              <a:t>public void methodname(AnswerEvent e)</a:t>
            </a:r>
          </a:p>
          <a:p>
            <a:pPr lvl="3"/>
            <a:r>
              <a:rPr lang="en-US"/>
              <a:t>public void addAnswerListener(AnswerListener l)</a:t>
            </a:r>
          </a:p>
          <a:p>
            <a:pPr lvl="3"/>
            <a:r>
              <a:rPr lang="en-US"/>
              <a:t>public void removeAnswerListener(…   l)</a:t>
            </a:r>
          </a:p>
        </p:txBody>
      </p:sp>
    </p:spTree>
    <p:extLst>
      <p:ext uri="{BB962C8B-B14F-4D97-AF65-F5344CB8AC3E}">
        <p14:creationId xmlns:p14="http://schemas.microsoft.com/office/powerpoint/2010/main" val="2423937832"/>
      </p:ext>
    </p:extLst>
  </p:cSld>
  <p:clrMapOvr>
    <a:masterClrMapping/>
  </p:clrMapOvr>
  <p:transition>
    <p:pull dir="rd"/>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Demo of IBM’s VisualAge Tool</a:t>
            </a:r>
          </a:p>
        </p:txBody>
      </p:sp>
      <p:sp>
        <p:nvSpPr>
          <p:cNvPr id="27651" name="Rectangle 3" descr="Rectangle: Click to edit Master text styles&#10;Second level&#10;Third level&#10;Fourth level&#10;Fifth level"/>
          <p:cNvSpPr>
            <a:spLocks noGrp="1" noChangeArrowheads="1"/>
          </p:cNvSpPr>
          <p:nvPr>
            <p:ph type="body" idx="1"/>
          </p:nvPr>
        </p:nvSpPr>
        <p:spPr/>
        <p:txBody>
          <a:bodyPr/>
          <a:lstStyle/>
          <a:p>
            <a:pPr>
              <a:buFont typeface="Wingdings" panose="05000000000000000000" pitchFamily="2" charset="2"/>
              <a:buNone/>
            </a:pPr>
            <a:r>
              <a:rPr lang="en-US"/>
              <a:t>VisualAge for Java Version 1.0</a:t>
            </a:r>
          </a:p>
        </p:txBody>
      </p:sp>
    </p:spTree>
    <p:extLst>
      <p:ext uri="{BB962C8B-B14F-4D97-AF65-F5344CB8AC3E}">
        <p14:creationId xmlns:p14="http://schemas.microsoft.com/office/powerpoint/2010/main" val="1560539480"/>
      </p:ext>
    </p:extLst>
  </p:cSld>
  <p:clrMapOvr>
    <a:masterClrMapping/>
  </p:clrMapOvr>
  <p:transition>
    <p:pull dir="rd"/>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1524000" y="2057400"/>
            <a:ext cx="6629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5000"/>
              </a:spcBef>
            </a:pPr>
            <a:r>
              <a:rPr lang="en-US" sz="3600" dirty="0" smtClean="0"/>
              <a:t>Naming Convention</a:t>
            </a:r>
            <a:endParaRPr lang="en-US" sz="3600" dirty="0"/>
          </a:p>
        </p:txBody>
      </p:sp>
    </p:spTree>
    <p:extLst>
      <p:ext uri="{BB962C8B-B14F-4D97-AF65-F5344CB8AC3E}">
        <p14:creationId xmlns:p14="http://schemas.microsoft.com/office/powerpoint/2010/main" val="1207338487"/>
      </p:ext>
    </p:extLst>
  </p:cSld>
  <p:clrMapOvr>
    <a:masterClrMapping/>
  </p:clrMapOvr>
  <p:transition>
    <p:pull dir="rd"/>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838200"/>
            <a:ext cx="7772400" cy="1143000"/>
          </a:xfrm>
        </p:spPr>
        <p:txBody>
          <a:bodyPr anchor="ctr"/>
          <a:lstStyle/>
          <a:p>
            <a:r>
              <a:rPr lang="en-US" sz="4400"/>
              <a:t>Coding Standards</a:t>
            </a:r>
          </a:p>
        </p:txBody>
      </p:sp>
      <p:sp>
        <p:nvSpPr>
          <p:cNvPr id="2051" name="Rectangle 3"/>
          <p:cNvSpPr>
            <a:spLocks noGrp="1" noChangeArrowheads="1"/>
          </p:cNvSpPr>
          <p:nvPr>
            <p:ph type="subTitle" idx="1"/>
          </p:nvPr>
        </p:nvSpPr>
        <p:spPr>
          <a:xfrm>
            <a:off x="1371600" y="2057400"/>
            <a:ext cx="6400800" cy="1752600"/>
          </a:xfrm>
        </p:spPr>
        <p:txBody>
          <a:bodyPr>
            <a:normAutofit fontScale="92500" lnSpcReduction="20000"/>
          </a:bodyPr>
          <a:lstStyle/>
          <a:p>
            <a:r>
              <a:rPr lang="en-US" sz="3200"/>
              <a:t>Or</a:t>
            </a:r>
          </a:p>
          <a:p>
            <a:endParaRPr lang="en-US" sz="3200"/>
          </a:p>
          <a:p>
            <a:r>
              <a:rPr lang="en-US" sz="3200"/>
              <a:t>How to Pound all of your odd-shaped programmers into a one size fits all hole</a:t>
            </a:r>
          </a:p>
        </p:txBody>
      </p:sp>
    </p:spTree>
    <p:extLst>
      <p:ext uri="{BB962C8B-B14F-4D97-AF65-F5344CB8AC3E}">
        <p14:creationId xmlns:p14="http://schemas.microsoft.com/office/powerpoint/2010/main" val="4121696001"/>
      </p:ext>
    </p:extLst>
  </p:cSld>
  <p:clrMapOvr>
    <a:masterClrMapping/>
  </p:clrMapOvr>
  <p:transition>
    <p:pull dir="rd"/>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2800" u="sng"/>
              <a:t>I think there may be a bug in Joe’s Code - Please Fix</a:t>
            </a:r>
            <a:endParaRPr lang="en-US"/>
          </a:p>
        </p:txBody>
      </p:sp>
      <p:sp>
        <p:nvSpPr>
          <p:cNvPr id="4099" name="Rectangle 3"/>
          <p:cNvSpPr>
            <a:spLocks noGrp="1" noChangeArrowheads="1"/>
          </p:cNvSpPr>
          <p:nvPr>
            <p:ph type="body" idx="1"/>
          </p:nvPr>
        </p:nvSpPr>
        <p:spPr>
          <a:xfrm>
            <a:off x="685800" y="1600200"/>
            <a:ext cx="7772400" cy="4114800"/>
          </a:xfrm>
        </p:spPr>
        <p:txBody>
          <a:bodyPr>
            <a:normAutofit fontScale="92500" lnSpcReduction="10000"/>
          </a:bodyPr>
          <a:lstStyle/>
          <a:p>
            <a:pPr>
              <a:buFontTx/>
              <a:buChar char=" "/>
            </a:pPr>
            <a:r>
              <a:rPr lang="en-US" sz="2400"/>
              <a:t>func GreenEggsNHam(Not SamIAm, Green EggsNHam)</a:t>
            </a:r>
          </a:p>
          <a:p>
            <a:pPr>
              <a:buFontTx/>
              <a:buChar char=" "/>
            </a:pPr>
            <a:r>
              <a:rPr lang="en-US" sz="2400"/>
              <a:t>    foreach Green TryThem in SamIAm </a:t>
            </a:r>
          </a:p>
          <a:p>
            <a:pPr>
              <a:buFontTx/>
              <a:buChar char=" "/>
            </a:pPr>
            <a:r>
              <a:rPr lang="en-US" sz="2400"/>
              <a:t>        do EatThem(TryThem) = false</a:t>
            </a:r>
          </a:p>
          <a:p>
            <a:pPr>
              <a:buFontTx/>
              <a:buChar char=" "/>
            </a:pPr>
            <a:r>
              <a:rPr lang="en-US" sz="2400"/>
              <a:t>    NotInACarNotOnABus(EggsNHam)</a:t>
            </a:r>
          </a:p>
          <a:p>
            <a:pPr>
              <a:buFontTx/>
              <a:buChar char=" "/>
            </a:pPr>
            <a:r>
              <a:rPr lang="en-US" sz="2400"/>
              <a:t>func NotInACarNotOnABus(Green EggsNHam)</a:t>
            </a:r>
          </a:p>
          <a:p>
            <a:pPr>
              <a:buFontTx/>
              <a:buChar char=" "/>
            </a:pPr>
            <a:r>
              <a:rPr lang="en-US" sz="2400"/>
              <a:t>    EatThem(EggsNHam) = true</a:t>
            </a:r>
          </a:p>
          <a:p>
            <a:pPr>
              <a:buFontTx/>
              <a:buChar char=" "/>
            </a:pPr>
            <a:r>
              <a:rPr lang="en-US" sz="2400"/>
              <a:t>    NotOnAPlane(EggsNHam)</a:t>
            </a:r>
          </a:p>
          <a:p>
            <a:pPr>
              <a:buFontTx/>
              <a:buChar char=" "/>
            </a:pPr>
            <a:r>
              <a:rPr lang="en-US" sz="2400"/>
              <a:t>    foreach NotLikeThem SamIAm of EggsNHam do</a:t>
            </a:r>
          </a:p>
          <a:p>
            <a:pPr>
              <a:buFontTx/>
              <a:buChar char=" "/>
            </a:pPr>
            <a:r>
              <a:rPr lang="en-US" sz="2400"/>
              <a:t>        if not EatThem(SamIAm) then </a:t>
            </a:r>
          </a:p>
          <a:p>
            <a:pPr>
              <a:buFontTx/>
              <a:buChar char=" "/>
            </a:pPr>
            <a:r>
              <a:rPr lang="en-US" sz="2400"/>
              <a:t>            NotInACarNotOnABus(SamIAm)</a:t>
            </a:r>
          </a:p>
          <a:p>
            <a:pPr>
              <a:buFontTx/>
              <a:buChar char=" "/>
            </a:pPr>
            <a:r>
              <a:rPr lang="en-US" sz="2400"/>
              <a:t>    IDoNotLikeThem(EggsNHam)</a:t>
            </a:r>
          </a:p>
        </p:txBody>
      </p:sp>
    </p:spTree>
    <p:extLst>
      <p:ext uri="{BB962C8B-B14F-4D97-AF65-F5344CB8AC3E}">
        <p14:creationId xmlns:p14="http://schemas.microsoft.com/office/powerpoint/2010/main" val="1906275123"/>
      </p:ext>
    </p:extLst>
  </p:cSld>
  <p:clrMapOvr>
    <a:masterClrMapping/>
  </p:clrMapOvr>
  <p:transition>
    <p:pull dir="rd"/>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143000"/>
          </a:xfrm>
        </p:spPr>
        <p:txBody>
          <a:bodyPr/>
          <a:lstStyle/>
          <a:p>
            <a:r>
              <a:rPr lang="en-US" sz="2800" u="sng"/>
              <a:t>Joe’s Code Following a Sane Coding Standard . . .</a:t>
            </a:r>
            <a:endParaRPr lang="en-US"/>
          </a:p>
        </p:txBody>
      </p:sp>
      <p:sp>
        <p:nvSpPr>
          <p:cNvPr id="6147" name="Rectangle 3"/>
          <p:cNvSpPr>
            <a:spLocks noGrp="1" noChangeArrowheads="1"/>
          </p:cNvSpPr>
          <p:nvPr>
            <p:ph type="body" idx="1"/>
          </p:nvPr>
        </p:nvSpPr>
        <p:spPr>
          <a:xfrm>
            <a:off x="685800" y="1600200"/>
            <a:ext cx="7772400" cy="4114800"/>
          </a:xfrm>
        </p:spPr>
        <p:txBody>
          <a:bodyPr>
            <a:normAutofit fontScale="92500" lnSpcReduction="10000"/>
          </a:bodyPr>
          <a:lstStyle/>
          <a:p>
            <a:pPr>
              <a:buFontTx/>
              <a:buChar char=" "/>
            </a:pPr>
            <a:r>
              <a:rPr lang="en-US" sz="2400"/>
              <a:t>func DepthFirstSearch(graph G, vertex v)</a:t>
            </a:r>
          </a:p>
          <a:p>
            <a:pPr>
              <a:buFontTx/>
              <a:buChar char=" "/>
            </a:pPr>
            <a:r>
              <a:rPr lang="en-US" sz="2400"/>
              <a:t>    foreach vertex w in G </a:t>
            </a:r>
          </a:p>
          <a:p>
            <a:pPr>
              <a:buFontTx/>
              <a:buChar char=" "/>
            </a:pPr>
            <a:r>
              <a:rPr lang="en-US" sz="2400"/>
              <a:t>        do Encountered(w) = false</a:t>
            </a:r>
          </a:p>
          <a:p>
            <a:pPr>
              <a:buFontTx/>
              <a:buChar char=" "/>
            </a:pPr>
            <a:r>
              <a:rPr lang="en-US" sz="2400"/>
              <a:t>    RecursiveDFS(v)</a:t>
            </a:r>
          </a:p>
          <a:p>
            <a:pPr>
              <a:buFontTx/>
              <a:buChar char=" "/>
            </a:pPr>
            <a:r>
              <a:rPr lang="en-US" sz="2400"/>
              <a:t>func RecursiveDFS(vertex v)</a:t>
            </a:r>
          </a:p>
          <a:p>
            <a:pPr>
              <a:buFontTx/>
              <a:buChar char=" "/>
            </a:pPr>
            <a:r>
              <a:rPr lang="en-US" sz="2400"/>
              <a:t>    Encountered(v) = true</a:t>
            </a:r>
          </a:p>
          <a:p>
            <a:pPr>
              <a:buFontTx/>
              <a:buChar char=" "/>
            </a:pPr>
            <a:r>
              <a:rPr lang="en-US" sz="2400"/>
              <a:t>    PreVisit(v)</a:t>
            </a:r>
          </a:p>
          <a:p>
            <a:pPr>
              <a:buFontTx/>
              <a:buChar char=" "/>
            </a:pPr>
            <a:r>
              <a:rPr lang="en-US" sz="2400"/>
              <a:t>    foreach neighbor w of v do</a:t>
            </a:r>
          </a:p>
          <a:p>
            <a:pPr>
              <a:buFontTx/>
              <a:buChar char=" "/>
            </a:pPr>
            <a:r>
              <a:rPr lang="en-US" sz="2400"/>
              <a:t>        if not Encountered(w) then </a:t>
            </a:r>
          </a:p>
          <a:p>
            <a:pPr>
              <a:buFontTx/>
              <a:buChar char=" "/>
            </a:pPr>
            <a:r>
              <a:rPr lang="en-US" sz="2400"/>
              <a:t>            RecursiveDFS(w)</a:t>
            </a:r>
          </a:p>
          <a:p>
            <a:pPr>
              <a:buFontTx/>
              <a:buChar char=" "/>
            </a:pPr>
            <a:r>
              <a:rPr lang="en-US" sz="2400"/>
              <a:t>    PostVisit(v)</a:t>
            </a:r>
          </a:p>
        </p:txBody>
      </p:sp>
    </p:spTree>
    <p:extLst>
      <p:ext uri="{BB962C8B-B14F-4D97-AF65-F5344CB8AC3E}">
        <p14:creationId xmlns:p14="http://schemas.microsoft.com/office/powerpoint/2010/main" val="1478632362"/>
      </p:ext>
    </p:extLst>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85800" y="457200"/>
            <a:ext cx="7772400" cy="1143000"/>
          </a:xfrm>
        </p:spPr>
        <p:txBody>
          <a:bodyPr/>
          <a:lstStyle/>
          <a:p>
            <a:r>
              <a:rPr lang="en-US"/>
              <a:t>Binary Versus Text Files</a:t>
            </a:r>
          </a:p>
        </p:txBody>
      </p:sp>
      <p:sp>
        <p:nvSpPr>
          <p:cNvPr id="303107" name="Rectangle 3"/>
          <p:cNvSpPr>
            <a:spLocks noGrp="1" noChangeArrowheads="1"/>
          </p:cNvSpPr>
          <p:nvPr>
            <p:ph type="body" idx="1"/>
          </p:nvPr>
        </p:nvSpPr>
        <p:spPr>
          <a:xfrm>
            <a:off x="381000" y="1524000"/>
            <a:ext cx="8305800" cy="4953000"/>
          </a:xfrm>
        </p:spPr>
        <p:txBody>
          <a:bodyPr/>
          <a:lstStyle/>
          <a:p>
            <a:pPr>
              <a:lnSpc>
                <a:spcPct val="90000"/>
              </a:lnSpc>
            </a:pPr>
            <a:r>
              <a:rPr lang="en-US" sz="2000" i="1"/>
              <a:t>All</a:t>
            </a:r>
            <a:r>
              <a:rPr lang="en-US" sz="2000"/>
              <a:t> data and programs are ultimately just zeros and ones</a:t>
            </a:r>
          </a:p>
          <a:p>
            <a:pPr lvl="1">
              <a:lnSpc>
                <a:spcPct val="90000"/>
              </a:lnSpc>
            </a:pPr>
            <a:r>
              <a:rPr lang="en-US" sz="2000"/>
              <a:t>each digit can have one of two values, hence </a:t>
            </a:r>
            <a:r>
              <a:rPr lang="en-US" sz="2000" i="1"/>
              <a:t>binary</a:t>
            </a:r>
          </a:p>
          <a:p>
            <a:pPr lvl="1">
              <a:lnSpc>
                <a:spcPct val="90000"/>
              </a:lnSpc>
            </a:pPr>
            <a:r>
              <a:rPr lang="en-US" sz="2000" i="1"/>
              <a:t>bit</a:t>
            </a:r>
            <a:r>
              <a:rPr lang="en-US" sz="2000"/>
              <a:t> is one binary digit</a:t>
            </a:r>
          </a:p>
          <a:p>
            <a:pPr lvl="1">
              <a:lnSpc>
                <a:spcPct val="90000"/>
              </a:lnSpc>
            </a:pPr>
            <a:r>
              <a:rPr lang="en-US" sz="2000" i="1"/>
              <a:t>byte</a:t>
            </a:r>
            <a:r>
              <a:rPr lang="en-US" sz="2000"/>
              <a:t> is a group of eight bits</a:t>
            </a:r>
          </a:p>
          <a:p>
            <a:pPr>
              <a:lnSpc>
                <a:spcPct val="90000"/>
              </a:lnSpc>
            </a:pPr>
            <a:r>
              <a:rPr lang="en-US" sz="2000" i="1">
                <a:solidFill>
                  <a:srgbClr val="FF3300"/>
                </a:solidFill>
              </a:rPr>
              <a:t>Text files</a:t>
            </a:r>
            <a:r>
              <a:rPr lang="en-US" sz="2000"/>
              <a:t>: the bits represent printable characters</a:t>
            </a:r>
          </a:p>
          <a:p>
            <a:pPr lvl="1">
              <a:lnSpc>
                <a:spcPct val="90000"/>
              </a:lnSpc>
            </a:pPr>
            <a:r>
              <a:rPr lang="en-US" sz="2000"/>
              <a:t>one byte per character for ASCII, the most common code</a:t>
            </a:r>
          </a:p>
          <a:p>
            <a:pPr lvl="1">
              <a:lnSpc>
                <a:spcPct val="90000"/>
              </a:lnSpc>
            </a:pPr>
            <a:r>
              <a:rPr lang="en-US" sz="2000"/>
              <a:t>for example, Java source files are text files</a:t>
            </a:r>
          </a:p>
          <a:p>
            <a:pPr lvl="1">
              <a:lnSpc>
                <a:spcPct val="90000"/>
              </a:lnSpc>
            </a:pPr>
            <a:r>
              <a:rPr lang="en-US" sz="2000"/>
              <a:t>so is any file created with a "text editor"</a:t>
            </a:r>
          </a:p>
          <a:p>
            <a:pPr>
              <a:lnSpc>
                <a:spcPct val="90000"/>
              </a:lnSpc>
            </a:pPr>
            <a:r>
              <a:rPr lang="en-US" sz="2000" i="1">
                <a:solidFill>
                  <a:srgbClr val="FF3300"/>
                </a:solidFill>
              </a:rPr>
              <a:t>Binary files</a:t>
            </a:r>
            <a:r>
              <a:rPr lang="en-US" sz="2000"/>
              <a:t>: the bits represent other types of encoded information, such as executable instructions or numeric data</a:t>
            </a:r>
          </a:p>
          <a:p>
            <a:pPr lvl="1">
              <a:lnSpc>
                <a:spcPct val="90000"/>
              </a:lnSpc>
            </a:pPr>
            <a:r>
              <a:rPr lang="en-US" sz="2000"/>
              <a:t>these files are easily read by the computer but not humans</a:t>
            </a:r>
          </a:p>
          <a:p>
            <a:pPr lvl="1">
              <a:lnSpc>
                <a:spcPct val="90000"/>
              </a:lnSpc>
            </a:pPr>
            <a:r>
              <a:rPr lang="en-US" sz="2000"/>
              <a:t>they are </a:t>
            </a:r>
            <a:r>
              <a:rPr lang="en-US" sz="2000" i="1"/>
              <a:t>not</a:t>
            </a:r>
            <a:r>
              <a:rPr lang="en-US" sz="2000"/>
              <a:t> "printable" files</a:t>
            </a:r>
          </a:p>
          <a:p>
            <a:pPr lvl="2">
              <a:lnSpc>
                <a:spcPct val="90000"/>
              </a:lnSpc>
            </a:pPr>
            <a:r>
              <a:rPr lang="en-US" sz="2000"/>
              <a:t>actually, you </a:t>
            </a:r>
            <a:r>
              <a:rPr lang="en-US" sz="2000" i="1"/>
              <a:t>can</a:t>
            </a:r>
            <a:r>
              <a:rPr lang="en-US" sz="2000"/>
              <a:t> print them, but they will be unintelligible</a:t>
            </a:r>
          </a:p>
          <a:p>
            <a:pPr lvl="2">
              <a:lnSpc>
                <a:spcPct val="90000"/>
              </a:lnSpc>
            </a:pPr>
            <a:r>
              <a:rPr lang="en-US" sz="2000"/>
              <a:t>"printable" means "easily readable by humans when printed"</a:t>
            </a:r>
          </a:p>
        </p:txBody>
      </p:sp>
    </p:spTree>
    <p:extLst>
      <p:ext uri="{BB962C8B-B14F-4D97-AF65-F5344CB8AC3E}">
        <p14:creationId xmlns:p14="http://schemas.microsoft.com/office/powerpoint/2010/main" val="190287478"/>
      </p:ext>
    </p:extLst>
  </p:cSld>
  <p:clrMapOvr>
    <a:masterClrMapping/>
  </p:clrMapOvr>
  <p:transition>
    <p:pull dir="rd"/>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What are Coding Standards</a:t>
            </a:r>
          </a:p>
        </p:txBody>
      </p:sp>
      <p:sp>
        <p:nvSpPr>
          <p:cNvPr id="8195" name="Rectangle 3"/>
          <p:cNvSpPr>
            <a:spLocks noGrp="1" noChangeArrowheads="1"/>
          </p:cNvSpPr>
          <p:nvPr>
            <p:ph type="body" idx="1"/>
          </p:nvPr>
        </p:nvSpPr>
        <p:spPr/>
        <p:txBody>
          <a:bodyPr/>
          <a:lstStyle/>
          <a:p>
            <a:r>
              <a:rPr lang="en-US"/>
              <a:t>Coding standards are</a:t>
            </a:r>
            <a:r>
              <a:rPr lang="en-US" sz="2800"/>
              <a:t> guidelines for code style and documentation.  </a:t>
            </a:r>
          </a:p>
          <a:p>
            <a:r>
              <a:rPr lang="en-US" sz="2800"/>
              <a:t>The dream is that any developer familiar with the guidelines can work on any code that followed them.</a:t>
            </a:r>
          </a:p>
          <a:p>
            <a:r>
              <a:rPr lang="en-US" sz="2800"/>
              <a:t>Standards range from a simple series of statements to involved documents.</a:t>
            </a:r>
          </a:p>
          <a:p>
            <a:endParaRPr lang="en-US" sz="2800"/>
          </a:p>
        </p:txBody>
      </p:sp>
    </p:spTree>
    <p:extLst>
      <p:ext uri="{BB962C8B-B14F-4D97-AF65-F5344CB8AC3E}">
        <p14:creationId xmlns:p14="http://schemas.microsoft.com/office/powerpoint/2010/main" val="401532514"/>
      </p:ext>
    </p:extLst>
  </p:cSld>
  <p:clrMapOvr>
    <a:masterClrMapping/>
  </p:clrMapOvr>
  <p:transition>
    <p:pull dir="rd"/>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Areas Typically Covered</a:t>
            </a:r>
          </a:p>
        </p:txBody>
      </p:sp>
      <p:sp>
        <p:nvSpPr>
          <p:cNvPr id="14339" name="Rectangle 3"/>
          <p:cNvSpPr>
            <a:spLocks noGrp="1" noChangeArrowheads="1"/>
          </p:cNvSpPr>
          <p:nvPr>
            <p:ph type="body" idx="1"/>
          </p:nvPr>
        </p:nvSpPr>
        <p:spPr/>
        <p:txBody>
          <a:bodyPr/>
          <a:lstStyle/>
          <a:p>
            <a:r>
              <a:rPr lang="en-US"/>
              <a:t>Program Design</a:t>
            </a:r>
          </a:p>
          <a:p>
            <a:r>
              <a:rPr lang="en-US"/>
              <a:t>Naming Conventions</a:t>
            </a:r>
          </a:p>
          <a:p>
            <a:r>
              <a:rPr lang="en-US"/>
              <a:t>Formatting Conventions</a:t>
            </a:r>
          </a:p>
          <a:p>
            <a:r>
              <a:rPr lang="en-US"/>
              <a:t>Documentation</a:t>
            </a:r>
          </a:p>
          <a:p>
            <a:r>
              <a:rPr lang="en-US"/>
              <a:t>Possibly Even Licensing</a:t>
            </a:r>
          </a:p>
        </p:txBody>
      </p:sp>
    </p:spTree>
    <p:extLst>
      <p:ext uri="{BB962C8B-B14F-4D97-AF65-F5344CB8AC3E}">
        <p14:creationId xmlns:p14="http://schemas.microsoft.com/office/powerpoint/2010/main" val="3519922194"/>
      </p:ext>
    </p:extLst>
  </p:cSld>
  <p:clrMapOvr>
    <a:masterClrMapping/>
  </p:clrMapOvr>
  <p:transition>
    <p:pull dir="rd"/>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538163" y="609600"/>
            <a:ext cx="860583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r>
              <a:rPr lang="en-US"/>
              <a:t>Why Have Coding Standards</a:t>
            </a:r>
          </a:p>
        </p:txBody>
      </p:sp>
      <p:sp>
        <p:nvSpPr>
          <p:cNvPr id="7173" name="Rectangle 5"/>
          <p:cNvSpPr>
            <a:spLocks noChangeArrowheads="1"/>
          </p:cNvSpPr>
          <p:nvPr/>
        </p:nvSpPr>
        <p:spPr bwMode="auto">
          <a:xfrm>
            <a:off x="539750" y="2100263"/>
            <a:ext cx="8605838" cy="476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pPr>
            <a:r>
              <a:rPr lang="en-US" sz="3600"/>
              <a:t>Greater consistency between developers</a:t>
            </a:r>
          </a:p>
          <a:p>
            <a:pPr>
              <a:spcBef>
                <a:spcPct val="50000"/>
              </a:spcBef>
            </a:pPr>
            <a:r>
              <a:rPr lang="en-US" sz="3600"/>
              <a:t>Easier to develop and maintain</a:t>
            </a:r>
          </a:p>
          <a:p>
            <a:pPr>
              <a:spcBef>
                <a:spcPct val="50000"/>
              </a:spcBef>
            </a:pPr>
            <a:r>
              <a:rPr lang="en-US" sz="3600"/>
              <a:t>Saves time and money</a:t>
            </a:r>
            <a:endParaRPr lang="en-US" sz="2400"/>
          </a:p>
          <a:p>
            <a:pPr lvl="1">
              <a:spcBef>
                <a:spcPct val="50000"/>
              </a:spcBef>
            </a:pPr>
            <a:endParaRPr lang="en-US" sz="2000"/>
          </a:p>
          <a:p>
            <a:pPr>
              <a:spcBef>
                <a:spcPct val="50000"/>
              </a:spcBef>
            </a:pPr>
            <a:endParaRPr lang="en-US" sz="2400"/>
          </a:p>
        </p:txBody>
      </p:sp>
    </p:spTree>
    <p:extLst>
      <p:ext uri="{BB962C8B-B14F-4D97-AF65-F5344CB8AC3E}">
        <p14:creationId xmlns:p14="http://schemas.microsoft.com/office/powerpoint/2010/main" val="2054956496"/>
      </p:ext>
    </p:extLst>
  </p:cSld>
  <p:clrMapOvr>
    <a:masterClrMapping/>
  </p:clrMapOvr>
  <p:transition>
    <p:pull dir="rd"/>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Prime Directive</a:t>
            </a:r>
          </a:p>
        </p:txBody>
      </p:sp>
      <p:sp>
        <p:nvSpPr>
          <p:cNvPr id="10243" name="Rectangle 3"/>
          <p:cNvSpPr>
            <a:spLocks noGrp="1" noChangeArrowheads="1"/>
          </p:cNvSpPr>
          <p:nvPr>
            <p:ph type="body" idx="1"/>
          </p:nvPr>
        </p:nvSpPr>
        <p:spPr/>
        <p:txBody>
          <a:bodyPr/>
          <a:lstStyle/>
          <a:p>
            <a:pPr>
              <a:spcBef>
                <a:spcPct val="50000"/>
              </a:spcBef>
            </a:pPr>
            <a:endParaRPr lang="en-US" sz="2400"/>
          </a:p>
          <a:p>
            <a:pPr>
              <a:spcBef>
                <a:spcPct val="50000"/>
              </a:spcBef>
            </a:pPr>
            <a:r>
              <a:rPr lang="en-US" b="1"/>
              <a:t>Document every time you violate a standard.</a:t>
            </a:r>
          </a:p>
          <a:p>
            <a:pPr>
              <a:spcBef>
                <a:spcPct val="50000"/>
              </a:spcBef>
            </a:pPr>
            <a:r>
              <a:rPr lang="en-US"/>
              <a:t>No standard is perfect for every application, but failure to comply with your standards requires a comment</a:t>
            </a:r>
          </a:p>
        </p:txBody>
      </p:sp>
    </p:spTree>
    <p:extLst>
      <p:ext uri="{BB962C8B-B14F-4D97-AF65-F5344CB8AC3E}">
        <p14:creationId xmlns:p14="http://schemas.microsoft.com/office/powerpoint/2010/main" val="144878421"/>
      </p:ext>
    </p:extLst>
  </p:cSld>
  <p:clrMapOvr>
    <a:masterClrMapping/>
  </p:clrMapOvr>
  <p:transition>
    <p:pull dir="rd"/>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539750" y="625475"/>
            <a:ext cx="8605838" cy="1260475"/>
          </a:xfrm>
          <a:noFill/>
          <a:ln/>
        </p:spPr>
        <p:txBody>
          <a:bodyPr/>
          <a:lstStyle/>
          <a:p>
            <a:r>
              <a:rPr lang="en-US"/>
              <a:t>Ambler’s Law of Standards</a:t>
            </a:r>
          </a:p>
        </p:txBody>
      </p:sp>
      <p:sp>
        <p:nvSpPr>
          <p:cNvPr id="9221" name="Rectangle 5"/>
          <p:cNvSpPr>
            <a:spLocks noGrp="1" noChangeArrowheads="1"/>
          </p:cNvSpPr>
          <p:nvPr>
            <p:ph type="body" idx="1"/>
          </p:nvPr>
        </p:nvSpPr>
        <p:spPr>
          <a:xfrm>
            <a:off x="539750" y="2100263"/>
            <a:ext cx="8605838" cy="4760912"/>
          </a:xfrm>
          <a:noFill/>
          <a:ln/>
        </p:spPr>
        <p:txBody>
          <a:bodyPr/>
          <a:lstStyle/>
          <a:p>
            <a:pPr>
              <a:spcBef>
                <a:spcPct val="50000"/>
              </a:spcBef>
            </a:pPr>
            <a:r>
              <a:rPr lang="en-US" sz="2400" b="1"/>
              <a:t>Industry Standards &gt; organizational standards &gt; project standards &gt; no standards</a:t>
            </a:r>
            <a:endParaRPr lang="en-US" sz="2400"/>
          </a:p>
          <a:p>
            <a:pPr>
              <a:spcBef>
                <a:spcPct val="50000"/>
              </a:spcBef>
            </a:pPr>
            <a:r>
              <a:rPr lang="en-US" sz="2400"/>
              <a:t>The more commonly accepted a standard the easier it is for team members to communicate</a:t>
            </a:r>
          </a:p>
          <a:p>
            <a:pPr>
              <a:spcBef>
                <a:spcPct val="50000"/>
              </a:spcBef>
            </a:pPr>
            <a:r>
              <a:rPr lang="en-US" sz="2400"/>
              <a:t>Invent standards when necessary, but don’t waste time creating something that you won’t be able to use later.</a:t>
            </a:r>
          </a:p>
          <a:p>
            <a:pPr>
              <a:spcBef>
                <a:spcPct val="50000"/>
              </a:spcBef>
            </a:pPr>
            <a:r>
              <a:rPr lang="en-US" sz="2400"/>
              <a:t>All languages have recommended coding standards available.  It is well worth your effort to find and use industry standards</a:t>
            </a:r>
          </a:p>
          <a:p>
            <a:pPr>
              <a:spcBef>
                <a:spcPct val="50000"/>
              </a:spcBef>
            </a:pPr>
            <a:r>
              <a:rPr lang="en-US" sz="2400"/>
              <a:t>Push for organizational standards whenever possible</a:t>
            </a:r>
          </a:p>
        </p:txBody>
      </p:sp>
    </p:spTree>
    <p:extLst>
      <p:ext uri="{BB962C8B-B14F-4D97-AF65-F5344CB8AC3E}">
        <p14:creationId xmlns:p14="http://schemas.microsoft.com/office/powerpoint/2010/main" val="3176730717"/>
      </p:ext>
    </p:extLst>
  </p:cSld>
  <p:clrMapOvr>
    <a:masterClrMapping/>
  </p:clrMapOvr>
  <p:transition>
    <p:pull dir="rd"/>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539750" y="625475"/>
            <a:ext cx="8605838" cy="1260475"/>
          </a:xfrm>
          <a:noFill/>
          <a:ln/>
        </p:spPr>
        <p:txBody>
          <a:bodyPr/>
          <a:lstStyle/>
          <a:p>
            <a:r>
              <a:rPr lang="en-US"/>
              <a:t>Good Coding Style</a:t>
            </a:r>
          </a:p>
        </p:txBody>
      </p:sp>
      <p:sp>
        <p:nvSpPr>
          <p:cNvPr id="11269" name="Rectangle 5"/>
          <p:cNvSpPr>
            <a:spLocks noGrp="1" noChangeArrowheads="1"/>
          </p:cNvSpPr>
          <p:nvPr>
            <p:ph type="body" idx="1"/>
          </p:nvPr>
        </p:nvSpPr>
        <p:spPr>
          <a:xfrm>
            <a:off x="539750" y="2100263"/>
            <a:ext cx="8605838" cy="4760912"/>
          </a:xfrm>
          <a:noFill/>
          <a:ln/>
        </p:spPr>
        <p:txBody>
          <a:bodyPr/>
          <a:lstStyle/>
          <a:p>
            <a:r>
              <a:rPr lang="en-US" sz="2800"/>
              <a:t>Names</a:t>
            </a:r>
            <a:endParaRPr lang="en-US" sz="2400"/>
          </a:p>
          <a:p>
            <a:pPr lvl="1"/>
            <a:r>
              <a:rPr lang="en-US" sz="2400"/>
              <a:t>Use full English descriptors</a:t>
            </a:r>
          </a:p>
          <a:p>
            <a:pPr lvl="1"/>
            <a:r>
              <a:rPr lang="en-US" sz="2400"/>
              <a:t>Use mixed case to make names readable</a:t>
            </a:r>
          </a:p>
          <a:p>
            <a:pPr lvl="1"/>
            <a:r>
              <a:rPr lang="en-US" sz="2400"/>
              <a:t>Use abbreviations sparingly and consistently</a:t>
            </a:r>
          </a:p>
          <a:p>
            <a:pPr lvl="1"/>
            <a:r>
              <a:rPr lang="en-US" sz="2400"/>
              <a:t>Avoid long names</a:t>
            </a:r>
          </a:p>
          <a:p>
            <a:pPr lvl="1"/>
            <a:r>
              <a:rPr lang="en-US" sz="2400"/>
              <a:t>Avoid leading/trailing underscores</a:t>
            </a:r>
          </a:p>
          <a:p>
            <a:r>
              <a:rPr lang="en-US" sz="2800"/>
              <a:t>Documentation</a:t>
            </a:r>
          </a:p>
          <a:p>
            <a:pPr lvl="1"/>
            <a:r>
              <a:rPr lang="en-US" sz="2400"/>
              <a:t>Document the purpose of every variable</a:t>
            </a:r>
          </a:p>
          <a:p>
            <a:pPr lvl="1"/>
            <a:r>
              <a:rPr lang="en-US" sz="2400"/>
              <a:t>Document why something is done not just what</a:t>
            </a:r>
          </a:p>
          <a:p>
            <a:pPr lvl="1"/>
            <a:endParaRPr lang="en-US" sz="2400"/>
          </a:p>
        </p:txBody>
      </p:sp>
    </p:spTree>
    <p:extLst>
      <p:ext uri="{BB962C8B-B14F-4D97-AF65-F5344CB8AC3E}">
        <p14:creationId xmlns:p14="http://schemas.microsoft.com/office/powerpoint/2010/main" val="1479527973"/>
      </p:ext>
    </p:extLst>
  </p:cSld>
  <p:clrMapOvr>
    <a:masterClrMapping/>
  </p:clrMapOvr>
  <p:transition>
    <p:pull dir="rd"/>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body" idx="1"/>
          </p:nvPr>
        </p:nvSpPr>
        <p:spPr>
          <a:xfrm>
            <a:off x="538163" y="0"/>
            <a:ext cx="8605837" cy="6400800"/>
          </a:xfrm>
          <a:noFill/>
          <a:ln/>
        </p:spPr>
        <p:txBody>
          <a:bodyPr>
            <a:normAutofit lnSpcReduction="10000"/>
          </a:bodyPr>
          <a:lstStyle/>
          <a:p>
            <a:r>
              <a:rPr lang="en-US"/>
              <a:t>Accessors</a:t>
            </a:r>
          </a:p>
          <a:p>
            <a:pPr lvl="1"/>
            <a:r>
              <a:rPr lang="en-US" sz="2400"/>
              <a:t>use getVar() and setVar() functions on all class variable </a:t>
            </a:r>
            <a:r>
              <a:rPr lang="en-US" sz="2400" b="1"/>
              <a:t>unless </a:t>
            </a:r>
            <a:r>
              <a:rPr lang="en-US" sz="2400"/>
              <a:t>class is being used solely as a data structure (OOP)</a:t>
            </a:r>
          </a:p>
          <a:p>
            <a:r>
              <a:rPr lang="en-US" sz="2800"/>
              <a:t>Member Functions Documentation</a:t>
            </a:r>
          </a:p>
          <a:p>
            <a:pPr lvl="1"/>
            <a:r>
              <a:rPr lang="en-US" sz="2400"/>
              <a:t>What and why member function does what it does</a:t>
            </a:r>
          </a:p>
          <a:p>
            <a:pPr lvl="1"/>
            <a:r>
              <a:rPr lang="en-US" sz="2400"/>
              <a:t>Parameters / return value</a:t>
            </a:r>
          </a:p>
          <a:p>
            <a:pPr lvl="1"/>
            <a:r>
              <a:rPr lang="en-US" sz="2400"/>
              <a:t>How function modifies object</a:t>
            </a:r>
          </a:p>
          <a:p>
            <a:pPr lvl="1"/>
            <a:r>
              <a:rPr lang="en-US" sz="2400"/>
              <a:t>Preconditions /Postconditions</a:t>
            </a:r>
          </a:p>
          <a:p>
            <a:pPr lvl="1"/>
            <a:r>
              <a:rPr lang="en-US" sz="2400"/>
              <a:t>Concurrency issues</a:t>
            </a:r>
          </a:p>
          <a:p>
            <a:pPr lvl="1"/>
            <a:r>
              <a:rPr lang="en-US" sz="2400"/>
              <a:t>Restrictions</a:t>
            </a:r>
          </a:p>
          <a:p>
            <a:r>
              <a:rPr lang="en-US" sz="2800"/>
              <a:t>Internal Documentation</a:t>
            </a:r>
          </a:p>
          <a:p>
            <a:pPr lvl="1"/>
            <a:r>
              <a:rPr lang="en-US" sz="2400"/>
              <a:t>Control Structures </a:t>
            </a:r>
          </a:p>
          <a:p>
            <a:pPr lvl="1"/>
            <a:r>
              <a:rPr lang="en-US" sz="2400"/>
              <a:t>Why as well as what the code does</a:t>
            </a:r>
          </a:p>
          <a:p>
            <a:pPr lvl="1"/>
            <a:r>
              <a:rPr lang="en-US" sz="2400"/>
              <a:t>Difficult or complex code</a:t>
            </a:r>
          </a:p>
          <a:p>
            <a:pPr lvl="1"/>
            <a:r>
              <a:rPr lang="en-US" sz="2400"/>
              <a:t>Processing order</a:t>
            </a:r>
          </a:p>
          <a:p>
            <a:pPr lvl="1"/>
            <a:endParaRPr lang="en-US"/>
          </a:p>
        </p:txBody>
      </p:sp>
    </p:spTree>
    <p:extLst>
      <p:ext uri="{BB962C8B-B14F-4D97-AF65-F5344CB8AC3E}">
        <p14:creationId xmlns:p14="http://schemas.microsoft.com/office/powerpoint/2010/main" val="3320418956"/>
      </p:ext>
    </p:extLst>
  </p:cSld>
  <p:clrMapOvr>
    <a:masterClrMapping/>
  </p:clrMapOvr>
  <p:transition>
    <p:pull dir="rd"/>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Three Rules</a:t>
            </a:r>
          </a:p>
        </p:txBody>
      </p:sp>
      <p:sp>
        <p:nvSpPr>
          <p:cNvPr id="15363" name="Rectangle 3"/>
          <p:cNvSpPr>
            <a:spLocks noGrp="1" noChangeArrowheads="1"/>
          </p:cNvSpPr>
          <p:nvPr>
            <p:ph type="body" idx="1"/>
          </p:nvPr>
        </p:nvSpPr>
        <p:spPr/>
        <p:txBody>
          <a:bodyPr/>
          <a:lstStyle/>
          <a:p>
            <a:r>
              <a:rPr lang="en-US"/>
              <a:t>Coding standards needn’t be onerous - find a standard that works for your team.</a:t>
            </a:r>
          </a:p>
          <a:p>
            <a:r>
              <a:rPr lang="en-US"/>
              <a:t>Standardize early - the effort to bring your old work into the standard will be too great otherwise.</a:t>
            </a:r>
          </a:p>
          <a:p>
            <a:r>
              <a:rPr lang="en-US"/>
              <a:t>Encourage a culture where standards are followed.</a:t>
            </a:r>
          </a:p>
        </p:txBody>
      </p:sp>
    </p:spTree>
    <p:extLst>
      <p:ext uri="{BB962C8B-B14F-4D97-AF65-F5344CB8AC3E}">
        <p14:creationId xmlns:p14="http://schemas.microsoft.com/office/powerpoint/2010/main" val="527269644"/>
      </p:ext>
    </p:extLst>
  </p:cSld>
  <p:clrMapOvr>
    <a:masterClrMapping/>
  </p:clrMapOvr>
  <p:transition>
    <p:pull dir="rd"/>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539750" y="625475"/>
            <a:ext cx="8605838" cy="1260475"/>
          </a:xfrm>
          <a:noFill/>
          <a:ln/>
        </p:spPr>
        <p:txBody>
          <a:bodyPr/>
          <a:lstStyle/>
          <a:p>
            <a:r>
              <a:rPr lang="en-US"/>
              <a:t>Examples of Coding Standards</a:t>
            </a:r>
          </a:p>
        </p:txBody>
      </p:sp>
      <p:sp>
        <p:nvSpPr>
          <p:cNvPr id="12293" name="Rectangle 5"/>
          <p:cNvSpPr>
            <a:spLocks noGrp="1" noChangeArrowheads="1"/>
          </p:cNvSpPr>
          <p:nvPr>
            <p:ph type="body" idx="1"/>
          </p:nvPr>
        </p:nvSpPr>
        <p:spPr>
          <a:xfrm>
            <a:off x="539750" y="2100263"/>
            <a:ext cx="8605838" cy="4760912"/>
          </a:xfrm>
          <a:noFill/>
          <a:ln/>
        </p:spPr>
        <p:txBody>
          <a:bodyPr/>
          <a:lstStyle/>
          <a:p>
            <a:pPr>
              <a:spcBef>
                <a:spcPct val="50000"/>
              </a:spcBef>
            </a:pPr>
            <a:r>
              <a:rPr lang="en-US" sz="2000">
                <a:latin typeface="Courier New" panose="02070309020205020404" pitchFamily="49" charset="0"/>
                <a:hlinkClick r:id="rId2"/>
              </a:rPr>
              <a:t>http://www.ambysoft.com/javaCodingStandards.html</a:t>
            </a:r>
            <a:endParaRPr lang="en-US" sz="2000">
              <a:latin typeface="Courier New" panose="02070309020205020404" pitchFamily="49" charset="0"/>
            </a:endParaRPr>
          </a:p>
          <a:p>
            <a:pPr>
              <a:spcBef>
                <a:spcPct val="50000"/>
              </a:spcBef>
            </a:pPr>
            <a:r>
              <a:rPr lang="en-US" sz="2000">
                <a:latin typeface="Courier New" panose="02070309020205020404" pitchFamily="49" charset="0"/>
                <a:hlinkClick r:id="rId3"/>
              </a:rPr>
              <a:t>http://www.swtech.com/java/codestd/</a:t>
            </a:r>
          </a:p>
          <a:p>
            <a:pPr>
              <a:spcBef>
                <a:spcPct val="50000"/>
              </a:spcBef>
            </a:pPr>
            <a:r>
              <a:rPr lang="en-US" sz="2000">
                <a:latin typeface="Courier New" panose="02070309020205020404" pitchFamily="49" charset="0"/>
                <a:hlinkClick r:id="rId3"/>
              </a:rPr>
              <a:t>http://</a:t>
            </a:r>
            <a:r>
              <a:rPr lang="en-US" sz="2000">
                <a:latin typeface="Courier New" panose="02070309020205020404" pitchFamily="49" charset="0"/>
                <a:hlinkClick r:id="rId4"/>
              </a:rPr>
              <a:t>ccs.hst.nasa.gov/ccspages/policies/standards/coding_standards.html</a:t>
            </a:r>
          </a:p>
          <a:p>
            <a:r>
              <a:rPr lang="en-US" sz="2000">
                <a:latin typeface="Courier New" panose="02070309020205020404" pitchFamily="49" charset="0"/>
                <a:hlinkClick r:id="rId4"/>
              </a:rPr>
              <a:t>http://www.</a:t>
            </a:r>
            <a:r>
              <a:rPr lang="en-US" sz="2000">
                <a:latin typeface="Courier New" panose="02070309020205020404" pitchFamily="49" charset="0"/>
                <a:hlinkClick r:id="rId5"/>
              </a:rPr>
              <a:t>scriptics.com/doc/styleGuide.pdf</a:t>
            </a:r>
            <a:endParaRPr lang="en-US" sz="2000"/>
          </a:p>
        </p:txBody>
      </p:sp>
    </p:spTree>
    <p:extLst>
      <p:ext uri="{BB962C8B-B14F-4D97-AF65-F5344CB8AC3E}">
        <p14:creationId xmlns:p14="http://schemas.microsoft.com/office/powerpoint/2010/main" val="1109957213"/>
      </p:ext>
    </p:extLst>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62000" y="304800"/>
            <a:ext cx="7772400" cy="1143000"/>
          </a:xfrm>
        </p:spPr>
        <p:txBody>
          <a:bodyPr/>
          <a:lstStyle/>
          <a:p>
            <a:r>
              <a:rPr lang="en-US"/>
              <a:t>Java: Text Versus Binary Files</a:t>
            </a:r>
          </a:p>
        </p:txBody>
      </p:sp>
      <p:sp>
        <p:nvSpPr>
          <p:cNvPr id="305155" name="Rectangle 3"/>
          <p:cNvSpPr>
            <a:spLocks noGrp="1" noChangeArrowheads="1"/>
          </p:cNvSpPr>
          <p:nvPr>
            <p:ph type="body" idx="1"/>
          </p:nvPr>
        </p:nvSpPr>
        <p:spPr>
          <a:xfrm>
            <a:off x="685800" y="1600200"/>
            <a:ext cx="8077200" cy="3124200"/>
          </a:xfrm>
        </p:spPr>
        <p:txBody>
          <a:bodyPr/>
          <a:lstStyle/>
          <a:p>
            <a:r>
              <a:rPr lang="en-US" sz="2000"/>
              <a:t>Text files are more readable by humans</a:t>
            </a:r>
          </a:p>
          <a:p>
            <a:r>
              <a:rPr lang="en-US" sz="2000"/>
              <a:t>Binary files are more efficient</a:t>
            </a:r>
          </a:p>
          <a:p>
            <a:pPr lvl="1"/>
            <a:r>
              <a:rPr lang="en-US" sz="2000"/>
              <a:t>computers read and write binary files more easily than text</a:t>
            </a:r>
          </a:p>
          <a:p>
            <a:r>
              <a:rPr lang="en-US" sz="2000"/>
              <a:t>Java binary files are portable</a:t>
            </a:r>
          </a:p>
          <a:p>
            <a:pPr lvl="1"/>
            <a:r>
              <a:rPr lang="en-US" sz="2000"/>
              <a:t>they can be used by Java on different machines</a:t>
            </a:r>
          </a:p>
          <a:p>
            <a:pPr lvl="1"/>
            <a:r>
              <a:rPr lang="en-US" sz="2000"/>
              <a:t>Reading and writing binary files is normally done by a program</a:t>
            </a:r>
          </a:p>
          <a:p>
            <a:pPr lvl="1"/>
            <a:r>
              <a:rPr lang="en-US" sz="2000"/>
              <a:t>text files are used only to communicate with humans</a:t>
            </a:r>
          </a:p>
        </p:txBody>
      </p:sp>
      <p:sp>
        <p:nvSpPr>
          <p:cNvPr id="305156" name="Rectangle 4"/>
          <p:cNvSpPr>
            <a:spLocks noChangeArrowheads="1"/>
          </p:cNvSpPr>
          <p:nvPr/>
        </p:nvSpPr>
        <p:spPr bwMode="auto">
          <a:xfrm>
            <a:off x="990600" y="4343400"/>
            <a:ext cx="3352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sz="2000" u="sng"/>
              <a:t>Java Text Files</a:t>
            </a:r>
            <a:endParaRPr lang="en-US" sz="2000"/>
          </a:p>
          <a:p>
            <a:r>
              <a:rPr lang="en-US" sz="2000"/>
              <a:t>Source files</a:t>
            </a:r>
          </a:p>
          <a:p>
            <a:r>
              <a:rPr lang="en-US" sz="2000"/>
              <a:t>Occasionally input files</a:t>
            </a:r>
          </a:p>
          <a:p>
            <a:r>
              <a:rPr lang="en-US" sz="2000"/>
              <a:t>Occasionally output files</a:t>
            </a:r>
            <a:endParaRPr lang="en-US" sz="2000" u="sng"/>
          </a:p>
        </p:txBody>
      </p:sp>
      <p:sp>
        <p:nvSpPr>
          <p:cNvPr id="305157" name="Rectangle 5"/>
          <p:cNvSpPr>
            <a:spLocks noChangeArrowheads="1"/>
          </p:cNvSpPr>
          <p:nvPr/>
        </p:nvSpPr>
        <p:spPr bwMode="auto">
          <a:xfrm>
            <a:off x="4572000" y="4343400"/>
            <a:ext cx="3581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sz="2000" u="sng"/>
              <a:t>Java Binary Files</a:t>
            </a:r>
            <a:endParaRPr lang="en-US" sz="2000"/>
          </a:p>
          <a:p>
            <a:r>
              <a:rPr lang="en-US" sz="2000"/>
              <a:t>Executable files (created by compiling source files)</a:t>
            </a:r>
          </a:p>
          <a:p>
            <a:r>
              <a:rPr lang="en-US" sz="2000"/>
              <a:t>Usually input files</a:t>
            </a:r>
          </a:p>
          <a:p>
            <a:r>
              <a:rPr lang="en-US" sz="2000"/>
              <a:t>Usually output files</a:t>
            </a:r>
            <a:endParaRPr lang="en-US" sz="2000" u="sng"/>
          </a:p>
        </p:txBody>
      </p:sp>
    </p:spTree>
    <p:extLst>
      <p:ext uri="{BB962C8B-B14F-4D97-AF65-F5344CB8AC3E}">
        <p14:creationId xmlns:p14="http://schemas.microsoft.com/office/powerpoint/2010/main" val="1000825344"/>
      </p:ext>
    </p:extLst>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t>Text Files vs. Binary Files</a:t>
            </a:r>
          </a:p>
        </p:txBody>
      </p:sp>
      <p:sp>
        <p:nvSpPr>
          <p:cNvPr id="307203" name="Rectangle 3"/>
          <p:cNvSpPr>
            <a:spLocks noGrp="1" noChangeArrowheads="1"/>
          </p:cNvSpPr>
          <p:nvPr>
            <p:ph type="body" idx="1"/>
          </p:nvPr>
        </p:nvSpPr>
        <p:spPr/>
        <p:txBody>
          <a:bodyPr/>
          <a:lstStyle/>
          <a:p>
            <a:r>
              <a:rPr lang="en-US" sz="2000"/>
              <a:t>Number: 127 (decimal)</a:t>
            </a:r>
          </a:p>
          <a:p>
            <a:pPr lvl="1"/>
            <a:r>
              <a:rPr lang="en-US" sz="2000">
                <a:solidFill>
                  <a:srgbClr val="FF3300"/>
                </a:solidFill>
              </a:rPr>
              <a:t>Text file</a:t>
            </a:r>
          </a:p>
          <a:p>
            <a:pPr lvl="2"/>
            <a:r>
              <a:rPr lang="en-US" sz="2000"/>
              <a:t>Three bytes: “1”, “2”, “7”</a:t>
            </a:r>
          </a:p>
          <a:p>
            <a:pPr lvl="2"/>
            <a:r>
              <a:rPr lang="en-US" sz="2000"/>
              <a:t>ASCII (decimal): 49, 50, 55</a:t>
            </a:r>
          </a:p>
          <a:p>
            <a:pPr lvl="2"/>
            <a:r>
              <a:rPr lang="en-US" sz="2000"/>
              <a:t>ASCII (octal): 61, 62, 67</a:t>
            </a:r>
          </a:p>
          <a:p>
            <a:pPr lvl="2"/>
            <a:r>
              <a:rPr lang="en-US" sz="2000"/>
              <a:t>ASCII (binary): 00110001, 00110010, 00110111</a:t>
            </a:r>
          </a:p>
          <a:p>
            <a:pPr lvl="1"/>
            <a:r>
              <a:rPr lang="en-US" sz="2000">
                <a:solidFill>
                  <a:srgbClr val="FF3300"/>
                </a:solidFill>
              </a:rPr>
              <a:t>Binary file</a:t>
            </a:r>
            <a:r>
              <a:rPr lang="en-US" sz="2000"/>
              <a:t>: </a:t>
            </a:r>
          </a:p>
          <a:p>
            <a:pPr lvl="2"/>
            <a:r>
              <a:rPr lang="en-US" sz="2000"/>
              <a:t>One byte (</a:t>
            </a:r>
            <a:r>
              <a:rPr lang="en-US" sz="2000">
                <a:latin typeface="Courier New" panose="02070309020205020404" pitchFamily="49" charset="0"/>
              </a:rPr>
              <a:t>byte</a:t>
            </a:r>
            <a:r>
              <a:rPr lang="en-US" sz="2000"/>
              <a:t>)</a:t>
            </a:r>
            <a:r>
              <a:rPr lang="en-US" sz="2000" b="1"/>
              <a:t>:</a:t>
            </a:r>
            <a:r>
              <a:rPr lang="en-US" sz="2000"/>
              <a:t> 01111110 </a:t>
            </a:r>
          </a:p>
          <a:p>
            <a:pPr lvl="2"/>
            <a:r>
              <a:rPr lang="en-US" sz="2000"/>
              <a:t>Two bytes (</a:t>
            </a:r>
            <a:r>
              <a:rPr lang="en-US" sz="2000">
                <a:latin typeface="Courier New" panose="02070309020205020404" pitchFamily="49" charset="0"/>
              </a:rPr>
              <a:t>short</a:t>
            </a:r>
            <a:r>
              <a:rPr lang="en-US" sz="2000"/>
              <a:t>): 00000000 01111110</a:t>
            </a:r>
          </a:p>
          <a:p>
            <a:pPr lvl="2"/>
            <a:r>
              <a:rPr lang="en-US" sz="2000"/>
              <a:t>Four bytes (</a:t>
            </a:r>
            <a:r>
              <a:rPr lang="en-US" sz="2000">
                <a:latin typeface="Courier New" panose="02070309020205020404" pitchFamily="49" charset="0"/>
              </a:rPr>
              <a:t>int</a:t>
            </a:r>
            <a:r>
              <a:rPr lang="en-US" sz="2000"/>
              <a:t>): 00000000 00000000 00000000 01111110</a:t>
            </a:r>
          </a:p>
        </p:txBody>
      </p:sp>
    </p:spTree>
    <p:extLst>
      <p:ext uri="{BB962C8B-B14F-4D97-AF65-F5344CB8AC3E}">
        <p14:creationId xmlns:p14="http://schemas.microsoft.com/office/powerpoint/2010/main" val="2699251810"/>
      </p:ext>
    </p:extLst>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r>
              <a:rPr lang="en-US"/>
              <a:t>Text file: an example </a:t>
            </a:r>
            <a:r>
              <a:rPr lang="en-US" sz="2400"/>
              <a:t> </a:t>
            </a:r>
            <a:br>
              <a:rPr lang="en-US" sz="2400"/>
            </a:br>
            <a:r>
              <a:rPr lang="en-US" sz="2400"/>
              <a:t>[unix: od –w8 –bc &lt;file&gt;]</a:t>
            </a:r>
            <a:br>
              <a:rPr lang="en-US" sz="2400"/>
            </a:br>
            <a:r>
              <a:rPr lang="en-US" sz="2400"/>
              <a:t>[</a:t>
            </a:r>
            <a:r>
              <a:rPr lang="en-US" sz="1800"/>
              <a:t>http://www.muquit.com/muquit/software/hod/hod.html for a Windows tool</a:t>
            </a:r>
            <a:r>
              <a:rPr lang="en-US" sz="2400"/>
              <a:t>]</a:t>
            </a:r>
          </a:p>
        </p:txBody>
      </p:sp>
      <p:sp>
        <p:nvSpPr>
          <p:cNvPr id="309251" name="Rectangle 3"/>
          <p:cNvSpPr>
            <a:spLocks noGrp="1" noChangeArrowheads="1"/>
          </p:cNvSpPr>
          <p:nvPr>
            <p:ph type="body" idx="1"/>
          </p:nvPr>
        </p:nvSpPr>
        <p:spPr/>
        <p:txBody>
          <a:bodyPr/>
          <a:lstStyle/>
          <a:p>
            <a:pPr>
              <a:buFontTx/>
              <a:buNone/>
            </a:pPr>
            <a:r>
              <a:rPr lang="en-US" sz="2000">
                <a:latin typeface="Courier New" panose="02070309020205020404" pitchFamily="49" charset="0"/>
              </a:rPr>
              <a:t>127     smiley</a:t>
            </a:r>
          </a:p>
          <a:p>
            <a:pPr>
              <a:buFontTx/>
              <a:buNone/>
            </a:pPr>
            <a:r>
              <a:rPr lang="en-US" sz="2000">
                <a:latin typeface="Courier New" panose="02070309020205020404" pitchFamily="49" charset="0"/>
              </a:rPr>
              <a:t>faces</a:t>
            </a:r>
          </a:p>
          <a:p>
            <a:pPr>
              <a:buFontTx/>
              <a:buNone/>
            </a:pPr>
            <a:endParaRPr lang="en-US" sz="2000">
              <a:latin typeface="Courier New" panose="02070309020205020404" pitchFamily="49" charset="0"/>
            </a:endParaRPr>
          </a:p>
          <a:p>
            <a:pPr>
              <a:buFontTx/>
              <a:buNone/>
            </a:pPr>
            <a:endParaRPr lang="en-US" sz="2000">
              <a:latin typeface="Courier New" panose="02070309020205020404" pitchFamily="49" charset="0"/>
            </a:endParaRPr>
          </a:p>
          <a:p>
            <a:pPr>
              <a:buFontTx/>
              <a:buNone/>
            </a:pPr>
            <a:r>
              <a:rPr lang="en-US" sz="2000">
                <a:latin typeface="Courier New" panose="02070309020205020404" pitchFamily="49" charset="0"/>
              </a:rPr>
              <a:t>0000000 061 062 067 011 163 155 151 154</a:t>
            </a:r>
          </a:p>
          <a:p>
            <a:pPr>
              <a:buFontTx/>
              <a:buNone/>
            </a:pPr>
            <a:r>
              <a:rPr lang="en-US" sz="2000">
                <a:latin typeface="Courier New" panose="02070309020205020404" pitchFamily="49" charset="0"/>
              </a:rPr>
              <a:t>          1   2   7  \t   s   m   i   l</a:t>
            </a:r>
          </a:p>
          <a:p>
            <a:pPr>
              <a:buFontTx/>
              <a:buNone/>
            </a:pPr>
            <a:r>
              <a:rPr lang="en-US" sz="2000">
                <a:latin typeface="Courier New" panose="02070309020205020404" pitchFamily="49" charset="0"/>
              </a:rPr>
              <a:t>0000010 145 171 012 146 141 143 145 163</a:t>
            </a:r>
          </a:p>
          <a:p>
            <a:pPr>
              <a:buFontTx/>
              <a:buNone/>
            </a:pPr>
            <a:r>
              <a:rPr lang="en-US" sz="2000">
                <a:latin typeface="Courier New" panose="02070309020205020404" pitchFamily="49" charset="0"/>
              </a:rPr>
              <a:t>          e   y  \n   f   a   c   e   s</a:t>
            </a:r>
          </a:p>
          <a:p>
            <a:pPr>
              <a:buFontTx/>
              <a:buNone/>
            </a:pPr>
            <a:r>
              <a:rPr lang="en-US" sz="2000">
                <a:latin typeface="Courier New" panose="02070309020205020404" pitchFamily="49" charset="0"/>
              </a:rPr>
              <a:t>0000020 012</a:t>
            </a:r>
          </a:p>
          <a:p>
            <a:pPr>
              <a:buFontTx/>
              <a:buNone/>
            </a:pPr>
            <a:r>
              <a:rPr lang="en-US" sz="2000">
                <a:latin typeface="Courier New" panose="02070309020205020404" pitchFamily="49" charset="0"/>
              </a:rPr>
              <a:t>         \n</a:t>
            </a:r>
          </a:p>
          <a:p>
            <a:pPr>
              <a:buFontTx/>
              <a:buNone/>
            </a:pPr>
            <a:endParaRPr lang="en-US" sz="2000">
              <a:latin typeface="Courier New" panose="02070309020205020404" pitchFamily="49" charset="0"/>
            </a:endParaRPr>
          </a:p>
        </p:txBody>
      </p:sp>
    </p:spTree>
    <p:extLst>
      <p:ext uri="{BB962C8B-B14F-4D97-AF65-F5344CB8AC3E}">
        <p14:creationId xmlns:p14="http://schemas.microsoft.com/office/powerpoint/2010/main" val="345249076"/>
      </p:ext>
    </p:extLst>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Binary file: an example </a:t>
            </a:r>
            <a:r>
              <a:rPr lang="en-US" sz="2400"/>
              <a:t>[a .class file]</a:t>
            </a:r>
            <a:endParaRPr lang="en-US"/>
          </a:p>
        </p:txBody>
      </p:sp>
      <p:sp>
        <p:nvSpPr>
          <p:cNvPr id="311299" name="Rectangle 3"/>
          <p:cNvSpPr>
            <a:spLocks noGrp="1" noChangeArrowheads="1"/>
          </p:cNvSpPr>
          <p:nvPr>
            <p:ph type="body" idx="1"/>
          </p:nvPr>
        </p:nvSpPr>
        <p:spPr>
          <a:xfrm>
            <a:off x="685800" y="1828800"/>
            <a:ext cx="7772400" cy="4114800"/>
          </a:xfrm>
        </p:spPr>
        <p:txBody>
          <a:bodyPr>
            <a:normAutofit lnSpcReduction="10000"/>
          </a:bodyPr>
          <a:lstStyle/>
          <a:p>
            <a:pPr>
              <a:lnSpc>
                <a:spcPct val="80000"/>
              </a:lnSpc>
              <a:buFontTx/>
              <a:buNone/>
            </a:pPr>
            <a:r>
              <a:rPr lang="pt-BR" sz="1600">
                <a:latin typeface="Courier New" panose="02070309020205020404" pitchFamily="49" charset="0"/>
              </a:rPr>
              <a:t>0000000 312 376 272 276 000 000 000 061</a:t>
            </a:r>
          </a:p>
          <a:p>
            <a:pPr>
              <a:lnSpc>
                <a:spcPct val="80000"/>
              </a:lnSpc>
              <a:buFontTx/>
              <a:buNone/>
            </a:pPr>
            <a:r>
              <a:rPr lang="pt-BR" sz="1600">
                <a:latin typeface="Courier New" panose="02070309020205020404" pitchFamily="49" charset="0"/>
              </a:rPr>
              <a:t>        312 376 272 276  \0  \0  \0   1</a:t>
            </a:r>
          </a:p>
          <a:p>
            <a:pPr>
              <a:lnSpc>
                <a:spcPct val="80000"/>
              </a:lnSpc>
              <a:buFontTx/>
              <a:buNone/>
            </a:pPr>
            <a:r>
              <a:rPr lang="pt-BR" sz="1600">
                <a:latin typeface="Courier New" panose="02070309020205020404" pitchFamily="49" charset="0"/>
              </a:rPr>
              <a:t>0000010 000 164 012 000 051 000 062 007</a:t>
            </a:r>
          </a:p>
          <a:p>
            <a:pPr>
              <a:lnSpc>
                <a:spcPct val="80000"/>
              </a:lnSpc>
              <a:buFontTx/>
              <a:buNone/>
            </a:pPr>
            <a:r>
              <a:rPr lang="pt-BR" sz="1600">
                <a:latin typeface="Courier New" panose="02070309020205020404" pitchFamily="49" charset="0"/>
              </a:rPr>
              <a:t>         \0   t  \n  \0   )  \0   2  \a</a:t>
            </a:r>
          </a:p>
          <a:p>
            <a:pPr>
              <a:lnSpc>
                <a:spcPct val="80000"/>
              </a:lnSpc>
              <a:buFontTx/>
              <a:buNone/>
            </a:pPr>
            <a:r>
              <a:rPr lang="pt-BR" sz="1600">
                <a:latin typeface="Courier New" panose="02070309020205020404" pitchFamily="49" charset="0"/>
              </a:rPr>
              <a:t>0000020 000 063 007 000 064 010 000 065</a:t>
            </a:r>
          </a:p>
          <a:p>
            <a:pPr>
              <a:lnSpc>
                <a:spcPct val="80000"/>
              </a:lnSpc>
              <a:buFontTx/>
              <a:buNone/>
            </a:pPr>
            <a:r>
              <a:rPr lang="pt-BR" sz="1600">
                <a:latin typeface="Courier New" panose="02070309020205020404" pitchFamily="49" charset="0"/>
              </a:rPr>
              <a:t>         \0   3  \a  \0   4  \b  \0   5</a:t>
            </a:r>
          </a:p>
          <a:p>
            <a:pPr>
              <a:lnSpc>
                <a:spcPct val="80000"/>
              </a:lnSpc>
              <a:buFontTx/>
              <a:buNone/>
            </a:pPr>
            <a:r>
              <a:rPr lang="pt-BR" sz="1600">
                <a:latin typeface="Courier New" panose="02070309020205020404" pitchFamily="49" charset="0"/>
              </a:rPr>
              <a:t>0000030 012 000 003 000 066 012 000 002</a:t>
            </a:r>
          </a:p>
          <a:p>
            <a:pPr>
              <a:lnSpc>
                <a:spcPct val="80000"/>
              </a:lnSpc>
              <a:buFontTx/>
              <a:buNone/>
            </a:pPr>
            <a:r>
              <a:rPr lang="pt-BR" sz="1600">
                <a:latin typeface="Courier New" panose="02070309020205020404" pitchFamily="49" charset="0"/>
              </a:rPr>
              <a:t>         \n  \0 003  \0   6  \n  \0 002</a:t>
            </a:r>
          </a:p>
          <a:p>
            <a:pPr>
              <a:lnSpc>
                <a:spcPct val="80000"/>
              </a:lnSpc>
              <a:buFontTx/>
              <a:buNone/>
            </a:pPr>
            <a:endParaRPr lang="pt-BR" sz="1600">
              <a:latin typeface="Courier New" panose="02070309020205020404" pitchFamily="49" charset="0"/>
            </a:endParaRPr>
          </a:p>
          <a:p>
            <a:pPr>
              <a:lnSpc>
                <a:spcPct val="80000"/>
              </a:lnSpc>
              <a:buFontTx/>
              <a:buNone/>
            </a:pPr>
            <a:r>
              <a:rPr lang="pt-BR" sz="1600">
                <a:latin typeface="Courier New" panose="02070309020205020404" pitchFamily="49" charset="0"/>
              </a:rPr>
              <a:t>...</a:t>
            </a:r>
          </a:p>
          <a:p>
            <a:pPr>
              <a:lnSpc>
                <a:spcPct val="80000"/>
              </a:lnSpc>
              <a:buFontTx/>
              <a:buNone/>
            </a:pPr>
            <a:r>
              <a:rPr lang="pt-BR" sz="1600">
                <a:latin typeface="Courier New" panose="02070309020205020404" pitchFamily="49" charset="0"/>
              </a:rPr>
              <a:t>0000630 000 145 000 146 001 000 027 152</a:t>
            </a:r>
          </a:p>
          <a:p>
            <a:pPr>
              <a:lnSpc>
                <a:spcPct val="80000"/>
              </a:lnSpc>
              <a:buFontTx/>
              <a:buNone/>
            </a:pPr>
            <a:r>
              <a:rPr lang="pt-BR" sz="1600">
                <a:latin typeface="Courier New" panose="02070309020205020404" pitchFamily="49" charset="0"/>
              </a:rPr>
              <a:t>         \0   e  \0   f 001  \0 027   j</a:t>
            </a:r>
          </a:p>
          <a:p>
            <a:pPr>
              <a:lnSpc>
                <a:spcPct val="80000"/>
              </a:lnSpc>
              <a:buFontTx/>
              <a:buNone/>
            </a:pPr>
            <a:r>
              <a:rPr lang="pt-BR" sz="1600">
                <a:latin typeface="Courier New" panose="02070309020205020404" pitchFamily="49" charset="0"/>
              </a:rPr>
              <a:t>0000640 141 166 141 057 154 141 156 147</a:t>
            </a:r>
          </a:p>
          <a:p>
            <a:pPr>
              <a:lnSpc>
                <a:spcPct val="80000"/>
              </a:lnSpc>
              <a:buFontTx/>
              <a:buNone/>
            </a:pPr>
            <a:r>
              <a:rPr lang="pt-BR" sz="1600">
                <a:latin typeface="Courier New" panose="02070309020205020404" pitchFamily="49" charset="0"/>
              </a:rPr>
              <a:t>          a   v   a   /   l   a   n   g</a:t>
            </a:r>
          </a:p>
          <a:p>
            <a:pPr>
              <a:lnSpc>
                <a:spcPct val="80000"/>
              </a:lnSpc>
              <a:buFontTx/>
              <a:buNone/>
            </a:pPr>
            <a:r>
              <a:rPr lang="pt-BR" sz="1600">
                <a:latin typeface="Courier New" panose="02070309020205020404" pitchFamily="49" charset="0"/>
              </a:rPr>
              <a:t>0000650 057 123 164 162 151 156 147 102</a:t>
            </a:r>
          </a:p>
          <a:p>
            <a:pPr>
              <a:lnSpc>
                <a:spcPct val="80000"/>
              </a:lnSpc>
              <a:buFontTx/>
              <a:buNone/>
            </a:pPr>
            <a:r>
              <a:rPr lang="pt-BR" sz="1600">
                <a:latin typeface="Courier New" panose="02070309020205020404" pitchFamily="49" charset="0"/>
              </a:rPr>
              <a:t>          /   S   t   r   i   n   g   B</a:t>
            </a:r>
          </a:p>
          <a:p>
            <a:pPr>
              <a:lnSpc>
                <a:spcPct val="80000"/>
              </a:lnSpc>
              <a:buFontTx/>
              <a:buNone/>
            </a:pPr>
            <a:r>
              <a:rPr lang="pt-BR" sz="1600">
                <a:latin typeface="Courier New" panose="02070309020205020404" pitchFamily="49" charset="0"/>
              </a:rPr>
              <a:t>0000660 165 151 154 144 145 162 014 000</a:t>
            </a:r>
          </a:p>
          <a:p>
            <a:pPr>
              <a:lnSpc>
                <a:spcPct val="80000"/>
              </a:lnSpc>
              <a:buFontTx/>
              <a:buNone/>
            </a:pPr>
            <a:r>
              <a:rPr lang="pt-BR" sz="1600">
                <a:latin typeface="Courier New" panose="02070309020205020404" pitchFamily="49" charset="0"/>
              </a:rPr>
              <a:t>          u   i   l   d   e   r  \f  \0</a:t>
            </a:r>
          </a:p>
          <a:p>
            <a:pPr>
              <a:lnSpc>
                <a:spcPct val="80000"/>
              </a:lnSpc>
              <a:buFontTx/>
              <a:buNone/>
            </a:pPr>
            <a:endParaRPr lang="pt-BR" sz="1600">
              <a:latin typeface="Courier New" panose="02070309020205020404" pitchFamily="49" charset="0"/>
            </a:endParaRPr>
          </a:p>
          <a:p>
            <a:pPr>
              <a:lnSpc>
                <a:spcPct val="80000"/>
              </a:lnSpc>
              <a:buFontTx/>
              <a:buNone/>
            </a:pPr>
            <a:endParaRPr lang="pt-BR" sz="2000">
              <a:latin typeface="Courier New" panose="02070309020205020404" pitchFamily="49" charset="0"/>
            </a:endParaRPr>
          </a:p>
          <a:p>
            <a:pPr>
              <a:lnSpc>
                <a:spcPct val="80000"/>
              </a:lnSpc>
              <a:buFontTx/>
              <a:buNone/>
            </a:pPr>
            <a:endParaRPr lang="en-US" sz="2000">
              <a:latin typeface="Courier New" panose="02070309020205020404" pitchFamily="49" charset="0"/>
            </a:endParaRPr>
          </a:p>
        </p:txBody>
      </p:sp>
    </p:spTree>
    <p:extLst>
      <p:ext uri="{BB962C8B-B14F-4D97-AF65-F5344CB8AC3E}">
        <p14:creationId xmlns:p14="http://schemas.microsoft.com/office/powerpoint/2010/main" val="3595721933"/>
      </p:ext>
    </p:extLst>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8B7EE47-5351-4EED-8503-F3B2F45F5C48}" type="slidenum">
              <a:rPr lang="zh-CN" altLang="en-GB"/>
              <a:pPr/>
              <a:t>3</a:t>
            </a:fld>
            <a:endParaRPr lang="en-GB" altLang="zh-CN"/>
          </a:p>
        </p:txBody>
      </p:sp>
      <p:sp>
        <p:nvSpPr>
          <p:cNvPr id="434178" name="Rectangle 2"/>
          <p:cNvSpPr>
            <a:spLocks noGrp="1" noChangeArrowheads="1"/>
          </p:cNvSpPr>
          <p:nvPr>
            <p:ph type="title"/>
          </p:nvPr>
        </p:nvSpPr>
        <p:spPr/>
        <p:txBody>
          <a:bodyPr/>
          <a:lstStyle/>
          <a:p>
            <a:r>
              <a:rPr lang="en-US" dirty="0"/>
              <a:t>Introduction</a:t>
            </a:r>
          </a:p>
        </p:txBody>
      </p:sp>
      <p:sp>
        <p:nvSpPr>
          <p:cNvPr id="434179" name="Rectangle 3"/>
          <p:cNvSpPr>
            <a:spLocks noGrp="1" noChangeArrowheads="1"/>
          </p:cNvSpPr>
          <p:nvPr>
            <p:ph type="body" idx="1"/>
          </p:nvPr>
        </p:nvSpPr>
        <p:spPr/>
        <p:txBody>
          <a:bodyPr>
            <a:normAutofit lnSpcReduction="10000"/>
          </a:bodyPr>
          <a:lstStyle/>
          <a:p>
            <a:pPr>
              <a:lnSpc>
                <a:spcPct val="80000"/>
              </a:lnSpc>
            </a:pPr>
            <a:r>
              <a:rPr lang="en-US" sz="2400" dirty="0"/>
              <a:t>Java is a true OO language and therefore the underlying structure of all Java programs is classes.</a:t>
            </a:r>
          </a:p>
          <a:p>
            <a:pPr>
              <a:lnSpc>
                <a:spcPct val="80000"/>
              </a:lnSpc>
            </a:pPr>
            <a:r>
              <a:rPr lang="en-US" sz="2400" dirty="0"/>
              <a:t>Anything we wish to represent in Java must be encapsulated in a class that defines the “state” and “</a:t>
            </a:r>
            <a:r>
              <a:rPr lang="en-US" sz="2400" dirty="0" err="1"/>
              <a:t>behaviour</a:t>
            </a:r>
            <a:r>
              <a:rPr lang="en-US" sz="2400" dirty="0"/>
              <a:t>” of the basic program components known as objects.</a:t>
            </a:r>
          </a:p>
          <a:p>
            <a:pPr>
              <a:lnSpc>
                <a:spcPct val="80000"/>
              </a:lnSpc>
            </a:pPr>
            <a:r>
              <a:rPr lang="en-US" sz="2400" dirty="0"/>
              <a:t>Classes create objects and objects use methods to communicate between them. They provide a convenient method for packaging a group of logically related data items and functions that work on them.</a:t>
            </a:r>
          </a:p>
          <a:p>
            <a:pPr>
              <a:lnSpc>
                <a:spcPct val="80000"/>
              </a:lnSpc>
            </a:pPr>
            <a:r>
              <a:rPr lang="en-US" sz="2400" dirty="0"/>
              <a:t>A class essentially serves as a template for an object and behaves like a basic data type “</a:t>
            </a:r>
            <a:r>
              <a:rPr lang="en-US" sz="2400" dirty="0" err="1"/>
              <a:t>int</a:t>
            </a:r>
            <a:r>
              <a:rPr lang="en-US" sz="2400" dirty="0"/>
              <a:t>”. It is therefore important to understand how the fields and methods are defined in a class and how they are used to build a Java program that incorporates the basic OO concepts such as encapsulation, inheritance, and polymorphism.</a:t>
            </a:r>
          </a:p>
        </p:txBody>
      </p:sp>
    </p:spTree>
    <p:extLst>
      <p:ext uri="{BB962C8B-B14F-4D97-AF65-F5344CB8AC3E}">
        <p14:creationId xmlns:p14="http://schemas.microsoft.com/office/powerpoint/2010/main" val="2302311428"/>
      </p:ext>
    </p:extLst>
  </p:cSld>
  <p:clrMapOvr>
    <a:masterClrMapping/>
  </p:clrMapOvr>
  <p:transition advTm="1000">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Text File I/O</a:t>
            </a:r>
          </a:p>
        </p:txBody>
      </p:sp>
      <p:sp>
        <p:nvSpPr>
          <p:cNvPr id="313347" name="Rectangle 3"/>
          <p:cNvSpPr>
            <a:spLocks noGrp="1" noChangeArrowheads="1"/>
          </p:cNvSpPr>
          <p:nvPr>
            <p:ph type="body" idx="1"/>
          </p:nvPr>
        </p:nvSpPr>
        <p:spPr>
          <a:xfrm>
            <a:off x="381000" y="1676400"/>
            <a:ext cx="8305800" cy="4724400"/>
          </a:xfrm>
        </p:spPr>
        <p:txBody>
          <a:bodyPr/>
          <a:lstStyle/>
          <a:p>
            <a:r>
              <a:rPr lang="en-US" sz="2000"/>
              <a:t>Important classes for text file </a:t>
            </a:r>
            <a:r>
              <a:rPr lang="en-US" sz="2000" b="1"/>
              <a:t>output</a:t>
            </a:r>
            <a:r>
              <a:rPr lang="en-US" sz="2000"/>
              <a:t> (to the file)</a:t>
            </a:r>
          </a:p>
          <a:p>
            <a:pPr lvl="1"/>
            <a:r>
              <a:rPr lang="en-US" sz="2000" b="1">
                <a:latin typeface="Courier New" panose="02070309020205020404" pitchFamily="49" charset="0"/>
              </a:rPr>
              <a:t>PrintWriter</a:t>
            </a:r>
          </a:p>
          <a:p>
            <a:pPr lvl="1"/>
            <a:r>
              <a:rPr lang="en-US" sz="2000" b="1">
                <a:latin typeface="Courier New" panose="02070309020205020404" pitchFamily="49" charset="0"/>
              </a:rPr>
              <a:t>FileOutputStream      [</a:t>
            </a:r>
            <a:r>
              <a:rPr lang="en-US" sz="2000"/>
              <a:t>or</a:t>
            </a:r>
            <a:r>
              <a:rPr lang="en-US" sz="2000" b="1">
                <a:latin typeface="Courier New" panose="02070309020205020404" pitchFamily="49" charset="0"/>
              </a:rPr>
              <a:t> FileWriter]</a:t>
            </a:r>
            <a:endParaRPr lang="en-US" sz="2000"/>
          </a:p>
          <a:p>
            <a:r>
              <a:rPr lang="en-US" sz="2000"/>
              <a:t>Important classes for text file </a:t>
            </a:r>
            <a:r>
              <a:rPr lang="en-US" sz="2000" b="1"/>
              <a:t>input</a:t>
            </a:r>
            <a:r>
              <a:rPr lang="en-US" sz="2000"/>
              <a:t> (from the file):</a:t>
            </a:r>
          </a:p>
          <a:p>
            <a:pPr lvl="1"/>
            <a:r>
              <a:rPr lang="en-US" sz="2000" b="1">
                <a:latin typeface="Courier New" panose="02070309020205020404" pitchFamily="49" charset="0"/>
              </a:rPr>
              <a:t>BufferedReader</a:t>
            </a:r>
          </a:p>
          <a:p>
            <a:pPr lvl="1"/>
            <a:r>
              <a:rPr lang="en-US" sz="2000" b="1">
                <a:latin typeface="Courier New" panose="02070309020205020404" pitchFamily="49" charset="0"/>
              </a:rPr>
              <a:t>FileReader</a:t>
            </a:r>
            <a:endParaRPr lang="en-US" sz="2000"/>
          </a:p>
          <a:p>
            <a:r>
              <a:rPr lang="en-US" sz="2000" b="1">
                <a:latin typeface="Courier New" panose="02070309020205020404" pitchFamily="49" charset="0"/>
              </a:rPr>
              <a:t>FileOutputStream</a:t>
            </a:r>
            <a:r>
              <a:rPr lang="en-US" sz="2000"/>
              <a:t> and </a:t>
            </a:r>
            <a:r>
              <a:rPr lang="en-US" sz="2000" b="1">
                <a:latin typeface="Courier New" panose="02070309020205020404" pitchFamily="49" charset="0"/>
              </a:rPr>
              <a:t>FileReader</a:t>
            </a:r>
            <a:r>
              <a:rPr lang="en-US" sz="2000"/>
              <a:t> take </a:t>
            </a:r>
            <a:r>
              <a:rPr lang="en-US" sz="2000">
                <a:solidFill>
                  <a:srgbClr val="5347EB"/>
                </a:solidFill>
              </a:rPr>
              <a:t>file names</a:t>
            </a:r>
            <a:r>
              <a:rPr lang="en-US" sz="2000"/>
              <a:t> as arguments.</a:t>
            </a:r>
          </a:p>
          <a:p>
            <a:r>
              <a:rPr lang="en-US" sz="2000" b="1">
                <a:latin typeface="Courier New" panose="02070309020205020404" pitchFamily="49" charset="0"/>
              </a:rPr>
              <a:t>PrintWriter</a:t>
            </a:r>
            <a:r>
              <a:rPr lang="en-US" sz="2000"/>
              <a:t> and </a:t>
            </a:r>
            <a:r>
              <a:rPr lang="en-US" sz="2000" b="1">
                <a:latin typeface="Courier New" panose="02070309020205020404" pitchFamily="49" charset="0"/>
              </a:rPr>
              <a:t>BufferedReader</a:t>
            </a:r>
            <a:r>
              <a:rPr lang="en-US" sz="2000"/>
              <a:t> provide </a:t>
            </a:r>
            <a:r>
              <a:rPr lang="en-US" sz="2000">
                <a:solidFill>
                  <a:srgbClr val="5347EB"/>
                </a:solidFill>
              </a:rPr>
              <a:t>useful methods</a:t>
            </a:r>
            <a:r>
              <a:rPr lang="en-US" sz="2000"/>
              <a:t> for easier writing and reading.</a:t>
            </a:r>
          </a:p>
          <a:p>
            <a:r>
              <a:rPr lang="en-US" sz="2000"/>
              <a:t>Usually need a </a:t>
            </a:r>
            <a:r>
              <a:rPr lang="en-US" sz="2000">
                <a:solidFill>
                  <a:srgbClr val="5347EB"/>
                </a:solidFill>
              </a:rPr>
              <a:t>combination of two classes</a:t>
            </a:r>
          </a:p>
          <a:p>
            <a:r>
              <a:rPr lang="en-US" sz="2000"/>
              <a:t>To use these classes your program needs a line like the following:</a:t>
            </a:r>
          </a:p>
          <a:p>
            <a:pPr lvl="1">
              <a:buFontTx/>
              <a:buNone/>
            </a:pPr>
            <a:r>
              <a:rPr lang="en-US" sz="2000">
                <a:latin typeface="Courier New" panose="02070309020205020404" pitchFamily="49" charset="0"/>
              </a:rPr>
              <a:t>import java.io.*;</a:t>
            </a:r>
          </a:p>
        </p:txBody>
      </p:sp>
    </p:spTree>
    <p:extLst>
      <p:ext uri="{BB962C8B-B14F-4D97-AF65-F5344CB8AC3E}">
        <p14:creationId xmlns:p14="http://schemas.microsoft.com/office/powerpoint/2010/main" val="3064734123"/>
      </p:ext>
    </p:extLst>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Buffering</a:t>
            </a:r>
          </a:p>
        </p:txBody>
      </p:sp>
      <p:sp>
        <p:nvSpPr>
          <p:cNvPr id="315395" name="Rectangle 3"/>
          <p:cNvSpPr>
            <a:spLocks noGrp="1" noChangeArrowheads="1"/>
          </p:cNvSpPr>
          <p:nvPr>
            <p:ph type="body" idx="1"/>
          </p:nvPr>
        </p:nvSpPr>
        <p:spPr/>
        <p:txBody>
          <a:bodyPr/>
          <a:lstStyle/>
          <a:p>
            <a:pPr>
              <a:lnSpc>
                <a:spcPct val="90000"/>
              </a:lnSpc>
            </a:pPr>
            <a:r>
              <a:rPr lang="en-US" sz="2000">
                <a:solidFill>
                  <a:srgbClr val="FF3300"/>
                </a:solidFill>
              </a:rPr>
              <a:t>Not buffered</a:t>
            </a:r>
            <a:r>
              <a:rPr lang="en-US" sz="2000"/>
              <a:t>: each byte is read/written from/to disk as soon as possible</a:t>
            </a:r>
          </a:p>
          <a:p>
            <a:pPr lvl="1">
              <a:lnSpc>
                <a:spcPct val="90000"/>
              </a:lnSpc>
            </a:pPr>
            <a:r>
              <a:rPr lang="en-US" sz="2000"/>
              <a:t>“little” delay for each byte </a:t>
            </a:r>
          </a:p>
          <a:p>
            <a:pPr lvl="1">
              <a:lnSpc>
                <a:spcPct val="90000"/>
              </a:lnSpc>
            </a:pPr>
            <a:r>
              <a:rPr lang="en-US" sz="2000"/>
              <a:t>A disk operation per byte---higher overhead</a:t>
            </a:r>
          </a:p>
          <a:p>
            <a:pPr>
              <a:lnSpc>
                <a:spcPct val="90000"/>
              </a:lnSpc>
            </a:pPr>
            <a:r>
              <a:rPr lang="en-US" sz="2000">
                <a:solidFill>
                  <a:srgbClr val="FF3300"/>
                </a:solidFill>
              </a:rPr>
              <a:t>Buffered</a:t>
            </a:r>
            <a:r>
              <a:rPr lang="en-US" sz="2000"/>
              <a:t>: reading/writing in “chunks”</a:t>
            </a:r>
          </a:p>
          <a:p>
            <a:pPr lvl="1">
              <a:lnSpc>
                <a:spcPct val="90000"/>
              </a:lnSpc>
            </a:pPr>
            <a:r>
              <a:rPr lang="en-US" sz="2000"/>
              <a:t>Some delay for some bytes</a:t>
            </a:r>
          </a:p>
          <a:p>
            <a:pPr lvl="2">
              <a:lnSpc>
                <a:spcPct val="90000"/>
              </a:lnSpc>
            </a:pPr>
            <a:r>
              <a:rPr lang="en-US" sz="2000"/>
              <a:t>Assume 16-byte buffers</a:t>
            </a:r>
          </a:p>
          <a:p>
            <a:pPr lvl="2">
              <a:lnSpc>
                <a:spcPct val="90000"/>
              </a:lnSpc>
            </a:pPr>
            <a:r>
              <a:rPr lang="en-US" sz="2000"/>
              <a:t>Reading: access the first 4 bytes, need to wait for all 16 bytes are read from disk to memory</a:t>
            </a:r>
          </a:p>
          <a:p>
            <a:pPr lvl="2">
              <a:lnSpc>
                <a:spcPct val="90000"/>
              </a:lnSpc>
            </a:pPr>
            <a:r>
              <a:rPr lang="en-US" sz="2000"/>
              <a:t>Writing: save the first 4 bytes, need to wait for all 16 bytes before writing from memory to disk</a:t>
            </a:r>
          </a:p>
          <a:p>
            <a:pPr lvl="1">
              <a:lnSpc>
                <a:spcPct val="90000"/>
              </a:lnSpc>
            </a:pPr>
            <a:r>
              <a:rPr lang="en-US" sz="2000"/>
              <a:t>A disk operation per a buffer of bytes---lower overhead</a:t>
            </a:r>
          </a:p>
          <a:p>
            <a:pPr lvl="1">
              <a:lnSpc>
                <a:spcPct val="90000"/>
              </a:lnSpc>
            </a:pPr>
            <a:endParaRPr lang="en-US" sz="2000"/>
          </a:p>
        </p:txBody>
      </p:sp>
    </p:spTree>
    <p:extLst>
      <p:ext uri="{BB962C8B-B14F-4D97-AF65-F5344CB8AC3E}">
        <p14:creationId xmlns:p14="http://schemas.microsoft.com/office/powerpoint/2010/main" val="545114888"/>
      </p:ext>
    </p:extLst>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Every File Has Two Names</a:t>
            </a:r>
          </a:p>
        </p:txBody>
      </p:sp>
      <p:sp>
        <p:nvSpPr>
          <p:cNvPr id="317443" name="Rectangle 3"/>
          <p:cNvSpPr>
            <a:spLocks noGrp="1" noChangeArrowheads="1"/>
          </p:cNvSpPr>
          <p:nvPr>
            <p:ph type="body" idx="1"/>
          </p:nvPr>
        </p:nvSpPr>
        <p:spPr/>
        <p:txBody>
          <a:bodyPr/>
          <a:lstStyle/>
          <a:p>
            <a:pPr marL="381000" indent="-381000">
              <a:buFontTx/>
              <a:buAutoNum type="arabicPeriod"/>
            </a:pPr>
            <a:r>
              <a:rPr lang="en-US" sz="3600"/>
              <a:t>the stream name used by Java</a:t>
            </a:r>
          </a:p>
          <a:p>
            <a:pPr marL="838200" lvl="1" indent="-381000"/>
            <a:r>
              <a:rPr lang="en-US" sz="3200">
                <a:latin typeface="Courier New" panose="02070309020205020404" pitchFamily="49" charset="0"/>
              </a:rPr>
              <a:t>outputStream</a:t>
            </a:r>
            <a:r>
              <a:rPr lang="en-US" sz="3200"/>
              <a:t> in the example</a:t>
            </a:r>
          </a:p>
          <a:p>
            <a:pPr marL="381000" indent="-381000">
              <a:buFontTx/>
              <a:buAutoNum type="arabicPeriod"/>
            </a:pPr>
            <a:r>
              <a:rPr lang="en-US" sz="3600"/>
              <a:t>the name used by the operating system</a:t>
            </a:r>
          </a:p>
          <a:p>
            <a:pPr marL="838200" lvl="1" indent="-381000"/>
            <a:r>
              <a:rPr lang="en-US" sz="3200">
                <a:latin typeface="Courier New" panose="02070309020205020404" pitchFamily="49" charset="0"/>
              </a:rPr>
              <a:t>out.txt</a:t>
            </a:r>
            <a:r>
              <a:rPr lang="en-US" sz="3200"/>
              <a:t> in the example</a:t>
            </a:r>
          </a:p>
        </p:txBody>
      </p:sp>
    </p:spTree>
    <p:extLst>
      <p:ext uri="{BB962C8B-B14F-4D97-AF65-F5344CB8AC3E}">
        <p14:creationId xmlns:p14="http://schemas.microsoft.com/office/powerpoint/2010/main" val="3406212197"/>
      </p:ext>
    </p:extLst>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Text File Output</a:t>
            </a:r>
          </a:p>
        </p:txBody>
      </p:sp>
      <p:sp>
        <p:nvSpPr>
          <p:cNvPr id="319491" name="Rectangle 3"/>
          <p:cNvSpPr>
            <a:spLocks noGrp="1" noChangeArrowheads="1"/>
          </p:cNvSpPr>
          <p:nvPr>
            <p:ph type="body" idx="1"/>
          </p:nvPr>
        </p:nvSpPr>
        <p:spPr>
          <a:xfrm>
            <a:off x="457200" y="1752600"/>
            <a:ext cx="8305800" cy="4724400"/>
          </a:xfrm>
        </p:spPr>
        <p:txBody>
          <a:bodyPr/>
          <a:lstStyle/>
          <a:p>
            <a:r>
              <a:rPr lang="en-US" sz="2000"/>
              <a:t>To open a text file for output: connect a text file to a stream for writing</a:t>
            </a:r>
          </a:p>
          <a:p>
            <a:pPr>
              <a:buFontTx/>
              <a:buNone/>
            </a:pPr>
            <a:r>
              <a:rPr lang="en-US" sz="2000">
                <a:latin typeface="Courier New" panose="02070309020205020404" pitchFamily="49" charset="0"/>
              </a:rPr>
              <a:t>PrintWriter outputStream =</a:t>
            </a:r>
            <a:br>
              <a:rPr lang="en-US" sz="2000">
                <a:latin typeface="Courier New" panose="02070309020205020404" pitchFamily="49" charset="0"/>
              </a:rPr>
            </a:br>
            <a:r>
              <a:rPr lang="en-US" sz="2000">
                <a:latin typeface="Courier New" panose="02070309020205020404" pitchFamily="49" charset="0"/>
              </a:rPr>
              <a:t>new PrintWriter(new FileOutputStream("out.txt"));</a:t>
            </a:r>
          </a:p>
          <a:p>
            <a:pPr>
              <a:buFontTx/>
              <a:buNone/>
            </a:pPr>
            <a:endParaRPr lang="en-US" sz="2000">
              <a:latin typeface="Courier New" panose="02070309020205020404" pitchFamily="49" charset="0"/>
            </a:endParaRPr>
          </a:p>
          <a:p>
            <a:r>
              <a:rPr lang="en-US" sz="2000"/>
              <a:t>Similar to the long way:</a:t>
            </a:r>
          </a:p>
          <a:p>
            <a:pPr>
              <a:buFontTx/>
              <a:buNone/>
            </a:pPr>
            <a:r>
              <a:rPr lang="en-US" sz="2000">
                <a:latin typeface="Courier New" panose="02070309020205020404" pitchFamily="49" charset="0"/>
              </a:rPr>
              <a:t>FileOutputStream s = new FileOutputStream("out.txt");</a:t>
            </a:r>
          </a:p>
          <a:p>
            <a:pPr>
              <a:buFontTx/>
              <a:buNone/>
            </a:pPr>
            <a:r>
              <a:rPr lang="en-US" sz="2000">
                <a:latin typeface="Courier New" panose="02070309020205020404" pitchFamily="49" charset="0"/>
              </a:rPr>
              <a:t>PrintWriter outputStream = new PrintWriter(s);</a:t>
            </a:r>
          </a:p>
          <a:p>
            <a:pPr>
              <a:buFontTx/>
              <a:buNone/>
            </a:pPr>
            <a:endParaRPr lang="en-US" sz="2000">
              <a:latin typeface="Courier New" panose="02070309020205020404" pitchFamily="49" charset="0"/>
            </a:endParaRPr>
          </a:p>
          <a:p>
            <a:r>
              <a:rPr lang="en-US" sz="2000"/>
              <a:t>Goal: create a </a:t>
            </a:r>
            <a:r>
              <a:rPr lang="en-US" sz="2000">
                <a:latin typeface="Courier New" panose="02070309020205020404" pitchFamily="49" charset="0"/>
              </a:rPr>
              <a:t>PrintWriter</a:t>
            </a:r>
            <a:r>
              <a:rPr lang="en-US" sz="2000"/>
              <a:t> object</a:t>
            </a:r>
          </a:p>
          <a:p>
            <a:pPr lvl="1"/>
            <a:r>
              <a:rPr lang="en-US" sz="2000"/>
              <a:t> which uses </a:t>
            </a:r>
            <a:r>
              <a:rPr lang="en-US" sz="2000">
                <a:latin typeface="Courier New" panose="02070309020205020404" pitchFamily="49" charset="0"/>
              </a:rPr>
              <a:t>FileOutputStream</a:t>
            </a:r>
            <a:r>
              <a:rPr lang="en-US" sz="2000"/>
              <a:t> to open a text file</a:t>
            </a:r>
          </a:p>
          <a:p>
            <a:r>
              <a:rPr lang="en-US" sz="2000">
                <a:latin typeface="Courier New" panose="02070309020205020404" pitchFamily="49" charset="0"/>
              </a:rPr>
              <a:t>FileOutputStream “</a:t>
            </a:r>
            <a:r>
              <a:rPr lang="en-US" sz="2000"/>
              <a:t>connects”</a:t>
            </a:r>
            <a:r>
              <a:rPr lang="en-US" sz="2000">
                <a:latin typeface="Courier New" panose="02070309020205020404" pitchFamily="49" charset="0"/>
              </a:rPr>
              <a:t> PrintWriter </a:t>
            </a:r>
            <a:r>
              <a:rPr lang="en-US" sz="2000"/>
              <a:t>to a text file.</a:t>
            </a:r>
          </a:p>
          <a:p>
            <a:endParaRPr lang="en-US" sz="2000"/>
          </a:p>
        </p:txBody>
      </p:sp>
      <p:sp>
        <p:nvSpPr>
          <p:cNvPr id="319492" name="Rectangle 4"/>
          <p:cNvSpPr>
            <a:spLocks noChangeArrowheads="1"/>
          </p:cNvSpPr>
          <p:nvPr/>
        </p:nvSpPr>
        <p:spPr bwMode="auto">
          <a:xfrm>
            <a:off x="417513" y="2200275"/>
            <a:ext cx="8077200" cy="6096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07015752"/>
      </p:ext>
    </p:extLst>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t>Output File Streams</a:t>
            </a:r>
          </a:p>
        </p:txBody>
      </p:sp>
      <p:sp>
        <p:nvSpPr>
          <p:cNvPr id="321539" name="AutoShape 3"/>
          <p:cNvSpPr>
            <a:spLocks noChangeArrowheads="1"/>
          </p:cNvSpPr>
          <p:nvPr/>
        </p:nvSpPr>
        <p:spPr bwMode="auto">
          <a:xfrm rot="5400000">
            <a:off x="2920207" y="2769394"/>
            <a:ext cx="547687" cy="2098675"/>
          </a:xfrm>
          <a:prstGeom prst="can">
            <a:avLst>
              <a:gd name="adj" fmla="val 9579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0" name="AutoShape 4"/>
          <p:cNvSpPr>
            <a:spLocks noChangeArrowheads="1"/>
          </p:cNvSpPr>
          <p:nvPr/>
        </p:nvSpPr>
        <p:spPr bwMode="auto">
          <a:xfrm rot="5400000">
            <a:off x="5899944" y="2786856"/>
            <a:ext cx="547688" cy="2098675"/>
          </a:xfrm>
          <a:prstGeom prst="can">
            <a:avLst>
              <a:gd name="adj" fmla="val 9579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1" name="AutoShape 5"/>
          <p:cNvSpPr>
            <a:spLocks noChangeArrowheads="1"/>
          </p:cNvSpPr>
          <p:nvPr/>
        </p:nvSpPr>
        <p:spPr bwMode="auto">
          <a:xfrm>
            <a:off x="6437313" y="2951163"/>
            <a:ext cx="390525" cy="377825"/>
          </a:xfrm>
          <a:prstGeom prst="rightArrow">
            <a:avLst>
              <a:gd name="adj1" fmla="val 36972"/>
              <a:gd name="adj2" fmla="val 352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21542" name="AutoShape 6"/>
          <p:cNvSpPr>
            <a:spLocks noChangeArrowheads="1"/>
          </p:cNvSpPr>
          <p:nvPr/>
        </p:nvSpPr>
        <p:spPr bwMode="auto">
          <a:xfrm>
            <a:off x="3389313" y="5729288"/>
            <a:ext cx="317500" cy="644525"/>
          </a:xfrm>
          <a:prstGeom prst="rightArrow">
            <a:avLst>
              <a:gd name="adj1" fmla="val 50000"/>
              <a:gd name="adj2"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21543" name="AutoShape 7"/>
          <p:cNvSpPr>
            <a:spLocks noChangeArrowheads="1"/>
          </p:cNvSpPr>
          <p:nvPr/>
        </p:nvSpPr>
        <p:spPr bwMode="auto">
          <a:xfrm>
            <a:off x="1425575" y="3546475"/>
            <a:ext cx="638175" cy="515938"/>
          </a:xfrm>
          <a:prstGeom prst="rightArrow">
            <a:avLst>
              <a:gd name="adj1" fmla="val 45231"/>
              <a:gd name="adj2" fmla="val 63999"/>
            </a:avLst>
          </a:prstGeom>
          <a:solidFill>
            <a:srgbClr val="98EE8A"/>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21544" name="AutoShape 8"/>
          <p:cNvSpPr>
            <a:spLocks noChangeArrowheads="1"/>
          </p:cNvSpPr>
          <p:nvPr/>
        </p:nvSpPr>
        <p:spPr bwMode="auto">
          <a:xfrm>
            <a:off x="4346575" y="3543300"/>
            <a:ext cx="638175" cy="515938"/>
          </a:xfrm>
          <a:prstGeom prst="rightArrow">
            <a:avLst>
              <a:gd name="adj1" fmla="val 45231"/>
              <a:gd name="adj2" fmla="val 63999"/>
            </a:avLst>
          </a:prstGeom>
          <a:solidFill>
            <a:srgbClr val="98EE8A"/>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21545" name="AutoShape 9"/>
          <p:cNvSpPr>
            <a:spLocks noChangeArrowheads="1"/>
          </p:cNvSpPr>
          <p:nvPr/>
        </p:nvSpPr>
        <p:spPr bwMode="auto">
          <a:xfrm>
            <a:off x="7326313" y="3535363"/>
            <a:ext cx="638175" cy="515937"/>
          </a:xfrm>
          <a:prstGeom prst="rightArrow">
            <a:avLst>
              <a:gd name="adj1" fmla="val 45231"/>
              <a:gd name="adj2" fmla="val 63999"/>
            </a:avLst>
          </a:prstGeom>
          <a:solidFill>
            <a:srgbClr val="98EE8A"/>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21546" name="Text Box 10"/>
          <p:cNvSpPr txBox="1">
            <a:spLocks noChangeArrowheads="1"/>
          </p:cNvSpPr>
          <p:nvPr/>
        </p:nvSpPr>
        <p:spPr bwMode="auto">
          <a:xfrm>
            <a:off x="2341563" y="3170238"/>
            <a:ext cx="208438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50000"/>
              </a:spcBef>
              <a:buClr>
                <a:schemeClr val="tx1"/>
              </a:buClr>
              <a:buSzPct val="75000"/>
              <a:buFont typeface="Monotype Sorts" charset="2"/>
              <a:buNone/>
            </a:pPr>
            <a:r>
              <a:rPr lang="en-US" sz="1800">
                <a:latin typeface="Courier New" panose="02070309020205020404" pitchFamily="49" charset="0"/>
              </a:rPr>
              <a:t>PrintWriter</a:t>
            </a:r>
          </a:p>
        </p:txBody>
      </p:sp>
      <p:sp>
        <p:nvSpPr>
          <p:cNvPr id="321547" name="Text Box 11"/>
          <p:cNvSpPr txBox="1">
            <a:spLocks noChangeArrowheads="1"/>
          </p:cNvSpPr>
          <p:nvPr/>
        </p:nvSpPr>
        <p:spPr bwMode="auto">
          <a:xfrm>
            <a:off x="4983163" y="3173413"/>
            <a:ext cx="26193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50000"/>
              </a:spcBef>
              <a:buClr>
                <a:schemeClr val="tx1"/>
              </a:buClr>
              <a:buSzPct val="75000"/>
              <a:buFont typeface="Monotype Sorts" charset="2"/>
              <a:buNone/>
            </a:pPr>
            <a:r>
              <a:rPr lang="en-US" sz="1800">
                <a:latin typeface="Courier New" panose="02070309020205020404" pitchFamily="49" charset="0"/>
              </a:rPr>
              <a:t>FileOutputStream</a:t>
            </a:r>
          </a:p>
        </p:txBody>
      </p:sp>
      <p:sp>
        <p:nvSpPr>
          <p:cNvPr id="321548" name="Rectangle 12"/>
          <p:cNvSpPr>
            <a:spLocks noChangeArrowheads="1"/>
          </p:cNvSpPr>
          <p:nvPr/>
        </p:nvSpPr>
        <p:spPr bwMode="auto">
          <a:xfrm>
            <a:off x="7888288" y="3598863"/>
            <a:ext cx="977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tx1"/>
              </a:buClr>
              <a:buSzPct val="75000"/>
              <a:buFont typeface="Monotype Sorts" charset="2"/>
              <a:buNone/>
            </a:pPr>
            <a:r>
              <a:rPr lang="en-US" sz="1800">
                <a:latin typeface="Arial" panose="020B0604020202020204" pitchFamily="34" charset="0"/>
              </a:rPr>
              <a:t>Disk</a:t>
            </a:r>
          </a:p>
        </p:txBody>
      </p:sp>
      <p:sp>
        <p:nvSpPr>
          <p:cNvPr id="321549" name="Rectangle 13"/>
          <p:cNvSpPr>
            <a:spLocks noChangeArrowheads="1"/>
          </p:cNvSpPr>
          <p:nvPr/>
        </p:nvSpPr>
        <p:spPr bwMode="auto">
          <a:xfrm>
            <a:off x="390525" y="3603625"/>
            <a:ext cx="977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tx1"/>
              </a:buClr>
              <a:buSzPct val="75000"/>
              <a:buFont typeface="Monotype Sorts" charset="2"/>
              <a:buNone/>
            </a:pPr>
            <a:r>
              <a:rPr lang="en-US" sz="1800">
                <a:latin typeface="Arial" panose="020B0604020202020204" pitchFamily="34" charset="0"/>
              </a:rPr>
              <a:t>Memory</a:t>
            </a:r>
          </a:p>
        </p:txBody>
      </p:sp>
      <p:sp>
        <p:nvSpPr>
          <p:cNvPr id="321550" name="Text Box 14"/>
          <p:cNvSpPr txBox="1">
            <a:spLocks noChangeArrowheads="1"/>
          </p:cNvSpPr>
          <p:nvPr/>
        </p:nvSpPr>
        <p:spPr bwMode="auto">
          <a:xfrm>
            <a:off x="2470150" y="4549775"/>
            <a:ext cx="1541463"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1"/>
              </a:buClr>
              <a:buSzPct val="75000"/>
              <a:buFont typeface="Monotype Sorts" charset="2"/>
              <a:buNone/>
            </a:pPr>
            <a:r>
              <a:rPr lang="en-US" sz="1400">
                <a:latin typeface="Arial" panose="020B0604020202020204" pitchFamily="34" charset="0"/>
              </a:rPr>
              <a:t>smileyOutStream</a:t>
            </a:r>
          </a:p>
        </p:txBody>
      </p:sp>
      <p:sp>
        <p:nvSpPr>
          <p:cNvPr id="321551" name="Text Box 15"/>
          <p:cNvSpPr txBox="1">
            <a:spLocks noChangeArrowheads="1"/>
          </p:cNvSpPr>
          <p:nvPr/>
        </p:nvSpPr>
        <p:spPr bwMode="auto">
          <a:xfrm>
            <a:off x="7954963" y="4537075"/>
            <a:ext cx="92075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1"/>
              </a:buClr>
              <a:buSzPct val="75000"/>
              <a:buFont typeface="Monotype Sorts" charset="2"/>
              <a:buNone/>
            </a:pPr>
            <a:r>
              <a:rPr lang="en-US" sz="1400">
                <a:latin typeface="Arial" panose="020B0604020202020204" pitchFamily="34" charset="0"/>
              </a:rPr>
              <a:t>smiley.txt</a:t>
            </a:r>
          </a:p>
        </p:txBody>
      </p:sp>
      <p:sp>
        <p:nvSpPr>
          <p:cNvPr id="321552" name="Text Box 16"/>
          <p:cNvSpPr txBox="1">
            <a:spLocks noChangeArrowheads="1"/>
          </p:cNvSpPr>
          <p:nvPr/>
        </p:nvSpPr>
        <p:spPr bwMode="auto">
          <a:xfrm>
            <a:off x="1250950" y="5451475"/>
            <a:ext cx="6846888"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1"/>
              </a:buClr>
              <a:buSzPct val="75000"/>
              <a:buFont typeface="Monotype Sorts" charset="2"/>
              <a:buNone/>
            </a:pPr>
            <a:r>
              <a:rPr lang="en-US" sz="1400">
                <a:latin typeface="Arial" panose="020B0604020202020204" pitchFamily="34" charset="0"/>
              </a:rPr>
              <a:t>PrintWriter smileyOutStream = new PrintWriter( new FileOutputStream(“smiley.txt”) );</a:t>
            </a:r>
          </a:p>
        </p:txBody>
      </p:sp>
    </p:spTree>
    <p:extLst>
      <p:ext uri="{BB962C8B-B14F-4D97-AF65-F5344CB8AC3E}">
        <p14:creationId xmlns:p14="http://schemas.microsoft.com/office/powerpoint/2010/main" val="3320521821"/>
      </p:ext>
    </p:extLst>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Methods for </a:t>
            </a:r>
            <a:r>
              <a:rPr lang="en-US">
                <a:latin typeface="Courier New" panose="02070309020205020404" pitchFamily="49" charset="0"/>
              </a:rPr>
              <a:t>PrintWriter</a:t>
            </a:r>
          </a:p>
        </p:txBody>
      </p:sp>
      <p:sp>
        <p:nvSpPr>
          <p:cNvPr id="323587" name="Rectangle 3"/>
          <p:cNvSpPr>
            <a:spLocks noGrp="1" noChangeArrowheads="1"/>
          </p:cNvSpPr>
          <p:nvPr>
            <p:ph type="body" idx="1"/>
          </p:nvPr>
        </p:nvSpPr>
        <p:spPr/>
        <p:txBody>
          <a:bodyPr/>
          <a:lstStyle/>
          <a:p>
            <a:r>
              <a:rPr lang="en-US" sz="2000"/>
              <a:t>Similar to methods for</a:t>
            </a:r>
            <a:r>
              <a:rPr lang="en-US" sz="2000">
                <a:latin typeface="Courier New" panose="02070309020205020404" pitchFamily="49" charset="0"/>
              </a:rPr>
              <a:t> System.out</a:t>
            </a:r>
          </a:p>
          <a:p>
            <a:r>
              <a:rPr lang="en-US" sz="2000">
                <a:latin typeface="Courier New" panose="02070309020205020404" pitchFamily="49" charset="0"/>
              </a:rPr>
              <a:t>println</a:t>
            </a:r>
            <a:endParaRPr lang="en-US" sz="2000"/>
          </a:p>
          <a:p>
            <a:pPr>
              <a:buFontTx/>
              <a:buNone/>
            </a:pPr>
            <a:endParaRPr lang="en-US" sz="2000">
              <a:latin typeface="Courier New" panose="02070309020205020404" pitchFamily="49" charset="0"/>
            </a:endParaRPr>
          </a:p>
          <a:p>
            <a:pPr>
              <a:buFontTx/>
              <a:buNone/>
            </a:pPr>
            <a:r>
              <a:rPr lang="en-US" sz="2000">
                <a:latin typeface="Courier New" panose="02070309020205020404" pitchFamily="49" charset="0"/>
              </a:rPr>
              <a:t>outputStream.println(count + " " + line);</a:t>
            </a:r>
          </a:p>
          <a:p>
            <a:endParaRPr lang="en-US" sz="2000">
              <a:latin typeface="Courier New" panose="02070309020205020404" pitchFamily="49" charset="0"/>
            </a:endParaRPr>
          </a:p>
          <a:p>
            <a:pPr>
              <a:buFontTx/>
              <a:buNone/>
            </a:pPr>
            <a:endParaRPr lang="en-US" sz="2000">
              <a:latin typeface="Courier New" panose="02070309020205020404" pitchFamily="49" charset="0"/>
            </a:endParaRPr>
          </a:p>
          <a:p>
            <a:r>
              <a:rPr lang="en-US" sz="2000">
                <a:latin typeface="Courier New" panose="02070309020205020404" pitchFamily="49" charset="0"/>
              </a:rPr>
              <a:t>print</a:t>
            </a:r>
          </a:p>
          <a:p>
            <a:r>
              <a:rPr lang="en-US" sz="2000">
                <a:latin typeface="Courier New" panose="02070309020205020404" pitchFamily="49" charset="0"/>
              </a:rPr>
              <a:t>format</a:t>
            </a:r>
          </a:p>
          <a:p>
            <a:r>
              <a:rPr lang="en-US" sz="2000">
                <a:latin typeface="Courier New" panose="02070309020205020404" pitchFamily="49" charset="0"/>
              </a:rPr>
              <a:t>flush</a:t>
            </a:r>
            <a:r>
              <a:rPr lang="en-US" sz="2000"/>
              <a:t>: write buffered output to disk</a:t>
            </a:r>
            <a:endParaRPr lang="en-US" sz="2000">
              <a:latin typeface="Courier New" panose="02070309020205020404" pitchFamily="49" charset="0"/>
            </a:endParaRPr>
          </a:p>
          <a:p>
            <a:r>
              <a:rPr lang="en-US" sz="2000">
                <a:latin typeface="Courier New" panose="02070309020205020404" pitchFamily="49" charset="0"/>
              </a:rPr>
              <a:t>close</a:t>
            </a:r>
            <a:r>
              <a:rPr lang="en-US" sz="2000"/>
              <a:t>: close the </a:t>
            </a:r>
            <a:r>
              <a:rPr lang="en-US" sz="2000">
                <a:latin typeface="Courier New" panose="02070309020205020404" pitchFamily="49" charset="0"/>
              </a:rPr>
              <a:t>PrintWriter</a:t>
            </a:r>
            <a:r>
              <a:rPr lang="en-US" sz="2000"/>
              <a:t> stream (and file)</a:t>
            </a:r>
            <a:r>
              <a:rPr lang="en-US" sz="2000">
                <a:latin typeface="Courier New" panose="02070309020205020404" pitchFamily="49" charset="0"/>
              </a:rPr>
              <a:t>	</a:t>
            </a:r>
          </a:p>
          <a:p>
            <a:endParaRPr lang="en-US" sz="2000"/>
          </a:p>
        </p:txBody>
      </p:sp>
      <p:sp>
        <p:nvSpPr>
          <p:cNvPr id="323588" name="Rectangle 4"/>
          <p:cNvSpPr>
            <a:spLocks noChangeArrowheads="1"/>
          </p:cNvSpPr>
          <p:nvPr/>
        </p:nvSpPr>
        <p:spPr bwMode="auto">
          <a:xfrm>
            <a:off x="533400" y="3124200"/>
            <a:ext cx="8077200" cy="3810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45115535"/>
      </p:ext>
    </p:extLst>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b="1">
                <a:latin typeface="Courier New" panose="02070309020205020404" pitchFamily="49" charset="0"/>
              </a:rPr>
              <a:t>TextFileOutputDemo</a:t>
            </a:r>
            <a:r>
              <a:rPr lang="en-US">
                <a:latin typeface="Courier New" panose="02070309020205020404" pitchFamily="49" charset="0"/>
              </a:rPr>
              <a:t/>
            </a:r>
            <a:br>
              <a:rPr lang="en-US">
                <a:latin typeface="Courier New" panose="02070309020205020404" pitchFamily="49" charset="0"/>
              </a:rPr>
            </a:br>
            <a:r>
              <a:rPr lang="en-US" sz="3600"/>
              <a:t>Part 1</a:t>
            </a:r>
          </a:p>
        </p:txBody>
      </p:sp>
      <p:sp>
        <p:nvSpPr>
          <p:cNvPr id="325635" name="Rectangle 3"/>
          <p:cNvSpPr>
            <a:spLocks noGrp="1" noChangeArrowheads="1"/>
          </p:cNvSpPr>
          <p:nvPr>
            <p:ph type="body" idx="1"/>
          </p:nvPr>
        </p:nvSpPr>
        <p:spPr>
          <a:xfrm>
            <a:off x="304800" y="1752600"/>
            <a:ext cx="8534400" cy="4419600"/>
          </a:xfrm>
        </p:spPr>
        <p:txBody>
          <a:bodyPr/>
          <a:lstStyle/>
          <a:p>
            <a:pPr>
              <a:lnSpc>
                <a:spcPct val="80000"/>
              </a:lnSpc>
              <a:buFontTx/>
              <a:buNone/>
            </a:pPr>
            <a:r>
              <a:rPr lang="en-US" sz="1800">
                <a:latin typeface="Courier New" panose="02070309020205020404" pitchFamily="49" charset="0"/>
              </a:rPr>
              <a:t>public static void main(String[] args)</a:t>
            </a:r>
          </a:p>
          <a:p>
            <a:pPr>
              <a:lnSpc>
                <a:spcPct val="80000"/>
              </a:lnSpc>
              <a:buFontTx/>
              <a:buNone/>
            </a:pPr>
            <a:r>
              <a:rPr lang="en-US" sz="1800">
                <a:latin typeface="Courier New" panose="02070309020205020404" pitchFamily="49" charset="0"/>
              </a:rPr>
              <a:t>{</a:t>
            </a:r>
          </a:p>
          <a:p>
            <a:pPr>
              <a:lnSpc>
                <a:spcPct val="80000"/>
              </a:lnSpc>
              <a:buFontTx/>
              <a:buNone/>
            </a:pPr>
            <a:r>
              <a:rPr lang="en-US" sz="1800">
                <a:latin typeface="Courier New" panose="02070309020205020404" pitchFamily="49" charset="0"/>
              </a:rPr>
              <a:t>   PrintWriter outputStream = null;</a:t>
            </a:r>
          </a:p>
          <a:p>
            <a:pPr>
              <a:lnSpc>
                <a:spcPct val="80000"/>
              </a:lnSpc>
              <a:buFontTx/>
              <a:buNone/>
            </a:pPr>
            <a:r>
              <a:rPr lang="en-US" sz="1800">
                <a:latin typeface="Courier New" panose="02070309020205020404" pitchFamily="49" charset="0"/>
              </a:rPr>
              <a:t>   try</a:t>
            </a:r>
          </a:p>
          <a:p>
            <a:pPr>
              <a:lnSpc>
                <a:spcPct val="80000"/>
              </a:lnSpc>
              <a:buFontTx/>
              <a:buNone/>
            </a:pPr>
            <a:r>
              <a:rPr lang="en-US" sz="1800">
                <a:latin typeface="Courier New" panose="02070309020205020404" pitchFamily="49" charset="0"/>
              </a:rPr>
              <a:t>   {</a:t>
            </a:r>
          </a:p>
          <a:p>
            <a:pPr>
              <a:lnSpc>
                <a:spcPct val="80000"/>
              </a:lnSpc>
              <a:buFontTx/>
              <a:buNone/>
            </a:pPr>
            <a:r>
              <a:rPr lang="en-US" sz="1800">
                <a:latin typeface="Courier New" panose="02070309020205020404" pitchFamily="49" charset="0"/>
              </a:rPr>
              <a:t>       outputStream =</a:t>
            </a:r>
          </a:p>
          <a:p>
            <a:pPr>
              <a:lnSpc>
                <a:spcPct val="80000"/>
              </a:lnSpc>
              <a:buFontTx/>
              <a:buNone/>
            </a:pPr>
            <a:r>
              <a:rPr lang="en-US" sz="1800">
                <a:latin typeface="Courier New" panose="02070309020205020404" pitchFamily="49" charset="0"/>
              </a:rPr>
              <a:t>            new PrintWriter(new FileOutputStream("out.txt"));</a:t>
            </a:r>
          </a:p>
          <a:p>
            <a:pPr>
              <a:lnSpc>
                <a:spcPct val="80000"/>
              </a:lnSpc>
              <a:buFontTx/>
              <a:buNone/>
            </a:pPr>
            <a:r>
              <a:rPr lang="en-US" sz="1800">
                <a:latin typeface="Courier New" panose="02070309020205020404" pitchFamily="49" charset="0"/>
              </a:rPr>
              <a:t>   }</a:t>
            </a:r>
          </a:p>
          <a:p>
            <a:pPr>
              <a:lnSpc>
                <a:spcPct val="80000"/>
              </a:lnSpc>
              <a:buFontTx/>
              <a:buNone/>
            </a:pPr>
            <a:r>
              <a:rPr lang="en-US" sz="1800">
                <a:latin typeface="Courier New" panose="02070309020205020404" pitchFamily="49" charset="0"/>
              </a:rPr>
              <a:t>   catch(FileNotFoundException e)</a:t>
            </a:r>
          </a:p>
          <a:p>
            <a:pPr>
              <a:lnSpc>
                <a:spcPct val="80000"/>
              </a:lnSpc>
              <a:buFontTx/>
              <a:buNone/>
            </a:pPr>
            <a:r>
              <a:rPr lang="en-US" sz="1800">
                <a:latin typeface="Courier New" panose="02070309020205020404" pitchFamily="49" charset="0"/>
              </a:rPr>
              <a:t>   {</a:t>
            </a:r>
          </a:p>
          <a:p>
            <a:pPr>
              <a:lnSpc>
                <a:spcPct val="80000"/>
              </a:lnSpc>
              <a:buFontTx/>
              <a:buNone/>
            </a:pPr>
            <a:r>
              <a:rPr lang="en-US" sz="1800">
                <a:latin typeface="Courier New" panose="02070309020205020404" pitchFamily="49" charset="0"/>
              </a:rPr>
              <a:t>       System.out.println("Error opening the file out.txt. “</a:t>
            </a:r>
          </a:p>
          <a:p>
            <a:pPr>
              <a:lnSpc>
                <a:spcPct val="80000"/>
              </a:lnSpc>
              <a:buFontTx/>
              <a:buNone/>
            </a:pPr>
            <a:r>
              <a:rPr lang="en-US" sz="1800">
                <a:latin typeface="Courier New" panose="02070309020205020404" pitchFamily="49" charset="0"/>
              </a:rPr>
              <a:t>                          + e.getMessage());</a:t>
            </a:r>
          </a:p>
          <a:p>
            <a:pPr>
              <a:lnSpc>
                <a:spcPct val="80000"/>
              </a:lnSpc>
              <a:buFontTx/>
              <a:buNone/>
            </a:pPr>
            <a:r>
              <a:rPr lang="en-US" sz="1800">
                <a:latin typeface="Courier New" panose="02070309020205020404" pitchFamily="49" charset="0"/>
              </a:rPr>
              <a:t>       System.exit(0);</a:t>
            </a:r>
          </a:p>
          <a:p>
            <a:pPr>
              <a:lnSpc>
                <a:spcPct val="80000"/>
              </a:lnSpc>
              <a:buFontTx/>
              <a:buNone/>
            </a:pPr>
            <a:r>
              <a:rPr lang="en-US" sz="1800">
                <a:latin typeface="Courier New" panose="02070309020205020404" pitchFamily="49" charset="0"/>
              </a:rPr>
              <a:t>   }</a:t>
            </a:r>
          </a:p>
          <a:p>
            <a:pPr>
              <a:lnSpc>
                <a:spcPct val="80000"/>
              </a:lnSpc>
            </a:pPr>
            <a:endParaRPr lang="en-US" sz="1800"/>
          </a:p>
        </p:txBody>
      </p:sp>
      <p:sp>
        <p:nvSpPr>
          <p:cNvPr id="325636" name="AutoShape 4"/>
          <p:cNvSpPr>
            <a:spLocks noChangeArrowheads="1"/>
          </p:cNvSpPr>
          <p:nvPr/>
        </p:nvSpPr>
        <p:spPr bwMode="auto">
          <a:xfrm>
            <a:off x="5867400" y="1295400"/>
            <a:ext cx="3124200" cy="1905000"/>
          </a:xfrm>
          <a:prstGeom prst="wedgeRectCallout">
            <a:avLst>
              <a:gd name="adj1" fmla="val -67685"/>
              <a:gd name="adj2" fmla="val 14750"/>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u="sng">
                <a:latin typeface="Arial" panose="020B0604020202020204" pitchFamily="34" charset="0"/>
              </a:rPr>
              <a:t>A </a:t>
            </a:r>
            <a:r>
              <a:rPr lang="en-US" sz="2000" b="1" u="sng">
                <a:latin typeface="Courier New" panose="02070309020205020404" pitchFamily="49" charset="0"/>
              </a:rPr>
              <a:t>try</a:t>
            </a:r>
            <a:r>
              <a:rPr lang="en-US" sz="2000" b="1" u="sng">
                <a:latin typeface="Arial" panose="020B0604020202020204" pitchFamily="34" charset="0"/>
              </a:rPr>
              <a:t>-block is a block:</a:t>
            </a:r>
          </a:p>
          <a:p>
            <a:r>
              <a:rPr lang="en-US" sz="2000">
                <a:latin typeface="Courier New" panose="02070309020205020404" pitchFamily="49" charset="0"/>
              </a:rPr>
              <a:t>outputStream</a:t>
            </a:r>
            <a:r>
              <a:rPr lang="en-US" sz="2000">
                <a:latin typeface="Arial" panose="020B0604020202020204" pitchFamily="34" charset="0"/>
              </a:rPr>
              <a:t> would not be accessible to the rest of the method if it were declared inside the </a:t>
            </a:r>
            <a:r>
              <a:rPr lang="en-US" sz="2000">
                <a:latin typeface="Courier New" panose="02070309020205020404" pitchFamily="49" charset="0"/>
              </a:rPr>
              <a:t>try</a:t>
            </a:r>
            <a:r>
              <a:rPr lang="en-US" sz="2000">
                <a:latin typeface="Arial" panose="020B0604020202020204" pitchFamily="34" charset="0"/>
              </a:rPr>
              <a:t>-block</a:t>
            </a:r>
          </a:p>
        </p:txBody>
      </p:sp>
      <p:sp>
        <p:nvSpPr>
          <p:cNvPr id="325637" name="AutoShape 5"/>
          <p:cNvSpPr>
            <a:spLocks noChangeArrowheads="1"/>
          </p:cNvSpPr>
          <p:nvPr/>
        </p:nvSpPr>
        <p:spPr bwMode="auto">
          <a:xfrm>
            <a:off x="5230813" y="3657600"/>
            <a:ext cx="3913187" cy="857250"/>
          </a:xfrm>
          <a:prstGeom prst="wedgeRectCallout">
            <a:avLst>
              <a:gd name="adj1" fmla="val -56412"/>
              <a:gd name="adj2" fmla="val 51296"/>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latin typeface="Arial" panose="020B0604020202020204" pitchFamily="34" charset="0"/>
              </a:rPr>
              <a:t>Creating a file can cause the </a:t>
            </a:r>
            <a:r>
              <a:rPr lang="en-US" sz="2000">
                <a:latin typeface="Courier New" panose="02070309020205020404" pitchFamily="49" charset="0"/>
              </a:rPr>
              <a:t>FileNotFound-Exception</a:t>
            </a:r>
            <a:r>
              <a:rPr lang="en-US" sz="2000">
                <a:latin typeface="Arial" panose="020B0604020202020204" pitchFamily="34" charset="0"/>
              </a:rPr>
              <a:t> if the new file cannot be made.</a:t>
            </a:r>
          </a:p>
        </p:txBody>
      </p:sp>
      <p:sp>
        <p:nvSpPr>
          <p:cNvPr id="325638" name="AutoShape 6"/>
          <p:cNvSpPr>
            <a:spLocks noChangeArrowheads="1"/>
          </p:cNvSpPr>
          <p:nvPr/>
        </p:nvSpPr>
        <p:spPr bwMode="auto">
          <a:xfrm>
            <a:off x="3200400" y="2743200"/>
            <a:ext cx="1981200" cy="457200"/>
          </a:xfrm>
          <a:prstGeom prst="wedgeRectCallout">
            <a:avLst>
              <a:gd name="adj1" fmla="val -3528"/>
              <a:gd name="adj2" fmla="val 110069"/>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latin typeface="Arial" panose="020B0604020202020204" pitchFamily="34" charset="0"/>
              </a:rPr>
              <a:t>Opening the file</a:t>
            </a:r>
          </a:p>
        </p:txBody>
      </p:sp>
    </p:spTree>
    <p:extLst>
      <p:ext uri="{BB962C8B-B14F-4D97-AF65-F5344CB8AC3E}">
        <p14:creationId xmlns:p14="http://schemas.microsoft.com/office/powerpoint/2010/main" val="772599720"/>
      </p:ext>
    </p:extLst>
  </p:cSld>
  <p:clrMapOvr>
    <a:masterClrMapping/>
  </p:clrMapOvr>
  <p:transition>
    <p:pull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b="1">
                <a:latin typeface="Courier New" panose="02070309020205020404" pitchFamily="49" charset="0"/>
              </a:rPr>
              <a:t>TextFileOutputDemo</a:t>
            </a:r>
            <a:r>
              <a:rPr lang="en-US">
                <a:latin typeface="Courier New" panose="02070309020205020404" pitchFamily="49" charset="0"/>
              </a:rPr>
              <a:t/>
            </a:r>
            <a:br>
              <a:rPr lang="en-US">
                <a:latin typeface="Courier New" panose="02070309020205020404" pitchFamily="49" charset="0"/>
              </a:rPr>
            </a:br>
            <a:r>
              <a:rPr lang="en-US" sz="3600"/>
              <a:t>Part 2</a:t>
            </a:r>
          </a:p>
        </p:txBody>
      </p:sp>
      <p:sp>
        <p:nvSpPr>
          <p:cNvPr id="327683" name="Rectangle 3"/>
          <p:cNvSpPr>
            <a:spLocks noGrp="1" noChangeArrowheads="1"/>
          </p:cNvSpPr>
          <p:nvPr>
            <p:ph type="body" idx="1"/>
          </p:nvPr>
        </p:nvSpPr>
        <p:spPr/>
        <p:txBody>
          <a:bodyPr/>
          <a:lstStyle/>
          <a:p>
            <a:pPr>
              <a:buFontTx/>
              <a:buNone/>
            </a:pPr>
            <a:r>
              <a:rPr lang="en-US" sz="2000">
                <a:latin typeface="Courier New" panose="02070309020205020404" pitchFamily="49" charset="0"/>
              </a:rPr>
              <a:t>System.out.println("Enter three lines of text:");</a:t>
            </a:r>
          </a:p>
          <a:p>
            <a:pPr>
              <a:buFontTx/>
              <a:buNone/>
            </a:pPr>
            <a:r>
              <a:rPr lang="en-US" sz="2000">
                <a:latin typeface="Courier New" panose="02070309020205020404" pitchFamily="49" charset="0"/>
              </a:rPr>
              <a:t>String line = null;</a:t>
            </a:r>
          </a:p>
          <a:p>
            <a:pPr>
              <a:buFontTx/>
              <a:buNone/>
            </a:pPr>
            <a:r>
              <a:rPr lang="en-US" sz="2000">
                <a:latin typeface="Courier New" panose="02070309020205020404" pitchFamily="49" charset="0"/>
              </a:rPr>
              <a:t>int count;</a:t>
            </a:r>
          </a:p>
          <a:p>
            <a:pPr>
              <a:buFontTx/>
              <a:buNone/>
            </a:pPr>
            <a:r>
              <a:rPr lang="en-US" sz="2000">
                <a:latin typeface="Courier New" panose="02070309020205020404" pitchFamily="49" charset="0"/>
              </a:rPr>
              <a:t>   for (count = 1; count &lt;= 3; count++)</a:t>
            </a:r>
          </a:p>
          <a:p>
            <a:pPr>
              <a:buFontTx/>
              <a:buNone/>
            </a:pPr>
            <a:r>
              <a:rPr lang="en-US" sz="2000">
                <a:latin typeface="Courier New" panose="02070309020205020404" pitchFamily="49" charset="0"/>
              </a:rPr>
              <a:t>   {</a:t>
            </a:r>
          </a:p>
          <a:p>
            <a:pPr>
              <a:buFontTx/>
              <a:buNone/>
            </a:pPr>
            <a:r>
              <a:rPr lang="en-US" sz="2000">
                <a:latin typeface="Courier New" panose="02070309020205020404" pitchFamily="49" charset="0"/>
              </a:rPr>
              <a:t>       line = keyboard.nextLine();</a:t>
            </a:r>
          </a:p>
          <a:p>
            <a:pPr>
              <a:buFontTx/>
              <a:buNone/>
            </a:pPr>
            <a:r>
              <a:rPr lang="en-US" sz="2000">
                <a:latin typeface="Courier New" panose="02070309020205020404" pitchFamily="49" charset="0"/>
              </a:rPr>
              <a:t>       </a:t>
            </a:r>
            <a:r>
              <a:rPr lang="en-US" sz="2000" b="1">
                <a:latin typeface="Courier New" panose="02070309020205020404" pitchFamily="49" charset="0"/>
              </a:rPr>
              <a:t>outputStream.println</a:t>
            </a:r>
            <a:r>
              <a:rPr lang="en-US" sz="2000">
                <a:latin typeface="Courier New" panose="02070309020205020404" pitchFamily="49" charset="0"/>
              </a:rPr>
              <a:t>(count + " " + line);</a:t>
            </a:r>
          </a:p>
          <a:p>
            <a:pPr>
              <a:buFontTx/>
              <a:buNone/>
            </a:pPr>
            <a:r>
              <a:rPr lang="en-US" sz="2000">
                <a:latin typeface="Courier New" panose="02070309020205020404" pitchFamily="49" charset="0"/>
              </a:rPr>
              <a:t>   }</a:t>
            </a:r>
          </a:p>
          <a:p>
            <a:pPr>
              <a:buFontTx/>
              <a:buNone/>
            </a:pPr>
            <a:r>
              <a:rPr lang="en-US" sz="2000">
                <a:latin typeface="Courier New" panose="02070309020205020404" pitchFamily="49" charset="0"/>
              </a:rPr>
              <a:t>   outputStream.close();</a:t>
            </a:r>
          </a:p>
          <a:p>
            <a:pPr>
              <a:buFontTx/>
              <a:buNone/>
            </a:pPr>
            <a:r>
              <a:rPr lang="en-US" sz="2000">
                <a:latin typeface="Courier New" panose="02070309020205020404" pitchFamily="49" charset="0"/>
              </a:rPr>
              <a:t>   </a:t>
            </a:r>
            <a:r>
              <a:rPr lang="en-US" sz="2000" b="1">
                <a:latin typeface="Courier New" panose="02070309020205020404" pitchFamily="49" charset="0"/>
              </a:rPr>
              <a:t>System.out.println</a:t>
            </a:r>
            <a:r>
              <a:rPr lang="en-US" sz="2000">
                <a:latin typeface="Courier New" panose="02070309020205020404" pitchFamily="49" charset="0"/>
              </a:rPr>
              <a:t>("... written to out.txt.");</a:t>
            </a:r>
          </a:p>
          <a:p>
            <a:pPr>
              <a:buFontTx/>
              <a:buNone/>
            </a:pPr>
            <a:r>
              <a:rPr lang="en-US" sz="2000">
                <a:latin typeface="Courier New" panose="02070309020205020404" pitchFamily="49" charset="0"/>
              </a:rPr>
              <a:t>}</a:t>
            </a:r>
          </a:p>
          <a:p>
            <a:pPr>
              <a:buFontTx/>
              <a:buNone/>
            </a:pPr>
            <a:endParaRPr lang="en-US" sz="2000"/>
          </a:p>
        </p:txBody>
      </p:sp>
      <p:sp>
        <p:nvSpPr>
          <p:cNvPr id="327684" name="Text Box 4"/>
          <p:cNvSpPr txBox="1">
            <a:spLocks noChangeArrowheads="1"/>
          </p:cNvSpPr>
          <p:nvPr/>
        </p:nvSpPr>
        <p:spPr bwMode="auto">
          <a:xfrm>
            <a:off x="2590800" y="5715000"/>
            <a:ext cx="5638800" cy="7016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Arial" panose="020B0604020202020204" pitchFamily="34" charset="0"/>
              </a:rPr>
              <a:t>The </a:t>
            </a:r>
            <a:r>
              <a:rPr lang="en-US" sz="2000">
                <a:latin typeface="Courier New" panose="02070309020205020404" pitchFamily="49" charset="0"/>
              </a:rPr>
              <a:t>println</a:t>
            </a:r>
            <a:r>
              <a:rPr lang="en-US" sz="2000">
                <a:latin typeface="Arial" panose="020B0604020202020204" pitchFamily="34" charset="0"/>
              </a:rPr>
              <a:t> method is used with two different streams: </a:t>
            </a:r>
            <a:r>
              <a:rPr lang="en-US" sz="2000">
                <a:latin typeface="Courier New" panose="02070309020205020404" pitchFamily="49" charset="0"/>
              </a:rPr>
              <a:t>outputStream</a:t>
            </a:r>
            <a:r>
              <a:rPr lang="en-US" sz="2000">
                <a:latin typeface="Arial" panose="020B0604020202020204" pitchFamily="34" charset="0"/>
              </a:rPr>
              <a:t> and </a:t>
            </a:r>
            <a:r>
              <a:rPr lang="en-US" sz="2000">
                <a:latin typeface="Courier New" panose="02070309020205020404" pitchFamily="49" charset="0"/>
              </a:rPr>
              <a:t>System.out</a:t>
            </a:r>
            <a:endParaRPr lang="en-US" sz="2800">
              <a:latin typeface="Arial" panose="020B0604020202020204" pitchFamily="34" charset="0"/>
            </a:endParaRPr>
          </a:p>
        </p:txBody>
      </p:sp>
      <p:sp>
        <p:nvSpPr>
          <p:cNvPr id="327685" name="AutoShape 5"/>
          <p:cNvSpPr>
            <a:spLocks noChangeArrowheads="1"/>
          </p:cNvSpPr>
          <p:nvPr/>
        </p:nvSpPr>
        <p:spPr bwMode="auto">
          <a:xfrm>
            <a:off x="5105400" y="4724400"/>
            <a:ext cx="1981200" cy="457200"/>
          </a:xfrm>
          <a:prstGeom prst="wedgeRectCallout">
            <a:avLst>
              <a:gd name="adj1" fmla="val -84616"/>
              <a:gd name="adj2" fmla="val 39236"/>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latin typeface="Arial" panose="020B0604020202020204" pitchFamily="34" charset="0"/>
              </a:rPr>
              <a:t>Closing the file</a:t>
            </a:r>
          </a:p>
        </p:txBody>
      </p:sp>
      <p:sp>
        <p:nvSpPr>
          <p:cNvPr id="327686" name="AutoShape 6"/>
          <p:cNvSpPr>
            <a:spLocks noChangeArrowheads="1"/>
          </p:cNvSpPr>
          <p:nvPr/>
        </p:nvSpPr>
        <p:spPr bwMode="auto">
          <a:xfrm>
            <a:off x="6324600" y="3657600"/>
            <a:ext cx="2209800" cy="457200"/>
          </a:xfrm>
          <a:prstGeom prst="wedgeRectCallout">
            <a:avLst>
              <a:gd name="adj1" fmla="val -128449"/>
              <a:gd name="adj2" fmla="val 97569"/>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latin typeface="Arial" panose="020B0604020202020204" pitchFamily="34" charset="0"/>
              </a:rPr>
              <a:t>Writing to the file</a:t>
            </a:r>
          </a:p>
        </p:txBody>
      </p:sp>
    </p:spTree>
    <p:extLst>
      <p:ext uri="{BB962C8B-B14F-4D97-AF65-F5344CB8AC3E}">
        <p14:creationId xmlns:p14="http://schemas.microsoft.com/office/powerpoint/2010/main" val="273915087"/>
      </p:ext>
    </p:extLst>
  </p:cSld>
  <p:clrMapOvr>
    <a:masterClrMapping/>
  </p:clrMapOvr>
  <p:transition>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i="1"/>
              <a:t>Gotcha</a:t>
            </a:r>
            <a:r>
              <a:rPr lang="en-US"/>
              <a:t>: Overwriting a File</a:t>
            </a:r>
          </a:p>
        </p:txBody>
      </p:sp>
      <p:sp>
        <p:nvSpPr>
          <p:cNvPr id="329731" name="Rectangle 3"/>
          <p:cNvSpPr>
            <a:spLocks noGrp="1" noChangeArrowheads="1"/>
          </p:cNvSpPr>
          <p:nvPr>
            <p:ph type="body" idx="1"/>
          </p:nvPr>
        </p:nvSpPr>
        <p:spPr/>
        <p:txBody>
          <a:bodyPr/>
          <a:lstStyle/>
          <a:p>
            <a:r>
              <a:rPr lang="en-US" sz="2000"/>
              <a:t>Opening an output file creates an empty file</a:t>
            </a:r>
          </a:p>
          <a:p>
            <a:endParaRPr lang="en-US" sz="2000"/>
          </a:p>
          <a:p>
            <a:r>
              <a:rPr lang="en-US" sz="2000"/>
              <a:t>Opening an output file creates a new file if it does not already exist</a:t>
            </a:r>
          </a:p>
          <a:p>
            <a:endParaRPr lang="en-US" sz="2000"/>
          </a:p>
          <a:p>
            <a:r>
              <a:rPr lang="en-US" sz="2000"/>
              <a:t>Opening an output file that already exists eliminates the old file and creates a new, empty one</a:t>
            </a:r>
          </a:p>
          <a:p>
            <a:pPr lvl="1"/>
            <a:r>
              <a:rPr lang="en-US" sz="2000"/>
              <a:t>data in the original file is lost</a:t>
            </a:r>
          </a:p>
          <a:p>
            <a:pPr lvl="1"/>
            <a:endParaRPr lang="en-US" sz="2000"/>
          </a:p>
          <a:p>
            <a:r>
              <a:rPr lang="en-US" sz="2000"/>
              <a:t>To see how to check for existence of a file, see the section of the text that discusses the </a:t>
            </a:r>
            <a:r>
              <a:rPr lang="en-US" sz="2000">
                <a:latin typeface="Courier New" panose="02070309020205020404" pitchFamily="49" charset="0"/>
              </a:rPr>
              <a:t>File</a:t>
            </a:r>
            <a:r>
              <a:rPr lang="en-US" sz="2000"/>
              <a:t> class (later slides).</a:t>
            </a:r>
          </a:p>
        </p:txBody>
      </p:sp>
    </p:spTree>
    <p:extLst>
      <p:ext uri="{BB962C8B-B14F-4D97-AF65-F5344CB8AC3E}">
        <p14:creationId xmlns:p14="http://schemas.microsoft.com/office/powerpoint/2010/main" val="1817277671"/>
      </p:ext>
    </p:extLst>
  </p:cSld>
  <p:clrMapOvr>
    <a:masterClrMapping/>
  </p:clrMapOvr>
  <p:transition>
    <p:pull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ChangeArrowheads="1"/>
          </p:cNvSpPr>
          <p:nvPr/>
        </p:nvSpPr>
        <p:spPr bwMode="auto">
          <a:xfrm>
            <a:off x="1577975" y="5178425"/>
            <a:ext cx="5259388" cy="274638"/>
          </a:xfrm>
          <a:prstGeom prst="rect">
            <a:avLst/>
          </a:prstGeom>
          <a:solidFill>
            <a:srgbClr val="98EE8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79" name="Rectangle 3"/>
          <p:cNvSpPr>
            <a:spLocks noChangeArrowheads="1"/>
          </p:cNvSpPr>
          <p:nvPr/>
        </p:nvSpPr>
        <p:spPr bwMode="auto">
          <a:xfrm>
            <a:off x="6183313" y="5794375"/>
            <a:ext cx="995362" cy="274638"/>
          </a:xfrm>
          <a:prstGeom prst="rect">
            <a:avLst/>
          </a:prstGeom>
          <a:solidFill>
            <a:srgbClr val="98EE8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0" name="Rectangle 4"/>
          <p:cNvSpPr>
            <a:spLocks noChangeArrowheads="1"/>
          </p:cNvSpPr>
          <p:nvPr/>
        </p:nvSpPr>
        <p:spPr bwMode="auto">
          <a:xfrm>
            <a:off x="7696200" y="2743200"/>
            <a:ext cx="638175" cy="217488"/>
          </a:xfrm>
          <a:prstGeom prst="rect">
            <a:avLst/>
          </a:prstGeom>
          <a:solidFill>
            <a:srgbClr val="C2DFF4"/>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1" name="Rectangle 5"/>
          <p:cNvSpPr>
            <a:spLocks noGrp="1" noChangeArrowheads="1"/>
          </p:cNvSpPr>
          <p:nvPr>
            <p:ph type="title"/>
          </p:nvPr>
        </p:nvSpPr>
        <p:spPr>
          <a:xfrm>
            <a:off x="685800" y="152400"/>
            <a:ext cx="7772400" cy="1143000"/>
          </a:xfrm>
        </p:spPr>
        <p:txBody>
          <a:bodyPr/>
          <a:lstStyle/>
          <a:p>
            <a:r>
              <a:rPr lang="en-US" sz="4000" i="1"/>
              <a:t>Java Tip</a:t>
            </a:r>
            <a:r>
              <a:rPr lang="en-US" sz="4000"/>
              <a:t>: Appending to a Text File</a:t>
            </a:r>
          </a:p>
        </p:txBody>
      </p:sp>
      <p:sp>
        <p:nvSpPr>
          <p:cNvPr id="331782" name="Rectangle 6"/>
          <p:cNvSpPr>
            <a:spLocks noGrp="1" noChangeArrowheads="1"/>
          </p:cNvSpPr>
          <p:nvPr>
            <p:ph type="body" idx="1"/>
          </p:nvPr>
        </p:nvSpPr>
        <p:spPr>
          <a:xfrm>
            <a:off x="685800" y="1676400"/>
            <a:ext cx="8229600" cy="2971800"/>
          </a:xfrm>
        </p:spPr>
        <p:txBody>
          <a:bodyPr/>
          <a:lstStyle/>
          <a:p>
            <a:r>
              <a:rPr lang="en-US" sz="2000"/>
              <a:t>To </a:t>
            </a:r>
            <a:r>
              <a:rPr lang="en-US" sz="2000">
                <a:solidFill>
                  <a:srgbClr val="5347EB"/>
                </a:solidFill>
              </a:rPr>
              <a:t>add/append</a:t>
            </a:r>
            <a:r>
              <a:rPr lang="en-US" sz="2000"/>
              <a:t> to a file instead of replacing it, use a different constructor for </a:t>
            </a:r>
            <a:r>
              <a:rPr lang="en-US" sz="2000" b="1">
                <a:latin typeface="Courier New" panose="02070309020205020404" pitchFamily="49" charset="0"/>
              </a:rPr>
              <a:t>FileOutputStream</a:t>
            </a:r>
            <a:r>
              <a:rPr lang="en-US" sz="2000"/>
              <a:t>:</a:t>
            </a:r>
          </a:p>
          <a:p>
            <a:pPr>
              <a:buFontTx/>
              <a:buNone/>
            </a:pPr>
            <a:r>
              <a:rPr lang="en-US" sz="1800" b="1">
                <a:latin typeface="Courier New" panose="02070309020205020404" pitchFamily="49" charset="0"/>
              </a:rPr>
              <a:t>outputStream =</a:t>
            </a:r>
          </a:p>
          <a:p>
            <a:pPr>
              <a:buFontTx/>
              <a:buNone/>
            </a:pPr>
            <a:r>
              <a:rPr lang="en-US" sz="1800" b="1">
                <a:latin typeface="Courier New" panose="02070309020205020404" pitchFamily="49" charset="0"/>
              </a:rPr>
              <a:t>	new PrintWriter(new FileOutputStream("out.txt", true));</a:t>
            </a:r>
          </a:p>
          <a:p>
            <a:pPr>
              <a:buFontTx/>
              <a:buNone/>
            </a:pPr>
            <a:endParaRPr lang="en-US" sz="1800" b="1">
              <a:latin typeface="Courier New" panose="02070309020205020404" pitchFamily="49" charset="0"/>
            </a:endParaRPr>
          </a:p>
          <a:p>
            <a:pPr>
              <a:spcBef>
                <a:spcPct val="0"/>
              </a:spcBef>
            </a:pPr>
            <a:r>
              <a:rPr lang="en-US" sz="2000"/>
              <a:t>Second parameter: append to the end of the file if it exists?</a:t>
            </a:r>
          </a:p>
          <a:p>
            <a:r>
              <a:rPr lang="en-US" sz="2000"/>
              <a:t>Sample code for letting user tell whether to replace or append:</a:t>
            </a:r>
          </a:p>
        </p:txBody>
      </p:sp>
      <p:sp>
        <p:nvSpPr>
          <p:cNvPr id="331783" name="Rectangle 7"/>
          <p:cNvSpPr>
            <a:spLocks noChangeArrowheads="1"/>
          </p:cNvSpPr>
          <p:nvPr/>
        </p:nvSpPr>
        <p:spPr bwMode="auto">
          <a:xfrm>
            <a:off x="609600" y="2362200"/>
            <a:ext cx="8153400" cy="8382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784" name="Text Box 8"/>
          <p:cNvSpPr txBox="1">
            <a:spLocks noChangeArrowheads="1"/>
          </p:cNvSpPr>
          <p:nvPr/>
        </p:nvSpPr>
        <p:spPr bwMode="auto">
          <a:xfrm>
            <a:off x="381000" y="4495800"/>
            <a:ext cx="8426450" cy="1628775"/>
          </a:xfrm>
          <a:prstGeom prst="rect">
            <a:avLst/>
          </a:prstGeom>
          <a:noFill/>
          <a:ln w="12700">
            <a:solidFill>
              <a:srgbClr val="5347E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Courier New" panose="02070309020205020404" pitchFamily="49" charset="0"/>
              </a:rPr>
              <a:t>System.out.println("A for append or N for new file:");</a:t>
            </a:r>
          </a:p>
          <a:p>
            <a:r>
              <a:rPr lang="en-US" sz="2000" b="1">
                <a:latin typeface="Courier New" panose="02070309020205020404" pitchFamily="49" charset="0"/>
              </a:rPr>
              <a:t>char ans = keyboard.next().charAt(0);</a:t>
            </a:r>
          </a:p>
          <a:p>
            <a:r>
              <a:rPr lang="en-US" sz="2000" b="1">
                <a:latin typeface="Courier New" panose="02070309020205020404" pitchFamily="49" charset="0"/>
              </a:rPr>
              <a:t>boolean append = (ans == 'A' || ans == 'a');</a:t>
            </a:r>
          </a:p>
          <a:p>
            <a:r>
              <a:rPr lang="en-US" sz="2000" b="1">
                <a:latin typeface="Courier New" panose="02070309020205020404" pitchFamily="49" charset="0"/>
              </a:rPr>
              <a:t>outputStream = new PrintWriter(</a:t>
            </a:r>
          </a:p>
          <a:p>
            <a:r>
              <a:rPr lang="en-US" sz="2000" b="1">
                <a:latin typeface="Courier New" panose="02070309020205020404" pitchFamily="49" charset="0"/>
              </a:rPr>
              <a:t>	new FileOutputStream("out.txt", append));</a:t>
            </a:r>
          </a:p>
        </p:txBody>
      </p:sp>
      <p:sp>
        <p:nvSpPr>
          <p:cNvPr id="331785" name="AutoShape 9"/>
          <p:cNvSpPr>
            <a:spLocks noChangeArrowheads="1"/>
          </p:cNvSpPr>
          <p:nvPr/>
        </p:nvSpPr>
        <p:spPr bwMode="auto">
          <a:xfrm>
            <a:off x="7493000" y="5011738"/>
            <a:ext cx="1447800" cy="646112"/>
          </a:xfrm>
          <a:prstGeom prst="wedgeRectCallout">
            <a:avLst>
              <a:gd name="adj1" fmla="val -81250"/>
              <a:gd name="adj2" fmla="val 67444"/>
            </a:avLst>
          </a:prstGeom>
          <a:solidFill>
            <a:schemeClr val="bg1"/>
          </a:solidFill>
          <a:ln w="127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solidFill>
                  <a:srgbClr val="008000"/>
                </a:solidFill>
                <a:latin typeface="Arial" panose="020B0604020202020204" pitchFamily="34" charset="0"/>
              </a:rPr>
              <a:t>true if user enters 'A'</a:t>
            </a:r>
          </a:p>
        </p:txBody>
      </p:sp>
    </p:spTree>
    <p:extLst>
      <p:ext uri="{BB962C8B-B14F-4D97-AF65-F5344CB8AC3E}">
        <p14:creationId xmlns:p14="http://schemas.microsoft.com/office/powerpoint/2010/main" val="3319988631"/>
      </p:ext>
    </p:extLst>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4136540C-DACD-4CE9-A65B-0115EA4BBF17}" type="slidenum">
              <a:rPr lang="zh-CN" altLang="en-GB"/>
              <a:pPr/>
              <a:t>4</a:t>
            </a:fld>
            <a:endParaRPr lang="en-GB" altLang="zh-CN"/>
          </a:p>
        </p:txBody>
      </p:sp>
      <p:sp>
        <p:nvSpPr>
          <p:cNvPr id="413698" name="Rectangle 2"/>
          <p:cNvSpPr>
            <a:spLocks noGrp="1" noChangeArrowheads="1"/>
          </p:cNvSpPr>
          <p:nvPr>
            <p:ph type="title"/>
          </p:nvPr>
        </p:nvSpPr>
        <p:spPr/>
        <p:txBody>
          <a:bodyPr/>
          <a:lstStyle/>
          <a:p>
            <a:r>
              <a:rPr lang="en-AU" altLang="en-AU"/>
              <a:t>Classes</a:t>
            </a:r>
          </a:p>
        </p:txBody>
      </p:sp>
      <p:sp>
        <p:nvSpPr>
          <p:cNvPr id="413699" name="Rectangle 3"/>
          <p:cNvSpPr>
            <a:spLocks noGrp="1" noChangeArrowheads="1"/>
          </p:cNvSpPr>
          <p:nvPr>
            <p:ph type="body" idx="1"/>
          </p:nvPr>
        </p:nvSpPr>
        <p:spPr/>
        <p:txBody>
          <a:bodyPr/>
          <a:lstStyle/>
          <a:p>
            <a:r>
              <a:rPr lang="en-AU" altLang="en-AU"/>
              <a:t>A </a:t>
            </a:r>
            <a:r>
              <a:rPr lang="en-AU" altLang="en-AU" i="1">
                <a:solidFill>
                  <a:schemeClr val="hlink"/>
                </a:solidFill>
              </a:rPr>
              <a:t>class</a:t>
            </a:r>
            <a:r>
              <a:rPr lang="en-AU" altLang="en-AU">
                <a:solidFill>
                  <a:schemeClr val="hlink"/>
                </a:solidFill>
              </a:rPr>
              <a:t> </a:t>
            </a:r>
            <a:r>
              <a:rPr lang="en-AU" altLang="en-AU"/>
              <a:t>is a collection of </a:t>
            </a:r>
            <a:r>
              <a:rPr lang="en-AU" altLang="en-AU" i="1">
                <a:solidFill>
                  <a:schemeClr val="hlink"/>
                </a:solidFill>
              </a:rPr>
              <a:t>fields</a:t>
            </a:r>
            <a:r>
              <a:rPr lang="en-AU" altLang="en-AU"/>
              <a:t> (data) and </a:t>
            </a:r>
            <a:r>
              <a:rPr lang="en-AU" altLang="en-AU" i="1">
                <a:solidFill>
                  <a:schemeClr val="hlink"/>
                </a:solidFill>
              </a:rPr>
              <a:t>methods</a:t>
            </a:r>
            <a:r>
              <a:rPr lang="en-AU" altLang="en-AU">
                <a:solidFill>
                  <a:schemeClr val="hlink"/>
                </a:solidFill>
              </a:rPr>
              <a:t> </a:t>
            </a:r>
            <a:r>
              <a:rPr lang="en-AU" altLang="en-AU"/>
              <a:t>(procedure or function) that operate on that data. </a:t>
            </a:r>
          </a:p>
        </p:txBody>
      </p:sp>
      <p:sp>
        <p:nvSpPr>
          <p:cNvPr id="413700" name="Text Box 4"/>
          <p:cNvSpPr txBox="1">
            <a:spLocks noChangeArrowheads="1"/>
          </p:cNvSpPr>
          <p:nvPr/>
        </p:nvSpPr>
        <p:spPr bwMode="auto">
          <a:xfrm>
            <a:off x="5257800" y="4724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AU" altLang="en-AU" sz="2400">
              <a:latin typeface="Times" panose="02020603050405020304" pitchFamily="18" charset="0"/>
            </a:endParaRPr>
          </a:p>
        </p:txBody>
      </p:sp>
      <p:grpSp>
        <p:nvGrpSpPr>
          <p:cNvPr id="413701" name="Group 5"/>
          <p:cNvGrpSpPr>
            <a:grpSpLocks/>
          </p:cNvGrpSpPr>
          <p:nvPr/>
        </p:nvGrpSpPr>
        <p:grpSpPr bwMode="auto">
          <a:xfrm>
            <a:off x="3657600" y="3657600"/>
            <a:ext cx="2133600" cy="2057400"/>
            <a:chOff x="816" y="864"/>
            <a:chExt cx="1344" cy="1680"/>
          </a:xfrm>
        </p:grpSpPr>
        <p:sp>
          <p:nvSpPr>
            <p:cNvPr id="413702" name="Rectangle 6"/>
            <p:cNvSpPr>
              <a:spLocks noChangeArrowheads="1"/>
            </p:cNvSpPr>
            <p:nvPr/>
          </p:nvSpPr>
          <p:spPr bwMode="auto">
            <a:xfrm>
              <a:off x="816" y="864"/>
              <a:ext cx="1344" cy="45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Circle</a:t>
              </a:r>
            </a:p>
          </p:txBody>
        </p:sp>
        <p:sp>
          <p:nvSpPr>
            <p:cNvPr id="413703" name="Rectangle 7"/>
            <p:cNvSpPr>
              <a:spLocks noChangeArrowheads="1"/>
            </p:cNvSpPr>
            <p:nvPr/>
          </p:nvSpPr>
          <p:spPr bwMode="auto">
            <a:xfrm>
              <a:off x="816" y="1296"/>
              <a:ext cx="1344" cy="63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a:p>
              <a:endParaRPr lang="en-US"/>
            </a:p>
            <a:p>
              <a:endParaRPr lang="en-US"/>
            </a:p>
            <a:p>
              <a:r>
                <a:rPr lang="en-US"/>
                <a:t>centre</a:t>
              </a:r>
            </a:p>
            <a:p>
              <a:r>
                <a:rPr lang="en-US"/>
                <a:t>radius</a:t>
              </a:r>
            </a:p>
            <a:p>
              <a:endParaRPr lang="en-US"/>
            </a:p>
            <a:p>
              <a:endParaRPr lang="en-US"/>
            </a:p>
            <a:p>
              <a:endParaRPr lang="en-US"/>
            </a:p>
          </p:txBody>
        </p:sp>
        <p:sp>
          <p:nvSpPr>
            <p:cNvPr id="413704" name="Rectangle 8"/>
            <p:cNvSpPr>
              <a:spLocks noChangeArrowheads="1"/>
            </p:cNvSpPr>
            <p:nvPr/>
          </p:nvSpPr>
          <p:spPr bwMode="auto">
            <a:xfrm>
              <a:off x="816" y="1824"/>
              <a:ext cx="1344" cy="7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a:p>
              <a:endParaRPr lang="en-US"/>
            </a:p>
            <a:p>
              <a:endParaRPr lang="en-US"/>
            </a:p>
            <a:p>
              <a:r>
                <a:rPr lang="en-US"/>
                <a:t>circumference()</a:t>
              </a:r>
            </a:p>
            <a:p>
              <a:r>
                <a:rPr lang="en-US"/>
                <a:t>area()</a:t>
              </a:r>
            </a:p>
            <a:p>
              <a:endParaRPr lang="en-US"/>
            </a:p>
            <a:p>
              <a:endParaRPr lang="en-US"/>
            </a:p>
            <a:p>
              <a:endParaRPr lang="en-US"/>
            </a:p>
          </p:txBody>
        </p:sp>
      </p:grpSp>
    </p:spTree>
    <p:extLst>
      <p:ext uri="{BB962C8B-B14F-4D97-AF65-F5344CB8AC3E}">
        <p14:creationId xmlns:p14="http://schemas.microsoft.com/office/powerpoint/2010/main" val="910166313"/>
      </p:ext>
    </p:extLst>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Closing a File</a:t>
            </a:r>
          </a:p>
        </p:txBody>
      </p:sp>
      <p:sp>
        <p:nvSpPr>
          <p:cNvPr id="333827" name="Rectangle 3"/>
          <p:cNvSpPr>
            <a:spLocks noGrp="1" noChangeArrowheads="1"/>
          </p:cNvSpPr>
          <p:nvPr>
            <p:ph type="body" idx="1"/>
          </p:nvPr>
        </p:nvSpPr>
        <p:spPr>
          <a:xfrm>
            <a:off x="685800" y="1752600"/>
            <a:ext cx="7772400" cy="4495800"/>
          </a:xfrm>
        </p:spPr>
        <p:txBody>
          <a:bodyPr/>
          <a:lstStyle/>
          <a:p>
            <a:pPr>
              <a:lnSpc>
                <a:spcPct val="90000"/>
              </a:lnSpc>
            </a:pPr>
            <a:r>
              <a:rPr lang="en-US" sz="2400"/>
              <a:t>An output file should be closed when you are done writing to it (and an input file should be closed when you are done reading from it).</a:t>
            </a:r>
          </a:p>
          <a:p>
            <a:pPr>
              <a:lnSpc>
                <a:spcPct val="90000"/>
              </a:lnSpc>
            </a:pPr>
            <a:endParaRPr lang="en-US" sz="2400"/>
          </a:p>
          <a:p>
            <a:pPr>
              <a:lnSpc>
                <a:spcPct val="90000"/>
              </a:lnSpc>
            </a:pPr>
            <a:r>
              <a:rPr lang="en-US" sz="2400"/>
              <a:t>Use the </a:t>
            </a:r>
            <a:r>
              <a:rPr lang="en-US" sz="2400">
                <a:latin typeface="Courier New" panose="02070309020205020404" pitchFamily="49" charset="0"/>
              </a:rPr>
              <a:t>close</a:t>
            </a:r>
            <a:r>
              <a:rPr lang="en-US" sz="2400"/>
              <a:t> method of the class </a:t>
            </a:r>
            <a:r>
              <a:rPr lang="en-US" sz="2400">
                <a:latin typeface="Courier New" panose="02070309020205020404" pitchFamily="49" charset="0"/>
              </a:rPr>
              <a:t>PrintWriter (BufferedReader </a:t>
            </a:r>
            <a:r>
              <a:rPr lang="en-US" sz="2400"/>
              <a:t>also has a</a:t>
            </a:r>
            <a:r>
              <a:rPr lang="en-US" sz="2400">
                <a:latin typeface="Courier New" panose="02070309020205020404" pitchFamily="49" charset="0"/>
              </a:rPr>
              <a:t> close </a:t>
            </a:r>
            <a:r>
              <a:rPr lang="en-US" sz="2400"/>
              <a:t>method</a:t>
            </a:r>
            <a:r>
              <a:rPr lang="en-US" sz="2400">
                <a:latin typeface="Courier New" panose="02070309020205020404" pitchFamily="49" charset="0"/>
              </a:rPr>
              <a:t>).</a:t>
            </a:r>
          </a:p>
          <a:p>
            <a:pPr>
              <a:lnSpc>
                <a:spcPct val="90000"/>
              </a:lnSpc>
            </a:pPr>
            <a:endParaRPr lang="en-US" sz="2400">
              <a:latin typeface="Courier New" panose="02070309020205020404" pitchFamily="49" charset="0"/>
            </a:endParaRPr>
          </a:p>
          <a:p>
            <a:pPr>
              <a:lnSpc>
                <a:spcPct val="90000"/>
              </a:lnSpc>
            </a:pPr>
            <a:r>
              <a:rPr lang="en-US" sz="2400"/>
              <a:t>For example, to close the file opened in the previous example:</a:t>
            </a:r>
          </a:p>
          <a:p>
            <a:pPr lvl="1" algn="ctr">
              <a:lnSpc>
                <a:spcPct val="90000"/>
              </a:lnSpc>
              <a:buFontTx/>
              <a:buNone/>
            </a:pPr>
            <a:r>
              <a:rPr lang="en-US" sz="2400">
                <a:latin typeface="Courier New" panose="02070309020205020404" pitchFamily="49" charset="0"/>
              </a:rPr>
              <a:t>outputStream.close();</a:t>
            </a:r>
            <a:endParaRPr lang="en-US" sz="2400"/>
          </a:p>
          <a:p>
            <a:pPr>
              <a:lnSpc>
                <a:spcPct val="90000"/>
              </a:lnSpc>
            </a:pPr>
            <a:r>
              <a:rPr lang="en-US" sz="2400"/>
              <a:t>If a program ends normally it will close any files that are open.</a:t>
            </a:r>
          </a:p>
        </p:txBody>
      </p:sp>
      <p:sp>
        <p:nvSpPr>
          <p:cNvPr id="333828" name="Rectangle 4"/>
          <p:cNvSpPr>
            <a:spLocks noChangeArrowheads="1"/>
          </p:cNvSpPr>
          <p:nvPr/>
        </p:nvSpPr>
        <p:spPr bwMode="auto">
          <a:xfrm>
            <a:off x="1143000" y="5029200"/>
            <a:ext cx="7010400" cy="4572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05971105"/>
      </p:ext>
    </p:extLst>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normAutofit fontScale="90000"/>
          </a:bodyPr>
          <a:lstStyle/>
          <a:p>
            <a:r>
              <a:rPr lang="en-US" sz="4000" i="1"/>
              <a:t>FAQ</a:t>
            </a:r>
            <a:r>
              <a:rPr lang="en-US" sz="4000"/>
              <a:t>: Why Bother to Close a File?</a:t>
            </a:r>
          </a:p>
        </p:txBody>
      </p:sp>
      <p:sp>
        <p:nvSpPr>
          <p:cNvPr id="335875" name="Rectangle 3"/>
          <p:cNvSpPr>
            <a:spLocks noGrp="1" noChangeArrowheads="1"/>
          </p:cNvSpPr>
          <p:nvPr>
            <p:ph type="body" idx="1"/>
          </p:nvPr>
        </p:nvSpPr>
        <p:spPr>
          <a:xfrm>
            <a:off x="685800" y="1905000"/>
            <a:ext cx="7772400" cy="4343400"/>
          </a:xfrm>
        </p:spPr>
        <p:txBody>
          <a:bodyPr/>
          <a:lstStyle/>
          <a:p>
            <a:pPr>
              <a:buFontTx/>
              <a:buNone/>
            </a:pPr>
            <a:r>
              <a:rPr lang="en-US" sz="2000"/>
              <a:t>If a program automatically closes files when it ends normally, why close them with explicit calls to </a:t>
            </a:r>
            <a:r>
              <a:rPr lang="en-US" sz="2000">
                <a:latin typeface="Courier New" panose="02070309020205020404" pitchFamily="49" charset="0"/>
              </a:rPr>
              <a:t>close</a:t>
            </a:r>
            <a:r>
              <a:rPr lang="en-US" sz="2000"/>
              <a:t>?</a:t>
            </a:r>
          </a:p>
          <a:p>
            <a:endParaRPr lang="en-US" sz="2000"/>
          </a:p>
          <a:p>
            <a:pPr>
              <a:buFontTx/>
              <a:buNone/>
            </a:pPr>
            <a:r>
              <a:rPr lang="en-US" sz="2000" u="sng"/>
              <a:t>Two reasons:</a:t>
            </a:r>
            <a:endParaRPr lang="en-US" sz="2000"/>
          </a:p>
          <a:p>
            <a:pPr>
              <a:buFontTx/>
              <a:buNone/>
            </a:pPr>
            <a:r>
              <a:rPr lang="en-US" sz="2000"/>
              <a:t>1.  To make sure it is closed if a program ends abnormally (it could get damaged if it is left open).</a:t>
            </a:r>
          </a:p>
          <a:p>
            <a:pPr>
              <a:buFontTx/>
              <a:buNone/>
            </a:pPr>
            <a:endParaRPr lang="en-US" sz="2000"/>
          </a:p>
          <a:p>
            <a:pPr>
              <a:buFontTx/>
              <a:buNone/>
            </a:pPr>
            <a:r>
              <a:rPr lang="en-US" sz="2000"/>
              <a:t>2.  A file opened for writing must be closed before it can be opened for reading.</a:t>
            </a:r>
          </a:p>
          <a:p>
            <a:pPr lvl="2"/>
            <a:r>
              <a:rPr lang="en-US" sz="2000"/>
              <a:t>Although Java does have a class that opens a file for both reading and writing, it is not used in this text.</a:t>
            </a:r>
          </a:p>
        </p:txBody>
      </p:sp>
    </p:spTree>
    <p:extLst>
      <p:ext uri="{BB962C8B-B14F-4D97-AF65-F5344CB8AC3E}">
        <p14:creationId xmlns:p14="http://schemas.microsoft.com/office/powerpoint/2010/main" val="3405529076"/>
      </p:ext>
    </p:extLst>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Text File Input</a:t>
            </a:r>
          </a:p>
        </p:txBody>
      </p:sp>
      <p:sp>
        <p:nvSpPr>
          <p:cNvPr id="337923" name="Rectangle 3"/>
          <p:cNvSpPr>
            <a:spLocks noGrp="1" noChangeArrowheads="1"/>
          </p:cNvSpPr>
          <p:nvPr>
            <p:ph type="body" idx="1"/>
          </p:nvPr>
        </p:nvSpPr>
        <p:spPr>
          <a:xfrm>
            <a:off x="533400" y="1600200"/>
            <a:ext cx="8458200" cy="4572000"/>
          </a:xfrm>
        </p:spPr>
        <p:txBody>
          <a:bodyPr/>
          <a:lstStyle/>
          <a:p>
            <a:r>
              <a:rPr lang="en-US" sz="2000"/>
              <a:t>To open a text file for input: connect a text file to a stream for reading</a:t>
            </a:r>
          </a:p>
          <a:p>
            <a:pPr lvl="1"/>
            <a:r>
              <a:rPr lang="en-US" sz="2000"/>
              <a:t>Goal: a </a:t>
            </a:r>
            <a:r>
              <a:rPr lang="en-US" sz="2000">
                <a:latin typeface="Courier New" panose="02070309020205020404" pitchFamily="49" charset="0"/>
              </a:rPr>
              <a:t>BufferedReader</a:t>
            </a:r>
            <a:r>
              <a:rPr lang="en-US" sz="2000"/>
              <a:t> object, </a:t>
            </a:r>
          </a:p>
          <a:p>
            <a:pPr lvl="2"/>
            <a:r>
              <a:rPr lang="en-US" sz="2000"/>
              <a:t>which uses </a:t>
            </a:r>
            <a:r>
              <a:rPr lang="en-US" sz="2000">
                <a:latin typeface="Courier New" panose="02070309020205020404" pitchFamily="49" charset="0"/>
              </a:rPr>
              <a:t>FileReader</a:t>
            </a:r>
            <a:r>
              <a:rPr lang="en-US" sz="2000"/>
              <a:t> to open a text file</a:t>
            </a:r>
          </a:p>
          <a:p>
            <a:pPr lvl="1"/>
            <a:r>
              <a:rPr lang="en-US" sz="2000">
                <a:latin typeface="Courier New" panose="02070309020205020404" pitchFamily="49" charset="0"/>
              </a:rPr>
              <a:t>FileReader “</a:t>
            </a:r>
            <a:r>
              <a:rPr lang="en-US" sz="2000"/>
              <a:t>connects”</a:t>
            </a:r>
            <a:r>
              <a:rPr lang="en-US" sz="2000">
                <a:latin typeface="Courier New" panose="02070309020205020404" pitchFamily="49" charset="0"/>
              </a:rPr>
              <a:t> BufferedReader </a:t>
            </a:r>
            <a:r>
              <a:rPr lang="en-US" sz="2000"/>
              <a:t>to the text file</a:t>
            </a:r>
          </a:p>
          <a:p>
            <a:r>
              <a:rPr lang="en-US" sz="2000"/>
              <a:t>For example:</a:t>
            </a:r>
          </a:p>
          <a:p>
            <a:pPr lvl="1">
              <a:buFontTx/>
              <a:buNone/>
            </a:pPr>
            <a:r>
              <a:rPr lang="en-US" sz="2000">
                <a:latin typeface="Courier New" panose="02070309020205020404" pitchFamily="49" charset="0"/>
              </a:rPr>
              <a:t>BufferedReader smileyInStream =</a:t>
            </a:r>
          </a:p>
          <a:p>
            <a:pPr lvl="1">
              <a:buFontTx/>
              <a:buNone/>
            </a:pPr>
            <a:r>
              <a:rPr lang="en-US" sz="2000">
                <a:latin typeface="Courier New" panose="02070309020205020404" pitchFamily="49" charset="0"/>
              </a:rPr>
              <a:t>  new BufferedReader(new FileReader(“smiley.txt"));</a:t>
            </a:r>
          </a:p>
          <a:p>
            <a:r>
              <a:rPr lang="en-US" sz="2000"/>
              <a:t>Similarly, the long way</a:t>
            </a:r>
            <a:r>
              <a:rPr lang="en-US" sz="2000">
                <a:latin typeface="Courier New" panose="02070309020205020404" pitchFamily="49" charset="0"/>
              </a:rPr>
              <a:t>:</a:t>
            </a:r>
          </a:p>
          <a:p>
            <a:pPr lvl="1">
              <a:buFontTx/>
              <a:buNone/>
            </a:pPr>
            <a:r>
              <a:rPr lang="en-US" sz="2000">
                <a:latin typeface="Courier New" panose="02070309020205020404" pitchFamily="49" charset="0"/>
              </a:rPr>
              <a:t>FileReader s = new FileReader(“smiley.txt");</a:t>
            </a:r>
          </a:p>
          <a:p>
            <a:pPr lvl="1">
              <a:buFontTx/>
              <a:buNone/>
            </a:pPr>
            <a:r>
              <a:rPr lang="en-US" sz="2000">
                <a:latin typeface="Courier New" panose="02070309020205020404" pitchFamily="49" charset="0"/>
              </a:rPr>
              <a:t>BufferedReader smileyInStream = new BufferedReader(s);</a:t>
            </a:r>
          </a:p>
          <a:p>
            <a:pPr lvl="1">
              <a:buFontTx/>
              <a:buNone/>
            </a:pPr>
            <a:endParaRPr lang="en-US" sz="2000">
              <a:latin typeface="Courier New" panose="02070309020205020404" pitchFamily="49" charset="0"/>
            </a:endParaRPr>
          </a:p>
          <a:p>
            <a:pPr lvl="1">
              <a:buFontTx/>
              <a:buNone/>
            </a:pPr>
            <a:endParaRPr lang="en-US">
              <a:latin typeface="Courier New" panose="02070309020205020404" pitchFamily="49" charset="0"/>
            </a:endParaRPr>
          </a:p>
        </p:txBody>
      </p:sp>
    </p:spTree>
    <p:extLst>
      <p:ext uri="{BB962C8B-B14F-4D97-AF65-F5344CB8AC3E}">
        <p14:creationId xmlns:p14="http://schemas.microsoft.com/office/powerpoint/2010/main" val="1514016339"/>
      </p:ext>
    </p:extLst>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Input File Streams</a:t>
            </a:r>
          </a:p>
        </p:txBody>
      </p:sp>
      <p:sp>
        <p:nvSpPr>
          <p:cNvPr id="339971" name="AutoShape 3"/>
          <p:cNvSpPr>
            <a:spLocks noChangeArrowheads="1"/>
          </p:cNvSpPr>
          <p:nvPr/>
        </p:nvSpPr>
        <p:spPr bwMode="auto">
          <a:xfrm rot="5400000">
            <a:off x="2920207" y="2769394"/>
            <a:ext cx="547687" cy="2098675"/>
          </a:xfrm>
          <a:prstGeom prst="can">
            <a:avLst>
              <a:gd name="adj" fmla="val 9579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2" name="AutoShape 4"/>
          <p:cNvSpPr>
            <a:spLocks noChangeArrowheads="1"/>
          </p:cNvSpPr>
          <p:nvPr/>
        </p:nvSpPr>
        <p:spPr bwMode="auto">
          <a:xfrm rot="5400000">
            <a:off x="5899944" y="2786856"/>
            <a:ext cx="547688" cy="2098675"/>
          </a:xfrm>
          <a:prstGeom prst="can">
            <a:avLst>
              <a:gd name="adj" fmla="val 9579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73" name="AutoShape 5"/>
          <p:cNvSpPr>
            <a:spLocks noChangeArrowheads="1"/>
          </p:cNvSpPr>
          <p:nvPr/>
        </p:nvSpPr>
        <p:spPr bwMode="auto">
          <a:xfrm>
            <a:off x="6437313" y="2951163"/>
            <a:ext cx="390525" cy="377825"/>
          </a:xfrm>
          <a:prstGeom prst="rightArrow">
            <a:avLst>
              <a:gd name="adj1" fmla="val 36972"/>
              <a:gd name="adj2" fmla="val 352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39974" name="AutoShape 6"/>
          <p:cNvSpPr>
            <a:spLocks noChangeArrowheads="1"/>
          </p:cNvSpPr>
          <p:nvPr/>
        </p:nvSpPr>
        <p:spPr bwMode="auto">
          <a:xfrm>
            <a:off x="3389313" y="5729288"/>
            <a:ext cx="317500" cy="644525"/>
          </a:xfrm>
          <a:prstGeom prst="rightArrow">
            <a:avLst>
              <a:gd name="adj1" fmla="val 50000"/>
              <a:gd name="adj2"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39975" name="AutoShape 7"/>
          <p:cNvSpPr>
            <a:spLocks noChangeArrowheads="1"/>
          </p:cNvSpPr>
          <p:nvPr/>
        </p:nvSpPr>
        <p:spPr bwMode="auto">
          <a:xfrm flipH="1">
            <a:off x="1425575" y="3546475"/>
            <a:ext cx="638175" cy="515938"/>
          </a:xfrm>
          <a:prstGeom prst="rightArrow">
            <a:avLst>
              <a:gd name="adj1" fmla="val 45231"/>
              <a:gd name="adj2" fmla="val 63999"/>
            </a:avLst>
          </a:prstGeom>
          <a:solidFill>
            <a:srgbClr val="98EE8A"/>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39976" name="AutoShape 8"/>
          <p:cNvSpPr>
            <a:spLocks noChangeArrowheads="1"/>
          </p:cNvSpPr>
          <p:nvPr/>
        </p:nvSpPr>
        <p:spPr bwMode="auto">
          <a:xfrm flipH="1">
            <a:off x="4346575" y="3543300"/>
            <a:ext cx="638175" cy="515938"/>
          </a:xfrm>
          <a:prstGeom prst="rightArrow">
            <a:avLst>
              <a:gd name="adj1" fmla="val 45231"/>
              <a:gd name="adj2" fmla="val 63999"/>
            </a:avLst>
          </a:prstGeom>
          <a:solidFill>
            <a:srgbClr val="98EE8A"/>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39977" name="AutoShape 9"/>
          <p:cNvSpPr>
            <a:spLocks noChangeArrowheads="1"/>
          </p:cNvSpPr>
          <p:nvPr/>
        </p:nvSpPr>
        <p:spPr bwMode="auto">
          <a:xfrm flipH="1">
            <a:off x="7326313" y="3535363"/>
            <a:ext cx="638175" cy="515937"/>
          </a:xfrm>
          <a:prstGeom prst="rightArrow">
            <a:avLst>
              <a:gd name="adj1" fmla="val 45231"/>
              <a:gd name="adj2" fmla="val 63999"/>
            </a:avLst>
          </a:prstGeom>
          <a:solidFill>
            <a:srgbClr val="98EE8A"/>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39978" name="Text Box 10"/>
          <p:cNvSpPr txBox="1">
            <a:spLocks noChangeArrowheads="1"/>
          </p:cNvSpPr>
          <p:nvPr/>
        </p:nvSpPr>
        <p:spPr bwMode="auto">
          <a:xfrm>
            <a:off x="2155825" y="3105150"/>
            <a:ext cx="22701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50000"/>
              </a:spcBef>
              <a:buClr>
                <a:schemeClr val="tx1"/>
              </a:buClr>
              <a:buSzPct val="75000"/>
              <a:buFont typeface="Monotype Sorts" charset="2"/>
              <a:buNone/>
            </a:pPr>
            <a:r>
              <a:rPr lang="en-US" sz="1800">
                <a:latin typeface="Courier New" panose="02070309020205020404" pitchFamily="49" charset="0"/>
              </a:rPr>
              <a:t>BufferedReader</a:t>
            </a:r>
          </a:p>
        </p:txBody>
      </p:sp>
      <p:sp>
        <p:nvSpPr>
          <p:cNvPr id="339979" name="Text Box 11"/>
          <p:cNvSpPr txBox="1">
            <a:spLocks noChangeArrowheads="1"/>
          </p:cNvSpPr>
          <p:nvPr/>
        </p:nvSpPr>
        <p:spPr bwMode="auto">
          <a:xfrm>
            <a:off x="5260975" y="3094038"/>
            <a:ext cx="26193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50000"/>
              </a:spcBef>
              <a:buClr>
                <a:schemeClr val="tx1"/>
              </a:buClr>
              <a:buSzPct val="75000"/>
              <a:buFont typeface="Monotype Sorts" charset="2"/>
              <a:buNone/>
            </a:pPr>
            <a:r>
              <a:rPr lang="en-US" sz="1800">
                <a:latin typeface="Courier New" panose="02070309020205020404" pitchFamily="49" charset="0"/>
              </a:rPr>
              <a:t>FileReader</a:t>
            </a:r>
          </a:p>
        </p:txBody>
      </p:sp>
      <p:sp>
        <p:nvSpPr>
          <p:cNvPr id="339980" name="Rectangle 12"/>
          <p:cNvSpPr>
            <a:spLocks noChangeArrowheads="1"/>
          </p:cNvSpPr>
          <p:nvPr/>
        </p:nvSpPr>
        <p:spPr bwMode="auto">
          <a:xfrm>
            <a:off x="7888288" y="3598863"/>
            <a:ext cx="977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tx1"/>
              </a:buClr>
              <a:buSzPct val="75000"/>
              <a:buFont typeface="Monotype Sorts" charset="2"/>
              <a:buNone/>
            </a:pPr>
            <a:r>
              <a:rPr lang="en-US" sz="1800">
                <a:latin typeface="Arial" panose="020B0604020202020204" pitchFamily="34" charset="0"/>
              </a:rPr>
              <a:t>Disk</a:t>
            </a:r>
          </a:p>
        </p:txBody>
      </p:sp>
      <p:sp>
        <p:nvSpPr>
          <p:cNvPr id="339981" name="Rectangle 13"/>
          <p:cNvSpPr>
            <a:spLocks noChangeArrowheads="1"/>
          </p:cNvSpPr>
          <p:nvPr/>
        </p:nvSpPr>
        <p:spPr bwMode="auto">
          <a:xfrm>
            <a:off x="390525" y="3603625"/>
            <a:ext cx="977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tx1"/>
              </a:buClr>
              <a:buSzPct val="75000"/>
              <a:buFont typeface="Monotype Sorts" charset="2"/>
              <a:buNone/>
            </a:pPr>
            <a:r>
              <a:rPr lang="en-US" sz="1800">
                <a:latin typeface="Arial" panose="020B0604020202020204" pitchFamily="34" charset="0"/>
              </a:rPr>
              <a:t>Memory</a:t>
            </a:r>
          </a:p>
        </p:txBody>
      </p:sp>
      <p:sp>
        <p:nvSpPr>
          <p:cNvPr id="339982" name="Text Box 14"/>
          <p:cNvSpPr txBox="1">
            <a:spLocks noChangeArrowheads="1"/>
          </p:cNvSpPr>
          <p:nvPr/>
        </p:nvSpPr>
        <p:spPr bwMode="auto">
          <a:xfrm>
            <a:off x="2470150" y="4549775"/>
            <a:ext cx="140335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1"/>
              </a:buClr>
              <a:buSzPct val="75000"/>
              <a:buFont typeface="Monotype Sorts" charset="2"/>
              <a:buNone/>
            </a:pPr>
            <a:r>
              <a:rPr lang="en-US" sz="1400">
                <a:latin typeface="Arial" panose="020B0604020202020204" pitchFamily="34" charset="0"/>
              </a:rPr>
              <a:t>smileyInStream</a:t>
            </a:r>
          </a:p>
        </p:txBody>
      </p:sp>
      <p:sp>
        <p:nvSpPr>
          <p:cNvPr id="339983" name="Text Box 15"/>
          <p:cNvSpPr txBox="1">
            <a:spLocks noChangeArrowheads="1"/>
          </p:cNvSpPr>
          <p:nvPr/>
        </p:nvSpPr>
        <p:spPr bwMode="auto">
          <a:xfrm>
            <a:off x="7954963" y="4537075"/>
            <a:ext cx="92075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1"/>
              </a:buClr>
              <a:buSzPct val="75000"/>
              <a:buFont typeface="Monotype Sorts" charset="2"/>
              <a:buNone/>
            </a:pPr>
            <a:r>
              <a:rPr lang="en-US" sz="1400">
                <a:latin typeface="Arial" panose="020B0604020202020204" pitchFamily="34" charset="0"/>
              </a:rPr>
              <a:t>smiley.txt</a:t>
            </a:r>
          </a:p>
        </p:txBody>
      </p:sp>
      <p:sp>
        <p:nvSpPr>
          <p:cNvPr id="339984" name="Text Box 16"/>
          <p:cNvSpPr txBox="1">
            <a:spLocks noChangeArrowheads="1"/>
          </p:cNvSpPr>
          <p:nvPr/>
        </p:nvSpPr>
        <p:spPr bwMode="auto">
          <a:xfrm>
            <a:off x="1131888" y="5426075"/>
            <a:ext cx="7011987"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tx1"/>
              </a:buClr>
              <a:buSzPct val="75000"/>
              <a:buFont typeface="Monotype Sorts" charset="2"/>
              <a:buNone/>
            </a:pPr>
            <a:r>
              <a:rPr lang="en-US" sz="1400">
                <a:latin typeface="Arial" panose="020B0604020202020204" pitchFamily="34" charset="0"/>
              </a:rPr>
              <a:t>BufferedReader smileyInStream = new BufferedReader( new FileReader(“smiley.txt”) );</a:t>
            </a:r>
          </a:p>
        </p:txBody>
      </p:sp>
    </p:spTree>
    <p:extLst>
      <p:ext uri="{BB962C8B-B14F-4D97-AF65-F5344CB8AC3E}">
        <p14:creationId xmlns:p14="http://schemas.microsoft.com/office/powerpoint/2010/main" val="1368559315"/>
      </p:ext>
    </p:extLst>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Methods for</a:t>
            </a:r>
            <a:r>
              <a:rPr lang="en-US">
                <a:latin typeface="Courier New" panose="02070309020205020404" pitchFamily="49" charset="0"/>
              </a:rPr>
              <a:t> BufferedReader</a:t>
            </a:r>
          </a:p>
        </p:txBody>
      </p:sp>
      <p:sp>
        <p:nvSpPr>
          <p:cNvPr id="342019" name="Rectangle 3"/>
          <p:cNvSpPr>
            <a:spLocks noGrp="1" noChangeArrowheads="1"/>
          </p:cNvSpPr>
          <p:nvPr>
            <p:ph type="body" idx="1"/>
          </p:nvPr>
        </p:nvSpPr>
        <p:spPr/>
        <p:txBody>
          <a:bodyPr/>
          <a:lstStyle/>
          <a:p>
            <a:r>
              <a:rPr lang="en-US">
                <a:latin typeface="Courier New" panose="02070309020205020404" pitchFamily="49" charset="0"/>
              </a:rPr>
              <a:t>readLine</a:t>
            </a:r>
            <a:r>
              <a:rPr lang="en-US"/>
              <a:t>: read a line into a </a:t>
            </a:r>
            <a:r>
              <a:rPr lang="en-US">
                <a:latin typeface="Courier New" panose="02070309020205020404" pitchFamily="49" charset="0"/>
              </a:rPr>
              <a:t>String</a:t>
            </a:r>
            <a:endParaRPr lang="en-US"/>
          </a:p>
          <a:p>
            <a:r>
              <a:rPr lang="en-US"/>
              <a:t>no methods to read numbers directly, so read numbers as </a:t>
            </a:r>
            <a:r>
              <a:rPr lang="en-US">
                <a:latin typeface="Courier New" panose="02070309020205020404" pitchFamily="49" charset="0"/>
              </a:rPr>
              <a:t>String</a:t>
            </a:r>
            <a:r>
              <a:rPr lang="en-US"/>
              <a:t>s and then convert them (</a:t>
            </a:r>
            <a:r>
              <a:rPr lang="en-US">
                <a:latin typeface="Courier New" panose="02070309020205020404" pitchFamily="49" charset="0"/>
              </a:rPr>
              <a:t>StringTokenizer</a:t>
            </a:r>
            <a:r>
              <a:rPr lang="en-US"/>
              <a:t> later)</a:t>
            </a:r>
          </a:p>
          <a:p>
            <a:r>
              <a:rPr lang="en-US">
                <a:latin typeface="Courier New" panose="02070309020205020404" pitchFamily="49" charset="0"/>
              </a:rPr>
              <a:t>read</a:t>
            </a:r>
            <a:r>
              <a:rPr lang="en-US"/>
              <a:t>: read a </a:t>
            </a:r>
            <a:r>
              <a:rPr lang="en-US">
                <a:latin typeface="Courier New" panose="02070309020205020404" pitchFamily="49" charset="0"/>
              </a:rPr>
              <a:t>char</a:t>
            </a:r>
            <a:r>
              <a:rPr lang="en-US"/>
              <a:t> at a time</a:t>
            </a:r>
          </a:p>
          <a:p>
            <a:r>
              <a:rPr lang="en-US">
                <a:latin typeface="Courier New" panose="02070309020205020404" pitchFamily="49" charset="0"/>
              </a:rPr>
              <a:t>close</a:t>
            </a:r>
            <a:r>
              <a:rPr lang="en-US"/>
              <a:t>: close</a:t>
            </a:r>
            <a:r>
              <a:rPr lang="en-US">
                <a:latin typeface="Courier New" panose="02070309020205020404" pitchFamily="49" charset="0"/>
              </a:rPr>
              <a:t> BufferedReader </a:t>
            </a:r>
            <a:r>
              <a:rPr lang="en-US"/>
              <a:t>stream</a:t>
            </a:r>
          </a:p>
        </p:txBody>
      </p:sp>
    </p:spTree>
    <p:extLst>
      <p:ext uri="{BB962C8B-B14F-4D97-AF65-F5344CB8AC3E}">
        <p14:creationId xmlns:p14="http://schemas.microsoft.com/office/powerpoint/2010/main" val="2887434952"/>
      </p:ext>
    </p:extLst>
  </p:cSld>
  <p:clrMapOvr>
    <a:masterClrMapping/>
  </p:clrMapOvr>
  <p:transition>
    <p:pull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Exception Handling with File I/O</a:t>
            </a:r>
          </a:p>
        </p:txBody>
      </p:sp>
      <p:sp>
        <p:nvSpPr>
          <p:cNvPr id="344067" name="Rectangle 3"/>
          <p:cNvSpPr>
            <a:spLocks noGrp="1" noChangeArrowheads="1"/>
          </p:cNvSpPr>
          <p:nvPr>
            <p:ph type="body" idx="1"/>
          </p:nvPr>
        </p:nvSpPr>
        <p:spPr>
          <a:xfrm>
            <a:off x="381000" y="1752600"/>
            <a:ext cx="8382000" cy="4648200"/>
          </a:xfrm>
        </p:spPr>
        <p:txBody>
          <a:bodyPr/>
          <a:lstStyle/>
          <a:p>
            <a:pPr>
              <a:buFontTx/>
              <a:buNone/>
            </a:pPr>
            <a:r>
              <a:rPr lang="en-US" sz="2000" u="sng"/>
              <a:t>Catching IOExceptions</a:t>
            </a:r>
          </a:p>
          <a:p>
            <a:r>
              <a:rPr lang="en-US" sz="2000">
                <a:latin typeface="Courier New" panose="02070309020205020404" pitchFamily="49" charset="0"/>
              </a:rPr>
              <a:t>IOException</a:t>
            </a:r>
            <a:r>
              <a:rPr lang="en-US" sz="2000"/>
              <a:t> is a predefined class</a:t>
            </a:r>
          </a:p>
          <a:p>
            <a:r>
              <a:rPr lang="en-US" sz="2000"/>
              <a:t>File I/O might throw an </a:t>
            </a:r>
            <a:r>
              <a:rPr lang="en-US" sz="2000">
                <a:latin typeface="Courier New" panose="02070309020205020404" pitchFamily="49" charset="0"/>
              </a:rPr>
              <a:t>IOException</a:t>
            </a:r>
            <a:endParaRPr lang="en-US" sz="2000"/>
          </a:p>
          <a:p>
            <a:r>
              <a:rPr lang="en-US" sz="2000"/>
              <a:t>catch the exception in a catch block that at least prints an error message and ends the program</a:t>
            </a:r>
          </a:p>
          <a:p>
            <a:r>
              <a:rPr lang="en-US" sz="2000">
                <a:latin typeface="Courier New" panose="02070309020205020404" pitchFamily="49" charset="0"/>
              </a:rPr>
              <a:t>FileNotFoundException</a:t>
            </a:r>
            <a:r>
              <a:rPr lang="en-US" sz="2000"/>
              <a:t> is derived from </a:t>
            </a:r>
            <a:r>
              <a:rPr lang="en-US" sz="2000">
                <a:latin typeface="Courier New" panose="02070309020205020404" pitchFamily="49" charset="0"/>
              </a:rPr>
              <a:t>IOException</a:t>
            </a:r>
          </a:p>
          <a:p>
            <a:pPr lvl="1"/>
            <a:r>
              <a:rPr lang="en-US" sz="2000"/>
              <a:t>therefor any catch block that catches </a:t>
            </a:r>
            <a:r>
              <a:rPr lang="en-US" sz="2000">
                <a:latin typeface="Courier New" panose="02070309020205020404" pitchFamily="49" charset="0"/>
              </a:rPr>
              <a:t>IOException</a:t>
            </a:r>
            <a:r>
              <a:rPr lang="en-US" sz="2000"/>
              <a:t>s also catches </a:t>
            </a:r>
            <a:r>
              <a:rPr lang="en-US" sz="2000">
                <a:latin typeface="Courier New" panose="02070309020205020404" pitchFamily="49" charset="0"/>
              </a:rPr>
              <a:t>FileNotFoundException</a:t>
            </a:r>
            <a:r>
              <a:rPr lang="en-US" sz="2000"/>
              <a:t>s</a:t>
            </a:r>
          </a:p>
          <a:p>
            <a:pPr lvl="1"/>
            <a:r>
              <a:rPr lang="en-US" sz="2000"/>
              <a:t>put the more specific one first (the derived one) so it catches specifically file-not-found exceptions</a:t>
            </a:r>
          </a:p>
          <a:p>
            <a:pPr lvl="1"/>
            <a:r>
              <a:rPr lang="en-US" sz="2000"/>
              <a:t>then you will know that an I/O error is something other than file-not-found</a:t>
            </a:r>
          </a:p>
        </p:txBody>
      </p:sp>
    </p:spTree>
    <p:extLst>
      <p:ext uri="{BB962C8B-B14F-4D97-AF65-F5344CB8AC3E}">
        <p14:creationId xmlns:p14="http://schemas.microsoft.com/office/powerpoint/2010/main" val="3482667184"/>
      </p:ext>
    </p:extLst>
  </p:cSld>
  <p:clrMapOvr>
    <a:masterClrMapping/>
  </p:clrMapOvr>
  <p:transition>
    <p:pull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28600" y="228600"/>
            <a:ext cx="2895600" cy="1981200"/>
          </a:xfrm>
        </p:spPr>
        <p:txBody>
          <a:bodyPr>
            <a:normAutofit fontScale="90000"/>
          </a:bodyPr>
          <a:lstStyle/>
          <a:p>
            <a:r>
              <a:rPr lang="en-US" sz="3200"/>
              <a:t>Example:</a:t>
            </a:r>
            <a:br>
              <a:rPr lang="en-US" sz="3200"/>
            </a:br>
            <a:r>
              <a:rPr lang="en-US" sz="3200"/>
              <a:t>Reading a File Name from the Keyboard</a:t>
            </a:r>
          </a:p>
        </p:txBody>
      </p:sp>
      <p:graphicFrame>
        <p:nvGraphicFramePr>
          <p:cNvPr id="346115" name="Object 3"/>
          <p:cNvGraphicFramePr>
            <a:graphicFrameLocks noChangeAspect="1"/>
          </p:cNvGraphicFramePr>
          <p:nvPr/>
        </p:nvGraphicFramePr>
        <p:xfrm>
          <a:off x="3130550" y="500063"/>
          <a:ext cx="5638800" cy="6034087"/>
        </p:xfrm>
        <a:graphic>
          <a:graphicData uri="http://schemas.openxmlformats.org/presentationml/2006/ole">
            <mc:AlternateContent xmlns:mc="http://schemas.openxmlformats.org/markup-compatibility/2006">
              <mc:Choice xmlns:v="urn:schemas-microsoft-com:vml" Requires="v">
                <p:oleObj spid="_x0000_s1032" name="Document" r:id="rId4" imgW="5673064" imgH="5839563" progId="Word.Document.8">
                  <p:embed/>
                </p:oleObj>
              </mc:Choice>
              <mc:Fallback>
                <p:oleObj name="Document" r:id="rId4" imgW="5673064" imgH="583956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550" y="500063"/>
                        <a:ext cx="5638800" cy="603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6116" name="Rectangle 4"/>
          <p:cNvSpPr>
            <a:spLocks noChangeArrowheads="1"/>
          </p:cNvSpPr>
          <p:nvPr/>
        </p:nvSpPr>
        <p:spPr bwMode="auto">
          <a:xfrm>
            <a:off x="92075" y="6515100"/>
            <a:ext cx="80486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en-US" sz="1000">
                <a:latin typeface="Arial" panose="020B0604020202020204" pitchFamily="34" charset="0"/>
              </a:rPr>
              <a:t>Chapter 10</a:t>
            </a:r>
          </a:p>
        </p:txBody>
      </p:sp>
      <p:sp>
        <p:nvSpPr>
          <p:cNvPr id="346117" name="Rectangle 5"/>
          <p:cNvSpPr>
            <a:spLocks noChangeArrowheads="1"/>
          </p:cNvSpPr>
          <p:nvPr/>
        </p:nvSpPr>
        <p:spPr bwMode="auto">
          <a:xfrm>
            <a:off x="2395538" y="6515100"/>
            <a:ext cx="44084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1000">
                <a:latin typeface="Arial" panose="020B0604020202020204" pitchFamily="34" charset="0"/>
              </a:rPr>
              <a:t>Java: an Introduction to Computer Science &amp; Programming - Walter Savitch</a:t>
            </a:r>
          </a:p>
        </p:txBody>
      </p:sp>
      <p:sp>
        <p:nvSpPr>
          <p:cNvPr id="346118" name="Rectangle 6"/>
          <p:cNvSpPr>
            <a:spLocks noChangeArrowheads="1"/>
          </p:cNvSpPr>
          <p:nvPr/>
        </p:nvSpPr>
        <p:spPr bwMode="auto">
          <a:xfrm>
            <a:off x="8674100" y="6486525"/>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9ECCAE1C-6DC7-4882-BFE0-B3A33426E3A0}" type="slidenum">
              <a:rPr lang="en-US" sz="1400">
                <a:latin typeface="Arial" panose="020B0604020202020204" pitchFamily="34" charset="0"/>
              </a:rPr>
              <a:pPr algn="r"/>
              <a:t>46</a:t>
            </a:fld>
            <a:endParaRPr lang="en-US" sz="1400">
              <a:latin typeface="Arial" panose="020B0604020202020204" pitchFamily="34" charset="0"/>
            </a:endParaRPr>
          </a:p>
        </p:txBody>
      </p:sp>
      <p:sp>
        <p:nvSpPr>
          <p:cNvPr id="346120" name="AutoShape 8"/>
          <p:cNvSpPr>
            <a:spLocks/>
          </p:cNvSpPr>
          <p:nvPr/>
        </p:nvSpPr>
        <p:spPr bwMode="auto">
          <a:xfrm>
            <a:off x="228600" y="2332038"/>
            <a:ext cx="2362200" cy="714375"/>
          </a:xfrm>
          <a:prstGeom prst="borderCallout1">
            <a:avLst>
              <a:gd name="adj1" fmla="val 16000"/>
              <a:gd name="adj2" fmla="val 103227"/>
              <a:gd name="adj3" fmla="val -34889"/>
              <a:gd name="adj4" fmla="val 141194"/>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000">
                <a:latin typeface="Arial" panose="020B0604020202020204" pitchFamily="34" charset="0"/>
              </a:rPr>
              <a:t>reading a file name from the keyboard</a:t>
            </a:r>
          </a:p>
        </p:txBody>
      </p:sp>
      <p:sp>
        <p:nvSpPr>
          <p:cNvPr id="346121" name="AutoShape 9"/>
          <p:cNvSpPr>
            <a:spLocks/>
          </p:cNvSpPr>
          <p:nvPr/>
        </p:nvSpPr>
        <p:spPr bwMode="auto">
          <a:xfrm>
            <a:off x="6553200" y="4038600"/>
            <a:ext cx="1806575" cy="409575"/>
          </a:xfrm>
          <a:prstGeom prst="borderCallout1">
            <a:avLst>
              <a:gd name="adj1" fmla="val 27907"/>
              <a:gd name="adj2" fmla="val -4218"/>
              <a:gd name="adj3" fmla="val 2713"/>
              <a:gd name="adj4" fmla="val -7407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000">
                <a:latin typeface="Arial" panose="020B0604020202020204" pitchFamily="34" charset="0"/>
              </a:rPr>
              <a:t>closing the file</a:t>
            </a:r>
          </a:p>
        </p:txBody>
      </p:sp>
      <p:sp>
        <p:nvSpPr>
          <p:cNvPr id="346122" name="AutoShape 10"/>
          <p:cNvSpPr>
            <a:spLocks/>
          </p:cNvSpPr>
          <p:nvPr/>
        </p:nvSpPr>
        <p:spPr bwMode="auto">
          <a:xfrm>
            <a:off x="304800" y="3276600"/>
            <a:ext cx="2362200" cy="1019175"/>
          </a:xfrm>
          <a:prstGeom prst="borderCallout1">
            <a:avLst>
              <a:gd name="adj1" fmla="val 11213"/>
              <a:gd name="adj2" fmla="val 103227"/>
              <a:gd name="adj3" fmla="val -84111"/>
              <a:gd name="adj4" fmla="val 13488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000">
                <a:latin typeface="Arial" panose="020B0604020202020204" pitchFamily="34" charset="0"/>
              </a:rPr>
              <a:t>using the file name read from the keyboard</a:t>
            </a:r>
          </a:p>
        </p:txBody>
      </p:sp>
      <p:sp>
        <p:nvSpPr>
          <p:cNvPr id="346123" name="AutoShape 11"/>
          <p:cNvSpPr>
            <a:spLocks/>
          </p:cNvSpPr>
          <p:nvPr/>
        </p:nvSpPr>
        <p:spPr bwMode="auto">
          <a:xfrm>
            <a:off x="3505200" y="2209800"/>
            <a:ext cx="76200" cy="381000"/>
          </a:xfrm>
          <a:prstGeom prst="leftBracket">
            <a:avLst>
              <a:gd name="adj" fmla="val 41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24" name="AutoShape 12"/>
          <p:cNvSpPr>
            <a:spLocks/>
          </p:cNvSpPr>
          <p:nvPr/>
        </p:nvSpPr>
        <p:spPr bwMode="auto">
          <a:xfrm>
            <a:off x="762000" y="4572000"/>
            <a:ext cx="1752600" cy="714375"/>
          </a:xfrm>
          <a:prstGeom prst="borderCallout1">
            <a:avLst>
              <a:gd name="adj1" fmla="val 16000"/>
              <a:gd name="adj2" fmla="val 104347"/>
              <a:gd name="adj3" fmla="val -216444"/>
              <a:gd name="adj4" fmla="val 15932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000">
                <a:latin typeface="Arial" panose="020B0604020202020204" pitchFamily="34" charset="0"/>
              </a:rPr>
              <a:t>reading data from the file</a:t>
            </a:r>
          </a:p>
        </p:txBody>
      </p:sp>
      <p:sp>
        <p:nvSpPr>
          <p:cNvPr id="346125" name="Rectangle 13"/>
          <p:cNvSpPr>
            <a:spLocks noChangeArrowheads="1"/>
          </p:cNvSpPr>
          <p:nvPr/>
        </p:nvSpPr>
        <p:spPr bwMode="auto">
          <a:xfrm>
            <a:off x="3048000" y="304800"/>
            <a:ext cx="5754688" cy="61849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09868117"/>
      </p:ext>
    </p:extLst>
  </p:cSld>
  <p:clrMapOvr>
    <a:masterClrMapping/>
  </p:clrMapOvr>
  <p:transition>
    <p:pull dir="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Exception.getMessage()</a:t>
            </a:r>
          </a:p>
        </p:txBody>
      </p:sp>
      <p:sp>
        <p:nvSpPr>
          <p:cNvPr id="452611" name="Rectangle 3"/>
          <p:cNvSpPr>
            <a:spLocks noGrp="1" noChangeArrowheads="1"/>
          </p:cNvSpPr>
          <p:nvPr>
            <p:ph type="body" idx="1"/>
          </p:nvPr>
        </p:nvSpPr>
        <p:spPr/>
        <p:txBody>
          <a:bodyPr/>
          <a:lstStyle/>
          <a:p>
            <a:pPr>
              <a:lnSpc>
                <a:spcPct val="80000"/>
              </a:lnSpc>
              <a:buFontTx/>
              <a:buNone/>
            </a:pPr>
            <a:r>
              <a:rPr lang="en-US" sz="2000">
                <a:latin typeface="Courier New" panose="02070309020205020404" pitchFamily="49" charset="0"/>
              </a:rPr>
              <a:t>try</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catch (FileNotFoundException e)</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System.out.println(filename + “ not found”);</a:t>
            </a:r>
          </a:p>
          <a:p>
            <a:pPr>
              <a:lnSpc>
                <a:spcPct val="80000"/>
              </a:lnSpc>
              <a:buFontTx/>
              <a:buNone/>
            </a:pPr>
            <a:r>
              <a:rPr lang="en-US" sz="2000">
                <a:latin typeface="Courier New" panose="02070309020205020404" pitchFamily="49" charset="0"/>
              </a:rPr>
              <a:t>   System.out.println(“Exception: “ +</a:t>
            </a:r>
          </a:p>
          <a:p>
            <a:pPr>
              <a:lnSpc>
                <a:spcPct val="80000"/>
              </a:lnSpc>
              <a:buFontTx/>
              <a:buNone/>
            </a:pPr>
            <a:r>
              <a:rPr lang="en-US" sz="2000">
                <a:latin typeface="Courier New" panose="02070309020205020404" pitchFamily="49" charset="0"/>
              </a:rPr>
              <a:t>                       e.getMessage());</a:t>
            </a:r>
          </a:p>
          <a:p>
            <a:pPr>
              <a:lnSpc>
                <a:spcPct val="80000"/>
              </a:lnSpc>
              <a:buFontTx/>
              <a:buNone/>
            </a:pPr>
            <a:r>
              <a:rPr lang="en-US" sz="2000">
                <a:latin typeface="Courier New" panose="02070309020205020404" pitchFamily="49" charset="0"/>
              </a:rPr>
              <a:t>   System.exit(-1);</a:t>
            </a:r>
          </a:p>
          <a:p>
            <a:pPr>
              <a:lnSpc>
                <a:spcPct val="80000"/>
              </a:lnSpc>
              <a:buFontTx/>
              <a:buNone/>
            </a:pPr>
            <a:r>
              <a:rPr lang="en-US" sz="2000">
                <a:latin typeface="Courier New" panose="02070309020205020404" pitchFamily="49" charset="0"/>
              </a:rPr>
              <a:t>}</a:t>
            </a:r>
          </a:p>
        </p:txBody>
      </p:sp>
    </p:spTree>
    <p:extLst>
      <p:ext uri="{BB962C8B-B14F-4D97-AF65-F5344CB8AC3E}">
        <p14:creationId xmlns:p14="http://schemas.microsoft.com/office/powerpoint/2010/main" val="1104319497"/>
      </p:ext>
    </p:extLst>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normAutofit fontScale="90000"/>
          </a:bodyPr>
          <a:lstStyle/>
          <a:p>
            <a:r>
              <a:rPr lang="en-US" sz="4000"/>
              <a:t>Reading Words in a String:</a:t>
            </a:r>
            <a:br>
              <a:rPr lang="en-US" sz="4000"/>
            </a:br>
            <a:r>
              <a:rPr lang="en-US" sz="4000"/>
              <a:t>Using </a:t>
            </a:r>
            <a:r>
              <a:rPr lang="en-US" sz="4000" b="1">
                <a:latin typeface="Courier New" panose="02070309020205020404" pitchFamily="49" charset="0"/>
              </a:rPr>
              <a:t>StringTokenizer</a:t>
            </a:r>
            <a:r>
              <a:rPr lang="en-US" sz="4000"/>
              <a:t> Class</a:t>
            </a:r>
          </a:p>
        </p:txBody>
      </p:sp>
      <p:sp>
        <p:nvSpPr>
          <p:cNvPr id="348163" name="Rectangle 3"/>
          <p:cNvSpPr>
            <a:spLocks noGrp="1" noChangeArrowheads="1"/>
          </p:cNvSpPr>
          <p:nvPr>
            <p:ph type="body" idx="1"/>
          </p:nvPr>
        </p:nvSpPr>
        <p:spPr/>
        <p:txBody>
          <a:bodyPr/>
          <a:lstStyle/>
          <a:p>
            <a:r>
              <a:rPr lang="en-US" sz="2000"/>
              <a:t>There are </a:t>
            </a:r>
            <a:r>
              <a:rPr lang="en-US" sz="2000">
                <a:latin typeface="Courier New" panose="02070309020205020404" pitchFamily="49" charset="0"/>
              </a:rPr>
              <a:t>BufferedReader</a:t>
            </a:r>
            <a:r>
              <a:rPr lang="en-US" sz="2000"/>
              <a:t> methods to read a line and a character, but not just a single word</a:t>
            </a:r>
          </a:p>
          <a:p>
            <a:endParaRPr lang="en-US" sz="2000"/>
          </a:p>
          <a:p>
            <a:r>
              <a:rPr lang="en-US" sz="2000">
                <a:latin typeface="Courier New" panose="02070309020205020404" pitchFamily="49" charset="0"/>
              </a:rPr>
              <a:t>StringTokenizer</a:t>
            </a:r>
            <a:r>
              <a:rPr lang="en-US" sz="2000"/>
              <a:t> can be used to parse a line into words</a:t>
            </a:r>
          </a:p>
          <a:p>
            <a:pPr lvl="1"/>
            <a:r>
              <a:rPr lang="en-US" sz="2000"/>
              <a:t>import </a:t>
            </a:r>
            <a:r>
              <a:rPr lang="en-US" sz="2000">
                <a:latin typeface="Courier New" panose="02070309020205020404" pitchFamily="49" charset="0"/>
              </a:rPr>
              <a:t>java.util.*</a:t>
            </a:r>
          </a:p>
          <a:p>
            <a:pPr lvl="1"/>
            <a:r>
              <a:rPr lang="en-US" sz="2000"/>
              <a:t>some of its useful methods are shown in the text</a:t>
            </a:r>
          </a:p>
          <a:p>
            <a:pPr lvl="2"/>
            <a:r>
              <a:rPr lang="en-US" sz="2000"/>
              <a:t>e.g. test if there are more tokens</a:t>
            </a:r>
          </a:p>
          <a:p>
            <a:pPr lvl="1"/>
            <a:r>
              <a:rPr lang="en-US" sz="2000"/>
              <a:t>you can specify </a:t>
            </a:r>
            <a:r>
              <a:rPr lang="en-US" sz="2000" i="1"/>
              <a:t>delimiters</a:t>
            </a:r>
            <a:r>
              <a:rPr lang="en-US" sz="2000"/>
              <a:t> (the character or characters that separate words)</a:t>
            </a:r>
          </a:p>
          <a:p>
            <a:pPr lvl="2"/>
            <a:r>
              <a:rPr lang="en-US" sz="2000"/>
              <a:t>the default delimiters are "white space" (space, tab, and newline)</a:t>
            </a:r>
          </a:p>
        </p:txBody>
      </p:sp>
    </p:spTree>
    <p:extLst>
      <p:ext uri="{BB962C8B-B14F-4D97-AF65-F5344CB8AC3E}">
        <p14:creationId xmlns:p14="http://schemas.microsoft.com/office/powerpoint/2010/main" val="20604767"/>
      </p:ext>
    </p:extLst>
  </p:cSld>
  <p:clrMapOvr>
    <a:masterClrMapping/>
  </p:clrMapOvr>
  <p:transition>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Example: </a:t>
            </a:r>
            <a:r>
              <a:rPr lang="en-US" b="1">
                <a:latin typeface="Courier New" panose="02070309020205020404" pitchFamily="49" charset="0"/>
              </a:rPr>
              <a:t>StringTokenizer</a:t>
            </a:r>
            <a:endParaRPr lang="en-US" b="1"/>
          </a:p>
        </p:txBody>
      </p:sp>
      <p:sp>
        <p:nvSpPr>
          <p:cNvPr id="350211" name="Rectangle 3"/>
          <p:cNvSpPr>
            <a:spLocks noGrp="1" noChangeArrowheads="1"/>
          </p:cNvSpPr>
          <p:nvPr>
            <p:ph type="body" idx="1"/>
          </p:nvPr>
        </p:nvSpPr>
        <p:spPr>
          <a:xfrm>
            <a:off x="685800" y="1676400"/>
            <a:ext cx="7772400" cy="4648200"/>
          </a:xfrm>
        </p:spPr>
        <p:txBody>
          <a:bodyPr/>
          <a:lstStyle/>
          <a:p>
            <a:r>
              <a:rPr lang="en-US" sz="2000"/>
              <a:t>Display the words separated by any of the following characters: space, new line (\n), period (.) or comma (,).</a:t>
            </a:r>
          </a:p>
          <a:p>
            <a:pPr>
              <a:buFontTx/>
              <a:buNone/>
            </a:pPr>
            <a:endParaRPr lang="en-US" sz="2000"/>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lvl="1">
              <a:lnSpc>
                <a:spcPct val="75000"/>
              </a:lnSpc>
              <a:spcBef>
                <a:spcPct val="10000"/>
              </a:spcBef>
              <a:spcAft>
                <a:spcPct val="10000"/>
              </a:spcAft>
              <a:buFontTx/>
              <a:buNone/>
            </a:pPr>
            <a:endParaRPr lang="en-US">
              <a:latin typeface="Courier New" panose="02070309020205020404" pitchFamily="49" charset="0"/>
            </a:endParaRPr>
          </a:p>
          <a:p>
            <a:pPr>
              <a:lnSpc>
                <a:spcPct val="75000"/>
              </a:lnSpc>
              <a:spcBef>
                <a:spcPct val="10000"/>
              </a:spcBef>
              <a:spcAft>
                <a:spcPct val="10000"/>
              </a:spcAft>
            </a:pPr>
            <a:endParaRPr lang="en-US"/>
          </a:p>
        </p:txBody>
      </p:sp>
      <p:sp>
        <p:nvSpPr>
          <p:cNvPr id="350212" name="Text Box 4"/>
          <p:cNvSpPr txBox="1">
            <a:spLocks noChangeArrowheads="1"/>
          </p:cNvSpPr>
          <p:nvPr/>
        </p:nvSpPr>
        <p:spPr bwMode="auto">
          <a:xfrm>
            <a:off x="381000" y="2362200"/>
            <a:ext cx="8534400" cy="2724150"/>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10000"/>
              </a:spcAft>
              <a:buClr>
                <a:schemeClr val="tx1"/>
              </a:buClr>
              <a:buSzPct val="100000"/>
            </a:pPr>
            <a:r>
              <a:rPr lang="en-US" sz="2000">
                <a:latin typeface="Courier New" panose="02070309020205020404" pitchFamily="49" charset="0"/>
              </a:rPr>
              <a:t>String inputLine = keyboard.nextLine();</a:t>
            </a:r>
          </a:p>
          <a:p>
            <a:pPr>
              <a:spcAft>
                <a:spcPct val="10000"/>
              </a:spcAft>
              <a:buClr>
                <a:schemeClr val="tx1"/>
              </a:buClr>
              <a:buSzPct val="100000"/>
            </a:pPr>
            <a:r>
              <a:rPr lang="en-US" sz="2000">
                <a:latin typeface="Courier New" panose="02070309020205020404" pitchFamily="49" charset="0"/>
              </a:rPr>
              <a:t>StringTokenizer wordFinder =</a:t>
            </a:r>
          </a:p>
          <a:p>
            <a:pPr>
              <a:spcAft>
                <a:spcPct val="10000"/>
              </a:spcAft>
              <a:buClr>
                <a:schemeClr val="tx1"/>
              </a:buClr>
              <a:buSzPct val="100000"/>
            </a:pPr>
            <a:r>
              <a:rPr lang="en-US" sz="2000">
                <a:latin typeface="Courier New" panose="02070309020205020404" pitchFamily="49" charset="0"/>
              </a:rPr>
              <a:t>            new StringTokenizer(inputLine, " \n.,");</a:t>
            </a:r>
            <a:br>
              <a:rPr lang="en-US" sz="2000">
                <a:latin typeface="Courier New" panose="02070309020205020404" pitchFamily="49" charset="0"/>
              </a:rPr>
            </a:br>
            <a:r>
              <a:rPr lang="en-US" sz="2000">
                <a:latin typeface="Courier New" panose="02070309020205020404" pitchFamily="49" charset="0"/>
              </a:rPr>
              <a:t>//the second argument is a string of the 4 delimiters</a:t>
            </a:r>
          </a:p>
          <a:p>
            <a:pPr>
              <a:spcAft>
                <a:spcPct val="10000"/>
              </a:spcAft>
              <a:buClr>
                <a:schemeClr val="tx1"/>
              </a:buClr>
              <a:buSzPct val="100000"/>
            </a:pPr>
            <a:r>
              <a:rPr lang="en-US" sz="2000">
                <a:latin typeface="Courier New" panose="02070309020205020404" pitchFamily="49" charset="0"/>
              </a:rPr>
              <a:t>while(wordFinder.hasMoreTokens())</a:t>
            </a:r>
          </a:p>
          <a:p>
            <a:pPr>
              <a:spcAft>
                <a:spcPct val="10000"/>
              </a:spcAft>
              <a:buClr>
                <a:schemeClr val="tx1"/>
              </a:buClr>
              <a:buSzPct val="100000"/>
            </a:pPr>
            <a:r>
              <a:rPr lang="en-US" sz="2000">
                <a:latin typeface="Courier New" panose="02070309020205020404" pitchFamily="49" charset="0"/>
              </a:rPr>
              <a:t>{</a:t>
            </a:r>
          </a:p>
          <a:p>
            <a:pPr>
              <a:spcAft>
                <a:spcPct val="10000"/>
              </a:spcAft>
              <a:buClr>
                <a:schemeClr val="tx1"/>
              </a:buClr>
              <a:buSzPct val="100000"/>
            </a:pPr>
            <a:r>
              <a:rPr lang="en-US" sz="2000">
                <a:latin typeface="Courier New" panose="02070309020205020404" pitchFamily="49" charset="0"/>
              </a:rPr>
              <a:t>   System.out.println(wordFinder.nextToken());</a:t>
            </a:r>
          </a:p>
          <a:p>
            <a:pPr>
              <a:spcAft>
                <a:spcPct val="10000"/>
              </a:spcAft>
              <a:buClr>
                <a:schemeClr val="tx1"/>
              </a:buClr>
              <a:buSzPct val="100000"/>
            </a:pPr>
            <a:r>
              <a:rPr lang="en-US" sz="2000">
                <a:latin typeface="Courier New" panose="02070309020205020404" pitchFamily="49" charset="0"/>
              </a:rPr>
              <a:t>}</a:t>
            </a:r>
          </a:p>
        </p:txBody>
      </p:sp>
      <p:sp>
        <p:nvSpPr>
          <p:cNvPr id="350213" name="Text Box 5"/>
          <p:cNvSpPr txBox="1">
            <a:spLocks noChangeArrowheads="1"/>
          </p:cNvSpPr>
          <p:nvPr/>
        </p:nvSpPr>
        <p:spPr bwMode="auto">
          <a:xfrm>
            <a:off x="6477000" y="4876800"/>
            <a:ext cx="2286000" cy="1323975"/>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10000"/>
              </a:spcAft>
              <a:buClr>
                <a:schemeClr val="tx1"/>
              </a:buClr>
              <a:buSzPct val="75000"/>
              <a:buFont typeface="Monotype Sorts" charset="2"/>
              <a:buNone/>
            </a:pPr>
            <a:r>
              <a:rPr lang="en-US" sz="2000">
                <a:latin typeface="Courier New" panose="02070309020205020404" pitchFamily="49" charset="0"/>
              </a:rPr>
              <a:t>Question</a:t>
            </a:r>
            <a:br>
              <a:rPr lang="en-US" sz="2000">
                <a:latin typeface="Courier New" panose="02070309020205020404" pitchFamily="49" charset="0"/>
              </a:rPr>
            </a:br>
            <a:r>
              <a:rPr lang="en-US" sz="2000">
                <a:latin typeface="Courier New" panose="02070309020205020404" pitchFamily="49" charset="0"/>
              </a:rPr>
              <a:t>2b</a:t>
            </a:r>
            <a:br>
              <a:rPr lang="en-US" sz="2000">
                <a:latin typeface="Courier New" panose="02070309020205020404" pitchFamily="49" charset="0"/>
              </a:rPr>
            </a:br>
            <a:r>
              <a:rPr lang="en-US" sz="2000">
                <a:latin typeface="Courier New" panose="02070309020205020404" pitchFamily="49" charset="0"/>
              </a:rPr>
              <a:t>or</a:t>
            </a:r>
            <a:br>
              <a:rPr lang="en-US" sz="2000">
                <a:latin typeface="Courier New" panose="02070309020205020404" pitchFamily="49" charset="0"/>
              </a:rPr>
            </a:br>
            <a:r>
              <a:rPr lang="en-US" sz="2000">
                <a:latin typeface="Courier New" panose="02070309020205020404" pitchFamily="49" charset="0"/>
              </a:rPr>
              <a:t>!tooBee</a:t>
            </a:r>
            <a:endParaRPr lang="en-US" sz="2000">
              <a:latin typeface="Arial" panose="020B0604020202020204" pitchFamily="34" charset="0"/>
            </a:endParaRPr>
          </a:p>
        </p:txBody>
      </p:sp>
      <p:sp>
        <p:nvSpPr>
          <p:cNvPr id="350214" name="AutoShape 6"/>
          <p:cNvSpPr>
            <a:spLocks noChangeArrowheads="1"/>
          </p:cNvSpPr>
          <p:nvPr/>
        </p:nvSpPr>
        <p:spPr bwMode="auto">
          <a:xfrm>
            <a:off x="685800" y="5334000"/>
            <a:ext cx="5257800" cy="762000"/>
          </a:xfrm>
          <a:prstGeom prst="wedgeRectCallout">
            <a:avLst>
              <a:gd name="adj1" fmla="val 60417"/>
              <a:gd name="adj2" fmla="val -4604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Aft>
                <a:spcPct val="10000"/>
              </a:spcAft>
              <a:buClr>
                <a:schemeClr val="tx1"/>
              </a:buClr>
              <a:buSzPct val="75000"/>
              <a:buFont typeface="Monotype Sorts" charset="2"/>
              <a:buNone/>
            </a:pPr>
            <a:r>
              <a:rPr lang="en-US" sz="2000">
                <a:latin typeface="Arial" panose="020B0604020202020204" pitchFamily="34" charset="0"/>
              </a:rPr>
              <a:t>Entering "</a:t>
            </a:r>
            <a:r>
              <a:rPr lang="en-US" sz="2000">
                <a:latin typeface="Courier New" panose="02070309020205020404" pitchFamily="49" charset="0"/>
              </a:rPr>
              <a:t>Question,2b.or !tooBee.</a:t>
            </a:r>
            <a:r>
              <a:rPr lang="en-US" sz="2000">
                <a:latin typeface="Arial" panose="020B0604020202020204" pitchFamily="34" charset="0"/>
              </a:rPr>
              <a:t>" gives this output:</a:t>
            </a:r>
          </a:p>
        </p:txBody>
      </p:sp>
    </p:spTree>
    <p:extLst>
      <p:ext uri="{BB962C8B-B14F-4D97-AF65-F5344CB8AC3E}">
        <p14:creationId xmlns:p14="http://schemas.microsoft.com/office/powerpoint/2010/main" val="1768689467"/>
      </p:ext>
    </p:extLst>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7D484C99-53D0-4149-B51C-603F10C387AB}" type="slidenum">
              <a:rPr lang="zh-CN" altLang="en-GB"/>
              <a:pPr/>
              <a:t>5</a:t>
            </a:fld>
            <a:endParaRPr lang="en-GB" altLang="zh-CN"/>
          </a:p>
        </p:txBody>
      </p:sp>
      <p:sp>
        <p:nvSpPr>
          <p:cNvPr id="402434" name="Rectangle 2"/>
          <p:cNvSpPr>
            <a:spLocks noGrp="1" noChangeArrowheads="1"/>
          </p:cNvSpPr>
          <p:nvPr>
            <p:ph type="title"/>
          </p:nvPr>
        </p:nvSpPr>
        <p:spPr/>
        <p:txBody>
          <a:bodyPr/>
          <a:lstStyle/>
          <a:p>
            <a:r>
              <a:rPr lang="en-AU" altLang="en-AU"/>
              <a:t>Classes</a:t>
            </a:r>
          </a:p>
        </p:txBody>
      </p:sp>
      <p:sp>
        <p:nvSpPr>
          <p:cNvPr id="402435" name="Rectangle 3"/>
          <p:cNvSpPr>
            <a:spLocks noGrp="1" noChangeArrowheads="1"/>
          </p:cNvSpPr>
          <p:nvPr>
            <p:ph type="body" idx="1"/>
          </p:nvPr>
        </p:nvSpPr>
        <p:spPr/>
        <p:txBody>
          <a:bodyPr/>
          <a:lstStyle/>
          <a:p>
            <a:pPr>
              <a:lnSpc>
                <a:spcPct val="90000"/>
              </a:lnSpc>
            </a:pPr>
            <a:r>
              <a:rPr lang="en-AU" altLang="en-AU" sz="2400"/>
              <a:t>A </a:t>
            </a:r>
            <a:r>
              <a:rPr lang="en-AU" altLang="en-AU" sz="2400" i="1">
                <a:solidFill>
                  <a:schemeClr val="hlink"/>
                </a:solidFill>
              </a:rPr>
              <a:t>class</a:t>
            </a:r>
            <a:r>
              <a:rPr lang="en-AU" altLang="en-AU" sz="2400">
                <a:solidFill>
                  <a:schemeClr val="hlink"/>
                </a:solidFill>
              </a:rPr>
              <a:t> </a:t>
            </a:r>
            <a:r>
              <a:rPr lang="en-AU" altLang="en-AU" sz="2400"/>
              <a:t>is a collection of </a:t>
            </a:r>
            <a:r>
              <a:rPr lang="en-AU" altLang="en-AU" sz="2400" i="1">
                <a:solidFill>
                  <a:schemeClr val="hlink"/>
                </a:solidFill>
              </a:rPr>
              <a:t>fields</a:t>
            </a:r>
            <a:r>
              <a:rPr lang="en-AU" altLang="en-AU" sz="2400"/>
              <a:t> (data) and </a:t>
            </a:r>
            <a:r>
              <a:rPr lang="en-AU" altLang="en-AU" sz="2400" i="1">
                <a:solidFill>
                  <a:schemeClr val="hlink"/>
                </a:solidFill>
              </a:rPr>
              <a:t>methods</a:t>
            </a:r>
            <a:r>
              <a:rPr lang="en-AU" altLang="en-AU" sz="2400">
                <a:solidFill>
                  <a:schemeClr val="hlink"/>
                </a:solidFill>
              </a:rPr>
              <a:t> </a:t>
            </a:r>
            <a:r>
              <a:rPr lang="en-AU" altLang="en-AU" sz="2400"/>
              <a:t>(procedure or function) that operate on that data.</a:t>
            </a:r>
          </a:p>
          <a:p>
            <a:pPr>
              <a:lnSpc>
                <a:spcPct val="90000"/>
              </a:lnSpc>
            </a:pPr>
            <a:r>
              <a:rPr lang="en-AU" altLang="en-AU" sz="2400"/>
              <a:t>The basic syntax for a class definition:</a:t>
            </a:r>
          </a:p>
          <a:p>
            <a:pPr>
              <a:lnSpc>
                <a:spcPct val="90000"/>
              </a:lnSpc>
            </a:pPr>
            <a:endParaRPr lang="en-AU" altLang="en-AU" sz="2400"/>
          </a:p>
          <a:p>
            <a:pPr>
              <a:lnSpc>
                <a:spcPct val="90000"/>
              </a:lnSpc>
            </a:pPr>
            <a:endParaRPr lang="en-AU" altLang="en-AU" sz="2400"/>
          </a:p>
          <a:p>
            <a:pPr>
              <a:lnSpc>
                <a:spcPct val="90000"/>
              </a:lnSpc>
            </a:pPr>
            <a:endParaRPr lang="en-AU" altLang="en-AU" sz="2400"/>
          </a:p>
          <a:p>
            <a:pPr>
              <a:lnSpc>
                <a:spcPct val="90000"/>
              </a:lnSpc>
            </a:pPr>
            <a:endParaRPr lang="en-AU" altLang="en-AU" sz="2400"/>
          </a:p>
          <a:p>
            <a:pPr>
              <a:lnSpc>
                <a:spcPct val="90000"/>
              </a:lnSpc>
            </a:pPr>
            <a:r>
              <a:rPr lang="en-AU" altLang="en-AU" sz="2400"/>
              <a:t>Bare bone class – no fields, no methods</a:t>
            </a:r>
          </a:p>
          <a:p>
            <a:pPr>
              <a:lnSpc>
                <a:spcPct val="90000"/>
              </a:lnSpc>
              <a:buFont typeface="Wingdings" panose="05000000000000000000" pitchFamily="2" charset="2"/>
              <a:buNone/>
            </a:pPr>
            <a:endParaRPr lang="en-AU" altLang="en-AU" sz="2400"/>
          </a:p>
          <a:p>
            <a:pPr>
              <a:lnSpc>
                <a:spcPct val="90000"/>
              </a:lnSpc>
              <a:buFont typeface="Wingdings" panose="05000000000000000000" pitchFamily="2" charset="2"/>
              <a:buNone/>
            </a:pPr>
            <a:r>
              <a:rPr lang="en-AU" altLang="en-AU" sz="2400"/>
              <a:t> </a:t>
            </a:r>
          </a:p>
        </p:txBody>
      </p:sp>
      <p:sp>
        <p:nvSpPr>
          <p:cNvPr id="402436" name="Text Box 4"/>
          <p:cNvSpPr txBox="1">
            <a:spLocks noChangeArrowheads="1"/>
          </p:cNvSpPr>
          <p:nvPr/>
        </p:nvSpPr>
        <p:spPr bwMode="auto">
          <a:xfrm>
            <a:off x="5257800" y="4724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AU" altLang="en-AU" sz="2400">
              <a:latin typeface="Times" panose="02020603050405020304" pitchFamily="18" charset="0"/>
            </a:endParaRPr>
          </a:p>
        </p:txBody>
      </p:sp>
      <p:sp>
        <p:nvSpPr>
          <p:cNvPr id="402437" name="Text Box 5"/>
          <p:cNvSpPr txBox="1">
            <a:spLocks noChangeArrowheads="1"/>
          </p:cNvSpPr>
          <p:nvPr/>
        </p:nvSpPr>
        <p:spPr bwMode="auto">
          <a:xfrm>
            <a:off x="2667000" y="5203825"/>
            <a:ext cx="44196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AU" altLang="en-AU" sz="2400">
                <a:latin typeface="Times New Roman" panose="02020603050405020304" pitchFamily="18" charset="0"/>
              </a:rPr>
              <a:t>public class Circle {</a:t>
            </a:r>
          </a:p>
          <a:p>
            <a:pPr algn="l" eaLnBrk="0" hangingPunct="0"/>
            <a:r>
              <a:rPr lang="en-AU" altLang="en-AU" sz="2400">
                <a:latin typeface="Times New Roman" panose="02020603050405020304" pitchFamily="18" charset="0"/>
              </a:rPr>
              <a:t>        // my circle class</a:t>
            </a:r>
          </a:p>
          <a:p>
            <a:pPr algn="l" eaLnBrk="0" hangingPunct="0"/>
            <a:r>
              <a:rPr lang="en-AU" altLang="en-AU" sz="2400">
                <a:latin typeface="Times New Roman" panose="02020603050405020304" pitchFamily="18" charset="0"/>
              </a:rPr>
              <a:t>}</a:t>
            </a:r>
          </a:p>
        </p:txBody>
      </p:sp>
      <p:sp>
        <p:nvSpPr>
          <p:cNvPr id="402438" name="Text Box 6"/>
          <p:cNvSpPr txBox="1">
            <a:spLocks noChangeArrowheads="1"/>
          </p:cNvSpPr>
          <p:nvPr/>
        </p:nvSpPr>
        <p:spPr bwMode="auto">
          <a:xfrm>
            <a:off x="2667000" y="2971800"/>
            <a:ext cx="4419600"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en-AU" altLang="en-AU" dirty="0">
                <a:solidFill>
                  <a:schemeClr val="hlink"/>
                </a:solidFill>
              </a:rPr>
              <a:t>class</a:t>
            </a:r>
            <a:r>
              <a:rPr lang="en-AU" altLang="en-AU" dirty="0"/>
              <a:t>  </a:t>
            </a:r>
            <a:r>
              <a:rPr lang="en-AU" altLang="en-AU" i="1" dirty="0" err="1"/>
              <a:t>ClassName</a:t>
            </a:r>
            <a:r>
              <a:rPr lang="en-AU" altLang="en-AU" dirty="0"/>
              <a:t> [</a:t>
            </a:r>
            <a:r>
              <a:rPr lang="en-AU" altLang="en-AU" dirty="0">
                <a:solidFill>
                  <a:schemeClr val="hlink"/>
                </a:solidFill>
              </a:rPr>
              <a:t>extends</a:t>
            </a:r>
            <a:r>
              <a:rPr lang="en-AU" altLang="en-AU" dirty="0"/>
              <a:t> </a:t>
            </a:r>
            <a:r>
              <a:rPr lang="en-AU" altLang="en-AU" i="1" dirty="0" err="1"/>
              <a:t>SuperClassName</a:t>
            </a:r>
            <a:r>
              <a:rPr lang="en-AU" altLang="en-AU" dirty="0"/>
              <a:t>]</a:t>
            </a:r>
          </a:p>
          <a:p>
            <a:pPr lvl="1" algn="l"/>
            <a:r>
              <a:rPr lang="en-AU" altLang="en-AU" dirty="0"/>
              <a:t>{</a:t>
            </a:r>
          </a:p>
          <a:p>
            <a:pPr lvl="2" algn="l"/>
            <a:r>
              <a:rPr lang="en-AU" altLang="en-AU" dirty="0"/>
              <a:t>         [fields declaration]</a:t>
            </a:r>
          </a:p>
          <a:p>
            <a:pPr lvl="2" algn="l"/>
            <a:r>
              <a:rPr lang="en-AU" altLang="en-AU" dirty="0"/>
              <a:t>         [methods declaration]</a:t>
            </a:r>
          </a:p>
          <a:p>
            <a:pPr algn="l"/>
            <a:r>
              <a:rPr lang="en-AU" altLang="en-AU" dirty="0"/>
              <a:t>}</a:t>
            </a:r>
          </a:p>
        </p:txBody>
      </p:sp>
    </p:spTree>
    <p:extLst>
      <p:ext uri="{BB962C8B-B14F-4D97-AF65-F5344CB8AC3E}">
        <p14:creationId xmlns:p14="http://schemas.microsoft.com/office/powerpoint/2010/main" val="2564138779"/>
      </p:ext>
    </p:extLst>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normAutofit fontScale="90000"/>
          </a:bodyPr>
          <a:lstStyle/>
          <a:p>
            <a:r>
              <a:rPr lang="en-US" sz="4000"/>
              <a:t>Testing for End of File in a Text File</a:t>
            </a:r>
          </a:p>
        </p:txBody>
      </p:sp>
      <p:sp>
        <p:nvSpPr>
          <p:cNvPr id="352259" name="Rectangle 3"/>
          <p:cNvSpPr>
            <a:spLocks noGrp="1" noChangeArrowheads="1"/>
          </p:cNvSpPr>
          <p:nvPr>
            <p:ph type="body" idx="1"/>
          </p:nvPr>
        </p:nvSpPr>
        <p:spPr>
          <a:xfrm>
            <a:off x="685800" y="1752600"/>
            <a:ext cx="7772400" cy="4648200"/>
          </a:xfrm>
        </p:spPr>
        <p:txBody>
          <a:bodyPr/>
          <a:lstStyle/>
          <a:p>
            <a:pPr>
              <a:buFontTx/>
              <a:buNone/>
            </a:pPr>
            <a:endParaRPr lang="en-US"/>
          </a:p>
          <a:p>
            <a:r>
              <a:rPr lang="en-US" sz="2000"/>
              <a:t>When </a:t>
            </a:r>
            <a:r>
              <a:rPr lang="en-US" sz="2000">
                <a:latin typeface="Courier New" panose="02070309020205020404" pitchFamily="49" charset="0"/>
              </a:rPr>
              <a:t>readLine</a:t>
            </a:r>
            <a:r>
              <a:rPr lang="en-US" sz="2000"/>
              <a:t> tries to read beyond the end of a text file it returns the special value </a:t>
            </a:r>
            <a:r>
              <a:rPr lang="en-US" sz="2000" i="1">
                <a:latin typeface="Courier New" panose="02070309020205020404" pitchFamily="49" charset="0"/>
              </a:rPr>
              <a:t>null</a:t>
            </a:r>
          </a:p>
          <a:p>
            <a:pPr lvl="1"/>
            <a:r>
              <a:rPr lang="en-US" sz="2000"/>
              <a:t>so you can test for </a:t>
            </a:r>
            <a:r>
              <a:rPr lang="en-US" sz="2000">
                <a:latin typeface="Courier New" panose="02070309020205020404" pitchFamily="49" charset="0"/>
              </a:rPr>
              <a:t>null</a:t>
            </a:r>
            <a:r>
              <a:rPr lang="en-US" sz="2000"/>
              <a:t> to stop processing a text file</a:t>
            </a:r>
          </a:p>
          <a:p>
            <a:pPr lvl="1"/>
            <a:endParaRPr lang="en-US" sz="2000"/>
          </a:p>
          <a:p>
            <a:r>
              <a:rPr lang="en-US" sz="2000">
                <a:latin typeface="Courier New" panose="02070309020205020404" pitchFamily="49" charset="0"/>
              </a:rPr>
              <a:t>read</a:t>
            </a:r>
            <a:r>
              <a:rPr lang="en-US" sz="2000"/>
              <a:t> returns -1 when it tries to read beyond the end of a text file</a:t>
            </a:r>
          </a:p>
          <a:p>
            <a:pPr lvl="1"/>
            <a:r>
              <a:rPr lang="en-US" sz="2000"/>
              <a:t>the </a:t>
            </a:r>
            <a:r>
              <a:rPr lang="en-US" sz="2000">
                <a:latin typeface="Courier New" panose="02070309020205020404" pitchFamily="49" charset="0"/>
              </a:rPr>
              <a:t>int</a:t>
            </a:r>
            <a:r>
              <a:rPr lang="en-US" sz="2000"/>
              <a:t> value of all ordinary characters is nonnegative</a:t>
            </a:r>
          </a:p>
          <a:p>
            <a:pPr lvl="1"/>
            <a:endParaRPr lang="en-US" sz="2000"/>
          </a:p>
          <a:p>
            <a:r>
              <a:rPr lang="en-US" sz="2000"/>
              <a:t>Neither of these two methods (</a:t>
            </a:r>
            <a:r>
              <a:rPr lang="en-US" sz="2000">
                <a:latin typeface="Courier New" panose="02070309020205020404" pitchFamily="49" charset="0"/>
              </a:rPr>
              <a:t>read</a:t>
            </a:r>
            <a:r>
              <a:rPr lang="en-US" sz="2000"/>
              <a:t> and </a:t>
            </a:r>
            <a:r>
              <a:rPr lang="en-US" sz="2000">
                <a:latin typeface="Courier New" panose="02070309020205020404" pitchFamily="49" charset="0"/>
              </a:rPr>
              <a:t>readLine</a:t>
            </a:r>
            <a:r>
              <a:rPr lang="en-US" sz="2000"/>
              <a:t>) will throw an </a:t>
            </a:r>
            <a:r>
              <a:rPr lang="en-US" sz="2000">
                <a:latin typeface="Courier New" panose="02070309020205020404" pitchFamily="49" charset="0"/>
              </a:rPr>
              <a:t>EOFException</a:t>
            </a:r>
            <a:r>
              <a:rPr lang="en-US" sz="2000"/>
              <a:t>.</a:t>
            </a:r>
          </a:p>
        </p:txBody>
      </p:sp>
    </p:spTree>
    <p:extLst>
      <p:ext uri="{BB962C8B-B14F-4D97-AF65-F5344CB8AC3E}">
        <p14:creationId xmlns:p14="http://schemas.microsoft.com/office/powerpoint/2010/main" val="2182056278"/>
      </p:ext>
    </p:extLst>
  </p:cSld>
  <p:clrMapOvr>
    <a:masterClrMapping/>
  </p:clrMapOvr>
  <p:transition>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306" name="Object 2"/>
          <p:cNvGraphicFramePr>
            <a:graphicFrameLocks noChangeAspect="1"/>
          </p:cNvGraphicFramePr>
          <p:nvPr/>
        </p:nvGraphicFramePr>
        <p:xfrm>
          <a:off x="3638550" y="2590800"/>
          <a:ext cx="5181600" cy="2819400"/>
        </p:xfrm>
        <a:graphic>
          <a:graphicData uri="http://schemas.openxmlformats.org/presentationml/2006/ole">
            <mc:AlternateContent xmlns:mc="http://schemas.openxmlformats.org/markup-compatibility/2006">
              <mc:Choice xmlns:v="urn:schemas-microsoft-com:vml" Requires="v">
                <p:oleObj spid="_x0000_s2056" name="Document" r:id="rId4" imgW="5194440" imgH="2819520" progId="Word.Document.8">
                  <p:embed/>
                </p:oleObj>
              </mc:Choice>
              <mc:Fallback>
                <p:oleObj name="Document" r:id="rId4" imgW="5194440" imgH="28195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8550" y="2590800"/>
                        <a:ext cx="518160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07" name="Rectangle 3"/>
          <p:cNvSpPr>
            <a:spLocks noChangeArrowheads="1"/>
          </p:cNvSpPr>
          <p:nvPr/>
        </p:nvSpPr>
        <p:spPr bwMode="auto">
          <a:xfrm>
            <a:off x="92075" y="6515100"/>
            <a:ext cx="7350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en-US" sz="1000">
                <a:latin typeface="Arial" panose="020B0604020202020204" pitchFamily="34" charset="0"/>
              </a:rPr>
              <a:t>Chapter 9</a:t>
            </a:r>
          </a:p>
        </p:txBody>
      </p:sp>
      <p:sp>
        <p:nvSpPr>
          <p:cNvPr id="354308" name="Rectangle 4"/>
          <p:cNvSpPr>
            <a:spLocks noChangeArrowheads="1"/>
          </p:cNvSpPr>
          <p:nvPr/>
        </p:nvSpPr>
        <p:spPr bwMode="auto">
          <a:xfrm>
            <a:off x="2395538" y="6515100"/>
            <a:ext cx="44084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1000">
                <a:latin typeface="Arial" panose="020B0604020202020204" pitchFamily="34" charset="0"/>
              </a:rPr>
              <a:t>Java: an Introduction to Computer Science &amp; Programming - Walter Savitch</a:t>
            </a:r>
          </a:p>
        </p:txBody>
      </p:sp>
      <p:sp>
        <p:nvSpPr>
          <p:cNvPr id="354309" name="Rectangle 5"/>
          <p:cNvSpPr>
            <a:spLocks noChangeArrowheads="1"/>
          </p:cNvSpPr>
          <p:nvPr/>
        </p:nvSpPr>
        <p:spPr bwMode="auto">
          <a:xfrm>
            <a:off x="8674100" y="6486525"/>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EA03DDB1-D6C9-4C1C-8CC9-B4767DDB3AA0}" type="slidenum">
              <a:rPr lang="en-US" sz="1400">
                <a:latin typeface="Arial" panose="020B0604020202020204" pitchFamily="34" charset="0"/>
              </a:rPr>
              <a:pPr algn="r"/>
              <a:t>51</a:t>
            </a:fld>
            <a:endParaRPr lang="en-US" sz="1400">
              <a:latin typeface="Arial" panose="020B0604020202020204" pitchFamily="34" charset="0"/>
            </a:endParaRPr>
          </a:p>
        </p:txBody>
      </p:sp>
      <p:sp>
        <p:nvSpPr>
          <p:cNvPr id="354310" name="Text Box 6"/>
          <p:cNvSpPr txBox="1">
            <a:spLocks noChangeArrowheads="1"/>
          </p:cNvSpPr>
          <p:nvPr/>
        </p:nvSpPr>
        <p:spPr bwMode="auto">
          <a:xfrm>
            <a:off x="4953000" y="1890713"/>
            <a:ext cx="304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1800">
                <a:latin typeface="Arial" panose="020B0604020202020204" pitchFamily="34" charset="0"/>
              </a:rPr>
              <a:t>Excerpt from </a:t>
            </a:r>
            <a:r>
              <a:rPr lang="en-US" sz="1800">
                <a:latin typeface="Courier New" panose="02070309020205020404" pitchFamily="49" charset="0"/>
              </a:rPr>
              <a:t>TextEOFDemo</a:t>
            </a:r>
            <a:endParaRPr lang="en-US" sz="2000">
              <a:latin typeface="Arial" panose="020B0604020202020204" pitchFamily="34" charset="0"/>
            </a:endParaRPr>
          </a:p>
        </p:txBody>
      </p:sp>
      <p:sp>
        <p:nvSpPr>
          <p:cNvPr id="354311" name="Rectangle 7"/>
          <p:cNvSpPr>
            <a:spLocks noChangeArrowheads="1"/>
          </p:cNvSpPr>
          <p:nvPr/>
        </p:nvSpPr>
        <p:spPr bwMode="auto">
          <a:xfrm>
            <a:off x="3328988" y="2514600"/>
            <a:ext cx="5562600" cy="2971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2" name="Rectangle 8"/>
          <p:cNvSpPr>
            <a:spLocks noGrp="1" noChangeArrowheads="1"/>
          </p:cNvSpPr>
          <p:nvPr>
            <p:ph type="title"/>
          </p:nvPr>
        </p:nvSpPr>
        <p:spPr/>
        <p:txBody>
          <a:bodyPr>
            <a:normAutofit fontScale="90000"/>
          </a:bodyPr>
          <a:lstStyle/>
          <a:p>
            <a:r>
              <a:rPr lang="en-US" sz="4000"/>
              <a:t>Example: Using Null to</a:t>
            </a:r>
            <a:br>
              <a:rPr lang="en-US" sz="4000"/>
            </a:br>
            <a:r>
              <a:rPr lang="en-US" sz="4000"/>
              <a:t>Test for End-of-File in a Text File</a:t>
            </a:r>
          </a:p>
        </p:txBody>
      </p:sp>
      <p:sp>
        <p:nvSpPr>
          <p:cNvPr id="354313" name="AutoShape 9"/>
          <p:cNvSpPr>
            <a:spLocks/>
          </p:cNvSpPr>
          <p:nvPr/>
        </p:nvSpPr>
        <p:spPr bwMode="auto">
          <a:xfrm>
            <a:off x="228600" y="1882775"/>
            <a:ext cx="1981200" cy="1200150"/>
          </a:xfrm>
          <a:prstGeom prst="borderCallout1">
            <a:avLst>
              <a:gd name="adj1" fmla="val 9523"/>
              <a:gd name="adj2" fmla="val 103847"/>
              <a:gd name="adj3" fmla="val 119708"/>
              <a:gd name="adj4" fmla="val 16194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atin typeface="Arial" panose="020B0604020202020204" pitchFamily="34" charset="0"/>
              </a:rPr>
              <a:t>When using </a:t>
            </a:r>
            <a:r>
              <a:rPr lang="en-US" b="1">
                <a:latin typeface="Courier New" panose="02070309020205020404" pitchFamily="49" charset="0"/>
              </a:rPr>
              <a:t>readLine</a:t>
            </a:r>
            <a:endParaRPr lang="en-US" b="1">
              <a:latin typeface="Arial" panose="020B0604020202020204" pitchFamily="34" charset="0"/>
            </a:endParaRPr>
          </a:p>
          <a:p>
            <a:r>
              <a:rPr lang="en-US">
                <a:latin typeface="Arial" panose="020B0604020202020204" pitchFamily="34" charset="0"/>
              </a:rPr>
              <a:t>test for </a:t>
            </a:r>
            <a:r>
              <a:rPr lang="en-US">
                <a:latin typeface="Courier New" panose="02070309020205020404" pitchFamily="49" charset="0"/>
              </a:rPr>
              <a:t>null</a:t>
            </a:r>
            <a:endParaRPr lang="en-US">
              <a:latin typeface="Arial" panose="020B0604020202020204" pitchFamily="34" charset="0"/>
            </a:endParaRPr>
          </a:p>
        </p:txBody>
      </p:sp>
      <p:sp>
        <p:nvSpPr>
          <p:cNvPr id="354314" name="AutoShape 10"/>
          <p:cNvSpPr>
            <a:spLocks/>
          </p:cNvSpPr>
          <p:nvPr/>
        </p:nvSpPr>
        <p:spPr bwMode="auto">
          <a:xfrm>
            <a:off x="3429000" y="2971800"/>
            <a:ext cx="152400" cy="685800"/>
          </a:xfrm>
          <a:prstGeom prst="leftBracke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5" name="Line 11"/>
          <p:cNvSpPr>
            <a:spLocks noChangeShapeType="1"/>
          </p:cNvSpPr>
          <p:nvPr/>
        </p:nvSpPr>
        <p:spPr bwMode="auto">
          <a:xfrm>
            <a:off x="2286000" y="2057400"/>
            <a:ext cx="1524000" cy="2819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316" name="Text Box 12"/>
          <p:cNvSpPr txBox="1">
            <a:spLocks noChangeArrowheads="1"/>
          </p:cNvSpPr>
          <p:nvPr/>
        </p:nvSpPr>
        <p:spPr bwMode="auto">
          <a:xfrm>
            <a:off x="228600" y="5837238"/>
            <a:ext cx="3992563" cy="4699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atin typeface="Arial" panose="020B0604020202020204" pitchFamily="34" charset="0"/>
              </a:rPr>
              <a:t>When using </a:t>
            </a:r>
            <a:r>
              <a:rPr lang="en-US" b="1">
                <a:latin typeface="Courier New" panose="02070309020205020404" pitchFamily="49" charset="0"/>
              </a:rPr>
              <a:t>read</a:t>
            </a:r>
            <a:r>
              <a:rPr lang="en-US">
                <a:latin typeface="Arial" panose="020B0604020202020204" pitchFamily="34" charset="0"/>
              </a:rPr>
              <a:t> test for -1</a:t>
            </a:r>
          </a:p>
        </p:txBody>
      </p:sp>
    </p:spTree>
    <p:extLst>
      <p:ext uri="{BB962C8B-B14F-4D97-AF65-F5344CB8AC3E}">
        <p14:creationId xmlns:p14="http://schemas.microsoft.com/office/powerpoint/2010/main" val="650488254"/>
      </p:ext>
    </p:extLst>
  </p:cSld>
  <p:clrMapOvr>
    <a:masterClrMapping/>
  </p:clrMapOvr>
  <p:transition>
    <p:pull dir="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File I/O example</a:t>
            </a:r>
          </a:p>
        </p:txBody>
      </p:sp>
      <p:sp>
        <p:nvSpPr>
          <p:cNvPr id="356355" name="Rectangle 3"/>
          <p:cNvSpPr>
            <a:spLocks noGrp="1" noChangeArrowheads="1"/>
          </p:cNvSpPr>
          <p:nvPr>
            <p:ph type="body" idx="1"/>
          </p:nvPr>
        </p:nvSpPr>
        <p:spPr/>
        <p:txBody>
          <a:bodyPr/>
          <a:lstStyle/>
          <a:p>
            <a:r>
              <a:rPr lang="en-US"/>
              <a:t>http://www.cs.fit.edu/~pkc/classes/cse1001/FileIO/FileIO.java</a:t>
            </a:r>
          </a:p>
        </p:txBody>
      </p:sp>
    </p:spTree>
    <p:extLst>
      <p:ext uri="{BB962C8B-B14F-4D97-AF65-F5344CB8AC3E}">
        <p14:creationId xmlns:p14="http://schemas.microsoft.com/office/powerpoint/2010/main" val="1862445263"/>
      </p:ext>
    </p:extLst>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Using Path Names</a:t>
            </a:r>
          </a:p>
        </p:txBody>
      </p:sp>
      <p:sp>
        <p:nvSpPr>
          <p:cNvPr id="364547" name="Rectangle 3"/>
          <p:cNvSpPr>
            <a:spLocks noGrp="1" noChangeArrowheads="1"/>
          </p:cNvSpPr>
          <p:nvPr>
            <p:ph type="body" idx="1"/>
          </p:nvPr>
        </p:nvSpPr>
        <p:spPr>
          <a:xfrm>
            <a:off x="685800" y="1676400"/>
            <a:ext cx="7772400" cy="4724400"/>
          </a:xfrm>
        </p:spPr>
        <p:txBody>
          <a:bodyPr/>
          <a:lstStyle/>
          <a:p>
            <a:r>
              <a:rPr lang="en-US" sz="2000" b="1" i="1"/>
              <a:t>Path name</a:t>
            </a:r>
            <a:r>
              <a:rPr lang="en-US" sz="2000"/>
              <a:t>—gives name of file and tells which directory the file is in</a:t>
            </a:r>
          </a:p>
          <a:p>
            <a:r>
              <a:rPr lang="en-US" sz="2000" b="1" i="1"/>
              <a:t>Relative path name</a:t>
            </a:r>
            <a:r>
              <a:rPr lang="en-US" sz="2000"/>
              <a:t>—gives the path starting with the directory that the program is in</a:t>
            </a:r>
          </a:p>
          <a:p>
            <a:r>
              <a:rPr lang="en-US" sz="2000"/>
              <a:t>Typical UNIX path name:</a:t>
            </a:r>
          </a:p>
          <a:p>
            <a:pPr>
              <a:buFontTx/>
              <a:buNone/>
            </a:pPr>
            <a:r>
              <a:rPr lang="en-US" sz="2000">
                <a:latin typeface="Courier New" panose="02070309020205020404" pitchFamily="49" charset="0"/>
              </a:rPr>
              <a:t>/user/smith/home.work/java/FileClassDemo.java</a:t>
            </a:r>
          </a:p>
          <a:p>
            <a:r>
              <a:rPr lang="en-US" sz="2000"/>
              <a:t>Typical Windows path name:</a:t>
            </a:r>
          </a:p>
          <a:p>
            <a:pPr>
              <a:buFontTx/>
              <a:buNone/>
            </a:pPr>
            <a:r>
              <a:rPr lang="en-US" sz="2000">
                <a:latin typeface="Courier New" panose="02070309020205020404" pitchFamily="49" charset="0"/>
              </a:rPr>
              <a:t>D:\Work\Java\Programs\FileClassDemo.java</a:t>
            </a:r>
          </a:p>
          <a:p>
            <a:r>
              <a:rPr lang="en-US" sz="2000"/>
              <a:t>When a backslash is used in a quoted string it must be written as two backslashes since backslash is the escape character:</a:t>
            </a:r>
          </a:p>
          <a:p>
            <a:pPr>
              <a:buFontTx/>
              <a:buNone/>
            </a:pPr>
            <a:r>
              <a:rPr lang="en-US" sz="2000">
                <a:latin typeface="Courier New" panose="02070309020205020404" pitchFamily="49" charset="0"/>
              </a:rPr>
              <a:t>"D:\\Work\\Java\\Programs\\FileClassDemo.java"</a:t>
            </a:r>
          </a:p>
          <a:p>
            <a:r>
              <a:rPr lang="en-US" sz="2000"/>
              <a:t>Java will accept path names in UNIX or Windows format, regardless of which operating system it is actually running on.</a:t>
            </a:r>
          </a:p>
        </p:txBody>
      </p:sp>
    </p:spTree>
    <p:extLst>
      <p:ext uri="{BB962C8B-B14F-4D97-AF65-F5344CB8AC3E}">
        <p14:creationId xmlns:p14="http://schemas.microsoft.com/office/powerpoint/2010/main" val="3349392173"/>
      </p:ext>
    </p:extLst>
  </p:cSld>
  <p:clrMapOvr>
    <a:masterClrMapping/>
  </p:clrMapOvr>
  <p:transition>
    <p:pull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533400"/>
            <a:ext cx="7772400" cy="1143000"/>
          </a:xfrm>
        </p:spPr>
        <p:txBody>
          <a:bodyPr/>
          <a:lstStyle/>
          <a:p>
            <a:r>
              <a:rPr lang="en-US" b="1">
                <a:latin typeface="Courier New" panose="02070309020205020404" pitchFamily="49" charset="0"/>
              </a:rPr>
              <a:t>File</a:t>
            </a:r>
            <a:r>
              <a:rPr lang="en-US"/>
              <a:t> Class </a:t>
            </a:r>
            <a:r>
              <a:rPr lang="en-US" sz="2800">
                <a:latin typeface="Courier New" panose="02070309020205020404" pitchFamily="49" charset="0"/>
              </a:rPr>
              <a:t>[java.io]</a:t>
            </a:r>
          </a:p>
        </p:txBody>
      </p:sp>
      <p:sp>
        <p:nvSpPr>
          <p:cNvPr id="366595" name="Rectangle 3"/>
          <p:cNvSpPr>
            <a:spLocks noGrp="1" noChangeArrowheads="1"/>
          </p:cNvSpPr>
          <p:nvPr>
            <p:ph type="body" idx="1"/>
          </p:nvPr>
        </p:nvSpPr>
        <p:spPr>
          <a:xfrm>
            <a:off x="381000" y="1524000"/>
            <a:ext cx="8382000" cy="4724400"/>
          </a:xfrm>
        </p:spPr>
        <p:txBody>
          <a:bodyPr/>
          <a:lstStyle/>
          <a:p>
            <a:pPr>
              <a:lnSpc>
                <a:spcPct val="90000"/>
              </a:lnSpc>
            </a:pPr>
            <a:r>
              <a:rPr lang="en-US" sz="2000"/>
              <a:t>Acts like a wrapper class for file names</a:t>
            </a:r>
          </a:p>
          <a:p>
            <a:pPr>
              <a:lnSpc>
                <a:spcPct val="90000"/>
              </a:lnSpc>
            </a:pPr>
            <a:r>
              <a:rPr lang="en-US" sz="2000"/>
              <a:t>A file name like "</a:t>
            </a:r>
            <a:r>
              <a:rPr lang="en-US" sz="2000">
                <a:latin typeface="Courier New" panose="02070309020205020404" pitchFamily="49" charset="0"/>
              </a:rPr>
              <a:t>numbers.txt</a:t>
            </a:r>
            <a:r>
              <a:rPr lang="en-US" sz="2000"/>
              <a:t>" has only </a:t>
            </a:r>
            <a:r>
              <a:rPr lang="en-US" sz="2000">
                <a:latin typeface="Courier New" panose="02070309020205020404" pitchFamily="49" charset="0"/>
              </a:rPr>
              <a:t>String</a:t>
            </a:r>
            <a:r>
              <a:rPr lang="en-US" sz="2000"/>
              <a:t> properties</a:t>
            </a:r>
            <a:endParaRPr lang="en-US" sz="2000">
              <a:latin typeface="Courier New" panose="02070309020205020404" pitchFamily="49" charset="0"/>
            </a:endParaRPr>
          </a:p>
          <a:p>
            <a:pPr>
              <a:lnSpc>
                <a:spcPct val="90000"/>
              </a:lnSpc>
            </a:pPr>
            <a:r>
              <a:rPr lang="en-US" sz="2000">
                <a:latin typeface="Courier New" panose="02070309020205020404" pitchFamily="49" charset="0"/>
              </a:rPr>
              <a:t>File</a:t>
            </a:r>
            <a:r>
              <a:rPr lang="en-US" sz="2000"/>
              <a:t> has some very useful methods</a:t>
            </a:r>
          </a:p>
          <a:p>
            <a:pPr lvl="1">
              <a:lnSpc>
                <a:spcPct val="90000"/>
              </a:lnSpc>
            </a:pPr>
            <a:r>
              <a:rPr lang="en-US" sz="2000">
                <a:latin typeface="Courier New" panose="02070309020205020404" pitchFamily="49" charset="0"/>
              </a:rPr>
              <a:t>exists</a:t>
            </a:r>
            <a:r>
              <a:rPr lang="en-US" sz="2000"/>
              <a:t>: tests if a file already exists</a:t>
            </a:r>
          </a:p>
          <a:p>
            <a:pPr lvl="1">
              <a:lnSpc>
                <a:spcPct val="90000"/>
              </a:lnSpc>
            </a:pPr>
            <a:r>
              <a:rPr lang="en-US" sz="2000">
                <a:latin typeface="Courier New" panose="02070309020205020404" pitchFamily="49" charset="0"/>
              </a:rPr>
              <a:t>canRead</a:t>
            </a:r>
            <a:r>
              <a:rPr lang="en-US" sz="2000"/>
              <a:t>: tests if the OS will let you read a file</a:t>
            </a:r>
          </a:p>
          <a:p>
            <a:pPr lvl="1">
              <a:lnSpc>
                <a:spcPct val="90000"/>
              </a:lnSpc>
            </a:pPr>
            <a:r>
              <a:rPr lang="en-US" sz="2000">
                <a:latin typeface="Courier New" panose="02070309020205020404" pitchFamily="49" charset="0"/>
              </a:rPr>
              <a:t>canWrite</a:t>
            </a:r>
            <a:r>
              <a:rPr lang="en-US" sz="2000"/>
              <a:t>: tests if the OS will let you write to a file</a:t>
            </a:r>
          </a:p>
          <a:p>
            <a:pPr lvl="1">
              <a:lnSpc>
                <a:spcPct val="90000"/>
              </a:lnSpc>
            </a:pPr>
            <a:r>
              <a:rPr lang="en-US" sz="2000">
                <a:latin typeface="Courier New" panose="02070309020205020404" pitchFamily="49" charset="0"/>
              </a:rPr>
              <a:t>delete</a:t>
            </a:r>
            <a:r>
              <a:rPr lang="en-US" sz="2000"/>
              <a:t>: deletes the file, returns true if successful</a:t>
            </a:r>
          </a:p>
          <a:p>
            <a:pPr lvl="1">
              <a:lnSpc>
                <a:spcPct val="90000"/>
              </a:lnSpc>
            </a:pPr>
            <a:r>
              <a:rPr lang="en-US" sz="2000">
                <a:latin typeface="Courier New" panose="02070309020205020404" pitchFamily="49" charset="0"/>
              </a:rPr>
              <a:t>length</a:t>
            </a:r>
            <a:r>
              <a:rPr lang="en-US" sz="2000"/>
              <a:t>: returns the number of bytes in the file</a:t>
            </a:r>
          </a:p>
          <a:p>
            <a:pPr lvl="1">
              <a:lnSpc>
                <a:spcPct val="90000"/>
              </a:lnSpc>
            </a:pPr>
            <a:r>
              <a:rPr lang="en-US" sz="2000">
                <a:latin typeface="Courier New" panose="02070309020205020404" pitchFamily="49" charset="0"/>
              </a:rPr>
              <a:t>getName</a:t>
            </a:r>
            <a:r>
              <a:rPr lang="en-US" sz="2000"/>
              <a:t>: returns file name, excluding the preceding path</a:t>
            </a:r>
          </a:p>
          <a:p>
            <a:pPr lvl="1">
              <a:lnSpc>
                <a:spcPct val="90000"/>
              </a:lnSpc>
            </a:pPr>
            <a:r>
              <a:rPr lang="en-US" sz="2000">
                <a:latin typeface="Courier New" panose="02070309020205020404" pitchFamily="49" charset="0"/>
              </a:rPr>
              <a:t>getPath</a:t>
            </a:r>
            <a:r>
              <a:rPr lang="en-US" sz="2000"/>
              <a:t>: returns the path name—the full name</a:t>
            </a:r>
          </a:p>
          <a:p>
            <a:pPr>
              <a:lnSpc>
                <a:spcPct val="90000"/>
              </a:lnSpc>
              <a:buFontTx/>
              <a:buNone/>
            </a:pPr>
            <a:endParaRPr lang="en-US" sz="2000"/>
          </a:p>
          <a:p>
            <a:pPr>
              <a:lnSpc>
                <a:spcPct val="90000"/>
              </a:lnSpc>
              <a:buFontTx/>
              <a:buNone/>
            </a:pPr>
            <a:r>
              <a:rPr lang="en-US" sz="2000">
                <a:latin typeface="Courier New" panose="02070309020205020404" pitchFamily="49" charset="0"/>
              </a:rPr>
              <a:t> File numFile = new File(“numbers.txt”);</a:t>
            </a:r>
            <a:endParaRPr lang="en-US" sz="2000"/>
          </a:p>
          <a:p>
            <a:pPr>
              <a:lnSpc>
                <a:spcPct val="90000"/>
              </a:lnSpc>
              <a:buFontTx/>
              <a:buNone/>
            </a:pPr>
            <a:r>
              <a:rPr lang="en-US" sz="2000"/>
              <a:t>  </a:t>
            </a:r>
            <a:r>
              <a:rPr lang="en-US" sz="2000">
                <a:latin typeface="Courier New" panose="02070309020205020404" pitchFamily="49" charset="0"/>
              </a:rPr>
              <a:t>if (numFile.exists())</a:t>
            </a:r>
          </a:p>
          <a:p>
            <a:pPr>
              <a:lnSpc>
                <a:spcPct val="90000"/>
              </a:lnSpc>
              <a:buFontTx/>
              <a:buNone/>
            </a:pPr>
            <a:r>
              <a:rPr lang="en-US" sz="2000">
                <a:latin typeface="Courier New" panose="02070309020205020404" pitchFamily="49" charset="0"/>
              </a:rPr>
              <a:t>   System.out.println(numfile.length());</a:t>
            </a:r>
          </a:p>
          <a:p>
            <a:pPr>
              <a:lnSpc>
                <a:spcPct val="90000"/>
              </a:lnSpc>
              <a:buFontTx/>
              <a:buNone/>
            </a:pPr>
            <a:endParaRPr lang="en-US" sz="2000">
              <a:latin typeface="Courier New" panose="02070309020205020404" pitchFamily="49" charset="0"/>
            </a:endParaRPr>
          </a:p>
        </p:txBody>
      </p:sp>
    </p:spTree>
    <p:extLst>
      <p:ext uri="{BB962C8B-B14F-4D97-AF65-F5344CB8AC3E}">
        <p14:creationId xmlns:p14="http://schemas.microsoft.com/office/powerpoint/2010/main" val="917197531"/>
      </p:ext>
    </p:extLst>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atin typeface="Courier New" panose="02070309020205020404" pitchFamily="49" charset="0"/>
              </a:rPr>
              <a:t>File</a:t>
            </a:r>
            <a:r>
              <a:rPr lang="en-US"/>
              <a:t> Objects and Filenames</a:t>
            </a:r>
          </a:p>
        </p:txBody>
      </p:sp>
      <p:sp>
        <p:nvSpPr>
          <p:cNvPr id="368643" name="Rectangle 3"/>
          <p:cNvSpPr>
            <a:spLocks noGrp="1" noChangeArrowheads="1"/>
          </p:cNvSpPr>
          <p:nvPr>
            <p:ph type="body" idx="1"/>
          </p:nvPr>
        </p:nvSpPr>
        <p:spPr/>
        <p:txBody>
          <a:bodyPr/>
          <a:lstStyle/>
          <a:p>
            <a:r>
              <a:rPr lang="en-US" sz="2000">
                <a:latin typeface="Courier New" panose="02070309020205020404" pitchFamily="49" charset="0"/>
              </a:rPr>
              <a:t>FileInputStream</a:t>
            </a:r>
            <a:r>
              <a:rPr lang="en-US" sz="2000"/>
              <a:t> and </a:t>
            </a:r>
            <a:r>
              <a:rPr lang="en-US" sz="2000">
                <a:latin typeface="Courier New" panose="02070309020205020404" pitchFamily="49" charset="0"/>
              </a:rPr>
              <a:t>FileOutputStream</a:t>
            </a:r>
            <a:r>
              <a:rPr lang="en-US" sz="2000"/>
              <a:t> have constructors that take a </a:t>
            </a:r>
            <a:r>
              <a:rPr lang="en-US" sz="2000">
                <a:latin typeface="Courier New" panose="02070309020205020404" pitchFamily="49" charset="0"/>
              </a:rPr>
              <a:t>File</a:t>
            </a:r>
            <a:r>
              <a:rPr lang="en-US" sz="2000"/>
              <a:t> argument as well as constructors that take a </a:t>
            </a:r>
            <a:r>
              <a:rPr lang="en-US" sz="2000">
                <a:latin typeface="Courier New" panose="02070309020205020404" pitchFamily="49" charset="0"/>
              </a:rPr>
              <a:t>String</a:t>
            </a:r>
            <a:r>
              <a:rPr lang="en-US" sz="2000"/>
              <a:t> argument</a:t>
            </a:r>
          </a:p>
          <a:p>
            <a:pPr>
              <a:buFontTx/>
              <a:buNone/>
            </a:pPr>
            <a:endParaRPr lang="en-US" sz="2000">
              <a:latin typeface="Courier New" panose="02070309020205020404" pitchFamily="49" charset="0"/>
            </a:endParaRPr>
          </a:p>
          <a:p>
            <a:pPr>
              <a:buFontTx/>
              <a:buNone/>
            </a:pPr>
            <a:r>
              <a:rPr lang="en-US" sz="2000">
                <a:latin typeface="Courier New" panose="02070309020205020404" pitchFamily="49" charset="0"/>
              </a:rPr>
              <a:t>PrintWriter smileyOutStream = new PrintWriter(new FileOutputStream(“smiley.txt”));</a:t>
            </a:r>
            <a:endParaRPr lang="en-US" sz="2000"/>
          </a:p>
          <a:p>
            <a:pPr>
              <a:buFontTx/>
              <a:buNone/>
            </a:pPr>
            <a:endParaRPr lang="en-US" sz="2000"/>
          </a:p>
          <a:p>
            <a:pPr>
              <a:buFontTx/>
              <a:buNone/>
            </a:pPr>
            <a:r>
              <a:rPr lang="en-US" sz="2000">
                <a:latin typeface="Courier New" panose="02070309020205020404" pitchFamily="49" charset="0"/>
              </a:rPr>
              <a:t>File smileyFile = new File(“smiley.txt”);</a:t>
            </a:r>
          </a:p>
          <a:p>
            <a:pPr>
              <a:buFontTx/>
              <a:buNone/>
            </a:pPr>
            <a:r>
              <a:rPr lang="en-US" sz="2000">
                <a:latin typeface="Courier New" panose="02070309020205020404" pitchFamily="49" charset="0"/>
              </a:rPr>
              <a:t>if (smileyFile.canWrite())</a:t>
            </a:r>
          </a:p>
          <a:p>
            <a:pPr>
              <a:buFontTx/>
              <a:buNone/>
            </a:pPr>
            <a:r>
              <a:rPr lang="en-US" sz="2000">
                <a:latin typeface="Courier New" panose="02070309020205020404" pitchFamily="49" charset="0"/>
              </a:rPr>
              <a:t>  PrintWriter smileyOutStream = new PrintWriter(new FileOutputStream(smileyFile));</a:t>
            </a:r>
          </a:p>
        </p:txBody>
      </p:sp>
    </p:spTree>
    <p:extLst>
      <p:ext uri="{BB962C8B-B14F-4D97-AF65-F5344CB8AC3E}">
        <p14:creationId xmlns:p14="http://schemas.microsoft.com/office/powerpoint/2010/main" val="1051821127"/>
      </p:ext>
    </p:extLst>
  </p:cSld>
  <p:clrMapOvr>
    <a:masterClrMapping/>
  </p:clrMapOvr>
  <p:transition>
    <p:pull dir="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Alternative with Scanner</a:t>
            </a:r>
          </a:p>
        </p:txBody>
      </p:sp>
      <p:sp>
        <p:nvSpPr>
          <p:cNvPr id="442371" name="Rectangle 3"/>
          <p:cNvSpPr>
            <a:spLocks noGrp="1" noChangeArrowheads="1"/>
          </p:cNvSpPr>
          <p:nvPr>
            <p:ph type="body" idx="1"/>
          </p:nvPr>
        </p:nvSpPr>
        <p:spPr>
          <a:xfrm>
            <a:off x="685800" y="1600200"/>
            <a:ext cx="7924800" cy="4648200"/>
          </a:xfrm>
        </p:spPr>
        <p:txBody>
          <a:bodyPr/>
          <a:lstStyle/>
          <a:p>
            <a:pPr>
              <a:lnSpc>
                <a:spcPct val="90000"/>
              </a:lnSpc>
            </a:pPr>
            <a:r>
              <a:rPr lang="en-US">
                <a:latin typeface="Arial" panose="020B0604020202020204" pitchFamily="34" charset="0"/>
              </a:rPr>
              <a:t>Instead of </a:t>
            </a:r>
            <a:r>
              <a:rPr lang="en-US">
                <a:latin typeface="Courier New" panose="02070309020205020404" pitchFamily="49" charset="0"/>
              </a:rPr>
              <a:t>BufferedReader</a:t>
            </a:r>
            <a:r>
              <a:rPr lang="en-US">
                <a:latin typeface="Arial" panose="020B0604020202020204" pitchFamily="34" charset="0"/>
              </a:rPr>
              <a:t> with </a:t>
            </a:r>
            <a:r>
              <a:rPr lang="en-US">
                <a:latin typeface="Courier New" panose="02070309020205020404" pitchFamily="49" charset="0"/>
              </a:rPr>
              <a:t>FileReader, </a:t>
            </a:r>
            <a:r>
              <a:rPr lang="en-US">
                <a:latin typeface="Arial" panose="020B0604020202020204" pitchFamily="34" charset="0"/>
              </a:rPr>
              <a:t>then</a:t>
            </a:r>
            <a:r>
              <a:rPr lang="en-US">
                <a:latin typeface="Courier New" panose="02070309020205020404" pitchFamily="49" charset="0"/>
              </a:rPr>
              <a:t> StringTokenizer</a:t>
            </a:r>
          </a:p>
          <a:p>
            <a:pPr>
              <a:lnSpc>
                <a:spcPct val="90000"/>
              </a:lnSpc>
            </a:pPr>
            <a:r>
              <a:rPr lang="en-US">
                <a:latin typeface="Arial" panose="020B0604020202020204" pitchFamily="34" charset="0"/>
              </a:rPr>
              <a:t>Use </a:t>
            </a:r>
            <a:r>
              <a:rPr lang="en-US">
                <a:latin typeface="Courier New" panose="02070309020205020404" pitchFamily="49" charset="0"/>
              </a:rPr>
              <a:t>Scanner</a:t>
            </a:r>
            <a:r>
              <a:rPr lang="en-US">
                <a:latin typeface="Arial" panose="020B0604020202020204" pitchFamily="34" charset="0"/>
              </a:rPr>
              <a:t> with </a:t>
            </a:r>
            <a:r>
              <a:rPr lang="en-US">
                <a:latin typeface="Courier New" panose="02070309020205020404" pitchFamily="49" charset="0"/>
              </a:rPr>
              <a:t>File</a:t>
            </a:r>
            <a:r>
              <a:rPr lang="en-US">
                <a:latin typeface="Arial" panose="020B0604020202020204" pitchFamily="34" charset="0"/>
              </a:rPr>
              <a:t>:</a:t>
            </a:r>
          </a:p>
          <a:p>
            <a:pPr>
              <a:lnSpc>
                <a:spcPct val="90000"/>
              </a:lnSpc>
              <a:buFontTx/>
              <a:buNone/>
            </a:pPr>
            <a:r>
              <a:rPr lang="en-US" sz="2800">
                <a:latin typeface="Courier New" panose="02070309020205020404" pitchFamily="49" charset="0"/>
              </a:rPr>
              <a:t>Scanner inFile = </a:t>
            </a:r>
          </a:p>
          <a:p>
            <a:pPr>
              <a:lnSpc>
                <a:spcPct val="90000"/>
              </a:lnSpc>
              <a:buFontTx/>
              <a:buNone/>
            </a:pPr>
            <a:r>
              <a:rPr lang="en-US" sz="2800">
                <a:latin typeface="Courier New" panose="02070309020205020404" pitchFamily="49" charset="0"/>
              </a:rPr>
              <a:t>   new Scanner(new File(“in.txt”));</a:t>
            </a:r>
          </a:p>
          <a:p>
            <a:pPr>
              <a:lnSpc>
                <a:spcPct val="90000"/>
              </a:lnSpc>
            </a:pPr>
            <a:r>
              <a:rPr lang="en-US">
                <a:latin typeface="Arial" panose="020B0604020202020204" pitchFamily="34" charset="0"/>
              </a:rPr>
              <a:t>Similar to </a:t>
            </a:r>
            <a:r>
              <a:rPr lang="en-US">
                <a:latin typeface="Courier New" panose="02070309020205020404" pitchFamily="49" charset="0"/>
              </a:rPr>
              <a:t>Scanner</a:t>
            </a:r>
            <a:r>
              <a:rPr lang="en-US">
                <a:latin typeface="Arial" panose="020B0604020202020204" pitchFamily="34" charset="0"/>
              </a:rPr>
              <a:t> with </a:t>
            </a:r>
            <a:r>
              <a:rPr lang="en-US">
                <a:latin typeface="Courier New" panose="02070309020205020404" pitchFamily="49" charset="0"/>
              </a:rPr>
              <a:t>System.in</a:t>
            </a:r>
            <a:r>
              <a:rPr lang="en-US">
                <a:latin typeface="Arial" panose="020B0604020202020204" pitchFamily="34" charset="0"/>
              </a:rPr>
              <a:t>:</a:t>
            </a:r>
          </a:p>
          <a:p>
            <a:pPr>
              <a:lnSpc>
                <a:spcPct val="90000"/>
              </a:lnSpc>
              <a:buFontTx/>
              <a:buNone/>
            </a:pPr>
            <a:r>
              <a:rPr lang="en-US" sz="2800">
                <a:latin typeface="Courier New" panose="02070309020205020404" pitchFamily="49" charset="0"/>
              </a:rPr>
              <a:t>Scanner keyboard = </a:t>
            </a:r>
          </a:p>
          <a:p>
            <a:pPr>
              <a:lnSpc>
                <a:spcPct val="90000"/>
              </a:lnSpc>
              <a:buFontTx/>
              <a:buNone/>
            </a:pPr>
            <a:r>
              <a:rPr lang="en-US" sz="2800">
                <a:latin typeface="Courier New" panose="02070309020205020404" pitchFamily="49" charset="0"/>
              </a:rPr>
              <a:t>   new Scanner(System.in);</a:t>
            </a:r>
            <a:endParaRPr lang="en-US" sz="2800">
              <a:latin typeface="Arial" panose="020B0604020202020204" pitchFamily="34" charset="0"/>
            </a:endParaRPr>
          </a:p>
          <a:p>
            <a:pPr>
              <a:lnSpc>
                <a:spcPct val="90000"/>
              </a:lnSpc>
              <a:buFontTx/>
              <a:buNone/>
            </a:pPr>
            <a:endParaRPr lang="en-US" sz="2800">
              <a:latin typeface="Arial" panose="020B0604020202020204" pitchFamily="34" charset="0"/>
            </a:endParaRPr>
          </a:p>
        </p:txBody>
      </p:sp>
    </p:spTree>
    <p:extLst>
      <p:ext uri="{BB962C8B-B14F-4D97-AF65-F5344CB8AC3E}">
        <p14:creationId xmlns:p14="http://schemas.microsoft.com/office/powerpoint/2010/main" val="2542568697"/>
      </p:ext>
    </p:extLst>
  </p:cSld>
  <p:clrMapOvr>
    <a:masterClrMapping/>
  </p:clrMapOvr>
  <p:transition>
    <p:pull dir="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Reading in </a:t>
            </a:r>
            <a:r>
              <a:rPr lang="en-US">
                <a:latin typeface="Courier New" panose="02070309020205020404" pitchFamily="49" charset="0"/>
              </a:rPr>
              <a:t>int</a:t>
            </a:r>
            <a:r>
              <a:rPr lang="en-US"/>
              <a:t>’s</a:t>
            </a:r>
          </a:p>
        </p:txBody>
      </p:sp>
      <p:sp>
        <p:nvSpPr>
          <p:cNvPr id="444419" name="Rectangle 3"/>
          <p:cNvSpPr>
            <a:spLocks noGrp="1" noChangeArrowheads="1"/>
          </p:cNvSpPr>
          <p:nvPr>
            <p:ph type="body" idx="1"/>
          </p:nvPr>
        </p:nvSpPr>
        <p:spPr/>
        <p:txBody>
          <a:bodyPr/>
          <a:lstStyle/>
          <a:p>
            <a:pPr>
              <a:buFontTx/>
              <a:buNone/>
            </a:pPr>
            <a:r>
              <a:rPr lang="en-US" sz="1800">
                <a:latin typeface="Courier New" panose="02070309020205020404" pitchFamily="49" charset="0"/>
              </a:rPr>
              <a:t>Scanner inFile = new Scanner(new File(“in.txt"));</a:t>
            </a:r>
          </a:p>
          <a:p>
            <a:pPr>
              <a:buFontTx/>
              <a:buNone/>
            </a:pPr>
            <a:r>
              <a:rPr lang="en-US" sz="1800">
                <a:latin typeface="Courier New" panose="02070309020205020404" pitchFamily="49" charset="0"/>
              </a:rPr>
              <a:t>int number;</a:t>
            </a:r>
          </a:p>
          <a:p>
            <a:pPr>
              <a:buFontTx/>
              <a:buNone/>
            </a:pPr>
            <a:r>
              <a:rPr lang="en-US" sz="1800">
                <a:latin typeface="Courier New" panose="02070309020205020404" pitchFamily="49" charset="0"/>
              </a:rPr>
              <a:t>while (inFile.hasInt())</a:t>
            </a:r>
          </a:p>
          <a:p>
            <a:pPr>
              <a:buFontTx/>
              <a:buNone/>
            </a:pPr>
            <a:r>
              <a:rPr lang="en-US" sz="1800">
                <a:latin typeface="Courier New" panose="02070309020205020404" pitchFamily="49" charset="0"/>
              </a:rPr>
              <a:t>  {</a:t>
            </a:r>
          </a:p>
          <a:p>
            <a:pPr>
              <a:buFontTx/>
              <a:buNone/>
            </a:pPr>
            <a:r>
              <a:rPr lang="en-US" sz="1800">
                <a:latin typeface="Courier New" panose="02070309020205020404" pitchFamily="49" charset="0"/>
              </a:rPr>
              <a:t>	  number = inFile.nextInt();</a:t>
            </a:r>
          </a:p>
          <a:p>
            <a:pPr>
              <a:buFontTx/>
              <a:buNone/>
            </a:pPr>
            <a:r>
              <a:rPr lang="en-US" sz="1800">
                <a:latin typeface="Courier New" panose="02070309020205020404" pitchFamily="49" charset="0"/>
              </a:rPr>
              <a:t>	  // …</a:t>
            </a:r>
          </a:p>
          <a:p>
            <a:pPr>
              <a:buFontTx/>
              <a:buNone/>
            </a:pPr>
            <a:r>
              <a:rPr lang="en-US" sz="1800">
                <a:latin typeface="Courier New" panose="02070309020205020404" pitchFamily="49" charset="0"/>
              </a:rPr>
              <a:t>  }</a:t>
            </a:r>
            <a:endParaRPr lang="en-US">
              <a:latin typeface="Courier New" panose="02070309020205020404" pitchFamily="49" charset="0"/>
            </a:endParaRPr>
          </a:p>
        </p:txBody>
      </p:sp>
    </p:spTree>
    <p:extLst>
      <p:ext uri="{BB962C8B-B14F-4D97-AF65-F5344CB8AC3E}">
        <p14:creationId xmlns:p14="http://schemas.microsoft.com/office/powerpoint/2010/main" val="1064898238"/>
      </p:ext>
    </p:extLst>
  </p:cSld>
  <p:clrMapOvr>
    <a:masterClrMapping/>
  </p:clrMapOvr>
  <p:transition>
    <p:pull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Reading in lines of characters</a:t>
            </a:r>
          </a:p>
        </p:txBody>
      </p:sp>
      <p:sp>
        <p:nvSpPr>
          <p:cNvPr id="443395" name="Rectangle 3"/>
          <p:cNvSpPr>
            <a:spLocks noGrp="1" noChangeArrowheads="1"/>
          </p:cNvSpPr>
          <p:nvPr>
            <p:ph type="body" idx="1"/>
          </p:nvPr>
        </p:nvSpPr>
        <p:spPr/>
        <p:txBody>
          <a:bodyPr/>
          <a:lstStyle/>
          <a:p>
            <a:pPr>
              <a:buFontTx/>
              <a:buNone/>
            </a:pPr>
            <a:r>
              <a:rPr lang="en-US" sz="1800">
                <a:latin typeface="Courier New" panose="02070309020205020404" pitchFamily="49" charset="0"/>
              </a:rPr>
              <a:t>Scanner inFile = new Scanner(new File(“in.txt"));</a:t>
            </a:r>
          </a:p>
          <a:p>
            <a:pPr>
              <a:buFontTx/>
              <a:buNone/>
            </a:pPr>
            <a:r>
              <a:rPr lang="en-US" sz="1800">
                <a:latin typeface="Courier New" panose="02070309020205020404" pitchFamily="49" charset="0"/>
              </a:rPr>
              <a:t>String line;</a:t>
            </a:r>
          </a:p>
          <a:p>
            <a:pPr>
              <a:buFontTx/>
              <a:buNone/>
            </a:pPr>
            <a:r>
              <a:rPr lang="en-US" sz="1800">
                <a:latin typeface="Courier New" panose="02070309020205020404" pitchFamily="49" charset="0"/>
              </a:rPr>
              <a:t>while (inFile.hasNextLine())</a:t>
            </a:r>
          </a:p>
          <a:p>
            <a:pPr>
              <a:buFontTx/>
              <a:buNone/>
            </a:pPr>
            <a:r>
              <a:rPr lang="en-US" sz="1800">
                <a:latin typeface="Courier New" panose="02070309020205020404" pitchFamily="49" charset="0"/>
              </a:rPr>
              <a:t>  {</a:t>
            </a:r>
          </a:p>
          <a:p>
            <a:pPr>
              <a:buFontTx/>
              <a:buNone/>
            </a:pPr>
            <a:r>
              <a:rPr lang="en-US" sz="1800">
                <a:latin typeface="Courier New" panose="02070309020205020404" pitchFamily="49" charset="0"/>
              </a:rPr>
              <a:t>	  line = inFile.nextLine();</a:t>
            </a:r>
          </a:p>
          <a:p>
            <a:pPr>
              <a:buFontTx/>
              <a:buNone/>
            </a:pPr>
            <a:r>
              <a:rPr lang="en-US" sz="1800">
                <a:latin typeface="Courier New" panose="02070309020205020404" pitchFamily="49" charset="0"/>
              </a:rPr>
              <a:t>	  // …</a:t>
            </a:r>
          </a:p>
          <a:p>
            <a:pPr>
              <a:buFontTx/>
              <a:buNone/>
            </a:pPr>
            <a:r>
              <a:rPr lang="en-US" sz="1800">
                <a:latin typeface="Courier New" panose="02070309020205020404" pitchFamily="49" charset="0"/>
              </a:rPr>
              <a:t>  }</a:t>
            </a:r>
            <a:endParaRPr lang="en-US">
              <a:latin typeface="Courier New" panose="02070309020205020404" pitchFamily="49" charset="0"/>
            </a:endParaRPr>
          </a:p>
        </p:txBody>
      </p:sp>
    </p:spTree>
    <p:extLst>
      <p:ext uri="{BB962C8B-B14F-4D97-AF65-F5344CB8AC3E}">
        <p14:creationId xmlns:p14="http://schemas.microsoft.com/office/powerpoint/2010/main" val="2517749811"/>
      </p:ext>
    </p:extLst>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t>Multiple types on one line</a:t>
            </a:r>
          </a:p>
        </p:txBody>
      </p:sp>
      <p:sp>
        <p:nvSpPr>
          <p:cNvPr id="445443" name="Rectangle 3"/>
          <p:cNvSpPr>
            <a:spLocks noGrp="1" noChangeArrowheads="1"/>
          </p:cNvSpPr>
          <p:nvPr>
            <p:ph type="body" idx="1"/>
          </p:nvPr>
        </p:nvSpPr>
        <p:spPr>
          <a:xfrm>
            <a:off x="685800" y="1600200"/>
            <a:ext cx="7848600" cy="4648200"/>
          </a:xfrm>
        </p:spPr>
        <p:txBody>
          <a:bodyPr/>
          <a:lstStyle/>
          <a:p>
            <a:pPr>
              <a:lnSpc>
                <a:spcPct val="80000"/>
              </a:lnSpc>
              <a:buFontTx/>
              <a:buNone/>
            </a:pPr>
            <a:r>
              <a:rPr lang="en-US" sz="1400">
                <a:latin typeface="Courier New" panose="02070309020205020404" pitchFamily="49" charset="0"/>
              </a:rPr>
              <a:t>// Name, id, balance </a:t>
            </a:r>
          </a:p>
          <a:p>
            <a:pPr>
              <a:lnSpc>
                <a:spcPct val="80000"/>
              </a:lnSpc>
              <a:buFontTx/>
              <a:buNone/>
            </a:pPr>
            <a:r>
              <a:rPr lang="en-US" sz="1400">
                <a:latin typeface="Courier New" panose="02070309020205020404" pitchFamily="49" charset="0"/>
              </a:rPr>
              <a:t>Scanner inFile = new Scanner(new File(“in.txt"));</a:t>
            </a:r>
          </a:p>
          <a:p>
            <a:pPr>
              <a:lnSpc>
                <a:spcPct val="80000"/>
              </a:lnSpc>
              <a:buFontTx/>
              <a:buNone/>
            </a:pPr>
            <a:r>
              <a:rPr lang="en-US" sz="1400">
                <a:latin typeface="Courier New" panose="02070309020205020404" pitchFamily="49" charset="0"/>
              </a:rPr>
              <a:t>while (inFile.hasNext())</a:t>
            </a:r>
          </a:p>
          <a:p>
            <a:pPr>
              <a:lnSpc>
                <a:spcPct val="80000"/>
              </a:lnSpc>
              <a:buFontTx/>
              <a:buNone/>
            </a:pPr>
            <a:r>
              <a:rPr lang="en-US" sz="1400">
                <a:latin typeface="Courier New" panose="02070309020205020404" pitchFamily="49" charset="0"/>
              </a:rPr>
              <a:t>  {</a:t>
            </a:r>
          </a:p>
          <a:p>
            <a:pPr>
              <a:lnSpc>
                <a:spcPct val="80000"/>
              </a:lnSpc>
              <a:buFontTx/>
              <a:buNone/>
            </a:pPr>
            <a:r>
              <a:rPr lang="en-US" sz="1400">
                <a:latin typeface="Courier New" panose="02070309020205020404" pitchFamily="49" charset="0"/>
              </a:rPr>
              <a:t>    name = inFile.next();</a:t>
            </a:r>
          </a:p>
          <a:p>
            <a:pPr>
              <a:lnSpc>
                <a:spcPct val="80000"/>
              </a:lnSpc>
              <a:buFontTx/>
              <a:buNone/>
            </a:pPr>
            <a:r>
              <a:rPr lang="en-US" sz="1400">
                <a:latin typeface="Courier New" panose="02070309020205020404" pitchFamily="49" charset="0"/>
              </a:rPr>
              <a:t>    id = inFile.nextInt();</a:t>
            </a:r>
          </a:p>
          <a:p>
            <a:pPr>
              <a:lnSpc>
                <a:spcPct val="80000"/>
              </a:lnSpc>
              <a:buFontTx/>
              <a:buNone/>
            </a:pPr>
            <a:r>
              <a:rPr lang="en-US" sz="1400">
                <a:latin typeface="Courier New" panose="02070309020205020404" pitchFamily="49" charset="0"/>
              </a:rPr>
              <a:t>    balance = inFile.nextFloat();</a:t>
            </a:r>
          </a:p>
          <a:p>
            <a:pPr>
              <a:lnSpc>
                <a:spcPct val="80000"/>
              </a:lnSpc>
              <a:buFontTx/>
              <a:buNone/>
            </a:pPr>
            <a:r>
              <a:rPr lang="en-US" sz="1400">
                <a:latin typeface="Courier New" panose="02070309020205020404" pitchFamily="49" charset="0"/>
              </a:rPr>
              <a:t>    // …  new Account(name, id, balance);</a:t>
            </a:r>
          </a:p>
          <a:p>
            <a:pPr>
              <a:lnSpc>
                <a:spcPct val="80000"/>
              </a:lnSpc>
              <a:buFontTx/>
              <a:buNone/>
            </a:pPr>
            <a:r>
              <a:rPr lang="en-US" sz="1400">
                <a:latin typeface="Courier New" panose="02070309020205020404" pitchFamily="49" charset="0"/>
              </a:rPr>
              <a:t>  }</a:t>
            </a:r>
          </a:p>
          <a:p>
            <a:pPr>
              <a:lnSpc>
                <a:spcPct val="80000"/>
              </a:lnSpc>
              <a:buFontTx/>
              <a:buNone/>
            </a:pPr>
            <a:r>
              <a:rPr lang="en-US" sz="1400">
                <a:latin typeface="Courier New" panose="02070309020205020404" pitchFamily="49" charset="0"/>
              </a:rPr>
              <a:t>--------------------</a:t>
            </a:r>
          </a:p>
          <a:p>
            <a:pPr>
              <a:lnSpc>
                <a:spcPct val="80000"/>
              </a:lnSpc>
              <a:buFontTx/>
              <a:buNone/>
            </a:pPr>
            <a:r>
              <a:rPr lang="en-US" sz="1400">
                <a:latin typeface="Courier New" panose="02070309020205020404" pitchFamily="49" charset="0"/>
              </a:rPr>
              <a:t>String line;</a:t>
            </a:r>
          </a:p>
          <a:p>
            <a:pPr>
              <a:lnSpc>
                <a:spcPct val="80000"/>
              </a:lnSpc>
              <a:buFontTx/>
              <a:buNone/>
            </a:pPr>
            <a:r>
              <a:rPr lang="en-US" sz="1400">
                <a:latin typeface="Courier New" panose="02070309020205020404" pitchFamily="49" charset="0"/>
              </a:rPr>
              <a:t>while (inFile.hasNextLine())</a:t>
            </a:r>
          </a:p>
          <a:p>
            <a:pPr>
              <a:lnSpc>
                <a:spcPct val="80000"/>
              </a:lnSpc>
              <a:buFontTx/>
              <a:buNone/>
            </a:pPr>
            <a:r>
              <a:rPr lang="en-US" sz="1400">
                <a:latin typeface="Courier New" panose="02070309020205020404" pitchFamily="49" charset="0"/>
              </a:rPr>
              <a:t>  {</a:t>
            </a:r>
          </a:p>
          <a:p>
            <a:pPr>
              <a:lnSpc>
                <a:spcPct val="80000"/>
              </a:lnSpc>
              <a:buFontTx/>
              <a:buNone/>
            </a:pPr>
            <a:r>
              <a:rPr lang="en-US" sz="1400">
                <a:latin typeface="Courier New" panose="02070309020205020404" pitchFamily="49" charset="0"/>
              </a:rPr>
              <a:t>	 line = inFile.nextLine();</a:t>
            </a:r>
          </a:p>
          <a:p>
            <a:pPr>
              <a:lnSpc>
                <a:spcPct val="80000"/>
              </a:lnSpc>
              <a:buFontTx/>
              <a:buNone/>
            </a:pPr>
            <a:r>
              <a:rPr lang="en-US" sz="1400">
                <a:latin typeface="Courier New" panose="02070309020205020404" pitchFamily="49" charset="0"/>
              </a:rPr>
              <a:t>	 Scanner parseLine = new Scanner(line) // Scanner again!</a:t>
            </a:r>
          </a:p>
          <a:p>
            <a:pPr>
              <a:lnSpc>
                <a:spcPct val="80000"/>
              </a:lnSpc>
              <a:buFontTx/>
              <a:buNone/>
            </a:pPr>
            <a:r>
              <a:rPr lang="en-US" sz="1400">
                <a:latin typeface="Courier New" panose="02070309020205020404" pitchFamily="49" charset="0"/>
              </a:rPr>
              <a:t>    name = parseLine.next();</a:t>
            </a:r>
          </a:p>
          <a:p>
            <a:pPr>
              <a:lnSpc>
                <a:spcPct val="80000"/>
              </a:lnSpc>
              <a:buFontTx/>
              <a:buNone/>
            </a:pPr>
            <a:r>
              <a:rPr lang="en-US" sz="1400">
                <a:latin typeface="Courier New" panose="02070309020205020404" pitchFamily="49" charset="0"/>
              </a:rPr>
              <a:t>    id = parseLine.nextInt();</a:t>
            </a:r>
          </a:p>
          <a:p>
            <a:pPr>
              <a:lnSpc>
                <a:spcPct val="80000"/>
              </a:lnSpc>
              <a:buFontTx/>
              <a:buNone/>
            </a:pPr>
            <a:r>
              <a:rPr lang="en-US" sz="1400">
                <a:latin typeface="Courier New" panose="02070309020205020404" pitchFamily="49" charset="0"/>
              </a:rPr>
              <a:t>    balance = parseLine.nextFloat();</a:t>
            </a:r>
          </a:p>
          <a:p>
            <a:pPr>
              <a:lnSpc>
                <a:spcPct val="80000"/>
              </a:lnSpc>
              <a:buFontTx/>
              <a:buNone/>
            </a:pPr>
            <a:r>
              <a:rPr lang="en-US" sz="1400">
                <a:latin typeface="Courier New" panose="02070309020205020404" pitchFamily="49" charset="0"/>
              </a:rPr>
              <a:t>    // …  new Account(name, id, balance);</a:t>
            </a:r>
          </a:p>
          <a:p>
            <a:pPr>
              <a:lnSpc>
                <a:spcPct val="80000"/>
              </a:lnSpc>
              <a:buFontTx/>
              <a:buNone/>
            </a:pPr>
            <a:r>
              <a:rPr lang="en-US" sz="1400">
                <a:latin typeface="Courier New" panose="02070309020205020404" pitchFamily="49" charset="0"/>
              </a:rPr>
              <a:t>  }</a:t>
            </a:r>
          </a:p>
        </p:txBody>
      </p:sp>
    </p:spTree>
    <p:extLst>
      <p:ext uri="{BB962C8B-B14F-4D97-AF65-F5344CB8AC3E}">
        <p14:creationId xmlns:p14="http://schemas.microsoft.com/office/powerpoint/2010/main" val="877414139"/>
      </p:ext>
    </p:extLst>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B2EEB96-491E-4E5A-89D1-58CF34D7D777}" type="slidenum">
              <a:rPr lang="zh-CN" altLang="en-GB"/>
              <a:pPr/>
              <a:t>6</a:t>
            </a:fld>
            <a:endParaRPr lang="en-GB" altLang="zh-CN"/>
          </a:p>
        </p:txBody>
      </p:sp>
      <p:sp>
        <p:nvSpPr>
          <p:cNvPr id="108546" name="Rectangle 2"/>
          <p:cNvSpPr>
            <a:spLocks noGrp="1" noChangeArrowheads="1"/>
          </p:cNvSpPr>
          <p:nvPr>
            <p:ph type="title"/>
          </p:nvPr>
        </p:nvSpPr>
        <p:spPr/>
        <p:txBody>
          <a:bodyPr>
            <a:normAutofit fontScale="90000"/>
          </a:bodyPr>
          <a:lstStyle/>
          <a:p>
            <a:r>
              <a:rPr lang="en-AU" altLang="en-AU" sz="4000"/>
              <a:t>Adding Fields: Class Circle with fields</a:t>
            </a:r>
          </a:p>
        </p:txBody>
      </p:sp>
      <p:sp>
        <p:nvSpPr>
          <p:cNvPr id="108547" name="Rectangle 3"/>
          <p:cNvSpPr>
            <a:spLocks noGrp="1" noChangeArrowheads="1"/>
          </p:cNvSpPr>
          <p:nvPr>
            <p:ph type="body" idx="1"/>
          </p:nvPr>
        </p:nvSpPr>
        <p:spPr/>
        <p:txBody>
          <a:bodyPr/>
          <a:lstStyle/>
          <a:p>
            <a:pPr>
              <a:lnSpc>
                <a:spcPct val="90000"/>
              </a:lnSpc>
            </a:pPr>
            <a:r>
              <a:rPr lang="en-AU" altLang="en-AU"/>
              <a:t>Add </a:t>
            </a:r>
            <a:r>
              <a:rPr lang="en-AU" altLang="en-AU" i="1"/>
              <a:t>fields</a:t>
            </a:r>
            <a:r>
              <a:rPr lang="en-AU" altLang="en-AU"/>
              <a:t> </a:t>
            </a:r>
          </a:p>
          <a:p>
            <a:pPr>
              <a:lnSpc>
                <a:spcPct val="90000"/>
              </a:lnSpc>
            </a:pPr>
            <a:endParaRPr lang="en-AU" altLang="en-AU"/>
          </a:p>
          <a:p>
            <a:pPr>
              <a:lnSpc>
                <a:spcPct val="90000"/>
              </a:lnSpc>
            </a:pPr>
            <a:endParaRPr lang="en-AU" altLang="en-AU"/>
          </a:p>
          <a:p>
            <a:pPr>
              <a:lnSpc>
                <a:spcPct val="90000"/>
              </a:lnSpc>
            </a:pPr>
            <a:endParaRPr lang="en-AU" altLang="en-AU"/>
          </a:p>
          <a:p>
            <a:pPr>
              <a:lnSpc>
                <a:spcPct val="90000"/>
              </a:lnSpc>
            </a:pPr>
            <a:endParaRPr lang="en-AU" altLang="en-AU"/>
          </a:p>
          <a:p>
            <a:pPr>
              <a:lnSpc>
                <a:spcPct val="90000"/>
              </a:lnSpc>
            </a:pPr>
            <a:endParaRPr lang="en-AU" altLang="en-AU"/>
          </a:p>
          <a:p>
            <a:pPr>
              <a:lnSpc>
                <a:spcPct val="90000"/>
              </a:lnSpc>
            </a:pPr>
            <a:r>
              <a:rPr lang="en-AU" altLang="en-AU"/>
              <a:t>The fields (data) are also called the </a:t>
            </a:r>
            <a:r>
              <a:rPr lang="en-AU" altLang="en-AU" i="1">
                <a:solidFill>
                  <a:schemeClr val="hlink"/>
                </a:solidFill>
              </a:rPr>
              <a:t>instance </a:t>
            </a:r>
            <a:r>
              <a:rPr lang="en-AU" altLang="en-AU"/>
              <a:t>varaibles.</a:t>
            </a:r>
          </a:p>
          <a:p>
            <a:pPr>
              <a:lnSpc>
                <a:spcPct val="90000"/>
              </a:lnSpc>
            </a:pPr>
            <a:endParaRPr lang="en-AU" altLang="en-AU"/>
          </a:p>
        </p:txBody>
      </p:sp>
      <p:sp>
        <p:nvSpPr>
          <p:cNvPr id="108548" name="Text Box 4"/>
          <p:cNvSpPr txBox="1">
            <a:spLocks noChangeArrowheads="1"/>
          </p:cNvSpPr>
          <p:nvPr/>
        </p:nvSpPr>
        <p:spPr bwMode="auto">
          <a:xfrm>
            <a:off x="1371600" y="2362200"/>
            <a:ext cx="6856413"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AU" altLang="en-AU" sz="2400">
                <a:latin typeface="Times" panose="02020603050405020304" pitchFamily="18" charset="0"/>
              </a:rPr>
              <a:t>public class Circle {</a:t>
            </a:r>
          </a:p>
          <a:p>
            <a:pPr algn="l" eaLnBrk="0" hangingPunct="0"/>
            <a:r>
              <a:rPr lang="en-AU" altLang="en-AU" sz="2400">
                <a:latin typeface="Times" panose="02020603050405020304" pitchFamily="18" charset="0"/>
              </a:rPr>
              <a:t>       </a:t>
            </a:r>
            <a:r>
              <a:rPr lang="en-AU" altLang="en-AU" sz="2400">
                <a:solidFill>
                  <a:schemeClr val="hlink"/>
                </a:solidFill>
                <a:latin typeface="Times" panose="02020603050405020304" pitchFamily="18" charset="0"/>
              </a:rPr>
              <a:t>public double x, y;  // centre coordinate</a:t>
            </a:r>
          </a:p>
          <a:p>
            <a:pPr algn="l" eaLnBrk="0" hangingPunct="0"/>
            <a:r>
              <a:rPr lang="en-AU" altLang="en-AU" sz="2400">
                <a:solidFill>
                  <a:schemeClr val="hlink"/>
                </a:solidFill>
                <a:latin typeface="Times" panose="02020603050405020304" pitchFamily="18" charset="0"/>
              </a:rPr>
              <a:t>       public double r;     //  radius of the circle</a:t>
            </a:r>
          </a:p>
          <a:p>
            <a:pPr algn="l" eaLnBrk="0" hangingPunct="0"/>
            <a:endParaRPr lang="en-AU" altLang="en-AU" sz="2400">
              <a:solidFill>
                <a:schemeClr val="hlink"/>
              </a:solidFill>
              <a:latin typeface="Times" panose="02020603050405020304" pitchFamily="18" charset="0"/>
            </a:endParaRPr>
          </a:p>
          <a:p>
            <a:pPr algn="l" eaLnBrk="0" hangingPunct="0"/>
            <a:r>
              <a:rPr lang="en-AU" altLang="en-AU" sz="2400">
                <a:latin typeface="Times" panose="02020603050405020304" pitchFamily="18" charset="0"/>
              </a:rPr>
              <a:t>}</a:t>
            </a:r>
          </a:p>
        </p:txBody>
      </p:sp>
    </p:spTree>
    <p:extLst>
      <p:ext uri="{BB962C8B-B14F-4D97-AF65-F5344CB8AC3E}">
        <p14:creationId xmlns:p14="http://schemas.microsoft.com/office/powerpoint/2010/main" val="3970593509"/>
      </p:ext>
    </p:extLst>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Multiple types on one line</a:t>
            </a:r>
          </a:p>
        </p:txBody>
      </p:sp>
      <p:sp>
        <p:nvSpPr>
          <p:cNvPr id="451587" name="Rectangle 3"/>
          <p:cNvSpPr>
            <a:spLocks noGrp="1" noChangeArrowheads="1"/>
          </p:cNvSpPr>
          <p:nvPr>
            <p:ph type="body" idx="1"/>
          </p:nvPr>
        </p:nvSpPr>
        <p:spPr/>
        <p:txBody>
          <a:bodyPr/>
          <a:lstStyle/>
          <a:p>
            <a:pPr>
              <a:lnSpc>
                <a:spcPct val="80000"/>
              </a:lnSpc>
              <a:buFontTx/>
              <a:buNone/>
            </a:pPr>
            <a:r>
              <a:rPr lang="en-US" sz="1600">
                <a:latin typeface="Courier New" panose="02070309020205020404" pitchFamily="49" charset="0"/>
              </a:rPr>
              <a:t>// Name, id, balance </a:t>
            </a:r>
          </a:p>
          <a:p>
            <a:pPr>
              <a:lnSpc>
                <a:spcPct val="80000"/>
              </a:lnSpc>
              <a:buFontTx/>
              <a:buNone/>
            </a:pPr>
            <a:r>
              <a:rPr lang="en-US" sz="1600">
                <a:latin typeface="Courier New" panose="02070309020205020404" pitchFamily="49" charset="0"/>
              </a:rPr>
              <a:t>Scanner inFile = new Scanner(new File(“in.txt"));</a:t>
            </a:r>
          </a:p>
          <a:p>
            <a:pPr>
              <a:lnSpc>
                <a:spcPct val="80000"/>
              </a:lnSpc>
              <a:buFontTx/>
              <a:buNone/>
            </a:pPr>
            <a:r>
              <a:rPr lang="en-US" sz="1600">
                <a:latin typeface="Courier New" panose="02070309020205020404" pitchFamily="49" charset="0"/>
              </a:rPr>
              <a:t>String line;</a:t>
            </a:r>
          </a:p>
          <a:p>
            <a:pPr>
              <a:lnSpc>
                <a:spcPct val="80000"/>
              </a:lnSpc>
              <a:buFontTx/>
              <a:buNone/>
            </a:pPr>
            <a:r>
              <a:rPr lang="en-US" sz="1600">
                <a:latin typeface="Courier New" panose="02070309020205020404" pitchFamily="49" charset="0"/>
              </a:rPr>
              <a:t>while (inFile.hasNextLine())</a:t>
            </a:r>
          </a:p>
          <a:p>
            <a:pPr>
              <a:lnSpc>
                <a:spcPct val="80000"/>
              </a:lnSpc>
              <a:buFontTx/>
              <a:buNone/>
            </a:pPr>
            <a:r>
              <a:rPr lang="en-US" sz="1600">
                <a:latin typeface="Courier New" panose="02070309020205020404" pitchFamily="49" charset="0"/>
              </a:rPr>
              <a:t>  {</a:t>
            </a:r>
          </a:p>
          <a:p>
            <a:pPr>
              <a:lnSpc>
                <a:spcPct val="80000"/>
              </a:lnSpc>
              <a:buFontTx/>
              <a:buNone/>
            </a:pPr>
            <a:r>
              <a:rPr lang="en-US" sz="1600">
                <a:latin typeface="Courier New" panose="02070309020205020404" pitchFamily="49" charset="0"/>
              </a:rPr>
              <a:t>	 line = inFile.nextLine();</a:t>
            </a:r>
          </a:p>
          <a:p>
            <a:pPr>
              <a:lnSpc>
                <a:spcPct val="80000"/>
              </a:lnSpc>
              <a:buFontTx/>
              <a:buNone/>
            </a:pPr>
            <a:r>
              <a:rPr lang="en-US" sz="1600">
                <a:latin typeface="Courier New" panose="02070309020205020404" pitchFamily="49" charset="0"/>
              </a:rPr>
              <a:t>	 Account account = new Account(line);</a:t>
            </a:r>
          </a:p>
          <a:p>
            <a:pPr>
              <a:lnSpc>
                <a:spcPct val="80000"/>
              </a:lnSpc>
              <a:buFontTx/>
              <a:buNone/>
            </a:pPr>
            <a:r>
              <a:rPr lang="en-US" sz="1600">
                <a:latin typeface="Courier New" panose="02070309020205020404" pitchFamily="49" charset="0"/>
              </a:rPr>
              <a:t>  }</a:t>
            </a:r>
          </a:p>
          <a:p>
            <a:pPr>
              <a:lnSpc>
                <a:spcPct val="80000"/>
              </a:lnSpc>
              <a:buFontTx/>
              <a:buNone/>
            </a:pPr>
            <a:r>
              <a:rPr lang="en-US" sz="1600">
                <a:latin typeface="Courier New" panose="02070309020205020404" pitchFamily="49" charset="0"/>
              </a:rPr>
              <a:t>--------------------</a:t>
            </a:r>
          </a:p>
          <a:p>
            <a:pPr>
              <a:lnSpc>
                <a:spcPct val="80000"/>
              </a:lnSpc>
              <a:buFontTx/>
              <a:buNone/>
            </a:pPr>
            <a:r>
              <a:rPr lang="en-US" sz="1600">
                <a:latin typeface="Courier New" panose="02070309020205020404" pitchFamily="49" charset="0"/>
              </a:rPr>
              <a:t>public Account(String line) // constructor</a:t>
            </a:r>
          </a:p>
          <a:p>
            <a:pPr>
              <a:lnSpc>
                <a:spcPct val="80000"/>
              </a:lnSpc>
              <a:buFontTx/>
              <a:buNone/>
            </a:pPr>
            <a:r>
              <a:rPr lang="en-US" sz="1600">
                <a:latin typeface="Courier New" panose="02070309020205020404" pitchFamily="49" charset="0"/>
              </a:rPr>
              <a:t>{</a:t>
            </a:r>
          </a:p>
          <a:p>
            <a:pPr>
              <a:lnSpc>
                <a:spcPct val="80000"/>
              </a:lnSpc>
              <a:buFontTx/>
              <a:buNone/>
            </a:pPr>
            <a:r>
              <a:rPr lang="en-US" sz="1600">
                <a:latin typeface="Courier New" panose="02070309020205020404" pitchFamily="49" charset="0"/>
              </a:rPr>
              <a:t>  Scanner accountLine = new Scanner(line);</a:t>
            </a:r>
          </a:p>
          <a:p>
            <a:pPr>
              <a:lnSpc>
                <a:spcPct val="80000"/>
              </a:lnSpc>
              <a:buFontTx/>
              <a:buNone/>
            </a:pPr>
            <a:r>
              <a:rPr lang="en-US" sz="1600">
                <a:latin typeface="Courier New" panose="02070309020205020404" pitchFamily="49" charset="0"/>
              </a:rPr>
              <a:t>  _name = accountLine.next();</a:t>
            </a:r>
          </a:p>
          <a:p>
            <a:pPr>
              <a:lnSpc>
                <a:spcPct val="80000"/>
              </a:lnSpc>
              <a:buFontTx/>
              <a:buNone/>
            </a:pPr>
            <a:r>
              <a:rPr lang="en-US" sz="1600">
                <a:latin typeface="Courier New" panose="02070309020205020404" pitchFamily="49" charset="0"/>
              </a:rPr>
              <a:t>  _id = accountLine.nextInt();</a:t>
            </a:r>
          </a:p>
          <a:p>
            <a:pPr>
              <a:lnSpc>
                <a:spcPct val="80000"/>
              </a:lnSpc>
              <a:buFontTx/>
              <a:buNone/>
            </a:pPr>
            <a:r>
              <a:rPr lang="en-US" sz="1600">
                <a:latin typeface="Courier New" panose="02070309020205020404" pitchFamily="49" charset="0"/>
              </a:rPr>
              <a:t>  _balance = accountLine.nextFloat();</a:t>
            </a:r>
          </a:p>
          <a:p>
            <a:pPr>
              <a:lnSpc>
                <a:spcPct val="80000"/>
              </a:lnSpc>
              <a:buFontTx/>
              <a:buNone/>
            </a:pPr>
            <a:r>
              <a:rPr lang="en-US" sz="1600">
                <a:latin typeface="Courier New" panose="02070309020205020404" pitchFamily="49" charset="0"/>
              </a:rPr>
              <a:t>}</a:t>
            </a:r>
          </a:p>
        </p:txBody>
      </p:sp>
    </p:spTree>
    <p:extLst>
      <p:ext uri="{BB962C8B-B14F-4D97-AF65-F5344CB8AC3E}">
        <p14:creationId xmlns:p14="http://schemas.microsoft.com/office/powerpoint/2010/main" val="3878933981"/>
      </p:ext>
    </p:extLst>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normAutofit fontScale="90000"/>
          </a:bodyPr>
          <a:lstStyle/>
          <a:p>
            <a:r>
              <a:rPr lang="en-US" sz="4000">
                <a:latin typeface="Courier New" panose="02070309020205020404" pitchFamily="49" charset="0"/>
              </a:rPr>
              <a:t>BufferedReader</a:t>
            </a:r>
            <a:r>
              <a:rPr lang="en-US" sz="4000"/>
              <a:t> vs </a:t>
            </a:r>
            <a:r>
              <a:rPr lang="en-US" sz="4000">
                <a:latin typeface="Courier New" panose="02070309020205020404" pitchFamily="49" charset="0"/>
              </a:rPr>
              <a:t>Scanner</a:t>
            </a:r>
            <a:br>
              <a:rPr lang="en-US" sz="4000">
                <a:latin typeface="Courier New" panose="02070309020205020404" pitchFamily="49" charset="0"/>
              </a:rPr>
            </a:br>
            <a:r>
              <a:rPr lang="en-US" sz="4000">
                <a:latin typeface="Arial" panose="020B0604020202020204" pitchFamily="34" charset="0"/>
              </a:rPr>
              <a:t>(parsing primitive types)</a:t>
            </a:r>
          </a:p>
        </p:txBody>
      </p:sp>
      <p:sp>
        <p:nvSpPr>
          <p:cNvPr id="448515" name="Rectangle 3"/>
          <p:cNvSpPr>
            <a:spLocks noGrp="1" noChangeArrowheads="1"/>
          </p:cNvSpPr>
          <p:nvPr>
            <p:ph type="body" idx="1"/>
          </p:nvPr>
        </p:nvSpPr>
        <p:spPr/>
        <p:txBody>
          <a:bodyPr/>
          <a:lstStyle/>
          <a:p>
            <a:pPr>
              <a:lnSpc>
                <a:spcPct val="90000"/>
              </a:lnSpc>
            </a:pPr>
            <a:r>
              <a:rPr lang="en-US">
                <a:latin typeface="Courier New" panose="02070309020205020404" pitchFamily="49" charset="0"/>
              </a:rPr>
              <a:t>Scanner</a:t>
            </a:r>
          </a:p>
          <a:p>
            <a:pPr lvl="1">
              <a:lnSpc>
                <a:spcPct val="90000"/>
              </a:lnSpc>
            </a:pPr>
            <a:r>
              <a:rPr lang="en-US">
                <a:latin typeface="Courier New" panose="02070309020205020404" pitchFamily="49" charset="0"/>
              </a:rPr>
              <a:t>nextInt(), nextFloat(),</a:t>
            </a:r>
            <a:r>
              <a:rPr lang="en-US"/>
              <a:t> </a:t>
            </a:r>
            <a:r>
              <a:rPr lang="en-US">
                <a:latin typeface="Arial" panose="020B0604020202020204" pitchFamily="34" charset="0"/>
              </a:rPr>
              <a:t>… for parsing types</a:t>
            </a:r>
          </a:p>
          <a:p>
            <a:pPr>
              <a:lnSpc>
                <a:spcPct val="90000"/>
              </a:lnSpc>
            </a:pPr>
            <a:r>
              <a:rPr lang="en-US">
                <a:latin typeface="Courier New" panose="02070309020205020404" pitchFamily="49" charset="0"/>
              </a:rPr>
              <a:t>BufferedReader</a:t>
            </a:r>
          </a:p>
          <a:p>
            <a:pPr lvl="1">
              <a:lnSpc>
                <a:spcPct val="90000"/>
              </a:lnSpc>
            </a:pPr>
            <a:r>
              <a:rPr lang="en-US">
                <a:latin typeface="Courier New" panose="02070309020205020404" pitchFamily="49" charset="0"/>
              </a:rPr>
              <a:t>read(), readLine(), … </a:t>
            </a:r>
            <a:r>
              <a:rPr lang="en-US">
                <a:latin typeface="Arial" panose="020B0604020202020204" pitchFamily="34" charset="0"/>
              </a:rPr>
              <a:t>none for parsing types</a:t>
            </a:r>
          </a:p>
          <a:p>
            <a:pPr lvl="1">
              <a:lnSpc>
                <a:spcPct val="90000"/>
              </a:lnSpc>
            </a:pPr>
            <a:r>
              <a:rPr lang="en-US">
                <a:latin typeface="Arial" panose="020B0604020202020204" pitchFamily="34" charset="0"/>
              </a:rPr>
              <a:t>needs </a:t>
            </a:r>
            <a:r>
              <a:rPr lang="en-US">
                <a:latin typeface="Courier New" panose="02070309020205020404" pitchFamily="49" charset="0"/>
              </a:rPr>
              <a:t>StringTokenizer</a:t>
            </a:r>
            <a:r>
              <a:rPr lang="en-US">
                <a:latin typeface="Arial" panose="020B0604020202020204" pitchFamily="34" charset="0"/>
              </a:rPr>
              <a:t> then wrapper class methods like </a:t>
            </a:r>
            <a:r>
              <a:rPr lang="en-US">
                <a:latin typeface="Courier New" panose="02070309020205020404" pitchFamily="49" charset="0"/>
              </a:rPr>
              <a:t>Integer.parseInt(token</a:t>
            </a:r>
            <a:r>
              <a:rPr lang="en-US">
                <a:latin typeface="Arial" panose="020B0604020202020204" pitchFamily="34" charset="0"/>
              </a:rPr>
              <a:t>)</a:t>
            </a:r>
          </a:p>
        </p:txBody>
      </p:sp>
    </p:spTree>
    <p:extLst>
      <p:ext uri="{BB962C8B-B14F-4D97-AF65-F5344CB8AC3E}">
        <p14:creationId xmlns:p14="http://schemas.microsoft.com/office/powerpoint/2010/main" val="1658154658"/>
      </p:ext>
    </p:extLst>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normAutofit fontScale="90000"/>
          </a:bodyPr>
          <a:lstStyle/>
          <a:p>
            <a:r>
              <a:rPr lang="en-US" sz="3200">
                <a:latin typeface="Courier New" panose="02070309020205020404" pitchFamily="49" charset="0"/>
              </a:rPr>
              <a:t>BufferedReader</a:t>
            </a:r>
            <a:r>
              <a:rPr lang="en-US" sz="3200"/>
              <a:t> vs </a:t>
            </a:r>
            <a:r>
              <a:rPr lang="en-US" sz="3200">
                <a:latin typeface="Courier New" panose="02070309020205020404" pitchFamily="49" charset="0"/>
              </a:rPr>
              <a:t>Scanner</a:t>
            </a:r>
            <a:br>
              <a:rPr lang="en-US" sz="3200">
                <a:latin typeface="Courier New" panose="02070309020205020404" pitchFamily="49" charset="0"/>
              </a:rPr>
            </a:br>
            <a:r>
              <a:rPr lang="en-US" sz="3200">
                <a:latin typeface="Arial" panose="020B0604020202020204" pitchFamily="34" charset="0"/>
              </a:rPr>
              <a:t>(Checking End of File/Stream (EOF))</a:t>
            </a:r>
          </a:p>
        </p:txBody>
      </p:sp>
      <p:sp>
        <p:nvSpPr>
          <p:cNvPr id="446467" name="Rectangle 3"/>
          <p:cNvSpPr>
            <a:spLocks noGrp="1" noChangeArrowheads="1"/>
          </p:cNvSpPr>
          <p:nvPr>
            <p:ph type="body" idx="1"/>
          </p:nvPr>
        </p:nvSpPr>
        <p:spPr/>
        <p:txBody>
          <a:bodyPr/>
          <a:lstStyle/>
          <a:p>
            <a:r>
              <a:rPr lang="en-US">
                <a:latin typeface="Courier New" panose="02070309020205020404" pitchFamily="49" charset="0"/>
              </a:rPr>
              <a:t>BufferedReader</a:t>
            </a:r>
          </a:p>
          <a:p>
            <a:pPr lvl="1"/>
            <a:r>
              <a:rPr lang="en-US">
                <a:latin typeface="Courier New" panose="02070309020205020404" pitchFamily="49" charset="0"/>
              </a:rPr>
              <a:t>readLine()</a:t>
            </a:r>
            <a:r>
              <a:rPr lang="en-US"/>
              <a:t> </a:t>
            </a:r>
            <a:r>
              <a:rPr lang="en-US">
                <a:latin typeface="Arial" panose="020B0604020202020204" pitchFamily="34" charset="0"/>
              </a:rPr>
              <a:t>returns</a:t>
            </a:r>
            <a:r>
              <a:rPr lang="en-US"/>
              <a:t> </a:t>
            </a:r>
            <a:r>
              <a:rPr lang="en-US">
                <a:latin typeface="Courier New" panose="02070309020205020404" pitchFamily="49" charset="0"/>
              </a:rPr>
              <a:t>null</a:t>
            </a:r>
          </a:p>
          <a:p>
            <a:pPr lvl="1"/>
            <a:r>
              <a:rPr lang="en-US">
                <a:latin typeface="Courier New" panose="02070309020205020404" pitchFamily="49" charset="0"/>
              </a:rPr>
              <a:t>read()</a:t>
            </a:r>
            <a:r>
              <a:rPr lang="en-US"/>
              <a:t> </a:t>
            </a:r>
            <a:r>
              <a:rPr lang="en-US">
                <a:latin typeface="Arial" panose="020B0604020202020204" pitchFamily="34" charset="0"/>
              </a:rPr>
              <a:t>returns</a:t>
            </a:r>
            <a:r>
              <a:rPr lang="en-US"/>
              <a:t> -1 </a:t>
            </a:r>
          </a:p>
          <a:p>
            <a:r>
              <a:rPr lang="en-US">
                <a:latin typeface="Courier New" panose="02070309020205020404" pitchFamily="49" charset="0"/>
              </a:rPr>
              <a:t>Scanner</a:t>
            </a:r>
          </a:p>
          <a:p>
            <a:pPr lvl="1"/>
            <a:r>
              <a:rPr lang="en-US">
                <a:latin typeface="Courier New" panose="02070309020205020404" pitchFamily="49" charset="0"/>
              </a:rPr>
              <a:t>nextLine() </a:t>
            </a:r>
            <a:r>
              <a:rPr lang="en-US">
                <a:latin typeface="Arial" panose="020B0604020202020204" pitchFamily="34" charset="0"/>
              </a:rPr>
              <a:t>throws exception</a:t>
            </a:r>
          </a:p>
          <a:p>
            <a:pPr lvl="1"/>
            <a:r>
              <a:rPr lang="en-US">
                <a:latin typeface="Arial" panose="020B0604020202020204" pitchFamily="34" charset="0"/>
              </a:rPr>
              <a:t>needs</a:t>
            </a:r>
            <a:r>
              <a:rPr lang="en-US">
                <a:latin typeface="Courier New" panose="02070309020205020404" pitchFamily="49" charset="0"/>
              </a:rPr>
              <a:t> hasNextLine() </a:t>
            </a:r>
            <a:r>
              <a:rPr lang="en-US">
                <a:latin typeface="Arial" panose="020B0604020202020204" pitchFamily="34" charset="0"/>
              </a:rPr>
              <a:t>to check first</a:t>
            </a:r>
          </a:p>
          <a:p>
            <a:pPr lvl="1"/>
            <a:r>
              <a:rPr lang="en-US">
                <a:latin typeface="Courier New" panose="02070309020205020404" pitchFamily="49" charset="0"/>
              </a:rPr>
              <a:t>nextInt(), hasNextInt(),</a:t>
            </a:r>
            <a:r>
              <a:rPr lang="en-US">
                <a:latin typeface="Arial" panose="020B0604020202020204" pitchFamily="34" charset="0"/>
              </a:rPr>
              <a:t> …</a:t>
            </a:r>
          </a:p>
        </p:txBody>
      </p:sp>
    </p:spTree>
    <p:extLst>
      <p:ext uri="{BB962C8B-B14F-4D97-AF65-F5344CB8AC3E}">
        <p14:creationId xmlns:p14="http://schemas.microsoft.com/office/powerpoint/2010/main" val="2487727238"/>
      </p:ext>
    </p:extLst>
  </p:cSld>
  <p:clrMapOvr>
    <a:masterClrMapping/>
  </p:clrMapOvr>
  <p:transition>
    <p:pull dir="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noChangeArrowheads="1"/>
          </p:cNvSpPr>
          <p:nvPr>
            <p:ph type="body" idx="1"/>
          </p:nvPr>
        </p:nvSpPr>
        <p:spPr>
          <a:xfrm>
            <a:off x="609600" y="609600"/>
            <a:ext cx="8001000" cy="5562600"/>
          </a:xfrm>
        </p:spPr>
        <p:txBody>
          <a:bodyPr/>
          <a:lstStyle/>
          <a:p>
            <a:pPr>
              <a:lnSpc>
                <a:spcPct val="80000"/>
              </a:lnSpc>
              <a:buFontTx/>
              <a:buNone/>
            </a:pPr>
            <a:r>
              <a:rPr lang="en-US" sz="2000">
                <a:latin typeface="Courier New" panose="02070309020205020404" pitchFamily="49" charset="0"/>
              </a:rPr>
              <a:t>BufferedReader inFile = …</a:t>
            </a:r>
          </a:p>
          <a:p>
            <a:pPr>
              <a:lnSpc>
                <a:spcPct val="80000"/>
              </a:lnSpc>
              <a:buFontTx/>
              <a:buNone/>
            </a:pPr>
            <a:r>
              <a:rPr lang="en-US" sz="2000">
                <a:latin typeface="Courier New" panose="02070309020205020404" pitchFamily="49" charset="0"/>
              </a:rPr>
              <a:t>line = inFile.readline();</a:t>
            </a:r>
          </a:p>
          <a:p>
            <a:pPr>
              <a:lnSpc>
                <a:spcPct val="80000"/>
              </a:lnSpc>
              <a:buFontTx/>
              <a:buNone/>
            </a:pPr>
            <a:r>
              <a:rPr lang="en-US" sz="2000">
                <a:latin typeface="Courier New" panose="02070309020205020404" pitchFamily="49" charset="0"/>
              </a:rPr>
              <a:t>while (line != null)</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 …</a:t>
            </a:r>
          </a:p>
          <a:p>
            <a:pPr>
              <a:lnSpc>
                <a:spcPct val="80000"/>
              </a:lnSpc>
              <a:buFontTx/>
              <a:buNone/>
            </a:pPr>
            <a:r>
              <a:rPr lang="en-US" sz="2000">
                <a:latin typeface="Courier New" panose="02070309020205020404" pitchFamily="49" charset="0"/>
              </a:rPr>
              <a:t>  line = inFile.readline();</a:t>
            </a:r>
          </a:p>
          <a:p>
            <a:pPr>
              <a:lnSpc>
                <a:spcPct val="80000"/>
              </a:lnSpc>
              <a:buFontTx/>
              <a:buNone/>
            </a:pPr>
            <a:r>
              <a:rPr lang="en-US" sz="2000">
                <a:latin typeface="Courier New" panose="02070309020205020404" pitchFamily="49" charset="0"/>
              </a:rPr>
              <a:t>}</a:t>
            </a:r>
          </a:p>
          <a:p>
            <a:pPr>
              <a:lnSpc>
                <a:spcPct val="80000"/>
              </a:lnSpc>
              <a:buFontTx/>
              <a:buNone/>
            </a:pPr>
            <a:endParaRPr lang="en-US" sz="2000">
              <a:latin typeface="Courier New" panose="02070309020205020404" pitchFamily="49" charset="0"/>
            </a:endParaRPr>
          </a:p>
          <a:p>
            <a:pPr>
              <a:lnSpc>
                <a:spcPct val="80000"/>
              </a:lnSpc>
              <a:buFontTx/>
              <a:buNone/>
            </a:pPr>
            <a:r>
              <a:rPr lang="en-US" sz="2000">
                <a:latin typeface="Courier New" panose="02070309020205020404" pitchFamily="49" charset="0"/>
              </a:rPr>
              <a:t>-------------------</a:t>
            </a:r>
          </a:p>
          <a:p>
            <a:pPr>
              <a:lnSpc>
                <a:spcPct val="80000"/>
              </a:lnSpc>
              <a:buFontTx/>
              <a:buNone/>
            </a:pPr>
            <a:endParaRPr lang="en-US" sz="2000">
              <a:latin typeface="Courier New" panose="02070309020205020404" pitchFamily="49" charset="0"/>
            </a:endParaRPr>
          </a:p>
          <a:p>
            <a:pPr>
              <a:lnSpc>
                <a:spcPct val="80000"/>
              </a:lnSpc>
              <a:buFontTx/>
              <a:buNone/>
            </a:pPr>
            <a:r>
              <a:rPr lang="en-US" sz="2000">
                <a:latin typeface="Courier New" panose="02070309020205020404" pitchFamily="49" charset="0"/>
              </a:rPr>
              <a:t>Scanner inFile = …</a:t>
            </a:r>
          </a:p>
          <a:p>
            <a:pPr>
              <a:lnSpc>
                <a:spcPct val="80000"/>
              </a:lnSpc>
              <a:buFontTx/>
              <a:buNone/>
            </a:pPr>
            <a:r>
              <a:rPr lang="en-US" sz="2000">
                <a:latin typeface="Courier New" panose="02070309020205020404" pitchFamily="49" charset="0"/>
              </a:rPr>
              <a:t>while (inFile.hasNextLine())</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line = infile.nextLine();</a:t>
            </a:r>
          </a:p>
          <a:p>
            <a:pPr>
              <a:lnSpc>
                <a:spcPct val="80000"/>
              </a:lnSpc>
              <a:buFontTx/>
              <a:buNone/>
            </a:pPr>
            <a:r>
              <a:rPr lang="en-US" sz="2000">
                <a:latin typeface="Courier New" panose="02070309020205020404" pitchFamily="49" charset="0"/>
              </a:rPr>
              <a:t>  // …</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a:t>
            </a:r>
          </a:p>
        </p:txBody>
      </p:sp>
    </p:spTree>
    <p:extLst>
      <p:ext uri="{BB962C8B-B14F-4D97-AF65-F5344CB8AC3E}">
        <p14:creationId xmlns:p14="http://schemas.microsoft.com/office/powerpoint/2010/main" val="2438717125"/>
      </p:ext>
    </p:extLst>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body" idx="1"/>
          </p:nvPr>
        </p:nvSpPr>
        <p:spPr>
          <a:xfrm>
            <a:off x="609600" y="609600"/>
            <a:ext cx="8001000" cy="5562600"/>
          </a:xfrm>
        </p:spPr>
        <p:txBody>
          <a:bodyPr/>
          <a:lstStyle/>
          <a:p>
            <a:pPr>
              <a:lnSpc>
                <a:spcPct val="80000"/>
              </a:lnSpc>
              <a:buFontTx/>
              <a:buNone/>
            </a:pPr>
            <a:r>
              <a:rPr lang="en-US" sz="2000">
                <a:latin typeface="Courier New" panose="02070309020205020404" pitchFamily="49" charset="0"/>
              </a:rPr>
              <a:t>BufferedReader inFile = …</a:t>
            </a:r>
          </a:p>
          <a:p>
            <a:pPr>
              <a:lnSpc>
                <a:spcPct val="80000"/>
              </a:lnSpc>
              <a:buFontTx/>
              <a:buNone/>
            </a:pPr>
            <a:r>
              <a:rPr lang="en-US" sz="2000">
                <a:latin typeface="Courier New" panose="02070309020205020404" pitchFamily="49" charset="0"/>
              </a:rPr>
              <a:t>line = inFile.readline();</a:t>
            </a:r>
          </a:p>
          <a:p>
            <a:pPr>
              <a:lnSpc>
                <a:spcPct val="80000"/>
              </a:lnSpc>
              <a:buFontTx/>
              <a:buNone/>
            </a:pPr>
            <a:r>
              <a:rPr lang="en-US" sz="2000">
                <a:latin typeface="Courier New" panose="02070309020205020404" pitchFamily="49" charset="0"/>
              </a:rPr>
              <a:t>while (line != null)</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 …</a:t>
            </a:r>
          </a:p>
          <a:p>
            <a:pPr>
              <a:lnSpc>
                <a:spcPct val="80000"/>
              </a:lnSpc>
              <a:buFontTx/>
              <a:buNone/>
            </a:pPr>
            <a:r>
              <a:rPr lang="en-US" sz="2000">
                <a:latin typeface="Courier New" panose="02070309020205020404" pitchFamily="49" charset="0"/>
              </a:rPr>
              <a:t>  line = inFile.readline();</a:t>
            </a:r>
          </a:p>
          <a:p>
            <a:pPr>
              <a:lnSpc>
                <a:spcPct val="80000"/>
              </a:lnSpc>
              <a:buFontTx/>
              <a:buNone/>
            </a:pPr>
            <a:r>
              <a:rPr lang="en-US" sz="2000">
                <a:latin typeface="Courier New" panose="02070309020205020404" pitchFamily="49" charset="0"/>
              </a:rPr>
              <a:t>}</a:t>
            </a:r>
          </a:p>
          <a:p>
            <a:pPr>
              <a:lnSpc>
                <a:spcPct val="80000"/>
              </a:lnSpc>
              <a:buFontTx/>
              <a:buNone/>
            </a:pPr>
            <a:endParaRPr lang="en-US" sz="2000">
              <a:latin typeface="Courier New" panose="02070309020205020404" pitchFamily="49" charset="0"/>
            </a:endParaRPr>
          </a:p>
          <a:p>
            <a:pPr>
              <a:lnSpc>
                <a:spcPct val="80000"/>
              </a:lnSpc>
              <a:buFontTx/>
              <a:buNone/>
            </a:pPr>
            <a:r>
              <a:rPr lang="en-US" sz="2000">
                <a:latin typeface="Courier New" panose="02070309020205020404" pitchFamily="49" charset="0"/>
              </a:rPr>
              <a:t>-------------------</a:t>
            </a:r>
          </a:p>
          <a:p>
            <a:pPr>
              <a:lnSpc>
                <a:spcPct val="80000"/>
              </a:lnSpc>
              <a:buFontTx/>
              <a:buNone/>
            </a:pPr>
            <a:endParaRPr lang="en-US" sz="2000">
              <a:latin typeface="Courier New" panose="02070309020205020404" pitchFamily="49" charset="0"/>
            </a:endParaRPr>
          </a:p>
          <a:p>
            <a:pPr>
              <a:lnSpc>
                <a:spcPct val="80000"/>
              </a:lnSpc>
              <a:buFontTx/>
              <a:buNone/>
            </a:pPr>
            <a:r>
              <a:rPr lang="en-US" sz="2000">
                <a:latin typeface="Courier New" panose="02070309020205020404" pitchFamily="49" charset="0"/>
              </a:rPr>
              <a:t>BufferedReader inFile = …</a:t>
            </a:r>
          </a:p>
          <a:p>
            <a:pPr>
              <a:lnSpc>
                <a:spcPct val="80000"/>
              </a:lnSpc>
              <a:buFontTx/>
              <a:buNone/>
            </a:pPr>
            <a:r>
              <a:rPr lang="en-US" sz="2000">
                <a:latin typeface="Courier New" panose="02070309020205020404" pitchFamily="49" charset="0"/>
              </a:rPr>
              <a:t>while ((line = inFile.readline()) != null)</a:t>
            </a:r>
          </a:p>
          <a:p>
            <a:pPr>
              <a:lnSpc>
                <a:spcPct val="80000"/>
              </a:lnSpc>
              <a:buFontTx/>
              <a:buNone/>
            </a:pPr>
            <a:r>
              <a:rPr lang="en-US" sz="2000">
                <a:latin typeface="Courier New" panose="02070309020205020404" pitchFamily="49" charset="0"/>
              </a:rPr>
              <a:t>{</a:t>
            </a:r>
          </a:p>
          <a:p>
            <a:pPr>
              <a:lnSpc>
                <a:spcPct val="80000"/>
              </a:lnSpc>
              <a:buFontTx/>
              <a:buNone/>
            </a:pPr>
            <a:r>
              <a:rPr lang="en-US" sz="2000">
                <a:latin typeface="Courier New" panose="02070309020205020404" pitchFamily="49" charset="0"/>
              </a:rPr>
              <a:t>  // …</a:t>
            </a:r>
          </a:p>
          <a:p>
            <a:pPr>
              <a:lnSpc>
                <a:spcPct val="80000"/>
              </a:lnSpc>
              <a:buFontTx/>
              <a:buNone/>
            </a:pPr>
            <a:r>
              <a:rPr lang="en-US" sz="2000">
                <a:latin typeface="Courier New" panose="02070309020205020404" pitchFamily="49" charset="0"/>
              </a:rPr>
              <a:t>}</a:t>
            </a:r>
          </a:p>
          <a:p>
            <a:pPr>
              <a:lnSpc>
                <a:spcPct val="80000"/>
              </a:lnSpc>
              <a:buFontTx/>
              <a:buNone/>
            </a:pPr>
            <a:endParaRPr lang="en-US" sz="2000">
              <a:latin typeface="Courier New" panose="02070309020205020404" pitchFamily="49" charset="0"/>
            </a:endParaRPr>
          </a:p>
        </p:txBody>
      </p:sp>
    </p:spTree>
    <p:extLst>
      <p:ext uri="{BB962C8B-B14F-4D97-AF65-F5344CB8AC3E}">
        <p14:creationId xmlns:p14="http://schemas.microsoft.com/office/powerpoint/2010/main" val="2868878598"/>
      </p:ext>
    </p:extLst>
  </p:cSld>
  <p:clrMapOvr>
    <a:masterClrMapping/>
  </p:clrMapOvr>
  <p:transition>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My suggestion</a:t>
            </a:r>
          </a:p>
        </p:txBody>
      </p:sp>
      <p:sp>
        <p:nvSpPr>
          <p:cNvPr id="450563" name="Rectangle 3"/>
          <p:cNvSpPr>
            <a:spLocks noGrp="1" noChangeArrowheads="1"/>
          </p:cNvSpPr>
          <p:nvPr>
            <p:ph type="body" idx="1"/>
          </p:nvPr>
        </p:nvSpPr>
        <p:spPr/>
        <p:txBody>
          <a:bodyPr/>
          <a:lstStyle/>
          <a:p>
            <a:pPr>
              <a:lnSpc>
                <a:spcPct val="90000"/>
              </a:lnSpc>
            </a:pPr>
            <a:r>
              <a:rPr lang="en-US">
                <a:latin typeface="Arial" panose="020B0604020202020204" pitchFamily="34" charset="0"/>
              </a:rPr>
              <a:t>Use</a:t>
            </a:r>
            <a:r>
              <a:rPr lang="en-US"/>
              <a:t> </a:t>
            </a:r>
            <a:r>
              <a:rPr lang="en-US">
                <a:latin typeface="Courier New" panose="02070309020205020404" pitchFamily="49" charset="0"/>
              </a:rPr>
              <a:t>Scanner</a:t>
            </a:r>
            <a:r>
              <a:rPr lang="en-US"/>
              <a:t> </a:t>
            </a:r>
            <a:r>
              <a:rPr lang="en-US">
                <a:latin typeface="Arial" panose="020B0604020202020204" pitchFamily="34" charset="0"/>
              </a:rPr>
              <a:t>with</a:t>
            </a:r>
            <a:r>
              <a:rPr lang="en-US"/>
              <a:t> </a:t>
            </a:r>
            <a:r>
              <a:rPr lang="en-US">
                <a:latin typeface="Courier New" panose="02070309020205020404" pitchFamily="49" charset="0"/>
              </a:rPr>
              <a:t>File</a:t>
            </a:r>
          </a:p>
          <a:p>
            <a:pPr lvl="1">
              <a:lnSpc>
                <a:spcPct val="90000"/>
              </a:lnSpc>
            </a:pPr>
            <a:r>
              <a:rPr lang="en-US">
                <a:latin typeface="Courier New" panose="02070309020205020404" pitchFamily="49" charset="0"/>
              </a:rPr>
              <a:t>new Scanner(new File(“in.txt”))</a:t>
            </a:r>
          </a:p>
          <a:p>
            <a:pPr>
              <a:lnSpc>
                <a:spcPct val="90000"/>
              </a:lnSpc>
            </a:pPr>
            <a:r>
              <a:rPr lang="en-US">
                <a:latin typeface="Arial" panose="020B0604020202020204" pitchFamily="34" charset="0"/>
              </a:rPr>
              <a:t>Use</a:t>
            </a:r>
            <a:r>
              <a:rPr lang="en-US">
                <a:latin typeface="Courier New" panose="02070309020205020404" pitchFamily="49" charset="0"/>
              </a:rPr>
              <a:t> hasNext…() </a:t>
            </a:r>
            <a:r>
              <a:rPr lang="en-US">
                <a:latin typeface="Arial" panose="020B0604020202020204" pitchFamily="34" charset="0"/>
              </a:rPr>
              <a:t>to check for EOF</a:t>
            </a:r>
          </a:p>
          <a:p>
            <a:pPr lvl="1">
              <a:lnSpc>
                <a:spcPct val="90000"/>
              </a:lnSpc>
            </a:pPr>
            <a:r>
              <a:rPr lang="en-US">
                <a:latin typeface="Courier New" panose="02070309020205020404" pitchFamily="49" charset="0"/>
              </a:rPr>
              <a:t>while (inFile.hasNext…())</a:t>
            </a:r>
          </a:p>
          <a:p>
            <a:pPr>
              <a:lnSpc>
                <a:spcPct val="90000"/>
              </a:lnSpc>
            </a:pPr>
            <a:r>
              <a:rPr lang="en-US">
                <a:latin typeface="Arial" panose="020B0604020202020204" pitchFamily="34" charset="0"/>
              </a:rPr>
              <a:t>Use </a:t>
            </a:r>
            <a:r>
              <a:rPr lang="en-US">
                <a:latin typeface="Courier New" panose="02070309020205020404" pitchFamily="49" charset="0"/>
              </a:rPr>
              <a:t>next…()</a:t>
            </a:r>
            <a:r>
              <a:rPr lang="en-US">
                <a:latin typeface="Arial" panose="020B0604020202020204" pitchFamily="34" charset="0"/>
              </a:rPr>
              <a:t> to read</a:t>
            </a:r>
          </a:p>
          <a:p>
            <a:pPr lvl="1">
              <a:lnSpc>
                <a:spcPct val="90000"/>
              </a:lnSpc>
            </a:pPr>
            <a:r>
              <a:rPr lang="en-US">
                <a:latin typeface="Courier New" panose="02070309020205020404" pitchFamily="49" charset="0"/>
              </a:rPr>
              <a:t>inFile.next…()</a:t>
            </a:r>
          </a:p>
          <a:p>
            <a:pPr>
              <a:lnSpc>
                <a:spcPct val="90000"/>
              </a:lnSpc>
            </a:pPr>
            <a:r>
              <a:rPr lang="en-US">
                <a:latin typeface="Arial" panose="020B0604020202020204" pitchFamily="34" charset="0"/>
              </a:rPr>
              <a:t>Simpler and you are familiar with methods for</a:t>
            </a:r>
            <a:r>
              <a:rPr lang="en-US">
                <a:latin typeface="Courier New" panose="02070309020205020404" pitchFamily="49" charset="0"/>
              </a:rPr>
              <a:t> Scanner</a:t>
            </a:r>
          </a:p>
        </p:txBody>
      </p:sp>
    </p:spTree>
    <p:extLst>
      <p:ext uri="{BB962C8B-B14F-4D97-AF65-F5344CB8AC3E}">
        <p14:creationId xmlns:p14="http://schemas.microsoft.com/office/powerpoint/2010/main" val="3201638684"/>
      </p:ext>
    </p:extLst>
  </p:cSld>
  <p:clrMapOvr>
    <a:masterClrMapping/>
  </p:clrMapOvr>
  <p:transition>
    <p:pull dir="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My suggestion cont…</a:t>
            </a:r>
          </a:p>
        </p:txBody>
      </p:sp>
      <p:sp>
        <p:nvSpPr>
          <p:cNvPr id="454659" name="Rectangle 3"/>
          <p:cNvSpPr>
            <a:spLocks noGrp="1" noChangeArrowheads="1"/>
          </p:cNvSpPr>
          <p:nvPr>
            <p:ph type="body" idx="1"/>
          </p:nvPr>
        </p:nvSpPr>
        <p:spPr>
          <a:xfrm>
            <a:off x="457200" y="1600200"/>
            <a:ext cx="8305800" cy="4572000"/>
          </a:xfrm>
        </p:spPr>
        <p:txBody>
          <a:bodyPr/>
          <a:lstStyle/>
          <a:p>
            <a:r>
              <a:rPr lang="en-US"/>
              <a:t>File input</a:t>
            </a:r>
          </a:p>
          <a:p>
            <a:pPr lvl="1"/>
            <a:r>
              <a:rPr lang="en-US" sz="2400">
                <a:latin typeface="Courier New" panose="02070309020205020404" pitchFamily="49" charset="0"/>
              </a:rPr>
              <a:t>Scanner inFile = </a:t>
            </a:r>
          </a:p>
          <a:p>
            <a:pPr lvl="1">
              <a:buFontTx/>
              <a:buNone/>
            </a:pPr>
            <a:r>
              <a:rPr lang="en-US" sz="2400">
                <a:latin typeface="Courier New" panose="02070309020205020404" pitchFamily="49" charset="0"/>
              </a:rPr>
              <a:t>   new Scanner(new File(“in.txt”));</a:t>
            </a:r>
          </a:p>
          <a:p>
            <a:r>
              <a:rPr lang="en-US"/>
              <a:t>File output</a:t>
            </a:r>
          </a:p>
          <a:p>
            <a:pPr lvl="1"/>
            <a:r>
              <a:rPr lang="en-US" sz="2400">
                <a:latin typeface="Courier New" panose="02070309020205020404" pitchFamily="49" charset="0"/>
              </a:rPr>
              <a:t>PrintWriter outFile = </a:t>
            </a:r>
          </a:p>
          <a:p>
            <a:pPr lvl="1">
              <a:buFontTx/>
              <a:buNone/>
            </a:pPr>
            <a:r>
              <a:rPr lang="en-US" sz="2400">
                <a:latin typeface="Courier New" panose="02070309020205020404" pitchFamily="49" charset="0"/>
              </a:rPr>
              <a:t>   new PrintWriter(new File(“out.txt”));</a:t>
            </a:r>
          </a:p>
          <a:p>
            <a:pPr lvl="1"/>
            <a:r>
              <a:rPr lang="en-US">
                <a:latin typeface="Courier New" panose="02070309020205020404" pitchFamily="49" charset="0"/>
              </a:rPr>
              <a:t>outFile.print(), println(), format(), flush(), close(), …</a:t>
            </a:r>
          </a:p>
          <a:p>
            <a:r>
              <a:rPr lang="en-US" sz="2000"/>
              <a:t>http://www.cs.fit.edu/~pkc/classes/cse1001/FileIO/FileIONew.java</a:t>
            </a:r>
          </a:p>
        </p:txBody>
      </p:sp>
    </p:spTree>
    <p:extLst>
      <p:ext uri="{BB962C8B-B14F-4D97-AF65-F5344CB8AC3E}">
        <p14:creationId xmlns:p14="http://schemas.microsoft.com/office/powerpoint/2010/main" val="3391627452"/>
      </p:ext>
    </p:extLst>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a:xfrm>
            <a:off x="685800" y="2130425"/>
            <a:ext cx="7772400" cy="1470025"/>
          </a:xfrm>
        </p:spPr>
        <p:txBody>
          <a:bodyPr anchor="ctr"/>
          <a:lstStyle/>
          <a:p>
            <a:r>
              <a:rPr lang="en-US" sz="4400"/>
              <a:t>Skipping binary file I/O for now; </a:t>
            </a:r>
            <a:br>
              <a:rPr lang="en-US" sz="4400"/>
            </a:br>
            <a:r>
              <a:rPr lang="en-US" sz="4400"/>
              <a:t>if we have time, we’ll come back</a:t>
            </a:r>
          </a:p>
        </p:txBody>
      </p:sp>
      <p:sp>
        <p:nvSpPr>
          <p:cNvPr id="389123" name="Rectangle 3"/>
          <p:cNvSpPr>
            <a:spLocks noGrp="1" noChangeArrowheads="1"/>
          </p:cNvSpPr>
          <p:nvPr>
            <p:ph type="subTitle" idx="1"/>
          </p:nvPr>
        </p:nvSpPr>
        <p:spPr>
          <a:xfrm>
            <a:off x="1371600" y="3886200"/>
            <a:ext cx="6400800" cy="1752600"/>
          </a:xfrm>
        </p:spPr>
        <p:txBody>
          <a:bodyPr/>
          <a:lstStyle/>
          <a:p>
            <a:endParaRPr lang="en-US" sz="3200"/>
          </a:p>
        </p:txBody>
      </p:sp>
    </p:spTree>
    <p:extLst>
      <p:ext uri="{BB962C8B-B14F-4D97-AF65-F5344CB8AC3E}">
        <p14:creationId xmlns:p14="http://schemas.microsoft.com/office/powerpoint/2010/main" val="2822741924"/>
      </p:ext>
    </p:extLst>
  </p:cSld>
  <p:clrMapOvr>
    <a:masterClrMapping/>
  </p:clrMapOvr>
  <p:transition>
    <p:pull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Basic Binary File I/O</a:t>
            </a:r>
          </a:p>
        </p:txBody>
      </p:sp>
      <p:sp>
        <p:nvSpPr>
          <p:cNvPr id="391171" name="Rectangle 3"/>
          <p:cNvSpPr>
            <a:spLocks noGrp="1" noChangeArrowheads="1"/>
          </p:cNvSpPr>
          <p:nvPr>
            <p:ph type="body" idx="1"/>
          </p:nvPr>
        </p:nvSpPr>
        <p:spPr>
          <a:xfrm>
            <a:off x="381000" y="1676400"/>
            <a:ext cx="8305800" cy="4724400"/>
          </a:xfrm>
        </p:spPr>
        <p:txBody>
          <a:bodyPr/>
          <a:lstStyle/>
          <a:p>
            <a:r>
              <a:rPr lang="en-US" sz="2000"/>
              <a:t>Important classes for binary file </a:t>
            </a:r>
            <a:r>
              <a:rPr lang="en-US" sz="2000" b="1"/>
              <a:t>output</a:t>
            </a:r>
            <a:r>
              <a:rPr lang="en-US" sz="2000"/>
              <a:t> (to the file)</a:t>
            </a:r>
          </a:p>
          <a:p>
            <a:pPr lvl="1"/>
            <a:r>
              <a:rPr lang="en-US" sz="2000" b="1">
                <a:latin typeface="Courier New" panose="02070309020205020404" pitchFamily="49" charset="0"/>
              </a:rPr>
              <a:t>ObjectOutputStream</a:t>
            </a:r>
          </a:p>
          <a:p>
            <a:pPr lvl="1"/>
            <a:r>
              <a:rPr lang="en-US" sz="2000" b="1">
                <a:latin typeface="Courier New" panose="02070309020205020404" pitchFamily="49" charset="0"/>
              </a:rPr>
              <a:t>FileOutputStream</a:t>
            </a:r>
            <a:endParaRPr lang="en-US" sz="2000"/>
          </a:p>
          <a:p>
            <a:r>
              <a:rPr lang="en-US" sz="2000"/>
              <a:t>Important classes for binary file </a:t>
            </a:r>
            <a:r>
              <a:rPr lang="en-US" sz="2000" b="1"/>
              <a:t>input</a:t>
            </a:r>
            <a:r>
              <a:rPr lang="en-US" sz="2000"/>
              <a:t> (from the file):</a:t>
            </a:r>
          </a:p>
          <a:p>
            <a:pPr lvl="1"/>
            <a:r>
              <a:rPr lang="en-US" sz="2000" b="1">
                <a:latin typeface="Courier New" panose="02070309020205020404" pitchFamily="49" charset="0"/>
              </a:rPr>
              <a:t>ObjectInputStream</a:t>
            </a:r>
          </a:p>
          <a:p>
            <a:pPr lvl="1"/>
            <a:r>
              <a:rPr lang="en-US" sz="2000" b="1">
                <a:latin typeface="Courier New" panose="02070309020205020404" pitchFamily="49" charset="0"/>
              </a:rPr>
              <a:t>FileInputStream</a:t>
            </a:r>
            <a:endParaRPr lang="en-US" sz="2000"/>
          </a:p>
          <a:p>
            <a:r>
              <a:rPr lang="en-US" sz="2000"/>
              <a:t>Note that </a:t>
            </a:r>
            <a:r>
              <a:rPr lang="en-US" sz="2000" b="1">
                <a:latin typeface="Courier New" panose="02070309020205020404" pitchFamily="49" charset="0"/>
              </a:rPr>
              <a:t>FileOutputStream</a:t>
            </a:r>
            <a:r>
              <a:rPr lang="en-US" sz="2000"/>
              <a:t> and </a:t>
            </a:r>
            <a:r>
              <a:rPr lang="en-US" sz="2000" b="1">
                <a:latin typeface="Courier New" panose="02070309020205020404" pitchFamily="49" charset="0"/>
              </a:rPr>
              <a:t>FileInputStream</a:t>
            </a:r>
            <a:r>
              <a:rPr lang="en-US" sz="2000"/>
              <a:t> are used only for their constructors, which can take file names as arguments.</a:t>
            </a:r>
          </a:p>
          <a:p>
            <a:pPr lvl="1"/>
            <a:r>
              <a:rPr lang="en-US" sz="2000" b="1">
                <a:latin typeface="Courier New" panose="02070309020205020404" pitchFamily="49" charset="0"/>
              </a:rPr>
              <a:t>ObjectOutputStream</a:t>
            </a:r>
            <a:r>
              <a:rPr lang="en-US" sz="2000"/>
              <a:t> and </a:t>
            </a:r>
            <a:r>
              <a:rPr lang="en-US" sz="2000" b="1">
                <a:latin typeface="Courier New" panose="02070309020205020404" pitchFamily="49" charset="0"/>
              </a:rPr>
              <a:t>ObjectInputStream</a:t>
            </a:r>
            <a:r>
              <a:rPr lang="en-US" sz="2000"/>
              <a:t> cannot take file names as arguments for their constructors.</a:t>
            </a:r>
          </a:p>
          <a:p>
            <a:r>
              <a:rPr lang="en-US" sz="2000"/>
              <a:t>To use these classes your program needs a line like the following:</a:t>
            </a:r>
          </a:p>
          <a:p>
            <a:pPr lvl="1">
              <a:buFontTx/>
              <a:buNone/>
            </a:pPr>
            <a:r>
              <a:rPr lang="en-US" sz="2000">
                <a:latin typeface="Courier New" panose="02070309020205020404" pitchFamily="49" charset="0"/>
              </a:rPr>
              <a:t>import java.io.*;</a:t>
            </a:r>
          </a:p>
        </p:txBody>
      </p:sp>
    </p:spTree>
    <p:extLst>
      <p:ext uri="{BB962C8B-B14F-4D97-AF65-F5344CB8AC3E}">
        <p14:creationId xmlns:p14="http://schemas.microsoft.com/office/powerpoint/2010/main" val="923852370"/>
      </p:ext>
    </p:extLst>
  </p:cSld>
  <p:clrMapOvr>
    <a:masterClrMapping/>
  </p:clrMapOvr>
  <p:transition>
    <p:pull dir="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t>Java File I/O: Stream Classes</a:t>
            </a:r>
          </a:p>
        </p:txBody>
      </p:sp>
      <p:sp>
        <p:nvSpPr>
          <p:cNvPr id="393219" name="Rectangle 3"/>
          <p:cNvSpPr>
            <a:spLocks noGrp="1" noChangeArrowheads="1"/>
          </p:cNvSpPr>
          <p:nvPr>
            <p:ph type="body" idx="1"/>
          </p:nvPr>
        </p:nvSpPr>
        <p:spPr>
          <a:xfrm>
            <a:off x="685800" y="1676400"/>
            <a:ext cx="7772400" cy="4648200"/>
          </a:xfrm>
        </p:spPr>
        <p:txBody>
          <a:bodyPr/>
          <a:lstStyle/>
          <a:p>
            <a:r>
              <a:rPr lang="en-US" sz="2000">
                <a:latin typeface="Courier New" panose="02070309020205020404" pitchFamily="49" charset="0"/>
              </a:rPr>
              <a:t>ObjectInputStream</a:t>
            </a:r>
            <a:r>
              <a:rPr lang="en-US" sz="2000"/>
              <a:t> and </a:t>
            </a:r>
            <a:r>
              <a:rPr lang="en-US" sz="2000">
                <a:latin typeface="Courier New" panose="02070309020205020404" pitchFamily="49" charset="0"/>
              </a:rPr>
              <a:t>ObjectOutputStream</a:t>
            </a:r>
            <a:r>
              <a:rPr lang="en-US" sz="2000"/>
              <a:t>:</a:t>
            </a:r>
          </a:p>
          <a:p>
            <a:pPr lvl="1"/>
            <a:r>
              <a:rPr lang="en-US" sz="2000"/>
              <a:t>have methods to either read or write data one byte at a time</a:t>
            </a:r>
          </a:p>
          <a:p>
            <a:pPr lvl="1"/>
            <a:r>
              <a:rPr lang="en-US" sz="2000"/>
              <a:t>automatically convert numbers and characters into binary</a:t>
            </a:r>
          </a:p>
          <a:p>
            <a:pPr lvl="2"/>
            <a:r>
              <a:rPr lang="en-US" sz="2000"/>
              <a:t>binary-encoded numeric files (files with numbers) are not readable by a text editor, but store data more efficiently</a:t>
            </a:r>
          </a:p>
          <a:p>
            <a:r>
              <a:rPr lang="en-US" sz="2000"/>
              <a:t>Remember:</a:t>
            </a:r>
          </a:p>
          <a:p>
            <a:pPr lvl="1"/>
            <a:r>
              <a:rPr lang="en-US" sz="2000" i="1"/>
              <a:t>input</a:t>
            </a:r>
            <a:r>
              <a:rPr lang="en-US" sz="2000"/>
              <a:t> means data into a </a:t>
            </a:r>
            <a:r>
              <a:rPr lang="en-US" sz="2000" u="sng"/>
              <a:t>program</a:t>
            </a:r>
            <a:r>
              <a:rPr lang="en-US" sz="2000"/>
              <a:t>, not the file</a:t>
            </a:r>
          </a:p>
          <a:p>
            <a:pPr lvl="1"/>
            <a:r>
              <a:rPr lang="en-US" sz="2000"/>
              <a:t>similarly, </a:t>
            </a:r>
            <a:r>
              <a:rPr lang="en-US" sz="2000" i="1"/>
              <a:t>output</a:t>
            </a:r>
            <a:r>
              <a:rPr lang="en-US" sz="2000"/>
              <a:t> means data out of a program, not the file</a:t>
            </a:r>
          </a:p>
        </p:txBody>
      </p:sp>
    </p:spTree>
    <p:extLst>
      <p:ext uri="{BB962C8B-B14F-4D97-AF65-F5344CB8AC3E}">
        <p14:creationId xmlns:p14="http://schemas.microsoft.com/office/powerpoint/2010/main" val="2917799096"/>
      </p:ext>
    </p:extLst>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9035830-EE68-42ED-A0B2-1DF77FDC0FD0}" type="slidenum">
              <a:rPr lang="zh-CN" altLang="en-GB"/>
              <a:pPr/>
              <a:t>7</a:t>
            </a:fld>
            <a:endParaRPr lang="en-GB" altLang="zh-CN"/>
          </a:p>
        </p:txBody>
      </p:sp>
      <p:sp>
        <p:nvSpPr>
          <p:cNvPr id="436226" name="Rectangle 2"/>
          <p:cNvSpPr>
            <a:spLocks noGrp="1" noChangeArrowheads="1"/>
          </p:cNvSpPr>
          <p:nvPr>
            <p:ph type="title"/>
          </p:nvPr>
        </p:nvSpPr>
        <p:spPr/>
        <p:txBody>
          <a:bodyPr/>
          <a:lstStyle/>
          <a:p>
            <a:r>
              <a:rPr lang="en-US"/>
              <a:t>Adding Methods</a:t>
            </a:r>
          </a:p>
        </p:txBody>
      </p:sp>
      <p:sp>
        <p:nvSpPr>
          <p:cNvPr id="436227" name="Rectangle 3"/>
          <p:cNvSpPr>
            <a:spLocks noGrp="1" noChangeArrowheads="1"/>
          </p:cNvSpPr>
          <p:nvPr>
            <p:ph type="body" idx="1"/>
          </p:nvPr>
        </p:nvSpPr>
        <p:spPr/>
        <p:txBody>
          <a:bodyPr/>
          <a:lstStyle/>
          <a:p>
            <a:r>
              <a:rPr lang="en-US" sz="2800"/>
              <a:t>A class with only data fields has no </a:t>
            </a:r>
            <a:r>
              <a:rPr lang="en-US" sz="2400"/>
              <a:t>life</a:t>
            </a:r>
            <a:r>
              <a:rPr lang="en-US" sz="2800"/>
              <a:t>. Objects created by such a class cannot respond to any messages.</a:t>
            </a:r>
          </a:p>
          <a:p>
            <a:r>
              <a:rPr lang="en-US" sz="2800"/>
              <a:t>Methods are declared inside the body of the class but immediately after the declaration of data fields.</a:t>
            </a:r>
          </a:p>
          <a:p>
            <a:r>
              <a:rPr lang="en-US" sz="2800"/>
              <a:t>The general form of a method declaration is:</a:t>
            </a:r>
          </a:p>
        </p:txBody>
      </p:sp>
      <p:sp>
        <p:nvSpPr>
          <p:cNvPr id="436228" name="Text Box 4"/>
          <p:cNvSpPr txBox="1">
            <a:spLocks noChangeArrowheads="1"/>
          </p:cNvSpPr>
          <p:nvPr/>
        </p:nvSpPr>
        <p:spPr bwMode="auto">
          <a:xfrm>
            <a:off x="2590800" y="5181600"/>
            <a:ext cx="3302000" cy="107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type MethodName (parameter-list)</a:t>
            </a:r>
          </a:p>
          <a:p>
            <a:pPr algn="l"/>
            <a:r>
              <a:rPr lang="en-US"/>
              <a:t>{</a:t>
            </a:r>
          </a:p>
          <a:p>
            <a:pPr algn="l"/>
            <a:r>
              <a:rPr lang="en-US"/>
              <a:t>	Method-body;</a:t>
            </a:r>
          </a:p>
          <a:p>
            <a:pPr algn="l"/>
            <a:r>
              <a:rPr lang="en-US"/>
              <a:t>}</a:t>
            </a:r>
          </a:p>
        </p:txBody>
      </p:sp>
    </p:spTree>
    <p:extLst>
      <p:ext uri="{BB962C8B-B14F-4D97-AF65-F5344CB8AC3E}">
        <p14:creationId xmlns:p14="http://schemas.microsoft.com/office/powerpoint/2010/main" val="357782663"/>
      </p:ext>
    </p:extLst>
  </p:cSld>
  <p:clrMapOvr>
    <a:masterClrMapping/>
  </p:clrMapOvr>
  <p:transition advTm="1000">
    <p:pull dir="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normAutofit fontScale="90000"/>
          </a:bodyPr>
          <a:lstStyle/>
          <a:p>
            <a:r>
              <a:rPr lang="en-US" sz="3600"/>
              <a:t>When Using </a:t>
            </a:r>
            <a:r>
              <a:rPr lang="en-US" sz="3600" b="1">
                <a:latin typeface="Courier New" panose="02070309020205020404" pitchFamily="49" charset="0"/>
              </a:rPr>
              <a:t>ObjectOutputStream</a:t>
            </a:r>
            <a:r>
              <a:rPr lang="en-US" sz="3600"/>
              <a:t/>
            </a:r>
            <a:br>
              <a:rPr lang="en-US" sz="3600"/>
            </a:br>
            <a:r>
              <a:rPr lang="en-US" sz="3600"/>
              <a:t>to Output Data to Files:</a:t>
            </a:r>
            <a:endParaRPr lang="en-US" sz="3600">
              <a:latin typeface="Courier New" panose="02070309020205020404" pitchFamily="49" charset="0"/>
            </a:endParaRPr>
          </a:p>
        </p:txBody>
      </p:sp>
      <p:sp>
        <p:nvSpPr>
          <p:cNvPr id="395267" name="Rectangle 3"/>
          <p:cNvSpPr>
            <a:spLocks noGrp="1" noChangeArrowheads="1"/>
          </p:cNvSpPr>
          <p:nvPr>
            <p:ph type="body" idx="1"/>
          </p:nvPr>
        </p:nvSpPr>
        <p:spPr>
          <a:xfrm>
            <a:off x="685800" y="1905000"/>
            <a:ext cx="7772400" cy="4114800"/>
          </a:xfrm>
        </p:spPr>
        <p:txBody>
          <a:bodyPr>
            <a:normAutofit lnSpcReduction="10000"/>
          </a:bodyPr>
          <a:lstStyle/>
          <a:p>
            <a:r>
              <a:rPr lang="en-US" sz="2000"/>
              <a:t>The output files are binary and can store any of the primitive data types (</a:t>
            </a:r>
            <a:r>
              <a:rPr lang="en-US" sz="2000">
                <a:latin typeface="Courier New" panose="02070309020205020404" pitchFamily="49" charset="0"/>
              </a:rPr>
              <a:t>int</a:t>
            </a:r>
            <a:r>
              <a:rPr lang="en-US" sz="2000"/>
              <a:t>, </a:t>
            </a:r>
            <a:r>
              <a:rPr lang="en-US" sz="2000">
                <a:latin typeface="Courier New" panose="02070309020205020404" pitchFamily="49" charset="0"/>
              </a:rPr>
              <a:t>char</a:t>
            </a:r>
            <a:r>
              <a:rPr lang="en-US" sz="2000"/>
              <a:t>, </a:t>
            </a:r>
            <a:r>
              <a:rPr lang="en-US" sz="2000">
                <a:latin typeface="Courier New" panose="02070309020205020404" pitchFamily="49" charset="0"/>
              </a:rPr>
              <a:t>double</a:t>
            </a:r>
            <a:r>
              <a:rPr lang="en-US" sz="2000"/>
              <a:t>, etc.) and the </a:t>
            </a:r>
            <a:r>
              <a:rPr lang="en-US" sz="2000">
                <a:latin typeface="Courier New" panose="02070309020205020404" pitchFamily="49" charset="0"/>
              </a:rPr>
              <a:t>String</a:t>
            </a:r>
            <a:r>
              <a:rPr lang="en-US" sz="2000"/>
              <a:t> type</a:t>
            </a:r>
          </a:p>
          <a:p>
            <a:endParaRPr lang="en-US" sz="2000"/>
          </a:p>
          <a:p>
            <a:r>
              <a:rPr lang="en-US" sz="2000"/>
              <a:t>The files created can be read by other Java programs but are not printable</a:t>
            </a:r>
          </a:p>
          <a:p>
            <a:endParaRPr lang="en-US" sz="2000"/>
          </a:p>
          <a:p>
            <a:r>
              <a:rPr lang="en-US" sz="2000"/>
              <a:t>The Java I/O library must be imported by including the line:</a:t>
            </a:r>
            <a:br>
              <a:rPr lang="en-US" sz="2000"/>
            </a:br>
            <a:r>
              <a:rPr lang="en-US" sz="2000">
                <a:latin typeface="Courier New" panose="02070309020205020404" pitchFamily="49" charset="0"/>
              </a:rPr>
              <a:t>import java.io.*;</a:t>
            </a:r>
          </a:p>
          <a:p>
            <a:pPr lvl="1"/>
            <a:r>
              <a:rPr lang="en-US" sz="2000"/>
              <a:t>it contains </a:t>
            </a:r>
            <a:r>
              <a:rPr lang="en-US" sz="2000">
                <a:latin typeface="Courier New" panose="02070309020205020404" pitchFamily="49" charset="0"/>
              </a:rPr>
              <a:t>ObjectOutputStream</a:t>
            </a:r>
            <a:r>
              <a:rPr lang="en-US" sz="2000"/>
              <a:t> and other useful class definitions</a:t>
            </a:r>
          </a:p>
          <a:p>
            <a:pPr lvl="1"/>
            <a:endParaRPr lang="en-US" sz="2000"/>
          </a:p>
          <a:p>
            <a:r>
              <a:rPr lang="en-US" sz="2000"/>
              <a:t>An </a:t>
            </a:r>
            <a:r>
              <a:rPr lang="en-US" sz="2000">
                <a:latin typeface="Courier New" panose="02070309020205020404" pitchFamily="49" charset="0"/>
              </a:rPr>
              <a:t>IOException</a:t>
            </a:r>
            <a:r>
              <a:rPr lang="en-US" sz="2000"/>
              <a:t> might be thrown</a:t>
            </a:r>
          </a:p>
          <a:p>
            <a:endParaRPr lang="en-US" sz="2000"/>
          </a:p>
          <a:p>
            <a:endParaRPr lang="en-US"/>
          </a:p>
        </p:txBody>
      </p:sp>
    </p:spTree>
    <p:extLst>
      <p:ext uri="{BB962C8B-B14F-4D97-AF65-F5344CB8AC3E}">
        <p14:creationId xmlns:p14="http://schemas.microsoft.com/office/powerpoint/2010/main" val="23985742"/>
      </p:ext>
    </p:extLst>
  </p:cSld>
  <p:clrMapOvr>
    <a:masterClrMapping/>
  </p:clrMapOvr>
  <p:transition>
    <p:pull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t>Handling </a:t>
            </a:r>
            <a:r>
              <a:rPr lang="en-US" b="1">
                <a:latin typeface="Courier New" panose="02070309020205020404" pitchFamily="49" charset="0"/>
              </a:rPr>
              <a:t>IOException</a:t>
            </a:r>
            <a:endParaRPr lang="en-US" b="1"/>
          </a:p>
        </p:txBody>
      </p:sp>
      <p:sp>
        <p:nvSpPr>
          <p:cNvPr id="397315" name="Rectangle 3"/>
          <p:cNvSpPr>
            <a:spLocks noGrp="1" noChangeArrowheads="1"/>
          </p:cNvSpPr>
          <p:nvPr>
            <p:ph type="body" idx="1"/>
          </p:nvPr>
        </p:nvSpPr>
        <p:spPr/>
        <p:txBody>
          <a:bodyPr/>
          <a:lstStyle/>
          <a:p>
            <a:r>
              <a:rPr lang="en-US" sz="2000">
                <a:latin typeface="Courier New" panose="02070309020205020404" pitchFamily="49" charset="0"/>
              </a:rPr>
              <a:t>IOException</a:t>
            </a:r>
            <a:r>
              <a:rPr lang="en-US" sz="2000"/>
              <a:t> cannot be ignored</a:t>
            </a:r>
          </a:p>
          <a:p>
            <a:pPr lvl="1"/>
            <a:r>
              <a:rPr lang="en-US" sz="2000"/>
              <a:t>either handle it with a catch block</a:t>
            </a:r>
          </a:p>
          <a:p>
            <a:pPr lvl="1"/>
            <a:r>
              <a:rPr lang="en-US" sz="2000"/>
              <a:t>or defer it with a </a:t>
            </a:r>
            <a:r>
              <a:rPr lang="en-US" sz="2000">
                <a:latin typeface="Courier New" panose="02070309020205020404" pitchFamily="49" charset="0"/>
              </a:rPr>
              <a:t>throws</a:t>
            </a:r>
            <a:r>
              <a:rPr lang="en-US" sz="2000"/>
              <a:t>-clause</a:t>
            </a:r>
          </a:p>
          <a:p>
            <a:endParaRPr lang="en-US" sz="2000"/>
          </a:p>
          <a:p>
            <a:pPr>
              <a:buFontTx/>
              <a:buNone/>
            </a:pPr>
            <a:r>
              <a:rPr lang="en-US" sz="2000"/>
              <a:t>We will put code to open the file and write to it in a </a:t>
            </a:r>
            <a:r>
              <a:rPr lang="en-US" sz="2000">
                <a:latin typeface="Courier New" panose="02070309020205020404" pitchFamily="49" charset="0"/>
              </a:rPr>
              <a:t>try</a:t>
            </a:r>
            <a:r>
              <a:rPr lang="en-US" sz="2000"/>
              <a:t>-block and write a </a:t>
            </a:r>
            <a:r>
              <a:rPr lang="en-US" sz="2000">
                <a:latin typeface="Courier New" panose="02070309020205020404" pitchFamily="49" charset="0"/>
              </a:rPr>
              <a:t>catch</a:t>
            </a:r>
            <a:r>
              <a:rPr lang="en-US" sz="2000"/>
              <a:t>-block for this exception :</a:t>
            </a:r>
          </a:p>
          <a:p>
            <a:pPr>
              <a:buFontTx/>
              <a:buNone/>
            </a:pPr>
            <a:r>
              <a:rPr lang="en-US" sz="2000">
                <a:latin typeface="Courier New" panose="02070309020205020404" pitchFamily="49" charset="0"/>
              </a:rPr>
              <a:t>catch(IOException e)</a:t>
            </a:r>
          </a:p>
          <a:p>
            <a:pPr>
              <a:buFontTx/>
              <a:buNone/>
            </a:pPr>
            <a:r>
              <a:rPr lang="en-US" sz="2000">
                <a:latin typeface="Courier New" panose="02070309020205020404" pitchFamily="49" charset="0"/>
              </a:rPr>
              <a:t>{</a:t>
            </a:r>
          </a:p>
          <a:p>
            <a:pPr>
              <a:buFontTx/>
              <a:buNone/>
            </a:pPr>
            <a:r>
              <a:rPr lang="en-US" sz="2000">
                <a:latin typeface="Courier New" panose="02070309020205020404" pitchFamily="49" charset="0"/>
              </a:rPr>
              <a:t>  System.out.println("Problem with output...";</a:t>
            </a:r>
          </a:p>
          <a:p>
            <a:pPr>
              <a:buFontTx/>
              <a:buNone/>
            </a:pPr>
            <a:r>
              <a:rPr lang="en-US" sz="2000">
                <a:latin typeface="Courier New" panose="02070309020205020404" pitchFamily="49" charset="0"/>
              </a:rPr>
              <a:t>}</a:t>
            </a:r>
          </a:p>
          <a:p>
            <a:pPr>
              <a:buFontTx/>
              <a:buNone/>
            </a:pPr>
            <a:endParaRPr lang="en-US" sz="2000">
              <a:latin typeface="Courier New" panose="02070309020205020404" pitchFamily="49" charset="0"/>
            </a:endParaRPr>
          </a:p>
        </p:txBody>
      </p:sp>
      <p:sp>
        <p:nvSpPr>
          <p:cNvPr id="397316" name="Rectangle 4"/>
          <p:cNvSpPr>
            <a:spLocks noChangeArrowheads="1"/>
          </p:cNvSpPr>
          <p:nvPr/>
        </p:nvSpPr>
        <p:spPr bwMode="auto">
          <a:xfrm>
            <a:off x="609600" y="4114800"/>
            <a:ext cx="7467600" cy="16002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29502844"/>
      </p:ext>
    </p:extLst>
  </p:cSld>
  <p:clrMapOvr>
    <a:masterClrMapping/>
  </p:clrMapOvr>
  <p:transition>
    <p:pull dir="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t>Opening a New Output File</a:t>
            </a:r>
          </a:p>
        </p:txBody>
      </p:sp>
      <p:sp>
        <p:nvSpPr>
          <p:cNvPr id="399363" name="Rectangle 3"/>
          <p:cNvSpPr>
            <a:spLocks noGrp="1" noChangeArrowheads="1"/>
          </p:cNvSpPr>
          <p:nvPr>
            <p:ph type="body" idx="1"/>
          </p:nvPr>
        </p:nvSpPr>
        <p:spPr>
          <a:xfrm>
            <a:off x="457200" y="1981200"/>
            <a:ext cx="8382000" cy="4114800"/>
          </a:xfrm>
        </p:spPr>
        <p:txBody>
          <a:bodyPr/>
          <a:lstStyle/>
          <a:p>
            <a:pPr marL="381000" indent="-381000"/>
            <a:r>
              <a:rPr lang="en-US" sz="2000"/>
              <a:t>The file name is given as a </a:t>
            </a:r>
            <a:r>
              <a:rPr lang="en-US" sz="2000">
                <a:latin typeface="Courier New" panose="02070309020205020404" pitchFamily="49" charset="0"/>
              </a:rPr>
              <a:t>String</a:t>
            </a:r>
          </a:p>
          <a:p>
            <a:pPr marL="838200" lvl="1" indent="-381000"/>
            <a:r>
              <a:rPr lang="en-US" sz="2000"/>
              <a:t>file name rules are determined by your operating system</a:t>
            </a:r>
          </a:p>
          <a:p>
            <a:pPr marL="838200" lvl="1" indent="-381000"/>
            <a:endParaRPr lang="en-US" sz="2000"/>
          </a:p>
          <a:p>
            <a:pPr marL="381000" indent="-381000"/>
            <a:r>
              <a:rPr lang="en-US" sz="2000"/>
              <a:t>Opening an output file takes two steps</a:t>
            </a:r>
          </a:p>
          <a:p>
            <a:pPr marL="838200" lvl="1" indent="-381000">
              <a:buFontTx/>
              <a:buNone/>
            </a:pPr>
            <a:r>
              <a:rPr lang="en-US" sz="2000"/>
              <a:t>1.  Create a </a:t>
            </a:r>
            <a:r>
              <a:rPr lang="en-US" sz="2000">
                <a:latin typeface="Courier New" panose="02070309020205020404" pitchFamily="49" charset="0"/>
              </a:rPr>
              <a:t>FileOutputStream</a:t>
            </a:r>
            <a:r>
              <a:rPr lang="en-US" sz="2000"/>
              <a:t> object associated with the file name </a:t>
            </a:r>
            <a:r>
              <a:rPr lang="en-US" sz="2000">
                <a:latin typeface="Courier New" panose="02070309020205020404" pitchFamily="49" charset="0"/>
              </a:rPr>
              <a:t>String</a:t>
            </a:r>
            <a:endParaRPr lang="en-US" sz="2000"/>
          </a:p>
          <a:p>
            <a:pPr marL="838200" lvl="1" indent="-381000">
              <a:buFontTx/>
              <a:buAutoNum type="arabicPeriod" startAt="2"/>
            </a:pPr>
            <a:r>
              <a:rPr lang="en-US" sz="2000"/>
              <a:t>Connect the </a:t>
            </a:r>
            <a:r>
              <a:rPr lang="en-US" sz="2000">
                <a:latin typeface="Courier New" panose="02070309020205020404" pitchFamily="49" charset="0"/>
              </a:rPr>
              <a:t>FileOutputStream</a:t>
            </a:r>
            <a:r>
              <a:rPr lang="en-US" sz="2000"/>
              <a:t> to an </a:t>
            </a:r>
            <a:r>
              <a:rPr lang="en-US" sz="2000">
                <a:latin typeface="Courier New" panose="02070309020205020404" pitchFamily="49" charset="0"/>
              </a:rPr>
              <a:t>ObjectOutputStream</a:t>
            </a:r>
            <a:r>
              <a:rPr lang="en-US" sz="2000"/>
              <a:t> object</a:t>
            </a:r>
            <a:endParaRPr lang="en-US" sz="2000">
              <a:latin typeface="Courier New" panose="02070309020205020404" pitchFamily="49" charset="0"/>
            </a:endParaRPr>
          </a:p>
          <a:p>
            <a:pPr marL="838200" lvl="1" indent="-381000">
              <a:buFontTx/>
              <a:buNone/>
            </a:pPr>
            <a:r>
              <a:rPr lang="en-US" sz="2000"/>
              <a:t>This can be done in one line of code</a:t>
            </a:r>
          </a:p>
        </p:txBody>
      </p:sp>
    </p:spTree>
    <p:extLst>
      <p:ext uri="{BB962C8B-B14F-4D97-AF65-F5344CB8AC3E}">
        <p14:creationId xmlns:p14="http://schemas.microsoft.com/office/powerpoint/2010/main" val="1501169017"/>
      </p:ext>
    </p:extLst>
  </p:cSld>
  <p:clrMapOvr>
    <a:masterClrMapping/>
  </p:clrMapOvr>
  <p:transition>
    <p:pull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t>Example: Opening an Output File</a:t>
            </a:r>
          </a:p>
        </p:txBody>
      </p:sp>
      <p:sp>
        <p:nvSpPr>
          <p:cNvPr id="401411" name="Rectangle 3"/>
          <p:cNvSpPr>
            <a:spLocks noGrp="1" noChangeArrowheads="1"/>
          </p:cNvSpPr>
          <p:nvPr>
            <p:ph type="body" idx="1"/>
          </p:nvPr>
        </p:nvSpPr>
        <p:spPr>
          <a:xfrm>
            <a:off x="457200" y="1447800"/>
            <a:ext cx="8686800" cy="4953000"/>
          </a:xfrm>
        </p:spPr>
        <p:txBody>
          <a:bodyPr/>
          <a:lstStyle/>
          <a:p>
            <a:pPr>
              <a:lnSpc>
                <a:spcPct val="90000"/>
              </a:lnSpc>
              <a:buFontTx/>
              <a:buNone/>
            </a:pPr>
            <a:r>
              <a:rPr lang="en-US" sz="2000"/>
              <a:t>To open a file named </a:t>
            </a:r>
            <a:r>
              <a:rPr lang="en-US" sz="2000">
                <a:latin typeface="Courier New" panose="02070309020205020404" pitchFamily="49" charset="0"/>
              </a:rPr>
              <a:t>numbers.dat</a:t>
            </a:r>
            <a:r>
              <a:rPr lang="en-US" sz="2000"/>
              <a:t>:</a:t>
            </a:r>
          </a:p>
          <a:p>
            <a:pPr lvl="1">
              <a:lnSpc>
                <a:spcPct val="90000"/>
              </a:lnSpc>
              <a:buFontTx/>
              <a:buNone/>
            </a:pPr>
            <a:r>
              <a:rPr lang="en-US" sz="2000">
                <a:latin typeface="Courier New" panose="02070309020205020404" pitchFamily="49" charset="0"/>
              </a:rPr>
              <a:t>ObjectOutputStream outputStream =</a:t>
            </a:r>
          </a:p>
          <a:p>
            <a:pPr lvl="1">
              <a:lnSpc>
                <a:spcPct val="90000"/>
              </a:lnSpc>
              <a:buFontTx/>
              <a:buNone/>
            </a:pPr>
            <a:r>
              <a:rPr lang="en-US" sz="2000">
                <a:latin typeface="Courier New" panose="02070309020205020404" pitchFamily="49" charset="0"/>
              </a:rPr>
              <a:t>  new ObjectOutputStream(</a:t>
            </a:r>
          </a:p>
          <a:p>
            <a:pPr lvl="1">
              <a:lnSpc>
                <a:spcPct val="90000"/>
              </a:lnSpc>
              <a:buFontTx/>
              <a:buNone/>
            </a:pPr>
            <a:r>
              <a:rPr lang="en-US" sz="2000">
                <a:latin typeface="Courier New" panose="02070309020205020404" pitchFamily="49" charset="0"/>
              </a:rPr>
              <a:t>  new FileOutputStream("numbers.dat"));</a:t>
            </a:r>
            <a:endParaRPr lang="en-US" sz="2000"/>
          </a:p>
          <a:p>
            <a:pPr lvl="1">
              <a:lnSpc>
                <a:spcPct val="90000"/>
              </a:lnSpc>
              <a:buFontTx/>
              <a:buNone/>
            </a:pPr>
            <a:endParaRPr lang="en-US" sz="2000"/>
          </a:p>
          <a:p>
            <a:pPr>
              <a:lnSpc>
                <a:spcPct val="90000"/>
              </a:lnSpc>
            </a:pPr>
            <a:r>
              <a:rPr lang="en-US" sz="2000"/>
              <a:t>The constructor for </a:t>
            </a:r>
            <a:r>
              <a:rPr lang="en-US" sz="2000">
                <a:latin typeface="Courier New" panose="02070309020205020404" pitchFamily="49" charset="0"/>
              </a:rPr>
              <a:t>ObjectOutputStream</a:t>
            </a:r>
            <a:r>
              <a:rPr lang="en-US" sz="2000"/>
              <a:t> requires a </a:t>
            </a:r>
            <a:r>
              <a:rPr lang="en-US" sz="2000">
                <a:latin typeface="Courier New" panose="02070309020205020404" pitchFamily="49" charset="0"/>
              </a:rPr>
              <a:t>FileOutputStream</a:t>
            </a:r>
            <a:r>
              <a:rPr lang="en-US" sz="2000"/>
              <a:t> argument</a:t>
            </a:r>
          </a:p>
          <a:p>
            <a:pPr>
              <a:lnSpc>
                <a:spcPct val="90000"/>
              </a:lnSpc>
            </a:pPr>
            <a:r>
              <a:rPr lang="en-US" sz="2000"/>
              <a:t>The constructor for </a:t>
            </a:r>
            <a:r>
              <a:rPr lang="en-US" sz="2000">
                <a:latin typeface="Courier New" panose="02070309020205020404" pitchFamily="49" charset="0"/>
              </a:rPr>
              <a:t>FileOutputStream</a:t>
            </a:r>
            <a:r>
              <a:rPr lang="en-US" sz="2000"/>
              <a:t> requires a </a:t>
            </a:r>
            <a:r>
              <a:rPr lang="en-US" sz="2000">
                <a:latin typeface="Courier New" panose="02070309020205020404" pitchFamily="49" charset="0"/>
              </a:rPr>
              <a:t>String</a:t>
            </a:r>
            <a:r>
              <a:rPr lang="en-US" sz="2000"/>
              <a:t> argument</a:t>
            </a:r>
          </a:p>
          <a:p>
            <a:pPr lvl="1">
              <a:lnSpc>
                <a:spcPct val="90000"/>
              </a:lnSpc>
            </a:pPr>
            <a:r>
              <a:rPr lang="en-US" sz="2000"/>
              <a:t>the </a:t>
            </a:r>
            <a:r>
              <a:rPr lang="en-US" sz="2000">
                <a:latin typeface="Courier New" panose="02070309020205020404" pitchFamily="49" charset="0"/>
              </a:rPr>
              <a:t>String</a:t>
            </a:r>
            <a:r>
              <a:rPr lang="en-US" sz="2000"/>
              <a:t> argument is the output file name</a:t>
            </a:r>
          </a:p>
          <a:p>
            <a:pPr>
              <a:lnSpc>
                <a:spcPct val="90000"/>
              </a:lnSpc>
            </a:pPr>
            <a:r>
              <a:rPr lang="en-US" sz="2000"/>
              <a:t>The following two statements are equivalent to the single statement above:</a:t>
            </a:r>
          </a:p>
          <a:p>
            <a:pPr lvl="1">
              <a:lnSpc>
                <a:spcPct val="90000"/>
              </a:lnSpc>
              <a:buFontTx/>
              <a:buNone/>
            </a:pPr>
            <a:r>
              <a:rPr lang="en-US" sz="2000"/>
              <a:t> </a:t>
            </a:r>
            <a:r>
              <a:rPr lang="en-US" sz="2000">
                <a:latin typeface="Courier New" panose="02070309020205020404" pitchFamily="49" charset="0"/>
              </a:rPr>
              <a:t>FileOutputStream middleman =</a:t>
            </a:r>
            <a:br>
              <a:rPr lang="en-US" sz="2000">
                <a:latin typeface="Courier New" panose="02070309020205020404" pitchFamily="49" charset="0"/>
              </a:rPr>
            </a:br>
            <a:r>
              <a:rPr lang="en-US" sz="2000">
                <a:latin typeface="Courier New" panose="02070309020205020404" pitchFamily="49" charset="0"/>
              </a:rPr>
              <a:t>new FileOutputStream("numbers.dat");</a:t>
            </a:r>
          </a:p>
          <a:p>
            <a:pPr lvl="1">
              <a:lnSpc>
                <a:spcPct val="90000"/>
              </a:lnSpc>
              <a:buFontTx/>
              <a:buNone/>
            </a:pPr>
            <a:r>
              <a:rPr lang="en-US" sz="2000">
                <a:latin typeface="Courier New" panose="02070309020205020404" pitchFamily="49" charset="0"/>
              </a:rPr>
              <a:t>ObjectOutputStream outputStream =</a:t>
            </a:r>
            <a:br>
              <a:rPr lang="en-US" sz="2000">
                <a:latin typeface="Courier New" panose="02070309020205020404" pitchFamily="49" charset="0"/>
              </a:rPr>
            </a:br>
            <a:r>
              <a:rPr lang="en-US" sz="2000">
                <a:latin typeface="Courier New" panose="02070309020205020404" pitchFamily="49" charset="0"/>
              </a:rPr>
              <a:t>new ObjectOutputSteam(middleman);</a:t>
            </a:r>
            <a:endParaRPr lang="en-US" sz="2000"/>
          </a:p>
        </p:txBody>
      </p:sp>
      <p:sp>
        <p:nvSpPr>
          <p:cNvPr id="401412" name="Rectangle 4"/>
          <p:cNvSpPr>
            <a:spLocks noChangeArrowheads="1"/>
          </p:cNvSpPr>
          <p:nvPr/>
        </p:nvSpPr>
        <p:spPr bwMode="auto">
          <a:xfrm>
            <a:off x="838200" y="4724400"/>
            <a:ext cx="6934200" cy="12954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13" name="Rectangle 5"/>
          <p:cNvSpPr>
            <a:spLocks noChangeArrowheads="1"/>
          </p:cNvSpPr>
          <p:nvPr/>
        </p:nvSpPr>
        <p:spPr bwMode="auto">
          <a:xfrm>
            <a:off x="762000" y="1828800"/>
            <a:ext cx="6934200" cy="9906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76867967"/>
      </p:ext>
    </p:extLst>
  </p:cSld>
  <p:clrMapOvr>
    <a:masterClrMapping/>
  </p:clrMapOvr>
  <p:transition>
    <p:pull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457200" y="228600"/>
            <a:ext cx="8534400" cy="1143000"/>
          </a:xfrm>
        </p:spPr>
        <p:txBody>
          <a:bodyPr>
            <a:normAutofit fontScale="90000"/>
          </a:bodyPr>
          <a:lstStyle/>
          <a:p>
            <a:r>
              <a:rPr lang="en-US" sz="4000"/>
              <a:t>Some </a:t>
            </a:r>
            <a:r>
              <a:rPr lang="en-US" sz="4000" b="1">
                <a:latin typeface="Courier New" panose="02070309020205020404" pitchFamily="49" charset="0"/>
              </a:rPr>
              <a:t>ObjectOutputStream</a:t>
            </a:r>
            <a:r>
              <a:rPr lang="en-US" sz="4000"/>
              <a:t> Methods</a:t>
            </a:r>
          </a:p>
        </p:txBody>
      </p:sp>
      <p:sp>
        <p:nvSpPr>
          <p:cNvPr id="403459" name="Rectangle 3"/>
          <p:cNvSpPr>
            <a:spLocks noGrp="1" noChangeArrowheads="1"/>
          </p:cNvSpPr>
          <p:nvPr>
            <p:ph type="body" idx="1"/>
          </p:nvPr>
        </p:nvSpPr>
        <p:spPr>
          <a:xfrm>
            <a:off x="609600" y="1600200"/>
            <a:ext cx="8153400" cy="4800600"/>
          </a:xfrm>
        </p:spPr>
        <p:txBody>
          <a:bodyPr/>
          <a:lstStyle/>
          <a:p>
            <a:pPr>
              <a:lnSpc>
                <a:spcPct val="90000"/>
              </a:lnSpc>
            </a:pPr>
            <a:r>
              <a:rPr lang="en-US" sz="2000"/>
              <a:t>You can write data to an output file after it is connected to a stream class</a:t>
            </a:r>
          </a:p>
          <a:p>
            <a:pPr lvl="1">
              <a:lnSpc>
                <a:spcPct val="90000"/>
              </a:lnSpc>
            </a:pPr>
            <a:r>
              <a:rPr lang="en-US" sz="2000"/>
              <a:t>Use methods defined in </a:t>
            </a:r>
            <a:r>
              <a:rPr lang="en-US" sz="2000">
                <a:latin typeface="Courier New" panose="02070309020205020404" pitchFamily="49" charset="0"/>
              </a:rPr>
              <a:t>ObjectOutputStream</a:t>
            </a:r>
          </a:p>
          <a:p>
            <a:pPr lvl="2">
              <a:lnSpc>
                <a:spcPct val="90000"/>
              </a:lnSpc>
            </a:pPr>
            <a:r>
              <a:rPr lang="en-US" sz="2000">
                <a:latin typeface="Courier New" panose="02070309020205020404" pitchFamily="49" charset="0"/>
              </a:rPr>
              <a:t>writeInt(int n)</a:t>
            </a:r>
          </a:p>
          <a:p>
            <a:pPr lvl="2">
              <a:lnSpc>
                <a:spcPct val="90000"/>
              </a:lnSpc>
            </a:pPr>
            <a:r>
              <a:rPr lang="en-US" sz="2000">
                <a:latin typeface="Courier New" panose="02070309020205020404" pitchFamily="49" charset="0"/>
              </a:rPr>
              <a:t>writeDouble(double x)</a:t>
            </a:r>
          </a:p>
          <a:p>
            <a:pPr lvl="2">
              <a:lnSpc>
                <a:spcPct val="90000"/>
              </a:lnSpc>
            </a:pPr>
            <a:r>
              <a:rPr lang="en-US" sz="2000">
                <a:latin typeface="Courier New" panose="02070309020205020404" pitchFamily="49" charset="0"/>
              </a:rPr>
              <a:t>writeBoolean(boolean b)</a:t>
            </a:r>
          </a:p>
          <a:p>
            <a:pPr lvl="2">
              <a:lnSpc>
                <a:spcPct val="90000"/>
              </a:lnSpc>
            </a:pPr>
            <a:r>
              <a:rPr lang="en-US" sz="2000"/>
              <a:t>etc.</a:t>
            </a:r>
          </a:p>
          <a:p>
            <a:pPr lvl="2">
              <a:lnSpc>
                <a:spcPct val="90000"/>
              </a:lnSpc>
            </a:pPr>
            <a:r>
              <a:rPr lang="en-US" sz="2000"/>
              <a:t>See the text for more</a:t>
            </a:r>
          </a:p>
          <a:p>
            <a:pPr lvl="2">
              <a:lnSpc>
                <a:spcPct val="90000"/>
              </a:lnSpc>
            </a:pPr>
            <a:endParaRPr lang="en-US" sz="2000"/>
          </a:p>
          <a:p>
            <a:pPr>
              <a:lnSpc>
                <a:spcPct val="90000"/>
              </a:lnSpc>
            </a:pPr>
            <a:r>
              <a:rPr lang="en-US" sz="2000"/>
              <a:t>Note that each write method throws </a:t>
            </a:r>
            <a:r>
              <a:rPr lang="en-US" sz="2000">
                <a:latin typeface="Courier New" panose="02070309020205020404" pitchFamily="49" charset="0"/>
              </a:rPr>
              <a:t>IOException</a:t>
            </a:r>
          </a:p>
          <a:p>
            <a:pPr lvl="1">
              <a:lnSpc>
                <a:spcPct val="90000"/>
              </a:lnSpc>
            </a:pPr>
            <a:r>
              <a:rPr lang="en-US" sz="2000"/>
              <a:t>eventually we will have to write a catch block for it</a:t>
            </a:r>
          </a:p>
          <a:p>
            <a:pPr lvl="1">
              <a:lnSpc>
                <a:spcPct val="90000"/>
              </a:lnSpc>
            </a:pPr>
            <a:endParaRPr lang="en-US" sz="2000"/>
          </a:p>
          <a:p>
            <a:pPr>
              <a:lnSpc>
                <a:spcPct val="90000"/>
              </a:lnSpc>
            </a:pPr>
            <a:r>
              <a:rPr lang="en-US" sz="2000"/>
              <a:t>Also note that each write method includes the modifier </a:t>
            </a:r>
            <a:r>
              <a:rPr lang="en-US" sz="2000">
                <a:latin typeface="Courier New" panose="02070309020205020404" pitchFamily="49" charset="0"/>
              </a:rPr>
              <a:t>final</a:t>
            </a:r>
          </a:p>
          <a:p>
            <a:pPr lvl="1">
              <a:lnSpc>
                <a:spcPct val="90000"/>
              </a:lnSpc>
            </a:pPr>
            <a:r>
              <a:rPr lang="en-US" sz="2000">
                <a:latin typeface="Courier New" panose="02070309020205020404" pitchFamily="49" charset="0"/>
              </a:rPr>
              <a:t>final</a:t>
            </a:r>
            <a:r>
              <a:rPr lang="en-US" sz="2000"/>
              <a:t> methods cannot be redefined in derived classes</a:t>
            </a:r>
          </a:p>
        </p:txBody>
      </p:sp>
    </p:spTree>
    <p:extLst>
      <p:ext uri="{BB962C8B-B14F-4D97-AF65-F5344CB8AC3E}">
        <p14:creationId xmlns:p14="http://schemas.microsoft.com/office/powerpoint/2010/main" val="129373177"/>
      </p:ext>
    </p:extLst>
  </p:cSld>
  <p:clrMapOvr>
    <a:masterClrMapping/>
  </p:clrMapOvr>
  <p:transition>
    <p:pull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t>Closing a File</a:t>
            </a:r>
          </a:p>
        </p:txBody>
      </p:sp>
      <p:sp>
        <p:nvSpPr>
          <p:cNvPr id="405507" name="Rectangle 3"/>
          <p:cNvSpPr>
            <a:spLocks noGrp="1" noChangeArrowheads="1"/>
          </p:cNvSpPr>
          <p:nvPr>
            <p:ph type="body" idx="1"/>
          </p:nvPr>
        </p:nvSpPr>
        <p:spPr>
          <a:xfrm>
            <a:off x="685800" y="1752600"/>
            <a:ext cx="7772400" cy="4495800"/>
          </a:xfrm>
        </p:spPr>
        <p:txBody>
          <a:bodyPr>
            <a:normAutofit lnSpcReduction="10000"/>
          </a:bodyPr>
          <a:lstStyle/>
          <a:p>
            <a:pPr>
              <a:lnSpc>
                <a:spcPct val="90000"/>
              </a:lnSpc>
            </a:pPr>
            <a:r>
              <a:rPr lang="en-US" sz="2400"/>
              <a:t>An Output file should be closed when you are done writing to it</a:t>
            </a:r>
          </a:p>
          <a:p>
            <a:pPr>
              <a:lnSpc>
                <a:spcPct val="90000"/>
              </a:lnSpc>
            </a:pPr>
            <a:endParaRPr lang="en-US" sz="2400"/>
          </a:p>
          <a:p>
            <a:pPr>
              <a:lnSpc>
                <a:spcPct val="90000"/>
              </a:lnSpc>
            </a:pPr>
            <a:r>
              <a:rPr lang="en-US" sz="2400"/>
              <a:t>Use the </a:t>
            </a:r>
            <a:r>
              <a:rPr lang="en-US" sz="2400">
                <a:latin typeface="Courier New" panose="02070309020205020404" pitchFamily="49" charset="0"/>
              </a:rPr>
              <a:t>close</a:t>
            </a:r>
            <a:r>
              <a:rPr lang="en-US" sz="2400"/>
              <a:t> method of the class </a:t>
            </a:r>
            <a:r>
              <a:rPr lang="en-US" sz="2400">
                <a:latin typeface="Courier New" panose="02070309020205020404" pitchFamily="49" charset="0"/>
              </a:rPr>
              <a:t>ObjectOutputStream</a:t>
            </a:r>
          </a:p>
          <a:p>
            <a:pPr>
              <a:lnSpc>
                <a:spcPct val="90000"/>
              </a:lnSpc>
            </a:pPr>
            <a:endParaRPr lang="en-US" sz="2400">
              <a:latin typeface="Courier New" panose="02070309020205020404" pitchFamily="49" charset="0"/>
            </a:endParaRPr>
          </a:p>
          <a:p>
            <a:pPr>
              <a:lnSpc>
                <a:spcPct val="90000"/>
              </a:lnSpc>
            </a:pPr>
            <a:r>
              <a:rPr lang="en-US" sz="2400"/>
              <a:t>For example, to close the file opened in the previous example:</a:t>
            </a:r>
          </a:p>
          <a:p>
            <a:pPr lvl="1" algn="ctr">
              <a:lnSpc>
                <a:spcPct val="90000"/>
              </a:lnSpc>
              <a:buFontTx/>
              <a:buNone/>
            </a:pPr>
            <a:r>
              <a:rPr lang="en-US" sz="2400">
                <a:latin typeface="Courier New" panose="02070309020205020404" pitchFamily="49" charset="0"/>
              </a:rPr>
              <a:t>outputStream.close();</a:t>
            </a:r>
          </a:p>
          <a:p>
            <a:pPr>
              <a:lnSpc>
                <a:spcPct val="90000"/>
              </a:lnSpc>
              <a:buFontTx/>
              <a:buNone/>
            </a:pPr>
            <a:endParaRPr lang="en-US" sz="2400"/>
          </a:p>
          <a:p>
            <a:pPr>
              <a:lnSpc>
                <a:spcPct val="90000"/>
              </a:lnSpc>
            </a:pPr>
            <a:r>
              <a:rPr lang="en-US" sz="2400"/>
              <a:t>If a program ends normally it will close any files that are open  </a:t>
            </a:r>
          </a:p>
        </p:txBody>
      </p:sp>
      <p:sp>
        <p:nvSpPr>
          <p:cNvPr id="405508" name="Rectangle 4"/>
          <p:cNvSpPr>
            <a:spLocks noChangeArrowheads="1"/>
          </p:cNvSpPr>
          <p:nvPr/>
        </p:nvSpPr>
        <p:spPr bwMode="auto">
          <a:xfrm>
            <a:off x="1143000" y="4724400"/>
            <a:ext cx="7010400" cy="4572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03601030"/>
      </p:ext>
    </p:extLst>
  </p:cSld>
  <p:clrMapOvr>
    <a:masterClrMapping/>
  </p:clrMapOvr>
  <p:transition>
    <p:pull dir="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normAutofit fontScale="90000"/>
          </a:bodyPr>
          <a:lstStyle/>
          <a:p>
            <a:r>
              <a:rPr lang="en-US"/>
              <a:t>Writing a Character to a File:</a:t>
            </a:r>
            <a:br>
              <a:rPr lang="en-US"/>
            </a:br>
            <a:r>
              <a:rPr lang="en-US"/>
              <a:t>an Unexpected Little Complexity</a:t>
            </a:r>
          </a:p>
        </p:txBody>
      </p:sp>
      <p:sp>
        <p:nvSpPr>
          <p:cNvPr id="407555" name="Rectangle 3"/>
          <p:cNvSpPr>
            <a:spLocks noGrp="1" noChangeArrowheads="1"/>
          </p:cNvSpPr>
          <p:nvPr>
            <p:ph type="body" idx="1"/>
          </p:nvPr>
        </p:nvSpPr>
        <p:spPr>
          <a:xfrm>
            <a:off x="685800" y="1981200"/>
            <a:ext cx="7772400" cy="4419600"/>
          </a:xfrm>
        </p:spPr>
        <p:txBody>
          <a:bodyPr/>
          <a:lstStyle/>
          <a:p>
            <a:r>
              <a:rPr lang="en-US" sz="2000"/>
              <a:t>The method </a:t>
            </a:r>
            <a:r>
              <a:rPr lang="en-US" sz="2000">
                <a:latin typeface="Courier New" panose="02070309020205020404" pitchFamily="49" charset="0"/>
              </a:rPr>
              <a:t>writeChar</a:t>
            </a:r>
            <a:r>
              <a:rPr lang="en-US" sz="2000"/>
              <a:t> has an annoying property:</a:t>
            </a:r>
          </a:p>
          <a:p>
            <a:pPr lvl="1"/>
            <a:r>
              <a:rPr lang="en-US" sz="2000"/>
              <a:t>it takes an </a:t>
            </a:r>
            <a:r>
              <a:rPr lang="en-US" sz="2000">
                <a:latin typeface="Courier New" panose="02070309020205020404" pitchFamily="49" charset="0"/>
              </a:rPr>
              <a:t>int</a:t>
            </a:r>
            <a:r>
              <a:rPr lang="en-US" sz="2000"/>
              <a:t>, not a </a:t>
            </a:r>
            <a:r>
              <a:rPr lang="en-US" sz="2000">
                <a:latin typeface="Courier New" panose="02070309020205020404" pitchFamily="49" charset="0"/>
              </a:rPr>
              <a:t>char</a:t>
            </a:r>
            <a:r>
              <a:rPr lang="en-US" sz="2000"/>
              <a:t>, argument</a:t>
            </a:r>
          </a:p>
          <a:p>
            <a:pPr lvl="1"/>
            <a:endParaRPr lang="en-US" sz="2000"/>
          </a:p>
          <a:p>
            <a:r>
              <a:rPr lang="en-US" sz="2000"/>
              <a:t>But it is easy to fix:</a:t>
            </a:r>
          </a:p>
          <a:p>
            <a:pPr lvl="1"/>
            <a:r>
              <a:rPr lang="en-US" sz="2000"/>
              <a:t>just cast the character to an int</a:t>
            </a:r>
          </a:p>
          <a:p>
            <a:pPr lvl="1"/>
            <a:endParaRPr lang="en-US" sz="2000"/>
          </a:p>
          <a:p>
            <a:r>
              <a:rPr lang="en-US" sz="2000"/>
              <a:t>For example, to write the character 'A' to the file opened previously:</a:t>
            </a:r>
          </a:p>
          <a:p>
            <a:pPr lvl="1">
              <a:buFontTx/>
              <a:buNone/>
            </a:pPr>
            <a:r>
              <a:rPr lang="en-US" sz="2000">
                <a:latin typeface="Courier New" panose="02070309020205020404" pitchFamily="49" charset="0"/>
              </a:rPr>
              <a:t>outputStream.writeChar((int) 'A');</a:t>
            </a:r>
          </a:p>
          <a:p>
            <a:pPr lvl="1">
              <a:buFontTx/>
              <a:buNone/>
            </a:pPr>
            <a:endParaRPr lang="en-US" sz="2000">
              <a:latin typeface="Courier New" panose="02070309020205020404" pitchFamily="49" charset="0"/>
            </a:endParaRPr>
          </a:p>
          <a:p>
            <a:r>
              <a:rPr lang="en-US" sz="2000"/>
              <a:t>Or, just use the automatic conversion from </a:t>
            </a:r>
            <a:r>
              <a:rPr lang="en-US" sz="2000">
                <a:latin typeface="Courier New" panose="02070309020205020404" pitchFamily="49" charset="0"/>
              </a:rPr>
              <a:t>char</a:t>
            </a:r>
            <a:r>
              <a:rPr lang="en-US" sz="2000"/>
              <a:t> to </a:t>
            </a:r>
            <a:r>
              <a:rPr lang="en-US" sz="2000">
                <a:latin typeface="Courier New" panose="02070309020205020404" pitchFamily="49" charset="0"/>
              </a:rPr>
              <a:t>int</a:t>
            </a:r>
          </a:p>
        </p:txBody>
      </p:sp>
    </p:spTree>
    <p:extLst>
      <p:ext uri="{BB962C8B-B14F-4D97-AF65-F5344CB8AC3E}">
        <p14:creationId xmlns:p14="http://schemas.microsoft.com/office/powerpoint/2010/main" val="2231631851"/>
      </p:ext>
    </p:extLst>
  </p:cSld>
  <p:clrMapOvr>
    <a:masterClrMapping/>
  </p:clrMapOvr>
  <p:transition>
    <p:pull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t>Writing a </a:t>
            </a:r>
            <a:r>
              <a:rPr lang="en-US" b="1">
                <a:latin typeface="Courier New" panose="02070309020205020404" pitchFamily="49" charset="0"/>
              </a:rPr>
              <a:t>boolean</a:t>
            </a:r>
            <a:r>
              <a:rPr lang="en-US"/>
              <a:t> Value to a File</a:t>
            </a:r>
          </a:p>
        </p:txBody>
      </p:sp>
      <p:sp>
        <p:nvSpPr>
          <p:cNvPr id="409603" name="Rectangle 3"/>
          <p:cNvSpPr>
            <a:spLocks noGrp="1" noChangeArrowheads="1"/>
          </p:cNvSpPr>
          <p:nvPr>
            <p:ph type="body" idx="1"/>
          </p:nvPr>
        </p:nvSpPr>
        <p:spPr/>
        <p:txBody>
          <a:bodyPr/>
          <a:lstStyle/>
          <a:p>
            <a:r>
              <a:rPr lang="en-US" sz="2400">
                <a:latin typeface="Courier New" panose="02070309020205020404" pitchFamily="49" charset="0"/>
              </a:rPr>
              <a:t>boolean</a:t>
            </a:r>
            <a:r>
              <a:rPr lang="en-US" sz="2400"/>
              <a:t> values can be either of two values, </a:t>
            </a:r>
            <a:r>
              <a:rPr lang="en-US" sz="2400">
                <a:latin typeface="Courier New" panose="02070309020205020404" pitchFamily="49" charset="0"/>
              </a:rPr>
              <a:t>true</a:t>
            </a:r>
            <a:r>
              <a:rPr lang="en-US" sz="2400"/>
              <a:t> or </a:t>
            </a:r>
            <a:r>
              <a:rPr lang="en-US" sz="2400">
                <a:latin typeface="Courier New" panose="02070309020205020404" pitchFamily="49" charset="0"/>
              </a:rPr>
              <a:t>false</a:t>
            </a:r>
          </a:p>
          <a:p>
            <a:endParaRPr lang="en-US" sz="2400">
              <a:latin typeface="Courier New" panose="02070309020205020404" pitchFamily="49" charset="0"/>
            </a:endParaRPr>
          </a:p>
          <a:p>
            <a:r>
              <a:rPr lang="en-US" sz="2400">
                <a:latin typeface="Courier New" panose="02070309020205020404" pitchFamily="49" charset="0"/>
              </a:rPr>
              <a:t>true</a:t>
            </a:r>
            <a:r>
              <a:rPr lang="en-US" sz="2400"/>
              <a:t> and </a:t>
            </a:r>
            <a:r>
              <a:rPr lang="en-US" sz="2400">
                <a:latin typeface="Courier New" panose="02070309020205020404" pitchFamily="49" charset="0"/>
              </a:rPr>
              <a:t>false</a:t>
            </a:r>
            <a:r>
              <a:rPr lang="en-US" sz="2400"/>
              <a:t> are not just names for the values, they actually are of type </a:t>
            </a:r>
            <a:r>
              <a:rPr lang="en-US" sz="2400">
                <a:latin typeface="Courier New" panose="02070309020205020404" pitchFamily="49" charset="0"/>
              </a:rPr>
              <a:t>boolean</a:t>
            </a:r>
            <a:r>
              <a:rPr lang="en-US" sz="2400"/>
              <a:t> </a:t>
            </a:r>
          </a:p>
          <a:p>
            <a:endParaRPr lang="en-US" sz="2400"/>
          </a:p>
          <a:p>
            <a:r>
              <a:rPr lang="en-US" sz="2400"/>
              <a:t>For example, to write the </a:t>
            </a:r>
            <a:r>
              <a:rPr lang="en-US" sz="2400">
                <a:latin typeface="Courier New" panose="02070309020205020404" pitchFamily="49" charset="0"/>
              </a:rPr>
              <a:t>boolean</a:t>
            </a:r>
            <a:r>
              <a:rPr lang="en-US" sz="2400"/>
              <a:t> value </a:t>
            </a:r>
            <a:r>
              <a:rPr lang="en-US" sz="2400">
                <a:latin typeface="Courier New" panose="02070309020205020404" pitchFamily="49" charset="0"/>
              </a:rPr>
              <a:t>false</a:t>
            </a:r>
            <a:r>
              <a:rPr lang="en-US" sz="2400"/>
              <a:t> to the output file:</a:t>
            </a:r>
          </a:p>
          <a:p>
            <a:pPr lvl="1" algn="ctr">
              <a:buFontTx/>
              <a:buNone/>
            </a:pPr>
            <a:r>
              <a:rPr lang="en-US" sz="2400">
                <a:latin typeface="Courier New" panose="02070309020205020404" pitchFamily="49" charset="0"/>
              </a:rPr>
              <a:t>outputStream.writeBoolean(false);</a:t>
            </a:r>
          </a:p>
        </p:txBody>
      </p:sp>
    </p:spTree>
    <p:extLst>
      <p:ext uri="{BB962C8B-B14F-4D97-AF65-F5344CB8AC3E}">
        <p14:creationId xmlns:p14="http://schemas.microsoft.com/office/powerpoint/2010/main" val="1802438264"/>
      </p:ext>
    </p:extLst>
  </p:cSld>
  <p:clrMapOvr>
    <a:masterClrMapping/>
  </p:clrMapOvr>
  <p:transition>
    <p:pull dir="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381000" y="228600"/>
            <a:ext cx="8153400" cy="1143000"/>
          </a:xfrm>
        </p:spPr>
        <p:txBody>
          <a:bodyPr>
            <a:normAutofit fontScale="90000"/>
          </a:bodyPr>
          <a:lstStyle/>
          <a:p>
            <a:r>
              <a:rPr lang="en-US" sz="3600"/>
              <a:t>Writing Strings to a File:</a:t>
            </a:r>
            <a:br>
              <a:rPr lang="en-US" sz="3600"/>
            </a:br>
            <a:r>
              <a:rPr lang="en-US" sz="3600"/>
              <a:t>Another Little Unexpected Complexity</a:t>
            </a:r>
          </a:p>
        </p:txBody>
      </p:sp>
      <p:sp>
        <p:nvSpPr>
          <p:cNvPr id="411651" name="Rectangle 3"/>
          <p:cNvSpPr>
            <a:spLocks noGrp="1" noChangeArrowheads="1"/>
          </p:cNvSpPr>
          <p:nvPr>
            <p:ph type="body" idx="1"/>
          </p:nvPr>
        </p:nvSpPr>
        <p:spPr>
          <a:xfrm>
            <a:off x="381000" y="1828800"/>
            <a:ext cx="8382000" cy="4495800"/>
          </a:xfrm>
        </p:spPr>
        <p:txBody>
          <a:bodyPr/>
          <a:lstStyle/>
          <a:p>
            <a:pPr>
              <a:lnSpc>
                <a:spcPct val="90000"/>
              </a:lnSpc>
            </a:pPr>
            <a:r>
              <a:rPr lang="en-US" sz="2000"/>
              <a:t>Use the </a:t>
            </a:r>
            <a:r>
              <a:rPr lang="en-US" sz="2000">
                <a:latin typeface="Courier New" panose="02070309020205020404" pitchFamily="49" charset="0"/>
              </a:rPr>
              <a:t>writeUTF</a:t>
            </a:r>
            <a:r>
              <a:rPr lang="en-US" sz="2000"/>
              <a:t> method to output a value of type </a:t>
            </a:r>
            <a:r>
              <a:rPr lang="en-US" sz="2000">
                <a:latin typeface="Courier New" panose="02070309020205020404" pitchFamily="49" charset="0"/>
              </a:rPr>
              <a:t>String</a:t>
            </a:r>
          </a:p>
          <a:p>
            <a:pPr lvl="1">
              <a:lnSpc>
                <a:spcPct val="90000"/>
              </a:lnSpc>
            </a:pPr>
            <a:r>
              <a:rPr lang="en-US" sz="2000"/>
              <a:t>there is no </a:t>
            </a:r>
            <a:r>
              <a:rPr lang="en-US" sz="2000">
                <a:latin typeface="Courier New" panose="02070309020205020404" pitchFamily="49" charset="0"/>
              </a:rPr>
              <a:t>writeString</a:t>
            </a:r>
            <a:r>
              <a:rPr lang="en-US" sz="2000"/>
              <a:t> method</a:t>
            </a:r>
            <a:endParaRPr lang="en-US" sz="2000">
              <a:latin typeface="Courier New" panose="02070309020205020404" pitchFamily="49" charset="0"/>
            </a:endParaRPr>
          </a:p>
          <a:p>
            <a:pPr>
              <a:lnSpc>
                <a:spcPct val="90000"/>
              </a:lnSpc>
            </a:pPr>
            <a:r>
              <a:rPr lang="en-US" sz="2000"/>
              <a:t>UTF stands for Unicode Text Format</a:t>
            </a:r>
          </a:p>
          <a:p>
            <a:pPr lvl="1">
              <a:lnSpc>
                <a:spcPct val="90000"/>
              </a:lnSpc>
            </a:pPr>
            <a:r>
              <a:rPr lang="en-US" sz="2000"/>
              <a:t>a special version of Unicode</a:t>
            </a:r>
          </a:p>
          <a:p>
            <a:pPr>
              <a:lnSpc>
                <a:spcPct val="90000"/>
              </a:lnSpc>
            </a:pPr>
            <a:r>
              <a:rPr lang="en-US" sz="2000"/>
              <a:t>Unicode: a text (printable) code that uses 2 bytes per character</a:t>
            </a:r>
          </a:p>
          <a:p>
            <a:pPr lvl="1">
              <a:lnSpc>
                <a:spcPct val="90000"/>
              </a:lnSpc>
            </a:pPr>
            <a:r>
              <a:rPr lang="en-US" sz="2000"/>
              <a:t>designed to accommodate languages with a different alphabet or no alphabet (such as Chinese and Japanese)</a:t>
            </a:r>
          </a:p>
          <a:p>
            <a:pPr>
              <a:lnSpc>
                <a:spcPct val="90000"/>
              </a:lnSpc>
            </a:pPr>
            <a:r>
              <a:rPr lang="en-US" sz="2000"/>
              <a:t>ASCII: also a text (printable) code, but it uses just 1 byte per character</a:t>
            </a:r>
          </a:p>
          <a:p>
            <a:pPr lvl="1">
              <a:lnSpc>
                <a:spcPct val="90000"/>
              </a:lnSpc>
            </a:pPr>
            <a:r>
              <a:rPr lang="en-US" sz="2000"/>
              <a:t>the most common code for English and languages with a similar alphabet</a:t>
            </a:r>
          </a:p>
          <a:p>
            <a:pPr>
              <a:lnSpc>
                <a:spcPct val="90000"/>
              </a:lnSpc>
            </a:pPr>
            <a:r>
              <a:rPr lang="en-US" sz="2000"/>
              <a:t>UTF is a modification of Unicode that uses just one byte for ASCII characters</a:t>
            </a:r>
          </a:p>
          <a:p>
            <a:pPr lvl="1">
              <a:lnSpc>
                <a:spcPct val="90000"/>
              </a:lnSpc>
            </a:pPr>
            <a:r>
              <a:rPr lang="en-US" sz="2000"/>
              <a:t>allows other languages without sacrificing efficiency for ASCII files</a:t>
            </a:r>
          </a:p>
        </p:txBody>
      </p:sp>
    </p:spTree>
    <p:extLst>
      <p:ext uri="{BB962C8B-B14F-4D97-AF65-F5344CB8AC3E}">
        <p14:creationId xmlns:p14="http://schemas.microsoft.com/office/powerpoint/2010/main" val="121790065"/>
      </p:ext>
    </p:extLst>
  </p:cSld>
  <p:clrMapOvr>
    <a:masterClrMapping/>
  </p:clrMapOvr>
  <p:transition>
    <p:pull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normAutofit fontScale="90000"/>
          </a:bodyPr>
          <a:lstStyle/>
          <a:p>
            <a:r>
              <a:rPr lang="en-US" sz="3600"/>
              <a:t>When Using </a:t>
            </a:r>
            <a:r>
              <a:rPr lang="en-US" sz="3600">
                <a:latin typeface="Courier New" panose="02070309020205020404" pitchFamily="49" charset="0"/>
              </a:rPr>
              <a:t>ObjectInputStream</a:t>
            </a:r>
            <a:r>
              <a:rPr lang="en-US" sz="3600"/>
              <a:t> </a:t>
            </a:r>
            <a:br>
              <a:rPr lang="en-US" sz="3600"/>
            </a:br>
            <a:r>
              <a:rPr lang="en-US" sz="3600"/>
              <a:t>to Read Data from Files:</a:t>
            </a:r>
          </a:p>
        </p:txBody>
      </p:sp>
      <p:sp>
        <p:nvSpPr>
          <p:cNvPr id="413699" name="Rectangle 3"/>
          <p:cNvSpPr>
            <a:spLocks noGrp="1" noChangeArrowheads="1"/>
          </p:cNvSpPr>
          <p:nvPr>
            <p:ph type="body" idx="1"/>
          </p:nvPr>
        </p:nvSpPr>
        <p:spPr/>
        <p:txBody>
          <a:bodyPr/>
          <a:lstStyle/>
          <a:p>
            <a:r>
              <a:rPr lang="en-US" sz="2000"/>
              <a:t>Input files are binary and contain any of the primitive data types (</a:t>
            </a:r>
            <a:r>
              <a:rPr lang="en-US" sz="2000">
                <a:latin typeface="Courier New" panose="02070309020205020404" pitchFamily="49" charset="0"/>
              </a:rPr>
              <a:t>int</a:t>
            </a:r>
            <a:r>
              <a:rPr lang="en-US" sz="2000"/>
              <a:t>, </a:t>
            </a:r>
            <a:r>
              <a:rPr lang="en-US" sz="2000">
                <a:latin typeface="Courier New" panose="02070309020205020404" pitchFamily="49" charset="0"/>
              </a:rPr>
              <a:t>char</a:t>
            </a:r>
            <a:r>
              <a:rPr lang="en-US" sz="2000"/>
              <a:t>, </a:t>
            </a:r>
            <a:r>
              <a:rPr lang="en-US" sz="2000">
                <a:latin typeface="Courier New" panose="02070309020205020404" pitchFamily="49" charset="0"/>
              </a:rPr>
              <a:t>double</a:t>
            </a:r>
            <a:r>
              <a:rPr lang="en-US" sz="2000"/>
              <a:t>, etc.) and the </a:t>
            </a:r>
            <a:r>
              <a:rPr lang="en-US" sz="2000">
                <a:latin typeface="Courier New" panose="02070309020205020404" pitchFamily="49" charset="0"/>
              </a:rPr>
              <a:t>String</a:t>
            </a:r>
            <a:r>
              <a:rPr lang="en-US" sz="2000"/>
              <a:t> type</a:t>
            </a:r>
          </a:p>
          <a:p>
            <a:endParaRPr lang="en-US" sz="2000"/>
          </a:p>
          <a:p>
            <a:r>
              <a:rPr lang="en-US" sz="2000"/>
              <a:t>The files can be read by Java programs but are not printable</a:t>
            </a:r>
          </a:p>
          <a:p>
            <a:endParaRPr lang="en-US" sz="2000"/>
          </a:p>
          <a:p>
            <a:r>
              <a:rPr lang="en-US" sz="2000"/>
              <a:t>The Java I/O library must be imported including the line:</a:t>
            </a:r>
            <a:br>
              <a:rPr lang="en-US" sz="2000"/>
            </a:br>
            <a:r>
              <a:rPr lang="en-US" sz="2000">
                <a:latin typeface="Courier New" panose="02070309020205020404" pitchFamily="49" charset="0"/>
              </a:rPr>
              <a:t>import java.io.*;</a:t>
            </a:r>
          </a:p>
          <a:p>
            <a:pPr lvl="1"/>
            <a:r>
              <a:rPr lang="en-US" sz="2000"/>
              <a:t>it contains </a:t>
            </a:r>
            <a:r>
              <a:rPr lang="en-US" sz="2000">
                <a:latin typeface="Courier New" panose="02070309020205020404" pitchFamily="49" charset="0"/>
              </a:rPr>
              <a:t>ObjectInputStream</a:t>
            </a:r>
            <a:r>
              <a:rPr lang="en-US" sz="2000"/>
              <a:t> and other useful class definitions</a:t>
            </a:r>
          </a:p>
          <a:p>
            <a:pPr lvl="1"/>
            <a:endParaRPr lang="en-US" sz="2000"/>
          </a:p>
          <a:p>
            <a:r>
              <a:rPr lang="en-US" sz="2000"/>
              <a:t>An </a:t>
            </a:r>
            <a:r>
              <a:rPr lang="en-US" sz="2000">
                <a:latin typeface="Courier New" panose="02070309020205020404" pitchFamily="49" charset="0"/>
              </a:rPr>
              <a:t>IOException</a:t>
            </a:r>
            <a:r>
              <a:rPr lang="en-US" sz="2000"/>
              <a:t> might be thrown</a:t>
            </a:r>
          </a:p>
        </p:txBody>
      </p:sp>
    </p:spTree>
    <p:extLst>
      <p:ext uri="{BB962C8B-B14F-4D97-AF65-F5344CB8AC3E}">
        <p14:creationId xmlns:p14="http://schemas.microsoft.com/office/powerpoint/2010/main" val="1675554587"/>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p:txBody>
          <a:bodyPr/>
          <a:lstStyle/>
          <a:p>
            <a:fld id="{75725AE6-AA76-45BE-AEA9-4E91E3E6B138}" type="slidenum">
              <a:rPr lang="zh-CN" altLang="en-GB"/>
              <a:pPr/>
              <a:t>8</a:t>
            </a:fld>
            <a:endParaRPr lang="en-GB" altLang="zh-CN"/>
          </a:p>
        </p:txBody>
      </p:sp>
      <p:sp>
        <p:nvSpPr>
          <p:cNvPr id="109581" name="Rectangle 13"/>
          <p:cNvSpPr>
            <a:spLocks noGrp="1" noChangeArrowheads="1"/>
          </p:cNvSpPr>
          <p:nvPr>
            <p:ph type="title"/>
          </p:nvPr>
        </p:nvSpPr>
        <p:spPr/>
        <p:txBody>
          <a:bodyPr/>
          <a:lstStyle/>
          <a:p>
            <a:r>
              <a:rPr lang="en-AU" altLang="en-AU"/>
              <a:t>Adding Methods to Class Circle</a:t>
            </a:r>
          </a:p>
        </p:txBody>
      </p:sp>
      <p:sp>
        <p:nvSpPr>
          <p:cNvPr id="109572" name="Text Box 4"/>
          <p:cNvSpPr txBox="1">
            <a:spLocks noChangeArrowheads="1"/>
          </p:cNvSpPr>
          <p:nvPr/>
        </p:nvSpPr>
        <p:spPr bwMode="auto">
          <a:xfrm>
            <a:off x="1066800" y="1628775"/>
            <a:ext cx="6856413" cy="4848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AU" altLang="en-AU" sz="2400">
                <a:latin typeface="Times New Roman" panose="02020603050405020304" pitchFamily="18" charset="0"/>
              </a:rPr>
              <a:t>public class Circle {</a:t>
            </a:r>
          </a:p>
          <a:p>
            <a:pPr algn="l" eaLnBrk="0" hangingPunct="0"/>
            <a:endParaRPr lang="en-AU" altLang="en-AU" sz="2400">
              <a:latin typeface="Times New Roman" panose="02020603050405020304" pitchFamily="18" charset="0"/>
            </a:endParaRPr>
          </a:p>
          <a:p>
            <a:pPr algn="l" eaLnBrk="0" hangingPunct="0"/>
            <a:r>
              <a:rPr lang="en-AU" altLang="en-AU" sz="2400">
                <a:latin typeface="Times New Roman" panose="02020603050405020304" pitchFamily="18" charset="0"/>
              </a:rPr>
              <a:t>      public double x, y; // centre of the circle</a:t>
            </a:r>
          </a:p>
          <a:p>
            <a:pPr algn="l" eaLnBrk="0" hangingPunct="0"/>
            <a:r>
              <a:rPr lang="en-AU" altLang="en-AU" sz="2400">
                <a:latin typeface="Times New Roman" panose="02020603050405020304" pitchFamily="18" charset="0"/>
              </a:rPr>
              <a:t>      public double r;    // radius of circle</a:t>
            </a:r>
          </a:p>
          <a:p>
            <a:pPr algn="l" eaLnBrk="0" hangingPunct="0"/>
            <a:endParaRPr lang="en-AU" altLang="en-AU" sz="2400">
              <a:latin typeface="Times New Roman" panose="02020603050405020304" pitchFamily="18" charset="0"/>
            </a:endParaRPr>
          </a:p>
          <a:p>
            <a:pPr algn="l" eaLnBrk="0" hangingPunct="0"/>
            <a:r>
              <a:rPr lang="en-AU" altLang="en-AU" sz="2400">
                <a:latin typeface="Times New Roman" panose="02020603050405020304" pitchFamily="18" charset="0"/>
              </a:rPr>
              <a:t>      //Methods to return circumference and area</a:t>
            </a:r>
          </a:p>
          <a:p>
            <a:pPr algn="l" eaLnBrk="0" hangingPunct="0"/>
            <a:r>
              <a:rPr lang="en-AU" altLang="en-AU" sz="2400">
                <a:latin typeface="Times New Roman" panose="02020603050405020304" pitchFamily="18" charset="0"/>
              </a:rPr>
              <a:t>      </a:t>
            </a:r>
            <a:r>
              <a:rPr lang="en-AU" altLang="en-AU" sz="2400">
                <a:solidFill>
                  <a:schemeClr val="hlink"/>
                </a:solidFill>
                <a:latin typeface="Times New Roman" panose="02020603050405020304" pitchFamily="18" charset="0"/>
              </a:rPr>
              <a:t>public double circumference() { </a:t>
            </a:r>
          </a:p>
          <a:p>
            <a:pPr algn="l" eaLnBrk="0" hangingPunct="0"/>
            <a:r>
              <a:rPr lang="en-AU" altLang="en-AU" sz="2400">
                <a:solidFill>
                  <a:schemeClr val="hlink"/>
                </a:solidFill>
                <a:latin typeface="Times New Roman" panose="02020603050405020304" pitchFamily="18" charset="0"/>
              </a:rPr>
              <a:t>		return 2*3.14*r;</a:t>
            </a:r>
          </a:p>
          <a:p>
            <a:pPr algn="l" eaLnBrk="0" hangingPunct="0"/>
            <a:r>
              <a:rPr lang="en-AU" altLang="en-AU" sz="2400">
                <a:solidFill>
                  <a:schemeClr val="hlink"/>
                </a:solidFill>
                <a:latin typeface="Times New Roman" panose="02020603050405020304" pitchFamily="18" charset="0"/>
              </a:rPr>
              <a:t>      }</a:t>
            </a:r>
          </a:p>
          <a:p>
            <a:pPr algn="l" eaLnBrk="0" hangingPunct="0"/>
            <a:r>
              <a:rPr lang="en-AU" altLang="en-AU" sz="2400">
                <a:solidFill>
                  <a:schemeClr val="hlink"/>
                </a:solidFill>
                <a:latin typeface="Times New Roman" panose="02020603050405020304" pitchFamily="18" charset="0"/>
              </a:rPr>
              <a:t>      public double area() { </a:t>
            </a:r>
          </a:p>
          <a:p>
            <a:pPr algn="l" eaLnBrk="0" hangingPunct="0"/>
            <a:r>
              <a:rPr lang="en-AU" altLang="en-AU" sz="2400">
                <a:solidFill>
                  <a:schemeClr val="hlink"/>
                </a:solidFill>
                <a:latin typeface="Times New Roman" panose="02020603050405020304" pitchFamily="18" charset="0"/>
              </a:rPr>
              <a:t>		return 3.14 * r * r; </a:t>
            </a:r>
          </a:p>
          <a:p>
            <a:pPr algn="l" eaLnBrk="0" hangingPunct="0"/>
            <a:r>
              <a:rPr lang="en-AU" altLang="en-AU" sz="2400">
                <a:solidFill>
                  <a:schemeClr val="hlink"/>
                </a:solidFill>
                <a:latin typeface="Times New Roman" panose="02020603050405020304" pitchFamily="18" charset="0"/>
              </a:rPr>
              <a:t>     }</a:t>
            </a:r>
          </a:p>
          <a:p>
            <a:pPr algn="l" eaLnBrk="0" hangingPunct="0"/>
            <a:r>
              <a:rPr lang="en-AU" altLang="en-AU" sz="2400">
                <a:latin typeface="Times New Roman" panose="02020603050405020304" pitchFamily="18" charset="0"/>
              </a:rPr>
              <a:t>}</a:t>
            </a:r>
          </a:p>
        </p:txBody>
      </p:sp>
      <p:sp>
        <p:nvSpPr>
          <p:cNvPr id="109575" name="Line 7"/>
          <p:cNvSpPr>
            <a:spLocks noChangeShapeType="1"/>
          </p:cNvSpPr>
          <p:nvPr/>
        </p:nvSpPr>
        <p:spPr bwMode="auto">
          <a:xfrm flipH="1" flipV="1">
            <a:off x="5105400" y="4905375"/>
            <a:ext cx="13716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9576" name="Line 8"/>
          <p:cNvSpPr>
            <a:spLocks noChangeShapeType="1"/>
          </p:cNvSpPr>
          <p:nvPr/>
        </p:nvSpPr>
        <p:spPr bwMode="auto">
          <a:xfrm flipH="1">
            <a:off x="5257800" y="5514975"/>
            <a:ext cx="12192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9577" name="Text Box 9"/>
          <p:cNvSpPr txBox="1">
            <a:spLocks noChangeArrowheads="1"/>
          </p:cNvSpPr>
          <p:nvPr/>
        </p:nvSpPr>
        <p:spPr bwMode="auto">
          <a:xfrm>
            <a:off x="6553200" y="5286375"/>
            <a:ext cx="1360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Method Body</a:t>
            </a:r>
          </a:p>
        </p:txBody>
      </p:sp>
    </p:spTree>
    <p:extLst>
      <p:ext uri="{BB962C8B-B14F-4D97-AF65-F5344CB8AC3E}">
        <p14:creationId xmlns:p14="http://schemas.microsoft.com/office/powerpoint/2010/main" val="33879533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t>Opening a New Input File</a:t>
            </a:r>
          </a:p>
        </p:txBody>
      </p:sp>
      <p:sp>
        <p:nvSpPr>
          <p:cNvPr id="415747" name="Rectangle 3"/>
          <p:cNvSpPr>
            <a:spLocks noGrp="1" noChangeArrowheads="1"/>
          </p:cNvSpPr>
          <p:nvPr>
            <p:ph type="body" idx="1"/>
          </p:nvPr>
        </p:nvSpPr>
        <p:spPr>
          <a:xfrm>
            <a:off x="381000" y="1828800"/>
            <a:ext cx="8382000" cy="4495800"/>
          </a:xfrm>
        </p:spPr>
        <p:txBody>
          <a:bodyPr/>
          <a:lstStyle/>
          <a:p>
            <a:r>
              <a:rPr lang="en-US" sz="2000"/>
              <a:t>Similar to opening an output file, but replace "output" with "input"</a:t>
            </a:r>
          </a:p>
          <a:p>
            <a:endParaRPr lang="en-US" sz="2000"/>
          </a:p>
          <a:p>
            <a:r>
              <a:rPr lang="en-US" sz="2000"/>
              <a:t>The file name is given as a </a:t>
            </a:r>
            <a:r>
              <a:rPr lang="en-US" sz="2000">
                <a:latin typeface="Courier New" panose="02070309020205020404" pitchFamily="49" charset="0"/>
              </a:rPr>
              <a:t>String</a:t>
            </a:r>
          </a:p>
          <a:p>
            <a:pPr lvl="1"/>
            <a:r>
              <a:rPr lang="en-US" sz="2000"/>
              <a:t>file name rules are determined by your operating system</a:t>
            </a:r>
          </a:p>
          <a:p>
            <a:pPr lvl="1"/>
            <a:endParaRPr lang="en-US" sz="2000"/>
          </a:p>
          <a:p>
            <a:r>
              <a:rPr lang="en-US" sz="2000"/>
              <a:t>Opening a file takes two steps</a:t>
            </a:r>
          </a:p>
          <a:p>
            <a:pPr lvl="1">
              <a:buFontTx/>
              <a:buNone/>
            </a:pPr>
            <a:r>
              <a:rPr lang="en-US" sz="2000"/>
              <a:t>1.  Creating a </a:t>
            </a:r>
            <a:r>
              <a:rPr lang="en-US" sz="2000">
                <a:latin typeface="Courier New" panose="02070309020205020404" pitchFamily="49" charset="0"/>
              </a:rPr>
              <a:t>FileInputStream</a:t>
            </a:r>
            <a:r>
              <a:rPr lang="en-US" sz="2000"/>
              <a:t> object associated with the file name </a:t>
            </a:r>
            <a:r>
              <a:rPr lang="en-US" sz="2000">
                <a:latin typeface="Courier New" panose="02070309020205020404" pitchFamily="49" charset="0"/>
              </a:rPr>
              <a:t>String</a:t>
            </a:r>
            <a:endParaRPr lang="en-US" sz="2000"/>
          </a:p>
          <a:p>
            <a:pPr lvl="1">
              <a:buFontTx/>
              <a:buNone/>
            </a:pPr>
            <a:r>
              <a:rPr lang="en-US" sz="2000"/>
              <a:t>2.  Connecting the </a:t>
            </a:r>
            <a:r>
              <a:rPr lang="en-US" sz="2000">
                <a:latin typeface="Courier New" panose="02070309020205020404" pitchFamily="49" charset="0"/>
              </a:rPr>
              <a:t>FileInputStream</a:t>
            </a:r>
            <a:r>
              <a:rPr lang="en-US" sz="2000"/>
              <a:t> to an </a:t>
            </a:r>
            <a:r>
              <a:rPr lang="en-US" sz="2000">
                <a:latin typeface="Courier New" panose="02070309020205020404" pitchFamily="49" charset="0"/>
              </a:rPr>
              <a:t>ObjectInputStream</a:t>
            </a:r>
            <a:r>
              <a:rPr lang="en-US" sz="2000"/>
              <a:t> object</a:t>
            </a:r>
            <a:endParaRPr lang="en-US" sz="2000">
              <a:latin typeface="Courier New" panose="02070309020205020404" pitchFamily="49" charset="0"/>
            </a:endParaRPr>
          </a:p>
          <a:p>
            <a:pPr lvl="1">
              <a:buFontTx/>
              <a:buNone/>
            </a:pPr>
            <a:endParaRPr lang="en-US" sz="2000">
              <a:latin typeface="Courier New" panose="02070309020205020404" pitchFamily="49" charset="0"/>
            </a:endParaRPr>
          </a:p>
          <a:p>
            <a:r>
              <a:rPr lang="en-US" sz="2000"/>
              <a:t>This can be done in one line of code</a:t>
            </a:r>
          </a:p>
        </p:txBody>
      </p:sp>
    </p:spTree>
    <p:extLst>
      <p:ext uri="{BB962C8B-B14F-4D97-AF65-F5344CB8AC3E}">
        <p14:creationId xmlns:p14="http://schemas.microsoft.com/office/powerpoint/2010/main" val="3852749424"/>
      </p:ext>
    </p:extLst>
  </p:cSld>
  <p:clrMapOvr>
    <a:masterClrMapping/>
  </p:clrMapOvr>
  <p:transition>
    <p:pull dir="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t>Example: Opening an Input File</a:t>
            </a:r>
          </a:p>
        </p:txBody>
      </p:sp>
      <p:sp>
        <p:nvSpPr>
          <p:cNvPr id="417795" name="Rectangle 3"/>
          <p:cNvSpPr>
            <a:spLocks noGrp="1" noChangeArrowheads="1"/>
          </p:cNvSpPr>
          <p:nvPr>
            <p:ph type="body" idx="1"/>
          </p:nvPr>
        </p:nvSpPr>
        <p:spPr>
          <a:xfrm>
            <a:off x="457200" y="1547813"/>
            <a:ext cx="8458200" cy="4910137"/>
          </a:xfrm>
        </p:spPr>
        <p:txBody>
          <a:bodyPr/>
          <a:lstStyle/>
          <a:p>
            <a:pPr>
              <a:buFontTx/>
              <a:buNone/>
            </a:pPr>
            <a:r>
              <a:rPr lang="en-US" sz="2000"/>
              <a:t>To open a file named </a:t>
            </a:r>
            <a:r>
              <a:rPr lang="en-US" sz="2000">
                <a:latin typeface="Courier New" panose="02070309020205020404" pitchFamily="49" charset="0"/>
              </a:rPr>
              <a:t>numbers.dat</a:t>
            </a:r>
            <a:r>
              <a:rPr lang="en-US" sz="2000"/>
              <a:t>:</a:t>
            </a:r>
          </a:p>
          <a:p>
            <a:pPr lvl="1">
              <a:buFontTx/>
              <a:buNone/>
            </a:pPr>
            <a:r>
              <a:rPr lang="en-US" sz="2000">
                <a:latin typeface="Courier New" panose="02070309020205020404" pitchFamily="49" charset="0"/>
              </a:rPr>
              <a:t>ObjectInputStream inStream =</a:t>
            </a:r>
            <a:br>
              <a:rPr lang="en-US" sz="2000">
                <a:latin typeface="Courier New" panose="02070309020205020404" pitchFamily="49" charset="0"/>
              </a:rPr>
            </a:br>
            <a:r>
              <a:rPr lang="en-US" sz="2000">
                <a:latin typeface="Courier New" panose="02070309020205020404" pitchFamily="49" charset="0"/>
              </a:rPr>
              <a:t>new ObjectInputStream (new FileInputStream("numbers.dat"));</a:t>
            </a:r>
            <a:endParaRPr lang="en-US" sz="2000"/>
          </a:p>
          <a:p>
            <a:r>
              <a:rPr lang="en-US" sz="2000"/>
              <a:t>The constructor for </a:t>
            </a:r>
            <a:r>
              <a:rPr lang="en-US" sz="2000">
                <a:latin typeface="Courier New" panose="02070309020205020404" pitchFamily="49" charset="0"/>
              </a:rPr>
              <a:t>ObjectInputStream</a:t>
            </a:r>
            <a:r>
              <a:rPr lang="en-US" sz="2000"/>
              <a:t> requires a </a:t>
            </a:r>
            <a:r>
              <a:rPr lang="en-US" sz="2000">
                <a:latin typeface="Courier New" panose="02070309020205020404" pitchFamily="49" charset="0"/>
              </a:rPr>
              <a:t>FileInputStream</a:t>
            </a:r>
            <a:r>
              <a:rPr lang="en-US" sz="2000"/>
              <a:t> argument</a:t>
            </a:r>
          </a:p>
          <a:p>
            <a:r>
              <a:rPr lang="en-US" sz="2000"/>
              <a:t>The constructor for </a:t>
            </a:r>
            <a:r>
              <a:rPr lang="en-US" sz="2000">
                <a:latin typeface="Courier New" panose="02070309020205020404" pitchFamily="49" charset="0"/>
              </a:rPr>
              <a:t>FileInputStream</a:t>
            </a:r>
            <a:r>
              <a:rPr lang="en-US" sz="2000"/>
              <a:t> requires a </a:t>
            </a:r>
            <a:r>
              <a:rPr lang="en-US" sz="2000">
                <a:latin typeface="Courier New" panose="02070309020205020404" pitchFamily="49" charset="0"/>
              </a:rPr>
              <a:t>String</a:t>
            </a:r>
            <a:r>
              <a:rPr lang="en-US" sz="2000"/>
              <a:t> argument</a:t>
            </a:r>
          </a:p>
          <a:p>
            <a:pPr lvl="1"/>
            <a:r>
              <a:rPr lang="en-US" sz="2000"/>
              <a:t>the </a:t>
            </a:r>
            <a:r>
              <a:rPr lang="en-US" sz="2000">
                <a:latin typeface="Courier New" panose="02070309020205020404" pitchFamily="49" charset="0"/>
              </a:rPr>
              <a:t>String</a:t>
            </a:r>
            <a:r>
              <a:rPr lang="en-US" sz="2000"/>
              <a:t> argument is the input file name</a:t>
            </a:r>
          </a:p>
          <a:p>
            <a:r>
              <a:rPr lang="en-US" sz="2000"/>
              <a:t>The following two statements are equivalent to the statement at the top of this slide:</a:t>
            </a:r>
          </a:p>
          <a:p>
            <a:pPr lvl="1">
              <a:buFontTx/>
              <a:buNone/>
            </a:pPr>
            <a:r>
              <a:rPr lang="en-US" sz="2000"/>
              <a:t> </a:t>
            </a:r>
            <a:r>
              <a:rPr lang="en-US" sz="2000">
                <a:latin typeface="Courier New" panose="02070309020205020404" pitchFamily="49" charset="0"/>
              </a:rPr>
              <a:t>FileInputStream middleman =</a:t>
            </a:r>
            <a:br>
              <a:rPr lang="en-US" sz="2000">
                <a:latin typeface="Courier New" panose="02070309020205020404" pitchFamily="49" charset="0"/>
              </a:rPr>
            </a:br>
            <a:r>
              <a:rPr lang="en-US" sz="2000">
                <a:latin typeface="Courier New" panose="02070309020205020404" pitchFamily="49" charset="0"/>
              </a:rPr>
              <a:t>new FileInputStream("numbers.dat");</a:t>
            </a:r>
          </a:p>
          <a:p>
            <a:pPr lvl="1">
              <a:buFontTx/>
              <a:buNone/>
            </a:pPr>
            <a:r>
              <a:rPr lang="en-US" sz="2000">
                <a:latin typeface="Courier New" panose="02070309020205020404" pitchFamily="49" charset="0"/>
              </a:rPr>
              <a:t>ObjectInputStream inputStream =</a:t>
            </a:r>
            <a:br>
              <a:rPr lang="en-US" sz="2000">
                <a:latin typeface="Courier New" panose="02070309020205020404" pitchFamily="49" charset="0"/>
              </a:rPr>
            </a:br>
            <a:r>
              <a:rPr lang="en-US" sz="2000">
                <a:latin typeface="Courier New" panose="02070309020205020404" pitchFamily="49" charset="0"/>
              </a:rPr>
              <a:t>new ObjectInputStream (middleman);</a:t>
            </a:r>
          </a:p>
        </p:txBody>
      </p:sp>
    </p:spTree>
    <p:extLst>
      <p:ext uri="{BB962C8B-B14F-4D97-AF65-F5344CB8AC3E}">
        <p14:creationId xmlns:p14="http://schemas.microsoft.com/office/powerpoint/2010/main" val="2202883042"/>
      </p:ext>
    </p:extLst>
  </p:cSld>
  <p:clrMapOvr>
    <a:masterClrMapping/>
  </p:clrMapOvr>
  <p:transition>
    <p:pull dir="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85800" y="381000"/>
            <a:ext cx="8077200" cy="1143000"/>
          </a:xfrm>
        </p:spPr>
        <p:txBody>
          <a:bodyPr>
            <a:normAutofit fontScale="90000"/>
          </a:bodyPr>
          <a:lstStyle/>
          <a:p>
            <a:r>
              <a:rPr lang="en-US" sz="4000"/>
              <a:t>Some </a:t>
            </a:r>
            <a:r>
              <a:rPr lang="en-US" sz="4000" b="1">
                <a:latin typeface="Courier New" panose="02070309020205020404" pitchFamily="49" charset="0"/>
              </a:rPr>
              <a:t>ObjectInputStream</a:t>
            </a:r>
            <a:r>
              <a:rPr lang="en-US" sz="4000"/>
              <a:t> Methods</a:t>
            </a:r>
          </a:p>
        </p:txBody>
      </p:sp>
      <p:sp>
        <p:nvSpPr>
          <p:cNvPr id="419843" name="Rectangle 3"/>
          <p:cNvSpPr>
            <a:spLocks noGrp="1" noChangeArrowheads="1"/>
          </p:cNvSpPr>
          <p:nvPr>
            <p:ph type="body" idx="1"/>
          </p:nvPr>
        </p:nvSpPr>
        <p:spPr>
          <a:xfrm>
            <a:off x="685800" y="1752600"/>
            <a:ext cx="8153400" cy="4419600"/>
          </a:xfrm>
        </p:spPr>
        <p:txBody>
          <a:bodyPr/>
          <a:lstStyle/>
          <a:p>
            <a:pPr>
              <a:lnSpc>
                <a:spcPct val="90000"/>
              </a:lnSpc>
            </a:pPr>
            <a:r>
              <a:rPr lang="en-US" sz="2000"/>
              <a:t>For every output file method there is a corresponding input file method</a:t>
            </a:r>
          </a:p>
          <a:p>
            <a:pPr>
              <a:lnSpc>
                <a:spcPct val="90000"/>
              </a:lnSpc>
            </a:pPr>
            <a:endParaRPr lang="en-US" sz="2000"/>
          </a:p>
          <a:p>
            <a:pPr>
              <a:lnSpc>
                <a:spcPct val="90000"/>
              </a:lnSpc>
            </a:pPr>
            <a:r>
              <a:rPr lang="en-US" sz="2000"/>
              <a:t>You can read data from an input file after it is connected to a stream class</a:t>
            </a:r>
          </a:p>
          <a:p>
            <a:pPr lvl="1">
              <a:lnSpc>
                <a:spcPct val="90000"/>
              </a:lnSpc>
            </a:pPr>
            <a:r>
              <a:rPr lang="en-US" sz="2000"/>
              <a:t>Use methods defined in </a:t>
            </a:r>
            <a:r>
              <a:rPr lang="en-US" sz="2000">
                <a:latin typeface="Courier New" panose="02070309020205020404" pitchFamily="49" charset="0"/>
              </a:rPr>
              <a:t>ObjectInputStream</a:t>
            </a:r>
          </a:p>
          <a:p>
            <a:pPr lvl="2">
              <a:lnSpc>
                <a:spcPct val="90000"/>
              </a:lnSpc>
            </a:pPr>
            <a:r>
              <a:rPr lang="en-US" sz="2000">
                <a:latin typeface="Courier New" panose="02070309020205020404" pitchFamily="49" charset="0"/>
              </a:rPr>
              <a:t>readInt()</a:t>
            </a:r>
          </a:p>
          <a:p>
            <a:pPr lvl="2">
              <a:lnSpc>
                <a:spcPct val="90000"/>
              </a:lnSpc>
            </a:pPr>
            <a:r>
              <a:rPr lang="en-US" sz="2000">
                <a:latin typeface="Courier New" panose="02070309020205020404" pitchFamily="49" charset="0"/>
              </a:rPr>
              <a:t>readDouble()</a:t>
            </a:r>
          </a:p>
          <a:p>
            <a:pPr lvl="2">
              <a:lnSpc>
                <a:spcPct val="90000"/>
              </a:lnSpc>
            </a:pPr>
            <a:r>
              <a:rPr lang="en-US" sz="2000">
                <a:latin typeface="Courier New" panose="02070309020205020404" pitchFamily="49" charset="0"/>
              </a:rPr>
              <a:t>readBoolean()</a:t>
            </a:r>
          </a:p>
          <a:p>
            <a:pPr lvl="2">
              <a:lnSpc>
                <a:spcPct val="90000"/>
              </a:lnSpc>
            </a:pPr>
            <a:r>
              <a:rPr lang="en-US" sz="2000"/>
              <a:t>etc.</a:t>
            </a:r>
          </a:p>
          <a:p>
            <a:pPr lvl="2">
              <a:lnSpc>
                <a:spcPct val="90000"/>
              </a:lnSpc>
            </a:pPr>
            <a:r>
              <a:rPr lang="en-US" sz="2000"/>
              <a:t>See the text for more</a:t>
            </a:r>
          </a:p>
          <a:p>
            <a:pPr lvl="2">
              <a:lnSpc>
                <a:spcPct val="90000"/>
              </a:lnSpc>
            </a:pPr>
            <a:endParaRPr lang="en-US" sz="2000"/>
          </a:p>
          <a:p>
            <a:pPr>
              <a:lnSpc>
                <a:spcPct val="90000"/>
              </a:lnSpc>
            </a:pPr>
            <a:r>
              <a:rPr lang="en-US" sz="2000"/>
              <a:t>Note that each write method throws </a:t>
            </a:r>
            <a:r>
              <a:rPr lang="en-US" sz="2000">
                <a:latin typeface="Courier New" panose="02070309020205020404" pitchFamily="49" charset="0"/>
              </a:rPr>
              <a:t>IOException</a:t>
            </a:r>
          </a:p>
          <a:p>
            <a:pPr lvl="1">
              <a:lnSpc>
                <a:spcPct val="90000"/>
              </a:lnSpc>
            </a:pPr>
            <a:endParaRPr lang="en-US" sz="2000"/>
          </a:p>
          <a:p>
            <a:pPr>
              <a:lnSpc>
                <a:spcPct val="90000"/>
              </a:lnSpc>
            </a:pPr>
            <a:r>
              <a:rPr lang="en-US" sz="2000"/>
              <a:t>Also note that each write method includes the modifier </a:t>
            </a:r>
            <a:r>
              <a:rPr lang="en-US" sz="2000">
                <a:latin typeface="Courier New" panose="02070309020205020404" pitchFamily="49" charset="0"/>
              </a:rPr>
              <a:t>final</a:t>
            </a:r>
          </a:p>
        </p:txBody>
      </p:sp>
    </p:spTree>
    <p:extLst>
      <p:ext uri="{BB962C8B-B14F-4D97-AF65-F5344CB8AC3E}">
        <p14:creationId xmlns:p14="http://schemas.microsoft.com/office/powerpoint/2010/main" val="3731349895"/>
      </p:ext>
    </p:extLst>
  </p:cSld>
  <p:clrMapOvr>
    <a:masterClrMapping/>
  </p:clrMapOvr>
  <p:transition>
    <p:pull dir="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Input File Exceptions</a:t>
            </a:r>
          </a:p>
        </p:txBody>
      </p:sp>
      <p:sp>
        <p:nvSpPr>
          <p:cNvPr id="421891" name="Rectangle 3"/>
          <p:cNvSpPr>
            <a:spLocks noGrp="1" noChangeArrowheads="1"/>
          </p:cNvSpPr>
          <p:nvPr>
            <p:ph type="body" idx="1"/>
          </p:nvPr>
        </p:nvSpPr>
        <p:spPr>
          <a:xfrm>
            <a:off x="381000" y="1981200"/>
            <a:ext cx="8458200" cy="4267200"/>
          </a:xfrm>
        </p:spPr>
        <p:txBody>
          <a:bodyPr/>
          <a:lstStyle/>
          <a:p>
            <a:r>
              <a:rPr lang="en-US" sz="2400"/>
              <a:t>A </a:t>
            </a:r>
            <a:r>
              <a:rPr lang="en-US" sz="2400">
                <a:latin typeface="Courier New" panose="02070309020205020404" pitchFamily="49" charset="0"/>
              </a:rPr>
              <a:t>FileNotFoundException</a:t>
            </a:r>
            <a:r>
              <a:rPr lang="en-US" sz="2400"/>
              <a:t> is thrown if the file is not found when an attempt is made to open a file</a:t>
            </a:r>
          </a:p>
          <a:p>
            <a:endParaRPr lang="en-US" sz="2400"/>
          </a:p>
          <a:p>
            <a:r>
              <a:rPr lang="en-US" sz="2400"/>
              <a:t>Each read method throws </a:t>
            </a:r>
            <a:r>
              <a:rPr lang="en-US" sz="2400">
                <a:latin typeface="Courier New" panose="02070309020205020404" pitchFamily="49" charset="0"/>
              </a:rPr>
              <a:t>IOException</a:t>
            </a:r>
          </a:p>
          <a:p>
            <a:pPr lvl="1"/>
            <a:r>
              <a:rPr lang="en-US" sz="2400"/>
              <a:t>we still have to write a catch block for it</a:t>
            </a:r>
          </a:p>
          <a:p>
            <a:pPr lvl="1"/>
            <a:endParaRPr lang="en-US" sz="2400"/>
          </a:p>
          <a:p>
            <a:r>
              <a:rPr lang="en-US" sz="2400"/>
              <a:t>If a read goes beyond the end of the file an </a:t>
            </a:r>
            <a:r>
              <a:rPr lang="en-US" sz="2400">
                <a:latin typeface="Courier New" panose="02070309020205020404" pitchFamily="49" charset="0"/>
              </a:rPr>
              <a:t>EOFException</a:t>
            </a:r>
            <a:r>
              <a:rPr lang="en-US" sz="2400"/>
              <a:t> is thrown</a:t>
            </a:r>
          </a:p>
          <a:p>
            <a:endParaRPr lang="en-US" sz="2400"/>
          </a:p>
        </p:txBody>
      </p:sp>
    </p:spTree>
    <p:extLst>
      <p:ext uri="{BB962C8B-B14F-4D97-AF65-F5344CB8AC3E}">
        <p14:creationId xmlns:p14="http://schemas.microsoft.com/office/powerpoint/2010/main" val="197977925"/>
      </p:ext>
    </p:extLst>
  </p:cSld>
  <p:clrMapOvr>
    <a:masterClrMapping/>
  </p:clrMapOvr>
  <p:transition>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normAutofit fontScale="90000"/>
          </a:bodyPr>
          <a:lstStyle/>
          <a:p>
            <a:r>
              <a:rPr lang="en-US" sz="3200"/>
              <a:t>Avoiding Common </a:t>
            </a:r>
            <a:r>
              <a:rPr lang="en-US" sz="3200" b="1">
                <a:latin typeface="Courier New" panose="02070309020205020404" pitchFamily="49" charset="0"/>
              </a:rPr>
              <a:t>ObjectInputStream</a:t>
            </a:r>
            <a:r>
              <a:rPr lang="en-US" sz="3200"/>
              <a:t> File Errors</a:t>
            </a:r>
          </a:p>
        </p:txBody>
      </p:sp>
      <p:sp>
        <p:nvSpPr>
          <p:cNvPr id="423939" name="Rectangle 3"/>
          <p:cNvSpPr>
            <a:spLocks noGrp="1" noChangeArrowheads="1"/>
          </p:cNvSpPr>
          <p:nvPr>
            <p:ph type="body" idx="1"/>
          </p:nvPr>
        </p:nvSpPr>
        <p:spPr>
          <a:xfrm>
            <a:off x="685800" y="1981200"/>
            <a:ext cx="8077200" cy="4114800"/>
          </a:xfrm>
        </p:spPr>
        <p:txBody>
          <a:bodyPr/>
          <a:lstStyle/>
          <a:p>
            <a:pPr algn="ctr">
              <a:buFontTx/>
              <a:buNone/>
            </a:pPr>
            <a:r>
              <a:rPr lang="en-US" sz="2400"/>
              <a:t>There is no error message (or exception)</a:t>
            </a:r>
          </a:p>
          <a:p>
            <a:pPr algn="ctr">
              <a:buFontTx/>
              <a:buNone/>
            </a:pPr>
            <a:r>
              <a:rPr lang="en-US" sz="2400"/>
              <a:t>if you read the wrong data type!</a:t>
            </a:r>
          </a:p>
          <a:p>
            <a:endParaRPr lang="en-US" sz="2400" i="1"/>
          </a:p>
          <a:p>
            <a:r>
              <a:rPr lang="en-US" sz="2400"/>
              <a:t>Input files can contain a mix of data types</a:t>
            </a:r>
          </a:p>
          <a:p>
            <a:pPr lvl="1"/>
            <a:r>
              <a:rPr lang="en-US" sz="2400"/>
              <a:t>it is up to the programmer to know their order and use the correct read method</a:t>
            </a:r>
            <a:endParaRPr lang="en-US" sz="2000"/>
          </a:p>
          <a:p>
            <a:r>
              <a:rPr lang="en-US" sz="2400">
                <a:latin typeface="Courier New" panose="02070309020205020404" pitchFamily="49" charset="0"/>
              </a:rPr>
              <a:t>ObjectInputStream</a:t>
            </a:r>
            <a:r>
              <a:rPr lang="en-US" sz="2400"/>
              <a:t> works with binary, not text files</a:t>
            </a:r>
          </a:p>
          <a:p>
            <a:r>
              <a:rPr lang="en-US" sz="2400"/>
              <a:t>As with an output file, close the input file when you are done with it</a:t>
            </a:r>
          </a:p>
        </p:txBody>
      </p:sp>
      <p:sp>
        <p:nvSpPr>
          <p:cNvPr id="423940" name="Rectangle 4"/>
          <p:cNvSpPr>
            <a:spLocks noChangeArrowheads="1"/>
          </p:cNvSpPr>
          <p:nvPr/>
        </p:nvSpPr>
        <p:spPr bwMode="auto">
          <a:xfrm>
            <a:off x="2133600" y="1905000"/>
            <a:ext cx="5181600" cy="990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41386111"/>
      </p:ext>
    </p:extLst>
  </p:cSld>
  <p:clrMapOvr>
    <a:masterClrMapping/>
  </p:clrMapOvr>
  <p:transition>
    <p:pull dir="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normAutofit fontScale="90000"/>
          </a:bodyPr>
          <a:lstStyle/>
          <a:p>
            <a:r>
              <a:rPr lang="en-US" sz="3200"/>
              <a:t>Common Methods</a:t>
            </a:r>
            <a:br>
              <a:rPr lang="en-US" sz="3200"/>
            </a:br>
            <a:r>
              <a:rPr lang="en-US" sz="3200"/>
              <a:t>to Test for the End of an Input File</a:t>
            </a:r>
          </a:p>
        </p:txBody>
      </p:sp>
      <p:sp>
        <p:nvSpPr>
          <p:cNvPr id="425987" name="Rectangle 3"/>
          <p:cNvSpPr>
            <a:spLocks noGrp="1" noChangeArrowheads="1"/>
          </p:cNvSpPr>
          <p:nvPr>
            <p:ph type="body" idx="1"/>
          </p:nvPr>
        </p:nvSpPr>
        <p:spPr/>
        <p:txBody>
          <a:bodyPr/>
          <a:lstStyle/>
          <a:p>
            <a:r>
              <a:rPr lang="en-US" sz="2400"/>
              <a:t>A common programming situation is to read data from an input file but not know how much data the file contains</a:t>
            </a:r>
          </a:p>
          <a:p>
            <a:endParaRPr lang="en-US" sz="2400"/>
          </a:p>
          <a:p>
            <a:r>
              <a:rPr lang="en-US" sz="2400"/>
              <a:t>In these situations you need to check for the end of the file</a:t>
            </a:r>
          </a:p>
          <a:p>
            <a:endParaRPr lang="en-US" sz="2400"/>
          </a:p>
          <a:p>
            <a:r>
              <a:rPr lang="en-US" sz="2400"/>
              <a:t>There are three common ways to test for the end of a file:</a:t>
            </a:r>
          </a:p>
          <a:p>
            <a:pPr lvl="1">
              <a:buFontTx/>
              <a:buNone/>
            </a:pPr>
            <a:r>
              <a:rPr lang="en-US" sz="2400"/>
              <a:t>1.  Put a sentinel value at the end of the file and test for it.</a:t>
            </a:r>
          </a:p>
          <a:p>
            <a:pPr lvl="1">
              <a:buFontTx/>
              <a:buNone/>
            </a:pPr>
            <a:r>
              <a:rPr lang="en-US" sz="2400"/>
              <a:t>2.  Throw and catch an end-of-file exception.</a:t>
            </a:r>
          </a:p>
          <a:p>
            <a:pPr lvl="1">
              <a:buFontTx/>
              <a:buNone/>
            </a:pPr>
            <a:r>
              <a:rPr lang="en-US" sz="2400"/>
              <a:t>3.  Test for a special character that signals the end of the file (text files often have such a character).</a:t>
            </a:r>
          </a:p>
        </p:txBody>
      </p:sp>
    </p:spTree>
    <p:extLst>
      <p:ext uri="{BB962C8B-B14F-4D97-AF65-F5344CB8AC3E}">
        <p14:creationId xmlns:p14="http://schemas.microsoft.com/office/powerpoint/2010/main" val="2298091283"/>
      </p:ext>
    </p:extLst>
  </p:cSld>
  <p:clrMapOvr>
    <a:masterClrMapping/>
  </p:clrMapOvr>
  <p:transition>
    <p:pull dir="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The </a:t>
            </a:r>
            <a:r>
              <a:rPr lang="en-US" b="1">
                <a:latin typeface="Courier New" panose="02070309020205020404" pitchFamily="49" charset="0"/>
              </a:rPr>
              <a:t>EOFException</a:t>
            </a:r>
            <a:r>
              <a:rPr lang="en-US"/>
              <a:t> Class</a:t>
            </a:r>
          </a:p>
        </p:txBody>
      </p:sp>
      <p:sp>
        <p:nvSpPr>
          <p:cNvPr id="428035" name="Rectangle 3"/>
          <p:cNvSpPr>
            <a:spLocks noGrp="1" noChangeArrowheads="1"/>
          </p:cNvSpPr>
          <p:nvPr>
            <p:ph type="body" idx="1"/>
          </p:nvPr>
        </p:nvSpPr>
        <p:spPr>
          <a:xfrm>
            <a:off x="457200" y="1981200"/>
            <a:ext cx="8229600" cy="4114800"/>
          </a:xfrm>
        </p:spPr>
        <p:txBody>
          <a:bodyPr/>
          <a:lstStyle/>
          <a:p>
            <a:r>
              <a:rPr lang="en-US" sz="2000"/>
              <a:t>Many (but not all) methods that read from a file throw an end-of-file exception (</a:t>
            </a:r>
            <a:r>
              <a:rPr lang="en-US" sz="2000">
                <a:latin typeface="Courier New" panose="02070309020205020404" pitchFamily="49" charset="0"/>
              </a:rPr>
              <a:t>EOFException</a:t>
            </a:r>
            <a:r>
              <a:rPr lang="en-US" sz="2000"/>
              <a:t>) when they try to read beyond the file</a:t>
            </a:r>
          </a:p>
          <a:p>
            <a:pPr lvl="1"/>
            <a:r>
              <a:rPr lang="en-US" sz="2000"/>
              <a:t>all the </a:t>
            </a:r>
            <a:r>
              <a:rPr lang="en-US" sz="2000">
                <a:latin typeface="Courier New" panose="02070309020205020404" pitchFamily="49" charset="0"/>
              </a:rPr>
              <a:t>ObjectInputStream</a:t>
            </a:r>
            <a:r>
              <a:rPr lang="en-US" sz="2000"/>
              <a:t> methods in Display 9.3 do throw it</a:t>
            </a:r>
          </a:p>
          <a:p>
            <a:pPr lvl="1"/>
            <a:endParaRPr lang="en-US" sz="2000"/>
          </a:p>
          <a:p>
            <a:r>
              <a:rPr lang="en-US" sz="2000"/>
              <a:t>The end-of-file exception can be used in an "infinite" (</a:t>
            </a:r>
            <a:r>
              <a:rPr lang="en-US" sz="2000">
                <a:latin typeface="Courier New" panose="02070309020205020404" pitchFamily="49" charset="0"/>
              </a:rPr>
              <a:t>while(true)</a:t>
            </a:r>
            <a:r>
              <a:rPr lang="en-US" sz="2000"/>
              <a:t>) loop that reads and processes data from the file</a:t>
            </a:r>
          </a:p>
          <a:p>
            <a:pPr lvl="1"/>
            <a:r>
              <a:rPr lang="en-US" sz="2000"/>
              <a:t>the loop terminates when an </a:t>
            </a:r>
            <a:r>
              <a:rPr lang="en-US" sz="2000">
                <a:latin typeface="Courier New" panose="02070309020205020404" pitchFamily="49" charset="0"/>
              </a:rPr>
              <a:t>EOFException</a:t>
            </a:r>
            <a:r>
              <a:rPr lang="en-US" sz="2000"/>
              <a:t> is thrown</a:t>
            </a:r>
          </a:p>
          <a:p>
            <a:endParaRPr lang="en-US" sz="2000"/>
          </a:p>
          <a:p>
            <a:r>
              <a:rPr lang="en-US" sz="2000"/>
              <a:t>The program is written to continue normally after the </a:t>
            </a:r>
            <a:r>
              <a:rPr lang="en-US" sz="2000">
                <a:latin typeface="Courier New" panose="02070309020205020404" pitchFamily="49" charset="0"/>
              </a:rPr>
              <a:t>EOFException</a:t>
            </a:r>
            <a:r>
              <a:rPr lang="en-US" sz="2000"/>
              <a:t> has been caught</a:t>
            </a:r>
          </a:p>
          <a:p>
            <a:pPr lvl="1"/>
            <a:endParaRPr lang="en-US"/>
          </a:p>
          <a:p>
            <a:endParaRPr lang="en-US"/>
          </a:p>
        </p:txBody>
      </p:sp>
    </p:spTree>
    <p:extLst>
      <p:ext uri="{BB962C8B-B14F-4D97-AF65-F5344CB8AC3E}">
        <p14:creationId xmlns:p14="http://schemas.microsoft.com/office/powerpoint/2010/main" val="104176079"/>
      </p:ext>
    </p:extLst>
  </p:cSld>
  <p:clrMapOvr>
    <a:masterClrMapping/>
  </p:clrMapOvr>
  <p:transition>
    <p:pull dir="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152400" y="152400"/>
            <a:ext cx="4038600" cy="1143000"/>
          </a:xfrm>
        </p:spPr>
        <p:txBody>
          <a:bodyPr/>
          <a:lstStyle/>
          <a:p>
            <a:r>
              <a:rPr lang="en-US" sz="3200"/>
              <a:t>Using </a:t>
            </a:r>
            <a:r>
              <a:rPr lang="en-US" sz="3200" b="1">
                <a:latin typeface="Courier New" panose="02070309020205020404" pitchFamily="49" charset="0"/>
              </a:rPr>
              <a:t>EOFException</a:t>
            </a:r>
          </a:p>
        </p:txBody>
      </p:sp>
      <p:graphicFrame>
        <p:nvGraphicFramePr>
          <p:cNvPr id="430083" name="Object 3"/>
          <p:cNvGraphicFramePr>
            <a:graphicFrameLocks noChangeAspect="1"/>
          </p:cNvGraphicFramePr>
          <p:nvPr/>
        </p:nvGraphicFramePr>
        <p:xfrm>
          <a:off x="3932238" y="307975"/>
          <a:ext cx="5203825" cy="6319838"/>
        </p:xfrm>
        <a:graphic>
          <a:graphicData uri="http://schemas.openxmlformats.org/presentationml/2006/ole">
            <mc:AlternateContent xmlns:mc="http://schemas.openxmlformats.org/markup-compatibility/2006">
              <mc:Choice xmlns:v="urn:schemas-microsoft-com:vml" Requires="v">
                <p:oleObj spid="_x0000_s3080" name="Document" r:id="rId4" imgW="5219377" imgH="6360431" progId="Word.Document.8">
                  <p:embed/>
                </p:oleObj>
              </mc:Choice>
              <mc:Fallback>
                <p:oleObj name="Document" r:id="rId4" imgW="5219377" imgH="636043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238" y="307975"/>
                        <a:ext cx="5203825" cy="631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084" name="Rectangle 4"/>
          <p:cNvSpPr>
            <a:spLocks noChangeArrowheads="1"/>
          </p:cNvSpPr>
          <p:nvPr/>
        </p:nvSpPr>
        <p:spPr bwMode="auto">
          <a:xfrm>
            <a:off x="92075" y="6515100"/>
            <a:ext cx="7350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en-US" sz="1000">
                <a:latin typeface="Arial" panose="020B0604020202020204" pitchFamily="34" charset="0"/>
              </a:rPr>
              <a:t>Chapter 9</a:t>
            </a:r>
          </a:p>
        </p:txBody>
      </p:sp>
      <p:sp>
        <p:nvSpPr>
          <p:cNvPr id="430085" name="Rectangle 5"/>
          <p:cNvSpPr>
            <a:spLocks noChangeArrowheads="1"/>
          </p:cNvSpPr>
          <p:nvPr/>
        </p:nvSpPr>
        <p:spPr bwMode="auto">
          <a:xfrm>
            <a:off x="2395538" y="6515100"/>
            <a:ext cx="440848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a:r>
              <a:rPr lang="en-US" sz="1000">
                <a:latin typeface="Arial" panose="020B0604020202020204" pitchFamily="34" charset="0"/>
              </a:rPr>
              <a:t>Java: an Introduction to Computer Science &amp; Programming - Walter Savitch</a:t>
            </a:r>
          </a:p>
        </p:txBody>
      </p:sp>
      <p:sp>
        <p:nvSpPr>
          <p:cNvPr id="430086" name="Rectangle 6"/>
          <p:cNvSpPr>
            <a:spLocks noChangeArrowheads="1"/>
          </p:cNvSpPr>
          <p:nvPr/>
        </p:nvSpPr>
        <p:spPr bwMode="auto">
          <a:xfrm>
            <a:off x="8674100" y="6486525"/>
            <a:ext cx="3778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20EB6868-7580-4C0F-B2C5-7F47671DA1E1}" type="slidenum">
              <a:rPr lang="en-US" sz="1400">
                <a:latin typeface="Arial" panose="020B0604020202020204" pitchFamily="34" charset="0"/>
              </a:rPr>
              <a:pPr algn="r"/>
              <a:t>87</a:t>
            </a:fld>
            <a:endParaRPr lang="en-US" sz="1400">
              <a:latin typeface="Arial" panose="020B0604020202020204" pitchFamily="34" charset="0"/>
            </a:endParaRPr>
          </a:p>
        </p:txBody>
      </p:sp>
      <p:sp>
        <p:nvSpPr>
          <p:cNvPr id="430087" name="Text Box 7"/>
          <p:cNvSpPr txBox="1">
            <a:spLocks noChangeArrowheads="1"/>
          </p:cNvSpPr>
          <p:nvPr/>
        </p:nvSpPr>
        <p:spPr bwMode="auto">
          <a:xfrm>
            <a:off x="685800" y="16002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1800">
                <a:latin typeface="Courier New" panose="02070309020205020404" pitchFamily="49" charset="0"/>
              </a:rPr>
              <a:t>main</a:t>
            </a:r>
            <a:r>
              <a:rPr lang="en-US" sz="1800">
                <a:latin typeface="Arial" panose="020B0604020202020204" pitchFamily="34" charset="0"/>
              </a:rPr>
              <a:t> method from</a:t>
            </a:r>
          </a:p>
          <a:p>
            <a:r>
              <a:rPr lang="en-US" sz="1800">
                <a:latin typeface="Courier New" panose="02070309020205020404" pitchFamily="49" charset="0"/>
              </a:rPr>
              <a:t>EOFExceptionDemo</a:t>
            </a:r>
            <a:endParaRPr lang="en-US" sz="1800">
              <a:latin typeface="Arial" panose="020B0604020202020204" pitchFamily="34" charset="0"/>
            </a:endParaRPr>
          </a:p>
        </p:txBody>
      </p:sp>
      <p:sp>
        <p:nvSpPr>
          <p:cNvPr id="430088" name="AutoShape 8"/>
          <p:cNvSpPr>
            <a:spLocks/>
          </p:cNvSpPr>
          <p:nvPr/>
        </p:nvSpPr>
        <p:spPr bwMode="auto">
          <a:xfrm>
            <a:off x="609600" y="2438400"/>
            <a:ext cx="3048000" cy="654050"/>
          </a:xfrm>
          <a:prstGeom prst="borderCallout1">
            <a:avLst>
              <a:gd name="adj1" fmla="val 17477"/>
              <a:gd name="adj2" fmla="val 102500"/>
              <a:gd name="adj3" fmla="val 58009"/>
              <a:gd name="adj4" fmla="val 12239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800">
                <a:latin typeface="Arial" panose="020B0604020202020204" pitchFamily="34" charset="0"/>
              </a:rPr>
              <a:t>Intentional "infinite" loop to process data from input file</a:t>
            </a:r>
          </a:p>
        </p:txBody>
      </p:sp>
      <p:sp>
        <p:nvSpPr>
          <p:cNvPr id="430089" name="AutoShape 9"/>
          <p:cNvSpPr>
            <a:spLocks/>
          </p:cNvSpPr>
          <p:nvPr/>
        </p:nvSpPr>
        <p:spPr bwMode="auto">
          <a:xfrm>
            <a:off x="228600" y="5289550"/>
            <a:ext cx="3429000" cy="928688"/>
          </a:xfrm>
          <a:prstGeom prst="borderCallout1">
            <a:avLst>
              <a:gd name="adj1" fmla="val 12306"/>
              <a:gd name="adj2" fmla="val 102222"/>
              <a:gd name="adj3" fmla="val 13333"/>
              <a:gd name="adj4" fmla="val 113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800">
                <a:latin typeface="Arial" panose="020B0604020202020204" pitchFamily="34" charset="0"/>
              </a:rPr>
              <a:t>Note order of catch blocks:</a:t>
            </a:r>
          </a:p>
          <a:p>
            <a:pPr algn="ctr"/>
            <a:r>
              <a:rPr lang="en-US" sz="1800">
                <a:latin typeface="Arial" panose="020B0604020202020204" pitchFamily="34" charset="0"/>
              </a:rPr>
              <a:t>the most specific is first</a:t>
            </a:r>
          </a:p>
          <a:p>
            <a:pPr algn="ctr"/>
            <a:r>
              <a:rPr lang="en-US" sz="1800">
                <a:latin typeface="Arial" panose="020B0604020202020204" pitchFamily="34" charset="0"/>
              </a:rPr>
              <a:t>and the most general last</a:t>
            </a:r>
          </a:p>
        </p:txBody>
      </p:sp>
      <p:sp>
        <p:nvSpPr>
          <p:cNvPr id="430090" name="AutoShape 10"/>
          <p:cNvSpPr>
            <a:spLocks/>
          </p:cNvSpPr>
          <p:nvPr/>
        </p:nvSpPr>
        <p:spPr bwMode="auto">
          <a:xfrm>
            <a:off x="762000" y="3200400"/>
            <a:ext cx="2792413" cy="654050"/>
          </a:xfrm>
          <a:prstGeom prst="borderCallout1">
            <a:avLst>
              <a:gd name="adj1" fmla="val 17477"/>
              <a:gd name="adj2" fmla="val 102727"/>
              <a:gd name="adj3" fmla="val -59708"/>
              <a:gd name="adj4" fmla="val 12819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800">
                <a:latin typeface="Arial" panose="020B0604020202020204" pitchFamily="34" charset="0"/>
              </a:rPr>
              <a:t>Loop exits when end-of-file exception is thrown</a:t>
            </a:r>
          </a:p>
        </p:txBody>
      </p:sp>
      <p:sp>
        <p:nvSpPr>
          <p:cNvPr id="430091" name="AutoShape 11"/>
          <p:cNvSpPr>
            <a:spLocks/>
          </p:cNvSpPr>
          <p:nvPr/>
        </p:nvSpPr>
        <p:spPr bwMode="auto">
          <a:xfrm>
            <a:off x="762000" y="3962400"/>
            <a:ext cx="2743200" cy="928688"/>
          </a:xfrm>
          <a:prstGeom prst="borderCallout1">
            <a:avLst>
              <a:gd name="adj1" fmla="val 12306"/>
              <a:gd name="adj2" fmla="val 102778"/>
              <a:gd name="adj3" fmla="val 52306"/>
              <a:gd name="adj4" fmla="val 135014"/>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1800">
                <a:latin typeface="Arial" panose="020B0604020202020204" pitchFamily="34" charset="0"/>
              </a:rPr>
              <a:t>Processing continues after </a:t>
            </a:r>
            <a:r>
              <a:rPr lang="en-US" sz="1800">
                <a:latin typeface="Courier New" panose="02070309020205020404" pitchFamily="49" charset="0"/>
              </a:rPr>
              <a:t>EOFException</a:t>
            </a:r>
            <a:r>
              <a:rPr lang="en-US" sz="1800">
                <a:latin typeface="Arial" panose="020B0604020202020204" pitchFamily="34" charset="0"/>
              </a:rPr>
              <a:t>: the input file is closed</a:t>
            </a:r>
          </a:p>
        </p:txBody>
      </p:sp>
      <p:sp>
        <p:nvSpPr>
          <p:cNvPr id="430092" name="AutoShape 12"/>
          <p:cNvSpPr>
            <a:spLocks/>
          </p:cNvSpPr>
          <p:nvPr/>
        </p:nvSpPr>
        <p:spPr bwMode="auto">
          <a:xfrm>
            <a:off x="4343400" y="2438400"/>
            <a:ext cx="76200" cy="685800"/>
          </a:xfrm>
          <a:prstGeom prst="leftBracket">
            <a:avLst>
              <a:gd name="adj" fmla="val 75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3" name="Line 13"/>
          <p:cNvSpPr>
            <a:spLocks noChangeShapeType="1"/>
          </p:cNvSpPr>
          <p:nvPr/>
        </p:nvSpPr>
        <p:spPr bwMode="auto">
          <a:xfrm>
            <a:off x="3657600" y="3429000"/>
            <a:ext cx="7620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4" name="AutoShape 14"/>
          <p:cNvSpPr>
            <a:spLocks/>
          </p:cNvSpPr>
          <p:nvPr/>
        </p:nvSpPr>
        <p:spPr bwMode="auto">
          <a:xfrm>
            <a:off x="4114800" y="4876800"/>
            <a:ext cx="76200" cy="1295400"/>
          </a:xfrm>
          <a:prstGeom prst="leftBracket">
            <a:avLst>
              <a:gd name="adj" fmla="val 141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7572062"/>
      </p:ext>
    </p:extLst>
  </p:cSld>
  <p:clrMapOvr>
    <a:masterClrMapping/>
  </p:clrMapOvr>
  <p:transition>
    <p:pull dir="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t>Binary I/O of Class Objects</a:t>
            </a:r>
          </a:p>
        </p:txBody>
      </p:sp>
      <p:sp>
        <p:nvSpPr>
          <p:cNvPr id="432131" name="Rectangle 3"/>
          <p:cNvSpPr>
            <a:spLocks noGrp="1" noChangeArrowheads="1"/>
          </p:cNvSpPr>
          <p:nvPr>
            <p:ph type="body" idx="1"/>
          </p:nvPr>
        </p:nvSpPr>
        <p:spPr>
          <a:xfrm>
            <a:off x="381000" y="1676400"/>
            <a:ext cx="8382000" cy="4114800"/>
          </a:xfrm>
        </p:spPr>
        <p:txBody>
          <a:bodyPr/>
          <a:lstStyle/>
          <a:p>
            <a:r>
              <a:rPr lang="en-US" sz="2000"/>
              <a:t>read and write class objects in binary file</a:t>
            </a:r>
          </a:p>
          <a:p>
            <a:endParaRPr lang="en-US" sz="2000"/>
          </a:p>
          <a:p>
            <a:r>
              <a:rPr lang="en-US" sz="2000"/>
              <a:t>class must be </a:t>
            </a:r>
            <a:r>
              <a:rPr lang="en-US" sz="2000" b="1" i="1"/>
              <a:t>serializable</a:t>
            </a:r>
          </a:p>
          <a:p>
            <a:pPr lvl="1"/>
            <a:r>
              <a:rPr lang="en-US" sz="2000" b="1">
                <a:latin typeface="Courier New" panose="02070309020205020404" pitchFamily="49" charset="0"/>
              </a:rPr>
              <a:t>import java.io.*</a:t>
            </a:r>
          </a:p>
          <a:p>
            <a:pPr lvl="1"/>
            <a:r>
              <a:rPr lang="en-US" sz="2000"/>
              <a:t>implement </a:t>
            </a:r>
            <a:r>
              <a:rPr lang="en-US" sz="2000" b="1">
                <a:latin typeface="Courier New" panose="02070309020205020404" pitchFamily="49" charset="0"/>
              </a:rPr>
              <a:t>Serializable</a:t>
            </a:r>
            <a:r>
              <a:rPr lang="en-US" sz="2000"/>
              <a:t> interface</a:t>
            </a:r>
          </a:p>
          <a:p>
            <a:pPr lvl="1"/>
            <a:r>
              <a:rPr lang="en-US" sz="2000"/>
              <a:t>add </a:t>
            </a:r>
            <a:r>
              <a:rPr lang="en-US" sz="2000" b="1">
                <a:latin typeface="Courier New" panose="02070309020205020404" pitchFamily="49" charset="0"/>
              </a:rPr>
              <a:t>implements Serializable</a:t>
            </a:r>
            <a:r>
              <a:rPr lang="en-US" sz="2000"/>
              <a:t> to heading of class definition</a:t>
            </a:r>
          </a:p>
          <a:p>
            <a:endParaRPr lang="en-US" sz="2000" b="1">
              <a:latin typeface="Courier New" panose="02070309020205020404" pitchFamily="49" charset="0"/>
            </a:endParaRPr>
          </a:p>
          <a:p>
            <a:endParaRPr lang="en-US" sz="2000" b="1">
              <a:latin typeface="Courier New" panose="02070309020205020404" pitchFamily="49" charset="0"/>
            </a:endParaRPr>
          </a:p>
          <a:p>
            <a:r>
              <a:rPr lang="en-US" sz="2000" b="1">
                <a:latin typeface="Courier New" panose="02070309020205020404" pitchFamily="49" charset="0"/>
              </a:rPr>
              <a:t>methods used:</a:t>
            </a:r>
          </a:p>
        </p:txBody>
      </p:sp>
      <p:sp>
        <p:nvSpPr>
          <p:cNvPr id="432132" name="Text Box 4"/>
          <p:cNvSpPr txBox="1">
            <a:spLocks noChangeArrowheads="1"/>
          </p:cNvSpPr>
          <p:nvPr/>
        </p:nvSpPr>
        <p:spPr bwMode="auto">
          <a:xfrm>
            <a:off x="762000" y="4953000"/>
            <a:ext cx="3124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Arial" panose="020B0604020202020204" pitchFamily="34" charset="0"/>
              </a:rPr>
              <a:t>to </a:t>
            </a:r>
            <a:r>
              <a:rPr lang="en-US" sz="2000" b="1">
                <a:solidFill>
                  <a:srgbClr val="0000CC"/>
                </a:solidFill>
                <a:latin typeface="Arial" panose="020B0604020202020204" pitchFamily="34" charset="0"/>
              </a:rPr>
              <a:t>write</a:t>
            </a:r>
            <a:r>
              <a:rPr lang="en-US" sz="2000">
                <a:latin typeface="Arial" panose="020B0604020202020204" pitchFamily="34" charset="0"/>
              </a:rPr>
              <a:t> object to file:</a:t>
            </a:r>
          </a:p>
          <a:p>
            <a:r>
              <a:rPr lang="en-US" sz="2000" b="1">
                <a:latin typeface="Courier New" panose="02070309020205020404" pitchFamily="49" charset="0"/>
              </a:rPr>
              <a:t>writeObject</a:t>
            </a:r>
            <a:r>
              <a:rPr lang="en-US" sz="2000">
                <a:latin typeface="Arial" panose="020B0604020202020204" pitchFamily="34" charset="0"/>
              </a:rPr>
              <a:t> method in </a:t>
            </a:r>
            <a:r>
              <a:rPr lang="en-US" sz="2000" b="1">
                <a:latin typeface="Courier New" panose="02070309020205020404" pitchFamily="49" charset="0"/>
              </a:rPr>
              <a:t>ObjectOutputStream</a:t>
            </a:r>
          </a:p>
        </p:txBody>
      </p:sp>
      <p:sp>
        <p:nvSpPr>
          <p:cNvPr id="432133" name="Text Box 5"/>
          <p:cNvSpPr txBox="1">
            <a:spLocks noChangeArrowheads="1"/>
          </p:cNvSpPr>
          <p:nvPr/>
        </p:nvSpPr>
        <p:spPr bwMode="auto">
          <a:xfrm>
            <a:off x="5410200" y="4953000"/>
            <a:ext cx="2971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Arial" panose="020B0604020202020204" pitchFamily="34" charset="0"/>
              </a:rPr>
              <a:t>to </a:t>
            </a:r>
            <a:r>
              <a:rPr lang="en-US" sz="2000" b="1">
                <a:solidFill>
                  <a:srgbClr val="0000CC"/>
                </a:solidFill>
                <a:latin typeface="Arial" panose="020B0604020202020204" pitchFamily="34" charset="0"/>
              </a:rPr>
              <a:t>read</a:t>
            </a:r>
            <a:r>
              <a:rPr lang="en-US" sz="2000">
                <a:latin typeface="Arial" panose="020B0604020202020204" pitchFamily="34" charset="0"/>
              </a:rPr>
              <a:t> object from file: </a:t>
            </a:r>
            <a:r>
              <a:rPr lang="en-US" sz="2000" b="1">
                <a:latin typeface="Courier New" panose="02070309020205020404" pitchFamily="49" charset="0"/>
              </a:rPr>
              <a:t>readObject</a:t>
            </a:r>
            <a:r>
              <a:rPr lang="en-US" sz="2000">
                <a:latin typeface="Arial" panose="020B0604020202020204" pitchFamily="34" charset="0"/>
              </a:rPr>
              <a:t> method in </a:t>
            </a:r>
            <a:r>
              <a:rPr lang="en-US" sz="2000" b="1">
                <a:latin typeface="Courier New" panose="02070309020205020404" pitchFamily="49" charset="0"/>
              </a:rPr>
              <a:t>ObjectInputStream</a:t>
            </a:r>
          </a:p>
        </p:txBody>
      </p:sp>
      <p:sp>
        <p:nvSpPr>
          <p:cNvPr id="432134" name="Text Box 6"/>
          <p:cNvSpPr txBox="1">
            <a:spLocks noChangeArrowheads="1"/>
          </p:cNvSpPr>
          <p:nvPr/>
        </p:nvSpPr>
        <p:spPr bwMode="auto">
          <a:xfrm>
            <a:off x="914400" y="4038600"/>
            <a:ext cx="6902450" cy="40957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latin typeface="Courier New" panose="02070309020205020404" pitchFamily="49" charset="0"/>
              </a:rPr>
              <a:t>public class Species implements Serializable</a:t>
            </a:r>
          </a:p>
        </p:txBody>
      </p:sp>
    </p:spTree>
    <p:extLst>
      <p:ext uri="{BB962C8B-B14F-4D97-AF65-F5344CB8AC3E}">
        <p14:creationId xmlns:p14="http://schemas.microsoft.com/office/powerpoint/2010/main" val="634771738"/>
      </p:ext>
    </p:extLst>
  </p:cSld>
  <p:clrMapOvr>
    <a:masterClrMapping/>
  </p:clrMapOvr>
  <p:transition>
    <p:pull dir="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381000" y="3810000"/>
            <a:ext cx="8382000" cy="7620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179" name="Rectangle 3"/>
          <p:cNvSpPr>
            <a:spLocks noChangeArrowheads="1"/>
          </p:cNvSpPr>
          <p:nvPr/>
        </p:nvSpPr>
        <p:spPr bwMode="auto">
          <a:xfrm>
            <a:off x="2057400" y="5867400"/>
            <a:ext cx="1295400" cy="304800"/>
          </a:xfrm>
          <a:prstGeom prst="rect">
            <a:avLst/>
          </a:prstGeom>
          <a:solidFill>
            <a:srgbClr val="C2DFF4"/>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180" name="Rectangle 4"/>
          <p:cNvSpPr>
            <a:spLocks noGrp="1" noChangeArrowheads="1"/>
          </p:cNvSpPr>
          <p:nvPr>
            <p:ph type="body" idx="1"/>
          </p:nvPr>
        </p:nvSpPr>
        <p:spPr>
          <a:xfrm>
            <a:off x="381000" y="228600"/>
            <a:ext cx="8382000" cy="2667000"/>
          </a:xfrm>
          <a:solidFill>
            <a:schemeClr val="bg1"/>
          </a:solidFill>
          <a:ln>
            <a:solidFill>
              <a:schemeClr val="folHlink"/>
            </a:solidFill>
            <a:miter lim="800000"/>
            <a:headEnd/>
            <a:tailEnd/>
          </a:ln>
        </p:spPr>
        <p:txBody>
          <a:bodyPr/>
          <a:lstStyle/>
          <a:p>
            <a:pPr>
              <a:buFontTx/>
              <a:buNone/>
            </a:pPr>
            <a:r>
              <a:rPr lang="en-US" sz="2000" b="1">
                <a:latin typeface="Courier New" panose="02070309020205020404" pitchFamily="49" charset="0"/>
              </a:rPr>
              <a:t>outputStream = new ObjectOutputStream(</a:t>
            </a:r>
          </a:p>
          <a:p>
            <a:pPr>
              <a:buFontTx/>
              <a:buNone/>
            </a:pPr>
            <a:r>
              <a:rPr lang="en-US" sz="2000" b="1">
                <a:latin typeface="Courier New" panose="02070309020205020404" pitchFamily="49" charset="0"/>
              </a:rPr>
              <a:t>       new FileOutputStream("species.records"));</a:t>
            </a:r>
          </a:p>
          <a:p>
            <a:pPr>
              <a:buFontTx/>
              <a:buNone/>
            </a:pPr>
            <a:r>
              <a:rPr lang="en-US" sz="2000" b="1">
                <a:latin typeface="Courier New" panose="02070309020205020404" pitchFamily="49" charset="0"/>
              </a:rPr>
              <a:t>...</a:t>
            </a:r>
          </a:p>
          <a:p>
            <a:pPr>
              <a:buFontTx/>
              <a:buNone/>
            </a:pPr>
            <a:r>
              <a:rPr lang="en-US" sz="2000" b="1">
                <a:latin typeface="Courier New" panose="02070309020205020404" pitchFamily="49" charset="0"/>
              </a:rPr>
              <a:t>Species oneRecord =</a:t>
            </a:r>
          </a:p>
          <a:p>
            <a:pPr>
              <a:buFontTx/>
              <a:buNone/>
            </a:pPr>
            <a:r>
              <a:rPr lang="en-US" sz="2000" b="1">
                <a:latin typeface="Courier New" panose="02070309020205020404" pitchFamily="49" charset="0"/>
              </a:rPr>
              <a:t>       new Species("Calif. Condor, 27, 0.02);</a:t>
            </a:r>
          </a:p>
          <a:p>
            <a:pPr>
              <a:buFontTx/>
              <a:buNone/>
            </a:pPr>
            <a:r>
              <a:rPr lang="en-US" sz="2000" b="1">
                <a:latin typeface="Courier New" panose="02070309020205020404" pitchFamily="49" charset="0"/>
              </a:rPr>
              <a:t>...</a:t>
            </a:r>
          </a:p>
          <a:p>
            <a:pPr>
              <a:buFontTx/>
              <a:buNone/>
            </a:pPr>
            <a:r>
              <a:rPr lang="en-US" sz="2000" b="1">
                <a:latin typeface="Courier New" panose="02070309020205020404" pitchFamily="49" charset="0"/>
              </a:rPr>
              <a:t>outputStream.writeObject(oneRecord);</a:t>
            </a:r>
          </a:p>
        </p:txBody>
      </p:sp>
      <p:sp>
        <p:nvSpPr>
          <p:cNvPr id="434181" name="Rectangle 5"/>
          <p:cNvSpPr>
            <a:spLocks noChangeArrowheads="1"/>
          </p:cNvSpPr>
          <p:nvPr/>
        </p:nvSpPr>
        <p:spPr bwMode="auto">
          <a:xfrm>
            <a:off x="381000" y="3962400"/>
            <a:ext cx="8382000" cy="23622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sz="2000" b="1">
                <a:latin typeface="Courier New" panose="02070309020205020404" pitchFamily="49" charset="0"/>
              </a:rPr>
              <a:t>inputStream = new ObjectInputStream(</a:t>
            </a:r>
          </a:p>
          <a:p>
            <a:pPr>
              <a:buFontTx/>
              <a:buNone/>
            </a:pPr>
            <a:r>
              <a:rPr lang="en-US" sz="2000" b="1">
                <a:latin typeface="Courier New" panose="02070309020205020404" pitchFamily="49" charset="0"/>
              </a:rPr>
              <a:t>       new FileInputStream("species.records"));</a:t>
            </a:r>
          </a:p>
          <a:p>
            <a:pPr>
              <a:buFontTx/>
              <a:buNone/>
            </a:pPr>
            <a:r>
              <a:rPr lang="en-US" sz="2000" b="1">
                <a:latin typeface="Courier New" panose="02070309020205020404" pitchFamily="49" charset="0"/>
              </a:rPr>
              <a:t>...</a:t>
            </a:r>
          </a:p>
          <a:p>
            <a:pPr>
              <a:buFontTx/>
              <a:buNone/>
            </a:pPr>
            <a:r>
              <a:rPr lang="en-US" sz="2000" b="1">
                <a:latin typeface="Courier New" panose="02070309020205020404" pitchFamily="49" charset="0"/>
              </a:rPr>
              <a:t>Species readOne = null;</a:t>
            </a:r>
          </a:p>
          <a:p>
            <a:pPr>
              <a:buFontTx/>
              <a:buNone/>
            </a:pPr>
            <a:r>
              <a:rPr lang="en-US" sz="2000" b="1">
                <a:latin typeface="Courier New" panose="02070309020205020404" pitchFamily="49" charset="0"/>
              </a:rPr>
              <a:t>...</a:t>
            </a:r>
          </a:p>
          <a:p>
            <a:pPr>
              <a:buFontTx/>
              <a:buNone/>
            </a:pPr>
            <a:r>
              <a:rPr lang="en-US" sz="2000" b="1">
                <a:latin typeface="Courier New" panose="02070309020205020404" pitchFamily="49" charset="0"/>
              </a:rPr>
              <a:t>readOne = (Species)inputStream.readObject(oneRecord);</a:t>
            </a:r>
          </a:p>
        </p:txBody>
      </p:sp>
      <p:sp>
        <p:nvSpPr>
          <p:cNvPr id="434182" name="AutoShape 6"/>
          <p:cNvSpPr>
            <a:spLocks noChangeArrowheads="1"/>
          </p:cNvSpPr>
          <p:nvPr/>
        </p:nvSpPr>
        <p:spPr bwMode="auto">
          <a:xfrm>
            <a:off x="4267200" y="4724400"/>
            <a:ext cx="4648200" cy="1066800"/>
          </a:xfrm>
          <a:prstGeom prst="wedgeRectCallout">
            <a:avLst>
              <a:gd name="adj1" fmla="val -70491"/>
              <a:gd name="adj2" fmla="val 56398"/>
            </a:avLst>
          </a:prstGeom>
          <a:solidFill>
            <a:schemeClr val="bg1"/>
          </a:solidFill>
          <a:ln w="127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a:latin typeface="Courier New" panose="02070309020205020404" pitchFamily="49" charset="0"/>
              </a:rPr>
              <a:t>readObject</a:t>
            </a:r>
            <a:r>
              <a:rPr lang="en-US" sz="2000">
                <a:latin typeface="Arial" panose="020B0604020202020204" pitchFamily="34" charset="0"/>
              </a:rPr>
              <a:t> returns a reference to type </a:t>
            </a:r>
            <a:r>
              <a:rPr lang="en-US" sz="2000">
                <a:latin typeface="Courier New" panose="02070309020205020404" pitchFamily="49" charset="0"/>
              </a:rPr>
              <a:t>Object</a:t>
            </a:r>
            <a:r>
              <a:rPr lang="en-US" sz="2000">
                <a:latin typeface="Arial" panose="020B0604020202020204" pitchFamily="34" charset="0"/>
              </a:rPr>
              <a:t> so it must be cast to </a:t>
            </a:r>
            <a:r>
              <a:rPr lang="en-US" sz="2000">
                <a:latin typeface="Courier New" panose="02070309020205020404" pitchFamily="49" charset="0"/>
              </a:rPr>
              <a:t>Species</a:t>
            </a:r>
            <a:r>
              <a:rPr lang="en-US" sz="2000">
                <a:latin typeface="Arial" panose="020B0604020202020204" pitchFamily="34" charset="0"/>
              </a:rPr>
              <a:t> before assigning to readOne</a:t>
            </a:r>
          </a:p>
        </p:txBody>
      </p:sp>
      <p:sp>
        <p:nvSpPr>
          <p:cNvPr id="434183" name="Text Box 7"/>
          <p:cNvSpPr txBox="1">
            <a:spLocks noChangeArrowheads="1"/>
          </p:cNvSpPr>
          <p:nvPr/>
        </p:nvSpPr>
        <p:spPr bwMode="auto">
          <a:xfrm>
            <a:off x="381000" y="3048000"/>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a:latin typeface="Courier New" panose="02070309020205020404" pitchFamily="49" charset="0"/>
              </a:rPr>
              <a:t>ClassIODemo</a:t>
            </a:r>
            <a:r>
              <a:rPr lang="en-US" sz="4000">
                <a:latin typeface="Book Antiqua" panose="02040602050305030304" pitchFamily="18" charset="0"/>
              </a:rPr>
              <a:t> Excerpts</a:t>
            </a:r>
          </a:p>
        </p:txBody>
      </p:sp>
      <p:sp>
        <p:nvSpPr>
          <p:cNvPr id="434184" name="Rectangle 8"/>
          <p:cNvSpPr>
            <a:spLocks noChangeArrowheads="1"/>
          </p:cNvSpPr>
          <p:nvPr/>
        </p:nvSpPr>
        <p:spPr bwMode="auto">
          <a:xfrm>
            <a:off x="381000" y="2971800"/>
            <a:ext cx="8382000" cy="7620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00305103"/>
      </p:ext>
    </p:extLst>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3BEBBA4-9D81-459B-BDFD-1C5512107A5A}" type="slidenum">
              <a:rPr lang="zh-CN" altLang="en-GB"/>
              <a:pPr/>
              <a:t>9</a:t>
            </a:fld>
            <a:endParaRPr lang="en-GB" altLang="zh-CN"/>
          </a:p>
        </p:txBody>
      </p:sp>
      <p:sp>
        <p:nvSpPr>
          <p:cNvPr id="110596" name="Rectangle 4"/>
          <p:cNvSpPr>
            <a:spLocks noChangeArrowheads="1"/>
          </p:cNvSpPr>
          <p:nvPr/>
        </p:nvSpPr>
        <p:spPr bwMode="auto">
          <a:xfrm>
            <a:off x="1447800" y="4572000"/>
            <a:ext cx="28956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4" name="Rectangle 2"/>
          <p:cNvSpPr>
            <a:spLocks noGrp="1" noChangeArrowheads="1"/>
          </p:cNvSpPr>
          <p:nvPr>
            <p:ph type="title"/>
          </p:nvPr>
        </p:nvSpPr>
        <p:spPr/>
        <p:txBody>
          <a:bodyPr/>
          <a:lstStyle/>
          <a:p>
            <a:r>
              <a:rPr lang="en-AU" altLang="en-AU"/>
              <a:t>Data Abstraction</a:t>
            </a:r>
          </a:p>
        </p:txBody>
      </p:sp>
      <p:sp>
        <p:nvSpPr>
          <p:cNvPr id="110595" name="Rectangle 3"/>
          <p:cNvSpPr>
            <a:spLocks noGrp="1" noChangeArrowheads="1"/>
          </p:cNvSpPr>
          <p:nvPr>
            <p:ph type="body" idx="1"/>
          </p:nvPr>
        </p:nvSpPr>
        <p:spPr/>
        <p:txBody>
          <a:bodyPr/>
          <a:lstStyle/>
          <a:p>
            <a:r>
              <a:rPr lang="en-AU" altLang="en-AU"/>
              <a:t>Declare the Circle class, have created a new data type – </a:t>
            </a:r>
            <a:r>
              <a:rPr lang="en-AU" altLang="en-AU">
                <a:solidFill>
                  <a:schemeClr val="hlink"/>
                </a:solidFill>
              </a:rPr>
              <a:t>Data Abstraction</a:t>
            </a:r>
          </a:p>
          <a:p>
            <a:endParaRPr lang="en-AU" altLang="en-AU">
              <a:solidFill>
                <a:schemeClr val="hlink"/>
              </a:solidFill>
            </a:endParaRPr>
          </a:p>
          <a:p>
            <a:r>
              <a:rPr lang="en-AU" altLang="en-AU"/>
              <a:t>Can define variables (objects) of that type:</a:t>
            </a:r>
            <a:br>
              <a:rPr lang="en-AU" altLang="en-AU"/>
            </a:br>
            <a:endParaRPr lang="en-AU" altLang="en-AU"/>
          </a:p>
          <a:p>
            <a:pPr lvl="2">
              <a:buFont typeface="Wingdings" panose="05000000000000000000" pitchFamily="2" charset="2"/>
              <a:buNone/>
            </a:pPr>
            <a:r>
              <a:rPr lang="en-AU" altLang="en-AU" sz="2800">
                <a:latin typeface="Times New Roman" panose="02020603050405020304" pitchFamily="18" charset="0"/>
              </a:rPr>
              <a:t>Circle  aCircle;</a:t>
            </a:r>
          </a:p>
          <a:p>
            <a:pPr lvl="2">
              <a:buFont typeface="Wingdings" panose="05000000000000000000" pitchFamily="2" charset="2"/>
              <a:buNone/>
            </a:pPr>
            <a:r>
              <a:rPr lang="en-AU" altLang="en-AU" sz="2800">
                <a:latin typeface="Times New Roman" panose="02020603050405020304" pitchFamily="18" charset="0"/>
              </a:rPr>
              <a:t>Circle  bCircle;</a:t>
            </a:r>
          </a:p>
        </p:txBody>
      </p:sp>
    </p:spTree>
    <p:extLst>
      <p:ext uri="{BB962C8B-B14F-4D97-AF65-F5344CB8AC3E}">
        <p14:creationId xmlns:p14="http://schemas.microsoft.com/office/powerpoint/2010/main" val="3537340417"/>
      </p:ext>
    </p:extLst>
  </p:cSld>
  <p:clrMapOvr>
    <a:masterClrMapping/>
  </p:clrMapOvr>
  <p:transition>
    <p:pull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t>The </a:t>
            </a:r>
            <a:r>
              <a:rPr lang="en-US" b="1">
                <a:latin typeface="Courier New" panose="02070309020205020404" pitchFamily="49" charset="0"/>
              </a:rPr>
              <a:t>Serializable</a:t>
            </a:r>
            <a:r>
              <a:rPr lang="en-US"/>
              <a:t> Interface</a:t>
            </a:r>
          </a:p>
        </p:txBody>
      </p:sp>
      <p:sp>
        <p:nvSpPr>
          <p:cNvPr id="436227" name="Rectangle 3"/>
          <p:cNvSpPr>
            <a:spLocks noGrp="1" noChangeArrowheads="1"/>
          </p:cNvSpPr>
          <p:nvPr>
            <p:ph type="body" idx="1"/>
          </p:nvPr>
        </p:nvSpPr>
        <p:spPr/>
        <p:txBody>
          <a:bodyPr/>
          <a:lstStyle/>
          <a:p>
            <a:r>
              <a:rPr lang="en-US" sz="2000"/>
              <a:t>Java assigns a serial number to each object written out.</a:t>
            </a:r>
          </a:p>
          <a:p>
            <a:pPr lvl="1"/>
            <a:r>
              <a:rPr lang="en-US" sz="2000"/>
              <a:t>If the same object is written out more than once, after the first write only the serial number will be written.</a:t>
            </a:r>
          </a:p>
          <a:p>
            <a:pPr lvl="1"/>
            <a:r>
              <a:rPr lang="en-US" sz="2000"/>
              <a:t>When an object is read in more than once, then there will be more than one reference to the same object.</a:t>
            </a:r>
          </a:p>
          <a:p>
            <a:r>
              <a:rPr lang="en-US" sz="2000"/>
              <a:t>If a serializable class has class instance variables then they should also be serializable.</a:t>
            </a:r>
          </a:p>
          <a:p>
            <a:r>
              <a:rPr lang="en-US" sz="2000"/>
              <a:t>Why aren't all classes made serializable?</a:t>
            </a:r>
          </a:p>
          <a:p>
            <a:pPr lvl="1"/>
            <a:r>
              <a:rPr lang="en-US" sz="2000"/>
              <a:t>security issues: serial number system can make it easier for programmers to get access to object data</a:t>
            </a:r>
          </a:p>
          <a:p>
            <a:pPr lvl="1"/>
            <a:r>
              <a:rPr lang="en-US" sz="2000"/>
              <a:t>doesn't make sense in all cases, e.g., system-dependent data</a:t>
            </a:r>
          </a:p>
        </p:txBody>
      </p:sp>
    </p:spTree>
    <p:extLst>
      <p:ext uri="{BB962C8B-B14F-4D97-AF65-F5344CB8AC3E}">
        <p14:creationId xmlns:p14="http://schemas.microsoft.com/office/powerpoint/2010/main" val="2336733330"/>
      </p:ext>
    </p:extLst>
  </p:cSld>
  <p:clrMapOvr>
    <a:masterClrMapping/>
  </p:clrMapOvr>
  <p:transition>
    <p:pull dir="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t>Summary</a:t>
            </a:r>
            <a:br>
              <a:rPr lang="en-US"/>
            </a:br>
            <a:r>
              <a:rPr lang="en-US" sz="3600"/>
              <a:t>Part 1</a:t>
            </a:r>
          </a:p>
        </p:txBody>
      </p:sp>
      <p:sp>
        <p:nvSpPr>
          <p:cNvPr id="438275" name="Rectangle 3"/>
          <p:cNvSpPr>
            <a:spLocks noGrp="1" noChangeArrowheads="1"/>
          </p:cNvSpPr>
          <p:nvPr>
            <p:ph type="body" idx="1"/>
          </p:nvPr>
        </p:nvSpPr>
        <p:spPr>
          <a:xfrm>
            <a:off x="457200" y="1752600"/>
            <a:ext cx="8229600" cy="4343400"/>
          </a:xfrm>
        </p:spPr>
        <p:txBody>
          <a:bodyPr/>
          <a:lstStyle/>
          <a:p>
            <a:r>
              <a:rPr lang="en-US" sz="2400" i="1"/>
              <a:t>Text files</a:t>
            </a:r>
            <a:r>
              <a:rPr lang="en-US" sz="2400"/>
              <a:t> contain strings of printable characters; they look intelligible to humans when opened in a text editor.</a:t>
            </a:r>
            <a:endParaRPr lang="en-US" sz="2400" i="1"/>
          </a:p>
          <a:p>
            <a:r>
              <a:rPr lang="en-US" sz="2400" i="1"/>
              <a:t>Binary files</a:t>
            </a:r>
            <a:r>
              <a:rPr lang="en-US" sz="2400"/>
              <a:t> contain numbers or data in non-printable codes; they look </a:t>
            </a:r>
            <a:r>
              <a:rPr lang="en-US" sz="2400" i="1"/>
              <a:t>un</a:t>
            </a:r>
            <a:r>
              <a:rPr lang="en-US" sz="2400"/>
              <a:t>intelligible to humans when opened in a text editor</a:t>
            </a:r>
            <a:r>
              <a:rPr lang="en-US" sz="2400" i="1"/>
              <a:t>.</a:t>
            </a:r>
          </a:p>
          <a:p>
            <a:r>
              <a:rPr lang="en-US" sz="2400"/>
              <a:t>Java can process both binary and text files, but binary files are more common when doing file I/O.</a:t>
            </a:r>
          </a:p>
          <a:p>
            <a:r>
              <a:rPr lang="en-US" sz="2400"/>
              <a:t>The class </a:t>
            </a:r>
            <a:r>
              <a:rPr lang="en-US" sz="2400">
                <a:latin typeface="Courier New" panose="02070309020205020404" pitchFamily="49" charset="0"/>
              </a:rPr>
              <a:t>ObjectOutputStream</a:t>
            </a:r>
            <a:r>
              <a:rPr lang="en-US" sz="2400"/>
              <a:t> is used to write output to a </a:t>
            </a:r>
            <a:r>
              <a:rPr lang="en-US" sz="2400" u="sng"/>
              <a:t>binary</a:t>
            </a:r>
            <a:r>
              <a:rPr lang="en-US" sz="2400"/>
              <a:t> file.</a:t>
            </a:r>
          </a:p>
        </p:txBody>
      </p:sp>
    </p:spTree>
    <p:extLst>
      <p:ext uri="{BB962C8B-B14F-4D97-AF65-F5344CB8AC3E}">
        <p14:creationId xmlns:p14="http://schemas.microsoft.com/office/powerpoint/2010/main" val="816644262"/>
      </p:ext>
    </p:extLst>
  </p:cSld>
  <p:clrMapOvr>
    <a:masterClrMapping/>
  </p:clrMapOvr>
  <p:transition>
    <p:pull dir="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t>Summary</a:t>
            </a:r>
            <a:br>
              <a:rPr lang="en-US"/>
            </a:br>
            <a:r>
              <a:rPr lang="en-US" sz="3600"/>
              <a:t>Part 2</a:t>
            </a:r>
          </a:p>
        </p:txBody>
      </p:sp>
      <p:sp>
        <p:nvSpPr>
          <p:cNvPr id="440323" name="Rectangle 3"/>
          <p:cNvSpPr>
            <a:spLocks noGrp="1" noChangeArrowheads="1"/>
          </p:cNvSpPr>
          <p:nvPr>
            <p:ph type="body" idx="1"/>
          </p:nvPr>
        </p:nvSpPr>
        <p:spPr>
          <a:xfrm>
            <a:off x="457200" y="1752600"/>
            <a:ext cx="8229600" cy="4578350"/>
          </a:xfrm>
        </p:spPr>
        <p:txBody>
          <a:bodyPr/>
          <a:lstStyle/>
          <a:p>
            <a:r>
              <a:rPr lang="en-US" sz="2400"/>
              <a:t>The class </a:t>
            </a:r>
            <a:r>
              <a:rPr lang="en-US" sz="2400">
                <a:latin typeface="Courier New" panose="02070309020205020404" pitchFamily="49" charset="0"/>
              </a:rPr>
              <a:t>ObjectInputStream</a:t>
            </a:r>
            <a:r>
              <a:rPr lang="en-US" sz="2400"/>
              <a:t> is used to read input from a </a:t>
            </a:r>
            <a:r>
              <a:rPr lang="en-US" sz="2400" u="sng"/>
              <a:t>binary</a:t>
            </a:r>
            <a:r>
              <a:rPr lang="en-US" sz="2400"/>
              <a:t> file.</a:t>
            </a:r>
          </a:p>
          <a:p>
            <a:r>
              <a:rPr lang="en-US" sz="2400"/>
              <a:t>Always check for the end of the file when reading from a file. The way you check for end-of-file depends on the method you use to read from the file.</a:t>
            </a:r>
          </a:p>
          <a:p>
            <a:r>
              <a:rPr lang="en-US" sz="2400"/>
              <a:t>A file name can be read from the keyboard into a </a:t>
            </a:r>
            <a:r>
              <a:rPr lang="en-US" sz="2400">
                <a:latin typeface="Courier New" panose="02070309020205020404" pitchFamily="49" charset="0"/>
              </a:rPr>
              <a:t>String</a:t>
            </a:r>
            <a:r>
              <a:rPr lang="en-US" sz="2400"/>
              <a:t> variable and the variable used in place of a file name.</a:t>
            </a:r>
          </a:p>
          <a:p>
            <a:r>
              <a:rPr lang="en-US" sz="2400"/>
              <a:t>The class </a:t>
            </a:r>
            <a:r>
              <a:rPr lang="en-US" sz="2400">
                <a:latin typeface="Courier New" panose="02070309020205020404" pitchFamily="49" charset="0"/>
              </a:rPr>
              <a:t>File</a:t>
            </a:r>
            <a:r>
              <a:rPr lang="en-US" sz="2400"/>
              <a:t> has methods to test if a file exists and if it is read- and/or write-enabled.</a:t>
            </a:r>
          </a:p>
          <a:p>
            <a:r>
              <a:rPr lang="en-US" sz="2400"/>
              <a:t>Serializable class objects can be written to a binary file.</a:t>
            </a:r>
          </a:p>
        </p:txBody>
      </p:sp>
    </p:spTree>
    <p:extLst>
      <p:ext uri="{BB962C8B-B14F-4D97-AF65-F5344CB8AC3E}">
        <p14:creationId xmlns:p14="http://schemas.microsoft.com/office/powerpoint/2010/main" val="2296527615"/>
      </p:ext>
    </p:extLst>
  </p:cSld>
  <p:clrMapOvr>
    <a:masterClrMapping/>
  </p:clrMapOvr>
  <p:transition>
    <p:pull dir="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t>How instance method works?</a:t>
            </a:r>
            <a:endParaRPr lang="zh-CN" altLang="en-US"/>
          </a:p>
        </p:txBody>
      </p:sp>
      <p:sp>
        <p:nvSpPr>
          <p:cNvPr id="45059" name="Rectangle 3"/>
          <p:cNvSpPr>
            <a:spLocks noGrp="1" noChangeArrowheads="1"/>
          </p:cNvSpPr>
          <p:nvPr>
            <p:ph type="body" idx="1"/>
          </p:nvPr>
        </p:nvSpPr>
        <p:spPr>
          <a:xfrm>
            <a:off x="395288" y="2492375"/>
            <a:ext cx="8229600" cy="3925888"/>
          </a:xfrm>
        </p:spPr>
        <p:txBody>
          <a:bodyPr/>
          <a:lstStyle/>
          <a:p>
            <a:pPr>
              <a:lnSpc>
                <a:spcPct val="90000"/>
              </a:lnSpc>
            </a:pPr>
            <a:r>
              <a:rPr lang="en-US" altLang="zh-CN"/>
              <a:t>How can the method know whether it’s been called for object a or b?</a:t>
            </a:r>
          </a:p>
          <a:p>
            <a:pPr lvl="1">
              <a:lnSpc>
                <a:spcPct val="90000"/>
              </a:lnSpc>
            </a:pPr>
            <a:r>
              <a:rPr lang="en-US" altLang="zh-CN"/>
              <a:t>Internal: Person.setWeight(a, 100);</a:t>
            </a:r>
          </a:p>
          <a:p>
            <a:pPr>
              <a:lnSpc>
                <a:spcPct val="90000"/>
              </a:lnSpc>
            </a:pPr>
            <a:r>
              <a:rPr lang="en-US" altLang="zh-CN"/>
              <a:t>Invisible additional parameter to all instance methods: </a:t>
            </a:r>
            <a:r>
              <a:rPr lang="en-US" altLang="zh-CN" b="1" i="1"/>
              <a:t>this</a:t>
            </a:r>
          </a:p>
          <a:p>
            <a:pPr>
              <a:lnSpc>
                <a:spcPct val="90000"/>
              </a:lnSpc>
            </a:pPr>
            <a:r>
              <a:rPr lang="en-US" altLang="zh-CN"/>
              <a:t>It holds a reference to the object through which the method is invoked</a:t>
            </a:r>
          </a:p>
          <a:p>
            <a:pPr lvl="1">
              <a:lnSpc>
                <a:spcPct val="90000"/>
              </a:lnSpc>
            </a:pPr>
            <a:r>
              <a:rPr lang="en-US" altLang="zh-CN"/>
              <a:t>a.setWeight(100) </a:t>
            </a:r>
            <a:r>
              <a:rPr lang="en-US" altLang="zh-CN">
                <a:sym typeface="Wingdings" panose="05000000000000000000" pitchFamily="2" charset="2"/>
              </a:rPr>
              <a:t> this=a</a:t>
            </a:r>
            <a:endParaRPr lang="en-US" altLang="zh-CN"/>
          </a:p>
        </p:txBody>
      </p:sp>
      <p:sp>
        <p:nvSpPr>
          <p:cNvPr id="45061" name="Rectangle 5"/>
          <p:cNvSpPr>
            <a:spLocks noChangeArrowheads="1"/>
          </p:cNvSpPr>
          <p:nvPr/>
        </p:nvSpPr>
        <p:spPr bwMode="auto">
          <a:xfrm>
            <a:off x="468313" y="1412875"/>
            <a:ext cx="5905500" cy="7889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Person a=new Person(), b=new Persion();</a:t>
            </a:r>
          </a:p>
          <a:p>
            <a:r>
              <a:rPr lang="en-US" altLang="zh-CN"/>
              <a:t>a.setWeight(100);     b.setWeight(120);</a:t>
            </a:r>
            <a:endParaRPr lang="zh-CN" altLang="en-US"/>
          </a:p>
        </p:txBody>
      </p:sp>
    </p:spTree>
    <p:extLst>
      <p:ext uri="{BB962C8B-B14F-4D97-AF65-F5344CB8AC3E}">
        <p14:creationId xmlns:p14="http://schemas.microsoft.com/office/powerpoint/2010/main" val="28201369"/>
      </p:ext>
    </p:extLst>
  </p:cSld>
  <p:clrMapOvr>
    <a:masterClrMapping/>
  </p:clrMapOvr>
  <p:transition>
    <p:pull dir="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t>Keyword this </a:t>
            </a:r>
          </a:p>
        </p:txBody>
      </p:sp>
      <p:sp>
        <p:nvSpPr>
          <p:cNvPr id="47107" name="Rectangle 3"/>
          <p:cNvSpPr>
            <a:spLocks noGrp="1" noChangeArrowheads="1"/>
          </p:cNvSpPr>
          <p:nvPr>
            <p:ph type="body" idx="1"/>
          </p:nvPr>
        </p:nvSpPr>
        <p:spPr>
          <a:xfrm>
            <a:off x="457200" y="1600200"/>
            <a:ext cx="8229600" cy="4205288"/>
          </a:xfrm>
        </p:spPr>
        <p:txBody>
          <a:bodyPr/>
          <a:lstStyle/>
          <a:p>
            <a:r>
              <a:rPr lang="en-US" altLang="zh-CN" sz="2800"/>
              <a:t>Can be used only inside method</a:t>
            </a:r>
          </a:p>
          <a:p>
            <a:r>
              <a:rPr lang="en-US" altLang="zh-CN" sz="2800"/>
              <a:t>When call a method within the same class, don’t need to use </a:t>
            </a:r>
            <a:r>
              <a:rPr lang="en-US" altLang="zh-CN" sz="2800" b="1" i="1"/>
              <a:t>this</a:t>
            </a:r>
            <a:r>
              <a:rPr lang="en-US" altLang="zh-CN" sz="2800"/>
              <a:t>, compiler do it for you.</a:t>
            </a:r>
          </a:p>
          <a:p>
            <a:r>
              <a:rPr lang="en-US" altLang="zh-CN" sz="2800"/>
              <a:t>When to use it?</a:t>
            </a:r>
          </a:p>
          <a:p>
            <a:pPr lvl="1"/>
            <a:r>
              <a:rPr lang="en-US" altLang="zh-CN" sz="2400"/>
              <a:t>method parameter or local variable in a method has the same name as one of the fields of the class</a:t>
            </a:r>
          </a:p>
          <a:p>
            <a:pPr lvl="1"/>
            <a:r>
              <a:rPr lang="en-US" altLang="zh-CN" sz="2300"/>
              <a:t>Used in the return statement when want to return the reference to the current object.</a:t>
            </a:r>
          </a:p>
          <a:p>
            <a:r>
              <a:rPr lang="en-US" altLang="zh-CN" sz="2800"/>
              <a:t>Example …</a:t>
            </a:r>
          </a:p>
        </p:txBody>
      </p:sp>
    </p:spTree>
    <p:extLst>
      <p:ext uri="{BB962C8B-B14F-4D97-AF65-F5344CB8AC3E}">
        <p14:creationId xmlns:p14="http://schemas.microsoft.com/office/powerpoint/2010/main" val="662653048"/>
      </p:ext>
    </p:extLst>
  </p:cSld>
  <p:clrMapOvr>
    <a:masterClrMapping/>
  </p:clrMapOvr>
  <p:transition>
    <p:pull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t>Keyword </a:t>
            </a:r>
            <a:r>
              <a:rPr lang="en-US" altLang="zh-CN" i="1"/>
              <a:t>this</a:t>
            </a:r>
            <a:r>
              <a:rPr lang="en-US" altLang="zh-CN"/>
              <a:t> example I </a:t>
            </a:r>
          </a:p>
        </p:txBody>
      </p:sp>
      <p:sp>
        <p:nvSpPr>
          <p:cNvPr id="48133" name="Rectangle 5"/>
          <p:cNvSpPr>
            <a:spLocks noChangeArrowheads="1"/>
          </p:cNvSpPr>
          <p:nvPr/>
        </p:nvSpPr>
        <p:spPr bwMode="auto">
          <a:xfrm>
            <a:off x="900113" y="1844675"/>
            <a:ext cx="6696075" cy="193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A{</a:t>
            </a:r>
          </a:p>
          <a:p>
            <a:pPr>
              <a:spcBef>
                <a:spcPct val="0"/>
              </a:spcBef>
            </a:pPr>
            <a:r>
              <a:rPr lang="en-US" altLang="zh-CN" sz="2000"/>
              <a:t>	int </a:t>
            </a:r>
            <a:r>
              <a:rPr lang="en-US" altLang="zh-CN" sz="2000" b="1">
                <a:solidFill>
                  <a:schemeClr val="hlink"/>
                </a:solidFill>
              </a:rPr>
              <a:t>w</a:t>
            </a:r>
            <a:r>
              <a:rPr lang="en-US" altLang="zh-CN" sz="2000"/>
              <a:t>; </a:t>
            </a:r>
          </a:p>
          <a:p>
            <a:pPr>
              <a:spcBef>
                <a:spcPct val="0"/>
              </a:spcBef>
            </a:pPr>
            <a:r>
              <a:rPr lang="en-US" altLang="zh-CN" sz="2000"/>
              <a:t>	public void setValue (int </a:t>
            </a:r>
            <a:r>
              <a:rPr lang="en-US" altLang="zh-CN" sz="2000" b="1">
                <a:solidFill>
                  <a:srgbClr val="CC00CC"/>
                </a:solidFill>
              </a:rPr>
              <a:t>w</a:t>
            </a:r>
            <a:r>
              <a:rPr lang="en-US" altLang="zh-CN" sz="2000"/>
              <a:t>) {</a:t>
            </a:r>
          </a:p>
          <a:p>
            <a:pPr>
              <a:spcBef>
                <a:spcPct val="0"/>
              </a:spcBef>
            </a:pPr>
            <a:r>
              <a:rPr lang="en-US" altLang="zh-CN" sz="2000"/>
              <a:t>		</a:t>
            </a:r>
            <a:r>
              <a:rPr lang="en-US" altLang="zh-CN" sz="2000" b="1">
                <a:solidFill>
                  <a:srgbClr val="FF0000"/>
                </a:solidFill>
              </a:rPr>
              <a:t>this</a:t>
            </a:r>
            <a:r>
              <a:rPr lang="en-US" altLang="zh-CN" sz="2000"/>
              <a:t>.</a:t>
            </a:r>
            <a:r>
              <a:rPr lang="en-US" altLang="zh-CN" sz="2000" b="1">
                <a:solidFill>
                  <a:schemeClr val="hlink"/>
                </a:solidFill>
              </a:rPr>
              <a:t>w</a:t>
            </a:r>
            <a:r>
              <a:rPr lang="en-US" altLang="zh-CN" sz="2000">
                <a:solidFill>
                  <a:schemeClr val="hlink"/>
                </a:solidFill>
              </a:rPr>
              <a:t> </a:t>
            </a:r>
            <a:r>
              <a:rPr lang="en-US" altLang="zh-CN" sz="2000"/>
              <a:t>= </a:t>
            </a:r>
            <a:r>
              <a:rPr lang="en-US" altLang="zh-CN" sz="2000" b="1">
                <a:solidFill>
                  <a:srgbClr val="CC00CC"/>
                </a:solidFill>
              </a:rPr>
              <a:t>w</a:t>
            </a:r>
            <a:r>
              <a:rPr lang="en-US" altLang="zh-CN" sz="2000"/>
              <a:t>;  //same name!	</a:t>
            </a:r>
          </a:p>
          <a:p>
            <a:pPr>
              <a:spcBef>
                <a:spcPct val="0"/>
              </a:spcBef>
            </a:pPr>
            <a:r>
              <a:rPr lang="en-US" altLang="zh-CN" sz="2000"/>
              <a:t>	} </a:t>
            </a:r>
          </a:p>
          <a:p>
            <a:pPr>
              <a:spcBef>
                <a:spcPct val="0"/>
              </a:spcBef>
            </a:pPr>
            <a:r>
              <a:rPr lang="en-US" altLang="zh-CN" sz="2000"/>
              <a:t>} </a:t>
            </a:r>
            <a:endParaRPr lang="zh-CN" altLang="en-US" sz="2000"/>
          </a:p>
        </p:txBody>
      </p:sp>
      <p:sp>
        <p:nvSpPr>
          <p:cNvPr id="48134" name="Text Box 6"/>
          <p:cNvSpPr txBox="1">
            <a:spLocks noChangeArrowheads="1"/>
          </p:cNvSpPr>
          <p:nvPr/>
        </p:nvSpPr>
        <p:spPr bwMode="auto">
          <a:xfrm>
            <a:off x="611188" y="4508500"/>
            <a:ext cx="69135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When a method parameter or local variable in a method has the same name as one of the fields of the class, you must use this to refer to the field.</a:t>
            </a:r>
            <a:endParaRPr lang="zh-CN" altLang="en-US" sz="2400"/>
          </a:p>
        </p:txBody>
      </p:sp>
    </p:spTree>
    <p:extLst>
      <p:ext uri="{BB962C8B-B14F-4D97-AF65-F5344CB8AC3E}">
        <p14:creationId xmlns:p14="http://schemas.microsoft.com/office/powerpoint/2010/main" val="2990696879"/>
      </p:ext>
    </p:extLst>
  </p:cSld>
  <p:clrMapOvr>
    <a:masterClrMapping/>
  </p:clrMapOvr>
  <p:transition advTm="1000"/>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t>Keyword </a:t>
            </a:r>
            <a:r>
              <a:rPr lang="en-US" altLang="zh-CN" i="1"/>
              <a:t>this</a:t>
            </a:r>
            <a:r>
              <a:rPr lang="en-US" altLang="zh-CN"/>
              <a:t> example II</a:t>
            </a:r>
            <a:endParaRPr lang="zh-CN" altLang="en-US"/>
          </a:p>
        </p:txBody>
      </p:sp>
      <p:sp>
        <p:nvSpPr>
          <p:cNvPr id="50180" name="Rectangle 4"/>
          <p:cNvSpPr>
            <a:spLocks noChangeArrowheads="1"/>
          </p:cNvSpPr>
          <p:nvPr/>
        </p:nvSpPr>
        <p:spPr bwMode="auto">
          <a:xfrm>
            <a:off x="900113" y="1844675"/>
            <a:ext cx="7632700" cy="375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a:t>class Exp{</a:t>
            </a:r>
          </a:p>
          <a:p>
            <a:pPr>
              <a:spcBef>
                <a:spcPct val="0"/>
              </a:spcBef>
            </a:pPr>
            <a:r>
              <a:rPr lang="en-US" altLang="zh-CN" sz="2000"/>
              <a:t>	public int i=0; </a:t>
            </a:r>
          </a:p>
          <a:p>
            <a:pPr>
              <a:spcBef>
                <a:spcPct val="0"/>
              </a:spcBef>
            </a:pPr>
            <a:r>
              <a:rPr lang="en-US" altLang="zh-CN" sz="2000"/>
              <a:t>	public Exp increment () {</a:t>
            </a:r>
          </a:p>
          <a:p>
            <a:pPr>
              <a:spcBef>
                <a:spcPct val="0"/>
              </a:spcBef>
            </a:pPr>
            <a:r>
              <a:rPr lang="en-US" altLang="zh-CN" sz="2000"/>
              <a:t>		i++;</a:t>
            </a:r>
          </a:p>
          <a:p>
            <a:pPr>
              <a:spcBef>
                <a:spcPct val="0"/>
              </a:spcBef>
            </a:pPr>
            <a:r>
              <a:rPr lang="en-US" altLang="zh-CN" sz="2000"/>
              <a:t>		return </a:t>
            </a:r>
            <a:r>
              <a:rPr lang="en-US" altLang="zh-CN" sz="2000" b="1">
                <a:solidFill>
                  <a:srgbClr val="FF0000"/>
                </a:solidFill>
              </a:rPr>
              <a:t>this</a:t>
            </a:r>
            <a:r>
              <a:rPr lang="en-US" altLang="zh-CN" sz="2000"/>
              <a:t>; // return current object	</a:t>
            </a:r>
          </a:p>
          <a:p>
            <a:pPr>
              <a:spcBef>
                <a:spcPct val="0"/>
              </a:spcBef>
            </a:pPr>
            <a:r>
              <a:rPr lang="en-US" altLang="zh-CN" sz="2000"/>
              <a:t>	} </a:t>
            </a:r>
          </a:p>
          <a:p>
            <a:pPr>
              <a:spcBef>
                <a:spcPct val="0"/>
              </a:spcBef>
            </a:pPr>
            <a:endParaRPr lang="en-US" altLang="zh-CN" sz="2000"/>
          </a:p>
          <a:p>
            <a:pPr>
              <a:spcBef>
                <a:spcPct val="0"/>
              </a:spcBef>
            </a:pPr>
            <a:r>
              <a:rPr lang="en-US" altLang="zh-CN" sz="2000"/>
              <a:t>	public static void main (String[] args){</a:t>
            </a:r>
          </a:p>
          <a:p>
            <a:pPr>
              <a:spcBef>
                <a:spcPct val="0"/>
              </a:spcBef>
            </a:pPr>
            <a:r>
              <a:rPr lang="en-US" altLang="zh-CN" sz="2000"/>
              <a:t>		Exp e = new Exp();</a:t>
            </a:r>
          </a:p>
          <a:p>
            <a:pPr>
              <a:spcBef>
                <a:spcPct val="0"/>
              </a:spcBef>
            </a:pPr>
            <a:r>
              <a:rPr lang="en-US" altLang="zh-CN" sz="2000"/>
              <a:t>		int v = e.increment().increment().i; // </a:t>
            </a:r>
            <a:r>
              <a:rPr lang="en-US" altLang="zh-CN" sz="2000">
                <a:solidFill>
                  <a:srgbClr val="FF0000"/>
                </a:solidFill>
              </a:rPr>
              <a:t>v=2!!</a:t>
            </a:r>
          </a:p>
          <a:p>
            <a:pPr>
              <a:spcBef>
                <a:spcPct val="0"/>
              </a:spcBef>
            </a:pPr>
            <a:r>
              <a:rPr lang="en-US" altLang="zh-CN" sz="2000"/>
              <a:t>	}</a:t>
            </a:r>
          </a:p>
          <a:p>
            <a:pPr>
              <a:spcBef>
                <a:spcPct val="0"/>
              </a:spcBef>
            </a:pPr>
            <a:r>
              <a:rPr lang="en-US" altLang="zh-CN" sz="2000"/>
              <a:t>} </a:t>
            </a:r>
            <a:endParaRPr lang="zh-CN" altLang="en-US" sz="2000"/>
          </a:p>
        </p:txBody>
      </p:sp>
    </p:spTree>
    <p:extLst>
      <p:ext uri="{BB962C8B-B14F-4D97-AF65-F5344CB8AC3E}">
        <p14:creationId xmlns:p14="http://schemas.microsoft.com/office/powerpoint/2010/main" val="1127253425"/>
      </p:ext>
    </p:extLst>
  </p:cSld>
  <p:clrMapOvr>
    <a:masterClrMapping/>
  </p:clrMapOvr>
  <p:transition advTm="1000"/>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t>Object life cycle </a:t>
            </a:r>
          </a:p>
        </p:txBody>
      </p:sp>
      <p:sp>
        <p:nvSpPr>
          <p:cNvPr id="52227" name="Rectangle 3"/>
          <p:cNvSpPr>
            <a:spLocks noGrp="1" noChangeArrowheads="1"/>
          </p:cNvSpPr>
          <p:nvPr>
            <p:ph type="body" idx="1"/>
          </p:nvPr>
        </p:nvSpPr>
        <p:spPr/>
        <p:txBody>
          <a:bodyPr/>
          <a:lstStyle/>
          <a:p>
            <a:r>
              <a:rPr lang="en-US" altLang="zh-CN"/>
              <a:t>Life cycles of dynamically created objects</a:t>
            </a:r>
          </a:p>
          <a:p>
            <a:r>
              <a:rPr lang="en-US" altLang="zh-CN"/>
              <a:t>C</a:t>
            </a:r>
          </a:p>
          <a:p>
            <a:pPr lvl="1"/>
            <a:r>
              <a:rPr lang="en-US" altLang="zh-CN"/>
              <a:t> alloc() – use – free()</a:t>
            </a:r>
          </a:p>
          <a:p>
            <a:r>
              <a:rPr lang="en-US" altLang="zh-CN"/>
              <a:t>C++</a:t>
            </a:r>
          </a:p>
          <a:p>
            <a:pPr lvl="1"/>
            <a:r>
              <a:rPr lang="en-US" altLang="zh-CN"/>
              <a:t> new() – constructor() – use – destructor()</a:t>
            </a:r>
          </a:p>
          <a:p>
            <a:r>
              <a:rPr lang="en-US" altLang="zh-CN"/>
              <a:t>Java</a:t>
            </a:r>
          </a:p>
          <a:p>
            <a:pPr lvl="1"/>
            <a:r>
              <a:rPr lang="en-US" altLang="zh-CN"/>
              <a:t> new() – constructor() – use – [ignore / garbage collection]</a:t>
            </a:r>
          </a:p>
        </p:txBody>
      </p:sp>
    </p:spTree>
    <p:extLst>
      <p:ext uri="{BB962C8B-B14F-4D97-AF65-F5344CB8AC3E}">
        <p14:creationId xmlns:p14="http://schemas.microsoft.com/office/powerpoint/2010/main" val="2445696278"/>
      </p:ext>
    </p:extLst>
  </p:cSld>
  <p:clrMapOvr>
    <a:masterClrMapping/>
  </p:clrMapOvr>
  <p:transition>
    <p:pull dir="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t>Constructor </a:t>
            </a:r>
          </a:p>
        </p:txBody>
      </p:sp>
      <p:sp>
        <p:nvSpPr>
          <p:cNvPr id="53251" name="Rectangle 3"/>
          <p:cNvSpPr>
            <a:spLocks noGrp="1" noChangeArrowheads="1"/>
          </p:cNvSpPr>
          <p:nvPr>
            <p:ph type="body" idx="1"/>
          </p:nvPr>
        </p:nvSpPr>
        <p:spPr/>
        <p:txBody>
          <a:bodyPr/>
          <a:lstStyle/>
          <a:p>
            <a:r>
              <a:rPr lang="en-US" altLang="zh-CN"/>
              <a:t>A special method automatically called when an object is created by new() </a:t>
            </a:r>
          </a:p>
          <a:p>
            <a:r>
              <a:rPr lang="en-US" altLang="zh-CN"/>
              <a:t>Java provide a default one that takes no arguments and perform no special initialization </a:t>
            </a:r>
          </a:p>
          <a:p>
            <a:pPr lvl="1"/>
            <a:r>
              <a:rPr lang="en-US" altLang="zh-CN"/>
              <a:t>Initialization is guaranteed</a:t>
            </a:r>
          </a:p>
          <a:p>
            <a:pPr lvl="1"/>
            <a:r>
              <a:rPr lang="en-US" altLang="zh-CN"/>
              <a:t>All fields set to default values: primitive types to 0 and false, reference to null</a:t>
            </a:r>
            <a:endParaRPr lang="zh-CN" altLang="en-US"/>
          </a:p>
        </p:txBody>
      </p:sp>
    </p:spTree>
    <p:extLst>
      <p:ext uri="{BB962C8B-B14F-4D97-AF65-F5344CB8AC3E}">
        <p14:creationId xmlns:p14="http://schemas.microsoft.com/office/powerpoint/2010/main" val="2963245113"/>
      </p:ext>
    </p:extLst>
  </p:cSld>
  <p:clrMapOvr>
    <a:masterClrMapping/>
  </p:clrMapOvr>
  <p:transition>
    <p:pull dir="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t>Constructor (cont.)</a:t>
            </a:r>
            <a:endParaRPr lang="zh-CN" altLang="en-US"/>
          </a:p>
        </p:txBody>
      </p:sp>
      <p:sp>
        <p:nvSpPr>
          <p:cNvPr id="54275" name="Rectangle 3"/>
          <p:cNvSpPr>
            <a:spLocks noGrp="1" noChangeArrowheads="1"/>
          </p:cNvSpPr>
          <p:nvPr>
            <p:ph type="body" idx="1"/>
          </p:nvPr>
        </p:nvSpPr>
        <p:spPr/>
        <p:txBody>
          <a:bodyPr/>
          <a:lstStyle/>
          <a:p>
            <a:pPr>
              <a:lnSpc>
                <a:spcPct val="80000"/>
              </a:lnSpc>
            </a:pPr>
            <a:r>
              <a:rPr lang="en-US" altLang="zh-CN"/>
              <a:t>Must have the same name as the class name</a:t>
            </a:r>
          </a:p>
          <a:p>
            <a:pPr lvl="1">
              <a:lnSpc>
                <a:spcPct val="80000"/>
              </a:lnSpc>
            </a:pPr>
            <a:r>
              <a:rPr lang="en-US" altLang="zh-CN" sz="2800"/>
              <a:t>So the compiler know which method to call</a:t>
            </a:r>
          </a:p>
          <a:p>
            <a:pPr>
              <a:lnSpc>
                <a:spcPct val="80000"/>
              </a:lnSpc>
            </a:pPr>
            <a:r>
              <a:rPr lang="en-US" altLang="zh-CN" sz="3000"/>
              <a:t>Perform any necessary initialization</a:t>
            </a:r>
          </a:p>
          <a:p>
            <a:pPr>
              <a:lnSpc>
                <a:spcPct val="80000"/>
              </a:lnSpc>
            </a:pPr>
            <a:r>
              <a:rPr lang="en-US" altLang="zh-CN" sz="3000"/>
              <a:t>Format: </a:t>
            </a:r>
            <a:r>
              <a:rPr lang="en-US" altLang="zh-CN" sz="3000" i="1">
                <a:solidFill>
                  <a:srgbClr val="CC00CC"/>
                </a:solidFill>
              </a:rPr>
              <a:t>public ClassName(para){…}</a:t>
            </a:r>
          </a:p>
          <a:p>
            <a:pPr>
              <a:lnSpc>
                <a:spcPct val="80000"/>
              </a:lnSpc>
            </a:pPr>
            <a:r>
              <a:rPr lang="en-US" altLang="zh-CN" sz="3000"/>
              <a:t>No return type, even no void! </a:t>
            </a:r>
          </a:p>
          <a:p>
            <a:pPr lvl="1">
              <a:lnSpc>
                <a:spcPct val="80000"/>
              </a:lnSpc>
            </a:pPr>
            <a:r>
              <a:rPr lang="en-US" altLang="zh-CN" sz="2800"/>
              <a:t>It actually return current object</a:t>
            </a:r>
            <a:endParaRPr lang="en-US" altLang="zh-CN" sz="2500"/>
          </a:p>
          <a:p>
            <a:pPr>
              <a:lnSpc>
                <a:spcPct val="80000"/>
              </a:lnSpc>
            </a:pPr>
            <a:r>
              <a:rPr lang="en-US" altLang="zh-CN" sz="3000">
                <a:solidFill>
                  <a:srgbClr val="CC00CC"/>
                </a:solidFill>
              </a:rPr>
              <a:t>Notice</a:t>
            </a:r>
            <a:r>
              <a:rPr lang="en-US" altLang="zh-CN" sz="3000"/>
              <a:t>: if you define any constructor, with parameters or not, Java will not create the default one for you.</a:t>
            </a:r>
            <a:endParaRPr lang="zh-CN" altLang="en-US" sz="3000"/>
          </a:p>
        </p:txBody>
      </p:sp>
    </p:spTree>
    <p:extLst>
      <p:ext uri="{BB962C8B-B14F-4D97-AF65-F5344CB8AC3E}">
        <p14:creationId xmlns:p14="http://schemas.microsoft.com/office/powerpoint/2010/main" val="979826127"/>
      </p:ext>
    </p:extLst>
  </p:cSld>
  <p:clrMapOvr>
    <a:masterClrMapping/>
  </p:clrMapOvr>
  <p:transition>
    <p:pull dir="rd"/>
  </p:transition>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12999</Words>
  <Application>Microsoft Office PowerPoint</Application>
  <PresentationFormat>On-screen Show (4:3)</PresentationFormat>
  <Paragraphs>2398</Paragraphs>
  <Slides>258</Slides>
  <Notes>92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258</vt:i4>
      </vt:variant>
    </vt:vector>
  </HeadingPairs>
  <TitlesOfParts>
    <vt:vector size="263" baseType="lpstr">
      <vt:lpstr>Custom Design</vt:lpstr>
      <vt:lpstr>Theme2</vt:lpstr>
      <vt:lpstr>Flow</vt:lpstr>
      <vt:lpstr>Theme3</vt:lpstr>
      <vt:lpstr>Document</vt:lpstr>
      <vt:lpstr>Classes and Objects in Java</vt:lpstr>
      <vt:lpstr>Contents</vt:lpstr>
      <vt:lpstr>Introduction</vt:lpstr>
      <vt:lpstr>Classes</vt:lpstr>
      <vt:lpstr>Classes</vt:lpstr>
      <vt:lpstr>Adding Fields: Class Circle with fields</vt:lpstr>
      <vt:lpstr>Adding Methods</vt:lpstr>
      <vt:lpstr>Adding Methods to Class Circle</vt:lpstr>
      <vt:lpstr>Data Abstraction</vt:lpstr>
      <vt:lpstr>Class of Circle cont.</vt:lpstr>
      <vt:lpstr>Creating objects of a class</vt:lpstr>
      <vt:lpstr>Creating objects of a class</vt:lpstr>
      <vt:lpstr>Creating objects of a class</vt:lpstr>
      <vt:lpstr>Automatic garbage collection</vt:lpstr>
      <vt:lpstr>Accessing Object/Circle Data</vt:lpstr>
      <vt:lpstr>Executing Methods in Object/Circle</vt:lpstr>
      <vt:lpstr>Using Circle Class</vt:lpstr>
      <vt:lpstr>Summary</vt:lpstr>
      <vt:lpstr>Streams and File I/O</vt:lpstr>
      <vt:lpstr>Objectives</vt:lpstr>
      <vt:lpstr>Outline</vt:lpstr>
      <vt:lpstr>Objectives, cont.</vt:lpstr>
      <vt:lpstr>I/O Overview</vt:lpstr>
      <vt:lpstr>Streams</vt:lpstr>
      <vt:lpstr>Binary Versus Text Files</vt:lpstr>
      <vt:lpstr>Java: Text Versus Binary Files</vt:lpstr>
      <vt:lpstr>Text Files vs. Binary Files</vt:lpstr>
      <vt:lpstr>Text file: an example   [unix: od –w8 –bc &lt;file&gt;] [http://www.muquit.com/muquit/software/hod/hod.html for a Windows tool]</vt:lpstr>
      <vt:lpstr>Binary file: an example [a .class file]</vt:lpstr>
      <vt:lpstr>Text File I/O</vt:lpstr>
      <vt:lpstr>Buffering</vt:lpstr>
      <vt:lpstr>Every File Has Two Names</vt:lpstr>
      <vt:lpstr>Text File Output</vt:lpstr>
      <vt:lpstr>Output File Streams</vt:lpstr>
      <vt:lpstr>Methods for PrintWriter</vt:lpstr>
      <vt:lpstr>TextFileOutputDemo Part 1</vt:lpstr>
      <vt:lpstr>TextFileOutputDemo Part 2</vt:lpstr>
      <vt:lpstr>Gotcha: Overwriting a File</vt:lpstr>
      <vt:lpstr>Java Tip: Appending to a Text File</vt:lpstr>
      <vt:lpstr>Closing a File</vt:lpstr>
      <vt:lpstr>FAQ: Why Bother to Close a File?</vt:lpstr>
      <vt:lpstr>Text File Input</vt:lpstr>
      <vt:lpstr>Input File Streams</vt:lpstr>
      <vt:lpstr>Methods for BufferedReader</vt:lpstr>
      <vt:lpstr>Exception Handling with File I/O</vt:lpstr>
      <vt:lpstr>Example: Reading a File Name from the Keyboard</vt:lpstr>
      <vt:lpstr>Exception.getMessage()</vt:lpstr>
      <vt:lpstr>Reading Words in a String: Using StringTokenizer Class</vt:lpstr>
      <vt:lpstr>Example: StringTokenizer</vt:lpstr>
      <vt:lpstr>Testing for End of File in a Text File</vt:lpstr>
      <vt:lpstr>Example: Using Null to Test for End-of-File in a Text File</vt:lpstr>
      <vt:lpstr>File I/O example</vt:lpstr>
      <vt:lpstr>Using Path Names</vt:lpstr>
      <vt:lpstr>File Class [java.io]</vt:lpstr>
      <vt:lpstr>File Objects and Filenames</vt:lpstr>
      <vt:lpstr>Alternative with Scanner</vt:lpstr>
      <vt:lpstr>Reading in int’s</vt:lpstr>
      <vt:lpstr>Reading in lines of characters</vt:lpstr>
      <vt:lpstr>Multiple types on one line</vt:lpstr>
      <vt:lpstr>Multiple types on one line</vt:lpstr>
      <vt:lpstr>BufferedReader vs Scanner (parsing primitive types)</vt:lpstr>
      <vt:lpstr>BufferedReader vs Scanner (Checking End of File/Stream (EOF))</vt:lpstr>
      <vt:lpstr>PowerPoint Presentation</vt:lpstr>
      <vt:lpstr>PowerPoint Presentation</vt:lpstr>
      <vt:lpstr>My suggestion</vt:lpstr>
      <vt:lpstr>My suggestion cont…</vt:lpstr>
      <vt:lpstr>Skipping binary file I/O for now;  if we have time, we’ll come back</vt:lpstr>
      <vt:lpstr>Basic Binary File I/O</vt:lpstr>
      <vt:lpstr>Java File I/O: Stream Classes</vt:lpstr>
      <vt:lpstr>When Using ObjectOutputStream to Output Data to Files:</vt:lpstr>
      <vt:lpstr>Handling IOException</vt:lpstr>
      <vt:lpstr>Opening a New Output File</vt:lpstr>
      <vt:lpstr>Example: Opening an Output File</vt:lpstr>
      <vt:lpstr>Some ObjectOutputStream Methods</vt:lpstr>
      <vt:lpstr>Closing a File</vt:lpstr>
      <vt:lpstr>Writing a Character to a File: an Unexpected Little Complexity</vt:lpstr>
      <vt:lpstr>Writing a boolean Value to a File</vt:lpstr>
      <vt:lpstr>Writing Strings to a File: Another Little Unexpected Complexity</vt:lpstr>
      <vt:lpstr>When Using ObjectInputStream  to Read Data from Files:</vt:lpstr>
      <vt:lpstr>Opening a New Input File</vt:lpstr>
      <vt:lpstr>Example: Opening an Input File</vt:lpstr>
      <vt:lpstr>Some ObjectInputStream Methods</vt:lpstr>
      <vt:lpstr>Input File Exceptions</vt:lpstr>
      <vt:lpstr>Avoiding Common ObjectInputStream File Errors</vt:lpstr>
      <vt:lpstr>Common Methods to Test for the End of an Input File</vt:lpstr>
      <vt:lpstr>The EOFException Class</vt:lpstr>
      <vt:lpstr>Using EOFException</vt:lpstr>
      <vt:lpstr>Binary I/O of Class Objects</vt:lpstr>
      <vt:lpstr>PowerPoint Presentation</vt:lpstr>
      <vt:lpstr>The Serializable Interface</vt:lpstr>
      <vt:lpstr>Summary Part 1</vt:lpstr>
      <vt:lpstr>Summary Part 2</vt:lpstr>
      <vt:lpstr>How instance method works?</vt:lpstr>
      <vt:lpstr>Keyword this </vt:lpstr>
      <vt:lpstr>Keyword this example I </vt:lpstr>
      <vt:lpstr>Keyword this example II</vt:lpstr>
      <vt:lpstr>Object life cycle </vt:lpstr>
      <vt:lpstr>Constructor </vt:lpstr>
      <vt:lpstr>Constructor (cont.)</vt:lpstr>
      <vt:lpstr>Constructor example</vt:lpstr>
      <vt:lpstr>Constructor example</vt:lpstr>
      <vt:lpstr>Constructor example</vt:lpstr>
      <vt:lpstr>Method overload</vt:lpstr>
      <vt:lpstr>Unsuccessful overloading </vt:lpstr>
      <vt:lpstr>Overload example </vt:lpstr>
      <vt:lpstr>PowerPoint Presentation</vt:lpstr>
      <vt:lpstr>Multiple constructor</vt:lpstr>
      <vt:lpstr>PowerPoint Presentation</vt:lpstr>
      <vt:lpstr>How to initialize static fields?</vt:lpstr>
      <vt:lpstr>Finalization – opposite of initialization</vt:lpstr>
      <vt:lpstr>Constructor 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vs. non-static</vt:lpstr>
      <vt:lpstr>Static vs. non-static (cont.)</vt:lpstr>
      <vt:lpstr>final keyword</vt:lpstr>
      <vt:lpstr>Access control modifier</vt:lpstr>
      <vt:lpstr>Abstract </vt:lpstr>
      <vt:lpstr>Example </vt:lpstr>
      <vt:lpstr>Nested Classes</vt:lpstr>
      <vt:lpstr>Nested Classes</vt:lpstr>
      <vt:lpstr>Why use nested classes?</vt:lpstr>
      <vt:lpstr>Pre jdk1.1</vt:lpstr>
      <vt:lpstr>Types of nested classes</vt:lpstr>
      <vt:lpstr>Non-local inner classes</vt:lpstr>
      <vt:lpstr>Simple non-local inner class example</vt:lpstr>
      <vt:lpstr>Simple example, cont -- driver</vt:lpstr>
      <vt:lpstr>Inner class rules </vt:lpstr>
      <vt:lpstr>When to use non-local inner classes</vt:lpstr>
      <vt:lpstr>Local inner classes</vt:lpstr>
      <vt:lpstr>Local anonymous inner classes</vt:lpstr>
      <vt:lpstr>Anonymous class example</vt:lpstr>
      <vt:lpstr>Inner Classes </vt:lpstr>
      <vt:lpstr>Simple Uses of Inner Classes</vt:lpstr>
      <vt:lpstr>Simple Uses of Inner Classes</vt:lpstr>
      <vt:lpstr>Inner/Outer Classes</vt:lpstr>
      <vt:lpstr>Simple Uses of Inner Classes</vt:lpstr>
      <vt:lpstr>Inner and Outer Classes Have Access to Each Other's Private Members</vt:lpstr>
      <vt:lpstr>Class with an Inner Class</vt:lpstr>
      <vt:lpstr>Class with an Inner Class</vt:lpstr>
      <vt:lpstr>Class with an Inner Class</vt:lpstr>
      <vt:lpstr> Referring to a Method of the Outer Class</vt:lpstr>
      <vt:lpstr>Public Inner Classes</vt:lpstr>
      <vt:lpstr>Public Inner Classes</vt:lpstr>
      <vt:lpstr>Public Money Inner Class</vt:lpstr>
      <vt:lpstr>Static Inner Classes</vt:lpstr>
      <vt:lpstr>Static Inner Classes</vt:lpstr>
      <vt:lpstr>Multiple Inner Classes</vt:lpstr>
      <vt:lpstr>The .class File for an Inner Class</vt:lpstr>
      <vt:lpstr>Nesting Inner Classes</vt:lpstr>
      <vt:lpstr>Inner Classes and Inheritance</vt:lpstr>
      <vt:lpstr>Anonymous Classes</vt:lpstr>
      <vt:lpstr>Anonymous Classes</vt:lpstr>
      <vt:lpstr>Anonymous Classes</vt:lpstr>
      <vt:lpstr>Anonymous Classes</vt:lpstr>
      <vt:lpstr>Options for User Input</vt:lpstr>
      <vt:lpstr>Using the command line</vt:lpstr>
      <vt:lpstr>Using the command line</vt:lpstr>
      <vt:lpstr>Using the command line</vt:lpstr>
      <vt:lpstr>Using the command line</vt:lpstr>
      <vt:lpstr>Using the command line</vt:lpstr>
      <vt:lpstr>Using the command line</vt:lpstr>
      <vt:lpstr>Using the command line</vt:lpstr>
      <vt:lpstr>What are some of the problems with this solution</vt:lpstr>
      <vt:lpstr>Fixing this problem</vt:lpstr>
      <vt:lpstr>Fixing this problem</vt:lpstr>
      <vt:lpstr>I learned something new!</vt:lpstr>
      <vt:lpstr>Yes!</vt:lpstr>
      <vt:lpstr>What about?</vt:lpstr>
      <vt:lpstr>What about?</vt:lpstr>
      <vt:lpstr>Your turn to write a simple program using the command line</vt:lpstr>
      <vt:lpstr>Simple Calculations at Command Line</vt:lpstr>
      <vt:lpstr>First Attempt - What’s wrong?</vt:lpstr>
      <vt:lpstr>Correct Calculate</vt:lpstr>
      <vt:lpstr>The wrapper classes</vt:lpstr>
      <vt:lpstr>But wait a minute!</vt:lpstr>
      <vt:lpstr>Lifetime Modifiers</vt:lpstr>
      <vt:lpstr>Lifetime Modifiers</vt:lpstr>
      <vt:lpstr>Lifetime Modifiers</vt:lpstr>
      <vt:lpstr>Lifetime Modifiers</vt:lpstr>
      <vt:lpstr>Lifetime Modifiers</vt:lpstr>
      <vt:lpstr>Options for User Input</vt:lpstr>
      <vt:lpstr>Using the command line</vt:lpstr>
      <vt:lpstr>Using the command line</vt:lpstr>
      <vt:lpstr>Using the command line</vt:lpstr>
      <vt:lpstr>Using the command line</vt:lpstr>
      <vt:lpstr>Using the command line</vt:lpstr>
      <vt:lpstr>Using the command line</vt:lpstr>
      <vt:lpstr>Using the command line</vt:lpstr>
      <vt:lpstr>What are some of the problems with this solution</vt:lpstr>
      <vt:lpstr>Fixing this problem</vt:lpstr>
      <vt:lpstr>Fixing this problem</vt:lpstr>
      <vt:lpstr>I learned something new!</vt:lpstr>
      <vt:lpstr>Yes!</vt:lpstr>
      <vt:lpstr>What about?</vt:lpstr>
      <vt:lpstr>What about?</vt:lpstr>
      <vt:lpstr>Your turn to write a simple program using the command line</vt:lpstr>
      <vt:lpstr>Simple Calculations at Command Line</vt:lpstr>
      <vt:lpstr>First Attempt - What’s wrong?</vt:lpstr>
      <vt:lpstr>Correct Calculate</vt:lpstr>
      <vt:lpstr>The wrapper classes</vt:lpstr>
      <vt:lpstr>But wait a minute!</vt:lpstr>
      <vt:lpstr>Lifetime Modifiers</vt:lpstr>
      <vt:lpstr>Lifetime Modifiers</vt:lpstr>
      <vt:lpstr>Lifetime Modifiers</vt:lpstr>
      <vt:lpstr>Lifetime Modifiers</vt:lpstr>
      <vt:lpstr>Lifetime Modifiers</vt:lpstr>
      <vt:lpstr>Strings, StringBuilder, StringBuffer</vt:lpstr>
      <vt:lpstr>String</vt:lpstr>
      <vt:lpstr>Example</vt:lpstr>
      <vt:lpstr>StringBuffer</vt:lpstr>
      <vt:lpstr>Example</vt:lpstr>
      <vt:lpstr>StringBuilder</vt:lpstr>
      <vt:lpstr>Further Reading</vt:lpstr>
      <vt:lpstr>Java Beans</vt:lpstr>
      <vt:lpstr>Definitions</vt:lpstr>
      <vt:lpstr>Intro to JavaBeans</vt:lpstr>
      <vt:lpstr>The JavaBeans API</vt:lpstr>
      <vt:lpstr>User Interface Merging</vt:lpstr>
      <vt:lpstr>Persistence</vt:lpstr>
      <vt:lpstr>Event Handling</vt:lpstr>
      <vt:lpstr>Introspection</vt:lpstr>
      <vt:lpstr>Application Builder Support</vt:lpstr>
      <vt:lpstr>Creating a JavaBean</vt:lpstr>
      <vt:lpstr>Bean NON Requirements</vt:lpstr>
      <vt:lpstr>Bean Requirements</vt:lpstr>
      <vt:lpstr>Bean Requirements</vt:lpstr>
      <vt:lpstr>Other properties</vt:lpstr>
      <vt:lpstr>BeanInfo class</vt:lpstr>
      <vt:lpstr>BeanInfo class </vt:lpstr>
      <vt:lpstr>The beanbox</vt:lpstr>
      <vt:lpstr>Creating a Bean</vt:lpstr>
      <vt:lpstr>Packaging the Bean</vt:lpstr>
      <vt:lpstr>Installing the Bean</vt:lpstr>
      <vt:lpstr>Some Naming Conventions</vt:lpstr>
      <vt:lpstr>More Naming Conventions</vt:lpstr>
      <vt:lpstr>More Naming Conventions</vt:lpstr>
      <vt:lpstr>Demo of IBM’s VisualAge Tool</vt:lpstr>
      <vt:lpstr>PowerPoint Presentation</vt:lpstr>
      <vt:lpstr>Coding Standards</vt:lpstr>
      <vt:lpstr>I think there may be a bug in Joe’s Code - Please Fix</vt:lpstr>
      <vt:lpstr>Joe’s Code Following a Sane Coding Standard . . .</vt:lpstr>
      <vt:lpstr>What are Coding Standards</vt:lpstr>
      <vt:lpstr>Areas Typically Covered</vt:lpstr>
      <vt:lpstr>PowerPoint Presentation</vt:lpstr>
      <vt:lpstr>Prime Directive</vt:lpstr>
      <vt:lpstr>Ambler’s Law of Standards</vt:lpstr>
      <vt:lpstr>Good Coding Style</vt:lpstr>
      <vt:lpstr>PowerPoint Presentation</vt:lpstr>
      <vt:lpstr>Three Rules</vt:lpstr>
      <vt:lpstr>Examples of Coding Standards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2008-09-16T18:22:21Z</dcterms:created>
  <dcterms:modified xsi:type="dcterms:W3CDTF">2017-01-03T04:02:12Z</dcterms:modified>
</cp:coreProperties>
</file>